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2" r:id="rId2"/>
  </p:sldMasterIdLst>
  <p:notesMasterIdLst>
    <p:notesMasterId r:id="rId65"/>
  </p:notesMasterIdLst>
  <p:sldIdLst>
    <p:sldId id="256" r:id="rId3"/>
    <p:sldId id="2205" r:id="rId4"/>
    <p:sldId id="3639" r:id="rId5"/>
    <p:sldId id="3786" r:id="rId6"/>
    <p:sldId id="3775" r:id="rId7"/>
    <p:sldId id="3813" r:id="rId8"/>
    <p:sldId id="3812" r:id="rId9"/>
    <p:sldId id="3553" r:id="rId10"/>
    <p:sldId id="3559" r:id="rId11"/>
    <p:sldId id="414" r:id="rId12"/>
    <p:sldId id="415" r:id="rId13"/>
    <p:sldId id="3807" r:id="rId14"/>
    <p:sldId id="3789" r:id="rId15"/>
    <p:sldId id="3790" r:id="rId16"/>
    <p:sldId id="3805" r:id="rId17"/>
    <p:sldId id="1983" r:id="rId18"/>
    <p:sldId id="1985" r:id="rId19"/>
    <p:sldId id="1071" r:id="rId20"/>
    <p:sldId id="1986" r:id="rId21"/>
    <p:sldId id="258" r:id="rId22"/>
    <p:sldId id="259" r:id="rId23"/>
    <p:sldId id="260" r:id="rId24"/>
    <p:sldId id="261" r:id="rId25"/>
    <p:sldId id="262" r:id="rId26"/>
    <p:sldId id="263" r:id="rId27"/>
    <p:sldId id="264" r:id="rId28"/>
    <p:sldId id="1070" r:id="rId29"/>
    <p:sldId id="1987" r:id="rId30"/>
    <p:sldId id="3821" r:id="rId31"/>
    <p:sldId id="3811" r:id="rId32"/>
    <p:sldId id="3814" r:id="rId33"/>
    <p:sldId id="3815" r:id="rId34"/>
    <p:sldId id="3806" r:id="rId35"/>
    <p:sldId id="293" r:id="rId36"/>
    <p:sldId id="294" r:id="rId37"/>
    <p:sldId id="292" r:id="rId38"/>
    <p:sldId id="3795" r:id="rId39"/>
    <p:sldId id="879" r:id="rId40"/>
    <p:sldId id="3808" r:id="rId41"/>
    <p:sldId id="3809" r:id="rId42"/>
    <p:sldId id="3804" r:id="rId43"/>
    <p:sldId id="3624" r:id="rId44"/>
    <p:sldId id="3632" r:id="rId45"/>
    <p:sldId id="3633" r:id="rId46"/>
    <p:sldId id="3628" r:id="rId47"/>
    <p:sldId id="3631" r:id="rId48"/>
    <p:sldId id="3625" r:id="rId49"/>
    <p:sldId id="3823" r:id="rId50"/>
    <p:sldId id="3627" r:id="rId51"/>
    <p:sldId id="3629" r:id="rId52"/>
    <p:sldId id="3622" r:id="rId53"/>
    <p:sldId id="3810" r:id="rId54"/>
    <p:sldId id="3816" r:id="rId55"/>
    <p:sldId id="3817" r:id="rId56"/>
    <p:sldId id="3820" r:id="rId57"/>
    <p:sldId id="3818" r:id="rId58"/>
    <p:sldId id="3819" r:id="rId59"/>
    <p:sldId id="3822" r:id="rId60"/>
    <p:sldId id="3797" r:id="rId61"/>
    <p:sldId id="3647" r:id="rId62"/>
    <p:sldId id="3606" r:id="rId63"/>
    <p:sldId id="3551"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4067" userDrawn="1">
          <p15:clr>
            <a:srgbClr val="A4A3A4"/>
          </p15:clr>
        </p15:guide>
      </p15:sldGuideLst>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F92"/>
    <a:srgbClr val="FDFCB2"/>
    <a:srgbClr val="BCB9D8"/>
    <a:srgbClr val="D67D6F"/>
    <a:srgbClr val="8FD1C6"/>
    <a:srgbClr val="80AED0"/>
    <a:srgbClr val="7FBBB4"/>
    <a:srgbClr val="7EB9B1"/>
    <a:srgbClr val="0049A0"/>
    <a:srgbClr val="DEBC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23"/>
    <p:restoredTop sz="86395"/>
  </p:normalViewPr>
  <p:slideViewPr>
    <p:cSldViewPr snapToGrid="0" snapToObjects="1" showGuides="1">
      <p:cViewPr varScale="1">
        <p:scale>
          <a:sx n="63" d="100"/>
          <a:sy n="63" d="100"/>
        </p:scale>
        <p:origin x="1170" y="78"/>
      </p:cViewPr>
      <p:guideLst>
        <p:guide orient="horz" pos="2137"/>
        <p:guide pos="4067"/>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snapToObjects="1" showGuides="1">
      <p:cViewPr varScale="1">
        <p:scale>
          <a:sx n="81" d="100"/>
          <a:sy n="81" d="100"/>
        </p:scale>
        <p:origin x="3384" y="19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strRef>
              <c:f>'[Copy of Summary_Day 32_22July2020.xlsx]Attendance over time'!$D$4:$D$5</c:f>
              <c:strCache>
                <c:ptCount val="2"/>
                <c:pt idx="0">
                  <c:v>GRADE</c:v>
                </c:pt>
                <c:pt idx="1">
                  <c:v>Grade 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'[Copy of Summary_Day 32_22July2020.xlsx]Attendance over time'!$C$6:$C$18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time'!$D$6:$D$18</c:f>
              <c:numCache>
                <c:formatCode>0.0</c:formatCode>
                <c:ptCount val="13"/>
                <c:pt idx="0">
                  <c:v>10.917333333333334</c:v>
                </c:pt>
                <c:pt idx="1">
                  <c:v>23.853999999999999</c:v>
                </c:pt>
                <c:pt idx="2">
                  <c:v>28.620714285714286</c:v>
                </c:pt>
                <c:pt idx="3">
                  <c:v>21.433333333333334</c:v>
                </c:pt>
                <c:pt idx="4">
                  <c:v>27.243333333333332</c:v>
                </c:pt>
                <c:pt idx="5">
                  <c:v>22.08</c:v>
                </c:pt>
                <c:pt idx="6">
                  <c:v>26.866666666666667</c:v>
                </c:pt>
                <c:pt idx="7">
                  <c:v>26.4</c:v>
                </c:pt>
                <c:pt idx="8">
                  <c:v>22.2</c:v>
                </c:pt>
                <c:pt idx="9">
                  <c:v>19.2</c:v>
                </c:pt>
                <c:pt idx="10">
                  <c:v>14</c:v>
                </c:pt>
                <c:pt idx="11">
                  <c:v>21.933333333333334</c:v>
                </c:pt>
                <c:pt idx="12">
                  <c:v>25</c:v>
                </c:pt>
              </c:numCache>
            </c:numRef>
          </c:val>
          <c:smooth val="0"/>
          <c:extLst>
            <c:ext xmlns:c16="http://schemas.microsoft.com/office/drawing/2014/chart" uri="{C3380CC4-5D6E-409C-BE32-E72D297353CC}">
              <c16:uniqueId val="{00000000-0C91-45DB-B876-509F70F9D3E7}"/>
            </c:ext>
          </c:extLst>
        </c:ser>
        <c:ser>
          <c:idx val="1"/>
          <c:order val="1"/>
          <c:tx>
            <c:strRef>
              <c:f>'[Copy of Summary_Day 32_22July2020.xlsx]Attendance over time'!$E$4:$E$5</c:f>
              <c:strCache>
                <c:ptCount val="2"/>
                <c:pt idx="0">
                  <c:v>GRADE</c:v>
                </c:pt>
                <c:pt idx="1">
                  <c:v>Grade 3</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'[Copy of Summary_Day 32_22July2020.xlsx]Attendance over time'!$C$6:$C$18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time'!$E$6:$E$18</c:f>
              <c:numCache>
                <c:formatCode>0.0</c:formatCode>
                <c:ptCount val="13"/>
                <c:pt idx="0">
                  <c:v>0</c:v>
                </c:pt>
                <c:pt idx="1">
                  <c:v>0</c:v>
                </c:pt>
                <c:pt idx="2">
                  <c:v>0</c:v>
                </c:pt>
                <c:pt idx="3">
                  <c:v>0</c:v>
                </c:pt>
                <c:pt idx="4">
                  <c:v>0</c:v>
                </c:pt>
                <c:pt idx="5">
                  <c:v>0</c:v>
                </c:pt>
                <c:pt idx="6">
                  <c:v>0</c:v>
                </c:pt>
                <c:pt idx="7">
                  <c:v>0</c:v>
                </c:pt>
                <c:pt idx="8">
                  <c:v>5.5333333333333332</c:v>
                </c:pt>
                <c:pt idx="9">
                  <c:v>24.266666666666666</c:v>
                </c:pt>
                <c:pt idx="10">
                  <c:v>27.266666666666666</c:v>
                </c:pt>
                <c:pt idx="11">
                  <c:v>36.4</c:v>
                </c:pt>
                <c:pt idx="12">
                  <c:v>35.133333333333333</c:v>
                </c:pt>
              </c:numCache>
            </c:numRef>
          </c:val>
          <c:smooth val="0"/>
          <c:extLst>
            <c:ext xmlns:c16="http://schemas.microsoft.com/office/drawing/2014/chart" uri="{C3380CC4-5D6E-409C-BE32-E72D297353CC}">
              <c16:uniqueId val="{00000001-0C91-45DB-B876-509F70F9D3E7}"/>
            </c:ext>
          </c:extLst>
        </c:ser>
        <c:ser>
          <c:idx val="2"/>
          <c:order val="2"/>
          <c:tx>
            <c:strRef>
              <c:f>'[Copy of Summary_Day 32_22July2020.xlsx]Attendance over time'!$F$4:$F$5</c:f>
              <c:strCache>
                <c:ptCount val="2"/>
                <c:pt idx="0">
                  <c:v>GRADE</c:v>
                </c:pt>
                <c:pt idx="1">
                  <c:v>Grade 6</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'[Copy of Summary_Day 32_22July2020.xlsx]Attendance over time'!$C$6:$C$18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time'!$F$6:$F$18</c:f>
              <c:numCache>
                <c:formatCode>0.0</c:formatCode>
                <c:ptCount val="13"/>
                <c:pt idx="0">
                  <c:v>24.227333333333334</c:v>
                </c:pt>
                <c:pt idx="1">
                  <c:v>37.925333333333334</c:v>
                </c:pt>
                <c:pt idx="2">
                  <c:v>50.655000000000008</c:v>
                </c:pt>
                <c:pt idx="3">
                  <c:v>41.213333333333338</c:v>
                </c:pt>
                <c:pt idx="4">
                  <c:v>40.957999999999998</c:v>
                </c:pt>
                <c:pt idx="5">
                  <c:v>49.606666666666669</c:v>
                </c:pt>
                <c:pt idx="6">
                  <c:v>52.333333333333336</c:v>
                </c:pt>
                <c:pt idx="7">
                  <c:v>50.533333333333331</c:v>
                </c:pt>
                <c:pt idx="8">
                  <c:v>51.466666666666669</c:v>
                </c:pt>
                <c:pt idx="9">
                  <c:v>42.333333333333336</c:v>
                </c:pt>
                <c:pt idx="10">
                  <c:v>37.333333333333336</c:v>
                </c:pt>
                <c:pt idx="11">
                  <c:v>43</c:v>
                </c:pt>
                <c:pt idx="12">
                  <c:v>40.6</c:v>
                </c:pt>
              </c:numCache>
            </c:numRef>
          </c:val>
          <c:smooth val="0"/>
          <c:extLst>
            <c:ext xmlns:c16="http://schemas.microsoft.com/office/drawing/2014/chart" uri="{C3380CC4-5D6E-409C-BE32-E72D297353CC}">
              <c16:uniqueId val="{00000002-0C91-45DB-B876-509F70F9D3E7}"/>
            </c:ext>
          </c:extLst>
        </c:ser>
        <c:ser>
          <c:idx val="3"/>
          <c:order val="3"/>
          <c:tx>
            <c:strRef>
              <c:f>'[Copy of Summary_Day 32_22July2020.xlsx]Attendance over time'!$G$4:$G$5</c:f>
              <c:strCache>
                <c:ptCount val="2"/>
                <c:pt idx="0">
                  <c:v>GRADE</c:v>
                </c:pt>
                <c:pt idx="1">
                  <c:v>Grade 7</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'[Copy of Summary_Day 32_22July2020.xlsx]Attendance over time'!$C$6:$C$18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time'!$G$6:$G$18</c:f>
              <c:numCache>
                <c:formatCode>0.0</c:formatCode>
                <c:ptCount val="13"/>
                <c:pt idx="0">
                  <c:v>28.90666666666667</c:v>
                </c:pt>
                <c:pt idx="1">
                  <c:v>41.583333333333336</c:v>
                </c:pt>
                <c:pt idx="2">
                  <c:v>57.057857142857138</c:v>
                </c:pt>
                <c:pt idx="3">
                  <c:v>45.66</c:v>
                </c:pt>
                <c:pt idx="4">
                  <c:v>43.828000000000003</c:v>
                </c:pt>
                <c:pt idx="5">
                  <c:v>53.82</c:v>
                </c:pt>
                <c:pt idx="6">
                  <c:v>57.733333333333334</c:v>
                </c:pt>
                <c:pt idx="7">
                  <c:v>54.466666666666669</c:v>
                </c:pt>
                <c:pt idx="8">
                  <c:v>55.6</c:v>
                </c:pt>
                <c:pt idx="9">
                  <c:v>47.333333333333336</c:v>
                </c:pt>
                <c:pt idx="10">
                  <c:v>42.733333333333334</c:v>
                </c:pt>
                <c:pt idx="11">
                  <c:v>49.266666666666666</c:v>
                </c:pt>
                <c:pt idx="12">
                  <c:v>46.733333333333334</c:v>
                </c:pt>
              </c:numCache>
            </c:numRef>
          </c:val>
          <c:smooth val="0"/>
          <c:extLst>
            <c:ext xmlns:c16="http://schemas.microsoft.com/office/drawing/2014/chart" uri="{C3380CC4-5D6E-409C-BE32-E72D297353CC}">
              <c16:uniqueId val="{00000003-0C91-45DB-B876-509F70F9D3E7}"/>
            </c:ext>
          </c:extLst>
        </c:ser>
        <c:ser>
          <c:idx val="4"/>
          <c:order val="4"/>
          <c:tx>
            <c:strRef>
              <c:f>'[Copy of Summary_Day 32_22July2020.xlsx]Attendance over time'!$H$4:$H$5</c:f>
              <c:strCache>
                <c:ptCount val="2"/>
                <c:pt idx="0">
                  <c:v>GRADE</c:v>
                </c:pt>
                <c:pt idx="1">
                  <c:v>Grade 10</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'[Copy of Summary_Day 32_22July2020.xlsx]Attendance over time'!$C$6:$C$18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time'!$H$6:$H$18</c:f>
              <c:numCache>
                <c:formatCode>0.0</c:formatCode>
                <c:ptCount val="13"/>
                <c:pt idx="0">
                  <c:v>0</c:v>
                </c:pt>
                <c:pt idx="1">
                  <c:v>0</c:v>
                </c:pt>
                <c:pt idx="2">
                  <c:v>0</c:v>
                </c:pt>
                <c:pt idx="3">
                  <c:v>0</c:v>
                </c:pt>
                <c:pt idx="4">
                  <c:v>0</c:v>
                </c:pt>
                <c:pt idx="5">
                  <c:v>0</c:v>
                </c:pt>
                <c:pt idx="6">
                  <c:v>0</c:v>
                </c:pt>
                <c:pt idx="7">
                  <c:v>0</c:v>
                </c:pt>
                <c:pt idx="8">
                  <c:v>9</c:v>
                </c:pt>
                <c:pt idx="9">
                  <c:v>33.6</c:v>
                </c:pt>
                <c:pt idx="10">
                  <c:v>30.333333333333332</c:v>
                </c:pt>
                <c:pt idx="11">
                  <c:v>33.733333333333334</c:v>
                </c:pt>
                <c:pt idx="12">
                  <c:v>37.733333333333334</c:v>
                </c:pt>
              </c:numCache>
            </c:numRef>
          </c:val>
          <c:smooth val="0"/>
          <c:extLst>
            <c:ext xmlns:c16="http://schemas.microsoft.com/office/drawing/2014/chart" uri="{C3380CC4-5D6E-409C-BE32-E72D297353CC}">
              <c16:uniqueId val="{00000004-0C91-45DB-B876-509F70F9D3E7}"/>
            </c:ext>
          </c:extLst>
        </c:ser>
        <c:ser>
          <c:idx val="5"/>
          <c:order val="5"/>
          <c:tx>
            <c:strRef>
              <c:f>'[Copy of Summary_Day 32_22July2020.xlsx]Attendance over time'!$I$4:$I$5</c:f>
              <c:strCache>
                <c:ptCount val="2"/>
                <c:pt idx="0">
                  <c:v>GRADE</c:v>
                </c:pt>
                <c:pt idx="1">
                  <c:v>Grade 11</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'[Copy of Summary_Day 32_22July2020.xlsx]Attendance over time'!$C$6:$C$18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time'!$I$6:$I$18</c:f>
              <c:numCache>
                <c:formatCode>0.0</c:formatCode>
                <c:ptCount val="13"/>
                <c:pt idx="0">
                  <c:v>25.614666666666668</c:v>
                </c:pt>
                <c:pt idx="1">
                  <c:v>39.058546666666665</c:v>
                </c:pt>
                <c:pt idx="2">
                  <c:v>59.500714285714288</c:v>
                </c:pt>
                <c:pt idx="3">
                  <c:v>53.38</c:v>
                </c:pt>
                <c:pt idx="4">
                  <c:v>48.702666666666666</c:v>
                </c:pt>
                <c:pt idx="5">
                  <c:v>56.393333333333331</c:v>
                </c:pt>
                <c:pt idx="6">
                  <c:v>59.133333333333333</c:v>
                </c:pt>
                <c:pt idx="7">
                  <c:v>54</c:v>
                </c:pt>
                <c:pt idx="8">
                  <c:v>50.133333333333333</c:v>
                </c:pt>
                <c:pt idx="9">
                  <c:v>44.533333333333331</c:v>
                </c:pt>
                <c:pt idx="10">
                  <c:v>40.866666666666667</c:v>
                </c:pt>
                <c:pt idx="11">
                  <c:v>45.866666666666667</c:v>
                </c:pt>
                <c:pt idx="12">
                  <c:v>43.8</c:v>
                </c:pt>
              </c:numCache>
            </c:numRef>
          </c:val>
          <c:smooth val="0"/>
          <c:extLst>
            <c:ext xmlns:c16="http://schemas.microsoft.com/office/drawing/2014/chart" uri="{C3380CC4-5D6E-409C-BE32-E72D297353CC}">
              <c16:uniqueId val="{00000005-0C91-45DB-B876-509F70F9D3E7}"/>
            </c:ext>
          </c:extLst>
        </c:ser>
        <c:ser>
          <c:idx val="6"/>
          <c:order val="6"/>
          <c:tx>
            <c:strRef>
              <c:f>'[Copy of Summary_Day 32_22July2020.xlsx]Attendance over time'!$J$4:$J$5</c:f>
              <c:strCache>
                <c:ptCount val="2"/>
                <c:pt idx="0">
                  <c:v>GRADE</c:v>
                </c:pt>
                <c:pt idx="1">
                  <c:v>Grade 12</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'[Copy of Summary_Day 32_22July2020.xlsx]Attendance over time'!$C$6:$C$18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time'!$J$6:$J$18</c:f>
              <c:numCache>
                <c:formatCode>0.0</c:formatCode>
                <c:ptCount val="13"/>
                <c:pt idx="0">
                  <c:v>31.040666666666667</c:v>
                </c:pt>
                <c:pt idx="1">
                  <c:v>44.122866666666667</c:v>
                </c:pt>
                <c:pt idx="2">
                  <c:v>67.397857142857148</c:v>
                </c:pt>
                <c:pt idx="3">
                  <c:v>55.706666666666671</c:v>
                </c:pt>
                <c:pt idx="4">
                  <c:v>54.573999999999991</c:v>
                </c:pt>
                <c:pt idx="5">
                  <c:v>63.506666666666668</c:v>
                </c:pt>
                <c:pt idx="6">
                  <c:v>68.066666666666663</c:v>
                </c:pt>
                <c:pt idx="7">
                  <c:v>63</c:v>
                </c:pt>
                <c:pt idx="8">
                  <c:v>65.599999999999994</c:v>
                </c:pt>
                <c:pt idx="9">
                  <c:v>56.266666666666666</c:v>
                </c:pt>
                <c:pt idx="10">
                  <c:v>51.266666666666666</c:v>
                </c:pt>
                <c:pt idx="11">
                  <c:v>58.466666666666669</c:v>
                </c:pt>
                <c:pt idx="12">
                  <c:v>56.333333333333336</c:v>
                </c:pt>
              </c:numCache>
            </c:numRef>
          </c:val>
          <c:smooth val="0"/>
          <c:extLst>
            <c:ext xmlns:c16="http://schemas.microsoft.com/office/drawing/2014/chart" uri="{C3380CC4-5D6E-409C-BE32-E72D297353CC}">
              <c16:uniqueId val="{00000006-0C91-45DB-B876-509F70F9D3E7}"/>
            </c:ext>
          </c:extLst>
        </c:ser>
        <c:dLbls>
          <c:showLegendKey val="0"/>
          <c:showVal val="0"/>
          <c:showCatName val="0"/>
          <c:showSerName val="0"/>
          <c:showPercent val="0"/>
          <c:showBubbleSize val="0"/>
        </c:dLbls>
        <c:marker val="1"/>
        <c:smooth val="0"/>
        <c:axId val="318797824"/>
        <c:axId val="318801744"/>
      </c:lineChart>
      <c:dateAx>
        <c:axId val="318797824"/>
        <c:scaling>
          <c:orientation val="minMax"/>
        </c:scaling>
        <c:delete val="0"/>
        <c:axPos val="b"/>
        <c:numFmt formatCode="d\-m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ysClr val="windowText" lastClr="000000"/>
                </a:solidFill>
                <a:latin typeface="+mn-lt"/>
                <a:ea typeface="+mn-ea"/>
                <a:cs typeface="+mn-cs"/>
              </a:defRPr>
            </a:pPr>
            <a:endParaRPr lang="en-US"/>
          </a:p>
        </c:txPr>
        <c:crossAx val="318801744"/>
        <c:crosses val="autoZero"/>
        <c:auto val="1"/>
        <c:lblOffset val="100"/>
        <c:baseTimeUnit val="days"/>
      </c:dateAx>
      <c:valAx>
        <c:axId val="31880174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31879782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'[Copy of Summary_Day 32_22July2020.xlsx]Attendance over time'!$N$4:$N$5</c:f>
              <c:strCache>
                <c:ptCount val="2"/>
                <c:pt idx="0">
                  <c:v>GRADE</c:v>
                </c:pt>
                <c:pt idx="1">
                  <c:v>Grade R</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'[Copy of Summary_Day 32_22July2020.xlsx]Attendance over time'!$M$6:$M$18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time'!$N$6:$N$18</c:f>
              <c:numCache>
                <c:formatCode>0.0</c:formatCode>
                <c:ptCount val="13"/>
                <c:pt idx="0">
                  <c:v>18.459999999999997</c:v>
                </c:pt>
                <c:pt idx="1">
                  <c:v>47.06666666666667</c:v>
                </c:pt>
                <c:pt idx="2">
                  <c:v>65.194285714285712</c:v>
                </c:pt>
                <c:pt idx="3">
                  <c:v>52.193333333333335</c:v>
                </c:pt>
                <c:pt idx="4">
                  <c:v>60.133333333333333</c:v>
                </c:pt>
                <c:pt idx="5">
                  <c:v>65.853333333333325</c:v>
                </c:pt>
                <c:pt idx="6">
                  <c:v>65.533333333333331</c:v>
                </c:pt>
                <c:pt idx="7">
                  <c:v>63.4</c:v>
                </c:pt>
                <c:pt idx="8">
                  <c:v>64.400000000000006</c:v>
                </c:pt>
                <c:pt idx="9">
                  <c:v>61.466666666666669</c:v>
                </c:pt>
                <c:pt idx="10">
                  <c:v>63.266666666666666</c:v>
                </c:pt>
                <c:pt idx="11">
                  <c:v>67.933333333333337</c:v>
                </c:pt>
                <c:pt idx="12">
                  <c:v>63.866666666666667</c:v>
                </c:pt>
              </c:numCache>
            </c:numRef>
          </c:val>
          <c:smooth val="0"/>
          <c:extLst>
            <c:ext xmlns:c16="http://schemas.microsoft.com/office/drawing/2014/chart" uri="{C3380CC4-5D6E-409C-BE32-E72D297353CC}">
              <c16:uniqueId val="{00000000-AB58-45D9-AD31-8D63A244DA41}"/>
            </c:ext>
          </c:extLst>
        </c:ser>
        <c:ser>
          <c:idx val="1"/>
          <c:order val="1"/>
          <c:tx>
            <c:strRef>
              <c:f>'[Copy of Summary_Day 32_22July2020.xlsx]Attendance over time'!$O$4:$O$5</c:f>
              <c:strCache>
                <c:ptCount val="2"/>
                <c:pt idx="0">
                  <c:v>GRADE</c:v>
                </c:pt>
                <c:pt idx="1">
                  <c:v>Grade 3</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'[Copy of Summary_Day 32_22July2020.xlsx]Attendance over time'!$M$6:$M$18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time'!$O$6:$O$18</c:f>
              <c:numCache>
                <c:formatCode>0.0</c:formatCode>
                <c:ptCount val="13"/>
                <c:pt idx="0">
                  <c:v>0</c:v>
                </c:pt>
                <c:pt idx="1">
                  <c:v>0</c:v>
                </c:pt>
                <c:pt idx="2">
                  <c:v>0</c:v>
                </c:pt>
                <c:pt idx="3">
                  <c:v>0</c:v>
                </c:pt>
                <c:pt idx="4">
                  <c:v>0</c:v>
                </c:pt>
                <c:pt idx="5">
                  <c:v>0</c:v>
                </c:pt>
                <c:pt idx="6">
                  <c:v>0</c:v>
                </c:pt>
                <c:pt idx="7">
                  <c:v>0</c:v>
                </c:pt>
                <c:pt idx="8">
                  <c:v>10.4</c:v>
                </c:pt>
                <c:pt idx="9">
                  <c:v>54.2</c:v>
                </c:pt>
                <c:pt idx="10">
                  <c:v>57.666666666666664</c:v>
                </c:pt>
                <c:pt idx="11">
                  <c:v>66.533333333333331</c:v>
                </c:pt>
                <c:pt idx="12">
                  <c:v>66.466666666666669</c:v>
                </c:pt>
              </c:numCache>
            </c:numRef>
          </c:val>
          <c:smooth val="0"/>
          <c:extLst>
            <c:ext xmlns:c16="http://schemas.microsoft.com/office/drawing/2014/chart" uri="{C3380CC4-5D6E-409C-BE32-E72D297353CC}">
              <c16:uniqueId val="{00000001-AB58-45D9-AD31-8D63A244DA41}"/>
            </c:ext>
          </c:extLst>
        </c:ser>
        <c:ser>
          <c:idx val="2"/>
          <c:order val="2"/>
          <c:tx>
            <c:strRef>
              <c:f>'[Copy of Summary_Day 32_22July2020.xlsx]Attendance over time'!$P$4:$P$5</c:f>
              <c:strCache>
                <c:ptCount val="2"/>
                <c:pt idx="0">
                  <c:v>GRADE</c:v>
                </c:pt>
                <c:pt idx="1">
                  <c:v>Grade 6</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numRef>
              <c:f>'[Copy of Summary_Day 32_22July2020.xlsx]Attendance over time'!$M$6:$M$18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time'!$P$6:$P$18</c:f>
              <c:numCache>
                <c:formatCode>0.0</c:formatCode>
                <c:ptCount val="13"/>
                <c:pt idx="0">
                  <c:v>21.066666666666666</c:v>
                </c:pt>
                <c:pt idx="1">
                  <c:v>48.173333333333332</c:v>
                </c:pt>
                <c:pt idx="2">
                  <c:v>55.629999999999995</c:v>
                </c:pt>
                <c:pt idx="3">
                  <c:v>50.466666666666669</c:v>
                </c:pt>
                <c:pt idx="4">
                  <c:v>43.247333333333337</c:v>
                </c:pt>
                <c:pt idx="5">
                  <c:v>61.346666666666671</c:v>
                </c:pt>
                <c:pt idx="6">
                  <c:v>67.533333333333331</c:v>
                </c:pt>
                <c:pt idx="7">
                  <c:v>65.466666666666669</c:v>
                </c:pt>
                <c:pt idx="8">
                  <c:v>65.400000000000006</c:v>
                </c:pt>
                <c:pt idx="9">
                  <c:v>60.666666666666664</c:v>
                </c:pt>
                <c:pt idx="10">
                  <c:v>63.266666666666666</c:v>
                </c:pt>
                <c:pt idx="11">
                  <c:v>68.933333333333337</c:v>
                </c:pt>
                <c:pt idx="12">
                  <c:v>68.8</c:v>
                </c:pt>
              </c:numCache>
            </c:numRef>
          </c:val>
          <c:smooth val="0"/>
          <c:extLst>
            <c:ext xmlns:c16="http://schemas.microsoft.com/office/drawing/2014/chart" uri="{C3380CC4-5D6E-409C-BE32-E72D297353CC}">
              <c16:uniqueId val="{00000002-AB58-45D9-AD31-8D63A244DA41}"/>
            </c:ext>
          </c:extLst>
        </c:ser>
        <c:ser>
          <c:idx val="3"/>
          <c:order val="3"/>
          <c:tx>
            <c:strRef>
              <c:f>'[Copy of Summary_Day 32_22July2020.xlsx]Attendance over time'!$Q$4:$Q$5</c:f>
              <c:strCache>
                <c:ptCount val="2"/>
                <c:pt idx="0">
                  <c:v>GRADE</c:v>
                </c:pt>
                <c:pt idx="1">
                  <c:v>Grade 7</c:v>
                </c:pt>
              </c:strCache>
            </c:strRef>
          </c:tx>
          <c:spPr>
            <a:ln w="28575" cap="rnd">
              <a:solidFill>
                <a:schemeClr val="accent4"/>
              </a:solidFill>
              <a:round/>
            </a:ln>
            <a:effectLst/>
          </c:spPr>
          <c:marker>
            <c:symbol val="circle"/>
            <c:size val="5"/>
            <c:spPr>
              <a:solidFill>
                <a:schemeClr val="accent4"/>
              </a:solidFill>
              <a:ln w="9525">
                <a:solidFill>
                  <a:schemeClr val="accent4"/>
                </a:solidFill>
              </a:ln>
              <a:effectLst/>
            </c:spPr>
          </c:marker>
          <c:cat>
            <c:numRef>
              <c:f>'[Copy of Summary_Day 32_22July2020.xlsx]Attendance over time'!$M$6:$M$18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time'!$Q$6:$Q$18</c:f>
              <c:numCache>
                <c:formatCode>0.0</c:formatCode>
                <c:ptCount val="13"/>
                <c:pt idx="0">
                  <c:v>21.6</c:v>
                </c:pt>
                <c:pt idx="1">
                  <c:v>43.833333333333336</c:v>
                </c:pt>
                <c:pt idx="2">
                  <c:v>55.91571428571428</c:v>
                </c:pt>
                <c:pt idx="3">
                  <c:v>46.266666666666666</c:v>
                </c:pt>
                <c:pt idx="4">
                  <c:v>44.987999999999992</c:v>
                </c:pt>
                <c:pt idx="5">
                  <c:v>65.286666666666662</c:v>
                </c:pt>
                <c:pt idx="6">
                  <c:v>71.8</c:v>
                </c:pt>
                <c:pt idx="7">
                  <c:v>67.599999999999994</c:v>
                </c:pt>
                <c:pt idx="8">
                  <c:v>66.266666666666666</c:v>
                </c:pt>
                <c:pt idx="9">
                  <c:v>62.866666666666667</c:v>
                </c:pt>
                <c:pt idx="10">
                  <c:v>64.8</c:v>
                </c:pt>
                <c:pt idx="11">
                  <c:v>68.533333333333331</c:v>
                </c:pt>
                <c:pt idx="12">
                  <c:v>71.285714285714292</c:v>
                </c:pt>
              </c:numCache>
            </c:numRef>
          </c:val>
          <c:smooth val="0"/>
          <c:extLst>
            <c:ext xmlns:c16="http://schemas.microsoft.com/office/drawing/2014/chart" uri="{C3380CC4-5D6E-409C-BE32-E72D297353CC}">
              <c16:uniqueId val="{00000003-AB58-45D9-AD31-8D63A244DA41}"/>
            </c:ext>
          </c:extLst>
        </c:ser>
        <c:ser>
          <c:idx val="4"/>
          <c:order val="4"/>
          <c:tx>
            <c:strRef>
              <c:f>'[Copy of Summary_Day 32_22July2020.xlsx]Attendance over time'!$R$4:$R$5</c:f>
              <c:strCache>
                <c:ptCount val="2"/>
                <c:pt idx="0">
                  <c:v>GRADE</c:v>
                </c:pt>
                <c:pt idx="1">
                  <c:v>Grade 10</c:v>
                </c:pt>
              </c:strCache>
            </c:strRef>
          </c:tx>
          <c:spPr>
            <a:ln w="28575" cap="rnd">
              <a:solidFill>
                <a:schemeClr val="accent5"/>
              </a:solidFill>
              <a:round/>
            </a:ln>
            <a:effectLst/>
          </c:spPr>
          <c:marker>
            <c:symbol val="circle"/>
            <c:size val="5"/>
            <c:spPr>
              <a:solidFill>
                <a:schemeClr val="accent5"/>
              </a:solidFill>
              <a:ln w="9525">
                <a:solidFill>
                  <a:schemeClr val="accent5"/>
                </a:solidFill>
              </a:ln>
              <a:effectLst/>
            </c:spPr>
          </c:marker>
          <c:cat>
            <c:numRef>
              <c:f>'[Copy of Summary_Day 32_22July2020.xlsx]Attendance over time'!$M$6:$M$18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time'!$R$6:$R$18</c:f>
              <c:numCache>
                <c:formatCode>0.0</c:formatCode>
                <c:ptCount val="13"/>
                <c:pt idx="0">
                  <c:v>0</c:v>
                </c:pt>
                <c:pt idx="1">
                  <c:v>0</c:v>
                </c:pt>
                <c:pt idx="2">
                  <c:v>0</c:v>
                </c:pt>
                <c:pt idx="3">
                  <c:v>0</c:v>
                </c:pt>
                <c:pt idx="4">
                  <c:v>0</c:v>
                </c:pt>
                <c:pt idx="5">
                  <c:v>0</c:v>
                </c:pt>
                <c:pt idx="6">
                  <c:v>0</c:v>
                </c:pt>
                <c:pt idx="7">
                  <c:v>0</c:v>
                </c:pt>
                <c:pt idx="8">
                  <c:v>13.133333333333333</c:v>
                </c:pt>
                <c:pt idx="9">
                  <c:v>58.6</c:v>
                </c:pt>
                <c:pt idx="10">
                  <c:v>57.866666666666667</c:v>
                </c:pt>
                <c:pt idx="11">
                  <c:v>64.533333333333331</c:v>
                </c:pt>
                <c:pt idx="12">
                  <c:v>70.13333333333334</c:v>
                </c:pt>
              </c:numCache>
            </c:numRef>
          </c:val>
          <c:smooth val="0"/>
          <c:extLst>
            <c:ext xmlns:c16="http://schemas.microsoft.com/office/drawing/2014/chart" uri="{C3380CC4-5D6E-409C-BE32-E72D297353CC}">
              <c16:uniqueId val="{00000004-AB58-45D9-AD31-8D63A244DA41}"/>
            </c:ext>
          </c:extLst>
        </c:ser>
        <c:ser>
          <c:idx val="5"/>
          <c:order val="5"/>
          <c:tx>
            <c:strRef>
              <c:f>'[Copy of Summary_Day 32_22July2020.xlsx]Attendance over time'!$S$4:$S$5</c:f>
              <c:strCache>
                <c:ptCount val="2"/>
                <c:pt idx="0">
                  <c:v>GRADE</c:v>
                </c:pt>
                <c:pt idx="1">
                  <c:v>Grade 11</c:v>
                </c:pt>
              </c:strCache>
            </c:strRef>
          </c:tx>
          <c:spPr>
            <a:ln w="28575" cap="rnd">
              <a:solidFill>
                <a:schemeClr val="accent6"/>
              </a:solidFill>
              <a:round/>
            </a:ln>
            <a:effectLst/>
          </c:spPr>
          <c:marker>
            <c:symbol val="circle"/>
            <c:size val="5"/>
            <c:spPr>
              <a:solidFill>
                <a:schemeClr val="accent6"/>
              </a:solidFill>
              <a:ln w="9525">
                <a:solidFill>
                  <a:schemeClr val="accent6"/>
                </a:solidFill>
              </a:ln>
              <a:effectLst/>
            </c:spPr>
          </c:marker>
          <c:cat>
            <c:numRef>
              <c:f>'[Copy of Summary_Day 32_22July2020.xlsx]Attendance over time'!$M$6:$M$18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time'!$S$6:$S$18</c:f>
              <c:numCache>
                <c:formatCode>0.0</c:formatCode>
                <c:ptCount val="13"/>
                <c:pt idx="0">
                  <c:v>22.233333333333334</c:v>
                </c:pt>
                <c:pt idx="1">
                  <c:v>44.5</c:v>
                </c:pt>
                <c:pt idx="2">
                  <c:v>57.48714285714285</c:v>
                </c:pt>
                <c:pt idx="3">
                  <c:v>46.866666666666667</c:v>
                </c:pt>
                <c:pt idx="4">
                  <c:v>44.787666666666674</c:v>
                </c:pt>
                <c:pt idx="5">
                  <c:v>63.82</c:v>
                </c:pt>
                <c:pt idx="6">
                  <c:v>71.933333333333337</c:v>
                </c:pt>
                <c:pt idx="7">
                  <c:v>70</c:v>
                </c:pt>
                <c:pt idx="8">
                  <c:v>68.333333333333329</c:v>
                </c:pt>
                <c:pt idx="9">
                  <c:v>64</c:v>
                </c:pt>
                <c:pt idx="10">
                  <c:v>62.133333333333333</c:v>
                </c:pt>
                <c:pt idx="11">
                  <c:v>70.466666666666669</c:v>
                </c:pt>
                <c:pt idx="12">
                  <c:v>72.400000000000006</c:v>
                </c:pt>
              </c:numCache>
            </c:numRef>
          </c:val>
          <c:smooth val="0"/>
          <c:extLst>
            <c:ext xmlns:c16="http://schemas.microsoft.com/office/drawing/2014/chart" uri="{C3380CC4-5D6E-409C-BE32-E72D297353CC}">
              <c16:uniqueId val="{00000005-AB58-45D9-AD31-8D63A244DA41}"/>
            </c:ext>
          </c:extLst>
        </c:ser>
        <c:ser>
          <c:idx val="6"/>
          <c:order val="6"/>
          <c:tx>
            <c:strRef>
              <c:f>'[Copy of Summary_Day 32_22July2020.xlsx]Attendance over time'!$T$4:$T$5</c:f>
              <c:strCache>
                <c:ptCount val="2"/>
                <c:pt idx="0">
                  <c:v>GRADE</c:v>
                </c:pt>
                <c:pt idx="1">
                  <c:v>Grade 12</c:v>
                </c:pt>
              </c:strCache>
            </c:strRef>
          </c:tx>
          <c:spPr>
            <a:ln w="28575" cap="rnd">
              <a:solidFill>
                <a:schemeClr val="accent1">
                  <a:lumMod val="60000"/>
                </a:schemeClr>
              </a:solidFill>
              <a:round/>
            </a:ln>
            <a:effectLst/>
          </c:spPr>
          <c:marker>
            <c:symbol val="circle"/>
            <c:size val="5"/>
            <c:spPr>
              <a:solidFill>
                <a:schemeClr val="accent1">
                  <a:lumMod val="60000"/>
                </a:schemeClr>
              </a:solidFill>
              <a:ln w="9525">
                <a:solidFill>
                  <a:schemeClr val="accent1">
                    <a:lumMod val="60000"/>
                  </a:schemeClr>
                </a:solidFill>
              </a:ln>
              <a:effectLst/>
            </c:spPr>
          </c:marker>
          <c:cat>
            <c:numRef>
              <c:f>'[Copy of Summary_Day 32_22July2020.xlsx]Attendance over time'!$M$6:$M$18</c:f>
              <c:numCache>
                <c:formatCode>d\-mmm</c:formatCode>
                <c:ptCount val="13"/>
                <c:pt idx="0">
                  <c:v>44020</c:v>
                </c:pt>
                <c:pt idx="1">
                  <c:v>44021</c:v>
                </c:pt>
                <c:pt idx="2">
                  <c:v>44022</c:v>
                </c:pt>
                <c:pt idx="3">
                  <c:v>44025</c:v>
                </c:pt>
                <c:pt idx="4">
                  <c:v>44026</c:v>
                </c:pt>
                <c:pt idx="5">
                  <c:v>44027</c:v>
                </c:pt>
                <c:pt idx="6">
                  <c:v>44028</c:v>
                </c:pt>
                <c:pt idx="7">
                  <c:v>44029</c:v>
                </c:pt>
                <c:pt idx="8">
                  <c:v>44032</c:v>
                </c:pt>
                <c:pt idx="9">
                  <c:v>44033</c:v>
                </c:pt>
                <c:pt idx="10">
                  <c:v>44034</c:v>
                </c:pt>
                <c:pt idx="11">
                  <c:v>44035</c:v>
                </c:pt>
                <c:pt idx="12">
                  <c:v>44036</c:v>
                </c:pt>
              </c:numCache>
            </c:numRef>
          </c:cat>
          <c:val>
            <c:numRef>
              <c:f>'[Copy of Summary_Day 32_22July2020.xlsx]Attendance over time'!$T$6:$T$18</c:f>
              <c:numCache>
                <c:formatCode>0.0</c:formatCode>
                <c:ptCount val="13"/>
                <c:pt idx="0">
                  <c:v>22.7</c:v>
                </c:pt>
                <c:pt idx="1">
                  <c:v>46.3</c:v>
                </c:pt>
                <c:pt idx="2">
                  <c:v>59.272857142857141</c:v>
                </c:pt>
                <c:pt idx="3">
                  <c:v>48.533333333333331</c:v>
                </c:pt>
                <c:pt idx="4">
                  <c:v>51.93333333333333</c:v>
                </c:pt>
                <c:pt idx="5">
                  <c:v>66.02</c:v>
                </c:pt>
                <c:pt idx="6">
                  <c:v>74.266666666666666</c:v>
                </c:pt>
                <c:pt idx="7">
                  <c:v>69.86666666666666</c:v>
                </c:pt>
                <c:pt idx="8">
                  <c:v>71.333333333333329</c:v>
                </c:pt>
                <c:pt idx="9">
                  <c:v>66.599999999999994</c:v>
                </c:pt>
                <c:pt idx="10">
                  <c:v>65.066666666666663</c:v>
                </c:pt>
                <c:pt idx="11">
                  <c:v>72.86666666666666</c:v>
                </c:pt>
                <c:pt idx="12">
                  <c:v>75.466666666666669</c:v>
                </c:pt>
              </c:numCache>
            </c:numRef>
          </c:val>
          <c:smooth val="0"/>
          <c:extLst>
            <c:ext xmlns:c16="http://schemas.microsoft.com/office/drawing/2014/chart" uri="{C3380CC4-5D6E-409C-BE32-E72D297353CC}">
              <c16:uniqueId val="{00000006-AB58-45D9-AD31-8D63A244DA41}"/>
            </c:ext>
          </c:extLst>
        </c:ser>
        <c:dLbls>
          <c:showLegendKey val="0"/>
          <c:showVal val="0"/>
          <c:showCatName val="0"/>
          <c:showSerName val="0"/>
          <c:showPercent val="0"/>
          <c:showBubbleSize val="0"/>
        </c:dLbls>
        <c:marker val="1"/>
        <c:smooth val="0"/>
        <c:axId val="318104264"/>
        <c:axId val="318104656"/>
      </c:lineChart>
      <c:dateAx>
        <c:axId val="318104264"/>
        <c:scaling>
          <c:orientation val="minMax"/>
        </c:scaling>
        <c:delete val="0"/>
        <c:axPos val="b"/>
        <c:numFmt formatCode="d\-mmm"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318104656"/>
        <c:crosses val="autoZero"/>
        <c:auto val="1"/>
        <c:lblOffset val="100"/>
        <c:baseTimeUnit val="days"/>
      </c:dateAx>
      <c:valAx>
        <c:axId val="3181046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318104264"/>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43CC75-DF66-FA45-9965-DEEDA5EDB3B5}" type="datetimeFigureOut">
              <a:rPr lang="en-US" smtClean="0"/>
              <a:t>8/5/2020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970791-6C15-154D-AEEB-02EE0555115E}" type="slidenum">
              <a:rPr lang="en-US" smtClean="0"/>
              <a:t>‹#›</a:t>
            </a:fld>
            <a:endParaRPr lang="en-US"/>
          </a:p>
        </p:txBody>
      </p:sp>
    </p:spTree>
    <p:extLst>
      <p:ext uri="{BB962C8B-B14F-4D97-AF65-F5344CB8AC3E}">
        <p14:creationId xmlns:p14="http://schemas.microsoft.com/office/powerpoint/2010/main" val="3704638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a:extLst>
              <a:ext uri="{FF2B5EF4-FFF2-40B4-BE49-F238E27FC236}">
                <a16:creationId xmlns:a16="http://schemas.microsoft.com/office/drawing/2014/main" id="{828DDE5B-6659-664A-89A1-3AAE6DC6A09F}"/>
              </a:ext>
            </a:extLst>
          </p:cNvPr>
          <p:cNvSpPr>
            <a:spLocks noGrp="1" noRot="1" noChangeAspect="1" noChangeArrowheads="1" noTextEdit="1"/>
          </p:cNvSpPr>
          <p:nvPr>
            <p:ph type="sldImg"/>
          </p:nvPr>
        </p:nvSpPr>
        <p:spPr bwMode="auto">
          <a:xfrm>
            <a:off x="100013" y="744538"/>
            <a:ext cx="6619875"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Notes Placeholder 2">
            <a:extLst>
              <a:ext uri="{FF2B5EF4-FFF2-40B4-BE49-F238E27FC236}">
                <a16:creationId xmlns:a16="http://schemas.microsoft.com/office/drawing/2014/main" id="{E7148F02-CCC5-4D41-92A1-DF788244AF9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8435" name="Slide Number Placeholder 3">
            <a:extLst>
              <a:ext uri="{FF2B5EF4-FFF2-40B4-BE49-F238E27FC236}">
                <a16:creationId xmlns:a16="http://schemas.microsoft.com/office/drawing/2014/main" id="{552550ED-093D-B149-A019-A1D19F8F3B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2FDA5523-13F0-5F45-85DC-381277E6F340}" type="slidenum">
              <a:rPr lang="en-GB" altLang="en-US" smtClean="0"/>
              <a:pPr/>
              <a:t>2</a:t>
            </a:fld>
            <a:endParaRPr lang="en-GB" altLang="en-US"/>
          </a:p>
        </p:txBody>
      </p:sp>
    </p:spTree>
    <p:extLst>
      <p:ext uri="{BB962C8B-B14F-4D97-AF65-F5344CB8AC3E}">
        <p14:creationId xmlns:p14="http://schemas.microsoft.com/office/powerpoint/2010/main" val="10486487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id="{BF791C87-C72C-EE47-AAF0-5775574844F5}"/>
              </a:ext>
            </a:extLst>
          </p:cNvPr>
          <p:cNvSpPr>
            <a:spLocks noGrp="1" noRot="1" noChangeAspect="1" noChangeArrowheads="1" noTextEdit="1"/>
          </p:cNvSpPr>
          <p:nvPr>
            <p:ph type="sldImg"/>
          </p:nvPr>
        </p:nvSpPr>
        <p:spPr bwMode="auto">
          <a:xfrm>
            <a:off x="100013" y="744538"/>
            <a:ext cx="6619875"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6" name="Notes Placeholder 2">
            <a:extLst>
              <a:ext uri="{FF2B5EF4-FFF2-40B4-BE49-F238E27FC236}">
                <a16:creationId xmlns:a16="http://schemas.microsoft.com/office/drawing/2014/main" id="{B4BBD81B-7DBC-224E-80FC-BB73448844A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31747" name="Slide Number Placeholder 3">
            <a:extLst>
              <a:ext uri="{FF2B5EF4-FFF2-40B4-BE49-F238E27FC236}">
                <a16:creationId xmlns:a16="http://schemas.microsoft.com/office/drawing/2014/main" id="{34C17E7D-0B4B-7842-9CB3-3CF236BE45D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BE722507-1EB8-794A-8DB8-61BD8DB19BF7}" type="slidenum">
              <a:rPr lang="en-ZA" altLang="en-US" smtClean="0">
                <a:solidFill>
                  <a:srgbClr val="000000"/>
                </a:solidFill>
              </a:rPr>
              <a:pPr/>
              <a:t>14</a:t>
            </a:fld>
            <a:endParaRPr lang="en-ZA" altLang="en-US">
              <a:solidFill>
                <a:srgbClr val="000000"/>
              </a:solidFill>
            </a:endParaRPr>
          </a:p>
        </p:txBody>
      </p:sp>
    </p:spTree>
    <p:extLst>
      <p:ext uri="{BB962C8B-B14F-4D97-AF65-F5344CB8AC3E}">
        <p14:creationId xmlns:p14="http://schemas.microsoft.com/office/powerpoint/2010/main" val="386915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783078F1-2B90-8E45-BC14-DAFBEF8D8C97}"/>
              </a:ext>
            </a:extLst>
          </p:cNvPr>
          <p:cNvSpPr>
            <a:spLocks noGrp="1" noRot="1" noChangeAspect="1" noChangeArrowheads="1" noTextEdit="1"/>
          </p:cNvSpPr>
          <p:nvPr>
            <p:ph type="sldImg"/>
          </p:nvPr>
        </p:nvSpPr>
        <p:spPr bwMode="auto">
          <a:xfrm>
            <a:off x="100013" y="744538"/>
            <a:ext cx="6619875"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a:extLst>
              <a:ext uri="{FF2B5EF4-FFF2-40B4-BE49-F238E27FC236}">
                <a16:creationId xmlns:a16="http://schemas.microsoft.com/office/drawing/2014/main" id="{F9E53072-3B2E-3449-A976-15DFD2B0EFA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ZA" altLang="en-US"/>
              <a:t>SW No school visits conducted. Officials not allowed at schools.</a:t>
            </a:r>
          </a:p>
        </p:txBody>
      </p:sp>
      <p:sp>
        <p:nvSpPr>
          <p:cNvPr id="47107" name="Slide Number Placeholder 3">
            <a:extLst>
              <a:ext uri="{FF2B5EF4-FFF2-40B4-BE49-F238E27FC236}">
                <a16:creationId xmlns:a16="http://schemas.microsoft.com/office/drawing/2014/main" id="{C2B1EAD4-D7C8-C143-8306-ADC547D11C7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A7EB825C-A0EE-7F44-8BF0-ED6A94B58197}" type="slidenum">
              <a:rPr lang="en-ZA" altLang="en-US" smtClean="0"/>
              <a:pPr/>
              <a:t>18</a:t>
            </a:fld>
            <a:endParaRPr lang="en-ZA" altLang="en-US"/>
          </a:p>
        </p:txBody>
      </p:sp>
    </p:spTree>
    <p:extLst>
      <p:ext uri="{BB962C8B-B14F-4D97-AF65-F5344CB8AC3E}">
        <p14:creationId xmlns:p14="http://schemas.microsoft.com/office/powerpoint/2010/main" val="1214963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a:extLst>
              <a:ext uri="{FF2B5EF4-FFF2-40B4-BE49-F238E27FC236}">
                <a16:creationId xmlns:a16="http://schemas.microsoft.com/office/drawing/2014/main" id="{DDD66816-0DC7-6A4C-BDE3-F3C02029DFE0}"/>
              </a:ext>
            </a:extLst>
          </p:cNvPr>
          <p:cNvSpPr>
            <a:spLocks noGrp="1" noRot="1" noChangeAspect="1" noChangeArrowheads="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4" name="Notes Placeholder 2">
            <a:extLst>
              <a:ext uri="{FF2B5EF4-FFF2-40B4-BE49-F238E27FC236}">
                <a16:creationId xmlns:a16="http://schemas.microsoft.com/office/drawing/2014/main" id="{2319A9D1-8A2C-2F44-966F-2AC8C5C997C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5" name="Slide Number Placeholder 3">
            <a:extLst>
              <a:ext uri="{FF2B5EF4-FFF2-40B4-BE49-F238E27FC236}">
                <a16:creationId xmlns:a16="http://schemas.microsoft.com/office/drawing/2014/main" id="{0507C1E0-9623-3045-B130-EA4B178E753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A6D9E0F3-B02F-B945-BBF8-40334ABCFD1E}" type="slidenum">
              <a:rPr lang="en-ZA" altLang="en-US" smtClean="0">
                <a:solidFill>
                  <a:srgbClr val="000000"/>
                </a:solidFill>
              </a:rPr>
              <a:pPr/>
              <a:t>61</a:t>
            </a:fld>
            <a:endParaRPr lang="en-ZA" altLang="en-US">
              <a:solidFill>
                <a:srgbClr val="000000"/>
              </a:solidFill>
            </a:endParaRPr>
          </a:p>
        </p:txBody>
      </p:sp>
    </p:spTree>
    <p:extLst>
      <p:ext uri="{BB962C8B-B14F-4D97-AF65-F5344CB8AC3E}">
        <p14:creationId xmlns:p14="http://schemas.microsoft.com/office/powerpoint/2010/main" val="575815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29" y="1103724"/>
            <a:ext cx="10585327" cy="398505"/>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30" y="1616532"/>
            <a:ext cx="10585327" cy="4560435"/>
          </a:xfrm>
        </p:spPr>
        <p:txBody>
          <a:bodyPr>
            <a:normAutofit/>
          </a:bodyPr>
          <a:lstStyle>
            <a:lvl1pPr marL="342900" indent="-342900" algn="l">
              <a:buFont typeface="Arial" panose="020B0604020202020204" pitchFamily="34" charset="0"/>
              <a:buChar char="•"/>
              <a:defRPr sz="2400" baseline="0">
                <a:solidFill>
                  <a:schemeClr val="tx1"/>
                </a:solidFill>
              </a:defRPr>
            </a:lvl1pPr>
            <a:lvl2pPr>
              <a:defRPr/>
            </a:lvl2pPr>
            <a:lvl3pPr>
              <a:defRPr/>
            </a:lvl3pPr>
            <a:lvl4pPr>
              <a:defRPr/>
            </a:lvl4pPr>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3914401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E02E-1FCF-4846-8C2C-0547A4D2EF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4DF0D6-80DE-FB40-890B-443DAC6265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E0EB34-9AB9-184B-AED9-37F9D7ACB034}"/>
              </a:ext>
            </a:extLst>
          </p:cNvPr>
          <p:cNvSpPr>
            <a:spLocks noGrp="1"/>
          </p:cNvSpPr>
          <p:nvPr>
            <p:ph type="dt" sz="half" idx="10"/>
          </p:nvPr>
        </p:nvSpPr>
        <p:spPr/>
        <p:txBody>
          <a:bodyPr/>
          <a:lstStyle/>
          <a:p>
            <a:fld id="{F7A9E54D-545E-EF49-BBA9-0C3178E725F2}" type="datetimeFigureOut">
              <a:rPr lang="en-US" smtClean="0"/>
              <a:t>8/5/2020</a:t>
            </a:fld>
            <a:endParaRPr lang="en-US"/>
          </a:p>
        </p:txBody>
      </p:sp>
      <p:sp>
        <p:nvSpPr>
          <p:cNvPr id="5" name="Footer Placeholder 4">
            <a:extLst>
              <a:ext uri="{FF2B5EF4-FFF2-40B4-BE49-F238E27FC236}">
                <a16:creationId xmlns:a16="http://schemas.microsoft.com/office/drawing/2014/main" id="{245B0FEB-0EF7-2F42-8F35-100341619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DF0439-6847-FD40-9A59-BA41DB36AA16}"/>
              </a:ext>
            </a:extLst>
          </p:cNvPr>
          <p:cNvSpPr>
            <a:spLocks noGrp="1"/>
          </p:cNvSpPr>
          <p:nvPr>
            <p:ph type="sldNum" sz="quarter" idx="12"/>
          </p:nvPr>
        </p:nvSpPr>
        <p:spPr/>
        <p:txBody>
          <a:bodyPr/>
          <a:lstStyle/>
          <a:p>
            <a:fld id="{EA6B8D2D-F85C-4648-B88B-DCE93837ED40}" type="slidenum">
              <a:rPr lang="en-US" smtClean="0"/>
              <a:t>‹#›</a:t>
            </a:fld>
            <a:endParaRPr lang="en-US"/>
          </a:p>
        </p:txBody>
      </p:sp>
    </p:spTree>
    <p:extLst>
      <p:ext uri="{BB962C8B-B14F-4D97-AF65-F5344CB8AC3E}">
        <p14:creationId xmlns:p14="http://schemas.microsoft.com/office/powerpoint/2010/main" val="2277427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58EED-395D-4D43-BC7D-9BEBBA067D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328C12-966D-5045-9353-7ABD94B1A59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2C55A-EC9D-1747-9D95-23CBE49BA96D}"/>
              </a:ext>
            </a:extLst>
          </p:cNvPr>
          <p:cNvSpPr>
            <a:spLocks noGrp="1"/>
          </p:cNvSpPr>
          <p:nvPr>
            <p:ph type="dt" sz="half" idx="10"/>
          </p:nvPr>
        </p:nvSpPr>
        <p:spPr/>
        <p:txBody>
          <a:bodyPr/>
          <a:lstStyle/>
          <a:p>
            <a:fld id="{F7A9E54D-545E-EF49-BBA9-0C3178E725F2}" type="datetimeFigureOut">
              <a:rPr lang="en-US" smtClean="0"/>
              <a:t>8/5/2020</a:t>
            </a:fld>
            <a:endParaRPr lang="en-US"/>
          </a:p>
        </p:txBody>
      </p:sp>
      <p:sp>
        <p:nvSpPr>
          <p:cNvPr id="5" name="Footer Placeholder 4">
            <a:extLst>
              <a:ext uri="{FF2B5EF4-FFF2-40B4-BE49-F238E27FC236}">
                <a16:creationId xmlns:a16="http://schemas.microsoft.com/office/drawing/2014/main" id="{DE9D9409-5C27-A849-8808-25915B0B9C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3CAFF2-4938-464E-BBFE-3F261D5611E5}"/>
              </a:ext>
            </a:extLst>
          </p:cNvPr>
          <p:cNvSpPr>
            <a:spLocks noGrp="1"/>
          </p:cNvSpPr>
          <p:nvPr>
            <p:ph type="sldNum" sz="quarter" idx="12"/>
          </p:nvPr>
        </p:nvSpPr>
        <p:spPr/>
        <p:txBody>
          <a:bodyPr/>
          <a:lstStyle/>
          <a:p>
            <a:fld id="{EA6B8D2D-F85C-4648-B88B-DCE93837ED40}" type="slidenum">
              <a:rPr lang="en-US" smtClean="0"/>
              <a:t>‹#›</a:t>
            </a:fld>
            <a:endParaRPr lang="en-US"/>
          </a:p>
        </p:txBody>
      </p:sp>
    </p:spTree>
    <p:extLst>
      <p:ext uri="{BB962C8B-B14F-4D97-AF65-F5344CB8AC3E}">
        <p14:creationId xmlns:p14="http://schemas.microsoft.com/office/powerpoint/2010/main" val="1042201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A3515-6FAF-1840-9817-62D81DBC74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2005EE-EF2C-D546-BE9E-707D2BD443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D4058C-FD20-C14C-BA08-50542B27EC74}"/>
              </a:ext>
            </a:extLst>
          </p:cNvPr>
          <p:cNvSpPr>
            <a:spLocks noGrp="1"/>
          </p:cNvSpPr>
          <p:nvPr>
            <p:ph type="dt" sz="half" idx="10"/>
          </p:nvPr>
        </p:nvSpPr>
        <p:spPr/>
        <p:txBody>
          <a:bodyPr/>
          <a:lstStyle/>
          <a:p>
            <a:fld id="{F7A9E54D-545E-EF49-BBA9-0C3178E725F2}" type="datetimeFigureOut">
              <a:rPr lang="en-US" smtClean="0"/>
              <a:t>8/5/2020</a:t>
            </a:fld>
            <a:endParaRPr lang="en-US"/>
          </a:p>
        </p:txBody>
      </p:sp>
      <p:sp>
        <p:nvSpPr>
          <p:cNvPr id="5" name="Footer Placeholder 4">
            <a:extLst>
              <a:ext uri="{FF2B5EF4-FFF2-40B4-BE49-F238E27FC236}">
                <a16:creationId xmlns:a16="http://schemas.microsoft.com/office/drawing/2014/main" id="{97974B8E-6CE1-374E-90C4-3DE065D7F7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91FA0-B041-8747-A211-71EAB0A816A0}"/>
              </a:ext>
            </a:extLst>
          </p:cNvPr>
          <p:cNvSpPr>
            <a:spLocks noGrp="1"/>
          </p:cNvSpPr>
          <p:nvPr>
            <p:ph type="sldNum" sz="quarter" idx="12"/>
          </p:nvPr>
        </p:nvSpPr>
        <p:spPr/>
        <p:txBody>
          <a:bodyPr/>
          <a:lstStyle/>
          <a:p>
            <a:fld id="{EA6B8D2D-F85C-4648-B88B-DCE93837ED40}" type="slidenum">
              <a:rPr lang="en-US" smtClean="0"/>
              <a:t>‹#›</a:t>
            </a:fld>
            <a:endParaRPr lang="en-US"/>
          </a:p>
        </p:txBody>
      </p:sp>
    </p:spTree>
    <p:extLst>
      <p:ext uri="{BB962C8B-B14F-4D97-AF65-F5344CB8AC3E}">
        <p14:creationId xmlns:p14="http://schemas.microsoft.com/office/powerpoint/2010/main" val="20084632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89B92-D15F-F846-9A17-DA33854A82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22327D-15F7-F746-B6FD-01B133D203A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6969B6-A827-5A42-9331-51177918341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7B8126-C255-2140-9B43-85BC443A1D66}"/>
              </a:ext>
            </a:extLst>
          </p:cNvPr>
          <p:cNvSpPr>
            <a:spLocks noGrp="1"/>
          </p:cNvSpPr>
          <p:nvPr>
            <p:ph type="dt" sz="half" idx="10"/>
          </p:nvPr>
        </p:nvSpPr>
        <p:spPr/>
        <p:txBody>
          <a:bodyPr/>
          <a:lstStyle/>
          <a:p>
            <a:fld id="{F7A9E54D-545E-EF49-BBA9-0C3178E725F2}" type="datetimeFigureOut">
              <a:rPr lang="en-US" smtClean="0"/>
              <a:t>8/5/2020</a:t>
            </a:fld>
            <a:endParaRPr lang="en-US"/>
          </a:p>
        </p:txBody>
      </p:sp>
      <p:sp>
        <p:nvSpPr>
          <p:cNvPr id="6" name="Footer Placeholder 5">
            <a:extLst>
              <a:ext uri="{FF2B5EF4-FFF2-40B4-BE49-F238E27FC236}">
                <a16:creationId xmlns:a16="http://schemas.microsoft.com/office/drawing/2014/main" id="{C5F354A8-9840-CE48-B386-D2DA6D4F48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D3C94B-1CC0-8548-8B80-9F55C9A45B68}"/>
              </a:ext>
            </a:extLst>
          </p:cNvPr>
          <p:cNvSpPr>
            <a:spLocks noGrp="1"/>
          </p:cNvSpPr>
          <p:nvPr>
            <p:ph type="sldNum" sz="quarter" idx="12"/>
          </p:nvPr>
        </p:nvSpPr>
        <p:spPr/>
        <p:txBody>
          <a:bodyPr/>
          <a:lstStyle/>
          <a:p>
            <a:fld id="{EA6B8D2D-F85C-4648-B88B-DCE93837ED40}" type="slidenum">
              <a:rPr lang="en-US" smtClean="0"/>
              <a:t>‹#›</a:t>
            </a:fld>
            <a:endParaRPr lang="en-US"/>
          </a:p>
        </p:txBody>
      </p:sp>
    </p:spTree>
    <p:extLst>
      <p:ext uri="{BB962C8B-B14F-4D97-AF65-F5344CB8AC3E}">
        <p14:creationId xmlns:p14="http://schemas.microsoft.com/office/powerpoint/2010/main" val="1224648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661AC-238F-FB4E-8540-C10A06D0C1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7E0514-220F-3F43-BC77-E55956F94E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0B3AD53-C140-0D4A-88F5-19039B8D1B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764479-678C-5D43-B008-AEAA05C30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2EF8F8-B367-5041-964A-6C003B8FFEC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B2773F2-1EC4-2646-928C-F1DA518C7FC9}"/>
              </a:ext>
            </a:extLst>
          </p:cNvPr>
          <p:cNvSpPr>
            <a:spLocks noGrp="1"/>
          </p:cNvSpPr>
          <p:nvPr>
            <p:ph type="dt" sz="half" idx="10"/>
          </p:nvPr>
        </p:nvSpPr>
        <p:spPr/>
        <p:txBody>
          <a:bodyPr/>
          <a:lstStyle/>
          <a:p>
            <a:fld id="{F7A9E54D-545E-EF49-BBA9-0C3178E725F2}" type="datetimeFigureOut">
              <a:rPr lang="en-US" smtClean="0"/>
              <a:t>8/5/2020</a:t>
            </a:fld>
            <a:endParaRPr lang="en-US"/>
          </a:p>
        </p:txBody>
      </p:sp>
      <p:sp>
        <p:nvSpPr>
          <p:cNvPr id="8" name="Footer Placeholder 7">
            <a:extLst>
              <a:ext uri="{FF2B5EF4-FFF2-40B4-BE49-F238E27FC236}">
                <a16:creationId xmlns:a16="http://schemas.microsoft.com/office/drawing/2014/main" id="{ABB16E4F-433E-0E40-B116-3CB5647DE0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2B55E3-350D-F140-A58B-DD9E7B4FD1BD}"/>
              </a:ext>
            </a:extLst>
          </p:cNvPr>
          <p:cNvSpPr>
            <a:spLocks noGrp="1"/>
          </p:cNvSpPr>
          <p:nvPr>
            <p:ph type="sldNum" sz="quarter" idx="12"/>
          </p:nvPr>
        </p:nvSpPr>
        <p:spPr/>
        <p:txBody>
          <a:bodyPr/>
          <a:lstStyle/>
          <a:p>
            <a:fld id="{EA6B8D2D-F85C-4648-B88B-DCE93837ED40}" type="slidenum">
              <a:rPr lang="en-US" smtClean="0"/>
              <a:t>‹#›</a:t>
            </a:fld>
            <a:endParaRPr lang="en-US"/>
          </a:p>
        </p:txBody>
      </p:sp>
    </p:spTree>
    <p:extLst>
      <p:ext uri="{BB962C8B-B14F-4D97-AF65-F5344CB8AC3E}">
        <p14:creationId xmlns:p14="http://schemas.microsoft.com/office/powerpoint/2010/main" val="42323816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9B35F-4EDC-AA41-BC1E-3E842C4031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CDBFE9-A665-C84D-88A4-E59D2933581C}"/>
              </a:ext>
            </a:extLst>
          </p:cNvPr>
          <p:cNvSpPr>
            <a:spLocks noGrp="1"/>
          </p:cNvSpPr>
          <p:nvPr>
            <p:ph type="dt" sz="half" idx="10"/>
          </p:nvPr>
        </p:nvSpPr>
        <p:spPr/>
        <p:txBody>
          <a:bodyPr/>
          <a:lstStyle/>
          <a:p>
            <a:fld id="{F7A9E54D-545E-EF49-BBA9-0C3178E725F2}" type="datetimeFigureOut">
              <a:rPr lang="en-US" smtClean="0"/>
              <a:t>8/5/2020</a:t>
            </a:fld>
            <a:endParaRPr lang="en-US"/>
          </a:p>
        </p:txBody>
      </p:sp>
      <p:sp>
        <p:nvSpPr>
          <p:cNvPr id="4" name="Footer Placeholder 3">
            <a:extLst>
              <a:ext uri="{FF2B5EF4-FFF2-40B4-BE49-F238E27FC236}">
                <a16:creationId xmlns:a16="http://schemas.microsoft.com/office/drawing/2014/main" id="{C3F9700E-01E0-A34D-9698-EF251B8CD5D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EFC064-C8B4-C84D-B36A-87750AD7CBAE}"/>
              </a:ext>
            </a:extLst>
          </p:cNvPr>
          <p:cNvSpPr>
            <a:spLocks noGrp="1"/>
          </p:cNvSpPr>
          <p:nvPr>
            <p:ph type="sldNum" sz="quarter" idx="12"/>
          </p:nvPr>
        </p:nvSpPr>
        <p:spPr/>
        <p:txBody>
          <a:bodyPr/>
          <a:lstStyle/>
          <a:p>
            <a:fld id="{EA6B8D2D-F85C-4648-B88B-DCE93837ED40}" type="slidenum">
              <a:rPr lang="en-US" smtClean="0"/>
              <a:t>‹#›</a:t>
            </a:fld>
            <a:endParaRPr lang="en-US"/>
          </a:p>
        </p:txBody>
      </p:sp>
    </p:spTree>
    <p:extLst>
      <p:ext uri="{BB962C8B-B14F-4D97-AF65-F5344CB8AC3E}">
        <p14:creationId xmlns:p14="http://schemas.microsoft.com/office/powerpoint/2010/main" val="580562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265DC4-328B-BB41-92DB-C422BFA25D16}"/>
              </a:ext>
            </a:extLst>
          </p:cNvPr>
          <p:cNvSpPr>
            <a:spLocks noGrp="1"/>
          </p:cNvSpPr>
          <p:nvPr>
            <p:ph type="dt" sz="half" idx="10"/>
          </p:nvPr>
        </p:nvSpPr>
        <p:spPr/>
        <p:txBody>
          <a:bodyPr/>
          <a:lstStyle/>
          <a:p>
            <a:fld id="{F7A9E54D-545E-EF49-BBA9-0C3178E725F2}" type="datetimeFigureOut">
              <a:rPr lang="en-US" smtClean="0"/>
              <a:t>8/5/2020</a:t>
            </a:fld>
            <a:endParaRPr lang="en-US"/>
          </a:p>
        </p:txBody>
      </p:sp>
      <p:sp>
        <p:nvSpPr>
          <p:cNvPr id="3" name="Footer Placeholder 2">
            <a:extLst>
              <a:ext uri="{FF2B5EF4-FFF2-40B4-BE49-F238E27FC236}">
                <a16:creationId xmlns:a16="http://schemas.microsoft.com/office/drawing/2014/main" id="{B54DE0D9-D24A-1745-907C-1A5A5E56DB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BBD05C-E756-5840-929B-880F6C016139}"/>
              </a:ext>
            </a:extLst>
          </p:cNvPr>
          <p:cNvSpPr>
            <a:spLocks noGrp="1"/>
          </p:cNvSpPr>
          <p:nvPr>
            <p:ph type="sldNum" sz="quarter" idx="12"/>
          </p:nvPr>
        </p:nvSpPr>
        <p:spPr/>
        <p:txBody>
          <a:bodyPr/>
          <a:lstStyle/>
          <a:p>
            <a:fld id="{EA6B8D2D-F85C-4648-B88B-DCE93837ED40}" type="slidenum">
              <a:rPr lang="en-US" smtClean="0"/>
              <a:t>‹#›</a:t>
            </a:fld>
            <a:endParaRPr lang="en-US"/>
          </a:p>
        </p:txBody>
      </p:sp>
    </p:spTree>
    <p:extLst>
      <p:ext uri="{BB962C8B-B14F-4D97-AF65-F5344CB8AC3E}">
        <p14:creationId xmlns:p14="http://schemas.microsoft.com/office/powerpoint/2010/main" val="3796938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A799-071A-D14C-BB12-1B6F45F03E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2D74EB-8A1E-A34D-9462-71BC5D56F7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C48A42-5501-D341-BBEF-C61FEAA1F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852613-70A0-E74D-808E-843BE2C98D4A}"/>
              </a:ext>
            </a:extLst>
          </p:cNvPr>
          <p:cNvSpPr>
            <a:spLocks noGrp="1"/>
          </p:cNvSpPr>
          <p:nvPr>
            <p:ph type="dt" sz="half" idx="10"/>
          </p:nvPr>
        </p:nvSpPr>
        <p:spPr/>
        <p:txBody>
          <a:bodyPr/>
          <a:lstStyle/>
          <a:p>
            <a:fld id="{F7A9E54D-545E-EF49-BBA9-0C3178E725F2}" type="datetimeFigureOut">
              <a:rPr lang="en-US" smtClean="0"/>
              <a:t>8/5/2020</a:t>
            </a:fld>
            <a:endParaRPr lang="en-US"/>
          </a:p>
        </p:txBody>
      </p:sp>
      <p:sp>
        <p:nvSpPr>
          <p:cNvPr id="6" name="Footer Placeholder 5">
            <a:extLst>
              <a:ext uri="{FF2B5EF4-FFF2-40B4-BE49-F238E27FC236}">
                <a16:creationId xmlns:a16="http://schemas.microsoft.com/office/drawing/2014/main" id="{CCB1F20B-E973-D647-A1D8-AC0293B292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2EC49C-1F29-E94D-9BA1-EB6974A02E06}"/>
              </a:ext>
            </a:extLst>
          </p:cNvPr>
          <p:cNvSpPr>
            <a:spLocks noGrp="1"/>
          </p:cNvSpPr>
          <p:nvPr>
            <p:ph type="sldNum" sz="quarter" idx="12"/>
          </p:nvPr>
        </p:nvSpPr>
        <p:spPr/>
        <p:txBody>
          <a:bodyPr/>
          <a:lstStyle/>
          <a:p>
            <a:fld id="{EA6B8D2D-F85C-4648-B88B-DCE93837ED40}" type="slidenum">
              <a:rPr lang="en-US" smtClean="0"/>
              <a:t>‹#›</a:t>
            </a:fld>
            <a:endParaRPr lang="en-US"/>
          </a:p>
        </p:txBody>
      </p:sp>
    </p:spTree>
    <p:extLst>
      <p:ext uri="{BB962C8B-B14F-4D97-AF65-F5344CB8AC3E}">
        <p14:creationId xmlns:p14="http://schemas.microsoft.com/office/powerpoint/2010/main" val="29764304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2A29-00F7-D341-9440-8C5D8D14FA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47CFFC-28FE-C840-B66D-EFC9FF5537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29F66BE-7C73-4E42-93A5-D7D781702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FF5E02-A93F-4448-A744-1E440C655930}"/>
              </a:ext>
            </a:extLst>
          </p:cNvPr>
          <p:cNvSpPr>
            <a:spLocks noGrp="1"/>
          </p:cNvSpPr>
          <p:nvPr>
            <p:ph type="dt" sz="half" idx="10"/>
          </p:nvPr>
        </p:nvSpPr>
        <p:spPr/>
        <p:txBody>
          <a:bodyPr/>
          <a:lstStyle/>
          <a:p>
            <a:fld id="{F7A9E54D-545E-EF49-BBA9-0C3178E725F2}" type="datetimeFigureOut">
              <a:rPr lang="en-US" smtClean="0"/>
              <a:t>8/5/2020</a:t>
            </a:fld>
            <a:endParaRPr lang="en-US"/>
          </a:p>
        </p:txBody>
      </p:sp>
      <p:sp>
        <p:nvSpPr>
          <p:cNvPr id="6" name="Footer Placeholder 5">
            <a:extLst>
              <a:ext uri="{FF2B5EF4-FFF2-40B4-BE49-F238E27FC236}">
                <a16:creationId xmlns:a16="http://schemas.microsoft.com/office/drawing/2014/main" id="{387ABEE7-7C98-7A40-BBA4-4111B83E43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775572-9673-694F-A1E2-C6B57DDD3872}"/>
              </a:ext>
            </a:extLst>
          </p:cNvPr>
          <p:cNvSpPr>
            <a:spLocks noGrp="1"/>
          </p:cNvSpPr>
          <p:nvPr>
            <p:ph type="sldNum" sz="quarter" idx="12"/>
          </p:nvPr>
        </p:nvSpPr>
        <p:spPr/>
        <p:txBody>
          <a:bodyPr/>
          <a:lstStyle/>
          <a:p>
            <a:fld id="{EA6B8D2D-F85C-4648-B88B-DCE93837ED40}" type="slidenum">
              <a:rPr lang="en-US" smtClean="0"/>
              <a:t>‹#›</a:t>
            </a:fld>
            <a:endParaRPr lang="en-US"/>
          </a:p>
        </p:txBody>
      </p:sp>
    </p:spTree>
    <p:extLst>
      <p:ext uri="{BB962C8B-B14F-4D97-AF65-F5344CB8AC3E}">
        <p14:creationId xmlns:p14="http://schemas.microsoft.com/office/powerpoint/2010/main" val="26378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B7BCD-65FE-B644-9866-E3C0D20DAE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761615-B9AC-9745-A82F-0990741C1E1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1B843-32C8-3748-A7F7-2C2613C3BF4F}"/>
              </a:ext>
            </a:extLst>
          </p:cNvPr>
          <p:cNvSpPr>
            <a:spLocks noGrp="1"/>
          </p:cNvSpPr>
          <p:nvPr>
            <p:ph type="dt" sz="half" idx="10"/>
          </p:nvPr>
        </p:nvSpPr>
        <p:spPr/>
        <p:txBody>
          <a:bodyPr/>
          <a:lstStyle/>
          <a:p>
            <a:fld id="{F7A9E54D-545E-EF49-BBA9-0C3178E725F2}" type="datetimeFigureOut">
              <a:rPr lang="en-US" smtClean="0"/>
              <a:t>8/5/2020</a:t>
            </a:fld>
            <a:endParaRPr lang="en-US"/>
          </a:p>
        </p:txBody>
      </p:sp>
      <p:sp>
        <p:nvSpPr>
          <p:cNvPr id="5" name="Footer Placeholder 4">
            <a:extLst>
              <a:ext uri="{FF2B5EF4-FFF2-40B4-BE49-F238E27FC236}">
                <a16:creationId xmlns:a16="http://schemas.microsoft.com/office/drawing/2014/main" id="{621E7954-CE3D-9E45-B496-9F8DEDA397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826B9B-1458-6442-B626-E6566F46015D}"/>
              </a:ext>
            </a:extLst>
          </p:cNvPr>
          <p:cNvSpPr>
            <a:spLocks noGrp="1"/>
          </p:cNvSpPr>
          <p:nvPr>
            <p:ph type="sldNum" sz="quarter" idx="12"/>
          </p:nvPr>
        </p:nvSpPr>
        <p:spPr/>
        <p:txBody>
          <a:bodyPr/>
          <a:lstStyle/>
          <a:p>
            <a:fld id="{EA6B8D2D-F85C-4648-B88B-DCE93837ED40}" type="slidenum">
              <a:rPr lang="en-US" smtClean="0"/>
              <a:t>‹#›</a:t>
            </a:fld>
            <a:endParaRPr lang="en-US"/>
          </a:p>
        </p:txBody>
      </p:sp>
    </p:spTree>
    <p:extLst>
      <p:ext uri="{BB962C8B-B14F-4D97-AF65-F5344CB8AC3E}">
        <p14:creationId xmlns:p14="http://schemas.microsoft.com/office/powerpoint/2010/main" val="175595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334529" y="1567547"/>
            <a:ext cx="10585327" cy="4838018"/>
          </a:xfrm>
        </p:spPr>
        <p:txBody>
          <a:bodyPr>
            <a:normAutofit/>
          </a:bodyPr>
          <a:lstStyle>
            <a:lvl1pPr marL="342900" indent="-342900" algn="l">
              <a:buFont typeface="Arial" panose="020B0604020202020204" pitchFamily="34" charset="0"/>
              <a:buChar char="•"/>
              <a:defRPr sz="24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4314950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55E244-2D04-0D47-8E9E-B0B5C0CEAE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3DCD195-D520-354E-9BA1-16F1EAD030E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89E798-C3FD-6447-BB92-14C1B369D353}"/>
              </a:ext>
            </a:extLst>
          </p:cNvPr>
          <p:cNvSpPr>
            <a:spLocks noGrp="1"/>
          </p:cNvSpPr>
          <p:nvPr>
            <p:ph type="dt" sz="half" idx="10"/>
          </p:nvPr>
        </p:nvSpPr>
        <p:spPr/>
        <p:txBody>
          <a:bodyPr/>
          <a:lstStyle/>
          <a:p>
            <a:fld id="{F7A9E54D-545E-EF49-BBA9-0C3178E725F2}" type="datetimeFigureOut">
              <a:rPr lang="en-US" smtClean="0"/>
              <a:t>8/5/2020</a:t>
            </a:fld>
            <a:endParaRPr lang="en-US"/>
          </a:p>
        </p:txBody>
      </p:sp>
      <p:sp>
        <p:nvSpPr>
          <p:cNvPr id="5" name="Footer Placeholder 4">
            <a:extLst>
              <a:ext uri="{FF2B5EF4-FFF2-40B4-BE49-F238E27FC236}">
                <a16:creationId xmlns:a16="http://schemas.microsoft.com/office/drawing/2014/main" id="{BD0F9CFA-37A5-834E-BE55-336D5B602A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D9773C-52E9-AC48-B6C6-6D05803C4764}"/>
              </a:ext>
            </a:extLst>
          </p:cNvPr>
          <p:cNvSpPr>
            <a:spLocks noGrp="1"/>
          </p:cNvSpPr>
          <p:nvPr>
            <p:ph type="sldNum" sz="quarter" idx="12"/>
          </p:nvPr>
        </p:nvSpPr>
        <p:spPr/>
        <p:txBody>
          <a:bodyPr/>
          <a:lstStyle/>
          <a:p>
            <a:fld id="{EA6B8D2D-F85C-4648-B88B-DCE93837ED40}" type="slidenum">
              <a:rPr lang="en-US" smtClean="0"/>
              <a:t>‹#›</a:t>
            </a:fld>
            <a:endParaRPr lang="en-US"/>
          </a:p>
        </p:txBody>
      </p:sp>
    </p:spTree>
    <p:extLst>
      <p:ext uri="{BB962C8B-B14F-4D97-AF65-F5344CB8AC3E}">
        <p14:creationId xmlns:p14="http://schemas.microsoft.com/office/powerpoint/2010/main" val="3370960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719561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0F3B1C3-F287-9C46-B95D-4950349E7A54}"/>
              </a:ext>
            </a:extLst>
          </p:cNvPr>
          <p:cNvSpPr>
            <a:spLocks noGrp="1"/>
          </p:cNvSpPr>
          <p:nvPr>
            <p:ph type="title"/>
          </p:nvPr>
        </p:nvSpPr>
        <p:spPr>
          <a:xfrm>
            <a:off x="1334530" y="1087396"/>
            <a:ext cx="10585326" cy="414834"/>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6" name="Google Shape;40;p6">
            <a:extLst>
              <a:ext uri="{FF2B5EF4-FFF2-40B4-BE49-F238E27FC236}">
                <a16:creationId xmlns:a16="http://schemas.microsoft.com/office/drawing/2014/main" id="{093C7C94-752E-ED4C-A706-1826262273AA}"/>
              </a:ext>
            </a:extLst>
          </p:cNvPr>
          <p:cNvSpPr txBox="1">
            <a:spLocks noGrp="1"/>
          </p:cNvSpPr>
          <p:nvPr>
            <p:ph type="body" idx="1"/>
          </p:nvPr>
        </p:nvSpPr>
        <p:spPr>
          <a:xfrm>
            <a:off x="1342906" y="1600200"/>
            <a:ext cx="5113313" cy="452596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 name="Google Shape;41;p6">
            <a:extLst>
              <a:ext uri="{FF2B5EF4-FFF2-40B4-BE49-F238E27FC236}">
                <a16:creationId xmlns:a16="http://schemas.microsoft.com/office/drawing/2014/main" id="{493B671D-E62E-8C45-84F6-D2876118BC56}"/>
              </a:ext>
            </a:extLst>
          </p:cNvPr>
          <p:cNvSpPr txBox="1">
            <a:spLocks noGrp="1"/>
          </p:cNvSpPr>
          <p:nvPr>
            <p:ph type="body" idx="2"/>
          </p:nvPr>
        </p:nvSpPr>
        <p:spPr>
          <a:xfrm>
            <a:off x="6797425" y="1600200"/>
            <a:ext cx="5230360" cy="452596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Tree>
    <p:extLst>
      <p:ext uri="{BB962C8B-B14F-4D97-AF65-F5344CB8AC3E}">
        <p14:creationId xmlns:p14="http://schemas.microsoft.com/office/powerpoint/2010/main" val="2983769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334529" y="1103724"/>
            <a:ext cx="10585327" cy="398505"/>
          </a:xfrm>
        </p:spPr>
        <p:txBody>
          <a:bodyPr>
            <a:noAutofit/>
          </a:bodyPr>
          <a:lstStyle>
            <a:lvl1pPr algn="l">
              <a:defRPr sz="2800" b="1" i="0" baseline="0">
                <a:solidFill>
                  <a:schemeClr val="bg1"/>
                </a:solidFill>
              </a:defRPr>
            </a:lvl1pPr>
          </a:lstStyle>
          <a:p>
            <a:r>
              <a:rPr lang="en-GB" dirty="0"/>
              <a:t>Click to edit Master title style</a:t>
            </a:r>
            <a:endParaRPr lang="en-US" dirty="0"/>
          </a:p>
        </p:txBody>
      </p:sp>
      <p:sp>
        <p:nvSpPr>
          <p:cNvPr id="8" name="Text Placeholder 2">
            <a:extLst>
              <a:ext uri="{FF2B5EF4-FFF2-40B4-BE49-F238E27FC236}">
                <a16:creationId xmlns:a16="http://schemas.microsoft.com/office/drawing/2014/main" id="{3D7B33E8-C9B7-424E-B2A3-486690555C42}"/>
              </a:ext>
            </a:extLst>
          </p:cNvPr>
          <p:cNvSpPr>
            <a:spLocks noGrp="1"/>
          </p:cNvSpPr>
          <p:nvPr>
            <p:ph type="body" idx="1"/>
          </p:nvPr>
        </p:nvSpPr>
        <p:spPr>
          <a:xfrm>
            <a:off x="1334529" y="4599402"/>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1" name="Text Placeholder 2">
            <a:extLst>
              <a:ext uri="{FF2B5EF4-FFF2-40B4-BE49-F238E27FC236}">
                <a16:creationId xmlns:a16="http://schemas.microsoft.com/office/drawing/2014/main" id="{BE2A2F91-766C-BD4F-BBDF-AFBCCD0FB501}"/>
              </a:ext>
            </a:extLst>
          </p:cNvPr>
          <p:cNvSpPr>
            <a:spLocks noGrp="1"/>
          </p:cNvSpPr>
          <p:nvPr>
            <p:ph type="body" idx="10"/>
          </p:nvPr>
        </p:nvSpPr>
        <p:spPr>
          <a:xfrm>
            <a:off x="1334529" y="1707660"/>
            <a:ext cx="10515600" cy="256339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229275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8C0B0-E07E-3948-9479-0E6E6A6E76D3}"/>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3048582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1342907" y="914759"/>
            <a:ext cx="106848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1342906" y="1600200"/>
            <a:ext cx="5113313" cy="452596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1" name="Google Shape;41;p6"/>
          <p:cNvSpPr txBox="1">
            <a:spLocks noGrp="1"/>
          </p:cNvSpPr>
          <p:nvPr>
            <p:ph type="body" idx="2"/>
          </p:nvPr>
        </p:nvSpPr>
        <p:spPr>
          <a:xfrm>
            <a:off x="6797425" y="1600200"/>
            <a:ext cx="5230360" cy="4525963"/>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8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43" name="Google Shape;43;p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800" b="0" i="0" u="none" strike="noStrike" kern="0" cap="none" spc="0" normalizeH="0" baseline="0" noProof="0" dirty="0">
              <a:ln>
                <a:noFill/>
              </a:ln>
              <a:solidFill>
                <a:srgbClr val="000000"/>
              </a:solidFill>
              <a:effectLst/>
              <a:uLnTx/>
              <a:uFillTx/>
              <a:latin typeface="Calibri"/>
              <a:cs typeface="Calibri"/>
              <a:sym typeface="Calibri"/>
            </a:endParaRPr>
          </a:p>
        </p:txBody>
      </p:sp>
      <p:sp>
        <p:nvSpPr>
          <p:cNvPr id="44" name="Google Shape;44;p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ZA" sz="1800" b="0" i="0" u="none" strike="noStrike" kern="0" cap="none" spc="0" normalizeH="0" baseline="0" noProof="0">
                <a:ln>
                  <a:noFill/>
                </a:ln>
                <a:solidFill>
                  <a:srgbClr val="000000"/>
                </a:solidFill>
                <a:effectLst/>
                <a:uLnTx/>
                <a:uFillTx/>
                <a:latin typeface="Calibri"/>
                <a:cs typeface="Calibri"/>
                <a:sym typeface="Calibri"/>
              </a:rPr>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sz="1800" b="0" i="0" u="none" strike="noStrike" kern="0" cap="none" spc="0" normalizeH="0" baseline="0" noProof="0" dirty="0">
              <a:ln>
                <a:noFill/>
              </a:ln>
              <a:solidFill>
                <a:srgbClr val="000000"/>
              </a:solidFill>
              <a:effectLst/>
              <a:uLnTx/>
              <a:uFillTx/>
              <a:latin typeface="Calibri"/>
              <a:cs typeface="Calibri"/>
              <a:sym typeface="Calibri"/>
            </a:endParaRPr>
          </a:p>
        </p:txBody>
      </p:sp>
    </p:spTree>
    <p:extLst>
      <p:ext uri="{BB962C8B-B14F-4D97-AF65-F5344CB8AC3E}">
        <p14:creationId xmlns:p14="http://schemas.microsoft.com/office/powerpoint/2010/main" val="1166068463"/>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1342907" y="924791"/>
            <a:ext cx="10684879"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Clr>
                <a:srgbClr val="FFFFFF"/>
              </a:buClr>
              <a:buSzPts val="25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1342906" y="1724891"/>
            <a:ext cx="5154876" cy="449984"/>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8" name="Google Shape;48;p7"/>
          <p:cNvSpPr txBox="1">
            <a:spLocks noGrp="1"/>
          </p:cNvSpPr>
          <p:nvPr>
            <p:ph type="body" idx="2"/>
          </p:nvPr>
        </p:nvSpPr>
        <p:spPr>
          <a:xfrm>
            <a:off x="1342906" y="2174875"/>
            <a:ext cx="5154876"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9" name="Google Shape;49;p7"/>
          <p:cNvSpPr txBox="1">
            <a:spLocks noGrp="1"/>
          </p:cNvSpPr>
          <p:nvPr>
            <p:ph type="body" idx="3"/>
          </p:nvPr>
        </p:nvSpPr>
        <p:spPr>
          <a:xfrm>
            <a:off x="6705600" y="1724890"/>
            <a:ext cx="5310832" cy="449985"/>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None/>
              <a:defRPr sz="20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0" name="Google Shape;50;p7"/>
          <p:cNvSpPr txBox="1">
            <a:spLocks noGrp="1"/>
          </p:cNvSpPr>
          <p:nvPr>
            <p:ph type="body" idx="4"/>
          </p:nvPr>
        </p:nvSpPr>
        <p:spPr>
          <a:xfrm>
            <a:off x="6705600" y="2174875"/>
            <a:ext cx="5310832"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1" name="Google Shape;51;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2" name="Google Shape;52;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3" name="Google Shape;53;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ZA"/>
              <a:t>‹#›</a:t>
            </a:fld>
            <a:endParaRPr dirty="0"/>
          </a:p>
        </p:txBody>
      </p:sp>
    </p:spTree>
    <p:extLst>
      <p:ext uri="{BB962C8B-B14F-4D97-AF65-F5344CB8AC3E}">
        <p14:creationId xmlns:p14="http://schemas.microsoft.com/office/powerpoint/2010/main" val="2301760470"/>
      </p:ext>
    </p:extLst>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42907" y="925150"/>
            <a:ext cx="10684879" cy="36512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FAE9E1D0-903C-4244-988A-DBDB87C6EA5E}"/>
              </a:ext>
            </a:extLst>
          </p:cNvPr>
          <p:cNvSpPr>
            <a:spLocks noGrp="1"/>
          </p:cNvSpPr>
          <p:nvPr>
            <p:ph type="dt" sz="half" idx="10"/>
          </p:nvPr>
        </p:nvSpPr>
        <p:spPr>
          <a:xfrm>
            <a:off x="609600" y="6356351"/>
            <a:ext cx="2844800" cy="365125"/>
          </a:xfrm>
          <a:prstGeom prst="rect">
            <a:avLst/>
          </a:prstGeom>
        </p:spPr>
        <p:txBody>
          <a:bodyPr/>
          <a:lstStyle>
            <a:lvl1pPr eaLnBrk="1" fontAlgn="auto" hangingPunct="1">
              <a:spcBef>
                <a:spcPts val="0"/>
              </a:spcBef>
              <a:spcAft>
                <a:spcPts val="0"/>
              </a:spcAft>
              <a:defRPr>
                <a:latin typeface="+mn-lt"/>
              </a:defRPr>
            </a:lvl1pPr>
          </a:lstStyle>
          <a:p>
            <a:pPr>
              <a:defRPr/>
            </a:pPr>
            <a:fld id="{F5EAF52A-DD2A-9C4D-90DA-83E94613B664}" type="datetimeFigureOut">
              <a:rPr lang="en-US"/>
              <a:pPr>
                <a:defRPr/>
              </a:pPr>
              <a:t>8/5/2020</a:t>
            </a:fld>
            <a:endParaRPr lang="en-US" dirty="0"/>
          </a:p>
        </p:txBody>
      </p:sp>
      <p:sp>
        <p:nvSpPr>
          <p:cNvPr id="4" name="Footer Placeholder 3">
            <a:extLst>
              <a:ext uri="{FF2B5EF4-FFF2-40B4-BE49-F238E27FC236}">
                <a16:creationId xmlns:a16="http://schemas.microsoft.com/office/drawing/2014/main" id="{687D4EE8-5937-C14A-B775-DC6E01C62D2F}"/>
              </a:ext>
            </a:extLst>
          </p:cNvPr>
          <p:cNvSpPr>
            <a:spLocks noGrp="1"/>
          </p:cNvSpPr>
          <p:nvPr>
            <p:ph type="ftr" sz="quarter" idx="11"/>
          </p:nvPr>
        </p:nvSpPr>
        <p:spPr>
          <a:xfrm>
            <a:off x="4165600" y="6356351"/>
            <a:ext cx="3860800" cy="365125"/>
          </a:xfrm>
          <a:prstGeom prst="rect">
            <a:avLst/>
          </a:prstGeom>
        </p:spPr>
        <p:txBody>
          <a:bodyPr/>
          <a:lstStyle>
            <a:lvl1pPr eaLnBrk="1" fontAlgn="auto" hangingPunct="1">
              <a:spcBef>
                <a:spcPts val="0"/>
              </a:spcBef>
              <a:spcAft>
                <a:spcPts val="0"/>
              </a:spcAft>
              <a:defRPr>
                <a:latin typeface="+mn-lt"/>
              </a:defRPr>
            </a:lvl1pPr>
          </a:lstStyle>
          <a:p>
            <a:pPr>
              <a:defRPr/>
            </a:pPr>
            <a:endParaRPr lang="en-US"/>
          </a:p>
        </p:txBody>
      </p:sp>
      <p:sp>
        <p:nvSpPr>
          <p:cNvPr id="5" name="Slide Number Placeholder 4">
            <a:extLst>
              <a:ext uri="{FF2B5EF4-FFF2-40B4-BE49-F238E27FC236}">
                <a16:creationId xmlns:a16="http://schemas.microsoft.com/office/drawing/2014/main" id="{341739CB-EE46-0145-BE33-970444A5FC5D}"/>
              </a:ext>
            </a:extLst>
          </p:cNvPr>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A513CA14-C37E-AE47-986F-85C4BEC2DDBA}" type="slidenum">
              <a:rPr lang="en-US" altLang="en-US"/>
              <a:pPr>
                <a:defRPr/>
              </a:pPr>
              <a:t>‹#›</a:t>
            </a:fld>
            <a:endParaRPr lang="en-US" altLang="en-US"/>
          </a:p>
        </p:txBody>
      </p:sp>
    </p:spTree>
    <p:extLst>
      <p:ext uri="{BB962C8B-B14F-4D97-AF65-F5344CB8AC3E}">
        <p14:creationId xmlns:p14="http://schemas.microsoft.com/office/powerpoint/2010/main" val="3499588310"/>
      </p:ext>
    </p:extLst>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457201" y="365125"/>
            <a:ext cx="10896599" cy="2949575"/>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457201" y="3461657"/>
            <a:ext cx="10896599" cy="751114"/>
          </a:xfrm>
          <a:prstGeom prst="rect">
            <a:avLst/>
          </a:prstGeom>
        </p:spPr>
        <p:txBody>
          <a:bodyPr vert="horz" lIns="91440" tIns="45720" rIns="91440" bIns="45720" rtlCol="0">
            <a:normAutofit/>
          </a:bodyPr>
          <a:lstStyle/>
          <a:p>
            <a:pPr lvl="0"/>
            <a:endParaRPr lang="en-US" dirty="0"/>
          </a:p>
        </p:txBody>
      </p:sp>
    </p:spTree>
    <p:extLst>
      <p:ext uri="{BB962C8B-B14F-4D97-AF65-F5344CB8AC3E}">
        <p14:creationId xmlns:p14="http://schemas.microsoft.com/office/powerpoint/2010/main" val="1276255268"/>
      </p:ext>
    </p:extLst>
  </p:cSld>
  <p:clrMap bg1="lt1" tx1="dk1" bg2="lt2" tx2="dk2" accent1="accent1" accent2="accent2" accent3="accent3" accent4="accent4" accent5="accent5" accent6="accent6" hlink="hlink" folHlink="folHlink"/>
  <p:sldLayoutIdLst>
    <p:sldLayoutId id="2147483650" r:id="rId1"/>
    <p:sldLayoutId id="2147483651" r:id="rId2"/>
    <p:sldLayoutId id="2147483670" r:id="rId3"/>
    <p:sldLayoutId id="2147483649" r:id="rId4"/>
    <p:sldLayoutId id="2147483668" r:id="rId5"/>
    <p:sldLayoutId id="2147483669" r:id="rId6"/>
    <p:sldLayoutId id="2147483665" r:id="rId7"/>
    <p:sldLayoutId id="2147483666" r:id="rId8"/>
    <p:sldLayoutId id="2147483667" r:id="rId9"/>
  </p:sldLayoutIdLst>
  <p:txStyles>
    <p:titleStyle>
      <a:lvl1pPr algn="ctr" defTabSz="9144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0" indent="0" algn="ctr" defTabSz="914400" rtl="0" eaLnBrk="1" latinLnBrk="0" hangingPunct="1">
        <a:lnSpc>
          <a:spcPct val="90000"/>
        </a:lnSpc>
        <a:spcBef>
          <a:spcPts val="1000"/>
        </a:spcBef>
        <a:buFont typeface="Arial" panose="020B0604020202020204" pitchFamily="34" charset="0"/>
        <a:buNone/>
        <a:defRPr sz="2800" b="1"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0FC2ADA-F53E-814C-90AD-21E8137EB2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E6DD652-EEE7-F24B-9515-22B0CA5F54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0CC879-60F1-DD45-8470-F42EFC88FD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A9E54D-545E-EF49-BBA9-0C3178E725F2}" type="datetimeFigureOut">
              <a:rPr lang="en-US" smtClean="0"/>
              <a:t>8/5/2020</a:t>
            </a:fld>
            <a:endParaRPr lang="en-US"/>
          </a:p>
        </p:txBody>
      </p:sp>
      <p:sp>
        <p:nvSpPr>
          <p:cNvPr id="5" name="Footer Placeholder 4">
            <a:extLst>
              <a:ext uri="{FF2B5EF4-FFF2-40B4-BE49-F238E27FC236}">
                <a16:creationId xmlns:a16="http://schemas.microsoft.com/office/drawing/2014/main" id="{F517FE70-0FA2-BA43-9D62-1FB39BF823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704A89-C35B-5047-A53D-C55FEBB5C3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B8D2D-F85C-4648-B88B-DCE93837ED40}" type="slidenum">
              <a:rPr lang="en-US" smtClean="0"/>
              <a:t>‹#›</a:t>
            </a:fld>
            <a:endParaRPr lang="en-US"/>
          </a:p>
        </p:txBody>
      </p:sp>
    </p:spTree>
    <p:extLst>
      <p:ext uri="{BB962C8B-B14F-4D97-AF65-F5344CB8AC3E}">
        <p14:creationId xmlns:p14="http://schemas.microsoft.com/office/powerpoint/2010/main" val="2384817183"/>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4.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education.gov.za/covid19supportpackage.aspx" TargetMode="External"/><Relationship Id="rId2" Type="http://schemas.openxmlformats.org/officeDocument/2006/relationships/hyperlink" Target="https://www.education.gov.za/Curriculum/LearningandTeachingSupportMaterials(LTSM)/Workbooks/2019WorkbooksTerm1and2.aspx" TargetMode="External"/><Relationship Id="rId1" Type="http://schemas.openxmlformats.org/officeDocument/2006/relationships/slideLayout" Target="../slideLayouts/slideLayout1.xml"/><Relationship Id="rId4" Type="http://schemas.openxmlformats.org/officeDocument/2006/relationships/hyperlink" Target="http://education.gauteng.gov.za/"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image" Target="../media/image14.emf"/></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2.vml"/><Relationship Id="rId4" Type="http://schemas.openxmlformats.org/officeDocument/2006/relationships/image" Target="../media/image15.e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3C1C0-4C1F-B74B-80AF-40A02043A7A8}"/>
              </a:ext>
            </a:extLst>
          </p:cNvPr>
          <p:cNvSpPr>
            <a:spLocks noGrp="1"/>
          </p:cNvSpPr>
          <p:nvPr>
            <p:ph type="ctrTitle"/>
          </p:nvPr>
        </p:nvSpPr>
        <p:spPr>
          <a:xfrm>
            <a:off x="257175" y="634790"/>
            <a:ext cx="11630025" cy="2029483"/>
          </a:xfrm>
        </p:spPr>
        <p:txBody>
          <a:bodyPr>
            <a:normAutofit/>
          </a:bodyPr>
          <a:lstStyle/>
          <a:p>
            <a:pPr algn="ctr"/>
            <a:r>
              <a:rPr lang="en-US" altLang="en-US" sz="4000" dirty="0">
                <a:solidFill>
                  <a:srgbClr val="FFFF00"/>
                </a:solidFill>
              </a:rPr>
              <a:t>COVID-19 Impact and Interventions</a:t>
            </a:r>
            <a:br>
              <a:rPr lang="en-US" altLang="en-US" sz="4000" dirty="0">
                <a:solidFill>
                  <a:srgbClr val="FFFF00"/>
                </a:solidFill>
              </a:rPr>
            </a:br>
            <a:endParaRPr lang="en-US" sz="4000" b="1" dirty="0">
              <a:solidFill>
                <a:schemeClr val="bg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D0C774AC-01B6-654B-896A-6F5992115CC0}"/>
              </a:ext>
            </a:extLst>
          </p:cNvPr>
          <p:cNvSpPr>
            <a:spLocks noGrp="1"/>
          </p:cNvSpPr>
          <p:nvPr>
            <p:ph type="subTitle" idx="4294967295"/>
          </p:nvPr>
        </p:nvSpPr>
        <p:spPr>
          <a:xfrm>
            <a:off x="1524000" y="2664274"/>
            <a:ext cx="9501554" cy="1652546"/>
          </a:xfrm>
        </p:spPr>
        <p:txBody>
          <a:bodyPr>
            <a:normAutofit/>
          </a:bodyPr>
          <a:lstStyle/>
          <a:p>
            <a:r>
              <a:rPr lang="en-US" altLang="en-US" sz="3600" dirty="0"/>
              <a:t>Gauteng Department of Education Report</a:t>
            </a:r>
          </a:p>
          <a:p>
            <a:r>
              <a:rPr lang="en-US" altLang="en-US" sz="3600" dirty="0">
                <a:solidFill>
                  <a:srgbClr val="FFFF00"/>
                </a:solidFill>
              </a:rPr>
              <a:t>28 July 2020</a:t>
            </a:r>
            <a:endParaRPr lang="en-US" sz="3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7111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109BFE2B-2AD1-C342-B25C-5E0741CE04E1}"/>
              </a:ext>
            </a:extLst>
          </p:cNvPr>
          <p:cNvSpPr>
            <a:spLocks noGrp="1" noChangeArrowheads="1"/>
          </p:cNvSpPr>
          <p:nvPr>
            <p:ph type="title"/>
          </p:nvPr>
        </p:nvSpPr>
        <p:spPr/>
        <p:txBody>
          <a:bodyPr>
            <a:normAutofit fontScale="90000"/>
          </a:bodyPr>
          <a:lstStyle/>
          <a:p>
            <a:r>
              <a:rPr lang="en-US" altLang="en-US"/>
              <a:t>Home Education Statistics </a:t>
            </a:r>
          </a:p>
        </p:txBody>
      </p:sp>
      <p:graphicFrame>
        <p:nvGraphicFramePr>
          <p:cNvPr id="3" name="Content Placeholder 3">
            <a:extLst>
              <a:ext uri="{FF2B5EF4-FFF2-40B4-BE49-F238E27FC236}">
                <a16:creationId xmlns:a16="http://schemas.microsoft.com/office/drawing/2014/main" id="{70148B92-23D4-0540-9DE6-BE29030CD0A2}"/>
              </a:ext>
            </a:extLst>
          </p:cNvPr>
          <p:cNvGraphicFramePr>
            <a:graphicFrameLocks/>
          </p:cNvGraphicFramePr>
          <p:nvPr>
            <p:extLst>
              <p:ext uri="{D42A27DB-BD31-4B8C-83A1-F6EECF244321}">
                <p14:modId xmlns:p14="http://schemas.microsoft.com/office/powerpoint/2010/main" val="1692546998"/>
              </p:ext>
            </p:extLst>
          </p:nvPr>
        </p:nvGraphicFramePr>
        <p:xfrm>
          <a:off x="1334529" y="1700214"/>
          <a:ext cx="10585325" cy="3878261"/>
        </p:xfrm>
        <a:graphic>
          <a:graphicData uri="http://schemas.openxmlformats.org/drawingml/2006/table">
            <a:tbl>
              <a:tblPr firstRow="1" bandRow="1">
                <a:tableStyleId>{5DA37D80-6434-44D0-A028-1B22A696006F}</a:tableStyleId>
              </a:tblPr>
              <a:tblGrid>
                <a:gridCol w="4241259">
                  <a:extLst>
                    <a:ext uri="{9D8B030D-6E8A-4147-A177-3AD203B41FA5}">
                      <a16:colId xmlns:a16="http://schemas.microsoft.com/office/drawing/2014/main" val="20000"/>
                    </a:ext>
                  </a:extLst>
                </a:gridCol>
                <a:gridCol w="1630700">
                  <a:extLst>
                    <a:ext uri="{9D8B030D-6E8A-4147-A177-3AD203B41FA5}">
                      <a16:colId xmlns:a16="http://schemas.microsoft.com/office/drawing/2014/main" val="20001"/>
                    </a:ext>
                  </a:extLst>
                </a:gridCol>
                <a:gridCol w="3528442">
                  <a:extLst>
                    <a:ext uri="{9D8B030D-6E8A-4147-A177-3AD203B41FA5}">
                      <a16:colId xmlns:a16="http://schemas.microsoft.com/office/drawing/2014/main" val="20002"/>
                    </a:ext>
                  </a:extLst>
                </a:gridCol>
                <a:gridCol w="1184924">
                  <a:extLst>
                    <a:ext uri="{9D8B030D-6E8A-4147-A177-3AD203B41FA5}">
                      <a16:colId xmlns:a16="http://schemas.microsoft.com/office/drawing/2014/main" val="20003"/>
                    </a:ext>
                  </a:extLst>
                </a:gridCol>
              </a:tblGrid>
              <a:tr h="640111">
                <a:tc gridSpan="4">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sz="1800" dirty="0"/>
                        <a:t>REGISTRATION</a:t>
                      </a:r>
                      <a:r>
                        <a:rPr lang="en-US" sz="1800" baseline="0" dirty="0"/>
                        <a:t> OF LEARNERS FOR HOME EDUCATION</a:t>
                      </a:r>
                      <a:endParaRPr lang="en-US" sz="1800" dirty="0"/>
                    </a:p>
                    <a:p>
                      <a:pPr algn="ctr"/>
                      <a:endParaRPr lang="en-US" sz="1800" dirty="0">
                        <a:latin typeface="Arial" panose="020B0604020202020204" pitchFamily="34" charset="0"/>
                        <a:cs typeface="Arial" panose="020B0604020202020204" pitchFamily="34" charset="0"/>
                      </a:endParaRPr>
                    </a:p>
                  </a:txBody>
                  <a:tcPr marL="91441" marR="91441" marT="45722" marB="45722">
                    <a:solidFill>
                      <a:schemeClr val="accent2">
                        <a:lumMod val="60000"/>
                        <a:lumOff val="4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610646">
                <a:tc>
                  <a:txBody>
                    <a:bodyPr/>
                    <a:lstStyle/>
                    <a:p>
                      <a:pPr>
                        <a:lnSpc>
                          <a:spcPct val="115000"/>
                        </a:lnSpc>
                        <a:spcAft>
                          <a:spcPts val="0"/>
                        </a:spcAft>
                      </a:pPr>
                      <a:r>
                        <a:rPr lang="en-US" sz="1800" b="0" dirty="0">
                          <a:effectLst/>
                        </a:rPr>
                        <a:t>Number of New applications received in the quarter</a:t>
                      </a:r>
                      <a:endParaRPr lang="en-ZA" sz="1800" b="0" dirty="0">
                        <a:effectLst/>
                        <a:latin typeface="Arial" panose="020B0604020202020204" pitchFamily="34" charset="0"/>
                        <a:ea typeface="Times New Roman"/>
                        <a:cs typeface="Arial" panose="020B0604020202020204" pitchFamily="34" charset="0"/>
                      </a:endParaRPr>
                    </a:p>
                  </a:txBody>
                  <a:tcPr marL="68580" marR="68580" marT="0" marB="0"/>
                </a:tc>
                <a:tc gridSpan="3">
                  <a:txBody>
                    <a:bodyPr/>
                    <a:lstStyle/>
                    <a:p>
                      <a:pPr algn="ctr"/>
                      <a:r>
                        <a:rPr lang="en-US" sz="1800" b="1" dirty="0">
                          <a:solidFill>
                            <a:srgbClr val="000099"/>
                          </a:solidFill>
                        </a:rPr>
                        <a:t>223 (Feb-Jul 2020)</a:t>
                      </a:r>
                      <a:endParaRPr lang="en-US" sz="1800" b="1" dirty="0">
                        <a:solidFill>
                          <a:srgbClr val="000099"/>
                        </a:solidFill>
                        <a:latin typeface="Arial" panose="020B0604020202020204" pitchFamily="34" charset="0"/>
                        <a:cs typeface="Arial" panose="020B0604020202020204" pitchFamily="34" charset="0"/>
                      </a:endParaRPr>
                    </a:p>
                  </a:txBody>
                  <a:tcPr marL="91441" marR="91441" marT="45722" marB="45722"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640111">
                <a:tc>
                  <a:txBody>
                    <a:bodyPr/>
                    <a:lstStyle/>
                    <a:p>
                      <a:pPr>
                        <a:lnSpc>
                          <a:spcPct val="115000"/>
                        </a:lnSpc>
                        <a:spcAft>
                          <a:spcPts val="0"/>
                        </a:spcAft>
                      </a:pPr>
                      <a:r>
                        <a:rPr lang="en-US" sz="1800" b="0" dirty="0">
                          <a:effectLst/>
                        </a:rPr>
                        <a:t>Applications approved in the quarter</a:t>
                      </a:r>
                      <a:endParaRPr lang="en-ZA" sz="1800" b="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r>
                        <a:rPr lang="en-US" sz="1800" b="1" dirty="0">
                          <a:solidFill>
                            <a:srgbClr val="000099"/>
                          </a:solidFill>
                        </a:rPr>
                        <a:t>31</a:t>
                      </a:r>
                      <a:endParaRPr lang="en-US" sz="1800" b="1" dirty="0">
                        <a:solidFill>
                          <a:srgbClr val="000099"/>
                        </a:solidFill>
                        <a:latin typeface="Arial" panose="020B0604020202020204" pitchFamily="34" charset="0"/>
                        <a:cs typeface="Arial" panose="020B0604020202020204" pitchFamily="34" charset="0"/>
                      </a:endParaRPr>
                    </a:p>
                  </a:txBody>
                  <a:tcPr marL="91441" marR="91441" marT="45722" marB="45722" anchor="ctr"/>
                </a:tc>
                <a:tc>
                  <a:txBody>
                    <a:bodyPr/>
                    <a:lstStyle/>
                    <a:p>
                      <a:r>
                        <a:rPr lang="en-US" sz="1800" b="0" dirty="0"/>
                        <a:t>Applications pending or awaiting approval</a:t>
                      </a:r>
                      <a:endParaRPr lang="en-US" sz="1800" b="0" dirty="0">
                        <a:latin typeface="Arial" panose="020B0604020202020204" pitchFamily="34" charset="0"/>
                        <a:cs typeface="Arial" panose="020B0604020202020204" pitchFamily="34" charset="0"/>
                      </a:endParaRPr>
                    </a:p>
                  </a:txBody>
                  <a:tcPr marL="91441" marR="91441" marT="45722" marB="45722"/>
                </a:tc>
                <a:tc>
                  <a:txBody>
                    <a:bodyPr/>
                    <a:lstStyle/>
                    <a:p>
                      <a:pPr algn="ctr"/>
                      <a:r>
                        <a:rPr lang="en-US" sz="1800" b="1" dirty="0">
                          <a:solidFill>
                            <a:srgbClr val="000099"/>
                          </a:solidFill>
                          <a:latin typeface="Arial" panose="020B0604020202020204" pitchFamily="34" charset="0"/>
                          <a:cs typeface="Arial" panose="020B0604020202020204" pitchFamily="34" charset="0"/>
                        </a:rPr>
                        <a:t>192</a:t>
                      </a:r>
                    </a:p>
                  </a:txBody>
                  <a:tcPr marL="91441" marR="91441" marT="45722" marB="45722" anchor="ctr"/>
                </a:tc>
                <a:extLst>
                  <a:ext uri="{0D108BD9-81ED-4DB2-BD59-A6C34878D82A}">
                    <a16:rowId xmlns:a16="http://schemas.microsoft.com/office/drawing/2014/main" val="10002"/>
                  </a:ext>
                </a:extLst>
              </a:tr>
              <a:tr h="370858">
                <a:tc rowSpan="2">
                  <a:txBody>
                    <a:bodyPr/>
                    <a:lstStyle/>
                    <a:p>
                      <a:pPr>
                        <a:lnSpc>
                          <a:spcPct val="115000"/>
                        </a:lnSpc>
                        <a:spcAft>
                          <a:spcPts val="0"/>
                        </a:spcAft>
                      </a:pPr>
                      <a:r>
                        <a:rPr lang="en-US" sz="1800" b="0" dirty="0">
                          <a:effectLst/>
                        </a:rPr>
                        <a:t>Total number of learners registered for Home Education including the new application approved this quarter</a:t>
                      </a:r>
                      <a:endParaRPr lang="en-ZA" sz="1800" b="0"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r>
                        <a:rPr lang="en-US" sz="1800" b="0" dirty="0"/>
                        <a:t>Female</a:t>
                      </a:r>
                      <a:endParaRPr lang="en-US" sz="1800" b="0" dirty="0">
                        <a:latin typeface="Arial" panose="020B0604020202020204" pitchFamily="34" charset="0"/>
                        <a:cs typeface="Arial" panose="020B0604020202020204" pitchFamily="34" charset="0"/>
                      </a:endParaRPr>
                    </a:p>
                  </a:txBody>
                  <a:tcPr marL="91441" marR="91441" marT="45722" marB="45722"/>
                </a:tc>
                <a:tc>
                  <a:txBody>
                    <a:bodyPr/>
                    <a:lstStyle/>
                    <a:p>
                      <a:pPr algn="ctr"/>
                      <a:r>
                        <a:rPr lang="en-US" sz="1800" b="0" dirty="0"/>
                        <a:t>Male</a:t>
                      </a:r>
                      <a:endParaRPr lang="en-US" sz="1800" b="0" dirty="0">
                        <a:latin typeface="Arial" panose="020B0604020202020204" pitchFamily="34" charset="0"/>
                        <a:cs typeface="Arial" panose="020B0604020202020204" pitchFamily="34" charset="0"/>
                      </a:endParaRPr>
                    </a:p>
                  </a:txBody>
                  <a:tcPr marL="91441" marR="91441" marT="45722" marB="45722"/>
                </a:tc>
                <a:tc>
                  <a:txBody>
                    <a:bodyPr/>
                    <a:lstStyle/>
                    <a:p>
                      <a:r>
                        <a:rPr lang="en-US" sz="1800" b="0" dirty="0"/>
                        <a:t>Total</a:t>
                      </a:r>
                      <a:endParaRPr lang="en-US" sz="1800" b="0" dirty="0">
                        <a:latin typeface="Arial" panose="020B0604020202020204" pitchFamily="34" charset="0"/>
                        <a:cs typeface="Arial" panose="020B0604020202020204" pitchFamily="34" charset="0"/>
                      </a:endParaRPr>
                    </a:p>
                  </a:txBody>
                  <a:tcPr marL="91441" marR="91441" marT="45722" marB="45722"/>
                </a:tc>
                <a:extLst>
                  <a:ext uri="{0D108BD9-81ED-4DB2-BD59-A6C34878D82A}">
                    <a16:rowId xmlns:a16="http://schemas.microsoft.com/office/drawing/2014/main" val="10003"/>
                  </a:ext>
                </a:extLst>
              </a:tr>
              <a:tr h="914445">
                <a:tc vMerge="1">
                  <a:txBody>
                    <a:bodyPr/>
                    <a:lstStyle/>
                    <a:p>
                      <a:pPr>
                        <a:lnSpc>
                          <a:spcPct val="115000"/>
                        </a:lnSpc>
                        <a:spcAft>
                          <a:spcPts val="0"/>
                        </a:spcAft>
                      </a:pPr>
                      <a:endParaRPr lang="en-ZA" sz="1600" b="1" dirty="0">
                        <a:effectLst/>
                        <a:latin typeface="Arial" panose="020B0604020202020204" pitchFamily="34" charset="0"/>
                        <a:ea typeface="Times New Roman"/>
                        <a:cs typeface="Arial" panose="020B0604020202020204" pitchFamily="34" charset="0"/>
                      </a:endParaRPr>
                    </a:p>
                  </a:txBody>
                  <a:tcPr marL="68580" marR="68580" marT="0" marB="0"/>
                </a:tc>
                <a:tc>
                  <a:txBody>
                    <a:bodyPr/>
                    <a:lstStyle/>
                    <a:p>
                      <a:pPr algn="ctr"/>
                      <a:r>
                        <a:rPr lang="en-US" sz="1800" b="1" dirty="0">
                          <a:solidFill>
                            <a:srgbClr val="000099"/>
                          </a:solidFill>
                        </a:rPr>
                        <a:t>344</a:t>
                      </a:r>
                      <a:endParaRPr lang="en-US" sz="1800" b="1" dirty="0">
                        <a:solidFill>
                          <a:srgbClr val="000099"/>
                        </a:solidFill>
                        <a:latin typeface="Arial" panose="020B0604020202020204" pitchFamily="34" charset="0"/>
                        <a:cs typeface="Arial" panose="020B0604020202020204" pitchFamily="34" charset="0"/>
                      </a:endParaRPr>
                    </a:p>
                  </a:txBody>
                  <a:tcPr marL="91441" marR="91441" marT="45722" marB="45722" anchor="ctr"/>
                </a:tc>
                <a:tc>
                  <a:txBody>
                    <a:bodyPr/>
                    <a:lstStyle/>
                    <a:p>
                      <a:pPr algn="ctr"/>
                      <a:r>
                        <a:rPr lang="en-US" sz="1800" b="1" dirty="0">
                          <a:solidFill>
                            <a:srgbClr val="000099"/>
                          </a:solidFill>
                        </a:rPr>
                        <a:t>446</a:t>
                      </a:r>
                      <a:endParaRPr lang="en-US" sz="1800" b="1" dirty="0">
                        <a:solidFill>
                          <a:srgbClr val="000099"/>
                        </a:solidFill>
                        <a:latin typeface="Arial" panose="020B0604020202020204" pitchFamily="34" charset="0"/>
                        <a:cs typeface="Arial" panose="020B0604020202020204" pitchFamily="34" charset="0"/>
                      </a:endParaRPr>
                    </a:p>
                  </a:txBody>
                  <a:tcPr marL="91441" marR="91441" marT="45722" marB="45722" anchor="ctr"/>
                </a:tc>
                <a:tc>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endParaRPr lang="en-US" sz="1800" b="1" dirty="0">
                        <a:solidFill>
                          <a:srgbClr val="000099"/>
                        </a:solidFill>
                      </a:endParaRPr>
                    </a:p>
                    <a:p>
                      <a:pPr marL="0" marR="0" lvl="0" indent="0" algn="ctr" defTabSz="514350" rtl="0" eaLnBrk="1" fontAlgn="auto" latinLnBrk="0" hangingPunct="1">
                        <a:lnSpc>
                          <a:spcPct val="100000"/>
                        </a:lnSpc>
                        <a:spcBef>
                          <a:spcPts val="0"/>
                        </a:spcBef>
                        <a:spcAft>
                          <a:spcPts val="0"/>
                        </a:spcAft>
                        <a:buClrTx/>
                        <a:buSzTx/>
                        <a:buFontTx/>
                        <a:buNone/>
                        <a:tabLst/>
                        <a:defRPr/>
                      </a:pPr>
                      <a:r>
                        <a:rPr lang="en-US" sz="1800" b="1" dirty="0">
                          <a:solidFill>
                            <a:srgbClr val="000099"/>
                          </a:solidFill>
                        </a:rPr>
                        <a:t>790</a:t>
                      </a:r>
                    </a:p>
                    <a:p>
                      <a:pPr algn="ctr"/>
                      <a:endParaRPr lang="en-US" sz="1800" b="1" dirty="0">
                        <a:solidFill>
                          <a:srgbClr val="000099"/>
                        </a:solidFill>
                        <a:latin typeface="Arial" panose="020B0604020202020204" pitchFamily="34" charset="0"/>
                        <a:cs typeface="Arial" panose="020B0604020202020204" pitchFamily="34" charset="0"/>
                      </a:endParaRPr>
                    </a:p>
                  </a:txBody>
                  <a:tcPr marL="91441" marR="91441" marT="45722" marB="45722" anchor="ctr"/>
                </a:tc>
                <a:extLst>
                  <a:ext uri="{0D108BD9-81ED-4DB2-BD59-A6C34878D82A}">
                    <a16:rowId xmlns:a16="http://schemas.microsoft.com/office/drawing/2014/main" val="10004"/>
                  </a:ext>
                </a:extLst>
              </a:tr>
              <a:tr h="702090">
                <a:tc>
                  <a:txBody>
                    <a:bodyPr/>
                    <a:lstStyle/>
                    <a:p>
                      <a:pPr>
                        <a:lnSpc>
                          <a:spcPct val="115000"/>
                        </a:lnSpc>
                        <a:spcAft>
                          <a:spcPts val="0"/>
                        </a:spcAft>
                      </a:pPr>
                      <a:r>
                        <a:rPr lang="en-US" sz="1800" b="0" dirty="0">
                          <a:effectLst/>
                        </a:rPr>
                        <a:t>Total number of sites registered to date</a:t>
                      </a:r>
                      <a:endParaRPr lang="en-ZA" sz="1800" b="0" dirty="0">
                        <a:effectLst/>
                        <a:latin typeface="Arial" panose="020B0604020202020204" pitchFamily="34" charset="0"/>
                        <a:ea typeface="Times New Roman"/>
                        <a:cs typeface="Arial" panose="020B0604020202020204" pitchFamily="34" charset="0"/>
                      </a:endParaRPr>
                    </a:p>
                  </a:txBody>
                  <a:tcPr marL="91441" marR="91441" marT="45722" marB="45722"/>
                </a:tc>
                <a:tc gridSpan="3">
                  <a:txBody>
                    <a:bodyPr/>
                    <a:lstStyle/>
                    <a:p>
                      <a:pPr algn="ctr"/>
                      <a:r>
                        <a:rPr lang="en-US" sz="1800" b="1" dirty="0">
                          <a:solidFill>
                            <a:srgbClr val="000099"/>
                          </a:solidFill>
                        </a:rPr>
                        <a:t>674</a:t>
                      </a:r>
                      <a:endParaRPr lang="en-US" sz="1800" b="1" dirty="0">
                        <a:solidFill>
                          <a:srgbClr val="000099"/>
                        </a:solidFill>
                        <a:latin typeface="Arial" panose="020B0604020202020204" pitchFamily="34" charset="0"/>
                        <a:cs typeface="Arial" panose="020B0604020202020204" pitchFamily="34" charset="0"/>
                      </a:endParaRPr>
                    </a:p>
                  </a:txBody>
                  <a:tcPr marL="91441" marR="91441" marT="45722" marB="45722" anchor="ctr"/>
                </a:tc>
                <a:tc hMerge="1">
                  <a:txBody>
                    <a:bodyPr/>
                    <a:lstStyle/>
                    <a:p>
                      <a:endParaRPr lang="en-US" sz="1600" dirty="0">
                        <a:latin typeface="Arial" panose="020B0604020202020204" pitchFamily="34" charset="0"/>
                        <a:cs typeface="Arial" panose="020B0604020202020204" pitchFamily="34" charset="0"/>
                      </a:endParaRPr>
                    </a:p>
                  </a:txBody>
                  <a:tcPr/>
                </a:tc>
                <a:tc hMerge="1">
                  <a:txBody>
                    <a:bodyPr/>
                    <a:lstStyle/>
                    <a:p>
                      <a:endParaRPr lang="en-US"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12489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A6C2AAFA-AFF5-3A48-8964-ED90A1702B5E}"/>
              </a:ext>
            </a:extLst>
          </p:cNvPr>
          <p:cNvSpPr>
            <a:spLocks noGrp="1" noChangeArrowheads="1"/>
          </p:cNvSpPr>
          <p:nvPr>
            <p:ph type="title"/>
          </p:nvPr>
        </p:nvSpPr>
        <p:spPr/>
        <p:txBody>
          <a:bodyPr>
            <a:normAutofit fontScale="90000"/>
          </a:bodyPr>
          <a:lstStyle/>
          <a:p>
            <a:r>
              <a:rPr lang="en-US" altLang="en-US"/>
              <a:t>Lockdown Learning Statistics </a:t>
            </a:r>
          </a:p>
        </p:txBody>
      </p:sp>
      <p:graphicFrame>
        <p:nvGraphicFramePr>
          <p:cNvPr id="3" name="Content Placeholder 3">
            <a:extLst>
              <a:ext uri="{FF2B5EF4-FFF2-40B4-BE49-F238E27FC236}">
                <a16:creationId xmlns:a16="http://schemas.microsoft.com/office/drawing/2014/main" id="{CA731296-B2E7-ED4E-88B5-D08B563B475E}"/>
              </a:ext>
            </a:extLst>
          </p:cNvPr>
          <p:cNvGraphicFramePr>
            <a:graphicFrameLocks/>
          </p:cNvGraphicFramePr>
          <p:nvPr>
            <p:extLst>
              <p:ext uri="{D42A27DB-BD31-4B8C-83A1-F6EECF244321}">
                <p14:modId xmlns:p14="http://schemas.microsoft.com/office/powerpoint/2010/main" val="3793477298"/>
              </p:ext>
            </p:extLst>
          </p:nvPr>
        </p:nvGraphicFramePr>
        <p:xfrm>
          <a:off x="1334529" y="1827534"/>
          <a:ext cx="10585325" cy="3744912"/>
        </p:xfrm>
        <a:graphic>
          <a:graphicData uri="http://schemas.openxmlformats.org/drawingml/2006/table">
            <a:tbl>
              <a:tblPr firstRow="1" bandRow="1">
                <a:tableStyleId>{5DA37D80-6434-44D0-A028-1B22A696006F}</a:tableStyleId>
              </a:tblPr>
              <a:tblGrid>
                <a:gridCol w="4241258">
                  <a:extLst>
                    <a:ext uri="{9D8B030D-6E8A-4147-A177-3AD203B41FA5}">
                      <a16:colId xmlns:a16="http://schemas.microsoft.com/office/drawing/2014/main" val="20000"/>
                    </a:ext>
                  </a:extLst>
                </a:gridCol>
                <a:gridCol w="1630701">
                  <a:extLst>
                    <a:ext uri="{9D8B030D-6E8A-4147-A177-3AD203B41FA5}">
                      <a16:colId xmlns:a16="http://schemas.microsoft.com/office/drawing/2014/main" val="20001"/>
                    </a:ext>
                  </a:extLst>
                </a:gridCol>
                <a:gridCol w="3528442">
                  <a:extLst>
                    <a:ext uri="{9D8B030D-6E8A-4147-A177-3AD203B41FA5}">
                      <a16:colId xmlns:a16="http://schemas.microsoft.com/office/drawing/2014/main" val="20002"/>
                    </a:ext>
                  </a:extLst>
                </a:gridCol>
                <a:gridCol w="1184924">
                  <a:extLst>
                    <a:ext uri="{9D8B030D-6E8A-4147-A177-3AD203B41FA5}">
                      <a16:colId xmlns:a16="http://schemas.microsoft.com/office/drawing/2014/main" val="20003"/>
                    </a:ext>
                  </a:extLst>
                </a:gridCol>
              </a:tblGrid>
              <a:tr h="789765">
                <a:tc gridSpan="4">
                  <a:txBody>
                    <a:bodyPr/>
                    <a:lstStyle/>
                    <a:p>
                      <a:pPr marL="0" marR="0" lvl="0" indent="0" algn="ctr" defTabSz="514350" rtl="0" eaLnBrk="1" fontAlgn="auto" latinLnBrk="0" hangingPunct="1">
                        <a:lnSpc>
                          <a:spcPct val="100000"/>
                        </a:lnSpc>
                        <a:spcBef>
                          <a:spcPts val="0"/>
                        </a:spcBef>
                        <a:spcAft>
                          <a:spcPts val="0"/>
                        </a:spcAft>
                        <a:buClrTx/>
                        <a:buSzTx/>
                        <a:buFontTx/>
                        <a:buNone/>
                        <a:tabLst/>
                        <a:defRPr/>
                      </a:pPr>
                      <a:r>
                        <a:rPr lang="en-US" sz="1800" dirty="0"/>
                        <a:t>REGISTRATION</a:t>
                      </a:r>
                      <a:r>
                        <a:rPr lang="en-US" sz="1800" baseline="0" dirty="0"/>
                        <a:t> OF LEARNERS FOR LOCKDOWN LEARNING </a:t>
                      </a:r>
                      <a:endParaRPr lang="en-US" sz="1800" dirty="0"/>
                    </a:p>
                    <a:p>
                      <a:pPr algn="ctr"/>
                      <a:endParaRPr lang="en-US" sz="1800" dirty="0">
                        <a:latin typeface="Arial" panose="020B0604020202020204" pitchFamily="34" charset="0"/>
                        <a:cs typeface="Arial" panose="020B0604020202020204" pitchFamily="34" charset="0"/>
                      </a:endParaRPr>
                    </a:p>
                  </a:txBody>
                  <a:tcPr marL="91444" marR="91444" marT="45726" marB="45726">
                    <a:solidFill>
                      <a:schemeClr val="accent2">
                        <a:lumMod val="60000"/>
                        <a:lumOff val="4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1046722">
                <a:tc>
                  <a:txBody>
                    <a:bodyPr/>
                    <a:lstStyle/>
                    <a:p>
                      <a:pPr>
                        <a:lnSpc>
                          <a:spcPct val="115000"/>
                        </a:lnSpc>
                        <a:spcAft>
                          <a:spcPts val="0"/>
                        </a:spcAft>
                      </a:pPr>
                      <a:r>
                        <a:rPr lang="en-US" sz="1800" b="0" dirty="0">
                          <a:effectLst/>
                          <a:latin typeface="Arial" panose="020B0604020202020204" pitchFamily="34" charset="0"/>
                          <a:cs typeface="Arial" panose="020B0604020202020204" pitchFamily="34" charset="0"/>
                        </a:rPr>
                        <a:t>Number of New applications received in the quarter</a:t>
                      </a:r>
                      <a:endParaRPr lang="en-ZA" sz="1800" b="0" dirty="0">
                        <a:effectLst/>
                        <a:latin typeface="Arial" panose="020B0604020202020204" pitchFamily="34" charset="0"/>
                        <a:ea typeface="Times New Roman"/>
                        <a:cs typeface="Arial" panose="020B0604020202020204" pitchFamily="34" charset="0"/>
                      </a:endParaRPr>
                    </a:p>
                  </a:txBody>
                  <a:tcPr marL="68583" marR="68583" marT="0" marB="0"/>
                </a:tc>
                <a:tc gridSpan="3">
                  <a:txBody>
                    <a:bodyPr/>
                    <a:lstStyle/>
                    <a:p>
                      <a:pPr algn="ctr"/>
                      <a:r>
                        <a:rPr lang="en-US" sz="1800" b="1" dirty="0">
                          <a:solidFill>
                            <a:srgbClr val="000099"/>
                          </a:solidFill>
                          <a:latin typeface="Arial" panose="020B0604020202020204" pitchFamily="34" charset="0"/>
                          <a:cs typeface="Arial" panose="020B0604020202020204" pitchFamily="34" charset="0"/>
                        </a:rPr>
                        <a:t>1325 (May-Jul 2020)</a:t>
                      </a:r>
                    </a:p>
                  </a:txBody>
                  <a:tcPr marL="91444" marR="91444" marT="45726" marB="45726" anchor="ct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1"/>
                  </a:ext>
                </a:extLst>
              </a:tr>
              <a:tr h="1118660">
                <a:tc>
                  <a:txBody>
                    <a:bodyPr/>
                    <a:lstStyle/>
                    <a:p>
                      <a:pPr>
                        <a:lnSpc>
                          <a:spcPct val="115000"/>
                        </a:lnSpc>
                        <a:spcAft>
                          <a:spcPts val="0"/>
                        </a:spcAft>
                      </a:pPr>
                      <a:r>
                        <a:rPr lang="en-US" sz="1800" b="0" dirty="0">
                          <a:effectLst/>
                          <a:latin typeface="Arial" panose="020B0604020202020204" pitchFamily="34" charset="0"/>
                          <a:cs typeface="Arial" panose="020B0604020202020204" pitchFamily="34" charset="0"/>
                        </a:rPr>
                        <a:t>Applications approved in the quarter</a:t>
                      </a:r>
                      <a:endParaRPr lang="en-ZA" sz="1800" b="0" dirty="0">
                        <a:effectLst/>
                        <a:latin typeface="Arial" panose="020B0604020202020204" pitchFamily="34" charset="0"/>
                        <a:ea typeface="Times New Roman"/>
                        <a:cs typeface="Arial" panose="020B0604020202020204" pitchFamily="34" charset="0"/>
                      </a:endParaRPr>
                    </a:p>
                  </a:txBody>
                  <a:tcPr marL="68583" marR="68583" marT="0" marB="0"/>
                </a:tc>
                <a:tc>
                  <a:txBody>
                    <a:bodyPr/>
                    <a:lstStyle/>
                    <a:p>
                      <a:pPr algn="ctr"/>
                      <a:r>
                        <a:rPr lang="en-US" sz="1800" b="1" dirty="0">
                          <a:solidFill>
                            <a:srgbClr val="000099"/>
                          </a:solidFill>
                          <a:latin typeface="Arial" panose="020B0604020202020204" pitchFamily="34" charset="0"/>
                          <a:cs typeface="Arial" panose="020B0604020202020204" pitchFamily="34" charset="0"/>
                        </a:rPr>
                        <a:t>219</a:t>
                      </a:r>
                    </a:p>
                  </a:txBody>
                  <a:tcPr marL="91444" marR="91444" marT="45726" marB="45726" anchor="ctr"/>
                </a:tc>
                <a:tc>
                  <a:txBody>
                    <a:bodyPr/>
                    <a:lstStyle/>
                    <a:p>
                      <a:r>
                        <a:rPr lang="en-US" sz="1800" b="0" dirty="0">
                          <a:latin typeface="Arial" panose="020B0604020202020204" pitchFamily="34" charset="0"/>
                          <a:cs typeface="Arial" panose="020B0604020202020204" pitchFamily="34" charset="0"/>
                        </a:rPr>
                        <a:t>Applications pending or awaiting approval</a:t>
                      </a:r>
                    </a:p>
                  </a:txBody>
                  <a:tcPr marL="91444" marR="91444" marT="45726" marB="45726"/>
                </a:tc>
                <a:tc>
                  <a:txBody>
                    <a:bodyPr/>
                    <a:lstStyle/>
                    <a:p>
                      <a:pPr algn="ctr"/>
                      <a:r>
                        <a:rPr lang="en-US" sz="1800" b="1" dirty="0">
                          <a:solidFill>
                            <a:srgbClr val="000099"/>
                          </a:solidFill>
                          <a:latin typeface="Arial" panose="020B0604020202020204" pitchFamily="34" charset="0"/>
                          <a:cs typeface="Arial" panose="020B0604020202020204" pitchFamily="34" charset="0"/>
                        </a:rPr>
                        <a:t>300</a:t>
                      </a:r>
                    </a:p>
                  </a:txBody>
                  <a:tcPr marL="91444" marR="91444" marT="45726" marB="45726" anchor="ctr"/>
                </a:tc>
                <a:extLst>
                  <a:ext uri="{0D108BD9-81ED-4DB2-BD59-A6C34878D82A}">
                    <a16:rowId xmlns:a16="http://schemas.microsoft.com/office/drawing/2014/main" val="10002"/>
                  </a:ext>
                </a:extLst>
              </a:tr>
              <a:tr h="789765">
                <a:tc>
                  <a:txBody>
                    <a:bodyPr/>
                    <a:lstStyle/>
                    <a:p>
                      <a:pPr>
                        <a:lnSpc>
                          <a:spcPct val="115000"/>
                        </a:lnSpc>
                        <a:spcAft>
                          <a:spcPts val="0"/>
                        </a:spcAft>
                      </a:pPr>
                      <a:r>
                        <a:rPr lang="en-ZA" sz="1800" b="0" dirty="0">
                          <a:effectLst/>
                          <a:latin typeface="Arial" panose="020B0604020202020204" pitchFamily="34" charset="0"/>
                          <a:ea typeface="Times New Roman"/>
                          <a:cs typeface="Arial" panose="020B0604020202020204" pitchFamily="34" charset="0"/>
                        </a:rPr>
                        <a:t>Number in process </a:t>
                      </a:r>
                    </a:p>
                  </a:txBody>
                  <a:tcPr marL="68583" marR="68583" marT="0" marB="0"/>
                </a:tc>
                <a:tc gridSpan="3">
                  <a:txBody>
                    <a:bodyPr/>
                    <a:lstStyle/>
                    <a:p>
                      <a:pPr marL="0" marR="0" lvl="0" indent="0" algn="ctr" defTabSz="699722" rtl="0" eaLnBrk="1" fontAlgn="auto" latinLnBrk="0" hangingPunct="1">
                        <a:lnSpc>
                          <a:spcPct val="100000"/>
                        </a:lnSpc>
                        <a:spcBef>
                          <a:spcPts val="0"/>
                        </a:spcBef>
                        <a:spcAft>
                          <a:spcPts val="0"/>
                        </a:spcAft>
                        <a:buClrTx/>
                        <a:buSzTx/>
                        <a:buFontTx/>
                        <a:buNone/>
                        <a:tabLst/>
                        <a:defRPr/>
                      </a:pPr>
                      <a:r>
                        <a:rPr lang="en-US" sz="1800" b="1" dirty="0">
                          <a:solidFill>
                            <a:srgbClr val="000099"/>
                          </a:solidFill>
                          <a:latin typeface="Arial" panose="020B0604020202020204" pitchFamily="34" charset="0"/>
                          <a:cs typeface="Arial" panose="020B0604020202020204" pitchFamily="34" charset="0"/>
                        </a:rPr>
                        <a:t>806</a:t>
                      </a:r>
                    </a:p>
                    <a:p>
                      <a:pPr algn="ctr"/>
                      <a:endParaRPr lang="en-US" sz="1800" b="1" dirty="0">
                        <a:solidFill>
                          <a:srgbClr val="000099"/>
                        </a:solidFill>
                        <a:latin typeface="Arial" panose="020B0604020202020204" pitchFamily="34" charset="0"/>
                        <a:cs typeface="Arial" panose="020B0604020202020204" pitchFamily="34" charset="0"/>
                      </a:endParaRPr>
                    </a:p>
                  </a:txBody>
                  <a:tcPr marL="91444" marR="91444" marT="45726" marB="45726" anchor="ctr"/>
                </a:tc>
                <a:tc hMerge="1">
                  <a:txBody>
                    <a:bodyPr/>
                    <a:lstStyle/>
                    <a:p>
                      <a:endParaRPr lang="en-US" sz="1800" b="0" dirty="0">
                        <a:latin typeface="Arial" panose="020B0604020202020204" pitchFamily="34" charset="0"/>
                        <a:cs typeface="Arial" panose="020B0604020202020204" pitchFamily="34" charset="0"/>
                      </a:endParaRPr>
                    </a:p>
                  </a:txBody>
                  <a:tcPr/>
                </a:tc>
                <a:tc hMerge="1">
                  <a:txBody>
                    <a:bodyPr/>
                    <a:lstStyle/>
                    <a:p>
                      <a:pPr algn="ctr"/>
                      <a:endParaRPr lang="en-US" sz="1800" b="1" dirty="0">
                        <a:solidFill>
                          <a:srgbClr val="000099"/>
                        </a:solidFill>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81963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C5C390C-DF19-8C4C-B373-64E7B40D9369}"/>
              </a:ext>
            </a:extLst>
          </p:cNvPr>
          <p:cNvSpPr>
            <a:spLocks noGrp="1"/>
          </p:cNvSpPr>
          <p:nvPr>
            <p:ph type="title"/>
          </p:nvPr>
        </p:nvSpPr>
        <p:spPr/>
        <p:txBody>
          <a:bodyPr>
            <a:normAutofit fontScale="90000"/>
          </a:bodyPr>
          <a:lstStyle/>
          <a:p>
            <a:endParaRPr lang="en-GB" dirty="0"/>
          </a:p>
        </p:txBody>
      </p:sp>
      <p:sp>
        <p:nvSpPr>
          <p:cNvPr id="9" name="Text Placeholder 8">
            <a:extLst>
              <a:ext uri="{FF2B5EF4-FFF2-40B4-BE49-F238E27FC236}">
                <a16:creationId xmlns:a16="http://schemas.microsoft.com/office/drawing/2014/main" id="{A375396E-7E22-0247-8A1F-90709C8AFBCD}"/>
              </a:ext>
            </a:extLst>
          </p:cNvPr>
          <p:cNvSpPr>
            <a:spLocks noGrp="1"/>
          </p:cNvSpPr>
          <p:nvPr>
            <p:ph type="body" idx="1"/>
          </p:nvPr>
        </p:nvSpPr>
        <p:spPr/>
        <p:txBody>
          <a:bodyPr/>
          <a:lstStyle/>
          <a:p>
            <a:endParaRPr lang="en-GB"/>
          </a:p>
        </p:txBody>
      </p:sp>
      <p:sp>
        <p:nvSpPr>
          <p:cNvPr id="10" name="Text Placeholder 9">
            <a:extLst>
              <a:ext uri="{FF2B5EF4-FFF2-40B4-BE49-F238E27FC236}">
                <a16:creationId xmlns:a16="http://schemas.microsoft.com/office/drawing/2014/main" id="{AB77D78C-A9F8-7946-8474-B3ED477BFA99}"/>
              </a:ext>
            </a:extLst>
          </p:cNvPr>
          <p:cNvSpPr>
            <a:spLocks noGrp="1"/>
          </p:cNvSpPr>
          <p:nvPr>
            <p:ph type="body" idx="10"/>
          </p:nvPr>
        </p:nvSpPr>
        <p:spPr/>
        <p:txBody>
          <a:bodyPr/>
          <a:lstStyle/>
          <a:p>
            <a:endParaRPr lang="en-US" altLang="en-US" dirty="0"/>
          </a:p>
          <a:p>
            <a:endParaRPr lang="en-US" altLang="en-US" dirty="0"/>
          </a:p>
          <a:p>
            <a:r>
              <a:rPr lang="en-US" altLang="en-US" sz="3200" dirty="0">
                <a:solidFill>
                  <a:srgbClr val="FF0000"/>
                </a:solidFill>
              </a:rPr>
              <a:t>COVID Case Management in Schools</a:t>
            </a:r>
            <a:endParaRPr lang="en-GB" sz="3200" dirty="0">
              <a:solidFill>
                <a:srgbClr val="FF0000"/>
              </a:solidFill>
            </a:endParaRPr>
          </a:p>
        </p:txBody>
      </p:sp>
    </p:spTree>
    <p:extLst>
      <p:ext uri="{BB962C8B-B14F-4D97-AF65-F5344CB8AC3E}">
        <p14:creationId xmlns:p14="http://schemas.microsoft.com/office/powerpoint/2010/main" val="3032096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2FE3349-0BC4-D54D-A92C-3AC7BA1DF20D}"/>
              </a:ext>
            </a:extLst>
          </p:cNvPr>
          <p:cNvPicPr>
            <a:picLocks noChangeAspect="1"/>
          </p:cNvPicPr>
          <p:nvPr/>
        </p:nvPicPr>
        <p:blipFill>
          <a:blip r:embed="rId2"/>
          <a:stretch>
            <a:fillRect/>
          </a:stretch>
        </p:blipFill>
        <p:spPr>
          <a:xfrm>
            <a:off x="1334529" y="1671707"/>
            <a:ext cx="10585327" cy="4109895"/>
          </a:xfrm>
          <a:prstGeom prst="rect">
            <a:avLst/>
          </a:prstGeom>
        </p:spPr>
      </p:pic>
      <p:sp>
        <p:nvSpPr>
          <p:cNvPr id="29699" name="Title 1">
            <a:extLst>
              <a:ext uri="{FF2B5EF4-FFF2-40B4-BE49-F238E27FC236}">
                <a16:creationId xmlns:a16="http://schemas.microsoft.com/office/drawing/2014/main" id="{156106D9-1922-544D-9525-6783FD07F24C}"/>
              </a:ext>
            </a:extLst>
          </p:cNvPr>
          <p:cNvSpPr>
            <a:spLocks noGrp="1" noChangeArrowheads="1"/>
          </p:cNvSpPr>
          <p:nvPr>
            <p:ph type="title"/>
          </p:nvPr>
        </p:nvSpPr>
        <p:spPr/>
        <p:txBody>
          <a:bodyPr/>
          <a:lstStyle/>
          <a:p>
            <a:r>
              <a:rPr lang="en-ZA" altLang="en-US" dirty="0"/>
              <a:t>COVID-19 Positive Cases in schools – 24 July 2020</a:t>
            </a:r>
            <a:endParaRPr lang="en-GB" altLang="en-US" dirty="0"/>
          </a:p>
        </p:txBody>
      </p:sp>
      <p:sp>
        <p:nvSpPr>
          <p:cNvPr id="29698" name="Content Placeholder 4">
            <a:extLst>
              <a:ext uri="{FF2B5EF4-FFF2-40B4-BE49-F238E27FC236}">
                <a16:creationId xmlns:a16="http://schemas.microsoft.com/office/drawing/2014/main" id="{08BFC1E4-7A8B-0541-BF70-8CB393FABCA6}"/>
              </a:ext>
            </a:extLst>
          </p:cNvPr>
          <p:cNvSpPr>
            <a:spLocks noGrp="1" noChangeArrowheads="1"/>
          </p:cNvSpPr>
          <p:nvPr>
            <p:ph idx="1"/>
          </p:nvPr>
        </p:nvSpPr>
        <p:spPr>
          <a:xfrm>
            <a:off x="1334529" y="5951080"/>
            <a:ext cx="10585327" cy="906920"/>
          </a:xfrm>
        </p:spPr>
        <p:txBody>
          <a:bodyPr>
            <a:normAutofit fontScale="92500"/>
          </a:bodyPr>
          <a:lstStyle/>
          <a:p>
            <a:r>
              <a:rPr lang="en-US" altLang="en-US" b="0" dirty="0">
                <a:latin typeface="Calibri" panose="020F0502020204030204" pitchFamily="34" charset="0"/>
                <a:cs typeface="Calibri" panose="020F0502020204030204" pitchFamily="34" charset="0"/>
              </a:rPr>
              <a:t>Schools - The escalation in the no. of reported COVID-19 positive cases amongst learners and educators remains the single biggest factor affecting school opening or closure.</a:t>
            </a:r>
          </a:p>
          <a:p>
            <a:endParaRPr lang="en-GB" altLang="en-US" dirty="0"/>
          </a:p>
        </p:txBody>
      </p:sp>
      <p:sp>
        <p:nvSpPr>
          <p:cNvPr id="4" name="Oval 3">
            <a:extLst>
              <a:ext uri="{FF2B5EF4-FFF2-40B4-BE49-F238E27FC236}">
                <a16:creationId xmlns:a16="http://schemas.microsoft.com/office/drawing/2014/main" id="{358C18C5-98DF-8B4F-A7FA-54AC115CC466}"/>
              </a:ext>
            </a:extLst>
          </p:cNvPr>
          <p:cNvSpPr/>
          <p:nvPr/>
        </p:nvSpPr>
        <p:spPr>
          <a:xfrm rot="20494803" flipV="1">
            <a:off x="9420107" y="2289577"/>
            <a:ext cx="2406650" cy="979488"/>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
        <p:nvSpPr>
          <p:cNvPr id="3" name="Oval 2">
            <a:extLst>
              <a:ext uri="{FF2B5EF4-FFF2-40B4-BE49-F238E27FC236}">
                <a16:creationId xmlns:a16="http://schemas.microsoft.com/office/drawing/2014/main" id="{D9C08606-7FEE-794A-9A3E-0420AFEE405D}"/>
              </a:ext>
            </a:extLst>
          </p:cNvPr>
          <p:cNvSpPr/>
          <p:nvPr/>
        </p:nvSpPr>
        <p:spPr>
          <a:xfrm>
            <a:off x="9959739" y="4598918"/>
            <a:ext cx="1795463" cy="587375"/>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GB"/>
          </a:p>
        </p:txBody>
      </p:sp>
    </p:spTree>
    <p:extLst>
      <p:ext uri="{BB962C8B-B14F-4D97-AF65-F5344CB8AC3E}">
        <p14:creationId xmlns:p14="http://schemas.microsoft.com/office/powerpoint/2010/main" val="401169728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D355F80B-29E1-534E-A9F0-04151D3EC5EF}"/>
              </a:ext>
            </a:extLst>
          </p:cNvPr>
          <p:cNvGraphicFramePr>
            <a:graphicFrameLocks noGrp="1"/>
          </p:cNvGraphicFramePr>
          <p:nvPr>
            <p:extLst>
              <p:ext uri="{D42A27DB-BD31-4B8C-83A1-F6EECF244321}">
                <p14:modId xmlns:p14="http://schemas.microsoft.com/office/powerpoint/2010/main" val="2455251799"/>
              </p:ext>
            </p:extLst>
          </p:nvPr>
        </p:nvGraphicFramePr>
        <p:xfrm>
          <a:off x="1372156" y="1632030"/>
          <a:ext cx="10585324" cy="5150239"/>
        </p:xfrm>
        <a:graphic>
          <a:graphicData uri="http://schemas.openxmlformats.org/drawingml/2006/table">
            <a:tbl>
              <a:tblPr firstRow="1" firstCol="1" bandRow="1">
                <a:tableStyleId>{5C22544A-7EE6-4342-B048-85BDC9FD1C3A}</a:tableStyleId>
              </a:tblPr>
              <a:tblGrid>
                <a:gridCol w="1593883">
                  <a:extLst>
                    <a:ext uri="{9D8B030D-6E8A-4147-A177-3AD203B41FA5}">
                      <a16:colId xmlns:a16="http://schemas.microsoft.com/office/drawing/2014/main" val="20000"/>
                    </a:ext>
                  </a:extLst>
                </a:gridCol>
                <a:gridCol w="999049">
                  <a:extLst>
                    <a:ext uri="{9D8B030D-6E8A-4147-A177-3AD203B41FA5}">
                      <a16:colId xmlns:a16="http://schemas.microsoft.com/office/drawing/2014/main" val="20001"/>
                    </a:ext>
                  </a:extLst>
                </a:gridCol>
                <a:gridCol w="999049">
                  <a:extLst>
                    <a:ext uri="{9D8B030D-6E8A-4147-A177-3AD203B41FA5}">
                      <a16:colId xmlns:a16="http://schemas.microsoft.com/office/drawing/2014/main" val="20002"/>
                    </a:ext>
                  </a:extLst>
                </a:gridCol>
                <a:gridCol w="999049">
                  <a:extLst>
                    <a:ext uri="{9D8B030D-6E8A-4147-A177-3AD203B41FA5}">
                      <a16:colId xmlns:a16="http://schemas.microsoft.com/office/drawing/2014/main" val="20003"/>
                    </a:ext>
                  </a:extLst>
                </a:gridCol>
                <a:gridCol w="999049">
                  <a:extLst>
                    <a:ext uri="{9D8B030D-6E8A-4147-A177-3AD203B41FA5}">
                      <a16:colId xmlns:a16="http://schemas.microsoft.com/office/drawing/2014/main" val="20004"/>
                    </a:ext>
                  </a:extLst>
                </a:gridCol>
                <a:gridCol w="999049">
                  <a:extLst>
                    <a:ext uri="{9D8B030D-6E8A-4147-A177-3AD203B41FA5}">
                      <a16:colId xmlns:a16="http://schemas.microsoft.com/office/drawing/2014/main" val="20005"/>
                    </a:ext>
                  </a:extLst>
                </a:gridCol>
                <a:gridCol w="999049">
                  <a:extLst>
                    <a:ext uri="{9D8B030D-6E8A-4147-A177-3AD203B41FA5}">
                      <a16:colId xmlns:a16="http://schemas.microsoft.com/office/drawing/2014/main" val="20006"/>
                    </a:ext>
                  </a:extLst>
                </a:gridCol>
                <a:gridCol w="999049">
                  <a:extLst>
                    <a:ext uri="{9D8B030D-6E8A-4147-A177-3AD203B41FA5}">
                      <a16:colId xmlns:a16="http://schemas.microsoft.com/office/drawing/2014/main" val="20007"/>
                    </a:ext>
                  </a:extLst>
                </a:gridCol>
                <a:gridCol w="999049">
                  <a:extLst>
                    <a:ext uri="{9D8B030D-6E8A-4147-A177-3AD203B41FA5}">
                      <a16:colId xmlns:a16="http://schemas.microsoft.com/office/drawing/2014/main" val="20008"/>
                    </a:ext>
                  </a:extLst>
                </a:gridCol>
                <a:gridCol w="999049">
                  <a:extLst>
                    <a:ext uri="{9D8B030D-6E8A-4147-A177-3AD203B41FA5}">
                      <a16:colId xmlns:a16="http://schemas.microsoft.com/office/drawing/2014/main" val="20009"/>
                    </a:ext>
                  </a:extLst>
                </a:gridCol>
              </a:tblGrid>
              <a:tr h="625539">
                <a:tc>
                  <a:txBody>
                    <a:bodyPr/>
                    <a:lstStyle/>
                    <a:p>
                      <a:pPr marL="0" algn="l" defTabSz="457200" rtl="0" eaLnBrk="1" fontAlgn="ctr" latinLnBrk="0" hangingPunct="1">
                        <a:lnSpc>
                          <a:spcPct val="100000"/>
                        </a:lnSpc>
                        <a:spcAft>
                          <a:spcPts val="0"/>
                        </a:spcAft>
                      </a:pPr>
                      <a:r>
                        <a:rPr lang="en-US" sz="1100" b="1" kern="1200" dirty="0">
                          <a:solidFill>
                            <a:schemeClr val="lt1"/>
                          </a:solidFill>
                          <a:effectLst/>
                          <a:latin typeface="+mn-lt"/>
                          <a:ea typeface="+mn-ea"/>
                          <a:cs typeface="+mn-cs"/>
                        </a:rPr>
                        <a:t>REGION</a:t>
                      </a:r>
                    </a:p>
                  </a:txBody>
                  <a:tcPr marL="7441" marR="7441" marT="7439" marB="0" anchor="ctr"/>
                </a:tc>
                <a:tc>
                  <a:txBody>
                    <a:bodyPr/>
                    <a:lstStyle/>
                    <a:p>
                      <a:pPr algn="ctr">
                        <a:lnSpc>
                          <a:spcPct val="100000"/>
                        </a:lnSpc>
                        <a:spcAft>
                          <a:spcPts val="0"/>
                        </a:spcAft>
                      </a:pPr>
                      <a:r>
                        <a:rPr lang="en-ZA" sz="1050" dirty="0">
                          <a:effectLst/>
                        </a:rPr>
                        <a:t>DISTRICT</a:t>
                      </a:r>
                      <a:endParaRPr lang="en-ZA" sz="1800" dirty="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a:lnSpc>
                          <a:spcPct val="100000"/>
                        </a:lnSpc>
                        <a:spcAft>
                          <a:spcPts val="0"/>
                        </a:spcAft>
                      </a:pPr>
                      <a:r>
                        <a:rPr lang="en-ZA" sz="1050" dirty="0">
                          <a:effectLst/>
                        </a:rPr>
                        <a:t>AFFECTED SCHOOL</a:t>
                      </a:r>
                      <a:endParaRPr lang="en-ZA" sz="1800" dirty="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a:lnSpc>
                          <a:spcPct val="100000"/>
                        </a:lnSpc>
                        <a:spcAft>
                          <a:spcPts val="0"/>
                        </a:spcAft>
                      </a:pPr>
                      <a:r>
                        <a:rPr lang="en-ZA" sz="1050" dirty="0">
                          <a:effectLst/>
                        </a:rPr>
                        <a:t>LEARNERS</a:t>
                      </a:r>
                      <a:endParaRPr lang="en-ZA" sz="1800" dirty="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a:lnSpc>
                          <a:spcPct val="100000"/>
                        </a:lnSpc>
                        <a:spcAft>
                          <a:spcPts val="0"/>
                        </a:spcAft>
                      </a:pPr>
                      <a:r>
                        <a:rPr lang="en-ZA" sz="1050" dirty="0">
                          <a:effectLst/>
                        </a:rPr>
                        <a:t>EDUCATORS</a:t>
                      </a:r>
                      <a:endParaRPr lang="en-ZA" sz="1800" dirty="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a:lnSpc>
                          <a:spcPct val="100000"/>
                        </a:lnSpc>
                        <a:spcAft>
                          <a:spcPts val="0"/>
                        </a:spcAft>
                      </a:pPr>
                      <a:r>
                        <a:rPr lang="en-ZA" sz="1050" dirty="0">
                          <a:effectLst/>
                        </a:rPr>
                        <a:t>ADMIN</a:t>
                      </a:r>
                      <a:endParaRPr lang="en-ZA" sz="1800" dirty="0">
                        <a:effectLst/>
                      </a:endParaRPr>
                    </a:p>
                    <a:p>
                      <a:pPr algn="ctr">
                        <a:lnSpc>
                          <a:spcPct val="100000"/>
                        </a:lnSpc>
                        <a:spcAft>
                          <a:spcPts val="0"/>
                        </a:spcAft>
                      </a:pPr>
                      <a:r>
                        <a:rPr lang="en-ZA" sz="1050" dirty="0">
                          <a:effectLst/>
                        </a:rPr>
                        <a:t>STAFF</a:t>
                      </a:r>
                      <a:endParaRPr lang="en-ZA" sz="1800" dirty="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a:lnSpc>
                          <a:spcPct val="100000"/>
                        </a:lnSpc>
                        <a:spcAft>
                          <a:spcPts val="0"/>
                        </a:spcAft>
                      </a:pPr>
                      <a:r>
                        <a:rPr lang="en-ZA" sz="1050" dirty="0">
                          <a:effectLst/>
                        </a:rPr>
                        <a:t>GEN.</a:t>
                      </a:r>
                      <a:endParaRPr lang="en-ZA" sz="1800" dirty="0">
                        <a:effectLst/>
                      </a:endParaRPr>
                    </a:p>
                    <a:p>
                      <a:pPr algn="ctr">
                        <a:lnSpc>
                          <a:spcPct val="100000"/>
                        </a:lnSpc>
                        <a:spcAft>
                          <a:spcPts val="0"/>
                        </a:spcAft>
                      </a:pPr>
                      <a:r>
                        <a:rPr lang="en-ZA" sz="1050" dirty="0">
                          <a:effectLst/>
                        </a:rPr>
                        <a:t>ASSIST.</a:t>
                      </a:r>
                      <a:endParaRPr lang="en-ZA" sz="1800" dirty="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a:lnSpc>
                          <a:spcPct val="100000"/>
                        </a:lnSpc>
                        <a:spcAft>
                          <a:spcPts val="0"/>
                        </a:spcAft>
                      </a:pPr>
                      <a:r>
                        <a:rPr lang="en-ZA" sz="1050" dirty="0">
                          <a:effectLst/>
                        </a:rPr>
                        <a:t>COVID-19</a:t>
                      </a:r>
                      <a:endParaRPr lang="en-ZA" sz="1800" dirty="0">
                        <a:effectLst/>
                      </a:endParaRPr>
                    </a:p>
                    <a:p>
                      <a:pPr algn="ctr">
                        <a:lnSpc>
                          <a:spcPct val="100000"/>
                        </a:lnSpc>
                        <a:spcAft>
                          <a:spcPts val="0"/>
                        </a:spcAft>
                      </a:pPr>
                      <a:r>
                        <a:rPr lang="en-ZA" sz="1050" dirty="0">
                          <a:effectLst/>
                        </a:rPr>
                        <a:t>BRIGADES</a:t>
                      </a:r>
                      <a:endParaRPr lang="en-ZA" sz="1800" dirty="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a:lnSpc>
                          <a:spcPct val="100000"/>
                        </a:lnSpc>
                        <a:spcAft>
                          <a:spcPts val="0"/>
                        </a:spcAft>
                      </a:pPr>
                      <a:r>
                        <a:rPr lang="en-ZA" sz="1050" dirty="0">
                          <a:effectLst/>
                        </a:rPr>
                        <a:t>TOTAL</a:t>
                      </a:r>
                      <a:endParaRPr lang="en-ZA" sz="1800" dirty="0">
                        <a:effectLst/>
                      </a:endParaRPr>
                    </a:p>
                    <a:p>
                      <a:pPr algn="ctr">
                        <a:lnSpc>
                          <a:spcPct val="100000"/>
                        </a:lnSpc>
                        <a:spcAft>
                          <a:spcPts val="0"/>
                        </a:spcAft>
                      </a:pPr>
                      <a:r>
                        <a:rPr lang="en-ZA" sz="1050" dirty="0">
                          <a:effectLst/>
                        </a:rPr>
                        <a:t>CASES</a:t>
                      </a:r>
                      <a:endParaRPr lang="en-ZA" sz="1800" dirty="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a:lnSpc>
                          <a:spcPct val="100000"/>
                        </a:lnSpc>
                        <a:spcAft>
                          <a:spcPts val="0"/>
                        </a:spcAft>
                      </a:pPr>
                      <a:r>
                        <a:rPr lang="en-ZA" sz="1050" dirty="0">
                          <a:effectLst/>
                        </a:rPr>
                        <a:t>CLOSED</a:t>
                      </a:r>
                      <a:endParaRPr lang="en-ZA" sz="1800" dirty="0">
                        <a:effectLst/>
                      </a:endParaRPr>
                    </a:p>
                    <a:p>
                      <a:pPr algn="ctr">
                        <a:lnSpc>
                          <a:spcPct val="100000"/>
                        </a:lnSpc>
                        <a:spcAft>
                          <a:spcPts val="0"/>
                        </a:spcAft>
                      </a:pPr>
                      <a:r>
                        <a:rPr lang="en-ZA" sz="1050" dirty="0">
                          <a:effectLst/>
                        </a:rPr>
                        <a:t>SCHOOL</a:t>
                      </a:r>
                      <a:endParaRPr lang="en-ZA" sz="1800" dirty="0">
                        <a:effectLst/>
                        <a:latin typeface="Arial" panose="020B0604020202020204" pitchFamily="34" charset="0"/>
                        <a:ea typeface="Calibri" panose="020F0502020204030204" pitchFamily="34" charset="0"/>
                        <a:cs typeface="Times New Roman (Body CS)"/>
                      </a:endParaRPr>
                    </a:p>
                  </a:txBody>
                  <a:tcPr marL="68580" marR="68580" marT="0" marB="0" anchor="ctr"/>
                </a:tc>
                <a:extLst>
                  <a:ext uri="{0D108BD9-81ED-4DB2-BD59-A6C34878D82A}">
                    <a16:rowId xmlns:a16="http://schemas.microsoft.com/office/drawing/2014/main" val="10000"/>
                  </a:ext>
                </a:extLst>
              </a:tr>
              <a:tr h="260324">
                <a:tc>
                  <a:txBody>
                    <a:bodyPr/>
                    <a:lstStyle/>
                    <a:p>
                      <a:pPr marL="0" algn="l" defTabSz="457200" rtl="0" eaLnBrk="1" fontAlgn="ctr" latinLnBrk="0" hangingPunct="1">
                        <a:lnSpc>
                          <a:spcPct val="100000"/>
                        </a:lnSpc>
                        <a:spcAft>
                          <a:spcPts val="0"/>
                        </a:spcAft>
                      </a:pPr>
                      <a:r>
                        <a:rPr lang="en-ZA" sz="1400" b="1" kern="1200" dirty="0">
                          <a:solidFill>
                            <a:schemeClr val="lt1"/>
                          </a:solidFill>
                          <a:effectLst/>
                          <a:latin typeface="+mn-lt"/>
                          <a:ea typeface="+mn-ea"/>
                          <a:cs typeface="+mn-cs"/>
                        </a:rPr>
                        <a:t>Ekurhuleni</a:t>
                      </a:r>
                    </a:p>
                  </a:txBody>
                  <a:tcPr marL="9525" marR="9525" marT="9524" marB="0" anchor="ctr"/>
                </a:tc>
                <a:tc>
                  <a:txBody>
                    <a:bodyPr/>
                    <a:lstStyle/>
                    <a:p>
                      <a:pPr algn="ctr">
                        <a:lnSpc>
                          <a:spcPct val="100000"/>
                        </a:lnSpc>
                        <a:spcAft>
                          <a:spcPts val="0"/>
                        </a:spcAft>
                      </a:pPr>
                      <a:r>
                        <a:rPr lang="en-ZA" sz="1400" dirty="0">
                          <a:effectLst/>
                        </a:rPr>
                        <a:t>EN</a:t>
                      </a:r>
                      <a:endParaRPr lang="en-ZA" sz="2800" dirty="0">
                        <a:effectLst/>
                        <a:latin typeface="Arial" panose="020B0604020202020204" pitchFamily="34" charset="0"/>
                        <a:ea typeface="+mn-ea"/>
                        <a:cs typeface="+mn-cs"/>
                      </a:endParaRPr>
                    </a:p>
                  </a:txBody>
                  <a:tcPr marL="68580" marR="68580" marT="0" marB="0" anchor="ctr"/>
                </a:tc>
                <a:tc>
                  <a:txBody>
                    <a:bodyPr/>
                    <a:lstStyle/>
                    <a:p>
                      <a:pPr algn="ctr" fontAlgn="b"/>
                      <a:r>
                        <a:rPr lang="en-ZA" sz="1400" b="1" i="0" u="none" strike="noStrike" dirty="0">
                          <a:solidFill>
                            <a:srgbClr val="000000"/>
                          </a:solidFill>
                          <a:effectLst/>
                          <a:latin typeface="Calibri" panose="020F0502020204030204" pitchFamily="34" charset="0"/>
                        </a:rPr>
                        <a:t>105</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32</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97</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9</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7</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146</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14</a:t>
                      </a:r>
                    </a:p>
                  </a:txBody>
                  <a:tcPr marL="0" marR="0" marT="0" marB="0" anchor="ctr"/>
                </a:tc>
                <a:extLst>
                  <a:ext uri="{0D108BD9-81ED-4DB2-BD59-A6C34878D82A}">
                    <a16:rowId xmlns:a16="http://schemas.microsoft.com/office/drawing/2014/main" val="10001"/>
                  </a:ext>
                </a:extLst>
              </a:tr>
              <a:tr h="269764">
                <a:tc>
                  <a:txBody>
                    <a:bodyPr/>
                    <a:lstStyle/>
                    <a:p>
                      <a:pPr marL="0" algn="l" defTabSz="457200" rtl="0" eaLnBrk="1" fontAlgn="ctr" latinLnBrk="0" hangingPunct="1">
                        <a:lnSpc>
                          <a:spcPct val="100000"/>
                        </a:lnSpc>
                        <a:spcAft>
                          <a:spcPts val="0"/>
                        </a:spcAft>
                      </a:pPr>
                      <a:r>
                        <a:rPr lang="en-ZA" sz="1400" b="1" kern="1200" dirty="0">
                          <a:solidFill>
                            <a:schemeClr val="lt1"/>
                          </a:solidFill>
                          <a:effectLst/>
                          <a:latin typeface="+mn-lt"/>
                          <a:ea typeface="+mn-ea"/>
                          <a:cs typeface="+mn-cs"/>
                        </a:rPr>
                        <a:t>Ekurhuleni</a:t>
                      </a:r>
                    </a:p>
                  </a:txBody>
                  <a:tcPr marL="9525" marR="9525" marT="9524" marB="0" anchor="ctr"/>
                </a:tc>
                <a:tc>
                  <a:txBody>
                    <a:bodyPr/>
                    <a:lstStyle/>
                    <a:p>
                      <a:pPr algn="ctr">
                        <a:lnSpc>
                          <a:spcPct val="100000"/>
                        </a:lnSpc>
                        <a:spcAft>
                          <a:spcPts val="0"/>
                        </a:spcAft>
                      </a:pPr>
                      <a:r>
                        <a:rPr lang="en-ZA" sz="1400">
                          <a:effectLst/>
                        </a:rPr>
                        <a:t>ES</a:t>
                      </a:r>
                      <a:endParaRPr lang="en-ZA" sz="2800" dirty="0">
                        <a:effectLst/>
                        <a:latin typeface="Arial" panose="020B0604020202020204" pitchFamily="34" charset="0"/>
                        <a:ea typeface="+mn-ea"/>
                        <a:cs typeface="+mn-cs"/>
                      </a:endParaRPr>
                    </a:p>
                  </a:txBody>
                  <a:tcPr marL="68580" marR="68580" marT="0" marB="0" anchor="ctr"/>
                </a:tc>
                <a:tc>
                  <a:txBody>
                    <a:bodyPr/>
                    <a:lstStyle/>
                    <a:p>
                      <a:pPr algn="ctr" fontAlgn="b"/>
                      <a:r>
                        <a:rPr lang="en-ZA" sz="1400" b="1" i="0" u="none" strike="noStrike">
                          <a:solidFill>
                            <a:srgbClr val="000000"/>
                          </a:solidFill>
                          <a:effectLst/>
                          <a:latin typeface="Calibri" panose="020F0502020204030204" pitchFamily="34" charset="0"/>
                        </a:rPr>
                        <a:t>113</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33</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85</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9</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2</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11</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138</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18</a:t>
                      </a:r>
                    </a:p>
                  </a:txBody>
                  <a:tcPr marL="0" marR="0" marT="0" marB="0" anchor="ctr"/>
                </a:tc>
                <a:extLst>
                  <a:ext uri="{0D108BD9-81ED-4DB2-BD59-A6C34878D82A}">
                    <a16:rowId xmlns:a16="http://schemas.microsoft.com/office/drawing/2014/main" val="10002"/>
                  </a:ext>
                </a:extLst>
              </a:tr>
              <a:tr h="269764">
                <a:tc>
                  <a:txBody>
                    <a:bodyPr/>
                    <a:lstStyle/>
                    <a:p>
                      <a:pPr marL="0" algn="l" defTabSz="457200" rtl="0" eaLnBrk="1" fontAlgn="ctr" latinLnBrk="0" hangingPunct="1">
                        <a:lnSpc>
                          <a:spcPct val="100000"/>
                        </a:lnSpc>
                        <a:spcAft>
                          <a:spcPts val="0"/>
                        </a:spcAft>
                      </a:pPr>
                      <a:r>
                        <a:rPr lang="en-ZA" sz="1400" b="1" kern="1200" dirty="0">
                          <a:solidFill>
                            <a:schemeClr val="lt1"/>
                          </a:solidFill>
                          <a:effectLst/>
                          <a:latin typeface="+mn-lt"/>
                          <a:ea typeface="+mn-ea"/>
                          <a:cs typeface="+mn-cs"/>
                        </a:rPr>
                        <a:t>Ekurhuleni</a:t>
                      </a:r>
                    </a:p>
                  </a:txBody>
                  <a:tcPr marL="9525" marR="9525" marT="9524" marB="0" anchor="ctr"/>
                </a:tc>
                <a:tc>
                  <a:txBody>
                    <a:bodyPr/>
                    <a:lstStyle/>
                    <a:p>
                      <a:pPr algn="ctr">
                        <a:lnSpc>
                          <a:spcPct val="100000"/>
                        </a:lnSpc>
                        <a:spcAft>
                          <a:spcPts val="0"/>
                        </a:spcAft>
                      </a:pPr>
                      <a:r>
                        <a:rPr lang="en-ZA" sz="1400" dirty="0">
                          <a:effectLst/>
                        </a:rPr>
                        <a:t>GE</a:t>
                      </a:r>
                      <a:endParaRPr lang="en-ZA" sz="2800" dirty="0">
                        <a:effectLst/>
                        <a:latin typeface="Arial" panose="020B0604020202020204" pitchFamily="34" charset="0"/>
                        <a:ea typeface="+mn-ea"/>
                        <a:cs typeface="+mn-cs"/>
                      </a:endParaRPr>
                    </a:p>
                  </a:txBody>
                  <a:tcPr marL="68580" marR="68580" marT="0" marB="0" anchor="ctr"/>
                </a:tc>
                <a:tc>
                  <a:txBody>
                    <a:bodyPr/>
                    <a:lstStyle/>
                    <a:p>
                      <a:pPr algn="ctr" fontAlgn="b"/>
                      <a:r>
                        <a:rPr lang="en-ZA" sz="1400" b="1" i="0" u="none" strike="noStrike">
                          <a:solidFill>
                            <a:srgbClr val="000000"/>
                          </a:solidFill>
                          <a:effectLst/>
                          <a:latin typeface="Calibri" panose="020F0502020204030204" pitchFamily="34" charset="0"/>
                        </a:rPr>
                        <a:t>198</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61</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264</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14</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5</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2</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345</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19</a:t>
                      </a:r>
                    </a:p>
                  </a:txBody>
                  <a:tcPr marL="0" marR="0" marT="0" marB="0" anchor="ctr"/>
                </a:tc>
                <a:extLst>
                  <a:ext uri="{0D108BD9-81ED-4DB2-BD59-A6C34878D82A}">
                    <a16:rowId xmlns:a16="http://schemas.microsoft.com/office/drawing/2014/main" val="10003"/>
                  </a:ext>
                </a:extLst>
              </a:tr>
              <a:tr h="269764">
                <a:tc>
                  <a:txBody>
                    <a:bodyPr/>
                    <a:lstStyle/>
                    <a:p>
                      <a:pPr marL="0" algn="l" defTabSz="457200" rtl="0" eaLnBrk="1" fontAlgn="ctr" latinLnBrk="0" hangingPunct="1">
                        <a:lnSpc>
                          <a:spcPct val="100000"/>
                        </a:lnSpc>
                        <a:spcAft>
                          <a:spcPts val="0"/>
                        </a:spcAft>
                      </a:pPr>
                      <a:r>
                        <a:rPr lang="en-ZA" sz="1400" b="1" kern="1200" dirty="0">
                          <a:solidFill>
                            <a:schemeClr val="lt1"/>
                          </a:solidFill>
                          <a:effectLst/>
                          <a:latin typeface="+mn-lt"/>
                          <a:ea typeface="+mn-ea"/>
                          <a:cs typeface="+mn-cs"/>
                        </a:rPr>
                        <a:t>Tshwane</a:t>
                      </a:r>
                    </a:p>
                  </a:txBody>
                  <a:tcPr marL="9525" marR="9525" marT="9524" marB="0" anchor="ctr"/>
                </a:tc>
                <a:tc>
                  <a:txBody>
                    <a:bodyPr/>
                    <a:lstStyle/>
                    <a:p>
                      <a:pPr algn="ctr">
                        <a:lnSpc>
                          <a:spcPct val="100000"/>
                        </a:lnSpc>
                        <a:spcAft>
                          <a:spcPts val="0"/>
                        </a:spcAft>
                      </a:pPr>
                      <a:r>
                        <a:rPr lang="en-ZA" sz="1400">
                          <a:effectLst/>
                        </a:rPr>
                        <a:t>GN</a:t>
                      </a:r>
                      <a:endParaRPr lang="en-ZA" sz="2800">
                        <a:effectLst/>
                        <a:latin typeface="Arial" panose="020B0604020202020204" pitchFamily="34" charset="0"/>
                        <a:ea typeface="+mn-ea"/>
                        <a:cs typeface="+mn-cs"/>
                      </a:endParaRPr>
                    </a:p>
                  </a:txBody>
                  <a:tcPr marL="68580" marR="68580" marT="0" marB="0" anchor="ctr"/>
                </a:tc>
                <a:tc>
                  <a:txBody>
                    <a:bodyPr/>
                    <a:lstStyle/>
                    <a:p>
                      <a:pPr algn="ctr" fontAlgn="b"/>
                      <a:r>
                        <a:rPr lang="en-ZA" sz="1400" b="1" i="0" u="none" strike="noStrike">
                          <a:solidFill>
                            <a:srgbClr val="000000"/>
                          </a:solidFill>
                          <a:effectLst/>
                          <a:latin typeface="Calibri" panose="020F0502020204030204" pitchFamily="34" charset="0"/>
                        </a:rPr>
                        <a:t>27</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17</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13</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30</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3</a:t>
                      </a:r>
                    </a:p>
                  </a:txBody>
                  <a:tcPr marL="0" marR="0" marT="0" marB="0" anchor="ctr"/>
                </a:tc>
                <a:extLst>
                  <a:ext uri="{0D108BD9-81ED-4DB2-BD59-A6C34878D82A}">
                    <a16:rowId xmlns:a16="http://schemas.microsoft.com/office/drawing/2014/main" val="10004"/>
                  </a:ext>
                </a:extLst>
              </a:tr>
              <a:tr h="269764">
                <a:tc>
                  <a:txBody>
                    <a:bodyPr/>
                    <a:lstStyle/>
                    <a:p>
                      <a:pPr marL="0" algn="l" defTabSz="457200" rtl="0" eaLnBrk="1" fontAlgn="ctr" latinLnBrk="0" hangingPunct="1">
                        <a:lnSpc>
                          <a:spcPct val="100000"/>
                        </a:lnSpc>
                        <a:spcAft>
                          <a:spcPts val="0"/>
                        </a:spcAft>
                      </a:pPr>
                      <a:r>
                        <a:rPr lang="en-ZA" sz="1400" b="1" kern="1200" dirty="0">
                          <a:solidFill>
                            <a:schemeClr val="lt1"/>
                          </a:solidFill>
                          <a:effectLst/>
                          <a:latin typeface="+mn-lt"/>
                          <a:ea typeface="+mn-ea"/>
                          <a:cs typeface="+mn-cs"/>
                        </a:rPr>
                        <a:t>West Rand</a:t>
                      </a:r>
                    </a:p>
                  </a:txBody>
                  <a:tcPr marL="9525" marR="9525" marT="9524" marB="0" anchor="ctr"/>
                </a:tc>
                <a:tc>
                  <a:txBody>
                    <a:bodyPr/>
                    <a:lstStyle/>
                    <a:p>
                      <a:pPr algn="ctr">
                        <a:lnSpc>
                          <a:spcPct val="100000"/>
                        </a:lnSpc>
                        <a:spcAft>
                          <a:spcPts val="0"/>
                        </a:spcAft>
                      </a:pPr>
                      <a:r>
                        <a:rPr lang="en-ZA" sz="1400">
                          <a:effectLst/>
                        </a:rPr>
                        <a:t>GW</a:t>
                      </a:r>
                      <a:endParaRPr lang="en-ZA" sz="2800" dirty="0">
                        <a:effectLst/>
                        <a:latin typeface="Arial" panose="020B0604020202020204" pitchFamily="34" charset="0"/>
                        <a:ea typeface="+mn-ea"/>
                        <a:cs typeface="+mn-cs"/>
                      </a:endParaRPr>
                    </a:p>
                  </a:txBody>
                  <a:tcPr marL="68580" marR="68580" marT="0" marB="0" anchor="ctr"/>
                </a:tc>
                <a:tc>
                  <a:txBody>
                    <a:bodyPr/>
                    <a:lstStyle/>
                    <a:p>
                      <a:pPr algn="ctr" fontAlgn="b"/>
                      <a:r>
                        <a:rPr lang="en-ZA" sz="1400" b="1" i="0" u="none" strike="noStrike">
                          <a:solidFill>
                            <a:srgbClr val="000000"/>
                          </a:solidFill>
                          <a:effectLst/>
                          <a:latin typeface="Calibri" panose="020F0502020204030204" pitchFamily="34" charset="0"/>
                        </a:rPr>
                        <a:t>56</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11</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51</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3</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3</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68</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40</a:t>
                      </a:r>
                    </a:p>
                  </a:txBody>
                  <a:tcPr marL="0" marR="0" marT="0" marB="0" anchor="ctr"/>
                </a:tc>
                <a:extLst>
                  <a:ext uri="{0D108BD9-81ED-4DB2-BD59-A6C34878D82A}">
                    <a16:rowId xmlns:a16="http://schemas.microsoft.com/office/drawing/2014/main" val="10005"/>
                  </a:ext>
                </a:extLst>
              </a:tr>
              <a:tr h="269764">
                <a:tc>
                  <a:txBody>
                    <a:bodyPr/>
                    <a:lstStyle/>
                    <a:p>
                      <a:pPr marL="0" algn="l" defTabSz="457200" rtl="0" eaLnBrk="1" fontAlgn="ctr" latinLnBrk="0" hangingPunct="1">
                        <a:lnSpc>
                          <a:spcPct val="100000"/>
                        </a:lnSpc>
                        <a:spcAft>
                          <a:spcPts val="0"/>
                        </a:spcAft>
                      </a:pPr>
                      <a:r>
                        <a:rPr lang="en-ZA" sz="1400" b="1" kern="1200" dirty="0">
                          <a:solidFill>
                            <a:schemeClr val="lt1"/>
                          </a:solidFill>
                          <a:effectLst/>
                          <a:latin typeface="+mn-lt"/>
                          <a:ea typeface="+mn-ea"/>
                          <a:cs typeface="+mn-cs"/>
                        </a:rPr>
                        <a:t>Johannesburg</a:t>
                      </a:r>
                    </a:p>
                  </a:txBody>
                  <a:tcPr marL="9525" marR="9525" marT="9524" marB="0" anchor="ctr"/>
                </a:tc>
                <a:tc>
                  <a:txBody>
                    <a:bodyPr/>
                    <a:lstStyle/>
                    <a:p>
                      <a:pPr algn="ctr">
                        <a:lnSpc>
                          <a:spcPct val="100000"/>
                        </a:lnSpc>
                        <a:spcAft>
                          <a:spcPts val="0"/>
                        </a:spcAft>
                      </a:pPr>
                      <a:r>
                        <a:rPr lang="en-ZA" sz="1400">
                          <a:effectLst/>
                        </a:rPr>
                        <a:t>JC</a:t>
                      </a:r>
                      <a:endParaRPr lang="en-ZA" sz="2800">
                        <a:effectLst/>
                        <a:latin typeface="Arial" panose="020B0604020202020204" pitchFamily="34" charset="0"/>
                        <a:ea typeface="+mn-ea"/>
                        <a:cs typeface="+mn-cs"/>
                      </a:endParaRPr>
                    </a:p>
                  </a:txBody>
                  <a:tcPr marL="68580" marR="68580" marT="0" marB="0" anchor="ctr"/>
                </a:tc>
                <a:tc>
                  <a:txBody>
                    <a:bodyPr/>
                    <a:lstStyle/>
                    <a:p>
                      <a:pPr algn="ctr" fontAlgn="b"/>
                      <a:r>
                        <a:rPr lang="en-ZA" sz="1400" b="1" i="0" u="none" strike="noStrike">
                          <a:solidFill>
                            <a:srgbClr val="000000"/>
                          </a:solidFill>
                          <a:effectLst/>
                          <a:latin typeface="Calibri" panose="020F0502020204030204" pitchFamily="34" charset="0"/>
                        </a:rPr>
                        <a:t>117</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41</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88</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11</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142</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11</a:t>
                      </a:r>
                    </a:p>
                  </a:txBody>
                  <a:tcPr marL="0" marR="0" marT="0" marB="0" anchor="ctr"/>
                </a:tc>
                <a:extLst>
                  <a:ext uri="{0D108BD9-81ED-4DB2-BD59-A6C34878D82A}">
                    <a16:rowId xmlns:a16="http://schemas.microsoft.com/office/drawing/2014/main" val="10006"/>
                  </a:ext>
                </a:extLst>
              </a:tr>
              <a:tr h="269764">
                <a:tc>
                  <a:txBody>
                    <a:bodyPr/>
                    <a:lstStyle/>
                    <a:p>
                      <a:pPr marL="0" algn="l" defTabSz="457200" rtl="0" eaLnBrk="1" fontAlgn="ctr" latinLnBrk="0" hangingPunct="1">
                        <a:lnSpc>
                          <a:spcPct val="100000"/>
                        </a:lnSpc>
                        <a:spcAft>
                          <a:spcPts val="0"/>
                        </a:spcAft>
                      </a:pPr>
                      <a:r>
                        <a:rPr lang="en-ZA" sz="1400" b="1" kern="1200" dirty="0">
                          <a:solidFill>
                            <a:schemeClr val="lt1"/>
                          </a:solidFill>
                          <a:effectLst/>
                          <a:latin typeface="+mn-lt"/>
                          <a:ea typeface="+mn-ea"/>
                          <a:cs typeface="+mn-cs"/>
                        </a:rPr>
                        <a:t>Johannesburg</a:t>
                      </a:r>
                    </a:p>
                  </a:txBody>
                  <a:tcPr marL="9525" marR="9525" marT="9524" marB="0" anchor="ctr"/>
                </a:tc>
                <a:tc>
                  <a:txBody>
                    <a:bodyPr/>
                    <a:lstStyle/>
                    <a:p>
                      <a:pPr algn="ctr">
                        <a:lnSpc>
                          <a:spcPct val="100000"/>
                        </a:lnSpc>
                        <a:spcAft>
                          <a:spcPts val="0"/>
                        </a:spcAft>
                      </a:pPr>
                      <a:r>
                        <a:rPr lang="en-ZA" sz="1400" dirty="0">
                          <a:effectLst/>
                        </a:rPr>
                        <a:t>JE</a:t>
                      </a:r>
                      <a:endParaRPr lang="en-ZA" sz="2800" dirty="0">
                        <a:effectLst/>
                        <a:latin typeface="Arial" panose="020B0604020202020204" pitchFamily="34" charset="0"/>
                        <a:ea typeface="+mn-ea"/>
                        <a:cs typeface="+mn-cs"/>
                      </a:endParaRPr>
                    </a:p>
                  </a:txBody>
                  <a:tcPr marL="68580" marR="68580" marT="0" marB="0" anchor="ctr"/>
                </a:tc>
                <a:tc>
                  <a:txBody>
                    <a:bodyPr/>
                    <a:lstStyle/>
                    <a:p>
                      <a:pPr algn="ctr" fontAlgn="b"/>
                      <a:r>
                        <a:rPr lang="en-ZA" sz="1400" b="1" i="0" u="none" strike="noStrike">
                          <a:solidFill>
                            <a:srgbClr val="000000"/>
                          </a:solidFill>
                          <a:effectLst/>
                          <a:latin typeface="Calibri" panose="020F0502020204030204" pitchFamily="34" charset="0"/>
                        </a:rPr>
                        <a:t>170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54</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150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11</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5</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219</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8</a:t>
                      </a:r>
                    </a:p>
                  </a:txBody>
                  <a:tcPr marL="0" marR="0" marT="0" marB="0" anchor="ctr"/>
                </a:tc>
                <a:extLst>
                  <a:ext uri="{0D108BD9-81ED-4DB2-BD59-A6C34878D82A}">
                    <a16:rowId xmlns:a16="http://schemas.microsoft.com/office/drawing/2014/main" val="10007"/>
                  </a:ext>
                </a:extLst>
              </a:tr>
              <a:tr h="269764">
                <a:tc>
                  <a:txBody>
                    <a:bodyPr/>
                    <a:lstStyle/>
                    <a:p>
                      <a:pPr marL="0" algn="l" defTabSz="457200" rtl="0" eaLnBrk="1" fontAlgn="ctr" latinLnBrk="0" hangingPunct="1">
                        <a:lnSpc>
                          <a:spcPct val="100000"/>
                        </a:lnSpc>
                        <a:spcAft>
                          <a:spcPts val="0"/>
                        </a:spcAft>
                      </a:pPr>
                      <a:r>
                        <a:rPr lang="en-ZA" sz="1400" b="1" kern="1200" dirty="0">
                          <a:solidFill>
                            <a:schemeClr val="lt1"/>
                          </a:solidFill>
                          <a:effectLst/>
                          <a:latin typeface="+mn-lt"/>
                          <a:ea typeface="+mn-ea"/>
                          <a:cs typeface="+mn-cs"/>
                        </a:rPr>
                        <a:t>Johannesburg</a:t>
                      </a:r>
                    </a:p>
                  </a:txBody>
                  <a:tcPr marL="9525" marR="9525" marT="9524" marB="0" anchor="ctr"/>
                </a:tc>
                <a:tc>
                  <a:txBody>
                    <a:bodyPr/>
                    <a:lstStyle/>
                    <a:p>
                      <a:pPr algn="ctr">
                        <a:lnSpc>
                          <a:spcPct val="100000"/>
                        </a:lnSpc>
                        <a:spcAft>
                          <a:spcPts val="0"/>
                        </a:spcAft>
                      </a:pPr>
                      <a:r>
                        <a:rPr lang="en-ZA" sz="1400">
                          <a:effectLst/>
                        </a:rPr>
                        <a:t>JN</a:t>
                      </a:r>
                      <a:endParaRPr lang="en-ZA" sz="2800" dirty="0">
                        <a:effectLst/>
                        <a:latin typeface="Arial" panose="020B0604020202020204" pitchFamily="34" charset="0"/>
                        <a:ea typeface="+mn-ea"/>
                        <a:cs typeface="+mn-cs"/>
                      </a:endParaRPr>
                    </a:p>
                  </a:txBody>
                  <a:tcPr marL="68580" marR="68580" marT="0" marB="0" anchor="ctr"/>
                </a:tc>
                <a:tc>
                  <a:txBody>
                    <a:bodyPr/>
                    <a:lstStyle/>
                    <a:p>
                      <a:pPr algn="ctr" fontAlgn="b"/>
                      <a:r>
                        <a:rPr lang="en-ZA" sz="1400" b="1" i="0" u="none" strike="noStrike" dirty="0">
                          <a:solidFill>
                            <a:srgbClr val="000000"/>
                          </a:solidFill>
                          <a:effectLst/>
                          <a:latin typeface="Calibri" panose="020F0502020204030204" pitchFamily="34" charset="0"/>
                        </a:rPr>
                        <a:t>152</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48</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121</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12</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6</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186</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4</a:t>
                      </a:r>
                    </a:p>
                  </a:txBody>
                  <a:tcPr marL="0" marR="0" marT="0" marB="0" anchor="ctr"/>
                </a:tc>
                <a:extLst>
                  <a:ext uri="{0D108BD9-81ED-4DB2-BD59-A6C34878D82A}">
                    <a16:rowId xmlns:a16="http://schemas.microsoft.com/office/drawing/2014/main" val="10008"/>
                  </a:ext>
                </a:extLst>
              </a:tr>
              <a:tr h="269764">
                <a:tc>
                  <a:txBody>
                    <a:bodyPr/>
                    <a:lstStyle/>
                    <a:p>
                      <a:pPr marL="0" algn="l" defTabSz="457200" rtl="0" eaLnBrk="1" fontAlgn="ctr" latinLnBrk="0" hangingPunct="1">
                        <a:lnSpc>
                          <a:spcPct val="100000"/>
                        </a:lnSpc>
                        <a:spcAft>
                          <a:spcPts val="0"/>
                        </a:spcAft>
                      </a:pPr>
                      <a:r>
                        <a:rPr lang="en-ZA" sz="1400" b="1" kern="1200">
                          <a:solidFill>
                            <a:schemeClr val="lt1"/>
                          </a:solidFill>
                          <a:effectLst/>
                          <a:latin typeface="+mn-lt"/>
                          <a:ea typeface="+mn-ea"/>
                          <a:cs typeface="+mn-cs"/>
                        </a:rPr>
                        <a:t>Johannesburg</a:t>
                      </a:r>
                      <a:endParaRPr lang="en-ZA" sz="1400" b="1" kern="1200" dirty="0">
                        <a:solidFill>
                          <a:schemeClr val="lt1"/>
                        </a:solidFill>
                        <a:effectLst/>
                        <a:latin typeface="+mn-lt"/>
                        <a:ea typeface="+mn-ea"/>
                        <a:cs typeface="+mn-cs"/>
                      </a:endParaRPr>
                    </a:p>
                  </a:txBody>
                  <a:tcPr marL="9525" marR="9525" marT="9524" marB="0" anchor="ctr"/>
                </a:tc>
                <a:tc>
                  <a:txBody>
                    <a:bodyPr/>
                    <a:lstStyle/>
                    <a:p>
                      <a:pPr algn="ctr">
                        <a:lnSpc>
                          <a:spcPct val="100000"/>
                        </a:lnSpc>
                        <a:spcAft>
                          <a:spcPts val="0"/>
                        </a:spcAft>
                      </a:pPr>
                      <a:r>
                        <a:rPr lang="en-ZA" sz="1400">
                          <a:effectLst/>
                        </a:rPr>
                        <a:t>JS</a:t>
                      </a:r>
                      <a:endParaRPr lang="en-ZA" sz="2800">
                        <a:effectLst/>
                        <a:latin typeface="Arial" panose="020B0604020202020204" pitchFamily="34" charset="0"/>
                        <a:ea typeface="+mn-ea"/>
                        <a:cs typeface="+mn-cs"/>
                      </a:endParaRPr>
                    </a:p>
                  </a:txBody>
                  <a:tcPr marL="68580" marR="68580" marT="0" marB="0" anchor="ctr"/>
                </a:tc>
                <a:tc>
                  <a:txBody>
                    <a:bodyPr/>
                    <a:lstStyle/>
                    <a:p>
                      <a:pPr algn="ctr" fontAlgn="b"/>
                      <a:r>
                        <a:rPr lang="en-ZA" sz="1400" b="1" i="0" u="none" strike="noStrike">
                          <a:solidFill>
                            <a:srgbClr val="000000"/>
                          </a:solidFill>
                          <a:effectLst/>
                          <a:latin typeface="Calibri" panose="020F0502020204030204" pitchFamily="34" charset="0"/>
                        </a:rPr>
                        <a:t>73</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16</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60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7</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4</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86</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0</a:t>
                      </a:r>
                    </a:p>
                  </a:txBody>
                  <a:tcPr marL="0" marR="0" marT="0" marB="0" anchor="ctr"/>
                </a:tc>
                <a:extLst>
                  <a:ext uri="{0D108BD9-81ED-4DB2-BD59-A6C34878D82A}">
                    <a16:rowId xmlns:a16="http://schemas.microsoft.com/office/drawing/2014/main" val="10009"/>
                  </a:ext>
                </a:extLst>
              </a:tr>
              <a:tr h="269764">
                <a:tc>
                  <a:txBody>
                    <a:bodyPr/>
                    <a:lstStyle/>
                    <a:p>
                      <a:pPr marL="0" algn="l" defTabSz="457200" rtl="0" eaLnBrk="1" fontAlgn="ctr" latinLnBrk="0" hangingPunct="1">
                        <a:lnSpc>
                          <a:spcPct val="100000"/>
                        </a:lnSpc>
                        <a:spcAft>
                          <a:spcPts val="0"/>
                        </a:spcAft>
                      </a:pPr>
                      <a:r>
                        <a:rPr lang="en-ZA" sz="1400" b="1" kern="1200" dirty="0">
                          <a:solidFill>
                            <a:schemeClr val="lt1"/>
                          </a:solidFill>
                          <a:effectLst/>
                          <a:latin typeface="+mn-lt"/>
                          <a:ea typeface="+mn-ea"/>
                          <a:cs typeface="+mn-cs"/>
                        </a:rPr>
                        <a:t>Johannesburg</a:t>
                      </a:r>
                    </a:p>
                  </a:txBody>
                  <a:tcPr marL="9525" marR="9525" marT="9524" marB="0" anchor="ctr"/>
                </a:tc>
                <a:tc>
                  <a:txBody>
                    <a:bodyPr/>
                    <a:lstStyle/>
                    <a:p>
                      <a:pPr algn="ctr">
                        <a:lnSpc>
                          <a:spcPct val="100000"/>
                        </a:lnSpc>
                        <a:spcAft>
                          <a:spcPts val="0"/>
                        </a:spcAft>
                      </a:pPr>
                      <a:r>
                        <a:rPr lang="en-ZA" sz="1400">
                          <a:effectLst/>
                        </a:rPr>
                        <a:t>JW</a:t>
                      </a:r>
                      <a:endParaRPr lang="en-ZA" sz="2800">
                        <a:effectLst/>
                        <a:latin typeface="Arial" panose="020B0604020202020204" pitchFamily="34" charset="0"/>
                        <a:ea typeface="+mn-ea"/>
                        <a:cs typeface="+mn-cs"/>
                      </a:endParaRPr>
                    </a:p>
                  </a:txBody>
                  <a:tcPr marL="68580" marR="68580" marT="0" marB="0" anchor="ctr"/>
                </a:tc>
                <a:tc>
                  <a:txBody>
                    <a:bodyPr/>
                    <a:lstStyle/>
                    <a:p>
                      <a:pPr algn="ctr" fontAlgn="b"/>
                      <a:r>
                        <a:rPr lang="en-ZA" sz="1400" b="1" i="0" u="none" strike="noStrike">
                          <a:solidFill>
                            <a:srgbClr val="000000"/>
                          </a:solidFill>
                          <a:effectLst/>
                          <a:latin typeface="Calibri" panose="020F0502020204030204" pitchFamily="34" charset="0"/>
                        </a:rPr>
                        <a:t>126</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18</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117</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12</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4</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151</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12</a:t>
                      </a:r>
                    </a:p>
                  </a:txBody>
                  <a:tcPr marL="0" marR="0" marT="0" marB="0" anchor="ctr"/>
                </a:tc>
                <a:extLst>
                  <a:ext uri="{0D108BD9-81ED-4DB2-BD59-A6C34878D82A}">
                    <a16:rowId xmlns:a16="http://schemas.microsoft.com/office/drawing/2014/main" val="10010"/>
                  </a:ext>
                </a:extLst>
              </a:tr>
              <a:tr h="269764">
                <a:tc>
                  <a:txBody>
                    <a:bodyPr/>
                    <a:lstStyle/>
                    <a:p>
                      <a:pPr marL="0" algn="l" defTabSz="457200" rtl="0" eaLnBrk="1" fontAlgn="ctr" latinLnBrk="0" hangingPunct="1">
                        <a:lnSpc>
                          <a:spcPct val="100000"/>
                        </a:lnSpc>
                        <a:spcAft>
                          <a:spcPts val="0"/>
                        </a:spcAft>
                      </a:pPr>
                      <a:r>
                        <a:rPr lang="en-ZA" sz="1400" b="1" kern="1200" dirty="0">
                          <a:solidFill>
                            <a:schemeClr val="lt1"/>
                          </a:solidFill>
                          <a:effectLst/>
                          <a:latin typeface="+mn-lt"/>
                          <a:ea typeface="+mn-ea"/>
                          <a:cs typeface="+mn-cs"/>
                        </a:rPr>
                        <a:t>Sedibeng</a:t>
                      </a:r>
                    </a:p>
                  </a:txBody>
                  <a:tcPr marL="9525" marR="9525" marT="9524" marB="0" anchor="ctr"/>
                </a:tc>
                <a:tc>
                  <a:txBody>
                    <a:bodyPr/>
                    <a:lstStyle/>
                    <a:p>
                      <a:pPr algn="ctr">
                        <a:lnSpc>
                          <a:spcPct val="100000"/>
                        </a:lnSpc>
                        <a:spcAft>
                          <a:spcPts val="0"/>
                        </a:spcAft>
                      </a:pPr>
                      <a:r>
                        <a:rPr lang="en-ZA" sz="1400">
                          <a:effectLst/>
                        </a:rPr>
                        <a:t>SE</a:t>
                      </a:r>
                      <a:endParaRPr lang="en-ZA" sz="2800" dirty="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fontAlgn="b"/>
                      <a:r>
                        <a:rPr lang="en-ZA" sz="1400" b="1" i="0" u="none" strike="noStrike">
                          <a:solidFill>
                            <a:srgbClr val="000000"/>
                          </a:solidFill>
                          <a:effectLst/>
                          <a:latin typeface="Calibri" panose="020F0502020204030204" pitchFamily="34" charset="0"/>
                        </a:rPr>
                        <a:t>132</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44</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107</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4</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1</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165</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12</a:t>
                      </a:r>
                    </a:p>
                  </a:txBody>
                  <a:tcPr marL="0" marR="0" marT="0" marB="0" anchor="ctr"/>
                </a:tc>
                <a:extLst>
                  <a:ext uri="{0D108BD9-81ED-4DB2-BD59-A6C34878D82A}">
                    <a16:rowId xmlns:a16="http://schemas.microsoft.com/office/drawing/2014/main" val="10011"/>
                  </a:ext>
                </a:extLst>
              </a:tr>
              <a:tr h="269764">
                <a:tc>
                  <a:txBody>
                    <a:bodyPr/>
                    <a:lstStyle/>
                    <a:p>
                      <a:pPr marL="0" algn="l" defTabSz="457200" rtl="0" eaLnBrk="1" fontAlgn="ctr" latinLnBrk="0" hangingPunct="1">
                        <a:lnSpc>
                          <a:spcPct val="100000"/>
                        </a:lnSpc>
                        <a:spcAft>
                          <a:spcPts val="0"/>
                        </a:spcAft>
                      </a:pPr>
                      <a:r>
                        <a:rPr lang="en-ZA" sz="1400" b="1" kern="1200" dirty="0">
                          <a:solidFill>
                            <a:schemeClr val="lt1"/>
                          </a:solidFill>
                          <a:effectLst/>
                          <a:latin typeface="+mn-lt"/>
                          <a:ea typeface="+mn-ea"/>
                          <a:cs typeface="+mn-cs"/>
                        </a:rPr>
                        <a:t>Sedibeng</a:t>
                      </a:r>
                    </a:p>
                  </a:txBody>
                  <a:tcPr marL="9525" marR="9525" marT="9524" marB="0" anchor="ctr"/>
                </a:tc>
                <a:tc>
                  <a:txBody>
                    <a:bodyPr/>
                    <a:lstStyle/>
                    <a:p>
                      <a:pPr algn="ctr">
                        <a:lnSpc>
                          <a:spcPct val="100000"/>
                        </a:lnSpc>
                        <a:spcAft>
                          <a:spcPts val="0"/>
                        </a:spcAft>
                      </a:pPr>
                      <a:r>
                        <a:rPr lang="en-ZA" sz="1400">
                          <a:effectLst/>
                        </a:rPr>
                        <a:t>SW</a:t>
                      </a:r>
                      <a:endParaRPr lang="en-ZA" sz="280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fontAlgn="b"/>
                      <a:r>
                        <a:rPr lang="en-ZA" sz="1400" b="1" i="0" u="none" strike="noStrike">
                          <a:solidFill>
                            <a:srgbClr val="000000"/>
                          </a:solidFill>
                          <a:effectLst/>
                          <a:latin typeface="Calibri" panose="020F0502020204030204" pitchFamily="34" charset="0"/>
                        </a:rPr>
                        <a:t>27</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7</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28</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35</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32</a:t>
                      </a:r>
                    </a:p>
                  </a:txBody>
                  <a:tcPr marL="0" marR="0" marT="0" marB="0" anchor="ctr"/>
                </a:tc>
                <a:extLst>
                  <a:ext uri="{0D108BD9-81ED-4DB2-BD59-A6C34878D82A}">
                    <a16:rowId xmlns:a16="http://schemas.microsoft.com/office/drawing/2014/main" val="10012"/>
                  </a:ext>
                </a:extLst>
              </a:tr>
              <a:tr h="269764">
                <a:tc>
                  <a:txBody>
                    <a:bodyPr/>
                    <a:lstStyle/>
                    <a:p>
                      <a:pPr marL="0" algn="l" defTabSz="457200" rtl="0" eaLnBrk="1" fontAlgn="ctr" latinLnBrk="0" hangingPunct="1">
                        <a:lnSpc>
                          <a:spcPct val="100000"/>
                        </a:lnSpc>
                        <a:spcAft>
                          <a:spcPts val="0"/>
                        </a:spcAft>
                      </a:pPr>
                      <a:r>
                        <a:rPr lang="en-ZA" sz="1400" b="1" kern="1200" dirty="0">
                          <a:solidFill>
                            <a:schemeClr val="lt1"/>
                          </a:solidFill>
                          <a:effectLst/>
                          <a:latin typeface="+mn-lt"/>
                          <a:ea typeface="+mn-ea"/>
                          <a:cs typeface="+mn-cs"/>
                        </a:rPr>
                        <a:t>Tshwane</a:t>
                      </a:r>
                    </a:p>
                  </a:txBody>
                  <a:tcPr marL="9525" marR="9525" marT="9524" marB="0" anchor="ctr"/>
                </a:tc>
                <a:tc>
                  <a:txBody>
                    <a:bodyPr/>
                    <a:lstStyle/>
                    <a:p>
                      <a:pPr algn="ctr">
                        <a:lnSpc>
                          <a:spcPct val="100000"/>
                        </a:lnSpc>
                        <a:spcAft>
                          <a:spcPts val="0"/>
                        </a:spcAft>
                      </a:pPr>
                      <a:r>
                        <a:rPr lang="en-ZA" sz="1400">
                          <a:effectLst/>
                        </a:rPr>
                        <a:t>TN</a:t>
                      </a:r>
                      <a:endParaRPr lang="en-ZA" sz="2800" dirty="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fontAlgn="b"/>
                      <a:r>
                        <a:rPr lang="en-ZA" sz="1400" b="1" i="0" u="none" strike="noStrike">
                          <a:solidFill>
                            <a:srgbClr val="000000"/>
                          </a:solidFill>
                          <a:effectLst/>
                          <a:latin typeface="Calibri" panose="020F0502020204030204" pitchFamily="34" charset="0"/>
                        </a:rPr>
                        <a:t>113</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39</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86</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4</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131</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10</a:t>
                      </a:r>
                    </a:p>
                  </a:txBody>
                  <a:tcPr marL="0" marR="0" marT="0" marB="0" anchor="ctr"/>
                </a:tc>
                <a:extLst>
                  <a:ext uri="{0D108BD9-81ED-4DB2-BD59-A6C34878D82A}">
                    <a16:rowId xmlns:a16="http://schemas.microsoft.com/office/drawing/2014/main" val="10013"/>
                  </a:ext>
                </a:extLst>
              </a:tr>
              <a:tr h="269764">
                <a:tc>
                  <a:txBody>
                    <a:bodyPr/>
                    <a:lstStyle/>
                    <a:p>
                      <a:pPr marL="0" algn="l" defTabSz="457200" rtl="0" eaLnBrk="1" fontAlgn="ctr" latinLnBrk="0" hangingPunct="1">
                        <a:lnSpc>
                          <a:spcPct val="100000"/>
                        </a:lnSpc>
                        <a:spcAft>
                          <a:spcPts val="0"/>
                        </a:spcAft>
                      </a:pPr>
                      <a:r>
                        <a:rPr lang="en-ZA" sz="1400" b="1" kern="1200" dirty="0">
                          <a:solidFill>
                            <a:schemeClr val="lt1"/>
                          </a:solidFill>
                          <a:effectLst/>
                          <a:latin typeface="+mn-lt"/>
                          <a:ea typeface="+mn-ea"/>
                          <a:cs typeface="+mn-cs"/>
                        </a:rPr>
                        <a:t>Tshwane</a:t>
                      </a:r>
                    </a:p>
                  </a:txBody>
                  <a:tcPr marL="9525" marR="9525" marT="9524" marB="0" anchor="ctr"/>
                </a:tc>
                <a:tc>
                  <a:txBody>
                    <a:bodyPr/>
                    <a:lstStyle/>
                    <a:p>
                      <a:pPr algn="ctr">
                        <a:lnSpc>
                          <a:spcPct val="100000"/>
                        </a:lnSpc>
                        <a:spcAft>
                          <a:spcPts val="0"/>
                        </a:spcAft>
                      </a:pPr>
                      <a:r>
                        <a:rPr lang="en-ZA" sz="1400">
                          <a:effectLst/>
                        </a:rPr>
                        <a:t>TS</a:t>
                      </a:r>
                      <a:endParaRPr lang="en-ZA" sz="280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fontAlgn="b"/>
                      <a:r>
                        <a:rPr lang="en-ZA" sz="1400" b="1" i="0" u="none" strike="noStrike">
                          <a:solidFill>
                            <a:srgbClr val="000000"/>
                          </a:solidFill>
                          <a:effectLst/>
                          <a:latin typeface="Calibri" panose="020F0502020204030204" pitchFamily="34" charset="0"/>
                        </a:rPr>
                        <a:t>279</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164</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154</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19</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2</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328</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32</a:t>
                      </a:r>
                    </a:p>
                  </a:txBody>
                  <a:tcPr marL="0" marR="0" marT="0" marB="0" anchor="ctr"/>
                </a:tc>
                <a:extLst>
                  <a:ext uri="{0D108BD9-81ED-4DB2-BD59-A6C34878D82A}">
                    <a16:rowId xmlns:a16="http://schemas.microsoft.com/office/drawing/2014/main" val="10014"/>
                  </a:ext>
                </a:extLst>
              </a:tr>
              <a:tr h="269764">
                <a:tc>
                  <a:txBody>
                    <a:bodyPr/>
                    <a:lstStyle/>
                    <a:p>
                      <a:pPr marL="0" algn="l" defTabSz="457200" rtl="0" eaLnBrk="1" fontAlgn="ctr" latinLnBrk="0" hangingPunct="1">
                        <a:lnSpc>
                          <a:spcPct val="100000"/>
                        </a:lnSpc>
                        <a:spcAft>
                          <a:spcPts val="0"/>
                        </a:spcAft>
                      </a:pPr>
                      <a:r>
                        <a:rPr lang="en-ZA" sz="1600" b="1" kern="1200" dirty="0">
                          <a:solidFill>
                            <a:schemeClr val="lt1"/>
                          </a:solidFill>
                          <a:effectLst/>
                          <a:latin typeface="+mn-lt"/>
                          <a:ea typeface="+mn-ea"/>
                          <a:cs typeface="+mn-cs"/>
                        </a:rPr>
                        <a:t>Tshwane</a:t>
                      </a:r>
                    </a:p>
                  </a:txBody>
                  <a:tcPr marL="9525" marR="9525" marT="9524" marB="0" anchor="ctr"/>
                </a:tc>
                <a:tc>
                  <a:txBody>
                    <a:bodyPr/>
                    <a:lstStyle/>
                    <a:p>
                      <a:pPr algn="ctr">
                        <a:lnSpc>
                          <a:spcPct val="100000"/>
                        </a:lnSpc>
                        <a:spcAft>
                          <a:spcPts val="0"/>
                        </a:spcAft>
                      </a:pPr>
                      <a:r>
                        <a:rPr lang="en-ZA" sz="1400">
                          <a:effectLst/>
                        </a:rPr>
                        <a:t>TW</a:t>
                      </a:r>
                      <a:endParaRPr lang="en-ZA" sz="2800" dirty="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fontAlgn="b"/>
                      <a:r>
                        <a:rPr lang="en-ZA" sz="1400" b="1" i="0" u="none" strike="noStrike">
                          <a:solidFill>
                            <a:srgbClr val="000000"/>
                          </a:solidFill>
                          <a:effectLst/>
                          <a:latin typeface="Calibri" panose="020F0502020204030204" pitchFamily="34" charset="0"/>
                        </a:rPr>
                        <a:t>88</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30</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66</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14</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b"/>
                      <a:r>
                        <a:rPr lang="en-ZA" sz="1400" b="1"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b"/>
                      <a:r>
                        <a:rPr lang="en-ZA" sz="1400" b="1" i="0" u="none" strike="noStrike" dirty="0">
                          <a:solidFill>
                            <a:srgbClr val="000000"/>
                          </a:solidFill>
                          <a:effectLst/>
                          <a:latin typeface="Calibri" panose="020F0502020204030204" pitchFamily="34" charset="0"/>
                        </a:rPr>
                        <a:t>108</a:t>
                      </a:r>
                    </a:p>
                  </a:txBody>
                  <a:tcPr marL="9525" marR="9525" marT="9525" marB="0" anchor="ctr"/>
                </a:tc>
                <a:tc>
                  <a:txBody>
                    <a:bodyPr/>
                    <a:lstStyle/>
                    <a:p>
                      <a:pPr marL="0" algn="ctr" defTabSz="457200" rtl="0" eaLnBrk="1" fontAlgn="b" latinLnBrk="0" hangingPunct="1">
                        <a:lnSpc>
                          <a:spcPct val="107000"/>
                        </a:lnSpc>
                        <a:spcAft>
                          <a:spcPts val="800"/>
                        </a:spcAft>
                      </a:pPr>
                      <a:r>
                        <a:rPr lang="en-ZA" sz="1400" b="1" kern="1200" dirty="0">
                          <a:solidFill>
                            <a:srgbClr val="000000"/>
                          </a:solidFill>
                          <a:effectLst/>
                          <a:uFill>
                            <a:solidFill>
                              <a:srgbClr val="000000"/>
                            </a:solidFill>
                          </a:uFill>
                          <a:latin typeface="Calibri" panose="020F0502020204030204" pitchFamily="34" charset="0"/>
                          <a:ea typeface="+mn-ea"/>
                          <a:cs typeface="Calibri" panose="020F0502020204030204" pitchFamily="34" charset="0"/>
                        </a:rPr>
                        <a:t>3</a:t>
                      </a:r>
                    </a:p>
                  </a:txBody>
                  <a:tcPr marL="0" marR="0" marT="0" marB="0" anchor="ctr"/>
                </a:tc>
                <a:extLst>
                  <a:ext uri="{0D108BD9-81ED-4DB2-BD59-A6C34878D82A}">
                    <a16:rowId xmlns:a16="http://schemas.microsoft.com/office/drawing/2014/main" val="10015"/>
                  </a:ext>
                </a:extLst>
              </a:tr>
              <a:tr h="476601">
                <a:tc>
                  <a:txBody>
                    <a:bodyPr/>
                    <a:lstStyle/>
                    <a:p>
                      <a:pPr algn="l">
                        <a:lnSpc>
                          <a:spcPct val="100000"/>
                        </a:lnSpc>
                        <a:spcAft>
                          <a:spcPts val="0"/>
                        </a:spcAft>
                      </a:pPr>
                      <a:endParaRPr lang="en-ZA" sz="3200" dirty="0">
                        <a:effectLst/>
                        <a:latin typeface="Arial" panose="020B0604020202020204" pitchFamily="34" charset="0"/>
                        <a:ea typeface="Calibri" panose="020F0502020204030204" pitchFamily="34" charset="0"/>
                        <a:cs typeface="Times New Roman (Body CS)"/>
                      </a:endParaRPr>
                    </a:p>
                  </a:txBody>
                  <a:tcPr marL="68580" marR="68580" marT="0" marB="0" anchor="ctr"/>
                </a:tc>
                <a:tc>
                  <a:txBody>
                    <a:bodyPr/>
                    <a:lstStyle/>
                    <a:p>
                      <a:pPr algn="ctr">
                        <a:lnSpc>
                          <a:spcPct val="100000"/>
                        </a:lnSpc>
                        <a:spcAft>
                          <a:spcPts val="0"/>
                        </a:spcAft>
                      </a:pPr>
                      <a:r>
                        <a:rPr lang="en-ZA" sz="1600" b="1">
                          <a:solidFill>
                            <a:schemeClr val="bg1"/>
                          </a:solidFill>
                          <a:effectLst/>
                        </a:rPr>
                        <a:t>TOTAL</a:t>
                      </a:r>
                      <a:endParaRPr lang="en-ZA" sz="1600" b="1" dirty="0">
                        <a:solidFill>
                          <a:schemeClr val="bg1"/>
                        </a:solidFill>
                        <a:effectLst/>
                        <a:latin typeface="Arial" panose="020B0604020202020204" pitchFamily="34" charset="0"/>
                        <a:ea typeface="Calibri" panose="020F0502020204030204" pitchFamily="34" charset="0"/>
                        <a:cs typeface="Times New Roman (Body CS)"/>
                      </a:endParaRPr>
                    </a:p>
                  </a:txBody>
                  <a:tcPr marL="68580" marR="68580" marT="0" marB="0" anchor="ctr">
                    <a:solidFill>
                      <a:schemeClr val="tx2">
                        <a:lumMod val="60000"/>
                        <a:lumOff val="40000"/>
                      </a:schemeClr>
                    </a:solidFill>
                  </a:tcPr>
                </a:tc>
                <a:tc>
                  <a:txBody>
                    <a:bodyPr/>
                    <a:lstStyle/>
                    <a:p>
                      <a:pPr algn="ctr" fontAlgn="b"/>
                      <a:r>
                        <a:rPr lang="en-ZA" sz="1400" b="1" i="0" u="none" strike="noStrike">
                          <a:solidFill>
                            <a:schemeClr val="bg1"/>
                          </a:solidFill>
                          <a:effectLst/>
                          <a:latin typeface="Calibri" panose="020F0502020204030204" pitchFamily="34" charset="0"/>
                        </a:rPr>
                        <a:t>1776</a:t>
                      </a:r>
                    </a:p>
                  </a:txBody>
                  <a:tcPr marL="9525" marR="9525" marT="9525" marB="0" anchor="ctr">
                    <a:solidFill>
                      <a:schemeClr val="tx2">
                        <a:lumMod val="60000"/>
                        <a:lumOff val="40000"/>
                      </a:schemeClr>
                    </a:solidFill>
                  </a:tcPr>
                </a:tc>
                <a:tc>
                  <a:txBody>
                    <a:bodyPr/>
                    <a:lstStyle/>
                    <a:p>
                      <a:pPr algn="ctr" fontAlgn="b"/>
                      <a:r>
                        <a:rPr lang="en-ZA" sz="1400" b="1" i="0" u="none" strike="noStrike">
                          <a:solidFill>
                            <a:schemeClr val="bg1"/>
                          </a:solidFill>
                          <a:effectLst/>
                          <a:latin typeface="Calibri" panose="020F0502020204030204" pitchFamily="34" charset="0"/>
                        </a:rPr>
                        <a:t>615</a:t>
                      </a:r>
                    </a:p>
                  </a:txBody>
                  <a:tcPr marL="9525" marR="9525" marT="9525" marB="0" anchor="ctr">
                    <a:solidFill>
                      <a:schemeClr val="tx2">
                        <a:lumMod val="60000"/>
                        <a:lumOff val="40000"/>
                      </a:schemeClr>
                    </a:solidFill>
                  </a:tcPr>
                </a:tc>
                <a:tc>
                  <a:txBody>
                    <a:bodyPr/>
                    <a:lstStyle/>
                    <a:p>
                      <a:pPr algn="ctr" fontAlgn="b"/>
                      <a:r>
                        <a:rPr lang="en-ZA" sz="1400" b="1" i="0" u="none" strike="noStrike">
                          <a:solidFill>
                            <a:schemeClr val="bg1"/>
                          </a:solidFill>
                          <a:effectLst/>
                          <a:latin typeface="Calibri" panose="020F0502020204030204" pitchFamily="34" charset="0"/>
                        </a:rPr>
                        <a:t>1487</a:t>
                      </a:r>
                    </a:p>
                  </a:txBody>
                  <a:tcPr marL="9525" marR="9525" marT="9525" marB="0" anchor="ctr">
                    <a:solidFill>
                      <a:schemeClr val="tx2">
                        <a:lumMod val="60000"/>
                        <a:lumOff val="40000"/>
                      </a:schemeClr>
                    </a:solidFill>
                  </a:tcPr>
                </a:tc>
                <a:tc>
                  <a:txBody>
                    <a:bodyPr/>
                    <a:lstStyle/>
                    <a:p>
                      <a:pPr algn="ctr" fontAlgn="b"/>
                      <a:r>
                        <a:rPr lang="en-ZA" sz="1400" b="1" i="0" u="none" strike="noStrike">
                          <a:solidFill>
                            <a:schemeClr val="bg1"/>
                          </a:solidFill>
                          <a:effectLst/>
                          <a:latin typeface="Calibri" panose="020F0502020204030204" pitchFamily="34" charset="0"/>
                        </a:rPr>
                        <a:t>133</a:t>
                      </a:r>
                    </a:p>
                  </a:txBody>
                  <a:tcPr marL="9525" marR="9525" marT="9525" marB="0" anchor="ctr">
                    <a:solidFill>
                      <a:schemeClr val="tx2">
                        <a:lumMod val="60000"/>
                        <a:lumOff val="40000"/>
                      </a:schemeClr>
                    </a:solidFill>
                  </a:tcPr>
                </a:tc>
                <a:tc>
                  <a:txBody>
                    <a:bodyPr/>
                    <a:lstStyle/>
                    <a:p>
                      <a:pPr algn="ctr" fontAlgn="b"/>
                      <a:r>
                        <a:rPr lang="en-ZA" sz="1400" b="1" i="0" u="none" strike="noStrike">
                          <a:solidFill>
                            <a:schemeClr val="bg1"/>
                          </a:solidFill>
                          <a:effectLst/>
                          <a:latin typeface="Calibri" panose="020F0502020204030204" pitchFamily="34" charset="0"/>
                        </a:rPr>
                        <a:t>55</a:t>
                      </a:r>
                    </a:p>
                  </a:txBody>
                  <a:tcPr marL="9525" marR="9525" marT="9525" marB="0" anchor="ctr">
                    <a:solidFill>
                      <a:schemeClr val="tx2">
                        <a:lumMod val="60000"/>
                        <a:lumOff val="40000"/>
                      </a:schemeClr>
                    </a:solidFill>
                  </a:tcPr>
                </a:tc>
                <a:tc>
                  <a:txBody>
                    <a:bodyPr/>
                    <a:lstStyle/>
                    <a:p>
                      <a:pPr algn="ctr" fontAlgn="b"/>
                      <a:r>
                        <a:rPr lang="en-ZA" sz="1400" b="1" i="0" u="none" strike="noStrike">
                          <a:solidFill>
                            <a:schemeClr val="bg1"/>
                          </a:solidFill>
                          <a:effectLst/>
                          <a:latin typeface="Calibri" panose="020F0502020204030204" pitchFamily="34" charset="0"/>
                        </a:rPr>
                        <a:t>19</a:t>
                      </a:r>
                    </a:p>
                  </a:txBody>
                  <a:tcPr marL="9525" marR="9525" marT="9525" marB="0" anchor="ctr">
                    <a:solidFill>
                      <a:schemeClr val="tx2">
                        <a:lumMod val="60000"/>
                        <a:lumOff val="40000"/>
                      </a:schemeClr>
                    </a:solidFill>
                  </a:tcPr>
                </a:tc>
                <a:tc>
                  <a:txBody>
                    <a:bodyPr/>
                    <a:lstStyle/>
                    <a:p>
                      <a:pPr algn="ctr" fontAlgn="b"/>
                      <a:r>
                        <a:rPr lang="en-ZA" sz="1400" b="1" i="0" u="none" strike="noStrike" dirty="0">
                          <a:solidFill>
                            <a:schemeClr val="bg1"/>
                          </a:solidFill>
                          <a:effectLst/>
                          <a:latin typeface="Calibri" panose="020F0502020204030204" pitchFamily="34" charset="0"/>
                        </a:rPr>
                        <a:t>2278</a:t>
                      </a:r>
                    </a:p>
                  </a:txBody>
                  <a:tcPr marL="9525" marR="9525" marT="9525" marB="0" anchor="ctr">
                    <a:solidFill>
                      <a:schemeClr val="tx2">
                        <a:lumMod val="60000"/>
                        <a:lumOff val="40000"/>
                      </a:schemeClr>
                    </a:solidFill>
                  </a:tcPr>
                </a:tc>
                <a:tc>
                  <a:txBody>
                    <a:bodyPr/>
                    <a:lstStyle/>
                    <a:p>
                      <a:pPr marL="0" algn="ctr" defTabSz="457200" rtl="0" eaLnBrk="1" fontAlgn="b" latinLnBrk="0" hangingPunct="1">
                        <a:lnSpc>
                          <a:spcPct val="107000"/>
                        </a:lnSpc>
                        <a:spcAft>
                          <a:spcPts val="800"/>
                        </a:spcAft>
                      </a:pPr>
                      <a:r>
                        <a:rPr lang="en-ZA" sz="1400" b="1" kern="1200" dirty="0">
                          <a:solidFill>
                            <a:schemeClr val="bg1"/>
                          </a:solidFill>
                          <a:effectLst/>
                          <a:uFill>
                            <a:solidFill>
                              <a:srgbClr val="000000"/>
                            </a:solidFill>
                          </a:uFill>
                          <a:latin typeface="Calibri" panose="020F0502020204030204" pitchFamily="34" charset="0"/>
                          <a:ea typeface="+mn-ea"/>
                          <a:cs typeface="Calibri" panose="020F0502020204030204" pitchFamily="34" charset="0"/>
                        </a:rPr>
                        <a:t>218</a:t>
                      </a:r>
                    </a:p>
                  </a:txBody>
                  <a:tcPr marL="0" marR="0" marT="0" marB="0" anchor="ctr">
                    <a:solidFill>
                      <a:schemeClr val="tx2">
                        <a:lumMod val="60000"/>
                        <a:lumOff val="40000"/>
                      </a:schemeClr>
                    </a:solidFill>
                  </a:tcPr>
                </a:tc>
                <a:extLst>
                  <a:ext uri="{0D108BD9-81ED-4DB2-BD59-A6C34878D82A}">
                    <a16:rowId xmlns:a16="http://schemas.microsoft.com/office/drawing/2014/main" val="10016"/>
                  </a:ext>
                </a:extLst>
              </a:tr>
            </a:tbl>
          </a:graphicData>
        </a:graphic>
      </p:graphicFrame>
      <p:sp>
        <p:nvSpPr>
          <p:cNvPr id="30921" name="Title 1">
            <a:extLst>
              <a:ext uri="{FF2B5EF4-FFF2-40B4-BE49-F238E27FC236}">
                <a16:creationId xmlns:a16="http://schemas.microsoft.com/office/drawing/2014/main" id="{A91AD989-8029-3A41-A458-EDF4EB1C6E2A}"/>
              </a:ext>
            </a:extLst>
          </p:cNvPr>
          <p:cNvSpPr>
            <a:spLocks noGrp="1" noChangeArrowheads="1"/>
          </p:cNvSpPr>
          <p:nvPr>
            <p:ph type="title"/>
          </p:nvPr>
        </p:nvSpPr>
        <p:spPr/>
        <p:txBody>
          <a:bodyPr/>
          <a:lstStyle/>
          <a:p>
            <a:r>
              <a:rPr lang="en-ZA" altLang="en-US"/>
              <a:t>COVID-19 Positive Cases in schools – 24 July 2020</a:t>
            </a:r>
            <a:endParaRPr lang="en-GB" altLang="en-US" dirty="0"/>
          </a:p>
        </p:txBody>
      </p:sp>
    </p:spTree>
    <p:extLst>
      <p:ext uri="{BB962C8B-B14F-4D97-AF65-F5344CB8AC3E}">
        <p14:creationId xmlns:p14="http://schemas.microsoft.com/office/powerpoint/2010/main" val="145663533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a:extLst>
              <a:ext uri="{FF2B5EF4-FFF2-40B4-BE49-F238E27FC236}">
                <a16:creationId xmlns:a16="http://schemas.microsoft.com/office/drawing/2014/main" id="{3DD4F7CA-F1D9-B741-908A-FB2046E30B41}"/>
              </a:ext>
            </a:extLst>
          </p:cNvPr>
          <p:cNvSpPr>
            <a:spLocks noGrp="1" noChangeArrowheads="1"/>
          </p:cNvSpPr>
          <p:nvPr>
            <p:ph type="title"/>
          </p:nvPr>
        </p:nvSpPr>
        <p:spPr/>
        <p:txBody>
          <a:bodyPr/>
          <a:lstStyle/>
          <a:p>
            <a:endParaRPr lang="en-GB" altLang="en-US" dirty="0">
              <a:solidFill>
                <a:srgbClr val="FF0000"/>
              </a:solidFill>
            </a:endParaRPr>
          </a:p>
        </p:txBody>
      </p:sp>
      <p:sp>
        <p:nvSpPr>
          <p:cNvPr id="7" name="Text Placeholder 6">
            <a:extLst>
              <a:ext uri="{FF2B5EF4-FFF2-40B4-BE49-F238E27FC236}">
                <a16:creationId xmlns:a16="http://schemas.microsoft.com/office/drawing/2014/main" id="{F9F80A24-2F83-2B43-A96C-82D492F47AE8}"/>
              </a:ext>
            </a:extLst>
          </p:cNvPr>
          <p:cNvSpPr>
            <a:spLocks noGrp="1"/>
          </p:cNvSpPr>
          <p:nvPr>
            <p:ph type="body" idx="1"/>
          </p:nvPr>
        </p:nvSpPr>
        <p:spPr/>
        <p:txBody>
          <a:bodyPr/>
          <a:lstStyle/>
          <a:p>
            <a:endParaRPr lang="en-GB"/>
          </a:p>
        </p:txBody>
      </p:sp>
      <p:sp>
        <p:nvSpPr>
          <p:cNvPr id="8" name="Text Placeholder 7">
            <a:extLst>
              <a:ext uri="{FF2B5EF4-FFF2-40B4-BE49-F238E27FC236}">
                <a16:creationId xmlns:a16="http://schemas.microsoft.com/office/drawing/2014/main" id="{D5F576BE-EDE5-8240-8384-3AB4E361A043}"/>
              </a:ext>
            </a:extLst>
          </p:cNvPr>
          <p:cNvSpPr>
            <a:spLocks noGrp="1"/>
          </p:cNvSpPr>
          <p:nvPr>
            <p:ph type="body" idx="10"/>
          </p:nvPr>
        </p:nvSpPr>
        <p:spPr/>
        <p:txBody>
          <a:bodyPr>
            <a:normAutofit/>
          </a:bodyPr>
          <a:lstStyle/>
          <a:p>
            <a:endParaRPr lang="en-GB" altLang="en-US" sz="3600" dirty="0">
              <a:solidFill>
                <a:srgbClr val="FF0000"/>
              </a:solidFill>
            </a:endParaRPr>
          </a:p>
          <a:p>
            <a:r>
              <a:rPr lang="en-GB" altLang="en-US" sz="3600" dirty="0">
                <a:solidFill>
                  <a:srgbClr val="FF0000"/>
                </a:solidFill>
              </a:rPr>
              <a:t>Curriculum Delivery, Teaching and Learning</a:t>
            </a:r>
            <a:endParaRPr lang="en-GB" sz="3600" dirty="0"/>
          </a:p>
        </p:txBody>
      </p:sp>
    </p:spTree>
    <p:extLst>
      <p:ext uri="{BB962C8B-B14F-4D97-AF65-F5344CB8AC3E}">
        <p14:creationId xmlns:p14="http://schemas.microsoft.com/office/powerpoint/2010/main" val="2046528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a:extLst>
              <a:ext uri="{FF2B5EF4-FFF2-40B4-BE49-F238E27FC236}">
                <a16:creationId xmlns:a16="http://schemas.microsoft.com/office/drawing/2014/main" id="{E1D43D03-80EB-B348-94AA-7EB53FE13843}"/>
              </a:ext>
            </a:extLst>
          </p:cNvPr>
          <p:cNvSpPr>
            <a:spLocks noGrp="1" noChangeArrowheads="1"/>
          </p:cNvSpPr>
          <p:nvPr>
            <p:ph type="title"/>
          </p:nvPr>
        </p:nvSpPr>
        <p:spPr/>
        <p:txBody>
          <a:bodyPr>
            <a:normAutofit fontScale="90000"/>
          </a:bodyPr>
          <a:lstStyle/>
          <a:p>
            <a:r>
              <a:rPr lang="en-US" altLang="en-US" dirty="0"/>
              <a:t>Dates for Initial Phasing in of New Grades</a:t>
            </a:r>
            <a:endParaRPr lang="en-ZA" altLang="en-US" dirty="0"/>
          </a:p>
        </p:txBody>
      </p:sp>
      <p:graphicFrame>
        <p:nvGraphicFramePr>
          <p:cNvPr id="4" name="Table 3">
            <a:extLst>
              <a:ext uri="{FF2B5EF4-FFF2-40B4-BE49-F238E27FC236}">
                <a16:creationId xmlns:a16="http://schemas.microsoft.com/office/drawing/2014/main" id="{C517C952-D8FC-7D40-899E-D851FFD2BBCF}"/>
              </a:ext>
            </a:extLst>
          </p:cNvPr>
          <p:cNvGraphicFramePr>
            <a:graphicFrameLocks noGrp="1"/>
          </p:cNvGraphicFramePr>
          <p:nvPr>
            <p:extLst>
              <p:ext uri="{D42A27DB-BD31-4B8C-83A1-F6EECF244321}">
                <p14:modId xmlns:p14="http://schemas.microsoft.com/office/powerpoint/2010/main" val="865646244"/>
              </p:ext>
            </p:extLst>
          </p:nvPr>
        </p:nvGraphicFramePr>
        <p:xfrm>
          <a:off x="1419304" y="1665428"/>
          <a:ext cx="10201676" cy="4527032"/>
        </p:xfrm>
        <a:graphic>
          <a:graphicData uri="http://schemas.openxmlformats.org/drawingml/2006/table">
            <a:tbl>
              <a:tblPr firstRow="1" bandRow="1">
                <a:tableStyleId>{5C22544A-7EE6-4342-B048-85BDC9FD1C3A}</a:tableStyleId>
              </a:tblPr>
              <a:tblGrid>
                <a:gridCol w="1839646">
                  <a:extLst>
                    <a:ext uri="{9D8B030D-6E8A-4147-A177-3AD203B41FA5}">
                      <a16:colId xmlns:a16="http://schemas.microsoft.com/office/drawing/2014/main" val="20000"/>
                    </a:ext>
                  </a:extLst>
                </a:gridCol>
                <a:gridCol w="3261192">
                  <a:extLst>
                    <a:ext uri="{9D8B030D-6E8A-4147-A177-3AD203B41FA5}">
                      <a16:colId xmlns:a16="http://schemas.microsoft.com/office/drawing/2014/main" val="20001"/>
                    </a:ext>
                  </a:extLst>
                </a:gridCol>
                <a:gridCol w="2550419">
                  <a:extLst>
                    <a:ext uri="{9D8B030D-6E8A-4147-A177-3AD203B41FA5}">
                      <a16:colId xmlns:a16="http://schemas.microsoft.com/office/drawing/2014/main" val="20002"/>
                    </a:ext>
                  </a:extLst>
                </a:gridCol>
                <a:gridCol w="2550419">
                  <a:extLst>
                    <a:ext uri="{9D8B030D-6E8A-4147-A177-3AD203B41FA5}">
                      <a16:colId xmlns:a16="http://schemas.microsoft.com/office/drawing/2014/main" val="20003"/>
                    </a:ext>
                  </a:extLst>
                </a:gridCol>
              </a:tblGrid>
              <a:tr h="565879">
                <a:tc gridSpan="2">
                  <a:txBody>
                    <a:bodyPr/>
                    <a:lstStyle/>
                    <a:p>
                      <a:pPr algn="ctr"/>
                      <a:r>
                        <a:rPr lang="en-ZA" sz="2400" dirty="0"/>
                        <a:t>GET</a:t>
                      </a:r>
                    </a:p>
                  </a:txBody>
                  <a:tcPr marL="91450" marR="91450" marT="45700" marB="45700">
                    <a:solidFill>
                      <a:schemeClr val="accent1">
                        <a:lumMod val="75000"/>
                      </a:schemeClr>
                    </a:solidFill>
                  </a:tcPr>
                </a:tc>
                <a:tc hMerge="1">
                  <a:txBody>
                    <a:bodyPr/>
                    <a:lstStyle/>
                    <a:p>
                      <a:endParaRPr lang="en-ZA" dirty="0"/>
                    </a:p>
                  </a:txBody>
                  <a:tcPr/>
                </a:tc>
                <a:tc gridSpan="2">
                  <a:txBody>
                    <a:bodyPr/>
                    <a:lstStyle/>
                    <a:p>
                      <a:pPr algn="ctr"/>
                      <a:r>
                        <a:rPr lang="en-ZA" sz="2400" dirty="0"/>
                        <a:t>FET</a:t>
                      </a:r>
                    </a:p>
                  </a:txBody>
                  <a:tcPr marL="91450" marR="91450" marT="45700" marB="45700">
                    <a:solidFill>
                      <a:schemeClr val="accent1">
                        <a:lumMod val="75000"/>
                      </a:schemeClr>
                    </a:solidFill>
                  </a:tcPr>
                </a:tc>
                <a:tc hMerge="1">
                  <a:txBody>
                    <a:bodyPr/>
                    <a:lstStyle/>
                    <a:p>
                      <a:endParaRPr lang="en-ZA" dirty="0"/>
                    </a:p>
                  </a:txBody>
                  <a:tcPr/>
                </a:tc>
                <a:extLst>
                  <a:ext uri="{0D108BD9-81ED-4DB2-BD59-A6C34878D82A}">
                    <a16:rowId xmlns:a16="http://schemas.microsoft.com/office/drawing/2014/main" val="10000"/>
                  </a:ext>
                </a:extLst>
              </a:tr>
              <a:tr h="565879">
                <a:tc>
                  <a:txBody>
                    <a:bodyPr/>
                    <a:lstStyle/>
                    <a:p>
                      <a:pPr algn="ctr"/>
                      <a:r>
                        <a:rPr lang="en-ZA" sz="2400" dirty="0">
                          <a:solidFill>
                            <a:schemeClr val="bg1"/>
                          </a:solidFill>
                        </a:rPr>
                        <a:t>GRADE</a:t>
                      </a:r>
                    </a:p>
                  </a:txBody>
                  <a:tcPr marL="91450" marR="91450" marT="45700" marB="45700">
                    <a:solidFill>
                      <a:schemeClr val="accent1">
                        <a:lumMod val="75000"/>
                      </a:schemeClr>
                    </a:solidFill>
                  </a:tcPr>
                </a:tc>
                <a:tc>
                  <a:txBody>
                    <a:bodyPr/>
                    <a:lstStyle/>
                    <a:p>
                      <a:pPr algn="ctr"/>
                      <a:r>
                        <a:rPr lang="en-ZA" sz="2400" dirty="0">
                          <a:solidFill>
                            <a:schemeClr val="bg1"/>
                          </a:solidFill>
                        </a:rPr>
                        <a:t>DATE</a:t>
                      </a:r>
                    </a:p>
                  </a:txBody>
                  <a:tcPr marL="91450" marR="91450" marT="45700" marB="45700">
                    <a:solidFill>
                      <a:schemeClr val="accent1">
                        <a:lumMod val="75000"/>
                      </a:schemeClr>
                    </a:solidFill>
                  </a:tcPr>
                </a:tc>
                <a:tc>
                  <a:txBody>
                    <a:bodyPr/>
                    <a:lstStyle/>
                    <a:p>
                      <a:pPr algn="ctr"/>
                      <a:r>
                        <a:rPr lang="en-ZA" sz="2400" dirty="0">
                          <a:solidFill>
                            <a:schemeClr val="bg1"/>
                          </a:solidFill>
                        </a:rPr>
                        <a:t>GRADE</a:t>
                      </a:r>
                    </a:p>
                  </a:txBody>
                  <a:tcPr marL="91450" marR="91450" marT="45700" marB="45700">
                    <a:solidFill>
                      <a:schemeClr val="accent1">
                        <a:lumMod val="75000"/>
                      </a:schemeClr>
                    </a:solidFill>
                  </a:tcPr>
                </a:tc>
                <a:tc>
                  <a:txBody>
                    <a:bodyPr/>
                    <a:lstStyle/>
                    <a:p>
                      <a:pPr algn="ctr"/>
                      <a:r>
                        <a:rPr lang="en-ZA" sz="2400" dirty="0">
                          <a:solidFill>
                            <a:schemeClr val="bg1"/>
                          </a:solidFill>
                        </a:rPr>
                        <a:t>DATE</a:t>
                      </a:r>
                    </a:p>
                  </a:txBody>
                  <a:tcPr marL="91450" marR="91450" marT="45700" marB="45700">
                    <a:solidFill>
                      <a:schemeClr val="accent1">
                        <a:lumMod val="75000"/>
                      </a:schemeClr>
                    </a:solidFill>
                  </a:tcPr>
                </a:tc>
                <a:extLst>
                  <a:ext uri="{0D108BD9-81ED-4DB2-BD59-A6C34878D82A}">
                    <a16:rowId xmlns:a16="http://schemas.microsoft.com/office/drawing/2014/main" val="10001"/>
                  </a:ext>
                </a:extLst>
              </a:tr>
              <a:tr h="565879">
                <a:tc>
                  <a:txBody>
                    <a:bodyPr/>
                    <a:lstStyle/>
                    <a:p>
                      <a:pPr algn="ctr"/>
                      <a:r>
                        <a:rPr lang="en-ZA" sz="2000" dirty="0"/>
                        <a:t>7</a:t>
                      </a:r>
                    </a:p>
                  </a:txBody>
                  <a:tcPr marL="91450" marR="91450" marT="45700" marB="45700"/>
                </a:tc>
                <a:tc>
                  <a:txBody>
                    <a:bodyPr/>
                    <a:lstStyle/>
                    <a:p>
                      <a:pPr algn="ctr"/>
                      <a:r>
                        <a:rPr lang="en-ZA" sz="2400" dirty="0"/>
                        <a:t>8 June 2020</a:t>
                      </a:r>
                    </a:p>
                  </a:txBody>
                  <a:tcPr marL="91450" marR="91450" marT="45700" marB="45700"/>
                </a:tc>
                <a:tc>
                  <a:txBody>
                    <a:bodyPr/>
                    <a:lstStyle/>
                    <a:p>
                      <a:pPr algn="ctr"/>
                      <a:r>
                        <a:rPr lang="en-GB" sz="2400" dirty="0"/>
                        <a:t>12 </a:t>
                      </a:r>
                    </a:p>
                  </a:txBody>
                  <a:tcPr marL="91450" marR="91450" marT="45700" marB="4570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ZA" sz="2400" dirty="0"/>
                        <a:t>8 June 2020</a:t>
                      </a:r>
                    </a:p>
                  </a:txBody>
                  <a:tcPr marL="91450" marR="91450" marT="45700" marB="45700"/>
                </a:tc>
                <a:extLst>
                  <a:ext uri="{0D108BD9-81ED-4DB2-BD59-A6C34878D82A}">
                    <a16:rowId xmlns:a16="http://schemas.microsoft.com/office/drawing/2014/main" val="10002"/>
                  </a:ext>
                </a:extLst>
              </a:tr>
              <a:tr h="565879">
                <a:tc>
                  <a:txBody>
                    <a:bodyPr/>
                    <a:lstStyle/>
                    <a:p>
                      <a:pPr algn="ctr"/>
                      <a:r>
                        <a:rPr lang="en-ZA" sz="2000" dirty="0"/>
                        <a:t>6</a:t>
                      </a:r>
                    </a:p>
                  </a:txBody>
                  <a:tcPr marL="91450" marR="91450" marT="45700" marB="45700"/>
                </a:tc>
                <a:tc>
                  <a:txBody>
                    <a:bodyPr/>
                    <a:lstStyle/>
                    <a:p>
                      <a:pPr algn="ctr"/>
                      <a:r>
                        <a:rPr lang="en-ZA" sz="2400" dirty="0"/>
                        <a:t>6 July 2020</a:t>
                      </a:r>
                    </a:p>
                  </a:txBody>
                  <a:tcPr marL="91450" marR="91450" marT="45700" marB="45700"/>
                </a:tc>
                <a:tc>
                  <a:txBody>
                    <a:bodyPr/>
                    <a:lstStyle/>
                    <a:p>
                      <a:pPr algn="ctr"/>
                      <a:r>
                        <a:rPr lang="en-US" sz="2400" dirty="0"/>
                        <a:t>11 </a:t>
                      </a:r>
                      <a:endParaRPr lang="en-ZA" sz="2400" dirty="0"/>
                    </a:p>
                  </a:txBody>
                  <a:tcPr marL="91450" marR="91450" marT="45700" marB="45700"/>
                </a:tc>
                <a:tc>
                  <a:txBody>
                    <a:bodyPr/>
                    <a:lstStyle/>
                    <a:p>
                      <a:pPr algn="ctr"/>
                      <a:r>
                        <a:rPr lang="en-US" sz="2400" dirty="0"/>
                        <a:t>6 July 2020</a:t>
                      </a:r>
                      <a:endParaRPr lang="en-ZA" sz="2400" dirty="0"/>
                    </a:p>
                  </a:txBody>
                  <a:tcPr marL="91450" marR="91450" marT="45700" marB="45700"/>
                </a:tc>
                <a:extLst>
                  <a:ext uri="{0D108BD9-81ED-4DB2-BD59-A6C34878D82A}">
                    <a16:rowId xmlns:a16="http://schemas.microsoft.com/office/drawing/2014/main" val="10003"/>
                  </a:ext>
                </a:extLst>
              </a:tr>
              <a:tr h="565879">
                <a:tc>
                  <a:txBody>
                    <a:bodyPr/>
                    <a:lstStyle/>
                    <a:p>
                      <a:pPr algn="ctr"/>
                      <a:r>
                        <a:rPr lang="en-ZA" sz="2000" dirty="0"/>
                        <a:t>3</a:t>
                      </a:r>
                    </a:p>
                  </a:txBody>
                  <a:tcPr marL="91450" marR="91450" marT="45700" marB="45700"/>
                </a:tc>
                <a:tc>
                  <a:txBody>
                    <a:bodyPr/>
                    <a:lstStyle/>
                    <a:p>
                      <a:pPr algn="ctr"/>
                      <a:r>
                        <a:rPr lang="en-ZA" sz="2400" dirty="0"/>
                        <a:t>20 July 2020</a:t>
                      </a:r>
                    </a:p>
                  </a:txBody>
                  <a:tcPr marL="91450" marR="91450" marT="45700" marB="45700"/>
                </a:tc>
                <a:tc>
                  <a:txBody>
                    <a:bodyPr/>
                    <a:lstStyle/>
                    <a:p>
                      <a:pPr algn="ctr"/>
                      <a:r>
                        <a:rPr lang="en-US" sz="2400" dirty="0"/>
                        <a:t>10</a:t>
                      </a:r>
                      <a:endParaRPr lang="en-ZA" sz="2400" dirty="0"/>
                    </a:p>
                  </a:txBody>
                  <a:tcPr marL="91450" marR="91450" marT="45700" marB="45700"/>
                </a:tc>
                <a:tc>
                  <a:txBody>
                    <a:bodyPr/>
                    <a:lstStyle/>
                    <a:p>
                      <a:pPr algn="ctr"/>
                      <a:r>
                        <a:rPr lang="en-US" sz="2400" dirty="0"/>
                        <a:t>20 July 2020</a:t>
                      </a:r>
                      <a:endParaRPr lang="en-ZA" sz="2400" dirty="0"/>
                    </a:p>
                  </a:txBody>
                  <a:tcPr marL="91450" marR="91450" marT="45700" marB="45700"/>
                </a:tc>
                <a:extLst>
                  <a:ext uri="{0D108BD9-81ED-4DB2-BD59-A6C34878D82A}">
                    <a16:rowId xmlns:a16="http://schemas.microsoft.com/office/drawing/2014/main" val="10004"/>
                  </a:ext>
                </a:extLst>
              </a:tr>
              <a:tr h="565879">
                <a:tc>
                  <a:txBody>
                    <a:bodyPr/>
                    <a:lstStyle/>
                    <a:p>
                      <a:pPr algn="ctr"/>
                      <a:r>
                        <a:rPr lang="en-ZA" sz="2000" dirty="0"/>
                        <a:t>1, 2</a:t>
                      </a:r>
                    </a:p>
                  </a:txBody>
                  <a:tcPr marL="91450" marR="91450" marT="45700" marB="45700"/>
                </a:tc>
                <a:tc>
                  <a:txBody>
                    <a:bodyPr/>
                    <a:lstStyle/>
                    <a:p>
                      <a:pPr algn="ctr"/>
                      <a:r>
                        <a:rPr lang="en-ZA" sz="2400" dirty="0"/>
                        <a:t>27 July 2020</a:t>
                      </a:r>
                    </a:p>
                  </a:txBody>
                  <a:tcPr marL="91450" marR="91450" marT="45700" marB="45700"/>
                </a:tc>
                <a:tc>
                  <a:txBody>
                    <a:bodyPr/>
                    <a:lstStyle/>
                    <a:p>
                      <a:pPr algn="ctr"/>
                      <a:endParaRPr lang="en-ZA" sz="2400" dirty="0"/>
                    </a:p>
                  </a:txBody>
                  <a:tcPr marL="91450" marR="91450" marT="45700" marB="45700"/>
                </a:tc>
                <a:tc>
                  <a:txBody>
                    <a:bodyPr/>
                    <a:lstStyle/>
                    <a:p>
                      <a:pPr algn="ctr"/>
                      <a:endParaRPr lang="en-ZA" sz="2400" dirty="0"/>
                    </a:p>
                  </a:txBody>
                  <a:tcPr marL="91450" marR="91450" marT="45700" marB="45700"/>
                </a:tc>
                <a:extLst>
                  <a:ext uri="{0D108BD9-81ED-4DB2-BD59-A6C34878D82A}">
                    <a16:rowId xmlns:a16="http://schemas.microsoft.com/office/drawing/2014/main" val="10005"/>
                  </a:ext>
                </a:extLst>
              </a:tr>
              <a:tr h="565879">
                <a:tc>
                  <a:txBody>
                    <a:bodyPr/>
                    <a:lstStyle/>
                    <a:p>
                      <a:pPr algn="ctr"/>
                      <a:r>
                        <a:rPr lang="en-ZA" sz="2000" dirty="0"/>
                        <a:t>4 </a:t>
                      </a:r>
                    </a:p>
                  </a:txBody>
                  <a:tcPr marL="91450" marR="91450" marT="45700" marB="45700"/>
                </a:tc>
                <a:tc>
                  <a:txBody>
                    <a:bodyPr/>
                    <a:lstStyle/>
                    <a:p>
                      <a:pPr algn="ctr"/>
                      <a:r>
                        <a:rPr lang="en-ZA" sz="2400" dirty="0"/>
                        <a:t>17 August 2020</a:t>
                      </a:r>
                    </a:p>
                  </a:txBody>
                  <a:tcPr marL="91450" marR="91450" marT="45700" marB="45700"/>
                </a:tc>
                <a:tc>
                  <a:txBody>
                    <a:bodyPr/>
                    <a:lstStyle/>
                    <a:p>
                      <a:pPr algn="ctr"/>
                      <a:r>
                        <a:rPr lang="en-ZA" sz="2400" dirty="0"/>
                        <a:t>9</a:t>
                      </a:r>
                    </a:p>
                  </a:txBody>
                  <a:tcPr marL="91450" marR="91450" marT="45700" marB="45700"/>
                </a:tc>
                <a:tc>
                  <a:txBody>
                    <a:bodyPr/>
                    <a:lstStyle/>
                    <a:p>
                      <a:pPr algn="ctr"/>
                      <a:r>
                        <a:rPr lang="en-ZA" sz="2400" dirty="0"/>
                        <a:t>17 August 2020</a:t>
                      </a:r>
                    </a:p>
                  </a:txBody>
                  <a:tcPr marL="91450" marR="91450" marT="45700" marB="45700"/>
                </a:tc>
                <a:extLst>
                  <a:ext uri="{0D108BD9-81ED-4DB2-BD59-A6C34878D82A}">
                    <a16:rowId xmlns:a16="http://schemas.microsoft.com/office/drawing/2014/main" val="10006"/>
                  </a:ext>
                </a:extLst>
              </a:tr>
              <a:tr h="565879">
                <a:tc>
                  <a:txBody>
                    <a:bodyPr/>
                    <a:lstStyle/>
                    <a:p>
                      <a:pPr algn="ctr"/>
                      <a:r>
                        <a:rPr lang="en-ZA" sz="2000" dirty="0"/>
                        <a:t>5 </a:t>
                      </a:r>
                    </a:p>
                  </a:txBody>
                  <a:tcPr marL="91450" marR="91450" marT="45700" marB="45700"/>
                </a:tc>
                <a:tc>
                  <a:txBody>
                    <a:bodyPr/>
                    <a:lstStyle/>
                    <a:p>
                      <a:pPr algn="ctr"/>
                      <a:r>
                        <a:rPr lang="en-ZA" sz="2400" dirty="0"/>
                        <a:t>31 August 2020</a:t>
                      </a:r>
                    </a:p>
                  </a:txBody>
                  <a:tcPr marL="91450" marR="91450" marT="45700" marB="45700"/>
                </a:tc>
                <a:tc>
                  <a:txBody>
                    <a:bodyPr/>
                    <a:lstStyle/>
                    <a:p>
                      <a:pPr algn="ctr"/>
                      <a:r>
                        <a:rPr lang="en-ZA" sz="2400" dirty="0"/>
                        <a:t>8</a:t>
                      </a:r>
                    </a:p>
                  </a:txBody>
                  <a:tcPr marL="91450" marR="91450" marT="45700" marB="45700"/>
                </a:tc>
                <a:tc>
                  <a:txBody>
                    <a:bodyPr/>
                    <a:lstStyle/>
                    <a:p>
                      <a:pPr algn="ctr"/>
                      <a:r>
                        <a:rPr lang="en-ZA" sz="2400" dirty="0"/>
                        <a:t>31 August 2020</a:t>
                      </a:r>
                    </a:p>
                  </a:txBody>
                  <a:tcPr marL="91450" marR="91450" marT="45700" marB="4570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23021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a:extLst>
              <a:ext uri="{FF2B5EF4-FFF2-40B4-BE49-F238E27FC236}">
                <a16:creationId xmlns:a16="http://schemas.microsoft.com/office/drawing/2014/main" id="{17F0E3AB-831F-2645-B7F4-48AC69D87174}"/>
              </a:ext>
            </a:extLst>
          </p:cNvPr>
          <p:cNvSpPr>
            <a:spLocks noGrp="1" noChangeArrowheads="1"/>
          </p:cNvSpPr>
          <p:nvPr>
            <p:ph type="title"/>
          </p:nvPr>
        </p:nvSpPr>
        <p:spPr/>
        <p:txBody>
          <a:bodyPr/>
          <a:lstStyle/>
          <a:p>
            <a:r>
              <a:rPr lang="en-ZA" altLang="en-US"/>
              <a:t>Plans to Phase in Remaining Grades</a:t>
            </a:r>
          </a:p>
        </p:txBody>
      </p:sp>
      <p:graphicFrame>
        <p:nvGraphicFramePr>
          <p:cNvPr id="4" name="Table 4">
            <a:extLst>
              <a:ext uri="{FF2B5EF4-FFF2-40B4-BE49-F238E27FC236}">
                <a16:creationId xmlns:a16="http://schemas.microsoft.com/office/drawing/2014/main" id="{CF8D3291-5EA1-8D4F-AFB7-A078795F1E35}"/>
              </a:ext>
            </a:extLst>
          </p:cNvPr>
          <p:cNvGraphicFramePr>
            <a:graphicFrameLocks noGrp="1"/>
          </p:cNvGraphicFramePr>
          <p:nvPr>
            <p:ph idx="1"/>
            <p:extLst>
              <p:ext uri="{D42A27DB-BD31-4B8C-83A1-F6EECF244321}">
                <p14:modId xmlns:p14="http://schemas.microsoft.com/office/powerpoint/2010/main" val="263244438"/>
              </p:ext>
            </p:extLst>
          </p:nvPr>
        </p:nvGraphicFramePr>
        <p:xfrm>
          <a:off x="1335088" y="1616074"/>
          <a:ext cx="10584769" cy="5127359"/>
        </p:xfrm>
        <a:graphic>
          <a:graphicData uri="http://schemas.openxmlformats.org/drawingml/2006/table">
            <a:tbl>
              <a:tblPr/>
              <a:tblGrid>
                <a:gridCol w="2792974">
                  <a:extLst>
                    <a:ext uri="{9D8B030D-6E8A-4147-A177-3AD203B41FA5}">
                      <a16:colId xmlns:a16="http://schemas.microsoft.com/office/drawing/2014/main" val="20000"/>
                    </a:ext>
                  </a:extLst>
                </a:gridCol>
                <a:gridCol w="4264917">
                  <a:extLst>
                    <a:ext uri="{9D8B030D-6E8A-4147-A177-3AD203B41FA5}">
                      <a16:colId xmlns:a16="http://schemas.microsoft.com/office/drawing/2014/main" val="20001"/>
                    </a:ext>
                  </a:extLst>
                </a:gridCol>
                <a:gridCol w="3526878">
                  <a:extLst>
                    <a:ext uri="{9D8B030D-6E8A-4147-A177-3AD203B41FA5}">
                      <a16:colId xmlns:a16="http://schemas.microsoft.com/office/drawing/2014/main" val="20002"/>
                    </a:ext>
                  </a:extLst>
                </a:gridCol>
              </a:tblGrid>
              <a:tr h="795821">
                <a:tc>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a:ln>
                            <a:noFill/>
                          </a:ln>
                          <a:solidFill>
                            <a:srgbClr val="FFFFFF"/>
                          </a:solidFill>
                          <a:effectLst/>
                          <a:latin typeface="Calibri" panose="020F0502020204030204" pitchFamily="34" charset="0"/>
                        </a:rPr>
                        <a:t>TARGET GRADE</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a:ln>
                            <a:noFill/>
                          </a:ln>
                          <a:solidFill>
                            <a:srgbClr val="FFFFFF"/>
                          </a:solidFill>
                          <a:effectLst/>
                          <a:latin typeface="Calibri" panose="020F0502020204030204" pitchFamily="34" charset="0"/>
                        </a:rPr>
                        <a:t>ACTIVITIES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a:ln>
                            <a:noFill/>
                          </a:ln>
                          <a:solidFill>
                            <a:srgbClr val="FFFFFF"/>
                          </a:solidFill>
                          <a:effectLst/>
                          <a:latin typeface="Calibri" panose="020F0502020204030204" pitchFamily="34" charset="0"/>
                        </a:rPr>
                        <a:t>(short description)</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a:ln>
                            <a:noFill/>
                          </a:ln>
                          <a:solidFill>
                            <a:srgbClr val="FFFFFF"/>
                          </a:solidFill>
                          <a:effectLst/>
                          <a:latin typeface="Calibri" panose="020F0502020204030204" pitchFamily="34" charset="0"/>
                        </a:rPr>
                        <a:t>LIST and TYPE OF RESOURCES PROVIDED</a:t>
                      </a:r>
                    </a:p>
                    <a:p>
                      <a:pPr marL="0" marR="0" lvl="0" indent="0" algn="l" defTabSz="457200" rtl="0" eaLnBrk="1" fontAlgn="base" latinLnBrk="0" hangingPunct="1">
                        <a:lnSpc>
                          <a:spcPct val="100000"/>
                        </a:lnSpc>
                        <a:spcBef>
                          <a:spcPct val="0"/>
                        </a:spcBef>
                        <a:spcAft>
                          <a:spcPct val="0"/>
                        </a:spcAft>
                        <a:buClrTx/>
                        <a:buSzTx/>
                        <a:buFontTx/>
                        <a:buNone/>
                        <a:tabLst/>
                      </a:pPr>
                      <a:r>
                        <a:rPr kumimoji="0" lang="en-ZA" altLang="en-US" sz="1600" b="1" i="0" u="none" strike="noStrike" cap="none" normalizeH="0" baseline="0">
                          <a:ln>
                            <a:noFill/>
                          </a:ln>
                          <a:solidFill>
                            <a:srgbClr val="FFFFFF"/>
                          </a:solidFill>
                          <a:effectLst/>
                          <a:latin typeface="Calibri" panose="020F0502020204030204" pitchFamily="34" charset="0"/>
                        </a:rPr>
                        <a:t>(short description)</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481463">
                <a:tc rowSpan="2">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ZA" altLang="en-US" sz="1600" b="0" i="0" u="none" strike="noStrike" cap="none" normalizeH="0" baseline="0" dirty="0">
                          <a:ln>
                            <a:noFill/>
                          </a:ln>
                          <a:solidFill>
                            <a:srgbClr val="000000"/>
                          </a:solidFill>
                          <a:effectLst/>
                          <a:latin typeface="Calibri" panose="020F0502020204030204" pitchFamily="34" charset="0"/>
                        </a:rPr>
                        <a:t>1,2,3,4;5;8 &amp; 9</a:t>
                      </a:r>
                    </a:p>
                  </a:txBody>
                  <a:tcPr marT="45714" marB="4571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Curriculum Support Resource Packages with Exemplar Worksheets/workbooks activities (ALL Subjects)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ZA" altLang="en-US" sz="1600" b="0" i="0" u="none" strike="noStrike" cap="none" normalizeH="0" baseline="0" dirty="0">
                        <a:ln>
                          <a:noFill/>
                        </a:ln>
                        <a:solidFill>
                          <a:srgbClr val="000000"/>
                        </a:solidFill>
                        <a:effectLst/>
                        <a:latin typeface="Calibri" panose="020F0502020204030204" pitchFamily="34"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Calibri" panose="020F0502020204030204" pitchFamily="34" charset="0"/>
                        </a:rPr>
                        <a:t>USBs and CDs with:</a:t>
                      </a:r>
                    </a:p>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Calibri" panose="020F0502020204030204" pitchFamily="34" charset="0"/>
                        </a:rPr>
                        <a:t>Exemplar Lesson Plans (teachers)</a:t>
                      </a:r>
                    </a:p>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Calibri" panose="020F0502020204030204" pitchFamily="34" charset="0"/>
                        </a:rPr>
                        <a:t>Exemplar PowerPoint Presentations (teachers)</a:t>
                      </a:r>
                    </a:p>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Calibri" panose="020F0502020204030204" pitchFamily="34" charset="0"/>
                        </a:rPr>
                        <a:t>Exemplar worksheets</a:t>
                      </a:r>
                    </a:p>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Calibri" panose="020F0502020204030204" pitchFamily="34" charset="0"/>
                        </a:rPr>
                        <a:t>Exemplar Assessment Tasks</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600" b="0" i="0" u="none" strike="noStrike" cap="none" normalizeH="0" baseline="0">
                        <a:ln>
                          <a:noFill/>
                        </a:ln>
                        <a:solidFill>
                          <a:srgbClr val="000000"/>
                        </a:solidFill>
                        <a:effectLst/>
                        <a:latin typeface="Calibri" panose="020F0502020204030204"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a:ln>
                            <a:noFill/>
                          </a:ln>
                          <a:solidFill>
                            <a:srgbClr val="000000"/>
                          </a:solidFill>
                          <a:effectLst/>
                          <a:latin typeface="Calibri" panose="020F0502020204030204" pitchFamily="34" charset="0"/>
                        </a:rPr>
                        <a:t>Also available on digital platform:</a:t>
                      </a:r>
                    </a:p>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Calibri" panose="020F0502020204030204" pitchFamily="34" charset="0"/>
                        </a:rPr>
                        <a:t>Uploaded on GDE website</a:t>
                      </a:r>
                    </a:p>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Calibri" panose="020F0502020204030204" pitchFamily="34" charset="0"/>
                        </a:rPr>
                        <a:t>Zero rated Links for all grades shared</a:t>
                      </a:r>
                    </a:p>
                    <a:p>
                      <a:pPr marL="0" marR="0" lvl="0" indent="0" algn="l" defTabSz="457200" rtl="0" eaLnBrk="1" fontAlgn="base" latinLnBrk="0" hangingPunct="1">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a:ln>
                            <a:noFill/>
                          </a:ln>
                          <a:solidFill>
                            <a:srgbClr val="000000"/>
                          </a:solidFill>
                          <a:effectLst/>
                          <a:latin typeface="Calibri" panose="020F0502020204030204" pitchFamily="34" charset="0"/>
                        </a:rPr>
                        <a:t>Links provided for teachers to gain access to lesson plans and worksheets for intervention programmes </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773659">
                <a:tc vMerge="1">
                  <a:txBody>
                    <a:bodyPr/>
                    <a:lstStyle/>
                    <a:p>
                      <a:endParaRPr lang="en-GB"/>
                    </a:p>
                  </a:txBody>
                  <a:tcPr/>
                </a:tc>
                <a:tc>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altLang="en-US" sz="1600" b="0" i="0" u="none" strike="noStrike" cap="none" normalizeH="0" baseline="0">
                          <a:ln>
                            <a:noFill/>
                          </a:ln>
                          <a:solidFill>
                            <a:srgbClr val="000000"/>
                          </a:solidFill>
                          <a:effectLst/>
                          <a:latin typeface="Calibri" panose="020F0502020204030204" pitchFamily="34" charset="0"/>
                        </a:rPr>
                        <a:t>Mediation of Nationally Revised ATP’s </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ZA" altLang="en-US" sz="1600" b="0" i="0" u="none" strike="noStrike" cap="none" normalizeH="0" baseline="0" dirty="0">
                          <a:ln>
                            <a:noFill/>
                          </a:ln>
                          <a:solidFill>
                            <a:srgbClr val="000000"/>
                          </a:solidFill>
                          <a:effectLst/>
                          <a:latin typeface="Calibri" panose="020F0502020204030204" pitchFamily="34" charset="0"/>
                        </a:rPr>
                        <a:t>PowerPoint presentations from DBE and GDE outlining key focus areas per subject</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4473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a:extLst>
              <a:ext uri="{FF2B5EF4-FFF2-40B4-BE49-F238E27FC236}">
                <a16:creationId xmlns:a16="http://schemas.microsoft.com/office/drawing/2014/main" id="{4E76FFEC-1C1D-B24C-816F-5D6AAB9E0769}"/>
              </a:ext>
            </a:extLst>
          </p:cNvPr>
          <p:cNvSpPr>
            <a:spLocks noGrp="1" noChangeArrowheads="1"/>
          </p:cNvSpPr>
          <p:nvPr>
            <p:ph type="title"/>
          </p:nvPr>
        </p:nvSpPr>
        <p:spPr/>
        <p:txBody>
          <a:bodyPr/>
          <a:lstStyle/>
          <a:p>
            <a:r>
              <a:rPr lang="en-US" altLang="en-US" sz="2400" dirty="0"/>
              <a:t>SUMMARY OF CC AND SBA COMPLETION GR 7 as at 24 July 2020</a:t>
            </a:r>
            <a:endParaRPr lang="en-ZA" altLang="en-US" sz="2400" dirty="0"/>
          </a:p>
        </p:txBody>
      </p:sp>
      <p:graphicFrame>
        <p:nvGraphicFramePr>
          <p:cNvPr id="3" name="Table 2">
            <a:extLst>
              <a:ext uri="{FF2B5EF4-FFF2-40B4-BE49-F238E27FC236}">
                <a16:creationId xmlns:a16="http://schemas.microsoft.com/office/drawing/2014/main" id="{7F4627F8-834D-CD48-A6C9-37FBA7645C15}"/>
              </a:ext>
            </a:extLst>
          </p:cNvPr>
          <p:cNvGraphicFramePr>
            <a:graphicFrameLocks noGrp="1"/>
          </p:cNvGraphicFramePr>
          <p:nvPr>
            <p:extLst>
              <p:ext uri="{D42A27DB-BD31-4B8C-83A1-F6EECF244321}">
                <p14:modId xmlns:p14="http://schemas.microsoft.com/office/powerpoint/2010/main" val="4157797271"/>
              </p:ext>
            </p:extLst>
          </p:nvPr>
        </p:nvGraphicFramePr>
        <p:xfrm>
          <a:off x="1334529" y="1681606"/>
          <a:ext cx="10585318" cy="4897436"/>
        </p:xfrm>
        <a:graphic>
          <a:graphicData uri="http://schemas.openxmlformats.org/drawingml/2006/table">
            <a:tbl>
              <a:tblPr/>
              <a:tblGrid>
                <a:gridCol w="557122">
                  <a:extLst>
                    <a:ext uri="{9D8B030D-6E8A-4147-A177-3AD203B41FA5}">
                      <a16:colId xmlns:a16="http://schemas.microsoft.com/office/drawing/2014/main" val="20000"/>
                    </a:ext>
                  </a:extLst>
                </a:gridCol>
                <a:gridCol w="557122">
                  <a:extLst>
                    <a:ext uri="{9D8B030D-6E8A-4147-A177-3AD203B41FA5}">
                      <a16:colId xmlns:a16="http://schemas.microsoft.com/office/drawing/2014/main" val="20001"/>
                    </a:ext>
                  </a:extLst>
                </a:gridCol>
                <a:gridCol w="557122">
                  <a:extLst>
                    <a:ext uri="{9D8B030D-6E8A-4147-A177-3AD203B41FA5}">
                      <a16:colId xmlns:a16="http://schemas.microsoft.com/office/drawing/2014/main" val="20002"/>
                    </a:ext>
                  </a:extLst>
                </a:gridCol>
                <a:gridCol w="557122">
                  <a:extLst>
                    <a:ext uri="{9D8B030D-6E8A-4147-A177-3AD203B41FA5}">
                      <a16:colId xmlns:a16="http://schemas.microsoft.com/office/drawing/2014/main" val="20003"/>
                    </a:ext>
                  </a:extLst>
                </a:gridCol>
                <a:gridCol w="557122">
                  <a:extLst>
                    <a:ext uri="{9D8B030D-6E8A-4147-A177-3AD203B41FA5}">
                      <a16:colId xmlns:a16="http://schemas.microsoft.com/office/drawing/2014/main" val="20004"/>
                    </a:ext>
                  </a:extLst>
                </a:gridCol>
                <a:gridCol w="557122">
                  <a:extLst>
                    <a:ext uri="{9D8B030D-6E8A-4147-A177-3AD203B41FA5}">
                      <a16:colId xmlns:a16="http://schemas.microsoft.com/office/drawing/2014/main" val="20005"/>
                    </a:ext>
                  </a:extLst>
                </a:gridCol>
                <a:gridCol w="557122">
                  <a:extLst>
                    <a:ext uri="{9D8B030D-6E8A-4147-A177-3AD203B41FA5}">
                      <a16:colId xmlns:a16="http://schemas.microsoft.com/office/drawing/2014/main" val="20006"/>
                    </a:ext>
                  </a:extLst>
                </a:gridCol>
                <a:gridCol w="557122">
                  <a:extLst>
                    <a:ext uri="{9D8B030D-6E8A-4147-A177-3AD203B41FA5}">
                      <a16:colId xmlns:a16="http://schemas.microsoft.com/office/drawing/2014/main" val="20007"/>
                    </a:ext>
                  </a:extLst>
                </a:gridCol>
                <a:gridCol w="557122">
                  <a:extLst>
                    <a:ext uri="{9D8B030D-6E8A-4147-A177-3AD203B41FA5}">
                      <a16:colId xmlns:a16="http://schemas.microsoft.com/office/drawing/2014/main" val="20008"/>
                    </a:ext>
                  </a:extLst>
                </a:gridCol>
                <a:gridCol w="557122">
                  <a:extLst>
                    <a:ext uri="{9D8B030D-6E8A-4147-A177-3AD203B41FA5}">
                      <a16:colId xmlns:a16="http://schemas.microsoft.com/office/drawing/2014/main" val="20009"/>
                    </a:ext>
                  </a:extLst>
                </a:gridCol>
                <a:gridCol w="557122">
                  <a:extLst>
                    <a:ext uri="{9D8B030D-6E8A-4147-A177-3AD203B41FA5}">
                      <a16:colId xmlns:a16="http://schemas.microsoft.com/office/drawing/2014/main" val="20010"/>
                    </a:ext>
                  </a:extLst>
                </a:gridCol>
                <a:gridCol w="557122">
                  <a:extLst>
                    <a:ext uri="{9D8B030D-6E8A-4147-A177-3AD203B41FA5}">
                      <a16:colId xmlns:a16="http://schemas.microsoft.com/office/drawing/2014/main" val="20011"/>
                    </a:ext>
                  </a:extLst>
                </a:gridCol>
                <a:gridCol w="557122">
                  <a:extLst>
                    <a:ext uri="{9D8B030D-6E8A-4147-A177-3AD203B41FA5}">
                      <a16:colId xmlns:a16="http://schemas.microsoft.com/office/drawing/2014/main" val="20012"/>
                    </a:ext>
                  </a:extLst>
                </a:gridCol>
                <a:gridCol w="557122">
                  <a:extLst>
                    <a:ext uri="{9D8B030D-6E8A-4147-A177-3AD203B41FA5}">
                      <a16:colId xmlns:a16="http://schemas.microsoft.com/office/drawing/2014/main" val="20013"/>
                    </a:ext>
                  </a:extLst>
                </a:gridCol>
                <a:gridCol w="557122">
                  <a:extLst>
                    <a:ext uri="{9D8B030D-6E8A-4147-A177-3AD203B41FA5}">
                      <a16:colId xmlns:a16="http://schemas.microsoft.com/office/drawing/2014/main" val="20014"/>
                    </a:ext>
                  </a:extLst>
                </a:gridCol>
                <a:gridCol w="557122">
                  <a:extLst>
                    <a:ext uri="{9D8B030D-6E8A-4147-A177-3AD203B41FA5}">
                      <a16:colId xmlns:a16="http://schemas.microsoft.com/office/drawing/2014/main" val="20015"/>
                    </a:ext>
                  </a:extLst>
                </a:gridCol>
                <a:gridCol w="557122">
                  <a:extLst>
                    <a:ext uri="{9D8B030D-6E8A-4147-A177-3AD203B41FA5}">
                      <a16:colId xmlns:a16="http://schemas.microsoft.com/office/drawing/2014/main" val="20016"/>
                    </a:ext>
                  </a:extLst>
                </a:gridCol>
                <a:gridCol w="557122">
                  <a:extLst>
                    <a:ext uri="{9D8B030D-6E8A-4147-A177-3AD203B41FA5}">
                      <a16:colId xmlns:a16="http://schemas.microsoft.com/office/drawing/2014/main" val="20017"/>
                    </a:ext>
                  </a:extLst>
                </a:gridCol>
                <a:gridCol w="557122">
                  <a:extLst>
                    <a:ext uri="{9D8B030D-6E8A-4147-A177-3AD203B41FA5}">
                      <a16:colId xmlns:a16="http://schemas.microsoft.com/office/drawing/2014/main" val="20018"/>
                    </a:ext>
                  </a:extLst>
                </a:gridCol>
              </a:tblGrid>
              <a:tr h="279008">
                <a:tc rowSpan="2">
                  <a:txBody>
                    <a:bodyPr/>
                    <a:lstStyle/>
                    <a:p>
                      <a:pPr algn="ctr" fontAlgn="ctr"/>
                      <a:r>
                        <a:rPr lang="en-US" sz="1400" b="1" i="0" u="none" strike="noStrike" dirty="0">
                          <a:solidFill>
                            <a:srgbClr val="000000"/>
                          </a:solidFill>
                          <a:effectLst/>
                          <a:latin typeface="Calibri" panose="020F0502020204030204" pitchFamily="34" charset="0"/>
                        </a:rPr>
                        <a:t>District</a:t>
                      </a:r>
                    </a:p>
                  </a:txBody>
                  <a:tcPr marL="6590" marR="6590" marT="65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US" sz="1400" b="1" i="0" u="none" strike="noStrike" dirty="0">
                          <a:solidFill>
                            <a:srgbClr val="000000"/>
                          </a:solidFill>
                          <a:effectLst/>
                          <a:latin typeface="Calibri" panose="020F0502020204030204" pitchFamily="34" charset="0"/>
                        </a:rPr>
                        <a:t>HL</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400" b="1" i="0" u="none" strike="noStrike" dirty="0">
                          <a:solidFill>
                            <a:srgbClr val="000000"/>
                          </a:solidFill>
                          <a:effectLst/>
                          <a:latin typeface="Calibri" panose="020F0502020204030204" pitchFamily="34" charset="0"/>
                        </a:rPr>
                        <a:t>FAL</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400" b="1" i="0" u="none" strike="noStrike">
                          <a:solidFill>
                            <a:srgbClr val="000000"/>
                          </a:solidFill>
                          <a:effectLst/>
                          <a:latin typeface="Calibri" panose="020F0502020204030204" pitchFamily="34" charset="0"/>
                        </a:rPr>
                        <a:t>MATH</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400" b="1" i="0" u="none" strike="noStrike">
                          <a:solidFill>
                            <a:srgbClr val="000000"/>
                          </a:solidFill>
                          <a:effectLst/>
                          <a:latin typeface="Calibri" panose="020F0502020204030204" pitchFamily="34" charset="0"/>
                        </a:rPr>
                        <a:t>NS</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400" b="1" i="0" u="none" strike="noStrike">
                          <a:solidFill>
                            <a:srgbClr val="000000"/>
                          </a:solidFill>
                          <a:effectLst/>
                          <a:latin typeface="Calibri" panose="020F0502020204030204" pitchFamily="34" charset="0"/>
                        </a:rPr>
                        <a:t>SS</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400" b="1" i="0" u="none" strike="noStrike">
                          <a:solidFill>
                            <a:srgbClr val="000000"/>
                          </a:solidFill>
                          <a:effectLst/>
                          <a:latin typeface="Calibri" panose="020F0502020204030204" pitchFamily="34" charset="0"/>
                        </a:rPr>
                        <a:t>EMS</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400" b="1" i="0" u="none" strike="noStrike">
                          <a:solidFill>
                            <a:srgbClr val="000000"/>
                          </a:solidFill>
                          <a:effectLst/>
                          <a:latin typeface="Calibri" panose="020F0502020204030204" pitchFamily="34" charset="0"/>
                        </a:rPr>
                        <a:t>LO</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400" b="1" i="0" u="none" strike="noStrike">
                          <a:solidFill>
                            <a:srgbClr val="000000"/>
                          </a:solidFill>
                          <a:effectLst/>
                          <a:latin typeface="Calibri" panose="020F0502020204030204" pitchFamily="34" charset="0"/>
                        </a:rPr>
                        <a:t>CA</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fontAlgn="b"/>
                      <a:r>
                        <a:rPr lang="en-US" sz="1400" b="1" i="0" u="none" strike="noStrike" dirty="0">
                          <a:solidFill>
                            <a:srgbClr val="000000"/>
                          </a:solidFill>
                          <a:effectLst/>
                          <a:latin typeface="Calibri" panose="020F0502020204030204" pitchFamily="34" charset="0"/>
                        </a:rPr>
                        <a:t>TECH</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433308">
                <a:tc vMerge="1">
                  <a:txBody>
                    <a:bodyPr/>
                    <a:lstStyle/>
                    <a:p>
                      <a:endParaRPr lang="en-US"/>
                    </a:p>
                  </a:txBody>
                  <a:tcPr/>
                </a:tc>
                <a:tc>
                  <a:txBody>
                    <a:bodyPr/>
                    <a:lstStyle/>
                    <a:p>
                      <a:pPr algn="l" fontAlgn="b"/>
                      <a:r>
                        <a:rPr lang="en-US" sz="1400" b="1" i="0" u="none" strike="noStrike" dirty="0">
                          <a:solidFill>
                            <a:srgbClr val="000000"/>
                          </a:solidFill>
                          <a:effectLst/>
                          <a:latin typeface="Calibri" panose="020F0502020204030204" pitchFamily="34" charset="0"/>
                        </a:rPr>
                        <a:t>CURR</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SBA</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CURR</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SBA</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CURR</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SBA</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CURR</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SBA</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CURR</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SBA</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a:solidFill>
                            <a:srgbClr val="000000"/>
                          </a:solidFill>
                          <a:effectLst/>
                          <a:latin typeface="Calibri" panose="020F0502020204030204" pitchFamily="34" charset="0"/>
                        </a:rPr>
                        <a:t>CURR</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SBA</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CURR</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SBA</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CURR</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SBA</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CURR</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algn="l" fontAlgn="b"/>
                      <a:r>
                        <a:rPr lang="en-US" sz="1400" b="1" i="0" u="none" strike="noStrike" dirty="0">
                          <a:solidFill>
                            <a:srgbClr val="000000"/>
                          </a:solidFill>
                          <a:effectLst/>
                          <a:latin typeface="Calibri" panose="020F0502020204030204" pitchFamily="34" charset="0"/>
                        </a:rPr>
                        <a:t>SBA</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279008">
                <a:tc>
                  <a:txBody>
                    <a:bodyPr/>
                    <a:lstStyle/>
                    <a:p>
                      <a:pPr algn="l" fontAlgn="b"/>
                      <a:r>
                        <a:rPr lang="en-US" sz="1400" b="1" i="0" u="none" strike="noStrike">
                          <a:solidFill>
                            <a:srgbClr val="000000"/>
                          </a:solidFill>
                          <a:effectLst/>
                          <a:latin typeface="Calibri" panose="020F0502020204030204" pitchFamily="34" charset="0"/>
                        </a:rPr>
                        <a:t>GN</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33</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26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31</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30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34</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30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279008">
                <a:tc>
                  <a:txBody>
                    <a:bodyPr/>
                    <a:lstStyle/>
                    <a:p>
                      <a:pPr algn="l" fontAlgn="b"/>
                      <a:r>
                        <a:rPr lang="en-US" sz="1400" b="1" i="0" u="none" strike="noStrike">
                          <a:solidFill>
                            <a:srgbClr val="000000"/>
                          </a:solidFill>
                          <a:effectLst/>
                          <a:latin typeface="Calibri" panose="020F0502020204030204" pitchFamily="34" charset="0"/>
                        </a:rPr>
                        <a:t>GW</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34.5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34.5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33.68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34.7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33.62</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32.8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34.3</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32.8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endParaRPr lang="en-US" sz="1400" b="0" i="0" u="none" strike="noStrike">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32</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79008">
                <a:tc>
                  <a:txBody>
                    <a:bodyPr/>
                    <a:lstStyle/>
                    <a:p>
                      <a:pPr algn="l" fontAlgn="b"/>
                      <a:r>
                        <a:rPr lang="en-US" sz="1400" b="1" i="0" u="none" strike="noStrike">
                          <a:solidFill>
                            <a:srgbClr val="000000"/>
                          </a:solidFill>
                          <a:effectLst/>
                          <a:latin typeface="Calibri" panose="020F0502020204030204" pitchFamily="34" charset="0"/>
                        </a:rPr>
                        <a:t>TN</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36.5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36.5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37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79008">
                <a:tc>
                  <a:txBody>
                    <a:bodyPr/>
                    <a:lstStyle/>
                    <a:p>
                      <a:pPr algn="l" fontAlgn="b"/>
                      <a:r>
                        <a:rPr lang="en-US" sz="1400" b="1" i="0" u="none" strike="noStrike">
                          <a:solidFill>
                            <a:srgbClr val="000000"/>
                          </a:solidFill>
                          <a:effectLst/>
                          <a:latin typeface="Calibri" panose="020F0502020204030204" pitchFamily="34" charset="0"/>
                        </a:rPr>
                        <a:t>TS</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27.5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27.5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solidFill>
                  </a:tcPr>
                </a:tc>
                <a:tc>
                  <a:txBody>
                    <a:bodyPr/>
                    <a:lstStyle/>
                    <a:p>
                      <a:pPr algn="r" fontAlgn="b"/>
                      <a:r>
                        <a:rPr lang="en-US" sz="1400" b="0" i="0" u="none" strike="noStrike" dirty="0">
                          <a:solidFill>
                            <a:srgbClr val="000000"/>
                          </a:solidFill>
                          <a:effectLst/>
                          <a:latin typeface="Calibri" panose="020F0502020204030204" pitchFamily="34" charset="0"/>
                        </a:rPr>
                        <a:t>28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50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79008">
                <a:tc>
                  <a:txBody>
                    <a:bodyPr/>
                    <a:lstStyle/>
                    <a:p>
                      <a:pPr algn="l" fontAlgn="b"/>
                      <a:r>
                        <a:rPr lang="en-US" sz="1400" b="1" i="0" u="none" strike="noStrike">
                          <a:solidFill>
                            <a:srgbClr val="000000"/>
                          </a:solidFill>
                          <a:effectLst/>
                          <a:latin typeface="Calibri" panose="020F0502020204030204" pitchFamily="34" charset="0"/>
                        </a:rPr>
                        <a:t>GE</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60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58.5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37.2</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56.2</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54.6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37.9</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58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36.2</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50.8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36.9</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77.6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35.1</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38.7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77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79008">
                <a:tc>
                  <a:txBody>
                    <a:bodyPr/>
                    <a:lstStyle/>
                    <a:p>
                      <a:pPr algn="l" fontAlgn="b"/>
                      <a:r>
                        <a:rPr lang="en-US" sz="1400" b="1" i="0" u="none" strike="noStrike">
                          <a:solidFill>
                            <a:srgbClr val="000000"/>
                          </a:solidFill>
                          <a:effectLst/>
                          <a:latin typeface="Calibri" panose="020F0502020204030204" pitchFamily="34" charset="0"/>
                        </a:rPr>
                        <a:t>EN</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32</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34</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66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66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66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79008">
                <a:tc>
                  <a:txBody>
                    <a:bodyPr/>
                    <a:lstStyle/>
                    <a:p>
                      <a:pPr algn="l" fontAlgn="b"/>
                      <a:r>
                        <a:rPr lang="en-US" sz="1400" b="1" i="0" u="none" strike="noStrike">
                          <a:solidFill>
                            <a:srgbClr val="000000"/>
                          </a:solidFill>
                          <a:effectLst/>
                          <a:latin typeface="Calibri" panose="020F0502020204030204" pitchFamily="34" charset="0"/>
                        </a:rPr>
                        <a:t>SE</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39</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38.4</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38.4</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42</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50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50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33</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79008">
                <a:tc>
                  <a:txBody>
                    <a:bodyPr/>
                    <a:lstStyle/>
                    <a:p>
                      <a:pPr algn="l" fontAlgn="b"/>
                      <a:r>
                        <a:rPr lang="en-US" sz="1400" b="1" i="0" u="none" strike="noStrike">
                          <a:solidFill>
                            <a:srgbClr val="000000"/>
                          </a:solidFill>
                          <a:effectLst/>
                          <a:latin typeface="Calibri" panose="020F0502020204030204" pitchFamily="34" charset="0"/>
                        </a:rPr>
                        <a:t>SW</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10009"/>
                  </a:ext>
                </a:extLst>
              </a:tr>
              <a:tr h="279008">
                <a:tc>
                  <a:txBody>
                    <a:bodyPr/>
                    <a:lstStyle/>
                    <a:p>
                      <a:pPr algn="l" fontAlgn="b"/>
                      <a:r>
                        <a:rPr lang="en-US" sz="1400" b="1" i="0" u="none" strike="noStrike">
                          <a:solidFill>
                            <a:srgbClr val="000000"/>
                          </a:solidFill>
                          <a:effectLst/>
                          <a:latin typeface="Calibri" panose="020F0502020204030204" pitchFamily="34" charset="0"/>
                        </a:rPr>
                        <a:t>JE</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30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32</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29.2</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30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32</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38.5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r" fontAlgn="b"/>
                      <a:r>
                        <a:rPr lang="en-US" sz="1400" b="0" i="0" u="none" strike="noStrike" dirty="0">
                          <a:solidFill>
                            <a:srgbClr val="000000"/>
                          </a:solidFill>
                          <a:effectLst/>
                          <a:latin typeface="Calibri" panose="020F0502020204030204" pitchFamily="34" charset="0"/>
                        </a:rPr>
                        <a:t>31.3</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35.4</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32</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solidFill>
                  </a:tcPr>
                </a:tc>
                <a:tc>
                  <a:txBody>
                    <a:bodyPr/>
                    <a:lstStyle/>
                    <a:p>
                      <a:pPr algn="r" fontAlgn="b"/>
                      <a:r>
                        <a:rPr lang="en-US" sz="1400" b="0" i="0" u="none" strike="noStrike" dirty="0">
                          <a:solidFill>
                            <a:srgbClr val="000000"/>
                          </a:solidFill>
                          <a:effectLst/>
                          <a:latin typeface="Calibri" panose="020F0502020204030204" pitchFamily="34" charset="0"/>
                        </a:rPr>
                        <a:t>31.2</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31</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38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r h="279008">
                <a:tc>
                  <a:txBody>
                    <a:bodyPr/>
                    <a:lstStyle/>
                    <a:p>
                      <a:pPr algn="l" fontAlgn="b"/>
                      <a:r>
                        <a:rPr lang="en-US" sz="1400" b="1" i="0" u="none" strike="noStrike">
                          <a:solidFill>
                            <a:srgbClr val="000000"/>
                          </a:solidFill>
                          <a:effectLst/>
                          <a:latin typeface="Calibri" panose="020F0502020204030204" pitchFamily="34" charset="0"/>
                        </a:rPr>
                        <a:t>JN</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41</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39</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43</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39</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1"/>
                  </a:ext>
                </a:extLst>
              </a:tr>
              <a:tr h="279008">
                <a:tc>
                  <a:txBody>
                    <a:bodyPr/>
                    <a:lstStyle/>
                    <a:p>
                      <a:pPr algn="l" fontAlgn="b"/>
                      <a:r>
                        <a:rPr lang="en-US" sz="1400" b="1" i="0" u="none" strike="noStrike">
                          <a:solidFill>
                            <a:srgbClr val="000000"/>
                          </a:solidFill>
                          <a:effectLst/>
                          <a:latin typeface="Calibri" panose="020F0502020204030204" pitchFamily="34" charset="0"/>
                        </a:rPr>
                        <a:t>JS</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30.0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37.5</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Calibri" panose="020F0502020204030204" pitchFamily="34" charset="0"/>
                          <a:ea typeface="+mn-ea"/>
                          <a:cs typeface="+mn-cs"/>
                        </a:rPr>
                        <a:t>37.5</a:t>
                      </a:r>
                      <a:endPar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2"/>
                  </a:ext>
                </a:extLst>
              </a:tr>
              <a:tr h="279008">
                <a:tc>
                  <a:txBody>
                    <a:bodyPr/>
                    <a:lstStyle/>
                    <a:p>
                      <a:pPr algn="l" fontAlgn="b"/>
                      <a:r>
                        <a:rPr lang="en-US" sz="1400" b="1" i="0" u="none" strike="noStrike">
                          <a:solidFill>
                            <a:srgbClr val="000000"/>
                          </a:solidFill>
                          <a:effectLst/>
                          <a:latin typeface="Calibri" panose="020F0502020204030204" pitchFamily="34" charset="0"/>
                        </a:rPr>
                        <a:t>JW</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39</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29</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39</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36</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33</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3"/>
                  </a:ext>
                </a:extLst>
              </a:tr>
              <a:tr h="279008">
                <a:tc>
                  <a:txBody>
                    <a:bodyPr/>
                    <a:lstStyle/>
                    <a:p>
                      <a:pPr algn="l" fontAlgn="b"/>
                      <a:r>
                        <a:rPr lang="en-US" sz="1400" b="1" i="0" u="none" strike="noStrike">
                          <a:solidFill>
                            <a:srgbClr val="000000"/>
                          </a:solidFill>
                          <a:effectLst/>
                          <a:latin typeface="Calibri" panose="020F0502020204030204" pitchFamily="34" charset="0"/>
                        </a:rPr>
                        <a:t>JC</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28</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29</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4"/>
                  </a:ext>
                </a:extLst>
              </a:tr>
              <a:tr h="279008">
                <a:tc>
                  <a:txBody>
                    <a:bodyPr/>
                    <a:lstStyle/>
                    <a:p>
                      <a:pPr algn="l" fontAlgn="b"/>
                      <a:r>
                        <a:rPr lang="en-US" sz="1400" b="1" i="0" u="none" strike="noStrike">
                          <a:solidFill>
                            <a:srgbClr val="000000"/>
                          </a:solidFill>
                          <a:effectLst/>
                          <a:latin typeface="Calibri" panose="020F0502020204030204" pitchFamily="34" charset="0"/>
                        </a:rPr>
                        <a:t>TW</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39.5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37</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5"/>
                  </a:ext>
                </a:extLst>
              </a:tr>
              <a:tr h="279008">
                <a:tc>
                  <a:txBody>
                    <a:bodyPr/>
                    <a:lstStyle/>
                    <a:p>
                      <a:pPr algn="l" fontAlgn="b"/>
                      <a:r>
                        <a:rPr lang="en-US" sz="1400" b="1" i="0" u="none" strike="noStrike">
                          <a:solidFill>
                            <a:srgbClr val="000000"/>
                          </a:solidFill>
                          <a:effectLst/>
                          <a:latin typeface="Calibri" panose="020F0502020204030204" pitchFamily="34" charset="0"/>
                        </a:rPr>
                        <a:t>ES</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50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50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50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50</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45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45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45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b"/>
                      <a:r>
                        <a:rPr lang="en-US" sz="1400" b="0" i="0" u="none" strike="noStrike" dirty="0">
                          <a:solidFill>
                            <a:srgbClr val="000000"/>
                          </a:solidFill>
                          <a:effectLst/>
                          <a:latin typeface="Calibri" panose="020F0502020204030204" pitchFamily="34" charset="0"/>
                        </a:rPr>
                        <a:t>35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0" i="0" u="none" strike="noStrike" dirty="0">
                          <a:solidFill>
                            <a:srgbClr val="000000"/>
                          </a:solidFill>
                          <a:effectLst/>
                          <a:latin typeface="Calibri" panose="020F0502020204030204" pitchFamily="34" charset="0"/>
                        </a:rPr>
                        <a:t>25</a:t>
                      </a:r>
                    </a:p>
                  </a:txBody>
                  <a:tcPr marL="6590" marR="6590" marT="65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2507878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a:extLst>
              <a:ext uri="{FF2B5EF4-FFF2-40B4-BE49-F238E27FC236}">
                <a16:creationId xmlns:a16="http://schemas.microsoft.com/office/drawing/2014/main" id="{27D2970A-618A-A14A-B95A-097A357252C6}"/>
              </a:ext>
            </a:extLst>
          </p:cNvPr>
          <p:cNvSpPr>
            <a:spLocks noGrp="1" noChangeArrowheads="1"/>
          </p:cNvSpPr>
          <p:nvPr>
            <p:ph type="title"/>
          </p:nvPr>
        </p:nvSpPr>
        <p:spPr/>
        <p:txBody>
          <a:bodyPr/>
          <a:lstStyle/>
          <a:p>
            <a:r>
              <a:rPr lang="en-ZA" altLang="en-US"/>
              <a:t>Teaching and Learning Progress - FET</a:t>
            </a:r>
          </a:p>
        </p:txBody>
      </p:sp>
      <p:sp>
        <p:nvSpPr>
          <p:cNvPr id="48130" name="Content Placeholder 2">
            <a:extLst>
              <a:ext uri="{FF2B5EF4-FFF2-40B4-BE49-F238E27FC236}">
                <a16:creationId xmlns:a16="http://schemas.microsoft.com/office/drawing/2014/main" id="{54898F7F-D10D-4247-9A0E-497C6D1001AE}"/>
              </a:ext>
            </a:extLst>
          </p:cNvPr>
          <p:cNvSpPr>
            <a:spLocks noGrp="1" noChangeArrowheads="1"/>
          </p:cNvSpPr>
          <p:nvPr>
            <p:ph idx="1"/>
          </p:nvPr>
        </p:nvSpPr>
        <p:spPr/>
        <p:txBody>
          <a:bodyPr>
            <a:normAutofit lnSpcReduction="10000"/>
          </a:bodyPr>
          <a:lstStyle/>
          <a:p>
            <a:r>
              <a:rPr lang="en-GB" altLang="en-US"/>
              <a:t>The mediation for Grade 10- 12 ATPs was conducted by the Provincial Subject Coordinators </a:t>
            </a:r>
          </a:p>
          <a:p>
            <a:r>
              <a:rPr lang="en-US" altLang="en-US"/>
              <a:t>Subject teachers revised Term 1 content with learners before teaching Term 2 content</a:t>
            </a:r>
          </a:p>
          <a:p>
            <a:r>
              <a:rPr lang="en-GB" altLang="en-US"/>
              <a:t>On-line support packages and revised ATP’s including PPP were</a:t>
            </a:r>
          </a:p>
          <a:p>
            <a:r>
              <a:rPr lang="en-GB" altLang="en-US"/>
              <a:t>      uploaded on   GDE on-line platform </a:t>
            </a:r>
          </a:p>
          <a:p>
            <a:pPr lvl="1"/>
            <a:r>
              <a:rPr lang="en-US" altLang="en-US"/>
              <a:t>Teacher are using different modalities (e.g. face-to-face; through printed material; WhatsApp, Zoom, via other digital means) to give learners access to teaching and learning;  </a:t>
            </a:r>
          </a:p>
          <a:p>
            <a:pPr lvl="1"/>
            <a:r>
              <a:rPr lang="en-US" altLang="en-US"/>
              <a:t>Teachers are utilizing materials provided by the province to support learning and teaching at school and at home AND is  continuously assessing how their learners are progressing by monitoring informal work done in class and at home.</a:t>
            </a:r>
          </a:p>
          <a:p>
            <a:endParaRPr lang="en-US" altLang="en-US"/>
          </a:p>
          <a:p>
            <a:endParaRPr lang="en-US" altLang="en-US"/>
          </a:p>
          <a:p>
            <a:endParaRPr lang="en-US" altLang="en-US"/>
          </a:p>
          <a:p>
            <a:endParaRPr lang="en-US" altLang="en-US"/>
          </a:p>
          <a:p>
            <a:endParaRPr lang="en-US" altLang="en-US"/>
          </a:p>
          <a:p>
            <a:endParaRPr lang="en-US" altLang="en-US"/>
          </a:p>
          <a:p>
            <a:endParaRPr lang="en-ZA" altLang="en-US"/>
          </a:p>
          <a:p>
            <a:endParaRPr lang="en-ZA" altLang="en-US"/>
          </a:p>
          <a:p>
            <a:endParaRPr lang="en-ZA" altLang="en-US"/>
          </a:p>
        </p:txBody>
      </p:sp>
    </p:spTree>
    <p:extLst>
      <p:ext uri="{BB962C8B-B14F-4D97-AF65-F5344CB8AC3E}">
        <p14:creationId xmlns:p14="http://schemas.microsoft.com/office/powerpoint/2010/main" val="120948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91FE03E5-5E74-0140-9601-61E04094046B}"/>
              </a:ext>
            </a:extLst>
          </p:cNvPr>
          <p:cNvSpPr>
            <a:spLocks noGrp="1" noChangeArrowheads="1"/>
          </p:cNvSpPr>
          <p:nvPr>
            <p:ph type="title"/>
          </p:nvPr>
        </p:nvSpPr>
        <p:spPr/>
        <p:txBody>
          <a:bodyPr/>
          <a:lstStyle/>
          <a:p>
            <a:r>
              <a:rPr lang="en-GB" altLang="en-US"/>
              <a:t>We will only open schools if it is safe</a:t>
            </a:r>
          </a:p>
        </p:txBody>
      </p:sp>
      <p:sp>
        <p:nvSpPr>
          <p:cNvPr id="17410" name="Content Placeholder 2">
            <a:extLst>
              <a:ext uri="{FF2B5EF4-FFF2-40B4-BE49-F238E27FC236}">
                <a16:creationId xmlns:a16="http://schemas.microsoft.com/office/drawing/2014/main" id="{C211188E-9FC7-1A4E-90DE-6B43770BBFD3}"/>
              </a:ext>
            </a:extLst>
          </p:cNvPr>
          <p:cNvSpPr>
            <a:spLocks noGrp="1" noChangeArrowheads="1"/>
          </p:cNvSpPr>
          <p:nvPr>
            <p:ph idx="1"/>
          </p:nvPr>
        </p:nvSpPr>
        <p:spPr/>
        <p:txBody>
          <a:bodyPr/>
          <a:lstStyle/>
          <a:p>
            <a:r>
              <a:rPr lang="en-GB" altLang="en-US" dirty="0"/>
              <a:t>Safety first</a:t>
            </a:r>
          </a:p>
          <a:p>
            <a:pPr lvl="1"/>
            <a:r>
              <a:rPr lang="en-GB" altLang="en-US" dirty="0"/>
              <a:t>PPEs must be in schools</a:t>
            </a:r>
          </a:p>
          <a:p>
            <a:pPr lvl="1"/>
            <a:r>
              <a:rPr lang="en-GB" altLang="en-US" dirty="0"/>
              <a:t>Screening and social distancing must be in place</a:t>
            </a:r>
          </a:p>
          <a:p>
            <a:pPr lvl="1"/>
            <a:r>
              <a:rPr lang="en-GB" altLang="en-US" dirty="0"/>
              <a:t>Schools must be cleaned </a:t>
            </a:r>
          </a:p>
          <a:p>
            <a:pPr lvl="1"/>
            <a:r>
              <a:rPr lang="en-GB" altLang="en-US" dirty="0"/>
              <a:t>Water supply</a:t>
            </a:r>
          </a:p>
          <a:p>
            <a:pPr lvl="1"/>
            <a:r>
              <a:rPr lang="en-GB" altLang="en-US" dirty="0"/>
              <a:t>Toilets in working order</a:t>
            </a:r>
          </a:p>
          <a:p>
            <a:r>
              <a:rPr lang="en-GB" altLang="en-US" dirty="0"/>
              <a:t>If schools become unsafe we will close the school - we must be ready to retreat </a:t>
            </a:r>
          </a:p>
        </p:txBody>
      </p:sp>
    </p:spTree>
    <p:extLst>
      <p:ext uri="{BB962C8B-B14F-4D97-AF65-F5344CB8AC3E}">
        <p14:creationId xmlns:p14="http://schemas.microsoft.com/office/powerpoint/2010/main" val="3155236729"/>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a:extLst>
              <a:ext uri="{FF2B5EF4-FFF2-40B4-BE49-F238E27FC236}">
                <a16:creationId xmlns:a16="http://schemas.microsoft.com/office/drawing/2014/main" id="{E0F1F25B-CB54-AE49-9139-89EC71451DED}"/>
              </a:ext>
            </a:extLst>
          </p:cNvPr>
          <p:cNvSpPr>
            <a:spLocks noGrp="1" noChangeArrowheads="1"/>
          </p:cNvSpPr>
          <p:nvPr>
            <p:ph type="title"/>
          </p:nvPr>
        </p:nvSpPr>
        <p:spPr/>
        <p:txBody>
          <a:bodyPr/>
          <a:lstStyle/>
          <a:p>
            <a:r>
              <a:rPr lang="en-US" altLang="en-US"/>
              <a:t>GRADE 12 SYLLABUS COVERAGE [CYCLE  3]</a:t>
            </a:r>
          </a:p>
        </p:txBody>
      </p:sp>
      <p:sp>
        <p:nvSpPr>
          <p:cNvPr id="3" name="Content Placeholder 2">
            <a:extLst>
              <a:ext uri="{FF2B5EF4-FFF2-40B4-BE49-F238E27FC236}">
                <a16:creationId xmlns:a16="http://schemas.microsoft.com/office/drawing/2014/main" id="{5198EC4C-2509-874A-9FE0-F9E33F70B9B4}"/>
              </a:ext>
            </a:extLst>
          </p:cNvPr>
          <p:cNvSpPr>
            <a:spLocks noGrp="1"/>
          </p:cNvSpPr>
          <p:nvPr>
            <p:ph idx="4294967295"/>
          </p:nvPr>
        </p:nvSpPr>
        <p:spPr>
          <a:xfrm>
            <a:off x="1606550" y="1616075"/>
            <a:ext cx="10585450" cy="4560888"/>
          </a:xfrm>
        </p:spPr>
        <p:txBody>
          <a:bodyPr/>
          <a:lstStyle/>
          <a:p>
            <a:pPr lvl="1"/>
            <a:endParaRPr lang="en-ZA" dirty="0"/>
          </a:p>
          <a:p>
            <a:endParaRPr lang="en-ZA" dirty="0"/>
          </a:p>
          <a:p>
            <a:r>
              <a:rPr lang="en-ZA" dirty="0"/>
              <a:t>	</a:t>
            </a:r>
          </a:p>
          <a:p>
            <a:endParaRPr lang="en-US" dirty="0"/>
          </a:p>
        </p:txBody>
      </p:sp>
      <p:graphicFrame>
        <p:nvGraphicFramePr>
          <p:cNvPr id="4" name="Table 3">
            <a:extLst>
              <a:ext uri="{FF2B5EF4-FFF2-40B4-BE49-F238E27FC236}">
                <a16:creationId xmlns:a16="http://schemas.microsoft.com/office/drawing/2014/main" id="{64AE452C-8654-9E4E-9327-81ECFBAA72B2}"/>
              </a:ext>
            </a:extLst>
          </p:cNvPr>
          <p:cNvGraphicFramePr>
            <a:graphicFrameLocks noGrp="1"/>
          </p:cNvGraphicFramePr>
          <p:nvPr>
            <p:extLst>
              <p:ext uri="{D42A27DB-BD31-4B8C-83A1-F6EECF244321}">
                <p14:modId xmlns:p14="http://schemas.microsoft.com/office/powerpoint/2010/main" val="3839508727"/>
              </p:ext>
            </p:extLst>
          </p:nvPr>
        </p:nvGraphicFramePr>
        <p:xfrm>
          <a:off x="1334530" y="1770926"/>
          <a:ext cx="10585325" cy="4519885"/>
        </p:xfrm>
        <a:graphic>
          <a:graphicData uri="http://schemas.openxmlformats.org/drawingml/2006/table">
            <a:tbl>
              <a:tblPr firstRow="1" bandRow="1">
                <a:tableStyleId>{5C22544A-7EE6-4342-B048-85BDC9FD1C3A}</a:tableStyleId>
              </a:tblPr>
              <a:tblGrid>
                <a:gridCol w="2167162">
                  <a:extLst>
                    <a:ext uri="{9D8B030D-6E8A-4147-A177-3AD203B41FA5}">
                      <a16:colId xmlns:a16="http://schemas.microsoft.com/office/drawing/2014/main" val="20000"/>
                    </a:ext>
                  </a:extLst>
                </a:gridCol>
                <a:gridCol w="580094">
                  <a:extLst>
                    <a:ext uri="{9D8B030D-6E8A-4147-A177-3AD203B41FA5}">
                      <a16:colId xmlns:a16="http://schemas.microsoft.com/office/drawing/2014/main" val="20001"/>
                    </a:ext>
                  </a:extLst>
                </a:gridCol>
                <a:gridCol w="419580">
                  <a:extLst>
                    <a:ext uri="{9D8B030D-6E8A-4147-A177-3AD203B41FA5}">
                      <a16:colId xmlns:a16="http://schemas.microsoft.com/office/drawing/2014/main" val="20002"/>
                    </a:ext>
                  </a:extLst>
                </a:gridCol>
                <a:gridCol w="459542">
                  <a:extLst>
                    <a:ext uri="{9D8B030D-6E8A-4147-A177-3AD203B41FA5}">
                      <a16:colId xmlns:a16="http://schemas.microsoft.com/office/drawing/2014/main" val="20003"/>
                    </a:ext>
                  </a:extLst>
                </a:gridCol>
                <a:gridCol w="449551">
                  <a:extLst>
                    <a:ext uri="{9D8B030D-6E8A-4147-A177-3AD203B41FA5}">
                      <a16:colId xmlns:a16="http://schemas.microsoft.com/office/drawing/2014/main" val="20004"/>
                    </a:ext>
                  </a:extLst>
                </a:gridCol>
                <a:gridCol w="459542">
                  <a:extLst>
                    <a:ext uri="{9D8B030D-6E8A-4147-A177-3AD203B41FA5}">
                      <a16:colId xmlns:a16="http://schemas.microsoft.com/office/drawing/2014/main" val="20005"/>
                    </a:ext>
                  </a:extLst>
                </a:gridCol>
                <a:gridCol w="451038">
                  <a:extLst>
                    <a:ext uri="{9D8B030D-6E8A-4147-A177-3AD203B41FA5}">
                      <a16:colId xmlns:a16="http://schemas.microsoft.com/office/drawing/2014/main" val="20006"/>
                    </a:ext>
                  </a:extLst>
                </a:gridCol>
                <a:gridCol w="492497">
                  <a:extLst>
                    <a:ext uri="{9D8B030D-6E8A-4147-A177-3AD203B41FA5}">
                      <a16:colId xmlns:a16="http://schemas.microsoft.com/office/drawing/2014/main" val="20007"/>
                    </a:ext>
                  </a:extLst>
                </a:gridCol>
                <a:gridCol w="467872">
                  <a:extLst>
                    <a:ext uri="{9D8B030D-6E8A-4147-A177-3AD203B41FA5}">
                      <a16:colId xmlns:a16="http://schemas.microsoft.com/office/drawing/2014/main" val="20008"/>
                    </a:ext>
                  </a:extLst>
                </a:gridCol>
                <a:gridCol w="504807">
                  <a:extLst>
                    <a:ext uri="{9D8B030D-6E8A-4147-A177-3AD203B41FA5}">
                      <a16:colId xmlns:a16="http://schemas.microsoft.com/office/drawing/2014/main" val="20009"/>
                    </a:ext>
                  </a:extLst>
                </a:gridCol>
                <a:gridCol w="504808">
                  <a:extLst>
                    <a:ext uri="{9D8B030D-6E8A-4147-A177-3AD203B41FA5}">
                      <a16:colId xmlns:a16="http://schemas.microsoft.com/office/drawing/2014/main" val="20010"/>
                    </a:ext>
                  </a:extLst>
                </a:gridCol>
                <a:gridCol w="504808">
                  <a:extLst>
                    <a:ext uri="{9D8B030D-6E8A-4147-A177-3AD203B41FA5}">
                      <a16:colId xmlns:a16="http://schemas.microsoft.com/office/drawing/2014/main" val="20011"/>
                    </a:ext>
                  </a:extLst>
                </a:gridCol>
                <a:gridCol w="504807">
                  <a:extLst>
                    <a:ext uri="{9D8B030D-6E8A-4147-A177-3AD203B41FA5}">
                      <a16:colId xmlns:a16="http://schemas.microsoft.com/office/drawing/2014/main" val="20012"/>
                    </a:ext>
                  </a:extLst>
                </a:gridCol>
                <a:gridCol w="517119">
                  <a:extLst>
                    <a:ext uri="{9D8B030D-6E8A-4147-A177-3AD203B41FA5}">
                      <a16:colId xmlns:a16="http://schemas.microsoft.com/office/drawing/2014/main" val="20013"/>
                    </a:ext>
                  </a:extLst>
                </a:gridCol>
                <a:gridCol w="504807">
                  <a:extLst>
                    <a:ext uri="{9D8B030D-6E8A-4147-A177-3AD203B41FA5}">
                      <a16:colId xmlns:a16="http://schemas.microsoft.com/office/drawing/2014/main" val="20014"/>
                    </a:ext>
                  </a:extLst>
                </a:gridCol>
                <a:gridCol w="492500">
                  <a:extLst>
                    <a:ext uri="{9D8B030D-6E8A-4147-A177-3AD203B41FA5}">
                      <a16:colId xmlns:a16="http://schemas.microsoft.com/office/drawing/2014/main" val="20015"/>
                    </a:ext>
                  </a:extLst>
                </a:gridCol>
                <a:gridCol w="440485">
                  <a:extLst>
                    <a:ext uri="{9D8B030D-6E8A-4147-A177-3AD203B41FA5}">
                      <a16:colId xmlns:a16="http://schemas.microsoft.com/office/drawing/2014/main" val="20016"/>
                    </a:ext>
                  </a:extLst>
                </a:gridCol>
                <a:gridCol w="664306">
                  <a:extLst>
                    <a:ext uri="{9D8B030D-6E8A-4147-A177-3AD203B41FA5}">
                      <a16:colId xmlns:a16="http://schemas.microsoft.com/office/drawing/2014/main" val="20017"/>
                    </a:ext>
                  </a:extLst>
                </a:gridCol>
              </a:tblGrid>
              <a:tr h="501708">
                <a:tc>
                  <a:txBody>
                    <a:bodyPr/>
                    <a:lstStyle/>
                    <a:p>
                      <a:r>
                        <a:rPr lang="en-US" sz="1200" b="1" dirty="0"/>
                        <a:t>SUBJECT</a:t>
                      </a:r>
                      <a:r>
                        <a:rPr lang="en-US" sz="1200" b="1" baseline="0" dirty="0"/>
                        <a:t>S</a:t>
                      </a:r>
                      <a:endParaRPr lang="en-US" sz="1200" b="1" dirty="0"/>
                    </a:p>
                  </a:txBody>
                  <a:tcPr marL="91433" marR="91433" marT="34297" marB="34297"/>
                </a:tc>
                <a:tc gridSpan="3">
                  <a:txBody>
                    <a:bodyPr/>
                    <a:lstStyle/>
                    <a:p>
                      <a:pPr algn="ctr"/>
                      <a:r>
                        <a:rPr lang="en-US" sz="1200" dirty="0"/>
                        <a:t>SEDIWEST</a:t>
                      </a:r>
                    </a:p>
                    <a:p>
                      <a:pPr algn="ctr"/>
                      <a:r>
                        <a:rPr lang="en-US" sz="1200" dirty="0"/>
                        <a:t>REGION</a:t>
                      </a:r>
                    </a:p>
                  </a:txBody>
                  <a:tcPr marL="91433" marR="91433" marT="34297" marB="34297">
                    <a:solidFill>
                      <a:schemeClr val="accent3">
                        <a:lumMod val="60000"/>
                        <a:lumOff val="40000"/>
                      </a:schemeClr>
                    </a:solidFill>
                  </a:tcPr>
                </a:tc>
                <a:tc hMerge="1">
                  <a:txBody>
                    <a:bodyPr/>
                    <a:lstStyle/>
                    <a:p>
                      <a:endParaRPr lang="en-US" dirty="0"/>
                    </a:p>
                  </a:txBody>
                  <a:tcPr/>
                </a:tc>
                <a:tc hMerge="1">
                  <a:txBody>
                    <a:bodyPr/>
                    <a:lstStyle/>
                    <a:p>
                      <a:endParaRPr lang="en-US" dirty="0"/>
                    </a:p>
                  </a:txBody>
                  <a:tcPr/>
                </a:tc>
                <a:tc gridSpan="3">
                  <a:txBody>
                    <a:bodyPr/>
                    <a:lstStyle/>
                    <a:p>
                      <a:pPr algn="ctr"/>
                      <a:r>
                        <a:rPr lang="en-US" sz="1200" dirty="0"/>
                        <a:t>EKURHULENI</a:t>
                      </a:r>
                      <a:r>
                        <a:rPr lang="en-US" sz="1200" baseline="0" dirty="0"/>
                        <a:t> REGION</a:t>
                      </a:r>
                      <a:endParaRPr lang="en-US" sz="1200" dirty="0"/>
                    </a:p>
                  </a:txBody>
                  <a:tcPr marL="91433" marR="91433" marT="34297" marB="34297">
                    <a:solidFill>
                      <a:schemeClr val="accent2">
                        <a:lumMod val="40000"/>
                        <a:lumOff val="60000"/>
                      </a:schemeClr>
                    </a:solidFill>
                  </a:tcPr>
                </a:tc>
                <a:tc hMerge="1">
                  <a:txBody>
                    <a:bodyPr/>
                    <a:lstStyle/>
                    <a:p>
                      <a:endParaRPr lang="en-US" dirty="0"/>
                    </a:p>
                  </a:txBody>
                  <a:tcPr/>
                </a:tc>
                <a:tc hMerge="1">
                  <a:txBody>
                    <a:bodyPr/>
                    <a:lstStyle/>
                    <a:p>
                      <a:endParaRPr lang="en-US" dirty="0"/>
                    </a:p>
                  </a:txBody>
                  <a:tcPr/>
                </a:tc>
                <a:tc gridSpan="4">
                  <a:txBody>
                    <a:bodyPr/>
                    <a:lstStyle/>
                    <a:p>
                      <a:pPr algn="ctr"/>
                      <a:r>
                        <a:rPr lang="en-US" sz="1200" dirty="0"/>
                        <a:t>TSHWANE </a:t>
                      </a:r>
                    </a:p>
                    <a:p>
                      <a:pPr algn="ctr"/>
                      <a:r>
                        <a:rPr lang="en-US" sz="1200" dirty="0"/>
                        <a:t>REGION</a:t>
                      </a:r>
                    </a:p>
                  </a:txBody>
                  <a:tcPr marL="91433" marR="91433" marT="34297" marB="34297">
                    <a:solidFill>
                      <a:schemeClr val="accent4">
                        <a:lumMod val="40000"/>
                        <a:lumOff val="6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5">
                  <a:txBody>
                    <a:bodyPr/>
                    <a:lstStyle/>
                    <a:p>
                      <a:pPr algn="ctr"/>
                      <a:r>
                        <a:rPr lang="en-US" sz="1200" dirty="0"/>
                        <a:t>JOHANNESBURG</a:t>
                      </a:r>
                    </a:p>
                    <a:p>
                      <a:pPr algn="ctr"/>
                      <a:r>
                        <a:rPr lang="en-US" sz="1200" dirty="0"/>
                        <a:t>REGION</a:t>
                      </a:r>
                    </a:p>
                  </a:txBody>
                  <a:tcPr marL="91433" marR="91433" marT="34297" marB="34297"/>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l" fontAlgn="t"/>
                      <a:r>
                        <a:rPr lang="en-ZA" sz="1100" b="1" i="0" u="none" strike="noStrike" dirty="0">
                          <a:solidFill>
                            <a:srgbClr val="000000"/>
                          </a:solidFill>
                          <a:effectLst/>
                          <a:latin typeface="Calibri"/>
                        </a:rPr>
                        <a:t>Average</a:t>
                      </a:r>
                    </a:p>
                  </a:txBody>
                  <a:tcPr marL="7143" marR="7143"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l" fontAlgn="t"/>
                      <a:r>
                        <a:rPr lang="en-ZA" sz="1100" b="1" i="0" u="none" strike="noStrike" dirty="0">
                          <a:solidFill>
                            <a:srgbClr val="000000"/>
                          </a:solidFill>
                          <a:effectLst/>
                          <a:latin typeface="Calibri"/>
                        </a:rPr>
                        <a:t>&gt;5% VAR</a:t>
                      </a:r>
                    </a:p>
                  </a:txBody>
                  <a:tcPr marL="7143" marR="7143"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90462">
                <a:tc>
                  <a:txBody>
                    <a:bodyPr/>
                    <a:lstStyle/>
                    <a:p>
                      <a:endParaRPr lang="en-US" sz="1200" b="1" dirty="0"/>
                    </a:p>
                  </a:txBody>
                  <a:tcPr marL="91433" marR="91433" marT="34297" marB="34297"/>
                </a:tc>
                <a:tc>
                  <a:txBody>
                    <a:bodyPr/>
                    <a:lstStyle/>
                    <a:p>
                      <a:pPr algn="l" rtl="0" fontAlgn="ctr"/>
                      <a:r>
                        <a:rPr lang="en-ZA" sz="1100" b="1" i="0" u="none" strike="noStrike" dirty="0">
                          <a:solidFill>
                            <a:srgbClr val="000000"/>
                          </a:solidFill>
                          <a:effectLst/>
                          <a:latin typeface="Calibri"/>
                        </a:rPr>
                        <a:t>GW</a:t>
                      </a:r>
                    </a:p>
                  </a:txBody>
                  <a:tcPr marL="7143" marR="7143" marT="7145" marB="0" anchor="ctr">
                    <a:solidFill>
                      <a:schemeClr val="accent3">
                        <a:lumMod val="60000"/>
                        <a:lumOff val="40000"/>
                      </a:schemeClr>
                    </a:solidFill>
                  </a:tcPr>
                </a:tc>
                <a:tc>
                  <a:txBody>
                    <a:bodyPr/>
                    <a:lstStyle/>
                    <a:p>
                      <a:pPr algn="l" rtl="0" fontAlgn="ctr"/>
                      <a:r>
                        <a:rPr lang="en-ZA" sz="1100" b="1" i="0" u="none" strike="noStrike" dirty="0">
                          <a:solidFill>
                            <a:srgbClr val="000000"/>
                          </a:solidFill>
                          <a:effectLst/>
                          <a:latin typeface="Calibri"/>
                        </a:rPr>
                        <a:t>SE</a:t>
                      </a:r>
                    </a:p>
                  </a:txBody>
                  <a:tcPr marL="7143" marR="7143" marT="7145" marB="0" anchor="ctr">
                    <a:solidFill>
                      <a:schemeClr val="accent3">
                        <a:lumMod val="60000"/>
                        <a:lumOff val="40000"/>
                      </a:schemeClr>
                    </a:solidFill>
                  </a:tcPr>
                </a:tc>
                <a:tc>
                  <a:txBody>
                    <a:bodyPr/>
                    <a:lstStyle/>
                    <a:p>
                      <a:pPr algn="l" rtl="0" fontAlgn="ctr"/>
                      <a:r>
                        <a:rPr lang="en-ZA" sz="1100" b="1" i="0" u="none" strike="noStrike" dirty="0">
                          <a:solidFill>
                            <a:srgbClr val="000000"/>
                          </a:solidFill>
                          <a:effectLst/>
                          <a:latin typeface="Calibri"/>
                        </a:rPr>
                        <a:t>SW</a:t>
                      </a:r>
                    </a:p>
                  </a:txBody>
                  <a:tcPr marL="7143" marR="7143" marT="7145" marB="0" anchor="ctr">
                    <a:solidFill>
                      <a:schemeClr val="accent3">
                        <a:lumMod val="60000"/>
                        <a:lumOff val="40000"/>
                      </a:schemeClr>
                    </a:solidFill>
                  </a:tcPr>
                </a:tc>
                <a:tc>
                  <a:txBody>
                    <a:bodyPr/>
                    <a:lstStyle/>
                    <a:p>
                      <a:pPr algn="l" rtl="0" fontAlgn="ctr"/>
                      <a:r>
                        <a:rPr lang="en-ZA" sz="1100" b="1" i="0" u="none" strike="noStrike" dirty="0">
                          <a:solidFill>
                            <a:srgbClr val="000000"/>
                          </a:solidFill>
                          <a:effectLst/>
                          <a:latin typeface="Calibri"/>
                        </a:rPr>
                        <a:t>GE</a:t>
                      </a:r>
                    </a:p>
                  </a:txBody>
                  <a:tcPr marL="7143" marR="7143" marT="7145" marB="0" anchor="ctr">
                    <a:solidFill>
                      <a:schemeClr val="accent2">
                        <a:lumMod val="40000"/>
                        <a:lumOff val="60000"/>
                      </a:schemeClr>
                    </a:solidFill>
                  </a:tcPr>
                </a:tc>
                <a:tc>
                  <a:txBody>
                    <a:bodyPr/>
                    <a:lstStyle/>
                    <a:p>
                      <a:pPr algn="l" rtl="0" fontAlgn="ctr"/>
                      <a:r>
                        <a:rPr lang="en-ZA" sz="1100" b="1" i="0" u="none" strike="noStrike">
                          <a:solidFill>
                            <a:srgbClr val="000000"/>
                          </a:solidFill>
                          <a:effectLst/>
                          <a:latin typeface="Calibri"/>
                        </a:rPr>
                        <a:t>EN</a:t>
                      </a:r>
                    </a:p>
                  </a:txBody>
                  <a:tcPr marL="7143" marR="7143" marT="7145" marB="0" anchor="ctr">
                    <a:solidFill>
                      <a:schemeClr val="accent2">
                        <a:lumMod val="40000"/>
                        <a:lumOff val="60000"/>
                      </a:schemeClr>
                    </a:solidFill>
                  </a:tcPr>
                </a:tc>
                <a:tc>
                  <a:txBody>
                    <a:bodyPr/>
                    <a:lstStyle/>
                    <a:p>
                      <a:pPr algn="l" rtl="0" fontAlgn="ctr"/>
                      <a:r>
                        <a:rPr lang="en-ZA" sz="1100" b="1" i="0" u="none" strike="noStrike">
                          <a:solidFill>
                            <a:srgbClr val="000000"/>
                          </a:solidFill>
                          <a:effectLst/>
                          <a:latin typeface="Calibri"/>
                        </a:rPr>
                        <a:t>ES</a:t>
                      </a:r>
                    </a:p>
                  </a:txBody>
                  <a:tcPr marL="7143" marR="7143" marT="7145" marB="0" anchor="ctr">
                    <a:solidFill>
                      <a:schemeClr val="accent2">
                        <a:lumMod val="40000"/>
                        <a:lumOff val="60000"/>
                      </a:schemeClr>
                    </a:solidFill>
                  </a:tcPr>
                </a:tc>
                <a:tc>
                  <a:txBody>
                    <a:bodyPr/>
                    <a:lstStyle/>
                    <a:p>
                      <a:pPr algn="l" rtl="0" fontAlgn="ctr"/>
                      <a:r>
                        <a:rPr lang="en-ZA" sz="1100" b="1" i="0" u="none" strike="noStrike" dirty="0">
                          <a:solidFill>
                            <a:srgbClr val="000000"/>
                          </a:solidFill>
                          <a:effectLst/>
                          <a:latin typeface="Calibri"/>
                        </a:rPr>
                        <a:t>GN</a:t>
                      </a:r>
                    </a:p>
                  </a:txBody>
                  <a:tcPr marL="7143" marR="7143" marT="7145" marB="0" anchor="ctr">
                    <a:solidFill>
                      <a:schemeClr val="accent4">
                        <a:lumMod val="40000"/>
                        <a:lumOff val="60000"/>
                      </a:schemeClr>
                    </a:solidFill>
                  </a:tcPr>
                </a:tc>
                <a:tc>
                  <a:txBody>
                    <a:bodyPr/>
                    <a:lstStyle/>
                    <a:p>
                      <a:pPr algn="l" rtl="0" fontAlgn="ctr"/>
                      <a:r>
                        <a:rPr lang="en-ZA" sz="1100" b="1" i="0" u="none" strike="noStrike" dirty="0">
                          <a:solidFill>
                            <a:srgbClr val="000000"/>
                          </a:solidFill>
                          <a:effectLst/>
                          <a:latin typeface="Calibri"/>
                        </a:rPr>
                        <a:t>TW</a:t>
                      </a:r>
                    </a:p>
                  </a:txBody>
                  <a:tcPr marL="7143" marR="7143" marT="7145" marB="0" anchor="ctr">
                    <a:solidFill>
                      <a:schemeClr val="accent4">
                        <a:lumMod val="40000"/>
                        <a:lumOff val="60000"/>
                      </a:schemeClr>
                    </a:solidFill>
                  </a:tcPr>
                </a:tc>
                <a:tc>
                  <a:txBody>
                    <a:bodyPr/>
                    <a:lstStyle/>
                    <a:p>
                      <a:pPr algn="l" rtl="0" fontAlgn="ctr"/>
                      <a:r>
                        <a:rPr lang="en-ZA" sz="1100" b="1" i="0" u="none" strike="noStrike">
                          <a:solidFill>
                            <a:srgbClr val="000000"/>
                          </a:solidFill>
                          <a:effectLst/>
                          <a:latin typeface="Calibri"/>
                        </a:rPr>
                        <a:t>TN</a:t>
                      </a:r>
                    </a:p>
                  </a:txBody>
                  <a:tcPr marL="7143" marR="7143" marT="7145" marB="0" anchor="ctr">
                    <a:solidFill>
                      <a:schemeClr val="accent4">
                        <a:lumMod val="40000"/>
                        <a:lumOff val="60000"/>
                      </a:schemeClr>
                    </a:solidFill>
                  </a:tcPr>
                </a:tc>
                <a:tc>
                  <a:txBody>
                    <a:bodyPr/>
                    <a:lstStyle/>
                    <a:p>
                      <a:pPr algn="l" rtl="0" fontAlgn="ctr"/>
                      <a:r>
                        <a:rPr lang="en-ZA" sz="1100" b="1" i="0" u="none" strike="noStrike">
                          <a:solidFill>
                            <a:srgbClr val="000000"/>
                          </a:solidFill>
                          <a:effectLst/>
                          <a:latin typeface="Calibri"/>
                        </a:rPr>
                        <a:t>TS</a:t>
                      </a:r>
                    </a:p>
                  </a:txBody>
                  <a:tcPr marL="7143" marR="7143" marT="7145" marB="0" anchor="ctr">
                    <a:solidFill>
                      <a:schemeClr val="accent4">
                        <a:lumMod val="40000"/>
                        <a:lumOff val="60000"/>
                      </a:schemeClr>
                    </a:solidFill>
                  </a:tcPr>
                </a:tc>
                <a:tc>
                  <a:txBody>
                    <a:bodyPr/>
                    <a:lstStyle/>
                    <a:p>
                      <a:pPr algn="l" rtl="0" fontAlgn="ctr"/>
                      <a:r>
                        <a:rPr lang="en-ZA" sz="1100" b="1" i="0" u="none" strike="noStrike" dirty="0">
                          <a:solidFill>
                            <a:srgbClr val="000000"/>
                          </a:solidFill>
                          <a:effectLst/>
                          <a:latin typeface="Calibri"/>
                        </a:rPr>
                        <a:t>JN</a:t>
                      </a:r>
                    </a:p>
                  </a:txBody>
                  <a:tcPr marL="7143" marR="7143" marT="7145" marB="0" anchor="ctr"/>
                </a:tc>
                <a:tc>
                  <a:txBody>
                    <a:bodyPr/>
                    <a:lstStyle/>
                    <a:p>
                      <a:pPr algn="l" rtl="0" fontAlgn="ctr"/>
                      <a:r>
                        <a:rPr lang="en-ZA" sz="1100" b="1" i="0" u="none" strike="noStrike">
                          <a:solidFill>
                            <a:srgbClr val="000000"/>
                          </a:solidFill>
                          <a:effectLst/>
                          <a:latin typeface="Calibri"/>
                        </a:rPr>
                        <a:t>JS</a:t>
                      </a:r>
                    </a:p>
                  </a:txBody>
                  <a:tcPr marL="7143" marR="7143" marT="7145" marB="0" anchor="ctr"/>
                </a:tc>
                <a:tc>
                  <a:txBody>
                    <a:bodyPr/>
                    <a:lstStyle/>
                    <a:p>
                      <a:pPr algn="l" rtl="0" fontAlgn="ctr"/>
                      <a:r>
                        <a:rPr lang="en-ZA" sz="1100" b="1" i="0" u="none" strike="noStrike" dirty="0">
                          <a:solidFill>
                            <a:srgbClr val="000000"/>
                          </a:solidFill>
                          <a:effectLst/>
                          <a:latin typeface="Calibri"/>
                        </a:rPr>
                        <a:t>JE</a:t>
                      </a:r>
                    </a:p>
                  </a:txBody>
                  <a:tcPr marL="7143" marR="7143" marT="7145" marB="0" anchor="ctr"/>
                </a:tc>
                <a:tc>
                  <a:txBody>
                    <a:bodyPr/>
                    <a:lstStyle/>
                    <a:p>
                      <a:pPr algn="l" rtl="0" fontAlgn="ctr"/>
                      <a:r>
                        <a:rPr lang="en-ZA" sz="1100" b="1" i="0" u="none" strike="noStrike" dirty="0">
                          <a:solidFill>
                            <a:srgbClr val="000000"/>
                          </a:solidFill>
                          <a:effectLst/>
                          <a:latin typeface="Calibri"/>
                        </a:rPr>
                        <a:t>JW</a:t>
                      </a:r>
                    </a:p>
                  </a:txBody>
                  <a:tcPr marL="7143" marR="7143" marT="7145" marB="0" anchor="ctr"/>
                </a:tc>
                <a:tc>
                  <a:txBody>
                    <a:bodyPr/>
                    <a:lstStyle/>
                    <a:p>
                      <a:pPr algn="l" rtl="0" fontAlgn="ctr"/>
                      <a:r>
                        <a:rPr lang="en-ZA" sz="1100" b="1" i="0" u="none" strike="noStrike">
                          <a:solidFill>
                            <a:srgbClr val="000000"/>
                          </a:solidFill>
                          <a:effectLst/>
                          <a:latin typeface="Calibri"/>
                        </a:rPr>
                        <a:t>JC</a:t>
                      </a:r>
                    </a:p>
                  </a:txBody>
                  <a:tcPr marL="7143" marR="7143" marT="7145" marB="0" anchor="ctr"/>
                </a:tc>
                <a:tc>
                  <a:txBody>
                    <a:bodyPr/>
                    <a:lstStyle/>
                    <a:p>
                      <a:endParaRPr lang="en-ZA" sz="1400" dirty="0"/>
                    </a:p>
                  </a:txBody>
                  <a:tcPr marL="7143" marR="7143"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endParaRPr lang="en-ZA" sz="1400" dirty="0"/>
                    </a:p>
                  </a:txBody>
                  <a:tcPr marL="7143" marR="7143"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249900">
                <a:tc>
                  <a:txBody>
                    <a:bodyPr/>
                    <a:lstStyle/>
                    <a:p>
                      <a:pPr algn="l" fontAlgn="b"/>
                      <a:r>
                        <a:rPr lang="en-US" sz="1400" b="1" u="none" strike="noStrike" dirty="0">
                          <a:effectLst/>
                        </a:rPr>
                        <a:t>Accounting</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58</a:t>
                      </a:r>
                    </a:p>
                  </a:txBody>
                  <a:tcPr marL="7143" marR="7143" marT="7145"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62.6</a:t>
                      </a:r>
                    </a:p>
                  </a:txBody>
                  <a:tcPr marL="7143" marR="7143" marT="7145"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64</a:t>
                      </a:r>
                    </a:p>
                  </a:txBody>
                  <a:tcPr marL="7143" marR="7143" marT="7145"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60</a:t>
                      </a:r>
                    </a:p>
                  </a:txBody>
                  <a:tcPr marL="7143" marR="7143" marT="7145"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3" marR="7143"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68</a:t>
                      </a:r>
                    </a:p>
                  </a:txBody>
                  <a:tcPr marL="7143" marR="7143" marT="7145"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48</a:t>
                      </a:r>
                    </a:p>
                  </a:txBody>
                  <a:tcPr marL="7143" marR="7143" marT="7145"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58</a:t>
                      </a:r>
                    </a:p>
                  </a:txBody>
                  <a:tcPr marL="7143" marR="7143" marT="7145" marB="0" anchor="ctr"/>
                </a:tc>
                <a:tc>
                  <a:txBody>
                    <a:bodyPr/>
                    <a:lstStyle/>
                    <a:p>
                      <a:pPr algn="ctr" rtl="0" fontAlgn="ctr"/>
                      <a:r>
                        <a:rPr lang="en-ZA" sz="1100" b="1" i="0" u="none" strike="noStrike" dirty="0">
                          <a:solidFill>
                            <a:srgbClr val="000000"/>
                          </a:solidFill>
                          <a:effectLst/>
                          <a:latin typeface="Calibri"/>
                        </a:rPr>
                        <a:t>58</a:t>
                      </a:r>
                    </a:p>
                  </a:txBody>
                  <a:tcPr marL="7143" marR="7143" marT="7145" marB="0" anchor="ctr"/>
                </a:tc>
                <a:tc>
                  <a:txBody>
                    <a:bodyPr/>
                    <a:lstStyle/>
                    <a:p>
                      <a:pPr algn="ctr" rtl="0" fontAlgn="ctr"/>
                      <a:endParaRPr lang="en-ZA" sz="1100" b="1" i="0" u="none" strike="noStrike" dirty="0">
                        <a:solidFill>
                          <a:srgbClr val="000000"/>
                        </a:solidFill>
                        <a:effectLst/>
                        <a:latin typeface="Calibri"/>
                      </a:endParaRPr>
                    </a:p>
                  </a:txBody>
                  <a:tcPr marL="7143" marR="7143" marT="7145" marB="0" anchor="ctr"/>
                </a:tc>
                <a:tc>
                  <a:txBody>
                    <a:bodyPr/>
                    <a:lstStyle/>
                    <a:p>
                      <a:pPr algn="ctr" rtl="0" fontAlgn="ctr"/>
                      <a:r>
                        <a:rPr lang="en-ZA" sz="1100" b="1" i="0" u="none" strike="noStrike" dirty="0">
                          <a:solidFill>
                            <a:srgbClr val="000000"/>
                          </a:solidFill>
                          <a:effectLst/>
                          <a:latin typeface="Calibri"/>
                        </a:rPr>
                        <a:t>65</a:t>
                      </a:r>
                    </a:p>
                  </a:txBody>
                  <a:tcPr marL="7143" marR="7143" marT="7145" marB="0" anchor="ctr"/>
                </a:tc>
                <a:tc>
                  <a:txBody>
                    <a:bodyPr/>
                    <a:lstStyle/>
                    <a:p>
                      <a:pPr algn="ctr" rtl="0" fontAlgn="ctr"/>
                      <a:endParaRPr lang="en-ZA" sz="1100" b="1" i="0" u="none" strike="noStrike" dirty="0">
                        <a:solidFill>
                          <a:srgbClr val="000000"/>
                        </a:solidFill>
                        <a:effectLst/>
                        <a:latin typeface="Calibri"/>
                      </a:endParaRPr>
                    </a:p>
                  </a:txBody>
                  <a:tcPr marL="7143" marR="7143" marT="7145" marB="0" anchor="ctr"/>
                </a:tc>
                <a:tc>
                  <a:txBody>
                    <a:bodyPr/>
                    <a:lstStyle/>
                    <a:p>
                      <a:pPr algn="ctr" fontAlgn="t"/>
                      <a:r>
                        <a:rPr lang="en-ZA" sz="1100" b="1" i="0" u="none" strike="noStrike" dirty="0">
                          <a:solidFill>
                            <a:srgbClr val="000000"/>
                          </a:solidFill>
                          <a:effectLst/>
                          <a:latin typeface="Calibri"/>
                        </a:rPr>
                        <a:t>59.9</a:t>
                      </a:r>
                    </a:p>
                  </a:txBody>
                  <a:tcPr marL="7143" marR="7143"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r>
                        <a:rPr lang="en-ZA" sz="1100" b="0" i="0" u="none" strike="noStrike" dirty="0">
                          <a:solidFill>
                            <a:srgbClr val="000000"/>
                          </a:solidFill>
                          <a:effectLst/>
                          <a:latin typeface="Calibri"/>
                        </a:rPr>
                        <a:t> </a:t>
                      </a:r>
                    </a:p>
                  </a:txBody>
                  <a:tcPr marL="7143" marR="7143"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496353">
                <a:tc>
                  <a:txBody>
                    <a:bodyPr/>
                    <a:lstStyle/>
                    <a:p>
                      <a:pPr algn="l" fontAlgn="b"/>
                      <a:r>
                        <a:rPr lang="en-US" sz="1400" b="1" u="none" strike="noStrike" dirty="0">
                          <a:effectLst/>
                        </a:rPr>
                        <a:t>Afrikaans First Additional Lang</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64</a:t>
                      </a:r>
                    </a:p>
                  </a:txBody>
                  <a:tcPr marL="7143" marR="7143" marT="7145" marB="0" anchor="ctr">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63.9</a:t>
                      </a:r>
                    </a:p>
                  </a:txBody>
                  <a:tcPr marL="7143" marR="7143" marT="7145"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66</a:t>
                      </a:r>
                    </a:p>
                  </a:txBody>
                  <a:tcPr marL="7143" marR="7143" marT="7145"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70</a:t>
                      </a:r>
                    </a:p>
                  </a:txBody>
                  <a:tcPr marL="7143" marR="7143" marT="7145" marB="0">
                    <a:solidFill>
                      <a:schemeClr val="accent2">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65</a:t>
                      </a:r>
                    </a:p>
                  </a:txBody>
                  <a:tcPr marL="7143" marR="7143" marT="7145"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70</a:t>
                      </a:r>
                    </a:p>
                  </a:txBody>
                  <a:tcPr marL="7143" marR="7143" marT="7145"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3" marR="7143" marT="7145" marB="0" anchor="ctr"/>
                </a:tc>
                <a:tc>
                  <a:txBody>
                    <a:bodyPr/>
                    <a:lstStyle/>
                    <a:p>
                      <a:pPr algn="ctr" rtl="0" fontAlgn="ctr"/>
                      <a:r>
                        <a:rPr lang="en-ZA" sz="1100" b="1" i="0" u="none" strike="noStrike" dirty="0">
                          <a:solidFill>
                            <a:srgbClr val="000000"/>
                          </a:solidFill>
                          <a:effectLst/>
                          <a:latin typeface="Calibri"/>
                        </a:rPr>
                        <a:t>60</a:t>
                      </a:r>
                    </a:p>
                  </a:txBody>
                  <a:tcPr marL="7143" marR="7143" marT="7145" marB="0" anchor="ctr"/>
                </a:tc>
                <a:tc>
                  <a:txBody>
                    <a:bodyPr/>
                    <a:lstStyle/>
                    <a:p>
                      <a:pPr algn="ctr" rtl="0" fontAlgn="ctr"/>
                      <a:endParaRPr lang="en-ZA" sz="1100" b="1" i="0" u="none" strike="noStrike" dirty="0">
                        <a:solidFill>
                          <a:srgbClr val="000000"/>
                        </a:solidFill>
                        <a:effectLst/>
                        <a:latin typeface="Calibri"/>
                      </a:endParaRPr>
                    </a:p>
                  </a:txBody>
                  <a:tcPr marL="7143" marR="7143" marT="7145" marB="0" anchor="ctr"/>
                </a:tc>
                <a:tc>
                  <a:txBody>
                    <a:bodyPr/>
                    <a:lstStyle/>
                    <a:p>
                      <a:pPr algn="ctr" rtl="0" fontAlgn="ctr"/>
                      <a:r>
                        <a:rPr lang="en-ZA" sz="1100" b="1" i="0" u="none" strike="noStrike" dirty="0">
                          <a:solidFill>
                            <a:srgbClr val="000000"/>
                          </a:solidFill>
                          <a:effectLst/>
                          <a:latin typeface="Calibri"/>
                        </a:rPr>
                        <a:t>100</a:t>
                      </a:r>
                    </a:p>
                  </a:txBody>
                  <a:tcPr marL="7143" marR="7143" marT="7145" marB="0" anchor="ctr"/>
                </a:tc>
                <a:tc>
                  <a:txBody>
                    <a:bodyPr/>
                    <a:lstStyle/>
                    <a:p>
                      <a:pPr algn="ctr" rtl="0" fontAlgn="ctr"/>
                      <a:endParaRPr lang="en-ZA" sz="1100" b="1" i="0" u="none" strike="noStrike" dirty="0">
                        <a:solidFill>
                          <a:srgbClr val="000000"/>
                        </a:solidFill>
                        <a:effectLst/>
                        <a:latin typeface="Calibri"/>
                      </a:endParaRPr>
                    </a:p>
                  </a:txBody>
                  <a:tcPr marL="7143" marR="7143" marT="7145" marB="0" anchor="ctr"/>
                </a:tc>
                <a:tc>
                  <a:txBody>
                    <a:bodyPr/>
                    <a:lstStyle/>
                    <a:p>
                      <a:pPr algn="ctr" fontAlgn="t"/>
                      <a:r>
                        <a:rPr lang="en-ZA" sz="1100" b="1" i="0" u="none" strike="noStrike" dirty="0">
                          <a:solidFill>
                            <a:srgbClr val="000000"/>
                          </a:solidFill>
                          <a:effectLst/>
                          <a:latin typeface="Calibri"/>
                        </a:rPr>
                        <a:t>69.4</a:t>
                      </a:r>
                    </a:p>
                  </a:txBody>
                  <a:tcPr marL="7143" marR="7143"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r>
                        <a:rPr lang="en-ZA" sz="1100" b="0" i="0" u="none" strike="noStrike" dirty="0">
                          <a:solidFill>
                            <a:srgbClr val="000000"/>
                          </a:solidFill>
                          <a:effectLst/>
                          <a:latin typeface="Calibri"/>
                        </a:rPr>
                        <a:t> </a:t>
                      </a:r>
                    </a:p>
                  </a:txBody>
                  <a:tcPr marL="7143" marR="7143"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496353">
                <a:tc>
                  <a:txBody>
                    <a:bodyPr/>
                    <a:lstStyle/>
                    <a:p>
                      <a:pPr algn="l" fontAlgn="b"/>
                      <a:r>
                        <a:rPr lang="en-US" sz="1400" b="1" u="none" strike="noStrike" dirty="0">
                          <a:effectLst/>
                        </a:rPr>
                        <a:t>Afrikaans Home Language</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65</a:t>
                      </a:r>
                    </a:p>
                  </a:txBody>
                  <a:tcPr marL="7143" marR="7143" marT="7145" marB="0" anchor="ctr">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58.9</a:t>
                      </a:r>
                    </a:p>
                  </a:txBody>
                  <a:tcPr marL="7143" marR="7143" marT="7145"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62</a:t>
                      </a:r>
                    </a:p>
                  </a:txBody>
                  <a:tcPr marL="7143" marR="7143" marT="7145"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70</a:t>
                      </a:r>
                    </a:p>
                  </a:txBody>
                  <a:tcPr marL="7143" marR="7143" marT="7145" marB="0">
                    <a:solidFill>
                      <a:schemeClr val="accent2">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70</a:t>
                      </a:r>
                    </a:p>
                  </a:txBody>
                  <a:tcPr marL="7143" marR="7143" marT="7145"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75</a:t>
                      </a:r>
                    </a:p>
                  </a:txBody>
                  <a:tcPr marL="7143" marR="7143" marT="7145"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3" marR="7143" marT="7145" marB="0" anchor="ctr"/>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rtl="0" fontAlgn="ctr"/>
                      <a:endParaRPr lang="en-ZA" sz="1100" b="1" i="0" u="none" strike="noStrike" dirty="0">
                        <a:solidFill>
                          <a:srgbClr val="000000"/>
                        </a:solidFill>
                        <a:effectLst/>
                        <a:latin typeface="Calibri"/>
                      </a:endParaRPr>
                    </a:p>
                  </a:txBody>
                  <a:tcPr marL="7143" marR="7143" marT="7145" marB="0" anchor="ctr"/>
                </a:tc>
                <a:tc>
                  <a:txBody>
                    <a:bodyPr/>
                    <a:lstStyle/>
                    <a:p>
                      <a:pPr algn="ctr" rtl="0" fontAlgn="ctr"/>
                      <a:endParaRPr lang="en-ZA" sz="1100" b="1" i="0" u="none" strike="noStrike" dirty="0">
                        <a:solidFill>
                          <a:srgbClr val="000000"/>
                        </a:solidFill>
                        <a:effectLst/>
                        <a:latin typeface="Calibri"/>
                      </a:endParaRPr>
                    </a:p>
                  </a:txBody>
                  <a:tcPr marL="7143" marR="7143" marT="7145" marB="0" anchor="ctr"/>
                </a:tc>
                <a:tc>
                  <a:txBody>
                    <a:bodyPr/>
                    <a:lstStyle/>
                    <a:p>
                      <a:pPr algn="ctr" rtl="0" fontAlgn="ctr"/>
                      <a:endParaRPr lang="en-ZA" sz="1100" b="1" i="0" u="none" strike="noStrike" dirty="0">
                        <a:solidFill>
                          <a:srgbClr val="000000"/>
                        </a:solidFill>
                        <a:effectLst/>
                        <a:latin typeface="Calibri"/>
                      </a:endParaRPr>
                    </a:p>
                  </a:txBody>
                  <a:tcPr marL="7143" marR="7143" marT="7145" marB="0" anchor="ctr"/>
                </a:tc>
                <a:tc>
                  <a:txBody>
                    <a:bodyPr/>
                    <a:lstStyle/>
                    <a:p>
                      <a:pPr algn="ctr" fontAlgn="t"/>
                      <a:r>
                        <a:rPr lang="en-ZA" sz="1100" b="1" i="0" u="none" strike="noStrike" dirty="0">
                          <a:solidFill>
                            <a:srgbClr val="000000"/>
                          </a:solidFill>
                          <a:effectLst/>
                          <a:latin typeface="Calibri"/>
                        </a:rPr>
                        <a:t>67</a:t>
                      </a:r>
                    </a:p>
                  </a:txBody>
                  <a:tcPr marL="7143" marR="7143"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r>
                        <a:rPr lang="en-ZA" sz="1100" b="0" i="0" u="none" strike="noStrike" dirty="0">
                          <a:solidFill>
                            <a:srgbClr val="000000"/>
                          </a:solidFill>
                          <a:effectLst/>
                          <a:latin typeface="Calibri"/>
                        </a:rPr>
                        <a:t> </a:t>
                      </a:r>
                    </a:p>
                  </a:txBody>
                  <a:tcPr marL="7143" marR="7143"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496353">
                <a:tc>
                  <a:txBody>
                    <a:bodyPr/>
                    <a:lstStyle/>
                    <a:p>
                      <a:pPr algn="l" fontAlgn="b"/>
                      <a:r>
                        <a:rPr lang="en-US" sz="1400" b="1" u="none" strike="noStrike" dirty="0">
                          <a:effectLst/>
                        </a:rPr>
                        <a:t>Afrikaans Sec Additional Lang</a:t>
                      </a:r>
                      <a:endParaRPr lang="en-US" sz="1400" b="1" i="0" u="none" strike="noStrike" dirty="0">
                        <a:solidFill>
                          <a:srgbClr val="000000"/>
                        </a:solidFill>
                        <a:effectLst/>
                        <a:latin typeface="+mn-lt"/>
                      </a:endParaRPr>
                    </a:p>
                  </a:txBody>
                  <a:tcPr marL="3979" marR="3979" marT="2985" marB="0" anchor="b"/>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75</a:t>
                      </a:r>
                    </a:p>
                  </a:txBody>
                  <a:tcPr marL="7143" marR="7143" marT="7145"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65</a:t>
                      </a:r>
                    </a:p>
                  </a:txBody>
                  <a:tcPr marL="7143" marR="7143" marT="7145" marB="0" anchor="ctr">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r>
                        <a:rPr lang="en-ZA" sz="1100" b="1" i="0" u="none" strike="noStrike" dirty="0">
                          <a:solidFill>
                            <a:srgbClr val="000000"/>
                          </a:solidFill>
                          <a:effectLst/>
                          <a:latin typeface="Calibri"/>
                        </a:rPr>
                        <a:t> </a:t>
                      </a:r>
                    </a:p>
                  </a:txBody>
                  <a:tcPr marL="7143" marR="7143" marT="7145" marB="0"/>
                </a:tc>
                <a:tc>
                  <a:txBody>
                    <a:bodyPr/>
                    <a:lstStyle/>
                    <a:p>
                      <a:pPr algn="ctr" fontAlgn="t"/>
                      <a:r>
                        <a:rPr lang="en-ZA" sz="1100" b="1" i="0" u="none" strike="noStrike" dirty="0">
                          <a:solidFill>
                            <a:srgbClr val="000000"/>
                          </a:solidFill>
                          <a:effectLst/>
                          <a:latin typeface="Calibri"/>
                        </a:rPr>
                        <a:t>70</a:t>
                      </a:r>
                    </a:p>
                  </a:txBody>
                  <a:tcPr marL="7143" marR="7143"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1" i="0" u="none" strike="noStrike" dirty="0">
                        <a:solidFill>
                          <a:schemeClr val="bg1"/>
                        </a:solidFill>
                        <a:effectLst/>
                        <a:latin typeface="Calibri"/>
                      </a:endParaRPr>
                    </a:p>
                  </a:txBody>
                  <a:tcPr marL="7143" marR="7143"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496353">
                <a:tc>
                  <a:txBody>
                    <a:bodyPr/>
                    <a:lstStyle/>
                    <a:p>
                      <a:pPr algn="l" fontAlgn="b"/>
                      <a:r>
                        <a:rPr lang="en-US" sz="1400" b="1" u="none" strike="noStrike" dirty="0">
                          <a:effectLst/>
                        </a:rPr>
                        <a:t>Agricultural Management </a:t>
                      </a:r>
                      <a:r>
                        <a:rPr lang="en-US" sz="1400" b="1" u="none" strike="noStrike" dirty="0" err="1">
                          <a:effectLst/>
                        </a:rPr>
                        <a:t>Prac</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65</a:t>
                      </a:r>
                    </a:p>
                  </a:txBody>
                  <a:tcPr marL="7143" marR="7143" marT="7145" marB="0" anchor="ctr">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2">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rtl="0" fontAlgn="ctr"/>
                      <a:endParaRPr lang="en-ZA" sz="1100" b="1" i="0" u="none" strike="noStrike" dirty="0">
                        <a:solidFill>
                          <a:srgbClr val="000000"/>
                        </a:solidFill>
                        <a:effectLst/>
                        <a:latin typeface="Calibri"/>
                      </a:endParaRPr>
                    </a:p>
                  </a:txBody>
                  <a:tcPr marL="7143" marR="7143" marT="7145" marB="0" anchor="ctr"/>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r>
                        <a:rPr lang="en-ZA" sz="1100" b="1" i="0" u="none" strike="noStrike" dirty="0">
                          <a:solidFill>
                            <a:srgbClr val="000000"/>
                          </a:solidFill>
                          <a:effectLst/>
                          <a:latin typeface="Calibri"/>
                        </a:rPr>
                        <a:t> </a:t>
                      </a:r>
                    </a:p>
                  </a:txBody>
                  <a:tcPr marL="7143" marR="7143" marT="7145" marB="0"/>
                </a:tc>
                <a:tc>
                  <a:txBody>
                    <a:bodyPr/>
                    <a:lstStyle/>
                    <a:p>
                      <a:pPr algn="ctr" fontAlgn="t"/>
                      <a:r>
                        <a:rPr lang="en-ZA" sz="1100" b="1" i="0" u="none" strike="noStrike" dirty="0">
                          <a:solidFill>
                            <a:srgbClr val="000000"/>
                          </a:solidFill>
                          <a:effectLst/>
                          <a:latin typeface="Calibri"/>
                        </a:rPr>
                        <a:t>65</a:t>
                      </a:r>
                    </a:p>
                  </a:txBody>
                  <a:tcPr marL="7143" marR="7143"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r>
                        <a:rPr lang="en-ZA" sz="1100" b="0" i="0" u="none" strike="noStrike" dirty="0">
                          <a:solidFill>
                            <a:schemeClr val="bg1"/>
                          </a:solidFill>
                          <a:effectLst/>
                          <a:latin typeface="Calibri"/>
                        </a:rPr>
                        <a:t> </a:t>
                      </a:r>
                    </a:p>
                  </a:txBody>
                  <a:tcPr marL="7143" marR="7143"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49900">
                <a:tc>
                  <a:txBody>
                    <a:bodyPr/>
                    <a:lstStyle/>
                    <a:p>
                      <a:pPr algn="l" fontAlgn="b"/>
                      <a:r>
                        <a:rPr lang="en-US" sz="1400" b="1" u="none" strike="noStrike" dirty="0">
                          <a:effectLst/>
                        </a:rPr>
                        <a:t>Agricultural Sciences</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60</a:t>
                      </a:r>
                    </a:p>
                  </a:txBody>
                  <a:tcPr marL="7143" marR="7143" marT="7145"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51</a:t>
                      </a:r>
                    </a:p>
                  </a:txBody>
                  <a:tcPr marL="7143" marR="7143" marT="7145"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52</a:t>
                      </a:r>
                    </a:p>
                  </a:txBody>
                  <a:tcPr marL="7143" marR="7143" marT="7145"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60</a:t>
                      </a:r>
                    </a:p>
                  </a:txBody>
                  <a:tcPr marL="7143" marR="7143" marT="7145"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3" marR="7143" marT="7145"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68</a:t>
                      </a: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rtl="0" fontAlgn="ctr"/>
                      <a:r>
                        <a:rPr lang="en-ZA" sz="1100" b="1" i="0" u="none" strike="noStrike" dirty="0">
                          <a:solidFill>
                            <a:srgbClr val="000000"/>
                          </a:solidFill>
                          <a:effectLst/>
                          <a:latin typeface="Calibri"/>
                        </a:rPr>
                        <a:t>58</a:t>
                      </a:r>
                    </a:p>
                  </a:txBody>
                  <a:tcPr marL="7143" marR="7143" marT="7145" marB="0" anchor="ctr"/>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r>
                        <a:rPr lang="en-ZA" sz="1100" b="1" i="0" u="none" strike="noStrike" dirty="0">
                          <a:solidFill>
                            <a:srgbClr val="000000"/>
                          </a:solidFill>
                          <a:effectLst/>
                          <a:latin typeface="Calibri"/>
                        </a:rPr>
                        <a:t> </a:t>
                      </a:r>
                    </a:p>
                  </a:txBody>
                  <a:tcPr marL="7143" marR="7143" marT="7145" marB="0"/>
                </a:tc>
                <a:tc>
                  <a:txBody>
                    <a:bodyPr/>
                    <a:lstStyle/>
                    <a:p>
                      <a:pPr algn="ctr" fontAlgn="t"/>
                      <a:r>
                        <a:rPr lang="en-ZA" sz="1100" b="1" i="0" u="none" strike="noStrike" dirty="0">
                          <a:solidFill>
                            <a:srgbClr val="000000"/>
                          </a:solidFill>
                          <a:effectLst/>
                          <a:latin typeface="Calibri"/>
                        </a:rPr>
                        <a:t>58.4</a:t>
                      </a:r>
                    </a:p>
                  </a:txBody>
                  <a:tcPr marL="7143" marR="7143" marT="7145" marB="0">
                    <a:lnR w="12700" cap="flat" cmpd="sng" algn="ctr">
                      <a:solidFill>
                        <a:schemeClr val="tx1"/>
                      </a:solidFill>
                      <a:prstDash val="solid"/>
                      <a:round/>
                      <a:headEnd type="none" w="med" len="med"/>
                      <a:tailEnd type="none" w="med" len="med"/>
                    </a:lnR>
                    <a:solidFill>
                      <a:srgbClr val="FFC000"/>
                    </a:solidFill>
                  </a:tcPr>
                </a:tc>
                <a:tc>
                  <a:txBody>
                    <a:bodyPr/>
                    <a:lstStyle/>
                    <a:p>
                      <a:pPr algn="ctr" fontAlgn="t"/>
                      <a:r>
                        <a:rPr lang="en-ZA" sz="1100" b="0" i="0" u="none" strike="noStrike" dirty="0">
                          <a:solidFill>
                            <a:schemeClr val="bg1"/>
                          </a:solidFill>
                          <a:effectLst/>
                          <a:latin typeface="Calibri"/>
                        </a:rPr>
                        <a:t> </a:t>
                      </a:r>
                    </a:p>
                  </a:txBody>
                  <a:tcPr marL="7143" marR="7143"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96250">
                <a:tc>
                  <a:txBody>
                    <a:bodyPr/>
                    <a:lstStyle/>
                    <a:p>
                      <a:pPr algn="l" fontAlgn="b"/>
                      <a:r>
                        <a:rPr lang="en-US" sz="1400" b="1" u="none" strike="noStrike" dirty="0">
                          <a:effectLst/>
                        </a:rPr>
                        <a:t>Agricultural Technology</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65</a:t>
                      </a:r>
                    </a:p>
                  </a:txBody>
                  <a:tcPr marL="7143" marR="7143" marT="7145" marB="0" anchor="ctr">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54</a:t>
                      </a:r>
                    </a:p>
                  </a:txBody>
                  <a:tcPr marL="7143" marR="7143" marT="7145" marB="0" anchor="ctr">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2">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endParaRPr lang="en-ZA" sz="1100" b="0" i="0" u="none" strike="noStrike" dirty="0">
                        <a:solidFill>
                          <a:srgbClr val="000000"/>
                        </a:solidFill>
                        <a:effectLst/>
                        <a:latin typeface="Calibri"/>
                      </a:endParaRPr>
                    </a:p>
                  </a:txBody>
                  <a:tcPr marL="7143" marR="7143" marT="7145" marB="0"/>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r>
                        <a:rPr lang="en-ZA" sz="1100" b="1" i="0" u="none" strike="noStrike" dirty="0">
                          <a:solidFill>
                            <a:srgbClr val="000000"/>
                          </a:solidFill>
                          <a:effectLst/>
                          <a:latin typeface="Calibri"/>
                        </a:rPr>
                        <a:t> </a:t>
                      </a:r>
                    </a:p>
                  </a:txBody>
                  <a:tcPr marL="7143" marR="7143" marT="7145" marB="0"/>
                </a:tc>
                <a:tc>
                  <a:txBody>
                    <a:bodyPr/>
                    <a:lstStyle/>
                    <a:p>
                      <a:pPr algn="ctr" fontAlgn="t"/>
                      <a:r>
                        <a:rPr lang="en-ZA" sz="1100" b="1" i="0" u="none" strike="noStrike" dirty="0">
                          <a:solidFill>
                            <a:srgbClr val="000000"/>
                          </a:solidFill>
                          <a:effectLst/>
                          <a:latin typeface="Calibri"/>
                        </a:rPr>
                        <a:t>59.5</a:t>
                      </a:r>
                    </a:p>
                  </a:txBody>
                  <a:tcPr marL="7143" marR="7143" marT="7145" marB="0">
                    <a:lnR w="12700" cap="flat" cmpd="sng" algn="ctr">
                      <a:solidFill>
                        <a:schemeClr val="tx1"/>
                      </a:solidFill>
                      <a:prstDash val="solid"/>
                      <a:round/>
                      <a:headEnd type="none" w="med" len="med"/>
                      <a:tailEnd type="none" w="med" len="med"/>
                    </a:lnR>
                    <a:solidFill>
                      <a:srgbClr val="FFC000"/>
                    </a:solidFill>
                  </a:tcPr>
                </a:tc>
                <a:tc>
                  <a:txBody>
                    <a:bodyPr/>
                    <a:lstStyle/>
                    <a:p>
                      <a:pPr algn="ctr" fontAlgn="t"/>
                      <a:r>
                        <a:rPr lang="en-ZA" sz="1100" b="0" i="0" u="none" strike="noStrike" dirty="0">
                          <a:solidFill>
                            <a:schemeClr val="bg1"/>
                          </a:solidFill>
                          <a:effectLst/>
                          <a:latin typeface="Calibri"/>
                        </a:rPr>
                        <a:t> </a:t>
                      </a:r>
                    </a:p>
                  </a:txBody>
                  <a:tcPr marL="7143" marR="7143"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96353">
                <a:tc>
                  <a:txBody>
                    <a:bodyPr/>
                    <a:lstStyle/>
                    <a:p>
                      <a:pPr algn="l" fontAlgn="b"/>
                      <a:r>
                        <a:rPr lang="en-US" sz="1400" b="1" u="none" strike="noStrike" dirty="0">
                          <a:effectLst/>
                        </a:rPr>
                        <a:t>Arabic Second Additional Lang</a:t>
                      </a:r>
                      <a:endParaRPr lang="en-US" sz="1400" b="1" i="0" u="none" strike="noStrike" dirty="0">
                        <a:solidFill>
                          <a:srgbClr val="000000"/>
                        </a:solidFill>
                        <a:effectLst/>
                        <a:latin typeface="+mn-lt"/>
                      </a:endParaRPr>
                    </a:p>
                  </a:txBody>
                  <a:tcPr marL="3979" marR="3979" marT="2985" marB="0" anchor="b"/>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r>
                        <a:rPr lang="en-ZA" sz="1100" b="0" i="0" u="none" strike="noStrike" dirty="0">
                          <a:solidFill>
                            <a:srgbClr val="000000"/>
                          </a:solidFill>
                          <a:effectLst/>
                          <a:latin typeface="Calibri"/>
                        </a:rPr>
                        <a:t>62</a:t>
                      </a:r>
                    </a:p>
                  </a:txBody>
                  <a:tcPr marL="7143" marR="7143" marT="7145" marB="0"/>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endParaRPr lang="en-ZA" sz="1100" b="1" i="0" u="none" strike="noStrike" dirty="0">
                        <a:solidFill>
                          <a:srgbClr val="000000"/>
                        </a:solidFill>
                        <a:effectLst/>
                        <a:latin typeface="Calibri"/>
                      </a:endParaRPr>
                    </a:p>
                  </a:txBody>
                  <a:tcPr marL="7143" marR="7143" marT="7145" marB="0"/>
                </a:tc>
                <a:tc>
                  <a:txBody>
                    <a:bodyPr/>
                    <a:lstStyle/>
                    <a:p>
                      <a:pPr algn="ctr" fontAlgn="t"/>
                      <a:r>
                        <a:rPr lang="en-ZA" sz="1100" b="1" i="0" u="none" strike="noStrike" dirty="0">
                          <a:solidFill>
                            <a:srgbClr val="000000"/>
                          </a:solidFill>
                          <a:effectLst/>
                          <a:latin typeface="Calibri"/>
                        </a:rPr>
                        <a:t> </a:t>
                      </a:r>
                    </a:p>
                  </a:txBody>
                  <a:tcPr marL="7143" marR="7143" marT="7145" marB="0"/>
                </a:tc>
                <a:tc>
                  <a:txBody>
                    <a:bodyPr/>
                    <a:lstStyle/>
                    <a:p>
                      <a:pPr algn="ctr" fontAlgn="t"/>
                      <a:r>
                        <a:rPr lang="en-ZA" sz="1100" b="1" i="0" u="none" strike="noStrike" dirty="0">
                          <a:solidFill>
                            <a:srgbClr val="000000"/>
                          </a:solidFill>
                          <a:effectLst/>
                          <a:latin typeface="Calibri"/>
                        </a:rPr>
                        <a:t>62</a:t>
                      </a:r>
                    </a:p>
                  </a:txBody>
                  <a:tcPr marL="7143" marR="7143"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1" i="0" u="none" strike="noStrike" dirty="0">
                        <a:solidFill>
                          <a:schemeClr val="bg1"/>
                        </a:solidFill>
                        <a:effectLst/>
                        <a:latin typeface="Calibri"/>
                      </a:endParaRPr>
                    </a:p>
                  </a:txBody>
                  <a:tcPr marL="7143" marR="7143"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r h="249900">
                <a:tc>
                  <a:txBody>
                    <a:bodyPr/>
                    <a:lstStyle/>
                    <a:p>
                      <a:pPr algn="l" fontAlgn="b"/>
                      <a:r>
                        <a:rPr lang="en-US" sz="1400" b="1" u="none" strike="noStrike" dirty="0">
                          <a:effectLst/>
                        </a:rPr>
                        <a:t>Business Studies</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63</a:t>
                      </a:r>
                    </a:p>
                  </a:txBody>
                  <a:tcPr marL="7143" marR="7143" marT="7145"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3" marR="7143" marT="7145"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65</a:t>
                      </a:r>
                    </a:p>
                  </a:txBody>
                  <a:tcPr marL="7143" marR="7143" marT="7145"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66</a:t>
                      </a:r>
                    </a:p>
                  </a:txBody>
                  <a:tcPr marL="7143" marR="7143" marT="7145"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62</a:t>
                      </a:r>
                    </a:p>
                  </a:txBody>
                  <a:tcPr marL="7143" marR="7143" marT="7145"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70.48</a:t>
                      </a:r>
                    </a:p>
                  </a:txBody>
                  <a:tcPr marL="7143" marR="7143" marT="7145"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63</a:t>
                      </a:r>
                    </a:p>
                  </a:txBody>
                  <a:tcPr marL="7143" marR="7143" marT="7145" marB="0">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62</a:t>
                      </a:r>
                    </a:p>
                  </a:txBody>
                  <a:tcPr marL="7143" marR="7143"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3" marR="7143" marT="7145" marB="0">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66</a:t>
                      </a:r>
                    </a:p>
                  </a:txBody>
                  <a:tcPr marL="7143" marR="7143" marT="7145" marB="0"/>
                </a:tc>
                <a:tc>
                  <a:txBody>
                    <a:bodyPr/>
                    <a:lstStyle/>
                    <a:p>
                      <a:pPr algn="ctr" rtl="0" fontAlgn="ctr"/>
                      <a:r>
                        <a:rPr lang="en-ZA" sz="1100" b="1" i="0" u="none" strike="noStrike" dirty="0">
                          <a:solidFill>
                            <a:srgbClr val="000000"/>
                          </a:solidFill>
                          <a:effectLst/>
                          <a:latin typeface="Calibri"/>
                        </a:rPr>
                        <a:t>60</a:t>
                      </a:r>
                    </a:p>
                  </a:txBody>
                  <a:tcPr marL="7143" marR="7143" marT="7145" marB="0" anchor="ctr"/>
                </a:tc>
                <a:tc>
                  <a:txBody>
                    <a:bodyPr/>
                    <a:lstStyle/>
                    <a:p>
                      <a:pPr algn="ctr" rtl="0" fontAlgn="ctr"/>
                      <a:endParaRPr lang="en-ZA" sz="1100" b="1" i="0" u="none" strike="noStrike" dirty="0">
                        <a:solidFill>
                          <a:srgbClr val="000000"/>
                        </a:solidFill>
                        <a:effectLst/>
                        <a:latin typeface="Calibri"/>
                      </a:endParaRPr>
                    </a:p>
                  </a:txBody>
                  <a:tcPr marL="7143" marR="7143" marT="7145" marB="0" anchor="ctr"/>
                </a:tc>
                <a:tc>
                  <a:txBody>
                    <a:bodyPr/>
                    <a:lstStyle/>
                    <a:p>
                      <a:pPr algn="ctr" rtl="0" fontAlgn="ctr"/>
                      <a:r>
                        <a:rPr lang="en-ZA" sz="1100" b="1" i="0" u="none" strike="noStrike" dirty="0">
                          <a:solidFill>
                            <a:srgbClr val="000000"/>
                          </a:solidFill>
                          <a:effectLst/>
                          <a:latin typeface="Calibri"/>
                        </a:rPr>
                        <a:t>67</a:t>
                      </a:r>
                    </a:p>
                  </a:txBody>
                  <a:tcPr marL="7143" marR="7143" marT="7145" marB="0" anchor="ctr"/>
                </a:tc>
                <a:tc>
                  <a:txBody>
                    <a:bodyPr/>
                    <a:lstStyle/>
                    <a:p>
                      <a:pPr algn="ctr" rtl="0" fontAlgn="ctr"/>
                      <a:endParaRPr lang="en-ZA" sz="1100" b="1" i="0" u="none" strike="noStrike" dirty="0">
                        <a:solidFill>
                          <a:srgbClr val="000000"/>
                        </a:solidFill>
                        <a:effectLst/>
                        <a:latin typeface="Calibri"/>
                      </a:endParaRPr>
                    </a:p>
                  </a:txBody>
                  <a:tcPr marL="7143" marR="7143" marT="7145" marB="0" anchor="ctr"/>
                </a:tc>
                <a:tc>
                  <a:txBody>
                    <a:bodyPr/>
                    <a:lstStyle/>
                    <a:p>
                      <a:pPr algn="ctr" fontAlgn="t"/>
                      <a:r>
                        <a:rPr lang="en-ZA" sz="1100" b="1" i="0" u="none" strike="noStrike" dirty="0">
                          <a:solidFill>
                            <a:srgbClr val="000000"/>
                          </a:solidFill>
                          <a:effectLst/>
                          <a:latin typeface="Calibri"/>
                        </a:rPr>
                        <a:t>63.8</a:t>
                      </a:r>
                    </a:p>
                  </a:txBody>
                  <a:tcPr marL="7143" marR="7143"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r>
                        <a:rPr lang="en-ZA" sz="1100" b="0" i="0" u="none" strike="noStrike" dirty="0">
                          <a:solidFill>
                            <a:srgbClr val="000000"/>
                          </a:solidFill>
                          <a:effectLst/>
                          <a:latin typeface="Calibri"/>
                        </a:rPr>
                        <a:t> </a:t>
                      </a:r>
                    </a:p>
                  </a:txBody>
                  <a:tcPr marL="7143" marR="7143"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079720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a:extLst>
              <a:ext uri="{FF2B5EF4-FFF2-40B4-BE49-F238E27FC236}">
                <a16:creationId xmlns:a16="http://schemas.microsoft.com/office/drawing/2014/main" id="{C982A662-9F73-2548-85EE-8467100A43C5}"/>
              </a:ext>
            </a:extLst>
          </p:cNvPr>
          <p:cNvSpPr>
            <a:spLocks noGrp="1" noChangeArrowheads="1"/>
          </p:cNvSpPr>
          <p:nvPr>
            <p:ph type="title"/>
          </p:nvPr>
        </p:nvSpPr>
        <p:spPr/>
        <p:txBody>
          <a:bodyPr/>
          <a:lstStyle/>
          <a:p>
            <a:r>
              <a:rPr lang="en-US" altLang="en-US"/>
              <a:t>GRADE 12 SYLLABUS COVERAGE [CYCLE 3 ]</a:t>
            </a:r>
          </a:p>
        </p:txBody>
      </p:sp>
      <p:sp>
        <p:nvSpPr>
          <p:cNvPr id="3" name="Content Placeholder 2">
            <a:extLst>
              <a:ext uri="{FF2B5EF4-FFF2-40B4-BE49-F238E27FC236}">
                <a16:creationId xmlns:a16="http://schemas.microsoft.com/office/drawing/2014/main" id="{A36C132B-F0BC-8540-9230-29463473579D}"/>
              </a:ext>
            </a:extLst>
          </p:cNvPr>
          <p:cNvSpPr>
            <a:spLocks noGrp="1"/>
          </p:cNvSpPr>
          <p:nvPr>
            <p:ph idx="4294967295"/>
          </p:nvPr>
        </p:nvSpPr>
        <p:spPr>
          <a:xfrm>
            <a:off x="1606550" y="1616075"/>
            <a:ext cx="10585450" cy="4560888"/>
          </a:xfrm>
        </p:spPr>
        <p:txBody>
          <a:bodyPr/>
          <a:lstStyle/>
          <a:p>
            <a:pPr lvl="1"/>
            <a:endParaRPr lang="en-ZA" dirty="0"/>
          </a:p>
          <a:p>
            <a:endParaRPr lang="en-ZA" dirty="0"/>
          </a:p>
          <a:p>
            <a:r>
              <a:rPr lang="en-ZA" dirty="0"/>
              <a:t>	</a:t>
            </a:r>
          </a:p>
          <a:p>
            <a:endParaRPr lang="en-US" dirty="0"/>
          </a:p>
        </p:txBody>
      </p:sp>
      <p:graphicFrame>
        <p:nvGraphicFramePr>
          <p:cNvPr id="4" name="Table 3">
            <a:extLst>
              <a:ext uri="{FF2B5EF4-FFF2-40B4-BE49-F238E27FC236}">
                <a16:creationId xmlns:a16="http://schemas.microsoft.com/office/drawing/2014/main" id="{D57BC464-EEE1-8F4F-A225-BDD504CD1E02}"/>
              </a:ext>
            </a:extLst>
          </p:cNvPr>
          <p:cNvGraphicFramePr>
            <a:graphicFrameLocks noGrp="1"/>
          </p:cNvGraphicFramePr>
          <p:nvPr>
            <p:extLst>
              <p:ext uri="{D42A27DB-BD31-4B8C-83A1-F6EECF244321}">
                <p14:modId xmlns:p14="http://schemas.microsoft.com/office/powerpoint/2010/main" val="3136969418"/>
              </p:ext>
            </p:extLst>
          </p:nvPr>
        </p:nvGraphicFramePr>
        <p:xfrm>
          <a:off x="1334530" y="1807118"/>
          <a:ext cx="10585328" cy="4560889"/>
        </p:xfrm>
        <a:graphic>
          <a:graphicData uri="http://schemas.openxmlformats.org/drawingml/2006/table">
            <a:tbl>
              <a:tblPr firstRow="1" bandRow="1">
                <a:tableStyleId>{5C22544A-7EE6-4342-B048-85BDC9FD1C3A}</a:tableStyleId>
              </a:tblPr>
              <a:tblGrid>
                <a:gridCol w="2090929">
                  <a:extLst>
                    <a:ext uri="{9D8B030D-6E8A-4147-A177-3AD203B41FA5}">
                      <a16:colId xmlns:a16="http://schemas.microsoft.com/office/drawing/2014/main" val="20000"/>
                    </a:ext>
                  </a:extLst>
                </a:gridCol>
                <a:gridCol w="656326">
                  <a:extLst>
                    <a:ext uri="{9D8B030D-6E8A-4147-A177-3AD203B41FA5}">
                      <a16:colId xmlns:a16="http://schemas.microsoft.com/office/drawing/2014/main" val="20001"/>
                    </a:ext>
                  </a:extLst>
                </a:gridCol>
                <a:gridCol w="419581">
                  <a:extLst>
                    <a:ext uri="{9D8B030D-6E8A-4147-A177-3AD203B41FA5}">
                      <a16:colId xmlns:a16="http://schemas.microsoft.com/office/drawing/2014/main" val="20002"/>
                    </a:ext>
                  </a:extLst>
                </a:gridCol>
                <a:gridCol w="459543">
                  <a:extLst>
                    <a:ext uri="{9D8B030D-6E8A-4147-A177-3AD203B41FA5}">
                      <a16:colId xmlns:a16="http://schemas.microsoft.com/office/drawing/2014/main" val="20003"/>
                    </a:ext>
                  </a:extLst>
                </a:gridCol>
                <a:gridCol w="449551">
                  <a:extLst>
                    <a:ext uri="{9D8B030D-6E8A-4147-A177-3AD203B41FA5}">
                      <a16:colId xmlns:a16="http://schemas.microsoft.com/office/drawing/2014/main" val="20004"/>
                    </a:ext>
                  </a:extLst>
                </a:gridCol>
                <a:gridCol w="459543">
                  <a:extLst>
                    <a:ext uri="{9D8B030D-6E8A-4147-A177-3AD203B41FA5}">
                      <a16:colId xmlns:a16="http://schemas.microsoft.com/office/drawing/2014/main" val="20005"/>
                    </a:ext>
                  </a:extLst>
                </a:gridCol>
                <a:gridCol w="451038">
                  <a:extLst>
                    <a:ext uri="{9D8B030D-6E8A-4147-A177-3AD203B41FA5}">
                      <a16:colId xmlns:a16="http://schemas.microsoft.com/office/drawing/2014/main" val="20006"/>
                    </a:ext>
                  </a:extLst>
                </a:gridCol>
                <a:gridCol w="492497">
                  <a:extLst>
                    <a:ext uri="{9D8B030D-6E8A-4147-A177-3AD203B41FA5}">
                      <a16:colId xmlns:a16="http://schemas.microsoft.com/office/drawing/2014/main" val="20007"/>
                    </a:ext>
                  </a:extLst>
                </a:gridCol>
                <a:gridCol w="243136">
                  <a:extLst>
                    <a:ext uri="{9D8B030D-6E8A-4147-A177-3AD203B41FA5}">
                      <a16:colId xmlns:a16="http://schemas.microsoft.com/office/drawing/2014/main" val="20008"/>
                    </a:ext>
                  </a:extLst>
                </a:gridCol>
                <a:gridCol w="729542">
                  <a:extLst>
                    <a:ext uri="{9D8B030D-6E8A-4147-A177-3AD203B41FA5}">
                      <a16:colId xmlns:a16="http://schemas.microsoft.com/office/drawing/2014/main" val="20009"/>
                    </a:ext>
                  </a:extLst>
                </a:gridCol>
                <a:gridCol w="504809">
                  <a:extLst>
                    <a:ext uri="{9D8B030D-6E8A-4147-A177-3AD203B41FA5}">
                      <a16:colId xmlns:a16="http://schemas.microsoft.com/office/drawing/2014/main" val="20010"/>
                    </a:ext>
                  </a:extLst>
                </a:gridCol>
                <a:gridCol w="504809">
                  <a:extLst>
                    <a:ext uri="{9D8B030D-6E8A-4147-A177-3AD203B41FA5}">
                      <a16:colId xmlns:a16="http://schemas.microsoft.com/office/drawing/2014/main" val="20011"/>
                    </a:ext>
                  </a:extLst>
                </a:gridCol>
                <a:gridCol w="504808">
                  <a:extLst>
                    <a:ext uri="{9D8B030D-6E8A-4147-A177-3AD203B41FA5}">
                      <a16:colId xmlns:a16="http://schemas.microsoft.com/office/drawing/2014/main" val="20012"/>
                    </a:ext>
                  </a:extLst>
                </a:gridCol>
                <a:gridCol w="517120">
                  <a:extLst>
                    <a:ext uri="{9D8B030D-6E8A-4147-A177-3AD203B41FA5}">
                      <a16:colId xmlns:a16="http://schemas.microsoft.com/office/drawing/2014/main" val="20013"/>
                    </a:ext>
                  </a:extLst>
                </a:gridCol>
                <a:gridCol w="504808">
                  <a:extLst>
                    <a:ext uri="{9D8B030D-6E8A-4147-A177-3AD203B41FA5}">
                      <a16:colId xmlns:a16="http://schemas.microsoft.com/office/drawing/2014/main" val="20014"/>
                    </a:ext>
                  </a:extLst>
                </a:gridCol>
                <a:gridCol w="492498">
                  <a:extLst>
                    <a:ext uri="{9D8B030D-6E8A-4147-A177-3AD203B41FA5}">
                      <a16:colId xmlns:a16="http://schemas.microsoft.com/office/drawing/2014/main" val="20015"/>
                    </a:ext>
                  </a:extLst>
                </a:gridCol>
                <a:gridCol w="492498">
                  <a:extLst>
                    <a:ext uri="{9D8B030D-6E8A-4147-A177-3AD203B41FA5}">
                      <a16:colId xmlns:a16="http://schemas.microsoft.com/office/drawing/2014/main" val="20016"/>
                    </a:ext>
                  </a:extLst>
                </a:gridCol>
                <a:gridCol w="612292">
                  <a:extLst>
                    <a:ext uri="{9D8B030D-6E8A-4147-A177-3AD203B41FA5}">
                      <a16:colId xmlns:a16="http://schemas.microsoft.com/office/drawing/2014/main" val="20017"/>
                    </a:ext>
                  </a:extLst>
                </a:gridCol>
              </a:tblGrid>
              <a:tr h="928513">
                <a:tc>
                  <a:txBody>
                    <a:bodyPr/>
                    <a:lstStyle/>
                    <a:p>
                      <a:r>
                        <a:rPr lang="en-US" sz="1200" b="1" dirty="0"/>
                        <a:t>SUBJECT</a:t>
                      </a:r>
                      <a:r>
                        <a:rPr lang="en-US" sz="1200" b="1" baseline="0" dirty="0"/>
                        <a:t>S</a:t>
                      </a:r>
                      <a:endParaRPr lang="en-US" sz="1200" b="1" dirty="0"/>
                    </a:p>
                  </a:txBody>
                  <a:tcPr marT="34301" marB="34301"/>
                </a:tc>
                <a:tc gridSpan="3">
                  <a:txBody>
                    <a:bodyPr/>
                    <a:lstStyle/>
                    <a:p>
                      <a:pPr algn="ctr"/>
                      <a:r>
                        <a:rPr lang="en-US" sz="1200" dirty="0"/>
                        <a:t>SEDIWEST</a:t>
                      </a:r>
                    </a:p>
                    <a:p>
                      <a:pPr algn="ctr"/>
                      <a:r>
                        <a:rPr lang="en-US" sz="1200" dirty="0"/>
                        <a:t>REGION</a:t>
                      </a:r>
                    </a:p>
                  </a:txBody>
                  <a:tcPr marT="34301" marB="34301">
                    <a:solidFill>
                      <a:schemeClr val="accent3">
                        <a:lumMod val="60000"/>
                        <a:lumOff val="40000"/>
                      </a:schemeClr>
                    </a:solidFill>
                  </a:tcPr>
                </a:tc>
                <a:tc hMerge="1">
                  <a:txBody>
                    <a:bodyPr/>
                    <a:lstStyle/>
                    <a:p>
                      <a:endParaRPr lang="en-US" dirty="0"/>
                    </a:p>
                  </a:txBody>
                  <a:tcPr/>
                </a:tc>
                <a:tc hMerge="1">
                  <a:txBody>
                    <a:bodyPr/>
                    <a:lstStyle/>
                    <a:p>
                      <a:endParaRPr lang="en-US" dirty="0"/>
                    </a:p>
                  </a:txBody>
                  <a:tcPr/>
                </a:tc>
                <a:tc gridSpan="3">
                  <a:txBody>
                    <a:bodyPr/>
                    <a:lstStyle/>
                    <a:p>
                      <a:pPr algn="ctr"/>
                      <a:r>
                        <a:rPr lang="en-US" sz="1200" dirty="0"/>
                        <a:t>EKURHULENI</a:t>
                      </a:r>
                      <a:r>
                        <a:rPr lang="en-US" sz="1200" baseline="0" dirty="0"/>
                        <a:t> REGION</a:t>
                      </a:r>
                      <a:endParaRPr lang="en-US" sz="1200" dirty="0"/>
                    </a:p>
                  </a:txBody>
                  <a:tcPr marT="34301" marB="34301">
                    <a:solidFill>
                      <a:schemeClr val="accent2">
                        <a:lumMod val="40000"/>
                        <a:lumOff val="60000"/>
                      </a:schemeClr>
                    </a:solidFill>
                  </a:tcPr>
                </a:tc>
                <a:tc hMerge="1">
                  <a:txBody>
                    <a:bodyPr/>
                    <a:lstStyle/>
                    <a:p>
                      <a:endParaRPr lang="en-US" dirty="0"/>
                    </a:p>
                  </a:txBody>
                  <a:tcPr/>
                </a:tc>
                <a:tc hMerge="1">
                  <a:txBody>
                    <a:bodyPr/>
                    <a:lstStyle/>
                    <a:p>
                      <a:endParaRPr lang="en-US" dirty="0"/>
                    </a:p>
                  </a:txBody>
                  <a:tcPr/>
                </a:tc>
                <a:tc gridSpan="4">
                  <a:txBody>
                    <a:bodyPr/>
                    <a:lstStyle/>
                    <a:p>
                      <a:pPr algn="ctr"/>
                      <a:r>
                        <a:rPr lang="en-US" sz="1200" dirty="0"/>
                        <a:t>TSHWANE </a:t>
                      </a:r>
                    </a:p>
                    <a:p>
                      <a:pPr algn="ctr"/>
                      <a:r>
                        <a:rPr lang="en-US" sz="1200" dirty="0"/>
                        <a:t>REGION</a:t>
                      </a:r>
                    </a:p>
                  </a:txBody>
                  <a:tcPr marT="34301" marB="34301">
                    <a:solidFill>
                      <a:schemeClr val="accent4">
                        <a:lumMod val="40000"/>
                        <a:lumOff val="6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5">
                  <a:txBody>
                    <a:bodyPr/>
                    <a:lstStyle/>
                    <a:p>
                      <a:pPr algn="ctr"/>
                      <a:r>
                        <a:rPr lang="en-US" sz="1200" dirty="0"/>
                        <a:t>JOHANNESBURG</a:t>
                      </a:r>
                    </a:p>
                    <a:p>
                      <a:pPr algn="ctr"/>
                      <a:r>
                        <a:rPr lang="en-US" sz="1200" dirty="0"/>
                        <a:t>REGION</a:t>
                      </a:r>
                    </a:p>
                  </a:txBody>
                  <a:tcPr marT="34301" marB="34301"/>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en-US" sz="1200" dirty="0"/>
                        <a:t>AV</a:t>
                      </a:r>
                    </a:p>
                  </a:txBody>
                  <a:tcPr marT="34301" marB="34301">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i="0" dirty="0"/>
                        <a:t>(&gt;</a:t>
                      </a:r>
                      <a:r>
                        <a:rPr lang="en-ZA" sz="1100" b="1" i="0" u="none" strike="noStrike" dirty="0">
                          <a:solidFill>
                            <a:srgbClr val="000000"/>
                          </a:solidFill>
                          <a:effectLst/>
                          <a:latin typeface="+mn-lt"/>
                        </a:rPr>
                        <a:t>&gt;5% VAR</a:t>
                      </a:r>
                    </a:p>
                    <a:p>
                      <a:pPr algn="ctr"/>
                      <a:r>
                        <a:rPr lang="en-US" sz="1200" dirty="0"/>
                        <a:t>5%)</a:t>
                      </a:r>
                    </a:p>
                  </a:txBody>
                  <a:tcPr marT="34301" marB="343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34458">
                <a:tc>
                  <a:txBody>
                    <a:bodyPr/>
                    <a:lstStyle/>
                    <a:p>
                      <a:endParaRPr lang="en-US" sz="1200" b="1" dirty="0"/>
                    </a:p>
                  </a:txBody>
                  <a:tcPr marT="34301" marB="34301"/>
                </a:tc>
                <a:tc>
                  <a:txBody>
                    <a:bodyPr/>
                    <a:lstStyle/>
                    <a:p>
                      <a:r>
                        <a:rPr lang="en-US" sz="1200" b="1" dirty="0"/>
                        <a:t>GW</a:t>
                      </a:r>
                    </a:p>
                  </a:txBody>
                  <a:tcPr marT="34301" marB="34301">
                    <a:solidFill>
                      <a:schemeClr val="accent3">
                        <a:lumMod val="60000"/>
                        <a:lumOff val="40000"/>
                      </a:schemeClr>
                    </a:solidFill>
                  </a:tcPr>
                </a:tc>
                <a:tc>
                  <a:txBody>
                    <a:bodyPr/>
                    <a:lstStyle/>
                    <a:p>
                      <a:r>
                        <a:rPr lang="en-US" sz="1200" b="1" dirty="0"/>
                        <a:t>SE</a:t>
                      </a:r>
                    </a:p>
                  </a:txBody>
                  <a:tcPr marT="34301" marB="34301">
                    <a:solidFill>
                      <a:schemeClr val="accent3">
                        <a:lumMod val="60000"/>
                        <a:lumOff val="40000"/>
                      </a:schemeClr>
                    </a:solidFill>
                  </a:tcPr>
                </a:tc>
                <a:tc>
                  <a:txBody>
                    <a:bodyPr/>
                    <a:lstStyle/>
                    <a:p>
                      <a:r>
                        <a:rPr lang="en-US" sz="1200" b="1" dirty="0"/>
                        <a:t>SW</a:t>
                      </a:r>
                    </a:p>
                  </a:txBody>
                  <a:tcPr marT="34301" marB="34301">
                    <a:solidFill>
                      <a:schemeClr val="accent3">
                        <a:lumMod val="60000"/>
                        <a:lumOff val="40000"/>
                      </a:schemeClr>
                    </a:solidFill>
                  </a:tcPr>
                </a:tc>
                <a:tc>
                  <a:txBody>
                    <a:bodyPr/>
                    <a:lstStyle/>
                    <a:p>
                      <a:r>
                        <a:rPr lang="en-US" sz="1200" b="1" dirty="0"/>
                        <a:t>GE</a:t>
                      </a:r>
                    </a:p>
                  </a:txBody>
                  <a:tcPr marT="34301" marB="34301">
                    <a:solidFill>
                      <a:schemeClr val="accent2">
                        <a:lumMod val="40000"/>
                        <a:lumOff val="60000"/>
                      </a:schemeClr>
                    </a:solidFill>
                  </a:tcPr>
                </a:tc>
                <a:tc>
                  <a:txBody>
                    <a:bodyPr/>
                    <a:lstStyle/>
                    <a:p>
                      <a:r>
                        <a:rPr lang="en-US" sz="1200" b="1" dirty="0"/>
                        <a:t>EN</a:t>
                      </a:r>
                    </a:p>
                  </a:txBody>
                  <a:tcPr marT="34301" marB="34301">
                    <a:solidFill>
                      <a:schemeClr val="accent2">
                        <a:lumMod val="40000"/>
                        <a:lumOff val="60000"/>
                      </a:schemeClr>
                    </a:solidFill>
                  </a:tcPr>
                </a:tc>
                <a:tc>
                  <a:txBody>
                    <a:bodyPr/>
                    <a:lstStyle/>
                    <a:p>
                      <a:r>
                        <a:rPr lang="en-US" sz="1200" b="1" dirty="0"/>
                        <a:t>ES</a:t>
                      </a:r>
                    </a:p>
                  </a:txBody>
                  <a:tcPr marT="34301" marB="34301">
                    <a:solidFill>
                      <a:schemeClr val="accent2">
                        <a:lumMod val="40000"/>
                        <a:lumOff val="60000"/>
                      </a:schemeClr>
                    </a:solidFill>
                  </a:tcPr>
                </a:tc>
                <a:tc>
                  <a:txBody>
                    <a:bodyPr/>
                    <a:lstStyle/>
                    <a:p>
                      <a:r>
                        <a:rPr lang="en-US" sz="1200" b="1" dirty="0"/>
                        <a:t>GN</a:t>
                      </a:r>
                    </a:p>
                  </a:txBody>
                  <a:tcPr marT="34301" marB="34301">
                    <a:solidFill>
                      <a:schemeClr val="accent4">
                        <a:lumMod val="40000"/>
                        <a:lumOff val="60000"/>
                      </a:schemeClr>
                    </a:solidFill>
                  </a:tcPr>
                </a:tc>
                <a:tc>
                  <a:txBody>
                    <a:bodyPr/>
                    <a:lstStyle/>
                    <a:p>
                      <a:r>
                        <a:rPr lang="en-US" sz="1200" b="1" dirty="0"/>
                        <a:t>TW</a:t>
                      </a:r>
                    </a:p>
                  </a:txBody>
                  <a:tcPr marT="34301" marB="34301">
                    <a:solidFill>
                      <a:schemeClr val="accent4">
                        <a:lumMod val="40000"/>
                        <a:lumOff val="60000"/>
                      </a:schemeClr>
                    </a:solidFill>
                  </a:tcPr>
                </a:tc>
                <a:tc>
                  <a:txBody>
                    <a:bodyPr/>
                    <a:lstStyle/>
                    <a:p>
                      <a:r>
                        <a:rPr lang="en-US" sz="1200" b="1" dirty="0"/>
                        <a:t>TN</a:t>
                      </a:r>
                    </a:p>
                  </a:txBody>
                  <a:tcPr marT="34301" marB="34301">
                    <a:solidFill>
                      <a:schemeClr val="accent4">
                        <a:lumMod val="40000"/>
                        <a:lumOff val="60000"/>
                      </a:schemeClr>
                    </a:solidFill>
                  </a:tcPr>
                </a:tc>
                <a:tc>
                  <a:txBody>
                    <a:bodyPr/>
                    <a:lstStyle/>
                    <a:p>
                      <a:r>
                        <a:rPr lang="en-US" sz="1200" b="1" dirty="0"/>
                        <a:t>TS</a:t>
                      </a:r>
                    </a:p>
                  </a:txBody>
                  <a:tcPr marT="34301" marB="34301">
                    <a:solidFill>
                      <a:schemeClr val="accent4">
                        <a:lumMod val="40000"/>
                        <a:lumOff val="60000"/>
                      </a:schemeClr>
                    </a:solidFill>
                  </a:tcPr>
                </a:tc>
                <a:tc>
                  <a:txBody>
                    <a:bodyPr/>
                    <a:lstStyle/>
                    <a:p>
                      <a:r>
                        <a:rPr lang="en-US" sz="1200" b="1" dirty="0"/>
                        <a:t>JN</a:t>
                      </a:r>
                    </a:p>
                  </a:txBody>
                  <a:tcPr marT="34301" marB="34301"/>
                </a:tc>
                <a:tc>
                  <a:txBody>
                    <a:bodyPr/>
                    <a:lstStyle/>
                    <a:p>
                      <a:r>
                        <a:rPr lang="en-US" sz="1200" b="1" dirty="0"/>
                        <a:t>JS</a:t>
                      </a:r>
                    </a:p>
                  </a:txBody>
                  <a:tcPr marT="34301" marB="34301"/>
                </a:tc>
                <a:tc>
                  <a:txBody>
                    <a:bodyPr/>
                    <a:lstStyle/>
                    <a:p>
                      <a:r>
                        <a:rPr lang="en-US" sz="1200" b="1" dirty="0"/>
                        <a:t>JE</a:t>
                      </a:r>
                    </a:p>
                  </a:txBody>
                  <a:tcPr marT="34301" marB="34301"/>
                </a:tc>
                <a:tc>
                  <a:txBody>
                    <a:bodyPr/>
                    <a:lstStyle/>
                    <a:p>
                      <a:r>
                        <a:rPr lang="en-US" sz="1200" b="1" dirty="0"/>
                        <a:t>JW</a:t>
                      </a:r>
                    </a:p>
                  </a:txBody>
                  <a:tcPr marT="34301" marB="34301"/>
                </a:tc>
                <a:tc>
                  <a:txBody>
                    <a:bodyPr/>
                    <a:lstStyle/>
                    <a:p>
                      <a:r>
                        <a:rPr lang="en-US" sz="1200" b="1" dirty="0"/>
                        <a:t>JC</a:t>
                      </a:r>
                    </a:p>
                  </a:txBody>
                  <a:tcPr marT="34301" marB="34301"/>
                </a:tc>
                <a:tc>
                  <a:txBody>
                    <a:bodyPr/>
                    <a:lstStyle/>
                    <a:p>
                      <a:endParaRPr lang="en-US" sz="900" b="1" dirty="0"/>
                    </a:p>
                  </a:txBody>
                  <a:tcPr marT="34301" marB="34301">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endParaRPr lang="en-US" sz="900" b="1" dirty="0"/>
                    </a:p>
                  </a:txBody>
                  <a:tcPr marT="34301" marB="343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87938">
                <a:tc>
                  <a:txBody>
                    <a:bodyPr/>
                    <a:lstStyle/>
                    <a:p>
                      <a:pPr algn="l" fontAlgn="b"/>
                      <a:r>
                        <a:rPr lang="en-US" sz="1400" b="1" u="none" strike="noStrike" dirty="0">
                          <a:effectLst/>
                        </a:rPr>
                        <a:t>Chinese A-Level</a:t>
                      </a:r>
                      <a:endParaRPr lang="en-US" sz="1400" b="1" i="0" u="none" strike="noStrike" dirty="0">
                        <a:solidFill>
                          <a:srgbClr val="000000"/>
                        </a:solidFill>
                        <a:effectLst/>
                        <a:latin typeface="+mn-lt"/>
                      </a:endParaRPr>
                    </a:p>
                  </a:txBody>
                  <a:tcPr marL="3979" marR="3979" marT="2985" marB="0" anchor="b"/>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2">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6"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fontAlgn="b"/>
                      <a:endParaRPr lang="en-ZA" sz="1100" b="0" i="0" u="none" strike="noStrike" dirty="0">
                        <a:solidFill>
                          <a:srgbClr val="000000"/>
                        </a:solidFill>
                        <a:effectLst/>
                        <a:latin typeface="Calibri"/>
                      </a:endParaRPr>
                    </a:p>
                  </a:txBody>
                  <a:tcPr marL="7144" marR="7144" marT="7146" marB="0" anchor="b"/>
                </a:tc>
                <a:tc>
                  <a:txBody>
                    <a:bodyPr/>
                    <a:lstStyle/>
                    <a:p>
                      <a:pPr algn="ctr" fontAlgn="t"/>
                      <a:endParaRPr lang="en-ZA" sz="1100" b="1" i="0" u="none" strike="noStrike">
                        <a:solidFill>
                          <a:srgbClr val="000000"/>
                        </a:solidFill>
                        <a:effectLst/>
                        <a:latin typeface="Calibri"/>
                      </a:endParaRPr>
                    </a:p>
                  </a:txBody>
                  <a:tcPr marL="7144" marR="7144" marT="7146" marB="0"/>
                </a:tc>
                <a:tc>
                  <a:txBody>
                    <a:bodyPr/>
                    <a:lstStyle/>
                    <a:p>
                      <a:pPr algn="ctr" fontAlgn="t"/>
                      <a:endParaRPr lang="en-ZA" sz="1100" b="1" i="0" u="none" strike="noStrike" dirty="0">
                        <a:solidFill>
                          <a:srgbClr val="000000"/>
                        </a:solidFill>
                        <a:effectLst/>
                        <a:latin typeface="Calibri"/>
                      </a:endParaRPr>
                    </a:p>
                  </a:txBody>
                  <a:tcPr marL="7144" marR="7144" marT="7146" marB="0"/>
                </a:tc>
                <a:tc>
                  <a:txBody>
                    <a:bodyPr/>
                    <a:lstStyle/>
                    <a:p>
                      <a:pPr algn="ctr" fontAlgn="t"/>
                      <a:endParaRPr lang="en-ZA" sz="1100" b="1" i="0" u="none" strike="noStrike" dirty="0">
                        <a:solidFill>
                          <a:srgbClr val="000000"/>
                        </a:solidFill>
                        <a:effectLst/>
                        <a:latin typeface="Calibri"/>
                      </a:endParaRPr>
                    </a:p>
                  </a:txBody>
                  <a:tcPr marL="7144" marR="7144" marT="7146" marB="0"/>
                </a:tc>
                <a:tc>
                  <a:txBody>
                    <a:bodyPr/>
                    <a:lstStyle/>
                    <a:p>
                      <a:pPr algn="ctr" fontAlgn="t"/>
                      <a:endParaRPr lang="en-ZA" sz="1100" b="1" i="0" u="none" strike="noStrike">
                        <a:solidFill>
                          <a:srgbClr val="000000"/>
                        </a:solidFill>
                        <a:effectLst/>
                        <a:latin typeface="Calibri"/>
                      </a:endParaRPr>
                    </a:p>
                  </a:txBody>
                  <a:tcPr marL="7144" marR="7144" marT="7146"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a:solidFill>
                          <a:srgbClr val="000000"/>
                        </a:solidFill>
                        <a:effectLst/>
                        <a:latin typeface="Calibri"/>
                      </a:endParaRPr>
                    </a:p>
                  </a:txBody>
                  <a:tcPr marL="7144" marR="7144" marT="714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87938">
                <a:tc>
                  <a:txBody>
                    <a:bodyPr/>
                    <a:lstStyle/>
                    <a:p>
                      <a:pPr algn="l" fontAlgn="b"/>
                      <a:r>
                        <a:rPr lang="en-US" sz="1400" b="1" u="none" strike="noStrike" dirty="0">
                          <a:effectLst/>
                        </a:rPr>
                        <a:t>Civil Technology</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63</a:t>
                      </a:r>
                    </a:p>
                  </a:txBody>
                  <a:tcPr marL="7144" marR="7144" marT="7146"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60.5</a:t>
                      </a:r>
                    </a:p>
                  </a:txBody>
                  <a:tcPr marL="7144" marR="7144" marT="7146"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77</a:t>
                      </a:r>
                    </a:p>
                  </a:txBody>
                  <a:tcPr marL="7144" marR="7144" marT="7146"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50</a:t>
                      </a:r>
                    </a:p>
                  </a:txBody>
                  <a:tcPr marL="7144" marR="7144" marT="7146" marB="0">
                    <a:solidFill>
                      <a:schemeClr val="accent2">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66</a:t>
                      </a:r>
                    </a:p>
                  </a:txBody>
                  <a:tcPr marL="7144" marR="7144" marT="7146"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57.5</a:t>
                      </a:r>
                    </a:p>
                  </a:txBody>
                  <a:tcPr marL="7144" marR="7144" marT="7146" marB="0" anchor="ctr"/>
                </a:tc>
                <a:tc>
                  <a:txBody>
                    <a:bodyPr/>
                    <a:lstStyle/>
                    <a:p>
                      <a:pPr algn="ctr" rtl="0" fontAlgn="ctr"/>
                      <a:r>
                        <a:rPr lang="en-ZA" sz="1100" b="1" i="0" u="none" strike="noStrike" dirty="0">
                          <a:solidFill>
                            <a:srgbClr val="000000"/>
                          </a:solidFill>
                          <a:effectLst/>
                          <a:latin typeface="Calibri"/>
                        </a:rPr>
                        <a:t>55</a:t>
                      </a: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fontAlgn="t"/>
                      <a:r>
                        <a:rPr lang="en-ZA" sz="1100" b="1" i="0" u="none" strike="noStrike" dirty="0">
                          <a:solidFill>
                            <a:srgbClr val="000000"/>
                          </a:solidFill>
                          <a:effectLst/>
                          <a:latin typeface="Calibri"/>
                        </a:rPr>
                        <a:t>62.2</a:t>
                      </a:r>
                    </a:p>
                  </a:txBody>
                  <a:tcPr marL="7144" marR="7144" marT="7146"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53624">
                <a:tc>
                  <a:txBody>
                    <a:bodyPr/>
                    <a:lstStyle/>
                    <a:p>
                      <a:pPr algn="l" fontAlgn="b"/>
                      <a:r>
                        <a:rPr lang="en-US" sz="1400" b="1" u="none" strike="noStrike" dirty="0">
                          <a:effectLst/>
                        </a:rPr>
                        <a:t>Computer Applications Tech</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63</a:t>
                      </a:r>
                    </a:p>
                  </a:txBody>
                  <a:tcPr marL="7144" marR="7144" marT="7146"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70.4</a:t>
                      </a:r>
                    </a:p>
                  </a:txBody>
                  <a:tcPr marL="7144" marR="7144" marT="7146"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68</a:t>
                      </a:r>
                    </a:p>
                  </a:txBody>
                  <a:tcPr marL="7144" marR="7144" marT="7146"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50</a:t>
                      </a:r>
                    </a:p>
                  </a:txBody>
                  <a:tcPr marL="7144" marR="7144" marT="7146"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66</a:t>
                      </a:r>
                    </a:p>
                  </a:txBody>
                  <a:tcPr marL="7144" marR="7144" marT="7146"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57.8</a:t>
                      </a:r>
                    </a:p>
                  </a:txBody>
                  <a:tcPr marL="7144" marR="7144" marT="7146"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60</a:t>
                      </a:r>
                    </a:p>
                  </a:txBody>
                  <a:tcPr marL="7144" marR="7144" marT="7146"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6" marB="0" anchor="ctr"/>
                </a:tc>
                <a:tc>
                  <a:txBody>
                    <a:bodyPr/>
                    <a:lstStyle/>
                    <a:p>
                      <a:pPr algn="ctr" rtl="0" fontAlgn="ctr"/>
                      <a:r>
                        <a:rPr lang="en-ZA" sz="1100" b="1" i="0" u="none" strike="noStrike" dirty="0">
                          <a:solidFill>
                            <a:srgbClr val="000000"/>
                          </a:solidFill>
                          <a:effectLst/>
                          <a:latin typeface="Calibri"/>
                        </a:rPr>
                        <a:t>58</a:t>
                      </a: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rtl="0" fontAlgn="ctr"/>
                      <a:r>
                        <a:rPr lang="en-ZA" sz="1100" b="1" i="0" u="none" strike="noStrike" dirty="0">
                          <a:solidFill>
                            <a:srgbClr val="000000"/>
                          </a:solidFill>
                          <a:effectLst/>
                          <a:latin typeface="Calibri"/>
                        </a:rPr>
                        <a:t>55</a:t>
                      </a: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fontAlgn="t"/>
                      <a:r>
                        <a:rPr lang="en-ZA" sz="1100" b="1" i="0" u="none" strike="noStrike" dirty="0">
                          <a:solidFill>
                            <a:srgbClr val="000000"/>
                          </a:solidFill>
                          <a:effectLst/>
                          <a:latin typeface="Calibri"/>
                        </a:rPr>
                        <a:t>60.4</a:t>
                      </a:r>
                    </a:p>
                  </a:txBody>
                  <a:tcPr marL="7144" marR="7144" marT="7146"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87938">
                <a:tc>
                  <a:txBody>
                    <a:bodyPr/>
                    <a:lstStyle/>
                    <a:p>
                      <a:pPr algn="l" fontAlgn="b"/>
                      <a:r>
                        <a:rPr lang="en-US" sz="1400" b="1" u="none" strike="noStrike" dirty="0">
                          <a:effectLst/>
                        </a:rPr>
                        <a:t>Consumer Studies</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68</a:t>
                      </a:r>
                    </a:p>
                  </a:txBody>
                  <a:tcPr marL="7144" marR="7144" marT="7146" marB="0" anchor="ctr">
                    <a:solidFill>
                      <a:schemeClr val="accent3">
                        <a:lumMod val="60000"/>
                        <a:lumOff val="4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6"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57.2</a:t>
                      </a:r>
                    </a:p>
                  </a:txBody>
                  <a:tcPr marL="7144" marR="7144" marT="7146"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64</a:t>
                      </a:r>
                    </a:p>
                  </a:txBody>
                  <a:tcPr marL="7144" marR="7144" marT="7146"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50</a:t>
                      </a:r>
                    </a:p>
                  </a:txBody>
                  <a:tcPr marL="7144" marR="7144" marT="7146"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53.75</a:t>
                      </a:r>
                    </a:p>
                  </a:txBody>
                  <a:tcPr marL="7144" marR="7144" marT="7146"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66</a:t>
                      </a:r>
                    </a:p>
                  </a:txBody>
                  <a:tcPr marL="7144" marR="7144" marT="7146"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75</a:t>
                      </a:r>
                    </a:p>
                  </a:txBody>
                  <a:tcPr marL="7144" marR="7144" marT="7146"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68</a:t>
                      </a:r>
                    </a:p>
                  </a:txBody>
                  <a:tcPr marL="7144" marR="7144" marT="7146" marB="0" anchor="ctr"/>
                </a:tc>
                <a:tc>
                  <a:txBody>
                    <a:bodyPr/>
                    <a:lstStyle/>
                    <a:p>
                      <a:pPr algn="ctr" rtl="0" fontAlgn="ctr"/>
                      <a:r>
                        <a:rPr lang="en-ZA" sz="1100" b="1" i="0" u="none" strike="noStrike" dirty="0">
                          <a:solidFill>
                            <a:srgbClr val="000000"/>
                          </a:solidFill>
                          <a:effectLst/>
                          <a:latin typeface="Calibri"/>
                        </a:rPr>
                        <a:t>60</a:t>
                      </a: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rtl="0" fontAlgn="ctr"/>
                      <a:r>
                        <a:rPr lang="en-ZA" sz="1100" b="1" i="0" u="none" strike="noStrike" dirty="0">
                          <a:solidFill>
                            <a:srgbClr val="000000"/>
                          </a:solidFill>
                          <a:effectLst/>
                          <a:latin typeface="Calibri"/>
                        </a:rPr>
                        <a:t>70</a:t>
                      </a: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fontAlgn="t"/>
                      <a:r>
                        <a:rPr lang="en-ZA" sz="1100" b="1" i="0" u="none" strike="noStrike" dirty="0">
                          <a:solidFill>
                            <a:srgbClr val="000000"/>
                          </a:solidFill>
                          <a:effectLst/>
                          <a:latin typeface="Calibri"/>
                        </a:rPr>
                        <a:t>65.1</a:t>
                      </a:r>
                    </a:p>
                  </a:txBody>
                  <a:tcPr marL="7144" marR="7144" marT="7146"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87938">
                <a:tc>
                  <a:txBody>
                    <a:bodyPr/>
                    <a:lstStyle/>
                    <a:p>
                      <a:pPr algn="l" fontAlgn="b"/>
                      <a:r>
                        <a:rPr lang="en-US" sz="1400" b="1" u="none" strike="noStrike" dirty="0">
                          <a:effectLst/>
                        </a:rPr>
                        <a:t>Dance Studies</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65</a:t>
                      </a:r>
                    </a:p>
                  </a:txBody>
                  <a:tcPr marL="7144" marR="7144" marT="7146" marB="0" anchor="ctr">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6"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50</a:t>
                      </a:r>
                    </a:p>
                  </a:txBody>
                  <a:tcPr marL="7144" marR="7144" marT="7146"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40</a:t>
                      </a:r>
                    </a:p>
                  </a:txBody>
                  <a:tcPr marL="7144" marR="7144" marT="7146"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rtl="0" fontAlgn="ctr"/>
                      <a:r>
                        <a:rPr lang="en-ZA" sz="1100" b="1" i="0" u="none" strike="noStrike" dirty="0">
                          <a:solidFill>
                            <a:srgbClr val="000000"/>
                          </a:solidFill>
                          <a:effectLst/>
                          <a:latin typeface="Calibri"/>
                        </a:rPr>
                        <a:t>55</a:t>
                      </a:r>
                    </a:p>
                  </a:txBody>
                  <a:tcPr marL="7144" marR="7144" marT="7146" marB="0" anchor="ctr"/>
                </a:tc>
                <a:tc>
                  <a:txBody>
                    <a:bodyPr/>
                    <a:lstStyle/>
                    <a:p>
                      <a:pPr algn="ctr" fontAlgn="t"/>
                      <a:endParaRPr lang="en-ZA" sz="1100" b="1" i="0" u="none" strike="noStrike">
                        <a:solidFill>
                          <a:srgbClr val="000000"/>
                        </a:solidFill>
                        <a:effectLst/>
                        <a:latin typeface="Calibri"/>
                      </a:endParaRPr>
                    </a:p>
                  </a:txBody>
                  <a:tcPr marL="7144" marR="7144" marT="7146" marB="0"/>
                </a:tc>
                <a:tc>
                  <a:txBody>
                    <a:bodyPr/>
                    <a:lstStyle/>
                    <a:p>
                      <a:pPr algn="ctr" fontAlgn="t"/>
                      <a:endParaRPr lang="en-ZA" sz="1100" b="1" i="0" u="none" strike="noStrike" dirty="0">
                        <a:solidFill>
                          <a:srgbClr val="000000"/>
                        </a:solidFill>
                        <a:effectLst/>
                        <a:latin typeface="Calibri"/>
                      </a:endParaRPr>
                    </a:p>
                  </a:txBody>
                  <a:tcPr marL="7144" marR="7144" marT="7146" marB="0"/>
                </a:tc>
                <a:tc>
                  <a:txBody>
                    <a:bodyPr/>
                    <a:lstStyle/>
                    <a:p>
                      <a:pPr algn="ctr" fontAlgn="t"/>
                      <a:endParaRPr lang="en-ZA" sz="1100" b="1" i="0" u="none" strike="noStrike" dirty="0">
                        <a:solidFill>
                          <a:srgbClr val="000000"/>
                        </a:solidFill>
                        <a:effectLst/>
                        <a:latin typeface="Calibri"/>
                      </a:endParaRPr>
                    </a:p>
                  </a:txBody>
                  <a:tcPr marL="7144" marR="7144" marT="7146" marB="0"/>
                </a:tc>
                <a:tc>
                  <a:txBody>
                    <a:bodyPr/>
                    <a:lstStyle/>
                    <a:p>
                      <a:pPr algn="ctr" fontAlgn="t"/>
                      <a:r>
                        <a:rPr lang="en-ZA" sz="1100" b="1" i="0" u="none" strike="noStrike" dirty="0">
                          <a:solidFill>
                            <a:srgbClr val="000000"/>
                          </a:solidFill>
                          <a:effectLst/>
                          <a:latin typeface="Calibri"/>
                        </a:rPr>
                        <a:t>52.5</a:t>
                      </a:r>
                    </a:p>
                  </a:txBody>
                  <a:tcPr marL="7144" marR="7144" marT="7146" marB="0">
                    <a:lnR w="12700" cap="flat" cmpd="sng" algn="ctr">
                      <a:solidFill>
                        <a:schemeClr val="tx1"/>
                      </a:solidFill>
                      <a:prstDash val="solid"/>
                      <a:round/>
                      <a:headEnd type="none" w="med" len="med"/>
                      <a:tailEnd type="none" w="med" len="med"/>
                    </a:lnR>
                    <a:solidFill>
                      <a:srgbClr val="FF0000"/>
                    </a:solidFill>
                  </a:tcPr>
                </a:tc>
                <a:tc>
                  <a:txBody>
                    <a:bodyPr/>
                    <a:lstStyle/>
                    <a:p>
                      <a:pPr algn="ctr" fontAlgn="t"/>
                      <a:endParaRPr lang="en-ZA" sz="1100" b="1" i="0" u="none" strike="noStrike" dirty="0">
                        <a:solidFill>
                          <a:schemeClr val="bg1"/>
                        </a:solidFill>
                        <a:effectLst/>
                        <a:latin typeface="Calibri"/>
                      </a:endParaRPr>
                    </a:p>
                  </a:txBody>
                  <a:tcPr marL="7144" marR="7144" marT="714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87938">
                <a:tc>
                  <a:txBody>
                    <a:bodyPr/>
                    <a:lstStyle/>
                    <a:p>
                      <a:pPr algn="l" fontAlgn="b"/>
                      <a:r>
                        <a:rPr lang="en-US" sz="1400" b="1" u="none" strike="noStrike" dirty="0">
                          <a:effectLst/>
                        </a:rPr>
                        <a:t>Design</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67</a:t>
                      </a:r>
                    </a:p>
                  </a:txBody>
                  <a:tcPr marL="7144" marR="7144" marT="7146" marB="0" anchor="ctr">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6"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68</a:t>
                      </a:r>
                    </a:p>
                  </a:txBody>
                  <a:tcPr marL="7144" marR="7144" marT="7146"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76</a:t>
                      </a:r>
                    </a:p>
                  </a:txBody>
                  <a:tcPr marL="7144" marR="7144" marT="7146" marB="0" anchor="ctr">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80</a:t>
                      </a:r>
                    </a:p>
                  </a:txBody>
                  <a:tcPr marL="7144" marR="7144" marT="7146"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6"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75</a:t>
                      </a:r>
                    </a:p>
                  </a:txBody>
                  <a:tcPr marL="7144" marR="7144" marT="7146" marB="0" anchor="ctr"/>
                </a:tc>
                <a:tc>
                  <a:txBody>
                    <a:bodyPr/>
                    <a:lstStyle/>
                    <a:p>
                      <a:pPr algn="ctr" rtl="0" fontAlgn="ctr"/>
                      <a:r>
                        <a:rPr lang="en-ZA" sz="1100" b="1" i="0" u="none" strike="noStrike" dirty="0">
                          <a:solidFill>
                            <a:srgbClr val="000000"/>
                          </a:solidFill>
                          <a:effectLst/>
                          <a:latin typeface="Calibri"/>
                        </a:rPr>
                        <a:t>55</a:t>
                      </a:r>
                    </a:p>
                  </a:txBody>
                  <a:tcPr marL="7144" marR="7144" marT="7146" marB="0" anchor="ctr"/>
                </a:tc>
                <a:tc>
                  <a:txBody>
                    <a:bodyPr/>
                    <a:lstStyle/>
                    <a:p>
                      <a:pPr algn="ctr" rtl="0" fontAlgn="ctr"/>
                      <a:endParaRPr lang="en-ZA" sz="1100" b="1" i="0" u="none" strike="noStrike">
                        <a:solidFill>
                          <a:srgbClr val="000000"/>
                        </a:solidFill>
                        <a:effectLst/>
                        <a:latin typeface="Calibri"/>
                      </a:endParaRP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fontAlgn="t"/>
                      <a:endParaRPr lang="en-ZA" sz="1100" b="1" i="0" u="none" strike="noStrike" dirty="0">
                        <a:solidFill>
                          <a:srgbClr val="000000"/>
                        </a:solidFill>
                        <a:effectLst/>
                        <a:latin typeface="Calibri"/>
                      </a:endParaRPr>
                    </a:p>
                  </a:txBody>
                  <a:tcPr marL="7144" marR="7144" marT="7146" marB="0"/>
                </a:tc>
                <a:tc>
                  <a:txBody>
                    <a:bodyPr/>
                    <a:lstStyle/>
                    <a:p>
                      <a:pPr algn="ctr" fontAlgn="t"/>
                      <a:r>
                        <a:rPr lang="en-ZA" sz="1100" b="1" i="0" u="none" strike="noStrike" dirty="0">
                          <a:solidFill>
                            <a:srgbClr val="000000"/>
                          </a:solidFill>
                          <a:effectLst/>
                          <a:latin typeface="Calibri"/>
                        </a:rPr>
                        <a:t>70.2</a:t>
                      </a:r>
                    </a:p>
                  </a:txBody>
                  <a:tcPr marL="7144" marR="7144" marT="7146"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87938">
                <a:tc>
                  <a:txBody>
                    <a:bodyPr/>
                    <a:lstStyle/>
                    <a:p>
                      <a:pPr algn="l" fontAlgn="b"/>
                      <a:r>
                        <a:rPr lang="en-US" sz="1400" b="1" u="none" strike="noStrike" dirty="0">
                          <a:effectLst/>
                        </a:rPr>
                        <a:t>Dramatic Arts</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63</a:t>
                      </a:r>
                    </a:p>
                  </a:txBody>
                  <a:tcPr marL="7144" marR="7144" marT="7146" marB="0" anchor="ctr">
                    <a:solidFill>
                      <a:schemeClr val="accent3">
                        <a:lumMod val="60000"/>
                        <a:lumOff val="4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6"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76.6</a:t>
                      </a:r>
                    </a:p>
                  </a:txBody>
                  <a:tcPr marL="7144" marR="7144" marT="7146"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63</a:t>
                      </a:r>
                    </a:p>
                  </a:txBody>
                  <a:tcPr marL="7144" marR="7144" marT="7146"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40</a:t>
                      </a:r>
                    </a:p>
                  </a:txBody>
                  <a:tcPr marL="7144" marR="7144" marT="7146"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70</a:t>
                      </a:r>
                    </a:p>
                  </a:txBody>
                  <a:tcPr marL="7144" marR="7144" marT="7146"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rtl="0" fontAlgn="ctr"/>
                      <a:r>
                        <a:rPr lang="en-ZA" sz="1100" b="1" i="0" u="none" strike="noStrike" dirty="0">
                          <a:solidFill>
                            <a:srgbClr val="000000"/>
                          </a:solidFill>
                          <a:effectLst/>
                          <a:latin typeface="Calibri"/>
                        </a:rPr>
                        <a:t>55</a:t>
                      </a:r>
                    </a:p>
                  </a:txBody>
                  <a:tcPr marL="7144" marR="7144" marT="7146" marB="0" anchor="ctr"/>
                </a:tc>
                <a:tc>
                  <a:txBody>
                    <a:bodyPr/>
                    <a:lstStyle/>
                    <a:p>
                      <a:pPr algn="ctr" rtl="0" fontAlgn="ctr"/>
                      <a:endParaRPr lang="en-ZA" sz="1100" b="1" i="0" u="none" strike="noStrike">
                        <a:solidFill>
                          <a:srgbClr val="000000"/>
                        </a:solidFill>
                        <a:effectLst/>
                        <a:latin typeface="Calibri"/>
                      </a:endParaRP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fontAlgn="t"/>
                      <a:r>
                        <a:rPr lang="en-ZA" sz="1100" b="1" i="0" u="none" strike="noStrike" dirty="0">
                          <a:solidFill>
                            <a:srgbClr val="000000"/>
                          </a:solidFill>
                          <a:effectLst/>
                          <a:latin typeface="Calibri"/>
                        </a:rPr>
                        <a:t>58.2</a:t>
                      </a:r>
                    </a:p>
                  </a:txBody>
                  <a:tcPr marL="7144" marR="7144" marT="7146"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87938">
                <a:tc>
                  <a:txBody>
                    <a:bodyPr/>
                    <a:lstStyle/>
                    <a:p>
                      <a:pPr algn="l" fontAlgn="b"/>
                      <a:r>
                        <a:rPr lang="en-US" sz="1400" b="1" u="none" strike="noStrike" dirty="0">
                          <a:effectLst/>
                        </a:rPr>
                        <a:t>Economics</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62</a:t>
                      </a:r>
                    </a:p>
                  </a:txBody>
                  <a:tcPr marL="7144" marR="7144" marT="7146" marB="0" anchor="ctr">
                    <a:solidFill>
                      <a:schemeClr val="accent3">
                        <a:lumMod val="60000"/>
                        <a:lumOff val="4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6"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64.6</a:t>
                      </a:r>
                    </a:p>
                  </a:txBody>
                  <a:tcPr marL="7144" marR="7144" marT="7146"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69</a:t>
                      </a:r>
                    </a:p>
                  </a:txBody>
                  <a:tcPr marL="7144" marR="7144" marT="7146"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65</a:t>
                      </a:r>
                    </a:p>
                  </a:txBody>
                  <a:tcPr marL="7144" marR="7144" marT="7146"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70</a:t>
                      </a:r>
                    </a:p>
                  </a:txBody>
                  <a:tcPr marL="7144" marR="7144" marT="7146"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63</a:t>
                      </a:r>
                    </a:p>
                  </a:txBody>
                  <a:tcPr marL="7144" marR="7144" marT="7146"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69</a:t>
                      </a:r>
                    </a:p>
                  </a:txBody>
                  <a:tcPr marL="7144" marR="7144" marT="7146"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69</a:t>
                      </a:r>
                    </a:p>
                  </a:txBody>
                  <a:tcPr marL="7144" marR="7144" marT="7146" marB="0" anchor="ctr"/>
                </a:tc>
                <a:tc>
                  <a:txBody>
                    <a:bodyPr/>
                    <a:lstStyle/>
                    <a:p>
                      <a:pPr algn="ctr" rtl="0" fontAlgn="ctr"/>
                      <a:r>
                        <a:rPr lang="en-ZA" sz="1100" b="1" i="0" u="none" strike="noStrike" dirty="0">
                          <a:solidFill>
                            <a:srgbClr val="000000"/>
                          </a:solidFill>
                          <a:effectLst/>
                          <a:latin typeface="Calibri"/>
                        </a:rPr>
                        <a:t>60</a:t>
                      </a: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fontAlgn="t"/>
                      <a:r>
                        <a:rPr lang="en-ZA" sz="1100" b="1" i="0" u="none" strike="noStrike" dirty="0">
                          <a:solidFill>
                            <a:srgbClr val="000000"/>
                          </a:solidFill>
                          <a:effectLst/>
                          <a:latin typeface="Calibri"/>
                        </a:rPr>
                        <a:t>65.9</a:t>
                      </a:r>
                    </a:p>
                  </a:txBody>
                  <a:tcPr marL="7144" marR="7144" marT="7146"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528728">
                <a:tc>
                  <a:txBody>
                    <a:bodyPr/>
                    <a:lstStyle/>
                    <a:p>
                      <a:pPr algn="l" fontAlgn="b"/>
                      <a:r>
                        <a:rPr lang="en-US" sz="1400" b="1" u="none" strike="noStrike" dirty="0">
                          <a:effectLst/>
                        </a:rPr>
                        <a:t>Electrical Technology</a:t>
                      </a:r>
                      <a:endParaRPr lang="en-US" sz="1400" b="1" i="0" u="none" strike="noStrike" dirty="0">
                        <a:solidFill>
                          <a:srgbClr val="000000"/>
                        </a:solidFill>
                        <a:effectLst/>
                        <a:latin typeface="+mn-lt"/>
                      </a:endParaRPr>
                    </a:p>
                  </a:txBody>
                  <a:tcPr marL="3979" marR="3979" marT="2985" marB="0" anchor="b"/>
                </a:tc>
                <a:tc>
                  <a:txBody>
                    <a:bodyPr/>
                    <a:lstStyle/>
                    <a:p>
                      <a:pPr algn="ctr" rtl="0" fontAlgn="ctr"/>
                      <a:r>
                        <a:rPr lang="en-ZA" sz="1100" b="1" i="0" u="none" strike="noStrike" dirty="0">
                          <a:solidFill>
                            <a:srgbClr val="000000"/>
                          </a:solidFill>
                          <a:effectLst/>
                          <a:latin typeface="Calibri"/>
                        </a:rPr>
                        <a:t>60</a:t>
                      </a:r>
                    </a:p>
                  </a:txBody>
                  <a:tcPr marL="7144" marR="7144" marT="7146" marB="0" anchor="ctr">
                    <a:solidFill>
                      <a:schemeClr val="accent3">
                        <a:lumMod val="60000"/>
                        <a:lumOff val="4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6"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3">
                        <a:lumMod val="60000"/>
                        <a:lumOff val="40000"/>
                      </a:schemeClr>
                    </a:solidFill>
                  </a:tcPr>
                </a:tc>
                <a:tc>
                  <a:txBody>
                    <a:bodyPr/>
                    <a:lstStyle/>
                    <a:p>
                      <a:pPr algn="ctr" rtl="0" fontAlgn="ctr"/>
                      <a:endParaRPr lang="en-ZA" sz="1200" b="1" i="0" u="none" strike="noStrike" dirty="0">
                        <a:solidFill>
                          <a:srgbClr val="000000"/>
                        </a:solidFill>
                        <a:effectLst/>
                        <a:latin typeface="Calibri"/>
                      </a:endParaRPr>
                    </a:p>
                  </a:txBody>
                  <a:tcPr marL="7144" marR="7144" marT="7146"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68</a:t>
                      </a:r>
                    </a:p>
                  </a:txBody>
                  <a:tcPr marL="7144" marR="7144" marT="7146"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33</a:t>
                      </a:r>
                    </a:p>
                  </a:txBody>
                  <a:tcPr marL="7144" marR="7144" marT="7146"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87</a:t>
                      </a:r>
                    </a:p>
                  </a:txBody>
                  <a:tcPr marL="7144" marR="7144" marT="7146"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66</a:t>
                      </a:r>
                    </a:p>
                  </a:txBody>
                  <a:tcPr marL="7144" marR="7144" marT="7146"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6"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6"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58</a:t>
                      </a:r>
                    </a:p>
                  </a:txBody>
                  <a:tcPr marL="7144" marR="7144" marT="7146" marB="0" anchor="ctr"/>
                </a:tc>
                <a:tc>
                  <a:txBody>
                    <a:bodyPr/>
                    <a:lstStyle/>
                    <a:p>
                      <a:pPr algn="ctr" rtl="0" fontAlgn="ctr"/>
                      <a:r>
                        <a:rPr lang="en-ZA" sz="1100" b="1" i="0" u="none" strike="noStrike" dirty="0">
                          <a:solidFill>
                            <a:srgbClr val="000000"/>
                          </a:solidFill>
                          <a:effectLst/>
                          <a:latin typeface="Calibri"/>
                        </a:rPr>
                        <a:t>55</a:t>
                      </a:r>
                    </a:p>
                  </a:txBody>
                  <a:tcPr marL="7144" marR="7144" marT="7146" marB="0" anchor="ctr"/>
                </a:tc>
                <a:tc>
                  <a:txBody>
                    <a:bodyPr/>
                    <a:lstStyle/>
                    <a:p>
                      <a:pPr algn="ctr" fontAlgn="t"/>
                      <a:endParaRPr lang="en-ZA" sz="1100" b="1" i="0" u="none" strike="noStrike" dirty="0">
                        <a:solidFill>
                          <a:srgbClr val="000000"/>
                        </a:solidFill>
                        <a:effectLst/>
                        <a:latin typeface="Calibri"/>
                      </a:endParaRPr>
                    </a:p>
                  </a:txBody>
                  <a:tcPr marL="7144" marR="7144" marT="7146" marB="0"/>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rtl="0" fontAlgn="ctr"/>
                      <a:endParaRPr lang="en-ZA" sz="1100" b="1" i="0" u="none" strike="noStrike" dirty="0">
                        <a:solidFill>
                          <a:srgbClr val="000000"/>
                        </a:solidFill>
                        <a:effectLst/>
                        <a:latin typeface="Calibri"/>
                      </a:endParaRPr>
                    </a:p>
                  </a:txBody>
                  <a:tcPr marL="7144" marR="7144" marT="7146" marB="0" anchor="ctr"/>
                </a:tc>
                <a:tc>
                  <a:txBody>
                    <a:bodyPr/>
                    <a:lstStyle/>
                    <a:p>
                      <a:pPr algn="ctr" fontAlgn="t"/>
                      <a:r>
                        <a:rPr lang="en-ZA" sz="1100" b="1" i="0" u="none" strike="noStrike" dirty="0">
                          <a:solidFill>
                            <a:srgbClr val="000000"/>
                          </a:solidFill>
                          <a:effectLst/>
                          <a:latin typeface="Calibri"/>
                        </a:rPr>
                        <a:t>61</a:t>
                      </a:r>
                    </a:p>
                  </a:txBody>
                  <a:tcPr marL="7144" marR="7144" marT="7146"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6"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509982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a:extLst>
              <a:ext uri="{FF2B5EF4-FFF2-40B4-BE49-F238E27FC236}">
                <a16:creationId xmlns:a16="http://schemas.microsoft.com/office/drawing/2014/main" id="{F4DD0362-4267-8D43-9A1B-C50A4D90B87B}"/>
              </a:ext>
            </a:extLst>
          </p:cNvPr>
          <p:cNvSpPr>
            <a:spLocks noGrp="1" noChangeArrowheads="1"/>
          </p:cNvSpPr>
          <p:nvPr>
            <p:ph type="title"/>
          </p:nvPr>
        </p:nvSpPr>
        <p:spPr/>
        <p:txBody>
          <a:bodyPr/>
          <a:lstStyle/>
          <a:p>
            <a:r>
              <a:rPr lang="en-US" altLang="en-US"/>
              <a:t>GRADE 12 SYLLABUS COVERAGE [CYCLE 3   ]</a:t>
            </a:r>
          </a:p>
        </p:txBody>
      </p:sp>
      <p:sp>
        <p:nvSpPr>
          <p:cNvPr id="3" name="Content Placeholder 2">
            <a:extLst>
              <a:ext uri="{FF2B5EF4-FFF2-40B4-BE49-F238E27FC236}">
                <a16:creationId xmlns:a16="http://schemas.microsoft.com/office/drawing/2014/main" id="{9A94E2A5-C801-4F40-ACBC-1D17EA499444}"/>
              </a:ext>
            </a:extLst>
          </p:cNvPr>
          <p:cNvSpPr>
            <a:spLocks noGrp="1"/>
          </p:cNvSpPr>
          <p:nvPr>
            <p:ph idx="4294967295"/>
          </p:nvPr>
        </p:nvSpPr>
        <p:spPr>
          <a:xfrm>
            <a:off x="1606550" y="1616075"/>
            <a:ext cx="10585450" cy="4560888"/>
          </a:xfrm>
        </p:spPr>
        <p:txBody>
          <a:bodyPr/>
          <a:lstStyle/>
          <a:p>
            <a:pPr lvl="1"/>
            <a:endParaRPr lang="en-ZA" dirty="0"/>
          </a:p>
          <a:p>
            <a:endParaRPr lang="en-ZA" dirty="0"/>
          </a:p>
          <a:p>
            <a:r>
              <a:rPr lang="en-ZA" dirty="0"/>
              <a:t>	</a:t>
            </a:r>
          </a:p>
          <a:p>
            <a:endParaRPr lang="en-US" dirty="0"/>
          </a:p>
        </p:txBody>
      </p:sp>
      <p:graphicFrame>
        <p:nvGraphicFramePr>
          <p:cNvPr id="4" name="Table 3">
            <a:extLst>
              <a:ext uri="{FF2B5EF4-FFF2-40B4-BE49-F238E27FC236}">
                <a16:creationId xmlns:a16="http://schemas.microsoft.com/office/drawing/2014/main" id="{5EE5F674-9D22-BF48-A3AA-30707356AA83}"/>
              </a:ext>
            </a:extLst>
          </p:cNvPr>
          <p:cNvGraphicFramePr>
            <a:graphicFrameLocks noGrp="1"/>
          </p:cNvGraphicFramePr>
          <p:nvPr>
            <p:extLst>
              <p:ext uri="{D42A27DB-BD31-4B8C-83A1-F6EECF244321}">
                <p14:modId xmlns:p14="http://schemas.microsoft.com/office/powerpoint/2010/main" val="2092735406"/>
              </p:ext>
            </p:extLst>
          </p:nvPr>
        </p:nvGraphicFramePr>
        <p:xfrm>
          <a:off x="1334529" y="1735822"/>
          <a:ext cx="10585325" cy="4554985"/>
        </p:xfrm>
        <a:graphic>
          <a:graphicData uri="http://schemas.openxmlformats.org/drawingml/2006/table">
            <a:tbl>
              <a:tblPr firstRow="1" bandRow="1">
                <a:tableStyleId>{5C22544A-7EE6-4342-B048-85BDC9FD1C3A}</a:tableStyleId>
              </a:tblPr>
              <a:tblGrid>
                <a:gridCol w="2204981">
                  <a:extLst>
                    <a:ext uri="{9D8B030D-6E8A-4147-A177-3AD203B41FA5}">
                      <a16:colId xmlns:a16="http://schemas.microsoft.com/office/drawing/2014/main" val="20000"/>
                    </a:ext>
                  </a:extLst>
                </a:gridCol>
                <a:gridCol w="580472">
                  <a:extLst>
                    <a:ext uri="{9D8B030D-6E8A-4147-A177-3AD203B41FA5}">
                      <a16:colId xmlns:a16="http://schemas.microsoft.com/office/drawing/2014/main" val="20001"/>
                    </a:ext>
                  </a:extLst>
                </a:gridCol>
                <a:gridCol w="461304">
                  <a:extLst>
                    <a:ext uri="{9D8B030D-6E8A-4147-A177-3AD203B41FA5}">
                      <a16:colId xmlns:a16="http://schemas.microsoft.com/office/drawing/2014/main" val="20002"/>
                    </a:ext>
                  </a:extLst>
                </a:gridCol>
                <a:gridCol w="484964">
                  <a:extLst>
                    <a:ext uri="{9D8B030D-6E8A-4147-A177-3AD203B41FA5}">
                      <a16:colId xmlns:a16="http://schemas.microsoft.com/office/drawing/2014/main" val="20003"/>
                    </a:ext>
                  </a:extLst>
                </a:gridCol>
                <a:gridCol w="461305">
                  <a:extLst>
                    <a:ext uri="{9D8B030D-6E8A-4147-A177-3AD203B41FA5}">
                      <a16:colId xmlns:a16="http://schemas.microsoft.com/office/drawing/2014/main" val="20004"/>
                    </a:ext>
                  </a:extLst>
                </a:gridCol>
                <a:gridCol w="473133">
                  <a:extLst>
                    <a:ext uri="{9D8B030D-6E8A-4147-A177-3AD203B41FA5}">
                      <a16:colId xmlns:a16="http://schemas.microsoft.com/office/drawing/2014/main" val="20005"/>
                    </a:ext>
                  </a:extLst>
                </a:gridCol>
                <a:gridCol w="473134">
                  <a:extLst>
                    <a:ext uri="{9D8B030D-6E8A-4147-A177-3AD203B41FA5}">
                      <a16:colId xmlns:a16="http://schemas.microsoft.com/office/drawing/2014/main" val="20006"/>
                    </a:ext>
                  </a:extLst>
                </a:gridCol>
                <a:gridCol w="473134">
                  <a:extLst>
                    <a:ext uri="{9D8B030D-6E8A-4147-A177-3AD203B41FA5}">
                      <a16:colId xmlns:a16="http://schemas.microsoft.com/office/drawing/2014/main" val="20007"/>
                    </a:ext>
                  </a:extLst>
                </a:gridCol>
                <a:gridCol w="518774">
                  <a:extLst>
                    <a:ext uri="{9D8B030D-6E8A-4147-A177-3AD203B41FA5}">
                      <a16:colId xmlns:a16="http://schemas.microsoft.com/office/drawing/2014/main" val="20008"/>
                    </a:ext>
                  </a:extLst>
                </a:gridCol>
                <a:gridCol w="483746">
                  <a:extLst>
                    <a:ext uri="{9D8B030D-6E8A-4147-A177-3AD203B41FA5}">
                      <a16:colId xmlns:a16="http://schemas.microsoft.com/office/drawing/2014/main" val="20009"/>
                    </a:ext>
                  </a:extLst>
                </a:gridCol>
                <a:gridCol w="416883">
                  <a:extLst>
                    <a:ext uri="{9D8B030D-6E8A-4147-A177-3AD203B41FA5}">
                      <a16:colId xmlns:a16="http://schemas.microsoft.com/office/drawing/2014/main" val="20010"/>
                    </a:ext>
                  </a:extLst>
                </a:gridCol>
                <a:gridCol w="495372">
                  <a:extLst>
                    <a:ext uri="{9D8B030D-6E8A-4147-A177-3AD203B41FA5}">
                      <a16:colId xmlns:a16="http://schemas.microsoft.com/office/drawing/2014/main" val="20011"/>
                    </a:ext>
                  </a:extLst>
                </a:gridCol>
                <a:gridCol w="484963">
                  <a:extLst>
                    <a:ext uri="{9D8B030D-6E8A-4147-A177-3AD203B41FA5}">
                      <a16:colId xmlns:a16="http://schemas.microsoft.com/office/drawing/2014/main" val="20012"/>
                    </a:ext>
                  </a:extLst>
                </a:gridCol>
                <a:gridCol w="496791">
                  <a:extLst>
                    <a:ext uri="{9D8B030D-6E8A-4147-A177-3AD203B41FA5}">
                      <a16:colId xmlns:a16="http://schemas.microsoft.com/office/drawing/2014/main" val="20013"/>
                    </a:ext>
                  </a:extLst>
                </a:gridCol>
                <a:gridCol w="484963">
                  <a:extLst>
                    <a:ext uri="{9D8B030D-6E8A-4147-A177-3AD203B41FA5}">
                      <a16:colId xmlns:a16="http://schemas.microsoft.com/office/drawing/2014/main" val="20014"/>
                    </a:ext>
                  </a:extLst>
                </a:gridCol>
                <a:gridCol w="473136">
                  <a:extLst>
                    <a:ext uri="{9D8B030D-6E8A-4147-A177-3AD203B41FA5}">
                      <a16:colId xmlns:a16="http://schemas.microsoft.com/office/drawing/2014/main" val="20015"/>
                    </a:ext>
                  </a:extLst>
                </a:gridCol>
                <a:gridCol w="533275">
                  <a:extLst>
                    <a:ext uri="{9D8B030D-6E8A-4147-A177-3AD203B41FA5}">
                      <a16:colId xmlns:a16="http://schemas.microsoft.com/office/drawing/2014/main" val="20016"/>
                    </a:ext>
                  </a:extLst>
                </a:gridCol>
                <a:gridCol w="584995">
                  <a:extLst>
                    <a:ext uri="{9D8B030D-6E8A-4147-A177-3AD203B41FA5}">
                      <a16:colId xmlns:a16="http://schemas.microsoft.com/office/drawing/2014/main" val="20017"/>
                    </a:ext>
                  </a:extLst>
                </a:gridCol>
              </a:tblGrid>
              <a:tr h="1148024">
                <a:tc>
                  <a:txBody>
                    <a:bodyPr/>
                    <a:lstStyle/>
                    <a:p>
                      <a:r>
                        <a:rPr lang="en-US" sz="1200" b="1" dirty="0"/>
                        <a:t>SUBJECT</a:t>
                      </a:r>
                      <a:r>
                        <a:rPr lang="en-US" sz="1200" b="1" baseline="0" dirty="0"/>
                        <a:t>S</a:t>
                      </a:r>
                      <a:endParaRPr lang="en-US" sz="1200" b="1" dirty="0"/>
                    </a:p>
                  </a:txBody>
                  <a:tcPr marT="34283" marB="34283"/>
                </a:tc>
                <a:tc gridSpan="3">
                  <a:txBody>
                    <a:bodyPr/>
                    <a:lstStyle/>
                    <a:p>
                      <a:pPr algn="ctr"/>
                      <a:r>
                        <a:rPr lang="en-US" sz="1200" dirty="0"/>
                        <a:t>SEDIWEST</a:t>
                      </a:r>
                    </a:p>
                    <a:p>
                      <a:pPr algn="ctr"/>
                      <a:r>
                        <a:rPr lang="en-US" sz="1200" dirty="0"/>
                        <a:t>REGION</a:t>
                      </a:r>
                    </a:p>
                  </a:txBody>
                  <a:tcPr marT="34283" marB="34283">
                    <a:solidFill>
                      <a:schemeClr val="accent3">
                        <a:lumMod val="60000"/>
                        <a:lumOff val="40000"/>
                      </a:schemeClr>
                    </a:solidFill>
                  </a:tcPr>
                </a:tc>
                <a:tc hMerge="1">
                  <a:txBody>
                    <a:bodyPr/>
                    <a:lstStyle/>
                    <a:p>
                      <a:endParaRPr lang="en-US" dirty="0"/>
                    </a:p>
                  </a:txBody>
                  <a:tcPr/>
                </a:tc>
                <a:tc hMerge="1">
                  <a:txBody>
                    <a:bodyPr/>
                    <a:lstStyle/>
                    <a:p>
                      <a:endParaRPr lang="en-US" dirty="0"/>
                    </a:p>
                  </a:txBody>
                  <a:tcPr/>
                </a:tc>
                <a:tc gridSpan="3">
                  <a:txBody>
                    <a:bodyPr/>
                    <a:lstStyle/>
                    <a:p>
                      <a:pPr algn="ctr"/>
                      <a:r>
                        <a:rPr lang="en-US" sz="1200" dirty="0"/>
                        <a:t>EKURHULENI</a:t>
                      </a:r>
                      <a:r>
                        <a:rPr lang="en-US" sz="1200" baseline="0" dirty="0"/>
                        <a:t> REGION</a:t>
                      </a:r>
                      <a:endParaRPr lang="en-US" sz="1200" dirty="0"/>
                    </a:p>
                  </a:txBody>
                  <a:tcPr marT="34283" marB="34283">
                    <a:solidFill>
                      <a:schemeClr val="accent2">
                        <a:lumMod val="40000"/>
                        <a:lumOff val="60000"/>
                      </a:schemeClr>
                    </a:solidFill>
                  </a:tcPr>
                </a:tc>
                <a:tc hMerge="1">
                  <a:txBody>
                    <a:bodyPr/>
                    <a:lstStyle/>
                    <a:p>
                      <a:endParaRPr lang="en-US" dirty="0"/>
                    </a:p>
                  </a:txBody>
                  <a:tcPr/>
                </a:tc>
                <a:tc hMerge="1">
                  <a:txBody>
                    <a:bodyPr/>
                    <a:lstStyle/>
                    <a:p>
                      <a:endParaRPr lang="en-US" dirty="0"/>
                    </a:p>
                  </a:txBody>
                  <a:tcPr/>
                </a:tc>
                <a:tc gridSpan="4">
                  <a:txBody>
                    <a:bodyPr/>
                    <a:lstStyle/>
                    <a:p>
                      <a:pPr algn="ctr"/>
                      <a:r>
                        <a:rPr lang="en-US" sz="1200" dirty="0"/>
                        <a:t>TSHWANE </a:t>
                      </a:r>
                    </a:p>
                    <a:p>
                      <a:pPr algn="ctr"/>
                      <a:r>
                        <a:rPr lang="en-US" sz="1200" dirty="0"/>
                        <a:t>REGION</a:t>
                      </a:r>
                    </a:p>
                  </a:txBody>
                  <a:tcPr marT="34283" marB="34283">
                    <a:solidFill>
                      <a:schemeClr val="accent4">
                        <a:lumMod val="40000"/>
                        <a:lumOff val="6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5">
                  <a:txBody>
                    <a:bodyPr/>
                    <a:lstStyle/>
                    <a:p>
                      <a:pPr algn="ctr"/>
                      <a:r>
                        <a:rPr lang="en-US" sz="1200" dirty="0"/>
                        <a:t>JOHANNESBURG</a:t>
                      </a:r>
                    </a:p>
                    <a:p>
                      <a:pPr algn="ctr"/>
                      <a:r>
                        <a:rPr lang="en-US" sz="1200" dirty="0"/>
                        <a:t>REGION</a:t>
                      </a:r>
                    </a:p>
                  </a:txBody>
                  <a:tcPr marT="34283" marB="34283"/>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en-US" sz="1200" dirty="0"/>
                        <a:t>AV</a:t>
                      </a:r>
                    </a:p>
                  </a:txBody>
                  <a:tcPr marT="34283" marB="34283">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ZA" sz="1200" b="1" i="0" u="none" strike="noStrike" dirty="0">
                          <a:solidFill>
                            <a:srgbClr val="000000"/>
                          </a:solidFill>
                          <a:effectLst/>
                          <a:latin typeface="+mn-lt"/>
                        </a:rPr>
                        <a:t>&gt;5% VAR</a:t>
                      </a:r>
                    </a:p>
                    <a:p>
                      <a:pPr algn="ctr"/>
                      <a:r>
                        <a:rPr lang="en-US" sz="1200" dirty="0"/>
                        <a:t>R</a:t>
                      </a:r>
                    </a:p>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a:t>(&gt;5%)</a:t>
                      </a:r>
                    </a:p>
                  </a:txBody>
                  <a:tcPr marT="34283" marB="342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3681">
                <a:tc>
                  <a:txBody>
                    <a:bodyPr/>
                    <a:lstStyle/>
                    <a:p>
                      <a:endParaRPr lang="en-US" sz="1200" b="1" dirty="0"/>
                    </a:p>
                  </a:txBody>
                  <a:tcPr marT="34283" marB="34283"/>
                </a:tc>
                <a:tc>
                  <a:txBody>
                    <a:bodyPr/>
                    <a:lstStyle/>
                    <a:p>
                      <a:r>
                        <a:rPr lang="en-US" sz="1200" b="1" dirty="0"/>
                        <a:t>GW</a:t>
                      </a:r>
                    </a:p>
                  </a:txBody>
                  <a:tcPr marT="34283" marB="34283">
                    <a:solidFill>
                      <a:schemeClr val="accent3">
                        <a:lumMod val="60000"/>
                        <a:lumOff val="40000"/>
                      </a:schemeClr>
                    </a:solidFill>
                  </a:tcPr>
                </a:tc>
                <a:tc>
                  <a:txBody>
                    <a:bodyPr/>
                    <a:lstStyle/>
                    <a:p>
                      <a:r>
                        <a:rPr lang="en-US" sz="1200" b="1" dirty="0"/>
                        <a:t>SE</a:t>
                      </a:r>
                    </a:p>
                  </a:txBody>
                  <a:tcPr marT="34283" marB="34283">
                    <a:solidFill>
                      <a:schemeClr val="accent3">
                        <a:lumMod val="60000"/>
                        <a:lumOff val="40000"/>
                      </a:schemeClr>
                    </a:solidFill>
                  </a:tcPr>
                </a:tc>
                <a:tc>
                  <a:txBody>
                    <a:bodyPr/>
                    <a:lstStyle/>
                    <a:p>
                      <a:r>
                        <a:rPr lang="en-US" sz="1200" b="1" dirty="0"/>
                        <a:t>SW</a:t>
                      </a:r>
                    </a:p>
                  </a:txBody>
                  <a:tcPr marT="34283" marB="34283">
                    <a:solidFill>
                      <a:schemeClr val="accent3">
                        <a:lumMod val="60000"/>
                        <a:lumOff val="40000"/>
                      </a:schemeClr>
                    </a:solidFill>
                  </a:tcPr>
                </a:tc>
                <a:tc>
                  <a:txBody>
                    <a:bodyPr/>
                    <a:lstStyle/>
                    <a:p>
                      <a:r>
                        <a:rPr lang="en-US" sz="1200" b="1" dirty="0"/>
                        <a:t>GE</a:t>
                      </a:r>
                    </a:p>
                  </a:txBody>
                  <a:tcPr marT="34283" marB="34283">
                    <a:solidFill>
                      <a:schemeClr val="accent2">
                        <a:lumMod val="40000"/>
                        <a:lumOff val="60000"/>
                      </a:schemeClr>
                    </a:solidFill>
                  </a:tcPr>
                </a:tc>
                <a:tc>
                  <a:txBody>
                    <a:bodyPr/>
                    <a:lstStyle/>
                    <a:p>
                      <a:r>
                        <a:rPr lang="en-US" sz="1200" b="1" dirty="0"/>
                        <a:t>EN</a:t>
                      </a:r>
                    </a:p>
                  </a:txBody>
                  <a:tcPr marT="34283" marB="34283">
                    <a:solidFill>
                      <a:schemeClr val="accent2">
                        <a:lumMod val="40000"/>
                        <a:lumOff val="60000"/>
                      </a:schemeClr>
                    </a:solidFill>
                  </a:tcPr>
                </a:tc>
                <a:tc>
                  <a:txBody>
                    <a:bodyPr/>
                    <a:lstStyle/>
                    <a:p>
                      <a:r>
                        <a:rPr lang="en-US" sz="1200" b="1" dirty="0"/>
                        <a:t>ES</a:t>
                      </a:r>
                    </a:p>
                  </a:txBody>
                  <a:tcPr marT="34283" marB="34283">
                    <a:solidFill>
                      <a:schemeClr val="accent2">
                        <a:lumMod val="40000"/>
                        <a:lumOff val="60000"/>
                      </a:schemeClr>
                    </a:solidFill>
                  </a:tcPr>
                </a:tc>
                <a:tc>
                  <a:txBody>
                    <a:bodyPr/>
                    <a:lstStyle/>
                    <a:p>
                      <a:r>
                        <a:rPr lang="en-US" sz="1200" b="1" dirty="0"/>
                        <a:t>GN</a:t>
                      </a:r>
                    </a:p>
                  </a:txBody>
                  <a:tcPr marT="34283" marB="34283">
                    <a:solidFill>
                      <a:schemeClr val="accent4">
                        <a:lumMod val="40000"/>
                        <a:lumOff val="60000"/>
                      </a:schemeClr>
                    </a:solidFill>
                  </a:tcPr>
                </a:tc>
                <a:tc>
                  <a:txBody>
                    <a:bodyPr/>
                    <a:lstStyle/>
                    <a:p>
                      <a:r>
                        <a:rPr lang="en-US" sz="1200" b="1" dirty="0"/>
                        <a:t>TW</a:t>
                      </a:r>
                    </a:p>
                  </a:txBody>
                  <a:tcPr marT="34283" marB="34283">
                    <a:solidFill>
                      <a:schemeClr val="accent4">
                        <a:lumMod val="40000"/>
                        <a:lumOff val="60000"/>
                      </a:schemeClr>
                    </a:solidFill>
                  </a:tcPr>
                </a:tc>
                <a:tc>
                  <a:txBody>
                    <a:bodyPr/>
                    <a:lstStyle/>
                    <a:p>
                      <a:r>
                        <a:rPr lang="en-US" sz="1200" b="1" dirty="0"/>
                        <a:t>TN</a:t>
                      </a:r>
                    </a:p>
                  </a:txBody>
                  <a:tcPr marT="34283" marB="34283">
                    <a:solidFill>
                      <a:schemeClr val="accent4">
                        <a:lumMod val="40000"/>
                        <a:lumOff val="60000"/>
                      </a:schemeClr>
                    </a:solidFill>
                  </a:tcPr>
                </a:tc>
                <a:tc>
                  <a:txBody>
                    <a:bodyPr/>
                    <a:lstStyle/>
                    <a:p>
                      <a:r>
                        <a:rPr lang="en-US" sz="1200" b="1" dirty="0"/>
                        <a:t>TS</a:t>
                      </a:r>
                    </a:p>
                  </a:txBody>
                  <a:tcPr marT="34283" marB="34283">
                    <a:solidFill>
                      <a:schemeClr val="accent4">
                        <a:lumMod val="40000"/>
                        <a:lumOff val="60000"/>
                      </a:schemeClr>
                    </a:solidFill>
                  </a:tcPr>
                </a:tc>
                <a:tc>
                  <a:txBody>
                    <a:bodyPr/>
                    <a:lstStyle/>
                    <a:p>
                      <a:r>
                        <a:rPr lang="en-US" sz="1200" b="1" dirty="0"/>
                        <a:t>JN</a:t>
                      </a:r>
                    </a:p>
                  </a:txBody>
                  <a:tcPr marT="34283" marB="34283"/>
                </a:tc>
                <a:tc>
                  <a:txBody>
                    <a:bodyPr/>
                    <a:lstStyle/>
                    <a:p>
                      <a:r>
                        <a:rPr lang="en-US" sz="1200" b="1" dirty="0"/>
                        <a:t>JS</a:t>
                      </a:r>
                    </a:p>
                  </a:txBody>
                  <a:tcPr marT="34283" marB="34283"/>
                </a:tc>
                <a:tc>
                  <a:txBody>
                    <a:bodyPr/>
                    <a:lstStyle/>
                    <a:p>
                      <a:r>
                        <a:rPr lang="en-US" sz="1200" b="1" dirty="0"/>
                        <a:t>JE</a:t>
                      </a:r>
                    </a:p>
                  </a:txBody>
                  <a:tcPr marT="34283" marB="34283"/>
                </a:tc>
                <a:tc>
                  <a:txBody>
                    <a:bodyPr/>
                    <a:lstStyle/>
                    <a:p>
                      <a:r>
                        <a:rPr lang="en-US" sz="1200" b="1" dirty="0"/>
                        <a:t>JW</a:t>
                      </a:r>
                    </a:p>
                  </a:txBody>
                  <a:tcPr marT="34283" marB="34283"/>
                </a:tc>
                <a:tc>
                  <a:txBody>
                    <a:bodyPr/>
                    <a:lstStyle/>
                    <a:p>
                      <a:r>
                        <a:rPr lang="en-US" sz="1200" b="1" dirty="0"/>
                        <a:t>JC</a:t>
                      </a:r>
                    </a:p>
                  </a:txBody>
                  <a:tcPr marT="34283" marB="34283"/>
                </a:tc>
                <a:tc>
                  <a:txBody>
                    <a:bodyPr/>
                    <a:lstStyle/>
                    <a:p>
                      <a:endParaRPr lang="en-US" sz="900" b="1" dirty="0"/>
                    </a:p>
                  </a:txBody>
                  <a:tcPr marT="34283" marB="34283">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endParaRPr lang="en-US" sz="900" b="1" dirty="0"/>
                    </a:p>
                  </a:txBody>
                  <a:tcPr marT="34283" marB="3428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3264">
                <a:tc>
                  <a:txBody>
                    <a:bodyPr/>
                    <a:lstStyle/>
                    <a:p>
                      <a:pPr algn="l" fontAlgn="b"/>
                      <a:r>
                        <a:rPr lang="en-US" sz="1400" b="1" u="none" strike="noStrike" dirty="0">
                          <a:effectLst/>
                        </a:rPr>
                        <a:t>Engineering Graphics and Des</a:t>
                      </a:r>
                      <a:endParaRPr lang="en-US" sz="1400" b="1" i="0" u="none" strike="noStrike" dirty="0">
                        <a:solidFill>
                          <a:srgbClr val="000000"/>
                        </a:solidFill>
                        <a:effectLst/>
                        <a:latin typeface="+mn-lt"/>
                      </a:endParaRPr>
                    </a:p>
                  </a:txBody>
                  <a:tcPr marL="3078" marR="3078" marT="2309" marB="0" anchor="b"/>
                </a:tc>
                <a:tc>
                  <a:txBody>
                    <a:bodyPr/>
                    <a:lstStyle/>
                    <a:p>
                      <a:pPr algn="ctr" rtl="0" fontAlgn="ctr"/>
                      <a:r>
                        <a:rPr lang="en-ZA" sz="1100" b="1" i="0" u="none" strike="noStrike" dirty="0">
                          <a:solidFill>
                            <a:srgbClr val="000000"/>
                          </a:solidFill>
                          <a:effectLst/>
                          <a:latin typeface="Calibri"/>
                        </a:rPr>
                        <a:t>65</a:t>
                      </a: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r>
                        <a:rPr lang="en-ZA" sz="1200" b="1" i="0" u="none" strike="noStrike" dirty="0">
                          <a:solidFill>
                            <a:srgbClr val="000000"/>
                          </a:solidFill>
                          <a:effectLst/>
                          <a:latin typeface="Calibri"/>
                        </a:rPr>
                        <a:t>64.6</a:t>
                      </a:r>
                    </a:p>
                  </a:txBody>
                  <a:tcPr marL="7144" marR="7144" marT="7143"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68</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33</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59.8</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65</a:t>
                      </a:r>
                    </a:p>
                  </a:txBody>
                  <a:tcPr marL="7144" marR="7144" marT="7143" marB="0">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80</a:t>
                      </a:r>
                    </a:p>
                  </a:txBody>
                  <a:tcPr marL="7144" marR="7144" marT="7143"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r>
                        <a:rPr lang="en-ZA" sz="1100" b="1" i="0" u="none" strike="noStrike" dirty="0">
                          <a:solidFill>
                            <a:srgbClr val="000000"/>
                          </a:solidFill>
                          <a:effectLst/>
                          <a:latin typeface="Calibri"/>
                        </a:rPr>
                        <a:t>55</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100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65.8</a:t>
                      </a:r>
                    </a:p>
                  </a:txBody>
                  <a:tcPr marL="7144" marR="7144" marT="7143" marB="0" anchor="ctr">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83264">
                <a:tc>
                  <a:txBody>
                    <a:bodyPr/>
                    <a:lstStyle/>
                    <a:p>
                      <a:pPr algn="l" fontAlgn="b"/>
                      <a:r>
                        <a:rPr lang="en-US" sz="1400" b="1" u="none" strike="noStrike" dirty="0">
                          <a:effectLst/>
                        </a:rPr>
                        <a:t>English First Additional Lang</a:t>
                      </a:r>
                      <a:endParaRPr lang="en-US" sz="1400" b="1" i="0" u="none" strike="noStrike" dirty="0">
                        <a:solidFill>
                          <a:srgbClr val="000000"/>
                        </a:solidFill>
                        <a:effectLst/>
                        <a:latin typeface="+mn-lt"/>
                      </a:endParaRPr>
                    </a:p>
                  </a:txBody>
                  <a:tcPr marL="3078" marR="3078" marT="2309" marB="0" anchor="b"/>
                </a:tc>
                <a:tc>
                  <a:txBody>
                    <a:bodyPr/>
                    <a:lstStyle/>
                    <a:p>
                      <a:pPr algn="ctr" rtl="0" fontAlgn="ctr"/>
                      <a:r>
                        <a:rPr lang="en-ZA" sz="1100" b="1" i="0" u="none" strike="noStrike" dirty="0">
                          <a:solidFill>
                            <a:srgbClr val="000000"/>
                          </a:solidFill>
                          <a:effectLst/>
                          <a:latin typeface="Calibri"/>
                        </a:rPr>
                        <a:t>58</a:t>
                      </a:r>
                    </a:p>
                  </a:txBody>
                  <a:tcPr marL="7144" marR="7144" marT="7143" marB="0" anchor="ctr">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r>
                        <a:rPr lang="en-ZA" sz="1200" b="1" i="0" u="none" strike="noStrike" dirty="0">
                          <a:solidFill>
                            <a:srgbClr val="000000"/>
                          </a:solidFill>
                          <a:effectLst/>
                          <a:latin typeface="Calibri"/>
                        </a:rPr>
                        <a:t>65.8</a:t>
                      </a:r>
                    </a:p>
                  </a:txBody>
                  <a:tcPr marL="7144" marR="7144" marT="7143"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67</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61</a:t>
                      </a:r>
                    </a:p>
                  </a:txBody>
                  <a:tcPr marL="7144" marR="7144" marT="7143" marB="0">
                    <a:solidFill>
                      <a:schemeClr val="accent2">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53</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71</a:t>
                      </a:r>
                    </a:p>
                  </a:txBody>
                  <a:tcPr marL="7144" marR="7144" marT="7143"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74</a:t>
                      </a:r>
                    </a:p>
                  </a:txBody>
                  <a:tcPr marL="7144" marR="7144" marT="7143" marB="0" anchor="ct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80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65.5</a:t>
                      </a:r>
                    </a:p>
                  </a:txBody>
                  <a:tcPr marL="7144" marR="7144" marT="7143" marB="0" anchor="ctr">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42979">
                <a:tc>
                  <a:txBody>
                    <a:bodyPr/>
                    <a:lstStyle/>
                    <a:p>
                      <a:pPr algn="l" fontAlgn="b"/>
                      <a:r>
                        <a:rPr lang="en-US" sz="1400" b="1" u="none" strike="noStrike" dirty="0">
                          <a:effectLst/>
                        </a:rPr>
                        <a:t>English Home Language</a:t>
                      </a:r>
                      <a:endParaRPr lang="en-US" sz="1400" b="1" i="0" u="none" strike="noStrike" dirty="0">
                        <a:solidFill>
                          <a:srgbClr val="000000"/>
                        </a:solidFill>
                        <a:effectLst/>
                        <a:latin typeface="+mn-lt"/>
                      </a:endParaRPr>
                    </a:p>
                  </a:txBody>
                  <a:tcPr marL="3078" marR="3078" marT="2309" marB="0" anchor="b"/>
                </a:tc>
                <a:tc>
                  <a:txBody>
                    <a:bodyPr/>
                    <a:lstStyle/>
                    <a:p>
                      <a:pPr algn="ctr" rtl="0" fontAlgn="ctr"/>
                      <a:r>
                        <a:rPr lang="en-ZA" sz="1100" b="1" i="0" u="none" strike="noStrike" dirty="0">
                          <a:solidFill>
                            <a:srgbClr val="000000"/>
                          </a:solidFill>
                          <a:effectLst/>
                          <a:latin typeface="Calibri"/>
                        </a:rPr>
                        <a:t>62</a:t>
                      </a:r>
                    </a:p>
                  </a:txBody>
                  <a:tcPr marL="7144" marR="7144" marT="7143" marB="0" anchor="ctr">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r>
                        <a:rPr lang="en-ZA" sz="1200" b="1" i="0" u="none" strike="noStrike" dirty="0">
                          <a:solidFill>
                            <a:srgbClr val="000000"/>
                          </a:solidFill>
                          <a:effectLst/>
                          <a:latin typeface="Calibri"/>
                        </a:rPr>
                        <a:t>58.3</a:t>
                      </a:r>
                    </a:p>
                  </a:txBody>
                  <a:tcPr marL="7144" marR="7144" marT="7143"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67</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65</a:t>
                      </a:r>
                    </a:p>
                  </a:txBody>
                  <a:tcPr marL="7144" marR="7144" marT="7143" marB="0">
                    <a:solidFill>
                      <a:schemeClr val="accent2">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53</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70</a:t>
                      </a:r>
                    </a:p>
                  </a:txBody>
                  <a:tcPr marL="7144" marR="7144" marT="7143"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62.4</a:t>
                      </a:r>
                    </a:p>
                  </a:txBody>
                  <a:tcPr marL="7144" marR="7144" marT="7143" marB="0" anchor="ctr">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72605">
                <a:tc>
                  <a:txBody>
                    <a:bodyPr/>
                    <a:lstStyle/>
                    <a:p>
                      <a:pPr algn="l" fontAlgn="b"/>
                      <a:r>
                        <a:rPr lang="en-US" sz="1400" b="1" u="none" strike="noStrike" dirty="0">
                          <a:effectLst/>
                        </a:rPr>
                        <a:t>English Second Add</a:t>
                      </a:r>
                      <a:r>
                        <a:rPr lang="en-US" sz="1400" b="1" u="none" strike="noStrike" baseline="0" dirty="0">
                          <a:effectLst/>
                        </a:rPr>
                        <a:t> </a:t>
                      </a:r>
                      <a:r>
                        <a:rPr lang="en-US" sz="1400" b="1" u="none" strike="noStrike" dirty="0">
                          <a:effectLst/>
                        </a:rPr>
                        <a:t> Lang</a:t>
                      </a:r>
                      <a:endParaRPr lang="en-US" sz="1400" b="1" i="0" u="none" strike="noStrike" dirty="0">
                        <a:solidFill>
                          <a:srgbClr val="000000"/>
                        </a:solidFill>
                        <a:effectLst/>
                        <a:latin typeface="+mn-lt"/>
                      </a:endParaRPr>
                    </a:p>
                  </a:txBody>
                  <a:tcPr marL="3078" marR="3078" marT="2309" marB="0" anchor="b"/>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endParaRPr lang="en-ZA" sz="1100" b="0" i="0" u="none" strike="noStrike">
                        <a:solidFill>
                          <a:srgbClr val="000000"/>
                        </a:solidFill>
                        <a:effectLst/>
                        <a:latin typeface="Calibri"/>
                      </a:endParaRPr>
                    </a:p>
                  </a:txBody>
                  <a:tcPr marL="7144" marR="7144" marT="7143" marB="0"/>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r>
                        <a:rPr lang="en-ZA" sz="1100" b="1" i="0" u="none" strike="noStrike" dirty="0">
                          <a:solidFill>
                            <a:srgbClr val="000000"/>
                          </a:solidFill>
                          <a:effectLst/>
                          <a:latin typeface="Calibri"/>
                        </a:rPr>
                        <a:t>100</a:t>
                      </a: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r>
                        <a:rPr lang="en-ZA" sz="1100" b="1" i="0" u="none" strike="noStrike" dirty="0">
                          <a:solidFill>
                            <a:srgbClr val="000000"/>
                          </a:solidFill>
                          <a:effectLst/>
                          <a:latin typeface="Calibri"/>
                        </a:rPr>
                        <a:t>100</a:t>
                      </a:r>
                    </a:p>
                  </a:txBody>
                  <a:tcPr marL="7144" marR="7144" marT="7143" marB="0" anchor="ctr">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42979">
                <a:tc>
                  <a:txBody>
                    <a:bodyPr/>
                    <a:lstStyle/>
                    <a:p>
                      <a:pPr algn="l" fontAlgn="b"/>
                      <a:r>
                        <a:rPr lang="en-US" sz="1400" b="1" u="none" strike="noStrike" dirty="0">
                          <a:effectLst/>
                        </a:rPr>
                        <a:t>French Second Add Lang</a:t>
                      </a:r>
                      <a:endParaRPr lang="en-US" sz="1400" b="1" i="0" u="none" strike="noStrike" dirty="0">
                        <a:solidFill>
                          <a:srgbClr val="000000"/>
                        </a:solidFill>
                        <a:effectLst/>
                        <a:latin typeface="+mn-lt"/>
                      </a:endParaRPr>
                    </a:p>
                  </a:txBody>
                  <a:tcPr marL="3078" marR="3078" marT="2309" marB="0" anchor="b"/>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75</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r>
                        <a:rPr lang="en-ZA" sz="1100" b="1" i="0" u="none" strike="noStrike" dirty="0">
                          <a:solidFill>
                            <a:srgbClr val="000000"/>
                          </a:solidFill>
                          <a:effectLst/>
                          <a:latin typeface="Calibri"/>
                        </a:rPr>
                        <a:t>75</a:t>
                      </a:r>
                    </a:p>
                  </a:txBody>
                  <a:tcPr marL="7144" marR="7144" marT="7143" marB="0" anchor="ctr">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42979">
                <a:tc>
                  <a:txBody>
                    <a:bodyPr/>
                    <a:lstStyle/>
                    <a:p>
                      <a:pPr algn="l" fontAlgn="b"/>
                      <a:r>
                        <a:rPr lang="en-US" sz="1400" b="1" u="none" strike="noStrike" dirty="0">
                          <a:effectLst/>
                        </a:rPr>
                        <a:t>Geography</a:t>
                      </a:r>
                      <a:endParaRPr lang="en-US" sz="1400" b="1" i="0" u="none" strike="noStrike" dirty="0">
                        <a:solidFill>
                          <a:srgbClr val="000000"/>
                        </a:solidFill>
                        <a:effectLst/>
                        <a:latin typeface="+mn-lt"/>
                      </a:endParaRPr>
                    </a:p>
                  </a:txBody>
                  <a:tcPr marL="3078" marR="3078" marT="2309" marB="0" anchor="b"/>
                </a:tc>
                <a:tc>
                  <a:txBody>
                    <a:bodyPr/>
                    <a:lstStyle/>
                    <a:p>
                      <a:pPr algn="ctr" rtl="0" fontAlgn="ctr"/>
                      <a:r>
                        <a:rPr lang="en-ZA" sz="1100" b="1" i="0" u="none" strike="noStrike" dirty="0">
                          <a:solidFill>
                            <a:srgbClr val="000000"/>
                          </a:solidFill>
                          <a:effectLst/>
                          <a:latin typeface="Calibri"/>
                        </a:rPr>
                        <a:t>60</a:t>
                      </a:r>
                    </a:p>
                  </a:txBody>
                  <a:tcPr marL="7144" marR="7144" marT="7143" marB="0" anchor="ctr">
                    <a:solidFill>
                      <a:schemeClr val="accent3">
                        <a:lumMod val="60000"/>
                        <a:lumOff val="4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fontAlgn="t"/>
                      <a:r>
                        <a:rPr lang="en-ZA" sz="1100" b="1" i="0" u="none" strike="noStrike" dirty="0">
                          <a:solidFill>
                            <a:srgbClr val="000000"/>
                          </a:solidFill>
                          <a:effectLst/>
                          <a:latin typeface="Calibri"/>
                        </a:rPr>
                        <a:t>58.7</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64</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50</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55.6</a:t>
                      </a: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50</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68</a:t>
                      </a: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53</a:t>
                      </a:r>
                    </a:p>
                  </a:txBody>
                  <a:tcPr marL="7144" marR="7144" marT="7143" marB="0" anchor="ct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50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56.9</a:t>
                      </a:r>
                    </a:p>
                  </a:txBody>
                  <a:tcPr marL="7144" marR="7144" marT="7143" marB="0" anchor="ctr">
                    <a:lnR w="12700" cap="flat" cmpd="sng" algn="ctr">
                      <a:solidFill>
                        <a:schemeClr val="tx1"/>
                      </a:solidFill>
                      <a:prstDash val="solid"/>
                      <a:round/>
                      <a:headEnd type="none" w="med" len="med"/>
                      <a:tailEnd type="none" w="med" len="med"/>
                    </a:lnR>
                    <a:solidFill>
                      <a:srgbClr val="FF0000"/>
                    </a:solidFill>
                  </a:tcPr>
                </a:tc>
                <a:tc>
                  <a:txBody>
                    <a:bodyPr/>
                    <a:lstStyle/>
                    <a:p>
                      <a:pPr algn="ctr" fontAlgn="t"/>
                      <a:endParaRPr lang="en-ZA" sz="1100" b="1" i="0" u="none" strike="noStrike" dirty="0">
                        <a:solidFill>
                          <a:schemeClr val="bg1"/>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472605">
                <a:tc>
                  <a:txBody>
                    <a:bodyPr/>
                    <a:lstStyle/>
                    <a:p>
                      <a:pPr algn="l" fontAlgn="b"/>
                      <a:r>
                        <a:rPr lang="en-US" sz="1400" b="1" u="none" strike="noStrike" dirty="0">
                          <a:effectLst/>
                        </a:rPr>
                        <a:t>German Second Add Lang</a:t>
                      </a:r>
                      <a:endParaRPr lang="en-US" sz="1400" b="1" i="0" u="none" strike="noStrike" dirty="0">
                        <a:solidFill>
                          <a:srgbClr val="000000"/>
                        </a:solidFill>
                        <a:effectLst/>
                        <a:latin typeface="+mn-lt"/>
                      </a:endParaRPr>
                    </a:p>
                  </a:txBody>
                  <a:tcPr marL="3078" marR="3078" marT="2309" marB="0" anchor="b"/>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endParaRPr lang="en-ZA" sz="1100" b="0" i="0" u="none" strike="noStrike">
                        <a:solidFill>
                          <a:srgbClr val="000000"/>
                        </a:solidFill>
                        <a:effectLst/>
                        <a:latin typeface="Calibri"/>
                      </a:endParaRPr>
                    </a:p>
                  </a:txBody>
                  <a:tcPr marL="7144" marR="7144" marT="7143" marB="0"/>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72605">
                <a:tc>
                  <a:txBody>
                    <a:bodyPr/>
                    <a:lstStyle/>
                    <a:p>
                      <a:pPr algn="l" fontAlgn="b"/>
                      <a:r>
                        <a:rPr lang="en-US" sz="1400" b="1" u="none" strike="noStrike" dirty="0">
                          <a:effectLst/>
                        </a:rPr>
                        <a:t>Gujarati Second Add</a:t>
                      </a:r>
                      <a:r>
                        <a:rPr lang="en-US" sz="1400" b="1" u="none" strike="noStrike" baseline="0" dirty="0">
                          <a:effectLst/>
                        </a:rPr>
                        <a:t> </a:t>
                      </a:r>
                      <a:r>
                        <a:rPr lang="en-US" sz="1400" b="1" u="none" strike="noStrike" dirty="0">
                          <a:effectLst/>
                        </a:rPr>
                        <a:t>Lang</a:t>
                      </a:r>
                      <a:endParaRPr lang="en-US" sz="1400" b="1" i="0" u="none" strike="noStrike" dirty="0">
                        <a:solidFill>
                          <a:srgbClr val="000000"/>
                        </a:solidFill>
                        <a:effectLst/>
                        <a:latin typeface="+mn-lt"/>
                      </a:endParaRPr>
                    </a:p>
                  </a:txBody>
                  <a:tcPr marL="3078" marR="3078" marT="2309" marB="0" anchor="b"/>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r>
                        <a:rPr lang="en-ZA" sz="1100" b="0" i="0" u="none" strike="noStrike" dirty="0">
                          <a:solidFill>
                            <a:srgbClr val="000000"/>
                          </a:solidFill>
                          <a:effectLst/>
                          <a:latin typeface="Calibri"/>
                        </a:rPr>
                        <a:t>62</a:t>
                      </a:r>
                    </a:p>
                  </a:txBody>
                  <a:tcPr marL="7144" marR="7144" marT="7143" marB="0"/>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r>
                        <a:rPr lang="en-ZA" sz="1100" b="1" i="0" u="none" strike="noStrike" dirty="0">
                          <a:solidFill>
                            <a:srgbClr val="000000"/>
                          </a:solidFill>
                          <a:effectLst/>
                          <a:latin typeface="Calibri"/>
                        </a:rPr>
                        <a:t>62</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337511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a:extLst>
              <a:ext uri="{FF2B5EF4-FFF2-40B4-BE49-F238E27FC236}">
                <a16:creationId xmlns:a16="http://schemas.microsoft.com/office/drawing/2014/main" id="{6702E60F-687C-844D-86FC-826408333C4D}"/>
              </a:ext>
            </a:extLst>
          </p:cNvPr>
          <p:cNvSpPr>
            <a:spLocks noGrp="1" noChangeArrowheads="1"/>
          </p:cNvSpPr>
          <p:nvPr>
            <p:ph type="title"/>
          </p:nvPr>
        </p:nvSpPr>
        <p:spPr/>
        <p:txBody>
          <a:bodyPr/>
          <a:lstStyle/>
          <a:p>
            <a:r>
              <a:rPr lang="en-US" altLang="en-US"/>
              <a:t>GRADE 12 SYLLABUS COVERAGE [CYCLE 3  ]</a:t>
            </a:r>
          </a:p>
        </p:txBody>
      </p:sp>
      <p:sp>
        <p:nvSpPr>
          <p:cNvPr id="3" name="Content Placeholder 2">
            <a:extLst>
              <a:ext uri="{FF2B5EF4-FFF2-40B4-BE49-F238E27FC236}">
                <a16:creationId xmlns:a16="http://schemas.microsoft.com/office/drawing/2014/main" id="{617B2F49-A0EA-AD42-A866-6102210AF0CA}"/>
              </a:ext>
            </a:extLst>
          </p:cNvPr>
          <p:cNvSpPr>
            <a:spLocks noGrp="1"/>
          </p:cNvSpPr>
          <p:nvPr>
            <p:ph idx="4294967295"/>
          </p:nvPr>
        </p:nvSpPr>
        <p:spPr>
          <a:xfrm>
            <a:off x="1606550" y="1616075"/>
            <a:ext cx="10585450" cy="4560888"/>
          </a:xfrm>
        </p:spPr>
        <p:txBody>
          <a:bodyPr/>
          <a:lstStyle/>
          <a:p>
            <a:pPr lvl="1"/>
            <a:endParaRPr lang="en-ZA" dirty="0"/>
          </a:p>
          <a:p>
            <a:endParaRPr lang="en-ZA" dirty="0"/>
          </a:p>
          <a:p>
            <a:r>
              <a:rPr lang="en-ZA" dirty="0"/>
              <a:t>	</a:t>
            </a:r>
          </a:p>
          <a:p>
            <a:endParaRPr lang="en-US" dirty="0"/>
          </a:p>
        </p:txBody>
      </p:sp>
      <p:graphicFrame>
        <p:nvGraphicFramePr>
          <p:cNvPr id="4" name="Table 3">
            <a:extLst>
              <a:ext uri="{FF2B5EF4-FFF2-40B4-BE49-F238E27FC236}">
                <a16:creationId xmlns:a16="http://schemas.microsoft.com/office/drawing/2014/main" id="{548F9B83-2397-FD49-A78E-0CC0EE53612C}"/>
              </a:ext>
            </a:extLst>
          </p:cNvPr>
          <p:cNvGraphicFramePr>
            <a:graphicFrameLocks noGrp="1"/>
          </p:cNvGraphicFramePr>
          <p:nvPr>
            <p:extLst>
              <p:ext uri="{D42A27DB-BD31-4B8C-83A1-F6EECF244321}">
                <p14:modId xmlns:p14="http://schemas.microsoft.com/office/powerpoint/2010/main" val="125848030"/>
              </p:ext>
            </p:extLst>
          </p:nvPr>
        </p:nvGraphicFramePr>
        <p:xfrm>
          <a:off x="1334530" y="1762625"/>
          <a:ext cx="10668418" cy="4730772"/>
        </p:xfrm>
        <a:graphic>
          <a:graphicData uri="http://schemas.openxmlformats.org/drawingml/2006/table">
            <a:tbl>
              <a:tblPr firstRow="1" bandRow="1">
                <a:tableStyleId>{5C22544A-7EE6-4342-B048-85BDC9FD1C3A}</a:tableStyleId>
              </a:tblPr>
              <a:tblGrid>
                <a:gridCol w="2332765">
                  <a:extLst>
                    <a:ext uri="{9D8B030D-6E8A-4147-A177-3AD203B41FA5}">
                      <a16:colId xmlns:a16="http://schemas.microsoft.com/office/drawing/2014/main" val="20000"/>
                    </a:ext>
                  </a:extLst>
                </a:gridCol>
                <a:gridCol w="584025">
                  <a:extLst>
                    <a:ext uri="{9D8B030D-6E8A-4147-A177-3AD203B41FA5}">
                      <a16:colId xmlns:a16="http://schemas.microsoft.com/office/drawing/2014/main" val="20001"/>
                    </a:ext>
                  </a:extLst>
                </a:gridCol>
                <a:gridCol w="453975">
                  <a:extLst>
                    <a:ext uri="{9D8B030D-6E8A-4147-A177-3AD203B41FA5}">
                      <a16:colId xmlns:a16="http://schemas.microsoft.com/office/drawing/2014/main" val="20002"/>
                    </a:ext>
                  </a:extLst>
                </a:gridCol>
                <a:gridCol w="488023">
                  <a:extLst>
                    <a:ext uri="{9D8B030D-6E8A-4147-A177-3AD203B41FA5}">
                      <a16:colId xmlns:a16="http://schemas.microsoft.com/office/drawing/2014/main" val="20003"/>
                    </a:ext>
                  </a:extLst>
                </a:gridCol>
                <a:gridCol w="453975">
                  <a:extLst>
                    <a:ext uri="{9D8B030D-6E8A-4147-A177-3AD203B41FA5}">
                      <a16:colId xmlns:a16="http://schemas.microsoft.com/office/drawing/2014/main" val="20004"/>
                    </a:ext>
                  </a:extLst>
                </a:gridCol>
                <a:gridCol w="465324">
                  <a:extLst>
                    <a:ext uri="{9D8B030D-6E8A-4147-A177-3AD203B41FA5}">
                      <a16:colId xmlns:a16="http://schemas.microsoft.com/office/drawing/2014/main" val="20005"/>
                    </a:ext>
                  </a:extLst>
                </a:gridCol>
                <a:gridCol w="406645">
                  <a:extLst>
                    <a:ext uri="{9D8B030D-6E8A-4147-A177-3AD203B41FA5}">
                      <a16:colId xmlns:a16="http://schemas.microsoft.com/office/drawing/2014/main" val="20006"/>
                    </a:ext>
                  </a:extLst>
                </a:gridCol>
                <a:gridCol w="477317">
                  <a:extLst>
                    <a:ext uri="{9D8B030D-6E8A-4147-A177-3AD203B41FA5}">
                      <a16:colId xmlns:a16="http://schemas.microsoft.com/office/drawing/2014/main" val="20007"/>
                    </a:ext>
                  </a:extLst>
                </a:gridCol>
                <a:gridCol w="557409">
                  <a:extLst>
                    <a:ext uri="{9D8B030D-6E8A-4147-A177-3AD203B41FA5}">
                      <a16:colId xmlns:a16="http://schemas.microsoft.com/office/drawing/2014/main" val="20008"/>
                    </a:ext>
                  </a:extLst>
                </a:gridCol>
                <a:gridCol w="476674">
                  <a:extLst>
                    <a:ext uri="{9D8B030D-6E8A-4147-A177-3AD203B41FA5}">
                      <a16:colId xmlns:a16="http://schemas.microsoft.com/office/drawing/2014/main" val="20009"/>
                    </a:ext>
                  </a:extLst>
                </a:gridCol>
                <a:gridCol w="397870">
                  <a:extLst>
                    <a:ext uri="{9D8B030D-6E8A-4147-A177-3AD203B41FA5}">
                      <a16:colId xmlns:a16="http://schemas.microsoft.com/office/drawing/2014/main" val="20010"/>
                    </a:ext>
                  </a:extLst>
                </a:gridCol>
                <a:gridCol w="489252">
                  <a:extLst>
                    <a:ext uri="{9D8B030D-6E8A-4147-A177-3AD203B41FA5}">
                      <a16:colId xmlns:a16="http://schemas.microsoft.com/office/drawing/2014/main" val="20011"/>
                    </a:ext>
                  </a:extLst>
                </a:gridCol>
                <a:gridCol w="489251">
                  <a:extLst>
                    <a:ext uri="{9D8B030D-6E8A-4147-A177-3AD203B41FA5}">
                      <a16:colId xmlns:a16="http://schemas.microsoft.com/office/drawing/2014/main" val="20012"/>
                    </a:ext>
                  </a:extLst>
                </a:gridCol>
                <a:gridCol w="501184">
                  <a:extLst>
                    <a:ext uri="{9D8B030D-6E8A-4147-A177-3AD203B41FA5}">
                      <a16:colId xmlns:a16="http://schemas.microsoft.com/office/drawing/2014/main" val="20013"/>
                    </a:ext>
                  </a:extLst>
                </a:gridCol>
                <a:gridCol w="489251">
                  <a:extLst>
                    <a:ext uri="{9D8B030D-6E8A-4147-A177-3AD203B41FA5}">
                      <a16:colId xmlns:a16="http://schemas.microsoft.com/office/drawing/2014/main" val="20014"/>
                    </a:ext>
                  </a:extLst>
                </a:gridCol>
                <a:gridCol w="477320">
                  <a:extLst>
                    <a:ext uri="{9D8B030D-6E8A-4147-A177-3AD203B41FA5}">
                      <a16:colId xmlns:a16="http://schemas.microsoft.com/office/drawing/2014/main" val="20015"/>
                    </a:ext>
                  </a:extLst>
                </a:gridCol>
                <a:gridCol w="477320">
                  <a:extLst>
                    <a:ext uri="{9D8B030D-6E8A-4147-A177-3AD203B41FA5}">
                      <a16:colId xmlns:a16="http://schemas.microsoft.com/office/drawing/2014/main" val="20016"/>
                    </a:ext>
                  </a:extLst>
                </a:gridCol>
                <a:gridCol w="650838">
                  <a:extLst>
                    <a:ext uri="{9D8B030D-6E8A-4147-A177-3AD203B41FA5}">
                      <a16:colId xmlns:a16="http://schemas.microsoft.com/office/drawing/2014/main" val="20017"/>
                    </a:ext>
                  </a:extLst>
                </a:gridCol>
              </a:tblGrid>
              <a:tr h="1007735">
                <a:tc>
                  <a:txBody>
                    <a:bodyPr/>
                    <a:lstStyle/>
                    <a:p>
                      <a:r>
                        <a:rPr lang="en-US" sz="1200" b="1" dirty="0"/>
                        <a:t>SUBJECT</a:t>
                      </a:r>
                      <a:r>
                        <a:rPr lang="en-US" sz="1200" b="1" baseline="0" dirty="0"/>
                        <a:t>S65</a:t>
                      </a:r>
                      <a:endParaRPr lang="en-US" sz="1200" b="1" dirty="0"/>
                    </a:p>
                  </a:txBody>
                  <a:tcPr marT="34282" marB="34282"/>
                </a:tc>
                <a:tc gridSpan="3">
                  <a:txBody>
                    <a:bodyPr/>
                    <a:lstStyle/>
                    <a:p>
                      <a:pPr algn="ctr"/>
                      <a:r>
                        <a:rPr lang="en-US" sz="1200" dirty="0"/>
                        <a:t>SEDIWEST</a:t>
                      </a:r>
                    </a:p>
                    <a:p>
                      <a:pPr algn="ctr"/>
                      <a:r>
                        <a:rPr lang="en-US" sz="1200" dirty="0"/>
                        <a:t>REGION</a:t>
                      </a:r>
                    </a:p>
                  </a:txBody>
                  <a:tcPr marT="34282" marB="34282">
                    <a:solidFill>
                      <a:schemeClr val="accent3">
                        <a:lumMod val="60000"/>
                        <a:lumOff val="40000"/>
                      </a:schemeClr>
                    </a:solidFill>
                  </a:tcPr>
                </a:tc>
                <a:tc hMerge="1">
                  <a:txBody>
                    <a:bodyPr/>
                    <a:lstStyle/>
                    <a:p>
                      <a:endParaRPr lang="en-US" dirty="0"/>
                    </a:p>
                  </a:txBody>
                  <a:tcPr/>
                </a:tc>
                <a:tc hMerge="1">
                  <a:txBody>
                    <a:bodyPr/>
                    <a:lstStyle/>
                    <a:p>
                      <a:endParaRPr lang="en-US" dirty="0"/>
                    </a:p>
                  </a:txBody>
                  <a:tcPr/>
                </a:tc>
                <a:tc gridSpan="3">
                  <a:txBody>
                    <a:bodyPr/>
                    <a:lstStyle/>
                    <a:p>
                      <a:pPr algn="ctr"/>
                      <a:r>
                        <a:rPr lang="en-US" sz="1200" dirty="0"/>
                        <a:t>EKURHULENI</a:t>
                      </a:r>
                      <a:r>
                        <a:rPr lang="en-US" sz="1200" baseline="0" dirty="0"/>
                        <a:t> REGION</a:t>
                      </a:r>
                      <a:endParaRPr lang="en-US" sz="1200" dirty="0"/>
                    </a:p>
                  </a:txBody>
                  <a:tcPr marT="34282" marB="34282">
                    <a:solidFill>
                      <a:schemeClr val="accent2">
                        <a:lumMod val="40000"/>
                        <a:lumOff val="60000"/>
                      </a:schemeClr>
                    </a:solidFill>
                  </a:tcPr>
                </a:tc>
                <a:tc hMerge="1">
                  <a:txBody>
                    <a:bodyPr/>
                    <a:lstStyle/>
                    <a:p>
                      <a:endParaRPr lang="en-US" dirty="0"/>
                    </a:p>
                  </a:txBody>
                  <a:tcPr/>
                </a:tc>
                <a:tc hMerge="1">
                  <a:txBody>
                    <a:bodyPr/>
                    <a:lstStyle/>
                    <a:p>
                      <a:endParaRPr lang="en-US" dirty="0"/>
                    </a:p>
                  </a:txBody>
                  <a:tcPr/>
                </a:tc>
                <a:tc gridSpan="4">
                  <a:txBody>
                    <a:bodyPr/>
                    <a:lstStyle/>
                    <a:p>
                      <a:pPr algn="ctr"/>
                      <a:r>
                        <a:rPr lang="en-US" sz="1200" dirty="0"/>
                        <a:t>TSHWANE </a:t>
                      </a:r>
                    </a:p>
                    <a:p>
                      <a:pPr algn="ctr"/>
                      <a:r>
                        <a:rPr lang="en-US" sz="1200" dirty="0"/>
                        <a:t>REGION</a:t>
                      </a:r>
                    </a:p>
                  </a:txBody>
                  <a:tcPr marT="34282" marB="34282">
                    <a:solidFill>
                      <a:schemeClr val="accent4">
                        <a:lumMod val="40000"/>
                        <a:lumOff val="6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5">
                  <a:txBody>
                    <a:bodyPr/>
                    <a:lstStyle/>
                    <a:p>
                      <a:pPr algn="ctr"/>
                      <a:r>
                        <a:rPr lang="en-US" sz="1200" dirty="0"/>
                        <a:t>JOHANNESBURG</a:t>
                      </a:r>
                    </a:p>
                    <a:p>
                      <a:pPr algn="ctr"/>
                      <a:r>
                        <a:rPr lang="en-US" sz="1200" dirty="0"/>
                        <a:t>REGION</a:t>
                      </a:r>
                    </a:p>
                  </a:txBody>
                  <a:tcPr marT="34282" marB="34282"/>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pPr algn="ctr"/>
                      <a:r>
                        <a:rPr lang="en-US" sz="1200" dirty="0"/>
                        <a:t>AV</a:t>
                      </a:r>
                    </a:p>
                  </a:txBody>
                  <a:tcPr marT="34282" marB="34282">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1" i="0" dirty="0"/>
                        <a:t>(&gt;</a:t>
                      </a:r>
                      <a:r>
                        <a:rPr lang="en-ZA" sz="1100" b="1" i="0" u="none" strike="noStrike" dirty="0">
                          <a:solidFill>
                            <a:srgbClr val="000000"/>
                          </a:solidFill>
                          <a:effectLst/>
                          <a:latin typeface="+mn-lt"/>
                        </a:rPr>
                        <a:t>&gt;5% VAR</a:t>
                      </a:r>
                    </a:p>
                    <a:p>
                      <a:pPr algn="ctr"/>
                      <a:r>
                        <a:rPr lang="en-US" sz="1200" dirty="0"/>
                        <a:t>VAR</a:t>
                      </a:r>
                    </a:p>
                    <a:p>
                      <a:pPr marL="0" marR="0" indent="0" algn="ctr" defTabSz="457200" rtl="0" eaLnBrk="1" fontAlgn="auto" latinLnBrk="0" hangingPunct="1">
                        <a:lnSpc>
                          <a:spcPct val="100000"/>
                        </a:lnSpc>
                        <a:spcBef>
                          <a:spcPts val="0"/>
                        </a:spcBef>
                        <a:spcAft>
                          <a:spcPts val="0"/>
                        </a:spcAft>
                        <a:buClrTx/>
                        <a:buSzTx/>
                        <a:buFontTx/>
                        <a:buNone/>
                        <a:tabLst/>
                        <a:defRPr/>
                      </a:pPr>
                      <a:r>
                        <a:rPr lang="en-US" sz="1200" dirty="0"/>
                        <a:t>(&gt;5%)</a:t>
                      </a:r>
                    </a:p>
                  </a:txBody>
                  <a:tcPr marT="34282" marB="34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5913">
                <a:tc>
                  <a:txBody>
                    <a:bodyPr/>
                    <a:lstStyle/>
                    <a:p>
                      <a:endParaRPr lang="en-US" sz="1200" b="1" dirty="0"/>
                    </a:p>
                  </a:txBody>
                  <a:tcPr marT="34282" marB="34282"/>
                </a:tc>
                <a:tc>
                  <a:txBody>
                    <a:bodyPr/>
                    <a:lstStyle/>
                    <a:p>
                      <a:r>
                        <a:rPr lang="en-US" sz="1200" b="1" dirty="0"/>
                        <a:t>GW</a:t>
                      </a:r>
                    </a:p>
                  </a:txBody>
                  <a:tcPr marT="34282" marB="34282">
                    <a:solidFill>
                      <a:schemeClr val="accent3">
                        <a:lumMod val="60000"/>
                        <a:lumOff val="40000"/>
                      </a:schemeClr>
                    </a:solidFill>
                  </a:tcPr>
                </a:tc>
                <a:tc>
                  <a:txBody>
                    <a:bodyPr/>
                    <a:lstStyle/>
                    <a:p>
                      <a:r>
                        <a:rPr lang="en-US" sz="1200" b="1" dirty="0"/>
                        <a:t>SE</a:t>
                      </a:r>
                    </a:p>
                  </a:txBody>
                  <a:tcPr marT="34282" marB="34282">
                    <a:solidFill>
                      <a:schemeClr val="accent3">
                        <a:lumMod val="60000"/>
                        <a:lumOff val="40000"/>
                      </a:schemeClr>
                    </a:solidFill>
                  </a:tcPr>
                </a:tc>
                <a:tc>
                  <a:txBody>
                    <a:bodyPr/>
                    <a:lstStyle/>
                    <a:p>
                      <a:r>
                        <a:rPr lang="en-US" sz="1200" b="1" dirty="0"/>
                        <a:t>SW</a:t>
                      </a:r>
                    </a:p>
                  </a:txBody>
                  <a:tcPr marT="34282" marB="34282">
                    <a:solidFill>
                      <a:schemeClr val="accent3">
                        <a:lumMod val="60000"/>
                        <a:lumOff val="40000"/>
                      </a:schemeClr>
                    </a:solidFill>
                  </a:tcPr>
                </a:tc>
                <a:tc>
                  <a:txBody>
                    <a:bodyPr/>
                    <a:lstStyle/>
                    <a:p>
                      <a:r>
                        <a:rPr lang="en-US" sz="1200" b="1" dirty="0"/>
                        <a:t>GE</a:t>
                      </a:r>
                    </a:p>
                  </a:txBody>
                  <a:tcPr marT="34282" marB="34282">
                    <a:solidFill>
                      <a:schemeClr val="accent2">
                        <a:lumMod val="40000"/>
                        <a:lumOff val="60000"/>
                      </a:schemeClr>
                    </a:solidFill>
                  </a:tcPr>
                </a:tc>
                <a:tc>
                  <a:txBody>
                    <a:bodyPr/>
                    <a:lstStyle/>
                    <a:p>
                      <a:r>
                        <a:rPr lang="en-US" sz="1200" b="1" dirty="0"/>
                        <a:t>EN</a:t>
                      </a:r>
                    </a:p>
                  </a:txBody>
                  <a:tcPr marT="34282" marB="34282">
                    <a:solidFill>
                      <a:schemeClr val="accent2">
                        <a:lumMod val="40000"/>
                        <a:lumOff val="60000"/>
                      </a:schemeClr>
                    </a:solidFill>
                  </a:tcPr>
                </a:tc>
                <a:tc>
                  <a:txBody>
                    <a:bodyPr/>
                    <a:lstStyle/>
                    <a:p>
                      <a:r>
                        <a:rPr lang="en-US" sz="1200" b="1" dirty="0"/>
                        <a:t>ES</a:t>
                      </a:r>
                    </a:p>
                  </a:txBody>
                  <a:tcPr marT="34282" marB="34282">
                    <a:solidFill>
                      <a:schemeClr val="accent2">
                        <a:lumMod val="40000"/>
                        <a:lumOff val="60000"/>
                      </a:schemeClr>
                    </a:solidFill>
                  </a:tcPr>
                </a:tc>
                <a:tc>
                  <a:txBody>
                    <a:bodyPr/>
                    <a:lstStyle/>
                    <a:p>
                      <a:r>
                        <a:rPr lang="en-US" sz="1200" b="1" dirty="0"/>
                        <a:t>GN</a:t>
                      </a:r>
                    </a:p>
                  </a:txBody>
                  <a:tcPr marT="34282" marB="34282">
                    <a:solidFill>
                      <a:schemeClr val="accent4">
                        <a:lumMod val="40000"/>
                        <a:lumOff val="60000"/>
                      </a:schemeClr>
                    </a:solidFill>
                  </a:tcPr>
                </a:tc>
                <a:tc>
                  <a:txBody>
                    <a:bodyPr/>
                    <a:lstStyle/>
                    <a:p>
                      <a:r>
                        <a:rPr lang="en-US" sz="1200" b="1" dirty="0"/>
                        <a:t>TW</a:t>
                      </a:r>
                    </a:p>
                  </a:txBody>
                  <a:tcPr marT="34282" marB="34282">
                    <a:solidFill>
                      <a:schemeClr val="accent4">
                        <a:lumMod val="40000"/>
                        <a:lumOff val="60000"/>
                      </a:schemeClr>
                    </a:solidFill>
                  </a:tcPr>
                </a:tc>
                <a:tc>
                  <a:txBody>
                    <a:bodyPr/>
                    <a:lstStyle/>
                    <a:p>
                      <a:r>
                        <a:rPr lang="en-US" sz="1200" b="1" dirty="0"/>
                        <a:t>TN</a:t>
                      </a:r>
                    </a:p>
                  </a:txBody>
                  <a:tcPr marT="34282" marB="34282">
                    <a:solidFill>
                      <a:schemeClr val="accent4">
                        <a:lumMod val="40000"/>
                        <a:lumOff val="60000"/>
                      </a:schemeClr>
                    </a:solidFill>
                  </a:tcPr>
                </a:tc>
                <a:tc>
                  <a:txBody>
                    <a:bodyPr/>
                    <a:lstStyle/>
                    <a:p>
                      <a:r>
                        <a:rPr lang="en-US" sz="1200" b="1" dirty="0"/>
                        <a:t>TS</a:t>
                      </a:r>
                    </a:p>
                  </a:txBody>
                  <a:tcPr marT="34282" marB="34282">
                    <a:solidFill>
                      <a:schemeClr val="accent4">
                        <a:lumMod val="40000"/>
                        <a:lumOff val="60000"/>
                      </a:schemeClr>
                    </a:solidFill>
                  </a:tcPr>
                </a:tc>
                <a:tc>
                  <a:txBody>
                    <a:bodyPr/>
                    <a:lstStyle/>
                    <a:p>
                      <a:r>
                        <a:rPr lang="en-US" sz="1200" b="1" dirty="0"/>
                        <a:t>JN</a:t>
                      </a:r>
                    </a:p>
                  </a:txBody>
                  <a:tcPr marT="34282" marB="34282"/>
                </a:tc>
                <a:tc>
                  <a:txBody>
                    <a:bodyPr/>
                    <a:lstStyle/>
                    <a:p>
                      <a:r>
                        <a:rPr lang="en-US" sz="1200" b="1" dirty="0"/>
                        <a:t>JS</a:t>
                      </a:r>
                    </a:p>
                  </a:txBody>
                  <a:tcPr marT="34282" marB="34282"/>
                </a:tc>
                <a:tc>
                  <a:txBody>
                    <a:bodyPr/>
                    <a:lstStyle/>
                    <a:p>
                      <a:r>
                        <a:rPr lang="en-US" sz="1200" b="1" dirty="0"/>
                        <a:t>JE</a:t>
                      </a:r>
                    </a:p>
                  </a:txBody>
                  <a:tcPr marT="34282" marB="34282"/>
                </a:tc>
                <a:tc>
                  <a:txBody>
                    <a:bodyPr/>
                    <a:lstStyle/>
                    <a:p>
                      <a:r>
                        <a:rPr lang="en-US" sz="1200" b="1" dirty="0"/>
                        <a:t>JW</a:t>
                      </a:r>
                    </a:p>
                  </a:txBody>
                  <a:tcPr marT="34282" marB="34282"/>
                </a:tc>
                <a:tc>
                  <a:txBody>
                    <a:bodyPr/>
                    <a:lstStyle/>
                    <a:p>
                      <a:r>
                        <a:rPr lang="en-US" sz="1200" b="1" dirty="0"/>
                        <a:t>JC</a:t>
                      </a:r>
                    </a:p>
                  </a:txBody>
                  <a:tcPr marT="34282" marB="34282"/>
                </a:tc>
                <a:tc>
                  <a:txBody>
                    <a:bodyPr/>
                    <a:lstStyle/>
                    <a:p>
                      <a:endParaRPr lang="en-US" sz="900" b="1" dirty="0"/>
                    </a:p>
                  </a:txBody>
                  <a:tcPr marT="34282" marB="34282">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endParaRPr lang="en-US" sz="900" b="1" dirty="0"/>
                    </a:p>
                  </a:txBody>
                  <a:tcPr marT="34282" marB="3428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552757">
                <a:tc>
                  <a:txBody>
                    <a:bodyPr/>
                    <a:lstStyle/>
                    <a:p>
                      <a:pPr algn="l" fontAlgn="b"/>
                      <a:r>
                        <a:rPr lang="en-US" sz="1400" b="1" u="none" strike="noStrike" dirty="0">
                          <a:effectLst/>
                        </a:rPr>
                        <a:t>Hebrew Sec</a:t>
                      </a:r>
                      <a:r>
                        <a:rPr lang="en-US" sz="1400" b="1" u="none" strike="noStrike" baseline="0" dirty="0">
                          <a:effectLst/>
                        </a:rPr>
                        <a:t> </a:t>
                      </a:r>
                      <a:r>
                        <a:rPr lang="en-US" sz="1400" b="1" u="none" strike="noStrike" dirty="0">
                          <a:effectLst/>
                        </a:rPr>
                        <a:t>Additional Lang</a:t>
                      </a:r>
                      <a:endParaRPr lang="en-US" sz="1400" b="1" i="0" u="none" strike="noStrike" dirty="0">
                        <a:solidFill>
                          <a:srgbClr val="000000"/>
                        </a:solidFill>
                        <a:effectLst/>
                        <a:latin typeface="+mn-lt"/>
                      </a:endParaRPr>
                    </a:p>
                  </a:txBody>
                  <a:tcPr marL="3078" marR="3078" marT="2309" marB="0" anchor="b"/>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0" i="0" u="none" strike="noStrike">
                        <a:solidFill>
                          <a:srgbClr val="000000"/>
                        </a:solidFill>
                        <a:effectLst/>
                        <a:latin typeface="Calibri"/>
                      </a:endParaRPr>
                    </a:p>
                  </a:txBody>
                  <a:tcPr marL="7144" marR="7144" marT="7143" marB="0"/>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endParaRPr lang="en-ZA" sz="1100" b="1" i="0" u="none" strike="noStrike">
                        <a:solidFill>
                          <a:srgbClr val="000000"/>
                        </a:solidFill>
                        <a:effectLst/>
                        <a:latin typeface="Calibri"/>
                      </a:endParaRP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87957">
                <a:tc>
                  <a:txBody>
                    <a:bodyPr/>
                    <a:lstStyle/>
                    <a:p>
                      <a:pPr algn="l" fontAlgn="b"/>
                      <a:r>
                        <a:rPr lang="en-US" sz="1400" b="1" u="none" strike="noStrike" dirty="0">
                          <a:effectLst/>
                        </a:rPr>
                        <a:t>History</a:t>
                      </a:r>
                      <a:endParaRPr lang="en-US" sz="1400" b="1" i="0" u="none" strike="noStrike" dirty="0">
                        <a:solidFill>
                          <a:srgbClr val="000000"/>
                        </a:solidFill>
                        <a:effectLst/>
                        <a:latin typeface="+mn-lt"/>
                      </a:endParaRPr>
                    </a:p>
                  </a:txBody>
                  <a:tcPr marL="3078" marR="3078" marT="2309" marB="0" anchor="b"/>
                </a:tc>
                <a:tc>
                  <a:txBody>
                    <a:bodyPr/>
                    <a:lstStyle/>
                    <a:p>
                      <a:pPr algn="ctr" rtl="0" fontAlgn="ctr"/>
                      <a:r>
                        <a:rPr lang="en-ZA" sz="1100" b="1" i="0" u="none" strike="noStrike" dirty="0">
                          <a:solidFill>
                            <a:srgbClr val="000000"/>
                          </a:solidFill>
                          <a:effectLst/>
                          <a:latin typeface="Calibri"/>
                        </a:rPr>
                        <a:t>61</a:t>
                      </a: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64.6</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68</a:t>
                      </a:r>
                    </a:p>
                  </a:txBody>
                  <a:tcPr marL="7144" marR="7144" marT="7143" marB="0">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60</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60.7</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60</a:t>
                      </a:r>
                    </a:p>
                  </a:txBody>
                  <a:tcPr marL="7144" marR="7144" marT="7143" marB="0">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62</a:t>
                      </a:r>
                    </a:p>
                  </a:txBody>
                  <a:tcPr marL="7144" marR="7144" marT="7143"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63</a:t>
                      </a:r>
                    </a:p>
                  </a:txBody>
                  <a:tcPr marL="7144" marR="7144" marT="7143" marB="0" anchor="ctr"/>
                </a:tc>
                <a:tc>
                  <a:txBody>
                    <a:bodyPr/>
                    <a:lstStyle/>
                    <a:p>
                      <a:pPr algn="ctr" rtl="0" fontAlgn="ctr"/>
                      <a:r>
                        <a:rPr lang="en-ZA" sz="1100" b="1" i="0" u="none" strike="noStrike" dirty="0">
                          <a:solidFill>
                            <a:srgbClr val="000000"/>
                          </a:solidFill>
                          <a:effectLst/>
                          <a:latin typeface="Calibri"/>
                        </a:rPr>
                        <a:t>58</a:t>
                      </a:r>
                    </a:p>
                  </a:txBody>
                  <a:tcPr marL="7144" marR="7144" marT="7143" marB="0" anchor="ctr"/>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rtl="0" fontAlgn="ctr"/>
                      <a:r>
                        <a:rPr lang="en-ZA" sz="1100" b="1" i="0" u="none" strike="noStrike" dirty="0">
                          <a:solidFill>
                            <a:srgbClr val="000000"/>
                          </a:solidFill>
                          <a:effectLst/>
                          <a:latin typeface="Calibri"/>
                        </a:rPr>
                        <a:t>65</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62.1</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87957">
                <a:tc>
                  <a:txBody>
                    <a:bodyPr/>
                    <a:lstStyle/>
                    <a:p>
                      <a:pPr algn="l" fontAlgn="b"/>
                      <a:r>
                        <a:rPr lang="en-US" sz="1400" b="1" u="none" strike="noStrike" dirty="0">
                          <a:effectLst/>
                        </a:rPr>
                        <a:t>Hospitality Studies</a:t>
                      </a:r>
                      <a:endParaRPr lang="en-US" sz="1400" b="1" i="0" u="none" strike="noStrike" dirty="0">
                        <a:solidFill>
                          <a:srgbClr val="000000"/>
                        </a:solidFill>
                        <a:effectLst/>
                        <a:latin typeface="+mn-lt"/>
                      </a:endParaRPr>
                    </a:p>
                  </a:txBody>
                  <a:tcPr marL="3078" marR="3078" marT="2309" marB="0" anchor="b"/>
                </a:tc>
                <a:tc>
                  <a:txBody>
                    <a:bodyPr/>
                    <a:lstStyle/>
                    <a:p>
                      <a:pPr algn="ctr" rtl="0" fontAlgn="ctr"/>
                      <a:r>
                        <a:rPr lang="en-ZA" sz="1100" b="1" i="0" u="none" strike="noStrike" dirty="0">
                          <a:solidFill>
                            <a:srgbClr val="000000"/>
                          </a:solidFill>
                          <a:effectLst/>
                          <a:latin typeface="Calibri"/>
                        </a:rPr>
                        <a:t>68</a:t>
                      </a: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65.3</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67</a:t>
                      </a:r>
                    </a:p>
                  </a:txBody>
                  <a:tcPr marL="7144" marR="7144" marT="7143" marB="0">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57</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65</a:t>
                      </a: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66</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78</a:t>
                      </a:r>
                    </a:p>
                  </a:txBody>
                  <a:tcPr marL="7144" marR="7144" marT="7143"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76</a:t>
                      </a:r>
                    </a:p>
                  </a:txBody>
                  <a:tcPr marL="7144" marR="7144" marT="7143" marB="0"/>
                </a:tc>
                <a:tc>
                  <a:txBody>
                    <a:bodyPr/>
                    <a:lstStyle/>
                    <a:p>
                      <a:pPr algn="ctr" rtl="0" fontAlgn="ctr"/>
                      <a:r>
                        <a:rPr lang="en-ZA" sz="1100" b="1" i="0" u="none" strike="noStrike" dirty="0">
                          <a:solidFill>
                            <a:srgbClr val="000000"/>
                          </a:solidFill>
                          <a:effectLst/>
                          <a:latin typeface="Calibri"/>
                        </a:rPr>
                        <a:t>50</a:t>
                      </a:r>
                    </a:p>
                  </a:txBody>
                  <a:tcPr marL="7144" marR="7144" marT="7143" marB="0" anchor="ctr"/>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rtl="0" fontAlgn="ctr"/>
                      <a:r>
                        <a:rPr lang="en-ZA" sz="1100" b="1" i="0" u="none" strike="noStrike" dirty="0">
                          <a:solidFill>
                            <a:srgbClr val="000000"/>
                          </a:solidFill>
                          <a:effectLst/>
                          <a:latin typeface="Calibri"/>
                        </a:rPr>
                        <a:t>70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66.3</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287957">
                <a:tc>
                  <a:txBody>
                    <a:bodyPr/>
                    <a:lstStyle/>
                    <a:p>
                      <a:pPr algn="l" fontAlgn="b"/>
                      <a:r>
                        <a:rPr lang="en-US" sz="1400" b="1" u="none" strike="noStrike" dirty="0">
                          <a:effectLst/>
                        </a:rPr>
                        <a:t>Information Technology</a:t>
                      </a:r>
                      <a:endParaRPr lang="en-US" sz="1400" b="1" i="0" u="none" strike="noStrike" dirty="0">
                        <a:solidFill>
                          <a:srgbClr val="000000"/>
                        </a:solidFill>
                        <a:effectLst/>
                        <a:latin typeface="+mn-lt"/>
                      </a:endParaRPr>
                    </a:p>
                  </a:txBody>
                  <a:tcPr marL="3078" marR="3078" marT="2309" marB="0" anchor="b"/>
                </a:tc>
                <a:tc>
                  <a:txBody>
                    <a:bodyPr/>
                    <a:lstStyle/>
                    <a:p>
                      <a:pPr algn="ctr" rtl="0" fontAlgn="ctr"/>
                      <a:r>
                        <a:rPr lang="en-ZA" sz="1100" b="1" i="0" u="none" strike="noStrike" dirty="0">
                          <a:solidFill>
                            <a:srgbClr val="000000"/>
                          </a:solidFill>
                          <a:effectLst/>
                          <a:latin typeface="Calibri"/>
                        </a:rPr>
                        <a:t>65</a:t>
                      </a: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fontAlgn="t"/>
                      <a:r>
                        <a:rPr lang="en-ZA" sz="1100" b="1" i="0" u="none" strike="noStrike" dirty="0">
                          <a:solidFill>
                            <a:srgbClr val="000000"/>
                          </a:solidFill>
                          <a:effectLst/>
                          <a:latin typeface="Calibri"/>
                        </a:rPr>
                        <a:t>70</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71</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50</a:t>
                      </a:r>
                    </a:p>
                  </a:txBody>
                  <a:tcPr marL="7144" marR="7144" marT="7143" marB="0">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50</a:t>
                      </a:r>
                    </a:p>
                  </a:txBody>
                  <a:tcPr marL="7144" marR="7144" marT="7143" marB="0">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66.5</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55</a:t>
                      </a:r>
                    </a:p>
                  </a:txBody>
                  <a:tcPr marL="7144" marR="7144" marT="7143"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r>
                        <a:rPr lang="en-ZA" sz="1100" b="1" i="0" u="none" strike="noStrike" dirty="0">
                          <a:solidFill>
                            <a:srgbClr val="000000"/>
                          </a:solidFill>
                          <a:effectLst/>
                          <a:latin typeface="Calibri"/>
                        </a:rPr>
                        <a:t>58</a:t>
                      </a: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r>
                        <a:rPr lang="en-ZA" sz="1100" b="1" i="0" u="none" strike="noStrike" dirty="0">
                          <a:solidFill>
                            <a:srgbClr val="000000"/>
                          </a:solidFill>
                          <a:effectLst/>
                          <a:latin typeface="Calibri"/>
                        </a:rPr>
                        <a:t>59.9</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87957">
                <a:tc>
                  <a:txBody>
                    <a:bodyPr/>
                    <a:lstStyle/>
                    <a:p>
                      <a:pPr algn="l" fontAlgn="b"/>
                      <a:r>
                        <a:rPr lang="en-US" sz="1400" b="1" u="none" strike="noStrike" dirty="0">
                          <a:effectLst/>
                        </a:rPr>
                        <a:t>IsiNdebele FAL</a:t>
                      </a:r>
                      <a:endParaRPr lang="en-US" sz="1400" b="1" i="0" u="none" strike="noStrike" dirty="0">
                        <a:solidFill>
                          <a:srgbClr val="000000"/>
                        </a:solidFill>
                        <a:effectLst/>
                        <a:latin typeface="+mn-lt"/>
                      </a:endParaRPr>
                    </a:p>
                  </a:txBody>
                  <a:tcPr marL="3078" marR="3078" marT="2309" marB="0" anchor="b"/>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b"/>
                      <a:endParaRPr lang="en-ZA" sz="1100" b="0" i="0" u="none" strike="noStrike" dirty="0">
                        <a:solidFill>
                          <a:srgbClr val="000000"/>
                        </a:solidFill>
                        <a:effectLst/>
                        <a:latin typeface="Calibri"/>
                      </a:endParaRPr>
                    </a:p>
                  </a:txBody>
                  <a:tcPr marL="7144" marR="7144" marT="7143" marB="0" anchor="b"/>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30711">
                <a:tc>
                  <a:txBody>
                    <a:bodyPr/>
                    <a:lstStyle/>
                    <a:p>
                      <a:pPr algn="l" fontAlgn="b"/>
                      <a:r>
                        <a:rPr lang="en-US" sz="1400" b="1" u="none" strike="noStrike" dirty="0">
                          <a:effectLst/>
                        </a:rPr>
                        <a:t>IsiNdebele Home Language</a:t>
                      </a:r>
                      <a:endParaRPr lang="en-US" sz="1400" b="1" i="0" u="none" strike="noStrike" dirty="0">
                        <a:solidFill>
                          <a:srgbClr val="000000"/>
                        </a:solidFill>
                        <a:effectLst/>
                        <a:latin typeface="+mn-lt"/>
                      </a:endParaRPr>
                    </a:p>
                  </a:txBody>
                  <a:tcPr marL="3078" marR="3078" marT="2309" marB="0" anchor="b"/>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63</a:t>
                      </a:r>
                    </a:p>
                  </a:txBody>
                  <a:tcPr marL="7144" marR="7144" marT="7143" marB="0" anchor="ctr">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b"/>
                      <a:r>
                        <a:rPr lang="en-ZA" sz="1100" b="0" i="0" u="none" strike="noStrike" dirty="0">
                          <a:solidFill>
                            <a:srgbClr val="000000"/>
                          </a:solidFill>
                          <a:effectLst/>
                          <a:latin typeface="Calibri"/>
                        </a:rPr>
                        <a:t>60</a:t>
                      </a:r>
                    </a:p>
                  </a:txBody>
                  <a:tcPr marL="7144" marR="7144" marT="7143" marB="0" anchor="b"/>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r>
                        <a:rPr lang="en-ZA" sz="1100" b="1" i="0" u="none" strike="noStrike" dirty="0">
                          <a:solidFill>
                            <a:srgbClr val="000000"/>
                          </a:solidFill>
                          <a:effectLst/>
                          <a:latin typeface="Calibri"/>
                        </a:rPr>
                        <a:t>61.5</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87957">
                <a:tc>
                  <a:txBody>
                    <a:bodyPr/>
                    <a:lstStyle/>
                    <a:p>
                      <a:pPr algn="l" fontAlgn="b"/>
                      <a:r>
                        <a:rPr lang="en-US" sz="1400" b="1" u="none" strike="noStrike" dirty="0">
                          <a:effectLst/>
                        </a:rPr>
                        <a:t>IsiXhosa First Add</a:t>
                      </a:r>
                      <a:r>
                        <a:rPr lang="en-US" sz="1400" b="1" u="none" strike="noStrike" baseline="0" dirty="0">
                          <a:effectLst/>
                        </a:rPr>
                        <a:t> </a:t>
                      </a:r>
                      <a:r>
                        <a:rPr lang="en-US" sz="1400" b="1" u="none" strike="noStrike" dirty="0">
                          <a:effectLst/>
                        </a:rPr>
                        <a:t> Lang</a:t>
                      </a:r>
                      <a:endParaRPr lang="en-US" sz="1400" b="1" i="0" u="none" strike="noStrike" dirty="0">
                        <a:solidFill>
                          <a:srgbClr val="000000"/>
                        </a:solidFill>
                        <a:effectLst/>
                        <a:latin typeface="+mn-lt"/>
                      </a:endParaRPr>
                    </a:p>
                  </a:txBody>
                  <a:tcPr marL="3078" marR="3078" marT="2309" marB="0" anchor="b"/>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60</a:t>
                      </a: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fontAlgn="b"/>
                      <a:endParaRPr lang="en-ZA" sz="1100" b="0" i="0" u="none" strike="noStrike" dirty="0">
                        <a:solidFill>
                          <a:srgbClr val="000000"/>
                        </a:solidFill>
                        <a:effectLst/>
                        <a:latin typeface="Calibri"/>
                      </a:endParaRPr>
                    </a:p>
                  </a:txBody>
                  <a:tcPr marL="7144" marR="7144" marT="7143" marB="0" anchor="b"/>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r>
                        <a:rPr lang="en-ZA" sz="1100" b="1" i="0" u="none" strike="noStrike" dirty="0">
                          <a:solidFill>
                            <a:srgbClr val="000000"/>
                          </a:solidFill>
                          <a:effectLst/>
                          <a:latin typeface="Calibri"/>
                        </a:rPr>
                        <a:t>60</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287957">
                <a:tc>
                  <a:txBody>
                    <a:bodyPr/>
                    <a:lstStyle/>
                    <a:p>
                      <a:pPr algn="l" fontAlgn="b"/>
                      <a:r>
                        <a:rPr lang="en-US" sz="1400" b="1" u="none" strike="noStrike" dirty="0">
                          <a:effectLst/>
                        </a:rPr>
                        <a:t>IsiXhosa Home Language</a:t>
                      </a:r>
                      <a:endParaRPr lang="en-US" sz="1400" b="1" i="0" u="none" strike="noStrike" dirty="0">
                        <a:solidFill>
                          <a:srgbClr val="000000"/>
                        </a:solidFill>
                        <a:effectLst/>
                        <a:latin typeface="+mn-lt"/>
                      </a:endParaRPr>
                    </a:p>
                  </a:txBody>
                  <a:tcPr marL="3078" marR="3078" marT="2309" marB="0" anchor="b"/>
                </a:tc>
                <a:tc>
                  <a:txBody>
                    <a:bodyPr/>
                    <a:lstStyle/>
                    <a:p>
                      <a:pPr algn="ctr" rtl="0" fontAlgn="ctr"/>
                      <a:r>
                        <a:rPr lang="en-ZA" sz="1100" b="1" i="0" u="none" strike="noStrike" dirty="0">
                          <a:solidFill>
                            <a:srgbClr val="000000"/>
                          </a:solidFill>
                          <a:effectLst/>
                          <a:latin typeface="Calibri"/>
                        </a:rPr>
                        <a:t>60</a:t>
                      </a:r>
                    </a:p>
                  </a:txBody>
                  <a:tcPr marL="7144" marR="7144" marT="7143" marB="0" anchor="ctr">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70</a:t>
                      </a:r>
                    </a:p>
                  </a:txBody>
                  <a:tcPr marL="7144" marR="7144" marT="7143"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67</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55</a:t>
                      </a: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58</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70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63.3</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287957">
                <a:tc>
                  <a:txBody>
                    <a:bodyPr/>
                    <a:lstStyle/>
                    <a:p>
                      <a:pPr algn="l" fontAlgn="b"/>
                      <a:r>
                        <a:rPr lang="en-US" sz="1400" b="1" u="none" strike="noStrike" dirty="0">
                          <a:effectLst/>
                        </a:rPr>
                        <a:t>IsiZulu First Add Lang</a:t>
                      </a:r>
                      <a:endParaRPr lang="en-US" sz="1400" b="1" i="0" u="none" strike="noStrike" dirty="0">
                        <a:solidFill>
                          <a:srgbClr val="000000"/>
                        </a:solidFill>
                        <a:effectLst/>
                        <a:latin typeface="+mn-lt"/>
                      </a:endParaRPr>
                    </a:p>
                  </a:txBody>
                  <a:tcPr marL="3078" marR="3078" marT="2309" marB="0" anchor="b"/>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65.8</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56</a:t>
                      </a:r>
                    </a:p>
                  </a:txBody>
                  <a:tcPr marL="7144" marR="7144" marT="7143" marB="0">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70</a:t>
                      </a: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80</a:t>
                      </a: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65.2</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0"/>
                  </a:ext>
                </a:extLst>
              </a:tr>
              <a:tr h="287957">
                <a:tc>
                  <a:txBody>
                    <a:bodyPr/>
                    <a:lstStyle/>
                    <a:p>
                      <a:pPr algn="l" fontAlgn="b"/>
                      <a:r>
                        <a:rPr lang="en-US" sz="1400" b="1" u="none" strike="noStrike" dirty="0">
                          <a:effectLst/>
                        </a:rPr>
                        <a:t>IsiZulu Home Language</a:t>
                      </a:r>
                      <a:endParaRPr lang="en-US" sz="1400" b="1" i="0" u="none" strike="noStrike" dirty="0">
                        <a:solidFill>
                          <a:srgbClr val="000000"/>
                        </a:solidFill>
                        <a:effectLst/>
                        <a:latin typeface="+mn-lt"/>
                      </a:endParaRPr>
                    </a:p>
                  </a:txBody>
                  <a:tcPr marL="3078" marR="3078" marT="2309" marB="0" anchor="b"/>
                </a:tc>
                <a:tc>
                  <a:txBody>
                    <a:bodyPr/>
                    <a:lstStyle/>
                    <a:p>
                      <a:pPr algn="ctr" rtl="0" fontAlgn="ctr"/>
                      <a:r>
                        <a:rPr lang="en-ZA" sz="1100" b="1" i="0" u="none" strike="noStrike" dirty="0">
                          <a:solidFill>
                            <a:srgbClr val="000000"/>
                          </a:solidFill>
                          <a:effectLst/>
                          <a:latin typeface="Calibri"/>
                        </a:rPr>
                        <a:t>60</a:t>
                      </a:r>
                    </a:p>
                  </a:txBody>
                  <a:tcPr marL="7144" marR="7144" marT="7143" marB="0" anchor="ctr">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63.9</a:t>
                      </a:r>
                    </a:p>
                  </a:txBody>
                  <a:tcPr marL="7144" marR="7144" marT="7143"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63</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58</a:t>
                      </a:r>
                    </a:p>
                  </a:txBody>
                  <a:tcPr marL="7144" marR="7144" marT="7143" marB="0">
                    <a:solidFill>
                      <a:schemeClr val="accent2">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53</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80</a:t>
                      </a: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58</a:t>
                      </a:r>
                    </a:p>
                  </a:txBody>
                  <a:tcPr marL="7144" marR="7144" marT="7143" marB="0" anchor="ct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70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62.8</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67578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a:extLst>
              <a:ext uri="{FF2B5EF4-FFF2-40B4-BE49-F238E27FC236}">
                <a16:creationId xmlns:a16="http://schemas.microsoft.com/office/drawing/2014/main" id="{D7A167AE-00C0-484C-895B-9C1F5F3B89FD}"/>
              </a:ext>
            </a:extLst>
          </p:cNvPr>
          <p:cNvSpPr>
            <a:spLocks noGrp="1" noChangeArrowheads="1"/>
          </p:cNvSpPr>
          <p:nvPr>
            <p:ph type="title"/>
          </p:nvPr>
        </p:nvSpPr>
        <p:spPr/>
        <p:txBody>
          <a:bodyPr/>
          <a:lstStyle/>
          <a:p>
            <a:r>
              <a:rPr lang="en-US" altLang="en-US"/>
              <a:t>GRADE 12 SYLLABUS COVERAGE [CYCLE 3]</a:t>
            </a:r>
          </a:p>
        </p:txBody>
      </p:sp>
      <p:sp>
        <p:nvSpPr>
          <p:cNvPr id="3" name="Content Placeholder 2">
            <a:extLst>
              <a:ext uri="{FF2B5EF4-FFF2-40B4-BE49-F238E27FC236}">
                <a16:creationId xmlns:a16="http://schemas.microsoft.com/office/drawing/2014/main" id="{5CC1752F-CAF4-D641-BA0C-38EB9D212E1A}"/>
              </a:ext>
            </a:extLst>
          </p:cNvPr>
          <p:cNvSpPr>
            <a:spLocks noGrp="1"/>
          </p:cNvSpPr>
          <p:nvPr>
            <p:ph idx="4294967295"/>
          </p:nvPr>
        </p:nvSpPr>
        <p:spPr>
          <a:xfrm>
            <a:off x="1606550" y="1616075"/>
            <a:ext cx="10585450" cy="4560888"/>
          </a:xfrm>
        </p:spPr>
        <p:txBody>
          <a:bodyPr/>
          <a:lstStyle/>
          <a:p>
            <a:pPr lvl="1"/>
            <a:endParaRPr lang="en-ZA" dirty="0"/>
          </a:p>
          <a:p>
            <a:endParaRPr lang="en-ZA" dirty="0"/>
          </a:p>
          <a:p>
            <a:r>
              <a:rPr lang="en-ZA" dirty="0"/>
              <a:t>	</a:t>
            </a:r>
          </a:p>
          <a:p>
            <a:endParaRPr lang="en-US" dirty="0"/>
          </a:p>
        </p:txBody>
      </p:sp>
      <p:graphicFrame>
        <p:nvGraphicFramePr>
          <p:cNvPr id="4" name="Table 3">
            <a:extLst>
              <a:ext uri="{FF2B5EF4-FFF2-40B4-BE49-F238E27FC236}">
                <a16:creationId xmlns:a16="http://schemas.microsoft.com/office/drawing/2014/main" id="{B2059A88-A5D0-C94F-8E71-8111949CB405}"/>
              </a:ext>
            </a:extLst>
          </p:cNvPr>
          <p:cNvGraphicFramePr>
            <a:graphicFrameLocks noGrp="1"/>
          </p:cNvGraphicFramePr>
          <p:nvPr>
            <p:extLst>
              <p:ext uri="{D42A27DB-BD31-4B8C-83A1-F6EECF244321}">
                <p14:modId xmlns:p14="http://schemas.microsoft.com/office/powerpoint/2010/main" val="602730796"/>
              </p:ext>
            </p:extLst>
          </p:nvPr>
        </p:nvGraphicFramePr>
        <p:xfrm>
          <a:off x="1334530" y="1755455"/>
          <a:ext cx="10585327" cy="4853688"/>
        </p:xfrm>
        <a:graphic>
          <a:graphicData uri="http://schemas.openxmlformats.org/drawingml/2006/table">
            <a:tbl>
              <a:tblPr firstRow="1" bandRow="1">
                <a:tableStyleId>{5C22544A-7EE6-4342-B048-85BDC9FD1C3A}</a:tableStyleId>
              </a:tblPr>
              <a:tblGrid>
                <a:gridCol w="2033154">
                  <a:extLst>
                    <a:ext uri="{9D8B030D-6E8A-4147-A177-3AD203B41FA5}">
                      <a16:colId xmlns:a16="http://schemas.microsoft.com/office/drawing/2014/main" val="20000"/>
                    </a:ext>
                  </a:extLst>
                </a:gridCol>
                <a:gridCol w="587757">
                  <a:extLst>
                    <a:ext uri="{9D8B030D-6E8A-4147-A177-3AD203B41FA5}">
                      <a16:colId xmlns:a16="http://schemas.microsoft.com/office/drawing/2014/main" val="20001"/>
                    </a:ext>
                  </a:extLst>
                </a:gridCol>
                <a:gridCol w="440584">
                  <a:extLst>
                    <a:ext uri="{9D8B030D-6E8A-4147-A177-3AD203B41FA5}">
                      <a16:colId xmlns:a16="http://schemas.microsoft.com/office/drawing/2014/main" val="20002"/>
                    </a:ext>
                  </a:extLst>
                </a:gridCol>
                <a:gridCol w="508367">
                  <a:extLst>
                    <a:ext uri="{9D8B030D-6E8A-4147-A177-3AD203B41FA5}">
                      <a16:colId xmlns:a16="http://schemas.microsoft.com/office/drawing/2014/main" val="20003"/>
                    </a:ext>
                  </a:extLst>
                </a:gridCol>
                <a:gridCol w="485773">
                  <a:extLst>
                    <a:ext uri="{9D8B030D-6E8A-4147-A177-3AD203B41FA5}">
                      <a16:colId xmlns:a16="http://schemas.microsoft.com/office/drawing/2014/main" val="20004"/>
                    </a:ext>
                  </a:extLst>
                </a:gridCol>
                <a:gridCol w="497070">
                  <a:extLst>
                    <a:ext uri="{9D8B030D-6E8A-4147-A177-3AD203B41FA5}">
                      <a16:colId xmlns:a16="http://schemas.microsoft.com/office/drawing/2014/main" val="20005"/>
                    </a:ext>
                  </a:extLst>
                </a:gridCol>
                <a:gridCol w="407704">
                  <a:extLst>
                    <a:ext uri="{9D8B030D-6E8A-4147-A177-3AD203B41FA5}">
                      <a16:colId xmlns:a16="http://schemas.microsoft.com/office/drawing/2014/main" val="20006"/>
                    </a:ext>
                  </a:extLst>
                </a:gridCol>
                <a:gridCol w="489918">
                  <a:extLst>
                    <a:ext uri="{9D8B030D-6E8A-4147-A177-3AD203B41FA5}">
                      <a16:colId xmlns:a16="http://schemas.microsoft.com/office/drawing/2014/main" val="20007"/>
                    </a:ext>
                  </a:extLst>
                </a:gridCol>
                <a:gridCol w="559696">
                  <a:extLst>
                    <a:ext uri="{9D8B030D-6E8A-4147-A177-3AD203B41FA5}">
                      <a16:colId xmlns:a16="http://schemas.microsoft.com/office/drawing/2014/main" val="20008"/>
                    </a:ext>
                  </a:extLst>
                </a:gridCol>
                <a:gridCol w="508367">
                  <a:extLst>
                    <a:ext uri="{9D8B030D-6E8A-4147-A177-3AD203B41FA5}">
                      <a16:colId xmlns:a16="http://schemas.microsoft.com/office/drawing/2014/main" val="20009"/>
                    </a:ext>
                  </a:extLst>
                </a:gridCol>
                <a:gridCol w="401689">
                  <a:extLst>
                    <a:ext uri="{9D8B030D-6E8A-4147-A177-3AD203B41FA5}">
                      <a16:colId xmlns:a16="http://schemas.microsoft.com/office/drawing/2014/main" val="20010"/>
                    </a:ext>
                  </a:extLst>
                </a:gridCol>
                <a:gridCol w="502165">
                  <a:extLst>
                    <a:ext uri="{9D8B030D-6E8A-4147-A177-3AD203B41FA5}">
                      <a16:colId xmlns:a16="http://schemas.microsoft.com/office/drawing/2014/main" val="20011"/>
                    </a:ext>
                  </a:extLst>
                </a:gridCol>
                <a:gridCol w="502165">
                  <a:extLst>
                    <a:ext uri="{9D8B030D-6E8A-4147-A177-3AD203B41FA5}">
                      <a16:colId xmlns:a16="http://schemas.microsoft.com/office/drawing/2014/main" val="20012"/>
                    </a:ext>
                  </a:extLst>
                </a:gridCol>
                <a:gridCol w="514414">
                  <a:extLst>
                    <a:ext uri="{9D8B030D-6E8A-4147-A177-3AD203B41FA5}">
                      <a16:colId xmlns:a16="http://schemas.microsoft.com/office/drawing/2014/main" val="20013"/>
                    </a:ext>
                  </a:extLst>
                </a:gridCol>
                <a:gridCol w="502165">
                  <a:extLst>
                    <a:ext uri="{9D8B030D-6E8A-4147-A177-3AD203B41FA5}">
                      <a16:colId xmlns:a16="http://schemas.microsoft.com/office/drawing/2014/main" val="20014"/>
                    </a:ext>
                  </a:extLst>
                </a:gridCol>
                <a:gridCol w="489919">
                  <a:extLst>
                    <a:ext uri="{9D8B030D-6E8A-4147-A177-3AD203B41FA5}">
                      <a16:colId xmlns:a16="http://schemas.microsoft.com/office/drawing/2014/main" val="20015"/>
                    </a:ext>
                  </a:extLst>
                </a:gridCol>
                <a:gridCol w="489919">
                  <a:extLst>
                    <a:ext uri="{9D8B030D-6E8A-4147-A177-3AD203B41FA5}">
                      <a16:colId xmlns:a16="http://schemas.microsoft.com/office/drawing/2014/main" val="20016"/>
                    </a:ext>
                  </a:extLst>
                </a:gridCol>
                <a:gridCol w="664501">
                  <a:extLst>
                    <a:ext uri="{9D8B030D-6E8A-4147-A177-3AD203B41FA5}">
                      <a16:colId xmlns:a16="http://schemas.microsoft.com/office/drawing/2014/main" val="20017"/>
                    </a:ext>
                  </a:extLst>
                </a:gridCol>
              </a:tblGrid>
              <a:tr h="106726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a:t>SUBJECT</a:t>
                      </a:r>
                      <a:r>
                        <a:rPr lang="en-US" sz="1200" b="1" baseline="0" dirty="0"/>
                        <a:t>S</a:t>
                      </a:r>
                      <a:endParaRPr lang="en-US" sz="1200" b="1" dirty="0"/>
                    </a:p>
                    <a:p>
                      <a:endParaRPr lang="en-US" sz="1200" dirty="0"/>
                    </a:p>
                  </a:txBody>
                  <a:tcPr marT="34287" marB="34287"/>
                </a:tc>
                <a:tc gridSpan="3">
                  <a:txBody>
                    <a:bodyPr/>
                    <a:lstStyle/>
                    <a:p>
                      <a:r>
                        <a:rPr lang="en-US" sz="1200" dirty="0"/>
                        <a:t>SEDIWEST</a:t>
                      </a:r>
                    </a:p>
                    <a:p>
                      <a:r>
                        <a:rPr lang="en-US" sz="1200" dirty="0"/>
                        <a:t>REGION</a:t>
                      </a:r>
                    </a:p>
                  </a:txBody>
                  <a:tcPr marT="34287" marB="34287">
                    <a:solidFill>
                      <a:schemeClr val="accent3">
                        <a:lumMod val="60000"/>
                        <a:lumOff val="40000"/>
                      </a:schemeClr>
                    </a:solidFill>
                  </a:tcPr>
                </a:tc>
                <a:tc hMerge="1">
                  <a:txBody>
                    <a:bodyPr/>
                    <a:lstStyle/>
                    <a:p>
                      <a:endParaRPr lang="en-US" dirty="0"/>
                    </a:p>
                  </a:txBody>
                  <a:tcPr/>
                </a:tc>
                <a:tc hMerge="1">
                  <a:txBody>
                    <a:bodyPr/>
                    <a:lstStyle/>
                    <a:p>
                      <a:endParaRPr lang="en-US" dirty="0"/>
                    </a:p>
                  </a:txBody>
                  <a:tcPr/>
                </a:tc>
                <a:tc gridSpan="3">
                  <a:txBody>
                    <a:bodyPr/>
                    <a:lstStyle/>
                    <a:p>
                      <a:r>
                        <a:rPr lang="en-US" sz="1200" dirty="0"/>
                        <a:t>EKURHULENI</a:t>
                      </a:r>
                      <a:r>
                        <a:rPr lang="en-US" sz="1200" baseline="0" dirty="0"/>
                        <a:t> REGION</a:t>
                      </a:r>
                      <a:endParaRPr lang="en-US" sz="1200" dirty="0"/>
                    </a:p>
                  </a:txBody>
                  <a:tcPr marT="34287" marB="34287">
                    <a:solidFill>
                      <a:schemeClr val="accent2">
                        <a:lumMod val="40000"/>
                        <a:lumOff val="60000"/>
                      </a:schemeClr>
                    </a:solidFill>
                  </a:tcPr>
                </a:tc>
                <a:tc hMerge="1">
                  <a:txBody>
                    <a:bodyPr/>
                    <a:lstStyle/>
                    <a:p>
                      <a:endParaRPr lang="en-US" dirty="0"/>
                    </a:p>
                  </a:txBody>
                  <a:tcPr/>
                </a:tc>
                <a:tc hMerge="1">
                  <a:txBody>
                    <a:bodyPr/>
                    <a:lstStyle/>
                    <a:p>
                      <a:endParaRPr lang="en-US" dirty="0"/>
                    </a:p>
                  </a:txBody>
                  <a:tcPr/>
                </a:tc>
                <a:tc gridSpan="4">
                  <a:txBody>
                    <a:bodyPr/>
                    <a:lstStyle/>
                    <a:p>
                      <a:r>
                        <a:rPr lang="en-US" sz="1200" dirty="0"/>
                        <a:t>TSHWANE REGION</a:t>
                      </a:r>
                    </a:p>
                  </a:txBody>
                  <a:tcPr marT="34287" marB="34287">
                    <a:solidFill>
                      <a:schemeClr val="accent4">
                        <a:lumMod val="40000"/>
                        <a:lumOff val="6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5">
                  <a:txBody>
                    <a:bodyPr/>
                    <a:lstStyle/>
                    <a:p>
                      <a:r>
                        <a:rPr lang="en-US" sz="1200" dirty="0"/>
                        <a:t>JOHANNESBURG</a:t>
                      </a:r>
                    </a:p>
                    <a:p>
                      <a:r>
                        <a:rPr lang="en-US" sz="1200" dirty="0"/>
                        <a:t>REGION</a:t>
                      </a:r>
                    </a:p>
                  </a:txBody>
                  <a:tcPr marT="34287" marB="34287"/>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sz="1200" dirty="0"/>
                        <a:t>AV</a:t>
                      </a:r>
                    </a:p>
                  </a:txBody>
                  <a:tcPr marT="34287" marB="34287">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r>
                        <a:rPr lang="en-US" sz="1200" b="1" i="0" dirty="0"/>
                        <a:t>&gt;</a:t>
                      </a:r>
                      <a:r>
                        <a:rPr lang="en-ZA" sz="1200" b="1" i="0" u="none" strike="noStrike" dirty="0">
                          <a:solidFill>
                            <a:srgbClr val="000000"/>
                          </a:solidFill>
                          <a:effectLst/>
                          <a:latin typeface="+mn-lt"/>
                        </a:rPr>
                        <a:t>&gt;5% VAR</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a:t>
                      </a:r>
                    </a:p>
                  </a:txBody>
                  <a:tcPr marT="34287" marB="342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40640">
                <a:tc>
                  <a:txBody>
                    <a:bodyPr/>
                    <a:lstStyle/>
                    <a:p>
                      <a:endParaRPr lang="en-US" sz="1200" b="1" dirty="0"/>
                    </a:p>
                  </a:txBody>
                  <a:tcPr marT="34287" marB="34287"/>
                </a:tc>
                <a:tc>
                  <a:txBody>
                    <a:bodyPr/>
                    <a:lstStyle/>
                    <a:p>
                      <a:r>
                        <a:rPr lang="en-US" sz="1200" b="1" dirty="0"/>
                        <a:t>GW</a:t>
                      </a:r>
                    </a:p>
                  </a:txBody>
                  <a:tcPr marT="34287" marB="34287">
                    <a:solidFill>
                      <a:schemeClr val="accent3">
                        <a:lumMod val="60000"/>
                        <a:lumOff val="40000"/>
                      </a:schemeClr>
                    </a:solidFill>
                  </a:tcPr>
                </a:tc>
                <a:tc>
                  <a:txBody>
                    <a:bodyPr/>
                    <a:lstStyle/>
                    <a:p>
                      <a:r>
                        <a:rPr lang="en-US" sz="1200" b="1" dirty="0"/>
                        <a:t>SE</a:t>
                      </a:r>
                    </a:p>
                  </a:txBody>
                  <a:tcPr marT="34287" marB="34287">
                    <a:solidFill>
                      <a:schemeClr val="accent3">
                        <a:lumMod val="60000"/>
                        <a:lumOff val="40000"/>
                      </a:schemeClr>
                    </a:solidFill>
                  </a:tcPr>
                </a:tc>
                <a:tc>
                  <a:txBody>
                    <a:bodyPr/>
                    <a:lstStyle/>
                    <a:p>
                      <a:r>
                        <a:rPr lang="en-US" sz="1200" b="1" dirty="0"/>
                        <a:t>SW</a:t>
                      </a:r>
                    </a:p>
                  </a:txBody>
                  <a:tcPr marT="34287" marB="34287">
                    <a:solidFill>
                      <a:schemeClr val="accent3">
                        <a:lumMod val="60000"/>
                        <a:lumOff val="40000"/>
                      </a:schemeClr>
                    </a:solidFill>
                  </a:tcPr>
                </a:tc>
                <a:tc>
                  <a:txBody>
                    <a:bodyPr/>
                    <a:lstStyle/>
                    <a:p>
                      <a:r>
                        <a:rPr lang="en-US" sz="1200" b="1" dirty="0"/>
                        <a:t>GE</a:t>
                      </a:r>
                    </a:p>
                  </a:txBody>
                  <a:tcPr marT="34287" marB="34287">
                    <a:solidFill>
                      <a:schemeClr val="accent2">
                        <a:lumMod val="40000"/>
                        <a:lumOff val="60000"/>
                      </a:schemeClr>
                    </a:solidFill>
                  </a:tcPr>
                </a:tc>
                <a:tc>
                  <a:txBody>
                    <a:bodyPr/>
                    <a:lstStyle/>
                    <a:p>
                      <a:r>
                        <a:rPr lang="en-US" sz="1200" b="1" dirty="0"/>
                        <a:t>EN</a:t>
                      </a:r>
                    </a:p>
                  </a:txBody>
                  <a:tcPr marT="34287" marB="34287">
                    <a:solidFill>
                      <a:schemeClr val="accent2">
                        <a:lumMod val="40000"/>
                        <a:lumOff val="60000"/>
                      </a:schemeClr>
                    </a:solidFill>
                  </a:tcPr>
                </a:tc>
                <a:tc>
                  <a:txBody>
                    <a:bodyPr/>
                    <a:lstStyle/>
                    <a:p>
                      <a:r>
                        <a:rPr lang="en-US" sz="1200" b="1" dirty="0"/>
                        <a:t>ES</a:t>
                      </a:r>
                    </a:p>
                  </a:txBody>
                  <a:tcPr marT="34287" marB="34287">
                    <a:solidFill>
                      <a:schemeClr val="accent2">
                        <a:lumMod val="40000"/>
                        <a:lumOff val="60000"/>
                      </a:schemeClr>
                    </a:solidFill>
                  </a:tcPr>
                </a:tc>
                <a:tc>
                  <a:txBody>
                    <a:bodyPr/>
                    <a:lstStyle/>
                    <a:p>
                      <a:r>
                        <a:rPr lang="en-US" sz="1200" b="1" dirty="0"/>
                        <a:t>GN</a:t>
                      </a:r>
                    </a:p>
                  </a:txBody>
                  <a:tcPr marT="34287" marB="34287">
                    <a:solidFill>
                      <a:schemeClr val="accent4">
                        <a:lumMod val="40000"/>
                        <a:lumOff val="60000"/>
                      </a:schemeClr>
                    </a:solidFill>
                  </a:tcPr>
                </a:tc>
                <a:tc>
                  <a:txBody>
                    <a:bodyPr/>
                    <a:lstStyle/>
                    <a:p>
                      <a:r>
                        <a:rPr lang="en-US" sz="1200" b="1" dirty="0"/>
                        <a:t>TW</a:t>
                      </a:r>
                    </a:p>
                  </a:txBody>
                  <a:tcPr marT="34287" marB="34287">
                    <a:solidFill>
                      <a:schemeClr val="accent4">
                        <a:lumMod val="40000"/>
                        <a:lumOff val="60000"/>
                      </a:schemeClr>
                    </a:solidFill>
                  </a:tcPr>
                </a:tc>
                <a:tc>
                  <a:txBody>
                    <a:bodyPr/>
                    <a:lstStyle/>
                    <a:p>
                      <a:r>
                        <a:rPr lang="en-US" sz="1200" b="1" dirty="0"/>
                        <a:t>TN</a:t>
                      </a:r>
                    </a:p>
                  </a:txBody>
                  <a:tcPr marT="34287" marB="34287">
                    <a:solidFill>
                      <a:schemeClr val="accent4">
                        <a:lumMod val="40000"/>
                        <a:lumOff val="60000"/>
                      </a:schemeClr>
                    </a:solidFill>
                  </a:tcPr>
                </a:tc>
                <a:tc>
                  <a:txBody>
                    <a:bodyPr/>
                    <a:lstStyle/>
                    <a:p>
                      <a:r>
                        <a:rPr lang="en-US" sz="1200" b="1" dirty="0"/>
                        <a:t>TS</a:t>
                      </a:r>
                    </a:p>
                  </a:txBody>
                  <a:tcPr marT="34287" marB="34287">
                    <a:solidFill>
                      <a:schemeClr val="accent4">
                        <a:lumMod val="40000"/>
                        <a:lumOff val="60000"/>
                      </a:schemeClr>
                    </a:solidFill>
                  </a:tcPr>
                </a:tc>
                <a:tc>
                  <a:txBody>
                    <a:bodyPr/>
                    <a:lstStyle/>
                    <a:p>
                      <a:r>
                        <a:rPr lang="en-US" sz="1200" b="1" dirty="0"/>
                        <a:t>JN</a:t>
                      </a:r>
                    </a:p>
                  </a:txBody>
                  <a:tcPr marT="34287" marB="34287"/>
                </a:tc>
                <a:tc>
                  <a:txBody>
                    <a:bodyPr/>
                    <a:lstStyle/>
                    <a:p>
                      <a:r>
                        <a:rPr lang="en-US" sz="1200" b="1" dirty="0"/>
                        <a:t>JS</a:t>
                      </a:r>
                    </a:p>
                  </a:txBody>
                  <a:tcPr marT="34287" marB="34287"/>
                </a:tc>
                <a:tc>
                  <a:txBody>
                    <a:bodyPr/>
                    <a:lstStyle/>
                    <a:p>
                      <a:r>
                        <a:rPr lang="en-US" sz="1200" b="1" dirty="0"/>
                        <a:t>JE</a:t>
                      </a:r>
                    </a:p>
                  </a:txBody>
                  <a:tcPr marT="34287" marB="34287"/>
                </a:tc>
                <a:tc>
                  <a:txBody>
                    <a:bodyPr/>
                    <a:lstStyle/>
                    <a:p>
                      <a:r>
                        <a:rPr lang="en-US" sz="1200" b="1" dirty="0"/>
                        <a:t>JW</a:t>
                      </a:r>
                    </a:p>
                  </a:txBody>
                  <a:tcPr marT="34287" marB="34287"/>
                </a:tc>
                <a:tc>
                  <a:txBody>
                    <a:bodyPr/>
                    <a:lstStyle/>
                    <a:p>
                      <a:r>
                        <a:rPr lang="en-US" sz="1200" b="1" dirty="0"/>
                        <a:t>JC</a:t>
                      </a:r>
                    </a:p>
                  </a:txBody>
                  <a:tcPr marT="34287" marB="34287"/>
                </a:tc>
                <a:tc>
                  <a:txBody>
                    <a:bodyPr/>
                    <a:lstStyle/>
                    <a:p>
                      <a:endParaRPr lang="en-US" sz="900" b="1" dirty="0"/>
                    </a:p>
                  </a:txBody>
                  <a:tcPr marT="34287" marB="34287">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endParaRPr lang="en-US" sz="900" b="1" dirty="0"/>
                    </a:p>
                  </a:txBody>
                  <a:tcPr marT="34287" marB="34287">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913">
                <a:tc>
                  <a:txBody>
                    <a:bodyPr/>
                    <a:lstStyle/>
                    <a:p>
                      <a:pPr algn="l" fontAlgn="b"/>
                      <a:r>
                        <a:rPr lang="en-US" sz="1400" b="1" u="none" strike="noStrike" dirty="0">
                          <a:effectLst/>
                        </a:rPr>
                        <a:t>Life Orientation</a:t>
                      </a:r>
                      <a:endParaRPr lang="en-US" sz="1400" b="1" i="0" u="none" strike="noStrike" dirty="0">
                        <a:solidFill>
                          <a:srgbClr val="000000"/>
                        </a:solidFill>
                        <a:effectLst/>
                        <a:latin typeface="Cambria"/>
                      </a:endParaRPr>
                    </a:p>
                  </a:txBody>
                  <a:tcPr marL="3979" marR="3979" marT="2984" marB="0" anchor="b"/>
                </a:tc>
                <a:tc>
                  <a:txBody>
                    <a:bodyPr/>
                    <a:lstStyle/>
                    <a:p>
                      <a:pPr algn="ctr" rtl="0" fontAlgn="ctr"/>
                      <a:r>
                        <a:rPr lang="en-ZA" sz="1100" b="1" i="0" u="none" strike="noStrike" dirty="0">
                          <a:solidFill>
                            <a:srgbClr val="000000"/>
                          </a:solidFill>
                          <a:effectLst/>
                          <a:latin typeface="Calibri"/>
                        </a:rPr>
                        <a:t>52</a:t>
                      </a: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62.3</a:t>
                      </a:r>
                    </a:p>
                  </a:txBody>
                  <a:tcPr marL="7144" marR="7144" marT="7143"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62</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58.5</a:t>
                      </a: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70</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60</a:t>
                      </a:r>
                    </a:p>
                  </a:txBody>
                  <a:tcPr marL="7144" marR="7144" marT="7143"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50</a:t>
                      </a: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50</a:t>
                      </a: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57.7</a:t>
                      </a:r>
                    </a:p>
                  </a:txBody>
                  <a:tcPr marL="7144" marR="7144" marT="7143" marB="0">
                    <a:lnR w="12700" cap="flat" cmpd="sng" algn="ctr">
                      <a:solidFill>
                        <a:schemeClr val="tx1"/>
                      </a:solidFill>
                      <a:prstDash val="solid"/>
                      <a:round/>
                      <a:headEnd type="none" w="med" len="med"/>
                      <a:tailEnd type="none" w="med" len="med"/>
                    </a:lnR>
                    <a:solidFill>
                      <a:srgbClr val="FF0000"/>
                    </a:solidFill>
                  </a:tcPr>
                </a:tc>
                <a:tc>
                  <a:txBody>
                    <a:bodyPr/>
                    <a:lstStyle/>
                    <a:p>
                      <a:pPr algn="ctr" fontAlgn="t"/>
                      <a:endParaRPr lang="en-ZA" sz="1100" b="0" i="0" u="none" strike="noStrike">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1471">
                <a:tc>
                  <a:txBody>
                    <a:bodyPr/>
                    <a:lstStyle/>
                    <a:p>
                      <a:pPr algn="l" fontAlgn="b"/>
                      <a:r>
                        <a:rPr lang="en-US" sz="1400" b="1" u="none" strike="noStrike" dirty="0">
                          <a:effectLst/>
                        </a:rPr>
                        <a:t>Life Sciences</a:t>
                      </a:r>
                      <a:endParaRPr lang="en-US" sz="1400" b="1" i="0" u="none" strike="noStrike" dirty="0">
                        <a:solidFill>
                          <a:srgbClr val="000000"/>
                        </a:solidFill>
                        <a:effectLst/>
                        <a:latin typeface="Cambria"/>
                      </a:endParaRPr>
                    </a:p>
                  </a:txBody>
                  <a:tcPr marL="3979" marR="3979" marT="2984" marB="0" anchor="b"/>
                </a:tc>
                <a:tc>
                  <a:txBody>
                    <a:bodyPr/>
                    <a:lstStyle/>
                    <a:p>
                      <a:pPr algn="ctr" rtl="0" fontAlgn="ctr"/>
                      <a:r>
                        <a:rPr lang="en-ZA" sz="1100" b="1" i="0" u="none" strike="noStrike" dirty="0">
                          <a:solidFill>
                            <a:srgbClr val="000000"/>
                          </a:solidFill>
                          <a:effectLst/>
                          <a:latin typeface="Calibri"/>
                        </a:rPr>
                        <a:t>56</a:t>
                      </a: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59.1</a:t>
                      </a:r>
                    </a:p>
                  </a:txBody>
                  <a:tcPr marL="7144" marR="7144" marT="7143"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61</a:t>
                      </a:r>
                    </a:p>
                  </a:txBody>
                  <a:tcPr marL="7144" marR="7144" marT="7143" marB="0" anchor="ctr">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60.7</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54</a:t>
                      </a:r>
                    </a:p>
                  </a:txBody>
                  <a:tcPr marL="7144" marR="7144" marT="7143" marB="0">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60</a:t>
                      </a:r>
                    </a:p>
                  </a:txBody>
                  <a:tcPr marL="7144" marR="7144" marT="7143"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58</a:t>
                      </a:r>
                    </a:p>
                  </a:txBody>
                  <a:tcPr marL="7144" marR="7144" marT="7143" marB="0" anchor="ctr"/>
                </a:tc>
                <a:tc>
                  <a:txBody>
                    <a:bodyPr/>
                    <a:lstStyle/>
                    <a:p>
                      <a:pPr algn="ctr" rtl="0" fontAlgn="ctr"/>
                      <a:r>
                        <a:rPr lang="en-ZA" sz="1100" b="1" i="0" u="none" strike="noStrike" dirty="0">
                          <a:solidFill>
                            <a:srgbClr val="000000"/>
                          </a:solidFill>
                          <a:effectLst/>
                          <a:latin typeface="Calibri"/>
                        </a:rPr>
                        <a:t>48</a:t>
                      </a: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75</a:t>
                      </a: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58.9</a:t>
                      </a:r>
                    </a:p>
                  </a:txBody>
                  <a:tcPr marL="7144" marR="7144" marT="7143" marB="0">
                    <a:lnR w="12700" cap="flat" cmpd="sng" algn="ctr">
                      <a:solidFill>
                        <a:schemeClr val="tx1"/>
                      </a:solidFill>
                      <a:prstDash val="solid"/>
                      <a:round/>
                      <a:headEnd type="none" w="med" len="med"/>
                      <a:tailEnd type="none" w="med" len="med"/>
                    </a:lnR>
                    <a:solidFill>
                      <a:srgbClr val="FF0000"/>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4876">
                <a:tc>
                  <a:txBody>
                    <a:bodyPr/>
                    <a:lstStyle/>
                    <a:p>
                      <a:pPr algn="l" fontAlgn="b"/>
                      <a:r>
                        <a:rPr lang="en-US" sz="1400" b="1" u="none" strike="noStrike" dirty="0">
                          <a:effectLst/>
                        </a:rPr>
                        <a:t>Mathematical Literacy</a:t>
                      </a:r>
                      <a:endParaRPr lang="en-US" sz="1400" b="1" i="0" u="none" strike="noStrike" dirty="0">
                        <a:solidFill>
                          <a:srgbClr val="000000"/>
                        </a:solidFill>
                        <a:effectLst/>
                        <a:latin typeface="Cambria"/>
                      </a:endParaRPr>
                    </a:p>
                  </a:txBody>
                  <a:tcPr marL="3979" marR="3979" marT="2984" marB="0" anchor="b"/>
                </a:tc>
                <a:tc>
                  <a:txBody>
                    <a:bodyPr/>
                    <a:lstStyle/>
                    <a:p>
                      <a:pPr algn="ctr" rtl="0" fontAlgn="ctr"/>
                      <a:r>
                        <a:rPr lang="en-ZA" sz="1100" b="1" i="0" u="none" strike="noStrike" dirty="0">
                          <a:solidFill>
                            <a:srgbClr val="000000"/>
                          </a:solidFill>
                          <a:effectLst/>
                          <a:latin typeface="Calibri"/>
                        </a:rPr>
                        <a:t>63</a:t>
                      </a: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69.7</a:t>
                      </a:r>
                    </a:p>
                  </a:txBody>
                  <a:tcPr marL="7144" marR="7144" marT="7143"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71</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64</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66.2</a:t>
                      </a: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72</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64</a:t>
                      </a:r>
                    </a:p>
                  </a:txBody>
                  <a:tcPr marL="7144" marR="7144" marT="7143"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77</a:t>
                      </a:r>
                    </a:p>
                  </a:txBody>
                  <a:tcPr marL="7144" marR="7144" marT="7143" marB="0" anchor="ctr"/>
                </a:tc>
                <a:tc>
                  <a:txBody>
                    <a:bodyPr/>
                    <a:lstStyle/>
                    <a:p>
                      <a:pPr algn="ctr" rtl="0" fontAlgn="ctr"/>
                      <a:r>
                        <a:rPr lang="en-ZA" sz="1100" b="1" i="0" u="none" strike="noStrike" dirty="0">
                          <a:solidFill>
                            <a:srgbClr val="000000"/>
                          </a:solidFill>
                          <a:effectLst/>
                          <a:latin typeface="Calibri"/>
                        </a:rPr>
                        <a:t>68</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72</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68.9</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60913">
                <a:tc>
                  <a:txBody>
                    <a:bodyPr/>
                    <a:lstStyle/>
                    <a:p>
                      <a:pPr algn="l" fontAlgn="b"/>
                      <a:r>
                        <a:rPr lang="en-US" sz="1400" b="1" u="none" strike="noStrike" dirty="0">
                          <a:effectLst/>
                        </a:rPr>
                        <a:t>Mathematics</a:t>
                      </a:r>
                      <a:endParaRPr lang="en-US" sz="1400" b="1" i="0" u="none" strike="noStrike" dirty="0">
                        <a:solidFill>
                          <a:srgbClr val="000000"/>
                        </a:solidFill>
                        <a:effectLst/>
                        <a:latin typeface="Cambria"/>
                      </a:endParaRPr>
                    </a:p>
                  </a:txBody>
                  <a:tcPr marL="3979" marR="3979" marT="2984" marB="0" anchor="b"/>
                </a:tc>
                <a:tc>
                  <a:txBody>
                    <a:bodyPr/>
                    <a:lstStyle/>
                    <a:p>
                      <a:pPr algn="ctr" rtl="0" fontAlgn="ctr"/>
                      <a:r>
                        <a:rPr lang="en-ZA" sz="1100" b="1" i="0" u="none" strike="noStrike" dirty="0">
                          <a:solidFill>
                            <a:srgbClr val="000000"/>
                          </a:solidFill>
                          <a:effectLst/>
                          <a:latin typeface="Calibri"/>
                        </a:rPr>
                        <a:t>60</a:t>
                      </a: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69.7</a:t>
                      </a:r>
                    </a:p>
                  </a:txBody>
                  <a:tcPr marL="7144" marR="7144" marT="7143"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64</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58</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59.7</a:t>
                      </a: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58</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74</a:t>
                      </a:r>
                    </a:p>
                  </a:txBody>
                  <a:tcPr marL="7144" marR="7144" marT="7143"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62</a:t>
                      </a:r>
                    </a:p>
                  </a:txBody>
                  <a:tcPr marL="7144" marR="7144" marT="7143" marB="0" anchor="ctr"/>
                </a:tc>
                <a:tc>
                  <a:txBody>
                    <a:bodyPr/>
                    <a:lstStyle/>
                    <a:p>
                      <a:pPr algn="ctr" rtl="0" fontAlgn="ctr"/>
                      <a:r>
                        <a:rPr lang="en-ZA" sz="1100" b="1" i="0" u="none" strike="noStrike" dirty="0">
                          <a:solidFill>
                            <a:srgbClr val="000000"/>
                          </a:solidFill>
                          <a:effectLst/>
                          <a:latin typeface="Calibri"/>
                        </a:rPr>
                        <a:t>58</a:t>
                      </a: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58</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61.5</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34876">
                <a:tc>
                  <a:txBody>
                    <a:bodyPr/>
                    <a:lstStyle/>
                    <a:p>
                      <a:pPr algn="l" fontAlgn="b"/>
                      <a:r>
                        <a:rPr lang="en-US" sz="1400" b="1" u="none" strike="noStrike" dirty="0">
                          <a:effectLst/>
                        </a:rPr>
                        <a:t>Mechanical Technology</a:t>
                      </a:r>
                      <a:endParaRPr lang="en-US" sz="1400" b="1" i="0" u="none" strike="noStrike" dirty="0">
                        <a:solidFill>
                          <a:srgbClr val="000000"/>
                        </a:solidFill>
                        <a:effectLst/>
                        <a:latin typeface="Cambria"/>
                      </a:endParaRPr>
                    </a:p>
                  </a:txBody>
                  <a:tcPr marL="3979" marR="3979" marT="2984" marB="0" anchor="b"/>
                </a:tc>
                <a:tc>
                  <a:txBody>
                    <a:bodyPr/>
                    <a:lstStyle/>
                    <a:p>
                      <a:pPr algn="ctr" rtl="0" fontAlgn="ctr"/>
                      <a:r>
                        <a:rPr lang="en-ZA" sz="1100" b="1" i="0" u="none" strike="noStrike" dirty="0">
                          <a:solidFill>
                            <a:srgbClr val="000000"/>
                          </a:solidFill>
                          <a:effectLst/>
                          <a:latin typeface="Calibri"/>
                        </a:rPr>
                        <a:t>65</a:t>
                      </a:r>
                    </a:p>
                  </a:txBody>
                  <a:tcPr marL="7144" marR="7144" marT="7143" marB="0" anchor="ctr">
                    <a:solidFill>
                      <a:schemeClr val="accent3">
                        <a:lumMod val="60000"/>
                        <a:lumOff val="4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69</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33</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86.6</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66</a:t>
                      </a: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58</a:t>
                      </a:r>
                    </a:p>
                  </a:txBody>
                  <a:tcPr marL="7144" marR="7144" marT="7143" marB="0" anchor="ctr"/>
                </a:tc>
                <a:tc>
                  <a:txBody>
                    <a:bodyPr/>
                    <a:lstStyle/>
                    <a:p>
                      <a:pPr algn="ctr" rtl="0" fontAlgn="ctr"/>
                      <a:r>
                        <a:rPr lang="en-ZA" sz="1100" b="1" i="0" u="none" strike="noStrike" dirty="0">
                          <a:solidFill>
                            <a:srgbClr val="000000"/>
                          </a:solidFill>
                          <a:effectLst/>
                          <a:latin typeface="Calibri"/>
                        </a:rPr>
                        <a:t>55</a:t>
                      </a: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57.7</a:t>
                      </a:r>
                    </a:p>
                  </a:txBody>
                  <a:tcPr marL="7144" marR="7144" marT="7143" marB="0">
                    <a:lnR w="12700" cap="flat" cmpd="sng" algn="ctr">
                      <a:solidFill>
                        <a:schemeClr val="tx1"/>
                      </a:solidFill>
                      <a:prstDash val="solid"/>
                      <a:round/>
                      <a:headEnd type="none" w="med" len="med"/>
                      <a:tailEnd type="none" w="med" len="med"/>
                    </a:lnR>
                    <a:solidFill>
                      <a:srgbClr val="FF0000"/>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60913">
                <a:tc>
                  <a:txBody>
                    <a:bodyPr/>
                    <a:lstStyle/>
                    <a:p>
                      <a:pPr algn="l" fontAlgn="b"/>
                      <a:r>
                        <a:rPr lang="en-US" sz="1400" b="1" i="0" u="none" strike="noStrike" dirty="0">
                          <a:solidFill>
                            <a:srgbClr val="000000"/>
                          </a:solidFill>
                          <a:effectLst/>
                          <a:latin typeface="Calibri" panose="020F0502020204030204" pitchFamily="34" charset="0"/>
                        </a:rPr>
                        <a:t>Music</a:t>
                      </a:r>
                    </a:p>
                  </a:txBody>
                  <a:tcPr marL="3979" marR="3979" marT="2984" marB="0" anchor="b"/>
                </a:tc>
                <a:tc>
                  <a:txBody>
                    <a:bodyPr/>
                    <a:lstStyle/>
                    <a:p>
                      <a:pPr algn="ctr" fontAlgn="t"/>
                      <a:r>
                        <a:rPr lang="en-ZA" sz="1100" b="1" i="0" u="none" strike="noStrike" dirty="0">
                          <a:solidFill>
                            <a:srgbClr val="000000"/>
                          </a:solidFill>
                          <a:effectLst/>
                          <a:latin typeface="Calibri"/>
                        </a:rPr>
                        <a:t>75</a:t>
                      </a: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75</a:t>
                      </a:r>
                    </a:p>
                  </a:txBody>
                  <a:tcPr marL="7144" marR="7144" marT="7143" marB="0" anchor="ctr">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80</a:t>
                      </a:r>
                    </a:p>
                  </a:txBody>
                  <a:tcPr marL="7144" marR="7144" marT="7143" marB="0" anchor="ctr"/>
                </a:tc>
                <a:tc>
                  <a:txBody>
                    <a:bodyPr/>
                    <a:lstStyle/>
                    <a:p>
                      <a:pPr algn="ctr" fontAlgn="b"/>
                      <a:r>
                        <a:rPr lang="en-ZA" sz="1100" b="0" i="0" u="none" strike="noStrike" dirty="0">
                          <a:solidFill>
                            <a:srgbClr val="000000"/>
                          </a:solidFill>
                          <a:effectLst/>
                          <a:latin typeface="Calibri"/>
                        </a:rPr>
                        <a:t>55</a:t>
                      </a:r>
                    </a:p>
                  </a:txBody>
                  <a:tcPr marL="7144" marR="7144" marT="7143" marB="0" anchor="b"/>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r>
                        <a:rPr lang="en-ZA" sz="1100" b="1" i="0" u="none" strike="noStrike" dirty="0">
                          <a:solidFill>
                            <a:srgbClr val="000000"/>
                          </a:solidFill>
                          <a:effectLst/>
                          <a:latin typeface="Calibri"/>
                        </a:rPr>
                        <a:t>71.3</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360913">
                <a:tc>
                  <a:txBody>
                    <a:bodyPr/>
                    <a:lstStyle/>
                    <a:p>
                      <a:pPr algn="l" fontAlgn="b"/>
                      <a:r>
                        <a:rPr lang="en-US" sz="1400" b="1" u="none" strike="noStrike" dirty="0">
                          <a:effectLst/>
                        </a:rPr>
                        <a:t>Physical Sciences</a:t>
                      </a:r>
                      <a:endParaRPr lang="en-US" sz="1400" b="1" i="0" u="none" strike="noStrike" dirty="0">
                        <a:solidFill>
                          <a:srgbClr val="000000"/>
                        </a:solidFill>
                        <a:effectLst/>
                        <a:latin typeface="Cambria"/>
                      </a:endParaRPr>
                    </a:p>
                  </a:txBody>
                  <a:tcPr marL="3979" marR="3979" marT="2984" marB="0" anchor="b"/>
                </a:tc>
                <a:tc>
                  <a:txBody>
                    <a:bodyPr/>
                    <a:lstStyle/>
                    <a:p>
                      <a:pPr algn="ctr" rtl="0" fontAlgn="ctr"/>
                      <a:r>
                        <a:rPr lang="en-ZA" sz="1100" b="1" i="0" u="none" strike="noStrike" dirty="0">
                          <a:solidFill>
                            <a:srgbClr val="000000"/>
                          </a:solidFill>
                          <a:effectLst/>
                          <a:latin typeface="Calibri"/>
                        </a:rPr>
                        <a:t>65</a:t>
                      </a:r>
                    </a:p>
                  </a:txBody>
                  <a:tcPr marL="7144" marR="7144" marT="7143" marB="0" anchor="ctr">
                    <a:solidFill>
                      <a:schemeClr val="accent3">
                        <a:lumMod val="60000"/>
                        <a:lumOff val="4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59.3</a:t>
                      </a:r>
                    </a:p>
                  </a:txBody>
                  <a:tcPr marL="7144" marR="7144" marT="7143"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59</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61.6</a:t>
                      </a: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61</a:t>
                      </a:r>
                    </a:p>
                  </a:txBody>
                  <a:tcPr marL="7144" marR="7144" marT="7143"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83</a:t>
                      </a:r>
                    </a:p>
                  </a:txBody>
                  <a:tcPr marL="7144" marR="7144" marT="7143" marB="0" anchor="ctr"/>
                </a:tc>
                <a:tc>
                  <a:txBody>
                    <a:bodyPr/>
                    <a:lstStyle/>
                    <a:p>
                      <a:pPr algn="ctr" rtl="0" fontAlgn="ctr"/>
                      <a:r>
                        <a:rPr lang="en-ZA" sz="1100" b="1" i="0" u="none" strike="noStrike" dirty="0">
                          <a:solidFill>
                            <a:srgbClr val="000000"/>
                          </a:solidFill>
                          <a:effectLst/>
                          <a:latin typeface="Calibri"/>
                        </a:rPr>
                        <a:t>70</a:t>
                      </a: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58.9</a:t>
                      </a: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65.4</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360913">
                <a:tc>
                  <a:txBody>
                    <a:bodyPr/>
                    <a:lstStyle/>
                    <a:p>
                      <a:pPr algn="l" fontAlgn="b"/>
                      <a:r>
                        <a:rPr lang="en-US" sz="1400" b="1" u="none" strike="noStrike" dirty="0">
                          <a:effectLst/>
                        </a:rPr>
                        <a:t>Religion Studies</a:t>
                      </a:r>
                      <a:endParaRPr lang="en-US" sz="1400" b="1" i="0" u="none" strike="noStrike" dirty="0">
                        <a:solidFill>
                          <a:srgbClr val="000000"/>
                        </a:solidFill>
                        <a:effectLst/>
                        <a:latin typeface="Cambria"/>
                      </a:endParaRPr>
                    </a:p>
                  </a:txBody>
                  <a:tcPr marL="3979" marR="3979" marT="2984" marB="0" anchor="b"/>
                </a:tc>
                <a:tc>
                  <a:txBody>
                    <a:bodyPr/>
                    <a:lstStyle/>
                    <a:p>
                      <a:pPr algn="ctr" rtl="0" fontAlgn="ctr"/>
                      <a:r>
                        <a:rPr lang="en-ZA" sz="1100" b="1" i="0" u="none" strike="noStrike" dirty="0">
                          <a:solidFill>
                            <a:srgbClr val="000000"/>
                          </a:solidFill>
                          <a:effectLst/>
                          <a:latin typeface="Calibri"/>
                        </a:rPr>
                        <a:t>65</a:t>
                      </a:r>
                    </a:p>
                  </a:txBody>
                  <a:tcPr marL="7144" marR="7144" marT="7143" marB="0" anchor="ctr">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rtl="0" fontAlgn="ctr"/>
                      <a:r>
                        <a:rPr lang="en-ZA" sz="1100" b="1" i="0" u="none" strike="noStrike" dirty="0">
                          <a:solidFill>
                            <a:srgbClr val="000000"/>
                          </a:solidFill>
                          <a:effectLst/>
                          <a:latin typeface="Calibri"/>
                        </a:rPr>
                        <a:t>58</a:t>
                      </a:r>
                    </a:p>
                  </a:txBody>
                  <a:tcPr marL="7144" marR="7144" marT="7143" marB="0" anchor="ctr">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75</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80</a:t>
                      </a: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70</a:t>
                      </a:r>
                    </a:p>
                  </a:txBody>
                  <a:tcPr marL="7144" marR="7144" marT="7143" marB="0" anchor="ctr"/>
                </a:tc>
                <a:tc>
                  <a:txBody>
                    <a:bodyPr/>
                    <a:lstStyle/>
                    <a:p>
                      <a:pPr algn="ctr" rtl="0" fontAlgn="ctr"/>
                      <a:r>
                        <a:rPr lang="en-ZA" sz="1100" b="1" i="0" u="none" strike="noStrike" dirty="0">
                          <a:solidFill>
                            <a:srgbClr val="000000"/>
                          </a:solidFill>
                          <a:effectLst/>
                          <a:latin typeface="Calibri"/>
                        </a:rPr>
                        <a:t>55</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r>
                        <a:rPr lang="en-ZA" sz="1100" b="1" i="0" u="none" strike="noStrike" dirty="0">
                          <a:solidFill>
                            <a:srgbClr val="000000"/>
                          </a:solidFill>
                          <a:effectLst/>
                          <a:latin typeface="Calibri"/>
                        </a:rPr>
                        <a:t>67.2</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38481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a:extLst>
              <a:ext uri="{FF2B5EF4-FFF2-40B4-BE49-F238E27FC236}">
                <a16:creationId xmlns:a16="http://schemas.microsoft.com/office/drawing/2014/main" id="{7ECEB2AB-936E-DF40-9A1D-FBED8579E371}"/>
              </a:ext>
            </a:extLst>
          </p:cNvPr>
          <p:cNvSpPr>
            <a:spLocks noGrp="1" noChangeArrowheads="1"/>
          </p:cNvSpPr>
          <p:nvPr>
            <p:ph type="title"/>
          </p:nvPr>
        </p:nvSpPr>
        <p:spPr/>
        <p:txBody>
          <a:bodyPr/>
          <a:lstStyle/>
          <a:p>
            <a:r>
              <a:rPr lang="en-US" altLang="en-US"/>
              <a:t>GRADE 12 SYLLABUS COVERAGE [CYCLE 3]</a:t>
            </a:r>
          </a:p>
        </p:txBody>
      </p:sp>
      <p:sp>
        <p:nvSpPr>
          <p:cNvPr id="3" name="Content Placeholder 2">
            <a:extLst>
              <a:ext uri="{FF2B5EF4-FFF2-40B4-BE49-F238E27FC236}">
                <a16:creationId xmlns:a16="http://schemas.microsoft.com/office/drawing/2014/main" id="{43A26FFC-504D-2149-A952-E9ABE234E8AA}"/>
              </a:ext>
            </a:extLst>
          </p:cNvPr>
          <p:cNvSpPr>
            <a:spLocks noGrp="1"/>
          </p:cNvSpPr>
          <p:nvPr>
            <p:ph idx="1"/>
          </p:nvPr>
        </p:nvSpPr>
        <p:spPr/>
        <p:txBody>
          <a:bodyPr/>
          <a:lstStyle/>
          <a:p>
            <a:pPr lvl="1"/>
            <a:endParaRPr lang="en-ZA" dirty="0"/>
          </a:p>
          <a:p>
            <a:endParaRPr lang="en-ZA" dirty="0"/>
          </a:p>
          <a:p>
            <a:r>
              <a:rPr lang="en-ZA" dirty="0"/>
              <a:t>	</a:t>
            </a:r>
          </a:p>
          <a:p>
            <a:endParaRPr lang="en-US" dirty="0"/>
          </a:p>
        </p:txBody>
      </p:sp>
      <p:graphicFrame>
        <p:nvGraphicFramePr>
          <p:cNvPr id="4" name="Table 3">
            <a:extLst>
              <a:ext uri="{FF2B5EF4-FFF2-40B4-BE49-F238E27FC236}">
                <a16:creationId xmlns:a16="http://schemas.microsoft.com/office/drawing/2014/main" id="{45BA5A83-7F90-0B44-B94C-B6387018912E}"/>
              </a:ext>
            </a:extLst>
          </p:cNvPr>
          <p:cNvGraphicFramePr>
            <a:graphicFrameLocks noGrp="1"/>
          </p:cNvGraphicFramePr>
          <p:nvPr>
            <p:extLst>
              <p:ext uri="{D42A27DB-BD31-4B8C-83A1-F6EECF244321}">
                <p14:modId xmlns:p14="http://schemas.microsoft.com/office/powerpoint/2010/main" val="414465371"/>
              </p:ext>
            </p:extLst>
          </p:nvPr>
        </p:nvGraphicFramePr>
        <p:xfrm>
          <a:off x="1334528" y="1670491"/>
          <a:ext cx="10585329" cy="4869204"/>
        </p:xfrm>
        <a:graphic>
          <a:graphicData uri="http://schemas.openxmlformats.org/drawingml/2006/table">
            <a:tbl>
              <a:tblPr firstRow="1" bandRow="1">
                <a:tableStyleId>{5C22544A-7EE6-4342-B048-85BDC9FD1C3A}</a:tableStyleId>
              </a:tblPr>
              <a:tblGrid>
                <a:gridCol w="2033154">
                  <a:extLst>
                    <a:ext uri="{9D8B030D-6E8A-4147-A177-3AD203B41FA5}">
                      <a16:colId xmlns:a16="http://schemas.microsoft.com/office/drawing/2014/main" val="20000"/>
                    </a:ext>
                  </a:extLst>
                </a:gridCol>
                <a:gridCol w="587757">
                  <a:extLst>
                    <a:ext uri="{9D8B030D-6E8A-4147-A177-3AD203B41FA5}">
                      <a16:colId xmlns:a16="http://schemas.microsoft.com/office/drawing/2014/main" val="20001"/>
                    </a:ext>
                  </a:extLst>
                </a:gridCol>
                <a:gridCol w="440585">
                  <a:extLst>
                    <a:ext uri="{9D8B030D-6E8A-4147-A177-3AD203B41FA5}">
                      <a16:colId xmlns:a16="http://schemas.microsoft.com/office/drawing/2014/main" val="20002"/>
                    </a:ext>
                  </a:extLst>
                </a:gridCol>
                <a:gridCol w="508367">
                  <a:extLst>
                    <a:ext uri="{9D8B030D-6E8A-4147-A177-3AD203B41FA5}">
                      <a16:colId xmlns:a16="http://schemas.microsoft.com/office/drawing/2014/main" val="20003"/>
                    </a:ext>
                  </a:extLst>
                </a:gridCol>
                <a:gridCol w="485773">
                  <a:extLst>
                    <a:ext uri="{9D8B030D-6E8A-4147-A177-3AD203B41FA5}">
                      <a16:colId xmlns:a16="http://schemas.microsoft.com/office/drawing/2014/main" val="20004"/>
                    </a:ext>
                  </a:extLst>
                </a:gridCol>
                <a:gridCol w="497070">
                  <a:extLst>
                    <a:ext uri="{9D8B030D-6E8A-4147-A177-3AD203B41FA5}">
                      <a16:colId xmlns:a16="http://schemas.microsoft.com/office/drawing/2014/main" val="20005"/>
                    </a:ext>
                  </a:extLst>
                </a:gridCol>
                <a:gridCol w="407704">
                  <a:extLst>
                    <a:ext uri="{9D8B030D-6E8A-4147-A177-3AD203B41FA5}">
                      <a16:colId xmlns:a16="http://schemas.microsoft.com/office/drawing/2014/main" val="20006"/>
                    </a:ext>
                  </a:extLst>
                </a:gridCol>
                <a:gridCol w="489918">
                  <a:extLst>
                    <a:ext uri="{9D8B030D-6E8A-4147-A177-3AD203B41FA5}">
                      <a16:colId xmlns:a16="http://schemas.microsoft.com/office/drawing/2014/main" val="20007"/>
                    </a:ext>
                  </a:extLst>
                </a:gridCol>
                <a:gridCol w="559696">
                  <a:extLst>
                    <a:ext uri="{9D8B030D-6E8A-4147-A177-3AD203B41FA5}">
                      <a16:colId xmlns:a16="http://schemas.microsoft.com/office/drawing/2014/main" val="20008"/>
                    </a:ext>
                  </a:extLst>
                </a:gridCol>
                <a:gridCol w="508367">
                  <a:extLst>
                    <a:ext uri="{9D8B030D-6E8A-4147-A177-3AD203B41FA5}">
                      <a16:colId xmlns:a16="http://schemas.microsoft.com/office/drawing/2014/main" val="20009"/>
                    </a:ext>
                  </a:extLst>
                </a:gridCol>
                <a:gridCol w="401690">
                  <a:extLst>
                    <a:ext uri="{9D8B030D-6E8A-4147-A177-3AD203B41FA5}">
                      <a16:colId xmlns:a16="http://schemas.microsoft.com/office/drawing/2014/main" val="20010"/>
                    </a:ext>
                  </a:extLst>
                </a:gridCol>
                <a:gridCol w="502165">
                  <a:extLst>
                    <a:ext uri="{9D8B030D-6E8A-4147-A177-3AD203B41FA5}">
                      <a16:colId xmlns:a16="http://schemas.microsoft.com/office/drawing/2014/main" val="20011"/>
                    </a:ext>
                  </a:extLst>
                </a:gridCol>
                <a:gridCol w="502165">
                  <a:extLst>
                    <a:ext uri="{9D8B030D-6E8A-4147-A177-3AD203B41FA5}">
                      <a16:colId xmlns:a16="http://schemas.microsoft.com/office/drawing/2014/main" val="20012"/>
                    </a:ext>
                  </a:extLst>
                </a:gridCol>
                <a:gridCol w="514414">
                  <a:extLst>
                    <a:ext uri="{9D8B030D-6E8A-4147-A177-3AD203B41FA5}">
                      <a16:colId xmlns:a16="http://schemas.microsoft.com/office/drawing/2014/main" val="20013"/>
                    </a:ext>
                  </a:extLst>
                </a:gridCol>
                <a:gridCol w="502165">
                  <a:extLst>
                    <a:ext uri="{9D8B030D-6E8A-4147-A177-3AD203B41FA5}">
                      <a16:colId xmlns:a16="http://schemas.microsoft.com/office/drawing/2014/main" val="20014"/>
                    </a:ext>
                  </a:extLst>
                </a:gridCol>
                <a:gridCol w="489919">
                  <a:extLst>
                    <a:ext uri="{9D8B030D-6E8A-4147-A177-3AD203B41FA5}">
                      <a16:colId xmlns:a16="http://schemas.microsoft.com/office/drawing/2014/main" val="20015"/>
                    </a:ext>
                  </a:extLst>
                </a:gridCol>
                <a:gridCol w="489919">
                  <a:extLst>
                    <a:ext uri="{9D8B030D-6E8A-4147-A177-3AD203B41FA5}">
                      <a16:colId xmlns:a16="http://schemas.microsoft.com/office/drawing/2014/main" val="20016"/>
                    </a:ext>
                  </a:extLst>
                </a:gridCol>
                <a:gridCol w="664501">
                  <a:extLst>
                    <a:ext uri="{9D8B030D-6E8A-4147-A177-3AD203B41FA5}">
                      <a16:colId xmlns:a16="http://schemas.microsoft.com/office/drawing/2014/main" val="20017"/>
                    </a:ext>
                  </a:extLst>
                </a:gridCol>
              </a:tblGrid>
              <a:tr h="920386">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a:t>SUBJECT</a:t>
                      </a:r>
                      <a:r>
                        <a:rPr lang="en-US" sz="1200" b="1" baseline="0" dirty="0"/>
                        <a:t>S</a:t>
                      </a:r>
                      <a:endParaRPr lang="en-US" sz="1200" b="1" dirty="0"/>
                    </a:p>
                    <a:p>
                      <a:endParaRPr lang="en-US" sz="1200" dirty="0"/>
                    </a:p>
                  </a:txBody>
                  <a:tcPr marT="34286" marB="34286"/>
                </a:tc>
                <a:tc gridSpan="3">
                  <a:txBody>
                    <a:bodyPr/>
                    <a:lstStyle/>
                    <a:p>
                      <a:r>
                        <a:rPr lang="en-US" sz="1200" dirty="0"/>
                        <a:t>SEDIWEST</a:t>
                      </a:r>
                    </a:p>
                    <a:p>
                      <a:r>
                        <a:rPr lang="en-US" sz="1200" dirty="0"/>
                        <a:t>REGION</a:t>
                      </a:r>
                    </a:p>
                  </a:txBody>
                  <a:tcPr marT="34286" marB="34286">
                    <a:solidFill>
                      <a:schemeClr val="accent3">
                        <a:lumMod val="60000"/>
                        <a:lumOff val="40000"/>
                      </a:schemeClr>
                    </a:solidFill>
                  </a:tcPr>
                </a:tc>
                <a:tc hMerge="1">
                  <a:txBody>
                    <a:bodyPr/>
                    <a:lstStyle/>
                    <a:p>
                      <a:endParaRPr lang="en-US" dirty="0"/>
                    </a:p>
                  </a:txBody>
                  <a:tcPr/>
                </a:tc>
                <a:tc hMerge="1">
                  <a:txBody>
                    <a:bodyPr/>
                    <a:lstStyle/>
                    <a:p>
                      <a:endParaRPr lang="en-US" dirty="0"/>
                    </a:p>
                  </a:txBody>
                  <a:tcPr/>
                </a:tc>
                <a:tc gridSpan="3">
                  <a:txBody>
                    <a:bodyPr/>
                    <a:lstStyle/>
                    <a:p>
                      <a:r>
                        <a:rPr lang="en-US" sz="1200" dirty="0"/>
                        <a:t>EKURHULENI</a:t>
                      </a:r>
                      <a:r>
                        <a:rPr lang="en-US" sz="1200" baseline="0" dirty="0"/>
                        <a:t> REGION</a:t>
                      </a:r>
                      <a:endParaRPr lang="en-US" sz="1200" dirty="0"/>
                    </a:p>
                  </a:txBody>
                  <a:tcPr marT="34286" marB="34286">
                    <a:solidFill>
                      <a:schemeClr val="accent2">
                        <a:lumMod val="40000"/>
                        <a:lumOff val="60000"/>
                      </a:schemeClr>
                    </a:solidFill>
                  </a:tcPr>
                </a:tc>
                <a:tc hMerge="1">
                  <a:txBody>
                    <a:bodyPr/>
                    <a:lstStyle/>
                    <a:p>
                      <a:endParaRPr lang="en-US" dirty="0"/>
                    </a:p>
                  </a:txBody>
                  <a:tcPr/>
                </a:tc>
                <a:tc hMerge="1">
                  <a:txBody>
                    <a:bodyPr/>
                    <a:lstStyle/>
                    <a:p>
                      <a:endParaRPr lang="en-US" dirty="0"/>
                    </a:p>
                  </a:txBody>
                  <a:tcPr/>
                </a:tc>
                <a:tc gridSpan="4">
                  <a:txBody>
                    <a:bodyPr/>
                    <a:lstStyle/>
                    <a:p>
                      <a:r>
                        <a:rPr lang="en-US" sz="1200" dirty="0"/>
                        <a:t>TSHWANE REGION</a:t>
                      </a:r>
                    </a:p>
                  </a:txBody>
                  <a:tcPr marT="34286" marB="34286">
                    <a:solidFill>
                      <a:schemeClr val="accent4">
                        <a:lumMod val="40000"/>
                        <a:lumOff val="6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5">
                  <a:txBody>
                    <a:bodyPr/>
                    <a:lstStyle/>
                    <a:p>
                      <a:r>
                        <a:rPr lang="en-US" sz="1200" dirty="0"/>
                        <a:t>JOHANNESBURG</a:t>
                      </a:r>
                    </a:p>
                    <a:p>
                      <a:r>
                        <a:rPr lang="en-US" sz="1200" dirty="0"/>
                        <a:t>REGION</a:t>
                      </a:r>
                    </a:p>
                  </a:txBody>
                  <a:tcPr marT="34286" marB="34286"/>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sz="1200" dirty="0"/>
                        <a:t>AV</a:t>
                      </a:r>
                    </a:p>
                  </a:txBody>
                  <a:tcPr marT="34286" marB="34286">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r>
                        <a:rPr lang="en-US" sz="1200" b="1" i="0" dirty="0"/>
                        <a:t>&gt;</a:t>
                      </a:r>
                      <a:r>
                        <a:rPr lang="en-ZA" sz="1200" b="1" i="0" u="none" strike="noStrike" dirty="0">
                          <a:solidFill>
                            <a:srgbClr val="000000"/>
                          </a:solidFill>
                          <a:effectLst/>
                          <a:latin typeface="+mn-lt"/>
                        </a:rPr>
                        <a:t>&gt;5% VAR</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a:t>
                      </a:r>
                    </a:p>
                  </a:txBody>
                  <a:tcPr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99634">
                <a:tc>
                  <a:txBody>
                    <a:bodyPr/>
                    <a:lstStyle/>
                    <a:p>
                      <a:endParaRPr lang="en-US" sz="1200" b="1" dirty="0"/>
                    </a:p>
                  </a:txBody>
                  <a:tcPr marT="34286" marB="34286"/>
                </a:tc>
                <a:tc>
                  <a:txBody>
                    <a:bodyPr/>
                    <a:lstStyle/>
                    <a:p>
                      <a:r>
                        <a:rPr lang="en-US" sz="1200" b="1" dirty="0"/>
                        <a:t>GW</a:t>
                      </a:r>
                    </a:p>
                  </a:txBody>
                  <a:tcPr marT="34286" marB="34286">
                    <a:solidFill>
                      <a:schemeClr val="accent3">
                        <a:lumMod val="60000"/>
                        <a:lumOff val="40000"/>
                      </a:schemeClr>
                    </a:solidFill>
                  </a:tcPr>
                </a:tc>
                <a:tc>
                  <a:txBody>
                    <a:bodyPr/>
                    <a:lstStyle/>
                    <a:p>
                      <a:r>
                        <a:rPr lang="en-US" sz="1200" b="1" dirty="0"/>
                        <a:t>SE</a:t>
                      </a:r>
                    </a:p>
                  </a:txBody>
                  <a:tcPr marT="34286" marB="34286">
                    <a:solidFill>
                      <a:schemeClr val="accent3">
                        <a:lumMod val="60000"/>
                        <a:lumOff val="40000"/>
                      </a:schemeClr>
                    </a:solidFill>
                  </a:tcPr>
                </a:tc>
                <a:tc>
                  <a:txBody>
                    <a:bodyPr/>
                    <a:lstStyle/>
                    <a:p>
                      <a:r>
                        <a:rPr lang="en-US" sz="1200" b="1" dirty="0"/>
                        <a:t>SW</a:t>
                      </a:r>
                    </a:p>
                  </a:txBody>
                  <a:tcPr marT="34286" marB="34286">
                    <a:solidFill>
                      <a:schemeClr val="accent3">
                        <a:lumMod val="60000"/>
                        <a:lumOff val="40000"/>
                      </a:schemeClr>
                    </a:solidFill>
                  </a:tcPr>
                </a:tc>
                <a:tc>
                  <a:txBody>
                    <a:bodyPr/>
                    <a:lstStyle/>
                    <a:p>
                      <a:r>
                        <a:rPr lang="en-US" sz="1200" b="1" dirty="0"/>
                        <a:t>GE</a:t>
                      </a:r>
                    </a:p>
                  </a:txBody>
                  <a:tcPr marT="34286" marB="34286">
                    <a:solidFill>
                      <a:schemeClr val="accent2">
                        <a:lumMod val="40000"/>
                        <a:lumOff val="60000"/>
                      </a:schemeClr>
                    </a:solidFill>
                  </a:tcPr>
                </a:tc>
                <a:tc>
                  <a:txBody>
                    <a:bodyPr/>
                    <a:lstStyle/>
                    <a:p>
                      <a:r>
                        <a:rPr lang="en-US" sz="1200" b="1" dirty="0"/>
                        <a:t>EN</a:t>
                      </a:r>
                    </a:p>
                  </a:txBody>
                  <a:tcPr marT="34286" marB="34286">
                    <a:solidFill>
                      <a:schemeClr val="accent2">
                        <a:lumMod val="40000"/>
                        <a:lumOff val="60000"/>
                      </a:schemeClr>
                    </a:solidFill>
                  </a:tcPr>
                </a:tc>
                <a:tc>
                  <a:txBody>
                    <a:bodyPr/>
                    <a:lstStyle/>
                    <a:p>
                      <a:r>
                        <a:rPr lang="en-US" sz="1200" b="1" dirty="0"/>
                        <a:t>ES</a:t>
                      </a:r>
                    </a:p>
                  </a:txBody>
                  <a:tcPr marT="34286" marB="34286">
                    <a:solidFill>
                      <a:schemeClr val="accent2">
                        <a:lumMod val="40000"/>
                        <a:lumOff val="60000"/>
                      </a:schemeClr>
                    </a:solidFill>
                  </a:tcPr>
                </a:tc>
                <a:tc>
                  <a:txBody>
                    <a:bodyPr/>
                    <a:lstStyle/>
                    <a:p>
                      <a:r>
                        <a:rPr lang="en-US" sz="1200" b="1" dirty="0"/>
                        <a:t>GN</a:t>
                      </a:r>
                    </a:p>
                  </a:txBody>
                  <a:tcPr marT="34286" marB="34286">
                    <a:solidFill>
                      <a:schemeClr val="accent4">
                        <a:lumMod val="40000"/>
                        <a:lumOff val="60000"/>
                      </a:schemeClr>
                    </a:solidFill>
                  </a:tcPr>
                </a:tc>
                <a:tc>
                  <a:txBody>
                    <a:bodyPr/>
                    <a:lstStyle/>
                    <a:p>
                      <a:r>
                        <a:rPr lang="en-US" sz="1200" b="1" dirty="0"/>
                        <a:t>TW</a:t>
                      </a:r>
                    </a:p>
                  </a:txBody>
                  <a:tcPr marT="34286" marB="34286">
                    <a:solidFill>
                      <a:schemeClr val="accent4">
                        <a:lumMod val="40000"/>
                        <a:lumOff val="60000"/>
                      </a:schemeClr>
                    </a:solidFill>
                  </a:tcPr>
                </a:tc>
                <a:tc>
                  <a:txBody>
                    <a:bodyPr/>
                    <a:lstStyle/>
                    <a:p>
                      <a:r>
                        <a:rPr lang="en-US" sz="1200" b="1" dirty="0"/>
                        <a:t>TN</a:t>
                      </a:r>
                    </a:p>
                  </a:txBody>
                  <a:tcPr marT="34286" marB="34286">
                    <a:solidFill>
                      <a:schemeClr val="accent4">
                        <a:lumMod val="40000"/>
                        <a:lumOff val="60000"/>
                      </a:schemeClr>
                    </a:solidFill>
                  </a:tcPr>
                </a:tc>
                <a:tc>
                  <a:txBody>
                    <a:bodyPr/>
                    <a:lstStyle/>
                    <a:p>
                      <a:r>
                        <a:rPr lang="en-US" sz="1200" b="1" dirty="0"/>
                        <a:t>TS</a:t>
                      </a:r>
                    </a:p>
                  </a:txBody>
                  <a:tcPr marT="34286" marB="34286">
                    <a:solidFill>
                      <a:schemeClr val="accent4">
                        <a:lumMod val="40000"/>
                        <a:lumOff val="60000"/>
                      </a:schemeClr>
                    </a:solidFill>
                  </a:tcPr>
                </a:tc>
                <a:tc>
                  <a:txBody>
                    <a:bodyPr/>
                    <a:lstStyle/>
                    <a:p>
                      <a:r>
                        <a:rPr lang="en-US" sz="1200" b="1" dirty="0"/>
                        <a:t>JN</a:t>
                      </a:r>
                    </a:p>
                  </a:txBody>
                  <a:tcPr marT="34286" marB="34286"/>
                </a:tc>
                <a:tc>
                  <a:txBody>
                    <a:bodyPr/>
                    <a:lstStyle/>
                    <a:p>
                      <a:r>
                        <a:rPr lang="en-US" sz="1200" b="1" dirty="0"/>
                        <a:t>JS</a:t>
                      </a:r>
                    </a:p>
                  </a:txBody>
                  <a:tcPr marT="34286" marB="34286"/>
                </a:tc>
                <a:tc>
                  <a:txBody>
                    <a:bodyPr/>
                    <a:lstStyle/>
                    <a:p>
                      <a:r>
                        <a:rPr lang="en-US" sz="1200" b="1" dirty="0"/>
                        <a:t>JE</a:t>
                      </a:r>
                    </a:p>
                  </a:txBody>
                  <a:tcPr marT="34286" marB="34286"/>
                </a:tc>
                <a:tc>
                  <a:txBody>
                    <a:bodyPr/>
                    <a:lstStyle/>
                    <a:p>
                      <a:r>
                        <a:rPr lang="en-US" sz="1200" b="1" dirty="0"/>
                        <a:t>JW</a:t>
                      </a:r>
                    </a:p>
                  </a:txBody>
                  <a:tcPr marT="34286" marB="34286"/>
                </a:tc>
                <a:tc>
                  <a:txBody>
                    <a:bodyPr/>
                    <a:lstStyle/>
                    <a:p>
                      <a:r>
                        <a:rPr lang="en-US" sz="1200" b="1" dirty="0"/>
                        <a:t>JC</a:t>
                      </a:r>
                    </a:p>
                  </a:txBody>
                  <a:tcPr marT="34286" marB="34286"/>
                </a:tc>
                <a:tc>
                  <a:txBody>
                    <a:bodyPr/>
                    <a:lstStyle/>
                    <a:p>
                      <a:endParaRPr lang="en-US" sz="900" b="1" dirty="0"/>
                    </a:p>
                  </a:txBody>
                  <a:tcPr marT="34286" marB="34286">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endParaRPr lang="en-US" sz="900" b="1" dirty="0"/>
                    </a:p>
                  </a:txBody>
                  <a:tcPr marT="34286" marB="3428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16887">
                <a:tc>
                  <a:txBody>
                    <a:bodyPr/>
                    <a:lstStyle/>
                    <a:p>
                      <a:pPr algn="l" fontAlgn="b"/>
                      <a:r>
                        <a:rPr lang="en-US" sz="1400" b="1" u="none" strike="noStrike" dirty="0">
                          <a:effectLst/>
                        </a:rPr>
                        <a:t>Sepedi FAL</a:t>
                      </a:r>
                      <a:endParaRPr lang="en-US" sz="1400" b="1" i="0" u="none" strike="noStrike" dirty="0">
                        <a:solidFill>
                          <a:srgbClr val="000000"/>
                        </a:solidFill>
                        <a:effectLst/>
                        <a:latin typeface="Cambria"/>
                      </a:endParaRPr>
                    </a:p>
                  </a:txBody>
                  <a:tcPr marL="3979" marR="3979" marT="2984" marB="0" anchor="b"/>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50</a:t>
                      </a: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80</a:t>
                      </a:r>
                    </a:p>
                  </a:txBody>
                  <a:tcPr marL="7144" marR="7144" marT="7143"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r>
                        <a:rPr lang="en-ZA" sz="1100" b="1" i="0" u="none" strike="noStrike" dirty="0">
                          <a:solidFill>
                            <a:srgbClr val="000000"/>
                          </a:solidFill>
                          <a:effectLst/>
                          <a:latin typeface="Calibri"/>
                        </a:rPr>
                        <a:t>63.3</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94310">
                <a:tc>
                  <a:txBody>
                    <a:bodyPr/>
                    <a:lstStyle/>
                    <a:p>
                      <a:pPr algn="l" fontAlgn="b"/>
                      <a:r>
                        <a:rPr lang="en-US" sz="1400" b="1" u="none" strike="noStrike" dirty="0">
                          <a:effectLst/>
                        </a:rPr>
                        <a:t>Sepedi Home Language</a:t>
                      </a:r>
                      <a:endParaRPr lang="en-US" sz="1400" b="1" i="0" u="none" strike="noStrike" dirty="0">
                        <a:solidFill>
                          <a:srgbClr val="000000"/>
                        </a:solidFill>
                        <a:effectLst/>
                        <a:latin typeface="Cambria"/>
                      </a:endParaRPr>
                    </a:p>
                  </a:txBody>
                  <a:tcPr marL="3979" marR="3979" marT="2984" marB="0" anchor="b"/>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r>
                        <a:rPr lang="en-ZA" sz="1100" b="1" i="0" u="none" strike="noStrike" dirty="0">
                          <a:solidFill>
                            <a:srgbClr val="000000"/>
                          </a:solidFill>
                          <a:effectLst/>
                          <a:latin typeface="Calibri"/>
                        </a:rPr>
                        <a:t>63.6</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62</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50</a:t>
                      </a:r>
                    </a:p>
                  </a:txBody>
                  <a:tcPr marL="7144" marR="7144" marT="7143" marB="0">
                    <a:solidFill>
                      <a:schemeClr val="accent2">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53</a:t>
                      </a:r>
                    </a:p>
                  </a:txBody>
                  <a:tcPr marL="7144" marR="7144" marT="7143"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80</a:t>
                      </a:r>
                    </a:p>
                  </a:txBody>
                  <a:tcPr marL="7144" marR="7144" marT="7143"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r>
                        <a:rPr lang="en-ZA" sz="1100" b="0" i="0" u="none" strike="noStrike" dirty="0">
                          <a:solidFill>
                            <a:srgbClr val="000000"/>
                          </a:solidFill>
                          <a:effectLst/>
                          <a:latin typeface="Calibri"/>
                        </a:rPr>
                        <a:t>60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62</a:t>
                      </a: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61</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93886">
                <a:tc>
                  <a:txBody>
                    <a:bodyPr/>
                    <a:lstStyle/>
                    <a:p>
                      <a:pPr algn="l" fontAlgn="b"/>
                      <a:r>
                        <a:rPr lang="en-US" sz="1400" b="1" u="none" strike="noStrike" dirty="0">
                          <a:effectLst/>
                        </a:rPr>
                        <a:t>Sesotho FAL</a:t>
                      </a:r>
                      <a:endParaRPr lang="en-US" sz="1400" b="1" i="0" u="none" strike="noStrike" dirty="0">
                        <a:solidFill>
                          <a:srgbClr val="000000"/>
                        </a:solidFill>
                        <a:effectLst/>
                        <a:latin typeface="Cambria"/>
                      </a:endParaRPr>
                    </a:p>
                  </a:txBody>
                  <a:tcPr marL="3979" marR="3979" marT="2984" marB="0" anchor="b"/>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53</a:t>
                      </a: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57.7</a:t>
                      </a:r>
                    </a:p>
                  </a:txBody>
                  <a:tcPr marL="7144" marR="7144" marT="7143" marB="0">
                    <a:lnR w="12700" cap="flat" cmpd="sng" algn="ctr">
                      <a:solidFill>
                        <a:schemeClr val="tx1"/>
                      </a:solidFill>
                      <a:prstDash val="solid"/>
                      <a:round/>
                      <a:headEnd type="none" w="med" len="med"/>
                      <a:tailEnd type="none" w="med" len="med"/>
                    </a:lnR>
                    <a:solidFill>
                      <a:srgbClr val="FF0000"/>
                    </a:solidFill>
                  </a:tcPr>
                </a:tc>
                <a:tc>
                  <a:txBody>
                    <a:bodyPr/>
                    <a:lstStyle/>
                    <a:p>
                      <a:pPr algn="ctr" fontAlgn="t"/>
                      <a:endParaRPr lang="en-ZA" sz="1100" b="1" i="0" u="none" strike="noStrike" dirty="0">
                        <a:solidFill>
                          <a:schemeClr val="bg1"/>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582673">
                <a:tc>
                  <a:txBody>
                    <a:bodyPr/>
                    <a:lstStyle/>
                    <a:p>
                      <a:pPr algn="l" fontAlgn="b"/>
                      <a:r>
                        <a:rPr lang="en-US" sz="1400" b="1" u="none" strike="noStrike" dirty="0">
                          <a:effectLst/>
                        </a:rPr>
                        <a:t>Sesotho Home Language</a:t>
                      </a:r>
                      <a:endParaRPr lang="en-US" sz="1400" b="1" i="0" u="none" strike="noStrike" dirty="0">
                        <a:solidFill>
                          <a:srgbClr val="000000"/>
                        </a:solidFill>
                        <a:effectLst/>
                        <a:latin typeface="Cambria"/>
                      </a:endParaRPr>
                    </a:p>
                  </a:txBody>
                  <a:tcPr marL="3979" marR="3979" marT="2984" marB="0" anchor="b"/>
                </a:tc>
                <a:tc>
                  <a:txBody>
                    <a:bodyPr/>
                    <a:lstStyle/>
                    <a:p>
                      <a:pPr algn="ctr" rtl="0" fontAlgn="ctr"/>
                      <a:r>
                        <a:rPr lang="en-ZA" sz="1100" b="1" i="0" u="none" strike="noStrike" dirty="0">
                          <a:solidFill>
                            <a:srgbClr val="000000"/>
                          </a:solidFill>
                          <a:effectLst/>
                          <a:latin typeface="Calibri"/>
                        </a:rPr>
                        <a:t>60</a:t>
                      </a:r>
                    </a:p>
                  </a:txBody>
                  <a:tcPr marL="7144" marR="7144" marT="7143" marB="0" anchor="ctr">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3">
                        <a:lumMod val="60000"/>
                        <a:lumOff val="40000"/>
                      </a:schemeClr>
                    </a:solidFill>
                  </a:tcPr>
                </a:tc>
                <a:tc>
                  <a:txBody>
                    <a:bodyPr/>
                    <a:lstStyle/>
                    <a:p>
                      <a:pPr algn="ctr" fontAlgn="t"/>
                      <a:r>
                        <a:rPr lang="en-ZA" sz="1100" b="1" i="0" u="none" strike="noStrike" dirty="0">
                          <a:solidFill>
                            <a:srgbClr val="000000"/>
                          </a:solidFill>
                          <a:effectLst/>
                          <a:latin typeface="Calibri"/>
                        </a:rPr>
                        <a:t>65</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57</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53</a:t>
                      </a: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80</a:t>
                      </a:r>
                    </a:p>
                  </a:txBody>
                  <a:tcPr marL="7144" marR="7144" marT="7143"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58</a:t>
                      </a:r>
                    </a:p>
                  </a:txBody>
                  <a:tcPr marL="7144" marR="7144" marT="7143" marB="0" anchor="ct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endParaRPr lang="en-ZA" sz="1100" b="1" i="0" u="none" strike="noStrike">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70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62.9</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chemeClr val="bg1"/>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93435">
                <a:tc>
                  <a:txBody>
                    <a:bodyPr/>
                    <a:lstStyle/>
                    <a:p>
                      <a:pPr algn="l" fontAlgn="b"/>
                      <a:r>
                        <a:rPr lang="en-US" sz="1400" b="1" u="none" strike="noStrike" dirty="0">
                          <a:effectLst/>
                        </a:rPr>
                        <a:t>Setswana FAL</a:t>
                      </a:r>
                      <a:endParaRPr lang="en-US" sz="1400" b="1" i="0" u="none" strike="noStrike" dirty="0">
                        <a:solidFill>
                          <a:srgbClr val="000000"/>
                        </a:solidFill>
                        <a:effectLst/>
                        <a:latin typeface="Cambria"/>
                      </a:endParaRPr>
                    </a:p>
                  </a:txBody>
                  <a:tcPr marL="3979" marR="3979" marT="2984" marB="0" anchor="b"/>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53</a:t>
                      </a: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53</a:t>
                      </a:r>
                    </a:p>
                  </a:txBody>
                  <a:tcPr marL="7144" marR="7144" marT="7143" marB="0" anchor="ctr">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r>
                        <a:rPr lang="en-ZA" sz="1100" b="1" i="0" u="none" strike="noStrike" dirty="0">
                          <a:solidFill>
                            <a:srgbClr val="000000"/>
                          </a:solidFill>
                          <a:effectLst/>
                          <a:latin typeface="Calibri"/>
                        </a:rPr>
                        <a:t>56.5</a:t>
                      </a:r>
                    </a:p>
                  </a:txBody>
                  <a:tcPr marL="7144" marR="7144" marT="7143" marB="0">
                    <a:lnR w="12700" cap="flat" cmpd="sng" algn="ctr">
                      <a:solidFill>
                        <a:schemeClr val="tx1"/>
                      </a:solidFill>
                      <a:prstDash val="solid"/>
                      <a:round/>
                      <a:headEnd type="none" w="med" len="med"/>
                      <a:tailEnd type="none" w="med" len="med"/>
                    </a:lnR>
                    <a:solidFill>
                      <a:srgbClr val="FF0000"/>
                    </a:solidFill>
                  </a:tcPr>
                </a:tc>
                <a:tc>
                  <a:txBody>
                    <a:bodyPr/>
                    <a:lstStyle/>
                    <a:p>
                      <a:pPr algn="ctr" fontAlgn="t"/>
                      <a:endParaRPr lang="en-ZA" sz="1100" b="0" i="0" u="none" strike="noStrike" dirty="0">
                        <a:solidFill>
                          <a:schemeClr val="bg1"/>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582673">
                <a:tc>
                  <a:txBody>
                    <a:bodyPr/>
                    <a:lstStyle/>
                    <a:p>
                      <a:pPr algn="l" fontAlgn="b"/>
                      <a:r>
                        <a:rPr lang="en-US" sz="1400" b="1" u="none" strike="noStrike" dirty="0">
                          <a:effectLst/>
                        </a:rPr>
                        <a:t>Setswana Home Language</a:t>
                      </a:r>
                      <a:endParaRPr lang="en-US" sz="1400" b="1" i="0" u="none" strike="noStrike" dirty="0">
                        <a:solidFill>
                          <a:srgbClr val="000000"/>
                        </a:solidFill>
                        <a:effectLst/>
                        <a:latin typeface="Cambria"/>
                      </a:endParaRPr>
                    </a:p>
                  </a:txBody>
                  <a:tcPr marL="3979" marR="3979" marT="2984" marB="0" anchor="b"/>
                </a:tc>
                <a:tc>
                  <a:txBody>
                    <a:bodyPr/>
                    <a:lstStyle/>
                    <a:p>
                      <a:pPr algn="ctr" rtl="0" fontAlgn="ctr"/>
                      <a:r>
                        <a:rPr lang="en-ZA" sz="1100" b="1" i="0" u="none" strike="noStrike" dirty="0">
                          <a:solidFill>
                            <a:srgbClr val="000000"/>
                          </a:solidFill>
                          <a:effectLst/>
                          <a:latin typeface="Calibri"/>
                        </a:rPr>
                        <a:t>60</a:t>
                      </a:r>
                    </a:p>
                  </a:txBody>
                  <a:tcPr marL="7144" marR="7144" marT="7143" marB="0" anchor="ctr">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r>
                        <a:rPr lang="en-ZA" sz="1100" b="1" i="0" u="none" strike="noStrike" dirty="0">
                          <a:solidFill>
                            <a:srgbClr val="000000"/>
                          </a:solidFill>
                          <a:effectLst/>
                          <a:latin typeface="Calibri"/>
                        </a:rPr>
                        <a:t>65</a:t>
                      </a:r>
                    </a:p>
                  </a:txBody>
                  <a:tcPr marL="7144" marR="7144" marT="7143"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57</a:t>
                      </a:r>
                    </a:p>
                  </a:txBody>
                  <a:tcPr marL="7144" marR="7144" marT="7143"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55</a:t>
                      </a:r>
                    </a:p>
                  </a:txBody>
                  <a:tcPr marL="7144" marR="7144" marT="7143" marB="0">
                    <a:solidFill>
                      <a:schemeClr val="accent2">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53</a:t>
                      </a:r>
                    </a:p>
                  </a:txBody>
                  <a:tcPr marL="7144" marR="7144" marT="7143" marB="0" anchor="ctr">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3"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r>
                        <a:rPr lang="en-ZA" sz="1100" b="1" i="0" u="none" strike="noStrike" dirty="0">
                          <a:solidFill>
                            <a:srgbClr val="000000"/>
                          </a:solidFill>
                          <a:effectLst/>
                          <a:latin typeface="Calibri"/>
                        </a:rPr>
                        <a:t>60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rtl="0" fontAlgn="ctr"/>
                      <a:r>
                        <a:rPr lang="en-ZA" sz="1100" b="1" i="0" u="none" strike="noStrike" dirty="0">
                          <a:solidFill>
                            <a:srgbClr val="000000"/>
                          </a:solidFill>
                          <a:effectLst/>
                          <a:latin typeface="Calibri"/>
                        </a:rPr>
                        <a:t>70</a:t>
                      </a:r>
                    </a:p>
                  </a:txBody>
                  <a:tcPr marL="7144" marR="7144" marT="7143" marB="0" anchor="ctr"/>
                </a:tc>
                <a:tc>
                  <a:txBody>
                    <a:bodyPr/>
                    <a:lstStyle/>
                    <a:p>
                      <a:pPr algn="ctr" rtl="0" fontAlgn="ctr"/>
                      <a:endParaRPr lang="en-ZA" sz="1100" b="1" i="0" u="none" strike="noStrike" dirty="0">
                        <a:solidFill>
                          <a:srgbClr val="000000"/>
                        </a:solidFill>
                        <a:effectLst/>
                        <a:latin typeface="Calibri"/>
                      </a:endParaRPr>
                    </a:p>
                  </a:txBody>
                  <a:tcPr marL="7144" marR="7144" marT="7143" marB="0" anchor="ctr"/>
                </a:tc>
                <a:tc>
                  <a:txBody>
                    <a:bodyPr/>
                    <a:lstStyle/>
                    <a:p>
                      <a:pPr algn="ctr" fontAlgn="t"/>
                      <a:r>
                        <a:rPr lang="en-ZA" sz="1100" b="1" i="0" u="none" strike="noStrike" dirty="0">
                          <a:solidFill>
                            <a:srgbClr val="000000"/>
                          </a:solidFill>
                          <a:effectLst/>
                          <a:latin typeface="Calibri"/>
                        </a:rPr>
                        <a:t>60</a:t>
                      </a: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chemeClr val="bg1"/>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391010">
                <a:tc>
                  <a:txBody>
                    <a:bodyPr/>
                    <a:lstStyle/>
                    <a:p>
                      <a:pPr algn="l" fontAlgn="b"/>
                      <a:r>
                        <a:rPr lang="en-US" sz="1400" b="1" u="none" strike="noStrike" dirty="0">
                          <a:effectLst/>
                        </a:rPr>
                        <a:t>SiSwati FAL</a:t>
                      </a:r>
                      <a:endParaRPr lang="en-US" sz="1400" b="1" i="0" u="none" strike="noStrike" dirty="0">
                        <a:solidFill>
                          <a:srgbClr val="000000"/>
                        </a:solidFill>
                        <a:effectLst/>
                        <a:latin typeface="Cambria"/>
                      </a:endParaRPr>
                    </a:p>
                  </a:txBody>
                  <a:tcPr marL="3979" marR="3979" marT="2984" marB="0" anchor="b"/>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0" i="0" u="none" strike="noStrike" dirty="0">
                        <a:solidFill>
                          <a:srgbClr val="000000"/>
                        </a:solidFill>
                        <a:effectLst/>
                        <a:latin typeface="Calibri"/>
                      </a:endParaRPr>
                    </a:p>
                  </a:txBody>
                  <a:tcPr marL="7144" marR="7144" marT="7143" marB="0"/>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1" i="0" u="none" strike="noStrike" dirty="0">
                        <a:solidFill>
                          <a:schemeClr val="bg1"/>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494310">
                <a:tc>
                  <a:txBody>
                    <a:bodyPr/>
                    <a:lstStyle/>
                    <a:p>
                      <a:pPr algn="l" fontAlgn="b"/>
                      <a:r>
                        <a:rPr lang="en-US" sz="1400" b="1" u="none" strike="noStrike" dirty="0">
                          <a:effectLst/>
                        </a:rPr>
                        <a:t>SiSwati Home Language</a:t>
                      </a:r>
                      <a:endParaRPr lang="en-US" sz="1400" b="1" i="0" u="none" strike="noStrike" dirty="0">
                        <a:solidFill>
                          <a:srgbClr val="000000"/>
                        </a:solidFill>
                        <a:effectLst/>
                        <a:latin typeface="Cambria"/>
                      </a:endParaRPr>
                    </a:p>
                  </a:txBody>
                  <a:tcPr marL="3979" marR="3979" marT="2984" marB="0" anchor="b"/>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3">
                        <a:lumMod val="60000"/>
                        <a:lumOff val="40000"/>
                      </a:schemeClr>
                    </a:solidFill>
                  </a:tcPr>
                </a:tc>
                <a:tc>
                  <a:txBody>
                    <a:bodyPr/>
                    <a:lstStyle/>
                    <a:p>
                      <a:pPr algn="ctr" fontAlgn="t"/>
                      <a:endParaRPr lang="en-ZA" sz="1100" b="1" i="0" u="none" strike="noStrike">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endParaRPr lang="en-ZA" sz="1100" b="0" i="0" u="none" strike="noStrike" dirty="0">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1" i="0" u="none" strike="noStrike">
                        <a:solidFill>
                          <a:srgbClr val="000000"/>
                        </a:solidFill>
                        <a:effectLst/>
                        <a:latin typeface="Calibri"/>
                      </a:endParaRPr>
                    </a:p>
                  </a:txBody>
                  <a:tcPr marL="7144" marR="7144" marT="7143" marB="0"/>
                </a:tc>
                <a:tc>
                  <a:txBody>
                    <a:bodyPr/>
                    <a:lstStyle/>
                    <a:p>
                      <a:pPr algn="ctr" fontAlgn="t"/>
                      <a:endParaRPr lang="en-ZA" sz="1100" b="1" i="0" u="none" strike="noStrike" dirty="0">
                        <a:solidFill>
                          <a:srgbClr val="000000"/>
                        </a:solidFill>
                        <a:effectLst/>
                        <a:latin typeface="Calibri"/>
                      </a:endParaRPr>
                    </a:p>
                  </a:txBody>
                  <a:tcPr marL="7144" marR="7144" marT="7143"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1" i="0" u="none" strike="noStrike" dirty="0">
                        <a:solidFill>
                          <a:schemeClr val="bg1"/>
                        </a:solidFill>
                        <a:effectLst/>
                        <a:latin typeface="Calibri"/>
                      </a:endParaRPr>
                    </a:p>
                  </a:txBody>
                  <a:tcPr marL="7144" marR="7144" marT="714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750908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a:extLst>
              <a:ext uri="{FF2B5EF4-FFF2-40B4-BE49-F238E27FC236}">
                <a16:creationId xmlns:a16="http://schemas.microsoft.com/office/drawing/2014/main" id="{0A4C2242-3A4C-0541-BFAC-1B667C943209}"/>
              </a:ext>
            </a:extLst>
          </p:cNvPr>
          <p:cNvSpPr>
            <a:spLocks noGrp="1" noChangeArrowheads="1"/>
          </p:cNvSpPr>
          <p:nvPr>
            <p:ph type="title"/>
          </p:nvPr>
        </p:nvSpPr>
        <p:spPr/>
        <p:txBody>
          <a:bodyPr/>
          <a:lstStyle/>
          <a:p>
            <a:r>
              <a:rPr lang="en-US" altLang="en-US"/>
              <a:t>GRADE 12 SYLLABUS COVERAGE [CYCLE 3 ]</a:t>
            </a:r>
          </a:p>
        </p:txBody>
      </p:sp>
      <p:sp>
        <p:nvSpPr>
          <p:cNvPr id="3" name="Content Placeholder 2">
            <a:extLst>
              <a:ext uri="{FF2B5EF4-FFF2-40B4-BE49-F238E27FC236}">
                <a16:creationId xmlns:a16="http://schemas.microsoft.com/office/drawing/2014/main" id="{AB371ACC-4C3A-0C41-88D6-683228AC84A1}"/>
              </a:ext>
            </a:extLst>
          </p:cNvPr>
          <p:cNvSpPr>
            <a:spLocks noGrp="1"/>
          </p:cNvSpPr>
          <p:nvPr>
            <p:ph idx="4294967295"/>
          </p:nvPr>
        </p:nvSpPr>
        <p:spPr>
          <a:xfrm>
            <a:off x="1606550" y="1616075"/>
            <a:ext cx="10585450" cy="4560888"/>
          </a:xfrm>
        </p:spPr>
        <p:txBody>
          <a:bodyPr/>
          <a:lstStyle/>
          <a:p>
            <a:pPr lvl="1"/>
            <a:endParaRPr lang="en-ZA" dirty="0"/>
          </a:p>
          <a:p>
            <a:endParaRPr lang="en-ZA" dirty="0"/>
          </a:p>
          <a:p>
            <a:r>
              <a:rPr lang="en-ZA" dirty="0"/>
              <a:t>	</a:t>
            </a:r>
          </a:p>
          <a:p>
            <a:endParaRPr lang="en-US" dirty="0"/>
          </a:p>
        </p:txBody>
      </p:sp>
      <p:graphicFrame>
        <p:nvGraphicFramePr>
          <p:cNvPr id="4" name="Table 3">
            <a:extLst>
              <a:ext uri="{FF2B5EF4-FFF2-40B4-BE49-F238E27FC236}">
                <a16:creationId xmlns:a16="http://schemas.microsoft.com/office/drawing/2014/main" id="{6748D24D-CF89-2B49-A8DB-B10ED5AA3C9C}"/>
              </a:ext>
            </a:extLst>
          </p:cNvPr>
          <p:cNvGraphicFramePr>
            <a:graphicFrameLocks noGrp="1"/>
          </p:cNvGraphicFramePr>
          <p:nvPr>
            <p:extLst>
              <p:ext uri="{D42A27DB-BD31-4B8C-83A1-F6EECF244321}">
                <p14:modId xmlns:p14="http://schemas.microsoft.com/office/powerpoint/2010/main" val="766369502"/>
              </p:ext>
            </p:extLst>
          </p:nvPr>
        </p:nvGraphicFramePr>
        <p:xfrm>
          <a:off x="1334530" y="1701174"/>
          <a:ext cx="10585325" cy="4769071"/>
        </p:xfrm>
        <a:graphic>
          <a:graphicData uri="http://schemas.openxmlformats.org/drawingml/2006/table">
            <a:tbl>
              <a:tblPr firstRow="1" bandRow="1">
                <a:tableStyleId>{5C22544A-7EE6-4342-B048-85BDC9FD1C3A}</a:tableStyleId>
              </a:tblPr>
              <a:tblGrid>
                <a:gridCol w="1865963">
                  <a:extLst>
                    <a:ext uri="{9D8B030D-6E8A-4147-A177-3AD203B41FA5}">
                      <a16:colId xmlns:a16="http://schemas.microsoft.com/office/drawing/2014/main" val="20000"/>
                    </a:ext>
                  </a:extLst>
                </a:gridCol>
                <a:gridCol w="712660">
                  <a:extLst>
                    <a:ext uri="{9D8B030D-6E8A-4147-A177-3AD203B41FA5}">
                      <a16:colId xmlns:a16="http://schemas.microsoft.com/office/drawing/2014/main" val="20001"/>
                    </a:ext>
                  </a:extLst>
                </a:gridCol>
                <a:gridCol w="476898">
                  <a:extLst>
                    <a:ext uri="{9D8B030D-6E8A-4147-A177-3AD203B41FA5}">
                      <a16:colId xmlns:a16="http://schemas.microsoft.com/office/drawing/2014/main" val="20002"/>
                    </a:ext>
                  </a:extLst>
                </a:gridCol>
                <a:gridCol w="501355">
                  <a:extLst>
                    <a:ext uri="{9D8B030D-6E8A-4147-A177-3AD203B41FA5}">
                      <a16:colId xmlns:a16="http://schemas.microsoft.com/office/drawing/2014/main" val="20003"/>
                    </a:ext>
                  </a:extLst>
                </a:gridCol>
                <a:gridCol w="476899">
                  <a:extLst>
                    <a:ext uri="{9D8B030D-6E8A-4147-A177-3AD203B41FA5}">
                      <a16:colId xmlns:a16="http://schemas.microsoft.com/office/drawing/2014/main" val="20004"/>
                    </a:ext>
                  </a:extLst>
                </a:gridCol>
                <a:gridCol w="489126">
                  <a:extLst>
                    <a:ext uri="{9D8B030D-6E8A-4147-A177-3AD203B41FA5}">
                      <a16:colId xmlns:a16="http://schemas.microsoft.com/office/drawing/2014/main" val="20005"/>
                    </a:ext>
                  </a:extLst>
                </a:gridCol>
                <a:gridCol w="489127">
                  <a:extLst>
                    <a:ext uri="{9D8B030D-6E8A-4147-A177-3AD203B41FA5}">
                      <a16:colId xmlns:a16="http://schemas.microsoft.com/office/drawing/2014/main" val="20006"/>
                    </a:ext>
                  </a:extLst>
                </a:gridCol>
                <a:gridCol w="489127">
                  <a:extLst>
                    <a:ext uri="{9D8B030D-6E8A-4147-A177-3AD203B41FA5}">
                      <a16:colId xmlns:a16="http://schemas.microsoft.com/office/drawing/2014/main" val="20007"/>
                    </a:ext>
                  </a:extLst>
                </a:gridCol>
                <a:gridCol w="557473">
                  <a:extLst>
                    <a:ext uri="{9D8B030D-6E8A-4147-A177-3AD203B41FA5}">
                      <a16:colId xmlns:a16="http://schemas.microsoft.com/office/drawing/2014/main" val="20008"/>
                    </a:ext>
                  </a:extLst>
                </a:gridCol>
                <a:gridCol w="506805">
                  <a:extLst>
                    <a:ext uri="{9D8B030D-6E8A-4147-A177-3AD203B41FA5}">
                      <a16:colId xmlns:a16="http://schemas.microsoft.com/office/drawing/2014/main" val="20009"/>
                    </a:ext>
                  </a:extLst>
                </a:gridCol>
                <a:gridCol w="403103">
                  <a:extLst>
                    <a:ext uri="{9D8B030D-6E8A-4147-A177-3AD203B41FA5}">
                      <a16:colId xmlns:a16="http://schemas.microsoft.com/office/drawing/2014/main" val="20010"/>
                    </a:ext>
                  </a:extLst>
                </a:gridCol>
                <a:gridCol w="501355">
                  <a:extLst>
                    <a:ext uri="{9D8B030D-6E8A-4147-A177-3AD203B41FA5}">
                      <a16:colId xmlns:a16="http://schemas.microsoft.com/office/drawing/2014/main" val="20011"/>
                    </a:ext>
                  </a:extLst>
                </a:gridCol>
                <a:gridCol w="501355">
                  <a:extLst>
                    <a:ext uri="{9D8B030D-6E8A-4147-A177-3AD203B41FA5}">
                      <a16:colId xmlns:a16="http://schemas.microsoft.com/office/drawing/2014/main" val="20012"/>
                    </a:ext>
                  </a:extLst>
                </a:gridCol>
                <a:gridCol w="513583">
                  <a:extLst>
                    <a:ext uri="{9D8B030D-6E8A-4147-A177-3AD203B41FA5}">
                      <a16:colId xmlns:a16="http://schemas.microsoft.com/office/drawing/2014/main" val="20013"/>
                    </a:ext>
                  </a:extLst>
                </a:gridCol>
                <a:gridCol w="501355">
                  <a:extLst>
                    <a:ext uri="{9D8B030D-6E8A-4147-A177-3AD203B41FA5}">
                      <a16:colId xmlns:a16="http://schemas.microsoft.com/office/drawing/2014/main" val="20014"/>
                    </a:ext>
                  </a:extLst>
                </a:gridCol>
                <a:gridCol w="489130">
                  <a:extLst>
                    <a:ext uri="{9D8B030D-6E8A-4147-A177-3AD203B41FA5}">
                      <a16:colId xmlns:a16="http://schemas.microsoft.com/office/drawing/2014/main" val="20015"/>
                    </a:ext>
                  </a:extLst>
                </a:gridCol>
                <a:gridCol w="489130">
                  <a:extLst>
                    <a:ext uri="{9D8B030D-6E8A-4147-A177-3AD203B41FA5}">
                      <a16:colId xmlns:a16="http://schemas.microsoft.com/office/drawing/2014/main" val="20016"/>
                    </a:ext>
                  </a:extLst>
                </a:gridCol>
                <a:gridCol w="620881">
                  <a:extLst>
                    <a:ext uri="{9D8B030D-6E8A-4147-A177-3AD203B41FA5}">
                      <a16:colId xmlns:a16="http://schemas.microsoft.com/office/drawing/2014/main" val="20017"/>
                    </a:ext>
                  </a:extLst>
                </a:gridCol>
              </a:tblGrid>
              <a:tr h="83149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b="1" dirty="0"/>
                        <a:t>SUBJECT</a:t>
                      </a:r>
                      <a:r>
                        <a:rPr lang="en-US" sz="1200" b="1" baseline="0" dirty="0"/>
                        <a:t>S</a:t>
                      </a:r>
                      <a:endParaRPr lang="en-US" sz="1200" b="1" dirty="0"/>
                    </a:p>
                    <a:p>
                      <a:endParaRPr lang="en-US" sz="1200" dirty="0"/>
                    </a:p>
                  </a:txBody>
                  <a:tcPr marT="34296" marB="34296"/>
                </a:tc>
                <a:tc gridSpan="3">
                  <a:txBody>
                    <a:bodyPr/>
                    <a:lstStyle/>
                    <a:p>
                      <a:r>
                        <a:rPr lang="en-US" sz="1200" dirty="0"/>
                        <a:t>SEDIWEST</a:t>
                      </a:r>
                    </a:p>
                    <a:p>
                      <a:r>
                        <a:rPr lang="en-US" sz="1200" dirty="0"/>
                        <a:t>REGION</a:t>
                      </a:r>
                    </a:p>
                  </a:txBody>
                  <a:tcPr marT="34296" marB="34296">
                    <a:solidFill>
                      <a:schemeClr val="accent3">
                        <a:lumMod val="60000"/>
                        <a:lumOff val="40000"/>
                      </a:schemeClr>
                    </a:solidFill>
                  </a:tcPr>
                </a:tc>
                <a:tc hMerge="1">
                  <a:txBody>
                    <a:bodyPr/>
                    <a:lstStyle/>
                    <a:p>
                      <a:endParaRPr lang="en-US" dirty="0"/>
                    </a:p>
                  </a:txBody>
                  <a:tcPr/>
                </a:tc>
                <a:tc hMerge="1">
                  <a:txBody>
                    <a:bodyPr/>
                    <a:lstStyle/>
                    <a:p>
                      <a:endParaRPr lang="en-US" dirty="0"/>
                    </a:p>
                  </a:txBody>
                  <a:tcPr/>
                </a:tc>
                <a:tc gridSpan="3">
                  <a:txBody>
                    <a:bodyPr/>
                    <a:lstStyle/>
                    <a:p>
                      <a:r>
                        <a:rPr lang="en-US" sz="1200" dirty="0"/>
                        <a:t>EKURHULENI</a:t>
                      </a:r>
                      <a:r>
                        <a:rPr lang="en-US" sz="1200" baseline="0" dirty="0"/>
                        <a:t> REGION</a:t>
                      </a:r>
                      <a:endParaRPr lang="en-US" sz="1200" dirty="0"/>
                    </a:p>
                  </a:txBody>
                  <a:tcPr marT="34296" marB="34296">
                    <a:solidFill>
                      <a:schemeClr val="accent2">
                        <a:lumMod val="40000"/>
                        <a:lumOff val="60000"/>
                      </a:schemeClr>
                    </a:solidFill>
                  </a:tcPr>
                </a:tc>
                <a:tc hMerge="1">
                  <a:txBody>
                    <a:bodyPr/>
                    <a:lstStyle/>
                    <a:p>
                      <a:endParaRPr lang="en-US" dirty="0"/>
                    </a:p>
                  </a:txBody>
                  <a:tcPr/>
                </a:tc>
                <a:tc hMerge="1">
                  <a:txBody>
                    <a:bodyPr/>
                    <a:lstStyle/>
                    <a:p>
                      <a:endParaRPr lang="en-US" dirty="0"/>
                    </a:p>
                  </a:txBody>
                  <a:tcPr/>
                </a:tc>
                <a:tc gridSpan="4">
                  <a:txBody>
                    <a:bodyPr/>
                    <a:lstStyle/>
                    <a:p>
                      <a:r>
                        <a:rPr lang="en-US" sz="1200" dirty="0"/>
                        <a:t>TSHWANE REGION</a:t>
                      </a:r>
                    </a:p>
                  </a:txBody>
                  <a:tcPr marT="34296" marB="34296">
                    <a:solidFill>
                      <a:schemeClr val="accent4">
                        <a:lumMod val="40000"/>
                        <a:lumOff val="6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gridSpan="5">
                  <a:txBody>
                    <a:bodyPr/>
                    <a:lstStyle/>
                    <a:p>
                      <a:r>
                        <a:rPr lang="en-US" sz="1200" dirty="0"/>
                        <a:t>JOHANNESBURG</a:t>
                      </a:r>
                    </a:p>
                    <a:p>
                      <a:r>
                        <a:rPr lang="en-US" sz="1200" dirty="0"/>
                        <a:t>REGION</a:t>
                      </a:r>
                    </a:p>
                  </a:txBody>
                  <a:tcPr marT="34296" marB="34296"/>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a:txBody>
                    <a:bodyPr/>
                    <a:lstStyle/>
                    <a:p>
                      <a:r>
                        <a:rPr lang="en-US" sz="1200" dirty="0"/>
                        <a:t>AV</a:t>
                      </a:r>
                    </a:p>
                  </a:txBody>
                  <a:tcPr marT="34296" marB="34296">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r>
                        <a:rPr lang="en-ZA" sz="1200" b="1" i="0" u="none" strike="noStrike" dirty="0">
                          <a:solidFill>
                            <a:srgbClr val="000000"/>
                          </a:solidFill>
                          <a:effectLst/>
                          <a:latin typeface="+mn-lt"/>
                        </a:rPr>
                        <a:t>&gt;5% VAR</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a:t>
                      </a:r>
                    </a:p>
                  </a:txBody>
                  <a:tcPr marT="34296" marB="34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585033">
                <a:tc>
                  <a:txBody>
                    <a:bodyPr/>
                    <a:lstStyle/>
                    <a:p>
                      <a:endParaRPr lang="en-US" sz="1200" b="1" dirty="0"/>
                    </a:p>
                  </a:txBody>
                  <a:tcPr marT="34296" marB="34296"/>
                </a:tc>
                <a:tc>
                  <a:txBody>
                    <a:bodyPr/>
                    <a:lstStyle/>
                    <a:p>
                      <a:r>
                        <a:rPr lang="en-US" sz="1200" b="1" dirty="0"/>
                        <a:t>GW</a:t>
                      </a:r>
                    </a:p>
                  </a:txBody>
                  <a:tcPr marT="34296" marB="34296">
                    <a:solidFill>
                      <a:schemeClr val="accent3">
                        <a:lumMod val="60000"/>
                        <a:lumOff val="40000"/>
                      </a:schemeClr>
                    </a:solidFill>
                  </a:tcPr>
                </a:tc>
                <a:tc>
                  <a:txBody>
                    <a:bodyPr/>
                    <a:lstStyle/>
                    <a:p>
                      <a:r>
                        <a:rPr lang="en-US" sz="1200" b="1" dirty="0"/>
                        <a:t>SE</a:t>
                      </a:r>
                    </a:p>
                  </a:txBody>
                  <a:tcPr marT="34296" marB="34296">
                    <a:solidFill>
                      <a:schemeClr val="accent3">
                        <a:lumMod val="60000"/>
                        <a:lumOff val="40000"/>
                      </a:schemeClr>
                    </a:solidFill>
                  </a:tcPr>
                </a:tc>
                <a:tc>
                  <a:txBody>
                    <a:bodyPr/>
                    <a:lstStyle/>
                    <a:p>
                      <a:r>
                        <a:rPr lang="en-US" sz="1200" b="1" dirty="0"/>
                        <a:t>SW</a:t>
                      </a:r>
                    </a:p>
                  </a:txBody>
                  <a:tcPr marT="34296" marB="34296">
                    <a:solidFill>
                      <a:schemeClr val="accent3">
                        <a:lumMod val="60000"/>
                        <a:lumOff val="40000"/>
                      </a:schemeClr>
                    </a:solidFill>
                  </a:tcPr>
                </a:tc>
                <a:tc>
                  <a:txBody>
                    <a:bodyPr/>
                    <a:lstStyle/>
                    <a:p>
                      <a:r>
                        <a:rPr lang="en-US" sz="1200" b="1" dirty="0"/>
                        <a:t>GE</a:t>
                      </a:r>
                    </a:p>
                  </a:txBody>
                  <a:tcPr marT="34296" marB="34296">
                    <a:solidFill>
                      <a:schemeClr val="accent2">
                        <a:lumMod val="40000"/>
                        <a:lumOff val="60000"/>
                      </a:schemeClr>
                    </a:solidFill>
                  </a:tcPr>
                </a:tc>
                <a:tc>
                  <a:txBody>
                    <a:bodyPr/>
                    <a:lstStyle/>
                    <a:p>
                      <a:r>
                        <a:rPr lang="en-US" sz="1200" b="1" dirty="0"/>
                        <a:t>EN</a:t>
                      </a:r>
                    </a:p>
                  </a:txBody>
                  <a:tcPr marT="34296" marB="34296">
                    <a:solidFill>
                      <a:schemeClr val="accent2">
                        <a:lumMod val="40000"/>
                        <a:lumOff val="60000"/>
                      </a:schemeClr>
                    </a:solidFill>
                  </a:tcPr>
                </a:tc>
                <a:tc>
                  <a:txBody>
                    <a:bodyPr/>
                    <a:lstStyle/>
                    <a:p>
                      <a:r>
                        <a:rPr lang="en-US" sz="1200" b="1" dirty="0"/>
                        <a:t>ES</a:t>
                      </a:r>
                    </a:p>
                  </a:txBody>
                  <a:tcPr marT="34296" marB="34296">
                    <a:solidFill>
                      <a:schemeClr val="accent2">
                        <a:lumMod val="40000"/>
                        <a:lumOff val="60000"/>
                      </a:schemeClr>
                    </a:solidFill>
                  </a:tcPr>
                </a:tc>
                <a:tc>
                  <a:txBody>
                    <a:bodyPr/>
                    <a:lstStyle/>
                    <a:p>
                      <a:r>
                        <a:rPr lang="en-US" sz="1200" b="1" dirty="0"/>
                        <a:t>GN</a:t>
                      </a:r>
                    </a:p>
                  </a:txBody>
                  <a:tcPr marT="34296" marB="34296">
                    <a:solidFill>
                      <a:schemeClr val="accent4">
                        <a:lumMod val="40000"/>
                        <a:lumOff val="60000"/>
                      </a:schemeClr>
                    </a:solidFill>
                  </a:tcPr>
                </a:tc>
                <a:tc>
                  <a:txBody>
                    <a:bodyPr/>
                    <a:lstStyle/>
                    <a:p>
                      <a:r>
                        <a:rPr lang="en-US" sz="1200" b="1" dirty="0"/>
                        <a:t>TW</a:t>
                      </a:r>
                    </a:p>
                  </a:txBody>
                  <a:tcPr marT="34296" marB="34296">
                    <a:solidFill>
                      <a:schemeClr val="accent4">
                        <a:lumMod val="40000"/>
                        <a:lumOff val="60000"/>
                      </a:schemeClr>
                    </a:solidFill>
                  </a:tcPr>
                </a:tc>
                <a:tc>
                  <a:txBody>
                    <a:bodyPr/>
                    <a:lstStyle/>
                    <a:p>
                      <a:r>
                        <a:rPr lang="en-US" sz="1200" b="1" dirty="0"/>
                        <a:t>TN</a:t>
                      </a:r>
                    </a:p>
                  </a:txBody>
                  <a:tcPr marT="34296" marB="34296">
                    <a:solidFill>
                      <a:schemeClr val="accent4">
                        <a:lumMod val="40000"/>
                        <a:lumOff val="60000"/>
                      </a:schemeClr>
                    </a:solidFill>
                  </a:tcPr>
                </a:tc>
                <a:tc>
                  <a:txBody>
                    <a:bodyPr/>
                    <a:lstStyle/>
                    <a:p>
                      <a:r>
                        <a:rPr lang="en-US" sz="1200" b="1" dirty="0"/>
                        <a:t>TS</a:t>
                      </a:r>
                    </a:p>
                  </a:txBody>
                  <a:tcPr marT="34296" marB="34296">
                    <a:solidFill>
                      <a:schemeClr val="accent4">
                        <a:lumMod val="40000"/>
                        <a:lumOff val="60000"/>
                      </a:schemeClr>
                    </a:solidFill>
                  </a:tcPr>
                </a:tc>
                <a:tc>
                  <a:txBody>
                    <a:bodyPr/>
                    <a:lstStyle/>
                    <a:p>
                      <a:r>
                        <a:rPr lang="en-US" sz="1200" b="1" dirty="0"/>
                        <a:t>JN</a:t>
                      </a:r>
                    </a:p>
                  </a:txBody>
                  <a:tcPr marT="34296" marB="34296"/>
                </a:tc>
                <a:tc>
                  <a:txBody>
                    <a:bodyPr/>
                    <a:lstStyle/>
                    <a:p>
                      <a:r>
                        <a:rPr lang="en-US" sz="1200" b="1" dirty="0"/>
                        <a:t>JS</a:t>
                      </a:r>
                    </a:p>
                  </a:txBody>
                  <a:tcPr marT="34296" marB="34296"/>
                </a:tc>
                <a:tc>
                  <a:txBody>
                    <a:bodyPr/>
                    <a:lstStyle/>
                    <a:p>
                      <a:r>
                        <a:rPr lang="en-US" sz="1200" b="1" dirty="0"/>
                        <a:t>JE</a:t>
                      </a:r>
                    </a:p>
                  </a:txBody>
                  <a:tcPr marT="34296" marB="34296"/>
                </a:tc>
                <a:tc>
                  <a:txBody>
                    <a:bodyPr/>
                    <a:lstStyle/>
                    <a:p>
                      <a:r>
                        <a:rPr lang="en-US" sz="1200" b="1" dirty="0"/>
                        <a:t>JW</a:t>
                      </a:r>
                    </a:p>
                  </a:txBody>
                  <a:tcPr marT="34296" marB="34296"/>
                </a:tc>
                <a:tc>
                  <a:txBody>
                    <a:bodyPr/>
                    <a:lstStyle/>
                    <a:p>
                      <a:r>
                        <a:rPr lang="en-US" sz="1200" b="1" dirty="0"/>
                        <a:t>JC</a:t>
                      </a:r>
                    </a:p>
                  </a:txBody>
                  <a:tcPr marT="34296" marB="34296"/>
                </a:tc>
                <a:tc>
                  <a:txBody>
                    <a:bodyPr/>
                    <a:lstStyle/>
                    <a:p>
                      <a:endParaRPr lang="en-US" sz="900" b="1" dirty="0"/>
                    </a:p>
                  </a:txBody>
                  <a:tcPr marT="34296" marB="34296">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endParaRPr lang="en-US" sz="900" b="1" dirty="0"/>
                    </a:p>
                  </a:txBody>
                  <a:tcPr marT="34296" marB="3429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66626">
                <a:tc>
                  <a:txBody>
                    <a:bodyPr/>
                    <a:lstStyle/>
                    <a:p>
                      <a:pPr algn="l" fontAlgn="b"/>
                      <a:r>
                        <a:rPr lang="en-US" sz="1400" b="1" i="0" u="none" strike="noStrike" dirty="0">
                          <a:solidFill>
                            <a:srgbClr val="000000"/>
                          </a:solidFill>
                          <a:effectLst/>
                          <a:latin typeface="Calibri" panose="020F0502020204030204" pitchFamily="34" charset="0"/>
                        </a:rPr>
                        <a:t>Technical</a:t>
                      </a:r>
                      <a:r>
                        <a:rPr lang="en-US" sz="1400" b="1" i="0" u="none" strike="noStrike" baseline="0" dirty="0">
                          <a:solidFill>
                            <a:srgbClr val="000000"/>
                          </a:solidFill>
                          <a:effectLst/>
                          <a:latin typeface="Calibri" panose="020F0502020204030204" pitchFamily="34" charset="0"/>
                        </a:rPr>
                        <a:t> Mathematics</a:t>
                      </a:r>
                      <a:endParaRPr lang="en-US" sz="1400" b="1" i="0" u="none" strike="noStrike" dirty="0">
                        <a:solidFill>
                          <a:srgbClr val="000000"/>
                        </a:solidFill>
                        <a:effectLst/>
                        <a:latin typeface="Calibri" panose="020F0502020204030204" pitchFamily="34" charset="0"/>
                      </a:endParaRPr>
                    </a:p>
                  </a:txBody>
                  <a:tcPr marL="3979" marR="3979" marT="2985" marB="0" anchor="b"/>
                </a:tc>
                <a:tc>
                  <a:txBody>
                    <a:bodyPr/>
                    <a:lstStyle/>
                    <a:p>
                      <a:pPr algn="ctr" rtl="0" fontAlgn="ctr"/>
                      <a:r>
                        <a:rPr lang="en-ZA" sz="1100" b="1" i="0" u="none" strike="noStrike" dirty="0">
                          <a:solidFill>
                            <a:srgbClr val="000000"/>
                          </a:solidFill>
                          <a:effectLst/>
                          <a:latin typeface="Calibri"/>
                        </a:rPr>
                        <a:t>60</a:t>
                      </a:r>
                    </a:p>
                  </a:txBody>
                  <a:tcPr marL="7144" marR="7144" marT="7145"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5"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5" marB="0" anchor="ctr">
                    <a:solidFill>
                      <a:schemeClr val="accent3">
                        <a:lumMod val="60000"/>
                        <a:lumOff val="40000"/>
                      </a:schemeClr>
                    </a:solidFill>
                  </a:tcPr>
                </a:tc>
                <a:tc>
                  <a:txBody>
                    <a:bodyPr/>
                    <a:lstStyle/>
                    <a:p>
                      <a:pPr algn="ctr" fontAlgn="t"/>
                      <a:r>
                        <a:rPr lang="en-ZA" sz="1100" b="1" i="0" u="none" strike="noStrike" dirty="0">
                          <a:solidFill>
                            <a:srgbClr val="000000"/>
                          </a:solidFill>
                          <a:effectLst/>
                          <a:latin typeface="Calibri"/>
                        </a:rPr>
                        <a:t>67.2</a:t>
                      </a:r>
                    </a:p>
                  </a:txBody>
                  <a:tcPr marL="7144" marR="7144" marT="7145"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5"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58</a:t>
                      </a:r>
                    </a:p>
                  </a:txBody>
                  <a:tcPr marL="7144" marR="7144" marT="7145"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63.3</a:t>
                      </a:r>
                    </a:p>
                  </a:txBody>
                  <a:tcPr marL="7144" marR="7144"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67</a:t>
                      </a:r>
                    </a:p>
                  </a:txBody>
                  <a:tcPr marL="7144" marR="7144" marT="7145"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70</a:t>
                      </a:r>
                    </a:p>
                  </a:txBody>
                  <a:tcPr marL="7144" marR="7144" marT="7145"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62</a:t>
                      </a:r>
                    </a:p>
                  </a:txBody>
                  <a:tcPr marL="7144" marR="7144" marT="7145" marB="0" anchor="ctr"/>
                </a:tc>
                <a:tc>
                  <a:txBody>
                    <a:bodyPr/>
                    <a:lstStyle/>
                    <a:p>
                      <a:pPr algn="ctr" rtl="0" fontAlgn="ctr"/>
                      <a:r>
                        <a:rPr lang="en-ZA" sz="1100" b="1" i="0" u="none" strike="noStrike" dirty="0">
                          <a:solidFill>
                            <a:srgbClr val="000000"/>
                          </a:solidFill>
                          <a:effectLst/>
                          <a:latin typeface="Calibri"/>
                        </a:rPr>
                        <a:t>60</a:t>
                      </a:r>
                    </a:p>
                  </a:txBody>
                  <a:tcPr marL="7144" marR="7144" marT="7145" marB="0" anchor="ctr"/>
                </a:tc>
                <a:tc>
                  <a:txBody>
                    <a:bodyPr/>
                    <a:lstStyle/>
                    <a:p>
                      <a:pPr algn="ctr" rtl="0" fontAlgn="ctr"/>
                      <a:endParaRPr lang="en-ZA" sz="1100" b="1" i="0" u="none" strike="noStrike" dirty="0">
                        <a:solidFill>
                          <a:srgbClr val="000000"/>
                        </a:solidFill>
                        <a:effectLst/>
                        <a:latin typeface="Calibri"/>
                      </a:endParaRPr>
                    </a:p>
                  </a:txBody>
                  <a:tcPr marL="7144" marR="7144" marT="7145" marB="0" anchor="ctr"/>
                </a:tc>
                <a:tc>
                  <a:txBody>
                    <a:bodyPr/>
                    <a:lstStyle/>
                    <a:p>
                      <a:pPr algn="ctr" rtl="0" fontAlgn="ctr"/>
                      <a:r>
                        <a:rPr lang="en-ZA" sz="1100" b="1" i="0" u="none" strike="noStrike" dirty="0">
                          <a:solidFill>
                            <a:srgbClr val="000000"/>
                          </a:solidFill>
                          <a:effectLst/>
                          <a:latin typeface="Calibri"/>
                        </a:rPr>
                        <a:t>62</a:t>
                      </a:r>
                    </a:p>
                  </a:txBody>
                  <a:tcPr marL="7144" marR="7144" marT="7145" marB="0" anchor="ctr"/>
                </a:tc>
                <a:tc>
                  <a:txBody>
                    <a:bodyPr/>
                    <a:lstStyle/>
                    <a:p>
                      <a:pPr algn="ctr" rtl="0" fontAlgn="ctr"/>
                      <a:endParaRPr lang="en-ZA" sz="1100" b="1" i="0" u="none" strike="noStrike" dirty="0">
                        <a:solidFill>
                          <a:srgbClr val="000000"/>
                        </a:solidFill>
                        <a:effectLst/>
                        <a:latin typeface="Calibri"/>
                      </a:endParaRPr>
                    </a:p>
                  </a:txBody>
                  <a:tcPr marL="7144" marR="7144" marT="7145" marB="0" anchor="ctr"/>
                </a:tc>
                <a:tc>
                  <a:txBody>
                    <a:bodyPr/>
                    <a:lstStyle/>
                    <a:p>
                      <a:pPr algn="ctr" fontAlgn="t"/>
                      <a:r>
                        <a:rPr lang="en-ZA" sz="1100" b="1" i="0" u="none" strike="noStrike" dirty="0">
                          <a:solidFill>
                            <a:srgbClr val="000000"/>
                          </a:solidFill>
                          <a:effectLst/>
                          <a:latin typeface="Calibri"/>
                        </a:rPr>
                        <a:t>62.4</a:t>
                      </a:r>
                    </a:p>
                  </a:txBody>
                  <a:tcPr marL="7144" marR="7144"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45532">
                <a:tc>
                  <a:txBody>
                    <a:bodyPr/>
                    <a:lstStyle/>
                    <a:p>
                      <a:pPr algn="l" fontAlgn="b"/>
                      <a:r>
                        <a:rPr lang="en-US" sz="1400" b="1" i="0" u="none" strike="noStrike" dirty="0">
                          <a:solidFill>
                            <a:srgbClr val="000000"/>
                          </a:solidFill>
                          <a:effectLst/>
                          <a:latin typeface="Calibri" panose="020F0502020204030204" pitchFamily="34" charset="0"/>
                        </a:rPr>
                        <a:t>Technical Science</a:t>
                      </a:r>
                    </a:p>
                  </a:txBody>
                  <a:tcPr marL="3979" marR="3979" marT="2985" marB="0" anchor="b"/>
                </a:tc>
                <a:tc>
                  <a:txBody>
                    <a:bodyPr/>
                    <a:lstStyle/>
                    <a:p>
                      <a:pPr algn="ctr" rtl="0" fontAlgn="ctr"/>
                      <a:r>
                        <a:rPr lang="en-ZA" sz="1100" b="1" i="0" u="none" strike="noStrike" dirty="0">
                          <a:solidFill>
                            <a:srgbClr val="000000"/>
                          </a:solidFill>
                          <a:effectLst/>
                          <a:latin typeface="Calibri"/>
                        </a:rPr>
                        <a:t>62</a:t>
                      </a:r>
                    </a:p>
                  </a:txBody>
                  <a:tcPr marL="7144" marR="7144" marT="7145"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5"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5" marB="0" anchor="ctr">
                    <a:solidFill>
                      <a:schemeClr val="accent3">
                        <a:lumMod val="60000"/>
                        <a:lumOff val="40000"/>
                      </a:schemeClr>
                    </a:solidFill>
                  </a:tcPr>
                </a:tc>
                <a:tc>
                  <a:txBody>
                    <a:bodyPr/>
                    <a:lstStyle/>
                    <a:p>
                      <a:pPr algn="ctr" fontAlgn="t"/>
                      <a:r>
                        <a:rPr lang="en-ZA" sz="1100" b="1" i="0" u="none" strike="noStrike" dirty="0">
                          <a:solidFill>
                            <a:srgbClr val="000000"/>
                          </a:solidFill>
                          <a:effectLst/>
                          <a:latin typeface="Calibri"/>
                        </a:rPr>
                        <a:t>63.8</a:t>
                      </a:r>
                    </a:p>
                  </a:txBody>
                  <a:tcPr marL="7144" marR="7144" marT="7145"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73</a:t>
                      </a:r>
                    </a:p>
                  </a:txBody>
                  <a:tcPr marL="7144" marR="7144" marT="7145"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55</a:t>
                      </a:r>
                    </a:p>
                  </a:txBody>
                  <a:tcPr marL="7144" marR="7144" marT="7145"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51.3</a:t>
                      </a:r>
                    </a:p>
                  </a:txBody>
                  <a:tcPr marL="7144" marR="7144"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53</a:t>
                      </a:r>
                    </a:p>
                  </a:txBody>
                  <a:tcPr marL="7144" marR="7144" marT="7145" marB="0" anchor="ctr">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60</a:t>
                      </a:r>
                    </a:p>
                  </a:txBody>
                  <a:tcPr marL="7144" marR="7144" marT="7145" marB="0" anchor="ctr"/>
                </a:tc>
                <a:tc>
                  <a:txBody>
                    <a:bodyPr/>
                    <a:lstStyle/>
                    <a:p>
                      <a:pPr algn="ctr" rtl="0" fontAlgn="ctr"/>
                      <a:r>
                        <a:rPr lang="en-ZA" sz="1100" b="1" i="0" u="none" strike="noStrike" dirty="0">
                          <a:solidFill>
                            <a:srgbClr val="000000"/>
                          </a:solidFill>
                          <a:effectLst/>
                          <a:latin typeface="Calibri"/>
                        </a:rPr>
                        <a:t>70</a:t>
                      </a:r>
                    </a:p>
                  </a:txBody>
                  <a:tcPr marL="7144" marR="7144" marT="7145" marB="0" anchor="ctr"/>
                </a:tc>
                <a:tc>
                  <a:txBody>
                    <a:bodyPr/>
                    <a:lstStyle/>
                    <a:p>
                      <a:pPr algn="ctr" rtl="0" fontAlgn="ctr"/>
                      <a:endParaRPr lang="en-ZA" sz="1100" b="1" i="0" u="none" strike="noStrike">
                        <a:solidFill>
                          <a:srgbClr val="000000"/>
                        </a:solidFill>
                        <a:effectLst/>
                        <a:latin typeface="Calibri"/>
                      </a:endParaRPr>
                    </a:p>
                  </a:txBody>
                  <a:tcPr marL="7144" marR="7144" marT="7145" marB="0" anchor="ctr"/>
                </a:tc>
                <a:tc>
                  <a:txBody>
                    <a:bodyPr/>
                    <a:lstStyle/>
                    <a:p>
                      <a:pPr algn="ctr" rtl="0" fontAlgn="ctr"/>
                      <a:r>
                        <a:rPr lang="en-ZA" sz="1100" b="1" i="0" u="none" strike="noStrike" dirty="0">
                          <a:solidFill>
                            <a:srgbClr val="000000"/>
                          </a:solidFill>
                          <a:effectLst/>
                          <a:latin typeface="Calibri"/>
                        </a:rPr>
                        <a:t>60</a:t>
                      </a:r>
                    </a:p>
                  </a:txBody>
                  <a:tcPr marL="7144" marR="7144" marT="7145" marB="0" anchor="ctr"/>
                </a:tc>
                <a:tc>
                  <a:txBody>
                    <a:bodyPr/>
                    <a:lstStyle/>
                    <a:p>
                      <a:pPr algn="ctr" rtl="0" fontAlgn="ctr"/>
                      <a:endParaRPr lang="en-ZA" sz="1100" b="1" i="0" u="none" strike="noStrike" dirty="0">
                        <a:solidFill>
                          <a:srgbClr val="000000"/>
                        </a:solidFill>
                        <a:effectLst/>
                        <a:latin typeface="Calibri"/>
                      </a:endParaRPr>
                    </a:p>
                  </a:txBody>
                  <a:tcPr marL="7144" marR="7144" marT="7145" marB="0" anchor="ctr"/>
                </a:tc>
                <a:tc>
                  <a:txBody>
                    <a:bodyPr/>
                    <a:lstStyle/>
                    <a:p>
                      <a:pPr algn="ctr" fontAlgn="t"/>
                      <a:r>
                        <a:rPr lang="en-ZA" sz="1100" b="1" i="0" u="none" strike="noStrike" dirty="0">
                          <a:solidFill>
                            <a:srgbClr val="000000"/>
                          </a:solidFill>
                          <a:effectLst/>
                          <a:latin typeface="Calibri"/>
                        </a:rPr>
                        <a:t>61.9</a:t>
                      </a:r>
                    </a:p>
                  </a:txBody>
                  <a:tcPr marL="7144" marR="7144"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35712">
                <a:tc>
                  <a:txBody>
                    <a:bodyPr/>
                    <a:lstStyle/>
                    <a:p>
                      <a:pPr algn="l" fontAlgn="b"/>
                      <a:r>
                        <a:rPr lang="en-US" sz="1400" b="1" u="none" strike="noStrike" dirty="0">
                          <a:effectLst/>
                        </a:rPr>
                        <a:t>Tourism</a:t>
                      </a:r>
                      <a:endParaRPr lang="en-US" sz="1400" b="1" i="0" u="none" strike="noStrike" dirty="0">
                        <a:solidFill>
                          <a:srgbClr val="000000"/>
                        </a:solidFill>
                        <a:effectLst/>
                        <a:latin typeface="Cambria"/>
                      </a:endParaRPr>
                    </a:p>
                  </a:txBody>
                  <a:tcPr marL="3979" marR="3979" marT="2985" marB="0" anchor="b"/>
                </a:tc>
                <a:tc>
                  <a:txBody>
                    <a:bodyPr/>
                    <a:lstStyle/>
                    <a:p>
                      <a:pPr algn="ctr" rtl="0" fontAlgn="ctr"/>
                      <a:r>
                        <a:rPr lang="en-ZA" sz="1100" b="1" i="0" u="none" strike="noStrike" dirty="0">
                          <a:solidFill>
                            <a:srgbClr val="000000"/>
                          </a:solidFill>
                          <a:effectLst/>
                          <a:latin typeface="Calibri"/>
                        </a:rPr>
                        <a:t>62</a:t>
                      </a:r>
                    </a:p>
                  </a:txBody>
                  <a:tcPr marL="7144" marR="7144" marT="7145"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5" marB="0" anchor="ctr">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5" marB="0" anchor="ctr">
                    <a:solidFill>
                      <a:schemeClr val="accent3">
                        <a:lumMod val="60000"/>
                        <a:lumOff val="40000"/>
                      </a:schemeClr>
                    </a:solidFill>
                  </a:tcPr>
                </a:tc>
                <a:tc>
                  <a:txBody>
                    <a:bodyPr/>
                    <a:lstStyle/>
                    <a:p>
                      <a:pPr algn="ctr" fontAlgn="t"/>
                      <a:r>
                        <a:rPr lang="en-ZA" sz="1100" b="1" i="0" u="none" strike="noStrike" dirty="0">
                          <a:solidFill>
                            <a:srgbClr val="000000"/>
                          </a:solidFill>
                          <a:effectLst/>
                          <a:latin typeface="Calibri"/>
                        </a:rPr>
                        <a:t>66</a:t>
                      </a:r>
                    </a:p>
                  </a:txBody>
                  <a:tcPr marL="7144" marR="7144" marT="7145"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66</a:t>
                      </a:r>
                    </a:p>
                  </a:txBody>
                  <a:tcPr marL="7144" marR="7144" marT="7145"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62</a:t>
                      </a:r>
                    </a:p>
                  </a:txBody>
                  <a:tcPr marL="7144" marR="7144" marT="7145"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54</a:t>
                      </a:r>
                    </a:p>
                  </a:txBody>
                  <a:tcPr marL="7144" marR="7144" marT="7145"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66</a:t>
                      </a:r>
                    </a:p>
                  </a:txBody>
                  <a:tcPr marL="7144" marR="7144" marT="7145" marB="0">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70</a:t>
                      </a:r>
                    </a:p>
                  </a:txBody>
                  <a:tcPr marL="7144" marR="7144" marT="7145"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66</a:t>
                      </a:r>
                    </a:p>
                  </a:txBody>
                  <a:tcPr marL="7144" marR="7144" marT="7145" marB="0" anchor="ctr"/>
                </a:tc>
                <a:tc>
                  <a:txBody>
                    <a:bodyPr/>
                    <a:lstStyle/>
                    <a:p>
                      <a:pPr algn="ctr" rtl="0" fontAlgn="ctr"/>
                      <a:r>
                        <a:rPr lang="en-ZA" sz="1100" b="1" i="0" u="none" strike="noStrike" dirty="0">
                          <a:solidFill>
                            <a:srgbClr val="000000"/>
                          </a:solidFill>
                          <a:effectLst/>
                          <a:latin typeface="Calibri"/>
                        </a:rPr>
                        <a:t>54</a:t>
                      </a:r>
                    </a:p>
                  </a:txBody>
                  <a:tcPr marL="7144" marR="7144" marT="7145" marB="0" anchor="ctr"/>
                </a:tc>
                <a:tc>
                  <a:txBody>
                    <a:bodyPr/>
                    <a:lstStyle/>
                    <a:p>
                      <a:pPr algn="ctr" rtl="0" fontAlgn="ctr"/>
                      <a:endParaRPr lang="en-ZA" sz="1100" b="1" i="0" u="none" strike="noStrike">
                        <a:solidFill>
                          <a:srgbClr val="000000"/>
                        </a:solidFill>
                        <a:effectLst/>
                        <a:latin typeface="Calibri"/>
                      </a:endParaRPr>
                    </a:p>
                  </a:txBody>
                  <a:tcPr marL="7144" marR="7144" marT="7145" marB="0" anchor="ctr"/>
                </a:tc>
                <a:tc>
                  <a:txBody>
                    <a:bodyPr/>
                    <a:lstStyle/>
                    <a:p>
                      <a:pPr algn="ctr" rtl="0" fontAlgn="ctr"/>
                      <a:r>
                        <a:rPr lang="en-ZA" sz="1100" b="1" i="0" u="none" strike="noStrike" dirty="0">
                          <a:solidFill>
                            <a:srgbClr val="000000"/>
                          </a:solidFill>
                          <a:effectLst/>
                          <a:latin typeface="Calibri"/>
                        </a:rPr>
                        <a:t>50</a:t>
                      </a:r>
                    </a:p>
                  </a:txBody>
                  <a:tcPr marL="7144" marR="7144" marT="7145" marB="0" anchor="ctr"/>
                </a:tc>
                <a:tc>
                  <a:txBody>
                    <a:bodyPr/>
                    <a:lstStyle/>
                    <a:p>
                      <a:pPr algn="ctr" rtl="0" fontAlgn="ctr"/>
                      <a:endParaRPr lang="en-ZA" sz="1100" b="1" i="0" u="none" strike="noStrike">
                        <a:solidFill>
                          <a:srgbClr val="000000"/>
                        </a:solidFill>
                        <a:effectLst/>
                        <a:latin typeface="Calibri"/>
                      </a:endParaRPr>
                    </a:p>
                  </a:txBody>
                  <a:tcPr marL="7144" marR="7144" marT="7145" marB="0" anchor="ctr"/>
                </a:tc>
                <a:tc>
                  <a:txBody>
                    <a:bodyPr/>
                    <a:lstStyle/>
                    <a:p>
                      <a:pPr algn="ctr" fontAlgn="t"/>
                      <a:r>
                        <a:rPr lang="en-ZA" sz="1100" b="1" i="0" u="none" strike="noStrike" dirty="0">
                          <a:solidFill>
                            <a:srgbClr val="000000"/>
                          </a:solidFill>
                          <a:effectLst/>
                          <a:latin typeface="Calibri"/>
                        </a:rPr>
                        <a:t>61.6</a:t>
                      </a:r>
                    </a:p>
                  </a:txBody>
                  <a:tcPr marL="7144" marR="7144"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35712">
                <a:tc>
                  <a:txBody>
                    <a:bodyPr/>
                    <a:lstStyle/>
                    <a:p>
                      <a:pPr algn="l" fontAlgn="b"/>
                      <a:r>
                        <a:rPr lang="en-US" sz="1400" b="1" u="none" strike="noStrike" dirty="0">
                          <a:effectLst/>
                        </a:rPr>
                        <a:t>Tshivenda FAL</a:t>
                      </a:r>
                      <a:endParaRPr lang="en-US" sz="1400" b="1" i="0" u="none" strike="noStrike" dirty="0">
                        <a:solidFill>
                          <a:srgbClr val="000000"/>
                        </a:solidFill>
                        <a:effectLst/>
                        <a:latin typeface="Cambria"/>
                      </a:endParaRPr>
                    </a:p>
                  </a:txBody>
                  <a:tcPr marL="3979" marR="3979" marT="2985" marB="0" anchor="b"/>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50</a:t>
                      </a:r>
                    </a:p>
                  </a:txBody>
                  <a:tcPr marL="7144" marR="7144" marT="7145"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5"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5" marB="0">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5" marB="0">
                    <a:solidFill>
                      <a:schemeClr val="accent4">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tc>
                <a:tc>
                  <a:txBody>
                    <a:bodyPr/>
                    <a:lstStyle/>
                    <a:p>
                      <a:pPr algn="ctr" rtl="0" fontAlgn="ctr"/>
                      <a:endParaRPr lang="en-ZA" sz="1100" b="1" i="0" u="none" strike="noStrike" dirty="0">
                        <a:solidFill>
                          <a:srgbClr val="000000"/>
                        </a:solidFill>
                        <a:effectLst/>
                        <a:latin typeface="Calibri"/>
                      </a:endParaRPr>
                    </a:p>
                  </a:txBody>
                  <a:tcPr marL="7144" marR="7144" marT="7145" marB="0" anchor="ctr"/>
                </a:tc>
                <a:tc>
                  <a:txBody>
                    <a:bodyPr/>
                    <a:lstStyle/>
                    <a:p>
                      <a:pPr algn="ctr" fontAlgn="t"/>
                      <a:endParaRPr lang="en-ZA" sz="1100" b="1" i="0" u="none" strike="noStrike">
                        <a:solidFill>
                          <a:srgbClr val="000000"/>
                        </a:solidFill>
                        <a:effectLst/>
                        <a:latin typeface="Calibri"/>
                      </a:endParaRPr>
                    </a:p>
                  </a:txBody>
                  <a:tcPr marL="7144" marR="7144" marT="7145" marB="0"/>
                </a:tc>
                <a:tc>
                  <a:txBody>
                    <a:bodyPr/>
                    <a:lstStyle/>
                    <a:p>
                      <a:pPr algn="ctr" fontAlgn="t"/>
                      <a:endParaRPr lang="en-ZA" sz="1100" b="1" i="0" u="none" strike="noStrike" dirty="0">
                        <a:solidFill>
                          <a:srgbClr val="000000"/>
                        </a:solidFill>
                        <a:effectLst/>
                        <a:latin typeface="Calibri"/>
                      </a:endParaRPr>
                    </a:p>
                  </a:txBody>
                  <a:tcPr marL="7144" marR="7144" marT="7145" marB="0"/>
                </a:tc>
                <a:tc>
                  <a:txBody>
                    <a:bodyPr/>
                    <a:lstStyle/>
                    <a:p>
                      <a:pPr algn="ctr" fontAlgn="t"/>
                      <a:endParaRPr lang="en-ZA" sz="1100" b="1" i="0" u="none" strike="noStrike">
                        <a:solidFill>
                          <a:srgbClr val="000000"/>
                        </a:solidFill>
                        <a:effectLst/>
                        <a:latin typeface="Calibri"/>
                      </a:endParaRPr>
                    </a:p>
                  </a:txBody>
                  <a:tcPr marL="7144" marR="7144" marT="7145" marB="0"/>
                </a:tc>
                <a:tc>
                  <a:txBody>
                    <a:bodyPr/>
                    <a:lstStyle/>
                    <a:p>
                      <a:pPr algn="ctr" fontAlgn="t"/>
                      <a:r>
                        <a:rPr lang="en-ZA" sz="1100" b="1" i="0" u="none" strike="noStrike" dirty="0">
                          <a:solidFill>
                            <a:srgbClr val="000000"/>
                          </a:solidFill>
                          <a:effectLst/>
                          <a:latin typeface="Calibri"/>
                        </a:rPr>
                        <a:t>50</a:t>
                      </a:r>
                    </a:p>
                  </a:txBody>
                  <a:tcPr marL="7144" marR="7144" marT="7145" marB="0">
                    <a:lnR w="12700" cap="flat" cmpd="sng" algn="ctr">
                      <a:solidFill>
                        <a:schemeClr val="tx1"/>
                      </a:solidFill>
                      <a:prstDash val="solid"/>
                      <a:round/>
                      <a:headEnd type="none" w="med" len="med"/>
                      <a:tailEnd type="none" w="med" len="med"/>
                    </a:lnR>
                    <a:solidFill>
                      <a:srgbClr val="FF0000"/>
                    </a:solidFill>
                  </a:tcPr>
                </a:tc>
                <a:tc>
                  <a:txBody>
                    <a:bodyPr/>
                    <a:lstStyle/>
                    <a:p>
                      <a:pPr algn="ctr" fontAlgn="t"/>
                      <a:endParaRPr lang="en-ZA" sz="1100" b="1" i="0" u="none" strike="noStrike" dirty="0">
                        <a:solidFill>
                          <a:schemeClr val="bg1"/>
                        </a:solidFill>
                        <a:effectLst/>
                        <a:latin typeface="Calibri"/>
                      </a:endParaRPr>
                    </a:p>
                  </a:txBody>
                  <a:tcPr marL="7144" marR="7144"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666626">
                <a:tc>
                  <a:txBody>
                    <a:bodyPr/>
                    <a:lstStyle/>
                    <a:p>
                      <a:pPr algn="l" fontAlgn="b"/>
                      <a:r>
                        <a:rPr lang="en-US" sz="1400" b="1" u="none" strike="noStrike" dirty="0">
                          <a:effectLst/>
                        </a:rPr>
                        <a:t>Tshivenda Home Language</a:t>
                      </a:r>
                      <a:endParaRPr lang="en-US" sz="1400" b="1" i="0" u="none" strike="noStrike" dirty="0">
                        <a:solidFill>
                          <a:srgbClr val="000000"/>
                        </a:solidFill>
                        <a:effectLst/>
                        <a:latin typeface="Cambria"/>
                      </a:endParaRPr>
                    </a:p>
                  </a:txBody>
                  <a:tcPr marL="3979" marR="3979" marT="2985" marB="0" anchor="b"/>
                </a:tc>
                <a:tc>
                  <a:txBody>
                    <a:bodyPr/>
                    <a:lstStyle/>
                    <a:p>
                      <a:pPr algn="ctr" fontAlgn="t"/>
                      <a:r>
                        <a:rPr lang="en-ZA" sz="1100" b="1" i="0" u="none" strike="noStrike" dirty="0">
                          <a:solidFill>
                            <a:srgbClr val="000000"/>
                          </a:solidFill>
                          <a:effectLst/>
                          <a:latin typeface="Calibri"/>
                        </a:rPr>
                        <a:t>60</a:t>
                      </a:r>
                    </a:p>
                  </a:txBody>
                  <a:tcPr marL="7144" marR="7144" marT="7145"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63</a:t>
                      </a:r>
                    </a:p>
                  </a:txBody>
                  <a:tcPr marL="7144" marR="7144" marT="7145"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50</a:t>
                      </a:r>
                    </a:p>
                  </a:txBody>
                  <a:tcPr marL="7144" marR="7144" marT="7145" marB="0">
                    <a:solidFill>
                      <a:schemeClr val="accent2">
                        <a:lumMod val="40000"/>
                        <a:lumOff val="6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53</a:t>
                      </a:r>
                    </a:p>
                  </a:txBody>
                  <a:tcPr marL="7144" marR="7144" marT="7145" marB="0" anchor="ctr">
                    <a:solidFill>
                      <a:schemeClr val="accent4">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5" marB="0">
                    <a:solidFill>
                      <a:schemeClr val="accent4">
                        <a:lumMod val="40000"/>
                        <a:lumOff val="60000"/>
                      </a:schemeClr>
                    </a:solidFill>
                  </a:tcPr>
                </a:tc>
                <a:tc>
                  <a:txBody>
                    <a:bodyPr/>
                    <a:lstStyle/>
                    <a:p>
                      <a:pPr algn="ctr" rtl="0" fontAlgn="ctr"/>
                      <a:endParaRPr lang="en-ZA" sz="1100" b="1" i="0" u="none" strike="noStrike">
                        <a:solidFill>
                          <a:srgbClr val="000000"/>
                        </a:solidFill>
                        <a:effectLst/>
                        <a:latin typeface="Calibri"/>
                      </a:endParaRPr>
                    </a:p>
                  </a:txBody>
                  <a:tcPr marL="7144" marR="7144"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70</a:t>
                      </a:r>
                    </a:p>
                  </a:txBody>
                  <a:tcPr marL="7144" marR="7144" marT="7145" marB="0" anchor="ctr"/>
                </a:tc>
                <a:tc>
                  <a:txBody>
                    <a:bodyPr/>
                    <a:lstStyle/>
                    <a:p>
                      <a:pPr algn="ctr" rtl="0" fontAlgn="ctr"/>
                      <a:endParaRPr lang="en-ZA" sz="1100" b="1" i="0" u="none" strike="noStrike" dirty="0">
                        <a:solidFill>
                          <a:srgbClr val="000000"/>
                        </a:solidFill>
                        <a:effectLst/>
                        <a:latin typeface="Calibri"/>
                      </a:endParaRPr>
                    </a:p>
                  </a:txBody>
                  <a:tcPr marL="7144" marR="7144" marT="7145" marB="0" anchor="ctr"/>
                </a:tc>
                <a:tc>
                  <a:txBody>
                    <a:bodyPr/>
                    <a:lstStyle/>
                    <a:p>
                      <a:pPr algn="ctr" rtl="0" fontAlgn="ctr"/>
                      <a:endParaRPr lang="en-ZA" sz="1100" b="1" i="0" u="none" strike="noStrike">
                        <a:solidFill>
                          <a:srgbClr val="000000"/>
                        </a:solidFill>
                        <a:effectLst/>
                        <a:latin typeface="Calibri"/>
                      </a:endParaRPr>
                    </a:p>
                  </a:txBody>
                  <a:tcPr marL="7144" marR="7144" marT="7145" marB="0" anchor="ctr"/>
                </a:tc>
                <a:tc>
                  <a:txBody>
                    <a:bodyPr/>
                    <a:lstStyle/>
                    <a:p>
                      <a:pPr algn="ctr" rtl="0" fontAlgn="ctr"/>
                      <a:r>
                        <a:rPr lang="en-ZA" sz="1100" b="1" i="0" u="none" strike="noStrike" dirty="0">
                          <a:solidFill>
                            <a:srgbClr val="000000"/>
                          </a:solidFill>
                          <a:effectLst/>
                          <a:latin typeface="Calibri"/>
                        </a:rPr>
                        <a:t>60</a:t>
                      </a:r>
                    </a:p>
                  </a:txBody>
                  <a:tcPr marL="7144" marR="7144" marT="7145" marB="0" anchor="ctr"/>
                </a:tc>
                <a:tc>
                  <a:txBody>
                    <a:bodyPr/>
                    <a:lstStyle/>
                    <a:p>
                      <a:pPr algn="ctr" rtl="0" fontAlgn="ctr"/>
                      <a:endParaRPr lang="en-ZA" sz="1100" b="1" i="0" u="none" strike="noStrike">
                        <a:solidFill>
                          <a:srgbClr val="000000"/>
                        </a:solidFill>
                        <a:effectLst/>
                        <a:latin typeface="Calibri"/>
                      </a:endParaRPr>
                    </a:p>
                  </a:txBody>
                  <a:tcPr marL="7144" marR="7144" marT="7145" marB="0" anchor="ctr"/>
                </a:tc>
                <a:tc>
                  <a:txBody>
                    <a:bodyPr/>
                    <a:lstStyle/>
                    <a:p>
                      <a:pPr algn="ctr" fontAlgn="t"/>
                      <a:r>
                        <a:rPr lang="en-ZA" sz="1100" b="1" i="0" u="none" strike="noStrike" dirty="0">
                          <a:solidFill>
                            <a:srgbClr val="000000"/>
                          </a:solidFill>
                          <a:effectLst/>
                          <a:latin typeface="Calibri"/>
                        </a:rPr>
                        <a:t>59.3</a:t>
                      </a:r>
                    </a:p>
                  </a:txBody>
                  <a:tcPr marL="7144" marR="7144" marT="7145" marB="0">
                    <a:lnR w="12700" cap="flat" cmpd="sng" algn="ctr">
                      <a:solidFill>
                        <a:schemeClr val="tx1"/>
                      </a:solidFill>
                      <a:prstDash val="solid"/>
                      <a:round/>
                      <a:headEnd type="none" w="med" len="med"/>
                      <a:tailEnd type="none" w="med" len="med"/>
                    </a:lnR>
                    <a:solidFill>
                      <a:srgbClr val="FF0000"/>
                    </a:solidFill>
                  </a:tcPr>
                </a:tc>
                <a:tc>
                  <a:txBody>
                    <a:bodyPr/>
                    <a:lstStyle/>
                    <a:p>
                      <a:pPr algn="ctr" fontAlgn="t"/>
                      <a:endParaRPr lang="en-ZA" sz="1100" b="0" i="0" u="none" strike="noStrike" dirty="0">
                        <a:solidFill>
                          <a:srgbClr val="000000"/>
                        </a:solidFill>
                        <a:effectLst/>
                        <a:latin typeface="Calibri"/>
                      </a:endParaRPr>
                    </a:p>
                  </a:txBody>
                  <a:tcPr marL="7144" marR="7144"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335712">
                <a:tc>
                  <a:txBody>
                    <a:bodyPr/>
                    <a:lstStyle/>
                    <a:p>
                      <a:pPr algn="l" fontAlgn="b"/>
                      <a:r>
                        <a:rPr lang="en-US" sz="1400" b="1" u="none" strike="noStrike" dirty="0">
                          <a:effectLst/>
                        </a:rPr>
                        <a:t>Visual Arts</a:t>
                      </a:r>
                      <a:endParaRPr lang="en-US" sz="1400" b="1" i="0" u="none" strike="noStrike" dirty="0">
                        <a:solidFill>
                          <a:srgbClr val="000000"/>
                        </a:solidFill>
                        <a:effectLst/>
                        <a:latin typeface="Cambria"/>
                      </a:endParaRPr>
                    </a:p>
                  </a:txBody>
                  <a:tcPr marL="3979" marR="3979" marT="2985" marB="0" anchor="b"/>
                </a:tc>
                <a:tc>
                  <a:txBody>
                    <a:bodyPr/>
                    <a:lstStyle/>
                    <a:p>
                      <a:pPr algn="ctr" rtl="0" fontAlgn="ctr"/>
                      <a:r>
                        <a:rPr lang="en-ZA" sz="1100" b="1" i="0" u="none" strike="noStrike" dirty="0">
                          <a:solidFill>
                            <a:srgbClr val="000000"/>
                          </a:solidFill>
                          <a:effectLst/>
                          <a:latin typeface="Calibri"/>
                        </a:rPr>
                        <a:t>65</a:t>
                      </a:r>
                    </a:p>
                  </a:txBody>
                  <a:tcPr marL="7144" marR="7144" marT="7145" marB="0" anchor="ctr">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3">
                        <a:lumMod val="60000"/>
                        <a:lumOff val="4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5" marB="0" anchor="ctr">
                    <a:solidFill>
                      <a:schemeClr val="accent3">
                        <a:lumMod val="60000"/>
                        <a:lumOff val="40000"/>
                      </a:schemeClr>
                    </a:solidFill>
                  </a:tcPr>
                </a:tc>
                <a:tc>
                  <a:txBody>
                    <a:bodyPr/>
                    <a:lstStyle/>
                    <a:p>
                      <a:pPr algn="ctr" fontAlgn="t"/>
                      <a:r>
                        <a:rPr lang="en-ZA" sz="1100" b="1" i="0" u="none" strike="noStrike" dirty="0">
                          <a:solidFill>
                            <a:srgbClr val="000000"/>
                          </a:solidFill>
                          <a:effectLst/>
                          <a:latin typeface="Calibri"/>
                        </a:rPr>
                        <a:t>70</a:t>
                      </a:r>
                    </a:p>
                  </a:txBody>
                  <a:tcPr marL="7144" marR="7144" marT="7145"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73</a:t>
                      </a:r>
                    </a:p>
                  </a:txBody>
                  <a:tcPr marL="7144" marR="7144" marT="7145"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51</a:t>
                      </a:r>
                    </a:p>
                  </a:txBody>
                  <a:tcPr marL="7144" marR="7144" marT="7145"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100</a:t>
                      </a:r>
                    </a:p>
                  </a:txBody>
                  <a:tcPr marL="7144" marR="7144" marT="7145"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100</a:t>
                      </a:r>
                    </a:p>
                  </a:txBody>
                  <a:tcPr marL="7144" marR="7144" marT="7145" marB="0">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72</a:t>
                      </a:r>
                    </a:p>
                  </a:txBody>
                  <a:tcPr marL="7144" marR="7144" marT="7145"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70</a:t>
                      </a:r>
                    </a:p>
                  </a:txBody>
                  <a:tcPr marL="7144" marR="7144" marT="7145" marB="0" anchor="ctr"/>
                </a:tc>
                <a:tc>
                  <a:txBody>
                    <a:bodyPr/>
                    <a:lstStyle/>
                    <a:p>
                      <a:pPr algn="ctr" fontAlgn="t"/>
                      <a:r>
                        <a:rPr lang="en-ZA" sz="1100" b="0" i="0" u="none" strike="noStrike" dirty="0">
                          <a:solidFill>
                            <a:srgbClr val="000000"/>
                          </a:solidFill>
                          <a:effectLst/>
                          <a:latin typeface="Calibri"/>
                        </a:rPr>
                        <a:t>55</a:t>
                      </a:r>
                    </a:p>
                  </a:txBody>
                  <a:tcPr marL="7144" marR="7144" marT="7145" marB="0"/>
                </a:tc>
                <a:tc>
                  <a:txBody>
                    <a:bodyPr/>
                    <a:lstStyle/>
                    <a:p>
                      <a:pPr algn="ctr" rtl="0" fontAlgn="ctr"/>
                      <a:endParaRPr lang="en-ZA" sz="1100" b="1" i="0" u="none" strike="noStrike">
                        <a:solidFill>
                          <a:srgbClr val="000000"/>
                        </a:solidFill>
                        <a:effectLst/>
                        <a:latin typeface="Calibri"/>
                      </a:endParaRPr>
                    </a:p>
                  </a:txBody>
                  <a:tcPr marL="7144" marR="7144" marT="7145" marB="0" anchor="ctr"/>
                </a:tc>
                <a:tc>
                  <a:txBody>
                    <a:bodyPr/>
                    <a:lstStyle/>
                    <a:p>
                      <a:pPr algn="ctr" rtl="0" fontAlgn="ctr"/>
                      <a:endParaRPr lang="en-ZA" sz="1100" b="1" i="0" u="none" strike="noStrike" dirty="0">
                        <a:solidFill>
                          <a:srgbClr val="000000"/>
                        </a:solidFill>
                        <a:effectLst/>
                        <a:latin typeface="Calibri"/>
                      </a:endParaRPr>
                    </a:p>
                  </a:txBody>
                  <a:tcPr marL="7144" marR="7144" marT="7145" marB="0" anchor="ctr"/>
                </a:tc>
                <a:tc>
                  <a:txBody>
                    <a:bodyPr/>
                    <a:lstStyle/>
                    <a:p>
                      <a:pPr algn="ctr" rtl="0" fontAlgn="ctr"/>
                      <a:endParaRPr lang="en-ZA" sz="1100" b="1" i="0" u="none" strike="noStrike">
                        <a:solidFill>
                          <a:srgbClr val="000000"/>
                        </a:solidFill>
                        <a:effectLst/>
                        <a:latin typeface="Calibri"/>
                      </a:endParaRPr>
                    </a:p>
                  </a:txBody>
                  <a:tcPr marL="7144" marR="7144" marT="7145" marB="0" anchor="ctr"/>
                </a:tc>
                <a:tc>
                  <a:txBody>
                    <a:bodyPr/>
                    <a:lstStyle/>
                    <a:p>
                      <a:pPr algn="ctr" fontAlgn="t"/>
                      <a:r>
                        <a:rPr lang="en-ZA" sz="1100" b="1" i="0" u="none" strike="noStrike" dirty="0">
                          <a:solidFill>
                            <a:srgbClr val="000000"/>
                          </a:solidFill>
                          <a:effectLst/>
                          <a:latin typeface="Calibri"/>
                        </a:rPr>
                        <a:t>72.9</a:t>
                      </a:r>
                    </a:p>
                  </a:txBody>
                  <a:tcPr marL="7144" marR="7144"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666626">
                <a:tc>
                  <a:txBody>
                    <a:bodyPr/>
                    <a:lstStyle/>
                    <a:p>
                      <a:pPr algn="l" fontAlgn="b"/>
                      <a:r>
                        <a:rPr lang="en-US" sz="1400" b="1" u="none" strike="noStrike" dirty="0">
                          <a:effectLst/>
                        </a:rPr>
                        <a:t>Xitsonga Home Language</a:t>
                      </a:r>
                      <a:endParaRPr lang="en-US" sz="1400" b="1" i="0" u="none" strike="noStrike" dirty="0">
                        <a:solidFill>
                          <a:srgbClr val="000000"/>
                        </a:solidFill>
                        <a:effectLst/>
                        <a:latin typeface="Cambria"/>
                      </a:endParaRPr>
                    </a:p>
                  </a:txBody>
                  <a:tcPr marL="3979" marR="3979" marT="2985" marB="0" anchor="b"/>
                </a:tc>
                <a:tc>
                  <a:txBody>
                    <a:bodyPr/>
                    <a:lstStyle/>
                    <a:p>
                      <a:pPr algn="ctr" rtl="0" fontAlgn="ctr"/>
                      <a:r>
                        <a:rPr lang="en-ZA" sz="1100" b="1" i="0" u="none" strike="noStrike" dirty="0">
                          <a:solidFill>
                            <a:srgbClr val="000000"/>
                          </a:solidFill>
                          <a:effectLst/>
                          <a:latin typeface="Calibri"/>
                        </a:rPr>
                        <a:t>60</a:t>
                      </a:r>
                    </a:p>
                  </a:txBody>
                  <a:tcPr marL="7144" marR="7144" marT="7145" marB="0" anchor="ctr">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3">
                        <a:lumMod val="60000"/>
                        <a:lumOff val="40000"/>
                      </a:schemeClr>
                    </a:solidFill>
                  </a:tcPr>
                </a:tc>
                <a:tc>
                  <a:txBody>
                    <a:bodyPr/>
                    <a:lstStyle/>
                    <a:p>
                      <a:pPr algn="ctr" fontAlgn="t"/>
                      <a:endParaRPr lang="en-ZA" sz="1100" b="1" i="0" u="none" strike="noStrike" dirty="0">
                        <a:solidFill>
                          <a:srgbClr val="000000"/>
                        </a:solidFill>
                        <a:effectLst/>
                        <a:latin typeface="Calibri"/>
                      </a:endParaRPr>
                    </a:p>
                  </a:txBody>
                  <a:tcPr marL="7144" marR="7144" marT="7145" marB="0">
                    <a:solidFill>
                      <a:schemeClr val="accent3">
                        <a:lumMod val="60000"/>
                        <a:lumOff val="40000"/>
                      </a:schemeClr>
                    </a:solidFill>
                  </a:tcPr>
                </a:tc>
                <a:tc>
                  <a:txBody>
                    <a:bodyPr/>
                    <a:lstStyle/>
                    <a:p>
                      <a:pPr algn="ctr" fontAlgn="t"/>
                      <a:r>
                        <a:rPr lang="en-ZA" sz="1100" b="1" i="0" u="none" strike="noStrike" dirty="0">
                          <a:solidFill>
                            <a:srgbClr val="000000"/>
                          </a:solidFill>
                          <a:effectLst/>
                          <a:latin typeface="Calibri"/>
                        </a:rPr>
                        <a:t>70</a:t>
                      </a:r>
                    </a:p>
                  </a:txBody>
                  <a:tcPr marL="7144" marR="7144" marT="7145" marB="0">
                    <a:solidFill>
                      <a:schemeClr val="accent2">
                        <a:lumMod val="40000"/>
                        <a:lumOff val="60000"/>
                      </a:schemeClr>
                    </a:solidFill>
                  </a:tcPr>
                </a:tc>
                <a:tc>
                  <a:txBody>
                    <a:bodyPr/>
                    <a:lstStyle/>
                    <a:p>
                      <a:pPr algn="ctr" rtl="0" fontAlgn="ctr"/>
                      <a:r>
                        <a:rPr lang="en-ZA" sz="1100" b="1" i="0" u="none" strike="noStrike" dirty="0">
                          <a:solidFill>
                            <a:srgbClr val="000000"/>
                          </a:solidFill>
                          <a:effectLst/>
                          <a:latin typeface="Calibri"/>
                        </a:rPr>
                        <a:t>62</a:t>
                      </a:r>
                    </a:p>
                  </a:txBody>
                  <a:tcPr marL="7144" marR="7144" marT="7145" marB="0" anchor="ctr">
                    <a:solidFill>
                      <a:schemeClr val="accent2">
                        <a:lumMod val="40000"/>
                        <a:lumOff val="60000"/>
                      </a:schemeClr>
                    </a:solidFill>
                  </a:tcPr>
                </a:tc>
                <a:tc>
                  <a:txBody>
                    <a:bodyPr/>
                    <a:lstStyle/>
                    <a:p>
                      <a:pPr algn="ctr" fontAlgn="t"/>
                      <a:r>
                        <a:rPr lang="en-ZA" sz="1100" b="1" i="0" u="none" strike="noStrike" dirty="0">
                          <a:solidFill>
                            <a:srgbClr val="000000"/>
                          </a:solidFill>
                          <a:effectLst/>
                          <a:latin typeface="Calibri"/>
                        </a:rPr>
                        <a:t>51</a:t>
                      </a:r>
                    </a:p>
                  </a:txBody>
                  <a:tcPr marL="7144" marR="7144" marT="7145" marB="0">
                    <a:solidFill>
                      <a:schemeClr val="accent2">
                        <a:lumMod val="40000"/>
                        <a:lumOff val="60000"/>
                      </a:schemeClr>
                    </a:solidFill>
                  </a:tcPr>
                </a:tc>
                <a:tc>
                  <a:txBody>
                    <a:bodyPr/>
                    <a:lstStyle/>
                    <a:p>
                      <a:pPr algn="ctr" fontAlgn="t"/>
                      <a:endParaRPr lang="en-ZA" sz="1100" b="1" i="0" u="none" strike="noStrike">
                        <a:solidFill>
                          <a:srgbClr val="000000"/>
                        </a:solidFill>
                        <a:effectLst/>
                        <a:latin typeface="Calibri"/>
                      </a:endParaRPr>
                    </a:p>
                  </a:txBody>
                  <a:tcPr marL="7144" marR="7144" marT="7145" marB="0">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53</a:t>
                      </a:r>
                    </a:p>
                  </a:txBody>
                  <a:tcPr marL="7144" marR="7144" marT="7145" marB="0" anchor="ctr">
                    <a:solidFill>
                      <a:schemeClr val="accent4">
                        <a:lumMod val="40000"/>
                        <a:lumOff val="60000"/>
                      </a:schemeClr>
                    </a:solidFill>
                  </a:tcPr>
                </a:tc>
                <a:tc>
                  <a:txBody>
                    <a:bodyPr/>
                    <a:lstStyle/>
                    <a:p>
                      <a:pPr algn="ctr" fontAlgn="t"/>
                      <a:r>
                        <a:rPr lang="en-ZA" sz="1100" b="1" i="0" u="none" strike="noStrike" dirty="0">
                          <a:solidFill>
                            <a:srgbClr val="000000"/>
                          </a:solidFill>
                          <a:effectLst/>
                          <a:latin typeface="Calibri"/>
                        </a:rPr>
                        <a:t>80</a:t>
                      </a:r>
                    </a:p>
                  </a:txBody>
                  <a:tcPr marL="7144" marR="7144" marT="7145" marB="0">
                    <a:solidFill>
                      <a:schemeClr val="accent4">
                        <a:lumMod val="40000"/>
                        <a:lumOff val="60000"/>
                      </a:schemeClr>
                    </a:solidFill>
                  </a:tcPr>
                </a:tc>
                <a:tc>
                  <a:txBody>
                    <a:bodyPr/>
                    <a:lstStyle/>
                    <a:p>
                      <a:pPr algn="ctr" rtl="0" fontAlgn="ctr"/>
                      <a:endParaRPr lang="en-ZA" sz="1100" b="1" i="0" u="none" strike="noStrike" dirty="0">
                        <a:solidFill>
                          <a:srgbClr val="000000"/>
                        </a:solidFill>
                        <a:effectLst/>
                        <a:latin typeface="Calibri"/>
                      </a:endParaRPr>
                    </a:p>
                  </a:txBody>
                  <a:tcPr marL="7144" marR="7144" marT="7145" marB="0" anchor="ctr">
                    <a:solidFill>
                      <a:schemeClr val="accent4">
                        <a:lumMod val="40000"/>
                        <a:lumOff val="60000"/>
                      </a:schemeClr>
                    </a:solidFill>
                  </a:tcPr>
                </a:tc>
                <a:tc>
                  <a:txBody>
                    <a:bodyPr/>
                    <a:lstStyle/>
                    <a:p>
                      <a:pPr algn="ctr" rtl="0" fontAlgn="ctr"/>
                      <a:r>
                        <a:rPr lang="en-ZA" sz="1100" b="1" i="0" u="none" strike="noStrike" dirty="0">
                          <a:solidFill>
                            <a:srgbClr val="000000"/>
                          </a:solidFill>
                          <a:effectLst/>
                          <a:latin typeface="Calibri"/>
                        </a:rPr>
                        <a:t>70</a:t>
                      </a:r>
                    </a:p>
                  </a:txBody>
                  <a:tcPr marL="7144" marR="7144" marT="7145" marB="0" anchor="ctr"/>
                </a:tc>
                <a:tc>
                  <a:txBody>
                    <a:bodyPr/>
                    <a:lstStyle/>
                    <a:p>
                      <a:pPr algn="ctr" rtl="0" fontAlgn="ctr"/>
                      <a:r>
                        <a:rPr lang="en-ZA" sz="1100" b="1" i="0" u="none" strike="noStrike" dirty="0">
                          <a:solidFill>
                            <a:srgbClr val="000000"/>
                          </a:solidFill>
                          <a:effectLst/>
                          <a:latin typeface="Calibri"/>
                        </a:rPr>
                        <a:t>60</a:t>
                      </a:r>
                    </a:p>
                  </a:txBody>
                  <a:tcPr marL="7144" marR="7144" marT="7145" marB="0" anchor="ctr"/>
                </a:tc>
                <a:tc>
                  <a:txBody>
                    <a:bodyPr/>
                    <a:lstStyle/>
                    <a:p>
                      <a:pPr algn="ctr" rtl="0" fontAlgn="ctr"/>
                      <a:endParaRPr lang="en-ZA" sz="1100" b="1" i="0" u="none" strike="noStrike" dirty="0">
                        <a:solidFill>
                          <a:srgbClr val="000000"/>
                        </a:solidFill>
                        <a:effectLst/>
                        <a:latin typeface="Calibri"/>
                      </a:endParaRPr>
                    </a:p>
                  </a:txBody>
                  <a:tcPr marL="7144" marR="7144" marT="7145" marB="0" anchor="ctr"/>
                </a:tc>
                <a:tc>
                  <a:txBody>
                    <a:bodyPr/>
                    <a:lstStyle/>
                    <a:p>
                      <a:pPr algn="ctr" rtl="0" fontAlgn="ctr"/>
                      <a:r>
                        <a:rPr lang="en-ZA" sz="1100" b="1" i="0" u="none" strike="noStrike" dirty="0">
                          <a:solidFill>
                            <a:srgbClr val="000000"/>
                          </a:solidFill>
                          <a:effectLst/>
                          <a:latin typeface="Calibri"/>
                        </a:rPr>
                        <a:t>60</a:t>
                      </a:r>
                    </a:p>
                  </a:txBody>
                  <a:tcPr marL="7144" marR="7144" marT="7145" marB="0" anchor="ctr"/>
                </a:tc>
                <a:tc>
                  <a:txBody>
                    <a:bodyPr/>
                    <a:lstStyle/>
                    <a:p>
                      <a:pPr algn="ctr" rtl="0" fontAlgn="ctr"/>
                      <a:endParaRPr lang="en-ZA" sz="1100" b="1" i="0" u="none" strike="noStrike" dirty="0">
                        <a:solidFill>
                          <a:srgbClr val="000000"/>
                        </a:solidFill>
                        <a:effectLst/>
                        <a:latin typeface="Calibri"/>
                      </a:endParaRPr>
                    </a:p>
                  </a:txBody>
                  <a:tcPr marL="7144" marR="7144" marT="7145" marB="0" anchor="ctr"/>
                </a:tc>
                <a:tc>
                  <a:txBody>
                    <a:bodyPr/>
                    <a:lstStyle/>
                    <a:p>
                      <a:pPr algn="ctr" fontAlgn="t"/>
                      <a:r>
                        <a:rPr lang="en-ZA" sz="1100" b="1" i="0" u="none" strike="noStrike" dirty="0">
                          <a:solidFill>
                            <a:srgbClr val="000000"/>
                          </a:solidFill>
                          <a:effectLst/>
                          <a:latin typeface="Calibri"/>
                        </a:rPr>
                        <a:t>62.9</a:t>
                      </a:r>
                    </a:p>
                  </a:txBody>
                  <a:tcPr marL="7144" marR="7144" marT="7145"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algn="ctr" fontAlgn="t"/>
                      <a:endParaRPr lang="en-ZA" sz="1100" b="0" i="0" u="none" strike="noStrike" dirty="0">
                        <a:solidFill>
                          <a:srgbClr val="000000"/>
                        </a:solidFill>
                        <a:effectLst/>
                        <a:latin typeface="Calibri"/>
                      </a:endParaRPr>
                    </a:p>
                  </a:txBody>
                  <a:tcPr marL="7144" marR="7144" marT="714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875034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a:extLst>
              <a:ext uri="{FF2B5EF4-FFF2-40B4-BE49-F238E27FC236}">
                <a16:creationId xmlns:a16="http://schemas.microsoft.com/office/drawing/2014/main" id="{81219314-9435-E847-9434-C18839ADE14F}"/>
              </a:ext>
            </a:extLst>
          </p:cNvPr>
          <p:cNvSpPr>
            <a:spLocks noGrp="1" noChangeArrowheads="1"/>
          </p:cNvSpPr>
          <p:nvPr>
            <p:ph type="title"/>
          </p:nvPr>
        </p:nvSpPr>
        <p:spPr/>
        <p:txBody>
          <a:bodyPr/>
          <a:lstStyle/>
          <a:p>
            <a:r>
              <a:rPr lang="en-ZA" altLang="en-US"/>
              <a:t>Factors impacting on Teaching and Learning</a:t>
            </a:r>
          </a:p>
        </p:txBody>
      </p:sp>
      <p:sp>
        <p:nvSpPr>
          <p:cNvPr id="3" name="Content Placeholder 2">
            <a:extLst>
              <a:ext uri="{FF2B5EF4-FFF2-40B4-BE49-F238E27FC236}">
                <a16:creationId xmlns:a16="http://schemas.microsoft.com/office/drawing/2014/main" id="{8D99BDF1-C29A-F542-8FF2-92EB8757DCAB}"/>
              </a:ext>
            </a:extLst>
          </p:cNvPr>
          <p:cNvSpPr>
            <a:spLocks noGrp="1"/>
          </p:cNvSpPr>
          <p:nvPr>
            <p:ph idx="1"/>
          </p:nvPr>
        </p:nvSpPr>
        <p:spPr/>
        <p:txBody>
          <a:bodyPr>
            <a:normAutofit fontScale="92500"/>
          </a:bodyPr>
          <a:lstStyle/>
          <a:p>
            <a:r>
              <a:rPr lang="en-ZA" sz="2000" b="0" dirty="0"/>
              <a:t>The allocated time in the Revised ATP vs. the gazette time frames for re-opening of schools.  </a:t>
            </a:r>
          </a:p>
          <a:p>
            <a:r>
              <a:rPr lang="en-ZA" sz="2000" b="0" dirty="0"/>
              <a:t>The impact of the schooling model (alternate weeks) being used or applied. All contact time is halved by this model </a:t>
            </a:r>
          </a:p>
          <a:p>
            <a:pPr lvl="1"/>
            <a:r>
              <a:rPr lang="en-ZA" sz="2000" dirty="0"/>
              <a:t>The opening and closing of schools at  intervals due to COVID 19 infections</a:t>
            </a:r>
          </a:p>
          <a:p>
            <a:pPr lvl="1"/>
            <a:r>
              <a:rPr lang="en-ZA" sz="2000" dirty="0"/>
              <a:t>Absence of teachers and learners due to comorbidities </a:t>
            </a:r>
          </a:p>
          <a:p>
            <a:pPr lvl="1"/>
            <a:r>
              <a:rPr lang="en-ZA" sz="2000" dirty="0"/>
              <a:t>Absence of learners as per parent requests </a:t>
            </a:r>
          </a:p>
          <a:p>
            <a:pPr lvl="1"/>
            <a:r>
              <a:rPr lang="en-ZA" sz="2000" dirty="0"/>
              <a:t>Consistency of teaching and learning of content under lockdown learning at home </a:t>
            </a:r>
          </a:p>
          <a:p>
            <a:pPr lvl="1"/>
            <a:r>
              <a:rPr lang="en-ZA" sz="2000" dirty="0"/>
              <a:t>The application of trimming guideline principles to various content areas </a:t>
            </a:r>
          </a:p>
          <a:p>
            <a:pPr lvl="1"/>
            <a:r>
              <a:rPr lang="en-ZA" sz="2000" dirty="0"/>
              <a:t> The trimming of time allocation per content </a:t>
            </a:r>
          </a:p>
          <a:p>
            <a:pPr lvl="1"/>
            <a:r>
              <a:rPr lang="en-ZA" sz="2000" dirty="0"/>
              <a:t>The National Guideline documents on Fundamentals and Revised ATPS allows for schools freedom based on their circumstances and context and situation to further trimming the fundamentals per subject per grades </a:t>
            </a:r>
          </a:p>
          <a:p>
            <a:r>
              <a:rPr lang="en-ZA" sz="2000" b="0" dirty="0"/>
              <a:t>All the above will  impact on effective teaching and learning and the TADR (Teach- Assess- Diagnose And Remediate) process as well as SC AND SBA reports for the remainder of 2020</a:t>
            </a:r>
          </a:p>
        </p:txBody>
      </p:sp>
    </p:spTree>
    <p:extLst>
      <p:ext uri="{BB962C8B-B14F-4D97-AF65-F5344CB8AC3E}">
        <p14:creationId xmlns:p14="http://schemas.microsoft.com/office/powerpoint/2010/main" val="5684240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a:extLst>
              <a:ext uri="{FF2B5EF4-FFF2-40B4-BE49-F238E27FC236}">
                <a16:creationId xmlns:a16="http://schemas.microsoft.com/office/drawing/2014/main" id="{2D5C1668-1AAD-DA4B-909E-AC03A98EC0CC}"/>
              </a:ext>
            </a:extLst>
          </p:cNvPr>
          <p:cNvSpPr>
            <a:spLocks noGrp="1" noChangeArrowheads="1"/>
          </p:cNvSpPr>
          <p:nvPr>
            <p:ph type="title"/>
          </p:nvPr>
        </p:nvSpPr>
        <p:spPr/>
        <p:txBody>
          <a:bodyPr/>
          <a:lstStyle/>
          <a:p>
            <a:r>
              <a:rPr lang="en-ZA" altLang="en-US"/>
              <a:t>TEACHING AND LEARNING PROGRESS -FET]</a:t>
            </a:r>
          </a:p>
        </p:txBody>
      </p:sp>
      <p:sp>
        <p:nvSpPr>
          <p:cNvPr id="3" name="Content Placeholder 2">
            <a:extLst>
              <a:ext uri="{FF2B5EF4-FFF2-40B4-BE49-F238E27FC236}">
                <a16:creationId xmlns:a16="http://schemas.microsoft.com/office/drawing/2014/main" id="{734C886C-7419-3541-8101-1726C49E308C}"/>
              </a:ext>
            </a:extLst>
          </p:cNvPr>
          <p:cNvSpPr>
            <a:spLocks noGrp="1"/>
          </p:cNvSpPr>
          <p:nvPr>
            <p:ph idx="1"/>
          </p:nvPr>
        </p:nvSpPr>
        <p:spPr/>
        <p:txBody>
          <a:bodyPr>
            <a:normAutofit fontScale="92500" lnSpcReduction="10000"/>
          </a:bodyPr>
          <a:lstStyle/>
          <a:p>
            <a:r>
              <a:rPr lang="en-US" dirty="0"/>
              <a:t>Emerging Trends: </a:t>
            </a:r>
          </a:p>
          <a:p>
            <a:pPr lvl="1"/>
            <a:r>
              <a:rPr lang="en-US" dirty="0"/>
              <a:t>Teaching time lost due to many schools being closed for periods up to a week.(many teachers and learners were tested  positive for Covid-19</a:t>
            </a:r>
          </a:p>
          <a:p>
            <a:pPr lvl="1"/>
            <a:r>
              <a:rPr lang="en-US" dirty="0"/>
              <a:t>Learners generally struggled to concentrate and  to get back into the routine of learning and has resulted  in a slow progress. (In some cases teacher need to do revision of work completed in  term 1 )</a:t>
            </a:r>
          </a:p>
          <a:p>
            <a:pPr lvl="1"/>
            <a:r>
              <a:rPr lang="en-US" dirty="0"/>
              <a:t>Psychological impact of Covid coupled with the stress of having to learn  and completing the school year</a:t>
            </a:r>
          </a:p>
          <a:p>
            <a:pPr lvl="1"/>
            <a:r>
              <a:rPr lang="en-US" dirty="0"/>
              <a:t>Capacity constraints wrt teachers teaching FET</a:t>
            </a:r>
          </a:p>
          <a:p>
            <a:pPr lvl="1"/>
            <a:r>
              <a:rPr lang="en-US" dirty="0"/>
              <a:t>Teachers are extremely exhausted as lessons have to be repeated due to smaller class sizes</a:t>
            </a:r>
          </a:p>
          <a:p>
            <a:pPr lvl="1"/>
            <a:r>
              <a:rPr lang="en-US" dirty="0"/>
              <a:t>Teachers with comorbidities </a:t>
            </a:r>
          </a:p>
          <a:p>
            <a:pPr lvl="1"/>
            <a:r>
              <a:rPr lang="en-US" dirty="0"/>
              <a:t>Teachers, learners and parents SUFFERING from distress and anxiety which is impacting on teaching and learning. Parents choose not to send learners back to school</a:t>
            </a:r>
          </a:p>
          <a:p>
            <a:endParaRPr lang="en-US" dirty="0"/>
          </a:p>
          <a:p>
            <a:endParaRPr lang="en-US" dirty="0"/>
          </a:p>
          <a:p>
            <a:endParaRPr lang="en-US" dirty="0"/>
          </a:p>
          <a:p>
            <a:endParaRPr lang="en-US" dirty="0"/>
          </a:p>
          <a:p>
            <a:endParaRPr lang="en-US" dirty="0"/>
          </a:p>
          <a:p>
            <a:endParaRPr lang="en-ZA" dirty="0"/>
          </a:p>
          <a:p>
            <a:endParaRPr lang="en-ZA" dirty="0"/>
          </a:p>
          <a:p>
            <a:endParaRPr lang="en-ZA" dirty="0"/>
          </a:p>
        </p:txBody>
      </p:sp>
    </p:spTree>
    <p:extLst>
      <p:ext uri="{BB962C8B-B14F-4D97-AF65-F5344CB8AC3E}">
        <p14:creationId xmlns:p14="http://schemas.microsoft.com/office/powerpoint/2010/main" val="3365537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0616F-9001-1940-BAEA-A08CD82937D8}"/>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EA7BAAFA-CAC0-AF40-8A20-199A1CC48F8D}"/>
              </a:ext>
            </a:extLst>
          </p:cNvPr>
          <p:cNvSpPr>
            <a:spLocks noGrp="1"/>
          </p:cNvSpPr>
          <p:nvPr>
            <p:ph type="body" idx="1"/>
          </p:nvPr>
        </p:nvSpPr>
        <p:spPr/>
        <p:txBody>
          <a:bodyPr/>
          <a:lstStyle/>
          <a:p>
            <a:endParaRPr lang="en-GB"/>
          </a:p>
        </p:txBody>
      </p:sp>
      <p:sp>
        <p:nvSpPr>
          <p:cNvPr id="4" name="Text Placeholder 3">
            <a:extLst>
              <a:ext uri="{FF2B5EF4-FFF2-40B4-BE49-F238E27FC236}">
                <a16:creationId xmlns:a16="http://schemas.microsoft.com/office/drawing/2014/main" id="{5E3CA521-2B64-1C47-B53C-DB67A6782D54}"/>
              </a:ext>
            </a:extLst>
          </p:cNvPr>
          <p:cNvSpPr>
            <a:spLocks noGrp="1"/>
          </p:cNvSpPr>
          <p:nvPr>
            <p:ph type="body" idx="10"/>
          </p:nvPr>
        </p:nvSpPr>
        <p:spPr/>
        <p:txBody>
          <a:bodyPr/>
          <a:lstStyle/>
          <a:p>
            <a:endParaRPr lang="en-GB" dirty="0">
              <a:solidFill>
                <a:srgbClr val="FF0000"/>
              </a:solidFill>
            </a:endParaRPr>
          </a:p>
          <a:p>
            <a:r>
              <a:rPr lang="en-GB" sz="3200" dirty="0">
                <a:solidFill>
                  <a:srgbClr val="FF0000"/>
                </a:solidFill>
              </a:rPr>
              <a:t>Support to learners at home</a:t>
            </a:r>
          </a:p>
        </p:txBody>
      </p:sp>
    </p:spTree>
    <p:extLst>
      <p:ext uri="{BB962C8B-B14F-4D97-AF65-F5344CB8AC3E}">
        <p14:creationId xmlns:p14="http://schemas.microsoft.com/office/powerpoint/2010/main" val="1464215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75044C6C-906A-8047-83FA-B488FB050723}"/>
              </a:ext>
            </a:extLst>
          </p:cNvPr>
          <p:cNvSpPr>
            <a:spLocks noGrp="1"/>
          </p:cNvSpPr>
          <p:nvPr>
            <p:ph type="subTitle" idx="4294967295"/>
          </p:nvPr>
        </p:nvSpPr>
        <p:spPr>
          <a:xfrm>
            <a:off x="1334530" y="1649186"/>
            <a:ext cx="10585326" cy="4735285"/>
          </a:xfrm>
        </p:spPr>
        <p:txBody>
          <a:bodyPr/>
          <a:lstStyle/>
          <a:p>
            <a:endParaRPr lang="en-GB"/>
          </a:p>
        </p:txBody>
      </p:sp>
      <p:sp>
        <p:nvSpPr>
          <p:cNvPr id="19457" name="Rectangle 8">
            <a:extLst>
              <a:ext uri="{FF2B5EF4-FFF2-40B4-BE49-F238E27FC236}">
                <a16:creationId xmlns:a16="http://schemas.microsoft.com/office/drawing/2014/main" id="{FCA78618-DE17-9941-A8DF-5042B4EBC9A8}"/>
              </a:ext>
            </a:extLst>
          </p:cNvPr>
          <p:cNvSpPr>
            <a:spLocks noGrp="1" noChangeArrowheads="1"/>
          </p:cNvSpPr>
          <p:nvPr>
            <p:ph type="title"/>
          </p:nvPr>
        </p:nvSpPr>
        <p:spPr/>
        <p:txBody>
          <a:bodyPr/>
          <a:lstStyle/>
          <a:p>
            <a:r>
              <a:rPr lang="en-US" altLang="en-US">
                <a:sym typeface="Arial Bold" pitchFamily="34" charset="0"/>
              </a:rPr>
              <a:t>Using the full coronavirus prevention toolbox…</a:t>
            </a:r>
            <a:endParaRPr lang="en-US" altLang="en-US"/>
          </a:p>
        </p:txBody>
      </p:sp>
      <p:grpSp>
        <p:nvGrpSpPr>
          <p:cNvPr id="19458" name="Group 5">
            <a:extLst>
              <a:ext uri="{FF2B5EF4-FFF2-40B4-BE49-F238E27FC236}">
                <a16:creationId xmlns:a16="http://schemas.microsoft.com/office/drawing/2014/main" id="{C16EEF20-31F5-9446-8628-21615BEDACA6}"/>
              </a:ext>
            </a:extLst>
          </p:cNvPr>
          <p:cNvGrpSpPr>
            <a:grpSpLocks/>
          </p:cNvGrpSpPr>
          <p:nvPr/>
        </p:nvGrpSpPr>
        <p:grpSpPr bwMode="auto">
          <a:xfrm>
            <a:off x="3102015" y="1649186"/>
            <a:ext cx="6705600" cy="4633912"/>
            <a:chOff x="1269207" y="1475575"/>
            <a:chExt cx="6705600" cy="4634714"/>
          </a:xfrm>
        </p:grpSpPr>
        <p:sp>
          <p:nvSpPr>
            <p:cNvPr id="19459" name="AutoShape 1">
              <a:extLst>
                <a:ext uri="{FF2B5EF4-FFF2-40B4-BE49-F238E27FC236}">
                  <a16:creationId xmlns:a16="http://schemas.microsoft.com/office/drawing/2014/main" id="{63E499BD-3C30-184C-864C-522AF9D78CC6}"/>
                </a:ext>
              </a:extLst>
            </p:cNvPr>
            <p:cNvSpPr>
              <a:spLocks/>
            </p:cNvSpPr>
            <p:nvPr/>
          </p:nvSpPr>
          <p:spPr bwMode="auto">
            <a:xfrm>
              <a:off x="2170510" y="1694260"/>
              <a:ext cx="1484709" cy="1450181"/>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gradFill rotWithShape="0">
              <a:gsLst>
                <a:gs pos="0">
                  <a:srgbClr val="830002"/>
                </a:gs>
                <a:gs pos="50000">
                  <a:srgbClr val="BD0003"/>
                </a:gs>
                <a:gs pos="100000">
                  <a:srgbClr val="E20004"/>
                </a:gs>
              </a:gsLst>
              <a:lin ang="2700000"/>
            </a:gra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GB"/>
            </a:p>
          </p:txBody>
        </p:sp>
        <p:sp>
          <p:nvSpPr>
            <p:cNvPr id="19460" name="AutoShape 2">
              <a:extLst>
                <a:ext uri="{FF2B5EF4-FFF2-40B4-BE49-F238E27FC236}">
                  <a16:creationId xmlns:a16="http://schemas.microsoft.com/office/drawing/2014/main" id="{A4FEFDDC-6C11-A04C-A591-14EB7A10304A}"/>
                </a:ext>
              </a:extLst>
            </p:cNvPr>
            <p:cNvSpPr>
              <a:spLocks/>
            </p:cNvSpPr>
            <p:nvPr/>
          </p:nvSpPr>
          <p:spPr bwMode="auto">
            <a:xfrm>
              <a:off x="2135982" y="4417219"/>
              <a:ext cx="1484710" cy="1450181"/>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gradFill rotWithShape="0">
              <a:gsLst>
                <a:gs pos="0">
                  <a:srgbClr val="830002"/>
                </a:gs>
                <a:gs pos="50000">
                  <a:srgbClr val="BD0003"/>
                </a:gs>
                <a:gs pos="100000">
                  <a:srgbClr val="E20004"/>
                </a:gs>
              </a:gsLst>
              <a:lin ang="2700000"/>
            </a:gra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GB"/>
            </a:p>
          </p:txBody>
        </p:sp>
        <p:sp>
          <p:nvSpPr>
            <p:cNvPr id="19461" name="AutoShape 3">
              <a:extLst>
                <a:ext uri="{FF2B5EF4-FFF2-40B4-BE49-F238E27FC236}">
                  <a16:creationId xmlns:a16="http://schemas.microsoft.com/office/drawing/2014/main" id="{0040726D-AB51-454B-BA8E-00C2D53877A8}"/>
                </a:ext>
              </a:extLst>
            </p:cNvPr>
            <p:cNvSpPr>
              <a:spLocks/>
            </p:cNvSpPr>
            <p:nvPr/>
          </p:nvSpPr>
          <p:spPr bwMode="auto">
            <a:xfrm>
              <a:off x="3836194" y="4494610"/>
              <a:ext cx="1483519" cy="1450181"/>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9"/>
                    <a:pt x="6724" y="20639"/>
                    <a:pt x="2881" y="16796"/>
                  </a:cubicBezTo>
                  <a:cubicBezTo>
                    <a:pt x="-961" y="12953"/>
                    <a:pt x="-961" y="6724"/>
                    <a:pt x="2881" y="2881"/>
                  </a:cubicBezTo>
                  <a:cubicBezTo>
                    <a:pt x="6724" y="-961"/>
                    <a:pt x="12953" y="-961"/>
                    <a:pt x="16796" y="2881"/>
                  </a:cubicBezTo>
                </a:path>
              </a:pathLst>
            </a:custGeom>
            <a:gradFill rotWithShape="0">
              <a:gsLst>
                <a:gs pos="0">
                  <a:srgbClr val="830002"/>
                </a:gs>
                <a:gs pos="50000">
                  <a:srgbClr val="BD0003"/>
                </a:gs>
                <a:gs pos="100000">
                  <a:srgbClr val="E20004"/>
                </a:gs>
              </a:gsLst>
              <a:lin ang="2700000"/>
            </a:gra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GB"/>
            </a:p>
          </p:txBody>
        </p:sp>
        <p:sp>
          <p:nvSpPr>
            <p:cNvPr id="19462" name="AutoShape 4">
              <a:extLst>
                <a:ext uri="{FF2B5EF4-FFF2-40B4-BE49-F238E27FC236}">
                  <a16:creationId xmlns:a16="http://schemas.microsoft.com/office/drawing/2014/main" id="{BC4CD651-2667-164B-9510-EDFB6994516D}"/>
                </a:ext>
              </a:extLst>
            </p:cNvPr>
            <p:cNvSpPr>
              <a:spLocks/>
            </p:cNvSpPr>
            <p:nvPr/>
          </p:nvSpPr>
          <p:spPr bwMode="auto">
            <a:xfrm>
              <a:off x="5566172" y="4456510"/>
              <a:ext cx="1484709" cy="1450181"/>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gradFill rotWithShape="0">
              <a:gsLst>
                <a:gs pos="0">
                  <a:srgbClr val="830002"/>
                </a:gs>
                <a:gs pos="50000">
                  <a:srgbClr val="BD0003"/>
                </a:gs>
                <a:gs pos="100000">
                  <a:srgbClr val="E20004"/>
                </a:gs>
              </a:gsLst>
              <a:lin ang="2700000"/>
            </a:gra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GB"/>
            </a:p>
          </p:txBody>
        </p:sp>
        <p:sp>
          <p:nvSpPr>
            <p:cNvPr id="19463" name="AutoShape 5">
              <a:extLst>
                <a:ext uri="{FF2B5EF4-FFF2-40B4-BE49-F238E27FC236}">
                  <a16:creationId xmlns:a16="http://schemas.microsoft.com/office/drawing/2014/main" id="{8D08E939-9458-A840-8D58-49AEE1B5FB11}"/>
                </a:ext>
              </a:extLst>
            </p:cNvPr>
            <p:cNvSpPr>
              <a:spLocks/>
            </p:cNvSpPr>
            <p:nvPr/>
          </p:nvSpPr>
          <p:spPr bwMode="auto">
            <a:xfrm>
              <a:off x="6400800" y="3077767"/>
              <a:ext cx="1484710" cy="1450181"/>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gradFill rotWithShape="0">
              <a:gsLst>
                <a:gs pos="0">
                  <a:srgbClr val="830002"/>
                </a:gs>
                <a:gs pos="50000">
                  <a:srgbClr val="BD0003"/>
                </a:gs>
                <a:gs pos="100000">
                  <a:srgbClr val="E20004"/>
                </a:gs>
              </a:gsLst>
              <a:lin ang="2700000"/>
            </a:gra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GB"/>
            </a:p>
          </p:txBody>
        </p:sp>
        <p:sp>
          <p:nvSpPr>
            <p:cNvPr id="19464" name="AutoShape 6">
              <a:extLst>
                <a:ext uri="{FF2B5EF4-FFF2-40B4-BE49-F238E27FC236}">
                  <a16:creationId xmlns:a16="http://schemas.microsoft.com/office/drawing/2014/main" id="{40C05BD5-180B-4F4D-B749-69A7C73C34DE}"/>
                </a:ext>
              </a:extLst>
            </p:cNvPr>
            <p:cNvSpPr>
              <a:spLocks/>
            </p:cNvSpPr>
            <p:nvPr/>
          </p:nvSpPr>
          <p:spPr bwMode="auto">
            <a:xfrm>
              <a:off x="5537001" y="1475575"/>
              <a:ext cx="1484710" cy="1450181"/>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gradFill rotWithShape="0">
              <a:gsLst>
                <a:gs pos="0">
                  <a:srgbClr val="830002"/>
                </a:gs>
                <a:gs pos="50000">
                  <a:srgbClr val="BD0003"/>
                </a:gs>
                <a:gs pos="100000">
                  <a:srgbClr val="E20004"/>
                </a:gs>
              </a:gsLst>
              <a:lin ang="2700000"/>
            </a:gra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GB"/>
            </a:p>
          </p:txBody>
        </p:sp>
        <p:sp>
          <p:nvSpPr>
            <p:cNvPr id="19465" name="AutoShape 7">
              <a:extLst>
                <a:ext uri="{FF2B5EF4-FFF2-40B4-BE49-F238E27FC236}">
                  <a16:creationId xmlns:a16="http://schemas.microsoft.com/office/drawing/2014/main" id="{3C47D7B9-534E-334D-92E6-F1CDA68F7FA3}"/>
                </a:ext>
              </a:extLst>
            </p:cNvPr>
            <p:cNvSpPr>
              <a:spLocks/>
            </p:cNvSpPr>
            <p:nvPr/>
          </p:nvSpPr>
          <p:spPr bwMode="auto">
            <a:xfrm>
              <a:off x="3826669" y="1582342"/>
              <a:ext cx="1610915" cy="1173956"/>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gradFill rotWithShape="0">
              <a:gsLst>
                <a:gs pos="0">
                  <a:srgbClr val="830002"/>
                </a:gs>
                <a:gs pos="50000">
                  <a:srgbClr val="BD0003"/>
                </a:gs>
                <a:gs pos="100000">
                  <a:srgbClr val="E20004"/>
                </a:gs>
              </a:gsLst>
              <a:lin ang="2700000"/>
            </a:gra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GB"/>
            </a:p>
          </p:txBody>
        </p:sp>
        <p:pic>
          <p:nvPicPr>
            <p:cNvPr id="19466" name="Picture 10" descr="A picture containing drawing&#10;&#10;Description automatically generated">
              <a:extLst>
                <a:ext uri="{FF2B5EF4-FFF2-40B4-BE49-F238E27FC236}">
                  <a16:creationId xmlns:a16="http://schemas.microsoft.com/office/drawing/2014/main" id="{E09F8519-8F3F-654C-96AE-DF18D6CD8A3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0216" y="3274219"/>
              <a:ext cx="2150269" cy="11930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67" name="AutoShape 11">
              <a:extLst>
                <a:ext uri="{FF2B5EF4-FFF2-40B4-BE49-F238E27FC236}">
                  <a16:creationId xmlns:a16="http://schemas.microsoft.com/office/drawing/2014/main" id="{586BE9CB-008D-7A4A-B24F-2E570283203B}"/>
                </a:ext>
              </a:extLst>
            </p:cNvPr>
            <p:cNvSpPr>
              <a:spLocks/>
            </p:cNvSpPr>
            <p:nvPr/>
          </p:nvSpPr>
          <p:spPr bwMode="auto">
            <a:xfrm>
              <a:off x="6330554" y="3245644"/>
              <a:ext cx="1644253" cy="75009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4289" tIns="34289" rIns="34289" bIns="34289"/>
            <a:lstStyle>
              <a:lvl1pPr>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200">
                  <a:solidFill>
                    <a:srgbClr val="FFFFFF"/>
                  </a:solidFill>
                  <a:latin typeface="Arial Bold" pitchFamily="34" charset="0"/>
                  <a:sym typeface="Arial Bold" pitchFamily="34" charset="0"/>
                </a:rPr>
                <a:t>Hand hygiene practices - hand washing / sanitizing</a:t>
              </a:r>
            </a:p>
          </p:txBody>
        </p:sp>
        <p:sp>
          <p:nvSpPr>
            <p:cNvPr id="12301" name="AutoShape 12">
              <a:extLst>
                <a:ext uri="{FF2B5EF4-FFF2-40B4-BE49-F238E27FC236}">
                  <a16:creationId xmlns:a16="http://schemas.microsoft.com/office/drawing/2014/main" id="{96A5EB11-A84A-D346-AB06-8504BCA20B4E}"/>
                </a:ext>
              </a:extLst>
            </p:cNvPr>
            <p:cNvSpPr>
              <a:spLocks/>
            </p:cNvSpPr>
            <p:nvPr/>
          </p:nvSpPr>
          <p:spPr bwMode="auto">
            <a:xfrm>
              <a:off x="5661820" y="4522514"/>
              <a:ext cx="1336675" cy="406470"/>
            </a:xfrm>
            <a:custGeom>
              <a:avLst/>
              <a:gdLst>
                <a:gd name="T0" fmla="*/ 890588 w 21600"/>
                <a:gd name="T1" fmla="*/ 271463 h 21600"/>
                <a:gd name="T2" fmla="*/ 890588 w 21600"/>
                <a:gd name="T3" fmla="*/ 271463 h 21600"/>
                <a:gd name="T4" fmla="*/ 890588 w 21600"/>
                <a:gd name="T5" fmla="*/ 271463 h 21600"/>
                <a:gd name="T6" fmla="*/ 890588 w 21600"/>
                <a:gd name="T7" fmla="*/ 27146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p:spPr>
          <p:txBody>
            <a:bodyPr lIns="34289" tIns="34289" rIns="34289" bIns="34289"/>
            <a:lstStyle>
              <a:lvl1pPr defTabSz="457200">
                <a:defRPr sz="1200">
                  <a:solidFill>
                    <a:srgbClr val="000000"/>
                  </a:solidFill>
                  <a:latin typeface="Helvetica" pitchFamily="2" charset="0"/>
                  <a:ea typeface="Helvetica" pitchFamily="2" charset="0"/>
                  <a:cs typeface="Helvetica" pitchFamily="2" charset="0"/>
                  <a:sym typeface="Helvetica" pitchFamily="2" charset="0"/>
                </a:defRPr>
              </a:lvl1pPr>
              <a:lvl2pPr marL="742950" indent="-285750" defTabSz="457200">
                <a:defRPr sz="1200">
                  <a:solidFill>
                    <a:srgbClr val="000000"/>
                  </a:solidFill>
                  <a:latin typeface="Helvetica" pitchFamily="2" charset="0"/>
                  <a:ea typeface="Helvetica" pitchFamily="2" charset="0"/>
                  <a:cs typeface="Helvetica" pitchFamily="2" charset="0"/>
                  <a:sym typeface="Helvetica" pitchFamily="2" charset="0"/>
                </a:defRPr>
              </a:lvl2pPr>
              <a:lvl3pPr marL="1143000" indent="-228600" defTabSz="457200">
                <a:defRPr sz="1200">
                  <a:solidFill>
                    <a:srgbClr val="000000"/>
                  </a:solidFill>
                  <a:latin typeface="Helvetica" pitchFamily="2" charset="0"/>
                  <a:ea typeface="Helvetica" pitchFamily="2" charset="0"/>
                  <a:cs typeface="Helvetica" pitchFamily="2" charset="0"/>
                  <a:sym typeface="Helvetica" pitchFamily="2" charset="0"/>
                </a:defRPr>
              </a:lvl3pPr>
              <a:lvl4pPr marL="1600200" indent="-228600" defTabSz="457200">
                <a:defRPr sz="1200">
                  <a:solidFill>
                    <a:srgbClr val="000000"/>
                  </a:solidFill>
                  <a:latin typeface="Helvetica" pitchFamily="2" charset="0"/>
                  <a:ea typeface="Helvetica" pitchFamily="2" charset="0"/>
                  <a:cs typeface="Helvetica" pitchFamily="2" charset="0"/>
                  <a:sym typeface="Helvetica" pitchFamily="2" charset="0"/>
                </a:defRPr>
              </a:lvl4pPr>
              <a:lvl5pPr marL="2057400" indent="-228600" defTabSz="457200">
                <a:defRPr sz="1200">
                  <a:solidFill>
                    <a:srgbClr val="000000"/>
                  </a:solidFill>
                  <a:latin typeface="Helvetica" pitchFamily="2" charset="0"/>
                  <a:ea typeface="Helvetica" pitchFamily="2" charset="0"/>
                  <a:cs typeface="Helvetica" pitchFamily="2" charset="0"/>
                  <a:sym typeface="Helvetica" pitchFamily="2" charset="0"/>
                </a:defRPr>
              </a:lvl5pPr>
              <a:lvl6pPr marL="25146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6pPr>
              <a:lvl7pPr marL="29718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7pPr>
              <a:lvl8pPr marL="34290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8pPr>
              <a:lvl9pPr marL="38862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9pPr>
            </a:lstStyle>
            <a:p>
              <a:pPr algn="ctr" eaLnBrk="1" fontAlgn="auto" hangingPunct="1">
                <a:spcBef>
                  <a:spcPts val="0"/>
                </a:spcBef>
                <a:spcAft>
                  <a:spcPts val="0"/>
                </a:spcAft>
                <a:defRPr/>
              </a:pPr>
              <a:r>
                <a:rPr lang="en-US" altLang="en-US">
                  <a:solidFill>
                    <a:srgbClr val="FFFFFF"/>
                  </a:solidFill>
                  <a:latin typeface="Arial Bold" panose="020B0704020202020204" charset="0"/>
                  <a:ea typeface="Arial Bold" panose="020B0704020202020204" charset="0"/>
                  <a:cs typeface="Arial Bold" panose="020B0704020202020204" charset="0"/>
                  <a:sym typeface="Arial Bold" panose="020B0704020202020204" charset="0"/>
                </a:rPr>
                <a:t>Symptom screening</a:t>
              </a:r>
              <a:endParaRPr lang="en-US" altLang="en-US" sz="1350">
                <a:latin typeface="Trebuchet MS" panose="020B0703020202090204" pitchFamily="34" charset="0"/>
                <a:ea typeface="Trebuchet MS" panose="020B0703020202090204" pitchFamily="34" charset="0"/>
                <a:cs typeface="Trebuchet MS" panose="020B0703020202090204" pitchFamily="34" charset="0"/>
                <a:sym typeface="Trebuchet MS" panose="020B0703020202090204" pitchFamily="34" charset="0"/>
              </a:endParaRPr>
            </a:p>
          </p:txBody>
        </p:sp>
        <p:sp>
          <p:nvSpPr>
            <p:cNvPr id="12302" name="AutoShape 13">
              <a:extLst>
                <a:ext uri="{FF2B5EF4-FFF2-40B4-BE49-F238E27FC236}">
                  <a16:creationId xmlns:a16="http://schemas.microsoft.com/office/drawing/2014/main" id="{05637869-C9F4-2A43-8600-CCC4148141F2}"/>
                </a:ext>
              </a:extLst>
            </p:cNvPr>
            <p:cNvSpPr>
              <a:spLocks/>
            </p:cNvSpPr>
            <p:nvPr/>
          </p:nvSpPr>
          <p:spPr bwMode="auto">
            <a:xfrm>
              <a:off x="3934620" y="4660651"/>
              <a:ext cx="1293812" cy="406470"/>
            </a:xfrm>
            <a:custGeom>
              <a:avLst/>
              <a:gdLst>
                <a:gd name="T0" fmla="*/ 862013 w 21600"/>
                <a:gd name="T1" fmla="*/ 270669 h 21600"/>
                <a:gd name="T2" fmla="*/ 862013 w 21600"/>
                <a:gd name="T3" fmla="*/ 270669 h 21600"/>
                <a:gd name="T4" fmla="*/ 862013 w 21600"/>
                <a:gd name="T5" fmla="*/ 270669 h 21600"/>
                <a:gd name="T6" fmla="*/ 862013 w 21600"/>
                <a:gd name="T7" fmla="*/ 2706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p:spPr>
          <p:txBody>
            <a:bodyPr lIns="34289" tIns="34289" rIns="34289" bIns="34289"/>
            <a:lstStyle>
              <a:lvl1pPr defTabSz="457200">
                <a:defRPr sz="1200">
                  <a:solidFill>
                    <a:srgbClr val="000000"/>
                  </a:solidFill>
                  <a:latin typeface="Helvetica" pitchFamily="2" charset="0"/>
                  <a:ea typeface="Helvetica" pitchFamily="2" charset="0"/>
                  <a:cs typeface="Helvetica" pitchFamily="2" charset="0"/>
                  <a:sym typeface="Helvetica" pitchFamily="2" charset="0"/>
                </a:defRPr>
              </a:lvl1pPr>
              <a:lvl2pPr marL="742950" indent="-285750" defTabSz="457200">
                <a:defRPr sz="1200">
                  <a:solidFill>
                    <a:srgbClr val="000000"/>
                  </a:solidFill>
                  <a:latin typeface="Helvetica" pitchFamily="2" charset="0"/>
                  <a:ea typeface="Helvetica" pitchFamily="2" charset="0"/>
                  <a:cs typeface="Helvetica" pitchFamily="2" charset="0"/>
                  <a:sym typeface="Helvetica" pitchFamily="2" charset="0"/>
                </a:defRPr>
              </a:lvl2pPr>
              <a:lvl3pPr marL="1143000" indent="-228600" defTabSz="457200">
                <a:defRPr sz="1200">
                  <a:solidFill>
                    <a:srgbClr val="000000"/>
                  </a:solidFill>
                  <a:latin typeface="Helvetica" pitchFamily="2" charset="0"/>
                  <a:ea typeface="Helvetica" pitchFamily="2" charset="0"/>
                  <a:cs typeface="Helvetica" pitchFamily="2" charset="0"/>
                  <a:sym typeface="Helvetica" pitchFamily="2" charset="0"/>
                </a:defRPr>
              </a:lvl3pPr>
              <a:lvl4pPr marL="1600200" indent="-228600" defTabSz="457200">
                <a:defRPr sz="1200">
                  <a:solidFill>
                    <a:srgbClr val="000000"/>
                  </a:solidFill>
                  <a:latin typeface="Helvetica" pitchFamily="2" charset="0"/>
                  <a:ea typeface="Helvetica" pitchFamily="2" charset="0"/>
                  <a:cs typeface="Helvetica" pitchFamily="2" charset="0"/>
                  <a:sym typeface="Helvetica" pitchFamily="2" charset="0"/>
                </a:defRPr>
              </a:lvl4pPr>
              <a:lvl5pPr marL="2057400" indent="-228600" defTabSz="457200">
                <a:defRPr sz="1200">
                  <a:solidFill>
                    <a:srgbClr val="000000"/>
                  </a:solidFill>
                  <a:latin typeface="Helvetica" pitchFamily="2" charset="0"/>
                  <a:ea typeface="Helvetica" pitchFamily="2" charset="0"/>
                  <a:cs typeface="Helvetica" pitchFamily="2" charset="0"/>
                  <a:sym typeface="Helvetica" pitchFamily="2" charset="0"/>
                </a:defRPr>
              </a:lvl5pPr>
              <a:lvl6pPr marL="25146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6pPr>
              <a:lvl7pPr marL="29718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7pPr>
              <a:lvl8pPr marL="34290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8pPr>
              <a:lvl9pPr marL="38862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9pPr>
            </a:lstStyle>
            <a:p>
              <a:pPr algn="ctr" eaLnBrk="1" fontAlgn="auto" hangingPunct="1">
                <a:spcBef>
                  <a:spcPts val="0"/>
                </a:spcBef>
                <a:spcAft>
                  <a:spcPts val="0"/>
                </a:spcAft>
                <a:defRPr/>
              </a:pPr>
              <a:r>
                <a:rPr lang="en-US" altLang="en-US">
                  <a:solidFill>
                    <a:srgbClr val="FFFFFF"/>
                  </a:solidFill>
                  <a:latin typeface="Arial Bold" panose="020B0704020202020204" charset="0"/>
                  <a:ea typeface="Arial Bold" panose="020B0704020202020204" charset="0"/>
                  <a:cs typeface="Arial Bold" panose="020B0704020202020204" charset="0"/>
                  <a:sym typeface="Arial Bold" panose="020B0704020202020204" charset="0"/>
                </a:rPr>
                <a:t>Cloth masks &amp; cough etiquette</a:t>
              </a:r>
              <a:endParaRPr lang="en-US" altLang="en-US" sz="1350">
                <a:latin typeface="Trebuchet MS" panose="020B0703020202090204" pitchFamily="34" charset="0"/>
                <a:ea typeface="Trebuchet MS" panose="020B0703020202090204" pitchFamily="34" charset="0"/>
                <a:cs typeface="Trebuchet MS" panose="020B0703020202090204" pitchFamily="34" charset="0"/>
                <a:sym typeface="Trebuchet MS" panose="020B0703020202090204" pitchFamily="34" charset="0"/>
              </a:endParaRPr>
            </a:p>
          </p:txBody>
        </p:sp>
        <p:sp>
          <p:nvSpPr>
            <p:cNvPr id="12303" name="AutoShape 14">
              <a:extLst>
                <a:ext uri="{FF2B5EF4-FFF2-40B4-BE49-F238E27FC236}">
                  <a16:creationId xmlns:a16="http://schemas.microsoft.com/office/drawing/2014/main" id="{C9345251-D173-CC4F-B324-06217D4E38DF}"/>
                </a:ext>
              </a:extLst>
            </p:cNvPr>
            <p:cNvSpPr>
              <a:spLocks/>
            </p:cNvSpPr>
            <p:nvPr/>
          </p:nvSpPr>
          <p:spPr bwMode="auto">
            <a:xfrm>
              <a:off x="2209007" y="1789954"/>
              <a:ext cx="1446213" cy="577950"/>
            </a:xfrm>
            <a:custGeom>
              <a:avLst/>
              <a:gdLst>
                <a:gd name="T0" fmla="*/ 963613 w 21600"/>
                <a:gd name="T1" fmla="*/ 384969 h 21600"/>
                <a:gd name="T2" fmla="*/ 963613 w 21600"/>
                <a:gd name="T3" fmla="*/ 384969 h 21600"/>
                <a:gd name="T4" fmla="*/ 963613 w 21600"/>
                <a:gd name="T5" fmla="*/ 384969 h 21600"/>
                <a:gd name="T6" fmla="*/ 963613 w 21600"/>
                <a:gd name="T7" fmla="*/ 3849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599"/>
                  </a:lnTo>
                  <a:lnTo>
                    <a:pt x="0" y="21599"/>
                  </a:lnTo>
                  <a:lnTo>
                    <a:pt x="0" y="0"/>
                  </a:lnTo>
                  <a:close/>
                </a:path>
              </a:pathLst>
            </a:custGeom>
            <a:noFill/>
            <a:ln>
              <a:noFill/>
            </a:ln>
            <a:effectLst/>
          </p:spPr>
          <p:txBody>
            <a:bodyPr lIns="34289" tIns="34289" rIns="34289" bIns="34289"/>
            <a:lstStyle>
              <a:lvl1pPr defTabSz="457200">
                <a:defRPr sz="1200">
                  <a:solidFill>
                    <a:srgbClr val="000000"/>
                  </a:solidFill>
                  <a:latin typeface="Helvetica" pitchFamily="2" charset="0"/>
                  <a:ea typeface="Helvetica" pitchFamily="2" charset="0"/>
                  <a:cs typeface="Helvetica" pitchFamily="2" charset="0"/>
                  <a:sym typeface="Helvetica" pitchFamily="2" charset="0"/>
                </a:defRPr>
              </a:lvl1pPr>
              <a:lvl2pPr marL="742950" indent="-285750" defTabSz="457200">
                <a:defRPr sz="1200">
                  <a:solidFill>
                    <a:srgbClr val="000000"/>
                  </a:solidFill>
                  <a:latin typeface="Helvetica" pitchFamily="2" charset="0"/>
                  <a:ea typeface="Helvetica" pitchFamily="2" charset="0"/>
                  <a:cs typeface="Helvetica" pitchFamily="2" charset="0"/>
                  <a:sym typeface="Helvetica" pitchFamily="2" charset="0"/>
                </a:defRPr>
              </a:lvl2pPr>
              <a:lvl3pPr marL="1143000" indent="-228600" defTabSz="457200">
                <a:defRPr sz="1200">
                  <a:solidFill>
                    <a:srgbClr val="000000"/>
                  </a:solidFill>
                  <a:latin typeface="Helvetica" pitchFamily="2" charset="0"/>
                  <a:ea typeface="Helvetica" pitchFamily="2" charset="0"/>
                  <a:cs typeface="Helvetica" pitchFamily="2" charset="0"/>
                  <a:sym typeface="Helvetica" pitchFamily="2" charset="0"/>
                </a:defRPr>
              </a:lvl3pPr>
              <a:lvl4pPr marL="1600200" indent="-228600" defTabSz="457200">
                <a:defRPr sz="1200">
                  <a:solidFill>
                    <a:srgbClr val="000000"/>
                  </a:solidFill>
                  <a:latin typeface="Helvetica" pitchFamily="2" charset="0"/>
                  <a:ea typeface="Helvetica" pitchFamily="2" charset="0"/>
                  <a:cs typeface="Helvetica" pitchFamily="2" charset="0"/>
                  <a:sym typeface="Helvetica" pitchFamily="2" charset="0"/>
                </a:defRPr>
              </a:lvl4pPr>
              <a:lvl5pPr marL="2057400" indent="-228600" defTabSz="457200">
                <a:defRPr sz="1200">
                  <a:solidFill>
                    <a:srgbClr val="000000"/>
                  </a:solidFill>
                  <a:latin typeface="Helvetica" pitchFamily="2" charset="0"/>
                  <a:ea typeface="Helvetica" pitchFamily="2" charset="0"/>
                  <a:cs typeface="Helvetica" pitchFamily="2" charset="0"/>
                  <a:sym typeface="Helvetica" pitchFamily="2" charset="0"/>
                </a:defRPr>
              </a:lvl5pPr>
              <a:lvl6pPr marL="25146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6pPr>
              <a:lvl7pPr marL="29718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7pPr>
              <a:lvl8pPr marL="34290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8pPr>
              <a:lvl9pPr marL="38862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9pPr>
            </a:lstStyle>
            <a:p>
              <a:pPr algn="ctr" eaLnBrk="1" fontAlgn="auto" hangingPunct="1">
                <a:spcBef>
                  <a:spcPts val="0"/>
                </a:spcBef>
                <a:spcAft>
                  <a:spcPts val="0"/>
                </a:spcAft>
                <a:defRPr/>
              </a:pPr>
              <a:r>
                <a:rPr lang="en-US" altLang="en-US">
                  <a:solidFill>
                    <a:srgbClr val="FFFFFF"/>
                  </a:solidFill>
                  <a:latin typeface="Arial Bold" panose="020B0704020202020204" charset="0"/>
                  <a:ea typeface="Arial Bold" panose="020B0704020202020204" charset="0"/>
                  <a:cs typeface="Arial Bold" panose="020B0704020202020204" charset="0"/>
                  <a:sym typeface="Arial Bold" panose="020B0704020202020204" charset="0"/>
                </a:rPr>
                <a:t>Frequent </a:t>
              </a:r>
            </a:p>
            <a:p>
              <a:pPr algn="ctr" eaLnBrk="1" fontAlgn="auto" hangingPunct="1">
                <a:spcBef>
                  <a:spcPts val="0"/>
                </a:spcBef>
                <a:spcAft>
                  <a:spcPts val="0"/>
                </a:spcAft>
                <a:defRPr/>
              </a:pPr>
              <a:r>
                <a:rPr lang="en-US" altLang="en-US">
                  <a:solidFill>
                    <a:srgbClr val="FFFFFF"/>
                  </a:solidFill>
                  <a:latin typeface="Arial Bold" panose="020B0704020202020204" charset="0"/>
                  <a:ea typeface="Arial Bold" panose="020B0704020202020204" charset="0"/>
                  <a:cs typeface="Arial Bold" panose="020B0704020202020204" charset="0"/>
                  <a:sym typeface="Arial Bold" panose="020B0704020202020204" charset="0"/>
                </a:rPr>
                <a:t>environmental cleaning</a:t>
              </a:r>
              <a:endParaRPr lang="en-US" altLang="en-US" sz="1350">
                <a:latin typeface="Trebuchet MS" panose="020B0703020202090204" pitchFamily="34" charset="0"/>
                <a:ea typeface="Trebuchet MS" panose="020B0703020202090204" pitchFamily="34" charset="0"/>
                <a:cs typeface="Trebuchet MS" panose="020B0703020202090204" pitchFamily="34" charset="0"/>
                <a:sym typeface="Trebuchet MS" panose="020B0703020202090204" pitchFamily="34" charset="0"/>
              </a:endParaRPr>
            </a:p>
          </p:txBody>
        </p:sp>
        <p:sp>
          <p:nvSpPr>
            <p:cNvPr id="12304" name="AutoShape 15">
              <a:extLst>
                <a:ext uri="{FF2B5EF4-FFF2-40B4-BE49-F238E27FC236}">
                  <a16:creationId xmlns:a16="http://schemas.microsoft.com/office/drawing/2014/main" id="{E2A87FD6-F4F8-2942-A4B0-A523E8DB0C18}"/>
                </a:ext>
              </a:extLst>
            </p:cNvPr>
            <p:cNvSpPr>
              <a:spLocks/>
            </p:cNvSpPr>
            <p:nvPr/>
          </p:nvSpPr>
          <p:spPr bwMode="auto">
            <a:xfrm>
              <a:off x="2132807" y="4503461"/>
              <a:ext cx="1533525" cy="406470"/>
            </a:xfrm>
            <a:custGeom>
              <a:avLst/>
              <a:gdLst>
                <a:gd name="T0" fmla="*/ 1023144 w 21600"/>
                <a:gd name="T1" fmla="*/ 271463 h 21600"/>
                <a:gd name="T2" fmla="*/ 1023144 w 21600"/>
                <a:gd name="T3" fmla="*/ 271463 h 21600"/>
                <a:gd name="T4" fmla="*/ 1023144 w 21600"/>
                <a:gd name="T5" fmla="*/ 271463 h 21600"/>
                <a:gd name="T6" fmla="*/ 1023144 w 21600"/>
                <a:gd name="T7" fmla="*/ 271463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p:spPr>
          <p:txBody>
            <a:bodyPr lIns="34289" tIns="34289" rIns="34289" bIns="34289"/>
            <a:lstStyle>
              <a:lvl1pPr defTabSz="457200">
                <a:defRPr sz="1200">
                  <a:solidFill>
                    <a:srgbClr val="000000"/>
                  </a:solidFill>
                  <a:latin typeface="Helvetica" pitchFamily="2" charset="0"/>
                  <a:ea typeface="Helvetica" pitchFamily="2" charset="0"/>
                  <a:cs typeface="Helvetica" pitchFamily="2" charset="0"/>
                  <a:sym typeface="Helvetica" pitchFamily="2" charset="0"/>
                </a:defRPr>
              </a:lvl1pPr>
              <a:lvl2pPr marL="742950" indent="-285750" defTabSz="457200">
                <a:defRPr sz="1200">
                  <a:solidFill>
                    <a:srgbClr val="000000"/>
                  </a:solidFill>
                  <a:latin typeface="Helvetica" pitchFamily="2" charset="0"/>
                  <a:ea typeface="Helvetica" pitchFamily="2" charset="0"/>
                  <a:cs typeface="Helvetica" pitchFamily="2" charset="0"/>
                  <a:sym typeface="Helvetica" pitchFamily="2" charset="0"/>
                </a:defRPr>
              </a:lvl2pPr>
              <a:lvl3pPr marL="1143000" indent="-228600" defTabSz="457200">
                <a:defRPr sz="1200">
                  <a:solidFill>
                    <a:srgbClr val="000000"/>
                  </a:solidFill>
                  <a:latin typeface="Helvetica" pitchFamily="2" charset="0"/>
                  <a:ea typeface="Helvetica" pitchFamily="2" charset="0"/>
                  <a:cs typeface="Helvetica" pitchFamily="2" charset="0"/>
                  <a:sym typeface="Helvetica" pitchFamily="2" charset="0"/>
                </a:defRPr>
              </a:lvl3pPr>
              <a:lvl4pPr marL="1600200" indent="-228600" defTabSz="457200">
                <a:defRPr sz="1200">
                  <a:solidFill>
                    <a:srgbClr val="000000"/>
                  </a:solidFill>
                  <a:latin typeface="Helvetica" pitchFamily="2" charset="0"/>
                  <a:ea typeface="Helvetica" pitchFamily="2" charset="0"/>
                  <a:cs typeface="Helvetica" pitchFamily="2" charset="0"/>
                  <a:sym typeface="Helvetica" pitchFamily="2" charset="0"/>
                </a:defRPr>
              </a:lvl4pPr>
              <a:lvl5pPr marL="2057400" indent="-228600" defTabSz="457200">
                <a:defRPr sz="1200">
                  <a:solidFill>
                    <a:srgbClr val="000000"/>
                  </a:solidFill>
                  <a:latin typeface="Helvetica" pitchFamily="2" charset="0"/>
                  <a:ea typeface="Helvetica" pitchFamily="2" charset="0"/>
                  <a:cs typeface="Helvetica" pitchFamily="2" charset="0"/>
                  <a:sym typeface="Helvetica" pitchFamily="2" charset="0"/>
                </a:defRPr>
              </a:lvl5pPr>
              <a:lvl6pPr marL="25146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6pPr>
              <a:lvl7pPr marL="29718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7pPr>
              <a:lvl8pPr marL="34290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8pPr>
              <a:lvl9pPr marL="38862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9pPr>
            </a:lstStyle>
            <a:p>
              <a:pPr algn="ctr" eaLnBrk="1" fontAlgn="auto" hangingPunct="1">
                <a:spcBef>
                  <a:spcPts val="0"/>
                </a:spcBef>
                <a:spcAft>
                  <a:spcPts val="0"/>
                </a:spcAft>
                <a:defRPr/>
              </a:pPr>
              <a:r>
                <a:rPr lang="en-US" altLang="en-US">
                  <a:solidFill>
                    <a:srgbClr val="FFFFFF"/>
                  </a:solidFill>
                  <a:latin typeface="Arial Bold" panose="020B0704020202020204" charset="0"/>
                  <a:ea typeface="Arial Bold" panose="020B0704020202020204" charset="0"/>
                  <a:cs typeface="Arial Bold" panose="020B0704020202020204" charset="0"/>
                  <a:sym typeface="Arial Bold" panose="020B0704020202020204" charset="0"/>
                </a:rPr>
                <a:t>Appropriate </a:t>
              </a:r>
            </a:p>
            <a:p>
              <a:pPr algn="ctr" eaLnBrk="1" fontAlgn="auto" hangingPunct="1">
                <a:spcBef>
                  <a:spcPts val="0"/>
                </a:spcBef>
                <a:spcAft>
                  <a:spcPts val="0"/>
                </a:spcAft>
                <a:defRPr/>
              </a:pPr>
              <a:r>
                <a:rPr lang="en-US" altLang="en-US">
                  <a:solidFill>
                    <a:srgbClr val="FFFFFF"/>
                  </a:solidFill>
                  <a:latin typeface="Arial Bold" panose="020B0704020202020204" charset="0"/>
                  <a:ea typeface="Arial Bold" panose="020B0704020202020204" charset="0"/>
                  <a:cs typeface="Arial Bold" panose="020B0704020202020204" charset="0"/>
                  <a:sym typeface="Arial Bold" panose="020B0704020202020204" charset="0"/>
                </a:rPr>
                <a:t>use of PPE</a:t>
              </a:r>
              <a:endParaRPr lang="en-US" altLang="en-US" sz="1350">
                <a:latin typeface="Trebuchet MS" panose="020B0703020202090204" pitchFamily="34" charset="0"/>
                <a:ea typeface="Trebuchet MS" panose="020B0703020202090204" pitchFamily="34" charset="0"/>
                <a:cs typeface="Trebuchet MS" panose="020B0703020202090204" pitchFamily="34" charset="0"/>
                <a:sym typeface="Trebuchet MS" panose="020B0703020202090204" pitchFamily="34" charset="0"/>
              </a:endParaRPr>
            </a:p>
          </p:txBody>
        </p:sp>
        <p:pic>
          <p:nvPicPr>
            <p:cNvPr id="19472" name="Picture 16" descr="A picture containing drawing&#10;&#10;Description automatically generated">
              <a:extLst>
                <a:ext uri="{FF2B5EF4-FFF2-40B4-BE49-F238E27FC236}">
                  <a16:creationId xmlns:a16="http://schemas.microsoft.com/office/drawing/2014/main" id="{B415B4D4-BC27-3A4F-BD84-536AE4138FF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51685" y="2268142"/>
              <a:ext cx="1368028" cy="7346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73" name="Picture 17" descr="A picture containing drawing&#10;&#10;Description automatically generated">
              <a:extLst>
                <a:ext uri="{FF2B5EF4-FFF2-40B4-BE49-F238E27FC236}">
                  <a16:creationId xmlns:a16="http://schemas.microsoft.com/office/drawing/2014/main" id="{6E46BAD7-AC98-0B44-BBBC-817FACA53BF8}"/>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081879" y="3958975"/>
              <a:ext cx="785813" cy="785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74" name="Picture 18" descr="A close up of a logo&#10;&#10;Description automatically generated">
              <a:extLst>
                <a:ext uri="{FF2B5EF4-FFF2-40B4-BE49-F238E27FC236}">
                  <a16:creationId xmlns:a16="http://schemas.microsoft.com/office/drawing/2014/main" id="{31E55318-1665-0747-A782-95BB549B26A7}"/>
                </a:ext>
              </a:extLst>
            </p:cNvPr>
            <p:cNvPicPr>
              <a:picLocks noChangeAspect="1"/>
            </p:cNvPicPr>
            <p:nvPr/>
          </p:nvPicPr>
          <p:blipFill>
            <a:blip r:embed="rId5">
              <a:extLst>
                <a:ext uri="{28A0092B-C50C-407E-A947-70E740481C1C}">
                  <a14:useLocalDpi xmlns:a14="http://schemas.microsoft.com/office/drawing/2010/main" val="0"/>
                </a:ext>
              </a:extLst>
            </a:blip>
            <a:srcRect t="13165"/>
            <a:stretch>
              <a:fillRect/>
            </a:stretch>
          </p:blipFill>
          <p:spPr bwMode="auto">
            <a:xfrm>
              <a:off x="3580209" y="5245648"/>
              <a:ext cx="1234679" cy="8358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 name="Picture 19" descr="A close up of a sign&#10;&#10;Description automatically generated">
              <a:extLst>
                <a:ext uri="{FF2B5EF4-FFF2-40B4-BE49-F238E27FC236}">
                  <a16:creationId xmlns:a16="http://schemas.microsoft.com/office/drawing/2014/main" id="{800A607B-7CBD-464B-B74E-2722C7298C06}"/>
                </a:ext>
              </a:extLst>
            </p:cNvPr>
            <p:cNvPicPr>
              <a:picLocks noChangeAspect="1" noChangeArrowheads="1"/>
            </p:cNvPicPr>
            <p:nvPr/>
          </p:nvPicPr>
          <p:blipFill>
            <a:blip r:embed="rId6"/>
            <a:srcRect/>
            <a:stretch>
              <a:fillRect/>
            </a:stretch>
          </p:blipFill>
          <p:spPr bwMode="auto">
            <a:xfrm>
              <a:off x="5853907" y="2482224"/>
              <a:ext cx="1233488" cy="576362"/>
            </a:xfrm>
            <a:prstGeom prst="rect">
              <a:avLst/>
            </a:prstGeom>
            <a:noFill/>
            <a:ln>
              <a:noFill/>
            </a:ln>
            <a:effectLst>
              <a:outerShdw blurRad="76200" dist="38100" dir="7800003" algn="ctr" rotWithShape="0">
                <a:srgbClr val="000000">
                  <a:alpha val="39998"/>
                </a:srgbClr>
              </a:outerShdw>
            </a:effectLst>
          </p:spPr>
        </p:pic>
        <p:sp>
          <p:nvSpPr>
            <p:cNvPr id="19476" name="AutoShape 20">
              <a:extLst>
                <a:ext uri="{FF2B5EF4-FFF2-40B4-BE49-F238E27FC236}">
                  <a16:creationId xmlns:a16="http://schemas.microsoft.com/office/drawing/2014/main" id="{6D9D06B2-C24D-2944-8280-619D5405BD4D}"/>
                </a:ext>
              </a:extLst>
            </p:cNvPr>
            <p:cNvSpPr>
              <a:spLocks/>
            </p:cNvSpPr>
            <p:nvPr/>
          </p:nvSpPr>
          <p:spPr bwMode="auto">
            <a:xfrm>
              <a:off x="5562600" y="1787129"/>
              <a:ext cx="1435894" cy="750094"/>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34289" tIns="34289" rIns="34289" bIns="34289"/>
            <a:lstStyle>
              <a:lvl1pPr>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r>
                <a:rPr lang="en-US" altLang="en-US" sz="1200">
                  <a:solidFill>
                    <a:srgbClr val="FFFFFF"/>
                  </a:solidFill>
                  <a:latin typeface="Arial Bold" pitchFamily="34" charset="0"/>
                  <a:sym typeface="Arial Bold" pitchFamily="34" charset="0"/>
                </a:rPr>
                <a:t>Lockdown (extreme form of social distancing)</a:t>
              </a:r>
            </a:p>
          </p:txBody>
        </p:sp>
        <p:pic>
          <p:nvPicPr>
            <p:cNvPr id="19477" name="Picture 21" descr="A picture containing food&#10;&#10;Description automatically generated">
              <a:extLst>
                <a:ext uri="{FF2B5EF4-FFF2-40B4-BE49-F238E27FC236}">
                  <a16:creationId xmlns:a16="http://schemas.microsoft.com/office/drawing/2014/main" id="{F7D8E5CB-8C12-944B-A87A-4153A7892C96}"/>
                </a:ext>
              </a:extLst>
            </p:cNvPr>
            <p:cNvPicPr>
              <a:picLocks noChangeAspect="1"/>
            </p:cNvPicPr>
            <p:nvPr/>
          </p:nvPicPr>
          <p:blipFill>
            <a:blip r:embed="rId7">
              <a:extLst>
                <a:ext uri="{28A0092B-C50C-407E-A947-70E740481C1C}">
                  <a14:useLocalDpi xmlns:a14="http://schemas.microsoft.com/office/drawing/2010/main" val="0"/>
                </a:ext>
              </a:extLst>
            </a:blip>
            <a:srcRect b="20853"/>
            <a:stretch>
              <a:fillRect/>
            </a:stretch>
          </p:blipFill>
          <p:spPr bwMode="auto">
            <a:xfrm>
              <a:off x="4677062" y="5231608"/>
              <a:ext cx="947738" cy="7489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78" name="Picture 22" descr="A picture containing people, man, woman, group&#10;&#10;Description automatically generated">
              <a:extLst>
                <a:ext uri="{FF2B5EF4-FFF2-40B4-BE49-F238E27FC236}">
                  <a16:creationId xmlns:a16="http://schemas.microsoft.com/office/drawing/2014/main" id="{A831D007-6182-9441-86DE-975AF176652B}"/>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2341960" y="2425304"/>
              <a:ext cx="1120378" cy="7215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79" name="Line 23">
              <a:extLst>
                <a:ext uri="{FF2B5EF4-FFF2-40B4-BE49-F238E27FC236}">
                  <a16:creationId xmlns:a16="http://schemas.microsoft.com/office/drawing/2014/main" id="{BEB4AABC-2622-254C-9543-7025E6555B8C}"/>
                </a:ext>
              </a:extLst>
            </p:cNvPr>
            <p:cNvSpPr>
              <a:spLocks noChangeShapeType="1"/>
            </p:cNvSpPr>
            <p:nvPr/>
          </p:nvSpPr>
          <p:spPr bwMode="auto">
            <a:xfrm flipV="1">
              <a:off x="4570810" y="3030141"/>
              <a:ext cx="1190" cy="155972"/>
            </a:xfrm>
            <a:prstGeom prst="line">
              <a:avLst/>
            </a:prstGeom>
            <a:noFill/>
            <a:ln w="63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GB"/>
            </a:p>
          </p:txBody>
        </p:sp>
        <p:sp>
          <p:nvSpPr>
            <p:cNvPr id="19480" name="Line 24">
              <a:extLst>
                <a:ext uri="{FF2B5EF4-FFF2-40B4-BE49-F238E27FC236}">
                  <a16:creationId xmlns:a16="http://schemas.microsoft.com/office/drawing/2014/main" id="{4D264382-175D-0E47-8175-628B20404E7E}"/>
                </a:ext>
              </a:extLst>
            </p:cNvPr>
            <p:cNvSpPr>
              <a:spLocks noChangeShapeType="1"/>
            </p:cNvSpPr>
            <p:nvPr/>
          </p:nvSpPr>
          <p:spPr bwMode="auto">
            <a:xfrm flipV="1">
              <a:off x="5207794" y="2926556"/>
              <a:ext cx="408385" cy="290513"/>
            </a:xfrm>
            <a:prstGeom prst="line">
              <a:avLst/>
            </a:prstGeom>
            <a:noFill/>
            <a:ln w="63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GB"/>
            </a:p>
          </p:txBody>
        </p:sp>
        <p:sp>
          <p:nvSpPr>
            <p:cNvPr id="19481" name="Line 25">
              <a:extLst>
                <a:ext uri="{FF2B5EF4-FFF2-40B4-BE49-F238E27FC236}">
                  <a16:creationId xmlns:a16="http://schemas.microsoft.com/office/drawing/2014/main" id="{80560049-C33A-2847-B71A-A0A0EC3520AF}"/>
                </a:ext>
              </a:extLst>
            </p:cNvPr>
            <p:cNvSpPr>
              <a:spLocks noChangeShapeType="1"/>
            </p:cNvSpPr>
            <p:nvPr/>
          </p:nvSpPr>
          <p:spPr bwMode="auto">
            <a:xfrm>
              <a:off x="5663804" y="3773092"/>
              <a:ext cx="523875" cy="1190"/>
            </a:xfrm>
            <a:prstGeom prst="line">
              <a:avLst/>
            </a:prstGeom>
            <a:noFill/>
            <a:ln w="63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GB"/>
            </a:p>
          </p:txBody>
        </p:sp>
        <p:sp>
          <p:nvSpPr>
            <p:cNvPr id="19482" name="Line 26">
              <a:extLst>
                <a:ext uri="{FF2B5EF4-FFF2-40B4-BE49-F238E27FC236}">
                  <a16:creationId xmlns:a16="http://schemas.microsoft.com/office/drawing/2014/main" id="{558DBC39-B90F-4A4A-8AE7-C7CC277E5ACC}"/>
                </a:ext>
              </a:extLst>
            </p:cNvPr>
            <p:cNvSpPr>
              <a:spLocks noChangeShapeType="1"/>
            </p:cNvSpPr>
            <p:nvPr/>
          </p:nvSpPr>
          <p:spPr bwMode="auto">
            <a:xfrm>
              <a:off x="5300663" y="4241007"/>
              <a:ext cx="422672" cy="350044"/>
            </a:xfrm>
            <a:prstGeom prst="line">
              <a:avLst/>
            </a:prstGeom>
            <a:noFill/>
            <a:ln w="63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GB"/>
            </a:p>
          </p:txBody>
        </p:sp>
        <p:sp>
          <p:nvSpPr>
            <p:cNvPr id="19483" name="AutoShape 27">
              <a:extLst>
                <a:ext uri="{FF2B5EF4-FFF2-40B4-BE49-F238E27FC236}">
                  <a16:creationId xmlns:a16="http://schemas.microsoft.com/office/drawing/2014/main" id="{86658107-3E0B-754B-8A62-21BB7E28196E}"/>
                </a:ext>
              </a:extLst>
            </p:cNvPr>
            <p:cNvSpPr>
              <a:spLocks/>
            </p:cNvSpPr>
            <p:nvPr/>
          </p:nvSpPr>
          <p:spPr bwMode="auto">
            <a:xfrm>
              <a:off x="4645819" y="4467225"/>
              <a:ext cx="3572" cy="29766"/>
            </a:xfrm>
            <a:custGeom>
              <a:avLst/>
              <a:gdLst>
                <a:gd name="T0" fmla="*/ 0 w 21600"/>
                <a:gd name="T1" fmla="*/ 1767508 h 21600"/>
                <a:gd name="T2" fmla="*/ 0 w 21600"/>
                <a:gd name="T3" fmla="*/ 1767508 h 21600"/>
                <a:gd name="T4" fmla="*/ 0 w 21600"/>
                <a:gd name="T5" fmla="*/ 1767508 h 21600"/>
                <a:gd name="T6" fmla="*/ 0 w 21600"/>
                <a:gd name="T7" fmla="*/ 176750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1599" y="0"/>
                  </a:moveTo>
                  <a:cubicBezTo>
                    <a:pt x="14399" y="7199"/>
                    <a:pt x="7200" y="14400"/>
                    <a:pt x="0" y="21600"/>
                  </a:cubicBezTo>
                </a:path>
              </a:pathLst>
            </a:custGeom>
            <a:noFill/>
            <a:ln w="6350" cap="flat" cmpd="sng">
              <a:solidFill>
                <a:srgbClr val="000000"/>
              </a:solidFill>
              <a:prstDash val="solid"/>
              <a:miter lim="0"/>
              <a:headEn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9484" name="Line 28">
              <a:extLst>
                <a:ext uri="{FF2B5EF4-FFF2-40B4-BE49-F238E27FC236}">
                  <a16:creationId xmlns:a16="http://schemas.microsoft.com/office/drawing/2014/main" id="{6A0B83C7-C4F9-AB43-8FF0-505F62B4F604}"/>
                </a:ext>
              </a:extLst>
            </p:cNvPr>
            <p:cNvSpPr>
              <a:spLocks noChangeShapeType="1"/>
            </p:cNvSpPr>
            <p:nvPr/>
          </p:nvSpPr>
          <p:spPr bwMode="auto">
            <a:xfrm flipH="1" flipV="1">
              <a:off x="3523060" y="2926556"/>
              <a:ext cx="316706" cy="290513"/>
            </a:xfrm>
            <a:prstGeom prst="line">
              <a:avLst/>
            </a:prstGeom>
            <a:noFill/>
            <a:ln w="63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GB"/>
            </a:p>
          </p:txBody>
        </p:sp>
        <p:sp>
          <p:nvSpPr>
            <p:cNvPr id="19485" name="Line 29">
              <a:extLst>
                <a:ext uri="{FF2B5EF4-FFF2-40B4-BE49-F238E27FC236}">
                  <a16:creationId xmlns:a16="http://schemas.microsoft.com/office/drawing/2014/main" id="{EBDD7652-5B6F-6E4E-B546-DEB4F9B089CA}"/>
                </a:ext>
              </a:extLst>
            </p:cNvPr>
            <p:cNvSpPr>
              <a:spLocks noChangeShapeType="1"/>
            </p:cNvSpPr>
            <p:nvPr/>
          </p:nvSpPr>
          <p:spPr bwMode="auto">
            <a:xfrm flipH="1">
              <a:off x="3392091" y="4244579"/>
              <a:ext cx="396478" cy="351234"/>
            </a:xfrm>
            <a:prstGeom prst="line">
              <a:avLst/>
            </a:prstGeom>
            <a:noFill/>
            <a:ln w="63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GB"/>
            </a:p>
          </p:txBody>
        </p:sp>
        <p:sp>
          <p:nvSpPr>
            <p:cNvPr id="19486" name="AutoShape 30">
              <a:extLst>
                <a:ext uri="{FF2B5EF4-FFF2-40B4-BE49-F238E27FC236}">
                  <a16:creationId xmlns:a16="http://schemas.microsoft.com/office/drawing/2014/main" id="{0F38BFF9-898F-F24C-9304-0E778856CD41}"/>
                </a:ext>
              </a:extLst>
            </p:cNvPr>
            <p:cNvSpPr>
              <a:spLocks/>
            </p:cNvSpPr>
            <p:nvPr/>
          </p:nvSpPr>
          <p:spPr bwMode="auto">
            <a:xfrm>
              <a:off x="1269207" y="3108723"/>
              <a:ext cx="1484710" cy="1450181"/>
            </a:xfrm>
            <a:custGeom>
              <a:avLst/>
              <a:gdLst>
                <a:gd name="T0" fmla="*/ 2147483646 w 19679"/>
                <a:gd name="T1" fmla="*/ 2147483646 h 19679"/>
                <a:gd name="T2" fmla="*/ 2147483646 w 19679"/>
                <a:gd name="T3" fmla="*/ 2147483646 h 19679"/>
                <a:gd name="T4" fmla="*/ 2147483646 w 19679"/>
                <a:gd name="T5" fmla="*/ 2147483646 h 19679"/>
                <a:gd name="T6" fmla="*/ 2147483646 w 19679"/>
                <a:gd name="T7" fmla="*/ 2147483646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8" y="6724"/>
                    <a:pt x="20638" y="12953"/>
                    <a:pt x="16796" y="16796"/>
                  </a:cubicBezTo>
                  <a:cubicBezTo>
                    <a:pt x="12953" y="20638"/>
                    <a:pt x="6724" y="20638"/>
                    <a:pt x="2881" y="16796"/>
                  </a:cubicBezTo>
                  <a:cubicBezTo>
                    <a:pt x="-961" y="12953"/>
                    <a:pt x="-961" y="6724"/>
                    <a:pt x="2881" y="2881"/>
                  </a:cubicBezTo>
                  <a:cubicBezTo>
                    <a:pt x="6724" y="-961"/>
                    <a:pt x="12953" y="-961"/>
                    <a:pt x="16796" y="2881"/>
                  </a:cubicBezTo>
                </a:path>
              </a:pathLst>
            </a:custGeom>
            <a:gradFill rotWithShape="0">
              <a:gsLst>
                <a:gs pos="0">
                  <a:srgbClr val="830002"/>
                </a:gs>
                <a:gs pos="50000">
                  <a:srgbClr val="BD0003"/>
                </a:gs>
                <a:gs pos="100000">
                  <a:srgbClr val="E20004"/>
                </a:gs>
              </a:gsLst>
              <a:lin ang="2700000"/>
            </a:gradFill>
            <a:ln>
              <a:noFill/>
            </a:ln>
            <a:effectLst/>
            <a:extLs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p>
              <a:endParaRPr lang="en-GB"/>
            </a:p>
          </p:txBody>
        </p:sp>
        <p:sp>
          <p:nvSpPr>
            <p:cNvPr id="12320" name="AutoShape 31">
              <a:extLst>
                <a:ext uri="{FF2B5EF4-FFF2-40B4-BE49-F238E27FC236}">
                  <a16:creationId xmlns:a16="http://schemas.microsoft.com/office/drawing/2014/main" id="{BE93AEBC-6FA3-F346-A419-B4DADCD256D9}"/>
                </a:ext>
              </a:extLst>
            </p:cNvPr>
            <p:cNvSpPr>
              <a:spLocks/>
            </p:cNvSpPr>
            <p:nvPr/>
          </p:nvSpPr>
          <p:spPr bwMode="auto">
            <a:xfrm>
              <a:off x="1280320" y="3109395"/>
              <a:ext cx="1446212" cy="749430"/>
            </a:xfrm>
            <a:custGeom>
              <a:avLst/>
              <a:gdLst>
                <a:gd name="T0" fmla="*/ 963613 w 21600"/>
                <a:gd name="T1" fmla="*/ 499269 h 21600"/>
                <a:gd name="T2" fmla="*/ 963613 w 21600"/>
                <a:gd name="T3" fmla="*/ 499269 h 21600"/>
                <a:gd name="T4" fmla="*/ 963613 w 21600"/>
                <a:gd name="T5" fmla="*/ 499269 h 21600"/>
                <a:gd name="T6" fmla="*/ 963613 w 21600"/>
                <a:gd name="T7" fmla="*/ 4992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600"/>
                  </a:lnTo>
                  <a:lnTo>
                    <a:pt x="0" y="21600"/>
                  </a:lnTo>
                  <a:lnTo>
                    <a:pt x="0" y="0"/>
                  </a:lnTo>
                  <a:close/>
                </a:path>
              </a:pathLst>
            </a:custGeom>
            <a:noFill/>
            <a:ln>
              <a:noFill/>
            </a:ln>
            <a:effectLst/>
          </p:spPr>
          <p:txBody>
            <a:bodyPr lIns="34289" tIns="34289" rIns="34289" bIns="34289"/>
            <a:lstStyle>
              <a:lvl1pPr defTabSz="457200">
                <a:defRPr sz="1200">
                  <a:solidFill>
                    <a:srgbClr val="000000"/>
                  </a:solidFill>
                  <a:latin typeface="Helvetica" pitchFamily="2" charset="0"/>
                  <a:ea typeface="Helvetica" pitchFamily="2" charset="0"/>
                  <a:cs typeface="Helvetica" pitchFamily="2" charset="0"/>
                  <a:sym typeface="Helvetica" pitchFamily="2" charset="0"/>
                </a:defRPr>
              </a:lvl1pPr>
              <a:lvl2pPr marL="742950" indent="-285750" defTabSz="457200">
                <a:defRPr sz="1200">
                  <a:solidFill>
                    <a:srgbClr val="000000"/>
                  </a:solidFill>
                  <a:latin typeface="Helvetica" pitchFamily="2" charset="0"/>
                  <a:ea typeface="Helvetica" pitchFamily="2" charset="0"/>
                  <a:cs typeface="Helvetica" pitchFamily="2" charset="0"/>
                  <a:sym typeface="Helvetica" pitchFamily="2" charset="0"/>
                </a:defRPr>
              </a:lvl2pPr>
              <a:lvl3pPr marL="1143000" indent="-228600" defTabSz="457200">
                <a:defRPr sz="1200">
                  <a:solidFill>
                    <a:srgbClr val="000000"/>
                  </a:solidFill>
                  <a:latin typeface="Helvetica" pitchFamily="2" charset="0"/>
                  <a:ea typeface="Helvetica" pitchFamily="2" charset="0"/>
                  <a:cs typeface="Helvetica" pitchFamily="2" charset="0"/>
                  <a:sym typeface="Helvetica" pitchFamily="2" charset="0"/>
                </a:defRPr>
              </a:lvl3pPr>
              <a:lvl4pPr marL="1600200" indent="-228600" defTabSz="457200">
                <a:defRPr sz="1200">
                  <a:solidFill>
                    <a:srgbClr val="000000"/>
                  </a:solidFill>
                  <a:latin typeface="Helvetica" pitchFamily="2" charset="0"/>
                  <a:ea typeface="Helvetica" pitchFamily="2" charset="0"/>
                  <a:cs typeface="Helvetica" pitchFamily="2" charset="0"/>
                  <a:sym typeface="Helvetica" pitchFamily="2" charset="0"/>
                </a:defRPr>
              </a:lvl4pPr>
              <a:lvl5pPr marL="2057400" indent="-228600" defTabSz="457200">
                <a:defRPr sz="1200">
                  <a:solidFill>
                    <a:srgbClr val="000000"/>
                  </a:solidFill>
                  <a:latin typeface="Helvetica" pitchFamily="2" charset="0"/>
                  <a:ea typeface="Helvetica" pitchFamily="2" charset="0"/>
                  <a:cs typeface="Helvetica" pitchFamily="2" charset="0"/>
                  <a:sym typeface="Helvetica" pitchFamily="2" charset="0"/>
                </a:defRPr>
              </a:lvl5pPr>
              <a:lvl6pPr marL="25146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6pPr>
              <a:lvl7pPr marL="29718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7pPr>
              <a:lvl8pPr marL="34290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8pPr>
              <a:lvl9pPr marL="38862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9pPr>
            </a:lstStyle>
            <a:p>
              <a:pPr algn="ctr" eaLnBrk="1" fontAlgn="auto" hangingPunct="1">
                <a:spcBef>
                  <a:spcPts val="0"/>
                </a:spcBef>
                <a:spcAft>
                  <a:spcPts val="0"/>
                </a:spcAft>
                <a:defRPr/>
              </a:pPr>
              <a:r>
                <a:rPr lang="en-US" altLang="en-US">
                  <a:solidFill>
                    <a:srgbClr val="FFFFFF"/>
                  </a:solidFill>
                  <a:latin typeface="Arial Bold" panose="020B0704020202020204" charset="0"/>
                  <a:ea typeface="Arial Bold" panose="020B0704020202020204" charset="0"/>
                  <a:cs typeface="Arial Bold" panose="020B0704020202020204" charset="0"/>
                  <a:sym typeface="Arial Bold" panose="020B0704020202020204" charset="0"/>
                </a:rPr>
                <a:t>Testing, </a:t>
              </a:r>
            </a:p>
            <a:p>
              <a:pPr algn="ctr" eaLnBrk="1" fontAlgn="auto" hangingPunct="1">
                <a:spcBef>
                  <a:spcPts val="0"/>
                </a:spcBef>
                <a:spcAft>
                  <a:spcPts val="0"/>
                </a:spcAft>
                <a:defRPr/>
              </a:pPr>
              <a:r>
                <a:rPr lang="en-US" altLang="en-US">
                  <a:solidFill>
                    <a:srgbClr val="FFFFFF"/>
                  </a:solidFill>
                  <a:latin typeface="Arial Bold" panose="020B0704020202020204" charset="0"/>
                  <a:ea typeface="Arial Bold" panose="020B0704020202020204" charset="0"/>
                  <a:cs typeface="Arial Bold" panose="020B0704020202020204" charset="0"/>
                  <a:sym typeface="Arial Bold" panose="020B0704020202020204" charset="0"/>
                </a:rPr>
                <a:t>isolation, quarantine &amp; contact tracing</a:t>
              </a:r>
              <a:endParaRPr lang="en-US" altLang="en-US" sz="1350">
                <a:latin typeface="Trebuchet MS" panose="020B0703020202090204" pitchFamily="34" charset="0"/>
                <a:ea typeface="Trebuchet MS" panose="020B0703020202090204" pitchFamily="34" charset="0"/>
                <a:cs typeface="Trebuchet MS" panose="020B0703020202090204" pitchFamily="34" charset="0"/>
                <a:sym typeface="Trebuchet MS" panose="020B0703020202090204" pitchFamily="34" charset="0"/>
              </a:endParaRPr>
            </a:p>
          </p:txBody>
        </p:sp>
        <p:sp>
          <p:nvSpPr>
            <p:cNvPr id="19488" name="Line 32">
              <a:extLst>
                <a:ext uri="{FF2B5EF4-FFF2-40B4-BE49-F238E27FC236}">
                  <a16:creationId xmlns:a16="http://schemas.microsoft.com/office/drawing/2014/main" id="{6E2D00AD-5212-F04A-ABD8-7C2AF79556A7}"/>
                </a:ext>
              </a:extLst>
            </p:cNvPr>
            <p:cNvSpPr>
              <a:spLocks noChangeShapeType="1"/>
            </p:cNvSpPr>
            <p:nvPr/>
          </p:nvSpPr>
          <p:spPr bwMode="auto">
            <a:xfrm flipH="1">
              <a:off x="2787254" y="3771900"/>
              <a:ext cx="654844" cy="0"/>
            </a:xfrm>
            <a:prstGeom prst="line">
              <a:avLst/>
            </a:prstGeom>
            <a:noFill/>
            <a:ln w="635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endParaRPr lang="en-GB"/>
            </a:p>
          </p:txBody>
        </p:sp>
        <p:pic>
          <p:nvPicPr>
            <p:cNvPr id="19489" name="Picture 33" descr="A picture containing hat, food&#10;&#10;Description automatically generated">
              <a:extLst>
                <a:ext uri="{FF2B5EF4-FFF2-40B4-BE49-F238E27FC236}">
                  <a16:creationId xmlns:a16="http://schemas.microsoft.com/office/drawing/2014/main" id="{A1C77521-72FF-9E43-9C27-B17EA2ED4654}"/>
                </a:ext>
              </a:extLst>
            </p:cNvPr>
            <p:cNvPicPr>
              <a:picLocks noChangeAspect="1"/>
            </p:cNvPicPr>
            <p:nvPr/>
          </p:nvPicPr>
          <p:blipFill>
            <a:blip r:embed="rId9">
              <a:extLst>
                <a:ext uri="{28A0092B-C50C-407E-A947-70E740481C1C}">
                  <a14:useLocalDpi xmlns:a14="http://schemas.microsoft.com/office/drawing/2010/main" val="0"/>
                </a:ext>
              </a:extLst>
            </a:blip>
            <a:srcRect l="7816" r="16916"/>
            <a:stretch>
              <a:fillRect/>
            </a:stretch>
          </p:blipFill>
          <p:spPr bwMode="auto">
            <a:xfrm>
              <a:off x="1485900" y="3812382"/>
              <a:ext cx="990600" cy="736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90" name="Picture 34" descr="A picture containing device, drawing&#10;&#10;Description automatically generated">
              <a:extLst>
                <a:ext uri="{FF2B5EF4-FFF2-40B4-BE49-F238E27FC236}">
                  <a16:creationId xmlns:a16="http://schemas.microsoft.com/office/drawing/2014/main" id="{A1D3E124-0250-0F47-90A2-099F92DFC4C5}"/>
                </a:ext>
              </a:extLst>
            </p:cNvPr>
            <p:cNvPicPr>
              <a:picLocks noChangeAspect="1"/>
            </p:cNvPicPr>
            <p:nvPr/>
          </p:nvPicPr>
          <p:blipFill>
            <a:blip r:embed="rId10">
              <a:extLst>
                <a:ext uri="{28A0092B-C50C-407E-A947-70E740481C1C}">
                  <a14:useLocalDpi xmlns:a14="http://schemas.microsoft.com/office/drawing/2010/main" val="0"/>
                </a:ext>
              </a:extLst>
            </a:blip>
            <a:srcRect l="17320" r="17773"/>
            <a:stretch>
              <a:fillRect/>
            </a:stretch>
          </p:blipFill>
          <p:spPr bwMode="auto">
            <a:xfrm>
              <a:off x="2286903" y="5062539"/>
              <a:ext cx="1106091" cy="1047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91" name="Picture 35" descr="A screenshot of a cell phone&#10;&#10;Description automatically generated">
              <a:extLst>
                <a:ext uri="{FF2B5EF4-FFF2-40B4-BE49-F238E27FC236}">
                  <a16:creationId xmlns:a16="http://schemas.microsoft.com/office/drawing/2014/main" id="{5314D2F3-C355-E849-BE4E-3FA9B438AFD2}"/>
                </a:ext>
              </a:extLst>
            </p:cNvPr>
            <p:cNvPicPr>
              <a:picLocks noChangeAspect="1"/>
            </p:cNvPicPr>
            <p:nvPr/>
          </p:nvPicPr>
          <p:blipFill>
            <a:blip r:embed="rId11">
              <a:extLst>
                <a:ext uri="{28A0092B-C50C-407E-A947-70E740481C1C}">
                  <a14:useLocalDpi xmlns:a14="http://schemas.microsoft.com/office/drawing/2010/main" val="0"/>
                </a:ext>
              </a:extLst>
            </a:blip>
            <a:srcRect t="6856" b="10666"/>
            <a:stretch>
              <a:fillRect/>
            </a:stretch>
          </p:blipFill>
          <p:spPr bwMode="auto">
            <a:xfrm>
              <a:off x="5935244" y="5086351"/>
              <a:ext cx="1060847" cy="9441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325" name="AutoShape 36">
              <a:extLst>
                <a:ext uri="{FF2B5EF4-FFF2-40B4-BE49-F238E27FC236}">
                  <a16:creationId xmlns:a16="http://schemas.microsoft.com/office/drawing/2014/main" id="{D744DB77-B9FA-2243-8EA1-5D5E2FF137E6}"/>
                </a:ext>
              </a:extLst>
            </p:cNvPr>
            <p:cNvSpPr>
              <a:spLocks/>
            </p:cNvSpPr>
            <p:nvPr/>
          </p:nvSpPr>
          <p:spPr bwMode="auto">
            <a:xfrm>
              <a:off x="3877470" y="1728031"/>
              <a:ext cx="1517650" cy="404883"/>
            </a:xfrm>
            <a:custGeom>
              <a:avLst/>
              <a:gdLst>
                <a:gd name="T0" fmla="*/ 1012031 w 21600"/>
                <a:gd name="T1" fmla="*/ 270669 h 21600"/>
                <a:gd name="T2" fmla="*/ 1012031 w 21600"/>
                <a:gd name="T3" fmla="*/ 270669 h 21600"/>
                <a:gd name="T4" fmla="*/ 1012031 w 21600"/>
                <a:gd name="T5" fmla="*/ 270669 h 21600"/>
                <a:gd name="T6" fmla="*/ 1012031 w 21600"/>
                <a:gd name="T7" fmla="*/ 270669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599" y="0"/>
                  </a:lnTo>
                  <a:lnTo>
                    <a:pt x="21599" y="21599"/>
                  </a:lnTo>
                  <a:lnTo>
                    <a:pt x="0" y="21599"/>
                  </a:lnTo>
                  <a:lnTo>
                    <a:pt x="0" y="0"/>
                  </a:lnTo>
                  <a:close/>
                </a:path>
              </a:pathLst>
            </a:custGeom>
            <a:noFill/>
            <a:ln>
              <a:noFill/>
            </a:ln>
            <a:effectLst/>
          </p:spPr>
          <p:txBody>
            <a:bodyPr lIns="34289" tIns="34289" rIns="34289" bIns="34289"/>
            <a:lstStyle>
              <a:lvl1pPr defTabSz="457200">
                <a:defRPr sz="1200">
                  <a:solidFill>
                    <a:srgbClr val="000000"/>
                  </a:solidFill>
                  <a:latin typeface="Helvetica" pitchFamily="2" charset="0"/>
                  <a:ea typeface="Helvetica" pitchFamily="2" charset="0"/>
                  <a:cs typeface="Helvetica" pitchFamily="2" charset="0"/>
                  <a:sym typeface="Helvetica" pitchFamily="2" charset="0"/>
                </a:defRPr>
              </a:lvl1pPr>
              <a:lvl2pPr marL="742950" indent="-285750" defTabSz="457200">
                <a:defRPr sz="1200">
                  <a:solidFill>
                    <a:srgbClr val="000000"/>
                  </a:solidFill>
                  <a:latin typeface="Helvetica" pitchFamily="2" charset="0"/>
                  <a:ea typeface="Helvetica" pitchFamily="2" charset="0"/>
                  <a:cs typeface="Helvetica" pitchFamily="2" charset="0"/>
                  <a:sym typeface="Helvetica" pitchFamily="2" charset="0"/>
                </a:defRPr>
              </a:lvl2pPr>
              <a:lvl3pPr marL="1143000" indent="-228600" defTabSz="457200">
                <a:defRPr sz="1200">
                  <a:solidFill>
                    <a:srgbClr val="000000"/>
                  </a:solidFill>
                  <a:latin typeface="Helvetica" pitchFamily="2" charset="0"/>
                  <a:ea typeface="Helvetica" pitchFamily="2" charset="0"/>
                  <a:cs typeface="Helvetica" pitchFamily="2" charset="0"/>
                  <a:sym typeface="Helvetica" pitchFamily="2" charset="0"/>
                </a:defRPr>
              </a:lvl3pPr>
              <a:lvl4pPr marL="1600200" indent="-228600" defTabSz="457200">
                <a:defRPr sz="1200">
                  <a:solidFill>
                    <a:srgbClr val="000000"/>
                  </a:solidFill>
                  <a:latin typeface="Helvetica" pitchFamily="2" charset="0"/>
                  <a:ea typeface="Helvetica" pitchFamily="2" charset="0"/>
                  <a:cs typeface="Helvetica" pitchFamily="2" charset="0"/>
                  <a:sym typeface="Helvetica" pitchFamily="2" charset="0"/>
                </a:defRPr>
              </a:lvl4pPr>
              <a:lvl5pPr marL="2057400" indent="-228600" defTabSz="457200">
                <a:defRPr sz="1200">
                  <a:solidFill>
                    <a:srgbClr val="000000"/>
                  </a:solidFill>
                  <a:latin typeface="Helvetica" pitchFamily="2" charset="0"/>
                  <a:ea typeface="Helvetica" pitchFamily="2" charset="0"/>
                  <a:cs typeface="Helvetica" pitchFamily="2" charset="0"/>
                  <a:sym typeface="Helvetica" pitchFamily="2" charset="0"/>
                </a:defRPr>
              </a:lvl5pPr>
              <a:lvl6pPr marL="25146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6pPr>
              <a:lvl7pPr marL="29718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7pPr>
              <a:lvl8pPr marL="34290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8pPr>
              <a:lvl9pPr marL="3886200" indent="-228600" defTabSz="457200" eaLnBrk="0" fontAlgn="base" hangingPunct="0">
                <a:spcBef>
                  <a:spcPct val="0"/>
                </a:spcBef>
                <a:spcAft>
                  <a:spcPct val="0"/>
                </a:spcAft>
                <a:defRPr sz="1200">
                  <a:solidFill>
                    <a:srgbClr val="000000"/>
                  </a:solidFill>
                  <a:latin typeface="Helvetica" pitchFamily="2" charset="0"/>
                  <a:ea typeface="Helvetica" pitchFamily="2" charset="0"/>
                  <a:cs typeface="Helvetica" pitchFamily="2" charset="0"/>
                  <a:sym typeface="Helvetica" pitchFamily="2" charset="0"/>
                </a:defRPr>
              </a:lvl9pPr>
            </a:lstStyle>
            <a:p>
              <a:pPr algn="ctr" eaLnBrk="1" fontAlgn="auto" hangingPunct="1">
                <a:spcBef>
                  <a:spcPts val="0"/>
                </a:spcBef>
                <a:spcAft>
                  <a:spcPts val="0"/>
                </a:spcAft>
                <a:defRPr/>
              </a:pPr>
              <a:r>
                <a:rPr lang="en-US" altLang="en-US" dirty="0">
                  <a:solidFill>
                    <a:srgbClr val="FFFFFF"/>
                  </a:solidFill>
                  <a:latin typeface="Arial Bold" panose="020B0704020202020204" charset="0"/>
                  <a:ea typeface="Arial Bold" panose="020B0704020202020204" charset="0"/>
                  <a:cs typeface="Arial Bold" panose="020B0704020202020204" charset="0"/>
                  <a:sym typeface="Arial Bold" panose="020B0704020202020204" charset="0"/>
                </a:rPr>
                <a:t>Social </a:t>
              </a:r>
            </a:p>
            <a:p>
              <a:pPr algn="ctr" eaLnBrk="1" fontAlgn="auto" hangingPunct="1">
                <a:spcBef>
                  <a:spcPts val="0"/>
                </a:spcBef>
                <a:spcAft>
                  <a:spcPts val="0"/>
                </a:spcAft>
                <a:defRPr/>
              </a:pPr>
              <a:r>
                <a:rPr lang="en-US" altLang="en-US" dirty="0">
                  <a:solidFill>
                    <a:srgbClr val="FFFFFF"/>
                  </a:solidFill>
                  <a:latin typeface="Arial Bold" panose="020B0704020202020204" charset="0"/>
                  <a:ea typeface="Arial Bold" panose="020B0704020202020204" charset="0"/>
                  <a:cs typeface="Arial Bold" panose="020B0704020202020204" charset="0"/>
                  <a:sym typeface="Arial Bold" panose="020B0704020202020204" charset="0"/>
                </a:rPr>
                <a:t>distancing</a:t>
              </a:r>
              <a:endParaRPr lang="en-US" altLang="en-US" sz="1350" dirty="0">
                <a:latin typeface="Trebuchet MS" panose="020B0703020202090204" pitchFamily="34" charset="0"/>
                <a:ea typeface="Trebuchet MS" panose="020B0703020202090204" pitchFamily="34" charset="0"/>
                <a:cs typeface="Trebuchet MS" panose="020B0703020202090204" pitchFamily="34" charset="0"/>
                <a:sym typeface="Trebuchet MS" panose="020B0703020202090204" pitchFamily="34" charset="0"/>
              </a:endParaRPr>
            </a:p>
          </p:txBody>
        </p:sp>
      </p:grpSp>
    </p:spTree>
    <p:extLst>
      <p:ext uri="{BB962C8B-B14F-4D97-AF65-F5344CB8AC3E}">
        <p14:creationId xmlns:p14="http://schemas.microsoft.com/office/powerpoint/2010/main" val="1452638900"/>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38D9000-BC61-A74F-8B45-1C4940D72C40}"/>
              </a:ext>
            </a:extLst>
          </p:cNvPr>
          <p:cNvSpPr>
            <a:spLocks noGrp="1"/>
          </p:cNvSpPr>
          <p:nvPr>
            <p:ph type="title"/>
          </p:nvPr>
        </p:nvSpPr>
        <p:spPr/>
        <p:txBody>
          <a:bodyPr/>
          <a:lstStyle/>
          <a:p>
            <a:r>
              <a:rPr lang="en-GB" dirty="0"/>
              <a:t>Support to learners at home</a:t>
            </a:r>
          </a:p>
        </p:txBody>
      </p:sp>
      <p:sp>
        <p:nvSpPr>
          <p:cNvPr id="3" name="Content Placeholder 2">
            <a:extLst>
              <a:ext uri="{FF2B5EF4-FFF2-40B4-BE49-F238E27FC236}">
                <a16:creationId xmlns:a16="http://schemas.microsoft.com/office/drawing/2014/main" id="{88CB4BE5-279C-F442-B26A-4CF0F8EB8D72}"/>
              </a:ext>
            </a:extLst>
          </p:cNvPr>
          <p:cNvSpPr>
            <a:spLocks noGrp="1"/>
          </p:cNvSpPr>
          <p:nvPr>
            <p:ph idx="1"/>
          </p:nvPr>
        </p:nvSpPr>
        <p:spPr/>
        <p:txBody>
          <a:bodyPr>
            <a:normAutofit fontScale="92500" lnSpcReduction="10000"/>
          </a:bodyPr>
          <a:lstStyle/>
          <a:p>
            <a:r>
              <a:rPr lang="en-GB" b="0" dirty="0"/>
              <a:t>The department, through districts, will reworked the revised annual teaching plans and it will be packaged into learning activity packs (LAPS) for every 14-day learning cycle to be collected at school and signed off by a parent/legal guardian every 14 days.</a:t>
            </a:r>
            <a:endParaRPr lang="en-ZA" b="0" dirty="0"/>
          </a:p>
          <a:p>
            <a:r>
              <a:rPr lang="en-GB" b="0" dirty="0"/>
              <a:t>The LAPS will comprise, learning topics, topic summaries, step by step guidelines for tutoring, assessment tasks, memoranda, and zero-rated electronic media educational programmes. </a:t>
            </a:r>
          </a:p>
          <a:p>
            <a:pPr lvl="1"/>
            <a:r>
              <a:rPr lang="en-GB" dirty="0"/>
              <a:t>Assessment tasks will be coordinated with classroom-based assessment programmes- parents will sign a commitment form to ensure fairness.  </a:t>
            </a:r>
          </a:p>
          <a:p>
            <a:pPr lvl="1"/>
            <a:r>
              <a:rPr lang="en-GB" dirty="0"/>
              <a:t>Where feasible, conference calls to be scheduled at specific times for learners to ask questions – where necessary – sanitisation rules apply. </a:t>
            </a:r>
            <a:endParaRPr lang="en-ZA" dirty="0"/>
          </a:p>
          <a:p>
            <a:r>
              <a:rPr lang="en-GB" b="0" dirty="0"/>
              <a:t>All assessment packs are to be returned to school every 14 days for marking and or quality assurance. And the Department will ensure that all examinations will be written at school within social distancing regulations, in exceptional cases, continuous assessment will be used. </a:t>
            </a:r>
            <a:endParaRPr lang="en-ZA" b="0" dirty="0"/>
          </a:p>
        </p:txBody>
      </p:sp>
    </p:spTree>
    <p:extLst>
      <p:ext uri="{BB962C8B-B14F-4D97-AF65-F5344CB8AC3E}">
        <p14:creationId xmlns:p14="http://schemas.microsoft.com/office/powerpoint/2010/main" val="17485092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60900-61F2-4D41-8622-AFA1D86E0109}"/>
              </a:ext>
            </a:extLst>
          </p:cNvPr>
          <p:cNvSpPr>
            <a:spLocks noGrp="1"/>
          </p:cNvSpPr>
          <p:nvPr>
            <p:ph type="title"/>
          </p:nvPr>
        </p:nvSpPr>
        <p:spPr/>
        <p:txBody>
          <a:bodyPr/>
          <a:lstStyle/>
          <a:p>
            <a:r>
              <a:rPr lang="en-GB" dirty="0"/>
              <a:t>Support to learners at home</a:t>
            </a:r>
          </a:p>
        </p:txBody>
      </p:sp>
      <p:sp>
        <p:nvSpPr>
          <p:cNvPr id="3" name="Content Placeholder 2">
            <a:extLst>
              <a:ext uri="{FF2B5EF4-FFF2-40B4-BE49-F238E27FC236}">
                <a16:creationId xmlns:a16="http://schemas.microsoft.com/office/drawing/2014/main" id="{F6BC4D59-3EB1-5D47-BC4E-25BC8B67248F}"/>
              </a:ext>
            </a:extLst>
          </p:cNvPr>
          <p:cNvSpPr>
            <a:spLocks noGrp="1"/>
          </p:cNvSpPr>
          <p:nvPr>
            <p:ph idx="1"/>
          </p:nvPr>
        </p:nvSpPr>
        <p:spPr/>
        <p:txBody>
          <a:bodyPr>
            <a:normAutofit fontScale="77500" lnSpcReduction="20000"/>
          </a:bodyPr>
          <a:lstStyle/>
          <a:p>
            <a:r>
              <a:rPr lang="en-GB" dirty="0"/>
              <a:t>Content Availability</a:t>
            </a:r>
          </a:p>
          <a:p>
            <a:pPr lvl="1"/>
            <a:r>
              <a:rPr lang="en-GB" b="0" dirty="0">
                <a:latin typeface="Calibri" panose="020F0502020204030204" pitchFamily="34" charset="0"/>
                <a:cs typeface="Calibri" panose="020F0502020204030204" pitchFamily="34" charset="0"/>
              </a:rPr>
              <a:t>From the onset of the Lockdown, the GDE provided an online resource platform for parents to supplement their support provided to their children to strengthen their existing skills and knowledge base. This platform reinforced DBE support materials/ websites and in addition provided its own resources per phase, per grade and per subject extending into term 2 should parents/ guardians wish to access requirements for the next term.</a:t>
            </a:r>
            <a:endParaRPr lang="en-ZA" b="0" dirty="0">
              <a:latin typeface="Calibri" panose="020F0502020204030204" pitchFamily="34" charset="0"/>
              <a:cs typeface="Calibri" panose="020F0502020204030204" pitchFamily="34" charset="0"/>
            </a:endParaRPr>
          </a:p>
          <a:p>
            <a:pPr lvl="1"/>
            <a:r>
              <a:rPr lang="en-GB" b="0" dirty="0">
                <a:latin typeface="Calibri" panose="020F0502020204030204" pitchFamily="34" charset="0"/>
                <a:cs typeface="Calibri" panose="020F0502020204030204" pitchFamily="34" charset="0"/>
              </a:rPr>
              <a:t>Examples:  </a:t>
            </a:r>
            <a:endParaRPr lang="en-ZA" b="0" dirty="0">
              <a:latin typeface="Calibri" panose="020F0502020204030204" pitchFamily="34" charset="0"/>
              <a:cs typeface="Calibri" panose="020F0502020204030204" pitchFamily="34" charset="0"/>
            </a:endParaRPr>
          </a:p>
          <a:p>
            <a:pPr lvl="2"/>
            <a:r>
              <a:rPr lang="en-GB" dirty="0">
                <a:latin typeface="Calibri" panose="020F0502020204030204" pitchFamily="34" charset="0"/>
                <a:cs typeface="Calibri" panose="020F0502020204030204" pitchFamily="34" charset="0"/>
              </a:rPr>
              <a:t>Emphasis on Language proficiency for all affected grades, thus utilization of Language DBE books to master various skills – Parents can easily navigate through this resource which is available from the DBE web-page for downloading </a:t>
            </a:r>
            <a:r>
              <a:rPr lang="en-GB" dirty="0">
                <a:latin typeface="Calibri" panose="020F0502020204030204" pitchFamily="34" charset="0"/>
                <a:cs typeface="Calibri" panose="020F0502020204030204" pitchFamily="34" charset="0"/>
                <a:hlinkClick r:id="rId2"/>
              </a:rPr>
              <a:t>https://www.education.gov.za/Curriculum/LearningandTeachingSupportMaterials(LTSM)/Workbooks/2019WorkbooksTerm1and2.aspx</a:t>
            </a:r>
            <a:endParaRPr lang="en-ZA" dirty="0">
              <a:latin typeface="Calibri" panose="020F0502020204030204" pitchFamily="34" charset="0"/>
              <a:cs typeface="Calibri" panose="020F0502020204030204" pitchFamily="34" charset="0"/>
            </a:endParaRPr>
          </a:p>
          <a:p>
            <a:pPr lvl="2"/>
            <a:r>
              <a:rPr lang="en-GB" dirty="0">
                <a:latin typeface="Calibri" panose="020F0502020204030204" pitchFamily="34" charset="0"/>
                <a:cs typeface="Calibri" panose="020F0502020204030204" pitchFamily="34" charset="0"/>
              </a:rPr>
              <a:t>Parents can access readers from the DBE web page to support reading with understanding </a:t>
            </a:r>
            <a:r>
              <a:rPr lang="en-GB" dirty="0">
                <a:latin typeface="Calibri" panose="020F0502020204030204" pitchFamily="34" charset="0"/>
                <a:cs typeface="Calibri" panose="020F0502020204030204" pitchFamily="34" charset="0"/>
                <a:hlinkClick r:id="rId3"/>
              </a:rPr>
              <a:t>https://www.education.gov.za/covid19supportpackage.aspx</a:t>
            </a:r>
            <a:r>
              <a:rPr lang="en-GB" dirty="0">
                <a:latin typeface="Calibri" panose="020F0502020204030204" pitchFamily="34" charset="0"/>
                <a:cs typeface="Calibri" panose="020F0502020204030204" pitchFamily="34" charset="0"/>
              </a:rPr>
              <a:t> , this web-page also has available links to zero rated sites which may assist in languages and mathematics. Schools may also send readers home for learners to read.</a:t>
            </a:r>
            <a:endParaRPr lang="en-ZA" dirty="0">
              <a:latin typeface="Calibri" panose="020F0502020204030204" pitchFamily="34" charset="0"/>
              <a:cs typeface="Calibri" panose="020F0502020204030204" pitchFamily="34" charset="0"/>
            </a:endParaRPr>
          </a:p>
          <a:p>
            <a:pPr lvl="2"/>
            <a:r>
              <a:rPr lang="en-GB" dirty="0">
                <a:latin typeface="Calibri" panose="020F0502020204030204" pitchFamily="34" charset="0"/>
                <a:cs typeface="Calibri" panose="020F0502020204030204" pitchFamily="34" charset="0"/>
              </a:rPr>
              <a:t>Additional information and support links are also available from the GDE web-page </a:t>
            </a:r>
            <a:r>
              <a:rPr lang="en-GB" dirty="0">
                <a:latin typeface="Calibri" panose="020F0502020204030204" pitchFamily="34" charset="0"/>
                <a:cs typeface="Calibri" panose="020F0502020204030204" pitchFamily="34" charset="0"/>
                <a:hlinkClick r:id="rId4"/>
              </a:rPr>
              <a:t>http://education.gauteng.gov.za</a:t>
            </a:r>
            <a:r>
              <a:rPr lang="en-GB" dirty="0">
                <a:latin typeface="Calibri" panose="020F0502020204030204" pitchFamily="34" charset="0"/>
                <a:cs typeface="Calibri" panose="020F0502020204030204" pitchFamily="34" charset="0"/>
              </a:rPr>
              <a:t> </a:t>
            </a:r>
            <a:endParaRPr lang="en-ZA" dirty="0">
              <a:latin typeface="Calibri" panose="020F0502020204030204" pitchFamily="34" charset="0"/>
              <a:cs typeface="Calibri" panose="020F0502020204030204" pitchFamily="34" charset="0"/>
            </a:endParaRPr>
          </a:p>
          <a:p>
            <a:pPr lvl="2"/>
            <a:r>
              <a:rPr lang="en-GB" dirty="0">
                <a:latin typeface="Calibri" panose="020F0502020204030204" pitchFamily="34" charset="0"/>
                <a:cs typeface="Calibri" panose="020F0502020204030204" pitchFamily="34" charset="0"/>
              </a:rPr>
              <a:t>Mastery in mathematics to facilitate formal coverage of content as per the Nationally Revised ATP, thus access to the DBE workbooks and links were availed  </a:t>
            </a:r>
            <a:r>
              <a:rPr lang="en-GB" dirty="0">
                <a:latin typeface="Calibri" panose="020F0502020204030204" pitchFamily="34" charset="0"/>
                <a:cs typeface="Calibri" panose="020F0502020204030204" pitchFamily="34" charset="0"/>
                <a:hlinkClick r:id="rId2"/>
              </a:rPr>
              <a:t>https://www.education.gov.za/Curriculum/LearningandTeachingSupportMaterials(LTSM)/Workbooks/2019WorkbooksTerm1and2.aspx</a:t>
            </a:r>
            <a:r>
              <a:rPr lang="en-GB" dirty="0">
                <a:latin typeface="Calibri" panose="020F0502020204030204" pitchFamily="34" charset="0"/>
                <a:cs typeface="Calibri" panose="020F0502020204030204" pitchFamily="34" charset="0"/>
              </a:rPr>
              <a:t>.</a:t>
            </a:r>
            <a:r>
              <a:rPr lang="en-GB" dirty="0">
                <a:latin typeface="Calibri" panose="020F0502020204030204" pitchFamily="34" charset="0"/>
                <a:cs typeface="Calibri" panose="020F0502020204030204" pitchFamily="34" charset="0"/>
                <a:hlinkClick r:id="rId3"/>
              </a:rPr>
              <a:t>https://www.education.gov.za/covid19supportpackage.aspx</a:t>
            </a:r>
            <a:endParaRPr lang="en-ZA"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69983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9FD13-FFCE-E54F-874B-A86F7C6A6E76}"/>
              </a:ext>
            </a:extLst>
          </p:cNvPr>
          <p:cNvSpPr>
            <a:spLocks noGrp="1"/>
          </p:cNvSpPr>
          <p:nvPr>
            <p:ph type="title"/>
          </p:nvPr>
        </p:nvSpPr>
        <p:spPr/>
        <p:txBody>
          <a:bodyPr/>
          <a:lstStyle/>
          <a:p>
            <a:r>
              <a:rPr lang="en-GB" dirty="0"/>
              <a:t>Support to learners at home</a:t>
            </a:r>
          </a:p>
        </p:txBody>
      </p:sp>
      <p:sp>
        <p:nvSpPr>
          <p:cNvPr id="3" name="Content Placeholder 2">
            <a:extLst>
              <a:ext uri="{FF2B5EF4-FFF2-40B4-BE49-F238E27FC236}">
                <a16:creationId xmlns:a16="http://schemas.microsoft.com/office/drawing/2014/main" id="{A6FB6F17-4B92-4441-B7D5-3122383B8099}"/>
              </a:ext>
            </a:extLst>
          </p:cNvPr>
          <p:cNvSpPr>
            <a:spLocks noGrp="1"/>
          </p:cNvSpPr>
          <p:nvPr>
            <p:ph idx="1"/>
          </p:nvPr>
        </p:nvSpPr>
        <p:spPr/>
        <p:txBody>
          <a:bodyPr>
            <a:normAutofit fontScale="92500" lnSpcReduction="10000"/>
          </a:bodyPr>
          <a:lstStyle/>
          <a:p>
            <a:r>
              <a:rPr lang="en-GB" b="0" dirty="0"/>
              <a:t>From the onset of the Lockdown, the GDE provided an online resource platform for parents to supplement their support provided to their children to strengthen their existing skills and knowledge base. </a:t>
            </a:r>
          </a:p>
          <a:p>
            <a:r>
              <a:rPr lang="en-GB" b="0" dirty="0"/>
              <a:t>This platform reinforced DBE support materials/ websites and in addition provided its own resources per phase, per grade and per subject extending into term 2 should parents/ guardians wish to access requirements for the next term.</a:t>
            </a:r>
          </a:p>
          <a:p>
            <a:r>
              <a:rPr lang="en-GB" b="0" dirty="0"/>
              <a:t>Since schools opened for grade 7 and 12 learners, Schools prepared learner activity packs comprising of revised ATPs, Learner worksheets and Assessment activities for other grades to be collected by parents for learners to complete at home. </a:t>
            </a:r>
          </a:p>
          <a:p>
            <a:pPr lvl="1"/>
            <a:r>
              <a:rPr lang="en-GB" b="0" dirty="0"/>
              <a:t>Parents collect support packs and return and submit activities and assessments as required by the school upon the collection of the new learner activity packs.</a:t>
            </a:r>
            <a:endParaRPr lang="en-ZA" b="0" dirty="0"/>
          </a:p>
          <a:p>
            <a:pPr lvl="1"/>
            <a:r>
              <a:rPr lang="en-GB" b="0" dirty="0"/>
              <a:t>In addition, Schools were advised to provide clear guidance to parents and learners in terms of the work to be done at home, as per their impending needs.</a:t>
            </a:r>
            <a:endParaRPr lang="en-ZA" b="0" dirty="0"/>
          </a:p>
          <a:p>
            <a:endParaRPr lang="en-ZA" b="0" dirty="0"/>
          </a:p>
          <a:p>
            <a:endParaRPr lang="en-GB" b="0" dirty="0"/>
          </a:p>
        </p:txBody>
      </p:sp>
    </p:spTree>
    <p:extLst>
      <p:ext uri="{BB962C8B-B14F-4D97-AF65-F5344CB8AC3E}">
        <p14:creationId xmlns:p14="http://schemas.microsoft.com/office/powerpoint/2010/main" val="3450840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FDC6F-E29D-624E-8394-CD79C410B36A}"/>
              </a:ext>
            </a:extLst>
          </p:cNvPr>
          <p:cNvSpPr>
            <a:spLocks noGrp="1"/>
          </p:cNvSpPr>
          <p:nvPr>
            <p:ph type="title"/>
          </p:nvPr>
        </p:nvSpPr>
        <p:spPr/>
        <p:txBody>
          <a:bodyPr/>
          <a:lstStyle/>
          <a:p>
            <a:endParaRPr lang="en-GB"/>
          </a:p>
        </p:txBody>
      </p:sp>
      <p:sp>
        <p:nvSpPr>
          <p:cNvPr id="4" name="Text Placeholder 3">
            <a:extLst>
              <a:ext uri="{FF2B5EF4-FFF2-40B4-BE49-F238E27FC236}">
                <a16:creationId xmlns:a16="http://schemas.microsoft.com/office/drawing/2014/main" id="{F7311EF9-9AD2-944C-9FAC-C3616E4DAB56}"/>
              </a:ext>
            </a:extLst>
          </p:cNvPr>
          <p:cNvSpPr>
            <a:spLocks noGrp="1"/>
          </p:cNvSpPr>
          <p:nvPr>
            <p:ph type="body" idx="1"/>
          </p:nvPr>
        </p:nvSpPr>
        <p:spPr/>
        <p:txBody>
          <a:bodyPr/>
          <a:lstStyle/>
          <a:p>
            <a:endParaRPr lang="en-GB"/>
          </a:p>
        </p:txBody>
      </p:sp>
      <p:sp>
        <p:nvSpPr>
          <p:cNvPr id="5" name="Text Placeholder 4">
            <a:extLst>
              <a:ext uri="{FF2B5EF4-FFF2-40B4-BE49-F238E27FC236}">
                <a16:creationId xmlns:a16="http://schemas.microsoft.com/office/drawing/2014/main" id="{8B284693-64E4-0C44-9A38-8F56234B7B07}"/>
              </a:ext>
            </a:extLst>
          </p:cNvPr>
          <p:cNvSpPr>
            <a:spLocks noGrp="1"/>
          </p:cNvSpPr>
          <p:nvPr>
            <p:ph type="body" idx="10"/>
          </p:nvPr>
        </p:nvSpPr>
        <p:spPr/>
        <p:txBody>
          <a:bodyPr>
            <a:normAutofit/>
          </a:bodyPr>
          <a:lstStyle/>
          <a:p>
            <a:endParaRPr lang="en-GB" altLang="en-US" sz="3200" dirty="0">
              <a:solidFill>
                <a:srgbClr val="FF0000"/>
              </a:solidFill>
            </a:endParaRPr>
          </a:p>
          <a:p>
            <a:endParaRPr lang="en-GB" altLang="en-US" sz="3200" dirty="0">
              <a:solidFill>
                <a:srgbClr val="FF0000"/>
              </a:solidFill>
            </a:endParaRPr>
          </a:p>
          <a:p>
            <a:r>
              <a:rPr lang="en-GB" altLang="en-US" sz="3200" dirty="0">
                <a:solidFill>
                  <a:srgbClr val="FF0000"/>
                </a:solidFill>
              </a:rPr>
              <a:t>Special Schools</a:t>
            </a:r>
            <a:endParaRPr lang="en-GB" sz="3200" dirty="0"/>
          </a:p>
        </p:txBody>
      </p:sp>
    </p:spTree>
    <p:extLst>
      <p:ext uri="{BB962C8B-B14F-4D97-AF65-F5344CB8AC3E}">
        <p14:creationId xmlns:p14="http://schemas.microsoft.com/office/powerpoint/2010/main" val="35929820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a:extLst>
              <a:ext uri="{FF2B5EF4-FFF2-40B4-BE49-F238E27FC236}">
                <a16:creationId xmlns:a16="http://schemas.microsoft.com/office/drawing/2014/main" id="{6AC0C593-D59C-3F4D-89C4-53611B353AE2}"/>
              </a:ext>
            </a:extLst>
          </p:cNvPr>
          <p:cNvSpPr>
            <a:spLocks noGrp="1" noChangeArrowheads="1"/>
          </p:cNvSpPr>
          <p:nvPr>
            <p:ph type="title"/>
          </p:nvPr>
        </p:nvSpPr>
        <p:spPr/>
        <p:txBody>
          <a:bodyPr/>
          <a:lstStyle/>
          <a:p>
            <a:r>
              <a:rPr lang="en-GB" altLang="en-US"/>
              <a:t>Return dates of learners: Gov Gazette 43510 (7/7/2020)</a:t>
            </a:r>
            <a:endParaRPr lang="en-US" altLang="en-US"/>
          </a:p>
        </p:txBody>
      </p:sp>
      <p:sp>
        <p:nvSpPr>
          <p:cNvPr id="3" name="Content Placeholder 2">
            <a:extLst>
              <a:ext uri="{FF2B5EF4-FFF2-40B4-BE49-F238E27FC236}">
                <a16:creationId xmlns:a16="http://schemas.microsoft.com/office/drawing/2014/main" id="{BB424FDF-8398-A146-9D2E-9793995BAB7A}"/>
              </a:ext>
            </a:extLst>
          </p:cNvPr>
          <p:cNvSpPr>
            <a:spLocks noGrp="1"/>
          </p:cNvSpPr>
          <p:nvPr>
            <p:ph idx="1"/>
          </p:nvPr>
        </p:nvSpPr>
        <p:spPr/>
        <p:txBody>
          <a:bodyPr/>
          <a:lstStyle/>
          <a:p>
            <a:endParaRPr lang="en-GB" dirty="0"/>
          </a:p>
          <a:p>
            <a:endParaRPr lang="en-US" dirty="0"/>
          </a:p>
        </p:txBody>
      </p:sp>
      <p:sp>
        <p:nvSpPr>
          <p:cNvPr id="59395" name="Slide Number Placeholder 3">
            <a:extLst>
              <a:ext uri="{FF2B5EF4-FFF2-40B4-BE49-F238E27FC236}">
                <a16:creationId xmlns:a16="http://schemas.microsoft.com/office/drawing/2014/main" id="{BA47A10E-96EA-4045-880C-493F21FB6B70}"/>
              </a:ext>
            </a:extLst>
          </p:cNvPr>
          <p:cNvSpPr>
            <a:spLocks noGrp="1" noChangeArrowheads="1"/>
          </p:cNvSpPr>
          <p:nvPr>
            <p:ph type="sldNum" sz="quarter" idx="12"/>
          </p:nvPr>
        </p:nvSpPr>
        <p:spPr bwMode="auto">
          <a:xfrm>
            <a:off x="11587163" y="6546850"/>
            <a:ext cx="604837"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defTabSz="457200" rtl="0" eaLnBrk="1" fontAlgn="base" hangingPunct="1">
              <a:spcBef>
                <a:spcPct val="0"/>
              </a:spcBef>
              <a:spcAft>
                <a:spcPct val="0"/>
              </a:spcAft>
              <a:defRPr sz="1400"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a:lstStyle>
          <a:p>
            <a:pPr>
              <a:spcBef>
                <a:spcPct val="0"/>
              </a:spcBef>
              <a:buFontTx/>
              <a:buNone/>
              <a:defRPr/>
            </a:pPr>
            <a:fld id="{089E94D7-7A63-794C-AEC5-2F74A3AC98EB}" type="slidenum">
              <a:rPr lang="en-US" altLang="en-US" smtClean="0"/>
              <a:pPr>
                <a:spcBef>
                  <a:spcPct val="0"/>
                </a:spcBef>
                <a:buFontTx/>
                <a:buNone/>
                <a:defRPr/>
              </a:pPr>
              <a:t>34</a:t>
            </a:fld>
            <a:endParaRPr lang="en-US" altLang="en-US" sz="1400">
              <a:latin typeface="Calibri" panose="020F0502020204030204" pitchFamily="34" charset="0"/>
            </a:endParaRPr>
          </a:p>
        </p:txBody>
      </p:sp>
      <p:graphicFrame>
        <p:nvGraphicFramePr>
          <p:cNvPr id="5" name="Table 4">
            <a:extLst>
              <a:ext uri="{FF2B5EF4-FFF2-40B4-BE49-F238E27FC236}">
                <a16:creationId xmlns:a16="http://schemas.microsoft.com/office/drawing/2014/main" id="{2E4064C2-89E8-A34E-888C-A42B3710AEEC}"/>
              </a:ext>
            </a:extLst>
          </p:cNvPr>
          <p:cNvGraphicFramePr>
            <a:graphicFrameLocks noGrp="1"/>
          </p:cNvGraphicFramePr>
          <p:nvPr>
            <p:extLst>
              <p:ext uri="{D42A27DB-BD31-4B8C-83A1-F6EECF244321}">
                <p14:modId xmlns:p14="http://schemas.microsoft.com/office/powerpoint/2010/main" val="4173445885"/>
              </p:ext>
            </p:extLst>
          </p:nvPr>
        </p:nvGraphicFramePr>
        <p:xfrm>
          <a:off x="1932781" y="1614487"/>
          <a:ext cx="8593138" cy="5114925"/>
        </p:xfrm>
        <a:graphic>
          <a:graphicData uri="http://schemas.openxmlformats.org/drawingml/2006/table">
            <a:tbl>
              <a:tblPr firstRow="1" firstCol="1" bandRow="1">
                <a:tableStyleId>{5C22544A-7EE6-4342-B048-85BDC9FD1C3A}</a:tableStyleId>
              </a:tblPr>
              <a:tblGrid>
                <a:gridCol w="1915281">
                  <a:extLst>
                    <a:ext uri="{9D8B030D-6E8A-4147-A177-3AD203B41FA5}">
                      <a16:colId xmlns:a16="http://schemas.microsoft.com/office/drawing/2014/main" val="20000"/>
                    </a:ext>
                  </a:extLst>
                </a:gridCol>
                <a:gridCol w="1705840">
                  <a:extLst>
                    <a:ext uri="{9D8B030D-6E8A-4147-A177-3AD203B41FA5}">
                      <a16:colId xmlns:a16="http://schemas.microsoft.com/office/drawing/2014/main" val="20001"/>
                    </a:ext>
                  </a:extLst>
                </a:gridCol>
                <a:gridCol w="1665543">
                  <a:extLst>
                    <a:ext uri="{9D8B030D-6E8A-4147-A177-3AD203B41FA5}">
                      <a16:colId xmlns:a16="http://schemas.microsoft.com/office/drawing/2014/main" val="20002"/>
                    </a:ext>
                  </a:extLst>
                </a:gridCol>
                <a:gridCol w="1629287">
                  <a:extLst>
                    <a:ext uri="{9D8B030D-6E8A-4147-A177-3AD203B41FA5}">
                      <a16:colId xmlns:a16="http://schemas.microsoft.com/office/drawing/2014/main" val="20003"/>
                    </a:ext>
                  </a:extLst>
                </a:gridCol>
                <a:gridCol w="1677187">
                  <a:extLst>
                    <a:ext uri="{9D8B030D-6E8A-4147-A177-3AD203B41FA5}">
                      <a16:colId xmlns:a16="http://schemas.microsoft.com/office/drawing/2014/main" val="20004"/>
                    </a:ext>
                  </a:extLst>
                </a:gridCol>
              </a:tblGrid>
              <a:tr h="1289372">
                <a:tc>
                  <a:txBody>
                    <a:bodyPr/>
                    <a:lstStyle/>
                    <a:p>
                      <a:pPr marL="0" marR="0">
                        <a:lnSpc>
                          <a:spcPct val="100000"/>
                        </a:lnSpc>
                        <a:spcBef>
                          <a:spcPts val="0"/>
                        </a:spcBef>
                        <a:spcAft>
                          <a:spcPts val="0"/>
                        </a:spcAft>
                        <a:tabLst>
                          <a:tab pos="228600" algn="l"/>
                          <a:tab pos="628650" algn="l"/>
                        </a:tabLst>
                      </a:pPr>
                      <a:r>
                        <a:rPr lang="en-US" sz="1600" dirty="0">
                          <a:solidFill>
                            <a:schemeClr val="bg1"/>
                          </a:solidFill>
                          <a:effectLst/>
                          <a:latin typeface="+mn-lt"/>
                          <a:cs typeface="Arial" panose="020B0604020202020204" pitchFamily="34" charset="0"/>
                        </a:rPr>
                        <a:t>Date</a:t>
                      </a:r>
                    </a:p>
                    <a:p>
                      <a:pPr marL="0" marR="0">
                        <a:lnSpc>
                          <a:spcPct val="100000"/>
                        </a:lnSpc>
                        <a:spcBef>
                          <a:spcPts val="0"/>
                        </a:spcBef>
                        <a:spcAft>
                          <a:spcPts val="0"/>
                        </a:spcAft>
                        <a:tabLst>
                          <a:tab pos="228600" algn="l"/>
                          <a:tab pos="628650" algn="l"/>
                        </a:tabLst>
                      </a:pPr>
                      <a:endParaRPr lang="en-US" sz="1600" b="0" dirty="0">
                        <a:solidFill>
                          <a:schemeClr val="bg1"/>
                        </a:solidFill>
                        <a:effectLst/>
                        <a:latin typeface="+mn-lt"/>
                        <a:ea typeface="Times New Roman" panose="02020603050405020304" pitchFamily="18" charset="0"/>
                        <a:cs typeface="Arial" panose="020B0604020202020204" pitchFamily="34" charset="0"/>
                      </a:endParaRPr>
                    </a:p>
                  </a:txBody>
                  <a:tcPr marL="57026" marR="57026" marT="0" marB="0">
                    <a:solidFill>
                      <a:srgbClr val="0070C0"/>
                    </a:solidFill>
                  </a:tcPr>
                </a:tc>
                <a:tc>
                  <a:txBody>
                    <a:bodyPr/>
                    <a:lstStyle/>
                    <a:p>
                      <a:pPr marL="0" marR="0" algn="ctr">
                        <a:lnSpc>
                          <a:spcPct val="100000"/>
                        </a:lnSpc>
                        <a:spcBef>
                          <a:spcPts val="0"/>
                        </a:spcBef>
                        <a:spcAft>
                          <a:spcPts val="0"/>
                        </a:spcAft>
                        <a:tabLst>
                          <a:tab pos="228600" algn="l"/>
                          <a:tab pos="628650" algn="l"/>
                        </a:tabLst>
                      </a:pPr>
                      <a:r>
                        <a:rPr lang="en-US" sz="1600" dirty="0">
                          <a:solidFill>
                            <a:schemeClr val="bg1"/>
                          </a:solidFill>
                          <a:effectLst/>
                          <a:latin typeface="+mn-lt"/>
                          <a:cs typeface="Arial" panose="020B0604020202020204" pitchFamily="34" charset="0"/>
                        </a:rPr>
                        <a:t>Technical Occupation Curriculum </a:t>
                      </a:r>
                      <a:r>
                        <a:rPr lang="en-US" sz="1600" b="0" dirty="0">
                          <a:solidFill>
                            <a:schemeClr val="bg1"/>
                          </a:solidFill>
                          <a:effectLst/>
                          <a:latin typeface="+mn-lt"/>
                          <a:cs typeface="Arial" panose="020B0604020202020204" pitchFamily="34" charset="0"/>
                        </a:rPr>
                        <a:t>/</a:t>
                      </a:r>
                      <a:r>
                        <a:rPr lang="en-US" sz="1600" dirty="0">
                          <a:solidFill>
                            <a:schemeClr val="bg1"/>
                          </a:solidFill>
                          <a:effectLst/>
                          <a:latin typeface="+mn-lt"/>
                          <a:cs typeface="Arial" panose="020B0604020202020204" pitchFamily="34" charset="0"/>
                        </a:rPr>
                        <a:t> </a:t>
                      </a:r>
                      <a:r>
                        <a:rPr lang="en-US" sz="1600" b="1" kern="1200" dirty="0">
                          <a:solidFill>
                            <a:schemeClr val="bg1"/>
                          </a:solidFill>
                          <a:effectLst/>
                          <a:latin typeface="+mn-lt"/>
                          <a:ea typeface="+mn-ea"/>
                          <a:cs typeface="Arial" panose="020B0604020202020204" pitchFamily="34" charset="0"/>
                        </a:rPr>
                        <a:t>School of Skill</a:t>
                      </a:r>
                    </a:p>
                  </a:txBody>
                  <a:tcPr marL="57026" marR="57026" marT="0" marB="0">
                    <a:solidFill>
                      <a:srgbClr val="0070C0"/>
                    </a:solidFill>
                  </a:tcPr>
                </a:tc>
                <a:tc>
                  <a:txBody>
                    <a:bodyPr/>
                    <a:lstStyle/>
                    <a:p>
                      <a:pPr marL="0" marR="0" algn="ctr">
                        <a:lnSpc>
                          <a:spcPct val="100000"/>
                        </a:lnSpc>
                        <a:spcBef>
                          <a:spcPts val="0"/>
                        </a:spcBef>
                        <a:spcAft>
                          <a:spcPts val="0"/>
                        </a:spcAft>
                        <a:tabLst>
                          <a:tab pos="228600" algn="l"/>
                          <a:tab pos="628650" algn="l"/>
                        </a:tabLst>
                      </a:pPr>
                      <a:r>
                        <a:rPr lang="en-US" sz="1600" dirty="0">
                          <a:solidFill>
                            <a:schemeClr val="bg1"/>
                          </a:solidFill>
                          <a:effectLst/>
                          <a:latin typeface="+mn-lt"/>
                          <a:cs typeface="Arial" panose="020B0604020202020204" pitchFamily="34" charset="0"/>
                        </a:rPr>
                        <a:t>D-CAPS for Severe Intellectual Disability</a:t>
                      </a:r>
                      <a:endParaRPr lang="en-US" sz="1600" dirty="0">
                        <a:solidFill>
                          <a:schemeClr val="bg1"/>
                        </a:solidFill>
                        <a:effectLst/>
                        <a:latin typeface="+mn-lt"/>
                        <a:ea typeface="Times New Roman" panose="02020603050405020304" pitchFamily="18" charset="0"/>
                        <a:cs typeface="Arial" panose="020B0604020202020204" pitchFamily="34" charset="0"/>
                      </a:endParaRPr>
                    </a:p>
                  </a:txBody>
                  <a:tcPr marL="57026" marR="57026" marT="0" marB="0">
                    <a:solidFill>
                      <a:srgbClr val="0070C0"/>
                    </a:solidFill>
                  </a:tcPr>
                </a:tc>
                <a:tc>
                  <a:txBody>
                    <a:bodyPr/>
                    <a:lstStyle/>
                    <a:p>
                      <a:pPr marL="0" marR="0" algn="ctr">
                        <a:lnSpc>
                          <a:spcPct val="100000"/>
                        </a:lnSpc>
                        <a:spcBef>
                          <a:spcPts val="0"/>
                        </a:spcBef>
                        <a:spcAft>
                          <a:spcPts val="0"/>
                        </a:spcAft>
                        <a:tabLst>
                          <a:tab pos="228600" algn="l"/>
                          <a:tab pos="628650" algn="l"/>
                        </a:tabLst>
                      </a:pPr>
                      <a:r>
                        <a:rPr lang="en-US" sz="1600" dirty="0">
                          <a:solidFill>
                            <a:schemeClr val="bg1"/>
                          </a:solidFill>
                          <a:effectLst/>
                          <a:latin typeface="+mn-lt"/>
                          <a:cs typeface="Arial" panose="020B0604020202020204" pitchFamily="34" charset="0"/>
                        </a:rPr>
                        <a:t>Learning Programme for Profound Intellectual Disability</a:t>
                      </a:r>
                      <a:endParaRPr lang="en-US" sz="1600" dirty="0">
                        <a:solidFill>
                          <a:schemeClr val="bg1"/>
                        </a:solidFill>
                        <a:effectLst/>
                        <a:latin typeface="+mn-lt"/>
                        <a:ea typeface="Times New Roman" panose="02020603050405020304" pitchFamily="18" charset="0"/>
                        <a:cs typeface="Arial" panose="020B0604020202020204" pitchFamily="34" charset="0"/>
                      </a:endParaRPr>
                    </a:p>
                  </a:txBody>
                  <a:tcPr marL="57026" marR="57026" marT="0" marB="0">
                    <a:solidFill>
                      <a:srgbClr val="0070C0"/>
                    </a:solidFill>
                  </a:tcPr>
                </a:tc>
                <a:tc>
                  <a:txBody>
                    <a:bodyPr/>
                    <a:lstStyle/>
                    <a:p>
                      <a:pPr marL="0" marR="0" algn="ctr">
                        <a:lnSpc>
                          <a:spcPct val="100000"/>
                        </a:lnSpc>
                        <a:spcBef>
                          <a:spcPts val="0"/>
                        </a:spcBef>
                        <a:spcAft>
                          <a:spcPts val="0"/>
                        </a:spcAft>
                        <a:tabLst>
                          <a:tab pos="228600" algn="l"/>
                          <a:tab pos="628650" algn="l"/>
                        </a:tabLst>
                      </a:pPr>
                      <a:r>
                        <a:rPr lang="en-US" sz="1600" dirty="0">
                          <a:solidFill>
                            <a:schemeClr val="bg1"/>
                          </a:solidFill>
                          <a:effectLst/>
                          <a:latin typeface="+mn-lt"/>
                          <a:cs typeface="Arial" panose="020B0604020202020204" pitchFamily="34" charset="0"/>
                        </a:rPr>
                        <a:t>CAPS</a:t>
                      </a:r>
                      <a:endParaRPr lang="en-US" sz="1600" dirty="0">
                        <a:solidFill>
                          <a:schemeClr val="bg1"/>
                        </a:solidFill>
                        <a:effectLst/>
                        <a:latin typeface="+mn-lt"/>
                        <a:ea typeface="Times New Roman" panose="02020603050405020304" pitchFamily="18" charset="0"/>
                        <a:cs typeface="Arial" panose="020B0604020202020204" pitchFamily="34" charset="0"/>
                      </a:endParaRPr>
                    </a:p>
                  </a:txBody>
                  <a:tcPr marL="57026" marR="57026" marT="0" marB="0">
                    <a:solidFill>
                      <a:srgbClr val="0070C0"/>
                    </a:solidFill>
                  </a:tcPr>
                </a:tc>
                <a:extLst>
                  <a:ext uri="{0D108BD9-81ED-4DB2-BD59-A6C34878D82A}">
                    <a16:rowId xmlns:a16="http://schemas.microsoft.com/office/drawing/2014/main" val="10000"/>
                  </a:ext>
                </a:extLst>
              </a:tr>
              <a:tr h="637193">
                <a:tc>
                  <a:txBody>
                    <a:bodyPr/>
                    <a:lstStyle/>
                    <a:p>
                      <a:pPr marL="0" marR="0" algn="ctr">
                        <a:lnSpc>
                          <a:spcPct val="100000"/>
                        </a:lnSpc>
                        <a:spcBef>
                          <a:spcPts val="0"/>
                        </a:spcBef>
                        <a:spcAft>
                          <a:spcPts val="0"/>
                        </a:spcAft>
                        <a:tabLst>
                          <a:tab pos="228600" algn="l"/>
                          <a:tab pos="628650" algn="l"/>
                        </a:tabLst>
                      </a:pPr>
                      <a:r>
                        <a:rPr lang="en-US" sz="1800" dirty="0">
                          <a:effectLst/>
                          <a:latin typeface="Arial" panose="020B0604020202020204" pitchFamily="34" charset="0"/>
                          <a:cs typeface="Arial" panose="020B0604020202020204" pitchFamily="34" charset="0"/>
                        </a:rPr>
                        <a:t>1 June 2020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rgbClr val="0070C0"/>
                    </a:solid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Year 4</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6">
                        <a:lumMod val="40000"/>
                        <a:lumOff val="60000"/>
                      </a:schemeClr>
                    </a:solid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 </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no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 </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no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Grades 7 &amp; 12</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3">
                        <a:lumMod val="40000"/>
                        <a:lumOff val="60000"/>
                      </a:schemeClr>
                    </a:solidFill>
                  </a:tcPr>
                </a:tc>
                <a:extLst>
                  <a:ext uri="{0D108BD9-81ED-4DB2-BD59-A6C34878D82A}">
                    <a16:rowId xmlns:a16="http://schemas.microsoft.com/office/drawing/2014/main" val="10001"/>
                  </a:ext>
                </a:extLst>
              </a:tr>
              <a:tr h="548735">
                <a:tc>
                  <a:txBody>
                    <a:bodyPr/>
                    <a:lstStyle/>
                    <a:p>
                      <a:pPr marL="0" marR="0" algn="ctr">
                        <a:lnSpc>
                          <a:spcPct val="100000"/>
                        </a:lnSpc>
                        <a:spcBef>
                          <a:spcPts val="0"/>
                        </a:spcBef>
                        <a:spcAft>
                          <a:spcPts val="0"/>
                        </a:spcAft>
                        <a:tabLst>
                          <a:tab pos="228600" algn="l"/>
                          <a:tab pos="628650" algn="l"/>
                        </a:tabLst>
                      </a:pPr>
                      <a:r>
                        <a:rPr lang="en-US" sz="1800" dirty="0">
                          <a:effectLst/>
                          <a:latin typeface="Arial" panose="020B0604020202020204" pitchFamily="34" charset="0"/>
                          <a:cs typeface="Arial" panose="020B0604020202020204" pitchFamily="34" charset="0"/>
                        </a:rPr>
                        <a:t>6 July 2020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rgbClr val="0070C0"/>
                    </a:solidFill>
                  </a:tcPr>
                </a:tc>
                <a:tc>
                  <a:txBody>
                    <a:bodyPr/>
                    <a:lstStyle/>
                    <a:p>
                      <a:pPr marL="0" marR="0" algn="ctr">
                        <a:lnSpc>
                          <a:spcPct val="100000"/>
                        </a:lnSpc>
                        <a:spcBef>
                          <a:spcPts val="0"/>
                        </a:spcBef>
                        <a:spcAft>
                          <a:spcPts val="0"/>
                        </a:spcAft>
                        <a:tabLst>
                          <a:tab pos="228600" algn="l"/>
                          <a:tab pos="628650" algn="l"/>
                        </a:tabLst>
                      </a:pP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noFill/>
                  </a:tcPr>
                </a:tc>
                <a:tc>
                  <a:txBody>
                    <a:bodyPr/>
                    <a:lstStyle/>
                    <a:p>
                      <a:pPr marL="0" marR="0" algn="ctr">
                        <a:lnSpc>
                          <a:spcPct val="100000"/>
                        </a:lnSpc>
                        <a:spcBef>
                          <a:spcPts val="0"/>
                        </a:spcBef>
                        <a:spcAft>
                          <a:spcPts val="0"/>
                        </a:spcAft>
                        <a:tabLst>
                          <a:tab pos="228600" algn="l"/>
                          <a:tab pos="628650" algn="l"/>
                        </a:tabLst>
                      </a:pP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noFill/>
                  </a:tcPr>
                </a:tc>
                <a:tc>
                  <a:txBody>
                    <a:bodyPr/>
                    <a:lstStyle/>
                    <a:p>
                      <a:pPr marL="0" marR="0" algn="ctr">
                        <a:lnSpc>
                          <a:spcPct val="100000"/>
                        </a:lnSpc>
                        <a:spcBef>
                          <a:spcPts val="0"/>
                        </a:spcBef>
                        <a:spcAft>
                          <a:spcPts val="0"/>
                        </a:spcAft>
                        <a:tabLst>
                          <a:tab pos="228600" algn="l"/>
                          <a:tab pos="628650" algn="l"/>
                        </a:tabLst>
                      </a:pP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no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 Grades R, 6 &amp; 11</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3">
                        <a:lumMod val="40000"/>
                        <a:lumOff val="60000"/>
                      </a:schemeClr>
                    </a:solidFill>
                  </a:tcPr>
                </a:tc>
                <a:extLst>
                  <a:ext uri="{0D108BD9-81ED-4DB2-BD59-A6C34878D82A}">
                    <a16:rowId xmlns:a16="http://schemas.microsoft.com/office/drawing/2014/main" val="10002"/>
                  </a:ext>
                </a:extLst>
              </a:tr>
              <a:tr h="106041">
                <a:tc>
                  <a:txBody>
                    <a:bodyPr/>
                    <a:lstStyle/>
                    <a:p>
                      <a:pPr marL="0" marR="0" algn="ctr">
                        <a:lnSpc>
                          <a:spcPct val="100000"/>
                        </a:lnSpc>
                        <a:spcBef>
                          <a:spcPts val="0"/>
                        </a:spcBef>
                        <a:spcAft>
                          <a:spcPts val="0"/>
                        </a:spcAft>
                        <a:tabLst>
                          <a:tab pos="228600" algn="l"/>
                          <a:tab pos="628650" algn="l"/>
                        </a:tabLst>
                      </a:pPr>
                      <a:endParaRPr lang="en-US" sz="400" dirty="0">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tx1"/>
                    </a:solidFill>
                  </a:tcPr>
                </a:tc>
                <a:tc>
                  <a:txBody>
                    <a:bodyPr/>
                    <a:lstStyle/>
                    <a:p>
                      <a:pPr marL="0" marR="0" algn="ctr">
                        <a:lnSpc>
                          <a:spcPct val="100000"/>
                        </a:lnSpc>
                        <a:spcBef>
                          <a:spcPts val="0"/>
                        </a:spcBef>
                        <a:spcAft>
                          <a:spcPts val="0"/>
                        </a:spcAft>
                        <a:tabLst>
                          <a:tab pos="228600" algn="l"/>
                          <a:tab pos="628650" algn="l"/>
                        </a:tabLst>
                      </a:pPr>
                      <a:endParaRPr lang="en-US" sz="4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tx1"/>
                    </a:solidFill>
                  </a:tcPr>
                </a:tc>
                <a:tc>
                  <a:txBody>
                    <a:bodyPr/>
                    <a:lstStyle/>
                    <a:p>
                      <a:pPr marL="0" marR="0" algn="ctr">
                        <a:lnSpc>
                          <a:spcPct val="100000"/>
                        </a:lnSpc>
                        <a:spcBef>
                          <a:spcPts val="0"/>
                        </a:spcBef>
                        <a:spcAft>
                          <a:spcPts val="0"/>
                        </a:spcAft>
                        <a:tabLst>
                          <a:tab pos="228600" algn="l"/>
                          <a:tab pos="628650" algn="l"/>
                        </a:tabLst>
                      </a:pPr>
                      <a:endParaRPr lang="en-US" sz="4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tx1"/>
                    </a:solidFill>
                  </a:tcPr>
                </a:tc>
                <a:tc>
                  <a:txBody>
                    <a:bodyPr/>
                    <a:lstStyle/>
                    <a:p>
                      <a:pPr marL="0" marR="0" algn="ctr">
                        <a:lnSpc>
                          <a:spcPct val="100000"/>
                        </a:lnSpc>
                        <a:spcBef>
                          <a:spcPts val="0"/>
                        </a:spcBef>
                        <a:spcAft>
                          <a:spcPts val="0"/>
                        </a:spcAft>
                        <a:tabLst>
                          <a:tab pos="228600" algn="l"/>
                          <a:tab pos="628650" algn="l"/>
                        </a:tabLst>
                      </a:pPr>
                      <a:endParaRPr lang="en-US" sz="4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tx1"/>
                    </a:solidFill>
                  </a:tcPr>
                </a:tc>
                <a:tc>
                  <a:txBody>
                    <a:bodyPr/>
                    <a:lstStyle/>
                    <a:p>
                      <a:pPr marL="0" marR="0" algn="ctr">
                        <a:lnSpc>
                          <a:spcPct val="100000"/>
                        </a:lnSpc>
                        <a:spcBef>
                          <a:spcPts val="0"/>
                        </a:spcBef>
                        <a:spcAft>
                          <a:spcPts val="0"/>
                        </a:spcAft>
                        <a:tabLst>
                          <a:tab pos="228600" algn="l"/>
                          <a:tab pos="628650" algn="l"/>
                        </a:tabLst>
                      </a:pPr>
                      <a:endParaRPr lang="en-US" sz="4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tx1"/>
                    </a:solidFill>
                  </a:tcPr>
                </a:tc>
                <a:extLst>
                  <a:ext uri="{0D108BD9-81ED-4DB2-BD59-A6C34878D82A}">
                    <a16:rowId xmlns:a16="http://schemas.microsoft.com/office/drawing/2014/main" val="10003"/>
                  </a:ext>
                </a:extLst>
              </a:tr>
              <a:tr h="722006">
                <a:tc>
                  <a:txBody>
                    <a:bodyPr/>
                    <a:lstStyle/>
                    <a:p>
                      <a:pPr marL="0" marR="0" algn="ctr">
                        <a:lnSpc>
                          <a:spcPct val="100000"/>
                        </a:lnSpc>
                        <a:spcBef>
                          <a:spcPts val="0"/>
                        </a:spcBef>
                        <a:spcAft>
                          <a:spcPts val="0"/>
                        </a:spcAft>
                        <a:tabLst>
                          <a:tab pos="228600" algn="l"/>
                          <a:tab pos="628650" algn="l"/>
                        </a:tabLst>
                      </a:pPr>
                      <a:r>
                        <a:rPr lang="en-US" sz="1800" dirty="0">
                          <a:effectLst/>
                          <a:latin typeface="Arial" panose="020B0604020202020204" pitchFamily="34" charset="0"/>
                          <a:cs typeface="Arial" panose="020B0604020202020204" pitchFamily="34" charset="0"/>
                        </a:rPr>
                        <a:t>20 July 2020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rgbClr val="0070C0"/>
                    </a:solid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 Year 3</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6">
                        <a:lumMod val="40000"/>
                        <a:lumOff val="60000"/>
                      </a:schemeClr>
                    </a:solid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Grades R, 3 &amp; final year</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5">
                        <a:lumMod val="40000"/>
                        <a:lumOff val="60000"/>
                      </a:schemeClr>
                    </a:solid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 Year 3</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2">
                        <a:lumMod val="40000"/>
                        <a:lumOff val="60000"/>
                      </a:schemeClr>
                    </a:solid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Grades 3, 10</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3">
                        <a:lumMod val="40000"/>
                        <a:lumOff val="60000"/>
                      </a:schemeClr>
                    </a:solidFill>
                  </a:tcPr>
                </a:tc>
                <a:extLst>
                  <a:ext uri="{0D108BD9-81ED-4DB2-BD59-A6C34878D82A}">
                    <a16:rowId xmlns:a16="http://schemas.microsoft.com/office/drawing/2014/main" val="10004"/>
                  </a:ext>
                </a:extLst>
              </a:tr>
              <a:tr h="643241">
                <a:tc>
                  <a:txBody>
                    <a:bodyPr/>
                    <a:lstStyle/>
                    <a:p>
                      <a:pPr marL="0" marR="0" algn="ctr">
                        <a:lnSpc>
                          <a:spcPct val="100000"/>
                        </a:lnSpc>
                        <a:spcBef>
                          <a:spcPts val="0"/>
                        </a:spcBef>
                        <a:spcAft>
                          <a:spcPts val="0"/>
                        </a:spcAft>
                        <a:tabLst>
                          <a:tab pos="228600" algn="l"/>
                          <a:tab pos="628650" algn="l"/>
                        </a:tabLst>
                      </a:pPr>
                      <a:r>
                        <a:rPr lang="en-US" sz="1800">
                          <a:effectLst/>
                          <a:latin typeface="Arial" panose="020B0604020202020204" pitchFamily="34" charset="0"/>
                          <a:cs typeface="Arial" panose="020B0604020202020204" pitchFamily="34" charset="0"/>
                        </a:rPr>
                        <a:t>27 July 2020</a:t>
                      </a:r>
                      <a:endParaRPr lang="en-US" sz="1800">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rgbClr val="0070C0"/>
                    </a:solid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 Year 2</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6">
                        <a:lumMod val="40000"/>
                        <a:lumOff val="60000"/>
                      </a:schemeClr>
                    </a:solid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 Grades 1 &amp; 2</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5">
                        <a:lumMod val="40000"/>
                        <a:lumOff val="60000"/>
                      </a:schemeClr>
                    </a:solid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 Years 1 &amp; 2</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2">
                        <a:lumMod val="40000"/>
                        <a:lumOff val="60000"/>
                      </a:schemeClr>
                    </a:solid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Grades 1 &amp; 2</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3">
                        <a:lumMod val="40000"/>
                        <a:lumOff val="60000"/>
                      </a:schemeClr>
                    </a:solidFill>
                  </a:tcPr>
                </a:tc>
                <a:extLst>
                  <a:ext uri="{0D108BD9-81ED-4DB2-BD59-A6C34878D82A}">
                    <a16:rowId xmlns:a16="http://schemas.microsoft.com/office/drawing/2014/main" val="10005"/>
                  </a:ext>
                </a:extLst>
              </a:tr>
              <a:tr h="609162">
                <a:tc>
                  <a:txBody>
                    <a:bodyPr/>
                    <a:lstStyle/>
                    <a:p>
                      <a:pPr marL="0" marR="0" algn="ctr">
                        <a:lnSpc>
                          <a:spcPct val="100000"/>
                        </a:lnSpc>
                        <a:spcBef>
                          <a:spcPts val="0"/>
                        </a:spcBef>
                        <a:spcAft>
                          <a:spcPts val="0"/>
                        </a:spcAft>
                        <a:tabLst>
                          <a:tab pos="228600" algn="l"/>
                          <a:tab pos="628650" algn="l"/>
                        </a:tabLst>
                      </a:pPr>
                      <a:r>
                        <a:rPr lang="en-US" sz="1800" dirty="0">
                          <a:effectLst/>
                          <a:latin typeface="Arial" panose="020B0604020202020204" pitchFamily="34" charset="0"/>
                          <a:cs typeface="Arial" panose="020B0604020202020204" pitchFamily="34" charset="0"/>
                        </a:rPr>
                        <a:t>17 August 2020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rgbClr val="0070C0"/>
                    </a:solid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Year 1 </a:t>
                      </a:r>
                    </a:p>
                    <a:p>
                      <a:pPr marL="0" marR="0" algn="ctr">
                        <a:lnSpc>
                          <a:spcPct val="100000"/>
                        </a:lnSpc>
                        <a:spcBef>
                          <a:spcPts val="0"/>
                        </a:spcBef>
                        <a:spcAft>
                          <a:spcPts val="0"/>
                        </a:spcAft>
                        <a:tabLst>
                          <a:tab pos="228600" algn="l"/>
                          <a:tab pos="628650" algn="l"/>
                        </a:tabLst>
                      </a:pP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6">
                        <a:lumMod val="40000"/>
                        <a:lumOff val="60000"/>
                      </a:schemeClr>
                    </a:solidFill>
                  </a:tcPr>
                </a:tc>
                <a:tc>
                  <a:txBody>
                    <a:bodyPr/>
                    <a:lstStyle/>
                    <a:p>
                      <a:pPr marL="0" marR="0" algn="ctr">
                        <a:lnSpc>
                          <a:spcPct val="100000"/>
                        </a:lnSpc>
                        <a:spcBef>
                          <a:spcPts val="0"/>
                        </a:spcBef>
                        <a:spcAft>
                          <a:spcPts val="0"/>
                        </a:spcAft>
                        <a:tabLst>
                          <a:tab pos="228600" algn="l"/>
                          <a:tab pos="628650" algn="l"/>
                        </a:tabLst>
                      </a:pP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no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 </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noFill/>
                  </a:tcPr>
                </a:tc>
                <a:tc>
                  <a:txBody>
                    <a:bodyPr/>
                    <a:lstStyle/>
                    <a:p>
                      <a:pPr marL="0" marR="0" algn="ctr">
                        <a:lnSpc>
                          <a:spcPct val="100000"/>
                        </a:lnSpc>
                        <a:spcBef>
                          <a:spcPts val="0"/>
                        </a:spcBef>
                        <a:spcAft>
                          <a:spcPts val="0"/>
                        </a:spcAft>
                        <a:tabLst>
                          <a:tab pos="228600" algn="l"/>
                          <a:tab pos="628650" algn="l"/>
                        </a:tabLst>
                      </a:pPr>
                      <a:r>
                        <a:rPr lang="en-US" sz="1800" dirty="0">
                          <a:solidFill>
                            <a:schemeClr val="tx2"/>
                          </a:solidFill>
                          <a:effectLst/>
                          <a:latin typeface="Arial" panose="020B0604020202020204" pitchFamily="34" charset="0"/>
                          <a:cs typeface="Arial" panose="020B0604020202020204" pitchFamily="34" charset="0"/>
                        </a:rPr>
                        <a:t>Grades 4 &amp; 9</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3">
                        <a:lumMod val="40000"/>
                        <a:lumOff val="60000"/>
                      </a:schemeClr>
                    </a:solidFill>
                  </a:tcPr>
                </a:tc>
                <a:extLst>
                  <a:ext uri="{0D108BD9-81ED-4DB2-BD59-A6C34878D82A}">
                    <a16:rowId xmlns:a16="http://schemas.microsoft.com/office/drawing/2014/main" val="10006"/>
                  </a:ext>
                </a:extLst>
              </a:tr>
              <a:tr h="559175">
                <a:tc>
                  <a:txBody>
                    <a:bodyPr/>
                    <a:lstStyle/>
                    <a:p>
                      <a:pPr marL="0" marR="0" algn="ctr">
                        <a:lnSpc>
                          <a:spcPct val="100000"/>
                        </a:lnSpc>
                        <a:spcBef>
                          <a:spcPts val="0"/>
                        </a:spcBef>
                        <a:spcAft>
                          <a:spcPts val="0"/>
                        </a:spcAft>
                        <a:tabLst>
                          <a:tab pos="228600" algn="l"/>
                          <a:tab pos="628650" algn="l"/>
                        </a:tabLst>
                      </a:pPr>
                      <a:r>
                        <a:rPr lang="en-GB" sz="1800" dirty="0">
                          <a:effectLst/>
                          <a:latin typeface="Arial" panose="020B0604020202020204" pitchFamily="34" charset="0"/>
                          <a:ea typeface="Times New Roman" panose="02020603050405020304" pitchFamily="18" charset="0"/>
                          <a:cs typeface="Arial" panose="020B0604020202020204" pitchFamily="34" charset="0"/>
                        </a:rPr>
                        <a:t>31 August 2020</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rgbClr val="0070C0"/>
                    </a:solidFill>
                  </a:tcPr>
                </a:tc>
                <a:tc>
                  <a:txBody>
                    <a:bodyPr/>
                    <a:lstStyle/>
                    <a:p>
                      <a:pPr marL="0" marR="0" algn="ctr">
                        <a:lnSpc>
                          <a:spcPct val="100000"/>
                        </a:lnSpc>
                        <a:spcBef>
                          <a:spcPts val="0"/>
                        </a:spcBef>
                        <a:spcAft>
                          <a:spcPts val="0"/>
                        </a:spcAft>
                        <a:tabLst>
                          <a:tab pos="228600" algn="l"/>
                          <a:tab pos="628650" algn="l"/>
                        </a:tabLst>
                      </a:pP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noFill/>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tab pos="228600" algn="l"/>
                          <a:tab pos="628650" algn="l"/>
                        </a:tabLst>
                        <a:defRPr/>
                      </a:pPr>
                      <a:r>
                        <a:rPr lang="en-US" sz="1800" dirty="0">
                          <a:solidFill>
                            <a:schemeClr val="tx2"/>
                          </a:solidFill>
                          <a:effectLst/>
                          <a:latin typeface="Arial" panose="020B0604020202020204" pitchFamily="34" charset="0"/>
                          <a:cs typeface="Arial" panose="020B0604020202020204" pitchFamily="34" charset="0"/>
                        </a:rPr>
                        <a:t>Grades 4 &amp; 5</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p>
                      <a:pPr marL="0" marR="0" algn="ctr">
                        <a:lnSpc>
                          <a:spcPct val="100000"/>
                        </a:lnSpc>
                        <a:spcBef>
                          <a:spcPts val="0"/>
                        </a:spcBef>
                        <a:spcAft>
                          <a:spcPts val="0"/>
                        </a:spcAft>
                        <a:tabLst>
                          <a:tab pos="228600" algn="l"/>
                          <a:tab pos="628650" algn="l"/>
                        </a:tabLst>
                      </a:pP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5">
                        <a:lumMod val="40000"/>
                        <a:lumOff val="60000"/>
                      </a:schemeClr>
                    </a:solidFill>
                  </a:tcPr>
                </a:tc>
                <a:tc>
                  <a:txBody>
                    <a:bodyPr/>
                    <a:lstStyle/>
                    <a:p>
                      <a:pPr marL="0" marR="0" algn="ctr">
                        <a:lnSpc>
                          <a:spcPct val="100000"/>
                        </a:lnSpc>
                        <a:spcBef>
                          <a:spcPts val="0"/>
                        </a:spcBef>
                        <a:spcAft>
                          <a:spcPts val="0"/>
                        </a:spcAft>
                        <a:tabLst>
                          <a:tab pos="228600" algn="l"/>
                          <a:tab pos="628650" algn="l"/>
                        </a:tabLst>
                      </a:pP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noFill/>
                  </a:tcPr>
                </a:tc>
                <a:tc>
                  <a:txBody>
                    <a:bodyPr/>
                    <a:lstStyle/>
                    <a:p>
                      <a:pPr marL="0" marR="0" algn="ctr">
                        <a:lnSpc>
                          <a:spcPct val="100000"/>
                        </a:lnSpc>
                        <a:spcBef>
                          <a:spcPts val="0"/>
                        </a:spcBef>
                        <a:spcAft>
                          <a:spcPts val="0"/>
                        </a:spcAft>
                        <a:tabLst>
                          <a:tab pos="228600" algn="l"/>
                          <a:tab pos="628650" algn="l"/>
                        </a:tabLst>
                      </a:pPr>
                      <a:r>
                        <a:rPr lang="en-GB"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rPr>
                        <a:t>Grades 5 &amp; 8</a:t>
                      </a:r>
                      <a:endParaRPr lang="en-US" sz="1800" dirty="0">
                        <a:solidFill>
                          <a:schemeClr val="tx2"/>
                        </a:solidFill>
                        <a:effectLst/>
                        <a:latin typeface="Arial" panose="020B0604020202020204" pitchFamily="34" charset="0"/>
                        <a:ea typeface="Times New Roman" panose="02020603050405020304" pitchFamily="18" charset="0"/>
                        <a:cs typeface="Arial" panose="020B0604020202020204" pitchFamily="34" charset="0"/>
                      </a:endParaRPr>
                    </a:p>
                  </a:txBody>
                  <a:tcPr marL="57026" marR="57026" marT="0" marB="0" anchor="ctr">
                    <a:solidFill>
                      <a:schemeClr val="accent3">
                        <a:lumMod val="40000"/>
                        <a:lumOff val="60000"/>
                      </a:schemeClr>
                    </a:solidFill>
                  </a:tcPr>
                </a:tc>
                <a:extLst>
                  <a:ext uri="{0D108BD9-81ED-4DB2-BD59-A6C34878D82A}">
                    <a16:rowId xmlns:a16="http://schemas.microsoft.com/office/drawing/2014/main" val="10007"/>
                  </a:ext>
                </a:extLst>
              </a:tr>
            </a:tbl>
          </a:graphicData>
        </a:graphic>
      </p:graphicFrame>
      <p:sp>
        <p:nvSpPr>
          <p:cNvPr id="6" name="Arrow: Down 5">
            <a:extLst>
              <a:ext uri="{FF2B5EF4-FFF2-40B4-BE49-F238E27FC236}">
                <a16:creationId xmlns:a16="http://schemas.microsoft.com/office/drawing/2014/main" id="{22B990E9-0B56-AD4F-8CA2-E99579C5AFCC}"/>
              </a:ext>
            </a:extLst>
          </p:cNvPr>
          <p:cNvSpPr/>
          <p:nvPr/>
        </p:nvSpPr>
        <p:spPr>
          <a:xfrm>
            <a:off x="6146800" y="2794000"/>
            <a:ext cx="165100" cy="1079500"/>
          </a:xfrm>
          <a:prstGeom prst="downArrow">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fontAlgn="t">
              <a:defRPr/>
            </a:pPr>
            <a:endParaRPr lang="en-US"/>
          </a:p>
        </p:txBody>
      </p:sp>
      <p:sp>
        <p:nvSpPr>
          <p:cNvPr id="8" name="Arrow: Down 7">
            <a:extLst>
              <a:ext uri="{FF2B5EF4-FFF2-40B4-BE49-F238E27FC236}">
                <a16:creationId xmlns:a16="http://schemas.microsoft.com/office/drawing/2014/main" id="{E0EB6CF8-FAD0-E643-824F-EDDF729FBA5C}"/>
              </a:ext>
            </a:extLst>
          </p:cNvPr>
          <p:cNvSpPr/>
          <p:nvPr/>
        </p:nvSpPr>
        <p:spPr>
          <a:xfrm>
            <a:off x="8413750" y="2794000"/>
            <a:ext cx="165100" cy="1079500"/>
          </a:xfrm>
          <a:prstGeom prst="downArrow">
            <a:avLst/>
          </a:prstGeom>
          <a:solidFill>
            <a:schemeClr val="tx1"/>
          </a:solidFill>
        </p:spPr>
        <p:style>
          <a:lnRef idx="1">
            <a:schemeClr val="accent1"/>
          </a:lnRef>
          <a:fillRef idx="3">
            <a:schemeClr val="accent1"/>
          </a:fillRef>
          <a:effectRef idx="2">
            <a:schemeClr val="accent1"/>
          </a:effectRef>
          <a:fontRef idx="minor">
            <a:schemeClr val="lt1"/>
          </a:fontRef>
        </p:style>
        <p:txBody>
          <a:bodyPr anchor="ctr"/>
          <a:lstStyle/>
          <a:p>
            <a:pPr fontAlgn="t">
              <a:defRPr/>
            </a:pPr>
            <a:endParaRPr lang="en-US"/>
          </a:p>
        </p:txBody>
      </p:sp>
    </p:spTree>
    <p:extLst>
      <p:ext uri="{BB962C8B-B14F-4D97-AF65-F5344CB8AC3E}">
        <p14:creationId xmlns:p14="http://schemas.microsoft.com/office/powerpoint/2010/main" val="7770989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a:extLst>
              <a:ext uri="{FF2B5EF4-FFF2-40B4-BE49-F238E27FC236}">
                <a16:creationId xmlns:a16="http://schemas.microsoft.com/office/drawing/2014/main" id="{8FD4B814-825A-F945-A3AC-FCA50C2160F8}"/>
              </a:ext>
            </a:extLst>
          </p:cNvPr>
          <p:cNvSpPr>
            <a:spLocks noGrp="1" noChangeArrowheads="1"/>
          </p:cNvSpPr>
          <p:nvPr>
            <p:ph type="title"/>
          </p:nvPr>
        </p:nvSpPr>
        <p:spPr/>
        <p:txBody>
          <a:bodyPr/>
          <a:lstStyle/>
          <a:p>
            <a:r>
              <a:rPr lang="en-GB" altLang="en-US"/>
              <a:t>Special Schools re-opening</a:t>
            </a:r>
            <a:endParaRPr lang="en-US" altLang="en-US"/>
          </a:p>
        </p:txBody>
      </p:sp>
      <p:sp>
        <p:nvSpPr>
          <p:cNvPr id="5" name="Content Placeholder 4">
            <a:extLst>
              <a:ext uri="{FF2B5EF4-FFF2-40B4-BE49-F238E27FC236}">
                <a16:creationId xmlns:a16="http://schemas.microsoft.com/office/drawing/2014/main" id="{83704885-F358-8D44-93F1-538B8AE68C59}"/>
              </a:ext>
            </a:extLst>
          </p:cNvPr>
          <p:cNvSpPr>
            <a:spLocks noGrp="1"/>
          </p:cNvSpPr>
          <p:nvPr>
            <p:ph idx="1"/>
          </p:nvPr>
        </p:nvSpPr>
        <p:spPr/>
        <p:txBody>
          <a:bodyPr>
            <a:normAutofit fontScale="92500" lnSpcReduction="10000"/>
          </a:bodyPr>
          <a:lstStyle/>
          <a:p>
            <a:r>
              <a:rPr lang="en-GB" sz="1800" dirty="0"/>
              <a:t>Learners:</a:t>
            </a:r>
          </a:p>
          <a:p>
            <a:pPr lvl="1"/>
            <a:r>
              <a:rPr lang="en-GB" sz="1800" dirty="0"/>
              <a:t>42 945 learners are currently enrolled in the 124 Special Schools</a:t>
            </a:r>
          </a:p>
          <a:p>
            <a:pPr lvl="1"/>
            <a:r>
              <a:rPr lang="en-GB" sz="1800" dirty="0"/>
              <a:t>9 079  learners are expected to not immediately return due to comorbidities</a:t>
            </a:r>
          </a:p>
          <a:p>
            <a:pPr lvl="1"/>
            <a:r>
              <a:rPr lang="en-GB" sz="1800" dirty="0"/>
              <a:t>2 178 learners are expected to not immediately return due to other reasons e.g. parental fear</a:t>
            </a:r>
          </a:p>
          <a:p>
            <a:r>
              <a:rPr lang="en-GB" sz="1800" dirty="0"/>
              <a:t>Lock down learning plans:</a:t>
            </a:r>
          </a:p>
          <a:p>
            <a:pPr lvl="1"/>
            <a:r>
              <a:rPr lang="en-GB" sz="1800" dirty="0"/>
              <a:t>89 Special Schools confirmed that remote learning plans are implemented by schools.  This includes the provision of learning plans / lessons / worksheets as well as the required resources such as stationery</a:t>
            </a:r>
          </a:p>
          <a:p>
            <a:r>
              <a:rPr lang="en-GB" sz="1800" dirty="0"/>
              <a:t>Educator and staff returns:</a:t>
            </a:r>
          </a:p>
          <a:p>
            <a:pPr lvl="1"/>
            <a:r>
              <a:rPr lang="en-GB" sz="1800" dirty="0"/>
              <a:t>6 221 staff members returned to the 124 Special Schools</a:t>
            </a:r>
          </a:p>
          <a:p>
            <a:pPr lvl="1"/>
            <a:r>
              <a:rPr lang="en-GB" sz="1800" dirty="0"/>
              <a:t>411 educators did not return due to comorbidities</a:t>
            </a:r>
          </a:p>
          <a:p>
            <a:r>
              <a:rPr lang="en-GB" sz="1800" dirty="0"/>
              <a:t>Impact of Covid-19:</a:t>
            </a:r>
          </a:p>
          <a:p>
            <a:pPr lvl="1"/>
            <a:r>
              <a:rPr lang="en-GB" sz="1800" dirty="0"/>
              <a:t>62 Special School confirmed 187 Covid-19 positive cases that is being managed as required</a:t>
            </a:r>
          </a:p>
          <a:p>
            <a:r>
              <a:rPr lang="en-GB" sz="1800" dirty="0"/>
              <a:t>Curriculum support to schools:</a:t>
            </a:r>
          </a:p>
          <a:p>
            <a:pPr lvl="1"/>
            <a:r>
              <a:rPr lang="en-GB" sz="1800" dirty="0"/>
              <a:t>Guidelines to deal with the alternative curriculums have been provided by the province – DBE guidance still awaited.  </a:t>
            </a:r>
            <a:endParaRPr lang="en-US" sz="1800" dirty="0"/>
          </a:p>
        </p:txBody>
      </p:sp>
    </p:spTree>
    <p:extLst>
      <p:ext uri="{BB962C8B-B14F-4D97-AF65-F5344CB8AC3E}">
        <p14:creationId xmlns:p14="http://schemas.microsoft.com/office/powerpoint/2010/main" val="20140036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a:extLst>
              <a:ext uri="{FF2B5EF4-FFF2-40B4-BE49-F238E27FC236}">
                <a16:creationId xmlns:a16="http://schemas.microsoft.com/office/drawing/2014/main" id="{A580D87B-C82A-494D-B189-48FC553FA8EC}"/>
              </a:ext>
            </a:extLst>
          </p:cNvPr>
          <p:cNvSpPr>
            <a:spLocks noGrp="1" noChangeArrowheads="1"/>
          </p:cNvSpPr>
          <p:nvPr>
            <p:ph type="title"/>
          </p:nvPr>
        </p:nvSpPr>
        <p:spPr/>
        <p:txBody>
          <a:bodyPr/>
          <a:lstStyle/>
          <a:p>
            <a:r>
              <a:rPr lang="en-GB" altLang="en-US"/>
              <a:t>Special Schools re-opening</a:t>
            </a:r>
            <a:endParaRPr lang="en-US" altLang="en-US"/>
          </a:p>
        </p:txBody>
      </p:sp>
      <p:sp>
        <p:nvSpPr>
          <p:cNvPr id="3" name="Content Placeholder 2">
            <a:extLst>
              <a:ext uri="{FF2B5EF4-FFF2-40B4-BE49-F238E27FC236}">
                <a16:creationId xmlns:a16="http://schemas.microsoft.com/office/drawing/2014/main" id="{94652CCC-24A8-CB43-B90E-BD17D75B1A28}"/>
              </a:ext>
            </a:extLst>
          </p:cNvPr>
          <p:cNvSpPr>
            <a:spLocks noGrp="1"/>
          </p:cNvSpPr>
          <p:nvPr>
            <p:ph idx="1"/>
          </p:nvPr>
        </p:nvSpPr>
        <p:spPr/>
        <p:txBody>
          <a:bodyPr>
            <a:normAutofit fontScale="85000" lnSpcReduction="20000"/>
          </a:bodyPr>
          <a:lstStyle/>
          <a:p>
            <a:r>
              <a:rPr lang="en-GB" b="0" dirty="0"/>
              <a:t>Currently CAPS Grades 6,7,11 and 12 as well as the  Technical Occupational Curriculum (TOC) Year 4 returned according to Government Gazette 43510 of 2020.</a:t>
            </a:r>
          </a:p>
          <a:p>
            <a:r>
              <a:rPr lang="en-GB" b="0" dirty="0"/>
              <a:t>78 of the 124 Special Schools are receiving learners.  There are Special Schools that submitted return plans, requesting to receive more Grades/Years from the CAPS and alternative curriculums.</a:t>
            </a:r>
          </a:p>
          <a:p>
            <a:r>
              <a:rPr lang="en-GB" b="0" dirty="0"/>
              <a:t>Preparations are underway to comply with the return of learners expected on 20 July 2020.</a:t>
            </a:r>
          </a:p>
          <a:p>
            <a:r>
              <a:rPr lang="en-GB" b="0" dirty="0"/>
              <a:t>Reasons for non-opening:</a:t>
            </a:r>
          </a:p>
          <a:p>
            <a:pPr lvl="1"/>
            <a:r>
              <a:rPr lang="en-GB" dirty="0"/>
              <a:t>The school will open according to Government Gazette 43510 of 2020</a:t>
            </a:r>
          </a:p>
          <a:p>
            <a:pPr lvl="1"/>
            <a:r>
              <a:rPr lang="en-GB" dirty="0"/>
              <a:t>Hospitals not comfortable for hospital school educators to visit learners in wards</a:t>
            </a:r>
          </a:p>
          <a:p>
            <a:pPr lvl="1"/>
            <a:r>
              <a:rPr lang="en-GB" dirty="0"/>
              <a:t>Schools closed due to COVID-19 cases</a:t>
            </a:r>
          </a:p>
          <a:p>
            <a:pPr lvl="1"/>
            <a:r>
              <a:rPr lang="en-GB" dirty="0"/>
              <a:t>PPE delivery still in process</a:t>
            </a:r>
          </a:p>
          <a:p>
            <a:pPr lvl="1"/>
            <a:r>
              <a:rPr lang="en-GB" dirty="0"/>
              <a:t>Vandalism and infrastructure challenges:  Infrastructure is dealing with these challenges</a:t>
            </a:r>
            <a:endParaRPr lang="en-US" dirty="0"/>
          </a:p>
          <a:p>
            <a:pPr lvl="1"/>
            <a:r>
              <a:rPr lang="en-GB" dirty="0"/>
              <a:t>Department of Social Development not currently placing learners in Child and Youth Care Centres and Secure Care Centres</a:t>
            </a:r>
          </a:p>
        </p:txBody>
      </p:sp>
    </p:spTree>
    <p:extLst>
      <p:ext uri="{BB962C8B-B14F-4D97-AF65-F5344CB8AC3E}">
        <p14:creationId xmlns:p14="http://schemas.microsoft.com/office/powerpoint/2010/main" val="6638768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a:extLst>
              <a:ext uri="{FF2B5EF4-FFF2-40B4-BE49-F238E27FC236}">
                <a16:creationId xmlns:a16="http://schemas.microsoft.com/office/drawing/2014/main" id="{CE97EC3A-8E4B-404F-971C-B8B95B79841B}"/>
              </a:ext>
            </a:extLst>
          </p:cNvPr>
          <p:cNvSpPr>
            <a:spLocks noGrp="1" noChangeArrowheads="1"/>
          </p:cNvSpPr>
          <p:nvPr>
            <p:ph type="title"/>
          </p:nvPr>
        </p:nvSpPr>
        <p:spPr/>
        <p:txBody>
          <a:bodyPr/>
          <a:lstStyle/>
          <a:p>
            <a:endParaRPr lang="en-GB" altLang="en-US" dirty="0">
              <a:solidFill>
                <a:srgbClr val="FF0000"/>
              </a:solidFill>
            </a:endParaRPr>
          </a:p>
        </p:txBody>
      </p:sp>
      <p:sp>
        <p:nvSpPr>
          <p:cNvPr id="2" name="Text Placeholder 1">
            <a:extLst>
              <a:ext uri="{FF2B5EF4-FFF2-40B4-BE49-F238E27FC236}">
                <a16:creationId xmlns:a16="http://schemas.microsoft.com/office/drawing/2014/main" id="{DB679179-6658-974C-8D63-583ECF65E23F}"/>
              </a:ext>
            </a:extLst>
          </p:cNvPr>
          <p:cNvSpPr>
            <a:spLocks noGrp="1"/>
          </p:cNvSpPr>
          <p:nvPr>
            <p:ph type="body" idx="1"/>
          </p:nvPr>
        </p:nvSpPr>
        <p:spPr/>
        <p:txBody>
          <a:bodyPr/>
          <a:lstStyle/>
          <a:p>
            <a:endParaRPr lang="en-GB"/>
          </a:p>
        </p:txBody>
      </p:sp>
      <p:sp>
        <p:nvSpPr>
          <p:cNvPr id="3" name="Text Placeholder 2">
            <a:extLst>
              <a:ext uri="{FF2B5EF4-FFF2-40B4-BE49-F238E27FC236}">
                <a16:creationId xmlns:a16="http://schemas.microsoft.com/office/drawing/2014/main" id="{E94EFE6F-1DA6-EF42-8E84-1D849F399A9A}"/>
              </a:ext>
            </a:extLst>
          </p:cNvPr>
          <p:cNvSpPr>
            <a:spLocks noGrp="1"/>
          </p:cNvSpPr>
          <p:nvPr>
            <p:ph type="body" idx="10"/>
          </p:nvPr>
        </p:nvSpPr>
        <p:spPr/>
        <p:txBody>
          <a:bodyPr>
            <a:normAutofit/>
          </a:bodyPr>
          <a:lstStyle/>
          <a:p>
            <a:endParaRPr lang="en-US" altLang="en-US" sz="3200" dirty="0">
              <a:solidFill>
                <a:srgbClr val="FF0000"/>
              </a:solidFill>
            </a:endParaRPr>
          </a:p>
          <a:p>
            <a:r>
              <a:rPr lang="en-US" altLang="en-US" sz="3200" dirty="0">
                <a:solidFill>
                  <a:srgbClr val="FF0000"/>
                </a:solidFill>
              </a:rPr>
              <a:t>Comorbidities Applications</a:t>
            </a:r>
            <a:endParaRPr lang="en-GB" sz="3200" dirty="0"/>
          </a:p>
        </p:txBody>
      </p:sp>
    </p:spTree>
    <p:extLst>
      <p:ext uri="{BB962C8B-B14F-4D97-AF65-F5344CB8AC3E}">
        <p14:creationId xmlns:p14="http://schemas.microsoft.com/office/powerpoint/2010/main" val="2621473319"/>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24BE753B-6BA1-8C45-BDB1-5649BEEC426E}"/>
              </a:ext>
            </a:extLst>
          </p:cNvPr>
          <p:cNvSpPr>
            <a:spLocks noGrp="1" noChangeArrowheads="1"/>
          </p:cNvSpPr>
          <p:nvPr>
            <p:ph type="title"/>
          </p:nvPr>
        </p:nvSpPr>
        <p:spPr/>
        <p:txBody>
          <a:bodyPr/>
          <a:lstStyle/>
          <a:p>
            <a:r>
              <a:rPr lang="en-ZA" altLang="en-US" dirty="0"/>
              <a:t>Data on Comorbidities Management </a:t>
            </a:r>
            <a:r>
              <a:rPr lang="en-US" altLang="en-US" dirty="0"/>
              <a:t>- 24 July</a:t>
            </a:r>
            <a:endParaRPr lang="en-ZA" altLang="en-US" dirty="0"/>
          </a:p>
        </p:txBody>
      </p:sp>
      <p:graphicFrame>
        <p:nvGraphicFramePr>
          <p:cNvPr id="4" name="Content Placeholder 4">
            <a:extLst>
              <a:ext uri="{FF2B5EF4-FFF2-40B4-BE49-F238E27FC236}">
                <a16:creationId xmlns:a16="http://schemas.microsoft.com/office/drawing/2014/main" id="{1421C756-D32C-1A46-8792-70540F8D6265}"/>
              </a:ext>
            </a:extLst>
          </p:cNvPr>
          <p:cNvGraphicFramePr>
            <a:graphicFrameLocks noGrp="1"/>
          </p:cNvGraphicFramePr>
          <p:nvPr>
            <p:ph idx="1"/>
            <p:extLst>
              <p:ext uri="{D42A27DB-BD31-4B8C-83A1-F6EECF244321}">
                <p14:modId xmlns:p14="http://schemas.microsoft.com/office/powerpoint/2010/main" val="3905312942"/>
              </p:ext>
            </p:extLst>
          </p:nvPr>
        </p:nvGraphicFramePr>
        <p:xfrm>
          <a:off x="1795462" y="1598894"/>
          <a:ext cx="8539163" cy="1409700"/>
        </p:xfrm>
        <a:graphic>
          <a:graphicData uri="http://schemas.openxmlformats.org/drawingml/2006/table">
            <a:tbl>
              <a:tblPr/>
              <a:tblGrid>
                <a:gridCol w="4114878">
                  <a:extLst>
                    <a:ext uri="{9D8B030D-6E8A-4147-A177-3AD203B41FA5}">
                      <a16:colId xmlns:a16="http://schemas.microsoft.com/office/drawing/2014/main" val="20000"/>
                    </a:ext>
                  </a:extLst>
                </a:gridCol>
                <a:gridCol w="1359994">
                  <a:extLst>
                    <a:ext uri="{9D8B030D-6E8A-4147-A177-3AD203B41FA5}">
                      <a16:colId xmlns:a16="http://schemas.microsoft.com/office/drawing/2014/main" val="20001"/>
                    </a:ext>
                  </a:extLst>
                </a:gridCol>
                <a:gridCol w="1566576">
                  <a:extLst>
                    <a:ext uri="{9D8B030D-6E8A-4147-A177-3AD203B41FA5}">
                      <a16:colId xmlns:a16="http://schemas.microsoft.com/office/drawing/2014/main" val="20002"/>
                    </a:ext>
                  </a:extLst>
                </a:gridCol>
                <a:gridCol w="1497715">
                  <a:extLst>
                    <a:ext uri="{9D8B030D-6E8A-4147-A177-3AD203B41FA5}">
                      <a16:colId xmlns:a16="http://schemas.microsoft.com/office/drawing/2014/main" val="20003"/>
                    </a:ext>
                  </a:extLst>
                </a:gridCol>
              </a:tblGrid>
              <a:tr h="352424">
                <a:tc gridSpan="4">
                  <a:txBody>
                    <a:bodyPr/>
                    <a:lstStyle/>
                    <a:p>
                      <a:pPr algn="ctr" fontAlgn="b"/>
                      <a:r>
                        <a:rPr lang="en-US" sz="1800" b="1" i="0" u="none" strike="noStrike" dirty="0">
                          <a:solidFill>
                            <a:srgbClr val="000000"/>
                          </a:solidFill>
                          <a:effectLst/>
                          <a:latin typeface="Arial" panose="020B0604020202020204" pitchFamily="34" charset="0"/>
                          <a:cs typeface="Arial" panose="020B0604020202020204" pitchFamily="34" charset="0"/>
                        </a:rPr>
                        <a:t>Educators aged 60 and above </a:t>
                      </a:r>
                    </a:p>
                  </a:txBody>
                  <a:tcPr marL="0" marR="0" marT="0" marB="0" anchor="b">
                    <a:lnL>
                      <a:noFill/>
                    </a:lnL>
                    <a:lnR>
                      <a:noFill/>
                    </a:lnR>
                    <a:lnT>
                      <a:noFill/>
                    </a:lnT>
                    <a:lnB w="12700" cap="flat" cmpd="sng" algn="ctr">
                      <a:solidFill>
                        <a:schemeClr val="tx1"/>
                      </a:solidFill>
                      <a:prstDash val="solid"/>
                      <a:round/>
                      <a:headEnd type="none" w="med" len="med"/>
                      <a:tailEnd type="none" w="med" len="med"/>
                    </a:lnB>
                  </a:tcPr>
                </a:tc>
                <a:tc hMerge="1">
                  <a:txBody>
                    <a:bodyPr/>
                    <a:lstStyle/>
                    <a:p>
                      <a:pPr algn="l" fontAlgn="b"/>
                      <a:endParaRPr lang="en-ZA"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en-ZA"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tc hMerge="1">
                  <a:txBody>
                    <a:bodyPr/>
                    <a:lstStyle/>
                    <a:p>
                      <a:pPr algn="l" fontAlgn="b"/>
                      <a:endParaRPr lang="en-ZA" sz="1800" b="0" i="0" u="none" strike="noStrike" dirty="0">
                        <a:solidFill>
                          <a:srgbClr val="000000"/>
                        </a:solidFill>
                        <a:effectLst/>
                        <a:latin typeface="Arial" panose="020B0604020202020204" pitchFamily="34" charset="0"/>
                        <a:cs typeface="Arial" panose="020B060402020202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0000"/>
                  </a:ext>
                </a:extLst>
              </a:tr>
              <a:tr h="704852">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Number of educators aged 60 and above (June 2020)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ZA" sz="1600" b="1" i="0" u="none" strike="noStrike" dirty="0">
                          <a:solidFill>
                            <a:srgbClr val="000000"/>
                          </a:solidFill>
                          <a:effectLst/>
                          <a:latin typeface="Arial" panose="020B0604020202020204" pitchFamily="34" charset="0"/>
                          <a:cs typeface="Arial" panose="020B0604020202020204" pitchFamily="34" charset="0"/>
                        </a:rPr>
                        <a:t>Primary </a:t>
                      </a:r>
                    </a:p>
                  </a:txBody>
                  <a:tcPr marL="0" marR="0" marT="0" marB="0" anchor="b">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ZA" sz="1600" b="1" i="0" u="none" strike="noStrike" dirty="0">
                          <a:solidFill>
                            <a:srgbClr val="000000"/>
                          </a:solidFill>
                          <a:effectLst/>
                          <a:latin typeface="Arial" panose="020B0604020202020204" pitchFamily="34" charset="0"/>
                          <a:cs typeface="Arial" panose="020B0604020202020204" pitchFamily="34" charset="0"/>
                        </a:rPr>
                        <a:t>Secondary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algn="ctr" fontAlgn="b"/>
                      <a:r>
                        <a:rPr lang="en-ZA" sz="1600" b="1" i="0" u="none" strike="noStrike" dirty="0">
                          <a:solidFill>
                            <a:srgbClr val="000000"/>
                          </a:solidFill>
                          <a:effectLst/>
                          <a:latin typeface="Arial" panose="020B0604020202020204" pitchFamily="34" charset="0"/>
                          <a:cs typeface="Arial" panose="020B0604020202020204" pitchFamily="34" charset="0"/>
                        </a:rPr>
                        <a:t>Special Schools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52424">
                <a:tc>
                  <a:txBody>
                    <a:bodyPr/>
                    <a:lstStyle/>
                    <a:p>
                      <a:pPr algn="ctr" fontAlgn="b"/>
                      <a:r>
                        <a:rPr lang="en-ZA" sz="1600" b="0" i="0" u="none" strike="noStrike" dirty="0">
                          <a:solidFill>
                            <a:srgbClr val="000000"/>
                          </a:solidFill>
                          <a:effectLst/>
                          <a:latin typeface="Arial" panose="020B0604020202020204" pitchFamily="34" charset="0"/>
                          <a:cs typeface="Arial" panose="020B0604020202020204" pitchFamily="34" charset="0"/>
                        </a:rPr>
                        <a:t>3699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Arial" panose="020B0604020202020204" pitchFamily="34" charset="0"/>
                          <a:cs typeface="Arial" panose="020B0604020202020204" pitchFamily="34" charset="0"/>
                        </a:rPr>
                        <a:t>2117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Arial" panose="020B0604020202020204" pitchFamily="34" charset="0"/>
                          <a:cs typeface="Arial" panose="020B0604020202020204" pitchFamily="34" charset="0"/>
                        </a:rPr>
                        <a:t>1193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0" i="0" u="none" strike="noStrike" dirty="0">
                          <a:solidFill>
                            <a:srgbClr val="000000"/>
                          </a:solidFill>
                          <a:effectLst/>
                          <a:latin typeface="Arial" panose="020B0604020202020204" pitchFamily="34" charset="0"/>
                          <a:cs typeface="Arial" panose="020B0604020202020204" pitchFamily="34" charset="0"/>
                        </a:rPr>
                        <a:t>389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5" name="Table 4">
            <a:extLst>
              <a:ext uri="{FF2B5EF4-FFF2-40B4-BE49-F238E27FC236}">
                <a16:creationId xmlns:a16="http://schemas.microsoft.com/office/drawing/2014/main" id="{A0FBB63E-7D99-EE4B-99B4-D44626003DB4}"/>
              </a:ext>
            </a:extLst>
          </p:cNvPr>
          <p:cNvGraphicFramePr>
            <a:graphicFrameLocks noGrp="1"/>
          </p:cNvGraphicFramePr>
          <p:nvPr>
            <p:extLst>
              <p:ext uri="{D42A27DB-BD31-4B8C-83A1-F6EECF244321}">
                <p14:modId xmlns:p14="http://schemas.microsoft.com/office/powerpoint/2010/main" val="1066236612"/>
              </p:ext>
            </p:extLst>
          </p:nvPr>
        </p:nvGraphicFramePr>
        <p:xfrm>
          <a:off x="1857375" y="3105259"/>
          <a:ext cx="8477250" cy="1535024"/>
        </p:xfrm>
        <a:graphic>
          <a:graphicData uri="http://schemas.openxmlformats.org/drawingml/2006/table">
            <a:tbl>
              <a:tblPr/>
              <a:tblGrid>
                <a:gridCol w="930307">
                  <a:extLst>
                    <a:ext uri="{9D8B030D-6E8A-4147-A177-3AD203B41FA5}">
                      <a16:colId xmlns:a16="http://schemas.microsoft.com/office/drawing/2014/main" val="20000"/>
                    </a:ext>
                  </a:extLst>
                </a:gridCol>
                <a:gridCol w="7546943">
                  <a:extLst>
                    <a:ext uri="{9D8B030D-6E8A-4147-A177-3AD203B41FA5}">
                      <a16:colId xmlns:a16="http://schemas.microsoft.com/office/drawing/2014/main" val="20001"/>
                    </a:ext>
                  </a:extLst>
                </a:gridCol>
              </a:tblGrid>
              <a:tr h="241233">
                <a:tc gridSpan="2">
                  <a:txBody>
                    <a:bodyPr/>
                    <a:lstStyle/>
                    <a:p>
                      <a:pPr algn="ctr" fontAlgn="ctr"/>
                      <a:r>
                        <a:rPr lang="en-ZA" sz="1800" b="1" i="0" u="none" strike="noStrike" dirty="0">
                          <a:solidFill>
                            <a:srgbClr val="000000"/>
                          </a:solidFill>
                          <a:effectLst/>
                          <a:latin typeface="Arial" panose="020B0604020202020204" pitchFamily="34" charset="0"/>
                          <a:cs typeface="Arial" panose="020B0604020202020204" pitchFamily="34" charset="0"/>
                        </a:rPr>
                        <a:t>Possible Comorbidities</a:t>
                      </a:r>
                    </a:p>
                  </a:txBody>
                  <a:tcPr marL="0" marR="0" marT="0"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ZA"/>
                    </a:p>
                  </a:txBody>
                  <a:tcPr/>
                </a:tc>
                <a:extLst>
                  <a:ext uri="{0D108BD9-81ED-4DB2-BD59-A6C34878D82A}">
                    <a16:rowId xmlns:a16="http://schemas.microsoft.com/office/drawing/2014/main" val="10000"/>
                  </a:ext>
                </a:extLst>
              </a:tr>
              <a:tr h="243800">
                <a:tc>
                  <a:txBody>
                    <a:bodyPr/>
                    <a:lstStyle/>
                    <a:p>
                      <a:pPr algn="ctr" fontAlgn="b"/>
                      <a:r>
                        <a:rPr lang="en-ZA" sz="1600" b="0" i="0" u="none" strike="noStrike" dirty="0">
                          <a:solidFill>
                            <a:srgbClr val="000000"/>
                          </a:solidFill>
                          <a:effectLst/>
                          <a:latin typeface="Arial" panose="020B0604020202020204" pitchFamily="34" charset="0"/>
                          <a:cs typeface="Arial" panose="020B0604020202020204" pitchFamily="34" charset="0"/>
                        </a:rPr>
                        <a:t>3699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ZA" sz="1600" b="1" i="0" u="none" strike="noStrike" dirty="0">
                          <a:solidFill>
                            <a:srgbClr val="000000"/>
                          </a:solidFill>
                          <a:effectLst/>
                          <a:latin typeface="Arial" panose="020B0604020202020204" pitchFamily="34" charset="0"/>
                          <a:cs typeface="Arial" panose="020B0604020202020204" pitchFamily="34" charset="0"/>
                        </a:rPr>
                        <a:t>Age 60 and above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487599">
                <a:tc>
                  <a:txBody>
                    <a:bodyPr/>
                    <a:lstStyle/>
                    <a:p>
                      <a:pPr algn="ctr" fontAlgn="b"/>
                      <a:r>
                        <a:rPr lang="en-ZA" sz="1600" b="0" i="0" u="none" strike="noStrike" dirty="0">
                          <a:solidFill>
                            <a:srgbClr val="000000"/>
                          </a:solidFill>
                          <a:effectLst/>
                          <a:latin typeface="Arial" panose="020B0604020202020204" pitchFamily="34" charset="0"/>
                          <a:cs typeface="Arial" panose="020B0604020202020204" pitchFamily="34" charset="0"/>
                        </a:rPr>
                        <a:t>2119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Short Temporary Incapacity Leave Excluding Accidents and Psychological - possible comorbidities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243800">
                <a:tc>
                  <a:txBody>
                    <a:bodyPr/>
                    <a:lstStyle/>
                    <a:p>
                      <a:pPr algn="ctr" fontAlgn="b"/>
                      <a:r>
                        <a:rPr lang="en-ZA" sz="1600" b="0" i="0" u="none" strike="noStrike" dirty="0">
                          <a:solidFill>
                            <a:srgbClr val="000000"/>
                          </a:solidFill>
                          <a:effectLst/>
                          <a:latin typeface="Arial" panose="020B0604020202020204" pitchFamily="34" charset="0"/>
                          <a:cs typeface="Arial" panose="020B0604020202020204" pitchFamily="34" charset="0"/>
                        </a:rPr>
                        <a:t>929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Long Temporary Incapacity Leave   and Ill Health Retirement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r h="285344">
                <a:tc>
                  <a:txBody>
                    <a:bodyPr/>
                    <a:lstStyle/>
                    <a:p>
                      <a:pPr algn="ctr" fontAlgn="b"/>
                      <a:r>
                        <a:rPr lang="en-ZA" sz="1600" b="0" i="0" u="none" strike="noStrike" dirty="0">
                          <a:solidFill>
                            <a:srgbClr val="000000"/>
                          </a:solidFill>
                          <a:effectLst/>
                          <a:latin typeface="Arial" panose="020B0604020202020204" pitchFamily="34" charset="0"/>
                          <a:cs typeface="Arial" panose="020B0604020202020204" pitchFamily="34" charset="0"/>
                        </a:rPr>
                        <a:t>6747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solidFill>
                            <a:srgbClr val="000000"/>
                          </a:solidFill>
                          <a:effectLst/>
                          <a:latin typeface="Arial" panose="020B0604020202020204" pitchFamily="34" charset="0"/>
                          <a:cs typeface="Arial" panose="020B0604020202020204" pitchFamily="34" charset="0"/>
                        </a:rPr>
                        <a:t>Possible substitutes needed for comorbidities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4"/>
                  </a:ext>
                </a:extLst>
              </a:tr>
            </a:tbl>
          </a:graphicData>
        </a:graphic>
      </p:graphicFrame>
      <p:graphicFrame>
        <p:nvGraphicFramePr>
          <p:cNvPr id="8" name="Table 7">
            <a:extLst>
              <a:ext uri="{FF2B5EF4-FFF2-40B4-BE49-F238E27FC236}">
                <a16:creationId xmlns:a16="http://schemas.microsoft.com/office/drawing/2014/main" id="{4D1E303E-7B05-CB48-AC1F-6A41DB13488F}"/>
              </a:ext>
            </a:extLst>
          </p:cNvPr>
          <p:cNvGraphicFramePr>
            <a:graphicFrameLocks noGrp="1"/>
          </p:cNvGraphicFramePr>
          <p:nvPr>
            <p:extLst>
              <p:ext uri="{D42A27DB-BD31-4B8C-83A1-F6EECF244321}">
                <p14:modId xmlns:p14="http://schemas.microsoft.com/office/powerpoint/2010/main" val="12171268"/>
              </p:ext>
            </p:extLst>
          </p:nvPr>
        </p:nvGraphicFramePr>
        <p:xfrm>
          <a:off x="1857375" y="4870647"/>
          <a:ext cx="8477250" cy="1767257"/>
        </p:xfrm>
        <a:graphic>
          <a:graphicData uri="http://schemas.openxmlformats.org/drawingml/2006/table">
            <a:tbl>
              <a:tblPr>
                <a:tableStyleId>{3C2FFA5D-87B4-456A-9821-1D502468CF0F}</a:tableStyleId>
              </a:tblPr>
              <a:tblGrid>
                <a:gridCol w="2368711">
                  <a:extLst>
                    <a:ext uri="{9D8B030D-6E8A-4147-A177-3AD203B41FA5}">
                      <a16:colId xmlns:a16="http://schemas.microsoft.com/office/drawing/2014/main" val="20000"/>
                    </a:ext>
                  </a:extLst>
                </a:gridCol>
                <a:gridCol w="1208653">
                  <a:extLst>
                    <a:ext uri="{9D8B030D-6E8A-4147-A177-3AD203B41FA5}">
                      <a16:colId xmlns:a16="http://schemas.microsoft.com/office/drawing/2014/main" val="20001"/>
                    </a:ext>
                  </a:extLst>
                </a:gridCol>
                <a:gridCol w="1415149">
                  <a:extLst>
                    <a:ext uri="{9D8B030D-6E8A-4147-A177-3AD203B41FA5}">
                      <a16:colId xmlns:a16="http://schemas.microsoft.com/office/drawing/2014/main" val="20002"/>
                    </a:ext>
                  </a:extLst>
                </a:gridCol>
                <a:gridCol w="1749201">
                  <a:extLst>
                    <a:ext uri="{9D8B030D-6E8A-4147-A177-3AD203B41FA5}">
                      <a16:colId xmlns:a16="http://schemas.microsoft.com/office/drawing/2014/main" val="20003"/>
                    </a:ext>
                  </a:extLst>
                </a:gridCol>
                <a:gridCol w="1735536">
                  <a:extLst>
                    <a:ext uri="{9D8B030D-6E8A-4147-A177-3AD203B41FA5}">
                      <a16:colId xmlns:a16="http://schemas.microsoft.com/office/drawing/2014/main" val="20004"/>
                    </a:ext>
                  </a:extLst>
                </a:gridCol>
              </a:tblGrid>
              <a:tr h="292296">
                <a:tc gridSpan="5">
                  <a:txBody>
                    <a:bodyPr/>
                    <a:lstStyle/>
                    <a:p>
                      <a:pPr algn="ctr" rtl="0" fontAlgn="b"/>
                      <a:r>
                        <a:rPr lang="en-US" sz="1800" b="1" i="0" u="none" strike="noStrike" dirty="0">
                          <a:effectLst/>
                          <a:latin typeface="Arial" panose="020B0604020202020204" pitchFamily="34" charset="0"/>
                          <a:cs typeface="Arial" panose="020B0604020202020204" pitchFamily="34" charset="0"/>
                        </a:rPr>
                        <a:t>Applications for Comorbidity Concessions as at 21 July 2020</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bg1"/>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000"/>
                  </a:ext>
                </a:extLst>
              </a:tr>
              <a:tr h="230743">
                <a:tc rowSpan="2">
                  <a:txBody>
                    <a:bodyPr/>
                    <a:lstStyle/>
                    <a:p>
                      <a:pPr marL="0" algn="ctr" defTabSz="457200" rtl="0" eaLnBrk="1" fontAlgn="b" latinLnBrk="0" hangingPunct="1"/>
                      <a:r>
                        <a:rPr lang="en-ZA" sz="1600" b="1" i="0" u="none" strike="noStrike" kern="1200" dirty="0">
                          <a:effectLst/>
                          <a:latin typeface="Arial" panose="020B0604020202020204" pitchFamily="34" charset="0"/>
                          <a:cs typeface="Arial" panose="020B0604020202020204" pitchFamily="34" charset="0"/>
                        </a:rPr>
                        <a:t>OFFICE</a:t>
                      </a:r>
                      <a:endParaRPr lang="en-ZA" sz="16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4" marR="9524" marT="9529" marB="0" anchor="ctr">
                    <a:solidFill>
                      <a:schemeClr val="bg1">
                        <a:lumMod val="95000"/>
                      </a:schemeClr>
                    </a:solidFill>
                  </a:tcPr>
                </a:tc>
                <a:tc>
                  <a:txBody>
                    <a:bodyPr/>
                    <a:lstStyle/>
                    <a:p>
                      <a:pPr algn="ctr" rtl="0" fontAlgn="b"/>
                      <a:r>
                        <a:rPr lang="en-ZA" sz="1600" b="1" i="0" u="none" strike="noStrike" dirty="0">
                          <a:effectLst/>
                          <a:latin typeface="Arial" panose="020B0604020202020204" pitchFamily="34" charset="0"/>
                          <a:cs typeface="Arial" panose="020B0604020202020204" pitchFamily="34" charset="0"/>
                        </a:rPr>
                        <a:t>CS</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bg1">
                        <a:lumMod val="95000"/>
                      </a:schemeClr>
                    </a:solidFill>
                  </a:tcPr>
                </a:tc>
                <a:tc>
                  <a:txBody>
                    <a:bodyPr/>
                    <a:lstStyle/>
                    <a:p>
                      <a:pPr algn="ctr" rtl="0" fontAlgn="b"/>
                      <a:r>
                        <a:rPr lang="en-ZA" sz="1600" b="1" i="0" u="none" strike="noStrike" dirty="0">
                          <a:effectLst/>
                          <a:latin typeface="Arial" panose="020B0604020202020204" pitchFamily="34" charset="0"/>
                          <a:cs typeface="Arial" panose="020B0604020202020204" pitchFamily="34" charset="0"/>
                        </a:rPr>
                        <a:t>PS</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bg1">
                        <a:lumMod val="95000"/>
                      </a:schemeClr>
                    </a:solidFill>
                  </a:tcPr>
                </a:tc>
                <a:tc>
                  <a:txBody>
                    <a:bodyPr/>
                    <a:lstStyle/>
                    <a:p>
                      <a:pPr algn="ctr" rtl="0" fontAlgn="b"/>
                      <a:r>
                        <a:rPr lang="en-ZA" sz="1600" b="1" i="0" u="none" strike="noStrike" dirty="0">
                          <a:effectLst/>
                          <a:latin typeface="Arial" panose="020B0604020202020204" pitchFamily="34" charset="0"/>
                          <a:cs typeface="Arial" panose="020B0604020202020204" pitchFamily="34" charset="0"/>
                        </a:rPr>
                        <a:t>TOTAL</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bg1">
                        <a:lumMod val="95000"/>
                      </a:schemeClr>
                    </a:solidFill>
                  </a:tcPr>
                </a:tc>
                <a:tc>
                  <a:txBody>
                    <a:bodyPr/>
                    <a:lstStyle/>
                    <a:p>
                      <a:pPr algn="ctr" rtl="0" fontAlgn="b"/>
                      <a:r>
                        <a:rPr lang="en-ZA" sz="1600" b="1" i="0" u="none" strike="noStrike" dirty="0">
                          <a:effectLst/>
                          <a:latin typeface="Arial" panose="020B0604020202020204" pitchFamily="34" charset="0"/>
                          <a:cs typeface="Arial" panose="020B0604020202020204" pitchFamily="34" charset="0"/>
                        </a:rPr>
                        <a:t>Granted</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bg1">
                        <a:lumMod val="95000"/>
                      </a:schemeClr>
                    </a:solidFill>
                  </a:tcPr>
                </a:tc>
                <a:extLst>
                  <a:ext uri="{0D108BD9-81ED-4DB2-BD59-A6C34878D82A}">
                    <a16:rowId xmlns:a16="http://schemas.microsoft.com/office/drawing/2014/main" val="10001"/>
                  </a:ext>
                </a:extLst>
              </a:tr>
              <a:tr h="230743">
                <a:tc vMerge="1">
                  <a:txBody>
                    <a:bodyPr/>
                    <a:lstStyle/>
                    <a:p>
                      <a:endParaRPr lang="en-ZA"/>
                    </a:p>
                  </a:txBody>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211</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bg1">
                        <a:lumMod val="95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76</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bg1">
                        <a:lumMod val="95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254</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bg1">
                        <a:lumMod val="95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72</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bg1">
                        <a:lumMod val="95000"/>
                      </a:schemeClr>
                    </a:solidFill>
                  </a:tcPr>
                </a:tc>
                <a:extLst>
                  <a:ext uri="{0D108BD9-81ED-4DB2-BD59-A6C34878D82A}">
                    <a16:rowId xmlns:a16="http://schemas.microsoft.com/office/drawing/2014/main" val="10002"/>
                  </a:ext>
                </a:extLst>
              </a:tr>
              <a:tr h="230743">
                <a:tc rowSpan="2">
                  <a:txBody>
                    <a:bodyPr/>
                    <a:lstStyle/>
                    <a:p>
                      <a:pPr marL="0" algn="ctr" defTabSz="457200" rtl="0" eaLnBrk="1" fontAlgn="b" latinLnBrk="0" hangingPunct="1"/>
                      <a:r>
                        <a:rPr lang="en-ZA" sz="1600" b="1" i="0" u="none" strike="noStrike" kern="1200" dirty="0">
                          <a:effectLst/>
                          <a:latin typeface="Arial" panose="020B0604020202020204" pitchFamily="34" charset="0"/>
                          <a:cs typeface="Arial" panose="020B0604020202020204" pitchFamily="34" charset="0"/>
                        </a:rPr>
                        <a:t>SCHOOL</a:t>
                      </a:r>
                      <a:endParaRPr lang="en-ZA" sz="16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4" marR="9524" marT="9529" marB="0" anchor="ctr">
                    <a:solidFill>
                      <a:schemeClr val="accent1">
                        <a:lumMod val="20000"/>
                        <a:lumOff val="80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CS</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accent1">
                        <a:lumMod val="20000"/>
                        <a:lumOff val="80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PS</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accent1">
                        <a:lumMod val="20000"/>
                        <a:lumOff val="80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TOTAL</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accent1">
                        <a:lumMod val="20000"/>
                        <a:lumOff val="80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Granted</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accent1">
                        <a:lumMod val="20000"/>
                        <a:lumOff val="80000"/>
                      </a:schemeClr>
                    </a:solidFill>
                  </a:tcPr>
                </a:tc>
                <a:extLst>
                  <a:ext uri="{0D108BD9-81ED-4DB2-BD59-A6C34878D82A}">
                    <a16:rowId xmlns:a16="http://schemas.microsoft.com/office/drawing/2014/main" val="10003"/>
                  </a:ext>
                </a:extLst>
              </a:tr>
              <a:tr h="221811">
                <a:tc vMerge="1">
                  <a:txBody>
                    <a:bodyPr/>
                    <a:lstStyle/>
                    <a:p>
                      <a:endParaRPr lang="en-ZA"/>
                    </a:p>
                  </a:txBody>
                  <a:tcPr/>
                </a:tc>
                <a:tc>
                  <a:txBody>
                    <a:bodyPr/>
                    <a:lstStyle/>
                    <a:p>
                      <a:pPr algn="ctr" rtl="0" fontAlgn="b"/>
                      <a:r>
                        <a:rPr lang="en-ZA" sz="1600" b="0" i="0" u="none" strike="noStrike">
                          <a:effectLst/>
                          <a:latin typeface="Arial" panose="020B0604020202020204" pitchFamily="34" charset="0"/>
                          <a:cs typeface="Arial" panose="020B0604020202020204" pitchFamily="34" charset="0"/>
                        </a:rPr>
                        <a:t>3617</a:t>
                      </a:r>
                      <a:endParaRPr lang="en-ZA" sz="1600" b="0" i="0" u="none" strike="noStrike">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accent1">
                        <a:lumMod val="20000"/>
                        <a:lumOff val="80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495</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accent1">
                        <a:lumMod val="20000"/>
                        <a:lumOff val="80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3846</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accent1">
                        <a:lumMod val="20000"/>
                        <a:lumOff val="80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1360</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accent1">
                        <a:lumMod val="20000"/>
                        <a:lumOff val="80000"/>
                      </a:schemeClr>
                    </a:solidFill>
                  </a:tcPr>
                </a:tc>
                <a:extLst>
                  <a:ext uri="{0D108BD9-81ED-4DB2-BD59-A6C34878D82A}">
                    <a16:rowId xmlns:a16="http://schemas.microsoft.com/office/drawing/2014/main" val="10004"/>
                  </a:ext>
                </a:extLst>
              </a:tr>
              <a:tr h="461485">
                <a:tc>
                  <a:txBody>
                    <a:bodyPr/>
                    <a:lstStyle/>
                    <a:p>
                      <a:pPr algn="ctr" rtl="0" fontAlgn="ctr"/>
                      <a:r>
                        <a:rPr lang="en-ZA" sz="1600" b="1" i="0" u="none" strike="noStrike" dirty="0">
                          <a:effectLst/>
                          <a:latin typeface="Arial" panose="020B0604020202020204" pitchFamily="34" charset="0"/>
                          <a:cs typeface="Arial" panose="020B0604020202020204" pitchFamily="34" charset="0"/>
                        </a:rPr>
                        <a:t>TOTAL</a:t>
                      </a:r>
                      <a:endParaRPr lang="en-ZA" sz="1600" b="1"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ctr">
                    <a:solidFill>
                      <a:schemeClr val="bg1">
                        <a:lumMod val="95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3828</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bg1">
                        <a:lumMod val="95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571</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bg1">
                        <a:lumMod val="95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4399</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bg1">
                        <a:lumMod val="95000"/>
                      </a:schemeClr>
                    </a:solidFill>
                  </a:tcPr>
                </a:tc>
                <a:tc>
                  <a:txBody>
                    <a:bodyPr/>
                    <a:lstStyle/>
                    <a:p>
                      <a:pPr algn="ctr" rtl="0" fontAlgn="b"/>
                      <a:r>
                        <a:rPr lang="en-ZA" sz="1600" b="0" i="0" u="none" strike="noStrike" dirty="0">
                          <a:effectLst/>
                          <a:latin typeface="Arial" panose="020B0604020202020204" pitchFamily="34" charset="0"/>
                          <a:cs typeface="Arial" panose="020B0604020202020204" pitchFamily="34" charset="0"/>
                        </a:rPr>
                        <a:t>1432</a:t>
                      </a:r>
                      <a:endParaRPr lang="en-ZA" sz="1600" b="0" i="0" u="none" strike="noStrike" dirty="0">
                        <a:solidFill>
                          <a:srgbClr val="000000"/>
                        </a:solidFill>
                        <a:effectLst/>
                        <a:latin typeface="Arial" panose="020B0604020202020204" pitchFamily="34" charset="0"/>
                        <a:cs typeface="Arial" panose="020B0604020202020204" pitchFamily="34" charset="0"/>
                      </a:endParaRPr>
                    </a:p>
                  </a:txBody>
                  <a:tcPr marL="9524" marR="9524" marT="9529" marB="0" anchor="b">
                    <a:solidFill>
                      <a:schemeClr val="bg1">
                        <a:lumMod val="95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16459037"/>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41B3808E-39AD-384B-8B6E-FE5712D8282B}"/>
              </a:ext>
            </a:extLst>
          </p:cNvPr>
          <p:cNvSpPr>
            <a:spLocks noGrp="1" noChangeArrowheads="1"/>
          </p:cNvSpPr>
          <p:nvPr>
            <p:ph type="title"/>
          </p:nvPr>
        </p:nvSpPr>
        <p:spPr/>
        <p:txBody>
          <a:bodyPr/>
          <a:lstStyle/>
          <a:p>
            <a:r>
              <a:rPr lang="en-US" altLang="en-US" sz="2000" dirty="0"/>
              <a:t>Applications for working from home during COVID-19 per district as at 23 July</a:t>
            </a:r>
          </a:p>
        </p:txBody>
      </p:sp>
      <p:graphicFrame>
        <p:nvGraphicFramePr>
          <p:cNvPr id="3" name="Table 2">
            <a:extLst>
              <a:ext uri="{FF2B5EF4-FFF2-40B4-BE49-F238E27FC236}">
                <a16:creationId xmlns:a16="http://schemas.microsoft.com/office/drawing/2014/main" id="{0FFAF79B-B31A-1C4D-8966-ECDC68041362}"/>
              </a:ext>
            </a:extLst>
          </p:cNvPr>
          <p:cNvGraphicFramePr>
            <a:graphicFrameLocks noGrp="1"/>
          </p:cNvGraphicFramePr>
          <p:nvPr/>
        </p:nvGraphicFramePr>
        <p:xfrm>
          <a:off x="1695450" y="2249488"/>
          <a:ext cx="8801100" cy="4552948"/>
        </p:xfrm>
        <a:graphic>
          <a:graphicData uri="http://schemas.openxmlformats.org/drawingml/2006/table">
            <a:tbl>
              <a:tblPr/>
              <a:tblGrid>
                <a:gridCol w="1185863">
                  <a:extLst>
                    <a:ext uri="{9D8B030D-6E8A-4147-A177-3AD203B41FA5}">
                      <a16:colId xmlns:a16="http://schemas.microsoft.com/office/drawing/2014/main" val="20000"/>
                    </a:ext>
                  </a:extLst>
                </a:gridCol>
                <a:gridCol w="701675">
                  <a:extLst>
                    <a:ext uri="{9D8B030D-6E8A-4147-A177-3AD203B41FA5}">
                      <a16:colId xmlns:a16="http://schemas.microsoft.com/office/drawing/2014/main" val="20001"/>
                    </a:ext>
                  </a:extLst>
                </a:gridCol>
                <a:gridCol w="819150">
                  <a:extLst>
                    <a:ext uri="{9D8B030D-6E8A-4147-A177-3AD203B41FA5}">
                      <a16:colId xmlns:a16="http://schemas.microsoft.com/office/drawing/2014/main" val="20002"/>
                    </a:ext>
                  </a:extLst>
                </a:gridCol>
                <a:gridCol w="819150">
                  <a:extLst>
                    <a:ext uri="{9D8B030D-6E8A-4147-A177-3AD203B41FA5}">
                      <a16:colId xmlns:a16="http://schemas.microsoft.com/office/drawing/2014/main" val="20003"/>
                    </a:ext>
                  </a:extLst>
                </a:gridCol>
                <a:gridCol w="871537">
                  <a:extLst>
                    <a:ext uri="{9D8B030D-6E8A-4147-A177-3AD203B41FA5}">
                      <a16:colId xmlns:a16="http://schemas.microsoft.com/office/drawing/2014/main" val="20004"/>
                    </a:ext>
                  </a:extLst>
                </a:gridCol>
                <a:gridCol w="850900">
                  <a:extLst>
                    <a:ext uri="{9D8B030D-6E8A-4147-A177-3AD203B41FA5}">
                      <a16:colId xmlns:a16="http://schemas.microsoft.com/office/drawing/2014/main" val="20005"/>
                    </a:ext>
                  </a:extLst>
                </a:gridCol>
                <a:gridCol w="765175">
                  <a:extLst>
                    <a:ext uri="{9D8B030D-6E8A-4147-A177-3AD203B41FA5}">
                      <a16:colId xmlns:a16="http://schemas.microsoft.com/office/drawing/2014/main" val="20006"/>
                    </a:ext>
                  </a:extLst>
                </a:gridCol>
                <a:gridCol w="939800">
                  <a:extLst>
                    <a:ext uri="{9D8B030D-6E8A-4147-A177-3AD203B41FA5}">
                      <a16:colId xmlns:a16="http://schemas.microsoft.com/office/drawing/2014/main" val="20007"/>
                    </a:ext>
                  </a:extLst>
                </a:gridCol>
                <a:gridCol w="923925">
                  <a:extLst>
                    <a:ext uri="{9D8B030D-6E8A-4147-A177-3AD203B41FA5}">
                      <a16:colId xmlns:a16="http://schemas.microsoft.com/office/drawing/2014/main" val="20008"/>
                    </a:ext>
                  </a:extLst>
                </a:gridCol>
                <a:gridCol w="923925">
                  <a:extLst>
                    <a:ext uri="{9D8B030D-6E8A-4147-A177-3AD203B41FA5}">
                      <a16:colId xmlns:a16="http://schemas.microsoft.com/office/drawing/2014/main" val="20009"/>
                    </a:ext>
                  </a:extLst>
                </a:gridCol>
              </a:tblGrid>
              <a:tr h="241360">
                <a:tc>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 </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 </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gridSpan="3">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Office Based</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gridSpan="3">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School Based</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rowSpan="2">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Total</a:t>
                      </a:r>
                      <a:endParaRPr kumimoji="0" lang="en-ZA" altLang="en-US" sz="1400" b="1" i="0" u="none" strike="noStrike" cap="none" normalizeH="0" baseline="0" dirty="0">
                        <a:ln>
                          <a:noFill/>
                        </a:ln>
                        <a:solidFill>
                          <a:srgbClr val="FFFFFF"/>
                        </a:solidFill>
                        <a:effectLst/>
                        <a:latin typeface="Calibri" panose="020F0502020204030204" pitchFamily="34" charset="0"/>
                      </a:endParaRPr>
                    </a:p>
                    <a:p>
                      <a:pPr marL="0" marR="0" lvl="0" indent="0" algn="ctr"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Approved</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rowSpan="2">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Total</a:t>
                      </a:r>
                      <a:endParaRPr kumimoji="0" lang="en-ZA" altLang="en-US" sz="1400" b="1" i="0" u="none" strike="noStrike" cap="none" normalizeH="0" baseline="0" dirty="0">
                        <a:ln>
                          <a:noFill/>
                        </a:ln>
                        <a:solidFill>
                          <a:srgbClr val="FFFFFF"/>
                        </a:solidFill>
                        <a:effectLst/>
                        <a:latin typeface="Calibri" panose="020F0502020204030204" pitchFamily="34" charset="0"/>
                      </a:endParaRPr>
                    </a:p>
                    <a:p>
                      <a:pPr marL="0" marR="0" lvl="0" indent="0" algn="ctr"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Applied</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10148">
                <a:tc>
                  <a:txBody>
                    <a:bodyPr/>
                    <a:lstStyle>
                      <a:lvl1pPr marL="23813">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3813" marR="0" lvl="0" indent="0" algn="ctr" defTabSz="457200" rtl="0" eaLnBrk="1" fontAlgn="base" latinLnBrk="0" hangingPunct="1">
                        <a:lnSpc>
                          <a:spcPts val="1338"/>
                        </a:lnSpc>
                        <a:spcBef>
                          <a:spcPts val="50"/>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Region</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marL="23813">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3813" marR="0" lvl="0" indent="0" algn="ctr" defTabSz="457200" rtl="0" eaLnBrk="1" fontAlgn="base" latinLnBrk="0" hangingPunct="1">
                        <a:lnSpc>
                          <a:spcPts val="1338"/>
                        </a:lnSpc>
                        <a:spcBef>
                          <a:spcPts val="5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District</a:t>
                      </a:r>
                      <a:endParaRPr kumimoji="0" lang="en-ZA" altLang="en-US" sz="1400" b="1" i="0" u="none" strike="noStrike" cap="none" normalizeH="0" baseline="0" dirty="0">
                        <a:ln>
                          <a:noFill/>
                        </a:ln>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ctr" defTabSz="457200" rtl="0" eaLnBrk="1" fontAlgn="base" latinLnBrk="0" hangingPunct="1">
                        <a:lnSpc>
                          <a:spcPts val="1338"/>
                        </a:lnSpc>
                        <a:spcBef>
                          <a:spcPts val="5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Educators</a:t>
                      </a:r>
                      <a:endParaRPr kumimoji="0" lang="en-ZA" altLang="en-US" sz="1400" b="1" i="0" u="none" strike="noStrike" cap="none" normalizeH="0" baseline="0" dirty="0">
                        <a:ln>
                          <a:noFill/>
                        </a:ln>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lvl1pPr marL="23813">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3813" marR="0" lvl="0" indent="0" algn="ctr" defTabSz="457200" rtl="0" eaLnBrk="1" fontAlgn="base" latinLnBrk="0" hangingPunct="1">
                        <a:lnSpc>
                          <a:spcPts val="1338"/>
                        </a:lnSpc>
                        <a:spcBef>
                          <a:spcPts val="5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Public Servants</a:t>
                      </a:r>
                      <a:endParaRPr kumimoji="0" lang="en-ZA" altLang="en-US" sz="1400" b="1" i="0" u="none" strike="noStrike" cap="none" normalizeH="0" baseline="0" dirty="0">
                        <a:ln>
                          <a:noFill/>
                        </a:ln>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ts val="1338"/>
                        </a:lnSpc>
                        <a:spcBef>
                          <a:spcPts val="5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Approved</a:t>
                      </a:r>
                      <a:endParaRPr kumimoji="0" lang="en-ZA" altLang="en-US" sz="1400" b="1" i="0" u="none" strike="noStrike" cap="none" normalizeH="0" baseline="0" dirty="0">
                        <a:ln>
                          <a:noFill/>
                        </a:ln>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ctr" defTabSz="457200" rtl="0" eaLnBrk="1" fontAlgn="base" latinLnBrk="0" hangingPunct="1">
                        <a:lnSpc>
                          <a:spcPts val="1338"/>
                        </a:lnSpc>
                        <a:spcBef>
                          <a:spcPts val="5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Educators</a:t>
                      </a:r>
                      <a:endParaRPr kumimoji="0" lang="en-ZA" altLang="en-US" sz="1400" b="1" i="0" u="none" strike="noStrike" cap="none" normalizeH="0" baseline="0" dirty="0">
                        <a:ln>
                          <a:noFill/>
                        </a:ln>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ctr" defTabSz="457200" rtl="0" eaLnBrk="1" fontAlgn="base" latinLnBrk="0" hangingPunct="1">
                        <a:lnSpc>
                          <a:spcPts val="1338"/>
                        </a:lnSpc>
                        <a:spcBef>
                          <a:spcPts val="5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Public Servants</a:t>
                      </a:r>
                      <a:endParaRPr kumimoji="0" lang="en-ZA" altLang="en-US" sz="1400" b="1" i="0" u="none" strike="noStrike" cap="none" normalizeH="0" baseline="0" dirty="0">
                        <a:ln>
                          <a:noFill/>
                        </a:ln>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0" marR="0" lvl="0" indent="0" algn="ctr" defTabSz="457200" rtl="0" eaLnBrk="1" fontAlgn="base" latinLnBrk="0" hangingPunct="1">
                        <a:lnSpc>
                          <a:spcPts val="1338"/>
                        </a:lnSpc>
                        <a:spcBef>
                          <a:spcPts val="50"/>
                        </a:spcBef>
                        <a:spcAft>
                          <a:spcPct val="0"/>
                        </a:spcAft>
                        <a:buClrTx/>
                        <a:buSzTx/>
                        <a:buFontTx/>
                        <a:buNone/>
                        <a:tabLst/>
                      </a:pPr>
                      <a:r>
                        <a:rPr kumimoji="0" lang="en-US" altLang="en-US" sz="1400" b="1" i="0" u="none" strike="noStrike" cap="none" normalizeH="0" baseline="0" dirty="0">
                          <a:ln>
                            <a:noFill/>
                          </a:ln>
                          <a:solidFill>
                            <a:srgbClr val="000000"/>
                          </a:solidFill>
                          <a:effectLst/>
                          <a:latin typeface="Calibri" panose="020F0502020204030204" pitchFamily="34" charset="0"/>
                        </a:rPr>
                        <a:t>Approved</a:t>
                      </a:r>
                      <a:endParaRPr kumimoji="0" lang="en-ZA" altLang="en-US" sz="1400" b="1" i="0" u="none" strike="noStrike" cap="none" normalizeH="0" baseline="0" dirty="0">
                        <a:ln>
                          <a:noFill/>
                        </a:ln>
                        <a:solidFill>
                          <a:srgbClr val="000000"/>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1"/>
                  </a:ext>
                </a:extLst>
              </a:tr>
              <a:tr h="243840">
                <a:tc>
                  <a:txBody>
                    <a:bodyPr/>
                    <a:lstStyle>
                      <a:lvl1pPr marL="23813">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3813" marR="0" lvl="0" indent="0" algn="l"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Ekurhuleni</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dirty="0">
                          <a:solidFill>
                            <a:schemeClr val="tx1"/>
                          </a:solidFill>
                          <a:effectLst/>
                          <a:latin typeface="+mj-lt"/>
                        </a:rPr>
                        <a:t>EN</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199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algn="ctr" defTabSz="457200" rtl="0" eaLnBrk="1" fontAlgn="b" latinLnBrk="0" hangingPunct="1"/>
                      <a:r>
                        <a:rPr lang="en-ZA" sz="1400" b="0" i="0" u="none" strike="noStrike" kern="1200" dirty="0">
                          <a:solidFill>
                            <a:srgbClr val="000000"/>
                          </a:solidFill>
                          <a:effectLst/>
                          <a:latin typeface="Arial" panose="020B0604020202020204" pitchFamily="34" charset="0"/>
                          <a:ea typeface="+mn-ea"/>
                          <a:cs typeface="+mn-cs"/>
                        </a:rPr>
                        <a:t>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1" i="0" u="none" strike="noStrike">
                          <a:solidFill>
                            <a:srgbClr val="FFFFFF"/>
                          </a:solidFill>
                          <a:effectLst/>
                          <a:latin typeface="Arial" panose="020B0604020202020204" pitchFamily="34" charset="0"/>
                        </a:rPr>
                        <a:t>245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2"/>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38"/>
                        </a:lnSpc>
                        <a:spcBef>
                          <a:spcPts val="50"/>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Ekurhuleni</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a:solidFill>
                            <a:schemeClr val="tx1"/>
                          </a:solidFill>
                          <a:effectLst/>
                          <a:latin typeface="+mj-lt"/>
                        </a:rPr>
                        <a:t>ES</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480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64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algn="ctr" defTabSz="457200" rtl="0" eaLnBrk="1" fontAlgn="b" latinLnBrk="0" hangingPunct="1"/>
                      <a:r>
                        <a:rPr lang="en-ZA" sz="1400" b="0" i="0" u="none" strike="noStrike" kern="1200" dirty="0">
                          <a:solidFill>
                            <a:srgbClr val="000000"/>
                          </a:solidFill>
                          <a:effectLst/>
                          <a:latin typeface="Arial" panose="020B0604020202020204" pitchFamily="34" charset="0"/>
                          <a:ea typeface="+mn-ea"/>
                          <a:cs typeface="+mn-cs"/>
                        </a:rPr>
                        <a:t>90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91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1" i="0" u="none" strike="noStrike">
                          <a:solidFill>
                            <a:srgbClr val="FFFFFF"/>
                          </a:solidFill>
                          <a:effectLst/>
                          <a:latin typeface="Arial" panose="020B0604020202020204" pitchFamily="34" charset="0"/>
                        </a:rPr>
                        <a:t>546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3"/>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Ekurhuleni</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a:solidFill>
                            <a:schemeClr val="tx1"/>
                          </a:solidFill>
                          <a:effectLst/>
                          <a:latin typeface="+mj-lt"/>
                        </a:rPr>
                        <a:t>GE</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272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algn="ctr" defTabSz="457200" rtl="0" eaLnBrk="1" fontAlgn="b" latinLnBrk="0" hangingPunct="1"/>
                      <a:r>
                        <a:rPr lang="en-ZA" sz="1400" b="0" i="0" u="none" strike="noStrike" kern="1200" dirty="0">
                          <a:solidFill>
                            <a:srgbClr val="000000"/>
                          </a:solidFill>
                          <a:effectLst/>
                          <a:latin typeface="Arial" panose="020B0604020202020204" pitchFamily="34" charset="0"/>
                          <a:ea typeface="+mn-ea"/>
                          <a:cs typeface="+mn-cs"/>
                        </a:rPr>
                        <a:t>24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36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1" i="0" u="none" strike="noStrike">
                          <a:solidFill>
                            <a:srgbClr val="FFFFFF"/>
                          </a:solidFill>
                          <a:effectLst/>
                          <a:latin typeface="Arial" panose="020B0604020202020204" pitchFamily="34" charset="0"/>
                        </a:rPr>
                        <a:t>315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4"/>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25"/>
                        </a:lnSpc>
                        <a:spcBef>
                          <a:spcPts val="63"/>
                        </a:spcBef>
                        <a:spcAft>
                          <a:spcPct val="0"/>
                        </a:spcAft>
                        <a:buClrTx/>
                        <a:buSzTx/>
                        <a:buFontTx/>
                        <a:buNone/>
                        <a:tabLst/>
                      </a:pPr>
                      <a:r>
                        <a:rPr kumimoji="0" lang="en-US" altLang="en-US" sz="1400" b="1" i="0" u="none" strike="noStrike" cap="none" normalizeH="0" baseline="0">
                          <a:ln>
                            <a:noFill/>
                          </a:ln>
                          <a:solidFill>
                            <a:srgbClr val="FFFFFF"/>
                          </a:solidFill>
                          <a:effectLst/>
                          <a:latin typeface="Calibri" panose="020F0502020204030204" pitchFamily="34" charset="0"/>
                        </a:rPr>
                        <a:t>Tshwane</a:t>
                      </a:r>
                      <a:endParaRPr kumimoji="0" lang="en-ZA" altLang="en-US" sz="1400" b="1" i="0" u="none" strike="noStrike" cap="none" normalizeH="0" baseline="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a:solidFill>
                            <a:schemeClr val="tx1"/>
                          </a:solidFill>
                          <a:effectLst/>
                          <a:latin typeface="+mj-lt"/>
                        </a:rPr>
                        <a:t>GN</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algn="ctr" defTabSz="457200" rtl="0" eaLnBrk="1" fontAlgn="b" latinLnBrk="0" hangingPunct="1"/>
                      <a:r>
                        <a:rPr lang="en-ZA" sz="1400" b="0" i="0" u="none" strike="noStrike" kern="1200" dirty="0">
                          <a:solidFill>
                            <a:srgbClr val="000000"/>
                          </a:solidFill>
                          <a:effectLst/>
                          <a:latin typeface="Arial" panose="020B0604020202020204" pitchFamily="34" charset="0"/>
                          <a:ea typeface="+mn-ea"/>
                          <a:cs typeface="+mn-cs"/>
                        </a:rPr>
                        <a:t>109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112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1" i="0" u="none" strike="noStrike">
                          <a:solidFill>
                            <a:srgbClr val="FFFFFF"/>
                          </a:solidFill>
                          <a:effectLst/>
                          <a:latin typeface="Arial" panose="020B0604020202020204" pitchFamily="34" charset="0"/>
                        </a:rPr>
                        <a:t>114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5"/>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38"/>
                        </a:lnSpc>
                        <a:spcBef>
                          <a:spcPts val="50"/>
                        </a:spcBef>
                        <a:spcAft>
                          <a:spcPct val="0"/>
                        </a:spcAft>
                        <a:buClrTx/>
                        <a:buSzTx/>
                        <a:buFontTx/>
                        <a:buNone/>
                        <a:tabLst/>
                      </a:pPr>
                      <a:r>
                        <a:rPr kumimoji="0" lang="en-US" altLang="en-US" sz="1400" b="1" i="0" u="none" strike="noStrike" cap="none" normalizeH="0" baseline="0">
                          <a:ln>
                            <a:noFill/>
                          </a:ln>
                          <a:solidFill>
                            <a:srgbClr val="FFFFFF"/>
                          </a:solidFill>
                          <a:effectLst/>
                          <a:latin typeface="Calibri" panose="020F0502020204030204" pitchFamily="34" charset="0"/>
                        </a:rPr>
                        <a:t>West Rand</a:t>
                      </a:r>
                      <a:endParaRPr kumimoji="0" lang="en-ZA" altLang="en-US" sz="1400" b="1" i="0" u="none" strike="noStrike" cap="none" normalizeH="0" baseline="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a:solidFill>
                            <a:schemeClr val="tx1"/>
                          </a:solidFill>
                          <a:effectLst/>
                          <a:latin typeface="+mj-lt"/>
                        </a:rPr>
                        <a:t>GW</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142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329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algn="ctr" defTabSz="457200" rtl="0" eaLnBrk="1" fontAlgn="b" latinLnBrk="0" hangingPunct="1"/>
                      <a:r>
                        <a:rPr lang="en-ZA" sz="1400" b="0" i="0" u="none" strike="noStrike" kern="1200" dirty="0">
                          <a:solidFill>
                            <a:srgbClr val="000000"/>
                          </a:solidFill>
                          <a:effectLst/>
                          <a:latin typeface="Arial" panose="020B0604020202020204" pitchFamily="34" charset="0"/>
                          <a:ea typeface="+mn-ea"/>
                          <a:cs typeface="+mn-cs"/>
                        </a:rPr>
                        <a:t>162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a:solidFill>
                            <a:srgbClr val="FF0000"/>
                          </a:solidFill>
                          <a:effectLst/>
                          <a:latin typeface="Arial" panose="020B0604020202020204" pitchFamily="34" charset="0"/>
                        </a:rPr>
                        <a:t>166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1" i="0" u="none" strike="noStrike">
                          <a:solidFill>
                            <a:srgbClr val="FFFFFF"/>
                          </a:solidFill>
                          <a:effectLst/>
                          <a:latin typeface="Arial" panose="020B0604020202020204" pitchFamily="34" charset="0"/>
                        </a:rPr>
                        <a:t>495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6"/>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38"/>
                        </a:lnSpc>
                        <a:spcBef>
                          <a:spcPts val="50"/>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Johannesburg</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a:solidFill>
                            <a:schemeClr val="tx1"/>
                          </a:solidFill>
                          <a:effectLst/>
                          <a:latin typeface="+mj-lt"/>
                        </a:rPr>
                        <a:t>JC</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199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algn="ctr" defTabSz="457200" rtl="0" eaLnBrk="1" fontAlgn="b" latinLnBrk="0" hangingPunct="1"/>
                      <a:r>
                        <a:rPr lang="en-ZA" sz="1400" b="0" i="0" u="none" strike="noStrike" kern="1200">
                          <a:solidFill>
                            <a:srgbClr val="000000"/>
                          </a:solidFill>
                          <a:effectLst/>
                          <a:latin typeface="Arial" panose="020B0604020202020204" pitchFamily="34" charset="0"/>
                          <a:ea typeface="+mn-ea"/>
                          <a:cs typeface="+mn-cs"/>
                        </a:rPr>
                        <a:t>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1" i="0" u="none" strike="noStrike">
                          <a:solidFill>
                            <a:srgbClr val="FFFFFF"/>
                          </a:solidFill>
                          <a:effectLst/>
                          <a:latin typeface="Arial" panose="020B0604020202020204" pitchFamily="34" charset="0"/>
                        </a:rPr>
                        <a:t>249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7"/>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Johannesburg</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a:solidFill>
                            <a:schemeClr val="tx1"/>
                          </a:solidFill>
                          <a:effectLst/>
                          <a:latin typeface="+mj-lt"/>
                        </a:rPr>
                        <a:t>JE</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248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algn="ctr" defTabSz="457200" rtl="0" eaLnBrk="1" fontAlgn="b" latinLnBrk="0" hangingPunct="1"/>
                      <a:r>
                        <a:rPr lang="en-ZA" sz="1400" b="0" i="0" u="none" strike="noStrike" kern="1200" dirty="0">
                          <a:solidFill>
                            <a:srgbClr val="000000"/>
                          </a:solidFill>
                          <a:effectLst/>
                          <a:latin typeface="Arial" panose="020B0604020202020204" pitchFamily="34" charset="0"/>
                          <a:ea typeface="+mn-ea"/>
                          <a:cs typeface="+mn-cs"/>
                        </a:rPr>
                        <a:t>242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248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1" i="0" u="none" strike="noStrike">
                          <a:solidFill>
                            <a:srgbClr val="FFFFFF"/>
                          </a:solidFill>
                          <a:effectLst/>
                          <a:latin typeface="Arial" panose="020B0604020202020204" pitchFamily="34" charset="0"/>
                        </a:rPr>
                        <a:t>276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8"/>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a:ln>
                            <a:noFill/>
                          </a:ln>
                          <a:solidFill>
                            <a:srgbClr val="FFFFFF"/>
                          </a:solidFill>
                          <a:effectLst/>
                          <a:latin typeface="Calibri" panose="020F0502020204030204" pitchFamily="34" charset="0"/>
                        </a:rPr>
                        <a:t>Johannesburg</a:t>
                      </a:r>
                      <a:endParaRPr kumimoji="0" lang="en-ZA" altLang="en-US" sz="1400" b="1" i="0" u="none" strike="noStrike" cap="none" normalizeH="0" baseline="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a:solidFill>
                            <a:schemeClr val="tx1"/>
                          </a:solidFill>
                          <a:effectLst/>
                          <a:latin typeface="+mj-lt"/>
                        </a:rPr>
                        <a:t>JN</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204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algn="ctr" defTabSz="457200" rtl="0" eaLnBrk="1" fontAlgn="b" latinLnBrk="0" hangingPunct="1"/>
                      <a:r>
                        <a:rPr lang="en-ZA" sz="1400" b="0" i="0" u="none" strike="noStrike" kern="1200">
                          <a:solidFill>
                            <a:srgbClr val="000000"/>
                          </a:solidFill>
                          <a:effectLst/>
                          <a:latin typeface="Arial" panose="020B0604020202020204" pitchFamily="34" charset="0"/>
                          <a:ea typeface="+mn-ea"/>
                          <a:cs typeface="+mn-cs"/>
                        </a:rPr>
                        <a:t>103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108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1" i="0" u="none" strike="noStrike">
                          <a:solidFill>
                            <a:srgbClr val="FFFFFF"/>
                          </a:solidFill>
                          <a:effectLst/>
                          <a:latin typeface="Arial" panose="020B0604020202020204" pitchFamily="34" charset="0"/>
                        </a:rPr>
                        <a:t>248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9"/>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25"/>
                        </a:lnSpc>
                        <a:spcBef>
                          <a:spcPts val="63"/>
                        </a:spcBef>
                        <a:spcAft>
                          <a:spcPct val="0"/>
                        </a:spcAft>
                        <a:buClrTx/>
                        <a:buSzTx/>
                        <a:buFontTx/>
                        <a:buNone/>
                        <a:tabLst/>
                      </a:pPr>
                      <a:r>
                        <a:rPr kumimoji="0" lang="en-US" altLang="en-US" sz="1400" b="1" i="0" u="none" strike="noStrike" cap="none" normalizeH="0" baseline="0">
                          <a:ln>
                            <a:noFill/>
                          </a:ln>
                          <a:solidFill>
                            <a:srgbClr val="FFFFFF"/>
                          </a:solidFill>
                          <a:effectLst/>
                          <a:latin typeface="Calibri" panose="020F0502020204030204" pitchFamily="34" charset="0"/>
                        </a:rPr>
                        <a:t>Johannesburg</a:t>
                      </a:r>
                      <a:endParaRPr kumimoji="0" lang="en-ZA" altLang="en-US" sz="1400" b="1" i="0" u="none" strike="noStrike" cap="none" normalizeH="0" baseline="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a:solidFill>
                            <a:schemeClr val="tx1"/>
                          </a:solidFill>
                          <a:effectLst/>
                          <a:latin typeface="+mj-lt"/>
                        </a:rPr>
                        <a:t>JS</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260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44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algn="ctr" defTabSz="457200" rtl="0" eaLnBrk="1" fontAlgn="b" latinLnBrk="0" hangingPunct="1"/>
                      <a:r>
                        <a:rPr lang="en-ZA" sz="1400" b="0" i="0" u="none" strike="noStrike" kern="1200" dirty="0">
                          <a:solidFill>
                            <a:srgbClr val="000000"/>
                          </a:solidFill>
                          <a:effectLst/>
                          <a:latin typeface="Arial" panose="020B0604020202020204" pitchFamily="34" charset="0"/>
                          <a:ea typeface="+mn-ea"/>
                          <a:cs typeface="+mn-cs"/>
                        </a:rPr>
                        <a:t>93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108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1" i="0" u="none" strike="noStrike">
                          <a:solidFill>
                            <a:srgbClr val="FFFFFF"/>
                          </a:solidFill>
                          <a:effectLst/>
                          <a:latin typeface="Arial" panose="020B0604020202020204" pitchFamily="34" charset="0"/>
                        </a:rPr>
                        <a:t>312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0"/>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25"/>
                        </a:lnSpc>
                        <a:spcBef>
                          <a:spcPts val="63"/>
                        </a:spcBef>
                        <a:spcAft>
                          <a:spcPct val="0"/>
                        </a:spcAft>
                        <a:buClrTx/>
                        <a:buSzTx/>
                        <a:buFontTx/>
                        <a:buNone/>
                        <a:tabLst/>
                      </a:pPr>
                      <a:r>
                        <a:rPr kumimoji="0" lang="en-US" altLang="en-US" sz="1400" b="1" i="0" u="none" strike="noStrike" cap="none" normalizeH="0" baseline="0">
                          <a:ln>
                            <a:noFill/>
                          </a:ln>
                          <a:solidFill>
                            <a:srgbClr val="FFFFFF"/>
                          </a:solidFill>
                          <a:effectLst/>
                          <a:latin typeface="Calibri" panose="020F0502020204030204" pitchFamily="34" charset="0"/>
                        </a:rPr>
                        <a:t>Johannesburg</a:t>
                      </a:r>
                      <a:endParaRPr kumimoji="0" lang="en-ZA" altLang="en-US" sz="1400" b="1" i="0" u="none" strike="noStrike" cap="none" normalizeH="0" baseline="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a:solidFill>
                            <a:schemeClr val="tx1"/>
                          </a:solidFill>
                          <a:effectLst/>
                          <a:latin typeface="+mj-lt"/>
                        </a:rPr>
                        <a:t>JW</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298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39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algn="ctr" defTabSz="457200" rtl="0" eaLnBrk="1" fontAlgn="b" latinLnBrk="0" hangingPunct="1"/>
                      <a:r>
                        <a:rPr lang="en-ZA" sz="1400" b="0" i="0" u="none" strike="noStrike" kern="1200">
                          <a:solidFill>
                            <a:srgbClr val="000000"/>
                          </a:solidFill>
                          <a:effectLst/>
                          <a:latin typeface="Arial" panose="020B0604020202020204" pitchFamily="34" charset="0"/>
                          <a:ea typeface="+mn-ea"/>
                          <a:cs typeface="+mn-cs"/>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1" i="0" u="none" strike="noStrike">
                          <a:solidFill>
                            <a:srgbClr val="FFFFFF"/>
                          </a:solidFill>
                          <a:effectLst/>
                          <a:latin typeface="Arial" panose="020B0604020202020204" pitchFamily="34" charset="0"/>
                        </a:rPr>
                        <a:t>345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1"/>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Sedibeng</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a:solidFill>
                            <a:schemeClr val="tx1"/>
                          </a:solidFill>
                          <a:effectLst/>
                          <a:latin typeface="+mj-lt"/>
                        </a:rPr>
                        <a:t>SE</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181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algn="ctr" defTabSz="457200" rtl="0" eaLnBrk="1" fontAlgn="b" latinLnBrk="0" hangingPunct="1"/>
                      <a:r>
                        <a:rPr lang="en-ZA" sz="1400" b="0" i="0" u="none" strike="noStrike" kern="1200" dirty="0">
                          <a:solidFill>
                            <a:srgbClr val="000000"/>
                          </a:solidFill>
                          <a:effectLst/>
                          <a:latin typeface="Arial" panose="020B0604020202020204" pitchFamily="34" charset="0"/>
                          <a:ea typeface="+mn-ea"/>
                          <a:cs typeface="+mn-cs"/>
                        </a:rPr>
                        <a:t>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1" i="0" u="none" strike="noStrike">
                          <a:solidFill>
                            <a:srgbClr val="FFFFFF"/>
                          </a:solidFill>
                          <a:effectLst/>
                          <a:latin typeface="Arial" panose="020B0604020202020204" pitchFamily="34" charset="0"/>
                        </a:rPr>
                        <a:t>234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2"/>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25"/>
                        </a:lnSpc>
                        <a:spcBef>
                          <a:spcPts val="63"/>
                        </a:spcBef>
                        <a:spcAft>
                          <a:spcPct val="0"/>
                        </a:spcAft>
                        <a:buClrTx/>
                        <a:buSzTx/>
                        <a:buFontTx/>
                        <a:buNone/>
                        <a:tabLst/>
                      </a:pPr>
                      <a:r>
                        <a:rPr kumimoji="0" lang="en-US" altLang="en-US" sz="1400" b="1" i="0" u="none" strike="noStrike" cap="none" normalizeH="0" baseline="0">
                          <a:ln>
                            <a:noFill/>
                          </a:ln>
                          <a:solidFill>
                            <a:srgbClr val="FFFFFF"/>
                          </a:solidFill>
                          <a:effectLst/>
                          <a:latin typeface="Calibri" panose="020F0502020204030204" pitchFamily="34" charset="0"/>
                        </a:rPr>
                        <a:t>Sedibeng</a:t>
                      </a:r>
                      <a:endParaRPr kumimoji="0" lang="en-ZA" altLang="en-US" sz="1400" b="1" i="0" u="none" strike="noStrike" cap="none" normalizeH="0" baseline="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a:solidFill>
                            <a:schemeClr val="tx1"/>
                          </a:solidFill>
                          <a:effectLst/>
                          <a:latin typeface="+mj-lt"/>
                        </a:rPr>
                        <a:t>SW</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212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algn="ctr" defTabSz="457200" rtl="0" eaLnBrk="1" fontAlgn="b" latinLnBrk="0" hangingPunct="1"/>
                      <a:r>
                        <a:rPr lang="en-ZA" sz="1400" b="0" i="0" u="none" strike="noStrike" kern="1200" dirty="0">
                          <a:solidFill>
                            <a:srgbClr val="000000"/>
                          </a:solidFill>
                          <a:effectLst/>
                          <a:latin typeface="Arial" panose="020B0604020202020204" pitchFamily="34" charset="0"/>
                          <a:ea typeface="+mn-ea"/>
                          <a:cs typeface="+mn-cs"/>
                        </a:rPr>
                        <a:t>29</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38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1" i="0" u="none" strike="noStrike">
                          <a:solidFill>
                            <a:srgbClr val="FFFFFF"/>
                          </a:solidFill>
                          <a:effectLst/>
                          <a:latin typeface="Arial" panose="020B0604020202020204" pitchFamily="34" charset="0"/>
                        </a:rPr>
                        <a:t>233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3"/>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38"/>
                        </a:lnSpc>
                        <a:spcBef>
                          <a:spcPts val="63"/>
                        </a:spcBef>
                        <a:spcAft>
                          <a:spcPct val="0"/>
                        </a:spcAft>
                        <a:buClrTx/>
                        <a:buSzTx/>
                        <a:buFontTx/>
                        <a:buNone/>
                        <a:tabLst/>
                      </a:pPr>
                      <a:r>
                        <a:rPr kumimoji="0" lang="en-US" altLang="en-US" sz="1400" b="1" i="0" u="none" strike="noStrike" cap="none" normalizeH="0" baseline="0">
                          <a:ln>
                            <a:noFill/>
                          </a:ln>
                          <a:solidFill>
                            <a:srgbClr val="FFFFFF"/>
                          </a:solidFill>
                          <a:effectLst/>
                          <a:latin typeface="Calibri" panose="020F0502020204030204" pitchFamily="34" charset="0"/>
                        </a:rPr>
                        <a:t>Tshwane</a:t>
                      </a:r>
                      <a:endParaRPr kumimoji="0" lang="en-ZA" altLang="en-US" sz="1400" b="1" i="0" u="none" strike="noStrike" cap="none" normalizeH="0" baseline="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a:solidFill>
                            <a:schemeClr val="tx1"/>
                          </a:solidFill>
                          <a:effectLst/>
                          <a:latin typeface="+mj-lt"/>
                        </a:rPr>
                        <a:t>TN</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326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algn="ctr" defTabSz="457200" rtl="0" eaLnBrk="1" fontAlgn="b" latinLnBrk="0" hangingPunct="1"/>
                      <a:r>
                        <a:rPr lang="en-ZA" sz="1400" b="0" i="0" u="none" strike="noStrike" kern="1200" dirty="0">
                          <a:solidFill>
                            <a:srgbClr val="000000"/>
                          </a:solidFill>
                          <a:effectLst/>
                          <a:latin typeface="Arial" panose="020B0604020202020204" pitchFamily="34" charset="0"/>
                          <a:ea typeface="+mn-ea"/>
                          <a:cs typeface="+mn-cs"/>
                        </a:rPr>
                        <a:t>314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314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1" i="0" u="none" strike="noStrike">
                          <a:solidFill>
                            <a:srgbClr val="FFFFFF"/>
                          </a:solidFill>
                          <a:effectLst/>
                          <a:latin typeface="Arial" panose="020B0604020202020204" pitchFamily="34" charset="0"/>
                        </a:rPr>
                        <a:t>372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4"/>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25"/>
                        </a:lnSpc>
                        <a:spcBef>
                          <a:spcPts val="63"/>
                        </a:spcBef>
                        <a:spcAft>
                          <a:spcPct val="0"/>
                        </a:spcAft>
                        <a:buClrTx/>
                        <a:buSzTx/>
                        <a:buFontTx/>
                        <a:buNone/>
                        <a:tabLst/>
                      </a:pPr>
                      <a:r>
                        <a:rPr kumimoji="0" lang="en-US" altLang="en-US" sz="1400" b="1" i="0" u="none" strike="noStrike" cap="none" normalizeH="0" baseline="0">
                          <a:ln>
                            <a:noFill/>
                          </a:ln>
                          <a:solidFill>
                            <a:srgbClr val="FFFFFF"/>
                          </a:solidFill>
                          <a:effectLst/>
                          <a:latin typeface="Calibri" panose="020F0502020204030204" pitchFamily="34" charset="0"/>
                        </a:rPr>
                        <a:t>Tshwane</a:t>
                      </a:r>
                      <a:endParaRPr kumimoji="0" lang="en-ZA" altLang="en-US" sz="1400" b="1" i="0" u="none" strike="noStrike" cap="none" normalizeH="0" baseline="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a:solidFill>
                            <a:schemeClr val="tx1"/>
                          </a:solidFill>
                          <a:effectLst/>
                          <a:latin typeface="+mj-lt"/>
                        </a:rPr>
                        <a:t>TS</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169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algn="ctr" defTabSz="457200" rtl="0" eaLnBrk="1" fontAlgn="b" latinLnBrk="0" hangingPunct="1"/>
                      <a:r>
                        <a:rPr lang="en-ZA" sz="1400" b="0" i="0" u="none" strike="noStrike" kern="1200" dirty="0">
                          <a:solidFill>
                            <a:srgbClr val="000000"/>
                          </a:solidFill>
                          <a:effectLst/>
                          <a:latin typeface="Arial" panose="020B0604020202020204" pitchFamily="34" charset="0"/>
                          <a:ea typeface="+mn-ea"/>
                          <a:cs typeface="+mn-cs"/>
                        </a:rPr>
                        <a:t>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45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1" i="0" u="none" strike="noStrike">
                          <a:solidFill>
                            <a:srgbClr val="FFFFFF"/>
                          </a:solidFill>
                          <a:effectLst/>
                          <a:latin typeface="Arial" panose="020B0604020202020204" pitchFamily="34" charset="0"/>
                        </a:rPr>
                        <a:t>197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5"/>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25"/>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Tshwane</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dirty="0">
                          <a:solidFill>
                            <a:schemeClr val="tx1"/>
                          </a:solidFill>
                          <a:effectLst/>
                          <a:latin typeface="+mj-lt"/>
                        </a:rPr>
                        <a:t>TW</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a:solidFill>
                            <a:srgbClr val="000000"/>
                          </a:solidFill>
                          <a:effectLst/>
                          <a:latin typeface="Arial" panose="020B0604020202020204" pitchFamily="34" charset="0"/>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0" i="0" u="none" strike="noStrike">
                          <a:solidFill>
                            <a:srgbClr val="000000"/>
                          </a:solidFill>
                          <a:effectLst/>
                          <a:latin typeface="Arial" panose="020B0604020202020204" pitchFamily="34" charset="0"/>
                        </a:rPr>
                        <a:t>166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400" b="0" i="0" u="none" strike="noStrike" dirty="0">
                          <a:solidFill>
                            <a:srgbClr val="000000"/>
                          </a:solidFill>
                          <a:effectLst/>
                          <a:latin typeface="Arial" panose="020B0604020202020204" pitchFamily="34" charset="0"/>
                        </a:rPr>
                        <a:t>38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algn="ctr" defTabSz="457200" rtl="0" eaLnBrk="1" fontAlgn="b" latinLnBrk="0" hangingPunct="1"/>
                      <a:r>
                        <a:rPr lang="en-ZA" sz="1400" b="0" i="0" u="none" strike="noStrike" kern="1200" dirty="0">
                          <a:solidFill>
                            <a:srgbClr val="000000"/>
                          </a:solidFill>
                          <a:effectLst/>
                          <a:latin typeface="Arial" panose="020B0604020202020204" pitchFamily="34" charset="0"/>
                          <a:ea typeface="+mn-ea"/>
                          <a:cs typeface="+mn-cs"/>
                        </a:rPr>
                        <a:t>163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algn="ctr" rtl="0" fontAlgn="b"/>
                      <a:r>
                        <a:rPr lang="en-ZA" sz="1600" b="1" i="0" u="none" strike="noStrike" dirty="0">
                          <a:solidFill>
                            <a:srgbClr val="FF0000"/>
                          </a:solidFill>
                          <a:effectLst/>
                          <a:latin typeface="Arial" panose="020B0604020202020204" pitchFamily="34" charset="0"/>
                        </a:rPr>
                        <a:t>178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algn="ctr" rtl="0" fontAlgn="b"/>
                      <a:r>
                        <a:rPr lang="en-ZA" sz="1400" b="1" i="0" u="none" strike="noStrike">
                          <a:solidFill>
                            <a:srgbClr val="FFFFFF"/>
                          </a:solidFill>
                          <a:effectLst/>
                          <a:latin typeface="Arial" panose="020B0604020202020204" pitchFamily="34" charset="0"/>
                        </a:rPr>
                        <a:t>218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6"/>
                  </a:ext>
                </a:extLst>
              </a:tr>
              <a:tr h="243840">
                <a:tc>
                  <a:txBody>
                    <a:bodyPr/>
                    <a:lstStyle>
                      <a:lvl1pPr marL="22225">
                        <a:spcBef>
                          <a:spcPct val="20000"/>
                        </a:spcBef>
                        <a:buFont typeface="Arial" panose="020B0604020202020204" pitchFamily="34" charset="0"/>
                        <a:defRPr sz="20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defRPr>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defRPr sz="1600">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defRPr sz="14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defRPr sz="1400">
                          <a:solidFill>
                            <a:schemeClr val="tx1"/>
                          </a:solidFill>
                          <a:latin typeface="Arial" panose="020B0604020202020204" pitchFamily="34" charset="0"/>
                          <a:cs typeface="Arial" panose="020B0604020202020204" pitchFamily="34" charset="0"/>
                        </a:defRPr>
                      </a:lvl9pPr>
                    </a:lstStyle>
                    <a:p>
                      <a:pPr marL="22225" marR="0" lvl="0" indent="0" algn="l" defTabSz="457200" rtl="0" eaLnBrk="1" fontAlgn="base" latinLnBrk="0" hangingPunct="1">
                        <a:lnSpc>
                          <a:spcPts val="1325"/>
                        </a:lnSpc>
                        <a:spcBef>
                          <a:spcPts val="63"/>
                        </a:spcBef>
                        <a:spcAft>
                          <a:spcPct val="0"/>
                        </a:spcAft>
                        <a:buClrTx/>
                        <a:buSzTx/>
                        <a:buFontTx/>
                        <a:buNone/>
                        <a:tabLst/>
                      </a:pPr>
                      <a:r>
                        <a:rPr kumimoji="0" lang="en-US" altLang="en-US" sz="1400" b="1" i="0" u="none" strike="noStrike" cap="none" normalizeH="0" baseline="0" dirty="0">
                          <a:ln>
                            <a:noFill/>
                          </a:ln>
                          <a:solidFill>
                            <a:srgbClr val="FFFFFF"/>
                          </a:solidFill>
                          <a:effectLst/>
                          <a:latin typeface="Calibri" panose="020F0502020204030204" pitchFamily="34" charset="0"/>
                        </a:rPr>
                        <a:t> Total</a:t>
                      </a:r>
                      <a:endParaRPr kumimoji="0" lang="en-ZA" altLang="en-US" sz="1400" b="1" i="0" u="none" strike="noStrike" cap="none" normalizeH="0" baseline="0" dirty="0">
                        <a:ln>
                          <a:noFill/>
                        </a:ln>
                        <a:solidFill>
                          <a:srgbClr val="FFFFFF"/>
                        </a:solidFill>
                        <a:effectLst/>
                        <a:latin typeface="Arial" panose="020B0604020202020204" pitchFamily="34" charset="0"/>
                        <a:ea typeface="Arial" panose="020B0604020202020204" pitchFamily="34" charset="0"/>
                        <a:cs typeface="Times New Roman" panose="02020603050405020304" pitchFamily="18" charset="0"/>
                      </a:endParaRPr>
                    </a:p>
                  </a:txBody>
                  <a:tcPr marL="0" marR="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l" rtl="0" fontAlgn="b"/>
                      <a:r>
                        <a:rPr lang="en-ZA" sz="1400" b="1" i="0" u="none" strike="noStrike" dirty="0">
                          <a:solidFill>
                            <a:schemeClr val="bg1"/>
                          </a:solidFill>
                          <a:effectLst/>
                          <a:latin typeface="+mj-lt"/>
                        </a:rPr>
                        <a:t>TOTAL</a:t>
                      </a:r>
                    </a:p>
                  </a:txBody>
                  <a:tcPr marL="9525" marR="9525" marT="95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rtl="0" fontAlgn="b"/>
                      <a:r>
                        <a:rPr lang="en-ZA" sz="1400" b="1" i="0" u="none" strike="noStrike">
                          <a:solidFill>
                            <a:srgbClr val="FFFFFF"/>
                          </a:solidFill>
                          <a:effectLst/>
                          <a:latin typeface="Arial" panose="020B0604020202020204" pitchFamily="34" charset="0"/>
                        </a:rPr>
                        <a:t>211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rtl="0" fontAlgn="b"/>
                      <a:r>
                        <a:rPr lang="en-ZA" sz="1400" b="1" i="0" u="none" strike="noStrike">
                          <a:solidFill>
                            <a:srgbClr val="FFFFFF"/>
                          </a:solidFill>
                          <a:effectLst/>
                          <a:latin typeface="Arial" panose="020B0604020202020204" pitchFamily="34" charset="0"/>
                        </a:rPr>
                        <a:t>76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rtl="0" fontAlgn="b"/>
                      <a:r>
                        <a:rPr lang="en-ZA" sz="1400" b="1" i="0" u="none" strike="noStrike">
                          <a:solidFill>
                            <a:srgbClr val="FFFFFF"/>
                          </a:solidFill>
                          <a:effectLst/>
                          <a:latin typeface="Arial" panose="020B0604020202020204" pitchFamily="34" charset="0"/>
                        </a:rPr>
                        <a:t>72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rtl="0" fontAlgn="b"/>
                      <a:r>
                        <a:rPr lang="en-ZA" sz="1400" b="1" i="0" u="none" strike="noStrike">
                          <a:solidFill>
                            <a:srgbClr val="FFFFFF"/>
                          </a:solidFill>
                          <a:effectLst/>
                          <a:latin typeface="Arial" panose="020B0604020202020204" pitchFamily="34" charset="0"/>
                        </a:rPr>
                        <a:t>3617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rtl="0" fontAlgn="b"/>
                      <a:r>
                        <a:rPr lang="en-ZA" sz="1400" b="1" i="0" u="none" strike="noStrike" dirty="0">
                          <a:solidFill>
                            <a:srgbClr val="FFFFFF"/>
                          </a:solidFill>
                          <a:effectLst/>
                          <a:latin typeface="Arial" panose="020B0604020202020204" pitchFamily="34" charset="0"/>
                        </a:rPr>
                        <a:t>495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algn="ctr" defTabSz="457200" rtl="0" eaLnBrk="1" fontAlgn="b" latinLnBrk="0" hangingPunct="1"/>
                      <a:r>
                        <a:rPr lang="en-ZA" sz="1400" b="1" i="0" u="none" strike="noStrike" kern="1200" dirty="0">
                          <a:solidFill>
                            <a:schemeClr val="bg1"/>
                          </a:solidFill>
                          <a:effectLst/>
                          <a:latin typeface="Arial" panose="020B0604020202020204" pitchFamily="34" charset="0"/>
                          <a:ea typeface="+mn-ea"/>
                          <a:cs typeface="+mn-cs"/>
                        </a:rPr>
                        <a:t>1495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rtl="0" fontAlgn="b"/>
                      <a:r>
                        <a:rPr lang="en-ZA" sz="1600" b="1" i="0" u="none" strike="noStrike" dirty="0">
                          <a:solidFill>
                            <a:schemeClr val="bg1"/>
                          </a:solidFill>
                          <a:effectLst/>
                          <a:latin typeface="Arial" panose="020B0604020202020204" pitchFamily="34" charset="0"/>
                        </a:rPr>
                        <a:t>1567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algn="ctr" rtl="0" fontAlgn="b"/>
                      <a:r>
                        <a:rPr lang="en-ZA" sz="1400" b="1" i="0" u="none" strike="noStrike" dirty="0">
                          <a:solidFill>
                            <a:srgbClr val="FFFFFF"/>
                          </a:solidFill>
                          <a:effectLst/>
                          <a:latin typeface="Arial" panose="020B0604020202020204" pitchFamily="34" charset="0"/>
                        </a:rPr>
                        <a:t>4399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17"/>
                  </a:ext>
                </a:extLst>
              </a:tr>
            </a:tbl>
          </a:graphicData>
        </a:graphic>
      </p:graphicFrame>
      <p:sp>
        <p:nvSpPr>
          <p:cNvPr id="37076" name="Rectangle 3">
            <a:extLst>
              <a:ext uri="{FF2B5EF4-FFF2-40B4-BE49-F238E27FC236}">
                <a16:creationId xmlns:a16="http://schemas.microsoft.com/office/drawing/2014/main" id="{13D50D70-FAD2-2448-B245-6CD49FF29CC2}"/>
              </a:ext>
            </a:extLst>
          </p:cNvPr>
          <p:cNvSpPr>
            <a:spLocks noChangeArrowheads="1"/>
          </p:cNvSpPr>
          <p:nvPr/>
        </p:nvSpPr>
        <p:spPr bwMode="auto">
          <a:xfrm>
            <a:off x="1334530" y="1598860"/>
            <a:ext cx="10613984"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pPr>
            <a:r>
              <a:rPr lang="en-US" altLang="en-US" sz="1800" dirty="0">
                <a:solidFill>
                  <a:srgbClr val="0070C0"/>
                </a:solidFill>
                <a:latin typeface="Calibri" panose="020F0502020204030204" pitchFamily="34" charset="0"/>
                <a:cs typeface="Times New Roman" panose="02020603050405020304" pitchFamily="18" charset="0"/>
              </a:rPr>
              <a:t> </a:t>
            </a:r>
            <a:r>
              <a:rPr lang="en-US" altLang="en-US" sz="1600" dirty="0">
                <a:solidFill>
                  <a:srgbClr val="0070C0"/>
                </a:solidFill>
                <a:latin typeface="Calibri" panose="020F0502020204030204" pitchFamily="34" charset="0"/>
                <a:cs typeface="Times New Roman" panose="02020603050405020304" pitchFamily="18" charset="0"/>
              </a:rPr>
              <a:t>Comorbidities applications approved appear low due to some district Offices not functional due to COVID-related closure.  </a:t>
            </a:r>
            <a:r>
              <a:rPr lang="en-US" altLang="en-US" sz="1600" dirty="0">
                <a:solidFill>
                  <a:srgbClr val="0070C0"/>
                </a:solidFill>
                <a:latin typeface="Calibri" panose="020F0502020204030204" pitchFamily="34" charset="0"/>
                <a:ea typeface="Calibri" panose="020F0502020204030204" pitchFamily="34" charset="0"/>
                <a:cs typeface="Times New Roman" panose="02020603050405020304" pitchFamily="18" charset="0"/>
              </a:rPr>
              <a:t>Some school applications delayed due to principals who restarted the process. Team is accelerating the process of granting concessions.</a:t>
            </a:r>
            <a:endParaRPr lang="en-US" altLang="en-US" sz="18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9450348"/>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DAB64CC-0674-9246-8098-2B42C7710AF1}"/>
              </a:ext>
            </a:extLst>
          </p:cNvPr>
          <p:cNvSpPr>
            <a:spLocks noGrp="1"/>
          </p:cNvSpPr>
          <p:nvPr>
            <p:ph type="title"/>
          </p:nvPr>
        </p:nvSpPr>
        <p:spPr/>
        <p:txBody>
          <a:bodyPr/>
          <a:lstStyle/>
          <a:p>
            <a:endParaRPr lang="en-GB"/>
          </a:p>
        </p:txBody>
      </p:sp>
      <p:sp>
        <p:nvSpPr>
          <p:cNvPr id="20483" name="Content Placeholder 2">
            <a:extLst>
              <a:ext uri="{FF2B5EF4-FFF2-40B4-BE49-F238E27FC236}">
                <a16:creationId xmlns:a16="http://schemas.microsoft.com/office/drawing/2014/main" id="{2F41B06C-E91F-C449-9340-10087B8A17C0}"/>
              </a:ext>
            </a:extLst>
          </p:cNvPr>
          <p:cNvSpPr>
            <a:spLocks noGrp="1" noChangeArrowheads="1"/>
          </p:cNvSpPr>
          <p:nvPr>
            <p:ph type="body" idx="1"/>
          </p:nvPr>
        </p:nvSpPr>
        <p:spPr/>
        <p:txBody>
          <a:bodyPr/>
          <a:lstStyle/>
          <a:p>
            <a:r>
              <a:rPr lang="en-US" altLang="en-US" dirty="0"/>
              <a:t>			</a:t>
            </a:r>
          </a:p>
          <a:p>
            <a:endParaRPr lang="en-US" altLang="en-US" dirty="0"/>
          </a:p>
        </p:txBody>
      </p:sp>
      <p:sp>
        <p:nvSpPr>
          <p:cNvPr id="9" name="Text Placeholder 8">
            <a:extLst>
              <a:ext uri="{FF2B5EF4-FFF2-40B4-BE49-F238E27FC236}">
                <a16:creationId xmlns:a16="http://schemas.microsoft.com/office/drawing/2014/main" id="{129C0EB1-5C44-DE4F-ACD6-D91A0DAC1CB2}"/>
              </a:ext>
            </a:extLst>
          </p:cNvPr>
          <p:cNvSpPr>
            <a:spLocks noGrp="1"/>
          </p:cNvSpPr>
          <p:nvPr>
            <p:ph type="body" idx="10"/>
          </p:nvPr>
        </p:nvSpPr>
        <p:spPr/>
        <p:txBody>
          <a:bodyPr/>
          <a:lstStyle/>
          <a:p>
            <a:endParaRPr lang="en-GB" altLang="en-US" dirty="0"/>
          </a:p>
          <a:p>
            <a:endParaRPr lang="en-GB" altLang="en-US" dirty="0"/>
          </a:p>
          <a:p>
            <a:r>
              <a:rPr lang="en-GB" altLang="en-US" sz="3200" dirty="0">
                <a:solidFill>
                  <a:srgbClr val="FF0000"/>
                </a:solidFill>
              </a:rPr>
              <a:t>Status of Schools and Attendance as 24 July 2020</a:t>
            </a:r>
            <a:endParaRPr lang="en-US" altLang="en-US" sz="3200" dirty="0">
              <a:solidFill>
                <a:srgbClr val="FF0000"/>
              </a:solidFill>
            </a:endParaRPr>
          </a:p>
        </p:txBody>
      </p:sp>
    </p:spTree>
    <p:extLst>
      <p:ext uri="{BB962C8B-B14F-4D97-AF65-F5344CB8AC3E}">
        <p14:creationId xmlns:p14="http://schemas.microsoft.com/office/powerpoint/2010/main" val="9166468"/>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182A5C7A-0914-F14F-A34E-D73A088C1AAD}"/>
              </a:ext>
            </a:extLst>
          </p:cNvPr>
          <p:cNvSpPr>
            <a:spLocks noGrp="1" noChangeArrowheads="1"/>
          </p:cNvSpPr>
          <p:nvPr>
            <p:ph type="title"/>
          </p:nvPr>
        </p:nvSpPr>
        <p:spPr/>
        <p:txBody>
          <a:bodyPr/>
          <a:lstStyle/>
          <a:p>
            <a:r>
              <a:rPr lang="en-GB" altLang="en-US"/>
              <a:t>Number of substitute posts utilized</a:t>
            </a:r>
            <a:endParaRPr lang="en-US" altLang="en-US"/>
          </a:p>
        </p:txBody>
      </p:sp>
      <p:sp>
        <p:nvSpPr>
          <p:cNvPr id="37890" name="Content Placeholder 2">
            <a:extLst>
              <a:ext uri="{FF2B5EF4-FFF2-40B4-BE49-F238E27FC236}">
                <a16:creationId xmlns:a16="http://schemas.microsoft.com/office/drawing/2014/main" id="{DD1BB9D9-13AB-AC45-B1E8-8DEBB0F7F111}"/>
              </a:ext>
            </a:extLst>
          </p:cNvPr>
          <p:cNvSpPr>
            <a:spLocks noGrp="1" noChangeArrowheads="1"/>
          </p:cNvSpPr>
          <p:nvPr>
            <p:ph idx="1"/>
          </p:nvPr>
        </p:nvSpPr>
        <p:spPr/>
        <p:txBody>
          <a:bodyPr/>
          <a:lstStyle/>
          <a:p>
            <a:r>
              <a:rPr lang="en-GB" altLang="en-US"/>
              <a:t>No automatic provision of substitute for all WFH when all grades return, the adverse impact of comorbidity applications would require an increased pool of substitutes to be provided where:</a:t>
            </a:r>
          </a:p>
          <a:p>
            <a:pPr lvl="1"/>
            <a:r>
              <a:rPr lang="en-GB" altLang="en-US"/>
              <a:t>The need is greater</a:t>
            </a:r>
          </a:p>
          <a:p>
            <a:pPr lvl="1"/>
            <a:r>
              <a:rPr lang="en-GB" altLang="en-US"/>
              <a:t>Foundation phase teachers need full time replacement (unlike subject teaching)</a:t>
            </a:r>
          </a:p>
          <a:p>
            <a:pPr lvl="1"/>
            <a:r>
              <a:rPr lang="en-GB" altLang="en-US"/>
              <a:t>Small schools/ multi-grade teaching</a:t>
            </a:r>
          </a:p>
          <a:p>
            <a:pPr lvl="1"/>
            <a:r>
              <a:rPr lang="en-GB" altLang="en-US"/>
              <a:t>Splitting of classes</a:t>
            </a:r>
          </a:p>
          <a:p>
            <a:pPr lvl="1"/>
            <a:r>
              <a:rPr lang="en-GB" altLang="en-US"/>
              <a:t>Subject Specialization (particularly in Grade 12)</a:t>
            </a:r>
            <a:endParaRPr lang="en-US" altLang="en-US"/>
          </a:p>
        </p:txBody>
      </p:sp>
    </p:spTree>
    <p:extLst>
      <p:ext uri="{BB962C8B-B14F-4D97-AF65-F5344CB8AC3E}">
        <p14:creationId xmlns:p14="http://schemas.microsoft.com/office/powerpoint/2010/main" val="3396740576"/>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a:extLst>
              <a:ext uri="{FF2B5EF4-FFF2-40B4-BE49-F238E27FC236}">
                <a16:creationId xmlns:a16="http://schemas.microsoft.com/office/drawing/2014/main" id="{02D6CC4D-5AA5-1A40-B25B-4F4E028C5AC3}"/>
              </a:ext>
            </a:extLst>
          </p:cNvPr>
          <p:cNvSpPr>
            <a:spLocks noGrp="1" noChangeArrowheads="1"/>
          </p:cNvSpPr>
          <p:nvPr>
            <p:ph type="title"/>
          </p:nvPr>
        </p:nvSpPr>
        <p:spPr/>
        <p:txBody>
          <a:bodyPr/>
          <a:lstStyle/>
          <a:p>
            <a:endParaRPr lang="en-US" altLang="en-US" dirty="0">
              <a:solidFill>
                <a:srgbClr val="FF0000"/>
              </a:solidFill>
            </a:endParaRPr>
          </a:p>
        </p:txBody>
      </p:sp>
      <p:sp>
        <p:nvSpPr>
          <p:cNvPr id="2" name="Text Placeholder 1">
            <a:extLst>
              <a:ext uri="{FF2B5EF4-FFF2-40B4-BE49-F238E27FC236}">
                <a16:creationId xmlns:a16="http://schemas.microsoft.com/office/drawing/2014/main" id="{597E2B8B-E412-794E-9D01-89AEA1943540}"/>
              </a:ext>
            </a:extLst>
          </p:cNvPr>
          <p:cNvSpPr>
            <a:spLocks noGrp="1"/>
          </p:cNvSpPr>
          <p:nvPr>
            <p:ph type="body" idx="1"/>
          </p:nvPr>
        </p:nvSpPr>
        <p:spPr/>
        <p:txBody>
          <a:bodyPr/>
          <a:lstStyle/>
          <a:p>
            <a:endParaRPr lang="en-GB"/>
          </a:p>
        </p:txBody>
      </p:sp>
      <p:sp>
        <p:nvSpPr>
          <p:cNvPr id="3" name="Text Placeholder 2">
            <a:extLst>
              <a:ext uri="{FF2B5EF4-FFF2-40B4-BE49-F238E27FC236}">
                <a16:creationId xmlns:a16="http://schemas.microsoft.com/office/drawing/2014/main" id="{FF3FDC95-76F0-9445-9B31-74777CFE17AF}"/>
              </a:ext>
            </a:extLst>
          </p:cNvPr>
          <p:cNvSpPr>
            <a:spLocks noGrp="1"/>
          </p:cNvSpPr>
          <p:nvPr>
            <p:ph type="body" idx="10"/>
          </p:nvPr>
        </p:nvSpPr>
        <p:spPr/>
        <p:txBody>
          <a:bodyPr>
            <a:normAutofit/>
          </a:bodyPr>
          <a:lstStyle/>
          <a:p>
            <a:endParaRPr lang="en-ZA" altLang="en-US" sz="3200" dirty="0">
              <a:solidFill>
                <a:srgbClr val="FF0000"/>
              </a:solidFill>
            </a:endParaRPr>
          </a:p>
          <a:p>
            <a:r>
              <a:rPr lang="en-ZA" altLang="en-US" sz="3200" dirty="0">
                <a:solidFill>
                  <a:srgbClr val="FF0000"/>
                </a:solidFill>
              </a:rPr>
              <a:t>Infrastructure, Nutrition and Transport as at 24 July 2020</a:t>
            </a:r>
            <a:endParaRPr lang="en-GB" sz="3200" dirty="0"/>
          </a:p>
        </p:txBody>
      </p:sp>
    </p:spTree>
    <p:extLst>
      <p:ext uri="{BB962C8B-B14F-4D97-AF65-F5344CB8AC3E}">
        <p14:creationId xmlns:p14="http://schemas.microsoft.com/office/powerpoint/2010/main" val="249645779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itle 1">
            <a:extLst>
              <a:ext uri="{FF2B5EF4-FFF2-40B4-BE49-F238E27FC236}">
                <a16:creationId xmlns:a16="http://schemas.microsoft.com/office/drawing/2014/main" id="{0E08F516-BB57-8443-B7F5-CE9EC53C027D}"/>
              </a:ext>
            </a:extLst>
          </p:cNvPr>
          <p:cNvSpPr>
            <a:spLocks noGrp="1" noChangeArrowheads="1"/>
          </p:cNvSpPr>
          <p:nvPr>
            <p:ph type="title"/>
          </p:nvPr>
        </p:nvSpPr>
        <p:spPr/>
        <p:txBody>
          <a:bodyPr/>
          <a:lstStyle/>
          <a:p>
            <a:r>
              <a:rPr lang="en-ZA" altLang="en-US"/>
              <a:t>Infrastructure</a:t>
            </a:r>
          </a:p>
        </p:txBody>
      </p:sp>
      <p:sp>
        <p:nvSpPr>
          <p:cNvPr id="76802" name="Content Placeholder 2">
            <a:extLst>
              <a:ext uri="{FF2B5EF4-FFF2-40B4-BE49-F238E27FC236}">
                <a16:creationId xmlns:a16="http://schemas.microsoft.com/office/drawing/2014/main" id="{7E883CA6-F987-C64B-8BA4-4408316D82A4}"/>
              </a:ext>
            </a:extLst>
          </p:cNvPr>
          <p:cNvSpPr>
            <a:spLocks noGrp="1" noChangeArrowheads="1"/>
          </p:cNvSpPr>
          <p:nvPr>
            <p:ph idx="1"/>
          </p:nvPr>
        </p:nvSpPr>
        <p:spPr/>
        <p:txBody>
          <a:bodyPr>
            <a:normAutofit fontScale="92500" lnSpcReduction="10000"/>
          </a:bodyPr>
          <a:lstStyle/>
          <a:p>
            <a:r>
              <a:rPr lang="en-US" dirty="0"/>
              <a:t>Water Supply to 67 schools started on the 4 June and to date there are no negative reports</a:t>
            </a:r>
          </a:p>
          <a:p>
            <a:r>
              <a:rPr lang="en-US" dirty="0"/>
              <a:t>Electricity – Load reduction and load shedding are posing a risk for water availability.</a:t>
            </a:r>
            <a:endParaRPr lang="en-ZA" altLang="en-US" dirty="0"/>
          </a:p>
          <a:p>
            <a:r>
              <a:rPr lang="en-ZA" altLang="en-US" dirty="0"/>
              <a:t>Number of schools which experienced accommodation/space challenges due to the intake of new cohorts.</a:t>
            </a:r>
          </a:p>
          <a:p>
            <a:pPr lvl="1"/>
            <a:r>
              <a:rPr lang="en-GB" dirty="0"/>
              <a:t>There are 2207 schools that have opened since the 8th of June 2020.</a:t>
            </a:r>
          </a:p>
          <a:p>
            <a:pPr lvl="1"/>
            <a:r>
              <a:rPr lang="en-GB" dirty="0"/>
              <a:t>With the return of Grade  R, 6, 7, 11 and 12 since 6 June 2020, the available classroom stock has been able to accommodate all learners </a:t>
            </a:r>
          </a:p>
          <a:p>
            <a:pPr lvl="1"/>
            <a:r>
              <a:rPr lang="en-GB" dirty="0"/>
              <a:t>There are 103 mobiles that have been delivered to date to address space challenges that would have been caused by  criminal acts  (Theft, Arson , Burglaries and  vandalism .</a:t>
            </a:r>
          </a:p>
          <a:p>
            <a:pPr lvl="1"/>
            <a:r>
              <a:rPr lang="en-GB" dirty="0"/>
              <a:t>Rotation plans have been put in place to accommodate all learners in returning cohorts</a:t>
            </a:r>
            <a:endParaRPr lang="en-ZA" altLang="en-US" dirty="0"/>
          </a:p>
          <a:p>
            <a:endParaRPr lang="en-ZA" altLang="en-US" dirty="0"/>
          </a:p>
        </p:txBody>
      </p:sp>
    </p:spTree>
    <p:extLst>
      <p:ext uri="{BB962C8B-B14F-4D97-AF65-F5344CB8AC3E}">
        <p14:creationId xmlns:p14="http://schemas.microsoft.com/office/powerpoint/2010/main" val="16392255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itle 1">
            <a:extLst>
              <a:ext uri="{FF2B5EF4-FFF2-40B4-BE49-F238E27FC236}">
                <a16:creationId xmlns:a16="http://schemas.microsoft.com/office/drawing/2014/main" id="{0C1411B5-51B4-0040-830E-C8B7F5080660}"/>
              </a:ext>
            </a:extLst>
          </p:cNvPr>
          <p:cNvSpPr>
            <a:spLocks noGrp="1" noChangeArrowheads="1"/>
          </p:cNvSpPr>
          <p:nvPr>
            <p:ph type="title"/>
          </p:nvPr>
        </p:nvSpPr>
        <p:spPr/>
        <p:txBody>
          <a:bodyPr/>
          <a:lstStyle/>
          <a:p>
            <a:r>
              <a:rPr lang="en-US" altLang="en-US"/>
              <a:t>Progress on Schools that did not Open </a:t>
            </a:r>
          </a:p>
        </p:txBody>
      </p:sp>
      <p:graphicFrame>
        <p:nvGraphicFramePr>
          <p:cNvPr id="74754" name="Object 4">
            <a:extLst>
              <a:ext uri="{FF2B5EF4-FFF2-40B4-BE49-F238E27FC236}">
                <a16:creationId xmlns:a16="http://schemas.microsoft.com/office/drawing/2014/main" id="{64F0618B-0469-9B42-A010-4C24A12B29E9}"/>
              </a:ext>
            </a:extLst>
          </p:cNvPr>
          <p:cNvGraphicFramePr>
            <a:graphicFrameLocks noChangeAspect="1"/>
          </p:cNvGraphicFramePr>
          <p:nvPr>
            <p:extLst>
              <p:ext uri="{D42A27DB-BD31-4B8C-83A1-F6EECF244321}">
                <p14:modId xmlns:p14="http://schemas.microsoft.com/office/powerpoint/2010/main" val="266743148"/>
              </p:ext>
            </p:extLst>
          </p:nvPr>
        </p:nvGraphicFramePr>
        <p:xfrm>
          <a:off x="1334530" y="1691758"/>
          <a:ext cx="10755312" cy="5415098"/>
        </p:xfrm>
        <a:graphic>
          <a:graphicData uri="http://schemas.openxmlformats.org/presentationml/2006/ole">
            <mc:AlternateContent xmlns:mc="http://schemas.openxmlformats.org/markup-compatibility/2006">
              <mc:Choice xmlns:v="urn:schemas-microsoft-com:vml" Requires="v">
                <p:oleObj spid="_x0000_s59410" name="Document" r:id="rId3" imgW="8534400" imgH="5461000" progId="Word.Document.12">
                  <p:embed/>
                </p:oleObj>
              </mc:Choice>
              <mc:Fallback>
                <p:oleObj name="Document" r:id="rId3" imgW="8534400" imgH="5461000" progId="Word.Document.12">
                  <p:embed/>
                  <p:pic>
                    <p:nvPicPr>
                      <p:cNvPr id="74754" name="Object 4">
                        <a:extLst>
                          <a:ext uri="{FF2B5EF4-FFF2-40B4-BE49-F238E27FC236}">
                            <a16:creationId xmlns:a16="http://schemas.microsoft.com/office/drawing/2014/main" id="{64F0618B-0469-9B42-A010-4C24A12B29E9}"/>
                          </a:ext>
                        </a:extLst>
                      </p:cNvPr>
                      <p:cNvPicPr>
                        <a:picLocks noChangeAspect="1" noChangeArrowheads="1"/>
                      </p:cNvPicPr>
                      <p:nvPr/>
                    </p:nvPicPr>
                    <p:blipFill>
                      <a:blip r:embed="rId4"/>
                      <a:srcRect/>
                      <a:stretch>
                        <a:fillRect/>
                      </a:stretch>
                    </p:blipFill>
                    <p:spPr bwMode="auto">
                      <a:xfrm>
                        <a:off x="1334530" y="1691758"/>
                        <a:ext cx="10755312" cy="541509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928534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777" name="Object 4">
            <a:extLst>
              <a:ext uri="{FF2B5EF4-FFF2-40B4-BE49-F238E27FC236}">
                <a16:creationId xmlns:a16="http://schemas.microsoft.com/office/drawing/2014/main" id="{7362A014-D7B4-814D-B42B-2FA00964DA95}"/>
              </a:ext>
            </a:extLst>
          </p:cNvPr>
          <p:cNvGraphicFramePr>
            <a:graphicFrameLocks noChangeAspect="1"/>
          </p:cNvGraphicFramePr>
          <p:nvPr>
            <p:extLst>
              <p:ext uri="{D42A27DB-BD31-4B8C-83A1-F6EECF244321}">
                <p14:modId xmlns:p14="http://schemas.microsoft.com/office/powerpoint/2010/main" val="579560996"/>
              </p:ext>
            </p:extLst>
          </p:nvPr>
        </p:nvGraphicFramePr>
        <p:xfrm>
          <a:off x="1298892" y="1666754"/>
          <a:ext cx="10782617" cy="5191246"/>
        </p:xfrm>
        <a:graphic>
          <a:graphicData uri="http://schemas.openxmlformats.org/presentationml/2006/ole">
            <mc:AlternateContent xmlns:mc="http://schemas.openxmlformats.org/markup-compatibility/2006">
              <mc:Choice xmlns:v="urn:schemas-microsoft-com:vml" Requires="v">
                <p:oleObj spid="_x0000_s60434" name="Document" r:id="rId3" imgW="8547100" imgH="5867400" progId="Word.Document.12">
                  <p:embed/>
                </p:oleObj>
              </mc:Choice>
              <mc:Fallback>
                <p:oleObj name="Document" r:id="rId3" imgW="8547100" imgH="5867400" progId="Word.Document.12">
                  <p:embed/>
                  <p:pic>
                    <p:nvPicPr>
                      <p:cNvPr id="75777" name="Object 4">
                        <a:extLst>
                          <a:ext uri="{FF2B5EF4-FFF2-40B4-BE49-F238E27FC236}">
                            <a16:creationId xmlns:a16="http://schemas.microsoft.com/office/drawing/2014/main" id="{7362A014-D7B4-814D-B42B-2FA00964DA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8892" y="1666754"/>
                        <a:ext cx="10782617" cy="5191246"/>
                      </a:xfrm>
                      <a:prstGeom prst="rect">
                        <a:avLst/>
                      </a:prstGeom>
                      <a:noFill/>
                      <a:ln>
                        <a:noFill/>
                      </a:ln>
                    </p:spPr>
                  </p:pic>
                </p:oleObj>
              </mc:Fallback>
            </mc:AlternateContent>
          </a:graphicData>
        </a:graphic>
      </p:graphicFrame>
      <p:sp>
        <p:nvSpPr>
          <p:cNvPr id="75778" name="Title 1">
            <a:extLst>
              <a:ext uri="{FF2B5EF4-FFF2-40B4-BE49-F238E27FC236}">
                <a16:creationId xmlns:a16="http://schemas.microsoft.com/office/drawing/2014/main" id="{0FA22CCA-DC48-6542-AFB8-3836CD66221D}"/>
              </a:ext>
            </a:extLst>
          </p:cNvPr>
          <p:cNvSpPr>
            <a:spLocks noGrp="1" noChangeArrowheads="1"/>
          </p:cNvSpPr>
          <p:nvPr>
            <p:ph type="title"/>
          </p:nvPr>
        </p:nvSpPr>
        <p:spPr/>
        <p:txBody>
          <a:bodyPr/>
          <a:lstStyle/>
          <a:p>
            <a:r>
              <a:rPr lang="en-US" altLang="en-US"/>
              <a:t>Progress on Schools that did not Open </a:t>
            </a:r>
          </a:p>
        </p:txBody>
      </p:sp>
    </p:spTree>
    <p:extLst>
      <p:ext uri="{BB962C8B-B14F-4D97-AF65-F5344CB8AC3E}">
        <p14:creationId xmlns:p14="http://schemas.microsoft.com/office/powerpoint/2010/main" val="4970620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a:extLst>
              <a:ext uri="{FF2B5EF4-FFF2-40B4-BE49-F238E27FC236}">
                <a16:creationId xmlns:a16="http://schemas.microsoft.com/office/drawing/2014/main" id="{8AC81271-7E45-4046-AC1B-8B64ACE87354}"/>
              </a:ext>
            </a:extLst>
          </p:cNvPr>
          <p:cNvSpPr>
            <a:spLocks noGrp="1" noChangeArrowheads="1"/>
          </p:cNvSpPr>
          <p:nvPr>
            <p:ph type="title"/>
          </p:nvPr>
        </p:nvSpPr>
        <p:spPr/>
        <p:txBody>
          <a:bodyPr/>
          <a:lstStyle/>
          <a:p>
            <a:r>
              <a:rPr lang="en-ZA" altLang="en-US"/>
              <a:t>Infrastructure</a:t>
            </a:r>
          </a:p>
        </p:txBody>
      </p:sp>
      <p:sp>
        <p:nvSpPr>
          <p:cNvPr id="72706" name="Content Placeholder 2">
            <a:extLst>
              <a:ext uri="{FF2B5EF4-FFF2-40B4-BE49-F238E27FC236}">
                <a16:creationId xmlns:a16="http://schemas.microsoft.com/office/drawing/2014/main" id="{84FBD72D-B30A-4A49-B551-9F6169B4CA81}"/>
              </a:ext>
            </a:extLst>
          </p:cNvPr>
          <p:cNvSpPr>
            <a:spLocks noGrp="1" noChangeArrowheads="1"/>
          </p:cNvSpPr>
          <p:nvPr>
            <p:ph idx="1"/>
          </p:nvPr>
        </p:nvSpPr>
        <p:spPr/>
        <p:txBody>
          <a:bodyPr/>
          <a:lstStyle/>
          <a:p>
            <a:r>
              <a:rPr lang="en-ZA" altLang="en-US" dirty="0"/>
              <a:t>Number of schools that are still closed because of vandalism</a:t>
            </a:r>
          </a:p>
          <a:p>
            <a:pPr lvl="1"/>
            <a:r>
              <a:rPr lang="en-GB" altLang="en-US" dirty="0"/>
              <a:t>None of the initial 351 schools are closed as a result of vandalism.</a:t>
            </a:r>
          </a:p>
          <a:p>
            <a:pPr lvl="1"/>
            <a:r>
              <a:rPr lang="en-GB" altLang="en-US" dirty="0"/>
              <a:t>Contractors have been appointed to do maintenance and rehabilitative work at the 351 schools affected by criminal elements.</a:t>
            </a:r>
          </a:p>
          <a:p>
            <a:pPr lvl="1"/>
            <a:r>
              <a:rPr lang="en-GB" altLang="en-US" dirty="0"/>
              <a:t>  89 schools have been completed to date .</a:t>
            </a:r>
          </a:p>
          <a:p>
            <a:pPr lvl="1"/>
            <a:r>
              <a:rPr lang="en-GB" altLang="en-US" dirty="0"/>
              <a:t>The Remaining schools are in progress and completion is anticipated in Mid August.</a:t>
            </a:r>
          </a:p>
          <a:p>
            <a:pPr lvl="1"/>
            <a:r>
              <a:rPr lang="en-GB" altLang="en-US" dirty="0"/>
              <a:t>The 6 schools that were arson attacked have had 3 mobiles each delivered to cater for the administration functions.</a:t>
            </a:r>
          </a:p>
          <a:p>
            <a:endParaRPr lang="en-ZA" altLang="en-US" dirty="0"/>
          </a:p>
          <a:p>
            <a:endParaRPr lang="en-ZA" altLang="en-US" dirty="0"/>
          </a:p>
        </p:txBody>
      </p:sp>
      <p:sp>
        <p:nvSpPr>
          <p:cNvPr id="72707" name="Rectangle 3">
            <a:extLst>
              <a:ext uri="{FF2B5EF4-FFF2-40B4-BE49-F238E27FC236}">
                <a16:creationId xmlns:a16="http://schemas.microsoft.com/office/drawing/2014/main" id="{7B5CE923-1A6D-B54A-AC05-E3F35E3A482C}"/>
              </a:ext>
            </a:extLst>
          </p:cNvPr>
          <p:cNvSpPr>
            <a:spLocks noChangeArrowheads="1"/>
          </p:cNvSpPr>
          <p:nvPr/>
        </p:nvSpPr>
        <p:spPr bwMode="auto">
          <a:xfrm>
            <a:off x="2514600" y="2286001"/>
            <a:ext cx="78486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n-GB" altLang="en-US" sz="2000"/>
          </a:p>
          <a:p>
            <a:pPr>
              <a:spcBef>
                <a:spcPct val="0"/>
              </a:spcBef>
              <a:buFontTx/>
              <a:buNone/>
            </a:pPr>
            <a:r>
              <a:rPr lang="en-GB" altLang="en-US" sz="1800">
                <a:latin typeface="Calibri" panose="020F0502020204030204" pitchFamily="34" charset="0"/>
              </a:rPr>
              <a:t> </a:t>
            </a:r>
            <a:endParaRPr lang="en-GB" altLang="en-US" sz="1400">
              <a:latin typeface="Calibri" panose="020F0502020204030204" pitchFamily="34" charset="0"/>
            </a:endParaRPr>
          </a:p>
        </p:txBody>
      </p:sp>
    </p:spTree>
    <p:extLst>
      <p:ext uri="{BB962C8B-B14F-4D97-AF65-F5344CB8AC3E}">
        <p14:creationId xmlns:p14="http://schemas.microsoft.com/office/powerpoint/2010/main" val="1649724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21" name="Title 1">
            <a:extLst>
              <a:ext uri="{FF2B5EF4-FFF2-40B4-BE49-F238E27FC236}">
                <a16:creationId xmlns:a16="http://schemas.microsoft.com/office/drawing/2014/main" id="{3A5A04FD-47FA-9844-BA64-38A6E62442CB}"/>
              </a:ext>
            </a:extLst>
          </p:cNvPr>
          <p:cNvSpPr>
            <a:spLocks noGrp="1" noChangeArrowheads="1"/>
          </p:cNvSpPr>
          <p:nvPr>
            <p:ph type="title"/>
          </p:nvPr>
        </p:nvSpPr>
        <p:spPr/>
        <p:txBody>
          <a:bodyPr/>
          <a:lstStyle/>
          <a:p>
            <a:r>
              <a:rPr lang="en-US" altLang="en-US" dirty="0"/>
              <a:t>Progress on </a:t>
            </a:r>
            <a:r>
              <a:rPr lang="en-US" altLang="en-US" dirty="0" err="1"/>
              <a:t>Vandalised</a:t>
            </a:r>
            <a:r>
              <a:rPr lang="en-US" altLang="en-US" dirty="0"/>
              <a:t> Schools </a:t>
            </a:r>
          </a:p>
        </p:txBody>
      </p:sp>
      <p:graphicFrame>
        <p:nvGraphicFramePr>
          <p:cNvPr id="3" name="Table 2">
            <a:extLst>
              <a:ext uri="{FF2B5EF4-FFF2-40B4-BE49-F238E27FC236}">
                <a16:creationId xmlns:a16="http://schemas.microsoft.com/office/drawing/2014/main" id="{15ED2B0E-9F3C-3640-946A-905D93269BB3}"/>
              </a:ext>
            </a:extLst>
          </p:cNvPr>
          <p:cNvGraphicFramePr>
            <a:graphicFrameLocks noGrp="1"/>
          </p:cNvGraphicFramePr>
          <p:nvPr>
            <p:extLst>
              <p:ext uri="{D42A27DB-BD31-4B8C-83A1-F6EECF244321}">
                <p14:modId xmlns:p14="http://schemas.microsoft.com/office/powerpoint/2010/main" val="356810453"/>
              </p:ext>
            </p:extLst>
          </p:nvPr>
        </p:nvGraphicFramePr>
        <p:xfrm>
          <a:off x="1334530" y="1666755"/>
          <a:ext cx="10585325" cy="5181609"/>
        </p:xfrm>
        <a:graphic>
          <a:graphicData uri="http://schemas.openxmlformats.org/drawingml/2006/table">
            <a:tbl>
              <a:tblPr>
                <a:tableStyleId>{2D5ABB26-0587-4C30-8999-92F81FD0307C}</a:tableStyleId>
              </a:tblPr>
              <a:tblGrid>
                <a:gridCol w="2117065">
                  <a:extLst>
                    <a:ext uri="{9D8B030D-6E8A-4147-A177-3AD203B41FA5}">
                      <a16:colId xmlns:a16="http://schemas.microsoft.com/office/drawing/2014/main" val="2169097903"/>
                    </a:ext>
                  </a:extLst>
                </a:gridCol>
                <a:gridCol w="2117065">
                  <a:extLst>
                    <a:ext uri="{9D8B030D-6E8A-4147-A177-3AD203B41FA5}">
                      <a16:colId xmlns:a16="http://schemas.microsoft.com/office/drawing/2014/main" val="2262671869"/>
                    </a:ext>
                  </a:extLst>
                </a:gridCol>
                <a:gridCol w="2117065">
                  <a:extLst>
                    <a:ext uri="{9D8B030D-6E8A-4147-A177-3AD203B41FA5}">
                      <a16:colId xmlns:a16="http://schemas.microsoft.com/office/drawing/2014/main" val="1684942207"/>
                    </a:ext>
                  </a:extLst>
                </a:gridCol>
                <a:gridCol w="2117065">
                  <a:extLst>
                    <a:ext uri="{9D8B030D-6E8A-4147-A177-3AD203B41FA5}">
                      <a16:colId xmlns:a16="http://schemas.microsoft.com/office/drawing/2014/main" val="3693711760"/>
                    </a:ext>
                  </a:extLst>
                </a:gridCol>
                <a:gridCol w="2117065">
                  <a:extLst>
                    <a:ext uri="{9D8B030D-6E8A-4147-A177-3AD203B41FA5}">
                      <a16:colId xmlns:a16="http://schemas.microsoft.com/office/drawing/2014/main" val="3188519584"/>
                    </a:ext>
                  </a:extLst>
                </a:gridCol>
              </a:tblGrid>
              <a:tr h="959497">
                <a:tc>
                  <a:txBody>
                    <a:bodyPr/>
                    <a:lstStyle/>
                    <a:p>
                      <a:pPr algn="ctr"/>
                      <a:r>
                        <a:rPr lang="en-ZA" sz="1800" b="1" dirty="0">
                          <a:solidFill>
                            <a:schemeClr val="bg1"/>
                          </a:solidFill>
                          <a:effectLst/>
                          <a:latin typeface="Calibri" panose="020F0502020204030204" pitchFamily="34" charset="0"/>
                          <a:cs typeface="Calibri" panose="020F0502020204030204" pitchFamily="34" charset="0"/>
                        </a:rPr>
                        <a:t>Districts </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ZA" sz="1800" b="1" dirty="0">
                          <a:solidFill>
                            <a:schemeClr val="bg1"/>
                          </a:solidFill>
                          <a:effectLst/>
                          <a:latin typeface="Calibri" panose="020F0502020204030204" pitchFamily="34" charset="0"/>
                          <a:cs typeface="Calibri" panose="020F0502020204030204" pitchFamily="34" charset="0"/>
                        </a:rPr>
                        <a:t>Number of Vandalised schools </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ZA" sz="1800" b="1" dirty="0">
                          <a:solidFill>
                            <a:schemeClr val="bg1"/>
                          </a:solidFill>
                          <a:effectLst/>
                          <a:latin typeface="Calibri" panose="020F0502020204030204" pitchFamily="34" charset="0"/>
                          <a:cs typeface="Calibri" panose="020F0502020204030204" pitchFamily="34" charset="0"/>
                        </a:rPr>
                        <a:t>Number of Schools were contractors have been appointed</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ZA" sz="1800" b="1" dirty="0">
                          <a:solidFill>
                            <a:schemeClr val="bg1"/>
                          </a:solidFill>
                          <a:effectLst/>
                          <a:latin typeface="Calibri" panose="020F0502020204030204" pitchFamily="34" charset="0"/>
                          <a:cs typeface="Calibri" panose="020F0502020204030204" pitchFamily="34" charset="0"/>
                        </a:rPr>
                        <a:t>Number of Schools were work has been completed</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ZA" sz="1800" b="1" dirty="0">
                          <a:solidFill>
                            <a:schemeClr val="bg1"/>
                          </a:solidFill>
                          <a:effectLst/>
                          <a:latin typeface="Calibri" panose="020F0502020204030204" pitchFamily="34" charset="0"/>
                          <a:cs typeface="Calibri" panose="020F0502020204030204" pitchFamily="34" charset="0"/>
                        </a:rPr>
                        <a:t>Percentage of schools completed</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2930759250"/>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EN</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24</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24</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10</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42%</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0667506"/>
                  </a:ext>
                </a:extLst>
              </a:tr>
              <a:tr h="263882">
                <a:tc>
                  <a:txBody>
                    <a:bodyPr/>
                    <a:lstStyle/>
                    <a:p>
                      <a:pPr algn="ctr"/>
                      <a:r>
                        <a:rPr lang="en-ZA" sz="1600" dirty="0">
                          <a:solidFill>
                            <a:schemeClr val="tx1"/>
                          </a:solidFill>
                          <a:effectLst/>
                          <a:latin typeface="Calibri" panose="020F0502020204030204" pitchFamily="34" charset="0"/>
                          <a:cs typeface="Calibri" panose="020F0502020204030204" pitchFamily="34" charset="0"/>
                        </a:rPr>
                        <a:t>ES</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10</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10</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5</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50%</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7870727"/>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GE</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42</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42</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16</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38%</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1756475"/>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GN</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100%</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1361274"/>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GW</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17</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17</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17</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100%</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13600454"/>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JC</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39</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39</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21</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54%</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24167874"/>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JE</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16</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16</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3</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19%</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0960189"/>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JN</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14</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14</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5</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36%</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7102223"/>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JS</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23</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23</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4</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17%</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54433461"/>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JW</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27</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27</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10</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37%</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2590678"/>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SE</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28</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28</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10</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36%</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0288276"/>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SW</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39</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39</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12</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31%</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0750002"/>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TN</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7</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7</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4</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57%</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523535"/>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TS</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41</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41</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4</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10%</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2197733"/>
                  </a:ext>
                </a:extLst>
              </a:tr>
              <a:tr h="263882">
                <a:tc>
                  <a:txBody>
                    <a:bodyPr/>
                    <a:lstStyle/>
                    <a:p>
                      <a:pPr algn="ctr"/>
                      <a:r>
                        <a:rPr lang="en-ZA" sz="1600">
                          <a:solidFill>
                            <a:schemeClr val="tx1"/>
                          </a:solidFill>
                          <a:effectLst/>
                          <a:latin typeface="Calibri" panose="020F0502020204030204" pitchFamily="34" charset="0"/>
                          <a:cs typeface="Calibri" panose="020F0502020204030204" pitchFamily="34" charset="0"/>
                        </a:rPr>
                        <a:t>TW</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23</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23</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a:solidFill>
                            <a:schemeClr val="tx1"/>
                          </a:solidFill>
                          <a:effectLst/>
                          <a:latin typeface="Calibri" panose="020F0502020204030204" pitchFamily="34" charset="0"/>
                          <a:cs typeface="Calibri" panose="020F0502020204030204" pitchFamily="34" charset="0"/>
                        </a:rPr>
                        <a:t>10</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ZA" sz="1600" dirty="0">
                          <a:solidFill>
                            <a:schemeClr val="tx1"/>
                          </a:solidFill>
                          <a:effectLst/>
                          <a:latin typeface="Calibri" panose="020F0502020204030204" pitchFamily="34" charset="0"/>
                          <a:cs typeface="Calibri" panose="020F0502020204030204" pitchFamily="34" charset="0"/>
                        </a:rPr>
                        <a:t>43%</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998712"/>
                  </a:ext>
                </a:extLst>
              </a:tr>
              <a:tr h="263882">
                <a:tc>
                  <a:txBody>
                    <a:bodyPr/>
                    <a:lstStyle/>
                    <a:p>
                      <a:pPr algn="ctr"/>
                      <a:r>
                        <a:rPr lang="en-ZA" sz="1600" b="1" dirty="0">
                          <a:solidFill>
                            <a:schemeClr val="bg1"/>
                          </a:solidFill>
                          <a:effectLst/>
                          <a:latin typeface="Calibri" panose="020F0502020204030204" pitchFamily="34" charset="0"/>
                          <a:cs typeface="Calibri" panose="020F0502020204030204" pitchFamily="34" charset="0"/>
                        </a:rPr>
                        <a:t>TOTAL </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ZA" sz="1600" b="1" dirty="0">
                          <a:solidFill>
                            <a:schemeClr val="bg1"/>
                          </a:solidFill>
                          <a:effectLst/>
                          <a:latin typeface="Calibri" panose="020F0502020204030204" pitchFamily="34" charset="0"/>
                          <a:cs typeface="Calibri" panose="020F0502020204030204" pitchFamily="34" charset="0"/>
                        </a:rPr>
                        <a:t>351</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ZA" sz="1600" b="1" dirty="0">
                          <a:solidFill>
                            <a:schemeClr val="bg1"/>
                          </a:solidFill>
                          <a:effectLst/>
                          <a:latin typeface="Calibri" panose="020F0502020204030204" pitchFamily="34" charset="0"/>
                          <a:cs typeface="Calibri" panose="020F0502020204030204" pitchFamily="34" charset="0"/>
                        </a:rPr>
                        <a:t>351</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ZA" sz="1600" b="1" dirty="0">
                          <a:solidFill>
                            <a:schemeClr val="bg1"/>
                          </a:solidFill>
                          <a:effectLst/>
                          <a:latin typeface="Calibri" panose="020F0502020204030204" pitchFamily="34" charset="0"/>
                          <a:cs typeface="Calibri" panose="020F0502020204030204" pitchFamily="34" charset="0"/>
                        </a:rPr>
                        <a:t>132</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ZA" sz="1600" b="1" dirty="0">
                          <a:solidFill>
                            <a:schemeClr val="bg1"/>
                          </a:solidFill>
                          <a:effectLst/>
                          <a:latin typeface="Calibri" panose="020F0502020204030204" pitchFamily="34" charset="0"/>
                          <a:cs typeface="Calibri" panose="020F0502020204030204" pitchFamily="34" charset="0"/>
                        </a:rPr>
                        <a:t>38%</a:t>
                      </a:r>
                    </a:p>
                  </a:txBody>
                  <a:tcPr marL="6861" marR="68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448766625"/>
                  </a:ext>
                </a:extLst>
              </a:tr>
            </a:tbl>
          </a:graphicData>
        </a:graphic>
      </p:graphicFrame>
    </p:spTree>
    <p:extLst>
      <p:ext uri="{BB962C8B-B14F-4D97-AF65-F5344CB8AC3E}">
        <p14:creationId xmlns:p14="http://schemas.microsoft.com/office/powerpoint/2010/main" val="31727116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a:extLst>
              <a:ext uri="{FF2B5EF4-FFF2-40B4-BE49-F238E27FC236}">
                <a16:creationId xmlns:a16="http://schemas.microsoft.com/office/drawing/2014/main" id="{1758A377-2D23-BD41-B77E-84E0F8C1640E}"/>
              </a:ext>
            </a:extLst>
          </p:cNvPr>
          <p:cNvSpPr>
            <a:spLocks noGrp="1" noChangeArrowheads="1"/>
          </p:cNvSpPr>
          <p:nvPr>
            <p:ph type="title"/>
          </p:nvPr>
        </p:nvSpPr>
        <p:spPr/>
        <p:txBody>
          <a:bodyPr/>
          <a:lstStyle/>
          <a:p>
            <a:r>
              <a:rPr lang="en-ZA" altLang="en-US"/>
              <a:t>Infrastructure</a:t>
            </a:r>
          </a:p>
        </p:txBody>
      </p:sp>
      <p:sp>
        <p:nvSpPr>
          <p:cNvPr id="77826" name="Content Placeholder 2">
            <a:extLst>
              <a:ext uri="{FF2B5EF4-FFF2-40B4-BE49-F238E27FC236}">
                <a16:creationId xmlns:a16="http://schemas.microsoft.com/office/drawing/2014/main" id="{E49F5A97-9F14-9F49-88B6-5A6726B5DF6A}"/>
              </a:ext>
            </a:extLst>
          </p:cNvPr>
          <p:cNvSpPr>
            <a:spLocks noGrp="1" noChangeArrowheads="1"/>
          </p:cNvSpPr>
          <p:nvPr>
            <p:ph idx="1"/>
          </p:nvPr>
        </p:nvSpPr>
        <p:spPr/>
        <p:txBody>
          <a:bodyPr/>
          <a:lstStyle/>
          <a:p>
            <a:r>
              <a:rPr lang="en-ZA" altLang="en-US" dirty="0"/>
              <a:t>Plans to mitigate the accommodation/space challenge</a:t>
            </a:r>
          </a:p>
          <a:p>
            <a:pPr lvl="1"/>
            <a:r>
              <a:rPr lang="en-GB" altLang="en-US" dirty="0"/>
              <a:t>103 Ordinary mobiles have been delivered to address space challenges as a result of vandalism elements.</a:t>
            </a:r>
          </a:p>
          <a:p>
            <a:pPr lvl="1"/>
            <a:r>
              <a:rPr lang="en-GB" altLang="en-US" dirty="0"/>
              <a:t>Maintenance for dilapidated classrooms/Learning spaces</a:t>
            </a:r>
          </a:p>
          <a:p>
            <a:pPr lvl="1"/>
            <a:r>
              <a:rPr lang="en-GB" altLang="en-US" dirty="0"/>
              <a:t>6 new and replacement  schools are under construction to address space related challenges.</a:t>
            </a:r>
          </a:p>
          <a:p>
            <a:pPr lvl="1"/>
            <a:r>
              <a:rPr lang="en-GB" altLang="en-US" dirty="0"/>
              <a:t>Additions and upgrades programme for ACT ordinary classrooms and Grade R facilities.</a:t>
            </a:r>
          </a:p>
        </p:txBody>
      </p:sp>
      <p:sp>
        <p:nvSpPr>
          <p:cNvPr id="77827" name="Rectangle 3">
            <a:extLst>
              <a:ext uri="{FF2B5EF4-FFF2-40B4-BE49-F238E27FC236}">
                <a16:creationId xmlns:a16="http://schemas.microsoft.com/office/drawing/2014/main" id="{212AD9E2-44CF-CA48-9ED3-77D5290F42F7}"/>
              </a:ext>
            </a:extLst>
          </p:cNvPr>
          <p:cNvSpPr>
            <a:spLocks noChangeArrowheads="1"/>
          </p:cNvSpPr>
          <p:nvPr/>
        </p:nvSpPr>
        <p:spPr bwMode="auto">
          <a:xfrm>
            <a:off x="2514600" y="2286000"/>
            <a:ext cx="784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3pPr>
            <a:lvl4pPr marL="16002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4pPr>
            <a:lvl5pPr marL="2057400" indent="-228600">
              <a:spcBef>
                <a:spcPct val="20000"/>
              </a:spcBef>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1600">
                <a:solidFill>
                  <a:schemeClr val="tx1"/>
                </a:solidFill>
                <a:latin typeface="Arial" panose="020B0604020202020204" pitchFamily="34" charset="0"/>
                <a:cs typeface="Arial" panose="020B0604020202020204" pitchFamily="34" charset="0"/>
              </a:defRPr>
            </a:lvl9pPr>
          </a:lstStyle>
          <a:p>
            <a:pPr>
              <a:spcBef>
                <a:spcPct val="0"/>
              </a:spcBef>
              <a:buFontTx/>
              <a:buNone/>
            </a:pPr>
            <a:r>
              <a:rPr lang="en-GB" altLang="en-US" sz="1800">
                <a:latin typeface="Calibri" panose="020F0502020204030204" pitchFamily="34" charset="0"/>
              </a:rPr>
              <a:t> </a:t>
            </a:r>
            <a:endParaRPr lang="en-GB" altLang="en-US" sz="1400">
              <a:latin typeface="Calibri" panose="020F0502020204030204" pitchFamily="34" charset="0"/>
            </a:endParaRPr>
          </a:p>
        </p:txBody>
      </p:sp>
    </p:spTree>
    <p:extLst>
      <p:ext uri="{BB962C8B-B14F-4D97-AF65-F5344CB8AC3E}">
        <p14:creationId xmlns:p14="http://schemas.microsoft.com/office/powerpoint/2010/main" val="12955611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1E18949-6317-DF47-B83A-DD6F806E60F4}"/>
              </a:ext>
            </a:extLst>
          </p:cNvPr>
          <p:cNvSpPr>
            <a:spLocks noGrp="1" noChangeArrowheads="1"/>
          </p:cNvSpPr>
          <p:nvPr>
            <p:ph type="title"/>
          </p:nvPr>
        </p:nvSpPr>
        <p:spPr/>
        <p:txBody>
          <a:bodyPr/>
          <a:lstStyle/>
          <a:p>
            <a:r>
              <a:rPr lang="en-ZA" altLang="en-US" dirty="0"/>
              <a:t>Partnership with SANDF</a:t>
            </a:r>
          </a:p>
        </p:txBody>
      </p:sp>
      <p:sp>
        <p:nvSpPr>
          <p:cNvPr id="3" name="Content Placeholder 2">
            <a:extLst>
              <a:ext uri="{FF2B5EF4-FFF2-40B4-BE49-F238E27FC236}">
                <a16:creationId xmlns:a16="http://schemas.microsoft.com/office/drawing/2014/main" id="{2DD8FF29-9C8C-4027-AF71-D5ADE3DAC026}"/>
              </a:ext>
            </a:extLst>
          </p:cNvPr>
          <p:cNvSpPr>
            <a:spLocks noGrp="1"/>
          </p:cNvSpPr>
          <p:nvPr>
            <p:ph idx="1"/>
          </p:nvPr>
        </p:nvSpPr>
        <p:spPr/>
        <p:txBody>
          <a:bodyPr>
            <a:normAutofit fontScale="92500" lnSpcReduction="20000"/>
          </a:bodyPr>
          <a:lstStyle/>
          <a:p>
            <a:r>
              <a:rPr lang="en-ZA" altLang="en-US" sz="1600" dirty="0"/>
              <a:t>GDE is approaching the SANDF through the Provincial Command Centre for assistance.</a:t>
            </a:r>
          </a:p>
          <a:p>
            <a:r>
              <a:rPr lang="en-ZA" altLang="en-US" sz="1600" dirty="0"/>
              <a:t>Assistance Sought</a:t>
            </a:r>
            <a:endParaRPr lang="en-ZA" sz="1600" dirty="0"/>
          </a:p>
          <a:p>
            <a:pPr lvl="1"/>
            <a:r>
              <a:rPr lang="en-ZA" sz="1600" dirty="0"/>
              <a:t>Regular disinfection of facilities and schools</a:t>
            </a:r>
          </a:p>
          <a:p>
            <a:pPr lvl="2"/>
            <a:r>
              <a:rPr lang="en-ZA" sz="1400" dirty="0"/>
              <a:t>There are over 3100 schools in the province</a:t>
            </a:r>
          </a:p>
          <a:p>
            <a:pPr lvl="2"/>
            <a:r>
              <a:rPr lang="en-ZA" sz="1400" dirty="0"/>
              <a:t>The requests for disinfection range between 20-30 facilities a day.</a:t>
            </a:r>
          </a:p>
          <a:p>
            <a:pPr lvl="1"/>
            <a:r>
              <a:rPr lang="en-ZA" sz="1600" dirty="0"/>
              <a:t>Mass screening and testing in schools</a:t>
            </a:r>
          </a:p>
          <a:p>
            <a:pPr lvl="2"/>
            <a:r>
              <a:rPr lang="en-ZA" sz="1400" dirty="0"/>
              <a:t>The delay in the morning screening of the learners is causing a disruption in school operations.</a:t>
            </a:r>
          </a:p>
          <a:p>
            <a:pPr lvl="2"/>
            <a:r>
              <a:rPr lang="en-ZA" sz="1400" dirty="0"/>
              <a:t>The increase in the number of infections in schools and the backlog in the return of results is creating panic in the sector.</a:t>
            </a:r>
          </a:p>
          <a:p>
            <a:pPr lvl="1"/>
            <a:r>
              <a:rPr lang="en-ZA" sz="1600" dirty="0"/>
              <a:t>Standby security for unplanned disruptions in collaboration with other law enforcement agencies;</a:t>
            </a:r>
          </a:p>
          <a:p>
            <a:pPr lvl="2"/>
            <a:r>
              <a:rPr lang="en-ZA" sz="1400" dirty="0"/>
              <a:t>Most of the threats are coming from organised labour and local school governing bodies.</a:t>
            </a:r>
          </a:p>
          <a:p>
            <a:pPr lvl="2"/>
            <a:r>
              <a:rPr lang="en-ZA" sz="1400" dirty="0"/>
              <a:t>Some of the issues have been escalated to </a:t>
            </a:r>
            <a:r>
              <a:rPr lang="en-ZA" sz="1400" dirty="0" err="1"/>
              <a:t>Provjoints</a:t>
            </a:r>
            <a:r>
              <a:rPr lang="en-ZA" sz="1400" dirty="0"/>
              <a:t>.</a:t>
            </a:r>
          </a:p>
          <a:p>
            <a:pPr lvl="1"/>
            <a:r>
              <a:rPr lang="en-ZA" sz="1600" dirty="0"/>
              <a:t>Support on infrastructure, water and sanitation through the IGR workstream.</a:t>
            </a:r>
          </a:p>
          <a:p>
            <a:pPr lvl="2"/>
            <a:r>
              <a:rPr lang="en-ZA" sz="1400" dirty="0"/>
              <a:t>The support includes the provision of water and ablution facilities</a:t>
            </a:r>
          </a:p>
          <a:p>
            <a:pPr lvl="2"/>
            <a:r>
              <a:rPr lang="en-ZA" sz="1400" dirty="0"/>
              <a:t>The support can also be extended to evacuation and rapid infrastructure redeployment </a:t>
            </a:r>
          </a:p>
          <a:p>
            <a:r>
              <a:rPr lang="en-ZA" altLang="en-US" sz="1600" dirty="0"/>
              <a:t>Terms of Engagement</a:t>
            </a:r>
            <a:endParaRPr lang="en-ZA" sz="1600" dirty="0"/>
          </a:p>
          <a:p>
            <a:pPr lvl="1"/>
            <a:r>
              <a:rPr lang="en-ZA" sz="1600" dirty="0"/>
              <a:t>GDE to provide the all the cleaning material and additional resources to do the work.</a:t>
            </a:r>
          </a:p>
          <a:p>
            <a:pPr lvl="1"/>
            <a:r>
              <a:rPr lang="en-ZA" sz="1600" dirty="0"/>
              <a:t>SANDF to outline the PPE requirements and cleaning material.</a:t>
            </a:r>
          </a:p>
          <a:p>
            <a:pPr lvl="1"/>
            <a:r>
              <a:rPr lang="en-ZA" sz="1600" dirty="0"/>
              <a:t>GDE to share the cleaning schedule with the SANDF regularly.</a:t>
            </a:r>
          </a:p>
          <a:p>
            <a:pPr lvl="1"/>
            <a:r>
              <a:rPr lang="en-ZA" sz="1600" dirty="0"/>
              <a:t>MOU to be signed to give effect to the agreement.</a:t>
            </a:r>
          </a:p>
        </p:txBody>
      </p:sp>
    </p:spTree>
    <p:extLst>
      <p:ext uri="{BB962C8B-B14F-4D97-AF65-F5344CB8AC3E}">
        <p14:creationId xmlns:p14="http://schemas.microsoft.com/office/powerpoint/2010/main" val="8674700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a:extLst>
              <a:ext uri="{FF2B5EF4-FFF2-40B4-BE49-F238E27FC236}">
                <a16:creationId xmlns:a16="http://schemas.microsoft.com/office/drawing/2014/main" id="{2EF51BEC-DC9F-7246-A386-7B70C3CEE632}"/>
              </a:ext>
            </a:extLst>
          </p:cNvPr>
          <p:cNvSpPr>
            <a:spLocks noGrp="1" noChangeArrowheads="1"/>
          </p:cNvSpPr>
          <p:nvPr>
            <p:ph type="title"/>
          </p:nvPr>
        </p:nvSpPr>
        <p:spPr/>
        <p:txBody>
          <a:bodyPr/>
          <a:lstStyle/>
          <a:p>
            <a:r>
              <a:rPr lang="en-ZA" altLang="en-US"/>
              <a:t>Nutrition</a:t>
            </a:r>
          </a:p>
        </p:txBody>
      </p:sp>
      <p:sp>
        <p:nvSpPr>
          <p:cNvPr id="3" name="Content Placeholder 2">
            <a:extLst>
              <a:ext uri="{FF2B5EF4-FFF2-40B4-BE49-F238E27FC236}">
                <a16:creationId xmlns:a16="http://schemas.microsoft.com/office/drawing/2014/main" id="{895CA860-CF78-7D4D-A48F-2802E0B9C372}"/>
              </a:ext>
            </a:extLst>
          </p:cNvPr>
          <p:cNvSpPr>
            <a:spLocks noGrp="1"/>
          </p:cNvSpPr>
          <p:nvPr>
            <p:ph idx="1"/>
          </p:nvPr>
        </p:nvSpPr>
        <p:spPr/>
        <p:txBody>
          <a:bodyPr>
            <a:normAutofit/>
          </a:bodyPr>
          <a:lstStyle/>
          <a:p>
            <a:r>
              <a:rPr lang="en-GB" b="0" dirty="0"/>
              <a:t>With the return of Grade 7 and 12 since 6 June 2020, the School Nutrition Programme was able to feed 183 000 learners.</a:t>
            </a:r>
          </a:p>
          <a:p>
            <a:r>
              <a:rPr lang="en-GB" b="0" dirty="0"/>
              <a:t>The programme has been extended to cover all learners who are not back at school yet, in line with the court order. </a:t>
            </a:r>
          </a:p>
          <a:p>
            <a:r>
              <a:rPr lang="en-GB" b="0" dirty="0"/>
              <a:t>Feeding at the school is done on a staggered approach during different times. Learners who are not yet back at school have been asked to bring their own containers from home.</a:t>
            </a:r>
          </a:p>
          <a:p>
            <a:r>
              <a:rPr lang="en-GB" b="0" dirty="0"/>
              <a:t>Learners who are not yet back in school have also been asked to come along with their own face mask and wear their school uniform to be easily recognisable.</a:t>
            </a:r>
          </a:p>
          <a:p>
            <a:r>
              <a:rPr lang="en-GB" b="0" dirty="0"/>
              <a:t>Daily on average the programme covers 1, 111 721 learners.</a:t>
            </a:r>
            <a:endParaRPr lang="en-ZA" dirty="0"/>
          </a:p>
          <a:p>
            <a:endParaRPr lang="en-ZA" dirty="0"/>
          </a:p>
        </p:txBody>
      </p:sp>
    </p:spTree>
    <p:extLst>
      <p:ext uri="{BB962C8B-B14F-4D97-AF65-F5344CB8AC3E}">
        <p14:creationId xmlns:p14="http://schemas.microsoft.com/office/powerpoint/2010/main" val="101287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id="{88C45620-B601-3C46-999C-05CE8DB02585}"/>
              </a:ext>
            </a:extLst>
          </p:cNvPr>
          <p:cNvSpPr>
            <a:spLocks noGrp="1" noChangeArrowheads="1"/>
          </p:cNvSpPr>
          <p:nvPr>
            <p:ph type="title"/>
          </p:nvPr>
        </p:nvSpPr>
        <p:spPr/>
        <p:txBody>
          <a:bodyPr/>
          <a:lstStyle/>
          <a:p>
            <a:r>
              <a:rPr lang="en-US" altLang="en-US" dirty="0"/>
              <a:t>Status of Schools - 24 July</a:t>
            </a:r>
          </a:p>
        </p:txBody>
      </p:sp>
      <p:sp>
        <p:nvSpPr>
          <p:cNvPr id="3" name="Content Placeholder 2">
            <a:extLst>
              <a:ext uri="{FF2B5EF4-FFF2-40B4-BE49-F238E27FC236}">
                <a16:creationId xmlns:a16="http://schemas.microsoft.com/office/drawing/2014/main" id="{9E036C07-6F26-D645-B2D1-751FACE21B49}"/>
              </a:ext>
            </a:extLst>
          </p:cNvPr>
          <p:cNvSpPr>
            <a:spLocks noGrp="1"/>
          </p:cNvSpPr>
          <p:nvPr>
            <p:ph idx="1"/>
          </p:nvPr>
        </p:nvSpPr>
        <p:spPr/>
        <p:txBody>
          <a:bodyPr>
            <a:normAutofit fontScale="92500" lnSpcReduction="10000"/>
          </a:bodyPr>
          <a:lstStyle/>
          <a:p>
            <a:r>
              <a:rPr lang="en-US" dirty="0"/>
              <a:t>Public ordinary schools:</a:t>
            </a:r>
          </a:p>
          <a:p>
            <a:pPr lvl="1"/>
            <a:r>
              <a:rPr lang="en-US" dirty="0"/>
              <a:t>As at 24 July, 2026 of the 2,131 public ordinary schools were open and 218 closed.</a:t>
            </a:r>
          </a:p>
          <a:p>
            <a:pPr lvl="1"/>
            <a:r>
              <a:rPr lang="en-US" dirty="0"/>
              <a:t>These schools were mainly closed temporarily for decontamination due to reported COVID-19 positive cases.</a:t>
            </a:r>
          </a:p>
          <a:p>
            <a:pPr lvl="1"/>
            <a:r>
              <a:rPr lang="en-US" dirty="0"/>
              <a:t>Urgent infrastructure-related challenges are being addressed, especially repairs due to ongoing vandalism, but this is ongoing work, and not a major factor in schools opening.</a:t>
            </a:r>
          </a:p>
          <a:p>
            <a:r>
              <a:rPr lang="en-US" dirty="0"/>
              <a:t>Public LSEN:</a:t>
            </a:r>
          </a:p>
          <a:p>
            <a:pPr lvl="1"/>
            <a:r>
              <a:rPr lang="en-US" dirty="0"/>
              <a:t>As at 24 July, On Day 4, 9 July, 110 of the 129 were open. 19 were closed.</a:t>
            </a:r>
          </a:p>
          <a:p>
            <a:pPr lvl="1"/>
            <a:r>
              <a:rPr lang="en-US" dirty="0"/>
              <a:t>Some LSEN schools did not receive specialized PPE (specialized masks), which delayed their opening. This has since been resolved.</a:t>
            </a:r>
          </a:p>
          <a:p>
            <a:r>
              <a:rPr lang="en-US" dirty="0"/>
              <a:t>Independent schools:</a:t>
            </a:r>
          </a:p>
          <a:p>
            <a:pPr lvl="1"/>
            <a:r>
              <a:rPr lang="en-US" dirty="0"/>
              <a:t>As at 24 July, 667 of the 713 schools were open. 46 were closed.</a:t>
            </a:r>
          </a:p>
        </p:txBody>
      </p:sp>
    </p:spTree>
    <p:extLst>
      <p:ext uri="{BB962C8B-B14F-4D97-AF65-F5344CB8AC3E}">
        <p14:creationId xmlns:p14="http://schemas.microsoft.com/office/powerpoint/2010/main" val="2581892392"/>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itle 1">
            <a:extLst>
              <a:ext uri="{FF2B5EF4-FFF2-40B4-BE49-F238E27FC236}">
                <a16:creationId xmlns:a16="http://schemas.microsoft.com/office/drawing/2014/main" id="{D8642A58-53DB-D143-99FA-7394B3FA123F}"/>
              </a:ext>
            </a:extLst>
          </p:cNvPr>
          <p:cNvSpPr>
            <a:spLocks noGrp="1" noChangeArrowheads="1"/>
          </p:cNvSpPr>
          <p:nvPr>
            <p:ph type="title"/>
          </p:nvPr>
        </p:nvSpPr>
        <p:spPr/>
        <p:txBody>
          <a:bodyPr/>
          <a:lstStyle/>
          <a:p>
            <a:r>
              <a:rPr lang="en-ZA" altLang="en-US"/>
              <a:t>Scholar Transport</a:t>
            </a:r>
          </a:p>
        </p:txBody>
      </p:sp>
      <p:sp>
        <p:nvSpPr>
          <p:cNvPr id="80898" name="Content Placeholder 2">
            <a:extLst>
              <a:ext uri="{FF2B5EF4-FFF2-40B4-BE49-F238E27FC236}">
                <a16:creationId xmlns:a16="http://schemas.microsoft.com/office/drawing/2014/main" id="{6758F176-642A-2245-92A8-FE7DA6B7CAF3}"/>
              </a:ext>
            </a:extLst>
          </p:cNvPr>
          <p:cNvSpPr>
            <a:spLocks noGrp="1" noChangeArrowheads="1"/>
          </p:cNvSpPr>
          <p:nvPr>
            <p:ph idx="1"/>
          </p:nvPr>
        </p:nvSpPr>
        <p:spPr/>
        <p:txBody>
          <a:bodyPr/>
          <a:lstStyle/>
          <a:p>
            <a:r>
              <a:rPr lang="en-GB" altLang="en-US" b="0" dirty="0"/>
              <a:t>The Department is currently transporting 42000 learners in relation to the Grades that are back at school.</a:t>
            </a:r>
          </a:p>
          <a:p>
            <a:r>
              <a:rPr lang="en-GB" altLang="en-US" b="0" dirty="0"/>
              <a:t>Risk of withdrawal of service as a result of reduced numbers (transported learners) impacting on the expected revenue.</a:t>
            </a:r>
          </a:p>
          <a:p>
            <a:r>
              <a:rPr lang="en-GB" altLang="en-US" b="0" dirty="0"/>
              <a:t>Consultation processes underway with the industry.</a:t>
            </a:r>
          </a:p>
          <a:p>
            <a:r>
              <a:rPr lang="en-GB" altLang="en-US" b="0" dirty="0"/>
              <a:t>GDE working on a relief plan and assessing legal implications on the current contract.</a:t>
            </a:r>
          </a:p>
          <a:p>
            <a:r>
              <a:rPr lang="en-GB" altLang="en-US" b="0" dirty="0"/>
              <a:t>Draft work on policy matters: to accommodate emergency and disaster situations.</a:t>
            </a:r>
          </a:p>
          <a:p>
            <a:endParaRPr lang="en-ZA" altLang="en-US" dirty="0"/>
          </a:p>
          <a:p>
            <a:endParaRPr lang="en-ZA" altLang="en-US" dirty="0"/>
          </a:p>
        </p:txBody>
      </p:sp>
      <p:sp>
        <p:nvSpPr>
          <p:cNvPr id="4" name="Content Placeholder 2">
            <a:extLst>
              <a:ext uri="{FF2B5EF4-FFF2-40B4-BE49-F238E27FC236}">
                <a16:creationId xmlns:a16="http://schemas.microsoft.com/office/drawing/2014/main" id="{01CFBEB8-72A4-E145-9812-0E82A75708AA}"/>
              </a:ext>
            </a:extLst>
          </p:cNvPr>
          <p:cNvSpPr txBox="1">
            <a:spLocks/>
          </p:cNvSpPr>
          <p:nvPr/>
        </p:nvSpPr>
        <p:spPr>
          <a:xfrm>
            <a:off x="2682875" y="1565275"/>
            <a:ext cx="8013700" cy="5119688"/>
          </a:xfrm>
          <a:prstGeom prst="rect">
            <a:avLst/>
          </a:prstGeom>
        </p:spPr>
        <p:txBody>
          <a:bodyPr>
            <a:normAutofit/>
          </a:bodyPr>
          <a:lst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defRPr/>
            </a:pPr>
            <a:endParaRPr lang="en-ZA" dirty="0"/>
          </a:p>
          <a:p>
            <a:pPr>
              <a:defRPr/>
            </a:pPr>
            <a:endParaRPr lang="en-GB" dirty="0"/>
          </a:p>
          <a:p>
            <a:pPr marL="0" indent="0">
              <a:buNone/>
              <a:defRPr/>
            </a:pPr>
            <a:endParaRPr lang="en-ZA" dirty="0"/>
          </a:p>
          <a:p>
            <a:pPr>
              <a:defRPr/>
            </a:pPr>
            <a:endParaRPr lang="en-ZA" dirty="0"/>
          </a:p>
        </p:txBody>
      </p:sp>
    </p:spTree>
    <p:extLst>
      <p:ext uri="{BB962C8B-B14F-4D97-AF65-F5344CB8AC3E}">
        <p14:creationId xmlns:p14="http://schemas.microsoft.com/office/powerpoint/2010/main" val="2535034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a:extLst>
              <a:ext uri="{FF2B5EF4-FFF2-40B4-BE49-F238E27FC236}">
                <a16:creationId xmlns:a16="http://schemas.microsoft.com/office/drawing/2014/main" id="{A62560A2-A0B2-9047-8267-E61FF3EFAAC9}"/>
              </a:ext>
            </a:extLst>
          </p:cNvPr>
          <p:cNvSpPr>
            <a:spLocks noGrp="1" noChangeArrowheads="1"/>
          </p:cNvSpPr>
          <p:nvPr>
            <p:ph type="title"/>
          </p:nvPr>
        </p:nvSpPr>
        <p:spPr/>
        <p:txBody>
          <a:bodyPr/>
          <a:lstStyle/>
          <a:p>
            <a:r>
              <a:rPr lang="en-US" altLang="en-US" sz="2400" dirty="0"/>
              <a:t>Psychosocial support to learners, (including those with comorbidities)</a:t>
            </a:r>
            <a:endParaRPr lang="en-ZA" altLang="en-US" sz="2400" dirty="0"/>
          </a:p>
        </p:txBody>
      </p:sp>
      <p:sp>
        <p:nvSpPr>
          <p:cNvPr id="3" name="Content Placeholder 2">
            <a:extLst>
              <a:ext uri="{FF2B5EF4-FFF2-40B4-BE49-F238E27FC236}">
                <a16:creationId xmlns:a16="http://schemas.microsoft.com/office/drawing/2014/main" id="{70543A19-9510-E94D-866C-01F3353E76A7}"/>
              </a:ext>
            </a:extLst>
          </p:cNvPr>
          <p:cNvSpPr>
            <a:spLocks noGrp="1"/>
          </p:cNvSpPr>
          <p:nvPr>
            <p:ph idx="1"/>
          </p:nvPr>
        </p:nvSpPr>
        <p:spPr/>
        <p:txBody>
          <a:bodyPr>
            <a:normAutofit/>
          </a:bodyPr>
          <a:lstStyle/>
          <a:p>
            <a:r>
              <a:rPr lang="en-US" b="0" dirty="0"/>
              <a:t>Schools (SMT`s) report all  confirmed  or suspected COVID 19 related  cases on the dedicated GDE Email address and request debriefing and or counselling if needed by staff or learners.</a:t>
            </a:r>
          </a:p>
          <a:p>
            <a:r>
              <a:rPr lang="en-US" b="0" dirty="0"/>
              <a:t> The PSS directorate is responsible  for responding to reported cases and facilitating support and therapeutic services for Learners </a:t>
            </a:r>
          </a:p>
          <a:p>
            <a:r>
              <a:rPr lang="en-US" b="0" dirty="0"/>
              <a:t>GDE Social Work team, District ISS Officials, DSD School Intervention social workers and NGO partners have been working in collaboration to support learners and their families.</a:t>
            </a:r>
          </a:p>
          <a:p>
            <a:r>
              <a:rPr lang="en-US" b="0" dirty="0"/>
              <a:t>Officials are  working according to rotation schedules to ensure social distancing, closure of offices due to COVID 19 protocols  absenteeism of essential staff due to illnesses has impacted on the rapid responses to referrals from schools.</a:t>
            </a:r>
          </a:p>
          <a:p>
            <a:pPr marL="457200" lvl="1" indent="0">
              <a:buNone/>
            </a:pPr>
            <a:endParaRPr lang="en-US" dirty="0"/>
          </a:p>
        </p:txBody>
      </p:sp>
    </p:spTree>
    <p:extLst>
      <p:ext uri="{BB962C8B-B14F-4D97-AF65-F5344CB8AC3E}">
        <p14:creationId xmlns:p14="http://schemas.microsoft.com/office/powerpoint/2010/main" val="21192246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90EC8-B6D8-E04D-9FB2-898041F6CE3E}"/>
              </a:ext>
            </a:extLst>
          </p:cNvPr>
          <p:cNvSpPr>
            <a:spLocks noGrp="1"/>
          </p:cNvSpPr>
          <p:nvPr>
            <p:ph type="title"/>
          </p:nvPr>
        </p:nvSpPr>
        <p:spPr/>
        <p:txBody>
          <a:bodyPr/>
          <a:lstStyle/>
          <a:p>
            <a:endParaRPr lang="en-GB"/>
          </a:p>
        </p:txBody>
      </p:sp>
      <p:sp>
        <p:nvSpPr>
          <p:cNvPr id="3" name="Text Placeholder 2">
            <a:extLst>
              <a:ext uri="{FF2B5EF4-FFF2-40B4-BE49-F238E27FC236}">
                <a16:creationId xmlns:a16="http://schemas.microsoft.com/office/drawing/2014/main" id="{FD572B4E-1D77-4249-8E2B-5710AA448D43}"/>
              </a:ext>
            </a:extLst>
          </p:cNvPr>
          <p:cNvSpPr>
            <a:spLocks noGrp="1"/>
          </p:cNvSpPr>
          <p:nvPr>
            <p:ph type="body" idx="1"/>
          </p:nvPr>
        </p:nvSpPr>
        <p:spPr/>
        <p:txBody>
          <a:bodyPr/>
          <a:lstStyle/>
          <a:p>
            <a:endParaRPr lang="en-GB"/>
          </a:p>
        </p:txBody>
      </p:sp>
      <p:sp>
        <p:nvSpPr>
          <p:cNvPr id="4" name="Text Placeholder 3">
            <a:extLst>
              <a:ext uri="{FF2B5EF4-FFF2-40B4-BE49-F238E27FC236}">
                <a16:creationId xmlns:a16="http://schemas.microsoft.com/office/drawing/2014/main" id="{BFB1B473-0829-CB44-9A49-27C6A963E8E3}"/>
              </a:ext>
            </a:extLst>
          </p:cNvPr>
          <p:cNvSpPr>
            <a:spLocks noGrp="1"/>
          </p:cNvSpPr>
          <p:nvPr>
            <p:ph type="body" idx="10"/>
          </p:nvPr>
        </p:nvSpPr>
        <p:spPr/>
        <p:txBody>
          <a:bodyPr>
            <a:normAutofit/>
          </a:bodyPr>
          <a:lstStyle/>
          <a:p>
            <a:endParaRPr lang="en-GB" sz="3200" dirty="0">
              <a:solidFill>
                <a:srgbClr val="FF0000"/>
              </a:solidFill>
            </a:endParaRPr>
          </a:p>
          <a:p>
            <a:r>
              <a:rPr lang="en-GB" sz="3200" dirty="0">
                <a:solidFill>
                  <a:srgbClr val="FF0000"/>
                </a:solidFill>
              </a:rPr>
              <a:t>Plans for the break and resumption</a:t>
            </a:r>
          </a:p>
        </p:txBody>
      </p:sp>
    </p:spTree>
    <p:extLst>
      <p:ext uri="{BB962C8B-B14F-4D97-AF65-F5344CB8AC3E}">
        <p14:creationId xmlns:p14="http://schemas.microsoft.com/office/powerpoint/2010/main" val="2895850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4FABE-0D80-3C45-8D1E-8A0235BE0923}"/>
              </a:ext>
            </a:extLst>
          </p:cNvPr>
          <p:cNvSpPr>
            <a:spLocks noGrp="1"/>
          </p:cNvSpPr>
          <p:nvPr>
            <p:ph type="title"/>
          </p:nvPr>
        </p:nvSpPr>
        <p:spPr/>
        <p:txBody>
          <a:bodyPr/>
          <a:lstStyle/>
          <a:p>
            <a:r>
              <a:rPr lang="en-GB" b="0" dirty="0"/>
              <a:t>Break in Schooling</a:t>
            </a:r>
            <a:endParaRPr lang="en-GB" dirty="0"/>
          </a:p>
        </p:txBody>
      </p:sp>
      <p:sp>
        <p:nvSpPr>
          <p:cNvPr id="3" name="Content Placeholder 2">
            <a:extLst>
              <a:ext uri="{FF2B5EF4-FFF2-40B4-BE49-F238E27FC236}">
                <a16:creationId xmlns:a16="http://schemas.microsoft.com/office/drawing/2014/main" id="{F56756DE-4ECC-824A-9B05-C42CC12A543B}"/>
              </a:ext>
            </a:extLst>
          </p:cNvPr>
          <p:cNvSpPr>
            <a:spLocks noGrp="1"/>
          </p:cNvSpPr>
          <p:nvPr>
            <p:ph idx="1"/>
          </p:nvPr>
        </p:nvSpPr>
        <p:spPr/>
        <p:txBody>
          <a:bodyPr>
            <a:normAutofit fontScale="92500" lnSpcReduction="10000"/>
          </a:bodyPr>
          <a:lstStyle/>
          <a:p>
            <a:r>
              <a:rPr lang="en-GB" b="0" dirty="0"/>
              <a:t>As announced by President Ramaphosa, on the 27th of July, all public schools will close for a four-week period and will re-open on 24 August 2020. There is not yet clarity as to which grades are all to return on 24 August.</a:t>
            </a:r>
            <a:endParaRPr lang="en-ZA" b="0" dirty="0"/>
          </a:p>
          <a:p>
            <a:r>
              <a:rPr lang="en-GB" b="0" dirty="0"/>
              <a:t>The break in schooling over the next four weeks, however, does not apply to all grades, nor for all staff. In fact, the announcements have implied that teachers and non-teaching staff are on duty during this time. </a:t>
            </a:r>
            <a:endParaRPr lang="en-ZA" b="0" dirty="0"/>
          </a:p>
          <a:p>
            <a:r>
              <a:rPr lang="en-GB" b="0" dirty="0"/>
              <a:t>Directions</a:t>
            </a:r>
            <a:endParaRPr lang="en-ZA" b="0" dirty="0"/>
          </a:p>
          <a:p>
            <a:pPr lvl="1"/>
            <a:r>
              <a:rPr lang="en-GB" b="0" dirty="0"/>
              <a:t>All learners, teachers and non-teaching staff in Gauteng will have a one-week break (27July to 31 July). Staff are not required to be at school during this week. This includes all teaching and non-teaching public service staff.  </a:t>
            </a:r>
            <a:endParaRPr lang="en-ZA" b="0" dirty="0"/>
          </a:p>
          <a:p>
            <a:pPr lvl="1"/>
            <a:r>
              <a:rPr lang="en-GB" b="0" dirty="0"/>
              <a:t>Representatives of principals and/or SMTs must however continue to oversee certain functions at the school, such as the NSNP, which has been instructed to continue unabated, due to the dire need and hunger of learners in our communities. All health and safety protocols must be adhered to at all times, as had introduced early on when feeding recommenced in our schools. </a:t>
            </a:r>
            <a:endParaRPr lang="en-ZA" b="0" dirty="0"/>
          </a:p>
          <a:p>
            <a:pPr marL="457200" lvl="1" indent="0">
              <a:buNone/>
            </a:pPr>
            <a:endParaRPr lang="en-GB" b="0" dirty="0"/>
          </a:p>
        </p:txBody>
      </p:sp>
    </p:spTree>
    <p:extLst>
      <p:ext uri="{BB962C8B-B14F-4D97-AF65-F5344CB8AC3E}">
        <p14:creationId xmlns:p14="http://schemas.microsoft.com/office/powerpoint/2010/main" val="366856556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1AB91-3D71-5A4D-9B57-98B84F6E7A52}"/>
              </a:ext>
            </a:extLst>
          </p:cNvPr>
          <p:cNvSpPr>
            <a:spLocks noGrp="1"/>
          </p:cNvSpPr>
          <p:nvPr>
            <p:ph type="title"/>
          </p:nvPr>
        </p:nvSpPr>
        <p:spPr/>
        <p:txBody>
          <a:bodyPr/>
          <a:lstStyle/>
          <a:p>
            <a:r>
              <a:rPr lang="en-GB" dirty="0"/>
              <a:t>Break in Schooling</a:t>
            </a:r>
          </a:p>
        </p:txBody>
      </p:sp>
      <p:sp>
        <p:nvSpPr>
          <p:cNvPr id="3" name="Content Placeholder 2">
            <a:extLst>
              <a:ext uri="{FF2B5EF4-FFF2-40B4-BE49-F238E27FC236}">
                <a16:creationId xmlns:a16="http://schemas.microsoft.com/office/drawing/2014/main" id="{6178DB1B-040A-514C-9CDF-48BD2CD3F64E}"/>
              </a:ext>
            </a:extLst>
          </p:cNvPr>
          <p:cNvSpPr>
            <a:spLocks noGrp="1"/>
          </p:cNvSpPr>
          <p:nvPr>
            <p:ph idx="1"/>
          </p:nvPr>
        </p:nvSpPr>
        <p:spPr/>
        <p:txBody>
          <a:bodyPr>
            <a:normAutofit fontScale="70000" lnSpcReduction="20000"/>
          </a:bodyPr>
          <a:lstStyle/>
          <a:p>
            <a:r>
              <a:rPr lang="en-GB" dirty="0"/>
              <a:t>Directions </a:t>
            </a:r>
            <a:r>
              <a:rPr lang="en-GB" dirty="0" err="1"/>
              <a:t>cont</a:t>
            </a:r>
            <a:r>
              <a:rPr lang="en-GB" dirty="0"/>
              <a:t>’.</a:t>
            </a:r>
            <a:endParaRPr lang="en-ZA" dirty="0"/>
          </a:p>
          <a:p>
            <a:pPr lvl="1"/>
            <a:r>
              <a:rPr lang="en-GB" dirty="0"/>
              <a:t>Teaching and learning of Grade 12s</a:t>
            </a:r>
            <a:endParaRPr lang="en-ZA" dirty="0"/>
          </a:p>
          <a:p>
            <a:pPr lvl="2"/>
            <a:r>
              <a:rPr lang="en-GB" dirty="0"/>
              <a:t> Grade 12 learners, their teachers and non-teaching staff, as determined by the Principal for the purposes of ensuring the clean and safe running of the school, will return on 3 August. This might include teachers that the principal and SMTs require as needed to ensure teaching for ALL Grade 12 learners. Principals are to please ensure that all Grade 12 learners and their parents are informed that ALL grade 12 learners must be at school every school day from the 3rd August. I will elaborate on this matter in a separate letter today.</a:t>
            </a:r>
            <a:endParaRPr lang="en-ZA" dirty="0"/>
          </a:p>
          <a:p>
            <a:pPr lvl="2"/>
            <a:r>
              <a:rPr lang="en-GB" dirty="0"/>
              <a:t>The National decision requires that all Grade 12 learners and teachers are physically at school every day from 3 August 2020 to 24 August 2020. They will be expected to attend school every day thereafter as well (except for formal school holidays), until they start their final National Senior Certificate examinations.</a:t>
            </a:r>
            <a:endParaRPr lang="en-ZA" dirty="0"/>
          </a:p>
          <a:p>
            <a:pPr lvl="1"/>
            <a:r>
              <a:rPr lang="en-GB" dirty="0"/>
              <a:t> Teaching and learning of Grade 12s</a:t>
            </a:r>
            <a:endParaRPr lang="en-ZA" dirty="0"/>
          </a:p>
          <a:p>
            <a:pPr lvl="2"/>
            <a:r>
              <a:rPr lang="en-GB" dirty="0"/>
              <a:t> Grade 7 learners and their teachers will have a two week break and will return on 12 August. The Department of Basic Education published the amended school calendar for 2020 on 11 June, which indicates that 10 August 2020 is a Public School Holiday, and 11 August a school holiday. In the absence of any Directions to the contrary, these holidays will remain. Thus Grade 7 learners will return on Wednesday, 12 August.  </a:t>
            </a:r>
            <a:endParaRPr lang="en-ZA" dirty="0"/>
          </a:p>
          <a:p>
            <a:pPr lvl="2"/>
            <a:r>
              <a:rPr lang="en-GB" dirty="0"/>
              <a:t>Teaching and non-teaching staff required at school when Grade 12 and Grade 7 learners are at school, must be at school. Other teachers and non-teaching staff are required to ensure support for ongoing learning during the break (other than in the week of 27 to 31 July, when we suggest they take a total break). This could happen from home or from school, as local requirements indicate.  </a:t>
            </a:r>
            <a:endParaRPr lang="en-ZA" dirty="0"/>
          </a:p>
          <a:p>
            <a:pPr lvl="1"/>
            <a:r>
              <a:rPr lang="en-GB" dirty="0"/>
              <a:t>Teacher remain on duty</a:t>
            </a:r>
            <a:endParaRPr lang="en-ZA" dirty="0"/>
          </a:p>
          <a:p>
            <a:pPr lvl="2"/>
            <a:r>
              <a:rPr lang="en-GB" dirty="0"/>
              <a:t>Teachers that are not teaching Grade 12 learners or Grade 7 learners, will remain on duty even if at home during weeks 2 and 3. They could be required by the principal, SMT or the Head of Department to perform functions as required. For example, support teaching of Grade 12s or Grade 7s, preparation of work for learners at home and oversight of feeding scheme etc.  </a:t>
            </a:r>
            <a:endParaRPr lang="en-ZA" dirty="0"/>
          </a:p>
          <a:p>
            <a:endParaRPr lang="en-GB" dirty="0"/>
          </a:p>
        </p:txBody>
      </p:sp>
    </p:spTree>
    <p:extLst>
      <p:ext uri="{BB962C8B-B14F-4D97-AF65-F5344CB8AC3E}">
        <p14:creationId xmlns:p14="http://schemas.microsoft.com/office/powerpoint/2010/main" val="9579096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A746F9C-75DA-7E4B-8AD4-0A00A387E60E}"/>
              </a:ext>
            </a:extLst>
          </p:cNvPr>
          <p:cNvSpPr>
            <a:spLocks noGrp="1"/>
          </p:cNvSpPr>
          <p:nvPr>
            <p:ph type="title"/>
          </p:nvPr>
        </p:nvSpPr>
        <p:spPr/>
        <p:txBody>
          <a:bodyPr/>
          <a:lstStyle/>
          <a:p>
            <a:r>
              <a:rPr lang="en-GB" b="0" dirty="0"/>
              <a:t>Break in Schooling</a:t>
            </a:r>
            <a:endParaRPr lang="en-GB" dirty="0"/>
          </a:p>
        </p:txBody>
      </p:sp>
      <p:sp>
        <p:nvSpPr>
          <p:cNvPr id="4" name="Content Placeholder 3">
            <a:extLst>
              <a:ext uri="{FF2B5EF4-FFF2-40B4-BE49-F238E27FC236}">
                <a16:creationId xmlns:a16="http://schemas.microsoft.com/office/drawing/2014/main" id="{9DE102B4-E62D-D84A-9365-F890200DC40A}"/>
              </a:ext>
            </a:extLst>
          </p:cNvPr>
          <p:cNvSpPr>
            <a:spLocks noGrp="1"/>
          </p:cNvSpPr>
          <p:nvPr>
            <p:ph idx="1"/>
          </p:nvPr>
        </p:nvSpPr>
        <p:spPr/>
        <p:txBody>
          <a:bodyPr>
            <a:normAutofit fontScale="62500" lnSpcReduction="20000"/>
          </a:bodyPr>
          <a:lstStyle/>
          <a:p>
            <a:r>
              <a:rPr lang="en-GB" dirty="0"/>
              <a:t>Supporting learners at home during the break</a:t>
            </a:r>
            <a:endParaRPr lang="en-ZA" dirty="0"/>
          </a:p>
          <a:p>
            <a:pPr lvl="1"/>
            <a:r>
              <a:rPr lang="en-GB" dirty="0"/>
              <a:t>The department understand that the break starts from Monday, 27 July and it leaves schools with very little time for preparation. However, we urge and request schools to give the necessary work to all learners that they can do at home during the break or to continue their learning by whichever means including the use of textbooks, workbooks, TV and radio broadcasts, digital learning and online learning.  </a:t>
            </a:r>
            <a:endParaRPr lang="en-ZA" dirty="0"/>
          </a:p>
          <a:p>
            <a:r>
              <a:rPr lang="en-GB" dirty="0"/>
              <a:t> Schools that have approved deviations</a:t>
            </a:r>
            <a:endParaRPr lang="en-ZA" dirty="0"/>
          </a:p>
          <a:p>
            <a:pPr lvl="1"/>
            <a:r>
              <a:rPr lang="en-GB" dirty="0"/>
              <a:t>As current Directions are still in place, schools that have applied for deviations to bring back other grades, may continue to do so if the SGB and school community is in agreement. This does not apply to the week of 27–31 July.  </a:t>
            </a:r>
            <a:endParaRPr lang="en-ZA" dirty="0"/>
          </a:p>
          <a:p>
            <a:r>
              <a:rPr lang="en-GB" dirty="0"/>
              <a:t> Schools Nutrition</a:t>
            </a:r>
            <a:endParaRPr lang="en-ZA" dirty="0"/>
          </a:p>
          <a:p>
            <a:pPr lvl="1"/>
            <a:r>
              <a:rPr lang="en-GB" dirty="0"/>
              <a:t> As indicated by the President, the National School Nutrition Programme will continue to operate throughout this period, so that all learners or their parents can collect food directly from schools. </a:t>
            </a:r>
            <a:endParaRPr lang="en-ZA" dirty="0"/>
          </a:p>
          <a:p>
            <a:pPr lvl="1"/>
            <a:r>
              <a:rPr lang="en-GB" dirty="0"/>
              <a:t>Further, last Friday’s judgement in the North Gauteng High Court made it clear that all Provinces must roll out the NSNP to all eligible children without delay, regardless of whether learners have returned to school or not.  Schools are thus required to provide the NSNP service. </a:t>
            </a:r>
            <a:endParaRPr lang="en-ZA" dirty="0"/>
          </a:p>
          <a:p>
            <a:pPr lvl="1"/>
            <a:r>
              <a:rPr lang="en-GB" dirty="0"/>
              <a:t>Learners that are normally recipients of the NSNP, and are not attending school, can go to their nearest feeding school on a daily basis to collect food. This traditionally applies to learners that are from commuter schools. It is suggested that in such cases, learners or their parents/guardians must inform the school that they wish to access food at that venue.</a:t>
            </a:r>
            <a:endParaRPr lang="en-ZA" dirty="0"/>
          </a:p>
          <a:p>
            <a:pPr lvl="1"/>
            <a:r>
              <a:rPr lang="en-GB" dirty="0"/>
              <a:t> This applies to all four weeks of the lockdown period. The continuous feeding of all learners is imperative.</a:t>
            </a:r>
            <a:endParaRPr lang="en-ZA" dirty="0"/>
          </a:p>
          <a:p>
            <a:r>
              <a:rPr lang="en-GB" dirty="0"/>
              <a:t> Health, Safety and Social distancing</a:t>
            </a:r>
            <a:endParaRPr lang="en-ZA" dirty="0"/>
          </a:p>
          <a:p>
            <a:pPr lvl="1"/>
            <a:r>
              <a:rPr lang="en-GB" dirty="0"/>
              <a:t>Throughout this period and beyond, the relevant health and safety protocols must be in place as per the Directions, national and provincial standard operating procedures and guidelines. All schools are also to ensure that safety and security equipment and safety measures are in good order and in place during this time and to make sure that communication with the local station or sector commander is in place.</a:t>
            </a:r>
            <a:endParaRPr lang="en-ZA" dirty="0"/>
          </a:p>
          <a:p>
            <a:endParaRPr lang="en-GB" dirty="0"/>
          </a:p>
        </p:txBody>
      </p:sp>
    </p:spTree>
    <p:extLst>
      <p:ext uri="{BB962C8B-B14F-4D97-AF65-F5344CB8AC3E}">
        <p14:creationId xmlns:p14="http://schemas.microsoft.com/office/powerpoint/2010/main" val="16503996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65E54-19C5-9D4E-A01F-EBA20220953B}"/>
              </a:ext>
            </a:extLst>
          </p:cNvPr>
          <p:cNvSpPr>
            <a:spLocks noGrp="1"/>
          </p:cNvSpPr>
          <p:nvPr>
            <p:ph type="title"/>
          </p:nvPr>
        </p:nvSpPr>
        <p:spPr/>
        <p:txBody>
          <a:bodyPr/>
          <a:lstStyle/>
          <a:p>
            <a:r>
              <a:rPr lang="en-GB" dirty="0"/>
              <a:t>Proposed return of grades </a:t>
            </a:r>
          </a:p>
        </p:txBody>
      </p:sp>
      <p:graphicFrame>
        <p:nvGraphicFramePr>
          <p:cNvPr id="5" name="Table 4">
            <a:extLst>
              <a:ext uri="{FF2B5EF4-FFF2-40B4-BE49-F238E27FC236}">
                <a16:creationId xmlns:a16="http://schemas.microsoft.com/office/drawing/2014/main" id="{3B37D2DC-1155-324F-9346-D5516A46359A}"/>
              </a:ext>
            </a:extLst>
          </p:cNvPr>
          <p:cNvGraphicFramePr>
            <a:graphicFrameLocks noGrp="1"/>
          </p:cNvGraphicFramePr>
          <p:nvPr>
            <p:extLst>
              <p:ext uri="{D42A27DB-BD31-4B8C-83A1-F6EECF244321}">
                <p14:modId xmlns:p14="http://schemas.microsoft.com/office/powerpoint/2010/main" val="2004606526"/>
              </p:ext>
            </p:extLst>
          </p:nvPr>
        </p:nvGraphicFramePr>
        <p:xfrm>
          <a:off x="1404255" y="1850319"/>
          <a:ext cx="10515601" cy="4106629"/>
        </p:xfrm>
        <a:graphic>
          <a:graphicData uri="http://schemas.openxmlformats.org/drawingml/2006/table">
            <a:tbl>
              <a:tblPr firstRow="1" bandRow="1">
                <a:tableStyleId>{5C22544A-7EE6-4342-B048-85BDC9FD1C3A}</a:tableStyleId>
              </a:tblPr>
              <a:tblGrid>
                <a:gridCol w="715283">
                  <a:extLst>
                    <a:ext uri="{9D8B030D-6E8A-4147-A177-3AD203B41FA5}">
                      <a16:colId xmlns:a16="http://schemas.microsoft.com/office/drawing/2014/main" val="170550176"/>
                    </a:ext>
                  </a:extLst>
                </a:gridCol>
                <a:gridCol w="1516692">
                  <a:extLst>
                    <a:ext uri="{9D8B030D-6E8A-4147-A177-3AD203B41FA5}">
                      <a16:colId xmlns:a16="http://schemas.microsoft.com/office/drawing/2014/main" val="3249674816"/>
                    </a:ext>
                  </a:extLst>
                </a:gridCol>
                <a:gridCol w="797969">
                  <a:extLst>
                    <a:ext uri="{9D8B030D-6E8A-4147-A177-3AD203B41FA5}">
                      <a16:colId xmlns:a16="http://schemas.microsoft.com/office/drawing/2014/main" val="571463080"/>
                    </a:ext>
                  </a:extLst>
                </a:gridCol>
                <a:gridCol w="1005740">
                  <a:extLst>
                    <a:ext uri="{9D8B030D-6E8A-4147-A177-3AD203B41FA5}">
                      <a16:colId xmlns:a16="http://schemas.microsoft.com/office/drawing/2014/main" val="869909033"/>
                    </a:ext>
                  </a:extLst>
                </a:gridCol>
                <a:gridCol w="6479917">
                  <a:extLst>
                    <a:ext uri="{9D8B030D-6E8A-4147-A177-3AD203B41FA5}">
                      <a16:colId xmlns:a16="http://schemas.microsoft.com/office/drawing/2014/main" val="2852432677"/>
                    </a:ext>
                  </a:extLst>
                </a:gridCol>
              </a:tblGrid>
              <a:tr h="501285">
                <a:tc>
                  <a:txBody>
                    <a:bodyPr/>
                    <a:lstStyle/>
                    <a:p>
                      <a:pPr algn="ctr">
                        <a:lnSpc>
                          <a:spcPct val="107000"/>
                        </a:lnSpc>
                        <a:spcAft>
                          <a:spcPts val="800"/>
                        </a:spcAft>
                      </a:pPr>
                      <a:r>
                        <a:rPr lang="en-ZA" sz="1400">
                          <a:effectLst/>
                        </a:rPr>
                        <a:t>WEEK</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tc>
                <a:tc>
                  <a:txBody>
                    <a:bodyPr/>
                    <a:lstStyle/>
                    <a:p>
                      <a:pPr algn="ctr">
                        <a:lnSpc>
                          <a:spcPct val="107000"/>
                        </a:lnSpc>
                        <a:spcAft>
                          <a:spcPts val="800"/>
                        </a:spcAft>
                      </a:pPr>
                      <a:r>
                        <a:rPr lang="en-ZA" sz="1400">
                          <a:effectLst/>
                        </a:rPr>
                        <a:t>DATE</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tc>
                <a:tc>
                  <a:txBody>
                    <a:bodyPr/>
                    <a:lstStyle/>
                    <a:p>
                      <a:pPr algn="ctr">
                        <a:lnSpc>
                          <a:spcPct val="107000"/>
                        </a:lnSpc>
                        <a:spcAft>
                          <a:spcPts val="800"/>
                        </a:spcAft>
                      </a:pPr>
                      <a:r>
                        <a:rPr lang="en-ZA" sz="1400">
                          <a:effectLst/>
                        </a:rPr>
                        <a:t>Primary</a:t>
                      </a:r>
                      <a:endParaRPr lang="en-ZA" sz="2000">
                        <a:effectLst/>
                      </a:endParaRPr>
                    </a:p>
                    <a:p>
                      <a:pPr algn="ctr">
                        <a:lnSpc>
                          <a:spcPct val="107000"/>
                        </a:lnSpc>
                        <a:spcAft>
                          <a:spcPts val="800"/>
                        </a:spcAft>
                      </a:pPr>
                      <a:r>
                        <a:rPr lang="en-ZA" sz="1400">
                          <a:effectLst/>
                        </a:rPr>
                        <a:t>Grade</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tc>
                <a:tc>
                  <a:txBody>
                    <a:bodyPr/>
                    <a:lstStyle/>
                    <a:p>
                      <a:pPr algn="ctr">
                        <a:lnSpc>
                          <a:spcPct val="107000"/>
                        </a:lnSpc>
                        <a:spcAft>
                          <a:spcPts val="800"/>
                        </a:spcAft>
                      </a:pPr>
                      <a:r>
                        <a:rPr lang="en-ZA" sz="1400">
                          <a:effectLst/>
                        </a:rPr>
                        <a:t>Secondary</a:t>
                      </a:r>
                      <a:endParaRPr lang="en-ZA" sz="2000">
                        <a:effectLst/>
                      </a:endParaRPr>
                    </a:p>
                    <a:p>
                      <a:pPr algn="ctr">
                        <a:lnSpc>
                          <a:spcPct val="107000"/>
                        </a:lnSpc>
                        <a:spcAft>
                          <a:spcPts val="800"/>
                        </a:spcAft>
                      </a:pPr>
                      <a:r>
                        <a:rPr lang="en-ZA" sz="1400">
                          <a:effectLst/>
                        </a:rPr>
                        <a:t>Grade</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tc>
                <a:tc>
                  <a:txBody>
                    <a:bodyPr/>
                    <a:lstStyle/>
                    <a:p>
                      <a:pPr algn="ctr">
                        <a:lnSpc>
                          <a:spcPct val="107000"/>
                        </a:lnSpc>
                        <a:spcAft>
                          <a:spcPts val="800"/>
                        </a:spcAft>
                      </a:pPr>
                      <a:r>
                        <a:rPr lang="en-ZA" sz="1400">
                          <a:effectLst/>
                        </a:rPr>
                        <a:t>Staff</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tc>
                <a:extLst>
                  <a:ext uri="{0D108BD9-81ED-4DB2-BD59-A6C34878D82A}">
                    <a16:rowId xmlns:a16="http://schemas.microsoft.com/office/drawing/2014/main" val="1708026183"/>
                  </a:ext>
                </a:extLst>
              </a:tr>
              <a:tr h="559577">
                <a:tc>
                  <a:txBody>
                    <a:bodyPr/>
                    <a:lstStyle/>
                    <a:p>
                      <a:pPr algn="l">
                        <a:lnSpc>
                          <a:spcPct val="107000"/>
                        </a:lnSpc>
                        <a:spcAft>
                          <a:spcPts val="800"/>
                        </a:spcAft>
                      </a:pPr>
                      <a:r>
                        <a:rPr lang="en-GB" sz="1400">
                          <a:effectLst/>
                        </a:rPr>
                        <a:t>Week 1</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a:txBody>
                    <a:bodyPr/>
                    <a:lstStyle/>
                    <a:p>
                      <a:pPr algn="l">
                        <a:lnSpc>
                          <a:spcPct val="107000"/>
                        </a:lnSpc>
                        <a:spcAft>
                          <a:spcPts val="800"/>
                        </a:spcAft>
                      </a:pPr>
                      <a:r>
                        <a:rPr lang="en-GB" sz="1400">
                          <a:effectLst/>
                        </a:rPr>
                        <a:t>27- 31 July</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gridSpan="3">
                  <a:txBody>
                    <a:bodyPr/>
                    <a:lstStyle/>
                    <a:p>
                      <a:pPr marL="342900" marR="6985" lvl="0" indent="-342900" algn="l">
                        <a:spcBef>
                          <a:spcPts val="70"/>
                        </a:spcBef>
                        <a:spcAft>
                          <a:spcPts val="0"/>
                        </a:spcAft>
                        <a:buFont typeface="Symbol" pitchFamily="2" charset="2"/>
                        <a:buChar char=""/>
                      </a:pPr>
                      <a:r>
                        <a:rPr lang="en-US" sz="1400">
                          <a:effectLst/>
                        </a:rPr>
                        <a:t>All GDE schools closed for teaching and learning.</a:t>
                      </a:r>
                      <a:endParaRPr lang="en-ZA" sz="2000">
                        <a:effectLst/>
                      </a:endParaRPr>
                    </a:p>
                    <a:p>
                      <a:pPr marL="342900" lvl="0" indent="-342900" algn="l">
                        <a:spcBef>
                          <a:spcPts val="70"/>
                        </a:spcBef>
                        <a:spcAft>
                          <a:spcPts val="0"/>
                        </a:spcAft>
                        <a:buFont typeface="Symbol" pitchFamily="2" charset="2"/>
                        <a:buChar char=""/>
                      </a:pPr>
                      <a:r>
                        <a:rPr lang="en-US" sz="1400">
                          <a:effectLst/>
                        </a:rPr>
                        <a:t>schools will remain open for feeding.</a:t>
                      </a:r>
                      <a:endParaRPr lang="en-ZA" sz="2000">
                        <a:effectLst/>
                      </a:endParaRPr>
                    </a:p>
                    <a:p>
                      <a:pPr marL="342900" lvl="0" indent="-342900" algn="l">
                        <a:lnSpc>
                          <a:spcPct val="107000"/>
                        </a:lnSpc>
                        <a:spcAft>
                          <a:spcPts val="800"/>
                        </a:spcAft>
                        <a:buFont typeface="Symbol" pitchFamily="2" charset="2"/>
                        <a:buChar char=""/>
                      </a:pPr>
                      <a:r>
                        <a:rPr lang="en-GB" sz="1400">
                          <a:effectLst/>
                        </a:rPr>
                        <a:t>Limited staff required to oversee school feeding and health and safety protocols.</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234108736"/>
                  </a:ext>
                </a:extLst>
              </a:tr>
              <a:tr h="569105">
                <a:tc>
                  <a:txBody>
                    <a:bodyPr/>
                    <a:lstStyle/>
                    <a:p>
                      <a:pPr algn="l">
                        <a:lnSpc>
                          <a:spcPct val="107000"/>
                        </a:lnSpc>
                        <a:spcAft>
                          <a:spcPts val="800"/>
                        </a:spcAft>
                      </a:pPr>
                      <a:r>
                        <a:rPr lang="en-GB" sz="1400">
                          <a:effectLst/>
                        </a:rPr>
                        <a:t>Week 2</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a:txBody>
                    <a:bodyPr/>
                    <a:lstStyle/>
                    <a:p>
                      <a:pPr algn="l">
                        <a:lnSpc>
                          <a:spcPct val="107000"/>
                        </a:lnSpc>
                        <a:spcAft>
                          <a:spcPts val="800"/>
                        </a:spcAft>
                      </a:pPr>
                      <a:r>
                        <a:rPr lang="en-ZA" sz="1400">
                          <a:effectLst/>
                        </a:rPr>
                        <a:t>3 - 7 August 2020 </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a:txBody>
                    <a:bodyPr/>
                    <a:lstStyle/>
                    <a:p>
                      <a:pPr algn="l">
                        <a:lnSpc>
                          <a:spcPct val="107000"/>
                        </a:lnSpc>
                        <a:spcAft>
                          <a:spcPts val="800"/>
                        </a:spcAft>
                      </a:pPr>
                      <a:r>
                        <a:rPr lang="en-ZA" sz="1400">
                          <a:effectLst/>
                        </a:rPr>
                        <a:t> </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a:txBody>
                    <a:bodyPr/>
                    <a:lstStyle/>
                    <a:p>
                      <a:pPr algn="ctr">
                        <a:lnSpc>
                          <a:spcPct val="107000"/>
                        </a:lnSpc>
                        <a:spcAft>
                          <a:spcPts val="800"/>
                        </a:spcAft>
                      </a:pPr>
                      <a:r>
                        <a:rPr lang="en-GB" sz="1400">
                          <a:effectLst/>
                        </a:rPr>
                        <a:t>Grade 12</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a:txBody>
                    <a:bodyPr/>
                    <a:lstStyle/>
                    <a:p>
                      <a:pPr marL="342900" lvl="0" indent="-342900" algn="l">
                        <a:lnSpc>
                          <a:spcPct val="107000"/>
                        </a:lnSpc>
                        <a:buFont typeface="Symbol" pitchFamily="2" charset="2"/>
                        <a:buChar char=""/>
                      </a:pPr>
                      <a:r>
                        <a:rPr lang="en-GB" sz="1400">
                          <a:effectLst/>
                        </a:rPr>
                        <a:t>Grade 12 teachers (and teacher support)</a:t>
                      </a:r>
                      <a:endParaRPr lang="en-ZA" sz="2000">
                        <a:effectLst/>
                      </a:endParaRPr>
                    </a:p>
                    <a:p>
                      <a:pPr marL="342900" lvl="0" indent="-342900" algn="l">
                        <a:lnSpc>
                          <a:spcPct val="107000"/>
                        </a:lnSpc>
                        <a:buFont typeface="Symbol" pitchFamily="2" charset="2"/>
                        <a:buChar char=""/>
                      </a:pPr>
                      <a:r>
                        <a:rPr lang="en-GB" sz="1400">
                          <a:effectLst/>
                        </a:rPr>
                        <a:t>Principal/SMT (as required) </a:t>
                      </a:r>
                      <a:endParaRPr lang="en-ZA" sz="2000">
                        <a:effectLst/>
                      </a:endParaRPr>
                    </a:p>
                    <a:p>
                      <a:pPr marL="342900" lvl="0" indent="-342900" algn="l">
                        <a:lnSpc>
                          <a:spcPct val="107000"/>
                        </a:lnSpc>
                        <a:spcAft>
                          <a:spcPts val="800"/>
                        </a:spcAft>
                        <a:buFont typeface="Symbol" pitchFamily="2" charset="2"/>
                        <a:buChar char=""/>
                      </a:pPr>
                      <a:r>
                        <a:rPr lang="en-GB" sz="1400">
                          <a:effectLst/>
                        </a:rPr>
                        <a:t>Non-teaching staff to ensure the school meets health and safety measures and school feeding.  </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extLst>
                  <a:ext uri="{0D108BD9-81ED-4DB2-BD59-A6C34878D82A}">
                    <a16:rowId xmlns:a16="http://schemas.microsoft.com/office/drawing/2014/main" val="437788841"/>
                  </a:ext>
                </a:extLst>
              </a:tr>
              <a:tr h="389184">
                <a:tc>
                  <a:txBody>
                    <a:bodyPr/>
                    <a:lstStyle/>
                    <a:p>
                      <a:pPr algn="l">
                        <a:lnSpc>
                          <a:spcPct val="107000"/>
                        </a:lnSpc>
                        <a:spcAft>
                          <a:spcPts val="800"/>
                        </a:spcAft>
                      </a:pPr>
                      <a:r>
                        <a:rPr lang="en-ZA" sz="1400">
                          <a:effectLst/>
                        </a:rPr>
                        <a:t>Week 3</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a:txBody>
                    <a:bodyPr/>
                    <a:lstStyle/>
                    <a:p>
                      <a:pPr algn="l">
                        <a:lnSpc>
                          <a:spcPct val="107000"/>
                        </a:lnSpc>
                        <a:spcAft>
                          <a:spcPts val="800"/>
                        </a:spcAft>
                      </a:pPr>
                      <a:r>
                        <a:rPr lang="en-ZA" sz="1400">
                          <a:effectLst/>
                        </a:rPr>
                        <a:t>10 – 11 August</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gridSpan="3">
                  <a:txBody>
                    <a:bodyPr/>
                    <a:lstStyle/>
                    <a:p>
                      <a:pPr marL="342900" lvl="0" indent="-342900" algn="l">
                        <a:lnSpc>
                          <a:spcPct val="107000"/>
                        </a:lnSpc>
                        <a:buFont typeface="Symbol" pitchFamily="2" charset="2"/>
                        <a:buChar char=""/>
                      </a:pPr>
                      <a:r>
                        <a:rPr lang="en-GB" sz="1400">
                          <a:effectLst/>
                        </a:rPr>
                        <a:t>10 August 2020 is a public holiday</a:t>
                      </a:r>
                      <a:endParaRPr lang="en-ZA" sz="2000">
                        <a:effectLst/>
                      </a:endParaRPr>
                    </a:p>
                    <a:p>
                      <a:pPr marL="342900" lvl="0" indent="-342900" algn="l">
                        <a:lnSpc>
                          <a:spcPct val="107000"/>
                        </a:lnSpc>
                        <a:spcAft>
                          <a:spcPts val="800"/>
                        </a:spcAft>
                        <a:buFont typeface="Symbol" pitchFamily="2" charset="2"/>
                        <a:buChar char=""/>
                      </a:pPr>
                      <a:r>
                        <a:rPr lang="en-GB" sz="1400">
                          <a:effectLst/>
                        </a:rPr>
                        <a:t>11 August 2020 is a school holiday </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0017999"/>
                  </a:ext>
                </a:extLst>
              </a:tr>
              <a:tr h="749026">
                <a:tc>
                  <a:txBody>
                    <a:bodyPr/>
                    <a:lstStyle/>
                    <a:p>
                      <a:pPr algn="l">
                        <a:lnSpc>
                          <a:spcPct val="107000"/>
                        </a:lnSpc>
                        <a:spcAft>
                          <a:spcPts val="800"/>
                        </a:spcAft>
                      </a:pPr>
                      <a:r>
                        <a:rPr lang="en-ZA" sz="1400">
                          <a:effectLst/>
                        </a:rPr>
                        <a:t> </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tc>
                <a:tc>
                  <a:txBody>
                    <a:bodyPr/>
                    <a:lstStyle/>
                    <a:p>
                      <a:pPr algn="l">
                        <a:lnSpc>
                          <a:spcPct val="107000"/>
                        </a:lnSpc>
                        <a:spcAft>
                          <a:spcPts val="800"/>
                        </a:spcAft>
                      </a:pPr>
                      <a:r>
                        <a:rPr lang="en-ZA" sz="1400">
                          <a:effectLst/>
                        </a:rPr>
                        <a:t>12 – 17 August</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a:txBody>
                    <a:bodyPr/>
                    <a:lstStyle/>
                    <a:p>
                      <a:pPr algn="ctr">
                        <a:lnSpc>
                          <a:spcPct val="107000"/>
                        </a:lnSpc>
                        <a:spcAft>
                          <a:spcPts val="800"/>
                        </a:spcAft>
                      </a:pPr>
                      <a:r>
                        <a:rPr lang="en-ZA" sz="1400">
                          <a:effectLst/>
                        </a:rPr>
                        <a:t>Grade  7</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a:txBody>
                    <a:bodyPr/>
                    <a:lstStyle/>
                    <a:p>
                      <a:pPr algn="ctr">
                        <a:lnSpc>
                          <a:spcPct val="107000"/>
                        </a:lnSpc>
                        <a:spcAft>
                          <a:spcPts val="800"/>
                        </a:spcAft>
                      </a:pPr>
                      <a:r>
                        <a:rPr lang="en-GB" sz="1400">
                          <a:effectLst/>
                        </a:rPr>
                        <a:t>Grade 12</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a:txBody>
                    <a:bodyPr/>
                    <a:lstStyle/>
                    <a:p>
                      <a:pPr marL="342900" lvl="0" indent="-342900" algn="l">
                        <a:lnSpc>
                          <a:spcPct val="107000"/>
                        </a:lnSpc>
                        <a:buFont typeface="Symbol" pitchFamily="2" charset="2"/>
                        <a:buChar char=""/>
                      </a:pPr>
                      <a:r>
                        <a:rPr lang="en-GB" sz="1400">
                          <a:effectLst/>
                        </a:rPr>
                        <a:t>Grade 7 teachers (and teacher support)</a:t>
                      </a:r>
                      <a:endParaRPr lang="en-ZA" sz="2000">
                        <a:effectLst/>
                      </a:endParaRPr>
                    </a:p>
                    <a:p>
                      <a:pPr marL="342900" lvl="0" indent="-342900" algn="l">
                        <a:lnSpc>
                          <a:spcPct val="107000"/>
                        </a:lnSpc>
                        <a:buFont typeface="Symbol" pitchFamily="2" charset="2"/>
                        <a:buChar char=""/>
                      </a:pPr>
                      <a:r>
                        <a:rPr lang="en-GB" sz="1400">
                          <a:effectLst/>
                        </a:rPr>
                        <a:t>Grade 12 teachers (and teacher support)</a:t>
                      </a:r>
                      <a:endParaRPr lang="en-ZA" sz="2000">
                        <a:effectLst/>
                      </a:endParaRPr>
                    </a:p>
                    <a:p>
                      <a:pPr marL="342900" lvl="0" indent="-342900" algn="l">
                        <a:lnSpc>
                          <a:spcPct val="107000"/>
                        </a:lnSpc>
                        <a:buFont typeface="Symbol" pitchFamily="2" charset="2"/>
                        <a:buChar char=""/>
                      </a:pPr>
                      <a:r>
                        <a:rPr lang="en-GB" sz="1400">
                          <a:effectLst/>
                        </a:rPr>
                        <a:t>Principal/SMT (as required)</a:t>
                      </a:r>
                      <a:endParaRPr lang="en-ZA" sz="2000">
                        <a:effectLst/>
                      </a:endParaRPr>
                    </a:p>
                    <a:p>
                      <a:pPr marL="342900" lvl="0" indent="-342900" algn="l">
                        <a:lnSpc>
                          <a:spcPct val="107000"/>
                        </a:lnSpc>
                        <a:spcAft>
                          <a:spcPts val="800"/>
                        </a:spcAft>
                        <a:buFont typeface="Symbol" pitchFamily="2" charset="2"/>
                        <a:buChar char=""/>
                      </a:pPr>
                      <a:r>
                        <a:rPr lang="en-GB" sz="1400">
                          <a:effectLst/>
                        </a:rPr>
                        <a:t>Non-teaching staff to ensure the school meets health and safety measures and school feeding.</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extLst>
                  <a:ext uri="{0D108BD9-81ED-4DB2-BD59-A6C34878D82A}">
                    <a16:rowId xmlns:a16="http://schemas.microsoft.com/office/drawing/2014/main" val="1038284879"/>
                  </a:ext>
                </a:extLst>
              </a:tr>
              <a:tr h="389184">
                <a:tc>
                  <a:txBody>
                    <a:bodyPr/>
                    <a:lstStyle/>
                    <a:p>
                      <a:pPr algn="ctr">
                        <a:lnSpc>
                          <a:spcPct val="107000"/>
                        </a:lnSpc>
                        <a:spcAft>
                          <a:spcPts val="800"/>
                        </a:spcAft>
                      </a:pPr>
                      <a:r>
                        <a:rPr lang="en-ZA" sz="1400">
                          <a:effectLst/>
                        </a:rPr>
                        <a:t>Week 4</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a:txBody>
                    <a:bodyPr/>
                    <a:lstStyle/>
                    <a:p>
                      <a:pPr algn="ctr">
                        <a:lnSpc>
                          <a:spcPct val="107000"/>
                        </a:lnSpc>
                        <a:spcAft>
                          <a:spcPts val="800"/>
                        </a:spcAft>
                      </a:pPr>
                      <a:r>
                        <a:rPr lang="en-ZA" sz="1400">
                          <a:effectLst/>
                        </a:rPr>
                        <a:t>17 – 21 August</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a:txBody>
                    <a:bodyPr/>
                    <a:lstStyle/>
                    <a:p>
                      <a:pPr algn="ctr">
                        <a:lnSpc>
                          <a:spcPct val="107000"/>
                        </a:lnSpc>
                        <a:spcAft>
                          <a:spcPts val="800"/>
                        </a:spcAft>
                      </a:pPr>
                      <a:r>
                        <a:rPr lang="en-ZA" sz="1400">
                          <a:effectLst/>
                        </a:rPr>
                        <a:t>Grade  7</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a:txBody>
                    <a:bodyPr/>
                    <a:lstStyle/>
                    <a:p>
                      <a:pPr algn="ctr">
                        <a:lnSpc>
                          <a:spcPct val="107000"/>
                        </a:lnSpc>
                        <a:spcAft>
                          <a:spcPts val="800"/>
                        </a:spcAft>
                      </a:pPr>
                      <a:r>
                        <a:rPr lang="en-GB" sz="1400">
                          <a:effectLst/>
                        </a:rPr>
                        <a:t>Grade 12</a:t>
                      </a:r>
                      <a:endParaRPr lang="en-ZA" sz="2000">
                        <a:effectLst/>
                        <a:latin typeface="Arial" panose="020B0604020202020204" pitchFamily="34" charset="0"/>
                        <a:ea typeface="Calibri" panose="020F0502020204030204" pitchFamily="34" charset="0"/>
                        <a:cs typeface="Times New Roman (Body CS)"/>
                      </a:endParaRPr>
                    </a:p>
                  </a:txBody>
                  <a:tcPr marL="1044" marR="1044" marT="1044" marB="1044" anchor="ctr"/>
                </a:tc>
                <a:tc>
                  <a:txBody>
                    <a:bodyPr/>
                    <a:lstStyle/>
                    <a:p>
                      <a:pPr marL="342900" lvl="0" indent="-342900" algn="l">
                        <a:lnSpc>
                          <a:spcPct val="107000"/>
                        </a:lnSpc>
                        <a:spcAft>
                          <a:spcPts val="800"/>
                        </a:spcAft>
                        <a:buFont typeface="Symbol" pitchFamily="2" charset="2"/>
                        <a:buChar char=""/>
                      </a:pPr>
                      <a:r>
                        <a:rPr lang="en-GB" sz="1400" dirty="0">
                          <a:effectLst/>
                        </a:rPr>
                        <a:t>All teaching and non-teaching public service staff must return to school to prepare for additional grades the following week.</a:t>
                      </a:r>
                      <a:endParaRPr lang="en-ZA" sz="2000" dirty="0">
                        <a:effectLst/>
                        <a:latin typeface="Arial" panose="020B0604020202020204" pitchFamily="34" charset="0"/>
                        <a:ea typeface="Calibri" panose="020F0502020204030204" pitchFamily="34" charset="0"/>
                        <a:cs typeface="Times New Roman (Body CS)"/>
                      </a:endParaRPr>
                    </a:p>
                  </a:txBody>
                  <a:tcPr marL="1044" marR="1044" marT="1044" marB="1044"/>
                </a:tc>
                <a:extLst>
                  <a:ext uri="{0D108BD9-81ED-4DB2-BD59-A6C34878D82A}">
                    <a16:rowId xmlns:a16="http://schemas.microsoft.com/office/drawing/2014/main" val="8717951"/>
                  </a:ext>
                </a:extLst>
              </a:tr>
            </a:tbl>
          </a:graphicData>
        </a:graphic>
      </p:graphicFrame>
    </p:spTree>
    <p:extLst>
      <p:ext uri="{BB962C8B-B14F-4D97-AF65-F5344CB8AC3E}">
        <p14:creationId xmlns:p14="http://schemas.microsoft.com/office/powerpoint/2010/main" val="14210305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4A08F-A4FA-9E4C-AC91-B1122DDEFBC8}"/>
              </a:ext>
            </a:extLst>
          </p:cNvPr>
          <p:cNvSpPr>
            <a:spLocks noGrp="1"/>
          </p:cNvSpPr>
          <p:nvPr>
            <p:ph type="title"/>
          </p:nvPr>
        </p:nvSpPr>
        <p:spPr/>
        <p:txBody>
          <a:bodyPr/>
          <a:lstStyle/>
          <a:p>
            <a:r>
              <a:rPr lang="en-GB" dirty="0"/>
              <a:t>Possible Return Dates of other grades to be confirmed </a:t>
            </a:r>
          </a:p>
        </p:txBody>
      </p:sp>
      <p:sp>
        <p:nvSpPr>
          <p:cNvPr id="5" name="Content Placeholder 4">
            <a:extLst>
              <a:ext uri="{FF2B5EF4-FFF2-40B4-BE49-F238E27FC236}">
                <a16:creationId xmlns:a16="http://schemas.microsoft.com/office/drawing/2014/main" id="{71D1EE37-CE4C-7A4F-AC84-93F726D74D5E}"/>
              </a:ext>
            </a:extLst>
          </p:cNvPr>
          <p:cNvSpPr>
            <a:spLocks noGrp="1"/>
          </p:cNvSpPr>
          <p:nvPr>
            <p:ph idx="1"/>
          </p:nvPr>
        </p:nvSpPr>
        <p:spPr/>
        <p:txBody>
          <a:bodyPr/>
          <a:lstStyle/>
          <a:p>
            <a:pPr lvl="1"/>
            <a:r>
              <a:rPr lang="en-GB" b="0" dirty="0"/>
              <a:t>The return of other grades from 24 August 2020 will be communicated in due course when decisions are made by the National Department of Basic Education. </a:t>
            </a:r>
          </a:p>
          <a:p>
            <a:pPr lvl="1"/>
            <a:r>
              <a:rPr lang="en-GB" b="0" dirty="0"/>
              <a:t>We also await information regarding Special Needs Schools.  </a:t>
            </a:r>
            <a:endParaRPr lang="en-ZA" b="0" dirty="0"/>
          </a:p>
          <a:p>
            <a:endParaRPr lang="en-GB" dirty="0"/>
          </a:p>
        </p:txBody>
      </p:sp>
      <p:graphicFrame>
        <p:nvGraphicFramePr>
          <p:cNvPr id="3" name="Table 2">
            <a:extLst>
              <a:ext uri="{FF2B5EF4-FFF2-40B4-BE49-F238E27FC236}">
                <a16:creationId xmlns:a16="http://schemas.microsoft.com/office/drawing/2014/main" id="{42465175-3EFA-864F-A143-4EC5D0C5666D}"/>
              </a:ext>
            </a:extLst>
          </p:cNvPr>
          <p:cNvGraphicFramePr>
            <a:graphicFrameLocks noGrp="1"/>
          </p:cNvGraphicFramePr>
          <p:nvPr>
            <p:extLst>
              <p:ext uri="{D42A27DB-BD31-4B8C-83A1-F6EECF244321}">
                <p14:modId xmlns:p14="http://schemas.microsoft.com/office/powerpoint/2010/main" val="1442948067"/>
              </p:ext>
            </p:extLst>
          </p:nvPr>
        </p:nvGraphicFramePr>
        <p:xfrm>
          <a:off x="3140179" y="3067417"/>
          <a:ext cx="5702878" cy="2621415"/>
        </p:xfrm>
        <a:graphic>
          <a:graphicData uri="http://schemas.openxmlformats.org/drawingml/2006/table">
            <a:tbl>
              <a:tblPr firstRow="1" bandRow="1">
                <a:tableStyleId>{5C22544A-7EE6-4342-B048-85BDC9FD1C3A}</a:tableStyleId>
              </a:tblPr>
              <a:tblGrid>
                <a:gridCol w="2436528">
                  <a:extLst>
                    <a:ext uri="{9D8B030D-6E8A-4147-A177-3AD203B41FA5}">
                      <a16:colId xmlns:a16="http://schemas.microsoft.com/office/drawing/2014/main" val="1093007519"/>
                    </a:ext>
                  </a:extLst>
                </a:gridCol>
                <a:gridCol w="1633175">
                  <a:extLst>
                    <a:ext uri="{9D8B030D-6E8A-4147-A177-3AD203B41FA5}">
                      <a16:colId xmlns:a16="http://schemas.microsoft.com/office/drawing/2014/main" val="1559924609"/>
                    </a:ext>
                  </a:extLst>
                </a:gridCol>
                <a:gridCol w="1633175">
                  <a:extLst>
                    <a:ext uri="{9D8B030D-6E8A-4147-A177-3AD203B41FA5}">
                      <a16:colId xmlns:a16="http://schemas.microsoft.com/office/drawing/2014/main" val="3442246469"/>
                    </a:ext>
                  </a:extLst>
                </a:gridCol>
              </a:tblGrid>
              <a:tr h="1084408">
                <a:tc>
                  <a:txBody>
                    <a:bodyPr/>
                    <a:lstStyle/>
                    <a:p>
                      <a:pPr algn="ctr">
                        <a:lnSpc>
                          <a:spcPct val="107000"/>
                        </a:lnSpc>
                        <a:spcAft>
                          <a:spcPts val="800"/>
                        </a:spcAft>
                      </a:pPr>
                      <a:r>
                        <a:rPr lang="en-ZA" sz="1600" dirty="0">
                          <a:effectLst/>
                        </a:rPr>
                        <a:t>Possible</a:t>
                      </a:r>
                      <a:endParaRPr lang="en-ZA" sz="1800" dirty="0">
                        <a:effectLst/>
                      </a:endParaRPr>
                    </a:p>
                    <a:p>
                      <a:pPr algn="ctr">
                        <a:lnSpc>
                          <a:spcPct val="107000"/>
                        </a:lnSpc>
                        <a:spcAft>
                          <a:spcPts val="800"/>
                        </a:spcAft>
                      </a:pPr>
                      <a:r>
                        <a:rPr lang="en-ZA" sz="1600" dirty="0">
                          <a:effectLst/>
                        </a:rPr>
                        <a:t>Dates</a:t>
                      </a:r>
                      <a:endParaRPr lang="en-ZA" sz="1800" dirty="0">
                        <a:effectLst/>
                        <a:latin typeface="Arial" panose="020B0604020202020204" pitchFamily="34" charset="0"/>
                        <a:ea typeface="Calibri" panose="020F0502020204030204" pitchFamily="34" charset="0"/>
                        <a:cs typeface="Times New Roman (Body CS)"/>
                      </a:endParaRPr>
                    </a:p>
                  </a:txBody>
                  <a:tcPr marL="0" marR="0" marT="0" marB="0" anchor="ctr"/>
                </a:tc>
                <a:tc>
                  <a:txBody>
                    <a:bodyPr/>
                    <a:lstStyle/>
                    <a:p>
                      <a:pPr algn="ctr">
                        <a:lnSpc>
                          <a:spcPct val="107000"/>
                        </a:lnSpc>
                        <a:spcAft>
                          <a:spcPts val="800"/>
                        </a:spcAft>
                      </a:pPr>
                      <a:r>
                        <a:rPr lang="en-ZA" sz="1600" dirty="0">
                          <a:effectLst/>
                        </a:rPr>
                        <a:t>Primary</a:t>
                      </a:r>
                      <a:endParaRPr lang="en-ZA" sz="1800" dirty="0">
                        <a:effectLst/>
                      </a:endParaRPr>
                    </a:p>
                    <a:p>
                      <a:pPr algn="ctr">
                        <a:lnSpc>
                          <a:spcPct val="107000"/>
                        </a:lnSpc>
                        <a:spcAft>
                          <a:spcPts val="800"/>
                        </a:spcAft>
                      </a:pPr>
                      <a:r>
                        <a:rPr lang="en-ZA" sz="1600" dirty="0">
                          <a:effectLst/>
                        </a:rPr>
                        <a:t>Grade</a:t>
                      </a:r>
                      <a:endParaRPr lang="en-ZA" sz="1800" dirty="0">
                        <a:effectLst/>
                        <a:latin typeface="Arial" panose="020B0604020202020204" pitchFamily="34" charset="0"/>
                        <a:ea typeface="Calibri" panose="020F0502020204030204" pitchFamily="34" charset="0"/>
                        <a:cs typeface="Times New Roman (Body CS)"/>
                      </a:endParaRPr>
                    </a:p>
                  </a:txBody>
                  <a:tcPr marL="51704" marR="51704" marT="25852" marB="25852" anchor="ctr"/>
                </a:tc>
                <a:tc>
                  <a:txBody>
                    <a:bodyPr/>
                    <a:lstStyle/>
                    <a:p>
                      <a:pPr algn="ctr">
                        <a:lnSpc>
                          <a:spcPct val="107000"/>
                        </a:lnSpc>
                        <a:spcAft>
                          <a:spcPts val="800"/>
                        </a:spcAft>
                      </a:pPr>
                      <a:r>
                        <a:rPr lang="en-ZA" sz="1600" dirty="0">
                          <a:effectLst/>
                        </a:rPr>
                        <a:t>Secondary</a:t>
                      </a:r>
                      <a:endParaRPr lang="en-ZA" sz="1800" dirty="0">
                        <a:effectLst/>
                      </a:endParaRPr>
                    </a:p>
                    <a:p>
                      <a:pPr algn="ctr">
                        <a:lnSpc>
                          <a:spcPct val="107000"/>
                        </a:lnSpc>
                        <a:spcAft>
                          <a:spcPts val="800"/>
                        </a:spcAft>
                      </a:pPr>
                      <a:r>
                        <a:rPr lang="en-ZA" sz="1600" dirty="0">
                          <a:effectLst/>
                        </a:rPr>
                        <a:t>Grade</a:t>
                      </a:r>
                      <a:endParaRPr lang="en-ZA" sz="1800" dirty="0">
                        <a:effectLst/>
                        <a:latin typeface="Arial" panose="020B0604020202020204" pitchFamily="34" charset="0"/>
                        <a:ea typeface="Calibri" panose="020F0502020204030204" pitchFamily="34" charset="0"/>
                        <a:cs typeface="Times New Roman (Body CS)"/>
                      </a:endParaRPr>
                    </a:p>
                  </a:txBody>
                  <a:tcPr marL="51704" marR="51704" marT="25852" marB="25852" anchor="ctr"/>
                </a:tc>
                <a:extLst>
                  <a:ext uri="{0D108BD9-81ED-4DB2-BD59-A6C34878D82A}">
                    <a16:rowId xmlns:a16="http://schemas.microsoft.com/office/drawing/2014/main" val="3940414104"/>
                  </a:ext>
                </a:extLst>
              </a:tr>
              <a:tr h="469418">
                <a:tc>
                  <a:txBody>
                    <a:bodyPr/>
                    <a:lstStyle/>
                    <a:p>
                      <a:pPr algn="l">
                        <a:lnSpc>
                          <a:spcPct val="107000"/>
                        </a:lnSpc>
                        <a:spcAft>
                          <a:spcPts val="800"/>
                        </a:spcAft>
                      </a:pPr>
                      <a:r>
                        <a:rPr lang="en-ZA" sz="1600" dirty="0">
                          <a:effectLst/>
                        </a:rPr>
                        <a:t>24 August</a:t>
                      </a:r>
                      <a:endParaRPr lang="en-ZA" sz="1800" dirty="0">
                        <a:effectLst/>
                        <a:latin typeface="Arial" panose="020B0604020202020204" pitchFamily="34" charset="0"/>
                        <a:ea typeface="Calibri" panose="020F0502020204030204" pitchFamily="34" charset="0"/>
                        <a:cs typeface="Times New Roman (Body CS)"/>
                      </a:endParaRPr>
                    </a:p>
                  </a:txBody>
                  <a:tcPr marL="0" marR="0" marT="0" marB="0" anchor="ctr"/>
                </a:tc>
                <a:tc>
                  <a:txBody>
                    <a:bodyPr/>
                    <a:lstStyle/>
                    <a:p>
                      <a:pPr algn="ctr">
                        <a:lnSpc>
                          <a:spcPct val="107000"/>
                        </a:lnSpc>
                        <a:spcAft>
                          <a:spcPts val="800"/>
                        </a:spcAft>
                      </a:pPr>
                      <a:r>
                        <a:rPr lang="en-ZA" sz="1600" dirty="0">
                          <a:effectLst/>
                        </a:rPr>
                        <a:t>3, 6</a:t>
                      </a:r>
                      <a:endParaRPr lang="en-ZA" sz="1800" dirty="0">
                        <a:effectLst/>
                        <a:latin typeface="Arial" panose="020B0604020202020204" pitchFamily="34" charset="0"/>
                        <a:ea typeface="Calibri" panose="020F0502020204030204" pitchFamily="34" charset="0"/>
                        <a:cs typeface="Times New Roman (Body CS)"/>
                      </a:endParaRPr>
                    </a:p>
                  </a:txBody>
                  <a:tcPr marL="51704" marR="51704" marT="25852" marB="25852" anchor="ctr"/>
                </a:tc>
                <a:tc>
                  <a:txBody>
                    <a:bodyPr/>
                    <a:lstStyle/>
                    <a:p>
                      <a:pPr algn="ctr">
                        <a:lnSpc>
                          <a:spcPct val="107000"/>
                        </a:lnSpc>
                        <a:spcAft>
                          <a:spcPts val="800"/>
                        </a:spcAft>
                      </a:pPr>
                      <a:r>
                        <a:rPr lang="en-US" sz="1600">
                          <a:effectLst/>
                        </a:rPr>
                        <a:t>10, 11</a:t>
                      </a:r>
                      <a:endParaRPr lang="en-ZA" sz="1800">
                        <a:effectLst/>
                        <a:latin typeface="Arial" panose="020B0604020202020204" pitchFamily="34" charset="0"/>
                        <a:ea typeface="Calibri" panose="020F0502020204030204" pitchFamily="34" charset="0"/>
                        <a:cs typeface="Times New Roman (Body CS)"/>
                      </a:endParaRPr>
                    </a:p>
                  </a:txBody>
                  <a:tcPr marL="51704" marR="51704" marT="25852" marB="25852" anchor="ctr"/>
                </a:tc>
                <a:extLst>
                  <a:ext uri="{0D108BD9-81ED-4DB2-BD59-A6C34878D82A}">
                    <a16:rowId xmlns:a16="http://schemas.microsoft.com/office/drawing/2014/main" val="3342748800"/>
                  </a:ext>
                </a:extLst>
              </a:tr>
              <a:tr h="598171">
                <a:tc>
                  <a:txBody>
                    <a:bodyPr/>
                    <a:lstStyle/>
                    <a:p>
                      <a:pPr algn="l">
                        <a:lnSpc>
                          <a:spcPct val="107000"/>
                        </a:lnSpc>
                        <a:spcAft>
                          <a:spcPts val="800"/>
                        </a:spcAft>
                      </a:pPr>
                      <a:r>
                        <a:rPr lang="en-ZA" sz="1600">
                          <a:effectLst/>
                        </a:rPr>
                        <a:t>24 August (new grades)</a:t>
                      </a:r>
                      <a:endParaRPr lang="en-ZA" sz="1800">
                        <a:effectLst/>
                        <a:latin typeface="Arial" panose="020B0604020202020204" pitchFamily="34" charset="0"/>
                        <a:ea typeface="Calibri" panose="020F0502020204030204" pitchFamily="34" charset="0"/>
                        <a:cs typeface="Times New Roman (Body CS)"/>
                      </a:endParaRPr>
                    </a:p>
                  </a:txBody>
                  <a:tcPr marL="0" marR="0" marT="0" marB="0" anchor="ctr"/>
                </a:tc>
                <a:tc>
                  <a:txBody>
                    <a:bodyPr/>
                    <a:lstStyle/>
                    <a:p>
                      <a:pPr algn="ctr">
                        <a:lnSpc>
                          <a:spcPct val="107000"/>
                        </a:lnSpc>
                        <a:spcAft>
                          <a:spcPts val="800"/>
                        </a:spcAft>
                      </a:pPr>
                      <a:r>
                        <a:rPr lang="en-ZA" sz="1600" dirty="0">
                          <a:effectLst/>
                        </a:rPr>
                        <a:t>4, 5</a:t>
                      </a:r>
                      <a:endParaRPr lang="en-ZA" sz="1800" dirty="0">
                        <a:effectLst/>
                        <a:latin typeface="Arial" panose="020B0604020202020204" pitchFamily="34" charset="0"/>
                        <a:ea typeface="Calibri" panose="020F0502020204030204" pitchFamily="34" charset="0"/>
                        <a:cs typeface="Times New Roman (Body CS)"/>
                      </a:endParaRPr>
                    </a:p>
                  </a:txBody>
                  <a:tcPr marL="51704" marR="51704" marT="25852" marB="25852" anchor="ctr"/>
                </a:tc>
                <a:tc>
                  <a:txBody>
                    <a:bodyPr/>
                    <a:lstStyle/>
                    <a:p>
                      <a:pPr algn="ctr">
                        <a:lnSpc>
                          <a:spcPct val="107000"/>
                        </a:lnSpc>
                        <a:spcAft>
                          <a:spcPts val="800"/>
                        </a:spcAft>
                      </a:pPr>
                      <a:r>
                        <a:rPr lang="en-ZA" sz="1600">
                          <a:effectLst/>
                        </a:rPr>
                        <a:t>9</a:t>
                      </a:r>
                      <a:endParaRPr lang="en-ZA" sz="1800">
                        <a:effectLst/>
                        <a:latin typeface="Arial" panose="020B0604020202020204" pitchFamily="34" charset="0"/>
                        <a:ea typeface="Calibri" panose="020F0502020204030204" pitchFamily="34" charset="0"/>
                        <a:cs typeface="Times New Roman (Body CS)"/>
                      </a:endParaRPr>
                    </a:p>
                  </a:txBody>
                  <a:tcPr marL="51704" marR="51704" marT="25852" marB="25852" anchor="ctr"/>
                </a:tc>
                <a:extLst>
                  <a:ext uri="{0D108BD9-81ED-4DB2-BD59-A6C34878D82A}">
                    <a16:rowId xmlns:a16="http://schemas.microsoft.com/office/drawing/2014/main" val="923375723"/>
                  </a:ext>
                </a:extLst>
              </a:tr>
              <a:tr h="469418">
                <a:tc>
                  <a:txBody>
                    <a:bodyPr/>
                    <a:lstStyle/>
                    <a:p>
                      <a:pPr algn="l">
                        <a:lnSpc>
                          <a:spcPct val="107000"/>
                        </a:lnSpc>
                        <a:spcAft>
                          <a:spcPts val="800"/>
                        </a:spcAft>
                      </a:pPr>
                      <a:r>
                        <a:rPr lang="en-ZA" sz="1600">
                          <a:effectLst/>
                        </a:rPr>
                        <a:t>31 August 2020</a:t>
                      </a:r>
                      <a:endParaRPr lang="en-ZA" sz="1800">
                        <a:effectLst/>
                        <a:latin typeface="Arial" panose="020B0604020202020204" pitchFamily="34" charset="0"/>
                        <a:ea typeface="Calibri" panose="020F0502020204030204" pitchFamily="34" charset="0"/>
                        <a:cs typeface="Times New Roman (Body CS)"/>
                      </a:endParaRPr>
                    </a:p>
                  </a:txBody>
                  <a:tcPr marL="0" marR="0" marT="0" marB="0" anchor="ctr"/>
                </a:tc>
                <a:tc>
                  <a:txBody>
                    <a:bodyPr/>
                    <a:lstStyle/>
                    <a:p>
                      <a:pPr algn="ctr">
                        <a:lnSpc>
                          <a:spcPct val="107000"/>
                        </a:lnSpc>
                        <a:spcAft>
                          <a:spcPts val="800"/>
                        </a:spcAft>
                      </a:pPr>
                      <a:r>
                        <a:rPr lang="en-ZA" sz="1600" dirty="0">
                          <a:effectLst/>
                        </a:rPr>
                        <a:t>1, 2</a:t>
                      </a:r>
                      <a:endParaRPr lang="en-ZA" sz="1800" dirty="0">
                        <a:effectLst/>
                        <a:latin typeface="Arial" panose="020B0604020202020204" pitchFamily="34" charset="0"/>
                        <a:ea typeface="Calibri" panose="020F0502020204030204" pitchFamily="34" charset="0"/>
                        <a:cs typeface="Times New Roman (Body CS)"/>
                      </a:endParaRPr>
                    </a:p>
                  </a:txBody>
                  <a:tcPr marL="51704" marR="51704" marT="25852" marB="25852" anchor="ctr"/>
                </a:tc>
                <a:tc>
                  <a:txBody>
                    <a:bodyPr/>
                    <a:lstStyle/>
                    <a:p>
                      <a:pPr algn="ctr">
                        <a:lnSpc>
                          <a:spcPct val="107000"/>
                        </a:lnSpc>
                        <a:spcAft>
                          <a:spcPts val="800"/>
                        </a:spcAft>
                      </a:pPr>
                      <a:r>
                        <a:rPr lang="en-ZA" sz="1600" dirty="0">
                          <a:effectLst/>
                        </a:rPr>
                        <a:t>8</a:t>
                      </a:r>
                      <a:endParaRPr lang="en-ZA" sz="1800" dirty="0">
                        <a:effectLst/>
                        <a:latin typeface="Arial" panose="020B0604020202020204" pitchFamily="34" charset="0"/>
                        <a:ea typeface="Calibri" panose="020F0502020204030204" pitchFamily="34" charset="0"/>
                        <a:cs typeface="Times New Roman (Body CS)"/>
                      </a:endParaRPr>
                    </a:p>
                  </a:txBody>
                  <a:tcPr marL="51704" marR="51704" marT="25852" marB="25852" anchor="ctr"/>
                </a:tc>
                <a:extLst>
                  <a:ext uri="{0D108BD9-81ED-4DB2-BD59-A6C34878D82A}">
                    <a16:rowId xmlns:a16="http://schemas.microsoft.com/office/drawing/2014/main" val="196453448"/>
                  </a:ext>
                </a:extLst>
              </a:tr>
            </a:tbl>
          </a:graphicData>
        </a:graphic>
      </p:graphicFrame>
    </p:spTree>
    <p:extLst>
      <p:ext uri="{BB962C8B-B14F-4D97-AF65-F5344CB8AC3E}">
        <p14:creationId xmlns:p14="http://schemas.microsoft.com/office/powerpoint/2010/main" val="12483194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ACCBF-69A2-2745-835D-09D6EEB444E6}"/>
              </a:ext>
            </a:extLst>
          </p:cNvPr>
          <p:cNvSpPr>
            <a:spLocks noGrp="1"/>
          </p:cNvSpPr>
          <p:nvPr>
            <p:ph type="title"/>
          </p:nvPr>
        </p:nvSpPr>
        <p:spPr/>
        <p:txBody>
          <a:bodyPr/>
          <a:lstStyle/>
          <a:p>
            <a:r>
              <a:rPr lang="en-GB" dirty="0"/>
              <a:t>Planning for the 24 August</a:t>
            </a:r>
          </a:p>
        </p:txBody>
      </p:sp>
      <p:sp>
        <p:nvSpPr>
          <p:cNvPr id="3" name="Content Placeholder 2">
            <a:extLst>
              <a:ext uri="{FF2B5EF4-FFF2-40B4-BE49-F238E27FC236}">
                <a16:creationId xmlns:a16="http://schemas.microsoft.com/office/drawing/2014/main" id="{88D17FE4-E2C7-0842-BFBE-E60250EBDD8A}"/>
              </a:ext>
            </a:extLst>
          </p:cNvPr>
          <p:cNvSpPr>
            <a:spLocks noGrp="1"/>
          </p:cNvSpPr>
          <p:nvPr>
            <p:ph idx="1"/>
          </p:nvPr>
        </p:nvSpPr>
        <p:spPr/>
        <p:txBody>
          <a:bodyPr>
            <a:normAutofit fontScale="92500" lnSpcReduction="20000"/>
          </a:bodyPr>
          <a:lstStyle/>
          <a:p>
            <a:r>
              <a:rPr lang="en-GB" b="0" dirty="0"/>
              <a:t>Enabling conditions</a:t>
            </a:r>
          </a:p>
          <a:p>
            <a:pPr lvl="1"/>
            <a:r>
              <a:rPr lang="en-GB" b="0" dirty="0"/>
              <a:t>All the PPEs masks, sanitisers and related items were procured and delivered to schools for all grades returning initially returning on the 6 July </a:t>
            </a:r>
          </a:p>
          <a:p>
            <a:pPr lvl="1"/>
            <a:r>
              <a:rPr lang="en-GB" b="0" dirty="0"/>
              <a:t>PPE for Grades 4,5, 8 and 9 will be delivered just prior to these grades returning in line with the just-in-time approach</a:t>
            </a:r>
          </a:p>
          <a:p>
            <a:pPr lvl="1"/>
            <a:r>
              <a:rPr lang="en-GB" dirty="0"/>
              <a:t>Sanitisers, detergents and coveralls will be delivered on a monthly basis as per the demand from schools</a:t>
            </a:r>
            <a:endParaRPr lang="en-GB" b="0" dirty="0"/>
          </a:p>
          <a:p>
            <a:r>
              <a:rPr lang="en-GB" b="0" dirty="0"/>
              <a:t>Teaching  and learning preparations</a:t>
            </a:r>
          </a:p>
          <a:p>
            <a:pPr lvl="1"/>
            <a:r>
              <a:rPr lang="en-GB" b="0" dirty="0"/>
              <a:t>Curriculum preparation based on the original plan has been completed with all schools but will be revised revised based on:</a:t>
            </a:r>
          </a:p>
          <a:p>
            <a:pPr lvl="2"/>
            <a:r>
              <a:rPr lang="en-GB" dirty="0"/>
              <a:t>Adjustments for the break announced</a:t>
            </a:r>
            <a:endParaRPr lang="en-GB" b="0" dirty="0"/>
          </a:p>
          <a:p>
            <a:pPr lvl="2"/>
            <a:r>
              <a:rPr lang="en-GB" b="0" dirty="0"/>
              <a:t>Proposed </a:t>
            </a:r>
            <a:r>
              <a:rPr lang="en-GB" dirty="0"/>
              <a:t>N</a:t>
            </a:r>
            <a:r>
              <a:rPr lang="en-GB" b="0" dirty="0"/>
              <a:t>ew school calendar into 2021</a:t>
            </a:r>
          </a:p>
          <a:p>
            <a:pPr lvl="2"/>
            <a:r>
              <a:rPr lang="en-GB" dirty="0"/>
              <a:t>Full details of minimum levels of learning for all grades except Grade 12</a:t>
            </a:r>
          </a:p>
          <a:p>
            <a:pPr lvl="1"/>
            <a:r>
              <a:rPr lang="en-GB" b="0" dirty="0"/>
              <a:t>A detailed plan will be developed as soon as the Minister announces the revised calendar and DBE has issued the revised ATPs</a:t>
            </a:r>
          </a:p>
          <a:p>
            <a:endParaRPr lang="en-GB" b="0" dirty="0"/>
          </a:p>
        </p:txBody>
      </p:sp>
    </p:spTree>
    <p:extLst>
      <p:ext uri="{BB962C8B-B14F-4D97-AF65-F5344CB8AC3E}">
        <p14:creationId xmlns:p14="http://schemas.microsoft.com/office/powerpoint/2010/main" val="8646607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a:extLst>
              <a:ext uri="{FF2B5EF4-FFF2-40B4-BE49-F238E27FC236}">
                <a16:creationId xmlns:a16="http://schemas.microsoft.com/office/drawing/2014/main" id="{E308C070-6CBB-FA4C-A68C-BD9D3217BBC4}"/>
              </a:ext>
            </a:extLst>
          </p:cNvPr>
          <p:cNvSpPr>
            <a:spLocks noGrp="1" noChangeArrowheads="1"/>
          </p:cNvSpPr>
          <p:nvPr>
            <p:ph type="title"/>
          </p:nvPr>
        </p:nvSpPr>
        <p:spPr/>
        <p:txBody>
          <a:bodyPr/>
          <a:lstStyle/>
          <a:p>
            <a:endParaRPr lang="en-GB" altLang="en-US" dirty="0">
              <a:solidFill>
                <a:srgbClr val="FF0000"/>
              </a:solidFill>
            </a:endParaRPr>
          </a:p>
        </p:txBody>
      </p:sp>
      <p:sp>
        <p:nvSpPr>
          <p:cNvPr id="2" name="Text Placeholder 1">
            <a:extLst>
              <a:ext uri="{FF2B5EF4-FFF2-40B4-BE49-F238E27FC236}">
                <a16:creationId xmlns:a16="http://schemas.microsoft.com/office/drawing/2014/main" id="{CFB7E6FB-B605-4F4A-B97C-1DB6A8579E02}"/>
              </a:ext>
            </a:extLst>
          </p:cNvPr>
          <p:cNvSpPr>
            <a:spLocks noGrp="1"/>
          </p:cNvSpPr>
          <p:nvPr>
            <p:ph type="body" idx="1"/>
          </p:nvPr>
        </p:nvSpPr>
        <p:spPr/>
        <p:txBody>
          <a:bodyPr/>
          <a:lstStyle/>
          <a:p>
            <a:endParaRPr lang="en-GB"/>
          </a:p>
        </p:txBody>
      </p:sp>
      <p:sp>
        <p:nvSpPr>
          <p:cNvPr id="3" name="Text Placeholder 2">
            <a:extLst>
              <a:ext uri="{FF2B5EF4-FFF2-40B4-BE49-F238E27FC236}">
                <a16:creationId xmlns:a16="http://schemas.microsoft.com/office/drawing/2014/main" id="{067BD9D4-316E-A143-B339-4A9B96D4FBF8}"/>
              </a:ext>
            </a:extLst>
          </p:cNvPr>
          <p:cNvSpPr>
            <a:spLocks noGrp="1"/>
          </p:cNvSpPr>
          <p:nvPr>
            <p:ph type="body" idx="10"/>
          </p:nvPr>
        </p:nvSpPr>
        <p:spPr/>
        <p:txBody>
          <a:bodyPr>
            <a:normAutofit/>
          </a:bodyPr>
          <a:lstStyle/>
          <a:p>
            <a:endParaRPr lang="en-GB" altLang="en-US" sz="3200" dirty="0">
              <a:solidFill>
                <a:srgbClr val="FF0000"/>
              </a:solidFill>
            </a:endParaRPr>
          </a:p>
          <a:p>
            <a:r>
              <a:rPr lang="en-GB" altLang="en-US" sz="3200" dirty="0">
                <a:solidFill>
                  <a:srgbClr val="FF0000"/>
                </a:solidFill>
              </a:rPr>
              <a:t>Emerging Risks</a:t>
            </a:r>
            <a:endParaRPr lang="en-GB" sz="3200" dirty="0"/>
          </a:p>
        </p:txBody>
      </p:sp>
    </p:spTree>
    <p:extLst>
      <p:ext uri="{BB962C8B-B14F-4D97-AF65-F5344CB8AC3E}">
        <p14:creationId xmlns:p14="http://schemas.microsoft.com/office/powerpoint/2010/main" val="20209050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0BA2EE25-CD46-E146-A483-A6865EEEA7C7}"/>
              </a:ext>
            </a:extLst>
          </p:cNvPr>
          <p:cNvSpPr>
            <a:spLocks noGrp="1" noChangeArrowheads="1"/>
          </p:cNvSpPr>
          <p:nvPr>
            <p:ph type="title"/>
          </p:nvPr>
        </p:nvSpPr>
        <p:spPr/>
        <p:txBody>
          <a:bodyPr/>
          <a:lstStyle/>
          <a:p>
            <a:r>
              <a:rPr lang="en-US" altLang="en-US"/>
              <a:t>Learner Attendance has been affected by disruptions</a:t>
            </a:r>
            <a:endParaRPr lang="en-GB" altLang="en-US"/>
          </a:p>
        </p:txBody>
      </p:sp>
      <p:sp>
        <p:nvSpPr>
          <p:cNvPr id="3" name="Content Placeholder 2">
            <a:extLst>
              <a:ext uri="{FF2B5EF4-FFF2-40B4-BE49-F238E27FC236}">
                <a16:creationId xmlns:a16="http://schemas.microsoft.com/office/drawing/2014/main" id="{C6D2A13E-B322-374D-ADB0-079FD5713AC6}"/>
              </a:ext>
            </a:extLst>
          </p:cNvPr>
          <p:cNvSpPr>
            <a:spLocks noGrp="1"/>
          </p:cNvSpPr>
          <p:nvPr>
            <p:ph idx="1"/>
          </p:nvPr>
        </p:nvSpPr>
        <p:spPr/>
        <p:txBody>
          <a:bodyPr>
            <a:normAutofit fontScale="92500" lnSpcReduction="10000"/>
          </a:bodyPr>
          <a:lstStyle/>
          <a:p>
            <a:r>
              <a:rPr lang="en-US" dirty="0"/>
              <a:t>Disruption related to demands to close schools in the last two week</a:t>
            </a:r>
          </a:p>
          <a:p>
            <a:pPr lvl="1"/>
            <a:r>
              <a:rPr lang="en-GB" dirty="0"/>
              <a:t>COSAS, SANCO and YLSA disrupted schools in </a:t>
            </a:r>
            <a:r>
              <a:rPr lang="en-GB" dirty="0" err="1"/>
              <a:t>Khutsong</a:t>
            </a:r>
            <a:r>
              <a:rPr lang="en-GB" dirty="0"/>
              <a:t>, </a:t>
            </a:r>
            <a:r>
              <a:rPr lang="en-GB" dirty="0" err="1"/>
              <a:t>Mohlakeng</a:t>
            </a:r>
            <a:r>
              <a:rPr lang="en-GB" dirty="0"/>
              <a:t> and </a:t>
            </a:r>
            <a:r>
              <a:rPr lang="en-GB" dirty="0" err="1"/>
              <a:t>Bekkersdal</a:t>
            </a:r>
            <a:endParaRPr lang="en-GB" dirty="0"/>
          </a:p>
          <a:p>
            <a:pPr lvl="1"/>
            <a:r>
              <a:rPr lang="en-GB" dirty="0"/>
              <a:t>Sharpeville disruptions by COSAS</a:t>
            </a:r>
          </a:p>
          <a:p>
            <a:pPr lvl="1"/>
            <a:r>
              <a:rPr lang="en-GB" dirty="0" err="1"/>
              <a:t>Sebokeng</a:t>
            </a:r>
            <a:r>
              <a:rPr lang="en-GB" dirty="0"/>
              <a:t> and </a:t>
            </a:r>
            <a:r>
              <a:rPr lang="en-GB" dirty="0" err="1"/>
              <a:t>Bopelong</a:t>
            </a:r>
            <a:r>
              <a:rPr lang="en-GB" dirty="0"/>
              <a:t> disruptions by COSAS</a:t>
            </a:r>
          </a:p>
          <a:p>
            <a:pPr lvl="1"/>
            <a:r>
              <a:rPr lang="en-GB" dirty="0" err="1"/>
              <a:t>Etwatwa</a:t>
            </a:r>
            <a:r>
              <a:rPr lang="en-GB" dirty="0"/>
              <a:t> and Tsakane disruptions by school governing bodies and associated organisations</a:t>
            </a:r>
          </a:p>
          <a:p>
            <a:pPr lvl="1"/>
            <a:r>
              <a:rPr lang="en-GB" dirty="0"/>
              <a:t>UF4SGB closing some </a:t>
            </a:r>
            <a:r>
              <a:rPr lang="en-GB" dirty="0" err="1"/>
              <a:t>Daveyton</a:t>
            </a:r>
            <a:r>
              <a:rPr lang="en-GB" dirty="0"/>
              <a:t> schools but teachers are attending</a:t>
            </a:r>
          </a:p>
          <a:p>
            <a:pPr lvl="1"/>
            <a:r>
              <a:rPr lang="en-GB" dirty="0"/>
              <a:t>Primary schools in Soshanguve by COSAS</a:t>
            </a:r>
          </a:p>
          <a:p>
            <a:pPr lvl="1"/>
            <a:r>
              <a:rPr lang="en-GB" dirty="0"/>
              <a:t>Soweto disruptions by COSAS</a:t>
            </a:r>
          </a:p>
          <a:p>
            <a:pPr lvl="1"/>
            <a:r>
              <a:rPr lang="en-GB" dirty="0"/>
              <a:t>District managed to quell disruption in </a:t>
            </a:r>
            <a:r>
              <a:rPr lang="en-GB" dirty="0" err="1"/>
              <a:t>ennerdale</a:t>
            </a:r>
            <a:endParaRPr lang="en-GB" dirty="0"/>
          </a:p>
          <a:p>
            <a:pPr lvl="1"/>
            <a:r>
              <a:rPr lang="en-GB" dirty="0" err="1"/>
              <a:t>Olienhoutbosch</a:t>
            </a:r>
            <a:r>
              <a:rPr lang="en-GB" dirty="0"/>
              <a:t> community closes schools when there is a case of COVID many school there closed.</a:t>
            </a:r>
          </a:p>
          <a:p>
            <a:pPr lvl="1"/>
            <a:r>
              <a:rPr lang="en-GB" dirty="0"/>
              <a:t>COSAS threatening in Mamelodi</a:t>
            </a:r>
          </a:p>
        </p:txBody>
      </p:sp>
    </p:spTree>
    <p:extLst>
      <p:ext uri="{BB962C8B-B14F-4D97-AF65-F5344CB8AC3E}">
        <p14:creationId xmlns:p14="http://schemas.microsoft.com/office/powerpoint/2010/main" val="3634986119"/>
      </p:ext>
    </p:extLst>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a:extLst>
              <a:ext uri="{FF2B5EF4-FFF2-40B4-BE49-F238E27FC236}">
                <a16:creationId xmlns:a16="http://schemas.microsoft.com/office/drawing/2014/main" id="{BCCEEAD8-4FB4-3B48-BAAA-947195B240F8}"/>
              </a:ext>
            </a:extLst>
          </p:cNvPr>
          <p:cNvSpPr>
            <a:spLocks noGrp="1" noChangeArrowheads="1"/>
          </p:cNvSpPr>
          <p:nvPr>
            <p:ph type="title"/>
          </p:nvPr>
        </p:nvSpPr>
        <p:spPr/>
        <p:txBody>
          <a:bodyPr/>
          <a:lstStyle/>
          <a:p>
            <a:r>
              <a:rPr lang="en-US" altLang="en-US" dirty="0"/>
              <a:t>Emerging Risks affecting stability and functionality</a:t>
            </a:r>
            <a:endParaRPr lang="en-GB" altLang="en-US" dirty="0"/>
          </a:p>
        </p:txBody>
      </p:sp>
      <p:sp>
        <p:nvSpPr>
          <p:cNvPr id="3" name="Content Placeholder 2">
            <a:extLst>
              <a:ext uri="{FF2B5EF4-FFF2-40B4-BE49-F238E27FC236}">
                <a16:creationId xmlns:a16="http://schemas.microsoft.com/office/drawing/2014/main" id="{E2E9F76B-51EA-1244-A9AD-F9FC54D517D1}"/>
              </a:ext>
            </a:extLst>
          </p:cNvPr>
          <p:cNvSpPr>
            <a:spLocks noGrp="1"/>
          </p:cNvSpPr>
          <p:nvPr>
            <p:ph idx="1"/>
          </p:nvPr>
        </p:nvSpPr>
        <p:spPr/>
        <p:txBody>
          <a:bodyPr>
            <a:normAutofit fontScale="25000" lnSpcReduction="20000"/>
          </a:bodyPr>
          <a:lstStyle/>
          <a:p>
            <a:r>
              <a:rPr lang="en-US" sz="7400" b="0" dirty="0"/>
              <a:t>High number of new COVID positive cases in schools, leading to schools closing and then reopening</a:t>
            </a:r>
          </a:p>
          <a:p>
            <a:pPr lvl="1"/>
            <a:r>
              <a:rPr lang="en-US" sz="7400" dirty="0"/>
              <a:t>Health sector capacity to support schools with COVID-19 positive cases, school closures and reopening</a:t>
            </a:r>
          </a:p>
          <a:p>
            <a:pPr lvl="1"/>
            <a:r>
              <a:rPr lang="en-US" sz="7400" dirty="0"/>
              <a:t>Need to investigate the role of JMPD (Environment health) – intervening contrary to health protocols</a:t>
            </a:r>
          </a:p>
          <a:p>
            <a:r>
              <a:rPr lang="en-US" sz="7400" b="0" dirty="0"/>
              <a:t>Management of Comorbidities - processing of applications and deployment of substitute teachers</a:t>
            </a:r>
          </a:p>
          <a:p>
            <a:pPr lvl="1"/>
            <a:r>
              <a:rPr lang="en-US" sz="7400" dirty="0"/>
              <a:t>High number of applications for co-morbidity leave – could impact available teaching capacity</a:t>
            </a:r>
          </a:p>
          <a:p>
            <a:pPr lvl="1"/>
            <a:r>
              <a:rPr lang="en-GB" altLang="en-US" sz="8000" dirty="0"/>
              <a:t>The delay in the contracting of the Health Risk Manager/ Health Practitioner might slower the pace of meeting the 30 calendar days to adjudicate over Treating Doctors’ medical reports with motivation</a:t>
            </a:r>
            <a:endParaRPr lang="en-US" sz="7400" dirty="0"/>
          </a:p>
          <a:p>
            <a:r>
              <a:rPr lang="en-US" sz="7400" b="0" dirty="0"/>
              <a:t>Deployment of brigades to all eligible schools, and from communities within which they reside</a:t>
            </a:r>
          </a:p>
          <a:p>
            <a:r>
              <a:rPr lang="en-US" sz="7400" b="0" dirty="0"/>
              <a:t>Emerging infrastructure issues – vandalism and consistency of basic services supply (water and sanitation especially) and vandalism</a:t>
            </a:r>
          </a:p>
          <a:p>
            <a:r>
              <a:rPr lang="en-US" sz="8000" b="0" dirty="0"/>
              <a:t>Break-ins in schools are on the increase – the main target is PPEs in schools</a:t>
            </a:r>
          </a:p>
          <a:p>
            <a:endParaRPr lang="en-US" sz="7400" b="0" dirty="0"/>
          </a:p>
          <a:p>
            <a:endParaRPr lang="en-GB" dirty="0"/>
          </a:p>
        </p:txBody>
      </p:sp>
    </p:spTree>
    <p:extLst>
      <p:ext uri="{BB962C8B-B14F-4D97-AF65-F5344CB8AC3E}">
        <p14:creationId xmlns:p14="http://schemas.microsoft.com/office/powerpoint/2010/main" val="1930636149"/>
      </p:ext>
    </p:extLst>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a:extLst>
              <a:ext uri="{FF2B5EF4-FFF2-40B4-BE49-F238E27FC236}">
                <a16:creationId xmlns:a16="http://schemas.microsoft.com/office/drawing/2014/main" id="{90527308-39D0-6D40-97C3-A34E815BC28A}"/>
              </a:ext>
            </a:extLst>
          </p:cNvPr>
          <p:cNvSpPr>
            <a:spLocks noGrp="1" noChangeArrowheads="1"/>
          </p:cNvSpPr>
          <p:nvPr>
            <p:ph type="title"/>
          </p:nvPr>
        </p:nvSpPr>
        <p:spPr/>
        <p:txBody>
          <a:bodyPr/>
          <a:lstStyle/>
          <a:p>
            <a:r>
              <a:rPr lang="en-ZA" altLang="en-US"/>
              <a:t>Consultation with Stakeholders </a:t>
            </a:r>
          </a:p>
        </p:txBody>
      </p:sp>
      <p:sp>
        <p:nvSpPr>
          <p:cNvPr id="72706" name="Content Placeholder 2">
            <a:extLst>
              <a:ext uri="{FF2B5EF4-FFF2-40B4-BE49-F238E27FC236}">
                <a16:creationId xmlns:a16="http://schemas.microsoft.com/office/drawing/2014/main" id="{971D6DCF-042F-6F4E-900E-034DA9EAC3DB}"/>
              </a:ext>
            </a:extLst>
          </p:cNvPr>
          <p:cNvSpPr>
            <a:spLocks noGrp="1" noChangeArrowheads="1"/>
          </p:cNvSpPr>
          <p:nvPr>
            <p:ph idx="1"/>
          </p:nvPr>
        </p:nvSpPr>
        <p:spPr/>
        <p:txBody>
          <a:bodyPr>
            <a:normAutofit fontScale="62500" lnSpcReduction="20000"/>
          </a:bodyPr>
          <a:lstStyle/>
          <a:p>
            <a:r>
              <a:rPr lang="en-ZA" altLang="en-US" dirty="0"/>
              <a:t>School Governing Body Associations -  </a:t>
            </a:r>
            <a:r>
              <a:rPr lang="en-US" altLang="en-US" dirty="0"/>
              <a:t>Associations consulted on 6th May 2020, 15 May 2020, 3 July 2020</a:t>
            </a:r>
          </a:p>
          <a:p>
            <a:pPr lvl="1"/>
            <a:r>
              <a:rPr lang="en-US" altLang="en-US" dirty="0"/>
              <a:t>Governing Body Federation </a:t>
            </a:r>
          </a:p>
          <a:p>
            <a:pPr lvl="1"/>
            <a:r>
              <a:rPr lang="en-US" altLang="en-US" dirty="0"/>
              <a:t>FEDSAS, </a:t>
            </a:r>
          </a:p>
          <a:p>
            <a:pPr lvl="1"/>
            <a:r>
              <a:rPr lang="en-US" altLang="en-US" dirty="0"/>
              <a:t>Governance Alliance, </a:t>
            </a:r>
            <a:endParaRPr lang="en-ZA" altLang="en-US" dirty="0"/>
          </a:p>
          <a:p>
            <a:pPr lvl="1"/>
            <a:r>
              <a:rPr lang="en-US" altLang="en-US" dirty="0"/>
              <a:t>National Association of School Governing Bodies, and</a:t>
            </a:r>
          </a:p>
          <a:p>
            <a:pPr lvl="1"/>
            <a:r>
              <a:rPr lang="en-US" altLang="en-US" dirty="0"/>
              <a:t>National Association of Governors Alliance</a:t>
            </a:r>
          </a:p>
          <a:p>
            <a:pPr lvl="1"/>
            <a:r>
              <a:rPr lang="en-US" altLang="en-US" dirty="0"/>
              <a:t>National Association of Parents in School Governance</a:t>
            </a:r>
          </a:p>
          <a:p>
            <a:r>
              <a:rPr lang="en-ZA" altLang="en-US" dirty="0"/>
              <a:t>Other stakeholders consulted on 22 May 2020 on Readiness to re-open schools – a meeting schedule for the 4 July 2020 could not take place due to poor attendance by learner formations – meeting will re-convened. Met on the 9 July 2020 with:</a:t>
            </a:r>
          </a:p>
          <a:p>
            <a:pPr lvl="1"/>
            <a:r>
              <a:rPr lang="en-ZA" altLang="en-US" dirty="0"/>
              <a:t>Learner Formations</a:t>
            </a:r>
          </a:p>
          <a:p>
            <a:pPr lvl="1"/>
            <a:r>
              <a:rPr lang="en-ZA" altLang="en-US" dirty="0"/>
              <a:t>Equal Education; and </a:t>
            </a:r>
          </a:p>
          <a:p>
            <a:pPr lvl="1"/>
            <a:r>
              <a:rPr lang="en-ZA" altLang="en-US" dirty="0"/>
              <a:t>Section 27</a:t>
            </a:r>
          </a:p>
          <a:p>
            <a:pPr lvl="1"/>
            <a:r>
              <a:rPr lang="en-ZA" altLang="en-US" dirty="0"/>
              <a:t>Representatives of Principals in Gauteng school – Readiness to re-open schools</a:t>
            </a:r>
          </a:p>
          <a:p>
            <a:r>
              <a:rPr lang="en-ZA" altLang="en-US" dirty="0"/>
              <a:t>On 29 May and 6 July 2020</a:t>
            </a:r>
          </a:p>
          <a:p>
            <a:pPr lvl="1"/>
            <a:r>
              <a:rPr lang="en-ZA" altLang="en-US" dirty="0"/>
              <a:t>Representatives of Principals in Gauteng school – Readiness to re-open schools</a:t>
            </a:r>
          </a:p>
          <a:p>
            <a:r>
              <a:rPr lang="en-ZA" altLang="en-US" dirty="0"/>
              <a:t>On the 3 July 2020, we presented the plans for Phase 2 to the Education Portfolio Committee in the Gauteng Legislature.</a:t>
            </a:r>
          </a:p>
          <a:p>
            <a:r>
              <a:rPr lang="en-ZA" altLang="en-US" dirty="0"/>
              <a:t>On 1 and 2 July, we consulted with the Provincial Executive Council and the Provincial Command Council on the plans for 6 July 2020</a:t>
            </a:r>
          </a:p>
        </p:txBody>
      </p:sp>
    </p:spTree>
    <p:extLst>
      <p:ext uri="{BB962C8B-B14F-4D97-AF65-F5344CB8AC3E}">
        <p14:creationId xmlns:p14="http://schemas.microsoft.com/office/powerpoint/2010/main" val="3742056589"/>
      </p:ext>
    </p:extLst>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E82AD69-C7D2-2244-ADE4-708F5E3B5DF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72042FCC-630E-9B41-98E8-919BE101E428}"/>
              </a:ext>
            </a:extLst>
          </p:cNvPr>
          <p:cNvSpPr>
            <a:spLocks noGrp="1"/>
          </p:cNvSpPr>
          <p:nvPr>
            <p:ph type="body" idx="1"/>
          </p:nvPr>
        </p:nvSpPr>
        <p:spPr/>
        <p:txBody>
          <a:bodyPr/>
          <a:lstStyle/>
          <a:p>
            <a:endParaRPr lang="en-US" dirty="0"/>
          </a:p>
        </p:txBody>
      </p:sp>
      <p:sp>
        <p:nvSpPr>
          <p:cNvPr id="6" name="Text Placeholder 5">
            <a:extLst>
              <a:ext uri="{FF2B5EF4-FFF2-40B4-BE49-F238E27FC236}">
                <a16:creationId xmlns:a16="http://schemas.microsoft.com/office/drawing/2014/main" id="{157F9B03-BACE-3842-AB1B-120E781EFD6C}"/>
              </a:ext>
            </a:extLst>
          </p:cNvPr>
          <p:cNvSpPr>
            <a:spLocks noGrp="1"/>
          </p:cNvSpPr>
          <p:nvPr>
            <p:ph type="body" idx="10"/>
          </p:nvPr>
        </p:nvSpPr>
        <p:spPr/>
        <p:txBody>
          <a:bodyPr/>
          <a:lstStyle/>
          <a:p>
            <a:endParaRPr lang="en-US" dirty="0"/>
          </a:p>
          <a:p>
            <a:endParaRPr lang="en-US" dirty="0"/>
          </a:p>
          <a:p>
            <a:r>
              <a:rPr lang="en-US" sz="4400" dirty="0">
                <a:solidFill>
                  <a:srgbClr val="FF0000"/>
                </a:solidFill>
              </a:rPr>
              <a:t>THANK YOU</a:t>
            </a:r>
          </a:p>
          <a:p>
            <a:endParaRPr lang="en-GB" dirty="0"/>
          </a:p>
        </p:txBody>
      </p:sp>
    </p:spTree>
    <p:extLst>
      <p:ext uri="{BB962C8B-B14F-4D97-AF65-F5344CB8AC3E}">
        <p14:creationId xmlns:p14="http://schemas.microsoft.com/office/powerpoint/2010/main" val="125562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D5E1963-345F-234F-A0FE-36E14CE4D490}"/>
              </a:ext>
            </a:extLst>
          </p:cNvPr>
          <p:cNvSpPr>
            <a:spLocks noGrp="1"/>
          </p:cNvSpPr>
          <p:nvPr>
            <p:ph type="title"/>
          </p:nvPr>
        </p:nvSpPr>
        <p:spPr/>
        <p:txBody>
          <a:bodyPr/>
          <a:lstStyle/>
          <a:p>
            <a:r>
              <a:rPr lang="en-GB" dirty="0"/>
              <a:t>Average Attendance</a:t>
            </a:r>
          </a:p>
        </p:txBody>
      </p:sp>
      <p:sp>
        <p:nvSpPr>
          <p:cNvPr id="3" name="Text Placeholder 2">
            <a:extLst>
              <a:ext uri="{FF2B5EF4-FFF2-40B4-BE49-F238E27FC236}">
                <a16:creationId xmlns:a16="http://schemas.microsoft.com/office/drawing/2014/main" id="{849A7A66-A697-924E-9D5F-2F0F95120D40}"/>
              </a:ext>
            </a:extLst>
          </p:cNvPr>
          <p:cNvSpPr>
            <a:spLocks noGrp="1"/>
          </p:cNvSpPr>
          <p:nvPr>
            <p:ph type="body" idx="1"/>
          </p:nvPr>
        </p:nvSpPr>
        <p:spPr/>
        <p:txBody>
          <a:bodyPr>
            <a:normAutofit fontScale="77500" lnSpcReduction="20000"/>
          </a:bodyPr>
          <a:lstStyle/>
          <a:p>
            <a:r>
              <a:rPr lang="en-GB" sz="2200" b="0" dirty="0">
                <a:solidFill>
                  <a:schemeClr val="tx1"/>
                </a:solidFill>
              </a:rPr>
              <a:t>The average provincial Learner Attendance for the period 10 to 16 July 2020</a:t>
            </a:r>
            <a:endParaRPr lang="en-ZA" sz="2200" b="0" dirty="0">
              <a:solidFill>
                <a:schemeClr val="tx1"/>
              </a:solidFill>
            </a:endParaRPr>
          </a:p>
          <a:p>
            <a:pPr lvl="1"/>
            <a:r>
              <a:rPr lang="en-GB" sz="1900" dirty="0"/>
              <a:t>Grade R – the average attendance was over 23%</a:t>
            </a:r>
            <a:endParaRPr lang="en-ZA" sz="1900" dirty="0"/>
          </a:p>
          <a:p>
            <a:pPr lvl="1"/>
            <a:r>
              <a:rPr lang="en-GB" sz="1900" dirty="0"/>
              <a:t>Grade 6 – the average attendance was over 53%</a:t>
            </a:r>
            <a:endParaRPr lang="en-ZA" sz="1900" dirty="0"/>
          </a:p>
          <a:p>
            <a:pPr lvl="1"/>
            <a:r>
              <a:rPr lang="en-GB" sz="1900" dirty="0"/>
              <a:t>Grade 7 – the average attendance was over 58%</a:t>
            </a:r>
            <a:endParaRPr lang="en-ZA" sz="1900" dirty="0"/>
          </a:p>
          <a:p>
            <a:pPr lvl="1"/>
            <a:r>
              <a:rPr lang="en-GB" sz="1900" dirty="0"/>
              <a:t>Grade 11 – the average attendance was over 61%</a:t>
            </a:r>
            <a:endParaRPr lang="en-ZA" sz="1900" dirty="0"/>
          </a:p>
          <a:p>
            <a:pPr lvl="1"/>
            <a:r>
              <a:rPr lang="en-GB" sz="1900" dirty="0"/>
              <a:t>Grade 12 – the average attendance was over 70%</a:t>
            </a:r>
            <a:endParaRPr lang="en-ZA" sz="1900" dirty="0"/>
          </a:p>
          <a:p>
            <a:r>
              <a:rPr lang="en-GB" sz="2200" b="0" dirty="0">
                <a:solidFill>
                  <a:schemeClr val="tx1"/>
                </a:solidFill>
              </a:rPr>
              <a:t>The average provincial Teacher Attendance for the period 10 to 16 July 2020</a:t>
            </a:r>
            <a:endParaRPr lang="en-ZA" sz="2200" b="0" dirty="0">
              <a:solidFill>
                <a:schemeClr val="tx1"/>
              </a:solidFill>
            </a:endParaRPr>
          </a:p>
          <a:p>
            <a:pPr lvl="1"/>
            <a:r>
              <a:rPr lang="en-GB" sz="1900" dirty="0"/>
              <a:t>Grade R – the average attendance was over 69%</a:t>
            </a:r>
            <a:endParaRPr lang="en-ZA" sz="1900" dirty="0"/>
          </a:p>
          <a:p>
            <a:pPr lvl="1"/>
            <a:r>
              <a:rPr lang="en-GB" sz="1900" dirty="0"/>
              <a:t>Grade 6 – the average at was over 71%</a:t>
            </a:r>
            <a:endParaRPr lang="en-ZA" sz="1900" dirty="0"/>
          </a:p>
          <a:p>
            <a:pPr lvl="1"/>
            <a:r>
              <a:rPr lang="en-GB" sz="1900" dirty="0"/>
              <a:t>Grade 7 – the average attendance was over 75%</a:t>
            </a:r>
            <a:endParaRPr lang="en-ZA" sz="1900" dirty="0"/>
          </a:p>
          <a:p>
            <a:pPr lvl="1"/>
            <a:r>
              <a:rPr lang="en-GB" sz="1900" dirty="0"/>
              <a:t>Grade 11 – the average attendance was over 74%</a:t>
            </a:r>
            <a:endParaRPr lang="en-ZA" sz="1900" dirty="0"/>
          </a:p>
          <a:p>
            <a:pPr lvl="1"/>
            <a:r>
              <a:rPr lang="en-GB" sz="1900" dirty="0"/>
              <a:t>Grade 12 – the average attendance was over 76%</a:t>
            </a:r>
            <a:endParaRPr lang="en-ZA" sz="1900" dirty="0"/>
          </a:p>
          <a:p>
            <a:endParaRPr lang="en-GB" dirty="0"/>
          </a:p>
        </p:txBody>
      </p:sp>
      <p:sp>
        <p:nvSpPr>
          <p:cNvPr id="7" name="Text Placeholder 6">
            <a:extLst>
              <a:ext uri="{FF2B5EF4-FFF2-40B4-BE49-F238E27FC236}">
                <a16:creationId xmlns:a16="http://schemas.microsoft.com/office/drawing/2014/main" id="{618159B4-CF7C-8840-95BB-1FEB52B3F327}"/>
              </a:ext>
            </a:extLst>
          </p:cNvPr>
          <p:cNvSpPr>
            <a:spLocks noGrp="1"/>
          </p:cNvSpPr>
          <p:nvPr>
            <p:ph type="body" idx="2"/>
          </p:nvPr>
        </p:nvSpPr>
        <p:spPr/>
        <p:txBody>
          <a:bodyPr>
            <a:noAutofit/>
          </a:bodyPr>
          <a:lstStyle/>
          <a:p>
            <a:pPr>
              <a:lnSpc>
                <a:spcPct val="70000"/>
              </a:lnSpc>
            </a:pPr>
            <a:r>
              <a:rPr lang="en-GB" sz="1500" b="0" dirty="0">
                <a:solidFill>
                  <a:schemeClr val="tx1"/>
                </a:solidFill>
              </a:rPr>
              <a:t>The average provincial Learner Attendance for the period 8 to 24 July 2020</a:t>
            </a:r>
            <a:endParaRPr lang="en-ZA" sz="1500" b="0" dirty="0">
              <a:solidFill>
                <a:schemeClr val="tx1"/>
              </a:solidFill>
            </a:endParaRPr>
          </a:p>
          <a:p>
            <a:pPr lvl="1">
              <a:lnSpc>
                <a:spcPct val="70000"/>
              </a:lnSpc>
            </a:pPr>
            <a:r>
              <a:rPr lang="en-ZA" altLang="en-US" sz="1500" dirty="0"/>
              <a:t>Grade R </a:t>
            </a:r>
            <a:r>
              <a:rPr lang="en-US" altLang="en-US" sz="1500" dirty="0"/>
              <a:t>– the average attendance was over 22%</a:t>
            </a:r>
            <a:endParaRPr lang="en-ZA" altLang="en-US" sz="1500" dirty="0"/>
          </a:p>
          <a:p>
            <a:pPr lvl="1">
              <a:lnSpc>
                <a:spcPct val="70000"/>
              </a:lnSpc>
            </a:pPr>
            <a:r>
              <a:rPr lang="en-US" altLang="en-US" sz="1500" dirty="0"/>
              <a:t>Grade 6 – the average attendance was over 51%</a:t>
            </a:r>
          </a:p>
          <a:p>
            <a:pPr lvl="1">
              <a:lnSpc>
                <a:spcPct val="70000"/>
              </a:lnSpc>
            </a:pPr>
            <a:r>
              <a:rPr lang="en-US" altLang="en-US" sz="1500" dirty="0"/>
              <a:t>Grade 7 – the average attendance was over 55%</a:t>
            </a:r>
          </a:p>
          <a:p>
            <a:pPr lvl="1">
              <a:lnSpc>
                <a:spcPct val="70000"/>
              </a:lnSpc>
            </a:pPr>
            <a:r>
              <a:rPr lang="en-US" altLang="en-US" sz="1500" dirty="0"/>
              <a:t>Grade 11 – the average attendance was over 50%</a:t>
            </a:r>
          </a:p>
          <a:p>
            <a:pPr lvl="1">
              <a:lnSpc>
                <a:spcPct val="70000"/>
              </a:lnSpc>
            </a:pPr>
            <a:r>
              <a:rPr lang="en-US" altLang="en-US" sz="1500" dirty="0"/>
              <a:t>Grade 12 – the average attendance was over 65%</a:t>
            </a:r>
          </a:p>
          <a:p>
            <a:pPr>
              <a:lnSpc>
                <a:spcPct val="70000"/>
              </a:lnSpc>
            </a:pPr>
            <a:r>
              <a:rPr lang="en-GB" sz="1500" b="0" dirty="0">
                <a:solidFill>
                  <a:schemeClr val="tx1"/>
                </a:solidFill>
              </a:rPr>
              <a:t>The average provincial Teacher Attendance for the period 8 to 24 July 2020</a:t>
            </a:r>
            <a:endParaRPr lang="en-ZA" sz="1500" b="0" dirty="0">
              <a:solidFill>
                <a:schemeClr val="tx1"/>
              </a:solidFill>
            </a:endParaRPr>
          </a:p>
          <a:p>
            <a:pPr lvl="1">
              <a:lnSpc>
                <a:spcPct val="70000"/>
              </a:lnSpc>
            </a:pPr>
            <a:r>
              <a:rPr lang="en-ZA" altLang="en-US" sz="1500" dirty="0"/>
              <a:t>Grade R </a:t>
            </a:r>
            <a:r>
              <a:rPr lang="en-US" altLang="en-US" sz="1500" dirty="0"/>
              <a:t>– the average attendance was over 64%</a:t>
            </a:r>
            <a:endParaRPr lang="en-ZA" altLang="en-US" sz="1500" dirty="0"/>
          </a:p>
          <a:p>
            <a:pPr lvl="1">
              <a:lnSpc>
                <a:spcPct val="70000"/>
              </a:lnSpc>
            </a:pPr>
            <a:r>
              <a:rPr lang="en-US" altLang="en-US" sz="1500" dirty="0"/>
              <a:t>Grade 6 – the average attendance was over 65%</a:t>
            </a:r>
          </a:p>
          <a:p>
            <a:pPr lvl="1">
              <a:lnSpc>
                <a:spcPct val="70000"/>
              </a:lnSpc>
            </a:pPr>
            <a:r>
              <a:rPr lang="en-US" altLang="en-US" sz="1500" dirty="0"/>
              <a:t>Grade 7 – the average attendance was over 66%</a:t>
            </a:r>
          </a:p>
          <a:p>
            <a:pPr lvl="1">
              <a:lnSpc>
                <a:spcPct val="70000"/>
              </a:lnSpc>
            </a:pPr>
            <a:r>
              <a:rPr lang="en-US" altLang="en-US" sz="1500" dirty="0"/>
              <a:t>Grade 11 – the average attendance was over 68%</a:t>
            </a:r>
          </a:p>
          <a:p>
            <a:pPr lvl="1">
              <a:lnSpc>
                <a:spcPct val="70000"/>
              </a:lnSpc>
            </a:pPr>
            <a:r>
              <a:rPr lang="en-US" altLang="en-US" sz="1500" dirty="0"/>
              <a:t>Grade 12 – the average attendance was over 71%</a:t>
            </a:r>
          </a:p>
        </p:txBody>
      </p:sp>
    </p:spTree>
    <p:extLst>
      <p:ext uri="{BB962C8B-B14F-4D97-AF65-F5344CB8AC3E}">
        <p14:creationId xmlns:p14="http://schemas.microsoft.com/office/powerpoint/2010/main" val="329667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noChangeArrowheads="1"/>
          </p:cNvSpPr>
          <p:nvPr>
            <p:ph type="title"/>
          </p:nvPr>
        </p:nvSpPr>
        <p:spPr>
          <a:xfrm>
            <a:off x="1315454" y="935039"/>
            <a:ext cx="10619872" cy="749382"/>
          </a:xfrm>
        </p:spPr>
        <p:txBody>
          <a:bodyPr>
            <a:normAutofit/>
          </a:bodyPr>
          <a:lstStyle/>
          <a:p>
            <a:r>
              <a:rPr lang="en-ZA" altLang="en-US" dirty="0"/>
              <a:t>Average Learner Attendance over time </a:t>
            </a:r>
            <a:r>
              <a:rPr lang="en-ZA" altLang="en-US" dirty="0">
                <a:solidFill>
                  <a:srgbClr val="FFFF00"/>
                </a:solidFill>
              </a:rPr>
              <a:t>(8-24 July 2020)</a:t>
            </a:r>
            <a:endParaRPr lang="en-GB" altLang="en-US" dirty="0">
              <a:solidFill>
                <a:srgbClr val="FFFF00"/>
              </a:solidFill>
            </a:endParaRPr>
          </a:p>
        </p:txBody>
      </p:sp>
      <p:graphicFrame>
        <p:nvGraphicFramePr>
          <p:cNvPr id="4" name="Chart 3">
            <a:extLst>
              <a:ext uri="{FF2B5EF4-FFF2-40B4-BE49-F238E27FC236}">
                <a16:creationId xmlns:a16="http://schemas.microsoft.com/office/drawing/2014/main" id="{00000000-0008-0000-0300-000002000000}"/>
              </a:ext>
            </a:extLst>
          </p:cNvPr>
          <p:cNvGraphicFramePr>
            <a:graphicFrameLocks/>
          </p:cNvGraphicFramePr>
          <p:nvPr/>
        </p:nvGraphicFramePr>
        <p:xfrm>
          <a:off x="1315454" y="1684422"/>
          <a:ext cx="10619872" cy="47003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7576727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noChangeArrowheads="1"/>
          </p:cNvSpPr>
          <p:nvPr>
            <p:ph type="title"/>
          </p:nvPr>
        </p:nvSpPr>
        <p:spPr>
          <a:xfrm>
            <a:off x="1311274" y="1074821"/>
            <a:ext cx="10559883" cy="463693"/>
          </a:xfrm>
        </p:spPr>
        <p:txBody>
          <a:bodyPr>
            <a:normAutofit fontScale="90000"/>
          </a:bodyPr>
          <a:lstStyle/>
          <a:p>
            <a:r>
              <a:rPr lang="en-ZA" altLang="en-US" dirty="0"/>
              <a:t>Average Educator Attendance over time </a:t>
            </a:r>
            <a:r>
              <a:rPr lang="en-ZA" altLang="en-US" dirty="0">
                <a:solidFill>
                  <a:srgbClr val="FFFF00"/>
                </a:solidFill>
              </a:rPr>
              <a:t>(8-24 July 2020)</a:t>
            </a:r>
            <a:endParaRPr lang="en-GB" altLang="en-US" dirty="0">
              <a:solidFill>
                <a:srgbClr val="FFFF00"/>
              </a:solidFill>
            </a:endParaRPr>
          </a:p>
        </p:txBody>
      </p:sp>
      <p:graphicFrame>
        <p:nvGraphicFramePr>
          <p:cNvPr id="5" name="Chart 4">
            <a:extLst>
              <a:ext uri="{FF2B5EF4-FFF2-40B4-BE49-F238E27FC236}">
                <a16:creationId xmlns:a16="http://schemas.microsoft.com/office/drawing/2014/main" id="{00000000-0008-0000-0300-000004000000}"/>
              </a:ext>
            </a:extLst>
          </p:cNvPr>
          <p:cNvGraphicFramePr>
            <a:graphicFrameLocks/>
          </p:cNvGraphicFramePr>
          <p:nvPr/>
        </p:nvGraphicFramePr>
        <p:xfrm>
          <a:off x="1311273" y="1716505"/>
          <a:ext cx="10688221" cy="48286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96278954"/>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3443</TotalTime>
  <Words>5874</Words>
  <Application>Microsoft Office PowerPoint</Application>
  <PresentationFormat>Widescreen</PresentationFormat>
  <Paragraphs>1928</Paragraphs>
  <Slides>62</Slides>
  <Notes>4</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62</vt:i4>
      </vt:variant>
    </vt:vector>
  </HeadingPairs>
  <TitlesOfParts>
    <vt:vector size="74" baseType="lpstr">
      <vt:lpstr>Arial</vt:lpstr>
      <vt:lpstr>Arial Bold</vt:lpstr>
      <vt:lpstr>Calibri</vt:lpstr>
      <vt:lpstr>Calibri Light</vt:lpstr>
      <vt:lpstr>Cambria</vt:lpstr>
      <vt:lpstr>Symbol</vt:lpstr>
      <vt:lpstr>Times New Roman</vt:lpstr>
      <vt:lpstr>Times New Roman (Body CS)</vt:lpstr>
      <vt:lpstr>Trebuchet MS</vt:lpstr>
      <vt:lpstr>Office Theme</vt:lpstr>
      <vt:lpstr>Custom Design</vt:lpstr>
      <vt:lpstr>Document</vt:lpstr>
      <vt:lpstr>COVID-19 Impact and Interventions </vt:lpstr>
      <vt:lpstr>We will only open schools if it is safe</vt:lpstr>
      <vt:lpstr>Using the full coronavirus prevention toolbox…</vt:lpstr>
      <vt:lpstr>PowerPoint Presentation</vt:lpstr>
      <vt:lpstr>Status of Schools - 24 July</vt:lpstr>
      <vt:lpstr>Learner Attendance has been affected by disruptions</vt:lpstr>
      <vt:lpstr>Average Attendance</vt:lpstr>
      <vt:lpstr>Average Learner Attendance over time (8-24 July 2020)</vt:lpstr>
      <vt:lpstr>Average Educator Attendance over time (8-24 July 2020)</vt:lpstr>
      <vt:lpstr>Home Education Statistics </vt:lpstr>
      <vt:lpstr>Lockdown Learning Statistics </vt:lpstr>
      <vt:lpstr>PowerPoint Presentation</vt:lpstr>
      <vt:lpstr>COVID-19 Positive Cases in schools – 24 July 2020</vt:lpstr>
      <vt:lpstr>COVID-19 Positive Cases in schools – 24 July 2020</vt:lpstr>
      <vt:lpstr>PowerPoint Presentation</vt:lpstr>
      <vt:lpstr>Dates for Initial Phasing in of New Grades</vt:lpstr>
      <vt:lpstr>Plans to Phase in Remaining Grades</vt:lpstr>
      <vt:lpstr>SUMMARY OF CC AND SBA COMPLETION GR 7 as at 24 July 2020</vt:lpstr>
      <vt:lpstr>Teaching and Learning Progress - FET</vt:lpstr>
      <vt:lpstr>GRADE 12 SYLLABUS COVERAGE [CYCLE  3]</vt:lpstr>
      <vt:lpstr>GRADE 12 SYLLABUS COVERAGE [CYCLE 3 ]</vt:lpstr>
      <vt:lpstr>GRADE 12 SYLLABUS COVERAGE [CYCLE 3   ]</vt:lpstr>
      <vt:lpstr>GRADE 12 SYLLABUS COVERAGE [CYCLE 3  ]</vt:lpstr>
      <vt:lpstr>GRADE 12 SYLLABUS COVERAGE [CYCLE 3]</vt:lpstr>
      <vt:lpstr>GRADE 12 SYLLABUS COVERAGE [CYCLE 3]</vt:lpstr>
      <vt:lpstr>GRADE 12 SYLLABUS COVERAGE [CYCLE 3 ]</vt:lpstr>
      <vt:lpstr>Factors impacting on Teaching and Learning</vt:lpstr>
      <vt:lpstr>TEACHING AND LEARNING PROGRESS -FET]</vt:lpstr>
      <vt:lpstr>PowerPoint Presentation</vt:lpstr>
      <vt:lpstr>Support to learners at home</vt:lpstr>
      <vt:lpstr>Support to learners at home</vt:lpstr>
      <vt:lpstr>Support to learners at home</vt:lpstr>
      <vt:lpstr>PowerPoint Presentation</vt:lpstr>
      <vt:lpstr>Return dates of learners: Gov Gazette 43510 (7/7/2020)</vt:lpstr>
      <vt:lpstr>Special Schools re-opening</vt:lpstr>
      <vt:lpstr>Special Schools re-opening</vt:lpstr>
      <vt:lpstr>PowerPoint Presentation</vt:lpstr>
      <vt:lpstr>Data on Comorbidities Management - 24 July</vt:lpstr>
      <vt:lpstr>Applications for working from home during COVID-19 per district as at 23 July</vt:lpstr>
      <vt:lpstr>Number of substitute posts utilized</vt:lpstr>
      <vt:lpstr>PowerPoint Presentation</vt:lpstr>
      <vt:lpstr>Infrastructure</vt:lpstr>
      <vt:lpstr>Progress on Schools that did not Open </vt:lpstr>
      <vt:lpstr>Progress on Schools that did not Open </vt:lpstr>
      <vt:lpstr>Infrastructure</vt:lpstr>
      <vt:lpstr>Progress on Vandalised Schools </vt:lpstr>
      <vt:lpstr>Infrastructure</vt:lpstr>
      <vt:lpstr>Partnership with SANDF</vt:lpstr>
      <vt:lpstr>Nutrition</vt:lpstr>
      <vt:lpstr>Scholar Transport</vt:lpstr>
      <vt:lpstr>Psychosocial support to learners, (including those with comorbidities)</vt:lpstr>
      <vt:lpstr>PowerPoint Presentation</vt:lpstr>
      <vt:lpstr>Break in Schooling</vt:lpstr>
      <vt:lpstr>Break in Schooling</vt:lpstr>
      <vt:lpstr>Break in Schooling</vt:lpstr>
      <vt:lpstr>Proposed return of grades </vt:lpstr>
      <vt:lpstr>Possible Return Dates of other grades to be confirmed </vt:lpstr>
      <vt:lpstr>Planning for the 24 August</vt:lpstr>
      <vt:lpstr>PowerPoint Presentation</vt:lpstr>
      <vt:lpstr>Emerging Risks affecting stability and functionality</vt:lpstr>
      <vt:lpstr>Consultation with Stakeholders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Sureshinee Govender</cp:lastModifiedBy>
  <cp:revision>662</cp:revision>
  <cp:lastPrinted>2020-05-07T11:14:32Z</cp:lastPrinted>
  <dcterms:created xsi:type="dcterms:W3CDTF">2020-04-22T09:10:44Z</dcterms:created>
  <dcterms:modified xsi:type="dcterms:W3CDTF">2020-08-05T15:35:33Z</dcterms:modified>
</cp:coreProperties>
</file>