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72" r:id="rId2"/>
  </p:sldMasterIdLst>
  <p:notesMasterIdLst>
    <p:notesMasterId r:id="rId17"/>
  </p:notesMasterIdLst>
  <p:handoutMasterIdLst>
    <p:handoutMasterId r:id="rId18"/>
  </p:handoutMasterIdLst>
  <p:sldIdLst>
    <p:sldId id="256" r:id="rId3"/>
    <p:sldId id="426" r:id="rId4"/>
    <p:sldId id="445" r:id="rId5"/>
    <p:sldId id="447" r:id="rId6"/>
    <p:sldId id="446" r:id="rId7"/>
    <p:sldId id="444" r:id="rId8"/>
    <p:sldId id="439" r:id="rId9"/>
    <p:sldId id="443" r:id="rId10"/>
    <p:sldId id="416" r:id="rId11"/>
    <p:sldId id="435" r:id="rId12"/>
    <p:sldId id="428" r:id="rId13"/>
    <p:sldId id="376" r:id="rId14"/>
    <p:sldId id="441" r:id="rId15"/>
    <p:sldId id="266"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PS" initials="S" lastIdx="3" clrIdx="0">
    <p:extLst/>
  </p:cmAuthor>
  <p:cmAuthor id="2" name="Pooa Jonathan - Colonel" initials="PJ-C" lastIdx="1" clrIdx="1">
    <p:extLst>
      <p:ext uri="{19B8F6BF-5375-455C-9EA6-DF929625EA0E}">
        <p15:presenceInfo xmlns:p15="http://schemas.microsoft.com/office/powerpoint/2012/main" userId="S-1-5-21-1487881547-661997213-621696214-96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DADADA"/>
    <a:srgbClr val="FF7575"/>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62" autoAdjust="0"/>
  </p:normalViewPr>
  <p:slideViewPr>
    <p:cSldViewPr snapToGrid="0" snapToObjects="1">
      <p:cViewPr varScale="1">
        <p:scale>
          <a:sx n="83" d="100"/>
          <a:sy n="83" d="100"/>
        </p:scale>
        <p:origin x="14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62768-929D-4B34-970A-25E874591AF8}" type="doc">
      <dgm:prSet loTypeId="urn:microsoft.com/office/officeart/2005/8/layout/vList4" loCatId="picture" qsTypeId="urn:microsoft.com/office/officeart/2005/8/quickstyle/3d1" qsCatId="3D" csTypeId="urn:microsoft.com/office/officeart/2005/8/colors/accent1_1" csCatId="accent1" phldr="1"/>
      <dgm:spPr/>
      <dgm:t>
        <a:bodyPr/>
        <a:lstStyle/>
        <a:p>
          <a:endParaRPr lang="en-ZA"/>
        </a:p>
      </dgm:t>
    </dgm:pt>
    <dgm:pt modelId="{8346C2E5-8677-4B5D-8F4F-0E5D891C419F}">
      <dgm:prSet phldrT="[Text]" custT="1"/>
      <dgm:spPr/>
      <dgm:t>
        <a:bodyPr/>
        <a:lstStyle/>
        <a:p>
          <a:pPr algn="ctr">
            <a:lnSpc>
              <a:spcPct val="100000"/>
            </a:lnSpc>
          </a:pPr>
          <a:r>
            <a:rPr lang="en-ZA" sz="2800" b="1" dirty="0" smtClean="0"/>
            <a:t>94 273 </a:t>
          </a:r>
          <a:r>
            <a:rPr lang="en-ZA" sz="2400" b="1" dirty="0" smtClean="0"/>
            <a:t>cases</a:t>
          </a:r>
          <a:r>
            <a:rPr lang="en-ZA" sz="1400" b="1" dirty="0" smtClean="0"/>
            <a:t>  of driving under the influence of alcohol  and/or drugs were detected by police during the current  financial year </a:t>
          </a:r>
          <a:r>
            <a:rPr lang="en-ZA" sz="1800" b="1" dirty="0" smtClean="0"/>
            <a:t>2019/2020</a:t>
          </a:r>
          <a:endParaRPr lang="en-ZA" sz="1800" dirty="0"/>
        </a:p>
      </dgm:t>
    </dgm:pt>
    <dgm:pt modelId="{6C7FA3DF-3746-445B-8BC1-AEC6B14351CF}" type="parTrans" cxnId="{1FECF749-4952-4334-9B64-6B0378F213B6}">
      <dgm:prSet/>
      <dgm:spPr/>
      <dgm:t>
        <a:bodyPr/>
        <a:lstStyle/>
        <a:p>
          <a:endParaRPr lang="en-ZA"/>
        </a:p>
      </dgm:t>
    </dgm:pt>
    <dgm:pt modelId="{0BE0D208-A131-4425-A6B2-56D5D170F51F}" type="sibTrans" cxnId="{1FECF749-4952-4334-9B64-6B0378F213B6}">
      <dgm:prSet/>
      <dgm:spPr/>
      <dgm:t>
        <a:bodyPr/>
        <a:lstStyle/>
        <a:p>
          <a:endParaRPr lang="en-ZA"/>
        </a:p>
      </dgm:t>
    </dgm:pt>
    <dgm:pt modelId="{5249C2AE-CA06-457E-8108-BDF96FA7BCDE}" type="pres">
      <dgm:prSet presAssocID="{DEF62768-929D-4B34-970A-25E874591AF8}" presName="linear" presStyleCnt="0">
        <dgm:presLayoutVars>
          <dgm:dir/>
          <dgm:resizeHandles val="exact"/>
        </dgm:presLayoutVars>
      </dgm:prSet>
      <dgm:spPr/>
      <dgm:t>
        <a:bodyPr/>
        <a:lstStyle/>
        <a:p>
          <a:endParaRPr lang="en-ZA"/>
        </a:p>
      </dgm:t>
    </dgm:pt>
    <dgm:pt modelId="{11866565-17BA-4C1F-BBE8-9EC6356D3B62}" type="pres">
      <dgm:prSet presAssocID="{8346C2E5-8677-4B5D-8F4F-0E5D891C419F}" presName="comp" presStyleCnt="0"/>
      <dgm:spPr/>
      <dgm:t>
        <a:bodyPr/>
        <a:lstStyle/>
        <a:p>
          <a:endParaRPr lang="en-ZA"/>
        </a:p>
      </dgm:t>
    </dgm:pt>
    <dgm:pt modelId="{2B048F52-84B5-4482-A343-9F1B5F7C2D47}" type="pres">
      <dgm:prSet presAssocID="{8346C2E5-8677-4B5D-8F4F-0E5D891C419F}" presName="box" presStyleLbl="node1" presStyleIdx="0" presStyleCnt="1" custScaleX="90645" custScaleY="92781" custLinFactNeighborX="1763" custLinFactNeighborY="7913"/>
      <dgm:spPr/>
      <dgm:t>
        <a:bodyPr/>
        <a:lstStyle/>
        <a:p>
          <a:endParaRPr lang="en-ZA"/>
        </a:p>
      </dgm:t>
    </dgm:pt>
    <dgm:pt modelId="{0D35A5D9-F9E4-4B77-B479-773B7764AB93}" type="pres">
      <dgm:prSet presAssocID="{8346C2E5-8677-4B5D-8F4F-0E5D891C419F}" presName="img" presStyleLbl="fgImgPlace1" presStyleIdx="0" presStyleCnt="1" custScaleX="150289" custScaleY="117462" custLinFactNeighborX="-4115" custLinFactNeighborY="8765"/>
      <dgm:spPr>
        <a:blipFill rotWithShape="1">
          <a:blip xmlns:r="http://schemas.openxmlformats.org/officeDocument/2006/relationships" r:embed="rId1"/>
          <a:stretch>
            <a:fillRect/>
          </a:stretch>
        </a:blipFill>
      </dgm:spPr>
      <dgm:t>
        <a:bodyPr/>
        <a:lstStyle/>
        <a:p>
          <a:endParaRPr lang="en-ZA"/>
        </a:p>
      </dgm:t>
    </dgm:pt>
    <dgm:pt modelId="{BDE90E19-65A6-46DB-8A2B-B4EA94DC86D3}" type="pres">
      <dgm:prSet presAssocID="{8346C2E5-8677-4B5D-8F4F-0E5D891C419F}" presName="text" presStyleLbl="node1" presStyleIdx="0" presStyleCnt="1">
        <dgm:presLayoutVars>
          <dgm:bulletEnabled val="1"/>
        </dgm:presLayoutVars>
      </dgm:prSet>
      <dgm:spPr/>
      <dgm:t>
        <a:bodyPr/>
        <a:lstStyle/>
        <a:p>
          <a:endParaRPr lang="en-ZA"/>
        </a:p>
      </dgm:t>
    </dgm:pt>
  </dgm:ptLst>
  <dgm:cxnLst>
    <dgm:cxn modelId="{65BBC5DD-1551-4DD8-8A4C-9319A2BC5058}" type="presOf" srcId="{DEF62768-929D-4B34-970A-25E874591AF8}" destId="{5249C2AE-CA06-457E-8108-BDF96FA7BCDE}" srcOrd="0" destOrd="0" presId="urn:microsoft.com/office/officeart/2005/8/layout/vList4"/>
    <dgm:cxn modelId="{F31F5791-8AB8-49EC-A111-6F397EA09D41}" type="presOf" srcId="{8346C2E5-8677-4B5D-8F4F-0E5D891C419F}" destId="{2B048F52-84B5-4482-A343-9F1B5F7C2D47}" srcOrd="0" destOrd="0" presId="urn:microsoft.com/office/officeart/2005/8/layout/vList4"/>
    <dgm:cxn modelId="{3C0D77CB-B799-47BB-91A6-3EE12AFC5245}" type="presOf" srcId="{8346C2E5-8677-4B5D-8F4F-0E5D891C419F}" destId="{BDE90E19-65A6-46DB-8A2B-B4EA94DC86D3}" srcOrd="1" destOrd="0" presId="urn:microsoft.com/office/officeart/2005/8/layout/vList4"/>
    <dgm:cxn modelId="{1FECF749-4952-4334-9B64-6B0378F213B6}" srcId="{DEF62768-929D-4B34-970A-25E874591AF8}" destId="{8346C2E5-8677-4B5D-8F4F-0E5D891C419F}" srcOrd="0" destOrd="0" parTransId="{6C7FA3DF-3746-445B-8BC1-AEC6B14351CF}" sibTransId="{0BE0D208-A131-4425-A6B2-56D5D170F51F}"/>
    <dgm:cxn modelId="{0DC16F9D-6439-46B6-8121-D488B1759304}" type="presParOf" srcId="{5249C2AE-CA06-457E-8108-BDF96FA7BCDE}" destId="{11866565-17BA-4C1F-BBE8-9EC6356D3B62}" srcOrd="0" destOrd="0" presId="urn:microsoft.com/office/officeart/2005/8/layout/vList4"/>
    <dgm:cxn modelId="{C7CF46F1-02FF-4060-B618-0DCE51CFAF33}" type="presParOf" srcId="{11866565-17BA-4C1F-BBE8-9EC6356D3B62}" destId="{2B048F52-84B5-4482-A343-9F1B5F7C2D47}" srcOrd="0" destOrd="0" presId="urn:microsoft.com/office/officeart/2005/8/layout/vList4"/>
    <dgm:cxn modelId="{7F591896-E574-497D-A4F6-3F4F354AA454}" type="presParOf" srcId="{11866565-17BA-4C1F-BBE8-9EC6356D3B62}" destId="{0D35A5D9-F9E4-4B77-B479-773B7764AB93}" srcOrd="1" destOrd="0" presId="urn:microsoft.com/office/officeart/2005/8/layout/vList4"/>
    <dgm:cxn modelId="{D670327A-1AF3-410E-82C7-3E002B61A4B1}" type="presParOf" srcId="{11866565-17BA-4C1F-BBE8-9EC6356D3B62}" destId="{BDE90E19-65A6-46DB-8A2B-B4EA94DC86D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48F52-84B5-4482-A343-9F1B5F7C2D47}">
      <dsp:nvSpPr>
        <dsp:cNvPr id="0" name=""/>
        <dsp:cNvSpPr/>
      </dsp:nvSpPr>
      <dsp:spPr>
        <a:xfrm>
          <a:off x="232481" y="168109"/>
          <a:ext cx="2787975" cy="213173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ZA" sz="2800" b="1" kern="1200" dirty="0" smtClean="0"/>
            <a:t>94 273 </a:t>
          </a:r>
          <a:r>
            <a:rPr lang="en-ZA" sz="2400" b="1" kern="1200" dirty="0" smtClean="0"/>
            <a:t>cases</a:t>
          </a:r>
          <a:r>
            <a:rPr lang="en-ZA" sz="1400" b="1" kern="1200" dirty="0" smtClean="0"/>
            <a:t>  of driving under the influence of alcohol  and/or drugs were detected by police during the current  financial year </a:t>
          </a:r>
          <a:r>
            <a:rPr lang="en-ZA" sz="1800" b="1" kern="1200" dirty="0" smtClean="0"/>
            <a:t>2019/2020</a:t>
          </a:r>
          <a:endParaRPr lang="en-ZA" sz="1800" kern="1200" dirty="0"/>
        </a:p>
      </dsp:txBody>
      <dsp:txXfrm>
        <a:off x="998342" y="168109"/>
        <a:ext cx="2022114" cy="2131739"/>
      </dsp:txXfrm>
    </dsp:sp>
    <dsp:sp modelId="{0D35A5D9-F9E4-4B77-B479-773B7764AB93}">
      <dsp:nvSpPr>
        <dsp:cNvPr id="0" name=""/>
        <dsp:cNvSpPr/>
      </dsp:nvSpPr>
      <dsp:spPr>
        <a:xfrm>
          <a:off x="84163" y="140800"/>
          <a:ext cx="924490" cy="2159048"/>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0599" tIns="45299" rIns="90599" bIns="45299"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0599" tIns="45299" rIns="90599" bIns="45299" rtlCol="0"/>
          <a:lstStyle>
            <a:lvl1pPr algn="r">
              <a:defRPr sz="1200"/>
            </a:lvl1pPr>
          </a:lstStyle>
          <a:p>
            <a:fld id="{302D566C-4D17-F74E-8102-C6C6D3E20635}" type="datetimeFigureOut">
              <a:rPr lang="en-US" smtClean="0"/>
              <a:t>7/31/2020</a:t>
            </a:fld>
            <a:endParaRPr lang="en-US"/>
          </a:p>
        </p:txBody>
      </p:sp>
      <p:sp>
        <p:nvSpPr>
          <p:cNvPr id="4" name="Footer Placeholder 3"/>
          <p:cNvSpPr>
            <a:spLocks noGrp="1"/>
          </p:cNvSpPr>
          <p:nvPr>
            <p:ph type="ftr" sz="quarter" idx="2"/>
          </p:nvPr>
        </p:nvSpPr>
        <p:spPr>
          <a:xfrm>
            <a:off x="2" y="9428584"/>
            <a:ext cx="2945659" cy="496332"/>
          </a:xfrm>
          <a:prstGeom prst="rect">
            <a:avLst/>
          </a:prstGeom>
        </p:spPr>
        <p:txBody>
          <a:bodyPr vert="horz" lIns="90599" tIns="45299" rIns="90599" bIns="45299"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0599" tIns="45299" rIns="90599" bIns="45299" rtlCol="0" anchor="b"/>
          <a:lstStyle>
            <a:lvl1pPr algn="r">
              <a:defRPr sz="1200"/>
            </a:lvl1pPr>
          </a:lstStyle>
          <a:p>
            <a:fld id="{C17DEE1C-B947-224A-8C01-750ADAD63F67}" type="slidenum">
              <a:rPr lang="en-US" smtClean="0"/>
              <a:t>‹#›</a:t>
            </a:fld>
            <a:endParaRPr lang="en-US"/>
          </a:p>
        </p:txBody>
      </p:sp>
    </p:spTree>
    <p:extLst>
      <p:ext uri="{BB962C8B-B14F-4D97-AF65-F5344CB8AC3E}">
        <p14:creationId xmlns:p14="http://schemas.microsoft.com/office/powerpoint/2010/main" val="3648433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0599" tIns="45299" rIns="90599" bIns="45299"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0599" tIns="45299" rIns="90599" bIns="45299" rtlCol="0"/>
          <a:lstStyle>
            <a:lvl1pPr algn="r">
              <a:defRPr sz="1200"/>
            </a:lvl1pPr>
          </a:lstStyle>
          <a:p>
            <a:fld id="{2F3B7137-E44C-B74B-AA9F-620C92954721}" type="datetimeFigureOut">
              <a:rPr lang="en-US" smtClean="0"/>
              <a:t>7/31/2020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599" tIns="45299" rIns="90599" bIns="45299"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599" tIns="45299" rIns="90599" bIns="4529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28584"/>
            <a:ext cx="2945659" cy="496332"/>
          </a:xfrm>
          <a:prstGeom prst="rect">
            <a:avLst/>
          </a:prstGeom>
        </p:spPr>
        <p:txBody>
          <a:bodyPr vert="horz" lIns="90599" tIns="45299" rIns="90599" bIns="4529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0599" tIns="45299" rIns="90599" bIns="45299" rtlCol="0" anchor="b"/>
          <a:lstStyle>
            <a:lvl1pPr algn="r">
              <a:defRPr sz="1200"/>
            </a:lvl1pPr>
          </a:lstStyle>
          <a:p>
            <a:fld id="{7AF07FFC-EFBE-F547-87E8-99FFEF294192}" type="slidenum">
              <a:rPr lang="en-US" smtClean="0"/>
              <a:t>‹#›</a:t>
            </a:fld>
            <a:endParaRPr lang="en-US"/>
          </a:p>
        </p:txBody>
      </p:sp>
    </p:spTree>
    <p:extLst>
      <p:ext uri="{BB962C8B-B14F-4D97-AF65-F5344CB8AC3E}">
        <p14:creationId xmlns:p14="http://schemas.microsoft.com/office/powerpoint/2010/main" val="13247671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AF07FFC-EFBE-F547-87E8-99FFEF294192}" type="slidenum">
              <a:rPr lang="en-US" smtClean="0"/>
              <a:t>0</a:t>
            </a:fld>
            <a:endParaRPr lang="en-US"/>
          </a:p>
        </p:txBody>
      </p:sp>
    </p:spTree>
    <p:extLst>
      <p:ext uri="{BB962C8B-B14F-4D97-AF65-F5344CB8AC3E}">
        <p14:creationId xmlns:p14="http://schemas.microsoft.com/office/powerpoint/2010/main" val="123714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-6 314</a:t>
            </a:r>
            <a:r>
              <a:rPr lang="en-ZA" dirty="0" smtClean="0"/>
              <a:t> </a:t>
            </a:r>
          </a:p>
          <a:p>
            <a:r>
              <a:rPr lang="en-ZA" dirty="0" smtClean="0"/>
              <a:t>-43 030</a:t>
            </a:r>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solidFill>
                  <a:prstClr val="black"/>
                </a:solidFill>
              </a:rPr>
              <a:pPr/>
              <a:t>1</a:t>
            </a:fld>
            <a:endParaRPr lang="en-ZA">
              <a:solidFill>
                <a:prstClr val="black"/>
              </a:solidFill>
            </a:endParaRPr>
          </a:p>
        </p:txBody>
      </p:sp>
    </p:spTree>
    <p:extLst>
      <p:ext uri="{BB962C8B-B14F-4D97-AF65-F5344CB8AC3E}">
        <p14:creationId xmlns:p14="http://schemas.microsoft.com/office/powerpoint/2010/main" val="329261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2</a:t>
            </a:fld>
            <a:endParaRPr lang="en-ZA" dirty="0"/>
          </a:p>
        </p:txBody>
      </p:sp>
    </p:spTree>
    <p:extLst>
      <p:ext uri="{BB962C8B-B14F-4D97-AF65-F5344CB8AC3E}">
        <p14:creationId xmlns:p14="http://schemas.microsoft.com/office/powerpoint/2010/main" val="417054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5</a:t>
            </a:fld>
            <a:endParaRPr lang="en-ZA"/>
          </a:p>
        </p:txBody>
      </p:sp>
    </p:spTree>
    <p:extLst>
      <p:ext uri="{BB962C8B-B14F-4D97-AF65-F5344CB8AC3E}">
        <p14:creationId xmlns:p14="http://schemas.microsoft.com/office/powerpoint/2010/main" val="272900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6</a:t>
            </a:fld>
            <a:endParaRPr lang="en-ZA"/>
          </a:p>
        </p:txBody>
      </p:sp>
    </p:spTree>
    <p:extLst>
      <p:ext uri="{BB962C8B-B14F-4D97-AF65-F5344CB8AC3E}">
        <p14:creationId xmlns:p14="http://schemas.microsoft.com/office/powerpoint/2010/main" val="17995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7</a:t>
            </a:fld>
            <a:endParaRPr lang="en-ZA"/>
          </a:p>
        </p:txBody>
      </p:sp>
    </p:spTree>
    <p:extLst>
      <p:ext uri="{BB962C8B-B14F-4D97-AF65-F5344CB8AC3E}">
        <p14:creationId xmlns:p14="http://schemas.microsoft.com/office/powerpoint/2010/main" val="288653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deidreprins/Jobs/2019/Powerpoint%20presentation/Presentation%20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deidreprins/Jobs/2019/Powerpoint%20presentation/Presentation%201.jpg" TargetMode="External"/><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resentation 1.jpg" descr="/Users/deidreprins/Jobs/2019/Powerpoint presentation/Presentation 1.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810" y="0"/>
            <a:ext cx="9153810" cy="6858000"/>
          </a:xfrm>
          <a:prstGeom prst="rect">
            <a:avLst/>
          </a:prstGeom>
          <a:noFill/>
          <a:ln>
            <a:noFill/>
          </a:ln>
        </p:spPr>
      </p:pic>
      <p:sp>
        <p:nvSpPr>
          <p:cNvPr id="2" name="Title 1"/>
          <p:cNvSpPr>
            <a:spLocks noGrp="1"/>
          </p:cNvSpPr>
          <p:nvPr>
            <p:ph type="ctrTitle"/>
          </p:nvPr>
        </p:nvSpPr>
        <p:spPr>
          <a:xfrm>
            <a:off x="2840964" y="913472"/>
            <a:ext cx="5996032" cy="1381348"/>
          </a:xfrm>
          <a:solidFill>
            <a:schemeClr val="bg1"/>
          </a:solidFill>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00707" y="3886206"/>
            <a:ext cx="4436288" cy="1082195"/>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ubtitle 2"/>
          <p:cNvSpPr txBox="1">
            <a:spLocks/>
          </p:cNvSpPr>
          <p:nvPr userDrawn="1"/>
        </p:nvSpPr>
        <p:spPr>
          <a:xfrm>
            <a:off x="4400707" y="2484203"/>
            <a:ext cx="4436288" cy="1221831"/>
          </a:xfrm>
          <a:prstGeom prst="rect">
            <a:avLst/>
          </a:prstGeom>
        </p:spPr>
        <p:txBody>
          <a:bodyPr vert="horz" lIns="91440" tIns="45720" rIns="91440" bIns="45720" rtlCol="0">
            <a:normAutofit/>
          </a:bodyPr>
          <a:lstStyle>
            <a:lvl1pPr marL="0" indent="0" algn="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600" dirty="0" smtClean="0"/>
              <a:t>Click to edit Master subtitle style</a:t>
            </a:r>
            <a:endParaRPr lang="en-US" sz="36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13835" y="1600206"/>
            <a:ext cx="7672966"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2BFEC-25AB-44DE-ACDF-C68E6E31254A}" type="datetime1">
              <a:rPr lang="en-ZA" smtClean="0"/>
              <a:t>2020/07/31</a:t>
            </a:fld>
            <a:endParaRPr lang="en-US"/>
          </a:p>
        </p:txBody>
      </p:sp>
      <p:sp>
        <p:nvSpPr>
          <p:cNvPr id="5" name="Footer Placeholder 4"/>
          <p:cNvSpPr>
            <a:spLocks noGrp="1"/>
          </p:cNvSpPr>
          <p:nvPr>
            <p:ph type="ftr" sz="quarter" idx="11"/>
          </p:nvPr>
        </p:nvSpPr>
        <p:spPr/>
        <p:txBody>
          <a:bodyPr/>
          <a:lstStyle/>
          <a:p>
            <a:r>
              <a:rPr lang="en-US" dirty="0" smtClean="0"/>
              <a:t>Commpiled by: Colonel Wienand</a:t>
            </a:r>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
        <p:nvSpPr>
          <p:cNvPr id="7" name="Title 1"/>
          <p:cNvSpPr>
            <a:spLocks noGrp="1"/>
          </p:cNvSpPr>
          <p:nvPr>
            <p:ph type="title"/>
          </p:nvPr>
        </p:nvSpPr>
        <p:spPr>
          <a:xfrm>
            <a:off x="1871694" y="274644"/>
            <a:ext cx="6083002" cy="950751"/>
          </a:xfrm>
        </p:spPr>
        <p:txBody>
          <a:bodyPr>
            <a:normAutofit/>
          </a:bodyPr>
          <a:lstStyle>
            <a:lvl1pPr algn="ctr">
              <a:defRPr sz="3600"/>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7928"/>
            <a:ext cx="2057400" cy="477823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36116" y="1347928"/>
            <a:ext cx="5440884" cy="47782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54A7F-40AF-4971-91CB-AFA9F3D499EE}" type="datetime1">
              <a:rPr lang="en-ZA" smtClean="0"/>
              <a:t>2020/07/31</a:t>
            </a:fld>
            <a:endParaRPr lang="en-US"/>
          </a:p>
        </p:txBody>
      </p:sp>
      <p:sp>
        <p:nvSpPr>
          <p:cNvPr id="5" name="Footer Placeholder 4"/>
          <p:cNvSpPr>
            <a:spLocks noGrp="1"/>
          </p:cNvSpPr>
          <p:nvPr>
            <p:ph type="ftr" sz="quarter" idx="11"/>
          </p:nvPr>
        </p:nvSpPr>
        <p:spPr/>
        <p:txBody>
          <a:bodyPr/>
          <a:lstStyle/>
          <a:p>
            <a:r>
              <a:rPr lang="en-US" dirty="0" smtClean="0"/>
              <a:t>Commpiled by: Colonel Wienand</a:t>
            </a:r>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resentation 1.jpg" descr="/Users/deidreprins/Jobs/2019/Powerpoint presentation/Presentation 1.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810" y="0"/>
            <a:ext cx="9153810" cy="6858000"/>
          </a:xfrm>
          <a:prstGeom prst="rect">
            <a:avLst/>
          </a:prstGeom>
          <a:noFill/>
          <a:ln>
            <a:noFill/>
          </a:ln>
        </p:spPr>
      </p:pic>
      <p:sp>
        <p:nvSpPr>
          <p:cNvPr id="2" name="Title 1"/>
          <p:cNvSpPr>
            <a:spLocks noGrp="1"/>
          </p:cNvSpPr>
          <p:nvPr>
            <p:ph type="ctrTitle"/>
          </p:nvPr>
        </p:nvSpPr>
        <p:spPr>
          <a:xfrm>
            <a:off x="2840962" y="913472"/>
            <a:ext cx="5996032" cy="1381348"/>
          </a:xfrm>
          <a:solidFill>
            <a:schemeClr val="bg1"/>
          </a:solidFill>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00706" y="3886200"/>
            <a:ext cx="4436288" cy="1082195"/>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ubtitle 2"/>
          <p:cNvSpPr txBox="1">
            <a:spLocks/>
          </p:cNvSpPr>
          <p:nvPr userDrawn="1"/>
        </p:nvSpPr>
        <p:spPr>
          <a:xfrm>
            <a:off x="4400706" y="2484197"/>
            <a:ext cx="4436288" cy="1221831"/>
          </a:xfrm>
          <a:prstGeom prst="rect">
            <a:avLst/>
          </a:prstGeom>
        </p:spPr>
        <p:txBody>
          <a:bodyPr vert="horz" lIns="91440" tIns="45720" rIns="91440" bIns="45720" rtlCol="0">
            <a:normAutofit/>
          </a:bodyPr>
          <a:lstStyle>
            <a:lvl1pPr marL="0" indent="0" algn="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600" dirty="0">
              <a:solidFill>
                <a:prstClr val="black">
                  <a:tint val="75000"/>
                </a:prstClr>
              </a:solidFill>
            </a:endParaRPr>
          </a:p>
        </p:txBody>
      </p:sp>
    </p:spTree>
    <p:extLst>
      <p:ext uri="{BB962C8B-B14F-4D97-AF65-F5344CB8AC3E}">
        <p14:creationId xmlns:p14="http://schemas.microsoft.com/office/powerpoint/2010/main" val="9112897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1693" y="274638"/>
            <a:ext cx="6083002" cy="950751"/>
          </a:xfrm>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002692" y="1600200"/>
            <a:ext cx="7684107"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36EB2D0-873A-FA48-B0D9-3CB4B92AE3D2}" type="datetime1">
              <a:rPr lang="en-ZA" smtClean="0">
                <a:solidFill>
                  <a:prstClr val="black">
                    <a:tint val="75000"/>
                  </a:prstClr>
                </a:solidFill>
              </a:rPr>
              <a:pPr/>
              <a:t>2020/07/31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860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49734-3ED0-B148-B133-81778D6E41B6}" type="datetime1">
              <a:rPr lang="en-ZA" smtClean="0">
                <a:solidFill>
                  <a:prstClr val="black">
                    <a:tint val="75000"/>
                  </a:prstClr>
                </a:solidFill>
              </a:rPr>
              <a:pPr/>
              <a:t>2020/07/31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792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38861"/>
            <a:ext cx="4038600" cy="3987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8861"/>
            <a:ext cx="4038600" cy="3987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AF6A5-59A7-B649-8766-D8F55CF27D51}" type="datetime1">
              <a:rPr lang="en-ZA" smtClean="0">
                <a:solidFill>
                  <a:prstClr val="black">
                    <a:tint val="75000"/>
                  </a:prstClr>
                </a:solidFill>
              </a:rPr>
              <a:pPr/>
              <a:t>2020/07/31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1871693" y="274638"/>
            <a:ext cx="6083002" cy="950751"/>
          </a:xfrm>
        </p:spPr>
        <p:txBody>
          <a:bodyPr>
            <a:normAutofit/>
          </a:bodyPr>
          <a:lstStyle>
            <a:lvl1pPr algn="ct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59073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15803"/>
            <a:ext cx="4040188" cy="668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84455"/>
            <a:ext cx="4040188" cy="3541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15803"/>
            <a:ext cx="4041775" cy="668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84455"/>
            <a:ext cx="4041775" cy="3541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56FC7-631A-E046-BC6C-AF41129E712B}" type="datetime1">
              <a:rPr lang="en-ZA" smtClean="0">
                <a:solidFill>
                  <a:prstClr val="black">
                    <a:tint val="75000"/>
                  </a:prstClr>
                </a:solidFill>
              </a:rPr>
              <a:pPr/>
              <a:t>2020/07/31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1871693" y="274638"/>
            <a:ext cx="6083002" cy="950751"/>
          </a:xfrm>
        </p:spPr>
        <p:txBody>
          <a:bodyPr>
            <a:normAutofit/>
          </a:bodyPr>
          <a:lstStyle>
            <a:lvl1pPr algn="ct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195979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C864CB-8DBF-8049-90B0-CBFBF7ACD96E}" type="datetime1">
              <a:rPr lang="en-ZA" smtClean="0">
                <a:solidFill>
                  <a:prstClr val="black">
                    <a:tint val="75000"/>
                  </a:prstClr>
                </a:solidFill>
              </a:rPr>
              <a:pPr/>
              <a:t>2020/07/31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1871693" y="274638"/>
            <a:ext cx="6083002" cy="950751"/>
          </a:xfrm>
        </p:spPr>
        <p:txBody>
          <a:bodyPr>
            <a:normAutofit/>
          </a:bodyPr>
          <a:lstStyle>
            <a:lvl1pPr algn="ct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489349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5A715-BDCC-3549-85CE-9FD666E9CC83}" type="datetime1">
              <a:rPr lang="en-ZA" smtClean="0">
                <a:solidFill>
                  <a:prstClr val="black">
                    <a:tint val="75000"/>
                  </a:prstClr>
                </a:solidFill>
              </a:rPr>
              <a:pPr/>
              <a:t>2020/07/31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566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35100"/>
            <a:ext cx="3008313" cy="1037956"/>
          </a:xfrm>
        </p:spPr>
        <p:txBody>
          <a:bodyPr anchor="b"/>
          <a:lstStyle>
            <a:lvl1pPr algn="r">
              <a:defRPr sz="2000" b="1"/>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62177"/>
            <a:ext cx="3008313" cy="3563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B9F00-3AE7-494C-86D2-64772CBC0505}" type="datetime1">
              <a:rPr lang="en-ZA" smtClean="0">
                <a:solidFill>
                  <a:prstClr val="black">
                    <a:tint val="75000"/>
                  </a:prstClr>
                </a:solidFill>
              </a:rPr>
              <a:pPr/>
              <a:t>2020/07/31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6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1694" y="274644"/>
            <a:ext cx="6083002" cy="950751"/>
          </a:xfrm>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002692" y="1600206"/>
            <a:ext cx="7684107"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8A85DED-67FF-4821-B0A4-1F1956405760}" type="datetime1">
              <a:rPr lang="en-ZA" smtClean="0"/>
              <a:t>2020/07/31</a:t>
            </a:fld>
            <a:endParaRPr lang="en-US"/>
          </a:p>
        </p:txBody>
      </p:sp>
      <p:sp>
        <p:nvSpPr>
          <p:cNvPr id="5" name="Footer Placeholder 4"/>
          <p:cNvSpPr>
            <a:spLocks noGrp="1"/>
          </p:cNvSpPr>
          <p:nvPr>
            <p:ph type="ftr" sz="quarter" idx="11"/>
          </p:nvPr>
        </p:nvSpPr>
        <p:spPr/>
        <p:txBody>
          <a:bodyPr/>
          <a:lstStyle/>
          <a:p>
            <a:r>
              <a:rPr lang="en-US" dirty="0" smtClean="0"/>
              <a:t>Commpiled by: Colonel Wienand</a:t>
            </a:r>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03367"/>
            <a:ext cx="5486400" cy="34242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B1EF1-C540-ED44-9AB6-0AC39F44F3E6}" type="datetime1">
              <a:rPr lang="en-ZA" smtClean="0">
                <a:solidFill>
                  <a:prstClr val="black">
                    <a:tint val="75000"/>
                  </a:prstClr>
                </a:solidFill>
              </a:rPr>
              <a:pPr/>
              <a:t>2020/07/31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890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bg1"/>
        </a:solid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13834" y="1600200"/>
            <a:ext cx="7672966"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9A13E-57E9-9B4A-829A-14F89EBB99C3}" type="datetime1">
              <a:rPr lang="en-ZA" smtClean="0">
                <a:solidFill>
                  <a:prstClr val="black">
                    <a:tint val="75000"/>
                  </a:prstClr>
                </a:solidFill>
              </a:rPr>
              <a:pPr/>
              <a:t>2020/07/31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1871693" y="274638"/>
            <a:ext cx="6083002" cy="950751"/>
          </a:xfrm>
        </p:spPr>
        <p:txBody>
          <a:bodyPr>
            <a:normAutofit/>
          </a:bodyPr>
          <a:lstStyle>
            <a:lvl1pPr algn="ct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174860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7928"/>
            <a:ext cx="2057400" cy="477823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36116" y="1347928"/>
            <a:ext cx="5440884" cy="47782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CA4F3-9EE2-DD44-B7F2-2F9400A09AE3}" type="datetime1">
              <a:rPr lang="en-ZA" smtClean="0">
                <a:solidFill>
                  <a:prstClr val="black">
                    <a:tint val="75000"/>
                  </a:prstClr>
                </a:solidFill>
              </a:rPr>
              <a:pPr/>
              <a:t>2020/07/31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18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1460-4F79-4A08-BD32-57F312FAB12F}" type="datetime1">
              <a:rPr lang="en-ZA" smtClean="0"/>
              <a:t>2020/07/31</a:t>
            </a:fld>
            <a:endParaRPr lang="en-US"/>
          </a:p>
        </p:txBody>
      </p:sp>
      <p:sp>
        <p:nvSpPr>
          <p:cNvPr id="5" name="Footer Placeholder 4"/>
          <p:cNvSpPr>
            <a:spLocks noGrp="1"/>
          </p:cNvSpPr>
          <p:nvPr>
            <p:ph type="ftr" sz="quarter" idx="11"/>
          </p:nvPr>
        </p:nvSpPr>
        <p:spPr/>
        <p:txBody>
          <a:bodyPr/>
          <a:lstStyle/>
          <a:p>
            <a:r>
              <a:rPr lang="en-US" dirty="0" smtClean="0"/>
              <a:t>Commpiled by: Colonel Wienand</a:t>
            </a:r>
            <a:endParaRPr lang="en-US" dirty="0"/>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38861"/>
            <a:ext cx="4038600" cy="3987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8861"/>
            <a:ext cx="4038600" cy="3987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578DF-C4B9-424E-86F6-93EAC8B8EC84}" type="datetime1">
              <a:rPr lang="en-ZA" smtClean="0"/>
              <a:t>2020/07/31</a:t>
            </a:fld>
            <a:endParaRPr lang="en-US"/>
          </a:p>
        </p:txBody>
      </p:sp>
      <p:sp>
        <p:nvSpPr>
          <p:cNvPr id="6" name="Footer Placeholder 5"/>
          <p:cNvSpPr>
            <a:spLocks noGrp="1"/>
          </p:cNvSpPr>
          <p:nvPr>
            <p:ph type="ftr" sz="quarter" idx="11"/>
          </p:nvPr>
        </p:nvSpPr>
        <p:spPr/>
        <p:txBody>
          <a:bodyPr/>
          <a:lstStyle/>
          <a:p>
            <a:r>
              <a:rPr lang="en-US" dirty="0" smtClean="0"/>
              <a:t>Commpiled by: Colonel Wienand</a:t>
            </a:r>
            <a:endParaRPr lang="en-US" dirty="0"/>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
        <p:nvSpPr>
          <p:cNvPr id="8" name="Title 1"/>
          <p:cNvSpPr>
            <a:spLocks noGrp="1"/>
          </p:cNvSpPr>
          <p:nvPr>
            <p:ph type="title"/>
          </p:nvPr>
        </p:nvSpPr>
        <p:spPr>
          <a:xfrm>
            <a:off x="1871694" y="274644"/>
            <a:ext cx="6083002" cy="950751"/>
          </a:xfrm>
        </p:spPr>
        <p:txBody>
          <a:bodyPr>
            <a:normAutofit/>
          </a:bodyPr>
          <a:lstStyle>
            <a:lvl1pPr algn="ct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15803"/>
            <a:ext cx="4040188" cy="668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84461"/>
            <a:ext cx="4040188" cy="3541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815803"/>
            <a:ext cx="4041775" cy="668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584461"/>
            <a:ext cx="4041775" cy="3541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67179-DCF0-4D16-B5C1-7E3CC9A1410E}" type="datetime1">
              <a:rPr lang="en-ZA" smtClean="0"/>
              <a:t>2020/07/31</a:t>
            </a:fld>
            <a:endParaRPr lang="en-US"/>
          </a:p>
        </p:txBody>
      </p:sp>
      <p:sp>
        <p:nvSpPr>
          <p:cNvPr id="8" name="Footer Placeholder 7"/>
          <p:cNvSpPr>
            <a:spLocks noGrp="1"/>
          </p:cNvSpPr>
          <p:nvPr>
            <p:ph type="ftr" sz="quarter" idx="11"/>
          </p:nvPr>
        </p:nvSpPr>
        <p:spPr/>
        <p:txBody>
          <a:bodyPr/>
          <a:lstStyle/>
          <a:p>
            <a:r>
              <a:rPr lang="en-US" dirty="0" smtClean="0"/>
              <a:t>Commpiled by: Colonel Wienand</a:t>
            </a:r>
            <a:endParaRPr lang="en-US" dirty="0"/>
          </a:p>
        </p:txBody>
      </p:sp>
      <p:sp>
        <p:nvSpPr>
          <p:cNvPr id="9" name="Slide Number Placeholder 8"/>
          <p:cNvSpPr>
            <a:spLocks noGrp="1"/>
          </p:cNvSpPr>
          <p:nvPr>
            <p:ph type="sldNum" sz="quarter" idx="12"/>
          </p:nvPr>
        </p:nvSpPr>
        <p:spPr/>
        <p:txBody>
          <a:bodyPr/>
          <a:lstStyle/>
          <a:p>
            <a:fld id="{8BCE3E3E-AAEA-2C4F-AAAF-D5D0D3B13C3A}" type="slidenum">
              <a:rPr lang="en-US" smtClean="0"/>
              <a:pPr/>
              <a:t>‹#›</a:t>
            </a:fld>
            <a:endParaRPr lang="en-US"/>
          </a:p>
        </p:txBody>
      </p:sp>
      <p:sp>
        <p:nvSpPr>
          <p:cNvPr id="10" name="Title 1"/>
          <p:cNvSpPr>
            <a:spLocks noGrp="1"/>
          </p:cNvSpPr>
          <p:nvPr>
            <p:ph type="title"/>
          </p:nvPr>
        </p:nvSpPr>
        <p:spPr>
          <a:xfrm>
            <a:off x="1871694" y="274644"/>
            <a:ext cx="6083002" cy="950751"/>
          </a:xfrm>
        </p:spPr>
        <p:txBody>
          <a:bodyPr>
            <a:normAutofit/>
          </a:bodyPr>
          <a:lstStyle>
            <a:lvl1pPr algn="ctr">
              <a:defRPr sz="36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D9EF6E-3AFC-4B22-AB0D-9A2FF19F1B49}" type="datetime1">
              <a:rPr lang="en-ZA" smtClean="0"/>
              <a:t>2020/07/31</a:t>
            </a:fld>
            <a:endParaRPr lang="en-US"/>
          </a:p>
        </p:txBody>
      </p:sp>
      <p:sp>
        <p:nvSpPr>
          <p:cNvPr id="4" name="Footer Placeholder 3"/>
          <p:cNvSpPr>
            <a:spLocks noGrp="1"/>
          </p:cNvSpPr>
          <p:nvPr>
            <p:ph type="ftr" sz="quarter" idx="11"/>
          </p:nvPr>
        </p:nvSpPr>
        <p:spPr/>
        <p:txBody>
          <a:bodyPr/>
          <a:lstStyle/>
          <a:p>
            <a:r>
              <a:rPr lang="en-US" dirty="0" smtClean="0"/>
              <a:t>Commpiled by: Colonel Wienand</a:t>
            </a:r>
            <a:endParaRPr lang="en-US" dirty="0"/>
          </a:p>
        </p:txBody>
      </p:sp>
      <p:sp>
        <p:nvSpPr>
          <p:cNvPr id="5" name="Slide Number Placeholder 4"/>
          <p:cNvSpPr>
            <a:spLocks noGrp="1"/>
          </p:cNvSpPr>
          <p:nvPr>
            <p:ph type="sldNum" sz="quarter" idx="12"/>
          </p:nvPr>
        </p:nvSpPr>
        <p:spPr/>
        <p:txBody>
          <a:bodyPr/>
          <a:lstStyle/>
          <a:p>
            <a:fld id="{8BCE3E3E-AAEA-2C4F-AAAF-D5D0D3B13C3A}" type="slidenum">
              <a:rPr lang="en-US" smtClean="0"/>
              <a:pPr/>
              <a:t>‹#›</a:t>
            </a:fld>
            <a:endParaRPr lang="en-US"/>
          </a:p>
        </p:txBody>
      </p:sp>
      <p:sp>
        <p:nvSpPr>
          <p:cNvPr id="6" name="Title 1"/>
          <p:cNvSpPr>
            <a:spLocks noGrp="1"/>
          </p:cNvSpPr>
          <p:nvPr>
            <p:ph type="title"/>
          </p:nvPr>
        </p:nvSpPr>
        <p:spPr>
          <a:xfrm>
            <a:off x="1871694" y="274644"/>
            <a:ext cx="6083002" cy="950751"/>
          </a:xfrm>
        </p:spPr>
        <p:txBody>
          <a:bodyPr>
            <a:normAutofit/>
          </a:bodyPr>
          <a:lstStyle>
            <a:lvl1pPr algn="ctr">
              <a:defRPr sz="36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8629E-CA69-4AC8-886E-85F924B9E0C3}" type="datetime1">
              <a:rPr lang="en-ZA" smtClean="0"/>
              <a:t>2020/07/31</a:t>
            </a:fld>
            <a:endParaRPr lang="en-US"/>
          </a:p>
        </p:txBody>
      </p:sp>
      <p:sp>
        <p:nvSpPr>
          <p:cNvPr id="3" name="Footer Placeholder 2"/>
          <p:cNvSpPr>
            <a:spLocks noGrp="1"/>
          </p:cNvSpPr>
          <p:nvPr>
            <p:ph type="ftr" sz="quarter" idx="11"/>
          </p:nvPr>
        </p:nvSpPr>
        <p:spPr/>
        <p:txBody>
          <a:bodyPr/>
          <a:lstStyle/>
          <a:p>
            <a:r>
              <a:rPr lang="en-US" dirty="0" smtClean="0"/>
              <a:t>Commpiled by: Colonel Wienand</a:t>
            </a:r>
            <a:endParaRPr lang="en-US" dirty="0"/>
          </a:p>
        </p:txBody>
      </p:sp>
      <p:sp>
        <p:nvSpPr>
          <p:cNvPr id="4" name="Slide Number Placeholder 3"/>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1435100"/>
            <a:ext cx="3008313" cy="1037956"/>
          </a:xfrm>
        </p:spPr>
        <p:txBody>
          <a:bodyPr anchor="b"/>
          <a:lstStyle>
            <a:lvl1pPr algn="r">
              <a:defRPr sz="2000" b="1"/>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3575050" y="1435103"/>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2562177"/>
            <a:ext cx="3008313" cy="3563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1246A-8738-44D8-981A-0B5EFEC8C3D2}" type="datetime1">
              <a:rPr lang="en-ZA" smtClean="0"/>
              <a:t>2020/07/31</a:t>
            </a:fld>
            <a:endParaRPr lang="en-US"/>
          </a:p>
        </p:txBody>
      </p:sp>
      <p:sp>
        <p:nvSpPr>
          <p:cNvPr id="6" name="Footer Placeholder 5"/>
          <p:cNvSpPr>
            <a:spLocks noGrp="1"/>
          </p:cNvSpPr>
          <p:nvPr>
            <p:ph type="ftr" sz="quarter" idx="11"/>
          </p:nvPr>
        </p:nvSpPr>
        <p:spPr/>
        <p:txBody>
          <a:bodyPr/>
          <a:lstStyle/>
          <a:p>
            <a:r>
              <a:rPr lang="en-US" dirty="0" smtClean="0"/>
              <a:t>Commpiled by: Colonel Wienand</a:t>
            </a:r>
            <a:endParaRPr lang="en-US" dirty="0"/>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03373"/>
            <a:ext cx="5486400" cy="34242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98FAF-E06E-4B51-AC91-682B2FBC0401}" type="datetime1">
              <a:rPr lang="en-ZA" smtClean="0"/>
              <a:t>2020/07/31</a:t>
            </a:fld>
            <a:endParaRPr lang="en-US"/>
          </a:p>
        </p:txBody>
      </p:sp>
      <p:sp>
        <p:nvSpPr>
          <p:cNvPr id="6" name="Footer Placeholder 5"/>
          <p:cNvSpPr>
            <a:spLocks noGrp="1"/>
          </p:cNvSpPr>
          <p:nvPr>
            <p:ph type="ftr" sz="quarter" idx="11"/>
          </p:nvPr>
        </p:nvSpPr>
        <p:spPr/>
        <p:txBody>
          <a:bodyPr/>
          <a:lstStyle/>
          <a:p>
            <a:r>
              <a:rPr lang="en-US" dirty="0" smtClean="0"/>
              <a:t>Commpiled by: Colonel Wienand</a:t>
            </a:r>
            <a:endParaRPr lang="en-US" dirty="0"/>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Users/deidreprins/Jobs/2019/Powerpoint%20presentation/Presentation2.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file://localhost/Users/deidreprins/Jobs/2019/Powerpoint%20presentation/Presentation2.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resentation 1.jp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DBBA0-3F18-4A65-8D86-0AF671403A86}" type="datetime1">
              <a:rPr lang="en-ZA" smtClean="0"/>
              <a:t>2020/07/31</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Commpiled by: Colonel Wienand</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E3E3E-AAEA-2C4F-AAAF-D5D0D3B13C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resentation 1.jp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FDD7A-97C2-074C-BD29-B773B373E3AA}" type="datetime1">
              <a:rPr lang="en-ZA" smtClean="0">
                <a:solidFill>
                  <a:prstClr val="black">
                    <a:tint val="75000"/>
                  </a:prstClr>
                </a:solidFill>
              </a:rPr>
              <a:pPr/>
              <a:t>2020/07/31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E3E3E-AAEA-2C4F-AAAF-D5D0D3B13C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256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4522" y="750249"/>
            <a:ext cx="5487032" cy="1403927"/>
          </a:xfrm>
        </p:spPr>
        <p:txBody>
          <a:bodyPr>
            <a:normAutofit/>
          </a:bodyPr>
          <a:lstStyle/>
          <a:p>
            <a:pPr algn="ctr"/>
            <a:r>
              <a:rPr lang="en-US" sz="4000" b="1" dirty="0" smtClean="0">
                <a:solidFill>
                  <a:srgbClr val="B0973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Annual Crime Situation</a:t>
            </a:r>
            <a:endParaRPr lang="en-US" sz="4000" b="1" dirty="0">
              <a:latin typeface="+mn-lt"/>
            </a:endParaRPr>
          </a:p>
        </p:txBody>
      </p:sp>
      <p:sp>
        <p:nvSpPr>
          <p:cNvPr id="3" name="Title 1"/>
          <p:cNvSpPr txBox="1">
            <a:spLocks/>
          </p:cNvSpPr>
          <p:nvPr/>
        </p:nvSpPr>
        <p:spPr>
          <a:xfrm>
            <a:off x="4159623" y="2483224"/>
            <a:ext cx="4778189" cy="1237130"/>
          </a:xfrm>
          <a:prstGeom prst="rect">
            <a:avLst/>
          </a:prstGeom>
          <a:solidFill>
            <a:schemeClr val="bg1"/>
          </a:solidFill>
        </p:spPr>
        <p:txBody>
          <a:bodyPr vert="horz" lIns="91440" tIns="45720" rIns="91440" bIns="45720" rtlCol="0" anchor="ctr">
            <a:noAutofit/>
          </a:bodyPr>
          <a:lstStyle>
            <a:lvl1pPr algn="r"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smtClean="0">
                <a:solidFill>
                  <a:srgbClr val="B0973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1 April 2019 to 31 March 2020</a:t>
            </a:r>
            <a:endParaRPr lang="en-US" sz="2400" b="1" dirty="0">
              <a:latin typeface="+mn-lt"/>
            </a:endParaRPr>
          </a:p>
        </p:txBody>
      </p:sp>
      <p:sp>
        <p:nvSpPr>
          <p:cNvPr id="6" name="TextBox 5"/>
          <p:cNvSpPr txBox="1"/>
          <p:nvPr/>
        </p:nvSpPr>
        <p:spPr>
          <a:xfrm>
            <a:off x="-72109" y="6396335"/>
            <a:ext cx="1040184" cy="461665"/>
          </a:xfrm>
          <a:prstGeom prst="rect">
            <a:avLst/>
          </a:prstGeom>
          <a:noFill/>
        </p:spPr>
        <p:txBody>
          <a:bodyPr wrap="square" rtlCol="0">
            <a:spAutoFit/>
          </a:bodyPr>
          <a:lstStyle/>
          <a:p>
            <a:r>
              <a:rPr lang="en-ZA" sz="2400" b="1" dirty="0" smtClean="0">
                <a:solidFill>
                  <a:srgbClr val="002060"/>
                </a:solidFill>
              </a:rPr>
              <a:t>Secret</a:t>
            </a:r>
            <a:endParaRPr lang="en-ZA" sz="2400" b="1" dirty="0">
              <a:solidFill>
                <a:srgbClr val="002060"/>
              </a:solidFill>
            </a:endParaRPr>
          </a:p>
        </p:txBody>
      </p:sp>
    </p:spTree>
    <p:extLst>
      <p:ext uri="{BB962C8B-B14F-4D97-AF65-F5344CB8AC3E}">
        <p14:creationId xmlns:p14="http://schemas.microsoft.com/office/powerpoint/2010/main" val="230792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431321"/>
            <a:ext cx="6591721" cy="594013"/>
          </a:xfrm>
        </p:spPr>
        <p:txBody>
          <a:bodyPr>
            <a:normAutofit fontScale="90000"/>
          </a:bodyPr>
          <a:lstStyle/>
          <a:p>
            <a:r>
              <a:rPr lang="en-ZA" sz="2800" dirty="0" smtClean="0"/>
              <a:t>MURDER : POLICE OFFICIALS</a:t>
            </a:r>
            <a:br>
              <a:rPr lang="en-ZA" sz="2800" dirty="0" smtClean="0"/>
            </a:br>
            <a:endParaRPr lang="en-ZA" sz="2800" dirty="0">
              <a:solidFill>
                <a:srgbClr val="FF0000"/>
              </a:solidFill>
            </a:endParaRPr>
          </a:p>
        </p:txBody>
      </p:sp>
      <p:sp>
        <p:nvSpPr>
          <p:cNvPr id="4" name="Slide Number Placeholder 3"/>
          <p:cNvSpPr>
            <a:spLocks noGrp="1"/>
          </p:cNvSpPr>
          <p:nvPr>
            <p:ph type="sldNum" sz="quarter" idx="12"/>
          </p:nvPr>
        </p:nvSpPr>
        <p:spPr>
          <a:xfrm>
            <a:off x="7070785" y="6560483"/>
            <a:ext cx="2133600" cy="365125"/>
          </a:xfrm>
        </p:spPr>
        <p:txBody>
          <a:bodyPr/>
          <a:lstStyle/>
          <a:p>
            <a:fld id="{8BCE3E3E-AAEA-2C4F-AAAF-D5D0D3B13C3A}" type="slidenum">
              <a:rPr lang="en-US" smtClean="0">
                <a:solidFill>
                  <a:prstClr val="black">
                    <a:tint val="75000"/>
                  </a:prstClr>
                </a:solidFill>
              </a:rPr>
              <a:pPr/>
              <a:t>9</a:t>
            </a:fld>
            <a:endParaRPr lang="en-US" dirty="0">
              <a:solidFill>
                <a:prstClr val="black">
                  <a:tint val="75000"/>
                </a:prstClr>
              </a:solidFill>
            </a:endParaRPr>
          </a:p>
        </p:txBody>
      </p:sp>
      <p:pic>
        <p:nvPicPr>
          <p:cNvPr id="5" name="Picture 4"/>
          <p:cNvPicPr>
            <a:picLocks noChangeAspect="1"/>
          </p:cNvPicPr>
          <p:nvPr/>
        </p:nvPicPr>
        <p:blipFill rotWithShape="1">
          <a:blip r:embed="rId2"/>
          <a:srcRect r="8095"/>
          <a:stretch/>
        </p:blipFill>
        <p:spPr>
          <a:xfrm>
            <a:off x="4658834" y="1245276"/>
            <a:ext cx="4298918" cy="5612724"/>
          </a:xfrm>
          <a:prstGeom prst="rect">
            <a:avLst/>
          </a:prstGeom>
        </p:spPr>
      </p:pic>
      <p:sp>
        <p:nvSpPr>
          <p:cNvPr id="7" name="TextBox 6"/>
          <p:cNvSpPr txBox="1"/>
          <p:nvPr/>
        </p:nvSpPr>
        <p:spPr>
          <a:xfrm>
            <a:off x="5419893" y="840668"/>
            <a:ext cx="2304256" cy="369332"/>
          </a:xfrm>
          <a:prstGeom prst="rect">
            <a:avLst/>
          </a:prstGeom>
          <a:noFill/>
        </p:spPr>
        <p:txBody>
          <a:bodyPr wrap="square" rtlCol="0">
            <a:spAutoFit/>
          </a:bodyPr>
          <a:lstStyle/>
          <a:p>
            <a:r>
              <a:rPr lang="en-ZA" dirty="0" smtClean="0"/>
              <a:t>Total 2019/2020 = </a:t>
            </a:r>
            <a:r>
              <a:rPr lang="en-ZA" b="1" dirty="0" smtClean="0"/>
              <a:t>73</a:t>
            </a:r>
            <a:endParaRPr lang="en-ZA" b="1" dirty="0"/>
          </a:p>
        </p:txBody>
      </p:sp>
      <p:pic>
        <p:nvPicPr>
          <p:cNvPr id="6" name="Picture 5"/>
          <p:cNvPicPr>
            <a:picLocks noChangeAspect="1"/>
          </p:cNvPicPr>
          <p:nvPr/>
        </p:nvPicPr>
        <p:blipFill rotWithShape="1">
          <a:blip r:embed="rId3"/>
          <a:srcRect b="7277"/>
          <a:stretch/>
        </p:blipFill>
        <p:spPr>
          <a:xfrm>
            <a:off x="0" y="1245276"/>
            <a:ext cx="4549518" cy="5483067"/>
          </a:xfrm>
          <a:prstGeom prst="rect">
            <a:avLst/>
          </a:prstGeom>
        </p:spPr>
      </p:pic>
    </p:spTree>
    <p:extLst>
      <p:ext uri="{BB962C8B-B14F-4D97-AF65-F5344CB8AC3E}">
        <p14:creationId xmlns:p14="http://schemas.microsoft.com/office/powerpoint/2010/main" val="1341325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388189"/>
            <a:ext cx="6591721" cy="637145"/>
          </a:xfrm>
        </p:spPr>
        <p:txBody>
          <a:bodyPr>
            <a:noAutofit/>
          </a:bodyPr>
          <a:lstStyle/>
          <a:p>
            <a:r>
              <a:rPr lang="en-ZA" sz="2800" dirty="0" smtClean="0"/>
              <a:t>MURDER :  VIOLENCE ON FARMS AND SMALL HOLDINGS</a:t>
            </a:r>
            <a:endParaRPr lang="en-ZA" sz="2400" dirty="0">
              <a:solidFill>
                <a:srgbClr val="FF0000"/>
              </a:solidFill>
            </a:endParaRPr>
          </a:p>
        </p:txBody>
      </p:sp>
      <p:sp>
        <p:nvSpPr>
          <p:cNvPr id="4" name="Slide Number Placeholder 3"/>
          <p:cNvSpPr>
            <a:spLocks noGrp="1"/>
          </p:cNvSpPr>
          <p:nvPr>
            <p:ph type="sldNum" sz="quarter" idx="12"/>
          </p:nvPr>
        </p:nvSpPr>
        <p:spPr>
          <a:xfrm>
            <a:off x="7070785" y="6560483"/>
            <a:ext cx="2133600" cy="365125"/>
          </a:xfrm>
        </p:spPr>
        <p:txBody>
          <a:bodyPr/>
          <a:lstStyle/>
          <a:p>
            <a:fld id="{8BCE3E3E-AAEA-2C4F-AAAF-D5D0D3B13C3A}" type="slidenum">
              <a:rPr lang="en-US" smtClean="0">
                <a:solidFill>
                  <a:prstClr val="black">
                    <a:tint val="75000"/>
                  </a:prstClr>
                </a:solidFill>
              </a:rPr>
              <a:pPr/>
              <a:t>10</a:t>
            </a:fld>
            <a:endParaRPr lang="en-US" dirty="0">
              <a:solidFill>
                <a:prstClr val="black">
                  <a:tint val="75000"/>
                </a:prstClr>
              </a:solidFill>
            </a:endParaRPr>
          </a:p>
        </p:txBody>
      </p:sp>
      <p:sp>
        <p:nvSpPr>
          <p:cNvPr id="20" name="TextBox 19"/>
          <p:cNvSpPr txBox="1"/>
          <p:nvPr/>
        </p:nvSpPr>
        <p:spPr>
          <a:xfrm>
            <a:off x="2" y="6486327"/>
            <a:ext cx="1000664" cy="461665"/>
          </a:xfrm>
          <a:prstGeom prst="rect">
            <a:avLst/>
          </a:prstGeom>
          <a:noFill/>
        </p:spPr>
        <p:txBody>
          <a:bodyPr wrap="square" rtlCol="0">
            <a:spAutoFit/>
          </a:bodyPr>
          <a:lstStyle/>
          <a:p>
            <a:r>
              <a:rPr lang="en-ZA" sz="2400" b="1" dirty="0" smtClean="0">
                <a:solidFill>
                  <a:srgbClr val="002060"/>
                </a:solidFill>
              </a:rPr>
              <a:t>Secret</a:t>
            </a:r>
            <a:endParaRPr lang="en-ZA" sz="2400" b="1" dirty="0">
              <a:solidFill>
                <a:srgbClr val="002060"/>
              </a:solidFill>
            </a:endParaRPr>
          </a:p>
        </p:txBody>
      </p:sp>
      <p:pic>
        <p:nvPicPr>
          <p:cNvPr id="6" name="Picture 5"/>
          <p:cNvPicPr>
            <a:picLocks noChangeAspect="1"/>
          </p:cNvPicPr>
          <p:nvPr/>
        </p:nvPicPr>
        <p:blipFill>
          <a:blip r:embed="rId2"/>
          <a:stretch>
            <a:fillRect/>
          </a:stretch>
        </p:blipFill>
        <p:spPr>
          <a:xfrm>
            <a:off x="0" y="1203897"/>
            <a:ext cx="5663675" cy="5356586"/>
          </a:xfrm>
          <a:prstGeom prst="rect">
            <a:avLst/>
          </a:prstGeom>
        </p:spPr>
      </p:pic>
      <p:sp>
        <p:nvSpPr>
          <p:cNvPr id="8" name="TextBox 7"/>
          <p:cNvSpPr txBox="1"/>
          <p:nvPr/>
        </p:nvSpPr>
        <p:spPr>
          <a:xfrm rot="1464940">
            <a:off x="5996126" y="1168185"/>
            <a:ext cx="738664" cy="4212875"/>
          </a:xfrm>
          <a:prstGeom prst="rect">
            <a:avLst/>
          </a:prstGeom>
          <a:noFill/>
        </p:spPr>
        <p:txBody>
          <a:bodyPr vert="vert270" wrap="square" rtlCol="0">
            <a:spAutoFit/>
          </a:bodyPr>
          <a:lstStyle/>
          <a:p>
            <a:r>
              <a:rPr lang="en-ZA" b="1" dirty="0" smtClean="0">
                <a:solidFill>
                  <a:schemeClr val="bg1">
                    <a:lumMod val="50000"/>
                  </a:schemeClr>
                </a:solidFill>
              </a:rPr>
              <a:t>Other crimes that occurred during the commission of farm murders</a:t>
            </a:r>
            <a:endParaRPr lang="en-ZA" b="1" dirty="0">
              <a:solidFill>
                <a:schemeClr val="bg1">
                  <a:lumMod val="50000"/>
                </a:schemeClr>
              </a:solidFill>
            </a:endParaRPr>
          </a:p>
        </p:txBody>
      </p:sp>
      <p:pic>
        <p:nvPicPr>
          <p:cNvPr id="5" name="Picture 4"/>
          <p:cNvPicPr>
            <a:picLocks noChangeAspect="1"/>
          </p:cNvPicPr>
          <p:nvPr/>
        </p:nvPicPr>
        <p:blipFill>
          <a:blip r:embed="rId3"/>
          <a:stretch>
            <a:fillRect/>
          </a:stretch>
        </p:blipFill>
        <p:spPr>
          <a:xfrm>
            <a:off x="2711767" y="1181818"/>
            <a:ext cx="8718036" cy="5462489"/>
          </a:xfrm>
          <a:prstGeom prst="rect">
            <a:avLst/>
          </a:prstGeom>
        </p:spPr>
      </p:pic>
    </p:spTree>
    <p:extLst>
      <p:ext uri="{BB962C8B-B14F-4D97-AF65-F5344CB8AC3E}">
        <p14:creationId xmlns:p14="http://schemas.microsoft.com/office/powerpoint/2010/main" val="1726598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274638"/>
            <a:ext cx="6591721" cy="777785"/>
          </a:xfrm>
        </p:spPr>
        <p:txBody>
          <a:bodyPr>
            <a:normAutofit/>
          </a:bodyPr>
          <a:lstStyle/>
          <a:p>
            <a:r>
              <a:rPr lang="en-ZA" sz="1800" dirty="0" smtClean="0">
                <a:latin typeface="Arial" panose="020B0604020202020204" pitchFamily="34" charset="0"/>
                <a:cs typeface="Arial" panose="020B0604020202020204" pitchFamily="34" charset="0"/>
              </a:rPr>
              <a:t>HIGHLIGHTS ON THE</a:t>
            </a:r>
            <a:r>
              <a:rPr lang="en-ZA" sz="1800" dirty="0" smtClean="0"/>
              <a:t> TRIO CRIMES</a:t>
            </a:r>
            <a:endParaRPr lang="en-ZA" sz="1800" dirty="0">
              <a:solidFill>
                <a:srgbClr val="FF0000"/>
              </a:solidFill>
            </a:endParaRPr>
          </a:p>
        </p:txBody>
      </p:sp>
      <p:sp>
        <p:nvSpPr>
          <p:cNvPr id="4" name="Slide Number Placeholder 3"/>
          <p:cNvSpPr>
            <a:spLocks noGrp="1"/>
          </p:cNvSpPr>
          <p:nvPr>
            <p:ph type="sldNum" sz="quarter" idx="12"/>
          </p:nvPr>
        </p:nvSpPr>
        <p:spPr>
          <a:xfrm>
            <a:off x="7070785" y="6538912"/>
            <a:ext cx="2133600" cy="365125"/>
          </a:xfrm>
        </p:spPr>
        <p:txBody>
          <a:bodyPr/>
          <a:lstStyle/>
          <a:p>
            <a:fld id="{8BCE3E3E-AAEA-2C4F-AAAF-D5D0D3B13C3A}" type="slidenum">
              <a:rPr lang="en-US" smtClean="0">
                <a:solidFill>
                  <a:prstClr val="black">
                    <a:tint val="75000"/>
                  </a:prstClr>
                </a:solidFill>
              </a:rPr>
              <a:pPr/>
              <a:t>11</a:t>
            </a:fld>
            <a:endParaRPr lang="en-US">
              <a:solidFill>
                <a:prstClr val="black">
                  <a:tint val="75000"/>
                </a:prstClr>
              </a:solidFill>
            </a:endParaRPr>
          </a:p>
        </p:txBody>
      </p:sp>
      <p:sp>
        <p:nvSpPr>
          <p:cNvPr id="7" name="TextBox 6"/>
          <p:cNvSpPr txBox="1"/>
          <p:nvPr/>
        </p:nvSpPr>
        <p:spPr>
          <a:xfrm>
            <a:off x="2" y="6486327"/>
            <a:ext cx="1000664" cy="461665"/>
          </a:xfrm>
          <a:prstGeom prst="rect">
            <a:avLst/>
          </a:prstGeom>
          <a:noFill/>
        </p:spPr>
        <p:txBody>
          <a:bodyPr wrap="square" rtlCol="0">
            <a:spAutoFit/>
          </a:bodyPr>
          <a:lstStyle/>
          <a:p>
            <a:r>
              <a:rPr lang="en-ZA" sz="2400" b="1" dirty="0" smtClean="0">
                <a:solidFill>
                  <a:srgbClr val="002060"/>
                </a:solidFill>
              </a:rPr>
              <a:t>Secret</a:t>
            </a:r>
            <a:endParaRPr lang="en-ZA" sz="2400" b="1" dirty="0">
              <a:solidFill>
                <a:srgbClr val="002060"/>
              </a:solidFill>
            </a:endParaRPr>
          </a:p>
        </p:txBody>
      </p:sp>
      <p:pic>
        <p:nvPicPr>
          <p:cNvPr id="9" name="Picture 8"/>
          <p:cNvPicPr>
            <a:picLocks noChangeAspect="1"/>
          </p:cNvPicPr>
          <p:nvPr/>
        </p:nvPicPr>
        <p:blipFill>
          <a:blip r:embed="rId2"/>
          <a:stretch>
            <a:fillRect/>
          </a:stretch>
        </p:blipFill>
        <p:spPr>
          <a:xfrm>
            <a:off x="95624" y="5676380"/>
            <a:ext cx="8952751" cy="956800"/>
          </a:xfrm>
          <a:prstGeom prst="rect">
            <a:avLst/>
          </a:prstGeom>
        </p:spPr>
      </p:pic>
      <p:pic>
        <p:nvPicPr>
          <p:cNvPr id="10" name="Picture 9"/>
          <p:cNvPicPr>
            <a:picLocks noChangeAspect="1"/>
          </p:cNvPicPr>
          <p:nvPr/>
        </p:nvPicPr>
        <p:blipFill>
          <a:blip r:embed="rId3"/>
          <a:stretch>
            <a:fillRect/>
          </a:stretch>
        </p:blipFill>
        <p:spPr>
          <a:xfrm>
            <a:off x="0" y="1215027"/>
            <a:ext cx="9144000" cy="4461353"/>
          </a:xfrm>
          <a:prstGeom prst="rect">
            <a:avLst/>
          </a:prstGeom>
        </p:spPr>
      </p:pic>
    </p:spTree>
    <p:extLst>
      <p:ext uri="{BB962C8B-B14F-4D97-AF65-F5344CB8AC3E}">
        <p14:creationId xmlns:p14="http://schemas.microsoft.com/office/powerpoint/2010/main" val="37316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274638"/>
            <a:ext cx="6591721" cy="777785"/>
          </a:xfrm>
        </p:spPr>
        <p:txBody>
          <a:bodyPr>
            <a:normAutofit/>
          </a:bodyPr>
          <a:lstStyle/>
          <a:p>
            <a:r>
              <a:rPr lang="en-ZA" sz="1800" dirty="0" smtClean="0">
                <a:latin typeface="Arial" panose="020B0604020202020204" pitchFamily="34" charset="0"/>
                <a:cs typeface="Arial" panose="020B0604020202020204" pitchFamily="34" charset="0"/>
              </a:rPr>
              <a:t>HIGHLIGHTS ON STOCK-THEFT</a:t>
            </a:r>
            <a:endParaRPr lang="en-ZA" sz="1800" dirty="0">
              <a:solidFill>
                <a:srgbClr val="FF0000"/>
              </a:solidFill>
            </a:endParaRPr>
          </a:p>
        </p:txBody>
      </p:sp>
      <p:sp>
        <p:nvSpPr>
          <p:cNvPr id="4" name="Slide Number Placeholder 3"/>
          <p:cNvSpPr>
            <a:spLocks noGrp="1"/>
          </p:cNvSpPr>
          <p:nvPr>
            <p:ph type="sldNum" sz="quarter" idx="12"/>
          </p:nvPr>
        </p:nvSpPr>
        <p:spPr>
          <a:xfrm>
            <a:off x="8796067" y="6492875"/>
            <a:ext cx="408317" cy="365125"/>
          </a:xfrm>
        </p:spPr>
        <p:txBody>
          <a:bodyPr/>
          <a:lstStyle/>
          <a:p>
            <a:fld id="{8BCE3E3E-AAEA-2C4F-AAAF-D5D0D3B13C3A}" type="slidenum">
              <a:rPr lang="en-US" smtClean="0">
                <a:solidFill>
                  <a:prstClr val="black">
                    <a:tint val="75000"/>
                  </a:prstClr>
                </a:solidFill>
              </a:rPr>
              <a:pPr/>
              <a:t>12</a:t>
            </a:fld>
            <a:endParaRPr lang="en-US" dirty="0">
              <a:solidFill>
                <a:prstClr val="black">
                  <a:tint val="75000"/>
                </a:prstClr>
              </a:solidFill>
            </a:endParaRPr>
          </a:p>
        </p:txBody>
      </p:sp>
      <p:sp>
        <p:nvSpPr>
          <p:cNvPr id="7" name="TextBox 6"/>
          <p:cNvSpPr txBox="1"/>
          <p:nvPr/>
        </p:nvSpPr>
        <p:spPr>
          <a:xfrm>
            <a:off x="2" y="6486327"/>
            <a:ext cx="1000664" cy="461665"/>
          </a:xfrm>
          <a:prstGeom prst="rect">
            <a:avLst/>
          </a:prstGeom>
          <a:noFill/>
        </p:spPr>
        <p:txBody>
          <a:bodyPr wrap="square" rtlCol="0">
            <a:spAutoFit/>
          </a:bodyPr>
          <a:lstStyle/>
          <a:p>
            <a:r>
              <a:rPr lang="en-ZA" sz="2400" b="1" dirty="0" smtClean="0">
                <a:solidFill>
                  <a:srgbClr val="002060"/>
                </a:solidFill>
              </a:rPr>
              <a:t>Secret</a:t>
            </a:r>
            <a:endParaRPr lang="en-ZA" sz="2400" b="1" dirty="0">
              <a:solidFill>
                <a:srgbClr val="002060"/>
              </a:solidFill>
            </a:endParaRPr>
          </a:p>
        </p:txBody>
      </p:sp>
      <p:pic>
        <p:nvPicPr>
          <p:cNvPr id="6" name="Picture 5"/>
          <p:cNvPicPr>
            <a:picLocks noChangeAspect="1"/>
          </p:cNvPicPr>
          <p:nvPr/>
        </p:nvPicPr>
        <p:blipFill>
          <a:blip r:embed="rId2"/>
          <a:stretch>
            <a:fillRect/>
          </a:stretch>
        </p:blipFill>
        <p:spPr>
          <a:xfrm>
            <a:off x="95624" y="5583785"/>
            <a:ext cx="8952751" cy="956800"/>
          </a:xfrm>
          <a:prstGeom prst="rect">
            <a:avLst/>
          </a:prstGeom>
        </p:spPr>
      </p:pic>
      <p:pic>
        <p:nvPicPr>
          <p:cNvPr id="3" name="Picture 2"/>
          <p:cNvPicPr>
            <a:picLocks noChangeAspect="1"/>
          </p:cNvPicPr>
          <p:nvPr/>
        </p:nvPicPr>
        <p:blipFill>
          <a:blip r:embed="rId3"/>
          <a:stretch>
            <a:fillRect/>
          </a:stretch>
        </p:blipFill>
        <p:spPr>
          <a:xfrm>
            <a:off x="0" y="1256145"/>
            <a:ext cx="9144000" cy="4193310"/>
          </a:xfrm>
          <a:prstGeom prst="rect">
            <a:avLst/>
          </a:prstGeom>
        </p:spPr>
      </p:pic>
    </p:spTree>
    <p:extLst>
      <p:ext uri="{BB962C8B-B14F-4D97-AF65-F5344CB8AC3E}">
        <p14:creationId xmlns:p14="http://schemas.microsoft.com/office/powerpoint/2010/main" val="263815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014" y="2511373"/>
            <a:ext cx="5900189" cy="1155469"/>
          </a:xfrm>
        </p:spPr>
        <p:txBody>
          <a:bodyPr>
            <a:normAutofit/>
          </a:bodyPr>
          <a:lstStyle/>
          <a:p>
            <a:pPr marL="0" indent="0">
              <a:buNone/>
            </a:pPr>
            <a:r>
              <a:rPr lang="en-ZA" sz="6600" b="1" dirty="0" smtClean="0">
                <a:latin typeface="Arial" panose="020B0604020202020204" pitchFamily="34" charset="0"/>
                <a:cs typeface="Arial" panose="020B0604020202020204" pitchFamily="34" charset="0"/>
              </a:rPr>
              <a:t>THANK YOU</a:t>
            </a:r>
            <a:endParaRPr lang="en-ZA" sz="6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BCE3E3E-AAEA-2C4F-AAAF-D5D0D3B13C3A}" type="slidenum">
              <a:rPr lang="en-US" smtClean="0"/>
              <a:pPr/>
              <a:t>13</a:t>
            </a:fld>
            <a:endParaRPr lang="en-US"/>
          </a:p>
        </p:txBody>
      </p:sp>
    </p:spTree>
    <p:extLst>
      <p:ext uri="{BB962C8B-B14F-4D97-AF65-F5344CB8AC3E}">
        <p14:creationId xmlns:p14="http://schemas.microsoft.com/office/powerpoint/2010/main" val="419038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p:cNvSpPr txBox="1">
            <a:spLocks/>
          </p:cNvSpPr>
          <p:nvPr/>
        </p:nvSpPr>
        <p:spPr>
          <a:xfrm>
            <a:off x="8559800" y="6608227"/>
            <a:ext cx="5842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b="1" kern="1200">
                <a:solidFill>
                  <a:srgbClr val="023F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8A54FC-9EA3-4ADE-A416-FD387670767D}" type="slidenum">
              <a:rPr lang="en-US" smtClean="0"/>
              <a:pPr>
                <a:defRPr/>
              </a:pPr>
              <a:t>1</a:t>
            </a:fld>
            <a:endParaRPr lang="en-US" dirty="0"/>
          </a:p>
        </p:txBody>
      </p:sp>
      <p:sp>
        <p:nvSpPr>
          <p:cNvPr id="65" name="Title 1"/>
          <p:cNvSpPr>
            <a:spLocks noGrp="1"/>
          </p:cNvSpPr>
          <p:nvPr>
            <p:ph type="title"/>
          </p:nvPr>
        </p:nvSpPr>
        <p:spPr>
          <a:xfrm>
            <a:off x="1182255" y="345057"/>
            <a:ext cx="6909322" cy="948957"/>
          </a:xfrm>
          <a:noFill/>
        </p:spPr>
        <p:txBody>
          <a:bodyPr>
            <a:noAutofit/>
          </a:bodyPr>
          <a:lstStyle/>
          <a:p>
            <a:pPr fontAlgn="b"/>
            <a:r>
              <a:rPr lang="en-ZA" sz="1400" dirty="0" smtClean="0">
                <a:latin typeface="Arial" panose="020B0604020202020204" pitchFamily="34" charset="0"/>
                <a:cs typeface="Arial" panose="020B0604020202020204" pitchFamily="34" charset="0"/>
              </a:rPr>
              <a:t>HIGHLIGHTS ON THE 4 BROADCATEGORIES MAKING UP THE 17 COMMUNITY-REPORTED SERIOUS CRIMES  AND THE 4 CATEGORIES OF CRIMES DETECTED AS A RESULT OF POLICE ACTION</a:t>
            </a:r>
            <a:br>
              <a:rPr lang="en-ZA" sz="1400" dirty="0" smtClean="0">
                <a:latin typeface="Arial" panose="020B0604020202020204" pitchFamily="34" charset="0"/>
                <a:cs typeface="Arial" panose="020B0604020202020204" pitchFamily="34" charset="0"/>
              </a:rPr>
            </a:br>
            <a:r>
              <a:rPr lang="en-ZA" sz="1400" dirty="0" smtClean="0">
                <a:solidFill>
                  <a:srgbClr val="C00000"/>
                </a:solidFill>
                <a:latin typeface="Arial" panose="020B0604020202020204" pitchFamily="34" charset="0"/>
                <a:cs typeface="Arial" panose="020B0604020202020204" pitchFamily="34" charset="0"/>
              </a:rPr>
              <a:t>TEN-YEAR</a:t>
            </a:r>
            <a:r>
              <a:rPr lang="en-ZA" sz="1400" dirty="0" smtClean="0">
                <a:latin typeface="Arial" panose="020B0604020202020204" pitchFamily="34" charset="0"/>
                <a:cs typeface="Arial" panose="020B0604020202020204" pitchFamily="34" charset="0"/>
              </a:rPr>
              <a:t> TREND</a:t>
            </a:r>
            <a:endParaRPr lang="en-ZA" sz="1400" dirty="0">
              <a:latin typeface="Arial" panose="020B0604020202020204" pitchFamily="34" charset="0"/>
              <a:cs typeface="Arial" panose="020B0604020202020204" pitchFamily="34" charset="0"/>
            </a:endParaRPr>
          </a:p>
        </p:txBody>
      </p:sp>
      <p:sp>
        <p:nvSpPr>
          <p:cNvPr id="6" name="TextBox 5"/>
          <p:cNvSpPr txBox="1"/>
          <p:nvPr/>
        </p:nvSpPr>
        <p:spPr>
          <a:xfrm>
            <a:off x="0" y="6573360"/>
            <a:ext cx="1040184" cy="369332"/>
          </a:xfrm>
          <a:prstGeom prst="rect">
            <a:avLst/>
          </a:prstGeom>
          <a:noFill/>
        </p:spPr>
        <p:txBody>
          <a:bodyPr wrap="square" rtlCol="0">
            <a:spAutoFit/>
          </a:bodyPr>
          <a:lstStyle/>
          <a:p>
            <a:r>
              <a:rPr lang="en-ZA" b="1" dirty="0" smtClean="0">
                <a:solidFill>
                  <a:srgbClr val="002060"/>
                </a:solidFill>
              </a:rPr>
              <a:t>Secret</a:t>
            </a:r>
            <a:endParaRPr lang="en-ZA" b="1" dirty="0">
              <a:solidFill>
                <a:srgbClr val="002060"/>
              </a:solidFill>
            </a:endParaRPr>
          </a:p>
        </p:txBody>
      </p:sp>
      <p:pic>
        <p:nvPicPr>
          <p:cNvPr id="3" name="Picture 2"/>
          <p:cNvPicPr>
            <a:picLocks noChangeAspect="1"/>
          </p:cNvPicPr>
          <p:nvPr/>
        </p:nvPicPr>
        <p:blipFill>
          <a:blip r:embed="rId3"/>
          <a:stretch>
            <a:fillRect/>
          </a:stretch>
        </p:blipFill>
        <p:spPr>
          <a:xfrm>
            <a:off x="0" y="1294014"/>
            <a:ext cx="9144000" cy="5314213"/>
          </a:xfrm>
          <a:prstGeom prst="rect">
            <a:avLst/>
          </a:prstGeom>
          <a:solidFill>
            <a:schemeClr val="bg1"/>
          </a:solidFill>
        </p:spPr>
      </p:pic>
    </p:spTree>
    <p:extLst>
      <p:ext uri="{BB962C8B-B14F-4D97-AF65-F5344CB8AC3E}">
        <p14:creationId xmlns:p14="http://schemas.microsoft.com/office/powerpoint/2010/main" val="141563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5510"/>
            <a:ext cx="7344816" cy="950751"/>
          </a:xfrm>
        </p:spPr>
        <p:txBody>
          <a:bodyPr>
            <a:normAutofit/>
          </a:bodyPr>
          <a:lstStyle/>
          <a:p>
            <a:r>
              <a:rPr lang="en-ZA" sz="2400" dirty="0">
                <a:latin typeface="Arial" panose="020B0604020202020204" pitchFamily="34" charset="0"/>
              </a:rPr>
              <a:t>17 COMMUNITY-REPORTED SERIOUS CRIMES: TREND OVER 10-YEAR PERIOD</a:t>
            </a:r>
            <a:endParaRPr lang="en-ZA" sz="2400" dirty="0"/>
          </a:p>
        </p:txBody>
      </p:sp>
      <p:sp>
        <p:nvSpPr>
          <p:cNvPr id="4" name="Slide Number Placeholder 3"/>
          <p:cNvSpPr>
            <a:spLocks noGrp="1"/>
          </p:cNvSpPr>
          <p:nvPr>
            <p:ph type="sldNum" sz="quarter" idx="12"/>
          </p:nvPr>
        </p:nvSpPr>
        <p:spPr>
          <a:xfrm>
            <a:off x="8460432" y="6513880"/>
            <a:ext cx="683568" cy="365125"/>
          </a:xfrm>
        </p:spPr>
        <p:txBody>
          <a:bodyPr/>
          <a:lstStyle/>
          <a:p>
            <a:fld id="{8BCE3E3E-AAEA-2C4F-AAAF-D5D0D3B13C3A}" type="slidenum">
              <a:rPr lang="en-US" smtClean="0">
                <a:solidFill>
                  <a:prstClr val="black">
                    <a:tint val="75000"/>
                  </a:prstClr>
                </a:solidFill>
              </a:rPr>
              <a:pPr/>
              <a:t>2</a:t>
            </a:fld>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107504" y="1225928"/>
            <a:ext cx="8952751" cy="5227224"/>
          </a:xfrm>
          <a:prstGeom prst="rect">
            <a:avLst/>
          </a:prstGeom>
        </p:spPr>
      </p:pic>
    </p:spTree>
    <p:extLst>
      <p:ext uri="{BB962C8B-B14F-4D97-AF65-F5344CB8AC3E}">
        <p14:creationId xmlns:p14="http://schemas.microsoft.com/office/powerpoint/2010/main" val="2731780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4638"/>
            <a:ext cx="6263015" cy="950751"/>
          </a:xfrm>
        </p:spPr>
        <p:txBody>
          <a:bodyPr>
            <a:noAutofit/>
          </a:bodyPr>
          <a:lstStyle/>
          <a:p>
            <a:r>
              <a:rPr lang="en-ZA" sz="2400" dirty="0"/>
              <a:t>CONTACT CRIMES: TREND OVER 10-YEAR PERIOD</a:t>
            </a:r>
          </a:p>
        </p:txBody>
      </p:sp>
      <p:sp>
        <p:nvSpPr>
          <p:cNvPr id="4" name="Slide Number Placeholder 3"/>
          <p:cNvSpPr>
            <a:spLocks noGrp="1"/>
          </p:cNvSpPr>
          <p:nvPr>
            <p:ph type="sldNum" sz="quarter" idx="12"/>
          </p:nvPr>
        </p:nvSpPr>
        <p:spPr>
          <a:xfrm>
            <a:off x="7016703" y="6492875"/>
            <a:ext cx="2133600" cy="365125"/>
          </a:xfrm>
        </p:spPr>
        <p:txBody>
          <a:bodyPr/>
          <a:lstStyle/>
          <a:p>
            <a:fld id="{8BCE3E3E-AAEA-2C4F-AAAF-D5D0D3B13C3A}" type="slidenum">
              <a:rPr lang="en-US" smtClean="0">
                <a:solidFill>
                  <a:prstClr val="black">
                    <a:tint val="75000"/>
                  </a:prstClr>
                </a:solidFill>
              </a:rPr>
              <a:pPr/>
              <a:t>3</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07504" y="1246679"/>
            <a:ext cx="8952751" cy="5246196"/>
          </a:xfrm>
          <a:prstGeom prst="rect">
            <a:avLst/>
          </a:prstGeom>
        </p:spPr>
      </p:pic>
    </p:spTree>
    <p:extLst>
      <p:ext uri="{BB962C8B-B14F-4D97-AF65-F5344CB8AC3E}">
        <p14:creationId xmlns:p14="http://schemas.microsoft.com/office/powerpoint/2010/main" val="398851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2" y="147894"/>
            <a:ext cx="6714759" cy="950751"/>
          </a:xfrm>
        </p:spPr>
        <p:txBody>
          <a:bodyPr>
            <a:normAutofit/>
          </a:bodyPr>
          <a:lstStyle/>
          <a:p>
            <a:r>
              <a:rPr lang="en-ZA" sz="1600" dirty="0">
                <a:latin typeface="Arial" panose="020B0604020202020204" pitchFamily="34" charset="0"/>
                <a:cs typeface="Arial" panose="020B0604020202020204" pitchFamily="34" charset="0"/>
              </a:rPr>
              <a:t>OVERVIEW </a:t>
            </a:r>
            <a:r>
              <a:rPr lang="en-ZA" sz="1600" dirty="0" smtClean="0">
                <a:latin typeface="Arial" panose="020B0604020202020204" pitchFamily="34" charset="0"/>
                <a:cs typeface="Arial" panose="020B0604020202020204" pitchFamily="34" charset="0"/>
              </a:rPr>
              <a:t>CRIMES AGAINST </a:t>
            </a:r>
            <a:r>
              <a:rPr lang="en-ZA" sz="1600" b="1" dirty="0" smtClean="0">
                <a:latin typeface="Arial" panose="020B0604020202020204" pitchFamily="34" charset="0"/>
                <a:cs typeface="Arial" panose="020B0604020202020204" pitchFamily="34" charset="0"/>
              </a:rPr>
              <a:t>WOMEN </a:t>
            </a:r>
            <a:r>
              <a:rPr lang="en-ZA" sz="1600" b="1" dirty="0">
                <a:latin typeface="Arial" panose="020B0604020202020204" pitchFamily="34" charset="0"/>
                <a:cs typeface="Arial" panose="020B0604020202020204" pitchFamily="34" charset="0"/>
              </a:rPr>
              <a:t>AND CHILDREN</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
            </a:r>
            <a:br>
              <a:rPr lang="en-ZA" sz="1600" dirty="0" smtClean="0">
                <a:latin typeface="Arial" panose="020B0604020202020204" pitchFamily="34" charset="0"/>
                <a:cs typeface="Arial" panose="020B0604020202020204" pitchFamily="34" charset="0"/>
              </a:rPr>
            </a:br>
            <a:r>
              <a:rPr lang="en-ZA" sz="1600" dirty="0" smtClean="0">
                <a:latin typeface="Arial" panose="020B0604020202020204" pitchFamily="34" charset="0"/>
                <a:cs typeface="Arial" panose="020B0604020202020204" pitchFamily="34" charset="0"/>
              </a:rPr>
              <a:t>CONTACT </a:t>
            </a:r>
            <a:r>
              <a:rPr lang="en-ZA" sz="1600" dirty="0">
                <a:latin typeface="Arial" panose="020B0604020202020204" pitchFamily="34" charset="0"/>
                <a:cs typeface="Arial" panose="020B0604020202020204" pitchFamily="34" charset="0"/>
              </a:rPr>
              <a:t>CRIME CATEGORIES COMPARISON</a:t>
            </a:r>
            <a:endParaRPr lang="en-ZA" sz="16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6538918"/>
            <a:ext cx="2133600" cy="365125"/>
          </a:xfrm>
        </p:spPr>
        <p:txBody>
          <a:bodyPr/>
          <a:lstStyle/>
          <a:p>
            <a:fld id="{8BCE3E3E-AAEA-2C4F-AAAF-D5D0D3B13C3A}" type="slidenum">
              <a:rPr lang="en-US" smtClean="0">
                <a:solidFill>
                  <a:prstClr val="black">
                    <a:tint val="75000"/>
                  </a:prstClr>
                </a:solidFill>
              </a:rPr>
              <a:pPr/>
              <a:t>4</a:t>
            </a:fld>
            <a:endParaRPr lang="en-US">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34960124"/>
              </p:ext>
            </p:extLst>
          </p:nvPr>
        </p:nvGraphicFramePr>
        <p:xfrm>
          <a:off x="1" y="1256156"/>
          <a:ext cx="9070108" cy="4964271"/>
        </p:xfrm>
        <a:graphic>
          <a:graphicData uri="http://schemas.openxmlformats.org/drawingml/2006/table">
            <a:tbl>
              <a:tblPr/>
              <a:tblGrid>
                <a:gridCol w="1847272">
                  <a:extLst>
                    <a:ext uri="{9D8B030D-6E8A-4147-A177-3AD203B41FA5}">
                      <a16:colId xmlns="" xmlns:a16="http://schemas.microsoft.com/office/drawing/2014/main" val="20000"/>
                    </a:ext>
                  </a:extLst>
                </a:gridCol>
                <a:gridCol w="1593114">
                  <a:extLst>
                    <a:ext uri="{9D8B030D-6E8A-4147-A177-3AD203B41FA5}">
                      <a16:colId xmlns="" xmlns:a16="http://schemas.microsoft.com/office/drawing/2014/main" val="20001"/>
                    </a:ext>
                  </a:extLst>
                </a:gridCol>
                <a:gridCol w="938287">
                  <a:extLst>
                    <a:ext uri="{9D8B030D-6E8A-4147-A177-3AD203B41FA5}">
                      <a16:colId xmlns="" xmlns:a16="http://schemas.microsoft.com/office/drawing/2014/main" val="20002"/>
                    </a:ext>
                  </a:extLst>
                </a:gridCol>
                <a:gridCol w="938287">
                  <a:extLst>
                    <a:ext uri="{9D8B030D-6E8A-4147-A177-3AD203B41FA5}">
                      <a16:colId xmlns="" xmlns:a16="http://schemas.microsoft.com/office/drawing/2014/main" val="20003"/>
                    </a:ext>
                  </a:extLst>
                </a:gridCol>
                <a:gridCol w="938287">
                  <a:extLst>
                    <a:ext uri="{9D8B030D-6E8A-4147-A177-3AD203B41FA5}">
                      <a16:colId xmlns="" xmlns:a16="http://schemas.microsoft.com/office/drawing/2014/main" val="20004"/>
                    </a:ext>
                  </a:extLst>
                </a:gridCol>
                <a:gridCol w="938287">
                  <a:extLst>
                    <a:ext uri="{9D8B030D-6E8A-4147-A177-3AD203B41FA5}">
                      <a16:colId xmlns="" xmlns:a16="http://schemas.microsoft.com/office/drawing/2014/main" val="20005"/>
                    </a:ext>
                  </a:extLst>
                </a:gridCol>
                <a:gridCol w="938287">
                  <a:extLst>
                    <a:ext uri="{9D8B030D-6E8A-4147-A177-3AD203B41FA5}">
                      <a16:colId xmlns="" xmlns:a16="http://schemas.microsoft.com/office/drawing/2014/main" val="20006"/>
                    </a:ext>
                  </a:extLst>
                </a:gridCol>
                <a:gridCol w="938287">
                  <a:extLst>
                    <a:ext uri="{9D8B030D-6E8A-4147-A177-3AD203B41FA5}">
                      <a16:colId xmlns="" xmlns:a16="http://schemas.microsoft.com/office/drawing/2014/main" val="20007"/>
                    </a:ext>
                  </a:extLst>
                </a:gridCol>
              </a:tblGrid>
              <a:tr h="138415">
                <a:tc>
                  <a:txBody>
                    <a:bodyPr/>
                    <a:lstStyle/>
                    <a:p>
                      <a:pPr algn="ctr" rtl="0" fontAlgn="ctr"/>
                      <a:r>
                        <a:rPr lang="en-ZA" sz="1050" b="0" i="1" u="none" strike="noStrike" dirty="0">
                          <a:solidFill>
                            <a:srgbClr val="FFFFFF"/>
                          </a:solidFill>
                          <a:effectLst/>
                          <a:latin typeface="Calibri" panose="020F0502020204030204" pitchFamily="34" charset="0"/>
                        </a:rPr>
                        <a:t>            </a:t>
                      </a:r>
                      <a:r>
                        <a:rPr lang="en-ZA" sz="1050" b="1" i="1" u="none" strike="noStrike" dirty="0">
                          <a:solidFill>
                            <a:srgbClr val="FFFFFF"/>
                          </a:solidFill>
                          <a:effectLst/>
                          <a:latin typeface="Calibri" panose="020F0502020204030204" pitchFamily="34" charset="0"/>
                        </a:rPr>
                        <a:t>Crime category</a:t>
                      </a:r>
                      <a:endParaRPr lang="en-ZA" sz="1050" b="0" i="1" u="none" strike="noStrike" dirty="0">
                        <a:solidFill>
                          <a:srgbClr val="FFFFFF"/>
                        </a:solidFill>
                        <a:effectLst/>
                        <a:latin typeface="Calibri" panose="020F0502020204030204" pitchFamily="34" charset="0"/>
                      </a:endParaRP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2015/2016</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2016/2017</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2017/2018</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2018/2019</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2019/2020</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Count diff</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 change</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extLst>
                  <a:ext uri="{0D108BD9-81ED-4DB2-BD59-A6C34878D82A}">
                    <a16:rowId xmlns="" xmlns:a16="http://schemas.microsoft.com/office/drawing/2014/main" val="10000"/>
                  </a:ext>
                </a:extLst>
              </a:tr>
              <a:tr h="138415">
                <a:tc gridSpan="8">
                  <a:txBody>
                    <a:bodyPr/>
                    <a:lstStyle/>
                    <a:p>
                      <a:pPr algn="ctr" rtl="0" fontAlgn="ctr"/>
                      <a:r>
                        <a:rPr lang="en-ZA" sz="1050" b="1" i="1" u="none" strike="noStrike" dirty="0">
                          <a:solidFill>
                            <a:srgbClr val="000000"/>
                          </a:solidFill>
                          <a:effectLst/>
                          <a:latin typeface="Calibri" panose="020F0502020204030204" pitchFamily="34" charset="0"/>
                        </a:rPr>
                        <a:t>Contact crimes ( crimes against women)</a:t>
                      </a:r>
                    </a:p>
                  </a:txBody>
                  <a:tcPr marL="2641" marR="2641" marT="2641"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49136">
                <a:tc>
                  <a:txBody>
                    <a:bodyPr/>
                    <a:lstStyle/>
                    <a:p>
                      <a:pPr algn="r" rtl="0" fontAlgn="ctr"/>
                      <a:r>
                        <a:rPr lang="en-ZA" sz="1050" b="0" i="1" u="none" strike="noStrike" dirty="0">
                          <a:solidFill>
                            <a:srgbClr val="000000"/>
                          </a:solidFill>
                          <a:effectLst/>
                          <a:latin typeface="Calibri" panose="020F0502020204030204" pitchFamily="34" charset="0"/>
                        </a:rPr>
                        <a:t>Murder</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chemeClr val="bg1"/>
                    </a:solidFill>
                  </a:tcPr>
                </a:tc>
                <a:tc>
                  <a:txBody>
                    <a:bodyPr/>
                    <a:lstStyle/>
                    <a:p>
                      <a:pPr algn="ctr" rtl="0" fontAlgn="ctr"/>
                      <a:r>
                        <a:rPr lang="en-ZA" sz="1050" b="0" i="1" u="none" strike="noStrike">
                          <a:solidFill>
                            <a:srgbClr val="000000"/>
                          </a:solidFill>
                          <a:effectLst/>
                          <a:latin typeface="Calibri" panose="020F0502020204030204" pitchFamily="34" charset="0"/>
                        </a:rPr>
                        <a:t>2 780</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2 639</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2 930</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2 771</a:t>
                      </a:r>
                    </a:p>
                  </a:txBody>
                  <a:tcPr marL="2641" marR="2641" marT="2641" marB="0" anchor="ctr">
                    <a:lnL>
                      <a:noFill/>
                    </a:lnL>
                    <a:lnR>
                      <a:noFill/>
                    </a:lnR>
                    <a:lnT>
                      <a:noFill/>
                    </a:lnT>
                    <a:lnB>
                      <a:noFill/>
                    </a:lnB>
                  </a:tcPr>
                </a:tc>
                <a:tc>
                  <a:txBody>
                    <a:bodyPr/>
                    <a:lstStyle/>
                    <a:p>
                      <a:pPr algn="ctr" fontAlgn="ctr"/>
                      <a:r>
                        <a:rPr lang="en-ZA" sz="1100" b="0" i="0" u="none" strike="noStrike">
                          <a:solidFill>
                            <a:srgbClr val="000000"/>
                          </a:solidFill>
                          <a:effectLst/>
                          <a:latin typeface="Calibri" panose="020F0502020204030204" pitchFamily="34" charset="0"/>
                        </a:rPr>
                        <a:t>2 695</a:t>
                      </a:r>
                    </a:p>
                  </a:txBody>
                  <a:tcPr marL="7620" marR="7620" marT="7620" marB="0" anchor="ctr">
                    <a:lnL>
                      <a:noFill/>
                    </a:lnL>
                    <a:lnR>
                      <a:noFill/>
                    </a:lnR>
                    <a:lnT>
                      <a:noFill/>
                    </a:lnT>
                    <a:lnB>
                      <a:noFill/>
                    </a:lnB>
                  </a:tcPr>
                </a:tc>
                <a:tc>
                  <a:txBody>
                    <a:bodyPr/>
                    <a:lstStyle/>
                    <a:p>
                      <a:pPr algn="ctr" fontAlgn="ctr"/>
                      <a:r>
                        <a:rPr lang="en-ZA" sz="1100" b="0" i="0" u="none" strike="noStrike">
                          <a:solidFill>
                            <a:srgbClr val="000000"/>
                          </a:solidFill>
                          <a:effectLst/>
                          <a:latin typeface="Calibri" panose="020F0502020204030204" pitchFamily="34" charset="0"/>
                        </a:rPr>
                        <a:t>-76</a:t>
                      </a:r>
                    </a:p>
                  </a:txBody>
                  <a:tcPr marL="7620" marR="7620" marT="7620"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2,7%</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02"/>
                  </a:ext>
                </a:extLst>
              </a:tr>
              <a:tr h="181153">
                <a:tc>
                  <a:txBody>
                    <a:bodyPr/>
                    <a:lstStyle/>
                    <a:p>
                      <a:pPr algn="r" rtl="0" fontAlgn="ctr"/>
                      <a:r>
                        <a:rPr lang="en-ZA" sz="1050" b="0" i="1" u="none" strike="noStrike" dirty="0">
                          <a:solidFill>
                            <a:srgbClr val="000000"/>
                          </a:solidFill>
                          <a:effectLst/>
                          <a:latin typeface="Calibri" panose="020F0502020204030204" pitchFamily="34" charset="0"/>
                        </a:rPr>
                        <a:t>Sexual offences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chemeClr val="bg1"/>
                    </a:solidFill>
                  </a:tcPr>
                </a:tc>
                <a:tc>
                  <a:txBody>
                    <a:bodyPr/>
                    <a:lstStyle/>
                    <a:p>
                      <a:pPr algn="ctr" rtl="0" fontAlgn="ctr"/>
                      <a:r>
                        <a:rPr lang="en-ZA" sz="1050" b="0" i="1" u="none" strike="noStrike">
                          <a:solidFill>
                            <a:srgbClr val="000000"/>
                          </a:solidFill>
                          <a:effectLst/>
                          <a:latin typeface="Calibri" panose="020F0502020204030204" pitchFamily="34" charset="0"/>
                        </a:rPr>
                        <a:t>39 580</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37 392</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36 731</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36 597</a:t>
                      </a:r>
                    </a:p>
                  </a:txBody>
                  <a:tcPr marL="2641" marR="2641" marT="2641" marB="0" anchor="ctr">
                    <a:lnL>
                      <a:noFill/>
                    </a:lnL>
                    <a:lnR>
                      <a:noFill/>
                    </a:lnR>
                    <a:lnT>
                      <a:noFill/>
                    </a:lnT>
                    <a:lnB>
                      <a:noFill/>
                    </a:lnB>
                    <a:solidFill>
                      <a:srgbClr val="F2F2F2"/>
                    </a:solidFill>
                  </a:tcPr>
                </a:tc>
                <a:tc>
                  <a:txBody>
                    <a:bodyPr/>
                    <a:lstStyle/>
                    <a:p>
                      <a:pPr algn="ctr" fontAlgn="ctr"/>
                      <a:r>
                        <a:rPr lang="en-ZA" sz="1100" b="0" i="0" u="none" strike="noStrike">
                          <a:solidFill>
                            <a:srgbClr val="000000"/>
                          </a:solidFill>
                          <a:effectLst/>
                          <a:latin typeface="Calibri" panose="020F0502020204030204" pitchFamily="34" charset="0"/>
                        </a:rPr>
                        <a:t>31 100</a:t>
                      </a:r>
                    </a:p>
                  </a:txBody>
                  <a:tcPr marL="7620" marR="7620" marT="7620" marB="0" anchor="ctr">
                    <a:lnL>
                      <a:noFill/>
                    </a:lnL>
                    <a:lnR>
                      <a:noFill/>
                    </a:lnR>
                    <a:lnT>
                      <a:noFill/>
                    </a:lnT>
                    <a:lnB>
                      <a:noFill/>
                    </a:lnB>
                    <a:solidFill>
                      <a:srgbClr val="F2F2F2"/>
                    </a:solidFill>
                  </a:tcPr>
                </a:tc>
                <a:tc>
                  <a:txBody>
                    <a:bodyPr/>
                    <a:lstStyle/>
                    <a:p>
                      <a:pPr algn="ctr" fontAlgn="ctr"/>
                      <a:r>
                        <a:rPr lang="en-ZA" sz="1100" b="0" i="0" u="none" strike="noStrike">
                          <a:solidFill>
                            <a:srgbClr val="000000"/>
                          </a:solidFill>
                          <a:effectLst/>
                          <a:latin typeface="Calibri" panose="020F0502020204030204" pitchFamily="34" charset="0"/>
                        </a:rPr>
                        <a:t>-5 497</a:t>
                      </a:r>
                    </a:p>
                  </a:txBody>
                  <a:tcPr marL="7620" marR="7620" marT="7620" marB="0" anchor="ctr">
                    <a:lnL>
                      <a:noFill/>
                    </a:lnL>
                    <a:lnR>
                      <a:noFill/>
                    </a:lnR>
                    <a:lnT>
                      <a:noFill/>
                    </a:lnT>
                    <a:lnB>
                      <a:noFill/>
                    </a:lnB>
                    <a:solidFill>
                      <a:srgbClr val="F2F2F2"/>
                    </a:solidFill>
                  </a:tcPr>
                </a:tc>
                <a:tc>
                  <a:txBody>
                    <a:bodyPr/>
                    <a:lstStyle/>
                    <a:p>
                      <a:pPr algn="ctr" rtl="0" fontAlgn="ctr"/>
                      <a:r>
                        <a:rPr lang="en-ZA" sz="1050" b="1" i="1" u="none" strike="noStrike" dirty="0" smtClean="0">
                          <a:solidFill>
                            <a:srgbClr val="00B050"/>
                          </a:solidFill>
                          <a:effectLst/>
                          <a:latin typeface="Calibri" panose="020F0502020204030204" pitchFamily="34" charset="0"/>
                        </a:rPr>
                        <a:t>-15,0%</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F2F2F2"/>
                    </a:solidFill>
                  </a:tcPr>
                </a:tc>
                <a:extLst>
                  <a:ext uri="{0D108BD9-81ED-4DB2-BD59-A6C34878D82A}">
                    <a16:rowId xmlns="" xmlns:a16="http://schemas.microsoft.com/office/drawing/2014/main" val="10003"/>
                  </a:ext>
                </a:extLst>
              </a:tr>
              <a:tr h="181153">
                <a:tc>
                  <a:txBody>
                    <a:bodyPr/>
                    <a:lstStyle/>
                    <a:p>
                      <a:pPr algn="r" rtl="0" fontAlgn="ctr"/>
                      <a:r>
                        <a:rPr lang="en-ZA" sz="1050" b="0" i="1" u="none" strike="noStrike" dirty="0">
                          <a:solidFill>
                            <a:srgbClr val="000000"/>
                          </a:solidFill>
                          <a:effectLst/>
                          <a:latin typeface="Calibri" panose="020F0502020204030204" pitchFamily="34" charset="0"/>
                        </a:rPr>
                        <a:t>Attempted murder</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chemeClr val="bg1"/>
                    </a:solidFill>
                  </a:tcPr>
                </a:tc>
                <a:tc>
                  <a:txBody>
                    <a:bodyPr/>
                    <a:lstStyle/>
                    <a:p>
                      <a:pPr algn="ctr" rtl="0" fontAlgn="ctr"/>
                      <a:r>
                        <a:rPr lang="en-ZA" sz="1050" b="0" i="1" u="none" strike="noStrike">
                          <a:solidFill>
                            <a:srgbClr val="000000"/>
                          </a:solidFill>
                          <a:effectLst/>
                          <a:latin typeface="Calibri" panose="020F0502020204030204" pitchFamily="34" charset="0"/>
                        </a:rPr>
                        <a:t>3 325</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3 328</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3 554</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3 445</a:t>
                      </a:r>
                    </a:p>
                  </a:txBody>
                  <a:tcPr marL="2641" marR="2641" marT="2641" marB="0" anchor="ctr">
                    <a:lnL>
                      <a:noFill/>
                    </a:lnL>
                    <a:lnR>
                      <a:noFill/>
                    </a:lnR>
                    <a:lnT>
                      <a:noFill/>
                    </a:lnT>
                    <a:lnB>
                      <a:noFill/>
                    </a:lnB>
                  </a:tcPr>
                </a:tc>
                <a:tc>
                  <a:txBody>
                    <a:bodyPr/>
                    <a:lstStyle/>
                    <a:p>
                      <a:pPr algn="ctr" fontAlgn="ctr"/>
                      <a:r>
                        <a:rPr lang="en-ZA" sz="1100" b="0" i="0" u="none" strike="noStrike">
                          <a:solidFill>
                            <a:srgbClr val="000000"/>
                          </a:solidFill>
                          <a:effectLst/>
                          <a:latin typeface="Calibri" panose="020F0502020204030204" pitchFamily="34" charset="0"/>
                        </a:rPr>
                        <a:t>3 214</a:t>
                      </a:r>
                    </a:p>
                  </a:txBody>
                  <a:tcPr marL="7620" marR="7620" marT="7620" marB="0" anchor="ctr">
                    <a:lnL>
                      <a:noFill/>
                    </a:lnL>
                    <a:lnR>
                      <a:noFill/>
                    </a:lnR>
                    <a:lnT>
                      <a:noFill/>
                    </a:lnT>
                    <a:lnB>
                      <a:noFill/>
                    </a:lnB>
                  </a:tcPr>
                </a:tc>
                <a:tc>
                  <a:txBody>
                    <a:bodyPr/>
                    <a:lstStyle/>
                    <a:p>
                      <a:pPr algn="ctr" fontAlgn="ctr"/>
                      <a:r>
                        <a:rPr lang="en-ZA" sz="1100" b="0" i="0" u="none" strike="noStrike">
                          <a:solidFill>
                            <a:srgbClr val="000000"/>
                          </a:solidFill>
                          <a:effectLst/>
                          <a:latin typeface="Calibri" panose="020F0502020204030204" pitchFamily="34" charset="0"/>
                        </a:rPr>
                        <a:t>-231</a:t>
                      </a:r>
                    </a:p>
                  </a:txBody>
                  <a:tcPr marL="7620" marR="7620" marT="7620" marB="0" anchor="ctr">
                    <a:lnL>
                      <a:noFill/>
                    </a:lnL>
                    <a:lnR>
                      <a:noFill/>
                    </a:lnR>
                    <a:lnT>
                      <a:noFill/>
                    </a:lnT>
                    <a:lnB>
                      <a:noFill/>
                    </a:lnB>
                  </a:tcPr>
                </a:tc>
                <a:tc>
                  <a:txBody>
                    <a:bodyPr/>
                    <a:lstStyle/>
                    <a:p>
                      <a:pPr algn="ctr" rtl="0" fontAlgn="ctr"/>
                      <a:r>
                        <a:rPr lang="en-ZA" sz="1050" b="1" i="1" u="none" strike="noStrike" dirty="0" smtClean="0">
                          <a:solidFill>
                            <a:srgbClr val="00B050"/>
                          </a:solidFill>
                          <a:effectLst/>
                          <a:latin typeface="Calibri" panose="020F0502020204030204" pitchFamily="34" charset="0"/>
                        </a:rPr>
                        <a:t>-6,7%</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04"/>
                  </a:ext>
                </a:extLst>
              </a:tr>
              <a:tr h="149136">
                <a:tc>
                  <a:txBody>
                    <a:bodyPr/>
                    <a:lstStyle/>
                    <a:p>
                      <a:pPr algn="r" rtl="0" fontAlgn="ctr"/>
                      <a:r>
                        <a:rPr lang="en-ZA" sz="1050" b="0" i="1" u="none" strike="noStrike" dirty="0">
                          <a:solidFill>
                            <a:srgbClr val="000000"/>
                          </a:solidFill>
                          <a:effectLst/>
                          <a:latin typeface="Calibri" panose="020F0502020204030204" pitchFamily="34" charset="0"/>
                        </a:rPr>
                        <a:t>Assault GBH</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chemeClr val="bg1"/>
                    </a:solidFill>
                  </a:tcPr>
                </a:tc>
                <a:tc>
                  <a:txBody>
                    <a:bodyPr/>
                    <a:lstStyle/>
                    <a:p>
                      <a:pPr algn="ctr" rtl="0" fontAlgn="ctr"/>
                      <a:r>
                        <a:rPr lang="en-ZA" sz="1050" b="0" i="1" u="none" strike="noStrike">
                          <a:solidFill>
                            <a:srgbClr val="000000"/>
                          </a:solidFill>
                          <a:effectLst/>
                          <a:latin typeface="Calibri" panose="020F0502020204030204" pitchFamily="34" charset="0"/>
                        </a:rPr>
                        <a:t>56 969</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51 956</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53 263</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dirty="0">
                          <a:solidFill>
                            <a:srgbClr val="000000"/>
                          </a:solidFill>
                          <a:effectLst/>
                          <a:latin typeface="Calibri" panose="020F0502020204030204" pitchFamily="34" charset="0"/>
                        </a:rPr>
                        <a:t>54 142</a:t>
                      </a:r>
                    </a:p>
                  </a:txBody>
                  <a:tcPr marL="2641" marR="2641" marT="2641" marB="0" anchor="ctr">
                    <a:lnL>
                      <a:noFill/>
                    </a:lnL>
                    <a:lnR>
                      <a:noFill/>
                    </a:lnR>
                    <a:lnT>
                      <a:noFill/>
                    </a:lnT>
                    <a:lnB>
                      <a:noFill/>
                    </a:lnB>
                    <a:solidFill>
                      <a:srgbClr val="F2F2F2"/>
                    </a:solidFill>
                  </a:tcPr>
                </a:tc>
                <a:tc>
                  <a:txBody>
                    <a:bodyPr/>
                    <a:lstStyle/>
                    <a:p>
                      <a:pPr algn="ctr" fontAlgn="ctr"/>
                      <a:r>
                        <a:rPr lang="en-ZA" sz="1100" b="0" i="0" u="none" strike="noStrike" dirty="0">
                          <a:solidFill>
                            <a:srgbClr val="000000"/>
                          </a:solidFill>
                          <a:effectLst/>
                          <a:latin typeface="Calibri" panose="020F0502020204030204" pitchFamily="34" charset="0"/>
                        </a:rPr>
                        <a:t>50 859</a:t>
                      </a:r>
                    </a:p>
                  </a:txBody>
                  <a:tcPr marL="7620" marR="7620" marT="7620" marB="0" anchor="ctr">
                    <a:lnL>
                      <a:noFill/>
                    </a:lnL>
                    <a:lnR>
                      <a:noFill/>
                    </a:lnR>
                    <a:lnT>
                      <a:noFill/>
                    </a:lnT>
                    <a:lnB>
                      <a:noFill/>
                    </a:lnB>
                    <a:solidFill>
                      <a:srgbClr val="F2F2F2"/>
                    </a:solidFill>
                  </a:tcPr>
                </a:tc>
                <a:tc>
                  <a:txBody>
                    <a:bodyPr/>
                    <a:lstStyle/>
                    <a:p>
                      <a:pPr algn="ctr" fontAlgn="ctr"/>
                      <a:r>
                        <a:rPr lang="en-ZA" sz="1100" b="0" i="0" u="none" strike="noStrike">
                          <a:solidFill>
                            <a:srgbClr val="000000"/>
                          </a:solidFill>
                          <a:effectLst/>
                          <a:latin typeface="Calibri" panose="020F0502020204030204" pitchFamily="34" charset="0"/>
                        </a:rPr>
                        <a:t>-3 283</a:t>
                      </a:r>
                    </a:p>
                  </a:txBody>
                  <a:tcPr marL="7620" marR="7620" marT="7620" marB="0" anchor="ctr">
                    <a:lnL>
                      <a:noFill/>
                    </a:lnL>
                    <a:lnR>
                      <a:noFill/>
                    </a:lnR>
                    <a:lnT>
                      <a:noFill/>
                    </a:lnT>
                    <a:lnB>
                      <a:noFill/>
                    </a:lnB>
                    <a:solidFill>
                      <a:srgbClr val="F2F2F2"/>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6,1%</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F2F2F2"/>
                    </a:solidFill>
                  </a:tcPr>
                </a:tc>
                <a:extLst>
                  <a:ext uri="{0D108BD9-81ED-4DB2-BD59-A6C34878D82A}">
                    <a16:rowId xmlns="" xmlns:a16="http://schemas.microsoft.com/office/drawing/2014/main" val="10005"/>
                  </a:ext>
                </a:extLst>
              </a:tr>
              <a:tr h="181153">
                <a:tc>
                  <a:txBody>
                    <a:bodyPr/>
                    <a:lstStyle/>
                    <a:p>
                      <a:pPr algn="r" rtl="0" fontAlgn="ctr"/>
                      <a:r>
                        <a:rPr lang="en-ZA" sz="1050" b="0" i="1" u="none" strike="noStrike" dirty="0">
                          <a:solidFill>
                            <a:srgbClr val="000000"/>
                          </a:solidFill>
                          <a:effectLst/>
                          <a:latin typeface="Calibri" panose="020F0502020204030204" pitchFamily="34" charset="0"/>
                        </a:rPr>
                        <a:t>Common assault</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chemeClr val="bg1"/>
                    </a:solidFill>
                  </a:tcPr>
                </a:tc>
                <a:tc>
                  <a:txBody>
                    <a:bodyPr/>
                    <a:lstStyle/>
                    <a:p>
                      <a:pPr algn="ctr" rtl="0" fontAlgn="ctr"/>
                      <a:r>
                        <a:rPr lang="en-ZA" sz="1050" b="0" i="1" u="none" strike="noStrike">
                          <a:solidFill>
                            <a:srgbClr val="000000"/>
                          </a:solidFill>
                          <a:effectLst/>
                          <a:latin typeface="Calibri" panose="020F0502020204030204" pitchFamily="34" charset="0"/>
                        </a:rPr>
                        <a:t>84 091</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78 090</a:t>
                      </a:r>
                    </a:p>
                  </a:txBody>
                  <a:tcPr marL="2641" marR="2641" marT="2641" marB="0" anchor="ctr">
                    <a:lnL>
                      <a:noFill/>
                    </a:lnL>
                    <a:lnR>
                      <a:noFill/>
                    </a:lnR>
                    <a:lnT>
                      <a:noFill/>
                    </a:lnT>
                    <a:lnB>
                      <a:noFill/>
                    </a:lnB>
                  </a:tcPr>
                </a:tc>
                <a:tc>
                  <a:txBody>
                    <a:bodyPr/>
                    <a:lstStyle/>
                    <a:p>
                      <a:pPr algn="ctr" rtl="0" fontAlgn="ctr"/>
                      <a:r>
                        <a:rPr lang="en-ZA" sz="1050" b="0" i="1" u="none" strike="noStrike" dirty="0">
                          <a:solidFill>
                            <a:srgbClr val="000000"/>
                          </a:solidFill>
                          <a:effectLst/>
                          <a:latin typeface="Calibri" panose="020F0502020204030204" pitchFamily="34" charset="0"/>
                        </a:rPr>
                        <a:t>81 142</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82 728</a:t>
                      </a:r>
                    </a:p>
                  </a:txBody>
                  <a:tcPr marL="2641" marR="2641" marT="2641" marB="0" anchor="ctr">
                    <a:lnL>
                      <a:noFill/>
                    </a:lnL>
                    <a:lnR>
                      <a:noFill/>
                    </a:lnR>
                    <a:lnT>
                      <a:noFill/>
                    </a:lnT>
                    <a:lnB>
                      <a:noFill/>
                    </a:lnB>
                  </a:tcPr>
                </a:tc>
                <a:tc>
                  <a:txBody>
                    <a:bodyPr/>
                    <a:lstStyle/>
                    <a:p>
                      <a:pPr algn="ctr" fontAlgn="ctr"/>
                      <a:r>
                        <a:rPr lang="en-ZA" sz="1100" b="0" i="0" u="none" strike="noStrike">
                          <a:solidFill>
                            <a:srgbClr val="000000"/>
                          </a:solidFill>
                          <a:effectLst/>
                          <a:latin typeface="Calibri" panose="020F0502020204030204" pitchFamily="34" charset="0"/>
                        </a:rPr>
                        <a:t>83 202</a:t>
                      </a:r>
                    </a:p>
                  </a:txBody>
                  <a:tcPr marL="7620" marR="7620" marT="7620" marB="0" anchor="ctr">
                    <a:lnL>
                      <a:noFill/>
                    </a:lnL>
                    <a:lnR>
                      <a:noFill/>
                    </a:lnR>
                    <a:lnT>
                      <a:noFill/>
                    </a:lnT>
                    <a:lnB>
                      <a:noFill/>
                    </a:lnB>
                  </a:tcPr>
                </a:tc>
                <a:tc>
                  <a:txBody>
                    <a:bodyPr/>
                    <a:lstStyle/>
                    <a:p>
                      <a:pPr algn="ctr" fontAlgn="ctr"/>
                      <a:r>
                        <a:rPr lang="en-ZA" sz="1100" b="1" i="0" u="none" strike="noStrike" kern="1200" dirty="0">
                          <a:solidFill>
                            <a:srgbClr val="FF0000"/>
                          </a:solidFill>
                          <a:effectLst/>
                          <a:latin typeface="Calibri" panose="020F0502020204030204" pitchFamily="34" charset="0"/>
                          <a:ea typeface="+mn-ea"/>
                          <a:cs typeface="+mn-cs"/>
                        </a:rPr>
                        <a:t>474</a:t>
                      </a:r>
                    </a:p>
                  </a:txBody>
                  <a:tcPr marL="7620" marR="7620" marT="7620" marB="0" anchor="ctr">
                    <a:lnL>
                      <a:noFill/>
                    </a:lnL>
                    <a:lnR>
                      <a:noFill/>
                    </a:lnR>
                    <a:lnT>
                      <a:noFill/>
                    </a:lnT>
                    <a:lnB>
                      <a:noFill/>
                    </a:lnB>
                  </a:tcPr>
                </a:tc>
                <a:tc>
                  <a:txBody>
                    <a:bodyPr/>
                    <a:lstStyle/>
                    <a:p>
                      <a:pPr algn="ctr" rtl="0" fontAlgn="ctr"/>
                      <a:r>
                        <a:rPr lang="en-ZA" sz="1050" b="1" i="1" u="none" strike="noStrike" dirty="0" smtClean="0">
                          <a:solidFill>
                            <a:srgbClr val="FF0000"/>
                          </a:solidFill>
                          <a:effectLst/>
                          <a:latin typeface="Calibri" panose="020F0502020204030204" pitchFamily="34" charset="0"/>
                        </a:rPr>
                        <a:t>0,6%</a:t>
                      </a:r>
                      <a:endParaRPr lang="en-ZA" sz="1050" b="1" i="1" u="none" strike="noStrike" dirty="0">
                        <a:solidFill>
                          <a:srgbClr val="FF000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06"/>
                  </a:ext>
                </a:extLst>
              </a:tr>
              <a:tr h="181153">
                <a:tc>
                  <a:txBody>
                    <a:bodyPr/>
                    <a:lstStyle/>
                    <a:p>
                      <a:pPr algn="r" rtl="0" fontAlgn="ctr"/>
                      <a:r>
                        <a:rPr lang="en-ZA" sz="1050" b="1" i="1" u="none" strike="noStrike" dirty="0">
                          <a:solidFill>
                            <a:srgbClr val="000000"/>
                          </a:solidFill>
                          <a:effectLst/>
                          <a:latin typeface="Calibri" panose="020F0502020204030204" pitchFamily="34" charset="0"/>
                        </a:rPr>
                        <a:t>*Total contact crimes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chemeClr val="bg1">
                        <a:lumMod val="75000"/>
                      </a:schemeClr>
                    </a:solidFill>
                  </a:tcPr>
                </a:tc>
                <a:tc>
                  <a:txBody>
                    <a:bodyPr/>
                    <a:lstStyle/>
                    <a:p>
                      <a:pPr algn="ctr" rtl="0" fontAlgn="ctr"/>
                      <a:r>
                        <a:rPr lang="en-ZA" sz="1050" b="1" i="1" u="none" strike="noStrike" dirty="0">
                          <a:solidFill>
                            <a:srgbClr val="000000"/>
                          </a:solidFill>
                          <a:effectLst/>
                          <a:latin typeface="Calibri" panose="020F0502020204030204" pitchFamily="34" charset="0"/>
                        </a:rPr>
                        <a:t>186 745</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D9D9D9"/>
                    </a:solidFill>
                  </a:tcPr>
                </a:tc>
                <a:tc>
                  <a:txBody>
                    <a:bodyPr/>
                    <a:lstStyle/>
                    <a:p>
                      <a:pPr algn="ctr" rtl="0" fontAlgn="ctr"/>
                      <a:r>
                        <a:rPr lang="en-ZA" sz="1050" b="1" i="1" u="none" strike="noStrike" dirty="0">
                          <a:solidFill>
                            <a:srgbClr val="000000"/>
                          </a:solidFill>
                          <a:effectLst/>
                          <a:latin typeface="Calibri" panose="020F0502020204030204" pitchFamily="34" charset="0"/>
                        </a:rPr>
                        <a:t>173 405</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a:solidFill>
                            <a:srgbClr val="000000"/>
                          </a:solidFill>
                          <a:effectLst/>
                          <a:latin typeface="Calibri" panose="020F0502020204030204" pitchFamily="34" charset="0"/>
                        </a:rPr>
                        <a:t>177 620</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a:solidFill>
                            <a:srgbClr val="000000"/>
                          </a:solidFill>
                          <a:effectLst/>
                          <a:latin typeface="Calibri" panose="020F0502020204030204" pitchFamily="34" charset="0"/>
                        </a:rPr>
                        <a:t>179 683</a:t>
                      </a:r>
                    </a:p>
                  </a:txBody>
                  <a:tcPr marL="2641" marR="2641" marT="2641" marB="0" anchor="ctr">
                    <a:lnL>
                      <a:noFill/>
                    </a:lnL>
                    <a:lnR>
                      <a:noFill/>
                    </a:lnR>
                    <a:lnT>
                      <a:noFill/>
                    </a:lnT>
                    <a:lnB>
                      <a:noFill/>
                    </a:lnB>
                    <a:solidFill>
                      <a:srgbClr val="D9D9D9"/>
                    </a:solidFill>
                  </a:tcPr>
                </a:tc>
                <a:tc>
                  <a:txBody>
                    <a:bodyPr/>
                    <a:lstStyle/>
                    <a:p>
                      <a:pPr algn="ctr" fontAlgn="ctr"/>
                      <a:r>
                        <a:rPr lang="en-ZA" sz="1050" b="1" i="1" u="none" strike="noStrike" kern="1200" dirty="0">
                          <a:solidFill>
                            <a:srgbClr val="000000"/>
                          </a:solidFill>
                          <a:effectLst/>
                          <a:latin typeface="Calibri" panose="020F0502020204030204" pitchFamily="34" charset="0"/>
                          <a:ea typeface="+mn-ea"/>
                          <a:cs typeface="+mn-cs"/>
                        </a:rPr>
                        <a:t>171 070</a:t>
                      </a:r>
                    </a:p>
                  </a:txBody>
                  <a:tcPr marL="7620" marR="7620" marT="7620" marB="0" anchor="ctr">
                    <a:lnL>
                      <a:noFill/>
                    </a:lnL>
                    <a:lnR>
                      <a:noFill/>
                    </a:lnR>
                    <a:lnT>
                      <a:noFill/>
                    </a:lnT>
                    <a:lnB>
                      <a:noFill/>
                    </a:lnB>
                    <a:solidFill>
                      <a:srgbClr val="D9D9D9"/>
                    </a:solidFill>
                  </a:tcPr>
                </a:tc>
                <a:tc>
                  <a:txBody>
                    <a:bodyPr/>
                    <a:lstStyle/>
                    <a:p>
                      <a:pPr algn="ctr" fontAlgn="ctr"/>
                      <a:r>
                        <a:rPr lang="en-ZA" sz="1100" b="1" i="0" u="none" strike="noStrike" dirty="0">
                          <a:solidFill>
                            <a:srgbClr val="00B050"/>
                          </a:solidFill>
                          <a:effectLst/>
                          <a:latin typeface="Calibri" panose="020F0502020204030204" pitchFamily="34" charset="0"/>
                        </a:rPr>
                        <a:t>-8 613</a:t>
                      </a:r>
                    </a:p>
                  </a:txBody>
                  <a:tcPr marL="7620" marR="7620" marT="7620" marB="0" anchor="ctr">
                    <a:lnL>
                      <a:noFill/>
                    </a:lnL>
                    <a:lnR>
                      <a:noFill/>
                    </a:lnR>
                    <a:lnT>
                      <a:noFill/>
                    </a:lnT>
                    <a:lnB>
                      <a:noFill/>
                    </a:lnB>
                    <a:solidFill>
                      <a:srgbClr val="D9D9D9"/>
                    </a:solidFill>
                  </a:tcPr>
                </a:tc>
                <a:tc>
                  <a:txBody>
                    <a:bodyPr/>
                    <a:lstStyle/>
                    <a:p>
                      <a:pPr algn="ctr" rtl="0" fontAlgn="ctr"/>
                      <a:r>
                        <a:rPr lang="en-ZA" sz="1050" b="1" i="1" u="none" strike="noStrike" dirty="0" smtClean="0">
                          <a:solidFill>
                            <a:srgbClr val="00B050"/>
                          </a:solidFill>
                          <a:effectLst/>
                          <a:latin typeface="Calibri" panose="020F0502020204030204" pitchFamily="34" charset="0"/>
                        </a:rPr>
                        <a:t>-4,8%</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D9D9D9"/>
                    </a:solidFill>
                  </a:tcPr>
                </a:tc>
                <a:extLst>
                  <a:ext uri="{0D108BD9-81ED-4DB2-BD59-A6C34878D82A}">
                    <a16:rowId xmlns="" xmlns:a16="http://schemas.microsoft.com/office/drawing/2014/main" val="10007"/>
                  </a:ext>
                </a:extLst>
              </a:tr>
              <a:tr h="138415">
                <a:tc gridSpan="8">
                  <a:txBody>
                    <a:bodyPr/>
                    <a:lstStyle/>
                    <a:p>
                      <a:pPr algn="ctr" rtl="0" fontAlgn="ctr"/>
                      <a:r>
                        <a:rPr lang="en-ZA" sz="1050" b="1" i="1" u="none" strike="noStrike" dirty="0">
                          <a:solidFill>
                            <a:srgbClr val="000000"/>
                          </a:solidFill>
                          <a:effectLst/>
                          <a:latin typeface="Calibri" panose="020F0502020204030204" pitchFamily="34" charset="0"/>
                        </a:rPr>
                        <a:t>Sexual offences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chemeClr val="bg1">
                        <a:lumMod val="6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8"/>
                  </a:ext>
                </a:extLst>
              </a:tr>
              <a:tr h="138415">
                <a:tc>
                  <a:txBody>
                    <a:bodyPr/>
                    <a:lstStyle/>
                    <a:p>
                      <a:pPr algn="r" rtl="0" fontAlgn="ctr"/>
                      <a:r>
                        <a:rPr lang="en-ZA" sz="1050" b="0" i="1" u="none" strike="noStrike">
                          <a:solidFill>
                            <a:srgbClr val="000000"/>
                          </a:solidFill>
                          <a:effectLst/>
                          <a:latin typeface="Calibri" panose="020F0502020204030204" pitchFamily="34" charset="0"/>
                        </a:rPr>
                        <a:t>Rape</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33 467</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31 370</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30 981</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30 626</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dirty="0">
                          <a:solidFill>
                            <a:srgbClr val="000000"/>
                          </a:solidFill>
                          <a:effectLst/>
                          <a:latin typeface="Calibri" panose="020F0502020204030204" pitchFamily="34" charset="0"/>
                        </a:rPr>
                        <a:t>25 801</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a:solidFill>
                            <a:srgbClr val="00B050"/>
                          </a:solidFill>
                          <a:effectLst/>
                          <a:latin typeface="Calibri" panose="020F0502020204030204" pitchFamily="34" charset="0"/>
                        </a:rPr>
                        <a:t>-4 825</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15,8%</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F2F2F2"/>
                    </a:solidFill>
                  </a:tcPr>
                </a:tc>
                <a:extLst>
                  <a:ext uri="{0D108BD9-81ED-4DB2-BD59-A6C34878D82A}">
                    <a16:rowId xmlns="" xmlns:a16="http://schemas.microsoft.com/office/drawing/2014/main" val="10009"/>
                  </a:ext>
                </a:extLst>
              </a:tr>
              <a:tr h="138415">
                <a:tc>
                  <a:txBody>
                    <a:bodyPr/>
                    <a:lstStyle/>
                    <a:p>
                      <a:pPr algn="r" rtl="0" fontAlgn="ctr"/>
                      <a:r>
                        <a:rPr lang="en-ZA" sz="1050" b="0" i="1" u="none" strike="noStrike" dirty="0">
                          <a:solidFill>
                            <a:srgbClr val="000000"/>
                          </a:solidFill>
                          <a:effectLst/>
                          <a:latin typeface="Calibri" panose="020F0502020204030204" pitchFamily="34" charset="0"/>
                        </a:rPr>
                        <a:t>Sexual assault</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3 373</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3 671</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3 621</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3 771</a:t>
                      </a:r>
                    </a:p>
                  </a:txBody>
                  <a:tcPr marL="2641" marR="2641" marT="2641" marB="0" anchor="ctr">
                    <a:lnL>
                      <a:noFill/>
                    </a:lnL>
                    <a:lnR>
                      <a:noFill/>
                    </a:lnR>
                    <a:lnT>
                      <a:noFill/>
                    </a:lnT>
                    <a:lnB>
                      <a:noFill/>
                    </a:lnB>
                  </a:tcPr>
                </a:tc>
                <a:tc>
                  <a:txBody>
                    <a:bodyPr/>
                    <a:lstStyle/>
                    <a:p>
                      <a:pPr algn="ctr" rtl="0" fontAlgn="ctr"/>
                      <a:r>
                        <a:rPr lang="en-ZA" sz="1050" b="0" i="1" u="none" strike="noStrike" dirty="0">
                          <a:solidFill>
                            <a:srgbClr val="000000"/>
                          </a:solidFill>
                          <a:effectLst/>
                          <a:latin typeface="Calibri" panose="020F0502020204030204" pitchFamily="34" charset="0"/>
                        </a:rPr>
                        <a:t>3 481</a:t>
                      </a:r>
                    </a:p>
                  </a:txBody>
                  <a:tcPr marL="2641" marR="2641" marT="2641" marB="0" anchor="ctr">
                    <a:lnL>
                      <a:noFill/>
                    </a:lnL>
                    <a:lnR>
                      <a:noFill/>
                    </a:lnR>
                    <a:lnT>
                      <a:noFill/>
                    </a:lnT>
                    <a:lnB>
                      <a:noFill/>
                    </a:lnB>
                  </a:tcPr>
                </a:tc>
                <a:tc>
                  <a:txBody>
                    <a:bodyPr/>
                    <a:lstStyle/>
                    <a:p>
                      <a:pPr algn="ctr" rtl="0" fontAlgn="ctr"/>
                      <a:r>
                        <a:rPr lang="en-ZA" sz="1050" b="1" i="1" u="none" strike="noStrike">
                          <a:solidFill>
                            <a:srgbClr val="00B050"/>
                          </a:solidFill>
                          <a:effectLst/>
                          <a:latin typeface="Calibri" panose="020F0502020204030204" pitchFamily="34" charset="0"/>
                        </a:rPr>
                        <a:t>-290</a:t>
                      </a:r>
                    </a:p>
                  </a:txBody>
                  <a:tcPr marL="2641" marR="2641" marT="2641"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7,7%</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10"/>
                  </a:ext>
                </a:extLst>
              </a:tr>
              <a:tr h="181153">
                <a:tc>
                  <a:txBody>
                    <a:bodyPr/>
                    <a:lstStyle/>
                    <a:p>
                      <a:pPr algn="r" rtl="0" fontAlgn="ctr"/>
                      <a:r>
                        <a:rPr lang="en-ZA" sz="1050" b="0" i="1" u="none" strike="noStrike">
                          <a:solidFill>
                            <a:srgbClr val="000000"/>
                          </a:solidFill>
                          <a:effectLst/>
                          <a:latin typeface="Calibri" panose="020F0502020204030204" pitchFamily="34" charset="0"/>
                        </a:rPr>
                        <a:t>Attempted rape</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dirty="0">
                          <a:solidFill>
                            <a:srgbClr val="000000"/>
                          </a:solidFill>
                          <a:effectLst/>
                          <a:latin typeface="Calibri" panose="020F0502020204030204" pitchFamily="34" charset="0"/>
                        </a:rPr>
                        <a:t>2 090</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1 643</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1 614</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1 712</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dirty="0">
                          <a:solidFill>
                            <a:srgbClr val="000000"/>
                          </a:solidFill>
                          <a:effectLst/>
                          <a:latin typeface="Calibri" panose="020F0502020204030204" pitchFamily="34" charset="0"/>
                        </a:rPr>
                        <a:t>1 382</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a:solidFill>
                            <a:srgbClr val="00B050"/>
                          </a:solidFill>
                          <a:effectLst/>
                          <a:latin typeface="Calibri" panose="020F0502020204030204" pitchFamily="34" charset="0"/>
                        </a:rPr>
                        <a:t>-330</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19,3%</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F2F2F2"/>
                    </a:solidFill>
                  </a:tcPr>
                </a:tc>
                <a:extLst>
                  <a:ext uri="{0D108BD9-81ED-4DB2-BD59-A6C34878D82A}">
                    <a16:rowId xmlns="" xmlns:a16="http://schemas.microsoft.com/office/drawing/2014/main" val="10011"/>
                  </a:ext>
                </a:extLst>
              </a:tr>
              <a:tr h="181153">
                <a:tc>
                  <a:txBody>
                    <a:bodyPr/>
                    <a:lstStyle/>
                    <a:p>
                      <a:pPr algn="r" rtl="0" fontAlgn="ctr"/>
                      <a:r>
                        <a:rPr lang="en-ZA" sz="1050" b="0" i="1" u="none" strike="noStrike">
                          <a:solidFill>
                            <a:srgbClr val="000000"/>
                          </a:solidFill>
                          <a:effectLst/>
                          <a:latin typeface="Calibri" panose="020F0502020204030204" pitchFamily="34" charset="0"/>
                        </a:rPr>
                        <a:t>Contact sexual offences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650</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708</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515</a:t>
                      </a:r>
                    </a:p>
                  </a:txBody>
                  <a:tcPr marL="2641" marR="2641" marT="2641" marB="0" anchor="ctr">
                    <a:lnL>
                      <a:noFill/>
                    </a:lnL>
                    <a:lnR>
                      <a:noFill/>
                    </a:lnR>
                    <a:lnT>
                      <a:noFill/>
                    </a:lnT>
                    <a:lnB>
                      <a:noFill/>
                    </a:lnB>
                  </a:tcPr>
                </a:tc>
                <a:tc>
                  <a:txBody>
                    <a:bodyPr/>
                    <a:lstStyle/>
                    <a:p>
                      <a:pPr algn="ctr" rtl="0" fontAlgn="ctr"/>
                      <a:r>
                        <a:rPr lang="en-ZA" sz="1050" b="0" i="1" u="none" strike="noStrike" dirty="0">
                          <a:solidFill>
                            <a:srgbClr val="000000"/>
                          </a:solidFill>
                          <a:effectLst/>
                          <a:latin typeface="Calibri" panose="020F0502020204030204" pitchFamily="34" charset="0"/>
                        </a:rPr>
                        <a:t>488</a:t>
                      </a:r>
                    </a:p>
                  </a:txBody>
                  <a:tcPr marL="2641" marR="2641" marT="2641" marB="0" anchor="ctr">
                    <a:lnL>
                      <a:noFill/>
                    </a:lnL>
                    <a:lnR>
                      <a:noFill/>
                    </a:lnR>
                    <a:lnT>
                      <a:noFill/>
                    </a:lnT>
                    <a:lnB>
                      <a:noFill/>
                    </a:lnB>
                  </a:tcPr>
                </a:tc>
                <a:tc>
                  <a:txBody>
                    <a:bodyPr/>
                    <a:lstStyle/>
                    <a:p>
                      <a:pPr algn="ctr" rtl="0" fontAlgn="ctr"/>
                      <a:r>
                        <a:rPr lang="en-ZA" sz="1050" b="0" i="1" u="none" strike="noStrike" dirty="0" smtClean="0">
                          <a:solidFill>
                            <a:srgbClr val="000000"/>
                          </a:solidFill>
                          <a:effectLst/>
                          <a:latin typeface="Calibri" panose="020F0502020204030204" pitchFamily="34" charset="0"/>
                        </a:rPr>
                        <a:t>436</a:t>
                      </a:r>
                      <a:endParaRPr lang="en-ZA" sz="1050" b="0" i="1" u="none" strike="noStrike" dirty="0">
                        <a:solidFill>
                          <a:srgbClr val="000000"/>
                        </a:solidFill>
                        <a:effectLst/>
                        <a:latin typeface="Calibri" panose="020F0502020204030204" pitchFamily="34" charset="0"/>
                      </a:endParaRPr>
                    </a:p>
                  </a:txBody>
                  <a:tcPr marL="2641" marR="2641" marT="2641"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52</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10,7%</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12"/>
                  </a:ext>
                </a:extLst>
              </a:tr>
              <a:tr h="138415">
                <a:tc>
                  <a:txBody>
                    <a:bodyPr/>
                    <a:lstStyle/>
                    <a:p>
                      <a:pPr algn="r" rtl="0" fontAlgn="ctr"/>
                      <a:r>
                        <a:rPr lang="en-ZA" sz="1050" b="1" i="1" u="none" strike="noStrike">
                          <a:solidFill>
                            <a:srgbClr val="000000"/>
                          </a:solidFill>
                          <a:effectLst/>
                          <a:latin typeface="Calibri" panose="020F0502020204030204" pitchFamily="34" charset="0"/>
                        </a:rPr>
                        <a:t>Total Sexual Offences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39 580</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37 392</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36 731</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36 597</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smtClean="0">
                          <a:solidFill>
                            <a:srgbClr val="000000"/>
                          </a:solidFill>
                          <a:effectLst/>
                          <a:latin typeface="Calibri" panose="020F0502020204030204" pitchFamily="34" charset="0"/>
                        </a:rPr>
                        <a:t>31 100</a:t>
                      </a:r>
                      <a:endParaRPr lang="en-ZA" sz="1050" b="1" i="1" u="none" strike="noStrike" dirty="0">
                        <a:solidFill>
                          <a:srgbClr val="000000"/>
                        </a:solidFill>
                        <a:effectLst/>
                        <a:latin typeface="Calibri" panose="020F0502020204030204" pitchFamily="34" charset="0"/>
                      </a:endParaRP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a:solidFill>
                            <a:srgbClr val="00B050"/>
                          </a:solidFill>
                          <a:effectLst/>
                          <a:latin typeface="Calibri" panose="020F0502020204030204" pitchFamily="34" charset="0"/>
                        </a:rPr>
                        <a:t>-5 501</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15,0%</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D9D9D9"/>
                    </a:solidFill>
                  </a:tcPr>
                </a:tc>
                <a:extLst>
                  <a:ext uri="{0D108BD9-81ED-4DB2-BD59-A6C34878D82A}">
                    <a16:rowId xmlns="" xmlns:a16="http://schemas.microsoft.com/office/drawing/2014/main" val="10013"/>
                  </a:ext>
                </a:extLst>
              </a:tr>
              <a:tr h="138415">
                <a:tc>
                  <a:txBody>
                    <a:bodyPr/>
                    <a:lstStyle/>
                    <a:p>
                      <a:pPr algn="l" rtl="0" fontAlgn="b"/>
                      <a:r>
                        <a:rPr lang="en-ZA" sz="1050" b="0" i="1" u="none" strike="noStrike">
                          <a:solidFill>
                            <a:srgbClr val="000000"/>
                          </a:solidFill>
                          <a:effectLst/>
                          <a:latin typeface="Calibri" panose="020F0502020204030204" pitchFamily="34" charset="0"/>
                        </a:rPr>
                        <a:t> </a:t>
                      </a:r>
                    </a:p>
                  </a:txBody>
                  <a:tcPr marL="2641" marR="2641" marT="2641" marB="0" anchor="b">
                    <a:lnL>
                      <a:noFill/>
                    </a:lnL>
                    <a:lnR>
                      <a:noFill/>
                    </a:lnR>
                    <a:lnT>
                      <a:noFill/>
                    </a:lnT>
                    <a:lnB>
                      <a:noFill/>
                    </a:lnB>
                    <a:solidFill>
                      <a:srgbClr val="FFFFFF"/>
                    </a:solidFill>
                  </a:tcPr>
                </a:tc>
                <a:tc>
                  <a:txBody>
                    <a:bodyPr/>
                    <a:lstStyle/>
                    <a:p>
                      <a:pPr algn="l" rtl="0" fontAlgn="b"/>
                      <a:r>
                        <a:rPr lang="en-ZA" sz="1050" b="0" i="1" u="none" strike="noStrike">
                          <a:solidFill>
                            <a:srgbClr val="000000"/>
                          </a:solidFill>
                          <a:effectLst/>
                          <a:latin typeface="Calibri" panose="020F0502020204030204" pitchFamily="34" charset="0"/>
                        </a:rPr>
                        <a:t> </a:t>
                      </a:r>
                    </a:p>
                  </a:txBody>
                  <a:tcPr marL="2641" marR="2641" marT="2641" marB="0" anchor="b">
                    <a:lnL>
                      <a:noFill/>
                    </a:lnL>
                    <a:lnR>
                      <a:noFill/>
                    </a:lnR>
                    <a:lnT>
                      <a:noFill/>
                    </a:lnT>
                    <a:lnB>
                      <a:noFill/>
                    </a:lnB>
                    <a:solidFill>
                      <a:srgbClr val="FFFFFF"/>
                    </a:solidFill>
                  </a:tcPr>
                </a:tc>
                <a:tc>
                  <a:txBody>
                    <a:bodyPr/>
                    <a:lstStyle/>
                    <a:p>
                      <a:pPr algn="l" rtl="0" fontAlgn="b"/>
                      <a:r>
                        <a:rPr lang="en-ZA" sz="1050" b="0" i="1" u="none" strike="noStrike">
                          <a:solidFill>
                            <a:srgbClr val="000000"/>
                          </a:solidFill>
                          <a:effectLst/>
                          <a:latin typeface="Calibri" panose="020F0502020204030204" pitchFamily="34" charset="0"/>
                        </a:rPr>
                        <a:t> </a:t>
                      </a:r>
                    </a:p>
                  </a:txBody>
                  <a:tcPr marL="2641" marR="2641" marT="2641" marB="0" anchor="b">
                    <a:lnL>
                      <a:noFill/>
                    </a:lnL>
                    <a:lnR>
                      <a:noFill/>
                    </a:lnR>
                    <a:lnT>
                      <a:noFill/>
                    </a:lnT>
                    <a:lnB>
                      <a:noFill/>
                    </a:lnB>
                    <a:solidFill>
                      <a:srgbClr val="FFFFFF"/>
                    </a:solidFill>
                  </a:tcPr>
                </a:tc>
                <a:tc>
                  <a:txBody>
                    <a:bodyPr/>
                    <a:lstStyle/>
                    <a:p>
                      <a:pPr algn="l" rtl="0" fontAlgn="b"/>
                      <a:r>
                        <a:rPr lang="en-ZA" sz="1050" b="0" i="1" u="none" strike="noStrike">
                          <a:solidFill>
                            <a:srgbClr val="000000"/>
                          </a:solidFill>
                          <a:effectLst/>
                          <a:latin typeface="Calibri" panose="020F0502020204030204" pitchFamily="34" charset="0"/>
                        </a:rPr>
                        <a:t> </a:t>
                      </a:r>
                    </a:p>
                  </a:txBody>
                  <a:tcPr marL="2641" marR="2641" marT="2641" marB="0" anchor="b">
                    <a:lnL>
                      <a:noFill/>
                    </a:lnL>
                    <a:lnR>
                      <a:noFill/>
                    </a:lnR>
                    <a:lnT>
                      <a:noFill/>
                    </a:lnT>
                    <a:lnB>
                      <a:noFill/>
                    </a:lnB>
                    <a:solidFill>
                      <a:srgbClr val="FFFFFF"/>
                    </a:solidFill>
                  </a:tcPr>
                </a:tc>
                <a:tc>
                  <a:txBody>
                    <a:bodyPr/>
                    <a:lstStyle/>
                    <a:p>
                      <a:pPr algn="l" rtl="0" fontAlgn="b"/>
                      <a:r>
                        <a:rPr lang="en-ZA" sz="1050" b="0" i="1" u="none" strike="noStrike">
                          <a:solidFill>
                            <a:srgbClr val="000000"/>
                          </a:solidFill>
                          <a:effectLst/>
                          <a:latin typeface="Calibri" panose="020F0502020204030204" pitchFamily="34" charset="0"/>
                        </a:rPr>
                        <a:t> </a:t>
                      </a:r>
                    </a:p>
                  </a:txBody>
                  <a:tcPr marL="2641" marR="2641" marT="2641" marB="0" anchor="b">
                    <a:lnL>
                      <a:noFill/>
                    </a:lnL>
                    <a:lnR>
                      <a:noFill/>
                    </a:lnR>
                    <a:lnT>
                      <a:noFill/>
                    </a:lnT>
                    <a:lnB>
                      <a:noFill/>
                    </a:lnB>
                    <a:solidFill>
                      <a:srgbClr val="FFFFFF"/>
                    </a:solidFill>
                  </a:tcPr>
                </a:tc>
                <a:tc>
                  <a:txBody>
                    <a:bodyPr/>
                    <a:lstStyle/>
                    <a:p>
                      <a:pPr algn="l" rtl="0" fontAlgn="b"/>
                      <a:r>
                        <a:rPr lang="en-ZA" sz="1050" b="0" i="1" u="none" strike="noStrike">
                          <a:solidFill>
                            <a:srgbClr val="000000"/>
                          </a:solidFill>
                          <a:effectLst/>
                          <a:latin typeface="Calibri" panose="020F0502020204030204" pitchFamily="34" charset="0"/>
                        </a:rPr>
                        <a:t> </a:t>
                      </a:r>
                    </a:p>
                  </a:txBody>
                  <a:tcPr marL="2641" marR="2641" marT="2641" marB="0" anchor="b">
                    <a:lnL>
                      <a:noFill/>
                    </a:lnL>
                    <a:lnR>
                      <a:noFill/>
                    </a:lnR>
                    <a:lnT>
                      <a:noFill/>
                    </a:lnT>
                    <a:lnB>
                      <a:noFill/>
                    </a:lnB>
                    <a:solidFill>
                      <a:srgbClr val="FFFFFF"/>
                    </a:solidFill>
                  </a:tcPr>
                </a:tc>
                <a:tc>
                  <a:txBody>
                    <a:bodyPr/>
                    <a:lstStyle/>
                    <a:p>
                      <a:pPr algn="l" rtl="0" fontAlgn="b"/>
                      <a:r>
                        <a:rPr lang="en-ZA" sz="1050" b="0" i="1" u="none" strike="noStrike">
                          <a:solidFill>
                            <a:srgbClr val="000000"/>
                          </a:solidFill>
                          <a:effectLst/>
                          <a:latin typeface="Calibri" panose="020F0502020204030204" pitchFamily="34" charset="0"/>
                        </a:rPr>
                        <a:t> </a:t>
                      </a:r>
                    </a:p>
                  </a:txBody>
                  <a:tcPr marL="2641" marR="2641" marT="2641" marB="0" anchor="b">
                    <a:lnL>
                      <a:noFill/>
                    </a:lnL>
                    <a:lnR>
                      <a:noFill/>
                    </a:lnR>
                    <a:lnT>
                      <a:noFill/>
                    </a:lnT>
                    <a:lnB>
                      <a:noFill/>
                    </a:lnB>
                    <a:solidFill>
                      <a:srgbClr val="FFFFFF"/>
                    </a:solidFill>
                  </a:tcPr>
                </a:tc>
                <a:tc>
                  <a:txBody>
                    <a:bodyPr/>
                    <a:lstStyle/>
                    <a:p>
                      <a:pPr algn="l" rtl="0" fontAlgn="b"/>
                      <a:r>
                        <a:rPr lang="en-ZA" sz="1050" b="0" i="1" u="none" strike="noStrike">
                          <a:solidFill>
                            <a:srgbClr val="000000"/>
                          </a:solidFill>
                          <a:effectLst/>
                          <a:latin typeface="Calibri" panose="020F0502020204030204" pitchFamily="34" charset="0"/>
                        </a:rPr>
                        <a:t> </a:t>
                      </a:r>
                    </a:p>
                  </a:txBody>
                  <a:tcPr marL="2641" marR="2641" marT="2641" marB="0" anchor="b">
                    <a:lnL>
                      <a:noFill/>
                    </a:lnL>
                    <a:lnR>
                      <a:noFill/>
                    </a:lnR>
                    <a:lnT>
                      <a:noFill/>
                    </a:lnT>
                    <a:lnB>
                      <a:noFill/>
                    </a:lnB>
                    <a:solidFill>
                      <a:srgbClr val="FFFFFF"/>
                    </a:solidFill>
                  </a:tcPr>
                </a:tc>
                <a:extLst>
                  <a:ext uri="{0D108BD9-81ED-4DB2-BD59-A6C34878D82A}">
                    <a16:rowId xmlns="" xmlns:a16="http://schemas.microsoft.com/office/drawing/2014/main" val="10014"/>
                  </a:ext>
                </a:extLst>
              </a:tr>
              <a:tr h="138415">
                <a:tc>
                  <a:txBody>
                    <a:bodyPr/>
                    <a:lstStyle/>
                    <a:p>
                      <a:pPr algn="ctr" rtl="0" fontAlgn="ctr"/>
                      <a:r>
                        <a:rPr lang="en-ZA" sz="1050" b="1" i="1" u="none" strike="noStrike" dirty="0">
                          <a:solidFill>
                            <a:srgbClr val="FFFFFF"/>
                          </a:solidFill>
                          <a:effectLst/>
                          <a:latin typeface="Calibri" panose="020F0502020204030204" pitchFamily="34" charset="0"/>
                        </a:rPr>
                        <a:t>            Crime Category</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a:solidFill>
                            <a:srgbClr val="FFFFFF"/>
                          </a:solidFill>
                          <a:effectLst/>
                          <a:latin typeface="Calibri" panose="020F0502020204030204" pitchFamily="34" charset="0"/>
                        </a:rPr>
                        <a:t>2015/2016</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2016/2017</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a:solidFill>
                            <a:srgbClr val="FFFFFF"/>
                          </a:solidFill>
                          <a:effectLst/>
                          <a:latin typeface="Calibri" panose="020F0502020204030204" pitchFamily="34" charset="0"/>
                        </a:rPr>
                        <a:t>2017/2018</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a:solidFill>
                            <a:srgbClr val="FFFFFF"/>
                          </a:solidFill>
                          <a:effectLst/>
                          <a:latin typeface="Calibri" panose="020F0502020204030204" pitchFamily="34" charset="0"/>
                        </a:rPr>
                        <a:t>2018/2019</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a:solidFill>
                            <a:srgbClr val="FFFFFF"/>
                          </a:solidFill>
                          <a:effectLst/>
                          <a:latin typeface="Calibri" panose="020F0502020204030204" pitchFamily="34" charset="0"/>
                        </a:rPr>
                        <a:t>2019/2020</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dirty="0">
                          <a:solidFill>
                            <a:srgbClr val="FFFFFF"/>
                          </a:solidFill>
                          <a:effectLst/>
                          <a:latin typeface="Calibri" panose="020F0502020204030204" pitchFamily="34" charset="0"/>
                        </a:rPr>
                        <a:t>Count Diff</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tc>
                  <a:txBody>
                    <a:bodyPr/>
                    <a:lstStyle/>
                    <a:p>
                      <a:pPr algn="ctr" rtl="0" fontAlgn="ctr"/>
                      <a:r>
                        <a:rPr lang="en-ZA" sz="1050" b="1" i="1" u="none" strike="noStrike">
                          <a:solidFill>
                            <a:srgbClr val="FFFFFF"/>
                          </a:solidFill>
                          <a:effectLst/>
                          <a:latin typeface="Calibri" panose="020F0502020204030204" pitchFamily="34" charset="0"/>
                        </a:rPr>
                        <a:t>% Change</a:t>
                      </a:r>
                    </a:p>
                  </a:txBody>
                  <a:tcPr marL="2641" marR="2641" marT="2641" marB="0" anchor="ctr">
                    <a:lnL>
                      <a:noFill/>
                    </a:lnL>
                    <a:lnR>
                      <a:noFill/>
                    </a:lnR>
                    <a:lnT>
                      <a:noFill/>
                    </a:lnT>
                    <a:lnB w="12700" cap="flat" cmpd="sng" algn="ctr">
                      <a:solidFill>
                        <a:srgbClr val="7F7F7F"/>
                      </a:solidFill>
                      <a:prstDash val="solid"/>
                      <a:round/>
                      <a:headEnd type="none" w="med" len="med"/>
                      <a:tailEnd type="none" w="med" len="med"/>
                    </a:lnB>
                    <a:solidFill>
                      <a:srgbClr val="808080"/>
                    </a:solidFill>
                  </a:tcPr>
                </a:tc>
                <a:extLst>
                  <a:ext uri="{0D108BD9-81ED-4DB2-BD59-A6C34878D82A}">
                    <a16:rowId xmlns="" xmlns:a16="http://schemas.microsoft.com/office/drawing/2014/main" val="10015"/>
                  </a:ext>
                </a:extLst>
              </a:tr>
              <a:tr h="138415">
                <a:tc gridSpan="8">
                  <a:txBody>
                    <a:bodyPr/>
                    <a:lstStyle/>
                    <a:p>
                      <a:pPr algn="ctr" rtl="0" fontAlgn="ctr"/>
                      <a:r>
                        <a:rPr lang="en-ZA" sz="1050" b="1" i="1" u="none" strike="noStrike" dirty="0">
                          <a:solidFill>
                            <a:srgbClr val="000000"/>
                          </a:solidFill>
                          <a:effectLst/>
                          <a:latin typeface="Calibri" panose="020F0502020204030204" pitchFamily="34" charset="0"/>
                        </a:rPr>
                        <a:t>CONTACT CRIMES ( crimes against children</a:t>
                      </a:r>
                      <a:r>
                        <a:rPr lang="en-ZA" sz="1050" b="0" i="1" u="none" strike="noStrike" dirty="0">
                          <a:solidFill>
                            <a:srgbClr val="000000"/>
                          </a:solidFill>
                          <a:effectLst/>
                          <a:latin typeface="Calibri" panose="020F0502020204030204" pitchFamily="34" charset="0"/>
                        </a:rPr>
                        <a:t>)</a:t>
                      </a:r>
                    </a:p>
                  </a:txBody>
                  <a:tcPr marL="2641" marR="2641" marT="2641"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16"/>
                  </a:ext>
                </a:extLst>
              </a:tr>
              <a:tr h="138415">
                <a:tc>
                  <a:txBody>
                    <a:bodyPr/>
                    <a:lstStyle/>
                    <a:p>
                      <a:pPr algn="r" rtl="0" fontAlgn="ctr"/>
                      <a:r>
                        <a:rPr lang="en-ZA" sz="1050" b="0" i="1" u="none" strike="noStrike">
                          <a:solidFill>
                            <a:srgbClr val="000000"/>
                          </a:solidFill>
                          <a:effectLst/>
                          <a:latin typeface="Calibri" panose="020F0502020204030204" pitchFamily="34" charset="0"/>
                        </a:rPr>
                        <a:t>Murder</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1 019</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839</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985</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1 014</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943</a:t>
                      </a:r>
                    </a:p>
                  </a:txBody>
                  <a:tcPr marL="2641" marR="2641" marT="2641" marB="0" anchor="ctr">
                    <a:lnL>
                      <a:noFill/>
                    </a:lnL>
                    <a:lnR>
                      <a:noFill/>
                    </a:lnR>
                    <a:lnT>
                      <a:noFill/>
                    </a:lnT>
                    <a:lnB>
                      <a:noFill/>
                    </a:lnB>
                  </a:tcPr>
                </a:tc>
                <a:tc>
                  <a:txBody>
                    <a:bodyPr/>
                    <a:lstStyle/>
                    <a:p>
                      <a:pPr algn="ctr" rtl="0" fontAlgn="ctr"/>
                      <a:r>
                        <a:rPr lang="en-ZA" sz="1050" b="1" i="1" u="none" strike="noStrike">
                          <a:solidFill>
                            <a:srgbClr val="00B050"/>
                          </a:solidFill>
                          <a:effectLst/>
                          <a:latin typeface="Calibri" panose="020F0502020204030204" pitchFamily="34" charset="0"/>
                        </a:rPr>
                        <a:t>-71</a:t>
                      </a:r>
                    </a:p>
                  </a:txBody>
                  <a:tcPr marL="2641" marR="2641" marT="2641"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7,0%</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17"/>
                  </a:ext>
                </a:extLst>
              </a:tr>
              <a:tr h="181153">
                <a:tc>
                  <a:txBody>
                    <a:bodyPr/>
                    <a:lstStyle/>
                    <a:p>
                      <a:pPr algn="r" rtl="0" fontAlgn="ctr"/>
                      <a:r>
                        <a:rPr lang="en-ZA" sz="1050" b="0" i="1" u="none" strike="noStrike" dirty="0">
                          <a:solidFill>
                            <a:srgbClr val="000000"/>
                          </a:solidFill>
                          <a:effectLst/>
                          <a:latin typeface="Calibri" panose="020F0502020204030204" pitchFamily="34" charset="0"/>
                        </a:rPr>
                        <a:t>Sexual Offences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dirty="0">
                          <a:solidFill>
                            <a:srgbClr val="000000"/>
                          </a:solidFill>
                          <a:effectLst/>
                          <a:latin typeface="Calibri" panose="020F0502020204030204" pitchFamily="34" charset="0"/>
                        </a:rPr>
                        <a:t>26 514</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24 677</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23 488</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24 387</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22 070</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a:solidFill>
                            <a:srgbClr val="00B050"/>
                          </a:solidFill>
                          <a:effectLst/>
                          <a:latin typeface="Calibri" panose="020F0502020204030204" pitchFamily="34" charset="0"/>
                        </a:rPr>
                        <a:t>-2 317</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9,5%</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F2F2F2"/>
                    </a:solidFill>
                  </a:tcPr>
                </a:tc>
                <a:extLst>
                  <a:ext uri="{0D108BD9-81ED-4DB2-BD59-A6C34878D82A}">
                    <a16:rowId xmlns="" xmlns:a16="http://schemas.microsoft.com/office/drawing/2014/main" val="10018"/>
                  </a:ext>
                </a:extLst>
              </a:tr>
              <a:tr h="181153">
                <a:tc>
                  <a:txBody>
                    <a:bodyPr/>
                    <a:lstStyle/>
                    <a:p>
                      <a:pPr algn="r" rtl="0" fontAlgn="ctr"/>
                      <a:r>
                        <a:rPr lang="en-ZA" sz="1050" b="0" i="1" u="none" strike="noStrike">
                          <a:solidFill>
                            <a:srgbClr val="000000"/>
                          </a:solidFill>
                          <a:effectLst/>
                          <a:latin typeface="Calibri" panose="020F0502020204030204" pitchFamily="34" charset="0"/>
                        </a:rPr>
                        <a:t>Attempted murder</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1 061</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936</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1 059</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1 184</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1 137</a:t>
                      </a:r>
                    </a:p>
                  </a:txBody>
                  <a:tcPr marL="2641" marR="2641" marT="2641" marB="0" anchor="ctr">
                    <a:lnL>
                      <a:noFill/>
                    </a:lnL>
                    <a:lnR>
                      <a:noFill/>
                    </a:lnR>
                    <a:lnT>
                      <a:noFill/>
                    </a:lnT>
                    <a:lnB>
                      <a:noFill/>
                    </a:lnB>
                  </a:tcPr>
                </a:tc>
                <a:tc>
                  <a:txBody>
                    <a:bodyPr/>
                    <a:lstStyle/>
                    <a:p>
                      <a:pPr algn="ctr" rtl="0" fontAlgn="ctr"/>
                      <a:r>
                        <a:rPr lang="en-ZA" sz="1050" b="1" i="1" u="none" strike="noStrike">
                          <a:solidFill>
                            <a:srgbClr val="00B050"/>
                          </a:solidFill>
                          <a:effectLst/>
                          <a:latin typeface="Calibri" panose="020F0502020204030204" pitchFamily="34" charset="0"/>
                        </a:rPr>
                        <a:t>-47</a:t>
                      </a:r>
                    </a:p>
                  </a:txBody>
                  <a:tcPr marL="2641" marR="2641" marT="2641"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4,0%</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19"/>
                  </a:ext>
                </a:extLst>
              </a:tr>
              <a:tr h="138415">
                <a:tc>
                  <a:txBody>
                    <a:bodyPr/>
                    <a:lstStyle/>
                    <a:p>
                      <a:pPr algn="r" rtl="0" fontAlgn="ctr"/>
                      <a:r>
                        <a:rPr lang="en-ZA" sz="1050" b="0" i="1" u="none" strike="noStrike">
                          <a:solidFill>
                            <a:srgbClr val="000000"/>
                          </a:solidFill>
                          <a:effectLst/>
                          <a:latin typeface="Calibri" panose="020F0502020204030204" pitchFamily="34" charset="0"/>
                        </a:rPr>
                        <a:t>Assault GBH</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8 772</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7 589</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7 562</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7 815</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7 506</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a:solidFill>
                            <a:srgbClr val="00B050"/>
                          </a:solidFill>
                          <a:effectLst/>
                          <a:latin typeface="Calibri" panose="020F0502020204030204" pitchFamily="34" charset="0"/>
                        </a:rPr>
                        <a:t>-309</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4,0%</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F2F2F2"/>
                    </a:solidFill>
                  </a:tcPr>
                </a:tc>
                <a:extLst>
                  <a:ext uri="{0D108BD9-81ED-4DB2-BD59-A6C34878D82A}">
                    <a16:rowId xmlns="" xmlns:a16="http://schemas.microsoft.com/office/drawing/2014/main" val="10020"/>
                  </a:ext>
                </a:extLst>
              </a:tr>
              <a:tr h="181153">
                <a:tc>
                  <a:txBody>
                    <a:bodyPr/>
                    <a:lstStyle/>
                    <a:p>
                      <a:pPr algn="r" rtl="0" fontAlgn="ctr"/>
                      <a:r>
                        <a:rPr lang="en-ZA" sz="1050" b="0" i="1" u="none" strike="noStrike">
                          <a:solidFill>
                            <a:srgbClr val="000000"/>
                          </a:solidFill>
                          <a:effectLst/>
                          <a:latin typeface="Calibri" panose="020F0502020204030204" pitchFamily="34" charset="0"/>
                        </a:rPr>
                        <a:t>Common assault</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dirty="0">
                          <a:solidFill>
                            <a:srgbClr val="000000"/>
                          </a:solidFill>
                          <a:effectLst/>
                          <a:latin typeface="Calibri" panose="020F0502020204030204" pitchFamily="34" charset="0"/>
                        </a:rPr>
                        <a:t>10 686</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10 211</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10 446</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10 829</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10 692</a:t>
                      </a:r>
                    </a:p>
                  </a:txBody>
                  <a:tcPr marL="2641" marR="2641" marT="2641" marB="0" anchor="ctr">
                    <a:lnL>
                      <a:noFill/>
                    </a:lnL>
                    <a:lnR>
                      <a:noFill/>
                    </a:lnR>
                    <a:lnT>
                      <a:noFill/>
                    </a:lnT>
                    <a:lnB>
                      <a:noFill/>
                    </a:lnB>
                  </a:tcPr>
                </a:tc>
                <a:tc>
                  <a:txBody>
                    <a:bodyPr/>
                    <a:lstStyle/>
                    <a:p>
                      <a:pPr algn="ctr" rtl="0" fontAlgn="ctr"/>
                      <a:r>
                        <a:rPr lang="en-ZA" sz="1050" b="1" i="1" u="none" strike="noStrike">
                          <a:solidFill>
                            <a:srgbClr val="00B050"/>
                          </a:solidFill>
                          <a:effectLst/>
                          <a:latin typeface="Calibri" panose="020F0502020204030204" pitchFamily="34" charset="0"/>
                        </a:rPr>
                        <a:t>-137</a:t>
                      </a:r>
                    </a:p>
                  </a:txBody>
                  <a:tcPr marL="2641" marR="2641" marT="2641"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1,3%</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21"/>
                  </a:ext>
                </a:extLst>
              </a:tr>
              <a:tr h="181153">
                <a:tc>
                  <a:txBody>
                    <a:bodyPr/>
                    <a:lstStyle/>
                    <a:p>
                      <a:pPr algn="r" rtl="0" fontAlgn="ctr"/>
                      <a:r>
                        <a:rPr lang="en-ZA" sz="1050" b="1" i="1" u="none" strike="noStrike">
                          <a:solidFill>
                            <a:srgbClr val="000000"/>
                          </a:solidFill>
                          <a:effectLst/>
                          <a:latin typeface="Calibri" panose="020F0502020204030204" pitchFamily="34" charset="0"/>
                        </a:rPr>
                        <a:t>Total Contact Crimes </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rgbClr val="D9D9D9"/>
                    </a:solidFill>
                  </a:tcPr>
                </a:tc>
                <a:tc>
                  <a:txBody>
                    <a:bodyPr/>
                    <a:lstStyle/>
                    <a:p>
                      <a:pPr algn="ctr" rtl="0" fontAlgn="ctr"/>
                      <a:r>
                        <a:rPr lang="en-ZA" sz="1050" b="1" i="1" u="none" strike="noStrike" dirty="0">
                          <a:solidFill>
                            <a:srgbClr val="000000"/>
                          </a:solidFill>
                          <a:effectLst/>
                          <a:latin typeface="Calibri" panose="020F0502020204030204" pitchFamily="34" charset="0"/>
                        </a:rPr>
                        <a:t>48 052</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44 252</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a:solidFill>
                            <a:srgbClr val="000000"/>
                          </a:solidFill>
                          <a:effectLst/>
                          <a:latin typeface="Calibri" panose="020F0502020204030204" pitchFamily="34" charset="0"/>
                        </a:rPr>
                        <a:t>43 540</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a:solidFill>
                            <a:srgbClr val="000000"/>
                          </a:solidFill>
                          <a:effectLst/>
                          <a:latin typeface="Calibri" panose="020F0502020204030204" pitchFamily="34" charset="0"/>
                        </a:rPr>
                        <a:t>45 229</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a:solidFill>
                            <a:srgbClr val="000000"/>
                          </a:solidFill>
                          <a:effectLst/>
                          <a:latin typeface="Calibri" panose="020F0502020204030204" pitchFamily="34" charset="0"/>
                        </a:rPr>
                        <a:t>42 348</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a:solidFill>
                            <a:srgbClr val="00B050"/>
                          </a:solidFill>
                          <a:effectLst/>
                          <a:latin typeface="Calibri" panose="020F0502020204030204" pitchFamily="34" charset="0"/>
                        </a:rPr>
                        <a:t>-2 881</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6,4%</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D9D9D9"/>
                    </a:solidFill>
                  </a:tcPr>
                </a:tc>
                <a:extLst>
                  <a:ext uri="{0D108BD9-81ED-4DB2-BD59-A6C34878D82A}">
                    <a16:rowId xmlns="" xmlns:a16="http://schemas.microsoft.com/office/drawing/2014/main" val="10022"/>
                  </a:ext>
                </a:extLst>
              </a:tr>
              <a:tr h="138415">
                <a:tc gridSpan="8">
                  <a:txBody>
                    <a:bodyPr/>
                    <a:lstStyle/>
                    <a:p>
                      <a:pPr algn="ctr" rtl="0" fontAlgn="ctr"/>
                      <a:r>
                        <a:rPr lang="en-ZA" sz="1050" b="1" i="1" u="none" strike="noStrike">
                          <a:solidFill>
                            <a:srgbClr val="000000"/>
                          </a:solidFill>
                          <a:effectLst/>
                          <a:latin typeface="Calibri" panose="020F0502020204030204" pitchFamily="34" charset="0"/>
                        </a:rPr>
                        <a:t>Sexual Offences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23"/>
                  </a:ext>
                </a:extLst>
              </a:tr>
              <a:tr h="138415">
                <a:tc>
                  <a:txBody>
                    <a:bodyPr/>
                    <a:lstStyle/>
                    <a:p>
                      <a:pPr algn="r" rtl="0" fontAlgn="ctr"/>
                      <a:r>
                        <a:rPr lang="en-ZA" sz="1050" b="0" i="1" u="none" strike="noStrike">
                          <a:solidFill>
                            <a:srgbClr val="000000"/>
                          </a:solidFill>
                          <a:effectLst/>
                          <a:latin typeface="Calibri" panose="020F0502020204030204" pitchFamily="34" charset="0"/>
                        </a:rPr>
                        <a:t>Rape</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21 121</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19 079</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18 336</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18 586</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17 118</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a:solidFill>
                            <a:srgbClr val="00B050"/>
                          </a:solidFill>
                          <a:effectLst/>
                          <a:latin typeface="Calibri" panose="020F0502020204030204" pitchFamily="34" charset="0"/>
                        </a:rPr>
                        <a:t>-1 468</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7,9%</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F2F2F2"/>
                    </a:solidFill>
                  </a:tcPr>
                </a:tc>
                <a:extLst>
                  <a:ext uri="{0D108BD9-81ED-4DB2-BD59-A6C34878D82A}">
                    <a16:rowId xmlns="" xmlns:a16="http://schemas.microsoft.com/office/drawing/2014/main" val="10024"/>
                  </a:ext>
                </a:extLst>
              </a:tr>
              <a:tr h="138415">
                <a:tc>
                  <a:txBody>
                    <a:bodyPr/>
                    <a:lstStyle/>
                    <a:p>
                      <a:pPr algn="r" rtl="0" fontAlgn="ctr"/>
                      <a:r>
                        <a:rPr lang="en-ZA" sz="1050" b="0" i="1" u="none" strike="noStrike">
                          <a:solidFill>
                            <a:srgbClr val="000000"/>
                          </a:solidFill>
                          <a:effectLst/>
                          <a:latin typeface="Calibri" panose="020F0502020204030204" pitchFamily="34" charset="0"/>
                        </a:rPr>
                        <a:t>Sexual Assault</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3 509</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3 986</a:t>
                      </a:r>
                    </a:p>
                  </a:txBody>
                  <a:tcPr marL="2641" marR="2641" marT="2641" marB="0" anchor="ctr">
                    <a:lnL>
                      <a:noFill/>
                    </a:lnL>
                    <a:lnR>
                      <a:noFill/>
                    </a:lnR>
                    <a:lnT>
                      <a:noFill/>
                    </a:lnT>
                    <a:lnB>
                      <a:noFill/>
                    </a:lnB>
                  </a:tcPr>
                </a:tc>
                <a:tc>
                  <a:txBody>
                    <a:bodyPr/>
                    <a:lstStyle/>
                    <a:p>
                      <a:pPr algn="ctr" rtl="0" fontAlgn="ctr"/>
                      <a:r>
                        <a:rPr lang="en-ZA" sz="1050" b="0" i="1" u="none" strike="noStrike" dirty="0">
                          <a:solidFill>
                            <a:srgbClr val="000000"/>
                          </a:solidFill>
                          <a:effectLst/>
                          <a:latin typeface="Calibri" panose="020F0502020204030204" pitchFamily="34" charset="0"/>
                        </a:rPr>
                        <a:t>3 706</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4 451</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3 727</a:t>
                      </a:r>
                    </a:p>
                  </a:txBody>
                  <a:tcPr marL="2641" marR="2641" marT="2641" marB="0" anchor="ctr">
                    <a:lnL>
                      <a:noFill/>
                    </a:lnL>
                    <a:lnR>
                      <a:noFill/>
                    </a:lnR>
                    <a:lnT>
                      <a:noFill/>
                    </a:lnT>
                    <a:lnB>
                      <a:noFill/>
                    </a:lnB>
                  </a:tcPr>
                </a:tc>
                <a:tc>
                  <a:txBody>
                    <a:bodyPr/>
                    <a:lstStyle/>
                    <a:p>
                      <a:pPr algn="ctr" rtl="0" fontAlgn="ctr"/>
                      <a:r>
                        <a:rPr lang="en-ZA" sz="1050" b="1" i="1" u="none" strike="noStrike">
                          <a:solidFill>
                            <a:srgbClr val="00B050"/>
                          </a:solidFill>
                          <a:effectLst/>
                          <a:latin typeface="Calibri" panose="020F0502020204030204" pitchFamily="34" charset="0"/>
                        </a:rPr>
                        <a:t>-724</a:t>
                      </a:r>
                    </a:p>
                  </a:txBody>
                  <a:tcPr marL="2641" marR="2641" marT="2641"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16,3%</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25"/>
                  </a:ext>
                </a:extLst>
              </a:tr>
              <a:tr h="181153">
                <a:tc>
                  <a:txBody>
                    <a:bodyPr/>
                    <a:lstStyle/>
                    <a:p>
                      <a:pPr algn="r" rtl="0" fontAlgn="ctr"/>
                      <a:r>
                        <a:rPr lang="en-ZA" sz="1050" b="0" i="1" u="none" strike="noStrike">
                          <a:solidFill>
                            <a:srgbClr val="000000"/>
                          </a:solidFill>
                          <a:effectLst/>
                          <a:latin typeface="Calibri" panose="020F0502020204030204" pitchFamily="34" charset="0"/>
                        </a:rPr>
                        <a:t>Attempted rape</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716</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590</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662</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562</a:t>
                      </a:r>
                    </a:p>
                  </a:txBody>
                  <a:tcPr marL="2641" marR="2641" marT="2641" marB="0" anchor="ctr">
                    <a:lnL>
                      <a:noFill/>
                    </a:lnL>
                    <a:lnR>
                      <a:noFill/>
                    </a:lnR>
                    <a:lnT>
                      <a:noFill/>
                    </a:lnT>
                    <a:lnB>
                      <a:noFill/>
                    </a:lnB>
                    <a:solidFill>
                      <a:srgbClr val="F2F2F2"/>
                    </a:solidFill>
                  </a:tcPr>
                </a:tc>
                <a:tc>
                  <a:txBody>
                    <a:bodyPr/>
                    <a:lstStyle/>
                    <a:p>
                      <a:pPr algn="ctr" rtl="0" fontAlgn="ctr"/>
                      <a:r>
                        <a:rPr lang="en-ZA" sz="1050" b="0" i="1" u="none" strike="noStrike">
                          <a:solidFill>
                            <a:srgbClr val="000000"/>
                          </a:solidFill>
                          <a:effectLst/>
                          <a:latin typeface="Calibri" panose="020F0502020204030204" pitchFamily="34" charset="0"/>
                        </a:rPr>
                        <a:t>586</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a:solidFill>
                            <a:srgbClr val="FF0000"/>
                          </a:solidFill>
                          <a:effectLst/>
                          <a:latin typeface="Calibri" panose="020F0502020204030204" pitchFamily="34" charset="0"/>
                        </a:rPr>
                        <a:t>24</a:t>
                      </a:r>
                    </a:p>
                  </a:txBody>
                  <a:tcPr marL="2641" marR="2641" marT="2641" marB="0" anchor="ctr">
                    <a:lnL>
                      <a:noFill/>
                    </a:lnL>
                    <a:lnR>
                      <a:noFill/>
                    </a:lnR>
                    <a:lnT>
                      <a:noFill/>
                    </a:lnT>
                    <a:lnB>
                      <a:noFill/>
                    </a:lnB>
                    <a:solidFill>
                      <a:srgbClr val="F2F2F2"/>
                    </a:solidFill>
                  </a:tcPr>
                </a:tc>
                <a:tc>
                  <a:txBody>
                    <a:bodyPr/>
                    <a:lstStyle/>
                    <a:p>
                      <a:pPr algn="ctr" rtl="0" fontAlgn="ctr"/>
                      <a:r>
                        <a:rPr lang="en-ZA" sz="1050" b="1" i="1" u="none" strike="noStrike" dirty="0" smtClean="0">
                          <a:solidFill>
                            <a:srgbClr val="FF0000"/>
                          </a:solidFill>
                          <a:effectLst/>
                          <a:latin typeface="Calibri" panose="020F0502020204030204" pitchFamily="34" charset="0"/>
                        </a:rPr>
                        <a:t>4,3%</a:t>
                      </a:r>
                      <a:endParaRPr lang="en-ZA" sz="1050" b="1" i="1" u="none" strike="noStrike" dirty="0">
                        <a:solidFill>
                          <a:srgbClr val="FF0000"/>
                        </a:solidFill>
                        <a:effectLst/>
                        <a:latin typeface="Calibri" panose="020F0502020204030204" pitchFamily="34" charset="0"/>
                      </a:endParaRPr>
                    </a:p>
                  </a:txBody>
                  <a:tcPr marL="2641" marR="2641" marT="2641" marB="0" anchor="ctr">
                    <a:lnL>
                      <a:noFill/>
                    </a:lnL>
                    <a:lnR>
                      <a:noFill/>
                    </a:lnR>
                    <a:lnT>
                      <a:noFill/>
                    </a:lnT>
                    <a:lnB>
                      <a:noFill/>
                    </a:lnB>
                    <a:solidFill>
                      <a:srgbClr val="F2F2F2"/>
                    </a:solidFill>
                  </a:tcPr>
                </a:tc>
                <a:extLst>
                  <a:ext uri="{0D108BD9-81ED-4DB2-BD59-A6C34878D82A}">
                    <a16:rowId xmlns="" xmlns:a16="http://schemas.microsoft.com/office/drawing/2014/main" val="10026"/>
                  </a:ext>
                </a:extLst>
              </a:tr>
              <a:tr h="181153">
                <a:tc>
                  <a:txBody>
                    <a:bodyPr/>
                    <a:lstStyle/>
                    <a:p>
                      <a:pPr algn="r" rtl="0" fontAlgn="ctr"/>
                      <a:r>
                        <a:rPr lang="en-ZA" sz="1050" b="0" i="1" u="none" strike="noStrike">
                          <a:solidFill>
                            <a:srgbClr val="000000"/>
                          </a:solidFill>
                          <a:effectLst/>
                          <a:latin typeface="Calibri" panose="020F0502020204030204" pitchFamily="34" charset="0"/>
                        </a:rPr>
                        <a:t>Contact sexual offences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1 168</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1 022</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784</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788</a:t>
                      </a:r>
                    </a:p>
                  </a:txBody>
                  <a:tcPr marL="2641" marR="2641" marT="2641" marB="0" anchor="ctr">
                    <a:lnL>
                      <a:noFill/>
                    </a:lnL>
                    <a:lnR>
                      <a:noFill/>
                    </a:lnR>
                    <a:lnT>
                      <a:noFill/>
                    </a:lnT>
                    <a:lnB>
                      <a:noFill/>
                    </a:lnB>
                  </a:tcPr>
                </a:tc>
                <a:tc>
                  <a:txBody>
                    <a:bodyPr/>
                    <a:lstStyle/>
                    <a:p>
                      <a:pPr algn="ctr" rtl="0" fontAlgn="ctr"/>
                      <a:r>
                        <a:rPr lang="en-ZA" sz="1050" b="0" i="1" u="none" strike="noStrike">
                          <a:solidFill>
                            <a:srgbClr val="000000"/>
                          </a:solidFill>
                          <a:effectLst/>
                          <a:latin typeface="Calibri" panose="020F0502020204030204" pitchFamily="34" charset="0"/>
                        </a:rPr>
                        <a:t>639</a:t>
                      </a:r>
                    </a:p>
                  </a:txBody>
                  <a:tcPr marL="2641" marR="2641" marT="2641" marB="0" anchor="ctr">
                    <a:lnL>
                      <a:noFill/>
                    </a:lnL>
                    <a:lnR>
                      <a:noFill/>
                    </a:lnR>
                    <a:lnT>
                      <a:noFill/>
                    </a:lnT>
                    <a:lnB>
                      <a:noFill/>
                    </a:lnB>
                  </a:tcPr>
                </a:tc>
                <a:tc>
                  <a:txBody>
                    <a:bodyPr/>
                    <a:lstStyle/>
                    <a:p>
                      <a:pPr algn="ctr" rtl="0" fontAlgn="ctr"/>
                      <a:r>
                        <a:rPr lang="en-ZA" sz="1050" b="1" i="1" u="none" strike="noStrike">
                          <a:solidFill>
                            <a:srgbClr val="00B050"/>
                          </a:solidFill>
                          <a:effectLst/>
                          <a:latin typeface="Calibri" panose="020F0502020204030204" pitchFamily="34" charset="0"/>
                        </a:rPr>
                        <a:t>-149</a:t>
                      </a:r>
                    </a:p>
                  </a:txBody>
                  <a:tcPr marL="2641" marR="2641" marT="2641" marB="0" anchor="ctr">
                    <a:lnL>
                      <a:noFill/>
                    </a:lnL>
                    <a:lnR>
                      <a:noFill/>
                    </a:lnR>
                    <a:lnT>
                      <a:noFill/>
                    </a:lnT>
                    <a:lnB>
                      <a:noFill/>
                    </a:lnB>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18,9%</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tcPr>
                </a:tc>
                <a:extLst>
                  <a:ext uri="{0D108BD9-81ED-4DB2-BD59-A6C34878D82A}">
                    <a16:rowId xmlns="" xmlns:a16="http://schemas.microsoft.com/office/drawing/2014/main" val="10027"/>
                  </a:ext>
                </a:extLst>
              </a:tr>
              <a:tr h="143597">
                <a:tc>
                  <a:txBody>
                    <a:bodyPr/>
                    <a:lstStyle/>
                    <a:p>
                      <a:pPr algn="r" rtl="0" fontAlgn="ctr"/>
                      <a:r>
                        <a:rPr lang="en-ZA" sz="1050" b="1" i="1" u="none" strike="noStrike">
                          <a:solidFill>
                            <a:srgbClr val="000000"/>
                          </a:solidFill>
                          <a:effectLst/>
                          <a:latin typeface="Calibri" panose="020F0502020204030204" pitchFamily="34" charset="0"/>
                        </a:rPr>
                        <a:t>Total Sexual Offences</a:t>
                      </a:r>
                    </a:p>
                  </a:txBody>
                  <a:tcPr marL="2641" marR="2641" marT="2641" marB="0" anchor="ctr">
                    <a:lnL>
                      <a:noFill/>
                    </a:lnL>
                    <a:lnR w="12700" cap="flat" cmpd="sng" algn="ctr">
                      <a:solidFill>
                        <a:srgbClr val="7F7F7F"/>
                      </a:solidFill>
                      <a:prstDash val="solid"/>
                      <a:round/>
                      <a:headEnd type="none" w="med" len="med"/>
                      <a:tailEnd type="none" w="med" len="med"/>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26 514</a:t>
                      </a:r>
                    </a:p>
                  </a:txBody>
                  <a:tcPr marL="2641" marR="2641" marT="2641" marB="0" anchor="ctr">
                    <a:lnL w="12700" cap="flat" cmpd="sng" algn="ctr">
                      <a:solidFill>
                        <a:srgbClr val="7F7F7F"/>
                      </a:solidFill>
                      <a:prstDash val="solid"/>
                      <a:round/>
                      <a:headEnd type="none" w="med" len="med"/>
                      <a:tailEnd type="none" w="med" len="med"/>
                    </a:lnL>
                    <a:lnR>
                      <a:noFill/>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24 677</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23 488</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24 387</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a:solidFill>
                            <a:srgbClr val="000000"/>
                          </a:solidFill>
                          <a:effectLst/>
                          <a:latin typeface="Calibri" panose="020F0502020204030204" pitchFamily="34" charset="0"/>
                        </a:rPr>
                        <a:t>22 070</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a:solidFill>
                            <a:srgbClr val="00B050"/>
                          </a:solidFill>
                          <a:effectLst/>
                          <a:latin typeface="Calibri" panose="020F0502020204030204" pitchFamily="34" charset="0"/>
                        </a:rPr>
                        <a:t>-2 317</a:t>
                      </a:r>
                    </a:p>
                  </a:txBody>
                  <a:tcPr marL="2641" marR="2641" marT="2641" marB="0" anchor="ctr">
                    <a:lnL>
                      <a:noFill/>
                    </a:lnL>
                    <a:lnR>
                      <a:noFill/>
                    </a:lnR>
                    <a:lnT>
                      <a:noFill/>
                    </a:lnT>
                    <a:lnB>
                      <a:noFill/>
                    </a:lnB>
                    <a:solidFill>
                      <a:srgbClr val="D9D9D9"/>
                    </a:solidFill>
                  </a:tcPr>
                </a:tc>
                <a:tc>
                  <a:txBody>
                    <a:bodyPr/>
                    <a:lstStyle/>
                    <a:p>
                      <a:pPr algn="ctr" rtl="0" fontAlgn="ctr"/>
                      <a:r>
                        <a:rPr lang="en-ZA" sz="1050" b="1" i="1" u="none" strike="noStrike" dirty="0">
                          <a:solidFill>
                            <a:srgbClr val="00B050"/>
                          </a:solidFill>
                          <a:effectLst/>
                          <a:latin typeface="Calibri" panose="020F0502020204030204" pitchFamily="34" charset="0"/>
                        </a:rPr>
                        <a:t>-</a:t>
                      </a:r>
                      <a:r>
                        <a:rPr lang="en-ZA" sz="1050" b="1" i="1" u="none" strike="noStrike" dirty="0" smtClean="0">
                          <a:solidFill>
                            <a:srgbClr val="00B050"/>
                          </a:solidFill>
                          <a:effectLst/>
                          <a:latin typeface="Calibri" panose="020F0502020204030204" pitchFamily="34" charset="0"/>
                        </a:rPr>
                        <a:t>9,5%</a:t>
                      </a:r>
                      <a:endParaRPr lang="en-ZA" sz="1050" b="1" i="1" u="none" strike="noStrike" dirty="0">
                        <a:solidFill>
                          <a:srgbClr val="00B050"/>
                        </a:solidFill>
                        <a:effectLst/>
                        <a:latin typeface="Calibri" panose="020F0502020204030204" pitchFamily="34" charset="0"/>
                      </a:endParaRPr>
                    </a:p>
                  </a:txBody>
                  <a:tcPr marL="2641" marR="2641" marT="2641" marB="0" anchor="ctr">
                    <a:lnL>
                      <a:noFill/>
                    </a:lnL>
                    <a:lnR>
                      <a:noFill/>
                    </a:lnR>
                    <a:lnT>
                      <a:noFill/>
                    </a:lnT>
                    <a:lnB>
                      <a:noFill/>
                    </a:lnB>
                    <a:solidFill>
                      <a:srgbClr val="D9D9D9"/>
                    </a:solidFill>
                  </a:tcPr>
                </a:tc>
                <a:extLst>
                  <a:ext uri="{0D108BD9-81ED-4DB2-BD59-A6C34878D82A}">
                    <a16:rowId xmlns="" xmlns:a16="http://schemas.microsoft.com/office/drawing/2014/main" val="10028"/>
                  </a:ext>
                </a:extLst>
              </a:tr>
            </a:tbl>
          </a:graphicData>
        </a:graphic>
      </p:graphicFrame>
      <p:sp>
        <p:nvSpPr>
          <p:cNvPr id="8" name="TextBox 7"/>
          <p:cNvSpPr txBox="1"/>
          <p:nvPr/>
        </p:nvSpPr>
        <p:spPr>
          <a:xfrm>
            <a:off x="0" y="6322752"/>
            <a:ext cx="8859326" cy="430887"/>
          </a:xfrm>
          <a:prstGeom prst="rect">
            <a:avLst/>
          </a:prstGeom>
          <a:noFill/>
        </p:spPr>
        <p:txBody>
          <a:bodyPr wrap="square" rtlCol="0">
            <a:spAutoFit/>
          </a:bodyPr>
          <a:lstStyle/>
          <a:p>
            <a:r>
              <a:rPr lang="en-ZA" sz="1100" b="1" dirty="0">
                <a:solidFill>
                  <a:srgbClr val="FF0000"/>
                </a:solidFill>
              </a:rPr>
              <a:t>N:B </a:t>
            </a:r>
            <a:r>
              <a:rPr lang="en-ZA" sz="1100" b="1" dirty="0" smtClean="0">
                <a:solidFill>
                  <a:srgbClr val="FF0000"/>
                </a:solidFill>
              </a:rPr>
              <a:t>Figures of crimes against women and children in the table are inclusive of unfounded counts. These figures should regarded as preliminary as the  verification through physical docket  were not finalised due to  </a:t>
            </a:r>
            <a:r>
              <a:rPr lang="en-ZA" sz="1100" b="1" dirty="0" err="1" smtClean="0">
                <a:solidFill>
                  <a:srgbClr val="FF0000"/>
                </a:solidFill>
              </a:rPr>
              <a:t>Covid</a:t>
            </a:r>
            <a:r>
              <a:rPr lang="en-ZA" sz="1100" b="1" dirty="0" smtClean="0">
                <a:solidFill>
                  <a:srgbClr val="FF0000"/>
                </a:solidFill>
              </a:rPr>
              <a:t> 19.</a:t>
            </a:r>
            <a:endParaRPr lang="en-ZA" sz="1100" b="1" dirty="0">
              <a:solidFill>
                <a:srgbClr val="FF0000"/>
              </a:solidFill>
            </a:endParaRPr>
          </a:p>
        </p:txBody>
      </p:sp>
    </p:spTree>
    <p:extLst>
      <p:ext uri="{BB962C8B-B14F-4D97-AF65-F5344CB8AC3E}">
        <p14:creationId xmlns:p14="http://schemas.microsoft.com/office/powerpoint/2010/main" val="490016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352" y="341747"/>
            <a:ext cx="5731164" cy="727812"/>
          </a:xfrm>
        </p:spPr>
        <p:txBody>
          <a:bodyPr>
            <a:normAutofit/>
          </a:bodyPr>
          <a:lstStyle/>
          <a:p>
            <a:r>
              <a:rPr lang="en-ZA" sz="1800" b="1" dirty="0" smtClean="0">
                <a:latin typeface="Arial" panose="020B0604020202020204" pitchFamily="34" charset="0"/>
                <a:cs typeface="Arial" panose="020B0604020202020204" pitchFamily="34" charset="0"/>
              </a:rPr>
              <a:t>CAUSATIVE FACTORS </a:t>
            </a:r>
            <a:r>
              <a:rPr lang="en-ZA" sz="1800" dirty="0" smtClean="0">
                <a:latin typeface="Arial" panose="020B0604020202020204" pitchFamily="34" charset="0"/>
                <a:cs typeface="Arial" panose="020B0604020202020204" pitchFamily="34" charset="0"/>
              </a:rPr>
              <a:t>:  SOME CATEGORIES OF  CONTACT CRIME</a:t>
            </a:r>
            <a:endParaRPr lang="en-ZA" sz="1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60077" y="6534598"/>
            <a:ext cx="2133600" cy="365125"/>
          </a:xfrm>
        </p:spPr>
        <p:txBody>
          <a:bodyPr/>
          <a:lstStyle/>
          <a:p>
            <a:fld id="{8BCE3E3E-AAEA-2C4F-AAAF-D5D0D3B13C3A}" type="slidenum">
              <a:rPr lang="en-US" smtClean="0">
                <a:solidFill>
                  <a:prstClr val="black">
                    <a:tint val="75000"/>
                  </a:prstClr>
                </a:solidFill>
              </a:rPr>
              <a:pPr/>
              <a:t>5</a:t>
            </a:fld>
            <a:endParaRPr lang="en-US">
              <a:solidFill>
                <a:prstClr val="black">
                  <a:tint val="75000"/>
                </a:prstClr>
              </a:solidFill>
            </a:endParaRPr>
          </a:p>
        </p:txBody>
      </p:sp>
      <p:sp>
        <p:nvSpPr>
          <p:cNvPr id="5" name="TextBox 4"/>
          <p:cNvSpPr txBox="1"/>
          <p:nvPr/>
        </p:nvSpPr>
        <p:spPr>
          <a:xfrm>
            <a:off x="2" y="6486327"/>
            <a:ext cx="1000664" cy="461665"/>
          </a:xfrm>
          <a:prstGeom prst="rect">
            <a:avLst/>
          </a:prstGeom>
          <a:noFill/>
        </p:spPr>
        <p:txBody>
          <a:bodyPr wrap="square" rtlCol="0">
            <a:spAutoFit/>
          </a:bodyPr>
          <a:lstStyle/>
          <a:p>
            <a:r>
              <a:rPr lang="en-ZA" sz="2400" b="1" dirty="0" smtClean="0">
                <a:solidFill>
                  <a:srgbClr val="002060"/>
                </a:solidFill>
              </a:rPr>
              <a:t>Secret</a:t>
            </a:r>
            <a:endParaRPr lang="en-ZA" sz="2400" b="1"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54823362"/>
              </p:ext>
            </p:extLst>
          </p:nvPr>
        </p:nvGraphicFramePr>
        <p:xfrm>
          <a:off x="92359" y="1237672"/>
          <a:ext cx="8959276" cy="5230913"/>
        </p:xfrm>
        <a:graphic>
          <a:graphicData uri="http://schemas.openxmlformats.org/drawingml/2006/table">
            <a:tbl>
              <a:tblPr firstRow="1" firstCol="1" bandRow="1"/>
              <a:tblGrid>
                <a:gridCol w="2235205"/>
                <a:gridCol w="1298163"/>
                <a:gridCol w="1556919"/>
                <a:gridCol w="1547596"/>
                <a:gridCol w="1323846"/>
                <a:gridCol w="997547"/>
              </a:tblGrid>
              <a:tr h="27710">
                <a:tc>
                  <a:txBody>
                    <a:bodyPr/>
                    <a:lstStyle/>
                    <a:p>
                      <a:pPr algn="r" rtl="0" fontAlgn="ctr"/>
                      <a:endParaRPr lang="en-ZA" sz="1100" b="1" i="1" u="none" strike="noStrike" dirty="0">
                        <a:solidFill>
                          <a:srgbClr val="000000"/>
                        </a:solidFill>
                        <a:effectLst/>
                        <a:latin typeface="Segoe UI" panose="020B0502040204020203" pitchFamily="34" charset="0"/>
                        <a:cs typeface="Segoe UI" panose="020B0502040204020203" pitchFamily="34" charset="0"/>
                      </a:endParaRPr>
                    </a:p>
                  </a:txBody>
                  <a:tcPr marL="1989" marR="1989" marT="1989" marB="0" anchor="ctr">
                    <a:lnL>
                      <a:noFill/>
                    </a:lnL>
                    <a:lnR>
                      <a:noFill/>
                    </a:lnR>
                    <a:lnT>
                      <a:noFill/>
                    </a:lnT>
                    <a:lnB>
                      <a:noFill/>
                    </a:lnB>
                    <a:solidFill>
                      <a:schemeClr val="bg1"/>
                    </a:solidFill>
                  </a:tcPr>
                </a:tc>
                <a:tc rowSpan="5">
                  <a:txBody>
                    <a:bodyPr/>
                    <a:lstStyle/>
                    <a:p>
                      <a:pPr algn="ctr" rtl="0" fontAlgn="ctr"/>
                      <a:r>
                        <a:rPr lang="en-ZA" sz="1100" b="1" i="1" u="none" strike="noStrike" dirty="0">
                          <a:solidFill>
                            <a:srgbClr val="000000"/>
                          </a:solidFill>
                          <a:effectLst/>
                          <a:latin typeface="Segoe UI" panose="020B0502040204020203" pitchFamily="34" charset="0"/>
                          <a:cs typeface="Segoe UI" panose="020B0502040204020203" pitchFamily="34" charset="0"/>
                        </a:rPr>
                        <a:t>Common Assault</a:t>
                      </a:r>
                    </a:p>
                  </a:txBody>
                  <a:tcPr marL="1989" marR="1989" marT="1989" marB="0">
                    <a:lnL>
                      <a:noFill/>
                    </a:lnL>
                    <a:lnR>
                      <a:noFill/>
                    </a:lnR>
                    <a:lnT>
                      <a:noFill/>
                    </a:lnT>
                    <a:lnB w="12700" cap="flat" cmpd="sng" algn="ctr">
                      <a:solidFill>
                        <a:srgbClr val="C9C9C9"/>
                      </a:solidFill>
                      <a:prstDash val="solid"/>
                      <a:round/>
                      <a:headEnd type="none" w="med" len="med"/>
                      <a:tailEnd type="none" w="med" len="med"/>
                    </a:lnB>
                  </a:tcPr>
                </a:tc>
                <a:tc rowSpan="5">
                  <a:txBody>
                    <a:bodyPr/>
                    <a:lstStyle/>
                    <a:p>
                      <a:pPr algn="ctr" rtl="0" fontAlgn="ctr"/>
                      <a:r>
                        <a:rPr lang="en-ZA" sz="1100" b="1" i="1" u="none" strike="noStrike" dirty="0">
                          <a:solidFill>
                            <a:srgbClr val="000000"/>
                          </a:solidFill>
                          <a:effectLst/>
                          <a:latin typeface="Segoe UI" panose="020B0502040204020203" pitchFamily="34" charset="0"/>
                          <a:cs typeface="Segoe UI" panose="020B0502040204020203" pitchFamily="34" charset="0"/>
                        </a:rPr>
                        <a:t>Assault GBH</a:t>
                      </a:r>
                    </a:p>
                  </a:txBody>
                  <a:tcPr marL="1989" marR="1989" marT="1989" marB="0">
                    <a:lnL>
                      <a:noFill/>
                    </a:lnL>
                    <a:lnR>
                      <a:noFill/>
                    </a:lnR>
                    <a:lnT>
                      <a:noFill/>
                    </a:lnT>
                    <a:lnB w="12700" cap="flat" cmpd="sng" algn="ctr">
                      <a:solidFill>
                        <a:srgbClr val="C9C9C9"/>
                      </a:solidFill>
                      <a:prstDash val="solid"/>
                      <a:round/>
                      <a:headEnd type="none" w="med" len="med"/>
                      <a:tailEnd type="none" w="med" len="med"/>
                    </a:lnB>
                  </a:tcPr>
                </a:tc>
                <a:tc rowSpan="5">
                  <a:txBody>
                    <a:bodyPr/>
                    <a:lstStyle/>
                    <a:p>
                      <a:pPr algn="ctr" rtl="0" fontAlgn="ctr"/>
                      <a:r>
                        <a:rPr lang="en-ZA" sz="1100" b="1" i="1" u="none" strike="noStrike" dirty="0">
                          <a:solidFill>
                            <a:srgbClr val="000000"/>
                          </a:solidFill>
                          <a:effectLst/>
                          <a:latin typeface="Segoe UI" panose="020B0502040204020203" pitchFamily="34" charset="0"/>
                          <a:cs typeface="Segoe UI" panose="020B0502040204020203" pitchFamily="34" charset="0"/>
                        </a:rPr>
                        <a:t>Attempted Murders</a:t>
                      </a:r>
                    </a:p>
                  </a:txBody>
                  <a:tcPr marL="1989" marR="1989" marT="1989" marB="0">
                    <a:lnL>
                      <a:noFill/>
                    </a:lnL>
                    <a:lnR>
                      <a:noFill/>
                    </a:lnR>
                    <a:lnT>
                      <a:noFill/>
                    </a:lnT>
                    <a:lnB w="12700" cap="flat" cmpd="sng" algn="ctr">
                      <a:solidFill>
                        <a:srgbClr val="C9C9C9"/>
                      </a:solidFill>
                      <a:prstDash val="solid"/>
                      <a:round/>
                      <a:headEnd type="none" w="med" len="med"/>
                      <a:tailEnd type="none" w="med" len="med"/>
                    </a:lnB>
                  </a:tcPr>
                </a:tc>
                <a:tc rowSpan="5">
                  <a:txBody>
                    <a:bodyPr/>
                    <a:lstStyle/>
                    <a:p>
                      <a:pPr algn="ctr" rtl="0" fontAlgn="ctr"/>
                      <a:r>
                        <a:rPr lang="en-ZA" sz="1100" b="1" i="1" u="none" strike="noStrike" dirty="0">
                          <a:solidFill>
                            <a:srgbClr val="000000"/>
                          </a:solidFill>
                          <a:effectLst/>
                          <a:latin typeface="Segoe UI" panose="020B0502040204020203" pitchFamily="34" charset="0"/>
                          <a:cs typeface="Segoe UI" panose="020B0502040204020203" pitchFamily="34" charset="0"/>
                        </a:rPr>
                        <a:t>Murders</a:t>
                      </a:r>
                    </a:p>
                  </a:txBody>
                  <a:tcPr marL="1989" marR="1989" marT="1989" marB="0">
                    <a:lnL>
                      <a:noFill/>
                    </a:lnL>
                    <a:lnR>
                      <a:noFill/>
                    </a:lnR>
                    <a:lnT>
                      <a:noFill/>
                    </a:lnT>
                    <a:lnB w="12700" cap="flat" cmpd="sng" algn="ctr">
                      <a:solidFill>
                        <a:srgbClr val="C9C9C9"/>
                      </a:solidFill>
                      <a:prstDash val="solid"/>
                      <a:round/>
                      <a:headEnd type="none" w="med" len="med"/>
                      <a:tailEnd type="none" w="med" len="med"/>
                    </a:lnB>
                  </a:tcPr>
                </a:tc>
                <a:tc rowSpan="5">
                  <a:txBody>
                    <a:bodyPr/>
                    <a:lstStyle/>
                    <a:p>
                      <a:pPr algn="ctr" rtl="0" fontAlgn="ctr"/>
                      <a:r>
                        <a:rPr lang="en-ZA" sz="1100" b="1" i="1" u="none" strike="noStrike" dirty="0">
                          <a:solidFill>
                            <a:schemeClr val="bg1"/>
                          </a:solidFill>
                          <a:effectLst/>
                          <a:latin typeface="Segoe UI" panose="020B0502040204020203" pitchFamily="34" charset="0"/>
                          <a:cs typeface="Segoe UI" panose="020B0502040204020203" pitchFamily="34" charset="0"/>
                        </a:rPr>
                        <a:t>Total</a:t>
                      </a:r>
                    </a:p>
                  </a:txBody>
                  <a:tcPr marL="1989" marR="1989" marT="1989" marB="0" anchor="b">
                    <a:lnL>
                      <a:noFill/>
                    </a:lnL>
                    <a:lnR>
                      <a:noFill/>
                    </a:lnR>
                    <a:lnT>
                      <a:noFill/>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ctr"/>
                      <a:endParaRPr lang="en-ZA" sz="1100" b="1" i="1" u="none" strike="noStrike" dirty="0">
                        <a:solidFill>
                          <a:srgbClr val="000000"/>
                        </a:solidFill>
                        <a:effectLst/>
                        <a:latin typeface="Segoe UI" panose="020B0502040204020203" pitchFamily="34" charset="0"/>
                        <a:cs typeface="Segoe UI" panose="020B0502040204020203" pitchFamily="34" charset="0"/>
                      </a:endParaRPr>
                    </a:p>
                  </a:txBody>
                  <a:tcPr marL="1989" marR="1989" marT="1989" marB="0" anchor="ctr">
                    <a:lnL>
                      <a:noFill/>
                    </a:lnL>
                    <a:lnR>
                      <a:noFill/>
                    </a:lnR>
                    <a:lnT>
                      <a:noFill/>
                    </a:lnT>
                    <a:lnB>
                      <a:noFill/>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195500">
                <a:tc>
                  <a:txBody>
                    <a:bodyPr/>
                    <a:lstStyle/>
                    <a:p>
                      <a:pPr algn="r" rtl="0" fontAlgn="ctr"/>
                      <a:endParaRPr lang="en-ZA" sz="1100" b="1" i="1" u="none" strike="noStrike" dirty="0">
                        <a:solidFill>
                          <a:srgbClr val="000000"/>
                        </a:solidFill>
                        <a:effectLst/>
                        <a:latin typeface="Segoe UI" panose="020B0502040204020203" pitchFamily="34" charset="0"/>
                        <a:cs typeface="Segoe UI" panose="020B0502040204020203" pitchFamily="34" charset="0"/>
                      </a:endParaRPr>
                    </a:p>
                  </a:txBody>
                  <a:tcPr marL="1989" marR="1989" marT="1989" marB="0" anchor="ctr">
                    <a:lnL>
                      <a:noFill/>
                    </a:lnL>
                    <a:lnR>
                      <a:noFill/>
                    </a:lnR>
                    <a:lnT>
                      <a:noFill/>
                    </a:lnT>
                    <a:lnB>
                      <a:noFill/>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195500">
                <a:tc>
                  <a:txBody>
                    <a:bodyPr/>
                    <a:lstStyle/>
                    <a:p>
                      <a:pPr algn="r" rtl="0" fontAlgn="ctr"/>
                      <a:endParaRPr lang="en-ZA" sz="1100" b="1" i="1" u="none" strike="noStrike" dirty="0">
                        <a:solidFill>
                          <a:srgbClr val="000000"/>
                        </a:solidFill>
                        <a:effectLst/>
                        <a:latin typeface="Segoe UI" panose="020B0502040204020203" pitchFamily="34" charset="0"/>
                        <a:cs typeface="Segoe UI" panose="020B0502040204020203" pitchFamily="34" charset="0"/>
                      </a:endParaRPr>
                    </a:p>
                  </a:txBody>
                  <a:tcPr marL="1989" marR="1989" marT="1989" marB="0" anchor="ctr">
                    <a:lnL>
                      <a:noFill/>
                    </a:lnL>
                    <a:lnR>
                      <a:noFill/>
                    </a:lnR>
                    <a:lnT>
                      <a:noFill/>
                    </a:lnT>
                    <a:lnB>
                      <a:noFill/>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195500">
                <a:tc>
                  <a:txBody>
                    <a:bodyPr/>
                    <a:lstStyle/>
                    <a:p>
                      <a:pPr algn="r" rtl="0" fontAlgn="ctr"/>
                      <a:r>
                        <a:rPr lang="en-ZA" sz="1100" b="1" i="1" u="none" strike="noStrike" dirty="0">
                          <a:solidFill>
                            <a:srgbClr val="000000"/>
                          </a:solidFill>
                          <a:effectLst/>
                          <a:latin typeface="Segoe UI" panose="020B0502040204020203" pitchFamily="34" charset="0"/>
                          <a:cs typeface="Segoe UI" panose="020B0502040204020203" pitchFamily="34" charset="0"/>
                        </a:rPr>
                        <a:t>Causative Factors</a:t>
                      </a:r>
                    </a:p>
                  </a:txBody>
                  <a:tcPr marL="1989" marR="1989" marT="1989" marB="0" anchor="ctr">
                    <a:lnL>
                      <a:noFill/>
                    </a:lnL>
                    <a:lnR>
                      <a:noFill/>
                    </a:lnR>
                    <a:lnT>
                      <a:noFill/>
                    </a:lnT>
                    <a:lnB w="12700" cap="flat" cmpd="sng" algn="ctr">
                      <a:solidFill>
                        <a:srgbClr val="C9C9C9"/>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388897">
                <a:tc>
                  <a:txBody>
                    <a:bodyPr/>
                    <a:lstStyle/>
                    <a:p>
                      <a:pPr algn="r" rtl="0" fontAlgn="b"/>
                      <a:r>
                        <a:rPr lang="en-ZA" sz="1100" b="1" i="1" u="none" strike="noStrike" dirty="0">
                          <a:solidFill>
                            <a:srgbClr val="000000"/>
                          </a:solidFill>
                          <a:effectLst/>
                          <a:latin typeface="Segoe UI" panose="020B0502040204020203" pitchFamily="34" charset="0"/>
                          <a:cs typeface="Segoe UI" panose="020B0502040204020203" pitchFamily="34" charset="0"/>
                        </a:rPr>
                        <a:t>Arguments/ Misunderstanding (not related to domestic)</a:t>
                      </a:r>
                    </a:p>
                  </a:txBody>
                  <a:tcPr marL="1989" marR="1989" marT="1989" marB="0" anchor="b">
                    <a:lnL>
                      <a:noFill/>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37 876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31 699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2 974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3 447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75 996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dirty="0">
                          <a:solidFill>
                            <a:srgbClr val="000000"/>
                          </a:solidFill>
                          <a:effectLst/>
                          <a:latin typeface="Segoe UI" panose="020B0502040204020203" pitchFamily="34" charset="0"/>
                          <a:cs typeface="Segoe UI" panose="020B0502040204020203" pitchFamily="34" charset="0"/>
                        </a:rPr>
                        <a:t>Domestic related  </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21 344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14 907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923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1 482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38 656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dirty="0">
                          <a:solidFill>
                            <a:srgbClr val="000000"/>
                          </a:solidFill>
                          <a:effectLst/>
                          <a:latin typeface="Segoe UI" panose="020B0502040204020203" pitchFamily="34" charset="0"/>
                          <a:cs typeface="Segoe UI" panose="020B0502040204020203" pitchFamily="34" charset="0"/>
                        </a:rPr>
                        <a:t>Retaliation / Revenge</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3 126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2 674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526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782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7 108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217347">
                <a:tc>
                  <a:txBody>
                    <a:bodyPr/>
                    <a:lstStyle/>
                    <a:p>
                      <a:pPr algn="r" rtl="0" fontAlgn="b"/>
                      <a:r>
                        <a:rPr lang="en-ZA" sz="1100" b="1" i="1" u="none" strike="noStrike" dirty="0">
                          <a:solidFill>
                            <a:srgbClr val="000000"/>
                          </a:solidFill>
                          <a:effectLst/>
                          <a:latin typeface="Segoe UI" panose="020B0502040204020203" pitchFamily="34" charset="0"/>
                          <a:cs typeface="Segoe UI" panose="020B0502040204020203" pitchFamily="34" charset="0"/>
                        </a:rPr>
                        <a:t>Robbery (house/ Business/ Street)</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271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1 146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2 841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dirty="0">
                          <a:solidFill>
                            <a:srgbClr val="000000"/>
                          </a:solidFill>
                          <a:effectLst/>
                          <a:latin typeface="Segoe UI" panose="020B0502040204020203" pitchFamily="34" charset="0"/>
                        </a:rPr>
                        <a:t>1 061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5 319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Vigilantism / Mob justice</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595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dirty="0">
                          <a:solidFill>
                            <a:srgbClr val="000000"/>
                          </a:solidFill>
                          <a:effectLst/>
                          <a:latin typeface="Segoe UI" panose="020B0502040204020203" pitchFamily="34" charset="0"/>
                        </a:rPr>
                        <a:t>1 867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224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1 202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3 888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Gang-related</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40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97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1 248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905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2 290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Rape-related</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380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401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50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82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913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Bullying at School</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546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345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919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dirty="0">
                          <a:solidFill>
                            <a:srgbClr val="000000"/>
                          </a:solidFill>
                          <a:effectLst/>
                          <a:latin typeface="Segoe UI" panose="020B0502040204020203" pitchFamily="34" charset="0"/>
                          <a:cs typeface="Segoe UI" panose="020B0502040204020203" pitchFamily="34" charset="0"/>
                        </a:rPr>
                        <a:t>Prison Fight</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474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390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877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232734">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Taxi-related</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248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68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149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271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736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217068">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Self defence</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286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65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44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58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453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221923">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Factional Fighting</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115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203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19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43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380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Public / Service Delivery Protest</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230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63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51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353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Labour Related</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193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63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11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35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302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Witch Craft Related</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46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139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197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Illicit mining</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11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100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80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197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Muthi Related</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76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0" i="1" u="none" strike="noStrike">
                          <a:solidFill>
                            <a:srgbClr val="000000"/>
                          </a:solidFill>
                          <a:effectLst/>
                          <a:latin typeface="Segoe UI" panose="020B0502040204020203" pitchFamily="34" charset="0"/>
                        </a:rPr>
                        <a:t> </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96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242747">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Antagonism towards Foreigners</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solidFill>
                      <a:srgbClr val="F2F2F2"/>
                    </a:solidFill>
                  </a:tcPr>
                </a:tc>
                <a:tc>
                  <a:txBody>
                    <a:bodyPr/>
                    <a:lstStyle/>
                    <a:p>
                      <a:pPr algn="ctr" rtl="0" fontAlgn="b"/>
                      <a:r>
                        <a:rPr lang="en-ZA" sz="1100" b="1" i="1" u="none" strike="noStrike">
                          <a:solidFill>
                            <a:srgbClr val="000000"/>
                          </a:solidFill>
                          <a:effectLst/>
                          <a:latin typeface="Segoe UI" panose="020B0502040204020203" pitchFamily="34" charset="0"/>
                        </a:rPr>
                        <a:t>22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36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000000"/>
                          </a:solidFill>
                          <a:effectLst/>
                          <a:latin typeface="Segoe UI" panose="020B0502040204020203" pitchFamily="34" charset="0"/>
                        </a:rPr>
                        <a:t>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0" fontAlgn="b"/>
                      <a:r>
                        <a:rPr lang="en-ZA" sz="1100" b="1" i="1" u="none" strike="noStrike">
                          <a:solidFill>
                            <a:srgbClr val="FFFFFF"/>
                          </a:solidFill>
                          <a:effectLst/>
                          <a:latin typeface="Segoe UI" panose="020B0502040204020203" pitchFamily="34" charset="0"/>
                        </a:rPr>
                        <a:t>75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217068">
                <a:tc>
                  <a:txBody>
                    <a:bodyPr/>
                    <a:lstStyle/>
                    <a:p>
                      <a:pPr algn="r" rtl="0" fontAlgn="b"/>
                      <a:r>
                        <a:rPr lang="en-ZA" sz="1100" b="1" i="1" u="none" strike="noStrike">
                          <a:solidFill>
                            <a:srgbClr val="000000"/>
                          </a:solidFill>
                          <a:effectLst/>
                          <a:latin typeface="Segoe UI" panose="020B0502040204020203" pitchFamily="34" charset="0"/>
                          <a:cs typeface="Segoe UI" panose="020B0502040204020203" pitchFamily="34" charset="0"/>
                        </a:rPr>
                        <a:t>Politically Motivated</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19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21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FFFFFF"/>
                          </a:solidFill>
                          <a:effectLst/>
                          <a:latin typeface="Segoe UI" panose="020B0502040204020203" pitchFamily="34" charset="0"/>
                        </a:rPr>
                        <a:t>60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r h="195500">
                <a:tc>
                  <a:txBody>
                    <a:bodyPr/>
                    <a:lstStyle/>
                    <a:p>
                      <a:pPr algn="r" rtl="0" fontAlgn="b"/>
                      <a:r>
                        <a:rPr lang="en-ZA" sz="1100" b="1" i="1" u="none" strike="noStrike" dirty="0">
                          <a:solidFill>
                            <a:srgbClr val="000000"/>
                          </a:solidFill>
                          <a:effectLst/>
                          <a:latin typeface="Segoe UI" panose="020B0502040204020203" pitchFamily="34" charset="0"/>
                          <a:cs typeface="Segoe UI" panose="020B0502040204020203" pitchFamily="34" charset="0"/>
                        </a:rPr>
                        <a:t>Ethnic Conflict / Racism</a:t>
                      </a:r>
                    </a:p>
                  </a:txBody>
                  <a:tcPr marL="1989" marR="1989" marT="1989" marB="0" anchor="b">
                    <a:lnL>
                      <a:noFill/>
                    </a:lnL>
                    <a:lnR w="12700" cap="flat" cmpd="sng" algn="ctr">
                      <a:solidFill>
                        <a:srgbClr val="C9C9C9"/>
                      </a:solidFill>
                      <a:prstDash val="solid"/>
                      <a:round/>
                      <a:headEnd type="none" w="med" len="med"/>
                      <a:tailEnd type="none" w="med" len="med"/>
                    </a:lnR>
                    <a:lnT>
                      <a:noFill/>
                    </a:lnT>
                    <a:lnB>
                      <a:noFill/>
                    </a:lnB>
                  </a:tcPr>
                </a:tc>
                <a:tc>
                  <a:txBody>
                    <a:bodyPr/>
                    <a:lstStyle/>
                    <a:p>
                      <a:pPr algn="ctr" rtl="0" fontAlgn="b"/>
                      <a:r>
                        <a:rPr lang="en-ZA" sz="1100" b="1" i="1" u="none" strike="noStrike">
                          <a:solidFill>
                            <a:srgbClr val="000000"/>
                          </a:solidFill>
                          <a:effectLst/>
                          <a:latin typeface="Segoe UI" panose="020B0502040204020203" pitchFamily="34" charset="0"/>
                        </a:rPr>
                        <a:t>38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a:solidFill>
                            <a:srgbClr val="000000"/>
                          </a:solidFill>
                          <a:effectLst/>
                          <a:latin typeface="Segoe UI" panose="020B0502040204020203" pitchFamily="34" charset="0"/>
                        </a:rPr>
                        <a:t>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0" i="1" u="none" strike="noStrike">
                          <a:solidFill>
                            <a:srgbClr val="000000"/>
                          </a:solidFill>
                          <a:effectLst/>
                          <a:latin typeface="Segoe UI" panose="020B0502040204020203" pitchFamily="34" charset="0"/>
                        </a:rPr>
                        <a:t> </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0" fontAlgn="b"/>
                      <a:r>
                        <a:rPr lang="en-ZA" sz="1100" b="1" i="1" u="none" strike="noStrike" dirty="0">
                          <a:solidFill>
                            <a:srgbClr val="FFFFFF"/>
                          </a:solidFill>
                          <a:effectLst/>
                          <a:latin typeface="Segoe UI" panose="020B0502040204020203" pitchFamily="34" charset="0"/>
                        </a:rPr>
                        <a:t>58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2">
                        <a:lumMod val="10000"/>
                      </a:schemeClr>
                    </a:solidFill>
                  </a:tcPr>
                </a:tc>
              </a:tr>
            </a:tbl>
          </a:graphicData>
        </a:graphic>
      </p:graphicFrame>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3806663" y="1439419"/>
            <a:ext cx="1082185" cy="5906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5338757" y="1429727"/>
            <a:ext cx="978916" cy="5906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6946124" y="1427591"/>
            <a:ext cx="918784" cy="5434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pic>
        <p:nvPicPr>
          <p:cNvPr id="17" name="Picture 16"/>
          <p:cNvPicPr>
            <a:picLocks noChangeAspect="1"/>
          </p:cNvPicPr>
          <p:nvPr/>
        </p:nvPicPr>
        <p:blipFill>
          <a:blip r:embed="rId6">
            <a:duotone>
              <a:schemeClr val="accent1">
                <a:shade val="45000"/>
                <a:satMod val="135000"/>
              </a:schemeClr>
              <a:prstClr val="white"/>
            </a:duotone>
          </a:blip>
          <a:stretch>
            <a:fillRect/>
          </a:stretch>
        </p:blipFill>
        <p:spPr>
          <a:xfrm rot="362450">
            <a:off x="2354768" y="1479875"/>
            <a:ext cx="978903" cy="490346"/>
          </a:xfrm>
          <a:prstGeom prst="rect">
            <a:avLst/>
          </a:prstGeom>
          <a:scene3d>
            <a:camera prst="perspectiveAbove"/>
            <a:lightRig rig="threePt" dir="t"/>
          </a:scene3d>
          <a:sp3d prstMaterial="powder">
            <a:bevelT/>
            <a:bevelB/>
          </a:sp3d>
        </p:spPr>
      </p:pic>
      <p:sp>
        <p:nvSpPr>
          <p:cNvPr id="13" name="TextBox 12"/>
          <p:cNvSpPr txBox="1"/>
          <p:nvPr/>
        </p:nvSpPr>
        <p:spPr>
          <a:xfrm>
            <a:off x="899593" y="6427113"/>
            <a:ext cx="8140660" cy="430887"/>
          </a:xfrm>
          <a:prstGeom prst="rect">
            <a:avLst/>
          </a:prstGeom>
          <a:noFill/>
        </p:spPr>
        <p:txBody>
          <a:bodyPr wrap="square" rtlCol="0">
            <a:spAutoFit/>
          </a:bodyPr>
          <a:lstStyle/>
          <a:p>
            <a:r>
              <a:rPr lang="en-ZA" sz="1100" b="1" dirty="0">
                <a:solidFill>
                  <a:srgbClr val="FF0000"/>
                </a:solidFill>
              </a:rPr>
              <a:t>N:B </a:t>
            </a:r>
            <a:r>
              <a:rPr lang="en-ZA" sz="1100" b="1" dirty="0" smtClean="0">
                <a:solidFill>
                  <a:srgbClr val="FF0000"/>
                </a:solidFill>
              </a:rPr>
              <a:t>Figures in the table are counts of cases where causative factors could be determined during the analysis. </a:t>
            </a:r>
            <a:r>
              <a:rPr lang="en-ZA" sz="1100" b="1" dirty="0">
                <a:solidFill>
                  <a:srgbClr val="FF0000"/>
                </a:solidFill>
              </a:rPr>
              <a:t>The unknowns </a:t>
            </a:r>
            <a:r>
              <a:rPr lang="en-ZA" sz="1100" b="1" dirty="0" smtClean="0">
                <a:solidFill>
                  <a:srgbClr val="FF0000"/>
                </a:solidFill>
              </a:rPr>
              <a:t>or unmentioned due to circumstance of the crime  are not </a:t>
            </a:r>
            <a:r>
              <a:rPr lang="en-ZA" sz="1100" b="1" dirty="0">
                <a:solidFill>
                  <a:srgbClr val="FF0000"/>
                </a:solidFill>
              </a:rPr>
              <a:t>included .</a:t>
            </a:r>
          </a:p>
        </p:txBody>
      </p:sp>
    </p:spTree>
    <p:extLst>
      <p:ext uri="{BB962C8B-B14F-4D97-AF65-F5344CB8AC3E}">
        <p14:creationId xmlns:p14="http://schemas.microsoft.com/office/powerpoint/2010/main" val="397060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97" y="250745"/>
            <a:ext cx="6640258" cy="950751"/>
          </a:xfrm>
        </p:spPr>
        <p:txBody>
          <a:bodyPr>
            <a:normAutofit/>
          </a:bodyPr>
          <a:lstStyle/>
          <a:p>
            <a:r>
              <a:rPr lang="en-ZA" sz="1800" b="1" dirty="0" smtClean="0">
                <a:latin typeface="Arial" panose="020B0604020202020204" pitchFamily="34" charset="0"/>
                <a:cs typeface="Arial" panose="020B0604020202020204" pitchFamily="34" charset="0"/>
              </a:rPr>
              <a:t>CONTACT CRIME : LIQUOR AND DRUG  RELATED OFFENCES</a:t>
            </a:r>
            <a:endParaRPr lang="en-ZA" sz="1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60077" y="6587356"/>
            <a:ext cx="2133600" cy="365125"/>
          </a:xfrm>
        </p:spPr>
        <p:txBody>
          <a:bodyPr/>
          <a:lstStyle/>
          <a:p>
            <a:fld id="{8BCE3E3E-AAEA-2C4F-AAAF-D5D0D3B13C3A}" type="slidenum">
              <a:rPr lang="en-US" smtClean="0">
                <a:solidFill>
                  <a:prstClr val="black">
                    <a:tint val="75000"/>
                  </a:prstClr>
                </a:solidFill>
              </a:rPr>
              <a:pPr/>
              <a:t>6</a:t>
            </a:fld>
            <a:endParaRPr lang="en-US">
              <a:solidFill>
                <a:prstClr val="black">
                  <a:tint val="75000"/>
                </a:prstClr>
              </a:solidFill>
            </a:endParaRPr>
          </a:p>
        </p:txBody>
      </p:sp>
      <p:sp>
        <p:nvSpPr>
          <p:cNvPr id="5" name="TextBox 4"/>
          <p:cNvSpPr txBox="1"/>
          <p:nvPr/>
        </p:nvSpPr>
        <p:spPr>
          <a:xfrm>
            <a:off x="2" y="6486327"/>
            <a:ext cx="1000664" cy="461665"/>
          </a:xfrm>
          <a:prstGeom prst="rect">
            <a:avLst/>
          </a:prstGeom>
          <a:noFill/>
        </p:spPr>
        <p:txBody>
          <a:bodyPr wrap="square" rtlCol="0">
            <a:spAutoFit/>
          </a:bodyPr>
          <a:lstStyle/>
          <a:p>
            <a:r>
              <a:rPr lang="en-ZA" sz="2400" b="1" dirty="0" smtClean="0">
                <a:solidFill>
                  <a:srgbClr val="002060"/>
                </a:solidFill>
              </a:rPr>
              <a:t>Secret</a:t>
            </a:r>
            <a:endParaRPr lang="en-ZA" sz="2400" b="1" dirty="0">
              <a:solidFill>
                <a:srgbClr val="002060"/>
              </a:solidFill>
            </a:endParaRPr>
          </a:p>
        </p:txBody>
      </p:sp>
      <p:graphicFrame>
        <p:nvGraphicFramePr>
          <p:cNvPr id="17" name="Diagram 16"/>
          <p:cNvGraphicFramePr/>
          <p:nvPr>
            <p:extLst>
              <p:ext uri="{D42A27DB-BD31-4B8C-83A1-F6EECF244321}">
                <p14:modId xmlns:p14="http://schemas.microsoft.com/office/powerpoint/2010/main" val="3217646243"/>
              </p:ext>
            </p:extLst>
          </p:nvPr>
        </p:nvGraphicFramePr>
        <p:xfrm>
          <a:off x="0" y="1063594"/>
          <a:ext cx="3075708" cy="2299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30068" y="3370096"/>
            <a:ext cx="3045640" cy="1508105"/>
          </a:xfrm>
          <a:prstGeom prst="rect">
            <a:avLst/>
          </a:prstGeom>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nchor="t">
            <a:spAutoFit/>
          </a:bodyPr>
          <a:lstStyle/>
          <a:p>
            <a:pPr algn="ctr"/>
            <a:r>
              <a:rPr lang="en-ZA" sz="1600" b="1" dirty="0" smtClean="0">
                <a:solidFill>
                  <a:schemeClr val="tx1">
                    <a:lumMod val="65000"/>
                    <a:lumOff val="35000"/>
                  </a:schemeClr>
                </a:solidFill>
              </a:rPr>
              <a:t>In the past ten years </a:t>
            </a:r>
          </a:p>
          <a:p>
            <a:pPr algn="ctr"/>
            <a:r>
              <a:rPr lang="en-ZA" sz="2800" b="1" dirty="0" smtClean="0">
                <a:solidFill>
                  <a:schemeClr val="bg2">
                    <a:lumMod val="25000"/>
                  </a:schemeClr>
                </a:solidFill>
              </a:rPr>
              <a:t>759 904 cases </a:t>
            </a:r>
            <a:endParaRPr lang="en-ZA" sz="2800" b="1" dirty="0">
              <a:solidFill>
                <a:schemeClr val="bg2">
                  <a:lumMod val="25000"/>
                </a:schemeClr>
              </a:solidFill>
            </a:endParaRPr>
          </a:p>
          <a:p>
            <a:pPr algn="ctr"/>
            <a:r>
              <a:rPr lang="en-ZA" sz="1600" b="1" dirty="0" smtClean="0">
                <a:solidFill>
                  <a:schemeClr val="tx1">
                    <a:lumMod val="65000"/>
                    <a:lumOff val="35000"/>
                  </a:schemeClr>
                </a:solidFill>
              </a:rPr>
              <a:t>of driving under the influence of alcohol and/or  drugs were detected.</a:t>
            </a:r>
            <a:endParaRPr lang="en-ZA" sz="1600" b="1" dirty="0">
              <a:solidFill>
                <a:schemeClr val="tx1">
                  <a:lumMod val="65000"/>
                  <a:lumOff val="35000"/>
                </a:schemeClr>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430469669"/>
              </p:ext>
            </p:extLst>
          </p:nvPr>
        </p:nvGraphicFramePr>
        <p:xfrm>
          <a:off x="3075708" y="5545865"/>
          <a:ext cx="6059410" cy="1112220"/>
        </p:xfrm>
        <a:graphic>
          <a:graphicData uri="http://schemas.openxmlformats.org/drawingml/2006/table">
            <a:tbl>
              <a:tblPr>
                <a:effectLst>
                  <a:innerShdw blurRad="114300">
                    <a:prstClr val="black"/>
                  </a:innerShdw>
                </a:effectLst>
                <a:tableStyleId>{616DA210-FB5B-4158-B5E0-FEB733F419BA}</a:tableStyleId>
              </a:tblPr>
              <a:tblGrid>
                <a:gridCol w="1676099"/>
                <a:gridCol w="700337"/>
                <a:gridCol w="920668"/>
                <a:gridCol w="931855"/>
                <a:gridCol w="994057"/>
                <a:gridCol w="836394"/>
              </a:tblGrid>
              <a:tr h="312120">
                <a:tc gridSpan="6">
                  <a:txBody>
                    <a:bodyPr/>
                    <a:lstStyle/>
                    <a:p>
                      <a:pPr algn="ctr" fontAlgn="b"/>
                      <a:r>
                        <a:rPr lang="en-ZA" sz="1800" b="1" u="none" strike="noStrike" cap="none" spc="0" dirty="0" smtClean="0">
                          <a:ln w="0"/>
                          <a:solidFill>
                            <a:schemeClr val="bg1"/>
                          </a:solidFill>
                          <a:effectLst>
                            <a:outerShdw blurRad="38100" dist="19050" dir="2700000" algn="tl" rotWithShape="0">
                              <a:schemeClr val="dk1">
                                <a:alpha val="40000"/>
                              </a:schemeClr>
                            </a:outerShdw>
                          </a:effectLst>
                        </a:rPr>
                        <a:t>Confirmed cases at Liquor outlets</a:t>
                      </a:r>
                      <a:endParaRPr lang="en-ZA" sz="1800" b="1"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bg1">
                        <a:lumMod val="75000"/>
                      </a:schemeClr>
                    </a:solidFill>
                  </a:tcPr>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ctr" fontAlgn="b"/>
                      <a:endParaRPr lang="en-ZA" sz="1400" b="1" i="0" u="none" strike="noStrike" dirty="0">
                        <a:solidFill>
                          <a:srgbClr val="000000"/>
                        </a:solidFill>
                        <a:effectLst/>
                        <a:latin typeface="Calibri" panose="020F0502020204030204" pitchFamily="34" charset="0"/>
                      </a:endParaRPr>
                    </a:p>
                  </a:txBody>
                  <a:tcPr marL="7620" marR="7620" marT="7620" marB="0" anchor="b"/>
                </a:tc>
              </a:tr>
              <a:tr h="480901">
                <a:tc rowSpan="2">
                  <a:txBody>
                    <a:bodyPr/>
                    <a:lstStyle/>
                    <a:p>
                      <a:pPr algn="ctr" fontAlgn="b"/>
                      <a:r>
                        <a:rPr lang="en-ZA" sz="2000" b="0" u="none" strike="noStrike" cap="none" spc="0" dirty="0">
                          <a:ln w="0"/>
                          <a:solidFill>
                            <a:schemeClr val="tx1"/>
                          </a:solidFill>
                          <a:effectLst>
                            <a:outerShdw blurRad="38100" dist="19050" dir="2700000" algn="tl" rotWithShape="0">
                              <a:schemeClr val="dk1">
                                <a:alpha val="40000"/>
                              </a:schemeClr>
                            </a:outerShdw>
                          </a:effectLst>
                        </a:rPr>
                        <a:t> </a:t>
                      </a:r>
                      <a:r>
                        <a:rPr lang="en-ZA" sz="1600" b="0" u="none" strike="noStrike" cap="none" spc="0" dirty="0" smtClean="0">
                          <a:ln w="0"/>
                          <a:solidFill>
                            <a:schemeClr val="tx1"/>
                          </a:solidFill>
                          <a:effectLst>
                            <a:outerShdw blurRad="38100" dist="19050" dir="2700000" algn="tl" rotWithShape="0">
                              <a:schemeClr val="dk1">
                                <a:alpha val="40000"/>
                              </a:schemeClr>
                            </a:outerShdw>
                          </a:effectLst>
                        </a:rPr>
                        <a:t>   </a:t>
                      </a:r>
                      <a:r>
                        <a:rPr lang="en-ZA" sz="1600" b="0" u="none" strike="noStrike" cap="none" spc="0" dirty="0" err="1" smtClean="0">
                          <a:ln w="0"/>
                          <a:solidFill>
                            <a:schemeClr val="tx1"/>
                          </a:solidFill>
                          <a:effectLst>
                            <a:outerShdw blurRad="38100" dist="19050" dir="2700000" algn="tl" rotWithShape="0">
                              <a:schemeClr val="dk1">
                                <a:alpha val="40000"/>
                              </a:schemeClr>
                            </a:outerShdw>
                          </a:effectLst>
                        </a:rPr>
                        <a:t>Shebeen</a:t>
                      </a:r>
                      <a:r>
                        <a:rPr lang="en-ZA" sz="1600" b="0" u="none" strike="noStrike" cap="none" spc="0" dirty="0">
                          <a:ln w="0"/>
                          <a:solidFill>
                            <a:schemeClr val="tx1"/>
                          </a:solidFill>
                          <a:effectLst>
                            <a:outerShdw blurRad="38100" dist="19050" dir="2700000" algn="tl" rotWithShape="0">
                              <a:schemeClr val="dk1">
                                <a:alpha val="40000"/>
                              </a:schemeClr>
                            </a:outerShdw>
                          </a:effectLst>
                        </a:rPr>
                        <a:t>/ Tavern / Pub/ Night </a:t>
                      </a:r>
                      <a:r>
                        <a:rPr lang="en-ZA" sz="1600" b="0" u="none" strike="noStrike" cap="none" spc="0" dirty="0" smtClean="0">
                          <a:ln w="0"/>
                          <a:solidFill>
                            <a:schemeClr val="tx1"/>
                          </a:solidFill>
                          <a:effectLst>
                            <a:outerShdw blurRad="38100" dist="19050" dir="2700000" algn="tl" rotWithShape="0">
                              <a:schemeClr val="dk1">
                                <a:alpha val="40000"/>
                              </a:schemeClr>
                            </a:outerShdw>
                          </a:effectLst>
                        </a:rPr>
                        <a:t>club</a:t>
                      </a:r>
                      <a:r>
                        <a:rPr lang="en-ZA" sz="1600" b="0" u="none" strike="noStrike" cap="none" spc="0" baseline="0" dirty="0" smtClean="0">
                          <a:ln w="0"/>
                          <a:solidFill>
                            <a:schemeClr val="tx1"/>
                          </a:solidFill>
                          <a:effectLst>
                            <a:outerShdw blurRad="38100" dist="19050" dir="2700000" algn="tl" rotWithShape="0">
                              <a:schemeClr val="dk1">
                                <a:alpha val="40000"/>
                              </a:schemeClr>
                            </a:outerShdw>
                          </a:effectLst>
                        </a:rPr>
                        <a:t>s/Bar</a:t>
                      </a:r>
                      <a:endParaRPr lang="en-ZA" sz="16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600" b="0" u="none" strike="noStrike" cap="none" spc="0" dirty="0">
                          <a:ln w="0"/>
                          <a:solidFill>
                            <a:schemeClr val="tx1"/>
                          </a:solidFill>
                          <a:effectLst>
                            <a:outerShdw blurRad="38100" dist="19050" dir="2700000" algn="tl" rotWithShape="0">
                              <a:schemeClr val="dk1">
                                <a:alpha val="40000"/>
                              </a:schemeClr>
                            </a:outerShdw>
                          </a:effectLst>
                        </a:rPr>
                        <a:t>Rape</a:t>
                      </a:r>
                      <a:endParaRPr lang="en-ZA" sz="16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600" b="0" u="none" strike="noStrike" cap="none" spc="0" dirty="0">
                          <a:ln w="0"/>
                          <a:solidFill>
                            <a:schemeClr val="tx1"/>
                          </a:solidFill>
                          <a:effectLst>
                            <a:outerShdw blurRad="38100" dist="19050" dir="2700000" algn="tl" rotWithShape="0">
                              <a:schemeClr val="dk1">
                                <a:alpha val="40000"/>
                              </a:schemeClr>
                            </a:outerShdw>
                          </a:effectLst>
                        </a:rPr>
                        <a:t>Common Assault</a:t>
                      </a:r>
                      <a:endParaRPr lang="en-ZA" sz="16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600" b="0" u="none" strike="noStrike" cap="none" spc="0" dirty="0">
                          <a:ln w="0"/>
                          <a:solidFill>
                            <a:schemeClr val="tx1"/>
                          </a:solidFill>
                          <a:effectLst>
                            <a:outerShdw blurRad="38100" dist="19050" dir="2700000" algn="tl" rotWithShape="0">
                              <a:schemeClr val="dk1">
                                <a:alpha val="40000"/>
                              </a:schemeClr>
                            </a:outerShdw>
                          </a:effectLst>
                        </a:rPr>
                        <a:t>Assault GBH</a:t>
                      </a:r>
                      <a:endParaRPr lang="en-ZA" sz="16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600" b="0" u="none" strike="noStrike" cap="none" spc="0" dirty="0">
                          <a:ln w="0"/>
                          <a:solidFill>
                            <a:schemeClr val="tx1"/>
                          </a:solidFill>
                          <a:effectLst>
                            <a:outerShdw blurRad="38100" dist="19050" dir="2700000" algn="tl" rotWithShape="0">
                              <a:schemeClr val="dk1">
                                <a:alpha val="40000"/>
                              </a:schemeClr>
                            </a:outerShdw>
                          </a:effectLst>
                        </a:rPr>
                        <a:t>Attempted Murders</a:t>
                      </a:r>
                      <a:endParaRPr lang="en-ZA" sz="16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600" b="0" u="none" strike="noStrike" cap="none" spc="0" dirty="0">
                          <a:ln w="0"/>
                          <a:solidFill>
                            <a:schemeClr val="tx1"/>
                          </a:solidFill>
                          <a:effectLst>
                            <a:outerShdw blurRad="38100" dist="19050" dir="2700000" algn="tl" rotWithShape="0">
                              <a:schemeClr val="dk1">
                                <a:alpha val="40000"/>
                              </a:schemeClr>
                            </a:outerShdw>
                          </a:effectLst>
                        </a:rPr>
                        <a:t>Murders</a:t>
                      </a:r>
                      <a:endParaRPr lang="en-ZA" sz="16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bg2"/>
                    </a:solidFill>
                  </a:tcPr>
                </a:tc>
              </a:tr>
              <a:tr h="295939">
                <a:tc vMerge="1">
                  <a:txBody>
                    <a:bodyPr/>
                    <a:lstStyle/>
                    <a:p>
                      <a:pPr algn="ctr" fontAlgn="b"/>
                      <a:endParaRPr lang="en-ZA"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ZA" sz="1800" b="1" i="0" u="none" strike="noStrike" dirty="0">
                          <a:solidFill>
                            <a:schemeClr val="tx1"/>
                          </a:solidFill>
                          <a:effectLst/>
                          <a:latin typeface="Calibri" panose="020F0502020204030204" pitchFamily="34" charset="0"/>
                        </a:rPr>
                        <a:t>348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800" b="1" i="0" u="none" strike="noStrike" dirty="0">
                          <a:solidFill>
                            <a:schemeClr val="tx1"/>
                          </a:solidFill>
                          <a:effectLst/>
                          <a:latin typeface="Calibri" panose="020F0502020204030204" pitchFamily="34" charset="0"/>
                        </a:rPr>
                        <a:t>6 298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800" b="1" i="0" u="none" strike="noStrike" dirty="0" smtClean="0">
                          <a:solidFill>
                            <a:schemeClr val="tx1"/>
                          </a:solidFill>
                          <a:effectLst/>
                          <a:latin typeface="Calibri" panose="020F0502020204030204" pitchFamily="34" charset="0"/>
                        </a:rPr>
                        <a:t>11 128</a:t>
                      </a:r>
                      <a:endParaRPr lang="en-ZA" sz="1800" b="1" i="0" u="none" strike="noStrike" dirty="0">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800" b="1" i="0" u="none" strike="noStrike" dirty="0">
                          <a:solidFill>
                            <a:schemeClr val="tx1"/>
                          </a:solidFill>
                          <a:effectLst/>
                          <a:latin typeface="Calibri" panose="020F0502020204030204" pitchFamily="34" charset="0"/>
                        </a:rPr>
                        <a:t>838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chemeClr val="bg2"/>
                    </a:solidFill>
                  </a:tcPr>
                </a:tc>
                <a:tc>
                  <a:txBody>
                    <a:bodyPr/>
                    <a:lstStyle/>
                    <a:p>
                      <a:pPr algn="ctr" fontAlgn="b"/>
                      <a:r>
                        <a:rPr lang="en-ZA" sz="1800" b="1" i="0" u="none" strike="noStrike" dirty="0">
                          <a:solidFill>
                            <a:schemeClr val="tx1"/>
                          </a:solidFill>
                          <a:effectLst/>
                          <a:latin typeface="Calibri" panose="020F0502020204030204" pitchFamily="34" charset="0"/>
                        </a:rPr>
                        <a:t>844</a:t>
                      </a:r>
                    </a:p>
                  </a:txBody>
                  <a:tcPr marL="7620" marR="7620" marT="762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solidFill>
                      <a:schemeClr val="bg2"/>
                    </a:solidFill>
                  </a:tcPr>
                </a:tc>
              </a:tr>
            </a:tbl>
          </a:graphicData>
        </a:graphic>
      </p:graphicFrame>
      <p:sp>
        <p:nvSpPr>
          <p:cNvPr id="33" name="Title 1"/>
          <p:cNvSpPr txBox="1">
            <a:spLocks/>
          </p:cNvSpPr>
          <p:nvPr/>
        </p:nvSpPr>
        <p:spPr>
          <a:xfrm>
            <a:off x="6428509" y="1249851"/>
            <a:ext cx="2512290" cy="772913"/>
          </a:xfrm>
          <a:prstGeom prst="rect">
            <a:avLst/>
          </a:prstGeom>
          <a:solidFill>
            <a:schemeClr val="tx2">
              <a:lumMod val="75000"/>
            </a:schemeClr>
          </a:solidFill>
          <a:ln>
            <a:solidFill>
              <a:schemeClr val="bg2">
                <a:lumMod val="50000"/>
              </a:schemeClr>
            </a:solidFill>
          </a:ln>
          <a:scene3d>
            <a:camera prst="perspectiveFront"/>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ZA" sz="1600" b="1" dirty="0" smtClean="0">
                <a:solidFill>
                  <a:schemeClr val="bg1"/>
                </a:solidFill>
                <a:latin typeface="Arial" panose="020B0604020202020204" pitchFamily="34" charset="0"/>
                <a:cs typeface="Arial" panose="020B0604020202020204" pitchFamily="34" charset="0"/>
              </a:rPr>
              <a:t>Confirmed liquor cases attributing to counts of contact crimes</a:t>
            </a:r>
            <a:endParaRPr lang="en-ZA" sz="1600" dirty="0">
              <a:solidFill>
                <a:schemeClr val="bg1"/>
              </a:solidFill>
              <a:latin typeface="Arial" panose="020B0604020202020204" pitchFamily="34" charset="0"/>
              <a:cs typeface="Arial" panose="020B0604020202020204" pitchFamily="34" charset="0"/>
            </a:endParaRPr>
          </a:p>
        </p:txBody>
      </p:sp>
      <p:sp>
        <p:nvSpPr>
          <p:cNvPr id="34" name="Rectangle 33"/>
          <p:cNvSpPr/>
          <p:nvPr/>
        </p:nvSpPr>
        <p:spPr>
          <a:xfrm>
            <a:off x="138549" y="4780333"/>
            <a:ext cx="3020287" cy="1785104"/>
          </a:xfrm>
          <a:prstGeom prst="rect">
            <a:avLst/>
          </a:prstGeom>
          <a:ln>
            <a:solidFill>
              <a:srgbClr val="FFFF00"/>
            </a:solidFill>
          </a:ln>
          <a:effectLst>
            <a:outerShdw blurRad="40000" dist="20000" dir="5400000" rotWithShape="0">
              <a:srgbClr val="000000">
                <a:alpha val="38000"/>
              </a:srgbClr>
            </a:outerShdw>
            <a:softEdge rad="127000"/>
          </a:effectLst>
          <a:scene3d>
            <a:camera prst="perspectiveFront"/>
            <a:lightRig rig="threePt" dir="t"/>
          </a:scene3d>
        </p:spPr>
        <p:style>
          <a:lnRef idx="1">
            <a:schemeClr val="dk1"/>
          </a:lnRef>
          <a:fillRef idx="2">
            <a:schemeClr val="dk1"/>
          </a:fillRef>
          <a:effectRef idx="1">
            <a:schemeClr val="dk1"/>
          </a:effectRef>
          <a:fontRef idx="minor">
            <a:schemeClr val="dk1"/>
          </a:fontRef>
        </p:style>
        <p:txBody>
          <a:bodyPr wrap="square" anchor="t">
            <a:spAutoFit/>
          </a:bodyPr>
          <a:lstStyle/>
          <a:p>
            <a:pPr algn="r"/>
            <a:r>
              <a:rPr lang="en-ZA" sz="2400" b="1" dirty="0">
                <a:solidFill>
                  <a:schemeClr val="bg2">
                    <a:lumMod val="25000"/>
                  </a:schemeClr>
                </a:solidFill>
              </a:rPr>
              <a:t>170 510 </a:t>
            </a:r>
            <a:r>
              <a:rPr lang="en-ZA" sz="1600" b="1" dirty="0">
                <a:solidFill>
                  <a:schemeClr val="bg2">
                    <a:lumMod val="25000"/>
                  </a:schemeClr>
                </a:solidFill>
              </a:rPr>
              <a:t>cases</a:t>
            </a:r>
            <a:r>
              <a:rPr lang="en-ZA" sz="1600" b="1" dirty="0">
                <a:solidFill>
                  <a:schemeClr val="tx1">
                    <a:lumMod val="65000"/>
                    <a:lumOff val="35000"/>
                  </a:schemeClr>
                </a:solidFill>
              </a:rPr>
              <a:t> were detected in 2</a:t>
            </a:r>
            <a:r>
              <a:rPr lang="en-ZA" sz="1600" b="1" dirty="0">
                <a:solidFill>
                  <a:schemeClr val="bg2">
                    <a:lumMod val="25000"/>
                  </a:schemeClr>
                </a:solidFill>
              </a:rPr>
              <a:t>019/2020</a:t>
            </a:r>
            <a:r>
              <a:rPr lang="en-ZA" sz="1600" b="1" dirty="0">
                <a:solidFill>
                  <a:schemeClr val="tx1">
                    <a:lumMod val="65000"/>
                    <a:lumOff val="35000"/>
                  </a:schemeClr>
                </a:solidFill>
              </a:rPr>
              <a:t> financial </a:t>
            </a:r>
            <a:r>
              <a:rPr lang="en-ZA" sz="1600" b="1" dirty="0" smtClean="0">
                <a:solidFill>
                  <a:schemeClr val="tx1">
                    <a:lumMod val="65000"/>
                    <a:lumOff val="35000"/>
                  </a:schemeClr>
                </a:solidFill>
              </a:rPr>
              <a:t>year</a:t>
            </a:r>
          </a:p>
          <a:p>
            <a:pPr algn="r"/>
            <a:r>
              <a:rPr lang="en-ZA" sz="1600" b="1" dirty="0" smtClean="0">
                <a:solidFill>
                  <a:schemeClr val="tx1">
                    <a:lumMod val="65000"/>
                    <a:lumOff val="35000"/>
                  </a:schemeClr>
                </a:solidFill>
              </a:rPr>
              <a:t>In the past ten years approximately </a:t>
            </a:r>
          </a:p>
          <a:p>
            <a:pPr algn="r"/>
            <a:r>
              <a:rPr lang="en-ZA" sz="2400" b="1" dirty="0" smtClean="0">
                <a:solidFill>
                  <a:schemeClr val="bg2">
                    <a:lumMod val="25000"/>
                  </a:schemeClr>
                </a:solidFill>
              </a:rPr>
              <a:t>2 .3 Million cases </a:t>
            </a:r>
          </a:p>
          <a:p>
            <a:pPr algn="ctr"/>
            <a:r>
              <a:rPr lang="en-ZA" sz="1400" b="1" dirty="0" smtClean="0">
                <a:solidFill>
                  <a:schemeClr val="tx1">
                    <a:lumMod val="65000"/>
                    <a:lumOff val="35000"/>
                  </a:schemeClr>
                </a:solidFill>
              </a:rPr>
              <a:t>of drug related crime  were detected.</a:t>
            </a:r>
          </a:p>
        </p:txBody>
      </p:sp>
      <p:pic>
        <p:nvPicPr>
          <p:cNvPr id="35" name="Picture 34"/>
          <p:cNvPicPr>
            <a:picLocks noChangeAspect="1"/>
          </p:cNvPicPr>
          <p:nvPr/>
        </p:nvPicPr>
        <p:blipFill>
          <a:blip r:embed="rId8">
            <a:duotone>
              <a:prstClr val="black"/>
              <a:schemeClr val="accent1">
                <a:tint val="45000"/>
                <a:satMod val="400000"/>
              </a:schemeClr>
            </a:duotone>
          </a:blip>
          <a:stretch>
            <a:fillRect/>
          </a:stretch>
        </p:blipFill>
        <p:spPr>
          <a:xfrm>
            <a:off x="270994" y="5396735"/>
            <a:ext cx="729672" cy="5976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6" name="Picture 35"/>
          <p:cNvPicPr>
            <a:picLocks noChangeAspect="1"/>
          </p:cNvPicPr>
          <p:nvPr/>
        </p:nvPicPr>
        <p:blipFill>
          <a:blip r:embed="rId9">
            <a:duotone>
              <a:schemeClr val="accent1">
                <a:shade val="45000"/>
                <a:satMod val="135000"/>
              </a:schemeClr>
              <a:prstClr val="white"/>
            </a:duotone>
          </a:blip>
          <a:stretch>
            <a:fillRect/>
          </a:stretch>
        </p:blipFill>
        <p:spPr>
          <a:xfrm>
            <a:off x="6428509" y="2022764"/>
            <a:ext cx="2512290" cy="2382981"/>
          </a:xfrm>
          <a:prstGeom prst="rect">
            <a:avLst/>
          </a:prstGeom>
          <a:effectLst>
            <a:softEdge rad="31750"/>
          </a:effectLst>
        </p:spPr>
      </p:pic>
      <p:pic>
        <p:nvPicPr>
          <p:cNvPr id="8" name="Picture 7"/>
          <p:cNvPicPr>
            <a:picLocks noChangeAspect="1"/>
          </p:cNvPicPr>
          <p:nvPr/>
        </p:nvPicPr>
        <p:blipFill>
          <a:blip r:embed="rId10"/>
          <a:stretch>
            <a:fillRect/>
          </a:stretch>
        </p:blipFill>
        <p:spPr>
          <a:xfrm>
            <a:off x="3075708" y="1249851"/>
            <a:ext cx="5865091" cy="4296014"/>
          </a:xfrm>
          <a:prstGeom prst="rect">
            <a:avLst/>
          </a:prstGeom>
        </p:spPr>
      </p:pic>
    </p:spTree>
    <p:extLst>
      <p:ext uri="{BB962C8B-B14F-4D97-AF65-F5344CB8AC3E}">
        <p14:creationId xmlns:p14="http://schemas.microsoft.com/office/powerpoint/2010/main" val="3104901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74" y="147894"/>
            <a:ext cx="5719663" cy="950751"/>
          </a:xfrm>
        </p:spPr>
        <p:txBody>
          <a:bodyPr>
            <a:normAutofit/>
          </a:bodyPr>
          <a:lstStyle/>
          <a:p>
            <a:r>
              <a:rPr lang="en-ZA" sz="1800" b="1" dirty="0" smtClean="0">
                <a:latin typeface="Arial" panose="020B0604020202020204" pitchFamily="34" charset="0"/>
                <a:cs typeface="Arial" panose="020B0604020202020204" pitchFamily="34" charset="0"/>
              </a:rPr>
              <a:t>PLACE OF OCCURRENCE </a:t>
            </a:r>
            <a:r>
              <a:rPr lang="en-ZA" sz="1800" dirty="0" smtClean="0">
                <a:latin typeface="Arial" panose="020B0604020202020204" pitchFamily="34" charset="0"/>
                <a:cs typeface="Arial" panose="020B0604020202020204" pitchFamily="34" charset="0"/>
              </a:rPr>
              <a:t>:  SOME CATEGORIES OF  </a:t>
            </a:r>
            <a:r>
              <a:rPr lang="en-ZA" sz="1800" smtClean="0">
                <a:latin typeface="Arial" panose="020B0604020202020204" pitchFamily="34" charset="0"/>
                <a:cs typeface="Arial" panose="020B0604020202020204" pitchFamily="34" charset="0"/>
              </a:rPr>
              <a:t>CONTACT CRIME</a:t>
            </a:r>
            <a:endParaRPr lang="en-ZA" sz="1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60077" y="6587356"/>
            <a:ext cx="2133600" cy="365125"/>
          </a:xfrm>
        </p:spPr>
        <p:txBody>
          <a:bodyPr/>
          <a:lstStyle/>
          <a:p>
            <a:fld id="{8BCE3E3E-AAEA-2C4F-AAAF-D5D0D3B13C3A}" type="slidenum">
              <a:rPr lang="en-US" smtClean="0">
                <a:solidFill>
                  <a:prstClr val="black">
                    <a:tint val="75000"/>
                  </a:prstClr>
                </a:solidFill>
              </a:rPr>
              <a:pPr/>
              <a:t>7</a:t>
            </a:fld>
            <a:endParaRPr lang="en-US">
              <a:solidFill>
                <a:prstClr val="black">
                  <a:tint val="75000"/>
                </a:prstClr>
              </a:solidFill>
            </a:endParaRPr>
          </a:p>
        </p:txBody>
      </p:sp>
      <p:sp>
        <p:nvSpPr>
          <p:cNvPr id="5" name="TextBox 4"/>
          <p:cNvSpPr txBox="1"/>
          <p:nvPr/>
        </p:nvSpPr>
        <p:spPr>
          <a:xfrm>
            <a:off x="2" y="6486327"/>
            <a:ext cx="1000664" cy="461665"/>
          </a:xfrm>
          <a:prstGeom prst="rect">
            <a:avLst/>
          </a:prstGeom>
          <a:noFill/>
        </p:spPr>
        <p:txBody>
          <a:bodyPr wrap="square" rtlCol="0">
            <a:spAutoFit/>
          </a:bodyPr>
          <a:lstStyle/>
          <a:p>
            <a:r>
              <a:rPr lang="en-ZA" sz="2400" b="1" dirty="0" smtClean="0">
                <a:solidFill>
                  <a:srgbClr val="002060"/>
                </a:solidFill>
              </a:rPr>
              <a:t>Secret</a:t>
            </a:r>
            <a:endParaRPr lang="en-ZA" sz="2400" b="1" dirty="0">
              <a:solidFill>
                <a:srgbClr val="00206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46162967"/>
              </p:ext>
            </p:extLst>
          </p:nvPr>
        </p:nvGraphicFramePr>
        <p:xfrm>
          <a:off x="2" y="1220946"/>
          <a:ext cx="9051633" cy="5390450"/>
        </p:xfrm>
        <a:graphic>
          <a:graphicData uri="http://schemas.openxmlformats.org/drawingml/2006/table">
            <a:tbl>
              <a:tblPr firstRow="1" firstCol="1" bandRow="1"/>
              <a:tblGrid>
                <a:gridCol w="3297380"/>
                <a:gridCol w="849745"/>
                <a:gridCol w="1366982"/>
                <a:gridCol w="1339273"/>
                <a:gridCol w="1121153"/>
                <a:gridCol w="1077100"/>
              </a:tblGrid>
              <a:tr h="873731">
                <a:tc>
                  <a:txBody>
                    <a:bodyPr/>
                    <a:lstStyle/>
                    <a:p>
                      <a:pPr algn="r">
                        <a:lnSpc>
                          <a:spcPct val="107000"/>
                        </a:lnSpc>
                        <a:spcAft>
                          <a:spcPts val="0"/>
                        </a:spcAft>
                      </a:pPr>
                      <a:r>
                        <a:rPr lang="en-ZA" sz="1400" b="1" i="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ZA" sz="1400" b="1" i="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ZA" sz="1400" b="1" i="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ZA" sz="1400" b="1" i="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ZA" sz="18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Place of occurrence</a:t>
                      </a:r>
                      <a:endParaRPr lang="en-ZA"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09" marR="49409" marT="0" marB="0">
                    <a:lnL>
                      <a:noFill/>
                    </a:lnL>
                    <a:lnR>
                      <a:noFill/>
                    </a:lnR>
                    <a:lnT>
                      <a:noFill/>
                    </a:lnT>
                    <a:lnB w="12700" cap="flat" cmpd="sng" algn="ctr">
                      <a:solidFill>
                        <a:srgbClr val="C9C9C9"/>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Rape</a:t>
                      </a:r>
                      <a:endParaRPr lang="en-ZA"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09" marR="49409" marT="0" marB="0">
                    <a:lnL>
                      <a:noFill/>
                    </a:lnL>
                    <a:lnR>
                      <a:noFill/>
                    </a:lnR>
                    <a:lnT>
                      <a:noFill/>
                    </a:lnT>
                    <a:lnB w="12700" cap="flat" cmpd="sng" algn="ctr">
                      <a:solidFill>
                        <a:srgbClr val="C9C9C9"/>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Common Assault</a:t>
                      </a:r>
                      <a:endParaRPr lang="en-ZA"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09" marR="49409" marT="0" marB="0">
                    <a:lnL>
                      <a:noFill/>
                    </a:lnL>
                    <a:lnR>
                      <a:noFill/>
                    </a:lnR>
                    <a:lnT>
                      <a:noFill/>
                    </a:lnT>
                    <a:lnB w="12700" cap="flat" cmpd="sng" algn="ctr">
                      <a:solidFill>
                        <a:srgbClr val="C9C9C9"/>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Assault GBH</a:t>
                      </a:r>
                      <a:endParaRPr lang="en-ZA"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09" marR="49409" marT="0" marB="0">
                    <a:lnL>
                      <a:noFill/>
                    </a:lnL>
                    <a:lnR>
                      <a:noFill/>
                    </a:lnR>
                    <a:lnT>
                      <a:noFill/>
                    </a:lnT>
                    <a:lnB w="12700" cap="flat" cmpd="sng" algn="ctr">
                      <a:solidFill>
                        <a:srgbClr val="C9C9C9"/>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Attempted Murders</a:t>
                      </a:r>
                      <a:endParaRPr lang="en-ZA"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09" marR="49409" marT="0" marB="0">
                    <a:lnL>
                      <a:noFill/>
                    </a:lnL>
                    <a:lnR>
                      <a:noFill/>
                    </a:lnR>
                    <a:lnT>
                      <a:noFill/>
                    </a:lnT>
                    <a:lnB w="12700" cap="flat" cmpd="sng" algn="ctr">
                      <a:solidFill>
                        <a:srgbClr val="C9C9C9"/>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Murders</a:t>
                      </a:r>
                      <a:endParaRPr lang="en-ZA" sz="14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09" marR="49409" marT="0" marB="0">
                    <a:lnL>
                      <a:noFill/>
                    </a:lnL>
                    <a:lnR>
                      <a:noFill/>
                    </a:lnR>
                    <a:lnT>
                      <a:noFill/>
                    </a:lnT>
                    <a:lnB w="12700" cap="flat" cmpd="sng" algn="ctr">
                      <a:solidFill>
                        <a:srgbClr val="C9C9C9"/>
                      </a:solidFill>
                      <a:prstDash val="solid"/>
                      <a:round/>
                      <a:headEnd type="none" w="med" len="med"/>
                      <a:tailEnd type="none" w="med" len="med"/>
                    </a:lnB>
                    <a:solidFill>
                      <a:srgbClr val="FFFFFF"/>
                    </a:solidFill>
                  </a:tcPr>
                </a:tc>
              </a:tr>
              <a:tr h="476611">
                <a:tc>
                  <a:txBody>
                    <a:bodyPr/>
                    <a:lstStyle/>
                    <a:p>
                      <a:pPr algn="l" fontAlgn="b"/>
                      <a:r>
                        <a:rPr lang="en-ZA" sz="1200" b="1" i="1" u="none" strike="noStrike" dirty="0">
                          <a:solidFill>
                            <a:schemeClr val="accent1">
                              <a:lumMod val="75000"/>
                            </a:schemeClr>
                          </a:solidFill>
                          <a:effectLst/>
                          <a:latin typeface="Calibri" panose="020F0502020204030204" pitchFamily="34" charset="0"/>
                        </a:rPr>
                        <a:t>Residences</a:t>
                      </a:r>
                      <a:r>
                        <a:rPr lang="en-ZA" sz="1100" b="1" i="1" u="none" strike="noStrike" dirty="0">
                          <a:solidFill>
                            <a:schemeClr val="accent1">
                              <a:lumMod val="75000"/>
                            </a:schemeClr>
                          </a:solidFill>
                          <a:effectLst/>
                          <a:latin typeface="Calibri" panose="020F0502020204030204" pitchFamily="34" charset="0"/>
                        </a:rPr>
                        <a:t> </a:t>
                      </a:r>
                      <a:r>
                        <a:rPr lang="en-ZA" sz="1100" b="1" i="1" u="none" strike="noStrike" dirty="0">
                          <a:solidFill>
                            <a:srgbClr val="000000"/>
                          </a:solidFill>
                          <a:effectLst/>
                          <a:latin typeface="Calibri" panose="020F0502020204030204" pitchFamily="34" charset="0"/>
                        </a:rPr>
                        <a:t>of perpetrator/ victim (including residence known by victims/ perpetrator e.g. family/friends/ neighbours)</a:t>
                      </a:r>
                    </a:p>
                  </a:txBody>
                  <a:tcPr marL="7620" marR="7620" marT="7620" marB="0" anchor="b">
                    <a:lnL>
                      <a:noFill/>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solidFill>
                      <a:schemeClr val="bg1">
                        <a:lumMod val="95000"/>
                      </a:schemeClr>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18 231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33 933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29 751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4 754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5 522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476611">
                <a:tc>
                  <a:txBody>
                    <a:bodyPr/>
                    <a:lstStyle/>
                    <a:p>
                      <a:pPr algn="l" fontAlgn="b"/>
                      <a:r>
                        <a:rPr lang="en-ZA" sz="1200" b="1" i="1" u="none" strike="noStrike" dirty="0">
                          <a:solidFill>
                            <a:schemeClr val="accent1">
                              <a:lumMod val="75000"/>
                            </a:schemeClr>
                          </a:solidFill>
                          <a:effectLst/>
                          <a:latin typeface="Calibri" panose="020F0502020204030204" pitchFamily="34" charset="0"/>
                        </a:rPr>
                        <a:t>Public place </a:t>
                      </a:r>
                      <a:r>
                        <a:rPr lang="en-ZA" sz="1100" b="1" i="1" u="none" strike="noStrike" dirty="0">
                          <a:solidFill>
                            <a:srgbClr val="000000"/>
                          </a:solidFill>
                          <a:effectLst/>
                          <a:latin typeface="Calibri" panose="020F0502020204030204" pitchFamily="34" charset="0"/>
                        </a:rPr>
                        <a:t>e.g. Street/Open field/ Recreational centre/ Park/ Beach / Parking area / Abandoned building</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rgbClr val="FFFFFF"/>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7 940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25 438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30 272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7 735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9 714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324648">
                <a:tc>
                  <a:txBody>
                    <a:bodyPr/>
                    <a:lstStyle/>
                    <a:p>
                      <a:pPr algn="l" fontAlgn="b"/>
                      <a:r>
                        <a:rPr lang="en-ZA" sz="1200" b="1" i="1" u="none" strike="noStrike" dirty="0">
                          <a:solidFill>
                            <a:schemeClr val="accent1">
                              <a:lumMod val="75000"/>
                            </a:schemeClr>
                          </a:solidFill>
                          <a:effectLst/>
                          <a:latin typeface="Calibri" panose="020F0502020204030204" pitchFamily="34" charset="0"/>
                        </a:rPr>
                        <a:t>Liquor outlets </a:t>
                      </a:r>
                      <a:r>
                        <a:rPr lang="en-ZA" sz="1100" b="1" i="1" u="none" strike="noStrike" dirty="0">
                          <a:solidFill>
                            <a:srgbClr val="000000"/>
                          </a:solidFill>
                          <a:effectLst/>
                          <a:latin typeface="Calibri" panose="020F0502020204030204" pitchFamily="34" charset="0"/>
                        </a:rPr>
                        <a:t>(</a:t>
                      </a:r>
                      <a:r>
                        <a:rPr lang="en-ZA" sz="1100" b="1" i="1" u="none" strike="noStrike" dirty="0" err="1">
                          <a:solidFill>
                            <a:srgbClr val="000000"/>
                          </a:solidFill>
                          <a:effectLst/>
                          <a:latin typeface="Calibri" panose="020F0502020204030204" pitchFamily="34" charset="0"/>
                        </a:rPr>
                        <a:t>Shebeen</a:t>
                      </a:r>
                      <a:r>
                        <a:rPr lang="en-ZA" sz="1100" b="1" i="1" u="none" strike="noStrike" dirty="0">
                          <a:solidFill>
                            <a:srgbClr val="000000"/>
                          </a:solidFill>
                          <a:effectLst/>
                          <a:latin typeface="Calibri" panose="020F0502020204030204" pitchFamily="34" charset="0"/>
                        </a:rPr>
                        <a:t>/ Tavern / Pub/ Night club / Bottle Store</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348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6 298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11 128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838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853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476611">
                <a:tc>
                  <a:txBody>
                    <a:bodyPr/>
                    <a:lstStyle/>
                    <a:p>
                      <a:pPr algn="l" fontAlgn="b"/>
                      <a:r>
                        <a:rPr lang="en-ZA" sz="1200" b="1" i="1" u="none" strike="noStrike" dirty="0">
                          <a:solidFill>
                            <a:schemeClr val="accent1">
                              <a:lumMod val="75000"/>
                            </a:schemeClr>
                          </a:solidFill>
                          <a:effectLst/>
                          <a:latin typeface="Calibri" panose="020F0502020204030204" pitchFamily="34" charset="0"/>
                        </a:rPr>
                        <a:t>Business premises </a:t>
                      </a:r>
                      <a:r>
                        <a:rPr lang="en-ZA" sz="1100" b="1" i="1" u="none" strike="noStrike" dirty="0">
                          <a:solidFill>
                            <a:srgbClr val="000000"/>
                          </a:solidFill>
                          <a:effectLst/>
                          <a:latin typeface="Calibri" panose="020F0502020204030204" pitchFamily="34" charset="0"/>
                        </a:rPr>
                        <a:t>(e.g. Mall/ restaurants /work place / Office Park / Entertainment Centre </a:t>
                      </a:r>
                      <a:r>
                        <a:rPr lang="en-ZA" sz="1100" b="1" i="1" u="none" strike="noStrike" dirty="0" smtClean="0">
                          <a:solidFill>
                            <a:srgbClr val="000000"/>
                          </a:solidFill>
                          <a:effectLst/>
                          <a:latin typeface="Calibri" panose="020F0502020204030204" pitchFamily="34" charset="0"/>
                        </a:rPr>
                        <a:t>e.g. </a:t>
                      </a:r>
                      <a:r>
                        <a:rPr lang="en-ZA" sz="1100" b="1" i="1" u="none" strike="noStrike" dirty="0">
                          <a:solidFill>
                            <a:srgbClr val="000000"/>
                          </a:solidFill>
                          <a:effectLst/>
                          <a:latin typeface="Calibri" panose="020F0502020204030204" pitchFamily="34" charset="0"/>
                        </a:rPr>
                        <a:t>Movie </a:t>
                      </a:r>
                      <a:r>
                        <a:rPr lang="en-ZA" sz="1100" b="1" i="1" u="none" strike="noStrike" dirty="0" smtClean="0">
                          <a:solidFill>
                            <a:srgbClr val="000000"/>
                          </a:solidFill>
                          <a:effectLst/>
                          <a:latin typeface="Calibri" panose="020F0502020204030204" pitchFamily="34" charset="0"/>
                        </a:rPr>
                        <a:t>Theatre, </a:t>
                      </a:r>
                      <a:r>
                        <a:rPr lang="en-ZA" sz="1100" b="1" i="1" u="none" strike="noStrike" dirty="0">
                          <a:solidFill>
                            <a:srgbClr val="000000"/>
                          </a:solidFill>
                          <a:effectLst/>
                          <a:latin typeface="Calibri" panose="020F0502020204030204" pitchFamily="34" charset="0"/>
                        </a:rPr>
                        <a:t>Gambling Facility</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rgbClr val="FFFFFF"/>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260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4 829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2 988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1 122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467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200315">
                <a:tc>
                  <a:txBody>
                    <a:bodyPr/>
                    <a:lstStyle/>
                    <a:p>
                      <a:pPr algn="l" fontAlgn="b"/>
                      <a:r>
                        <a:rPr lang="en-ZA" sz="1200" b="1" i="1" u="none" strike="noStrike" dirty="0">
                          <a:solidFill>
                            <a:schemeClr val="accent1">
                              <a:lumMod val="75000"/>
                            </a:schemeClr>
                          </a:solidFill>
                          <a:effectLst/>
                          <a:latin typeface="Calibri" panose="020F0502020204030204" pitchFamily="34" charset="0"/>
                        </a:rPr>
                        <a:t>River / Lake / Pool / Dam</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70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3 943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126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13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88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324648">
                <a:tc>
                  <a:txBody>
                    <a:bodyPr/>
                    <a:lstStyle/>
                    <a:p>
                      <a:pPr algn="l" fontAlgn="b"/>
                      <a:r>
                        <a:rPr lang="en-ZA" sz="1200" b="1" i="1" u="none" strike="noStrike" dirty="0">
                          <a:solidFill>
                            <a:schemeClr val="accent1">
                              <a:lumMod val="75000"/>
                            </a:schemeClr>
                          </a:solidFill>
                          <a:effectLst/>
                          <a:latin typeface="Calibri" panose="020F0502020204030204" pitchFamily="34" charset="0"/>
                        </a:rPr>
                        <a:t>Educational institutions </a:t>
                      </a:r>
                      <a:r>
                        <a:rPr lang="en-ZA" sz="1100" b="1" i="1" u="none" strike="noStrike" dirty="0">
                          <a:solidFill>
                            <a:srgbClr val="000000"/>
                          </a:solidFill>
                          <a:effectLst/>
                          <a:latin typeface="Calibri" panose="020F0502020204030204" pitchFamily="34" charset="0"/>
                        </a:rPr>
                        <a:t>(Schools, universities, college, Day Care Facilities)</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rgbClr val="FFFFFF"/>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380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1 784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1 178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64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52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200315">
                <a:tc>
                  <a:txBody>
                    <a:bodyPr/>
                    <a:lstStyle/>
                    <a:p>
                      <a:pPr algn="l" fontAlgn="b"/>
                      <a:r>
                        <a:rPr lang="en-ZA" sz="1200" b="1" i="1" u="none" strike="noStrike" dirty="0">
                          <a:solidFill>
                            <a:schemeClr val="accent1">
                              <a:lumMod val="75000"/>
                            </a:schemeClr>
                          </a:solidFill>
                          <a:effectLst/>
                          <a:latin typeface="Calibri" panose="020F0502020204030204" pitchFamily="34" charset="0"/>
                        </a:rPr>
                        <a:t>Agricultural </a:t>
                      </a:r>
                      <a:r>
                        <a:rPr lang="en-ZA" sz="1200" b="1" i="1" u="none" strike="noStrike" dirty="0" smtClean="0">
                          <a:solidFill>
                            <a:schemeClr val="accent1">
                              <a:lumMod val="75000"/>
                            </a:schemeClr>
                          </a:solidFill>
                          <a:effectLst/>
                          <a:latin typeface="Calibri" panose="020F0502020204030204" pitchFamily="34" charset="0"/>
                        </a:rPr>
                        <a:t>Land  </a:t>
                      </a:r>
                      <a:r>
                        <a:rPr lang="en-ZA" sz="1100" b="1" i="1" u="none" strike="noStrike" kern="1200" dirty="0" smtClean="0">
                          <a:solidFill>
                            <a:srgbClr val="000000"/>
                          </a:solidFill>
                          <a:effectLst/>
                          <a:latin typeface="Calibri" panose="020F0502020204030204" pitchFamily="34" charset="0"/>
                          <a:ea typeface="+mn-ea"/>
                          <a:cs typeface="+mn-cs"/>
                        </a:rPr>
                        <a:t>e.g. </a:t>
                      </a:r>
                      <a:r>
                        <a:rPr lang="en-ZA" sz="1100" b="1" i="1" u="none" strike="noStrike" kern="1200" dirty="0">
                          <a:solidFill>
                            <a:srgbClr val="000000"/>
                          </a:solidFill>
                          <a:effectLst/>
                          <a:latin typeface="Calibri" panose="020F0502020204030204" pitchFamily="34" charset="0"/>
                          <a:ea typeface="+mn-ea"/>
                          <a:cs typeface="+mn-cs"/>
                        </a:rPr>
                        <a:t>F</a:t>
                      </a:r>
                      <a:r>
                        <a:rPr lang="en-ZA" sz="1100" b="1" i="1" u="none" strike="noStrike" dirty="0">
                          <a:solidFill>
                            <a:srgbClr val="000000"/>
                          </a:solidFill>
                          <a:effectLst/>
                          <a:latin typeface="Calibri" panose="020F0502020204030204" pitchFamily="34" charset="0"/>
                        </a:rPr>
                        <a:t>arm / Plot / Small Holding</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rgbClr val="FFFFFF"/>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161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397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711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128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166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200315">
                <a:tc>
                  <a:txBody>
                    <a:bodyPr/>
                    <a:lstStyle/>
                    <a:p>
                      <a:pPr algn="l" fontAlgn="b"/>
                      <a:r>
                        <a:rPr lang="en-ZA" sz="1200" b="1" i="1" u="none" strike="noStrike" kern="1200" dirty="0">
                          <a:solidFill>
                            <a:schemeClr val="accent1">
                              <a:lumMod val="75000"/>
                            </a:schemeClr>
                          </a:solidFill>
                          <a:effectLst/>
                          <a:latin typeface="Calibri" panose="020F0502020204030204" pitchFamily="34" charset="0"/>
                          <a:ea typeface="+mn-ea"/>
                          <a:cs typeface="+mn-cs"/>
                        </a:rPr>
                        <a:t>Bus Stop / Taxi Rank</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43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744</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463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73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85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324648">
                <a:tc>
                  <a:txBody>
                    <a:bodyPr/>
                    <a:lstStyle/>
                    <a:p>
                      <a:pPr algn="l" fontAlgn="b"/>
                      <a:r>
                        <a:rPr lang="en-ZA" sz="1200" b="1" i="1" u="none" strike="noStrike" dirty="0">
                          <a:solidFill>
                            <a:schemeClr val="accent1">
                              <a:lumMod val="75000"/>
                            </a:schemeClr>
                          </a:solidFill>
                          <a:effectLst/>
                          <a:latin typeface="Calibri" panose="020F0502020204030204" pitchFamily="34" charset="0"/>
                        </a:rPr>
                        <a:t>Mode of Transport </a:t>
                      </a:r>
                      <a:r>
                        <a:rPr lang="en-ZA" sz="1100" b="1" i="1" u="none" strike="noStrike" dirty="0" smtClean="0">
                          <a:solidFill>
                            <a:srgbClr val="000000"/>
                          </a:solidFill>
                          <a:effectLst/>
                          <a:latin typeface="Calibri" panose="020F0502020204030204" pitchFamily="34" charset="0"/>
                        </a:rPr>
                        <a:t>e.g. </a:t>
                      </a:r>
                      <a:r>
                        <a:rPr lang="en-ZA" sz="1100" b="1" i="1" u="none" strike="noStrike" dirty="0">
                          <a:solidFill>
                            <a:srgbClr val="000000"/>
                          </a:solidFill>
                          <a:effectLst/>
                          <a:latin typeface="Calibri" panose="020F0502020204030204" pitchFamily="34" charset="0"/>
                        </a:rPr>
                        <a:t>Bus / Car / Plane / Boat / Ship / Taxi</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rgbClr val="FFFFFF"/>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352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387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261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458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232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200315">
                <a:tc>
                  <a:txBody>
                    <a:bodyPr/>
                    <a:lstStyle/>
                    <a:p>
                      <a:pPr algn="l" fontAlgn="b"/>
                      <a:r>
                        <a:rPr lang="en-ZA" sz="1200" b="1" i="1" u="none" strike="noStrike" dirty="0">
                          <a:solidFill>
                            <a:schemeClr val="accent1">
                              <a:lumMod val="75000"/>
                            </a:schemeClr>
                          </a:solidFill>
                          <a:effectLst/>
                          <a:latin typeface="Calibri" panose="020F0502020204030204" pitchFamily="34" charset="0"/>
                        </a:rPr>
                        <a:t>Petrol Station</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400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269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60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33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200315">
                <a:tc>
                  <a:txBody>
                    <a:bodyPr/>
                    <a:lstStyle/>
                    <a:p>
                      <a:pPr algn="l" fontAlgn="b"/>
                      <a:r>
                        <a:rPr lang="en-ZA" sz="1200" b="1" i="1" u="none" strike="noStrike" dirty="0">
                          <a:solidFill>
                            <a:schemeClr val="accent1">
                              <a:lumMod val="75000"/>
                            </a:schemeClr>
                          </a:solidFill>
                          <a:effectLst/>
                          <a:latin typeface="Calibri" panose="020F0502020204030204" pitchFamily="34" charset="0"/>
                        </a:rPr>
                        <a:t>Railway Premises </a:t>
                      </a:r>
                      <a:r>
                        <a:rPr lang="en-ZA" sz="1100" b="1" i="1" u="none" strike="noStrike" dirty="0" smtClean="0">
                          <a:solidFill>
                            <a:srgbClr val="000000"/>
                          </a:solidFill>
                          <a:effectLst/>
                          <a:latin typeface="Calibri" panose="020F0502020204030204" pitchFamily="34" charset="0"/>
                        </a:rPr>
                        <a:t>e.g. </a:t>
                      </a:r>
                      <a:r>
                        <a:rPr lang="en-ZA" sz="1100" b="1" i="1" u="none" strike="noStrike" dirty="0">
                          <a:solidFill>
                            <a:srgbClr val="000000"/>
                          </a:solidFill>
                          <a:effectLst/>
                          <a:latin typeface="Calibri" panose="020F0502020204030204" pitchFamily="34" charset="0"/>
                        </a:rPr>
                        <a:t>Track / Station</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rgbClr val="FFFFFF"/>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76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317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125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45</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73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324648">
                <a:tc>
                  <a:txBody>
                    <a:bodyPr/>
                    <a:lstStyle/>
                    <a:p>
                      <a:pPr algn="l" fontAlgn="b"/>
                      <a:r>
                        <a:rPr lang="en-ZA" sz="1200" b="1" i="1" u="none" strike="noStrike" dirty="0" smtClean="0">
                          <a:solidFill>
                            <a:schemeClr val="accent1">
                              <a:lumMod val="75000"/>
                            </a:schemeClr>
                          </a:solidFill>
                          <a:effectLst/>
                          <a:latin typeface="Calibri" panose="020F0502020204030204" pitchFamily="34" charset="0"/>
                        </a:rPr>
                        <a:t>Leisure</a:t>
                      </a:r>
                      <a:r>
                        <a:rPr lang="en-ZA" sz="1200" b="1" i="1" u="none" strike="noStrike" baseline="0" dirty="0" smtClean="0">
                          <a:solidFill>
                            <a:schemeClr val="accent1">
                              <a:lumMod val="75000"/>
                            </a:schemeClr>
                          </a:solidFill>
                          <a:effectLst/>
                          <a:latin typeface="Calibri" panose="020F0502020204030204" pitchFamily="34" charset="0"/>
                        </a:rPr>
                        <a:t> premises</a:t>
                      </a:r>
                      <a:r>
                        <a:rPr lang="en-ZA" sz="1200" b="1" i="1" u="none" strike="noStrike" baseline="0" dirty="0" smtClean="0">
                          <a:solidFill>
                            <a:schemeClr val="accent6">
                              <a:lumMod val="50000"/>
                            </a:schemeClr>
                          </a:solidFill>
                          <a:effectLst/>
                          <a:latin typeface="Calibri" panose="020F0502020204030204" pitchFamily="34" charset="0"/>
                        </a:rPr>
                        <a:t> </a:t>
                      </a:r>
                      <a:r>
                        <a:rPr lang="en-ZA" sz="1100" b="1" i="1" u="none" strike="noStrike" baseline="0" dirty="0" smtClean="0">
                          <a:solidFill>
                            <a:srgbClr val="000000"/>
                          </a:solidFill>
                          <a:effectLst/>
                          <a:latin typeface="Calibri" panose="020F0502020204030204" pitchFamily="34" charset="0"/>
                        </a:rPr>
                        <a:t>e.g. </a:t>
                      </a:r>
                      <a:r>
                        <a:rPr lang="en-ZA" sz="1100" b="1" i="1" u="none" strike="noStrike" dirty="0" smtClean="0">
                          <a:solidFill>
                            <a:srgbClr val="000000"/>
                          </a:solidFill>
                          <a:effectLst/>
                          <a:latin typeface="Calibri" panose="020F0502020204030204" pitchFamily="34" charset="0"/>
                        </a:rPr>
                        <a:t>Hotel </a:t>
                      </a:r>
                      <a:r>
                        <a:rPr lang="en-ZA" sz="1100" b="1" i="1" u="none" strike="noStrike" dirty="0">
                          <a:solidFill>
                            <a:srgbClr val="000000"/>
                          </a:solidFill>
                          <a:effectLst/>
                          <a:latin typeface="Calibri" panose="020F0502020204030204" pitchFamily="34" charset="0"/>
                        </a:rPr>
                        <a:t>/ Guest house / </a:t>
                      </a:r>
                      <a:r>
                        <a:rPr lang="en-ZA" sz="1100" b="1" i="1" u="none" strike="noStrike" dirty="0" err="1">
                          <a:solidFill>
                            <a:srgbClr val="000000"/>
                          </a:solidFill>
                          <a:effectLst/>
                          <a:latin typeface="Calibri" panose="020F0502020204030204" pitchFamily="34" charset="0"/>
                        </a:rPr>
                        <a:t>BnB</a:t>
                      </a:r>
                      <a:r>
                        <a:rPr lang="en-ZA" sz="1100" b="1" i="1" u="none" strike="noStrike" dirty="0">
                          <a:solidFill>
                            <a:srgbClr val="000000"/>
                          </a:solidFill>
                          <a:effectLst/>
                          <a:latin typeface="Calibri" panose="020F0502020204030204" pitchFamily="34" charset="0"/>
                        </a:rPr>
                        <a:t>/ Motel / Holiday resort</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167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373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133</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20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27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200315">
                <a:tc>
                  <a:txBody>
                    <a:bodyPr/>
                    <a:lstStyle/>
                    <a:p>
                      <a:pPr algn="l" fontAlgn="b"/>
                      <a:r>
                        <a:rPr lang="en-ZA" sz="1200" b="1" i="1" u="none" strike="noStrike" dirty="0">
                          <a:solidFill>
                            <a:schemeClr val="accent1">
                              <a:lumMod val="75000"/>
                            </a:schemeClr>
                          </a:solidFill>
                          <a:effectLst/>
                          <a:latin typeface="Calibri" panose="020F0502020204030204" pitchFamily="34" charset="0"/>
                        </a:rPr>
                        <a:t>Government Premises / Building </a:t>
                      </a:r>
                      <a:r>
                        <a:rPr lang="en-ZA" sz="1100" b="1" i="1" u="none" strike="noStrike" dirty="0" smtClean="0">
                          <a:solidFill>
                            <a:srgbClr val="000000"/>
                          </a:solidFill>
                          <a:effectLst/>
                          <a:latin typeface="Calibri" panose="020F0502020204030204" pitchFamily="34" charset="0"/>
                        </a:rPr>
                        <a:t>e.g. </a:t>
                      </a:r>
                      <a:r>
                        <a:rPr lang="en-ZA" sz="1100" b="1" i="1" u="none" strike="noStrike" dirty="0">
                          <a:solidFill>
                            <a:srgbClr val="000000"/>
                          </a:solidFill>
                          <a:effectLst/>
                          <a:latin typeface="Calibri" panose="020F0502020204030204" pitchFamily="34" charset="0"/>
                        </a:rPr>
                        <a:t>Home Affairs </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rgbClr val="FFFFFF"/>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261</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159</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32</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27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200315">
                <a:tc>
                  <a:txBody>
                    <a:bodyPr/>
                    <a:lstStyle/>
                    <a:p>
                      <a:pPr algn="l" fontAlgn="b"/>
                      <a:r>
                        <a:rPr lang="en-ZA" sz="1200" b="1" i="1" u="none" strike="noStrike" kern="1200" dirty="0">
                          <a:solidFill>
                            <a:schemeClr val="accent1">
                              <a:lumMod val="75000"/>
                            </a:schemeClr>
                          </a:solidFill>
                          <a:effectLst/>
                          <a:latin typeface="Calibri" panose="020F0502020204030204" pitchFamily="34" charset="0"/>
                          <a:ea typeface="+mn-ea"/>
                          <a:cs typeface="+mn-cs"/>
                        </a:rPr>
                        <a:t>Mining Area</a:t>
                      </a:r>
                    </a:p>
                  </a:txBody>
                  <a:tcPr marL="7620" marR="7620" marT="7620" marB="0" anchor="b">
                    <a:lnL>
                      <a:noFill/>
                    </a:lnL>
                    <a:lnR w="12700" cap="flat" cmpd="sng" algn="ctr">
                      <a:solidFill>
                        <a:srgbClr val="C9C9C9"/>
                      </a:solidFill>
                      <a:prstDash val="solid"/>
                      <a:round/>
                      <a:headEnd type="none" w="med" len="med"/>
                      <a:tailEnd type="none" w="med" len="med"/>
                    </a:lnR>
                    <a:lnT>
                      <a:noFill/>
                    </a:lnT>
                    <a:lnB>
                      <a:noFill/>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18</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36</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fontAlgn="b"/>
                      <a:r>
                        <a:rPr lang="en-ZA" sz="1200" b="1" i="1" u="none" strike="noStrike" kern="1200">
                          <a:solidFill>
                            <a:srgbClr val="000000"/>
                          </a:solidFill>
                          <a:effectLst/>
                          <a:latin typeface="Segoe UI Light" panose="020B0502040204020203" pitchFamily="34" charset="0"/>
                          <a:ea typeface="+mn-ea"/>
                          <a:cs typeface="Segoe UI Light" panose="020B0502040204020203" pitchFamily="34" charset="0"/>
                        </a:rPr>
                        <a:t>87</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fontAlgn="b"/>
                      <a:r>
                        <a:rPr lang="en-ZA" sz="1200" b="1" i="1" u="none" strike="noStrike" kern="1200" dirty="0">
                          <a:solidFill>
                            <a:srgbClr val="000000"/>
                          </a:solidFill>
                          <a:effectLst/>
                          <a:latin typeface="Segoe UI Light" panose="020B0502040204020203" pitchFamily="34" charset="0"/>
                          <a:ea typeface="+mn-ea"/>
                          <a:cs typeface="Segoe UI Light" panose="020B0502040204020203" pitchFamily="34" charset="0"/>
                        </a:rPr>
                        <a:t>60</a:t>
                      </a:r>
                    </a:p>
                  </a:txBody>
                  <a:tcPr marL="7620" marR="7620" marT="7620" marB="0" anchor="b">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r>
            </a:tbl>
          </a:graphicData>
        </a:graphic>
      </p:graphicFrame>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676676" y="1523294"/>
            <a:ext cx="727183" cy="6738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7103696" y="1682609"/>
            <a:ext cx="691708" cy="5145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8243368" y="1462604"/>
            <a:ext cx="617385" cy="734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Moderately"/>
            <a:lightRig rig="threePt" dir="t"/>
          </a:scene3d>
          <a:sp3d contourW="6350" prstMaterial="matte">
            <a:bevelT w="101600" h="101600"/>
            <a:contourClr>
              <a:srgbClr val="969696"/>
            </a:contourClr>
          </a:sp3d>
        </p:spPr>
      </p:pic>
      <p:pic>
        <p:nvPicPr>
          <p:cNvPr id="17" name="Picture 16"/>
          <p:cNvPicPr>
            <a:picLocks noChangeAspect="1"/>
          </p:cNvPicPr>
          <p:nvPr/>
        </p:nvPicPr>
        <p:blipFill>
          <a:blip r:embed="rId6">
            <a:duotone>
              <a:schemeClr val="accent1">
                <a:shade val="45000"/>
                <a:satMod val="135000"/>
              </a:schemeClr>
              <a:prstClr val="white"/>
            </a:duotone>
          </a:blip>
          <a:stretch>
            <a:fillRect/>
          </a:stretch>
        </p:blipFill>
        <p:spPr>
          <a:xfrm rot="362450">
            <a:off x="4523249" y="1673274"/>
            <a:ext cx="695650" cy="458716"/>
          </a:xfrm>
          <a:prstGeom prst="rect">
            <a:avLst/>
          </a:prstGeom>
          <a:scene3d>
            <a:camera prst="perspectiveAbove"/>
            <a:lightRig rig="threePt" dir="t"/>
          </a:scene3d>
          <a:sp3d prstMaterial="powder">
            <a:bevelT/>
            <a:bevelB/>
          </a:sp3d>
        </p:spPr>
      </p:pic>
      <p:pic>
        <p:nvPicPr>
          <p:cNvPr id="18" name="Picture 17"/>
          <p:cNvPicPr>
            <a:picLocks noChangeAspect="1"/>
          </p:cNvPicPr>
          <p:nvPr/>
        </p:nvPicPr>
        <p:blipFill>
          <a:blip r:embed="rId7">
            <a:clrChange>
              <a:clrFrom>
                <a:srgbClr val="E9FFFF"/>
              </a:clrFrom>
              <a:clrTo>
                <a:srgbClr val="E9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38989" y="1462604"/>
            <a:ext cx="812135" cy="667729"/>
          </a:xfrm>
          <a:prstGeom prst="rect">
            <a:avLst/>
          </a:prstGeom>
          <a:scene3d>
            <a:camera prst="isometricOffAxis1Right"/>
            <a:lightRig rig="threePt" dir="t"/>
          </a:scene3d>
          <a:sp3d>
            <a:bevelT/>
            <a:bevelB/>
          </a:sp3d>
        </p:spPr>
      </p:pic>
      <p:sp>
        <p:nvSpPr>
          <p:cNvPr id="13" name="TextBox 12"/>
          <p:cNvSpPr txBox="1"/>
          <p:nvPr/>
        </p:nvSpPr>
        <p:spPr>
          <a:xfrm>
            <a:off x="1170775" y="6533800"/>
            <a:ext cx="8140660" cy="400110"/>
          </a:xfrm>
          <a:prstGeom prst="rect">
            <a:avLst/>
          </a:prstGeom>
          <a:noFill/>
        </p:spPr>
        <p:txBody>
          <a:bodyPr wrap="square" rtlCol="0">
            <a:spAutoFit/>
          </a:bodyPr>
          <a:lstStyle/>
          <a:p>
            <a:r>
              <a:rPr lang="en-ZA" sz="1000" b="1" dirty="0">
                <a:solidFill>
                  <a:srgbClr val="FF0000"/>
                </a:solidFill>
              </a:rPr>
              <a:t>N:B </a:t>
            </a:r>
            <a:r>
              <a:rPr lang="en-ZA" sz="1000" b="1" dirty="0" smtClean="0">
                <a:solidFill>
                  <a:srgbClr val="FF0000"/>
                </a:solidFill>
              </a:rPr>
              <a:t>Figures in the table are counts of cases where place of occurrence could be determined during analysis. </a:t>
            </a:r>
            <a:r>
              <a:rPr lang="en-ZA" sz="1000" b="1" dirty="0">
                <a:solidFill>
                  <a:srgbClr val="FF0000"/>
                </a:solidFill>
              </a:rPr>
              <a:t>The unknowns </a:t>
            </a:r>
            <a:r>
              <a:rPr lang="en-ZA" sz="1000" b="1" dirty="0" smtClean="0">
                <a:solidFill>
                  <a:srgbClr val="FF0000"/>
                </a:solidFill>
              </a:rPr>
              <a:t>or unmentioned due to circumstance of the crime  are not </a:t>
            </a:r>
            <a:r>
              <a:rPr lang="en-ZA" sz="1000" b="1" dirty="0">
                <a:solidFill>
                  <a:srgbClr val="FF0000"/>
                </a:solidFill>
              </a:rPr>
              <a:t>included .</a:t>
            </a:r>
          </a:p>
        </p:txBody>
      </p:sp>
    </p:spTree>
    <p:extLst>
      <p:ext uri="{BB962C8B-B14F-4D97-AF65-F5344CB8AC3E}">
        <p14:creationId xmlns:p14="http://schemas.microsoft.com/office/powerpoint/2010/main" val="2602491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274639"/>
            <a:ext cx="6927011" cy="803664"/>
          </a:xfrm>
        </p:spPr>
        <p:txBody>
          <a:bodyPr>
            <a:normAutofit/>
          </a:bodyPr>
          <a:lstStyle/>
          <a:p>
            <a:r>
              <a:rPr lang="en-ZA" sz="1800" dirty="0">
                <a:latin typeface="Arial" panose="020B0604020202020204" pitchFamily="34" charset="0"/>
                <a:cs typeface="Arial" panose="020B0604020202020204" pitchFamily="34" charset="0"/>
              </a:rPr>
              <a:t>HIGHLIGHTS ON THE </a:t>
            </a:r>
            <a:r>
              <a:rPr lang="en-ZA" sz="1800" b="1" dirty="0" smtClean="0">
                <a:latin typeface="Arial" panose="020B0604020202020204" pitchFamily="34" charset="0"/>
                <a:cs typeface="Arial" panose="020B0604020202020204" pitchFamily="34" charset="0"/>
              </a:rPr>
              <a:t>MURDER : </a:t>
            </a:r>
            <a:r>
              <a:rPr lang="en-ZA" sz="1800" dirty="0">
                <a:latin typeface="Arial" panose="020B0604020202020204" pitchFamily="34" charset="0"/>
                <a:cs typeface="Arial" panose="020B0604020202020204" pitchFamily="34" charset="0"/>
              </a:rPr>
              <a:t>TEN YEAR TREND</a:t>
            </a:r>
          </a:p>
        </p:txBody>
      </p:sp>
      <p:sp>
        <p:nvSpPr>
          <p:cNvPr id="4" name="Slide Number Placeholder 3"/>
          <p:cNvSpPr>
            <a:spLocks noGrp="1"/>
          </p:cNvSpPr>
          <p:nvPr>
            <p:ph type="sldNum" sz="quarter" idx="12"/>
          </p:nvPr>
        </p:nvSpPr>
        <p:spPr>
          <a:xfrm>
            <a:off x="7070785" y="6538912"/>
            <a:ext cx="2133600" cy="365125"/>
          </a:xfrm>
        </p:spPr>
        <p:txBody>
          <a:bodyPr/>
          <a:lstStyle/>
          <a:p>
            <a:fld id="{8BCE3E3E-AAEA-2C4F-AAAF-D5D0D3B13C3A}" type="slidenum">
              <a:rPr lang="en-US" smtClean="0">
                <a:solidFill>
                  <a:prstClr val="black">
                    <a:tint val="75000"/>
                  </a:prstClr>
                </a:solidFill>
              </a:rPr>
              <a:pPr/>
              <a:t>8</a:t>
            </a:fld>
            <a:endParaRPr lang="en-US">
              <a:solidFill>
                <a:prstClr val="black">
                  <a:tint val="75000"/>
                </a:prstClr>
              </a:solidFill>
            </a:endParaRPr>
          </a:p>
        </p:txBody>
      </p:sp>
      <p:sp>
        <p:nvSpPr>
          <p:cNvPr id="7" name="TextBox 6"/>
          <p:cNvSpPr txBox="1"/>
          <p:nvPr/>
        </p:nvSpPr>
        <p:spPr>
          <a:xfrm>
            <a:off x="2" y="6486327"/>
            <a:ext cx="1000664" cy="461665"/>
          </a:xfrm>
          <a:prstGeom prst="rect">
            <a:avLst/>
          </a:prstGeom>
          <a:noFill/>
        </p:spPr>
        <p:txBody>
          <a:bodyPr wrap="square" rtlCol="0">
            <a:spAutoFit/>
          </a:bodyPr>
          <a:lstStyle/>
          <a:p>
            <a:r>
              <a:rPr lang="en-ZA" sz="2400" b="1" dirty="0" smtClean="0">
                <a:solidFill>
                  <a:srgbClr val="002060"/>
                </a:solidFill>
              </a:rPr>
              <a:t>Secret</a:t>
            </a:r>
            <a:endParaRPr lang="en-ZA" sz="2400" b="1" dirty="0">
              <a:solidFill>
                <a:srgbClr val="002060"/>
              </a:solidFill>
            </a:endParaRPr>
          </a:p>
        </p:txBody>
      </p:sp>
      <p:pic>
        <p:nvPicPr>
          <p:cNvPr id="9" name="Picture 8"/>
          <p:cNvPicPr>
            <a:picLocks noChangeAspect="1"/>
          </p:cNvPicPr>
          <p:nvPr/>
        </p:nvPicPr>
        <p:blipFill>
          <a:blip r:embed="rId2"/>
          <a:stretch>
            <a:fillRect/>
          </a:stretch>
        </p:blipFill>
        <p:spPr>
          <a:xfrm>
            <a:off x="2" y="5612107"/>
            <a:ext cx="9079343" cy="956800"/>
          </a:xfrm>
          <a:prstGeom prst="rect">
            <a:avLst/>
          </a:prstGeom>
        </p:spPr>
      </p:pic>
      <p:pic>
        <p:nvPicPr>
          <p:cNvPr id="6" name="Picture 5"/>
          <p:cNvPicPr>
            <a:picLocks noChangeAspect="1"/>
          </p:cNvPicPr>
          <p:nvPr/>
        </p:nvPicPr>
        <p:blipFill>
          <a:blip r:embed="rId3"/>
          <a:stretch>
            <a:fillRect/>
          </a:stretch>
        </p:blipFill>
        <p:spPr>
          <a:xfrm>
            <a:off x="3" y="1228437"/>
            <a:ext cx="9143997" cy="4313381"/>
          </a:xfrm>
          <a:prstGeom prst="rect">
            <a:avLst/>
          </a:prstGeom>
        </p:spPr>
      </p:pic>
    </p:spTree>
    <p:extLst>
      <p:ext uri="{BB962C8B-B14F-4D97-AF65-F5344CB8AC3E}">
        <p14:creationId xmlns:p14="http://schemas.microsoft.com/office/powerpoint/2010/main" val="1599623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35204</TotalTime>
  <Words>1216</Words>
  <Application>Microsoft Office PowerPoint</Application>
  <PresentationFormat>On-screen Show (4:3)</PresentationFormat>
  <Paragraphs>494</Paragraphs>
  <Slides>14</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Segoe UI</vt:lpstr>
      <vt:lpstr>Segoe UI Light</vt:lpstr>
      <vt:lpstr>Times New Roman</vt:lpstr>
      <vt:lpstr>Office Theme</vt:lpstr>
      <vt:lpstr>2_Office Theme</vt:lpstr>
      <vt:lpstr>Annual Crime Situation</vt:lpstr>
      <vt:lpstr>HIGHLIGHTS ON THE 4 BROADCATEGORIES MAKING UP THE 17 COMMUNITY-REPORTED SERIOUS CRIMES  AND THE 4 CATEGORIES OF CRIMES DETECTED AS A RESULT OF POLICE ACTION TEN-YEAR TREND</vt:lpstr>
      <vt:lpstr>17 COMMUNITY-REPORTED SERIOUS CRIMES: TREND OVER 10-YEAR PERIOD</vt:lpstr>
      <vt:lpstr>CONTACT CRIMES: TREND OVER 10-YEAR PERIOD</vt:lpstr>
      <vt:lpstr>OVERVIEW CRIMES AGAINST WOMEN AND CHILDREN:  CONTACT CRIME CATEGORIES COMPARISON</vt:lpstr>
      <vt:lpstr>CAUSATIVE FACTORS :  SOME CATEGORIES OF  CONTACT CRIME</vt:lpstr>
      <vt:lpstr>CONTACT CRIME : LIQUOR AND DRUG  RELATED OFFENCES</vt:lpstr>
      <vt:lpstr>PLACE OF OCCURRENCE :  SOME CATEGORIES OF  CONTACT CRIME</vt:lpstr>
      <vt:lpstr>HIGHLIGHTS ON THE MURDER : TEN YEAR TREND</vt:lpstr>
      <vt:lpstr>MURDER : POLICE OFFICIALS </vt:lpstr>
      <vt:lpstr>MURDER :  VIOLENCE ON FARMS AND SMALL HOLDINGS</vt:lpstr>
      <vt:lpstr>HIGHLIGHTS ON THE TRIO CRIMES</vt:lpstr>
      <vt:lpstr>HIGHLIGHTS ON STOCK-THEFT</vt:lpstr>
      <vt:lpstr>PowerPoint Presentation</vt:lpstr>
    </vt:vector>
  </TitlesOfParts>
  <Company>saps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sapss707777</dc:creator>
  <cp:lastModifiedBy>saps1157521</cp:lastModifiedBy>
  <cp:revision>1817</cp:revision>
  <cp:lastPrinted>2020-06-01T09:02:25Z</cp:lastPrinted>
  <dcterms:created xsi:type="dcterms:W3CDTF">2018-12-13T11:45:15Z</dcterms:created>
  <dcterms:modified xsi:type="dcterms:W3CDTF">2020-07-31T05:07:29Z</dcterms:modified>
</cp:coreProperties>
</file>