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406" r:id="rId7"/>
    <p:sldId id="405" r:id="rId8"/>
    <p:sldId id="402" r:id="rId9"/>
    <p:sldId id="373" r:id="rId10"/>
    <p:sldId id="407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F6642-98CA-4128-AEAB-9C6A8037FF37}" v="16" dt="2020-07-31T12:30:36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5EA6-96FC-4CBD-99DC-4EEFD89FBF5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5B7B-FCF4-419C-B25F-A4FB8AD0EB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5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BECB-4BF6-44AE-8905-4809118AC5AB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960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8BECB-4BF6-44AE-8905-4809118AC5AB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333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CD51-BD3D-4A4F-8D56-8A732EFFE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25A64-0DF9-4177-B2B3-7D855D9F1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8928-C440-423B-99F8-C380CA8F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ED83E-5DD4-4BBD-9F6E-65A57AFD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AD89-29D2-4921-BEA7-F0AE603E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0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691C-8C2E-4297-A3F7-DF7B39DD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F1FBB-D8DA-43A1-B461-0DD9CF4E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38D01-BEAC-47DE-9389-CD185AFD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F50F-6B40-4729-94E0-655A8C43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901A-A3BA-4337-8651-FBD67F8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19352-4D2E-47AB-9342-A5BACA3CB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CA348-F628-4BBA-908B-2D6710EF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3F87D-07CF-4C02-8EE5-0A53EE90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5BB12-2779-4E29-B205-93520BBA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40828-83B0-4276-B368-65B8A3C1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CDCA-32E4-4E56-A433-19DEEEF0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F589-36FA-438D-B6D8-E8921E140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1762C-252C-4149-98D2-4FAF5D01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4FE0-EAED-4A4F-A75A-753E39CE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05252-9FD9-4348-AD39-20892918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7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2CDF-13A2-4315-9FBD-FFFD30A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A2E86-DBF1-42A2-83CC-C94A2172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78689-1ED8-4921-AC39-A1E67717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3333A-8E4B-475B-8148-C28726EE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2503-6DAA-4FB8-A8F3-6CFBD9E0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3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CA35-BF9F-4D37-9D8B-22D18F46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7592-4368-4B85-BCDC-A3E3E0E49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7513-3E31-4089-B950-9C06011BE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9CCC8-020B-4378-94F7-7A400F3A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76D98-AAE2-4B57-B6C6-888F9FDD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D00C0-184A-425B-A7A0-E4762C1C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6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F4C0-FB94-4D1D-9841-DDCB365F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E0126-271D-4326-ABEE-020FC129C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C3BCD-6A8D-418B-8209-3CC9D42A7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447EE-D6A7-419D-801A-790B58457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2C3E5-DA16-424B-A034-177EB001D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5C67C-8378-4F52-86A4-F12A9DD7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531E7-46F3-443D-84CD-ED117AD0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5CC25-819C-41BF-95B6-D66B5600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E084-8BF5-432C-BEB8-904E0EAE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A682F-F233-40AE-B8E9-BCDAC9CE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B15B3-024E-4FC0-93E8-BB1C0882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5525C-E1FE-4CFE-B5F5-C5286568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1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214F9-640A-4CE6-B6E5-356BB227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592F6-E7BA-4502-9E1A-EFFD26BD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3BCE3-EC5E-4FD4-8C26-C58A9BBF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1A3A-93BB-40A1-9528-7924F4DE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B930-2383-4C09-A0E3-94178A66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39598-76F8-48D3-A291-A933EA05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7DA18-9CF2-4667-9DB1-2EA2E21C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8290-CA93-4995-9884-5FB0569D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3663D-B497-42C1-9077-B5B3A207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00FA-4C25-443F-9CFC-4442670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A74BB-FDC4-4B38-9860-D962CC2A7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CE8C1-A8CD-4336-AD24-30BB3EC12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B584B-39D1-4DDE-8E83-AEED8C01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E005E-33E0-4DDA-968C-DAC4149A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50ADF-2A0B-4DA1-B338-12502C36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06898-2CDD-43C2-ABD7-AC92BA67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6EA-87A7-4715-B165-BF34141DC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6AB90-F57E-4D56-934D-639BB2360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28A7-6F24-40E5-B216-C230495AFE8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9B62-2C38-4CAC-888E-A9C97D0C5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4F141-E45B-450F-90BB-461E3A59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6EF5-1E9C-4150-8734-B24DCF2D6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C7935-6F3F-46C2-B882-C29B1B605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924" y="857675"/>
            <a:ext cx="4566230" cy="384703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Book Antiqua" panose="02040602050305030304" pitchFamily="18" charset="0"/>
              </a:rPr>
              <a:t/>
            </a:r>
            <a:br>
              <a:rPr lang="en-US" sz="2600" dirty="0">
                <a:solidFill>
                  <a:srgbClr val="FFFFFF"/>
                </a:solidFill>
                <a:latin typeface="Book Antiqua" panose="02040602050305030304" pitchFamily="18" charset="0"/>
              </a:rPr>
            </a:br>
            <a:r>
              <a:rPr lang="en-ZA" sz="2600" b="1" dirty="0">
                <a:solidFill>
                  <a:srgbClr val="FFFFFF"/>
                </a:solidFill>
              </a:rPr>
              <a:t> </a:t>
            </a:r>
            <a:r>
              <a:rPr lang="en-US" sz="2600" dirty="0">
                <a:solidFill>
                  <a:srgbClr val="FFFFFF"/>
                </a:solidFill>
              </a:rPr>
              <a:t/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ZA" sz="26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PROGRESS REPORT ON  TAFELKOP HOMELESS MAN RAISED BY THE   PORTFOLIO COMMITTEE OF CO-OPERATIVE GOVERNANCE AND TRADITIONAL AFFAIRS</a:t>
            </a:r>
            <a:br>
              <a:rPr lang="en-ZA" sz="2600" b="1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endParaRPr lang="en-US" sz="26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54F4D-80B6-4BFB-A534-24D6CBFD8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924" y="5115344"/>
            <a:ext cx="4535850" cy="8830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31 July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DDF42-23AC-4275-AD54-6F39AFF7A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" b="-2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70892FD8-C262-4735-81E0-9100684F85E2}"/>
              </a:ext>
            </a:extLst>
          </p:cNvPr>
          <p:cNvSpPr txBox="1">
            <a:spLocks/>
          </p:cNvSpPr>
          <p:nvPr/>
        </p:nvSpPr>
        <p:spPr>
          <a:xfrm>
            <a:off x="529" y="-239151"/>
            <a:ext cx="12191471" cy="1240697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425" b="1" dirty="0"/>
              <a:t>                </a:t>
            </a:r>
          </a:p>
          <a:p>
            <a:pPr algn="ctr"/>
            <a:r>
              <a:rPr lang="en-ZA" sz="3600" b="1" dirty="0">
                <a:latin typeface="Book Antiqua" panose="02040602050305030304" pitchFamily="18" charset="0"/>
              </a:rPr>
              <a:t>BACKGROUND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A20561B-3AC8-440A-B2F8-6B53F8D5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67" y="-95658"/>
            <a:ext cx="1322873" cy="99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5C0012-0BDC-494E-AB21-DFE9CA0FD83E}"/>
              </a:ext>
            </a:extLst>
          </p:cNvPr>
          <p:cNvCxnSpPr/>
          <p:nvPr/>
        </p:nvCxnSpPr>
        <p:spPr>
          <a:xfrm>
            <a:off x="529" y="6080989"/>
            <a:ext cx="10079567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075823-F7CD-4834-979C-B29E4DBD3C92}"/>
              </a:ext>
            </a:extLst>
          </p:cNvPr>
          <p:cNvSpPr txBox="1">
            <a:spLocks/>
          </p:cNvSpPr>
          <p:nvPr/>
        </p:nvSpPr>
        <p:spPr>
          <a:xfrm>
            <a:off x="410705" y="1487837"/>
            <a:ext cx="8976877" cy="53211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A73F0E-4E8A-4871-9B33-8F6349B2A70E}"/>
              </a:ext>
            </a:extLst>
          </p:cNvPr>
          <p:cNvSpPr/>
          <p:nvPr/>
        </p:nvSpPr>
        <p:spPr>
          <a:xfrm>
            <a:off x="576774" y="1339532"/>
            <a:ext cx="11310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Book Antiqua" panose="02040602050305030304" pitchFamily="18" charset="0"/>
              </a:rPr>
              <a:t>The Portfolio Committee will recall that on the 14</a:t>
            </a:r>
            <a:r>
              <a:rPr lang="en-US" sz="3600" baseline="30000" dirty="0">
                <a:latin typeface="Book Antiqua" panose="02040602050305030304" pitchFamily="18" charset="0"/>
              </a:rPr>
              <a:t>th</a:t>
            </a:r>
            <a:r>
              <a:rPr lang="en-US" sz="3600" dirty="0">
                <a:latin typeface="Book Antiqua" panose="02040602050305030304" pitchFamily="18" charset="0"/>
              </a:rPr>
              <a:t> of May 2020, the Committee raised a question of Mr Cele who appeared on SABC News with no proper housing.</a:t>
            </a:r>
          </a:p>
          <a:p>
            <a:pPr algn="just"/>
            <a:endParaRPr lang="en-US" sz="3600" dirty="0">
              <a:latin typeface="Book Antiqua" panose="0204060205030503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Book Antiqua" panose="02040602050305030304" pitchFamily="18" charset="0"/>
              </a:rPr>
              <a:t>An investigation was conducted to see how Mr Cele can be assisted.</a:t>
            </a:r>
          </a:p>
        </p:txBody>
      </p:sp>
    </p:spTree>
    <p:extLst>
      <p:ext uri="{BB962C8B-B14F-4D97-AF65-F5344CB8AC3E}">
        <p14:creationId xmlns:p14="http://schemas.microsoft.com/office/powerpoint/2010/main" val="15940288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0E46-BC1C-4AB6-A695-08F6AF237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191" y="2290761"/>
            <a:ext cx="5841609" cy="38862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latin typeface="Book Antiqua" panose="02040602050305030304" pitchFamily="18" charset="0"/>
              </a:rPr>
              <a:t>The Mayor of eThekwini, Cllr Kaunda collaborated with ThembaNjilo Foundation by building a home for Mr Cele.</a:t>
            </a:r>
          </a:p>
          <a:p>
            <a:pPr algn="just"/>
            <a:r>
              <a:rPr lang="en-US" sz="3200" dirty="0">
                <a:latin typeface="Book Antiqua" panose="02040602050305030304" pitchFamily="18" charset="0"/>
              </a:rPr>
              <a:t>We also partnered with private sector to provide furniture and other basic household items such as bed linen.</a:t>
            </a:r>
          </a:p>
          <a:p>
            <a:pPr marL="0" indent="0" algn="just">
              <a:buNone/>
            </a:pP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7A22F73-8EE4-432A-BCB9-C0E8BE3DA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677" y="145774"/>
            <a:ext cx="11873132" cy="1544915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425" b="1" dirty="0"/>
              <a:t>                </a:t>
            </a:r>
          </a:p>
          <a:p>
            <a:pPr algn="ctr"/>
            <a:r>
              <a:rPr lang="en-ZA" sz="3600" b="1" dirty="0">
                <a:latin typeface="Book Antiqua" panose="02040602050305030304" pitchFamily="18" charset="0"/>
              </a:rPr>
              <a:t>Collaboration </a:t>
            </a:r>
          </a:p>
        </p:txBody>
      </p:sp>
      <p:pic>
        <p:nvPicPr>
          <p:cNvPr id="6" name="Content Placeholder 5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B0E9BD8B-10D4-4E4A-A416-1D5F627721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901DE-899B-4531-830E-C3F55FE9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403237"/>
            <a:ext cx="1415478" cy="11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38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DA7AE69-F97A-4662-A6DB-7FD2DA4F5C2C}"/>
              </a:ext>
            </a:extLst>
          </p:cNvPr>
          <p:cNvSpPr txBox="1">
            <a:spLocks/>
          </p:cNvSpPr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</a:t>
            </a:r>
          </a:p>
          <a:p>
            <a:pPr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House has been built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0B382-6DF6-4951-9F6B-4B3240D40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6340" r="-1" b="671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</p:spPr>
      </p:pic>
      <p:pic>
        <p:nvPicPr>
          <p:cNvPr id="5" name="Picture 4" descr="A group of people standing on top of a dirt field&#10;&#10;Description automatically generated">
            <a:extLst>
              <a:ext uri="{FF2B5EF4-FFF2-40B4-BE49-F238E27FC236}">
                <a16:creationId xmlns:a16="http://schemas.microsoft.com/office/drawing/2014/main" id="{451DB3FF-DBCB-4F2A-9AFE-3AC1B6DC5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5" r="2" b="1660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ECC833B-A4E5-476A-BC9A-7F49AC776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95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0" y="21201"/>
            <a:ext cx="12192000" cy="1458329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ZA" sz="3200" b="1" dirty="0">
                <a:latin typeface="Book Antiqua" panose="02040602050305030304" pitchFamily="18" charset="0"/>
              </a:rPr>
              <a:t>                All Basic Services have been connected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38" y="247433"/>
            <a:ext cx="7921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524001" y="5516563"/>
            <a:ext cx="9144000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34FDC65-8DB2-4CBF-88B4-D0FF669C5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4501" y="1704704"/>
            <a:ext cx="4680682" cy="4835525"/>
          </a:xfrm>
          <a:prstGeom prst="rect">
            <a:avLst/>
          </a:prstGeom>
        </p:spPr>
      </p:pic>
      <p:pic>
        <p:nvPicPr>
          <p:cNvPr id="8" name="Content Placeholder 3" descr="A picture containing person, indoor, person, young&#10;&#10;Description automatically generated">
            <a:extLst>
              <a:ext uri="{FF2B5EF4-FFF2-40B4-BE49-F238E27FC236}">
                <a16:creationId xmlns:a16="http://schemas.microsoft.com/office/drawing/2014/main" id="{14AB3A3B-7FCD-43E8-A63A-C700D6743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71" y="1714229"/>
            <a:ext cx="4803533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063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-14068" y="-217952"/>
            <a:ext cx="12206068" cy="1320230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ZA" sz="4000" b="1" dirty="0">
                <a:latin typeface="Book Antiqua" panose="02040602050305030304" pitchFamily="18" charset="0"/>
              </a:rPr>
              <a:t>            Furniture fitted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70" y="108043"/>
            <a:ext cx="1325731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524001" y="5516563"/>
            <a:ext cx="9144000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ed in a room&#10;&#10;Description automatically generated">
            <a:extLst>
              <a:ext uri="{FF2B5EF4-FFF2-40B4-BE49-F238E27FC236}">
                <a16:creationId xmlns:a16="http://schemas.microsoft.com/office/drawing/2014/main" id="{C7C4FB8F-2F7B-4521-876A-5EEFD9E3C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23" y="1341437"/>
            <a:ext cx="3086100" cy="2087564"/>
          </a:xfrm>
          <a:prstGeom prst="rect">
            <a:avLst/>
          </a:prstGeom>
        </p:spPr>
      </p:pic>
      <p:pic>
        <p:nvPicPr>
          <p:cNvPr id="14" name="Picture 13" descr="A kitchen with a tiled floor&#10;&#10;Description automatically generated">
            <a:extLst>
              <a:ext uri="{FF2B5EF4-FFF2-40B4-BE49-F238E27FC236}">
                <a16:creationId xmlns:a16="http://schemas.microsoft.com/office/drawing/2014/main" id="{406D6B2D-1DE7-4663-8C7C-609E53C13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1" y="1341436"/>
            <a:ext cx="3909496" cy="5107217"/>
          </a:xfrm>
          <a:prstGeom prst="rect">
            <a:avLst/>
          </a:prstGeom>
        </p:spPr>
      </p:pic>
      <p:pic>
        <p:nvPicPr>
          <p:cNvPr id="16" name="Picture 15" descr="A picture containing indoor, small, sitting, room&#10;&#10;Description automatically generated">
            <a:extLst>
              <a:ext uri="{FF2B5EF4-FFF2-40B4-BE49-F238E27FC236}">
                <a16:creationId xmlns:a16="http://schemas.microsoft.com/office/drawing/2014/main" id="{8BAD4C85-734C-4573-87EB-C6278D243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23" y="3668159"/>
            <a:ext cx="3086099" cy="2780494"/>
          </a:xfrm>
          <a:prstGeom prst="rect">
            <a:avLst/>
          </a:prstGeom>
        </p:spPr>
      </p:pic>
      <p:pic>
        <p:nvPicPr>
          <p:cNvPr id="18" name="Picture 17" descr="A large bed in a room&#10;&#10;Description automatically generated">
            <a:extLst>
              <a:ext uri="{FF2B5EF4-FFF2-40B4-BE49-F238E27FC236}">
                <a16:creationId xmlns:a16="http://schemas.microsoft.com/office/drawing/2014/main" id="{9992E10A-9C0B-447E-B9B6-BA33CCE3F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2" y="1431236"/>
            <a:ext cx="4002985" cy="49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05D7C-45B3-413E-B2C1-7D878088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542"/>
            <a:ext cx="11353800" cy="1493739"/>
          </a:xfrm>
          <a:solidFill>
            <a:srgbClr val="FFCC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ZA" sz="4000" b="1" dirty="0">
                <a:latin typeface="Book Antiqua" panose="02040602050305030304" pitchFamily="18" charset="0"/>
              </a:rPr>
              <a:t>            An Official Handover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8989E-F672-482A-8BAC-A53F8D20AE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dirty="0">
                <a:latin typeface="Book Antiqua" panose="02040602050305030304" pitchFamily="18" charset="0"/>
              </a:rPr>
              <a:t>There will be an official handover of the house to Mr Cele in two weeks.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60F1B5-6E4B-4B40-9DF0-68FC62267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289" y="418173"/>
            <a:ext cx="1123685" cy="107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A bedroom with a bed and a chair in a room&#10;&#10;Description automatically generated">
            <a:extLst>
              <a:ext uri="{FF2B5EF4-FFF2-40B4-BE49-F238E27FC236}">
                <a16:creationId xmlns:a16="http://schemas.microsoft.com/office/drawing/2014/main" id="{1536C313-57B0-4669-A89A-242EC641B4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1825625"/>
            <a:ext cx="47542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53802E-2377-4436-93C4-F2FDE258DC87}"/>
              </a:ext>
            </a:extLst>
          </p:cNvPr>
          <p:cNvSpPr txBox="1">
            <a:spLocks/>
          </p:cNvSpPr>
          <p:nvPr/>
        </p:nvSpPr>
        <p:spPr>
          <a:xfrm>
            <a:off x="0" y="-13251"/>
            <a:ext cx="12192000" cy="1158240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+mn-lt"/>
              </a:rPr>
              <a:t>THE END</a:t>
            </a:r>
            <a:endParaRPr lang="en-ZA" b="1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ABD93C9-56F4-4C94-B9CD-82502402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20" y="0"/>
            <a:ext cx="1123685" cy="107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41482F59-1414-42C6-AC30-AF893B6BF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9" y="1266093"/>
            <a:ext cx="11891789" cy="53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57EF7014502418434BD26395DF9E2" ma:contentTypeVersion="7" ma:contentTypeDescription="Create a new document." ma:contentTypeScope="" ma:versionID="c9ba5ddef29fc80e181a5519e1e234a4">
  <xsd:schema xmlns:xsd="http://www.w3.org/2001/XMLSchema" xmlns:xs="http://www.w3.org/2001/XMLSchema" xmlns:p="http://schemas.microsoft.com/office/2006/metadata/properties" xmlns:ns3="c58b6bc9-294b-45c4-b843-e9a880e9746f" xmlns:ns4="0985cc69-87fc-4f1b-944c-3dfaf9dd4622" targetNamespace="http://schemas.microsoft.com/office/2006/metadata/properties" ma:root="true" ma:fieldsID="5507e2729a8dd4d1a2abe030dff6c6ff" ns3:_="" ns4:_="">
    <xsd:import namespace="c58b6bc9-294b-45c4-b843-e9a880e9746f"/>
    <xsd:import namespace="0985cc69-87fc-4f1b-944c-3dfaf9dd46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b6bc9-294b-45c4-b843-e9a880e97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5cc69-87fc-4f1b-944c-3dfaf9dd4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88D1C6-A08D-4C9F-AC22-6DB0DF1D43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A0E7F9-DF5B-42B5-83B6-B56280952C20}">
  <ds:schemaRefs>
    <ds:schemaRef ds:uri="http://purl.org/dc/terms/"/>
    <ds:schemaRef ds:uri="0985cc69-87fc-4f1b-944c-3dfaf9dd4622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c58b6bc9-294b-45c4-b843-e9a880e9746f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2F84452-6736-4144-B153-1CA66EC20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b6bc9-294b-45c4-b843-e9a880e9746f"/>
    <ds:schemaRef ds:uri="0985cc69-87fc-4f1b-944c-3dfaf9dd4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129</Words>
  <Application>Microsoft Office PowerPoint</Application>
  <PresentationFormat>Widescreen</PresentationFormat>
  <Paragraphs>20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Bookman Old Style</vt:lpstr>
      <vt:lpstr>Calibri</vt:lpstr>
      <vt:lpstr>Calibri Light</vt:lpstr>
      <vt:lpstr>Wingdings</vt:lpstr>
      <vt:lpstr>Office Theme</vt:lpstr>
      <vt:lpstr>   PROGRESS REPORT ON  TAFELKOP HOMELESS MAN RAISED BY THE   PORTFOLIO COMMITTEE OF CO-OPERATIVE GOVERNANCE AND TRADITIONAL AFFAIRS </vt:lpstr>
      <vt:lpstr>PowerPoint Presentation</vt:lpstr>
      <vt:lpstr>                 Collaboration </vt:lpstr>
      <vt:lpstr>PowerPoint Presentation</vt:lpstr>
      <vt:lpstr>                All Basic Services have been connected</vt:lpstr>
      <vt:lpstr>            Furniture fitted </vt:lpstr>
      <vt:lpstr>            An Official Handover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 TAFELKOP HOMELESS MAN RAISED BY THE   PORTFOLIO COMMITTEE OF CO-OPERATIVE GOVERNANCE AND TRADITIONAL AFFAIRS</dc:title>
  <dc:creator>Thabi Mfeka</dc:creator>
  <cp:lastModifiedBy>Shereen Cassiem</cp:lastModifiedBy>
  <cp:revision>2</cp:revision>
  <dcterms:created xsi:type="dcterms:W3CDTF">2020-07-31T12:20:22Z</dcterms:created>
  <dcterms:modified xsi:type="dcterms:W3CDTF">2020-07-31T13:17:01Z</dcterms:modified>
</cp:coreProperties>
</file>