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6" r:id="rId1"/>
  </p:sldMasterIdLst>
  <p:notesMasterIdLst>
    <p:notesMasterId r:id="rId66"/>
  </p:notesMasterIdLst>
  <p:sldIdLst>
    <p:sldId id="404" r:id="rId2"/>
    <p:sldId id="407" r:id="rId3"/>
    <p:sldId id="405" r:id="rId4"/>
    <p:sldId id="463" r:id="rId5"/>
    <p:sldId id="406" r:id="rId6"/>
    <p:sldId id="329" r:id="rId7"/>
    <p:sldId id="466" r:id="rId8"/>
    <p:sldId id="285" r:id="rId9"/>
    <p:sldId id="408" r:id="rId10"/>
    <p:sldId id="409" r:id="rId11"/>
    <p:sldId id="272" r:id="rId12"/>
    <p:sldId id="465" r:id="rId13"/>
    <p:sldId id="293" r:id="rId14"/>
    <p:sldId id="322" r:id="rId15"/>
    <p:sldId id="411" r:id="rId16"/>
    <p:sldId id="412" r:id="rId17"/>
    <p:sldId id="413" r:id="rId18"/>
    <p:sldId id="414" r:id="rId19"/>
    <p:sldId id="415" r:id="rId20"/>
    <p:sldId id="416" r:id="rId21"/>
    <p:sldId id="417" r:id="rId22"/>
    <p:sldId id="418" r:id="rId23"/>
    <p:sldId id="419" r:id="rId24"/>
    <p:sldId id="467" r:id="rId25"/>
    <p:sldId id="421" r:id="rId26"/>
    <p:sldId id="468" r:id="rId27"/>
    <p:sldId id="422" r:id="rId28"/>
    <p:sldId id="470" r:id="rId29"/>
    <p:sldId id="423" r:id="rId30"/>
    <p:sldId id="469" r:id="rId31"/>
    <p:sldId id="424" r:id="rId32"/>
    <p:sldId id="471" r:id="rId33"/>
    <p:sldId id="425" r:id="rId34"/>
    <p:sldId id="427" r:id="rId35"/>
    <p:sldId id="428" r:id="rId36"/>
    <p:sldId id="429" r:id="rId37"/>
    <p:sldId id="430" r:id="rId38"/>
    <p:sldId id="431" r:id="rId39"/>
    <p:sldId id="432" r:id="rId40"/>
    <p:sldId id="301" r:id="rId41"/>
    <p:sldId id="435" r:id="rId42"/>
    <p:sldId id="436" r:id="rId43"/>
    <p:sldId id="437" r:id="rId44"/>
    <p:sldId id="438" r:id="rId45"/>
    <p:sldId id="439" r:id="rId46"/>
    <p:sldId id="440" r:id="rId47"/>
    <p:sldId id="441" r:id="rId48"/>
    <p:sldId id="442" r:id="rId49"/>
    <p:sldId id="443" r:id="rId50"/>
    <p:sldId id="444" r:id="rId51"/>
    <p:sldId id="445" r:id="rId52"/>
    <p:sldId id="446" r:id="rId53"/>
    <p:sldId id="447" r:id="rId54"/>
    <p:sldId id="448" r:id="rId55"/>
    <p:sldId id="449" r:id="rId56"/>
    <p:sldId id="450" r:id="rId57"/>
    <p:sldId id="451" r:id="rId58"/>
    <p:sldId id="452" r:id="rId59"/>
    <p:sldId id="453" r:id="rId60"/>
    <p:sldId id="454" r:id="rId61"/>
    <p:sldId id="455" r:id="rId62"/>
    <p:sldId id="456" r:id="rId63"/>
    <p:sldId id="457" r:id="rId64"/>
    <p:sldId id="356" r:id="rId65"/>
  </p:sldIdLst>
  <p:sldSz cx="9144000" cy="5143500" type="screen16x9"/>
  <p:notesSz cx="6858000" cy="9144000"/>
  <p:defaultTex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4" userDrawn="1">
          <p15:clr>
            <a:srgbClr val="A4A3A4"/>
          </p15:clr>
        </p15:guide>
        <p15:guide id="2" pos="47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57"/>
    <p:restoredTop sz="94689"/>
  </p:normalViewPr>
  <p:slideViewPr>
    <p:cSldViewPr snapToGrid="0" snapToObjects="1">
      <p:cViewPr varScale="1">
        <p:scale>
          <a:sx n="92" d="100"/>
          <a:sy n="92" d="100"/>
        </p:scale>
        <p:origin x="804" y="72"/>
      </p:cViewPr>
      <p:guideLst>
        <p:guide orient="horz" pos="214"/>
        <p:guide pos="476"/>
      </p:guideLst>
    </p:cSldViewPr>
  </p:slideViewPr>
  <p:notesTextViewPr>
    <p:cViewPr>
      <p:scale>
        <a:sx n="100" d="100"/>
        <a:sy n="100" d="100"/>
      </p:scale>
      <p:origin x="0" y="0"/>
    </p:cViewPr>
  </p:notesTextViewPr>
  <p:sorterViewPr>
    <p:cViewPr varScale="1">
      <p:scale>
        <a:sx n="100" d="100"/>
        <a:sy n="100" d="100"/>
      </p:scale>
      <p:origin x="0" y="-780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5"/>
    </mc:Choice>
    <mc:Fallback>
      <c:style val="35"/>
    </mc:Fallback>
  </mc:AlternateContent>
  <c:chart>
    <c:autoTitleDeleted val="1"/>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Sheet2!$A$3:$B$3</c:f>
              <c:strCache>
                <c:ptCount val="1"/>
              </c:strCache>
            </c:strRef>
          </c:tx>
          <c:invertIfNegative val="0"/>
          <c:cat>
            <c:multiLvlStrRef>
              <c:f>Sheet2!$C$2:$V$3</c:f>
              <c:multiLvlStrCache>
                <c:ptCount val="20"/>
                <c:lvl>
                  <c:pt idx="0">
                    <c:v>2017/18</c:v>
                  </c:pt>
                  <c:pt idx="1">
                    <c:v>2018/19</c:v>
                  </c:pt>
                  <c:pt idx="2">
                    <c:v>2019/20</c:v>
                  </c:pt>
                  <c:pt idx="3">
                    <c:v>2020/21</c:v>
                  </c:pt>
                  <c:pt idx="4">
                    <c:v>2017/18</c:v>
                  </c:pt>
                  <c:pt idx="5">
                    <c:v>2018/19</c:v>
                  </c:pt>
                  <c:pt idx="6">
                    <c:v>2019/20</c:v>
                  </c:pt>
                  <c:pt idx="7">
                    <c:v>2020/21</c:v>
                  </c:pt>
                  <c:pt idx="8">
                    <c:v>2017/18</c:v>
                  </c:pt>
                  <c:pt idx="9">
                    <c:v>2018/19</c:v>
                  </c:pt>
                  <c:pt idx="10">
                    <c:v>2019/20</c:v>
                  </c:pt>
                  <c:pt idx="11">
                    <c:v>2020/21</c:v>
                  </c:pt>
                  <c:pt idx="12">
                    <c:v>2017/18</c:v>
                  </c:pt>
                  <c:pt idx="13">
                    <c:v>2018/19</c:v>
                  </c:pt>
                  <c:pt idx="14">
                    <c:v>2019/20</c:v>
                  </c:pt>
                  <c:pt idx="15">
                    <c:v>2020/21</c:v>
                  </c:pt>
                  <c:pt idx="16">
                    <c:v>2017/18</c:v>
                  </c:pt>
                  <c:pt idx="17">
                    <c:v>2018/19</c:v>
                  </c:pt>
                  <c:pt idx="18">
                    <c:v>2019/20</c:v>
                  </c:pt>
                  <c:pt idx="19">
                    <c:v>2020/21</c:v>
                  </c:pt>
                </c:lvl>
                <c:lvl>
                  <c:pt idx="0">
                    <c:v>Bloem </c:v>
                  </c:pt>
                  <c:pt idx="4">
                    <c:v>Lepelle </c:v>
                  </c:pt>
                  <c:pt idx="8">
                    <c:v>Magalies </c:v>
                  </c:pt>
                  <c:pt idx="12">
                    <c:v>Mhlathuze </c:v>
                  </c:pt>
                  <c:pt idx="16">
                    <c:v>Overberg </c:v>
                  </c:pt>
                </c:lvl>
              </c:multiLvlStrCache>
            </c:multiLvlStrRef>
          </c:cat>
          <c:val>
            <c:numRef>
              <c:f>Sheet2!$C$3:$V$3</c:f>
              <c:numCache>
                <c:formatCode>General</c:formatCode>
                <c:ptCount val="2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numCache>
            </c:numRef>
          </c:val>
          <c:extLst>
            <c:ext xmlns:c16="http://schemas.microsoft.com/office/drawing/2014/chart" uri="{C3380CC4-5D6E-409C-BE32-E72D297353CC}">
              <c16:uniqueId val="{00000000-B086-4617-95A7-8128FCD20B48}"/>
            </c:ext>
          </c:extLst>
        </c:ser>
        <c:ser>
          <c:idx val="1"/>
          <c:order val="1"/>
          <c:tx>
            <c:strRef>
              <c:f>Sheet2!$A$4:$B$4</c:f>
              <c:strCache>
                <c:ptCount val="1"/>
                <c:pt idx="0">
                  <c:v>COST DRIVERS</c:v>
                </c:pt>
              </c:strCache>
            </c:strRef>
          </c:tx>
          <c:invertIfNegative val="0"/>
          <c:cat>
            <c:multiLvlStrRef>
              <c:f>Sheet2!$C$2:$V$3</c:f>
              <c:multiLvlStrCache>
                <c:ptCount val="20"/>
                <c:lvl>
                  <c:pt idx="0">
                    <c:v>2017/18</c:v>
                  </c:pt>
                  <c:pt idx="1">
                    <c:v>2018/19</c:v>
                  </c:pt>
                  <c:pt idx="2">
                    <c:v>2019/20</c:v>
                  </c:pt>
                  <c:pt idx="3">
                    <c:v>2020/21</c:v>
                  </c:pt>
                  <c:pt idx="4">
                    <c:v>2017/18</c:v>
                  </c:pt>
                  <c:pt idx="5">
                    <c:v>2018/19</c:v>
                  </c:pt>
                  <c:pt idx="6">
                    <c:v>2019/20</c:v>
                  </c:pt>
                  <c:pt idx="7">
                    <c:v>2020/21</c:v>
                  </c:pt>
                  <c:pt idx="8">
                    <c:v>2017/18</c:v>
                  </c:pt>
                  <c:pt idx="9">
                    <c:v>2018/19</c:v>
                  </c:pt>
                  <c:pt idx="10">
                    <c:v>2019/20</c:v>
                  </c:pt>
                  <c:pt idx="11">
                    <c:v>2020/21</c:v>
                  </c:pt>
                  <c:pt idx="12">
                    <c:v>2017/18</c:v>
                  </c:pt>
                  <c:pt idx="13">
                    <c:v>2018/19</c:v>
                  </c:pt>
                  <c:pt idx="14">
                    <c:v>2019/20</c:v>
                  </c:pt>
                  <c:pt idx="15">
                    <c:v>2020/21</c:v>
                  </c:pt>
                  <c:pt idx="16">
                    <c:v>2017/18</c:v>
                  </c:pt>
                  <c:pt idx="17">
                    <c:v>2018/19</c:v>
                  </c:pt>
                  <c:pt idx="18">
                    <c:v>2019/20</c:v>
                  </c:pt>
                  <c:pt idx="19">
                    <c:v>2020/21</c:v>
                  </c:pt>
                </c:lvl>
                <c:lvl>
                  <c:pt idx="0">
                    <c:v>Bloem </c:v>
                  </c:pt>
                  <c:pt idx="4">
                    <c:v>Lepelle </c:v>
                  </c:pt>
                  <c:pt idx="8">
                    <c:v>Magalies </c:v>
                  </c:pt>
                  <c:pt idx="12">
                    <c:v>Mhlathuze </c:v>
                  </c:pt>
                  <c:pt idx="16">
                    <c:v>Overberg </c:v>
                  </c:pt>
                </c:lvl>
              </c:multiLvlStrCache>
            </c:multiLvlStrRef>
          </c:cat>
          <c:val>
            <c:numRef>
              <c:f>Sheet2!$C$4:$V$4</c:f>
              <c:numCache>
                <c:formatCode>General</c:formatCode>
                <c:ptCount val="20"/>
              </c:numCache>
            </c:numRef>
          </c:val>
          <c:extLst>
            <c:ext xmlns:c16="http://schemas.microsoft.com/office/drawing/2014/chart" uri="{C3380CC4-5D6E-409C-BE32-E72D297353CC}">
              <c16:uniqueId val="{00000001-B086-4617-95A7-8128FCD20B48}"/>
            </c:ext>
          </c:extLst>
        </c:ser>
        <c:ser>
          <c:idx val="2"/>
          <c:order val="2"/>
          <c:tx>
            <c:strRef>
              <c:f>Sheet2!$A$5:$B$5</c:f>
              <c:strCache>
                <c:ptCount val="1"/>
                <c:pt idx="0">
                  <c:v>Raw water cost</c:v>
                </c:pt>
              </c:strCache>
            </c:strRef>
          </c:tx>
          <c:spPr>
            <a:solidFill>
              <a:schemeClr val="accent1">
                <a:lumMod val="50000"/>
              </a:schemeClr>
            </a:solidFill>
          </c:spPr>
          <c:invertIfNegative val="0"/>
          <c:cat>
            <c:multiLvlStrRef>
              <c:f>Sheet2!$C$2:$V$3</c:f>
              <c:multiLvlStrCache>
                <c:ptCount val="20"/>
                <c:lvl>
                  <c:pt idx="0">
                    <c:v>2017/18</c:v>
                  </c:pt>
                  <c:pt idx="1">
                    <c:v>2018/19</c:v>
                  </c:pt>
                  <c:pt idx="2">
                    <c:v>2019/20</c:v>
                  </c:pt>
                  <c:pt idx="3">
                    <c:v>2020/21</c:v>
                  </c:pt>
                  <c:pt idx="4">
                    <c:v>2017/18</c:v>
                  </c:pt>
                  <c:pt idx="5">
                    <c:v>2018/19</c:v>
                  </c:pt>
                  <c:pt idx="6">
                    <c:v>2019/20</c:v>
                  </c:pt>
                  <c:pt idx="7">
                    <c:v>2020/21</c:v>
                  </c:pt>
                  <c:pt idx="8">
                    <c:v>2017/18</c:v>
                  </c:pt>
                  <c:pt idx="9">
                    <c:v>2018/19</c:v>
                  </c:pt>
                  <c:pt idx="10">
                    <c:v>2019/20</c:v>
                  </c:pt>
                  <c:pt idx="11">
                    <c:v>2020/21</c:v>
                  </c:pt>
                  <c:pt idx="12">
                    <c:v>2017/18</c:v>
                  </c:pt>
                  <c:pt idx="13">
                    <c:v>2018/19</c:v>
                  </c:pt>
                  <c:pt idx="14">
                    <c:v>2019/20</c:v>
                  </c:pt>
                  <c:pt idx="15">
                    <c:v>2020/21</c:v>
                  </c:pt>
                  <c:pt idx="16">
                    <c:v>2017/18</c:v>
                  </c:pt>
                  <c:pt idx="17">
                    <c:v>2018/19</c:v>
                  </c:pt>
                  <c:pt idx="18">
                    <c:v>2019/20</c:v>
                  </c:pt>
                  <c:pt idx="19">
                    <c:v>2020/21</c:v>
                  </c:pt>
                </c:lvl>
                <c:lvl>
                  <c:pt idx="0">
                    <c:v>Bloem </c:v>
                  </c:pt>
                  <c:pt idx="4">
                    <c:v>Lepelle </c:v>
                  </c:pt>
                  <c:pt idx="8">
                    <c:v>Magalies </c:v>
                  </c:pt>
                  <c:pt idx="12">
                    <c:v>Mhlathuze </c:v>
                  </c:pt>
                  <c:pt idx="16">
                    <c:v>Overberg </c:v>
                  </c:pt>
                </c:lvl>
              </c:multiLvlStrCache>
            </c:multiLvlStrRef>
          </c:cat>
          <c:val>
            <c:numRef>
              <c:f>Sheet2!$C$5:$V$5</c:f>
              <c:numCache>
                <c:formatCode>_(* #,##0_);_(* \(#,##0\);_(* "-"_);_(@_)</c:formatCode>
                <c:ptCount val="20"/>
                <c:pt idx="0">
                  <c:v>34023</c:v>
                </c:pt>
                <c:pt idx="1">
                  <c:v>34235</c:v>
                </c:pt>
                <c:pt idx="2">
                  <c:v>34439</c:v>
                </c:pt>
                <c:pt idx="3">
                  <c:v>37022</c:v>
                </c:pt>
                <c:pt idx="4">
                  <c:v>65777</c:v>
                </c:pt>
                <c:pt idx="5">
                  <c:v>34694</c:v>
                </c:pt>
                <c:pt idx="6">
                  <c:v>83704</c:v>
                </c:pt>
                <c:pt idx="7">
                  <c:v>78906</c:v>
                </c:pt>
                <c:pt idx="8">
                  <c:v>94519</c:v>
                </c:pt>
                <c:pt idx="9">
                  <c:v>102219</c:v>
                </c:pt>
                <c:pt idx="10">
                  <c:v>97877.497706469556</c:v>
                </c:pt>
                <c:pt idx="11">
                  <c:v>103978.10103640042</c:v>
                </c:pt>
                <c:pt idx="12">
                  <c:v>92378</c:v>
                </c:pt>
                <c:pt idx="13">
                  <c:v>95518</c:v>
                </c:pt>
                <c:pt idx="14">
                  <c:v>53064</c:v>
                </c:pt>
                <c:pt idx="15">
                  <c:v>64584</c:v>
                </c:pt>
                <c:pt idx="17">
                  <c:v>904</c:v>
                </c:pt>
                <c:pt idx="18">
                  <c:v>1029</c:v>
                </c:pt>
                <c:pt idx="19">
                  <c:v>964</c:v>
                </c:pt>
              </c:numCache>
            </c:numRef>
          </c:val>
          <c:extLst>
            <c:ext xmlns:c16="http://schemas.microsoft.com/office/drawing/2014/chart" uri="{C3380CC4-5D6E-409C-BE32-E72D297353CC}">
              <c16:uniqueId val="{00000002-B086-4617-95A7-8128FCD20B48}"/>
            </c:ext>
          </c:extLst>
        </c:ser>
        <c:ser>
          <c:idx val="3"/>
          <c:order val="3"/>
          <c:tx>
            <c:strRef>
              <c:f>Sheet2!$A$6:$B$6</c:f>
              <c:strCache>
                <c:ptCount val="1"/>
                <c:pt idx="0">
                  <c:v>Staff Costs</c:v>
                </c:pt>
              </c:strCache>
            </c:strRef>
          </c:tx>
          <c:spPr>
            <a:solidFill>
              <a:schemeClr val="accent5">
                <a:lumMod val="75000"/>
              </a:schemeClr>
            </a:solidFill>
          </c:spPr>
          <c:invertIfNegative val="0"/>
          <c:cat>
            <c:multiLvlStrRef>
              <c:f>Sheet2!$C$2:$V$3</c:f>
              <c:multiLvlStrCache>
                <c:ptCount val="20"/>
                <c:lvl>
                  <c:pt idx="0">
                    <c:v>2017/18</c:v>
                  </c:pt>
                  <c:pt idx="1">
                    <c:v>2018/19</c:v>
                  </c:pt>
                  <c:pt idx="2">
                    <c:v>2019/20</c:v>
                  </c:pt>
                  <c:pt idx="3">
                    <c:v>2020/21</c:v>
                  </c:pt>
                  <c:pt idx="4">
                    <c:v>2017/18</c:v>
                  </c:pt>
                  <c:pt idx="5">
                    <c:v>2018/19</c:v>
                  </c:pt>
                  <c:pt idx="6">
                    <c:v>2019/20</c:v>
                  </c:pt>
                  <c:pt idx="7">
                    <c:v>2020/21</c:v>
                  </c:pt>
                  <c:pt idx="8">
                    <c:v>2017/18</c:v>
                  </c:pt>
                  <c:pt idx="9">
                    <c:v>2018/19</c:v>
                  </c:pt>
                  <c:pt idx="10">
                    <c:v>2019/20</c:v>
                  </c:pt>
                  <c:pt idx="11">
                    <c:v>2020/21</c:v>
                  </c:pt>
                  <c:pt idx="12">
                    <c:v>2017/18</c:v>
                  </c:pt>
                  <c:pt idx="13">
                    <c:v>2018/19</c:v>
                  </c:pt>
                  <c:pt idx="14">
                    <c:v>2019/20</c:v>
                  </c:pt>
                  <c:pt idx="15">
                    <c:v>2020/21</c:v>
                  </c:pt>
                  <c:pt idx="16">
                    <c:v>2017/18</c:v>
                  </c:pt>
                  <c:pt idx="17">
                    <c:v>2018/19</c:v>
                  </c:pt>
                  <c:pt idx="18">
                    <c:v>2019/20</c:v>
                  </c:pt>
                  <c:pt idx="19">
                    <c:v>2020/21</c:v>
                  </c:pt>
                </c:lvl>
                <c:lvl>
                  <c:pt idx="0">
                    <c:v>Bloem </c:v>
                  </c:pt>
                  <c:pt idx="4">
                    <c:v>Lepelle </c:v>
                  </c:pt>
                  <c:pt idx="8">
                    <c:v>Magalies </c:v>
                  </c:pt>
                  <c:pt idx="12">
                    <c:v>Mhlathuze </c:v>
                  </c:pt>
                  <c:pt idx="16">
                    <c:v>Overberg </c:v>
                  </c:pt>
                </c:lvl>
              </c:multiLvlStrCache>
            </c:multiLvlStrRef>
          </c:cat>
          <c:val>
            <c:numRef>
              <c:f>Sheet2!$C$6:$V$6</c:f>
              <c:numCache>
                <c:formatCode>_(* #,##0_);_(* \(#,##0\);_(* "-"_);_(@_)</c:formatCode>
                <c:ptCount val="20"/>
                <c:pt idx="0">
                  <c:v>211213</c:v>
                </c:pt>
                <c:pt idx="1">
                  <c:v>234257</c:v>
                </c:pt>
                <c:pt idx="2">
                  <c:v>286695</c:v>
                </c:pt>
                <c:pt idx="3">
                  <c:v>329757</c:v>
                </c:pt>
                <c:pt idx="4">
                  <c:v>197359</c:v>
                </c:pt>
                <c:pt idx="5">
                  <c:v>257254</c:v>
                </c:pt>
                <c:pt idx="6">
                  <c:v>275930</c:v>
                </c:pt>
                <c:pt idx="7">
                  <c:v>265321</c:v>
                </c:pt>
                <c:pt idx="8">
                  <c:v>160005</c:v>
                </c:pt>
                <c:pt idx="9">
                  <c:v>63667</c:v>
                </c:pt>
                <c:pt idx="10">
                  <c:v>89466.618200144963</c:v>
                </c:pt>
                <c:pt idx="11">
                  <c:v>101701.01463167265</c:v>
                </c:pt>
                <c:pt idx="12">
                  <c:v>122352</c:v>
                </c:pt>
                <c:pt idx="13">
                  <c:v>143872</c:v>
                </c:pt>
                <c:pt idx="14">
                  <c:v>157270</c:v>
                </c:pt>
                <c:pt idx="15">
                  <c:v>93817</c:v>
                </c:pt>
                <c:pt idx="17">
                  <c:v>13131</c:v>
                </c:pt>
                <c:pt idx="18">
                  <c:v>14484</c:v>
                </c:pt>
                <c:pt idx="19">
                  <c:v>15536</c:v>
                </c:pt>
              </c:numCache>
            </c:numRef>
          </c:val>
          <c:extLst>
            <c:ext xmlns:c16="http://schemas.microsoft.com/office/drawing/2014/chart" uri="{C3380CC4-5D6E-409C-BE32-E72D297353CC}">
              <c16:uniqueId val="{00000003-B086-4617-95A7-8128FCD20B48}"/>
            </c:ext>
          </c:extLst>
        </c:ser>
        <c:ser>
          <c:idx val="4"/>
          <c:order val="4"/>
          <c:tx>
            <c:strRef>
              <c:f>Sheet2!$A$7:$B$7</c:f>
              <c:strCache>
                <c:ptCount val="1"/>
                <c:pt idx="0">
                  <c:v>Energy costs</c:v>
                </c:pt>
              </c:strCache>
            </c:strRef>
          </c:tx>
          <c:spPr>
            <a:solidFill>
              <a:srgbClr val="FFC000"/>
            </a:solidFill>
          </c:spPr>
          <c:invertIfNegative val="0"/>
          <c:cat>
            <c:multiLvlStrRef>
              <c:f>Sheet2!$C$2:$V$3</c:f>
              <c:multiLvlStrCache>
                <c:ptCount val="20"/>
                <c:lvl>
                  <c:pt idx="0">
                    <c:v>2017/18</c:v>
                  </c:pt>
                  <c:pt idx="1">
                    <c:v>2018/19</c:v>
                  </c:pt>
                  <c:pt idx="2">
                    <c:v>2019/20</c:v>
                  </c:pt>
                  <c:pt idx="3">
                    <c:v>2020/21</c:v>
                  </c:pt>
                  <c:pt idx="4">
                    <c:v>2017/18</c:v>
                  </c:pt>
                  <c:pt idx="5">
                    <c:v>2018/19</c:v>
                  </c:pt>
                  <c:pt idx="6">
                    <c:v>2019/20</c:v>
                  </c:pt>
                  <c:pt idx="7">
                    <c:v>2020/21</c:v>
                  </c:pt>
                  <c:pt idx="8">
                    <c:v>2017/18</c:v>
                  </c:pt>
                  <c:pt idx="9">
                    <c:v>2018/19</c:v>
                  </c:pt>
                  <c:pt idx="10">
                    <c:v>2019/20</c:v>
                  </c:pt>
                  <c:pt idx="11">
                    <c:v>2020/21</c:v>
                  </c:pt>
                  <c:pt idx="12">
                    <c:v>2017/18</c:v>
                  </c:pt>
                  <c:pt idx="13">
                    <c:v>2018/19</c:v>
                  </c:pt>
                  <c:pt idx="14">
                    <c:v>2019/20</c:v>
                  </c:pt>
                  <c:pt idx="15">
                    <c:v>2020/21</c:v>
                  </c:pt>
                  <c:pt idx="16">
                    <c:v>2017/18</c:v>
                  </c:pt>
                  <c:pt idx="17">
                    <c:v>2018/19</c:v>
                  </c:pt>
                  <c:pt idx="18">
                    <c:v>2019/20</c:v>
                  </c:pt>
                  <c:pt idx="19">
                    <c:v>2020/21</c:v>
                  </c:pt>
                </c:lvl>
                <c:lvl>
                  <c:pt idx="0">
                    <c:v>Bloem </c:v>
                  </c:pt>
                  <c:pt idx="4">
                    <c:v>Lepelle </c:v>
                  </c:pt>
                  <c:pt idx="8">
                    <c:v>Magalies </c:v>
                  </c:pt>
                  <c:pt idx="12">
                    <c:v>Mhlathuze </c:v>
                  </c:pt>
                  <c:pt idx="16">
                    <c:v>Overberg </c:v>
                  </c:pt>
                </c:lvl>
              </c:multiLvlStrCache>
            </c:multiLvlStrRef>
          </c:cat>
          <c:val>
            <c:numRef>
              <c:f>Sheet2!$C$7:$V$7</c:f>
              <c:numCache>
                <c:formatCode>_(* #,##0_);_(* \(#,##0\);_(* "-"_);_(@_)</c:formatCode>
                <c:ptCount val="20"/>
                <c:pt idx="0">
                  <c:v>133259</c:v>
                </c:pt>
                <c:pt idx="1">
                  <c:v>131548</c:v>
                </c:pt>
                <c:pt idx="2">
                  <c:v>127977</c:v>
                </c:pt>
                <c:pt idx="3">
                  <c:v>138267</c:v>
                </c:pt>
                <c:pt idx="4">
                  <c:v>193639</c:v>
                </c:pt>
                <c:pt idx="5">
                  <c:v>110618</c:v>
                </c:pt>
                <c:pt idx="6">
                  <c:v>174021</c:v>
                </c:pt>
                <c:pt idx="7">
                  <c:v>177816</c:v>
                </c:pt>
                <c:pt idx="8">
                  <c:v>106752</c:v>
                </c:pt>
                <c:pt idx="9">
                  <c:v>115646</c:v>
                </c:pt>
                <c:pt idx="10">
                  <c:v>110887.57811216723</c:v>
                </c:pt>
                <c:pt idx="11">
                  <c:v>124200.97077589744</c:v>
                </c:pt>
                <c:pt idx="12">
                  <c:v>127374</c:v>
                </c:pt>
                <c:pt idx="13">
                  <c:v>66402</c:v>
                </c:pt>
                <c:pt idx="14">
                  <c:v>60214</c:v>
                </c:pt>
                <c:pt idx="15">
                  <c:v>29116</c:v>
                </c:pt>
                <c:pt idx="17">
                  <c:v>8146</c:v>
                </c:pt>
                <c:pt idx="18">
                  <c:v>10303</c:v>
                </c:pt>
                <c:pt idx="19">
                  <c:v>9228</c:v>
                </c:pt>
              </c:numCache>
            </c:numRef>
          </c:val>
          <c:extLst>
            <c:ext xmlns:c16="http://schemas.microsoft.com/office/drawing/2014/chart" uri="{C3380CC4-5D6E-409C-BE32-E72D297353CC}">
              <c16:uniqueId val="{00000004-B086-4617-95A7-8128FCD20B48}"/>
            </c:ext>
          </c:extLst>
        </c:ser>
        <c:ser>
          <c:idx val="5"/>
          <c:order val="5"/>
          <c:tx>
            <c:strRef>
              <c:f>Sheet2!$A$8:$B$8</c:f>
              <c:strCache>
                <c:ptCount val="1"/>
                <c:pt idx="0">
                  <c:v>Chemical costs</c:v>
                </c:pt>
              </c:strCache>
            </c:strRef>
          </c:tx>
          <c:spPr>
            <a:solidFill>
              <a:schemeClr val="accent3">
                <a:lumMod val="75000"/>
              </a:schemeClr>
            </a:solidFill>
          </c:spPr>
          <c:invertIfNegative val="0"/>
          <c:cat>
            <c:multiLvlStrRef>
              <c:f>Sheet2!$C$2:$V$3</c:f>
              <c:multiLvlStrCache>
                <c:ptCount val="20"/>
                <c:lvl>
                  <c:pt idx="0">
                    <c:v>2017/18</c:v>
                  </c:pt>
                  <c:pt idx="1">
                    <c:v>2018/19</c:v>
                  </c:pt>
                  <c:pt idx="2">
                    <c:v>2019/20</c:v>
                  </c:pt>
                  <c:pt idx="3">
                    <c:v>2020/21</c:v>
                  </c:pt>
                  <c:pt idx="4">
                    <c:v>2017/18</c:v>
                  </c:pt>
                  <c:pt idx="5">
                    <c:v>2018/19</c:v>
                  </c:pt>
                  <c:pt idx="6">
                    <c:v>2019/20</c:v>
                  </c:pt>
                  <c:pt idx="7">
                    <c:v>2020/21</c:v>
                  </c:pt>
                  <c:pt idx="8">
                    <c:v>2017/18</c:v>
                  </c:pt>
                  <c:pt idx="9">
                    <c:v>2018/19</c:v>
                  </c:pt>
                  <c:pt idx="10">
                    <c:v>2019/20</c:v>
                  </c:pt>
                  <c:pt idx="11">
                    <c:v>2020/21</c:v>
                  </c:pt>
                  <c:pt idx="12">
                    <c:v>2017/18</c:v>
                  </c:pt>
                  <c:pt idx="13">
                    <c:v>2018/19</c:v>
                  </c:pt>
                  <c:pt idx="14">
                    <c:v>2019/20</c:v>
                  </c:pt>
                  <c:pt idx="15">
                    <c:v>2020/21</c:v>
                  </c:pt>
                  <c:pt idx="16">
                    <c:v>2017/18</c:v>
                  </c:pt>
                  <c:pt idx="17">
                    <c:v>2018/19</c:v>
                  </c:pt>
                  <c:pt idx="18">
                    <c:v>2019/20</c:v>
                  </c:pt>
                  <c:pt idx="19">
                    <c:v>2020/21</c:v>
                  </c:pt>
                </c:lvl>
                <c:lvl>
                  <c:pt idx="0">
                    <c:v>Bloem </c:v>
                  </c:pt>
                  <c:pt idx="4">
                    <c:v>Lepelle </c:v>
                  </c:pt>
                  <c:pt idx="8">
                    <c:v>Magalies </c:v>
                  </c:pt>
                  <c:pt idx="12">
                    <c:v>Mhlathuze </c:v>
                  </c:pt>
                  <c:pt idx="16">
                    <c:v>Overberg </c:v>
                  </c:pt>
                </c:lvl>
              </c:multiLvlStrCache>
            </c:multiLvlStrRef>
          </c:cat>
          <c:val>
            <c:numRef>
              <c:f>Sheet2!$C$8:$V$8</c:f>
              <c:numCache>
                <c:formatCode>_(* #,##0_);_(* \(#,##0\);_(* "-"_);_(@_)</c:formatCode>
                <c:ptCount val="20"/>
                <c:pt idx="0">
                  <c:v>23488</c:v>
                </c:pt>
                <c:pt idx="1">
                  <c:v>22199</c:v>
                </c:pt>
                <c:pt idx="2">
                  <c:v>23085</c:v>
                </c:pt>
                <c:pt idx="3">
                  <c:v>25087</c:v>
                </c:pt>
                <c:pt idx="4">
                  <c:v>21058</c:v>
                </c:pt>
                <c:pt idx="5">
                  <c:v>11919</c:v>
                </c:pt>
                <c:pt idx="6">
                  <c:v>12713</c:v>
                </c:pt>
                <c:pt idx="7">
                  <c:v>21303</c:v>
                </c:pt>
                <c:pt idx="8">
                  <c:v>37862</c:v>
                </c:pt>
                <c:pt idx="9">
                  <c:v>40641</c:v>
                </c:pt>
                <c:pt idx="10">
                  <c:v>36469.811602471629</c:v>
                </c:pt>
                <c:pt idx="11">
                  <c:v>40418.23643202144</c:v>
                </c:pt>
                <c:pt idx="12">
                  <c:v>14495</c:v>
                </c:pt>
                <c:pt idx="13">
                  <c:v>17657</c:v>
                </c:pt>
                <c:pt idx="14">
                  <c:v>19171</c:v>
                </c:pt>
                <c:pt idx="15">
                  <c:v>16952</c:v>
                </c:pt>
                <c:pt idx="17">
                  <c:v>2932</c:v>
                </c:pt>
                <c:pt idx="18">
                  <c:v>2575</c:v>
                </c:pt>
                <c:pt idx="19">
                  <c:v>2713</c:v>
                </c:pt>
              </c:numCache>
            </c:numRef>
          </c:val>
          <c:extLst>
            <c:ext xmlns:c16="http://schemas.microsoft.com/office/drawing/2014/chart" uri="{C3380CC4-5D6E-409C-BE32-E72D297353CC}">
              <c16:uniqueId val="{00000005-B086-4617-95A7-8128FCD20B48}"/>
            </c:ext>
          </c:extLst>
        </c:ser>
        <c:ser>
          <c:idx val="6"/>
          <c:order val="6"/>
          <c:tx>
            <c:strRef>
              <c:f>Sheet2!$A$9:$B$9</c:f>
              <c:strCache>
                <c:ptCount val="1"/>
                <c:pt idx="0">
                  <c:v>Maintenance and repairs cost</c:v>
                </c:pt>
              </c:strCache>
            </c:strRef>
          </c:tx>
          <c:spPr>
            <a:solidFill>
              <a:schemeClr val="accent4">
                <a:lumMod val="60000"/>
                <a:lumOff val="40000"/>
              </a:schemeClr>
            </a:solidFill>
          </c:spPr>
          <c:invertIfNegative val="0"/>
          <c:cat>
            <c:multiLvlStrRef>
              <c:f>Sheet2!$C$2:$V$3</c:f>
              <c:multiLvlStrCache>
                <c:ptCount val="20"/>
                <c:lvl>
                  <c:pt idx="0">
                    <c:v>2017/18</c:v>
                  </c:pt>
                  <c:pt idx="1">
                    <c:v>2018/19</c:v>
                  </c:pt>
                  <c:pt idx="2">
                    <c:v>2019/20</c:v>
                  </c:pt>
                  <c:pt idx="3">
                    <c:v>2020/21</c:v>
                  </c:pt>
                  <c:pt idx="4">
                    <c:v>2017/18</c:v>
                  </c:pt>
                  <c:pt idx="5">
                    <c:v>2018/19</c:v>
                  </c:pt>
                  <c:pt idx="6">
                    <c:v>2019/20</c:v>
                  </c:pt>
                  <c:pt idx="7">
                    <c:v>2020/21</c:v>
                  </c:pt>
                  <c:pt idx="8">
                    <c:v>2017/18</c:v>
                  </c:pt>
                  <c:pt idx="9">
                    <c:v>2018/19</c:v>
                  </c:pt>
                  <c:pt idx="10">
                    <c:v>2019/20</c:v>
                  </c:pt>
                  <c:pt idx="11">
                    <c:v>2020/21</c:v>
                  </c:pt>
                  <c:pt idx="12">
                    <c:v>2017/18</c:v>
                  </c:pt>
                  <c:pt idx="13">
                    <c:v>2018/19</c:v>
                  </c:pt>
                  <c:pt idx="14">
                    <c:v>2019/20</c:v>
                  </c:pt>
                  <c:pt idx="15">
                    <c:v>2020/21</c:v>
                  </c:pt>
                  <c:pt idx="16">
                    <c:v>2017/18</c:v>
                  </c:pt>
                  <c:pt idx="17">
                    <c:v>2018/19</c:v>
                  </c:pt>
                  <c:pt idx="18">
                    <c:v>2019/20</c:v>
                  </c:pt>
                  <c:pt idx="19">
                    <c:v>2020/21</c:v>
                  </c:pt>
                </c:lvl>
                <c:lvl>
                  <c:pt idx="0">
                    <c:v>Bloem </c:v>
                  </c:pt>
                  <c:pt idx="4">
                    <c:v>Lepelle </c:v>
                  </c:pt>
                  <c:pt idx="8">
                    <c:v>Magalies </c:v>
                  </c:pt>
                  <c:pt idx="12">
                    <c:v>Mhlathuze </c:v>
                  </c:pt>
                  <c:pt idx="16">
                    <c:v>Overberg </c:v>
                  </c:pt>
                </c:lvl>
              </c:multiLvlStrCache>
            </c:multiLvlStrRef>
          </c:cat>
          <c:val>
            <c:numRef>
              <c:f>Sheet2!$C$9:$V$9</c:f>
              <c:numCache>
                <c:formatCode>_(* #,##0_);_(* \(#,##0\);_(* "-"_);_(@_)</c:formatCode>
                <c:ptCount val="20"/>
                <c:pt idx="0">
                  <c:v>26784</c:v>
                </c:pt>
                <c:pt idx="1">
                  <c:v>26596</c:v>
                </c:pt>
                <c:pt idx="2">
                  <c:v>20649</c:v>
                </c:pt>
                <c:pt idx="3">
                  <c:v>25688</c:v>
                </c:pt>
                <c:pt idx="4">
                  <c:v>85500</c:v>
                </c:pt>
                <c:pt idx="5">
                  <c:v>47781</c:v>
                </c:pt>
                <c:pt idx="6">
                  <c:v>66283</c:v>
                </c:pt>
                <c:pt idx="7">
                  <c:v>107431</c:v>
                </c:pt>
                <c:pt idx="8">
                  <c:v>13848</c:v>
                </c:pt>
                <c:pt idx="9">
                  <c:v>17735</c:v>
                </c:pt>
                <c:pt idx="10">
                  <c:v>18096.380335934209</c:v>
                </c:pt>
                <c:pt idx="11">
                  <c:v>19787.84376682631</c:v>
                </c:pt>
                <c:pt idx="12">
                  <c:v>43972</c:v>
                </c:pt>
                <c:pt idx="13">
                  <c:v>24058</c:v>
                </c:pt>
                <c:pt idx="14">
                  <c:v>26575</c:v>
                </c:pt>
                <c:pt idx="15">
                  <c:v>12138</c:v>
                </c:pt>
                <c:pt idx="17">
                  <c:v>1195</c:v>
                </c:pt>
                <c:pt idx="18">
                  <c:v>1246</c:v>
                </c:pt>
                <c:pt idx="19">
                  <c:v>1312</c:v>
                </c:pt>
              </c:numCache>
            </c:numRef>
          </c:val>
          <c:extLst>
            <c:ext xmlns:c16="http://schemas.microsoft.com/office/drawing/2014/chart" uri="{C3380CC4-5D6E-409C-BE32-E72D297353CC}">
              <c16:uniqueId val="{00000006-B086-4617-95A7-8128FCD20B48}"/>
            </c:ext>
          </c:extLst>
        </c:ser>
        <c:ser>
          <c:idx val="7"/>
          <c:order val="7"/>
          <c:tx>
            <c:strRef>
              <c:f>Sheet2!$A$10:$B$10</c:f>
              <c:strCache>
                <c:ptCount val="1"/>
                <c:pt idx="0">
                  <c:v>Depreciation</c:v>
                </c:pt>
              </c:strCache>
            </c:strRef>
          </c:tx>
          <c:spPr>
            <a:solidFill>
              <a:schemeClr val="accent6"/>
            </a:solidFill>
          </c:spPr>
          <c:invertIfNegative val="0"/>
          <c:cat>
            <c:multiLvlStrRef>
              <c:f>Sheet2!$C$2:$V$3</c:f>
              <c:multiLvlStrCache>
                <c:ptCount val="20"/>
                <c:lvl>
                  <c:pt idx="0">
                    <c:v>2017/18</c:v>
                  </c:pt>
                  <c:pt idx="1">
                    <c:v>2018/19</c:v>
                  </c:pt>
                  <c:pt idx="2">
                    <c:v>2019/20</c:v>
                  </c:pt>
                  <c:pt idx="3">
                    <c:v>2020/21</c:v>
                  </c:pt>
                  <c:pt idx="4">
                    <c:v>2017/18</c:v>
                  </c:pt>
                  <c:pt idx="5">
                    <c:v>2018/19</c:v>
                  </c:pt>
                  <c:pt idx="6">
                    <c:v>2019/20</c:v>
                  </c:pt>
                  <c:pt idx="7">
                    <c:v>2020/21</c:v>
                  </c:pt>
                  <c:pt idx="8">
                    <c:v>2017/18</c:v>
                  </c:pt>
                  <c:pt idx="9">
                    <c:v>2018/19</c:v>
                  </c:pt>
                  <c:pt idx="10">
                    <c:v>2019/20</c:v>
                  </c:pt>
                  <c:pt idx="11">
                    <c:v>2020/21</c:v>
                  </c:pt>
                  <c:pt idx="12">
                    <c:v>2017/18</c:v>
                  </c:pt>
                  <c:pt idx="13">
                    <c:v>2018/19</c:v>
                  </c:pt>
                  <c:pt idx="14">
                    <c:v>2019/20</c:v>
                  </c:pt>
                  <c:pt idx="15">
                    <c:v>2020/21</c:v>
                  </c:pt>
                  <c:pt idx="16">
                    <c:v>2017/18</c:v>
                  </c:pt>
                  <c:pt idx="17">
                    <c:v>2018/19</c:v>
                  </c:pt>
                  <c:pt idx="18">
                    <c:v>2019/20</c:v>
                  </c:pt>
                  <c:pt idx="19">
                    <c:v>2020/21</c:v>
                  </c:pt>
                </c:lvl>
                <c:lvl>
                  <c:pt idx="0">
                    <c:v>Bloem </c:v>
                  </c:pt>
                  <c:pt idx="4">
                    <c:v>Lepelle </c:v>
                  </c:pt>
                  <c:pt idx="8">
                    <c:v>Magalies </c:v>
                  </c:pt>
                  <c:pt idx="12">
                    <c:v>Mhlathuze </c:v>
                  </c:pt>
                  <c:pt idx="16">
                    <c:v>Overberg </c:v>
                  </c:pt>
                </c:lvl>
              </c:multiLvlStrCache>
            </c:multiLvlStrRef>
          </c:cat>
          <c:val>
            <c:numRef>
              <c:f>Sheet2!$C$10:$V$10</c:f>
              <c:numCache>
                <c:formatCode>_(* #,##0_);_(* \(#,##0\);_(* "-"_);_(@_)</c:formatCode>
                <c:ptCount val="20"/>
                <c:pt idx="0">
                  <c:v>73639</c:v>
                </c:pt>
                <c:pt idx="1">
                  <c:v>77356</c:v>
                </c:pt>
                <c:pt idx="2">
                  <c:v>59104</c:v>
                </c:pt>
                <c:pt idx="3">
                  <c:v>65835</c:v>
                </c:pt>
                <c:pt idx="4">
                  <c:v>63730</c:v>
                </c:pt>
                <c:pt idx="5">
                  <c:v>106860</c:v>
                </c:pt>
                <c:pt idx="6">
                  <c:v>169763</c:v>
                </c:pt>
                <c:pt idx="7">
                  <c:v>144846</c:v>
                </c:pt>
                <c:pt idx="8">
                  <c:v>51692</c:v>
                </c:pt>
                <c:pt idx="9">
                  <c:v>70161</c:v>
                </c:pt>
                <c:pt idx="10">
                  <c:v>70617.778480069363</c:v>
                </c:pt>
                <c:pt idx="11">
                  <c:v>82087.28657541002</c:v>
                </c:pt>
                <c:pt idx="12">
                  <c:v>73894</c:v>
                </c:pt>
                <c:pt idx="13">
                  <c:v>70097</c:v>
                </c:pt>
                <c:pt idx="14">
                  <c:v>80709</c:v>
                </c:pt>
                <c:pt idx="15">
                  <c:v>43512</c:v>
                </c:pt>
                <c:pt idx="17">
                  <c:v>3647</c:v>
                </c:pt>
                <c:pt idx="18">
                  <c:v>3679</c:v>
                </c:pt>
                <c:pt idx="19">
                  <c:v>3838</c:v>
                </c:pt>
              </c:numCache>
            </c:numRef>
          </c:val>
          <c:extLst>
            <c:ext xmlns:c16="http://schemas.microsoft.com/office/drawing/2014/chart" uri="{C3380CC4-5D6E-409C-BE32-E72D297353CC}">
              <c16:uniqueId val="{00000007-B086-4617-95A7-8128FCD20B48}"/>
            </c:ext>
          </c:extLst>
        </c:ser>
        <c:dLbls>
          <c:showLegendKey val="0"/>
          <c:showVal val="0"/>
          <c:showCatName val="0"/>
          <c:showSerName val="0"/>
          <c:showPercent val="0"/>
          <c:showBubbleSize val="0"/>
        </c:dLbls>
        <c:gapWidth val="75"/>
        <c:gapDepth val="75"/>
        <c:shape val="cylinder"/>
        <c:axId val="472476536"/>
        <c:axId val="472482416"/>
        <c:axId val="0"/>
      </c:bar3DChart>
      <c:catAx>
        <c:axId val="472476536"/>
        <c:scaling>
          <c:orientation val="minMax"/>
        </c:scaling>
        <c:delete val="0"/>
        <c:axPos val="b"/>
        <c:numFmt formatCode="General" sourceLinked="0"/>
        <c:majorTickMark val="none"/>
        <c:minorTickMark val="none"/>
        <c:tickLblPos val="nextTo"/>
        <c:crossAx val="472482416"/>
        <c:crosses val="autoZero"/>
        <c:auto val="1"/>
        <c:lblAlgn val="ctr"/>
        <c:lblOffset val="100"/>
        <c:noMultiLvlLbl val="0"/>
      </c:catAx>
      <c:valAx>
        <c:axId val="472482416"/>
        <c:scaling>
          <c:orientation val="minMax"/>
        </c:scaling>
        <c:delete val="0"/>
        <c:axPos val="l"/>
        <c:majorGridlines/>
        <c:minorGridlines/>
        <c:title>
          <c:tx>
            <c:rich>
              <a:bodyPr/>
              <a:lstStyle/>
              <a:p>
                <a:pPr>
                  <a:defRPr/>
                </a:pPr>
                <a:r>
                  <a:rPr lang="en-ZA"/>
                  <a:t>R/kl</a:t>
                </a:r>
              </a:p>
            </c:rich>
          </c:tx>
          <c:overlay val="0"/>
        </c:title>
        <c:numFmt formatCode="General" sourceLinked="1"/>
        <c:majorTickMark val="out"/>
        <c:minorTickMark val="none"/>
        <c:tickLblPos val="nextTo"/>
        <c:crossAx val="472476536"/>
        <c:crosses val="autoZero"/>
        <c:crossBetween val="between"/>
      </c:valAx>
    </c:plotArea>
    <c:legend>
      <c:legendPos val="r"/>
      <c:legendEntry>
        <c:idx val="6"/>
        <c:delete val="1"/>
      </c:legendEntry>
      <c:legendEntry>
        <c:idx val="7"/>
        <c:delete val="1"/>
      </c:legendEntry>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5"/>
    </mc:Choice>
    <mc:Fallback>
      <c:style val="35"/>
    </mc:Fallback>
  </mc:AlternateContent>
  <c:chart>
    <c:autoTitleDeleted val="1"/>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Sheet4!$B$7</c:f>
              <c:strCache>
                <c:ptCount val="1"/>
                <c:pt idx="0">
                  <c:v>COST DRIVERS</c:v>
                </c:pt>
              </c:strCache>
            </c:strRef>
          </c:tx>
          <c:invertIfNegative val="0"/>
          <c:cat>
            <c:multiLvlStrRef>
              <c:f>Sheet4!$C$4:$J$6</c:f>
              <c:multiLvlStrCache>
                <c:ptCount val="8"/>
                <c:lvl>
                  <c:pt idx="0">
                    <c:v>Proposal</c:v>
                  </c:pt>
                  <c:pt idx="1">
                    <c:v>Proposal</c:v>
                  </c:pt>
                  <c:pt idx="2">
                    <c:v>Proposal</c:v>
                  </c:pt>
                  <c:pt idx="3">
                    <c:v>Proposal</c:v>
                  </c:pt>
                  <c:pt idx="4">
                    <c:v>Proposal</c:v>
                  </c:pt>
                  <c:pt idx="5">
                    <c:v>Proposal</c:v>
                  </c:pt>
                  <c:pt idx="6">
                    <c:v>Proposal</c:v>
                  </c:pt>
                  <c:pt idx="7">
                    <c:v>Proposal</c:v>
                  </c:pt>
                </c:lvl>
                <c:lvl>
                  <c:pt idx="0">
                    <c:v>17/18</c:v>
                  </c:pt>
                  <c:pt idx="1">
                    <c:v>18/19</c:v>
                  </c:pt>
                  <c:pt idx="2">
                    <c:v>19/20</c:v>
                  </c:pt>
                  <c:pt idx="3">
                    <c:v>20/21</c:v>
                  </c:pt>
                  <c:pt idx="4">
                    <c:v>17/18</c:v>
                  </c:pt>
                  <c:pt idx="5">
                    <c:v>18/19</c:v>
                  </c:pt>
                  <c:pt idx="6">
                    <c:v>19/20</c:v>
                  </c:pt>
                  <c:pt idx="7">
                    <c:v>20/21</c:v>
                  </c:pt>
                </c:lvl>
                <c:lvl>
                  <c:pt idx="0">
                    <c:v>Rand Water</c:v>
                  </c:pt>
                  <c:pt idx="4">
                    <c:v>Umgeni Water</c:v>
                  </c:pt>
                </c:lvl>
              </c:multiLvlStrCache>
            </c:multiLvlStrRef>
          </c:cat>
          <c:val>
            <c:numRef>
              <c:f>Sheet4!$C$7:$J$7</c:f>
              <c:numCache>
                <c:formatCode>General</c:formatCode>
                <c:ptCount val="8"/>
              </c:numCache>
            </c:numRef>
          </c:val>
          <c:extLst>
            <c:ext xmlns:c16="http://schemas.microsoft.com/office/drawing/2014/chart" uri="{C3380CC4-5D6E-409C-BE32-E72D297353CC}">
              <c16:uniqueId val="{00000000-1EE7-43BF-A0DE-F2D9C93F0ABF}"/>
            </c:ext>
          </c:extLst>
        </c:ser>
        <c:ser>
          <c:idx val="1"/>
          <c:order val="1"/>
          <c:tx>
            <c:strRef>
              <c:f>Sheet4!$B$8</c:f>
              <c:strCache>
                <c:ptCount val="1"/>
                <c:pt idx="0">
                  <c:v>Raw water cost</c:v>
                </c:pt>
              </c:strCache>
            </c:strRef>
          </c:tx>
          <c:spPr>
            <a:solidFill>
              <a:schemeClr val="accent5">
                <a:lumMod val="75000"/>
              </a:schemeClr>
            </a:solidFill>
          </c:spPr>
          <c:invertIfNegative val="0"/>
          <c:cat>
            <c:multiLvlStrRef>
              <c:f>Sheet4!$C$4:$J$6</c:f>
              <c:multiLvlStrCache>
                <c:ptCount val="8"/>
                <c:lvl>
                  <c:pt idx="0">
                    <c:v>Proposal</c:v>
                  </c:pt>
                  <c:pt idx="1">
                    <c:v>Proposal</c:v>
                  </c:pt>
                  <c:pt idx="2">
                    <c:v>Proposal</c:v>
                  </c:pt>
                  <c:pt idx="3">
                    <c:v>Proposal</c:v>
                  </c:pt>
                  <c:pt idx="4">
                    <c:v>Proposal</c:v>
                  </c:pt>
                  <c:pt idx="5">
                    <c:v>Proposal</c:v>
                  </c:pt>
                  <c:pt idx="6">
                    <c:v>Proposal</c:v>
                  </c:pt>
                  <c:pt idx="7">
                    <c:v>Proposal</c:v>
                  </c:pt>
                </c:lvl>
                <c:lvl>
                  <c:pt idx="0">
                    <c:v>17/18</c:v>
                  </c:pt>
                  <c:pt idx="1">
                    <c:v>18/19</c:v>
                  </c:pt>
                  <c:pt idx="2">
                    <c:v>19/20</c:v>
                  </c:pt>
                  <c:pt idx="3">
                    <c:v>20/21</c:v>
                  </c:pt>
                  <c:pt idx="4">
                    <c:v>17/18</c:v>
                  </c:pt>
                  <c:pt idx="5">
                    <c:v>18/19</c:v>
                  </c:pt>
                  <c:pt idx="6">
                    <c:v>19/20</c:v>
                  </c:pt>
                  <c:pt idx="7">
                    <c:v>20/21</c:v>
                  </c:pt>
                </c:lvl>
                <c:lvl>
                  <c:pt idx="0">
                    <c:v>Rand Water</c:v>
                  </c:pt>
                  <c:pt idx="4">
                    <c:v>Umgeni Water</c:v>
                  </c:pt>
                </c:lvl>
              </c:multiLvlStrCache>
            </c:multiLvlStrRef>
          </c:cat>
          <c:val>
            <c:numRef>
              <c:f>Sheet4!$C$8:$J$8</c:f>
              <c:numCache>
                <c:formatCode>_(* #,##0_);_(* \(#,##0\);_(* "-"_);_(@_)</c:formatCode>
                <c:ptCount val="8"/>
                <c:pt idx="0">
                  <c:v>4807291.9702288872</c:v>
                </c:pt>
                <c:pt idx="1">
                  <c:v>5614843</c:v>
                </c:pt>
                <c:pt idx="2">
                  <c:v>5844916.4651179779</c:v>
                </c:pt>
                <c:pt idx="3">
                  <c:v>6239000</c:v>
                </c:pt>
                <c:pt idx="4">
                  <c:v>229013</c:v>
                </c:pt>
                <c:pt idx="5">
                  <c:v>217149</c:v>
                </c:pt>
                <c:pt idx="6">
                  <c:v>255930</c:v>
                </c:pt>
                <c:pt idx="7">
                  <c:v>284317</c:v>
                </c:pt>
              </c:numCache>
            </c:numRef>
          </c:val>
          <c:extLst>
            <c:ext xmlns:c16="http://schemas.microsoft.com/office/drawing/2014/chart" uri="{C3380CC4-5D6E-409C-BE32-E72D297353CC}">
              <c16:uniqueId val="{00000001-1EE7-43BF-A0DE-F2D9C93F0ABF}"/>
            </c:ext>
          </c:extLst>
        </c:ser>
        <c:ser>
          <c:idx val="2"/>
          <c:order val="2"/>
          <c:tx>
            <c:strRef>
              <c:f>Sheet4!$B$9</c:f>
              <c:strCache>
                <c:ptCount val="1"/>
                <c:pt idx="0">
                  <c:v>Staff Costs</c:v>
                </c:pt>
              </c:strCache>
            </c:strRef>
          </c:tx>
          <c:spPr>
            <a:solidFill>
              <a:srgbClr val="FFC000"/>
            </a:solidFill>
          </c:spPr>
          <c:invertIfNegative val="0"/>
          <c:cat>
            <c:multiLvlStrRef>
              <c:f>Sheet4!$C$4:$J$6</c:f>
              <c:multiLvlStrCache>
                <c:ptCount val="8"/>
                <c:lvl>
                  <c:pt idx="0">
                    <c:v>Proposal</c:v>
                  </c:pt>
                  <c:pt idx="1">
                    <c:v>Proposal</c:v>
                  </c:pt>
                  <c:pt idx="2">
                    <c:v>Proposal</c:v>
                  </c:pt>
                  <c:pt idx="3">
                    <c:v>Proposal</c:v>
                  </c:pt>
                  <c:pt idx="4">
                    <c:v>Proposal</c:v>
                  </c:pt>
                  <c:pt idx="5">
                    <c:v>Proposal</c:v>
                  </c:pt>
                  <c:pt idx="6">
                    <c:v>Proposal</c:v>
                  </c:pt>
                  <c:pt idx="7">
                    <c:v>Proposal</c:v>
                  </c:pt>
                </c:lvl>
                <c:lvl>
                  <c:pt idx="0">
                    <c:v>17/18</c:v>
                  </c:pt>
                  <c:pt idx="1">
                    <c:v>18/19</c:v>
                  </c:pt>
                  <c:pt idx="2">
                    <c:v>19/20</c:v>
                  </c:pt>
                  <c:pt idx="3">
                    <c:v>20/21</c:v>
                  </c:pt>
                  <c:pt idx="4">
                    <c:v>17/18</c:v>
                  </c:pt>
                  <c:pt idx="5">
                    <c:v>18/19</c:v>
                  </c:pt>
                  <c:pt idx="6">
                    <c:v>19/20</c:v>
                  </c:pt>
                  <c:pt idx="7">
                    <c:v>20/21</c:v>
                  </c:pt>
                </c:lvl>
                <c:lvl>
                  <c:pt idx="0">
                    <c:v>Rand Water</c:v>
                  </c:pt>
                  <c:pt idx="4">
                    <c:v>Umgeni Water</c:v>
                  </c:pt>
                </c:lvl>
              </c:multiLvlStrCache>
            </c:multiLvlStrRef>
          </c:cat>
          <c:val>
            <c:numRef>
              <c:f>Sheet4!$C$9:$J$9</c:f>
              <c:numCache>
                <c:formatCode>_(* #,##0_);_(* \(#,##0\);_(* "-"_);_(@_)</c:formatCode>
                <c:ptCount val="8"/>
                <c:pt idx="0">
                  <c:v>2052030.3390025003</c:v>
                </c:pt>
                <c:pt idx="1">
                  <c:v>2138610</c:v>
                </c:pt>
                <c:pt idx="2">
                  <c:v>2167154.4265799997</c:v>
                </c:pt>
                <c:pt idx="3">
                  <c:v>2349284</c:v>
                </c:pt>
                <c:pt idx="4">
                  <c:v>211513</c:v>
                </c:pt>
                <c:pt idx="5">
                  <c:v>250351</c:v>
                </c:pt>
                <c:pt idx="6">
                  <c:v>272518</c:v>
                </c:pt>
                <c:pt idx="7">
                  <c:v>322678</c:v>
                </c:pt>
              </c:numCache>
            </c:numRef>
          </c:val>
          <c:extLst>
            <c:ext xmlns:c16="http://schemas.microsoft.com/office/drawing/2014/chart" uri="{C3380CC4-5D6E-409C-BE32-E72D297353CC}">
              <c16:uniqueId val="{00000002-1EE7-43BF-A0DE-F2D9C93F0ABF}"/>
            </c:ext>
          </c:extLst>
        </c:ser>
        <c:ser>
          <c:idx val="3"/>
          <c:order val="3"/>
          <c:tx>
            <c:strRef>
              <c:f>Sheet4!$B$10</c:f>
              <c:strCache>
                <c:ptCount val="1"/>
                <c:pt idx="0">
                  <c:v>Energy costs</c:v>
                </c:pt>
              </c:strCache>
            </c:strRef>
          </c:tx>
          <c:spPr>
            <a:solidFill>
              <a:schemeClr val="accent3">
                <a:lumMod val="75000"/>
              </a:schemeClr>
            </a:solidFill>
          </c:spPr>
          <c:invertIfNegative val="0"/>
          <c:cat>
            <c:multiLvlStrRef>
              <c:f>Sheet4!$C$4:$J$6</c:f>
              <c:multiLvlStrCache>
                <c:ptCount val="8"/>
                <c:lvl>
                  <c:pt idx="0">
                    <c:v>Proposal</c:v>
                  </c:pt>
                  <c:pt idx="1">
                    <c:v>Proposal</c:v>
                  </c:pt>
                  <c:pt idx="2">
                    <c:v>Proposal</c:v>
                  </c:pt>
                  <c:pt idx="3">
                    <c:v>Proposal</c:v>
                  </c:pt>
                  <c:pt idx="4">
                    <c:v>Proposal</c:v>
                  </c:pt>
                  <c:pt idx="5">
                    <c:v>Proposal</c:v>
                  </c:pt>
                  <c:pt idx="6">
                    <c:v>Proposal</c:v>
                  </c:pt>
                  <c:pt idx="7">
                    <c:v>Proposal</c:v>
                  </c:pt>
                </c:lvl>
                <c:lvl>
                  <c:pt idx="0">
                    <c:v>17/18</c:v>
                  </c:pt>
                  <c:pt idx="1">
                    <c:v>18/19</c:v>
                  </c:pt>
                  <c:pt idx="2">
                    <c:v>19/20</c:v>
                  </c:pt>
                  <c:pt idx="3">
                    <c:v>20/21</c:v>
                  </c:pt>
                  <c:pt idx="4">
                    <c:v>17/18</c:v>
                  </c:pt>
                  <c:pt idx="5">
                    <c:v>18/19</c:v>
                  </c:pt>
                  <c:pt idx="6">
                    <c:v>19/20</c:v>
                  </c:pt>
                  <c:pt idx="7">
                    <c:v>20/21</c:v>
                  </c:pt>
                </c:lvl>
                <c:lvl>
                  <c:pt idx="0">
                    <c:v>Rand Water</c:v>
                  </c:pt>
                  <c:pt idx="4">
                    <c:v>Umgeni Water</c:v>
                  </c:pt>
                </c:lvl>
              </c:multiLvlStrCache>
            </c:multiLvlStrRef>
          </c:cat>
          <c:val>
            <c:numRef>
              <c:f>Sheet4!$C$10:$J$10</c:f>
              <c:numCache>
                <c:formatCode>_(* #,##0_);_(* \(#,##0\);_(* "-"_);_(@_)</c:formatCode>
                <c:ptCount val="8"/>
                <c:pt idx="0">
                  <c:v>2655887.0673750155</c:v>
                </c:pt>
                <c:pt idx="1">
                  <c:v>2196950</c:v>
                </c:pt>
                <c:pt idx="2">
                  <c:v>2257114.5275000003</c:v>
                </c:pt>
                <c:pt idx="3">
                  <c:v>2683000</c:v>
                </c:pt>
                <c:pt idx="4">
                  <c:v>317628</c:v>
                </c:pt>
                <c:pt idx="5">
                  <c:v>332668</c:v>
                </c:pt>
                <c:pt idx="6">
                  <c:v>356020</c:v>
                </c:pt>
                <c:pt idx="7">
                  <c:v>443185</c:v>
                </c:pt>
              </c:numCache>
            </c:numRef>
          </c:val>
          <c:extLst>
            <c:ext xmlns:c16="http://schemas.microsoft.com/office/drawing/2014/chart" uri="{C3380CC4-5D6E-409C-BE32-E72D297353CC}">
              <c16:uniqueId val="{00000003-1EE7-43BF-A0DE-F2D9C93F0ABF}"/>
            </c:ext>
          </c:extLst>
        </c:ser>
        <c:ser>
          <c:idx val="4"/>
          <c:order val="4"/>
          <c:tx>
            <c:strRef>
              <c:f>Sheet4!$B$11</c:f>
              <c:strCache>
                <c:ptCount val="1"/>
                <c:pt idx="0">
                  <c:v>Chemical costs</c:v>
                </c:pt>
              </c:strCache>
            </c:strRef>
          </c:tx>
          <c:spPr>
            <a:solidFill>
              <a:schemeClr val="accent4">
                <a:lumMod val="60000"/>
                <a:lumOff val="40000"/>
              </a:schemeClr>
            </a:solidFill>
          </c:spPr>
          <c:invertIfNegative val="0"/>
          <c:cat>
            <c:multiLvlStrRef>
              <c:f>Sheet4!$C$4:$J$6</c:f>
              <c:multiLvlStrCache>
                <c:ptCount val="8"/>
                <c:lvl>
                  <c:pt idx="0">
                    <c:v>Proposal</c:v>
                  </c:pt>
                  <c:pt idx="1">
                    <c:v>Proposal</c:v>
                  </c:pt>
                  <c:pt idx="2">
                    <c:v>Proposal</c:v>
                  </c:pt>
                  <c:pt idx="3">
                    <c:v>Proposal</c:v>
                  </c:pt>
                  <c:pt idx="4">
                    <c:v>Proposal</c:v>
                  </c:pt>
                  <c:pt idx="5">
                    <c:v>Proposal</c:v>
                  </c:pt>
                  <c:pt idx="6">
                    <c:v>Proposal</c:v>
                  </c:pt>
                  <c:pt idx="7">
                    <c:v>Proposal</c:v>
                  </c:pt>
                </c:lvl>
                <c:lvl>
                  <c:pt idx="0">
                    <c:v>17/18</c:v>
                  </c:pt>
                  <c:pt idx="1">
                    <c:v>18/19</c:v>
                  </c:pt>
                  <c:pt idx="2">
                    <c:v>19/20</c:v>
                  </c:pt>
                  <c:pt idx="3">
                    <c:v>20/21</c:v>
                  </c:pt>
                  <c:pt idx="4">
                    <c:v>17/18</c:v>
                  </c:pt>
                  <c:pt idx="5">
                    <c:v>18/19</c:v>
                  </c:pt>
                  <c:pt idx="6">
                    <c:v>19/20</c:v>
                  </c:pt>
                  <c:pt idx="7">
                    <c:v>20/21</c:v>
                  </c:pt>
                </c:lvl>
                <c:lvl>
                  <c:pt idx="0">
                    <c:v>Rand Water</c:v>
                  </c:pt>
                  <c:pt idx="4">
                    <c:v>Umgeni Water</c:v>
                  </c:pt>
                </c:lvl>
              </c:multiLvlStrCache>
            </c:multiLvlStrRef>
          </c:cat>
          <c:val>
            <c:numRef>
              <c:f>Sheet4!$C$11:$J$11</c:f>
              <c:numCache>
                <c:formatCode>_(* #,##0_);_(* \(#,##0\);_(* "-"_);_(@_)</c:formatCode>
                <c:ptCount val="8"/>
                <c:pt idx="0">
                  <c:v>319018.66850000003</c:v>
                </c:pt>
                <c:pt idx="1">
                  <c:v>323697</c:v>
                </c:pt>
                <c:pt idx="2">
                  <c:v>539416.93000000005</c:v>
                </c:pt>
                <c:pt idx="3">
                  <c:v>517000</c:v>
                </c:pt>
                <c:pt idx="4">
                  <c:v>83537</c:v>
                </c:pt>
                <c:pt idx="5">
                  <c:v>91580</c:v>
                </c:pt>
                <c:pt idx="6">
                  <c:v>109048</c:v>
                </c:pt>
                <c:pt idx="7">
                  <c:v>105606</c:v>
                </c:pt>
              </c:numCache>
            </c:numRef>
          </c:val>
          <c:extLst>
            <c:ext xmlns:c16="http://schemas.microsoft.com/office/drawing/2014/chart" uri="{C3380CC4-5D6E-409C-BE32-E72D297353CC}">
              <c16:uniqueId val="{00000004-1EE7-43BF-A0DE-F2D9C93F0ABF}"/>
            </c:ext>
          </c:extLst>
        </c:ser>
        <c:ser>
          <c:idx val="5"/>
          <c:order val="5"/>
          <c:tx>
            <c:strRef>
              <c:f>Sheet4!$B$12</c:f>
              <c:strCache>
                <c:ptCount val="1"/>
                <c:pt idx="0">
                  <c:v>Maintenance and repairs cost</c:v>
                </c:pt>
              </c:strCache>
            </c:strRef>
          </c:tx>
          <c:spPr>
            <a:solidFill>
              <a:schemeClr val="accent6"/>
            </a:solidFill>
          </c:spPr>
          <c:invertIfNegative val="0"/>
          <c:cat>
            <c:multiLvlStrRef>
              <c:f>Sheet4!$C$4:$J$6</c:f>
              <c:multiLvlStrCache>
                <c:ptCount val="8"/>
                <c:lvl>
                  <c:pt idx="0">
                    <c:v>Proposal</c:v>
                  </c:pt>
                  <c:pt idx="1">
                    <c:v>Proposal</c:v>
                  </c:pt>
                  <c:pt idx="2">
                    <c:v>Proposal</c:v>
                  </c:pt>
                  <c:pt idx="3">
                    <c:v>Proposal</c:v>
                  </c:pt>
                  <c:pt idx="4">
                    <c:v>Proposal</c:v>
                  </c:pt>
                  <c:pt idx="5">
                    <c:v>Proposal</c:v>
                  </c:pt>
                  <c:pt idx="6">
                    <c:v>Proposal</c:v>
                  </c:pt>
                  <c:pt idx="7">
                    <c:v>Proposal</c:v>
                  </c:pt>
                </c:lvl>
                <c:lvl>
                  <c:pt idx="0">
                    <c:v>17/18</c:v>
                  </c:pt>
                  <c:pt idx="1">
                    <c:v>18/19</c:v>
                  </c:pt>
                  <c:pt idx="2">
                    <c:v>19/20</c:v>
                  </c:pt>
                  <c:pt idx="3">
                    <c:v>20/21</c:v>
                  </c:pt>
                  <c:pt idx="4">
                    <c:v>17/18</c:v>
                  </c:pt>
                  <c:pt idx="5">
                    <c:v>18/19</c:v>
                  </c:pt>
                  <c:pt idx="6">
                    <c:v>19/20</c:v>
                  </c:pt>
                  <c:pt idx="7">
                    <c:v>20/21</c:v>
                  </c:pt>
                </c:lvl>
                <c:lvl>
                  <c:pt idx="0">
                    <c:v>Rand Water</c:v>
                  </c:pt>
                  <c:pt idx="4">
                    <c:v>Umgeni Water</c:v>
                  </c:pt>
                </c:lvl>
              </c:multiLvlStrCache>
            </c:multiLvlStrRef>
          </c:cat>
          <c:val>
            <c:numRef>
              <c:f>Sheet4!$C$12:$J$12</c:f>
              <c:numCache>
                <c:formatCode>_(* #,##0_);_(* \(#,##0\);_(* "-"_);_(@_)</c:formatCode>
                <c:ptCount val="8"/>
                <c:pt idx="0">
                  <c:v>196530.85164999997</c:v>
                </c:pt>
                <c:pt idx="1">
                  <c:v>131955</c:v>
                </c:pt>
                <c:pt idx="2">
                  <c:v>325767.18700125162</c:v>
                </c:pt>
                <c:pt idx="3">
                  <c:v>405860</c:v>
                </c:pt>
                <c:pt idx="4">
                  <c:v>215704</c:v>
                </c:pt>
                <c:pt idx="5">
                  <c:v>228184</c:v>
                </c:pt>
                <c:pt idx="6">
                  <c:v>265266</c:v>
                </c:pt>
                <c:pt idx="7">
                  <c:v>279605</c:v>
                </c:pt>
              </c:numCache>
            </c:numRef>
          </c:val>
          <c:extLst>
            <c:ext xmlns:c16="http://schemas.microsoft.com/office/drawing/2014/chart" uri="{C3380CC4-5D6E-409C-BE32-E72D297353CC}">
              <c16:uniqueId val="{00000005-1EE7-43BF-A0DE-F2D9C93F0ABF}"/>
            </c:ext>
          </c:extLst>
        </c:ser>
        <c:dLbls>
          <c:showLegendKey val="0"/>
          <c:showVal val="0"/>
          <c:showCatName val="0"/>
          <c:showSerName val="0"/>
          <c:showPercent val="0"/>
          <c:showBubbleSize val="0"/>
        </c:dLbls>
        <c:gapWidth val="150"/>
        <c:shape val="cylinder"/>
        <c:axId val="472479280"/>
        <c:axId val="472479672"/>
        <c:axId val="0"/>
      </c:bar3DChart>
      <c:catAx>
        <c:axId val="472479280"/>
        <c:scaling>
          <c:orientation val="minMax"/>
        </c:scaling>
        <c:delete val="0"/>
        <c:axPos val="b"/>
        <c:numFmt formatCode="General" sourceLinked="0"/>
        <c:majorTickMark val="out"/>
        <c:minorTickMark val="none"/>
        <c:tickLblPos val="nextTo"/>
        <c:crossAx val="472479672"/>
        <c:crosses val="autoZero"/>
        <c:auto val="1"/>
        <c:lblAlgn val="ctr"/>
        <c:lblOffset val="100"/>
        <c:noMultiLvlLbl val="0"/>
      </c:catAx>
      <c:valAx>
        <c:axId val="472479672"/>
        <c:scaling>
          <c:orientation val="minMax"/>
        </c:scaling>
        <c:delete val="0"/>
        <c:axPos val="l"/>
        <c:majorGridlines/>
        <c:title>
          <c:tx>
            <c:rich>
              <a:bodyPr rot="-5400000" vert="horz"/>
              <a:lstStyle/>
              <a:p>
                <a:pPr>
                  <a:defRPr/>
                </a:pPr>
                <a:r>
                  <a:rPr lang="en-ZA"/>
                  <a:t>R/kl</a:t>
                </a:r>
              </a:p>
            </c:rich>
          </c:tx>
          <c:overlay val="0"/>
        </c:title>
        <c:numFmt formatCode="General" sourceLinked="1"/>
        <c:majorTickMark val="out"/>
        <c:minorTickMark val="none"/>
        <c:tickLblPos val="nextTo"/>
        <c:crossAx val="472479280"/>
        <c:crosses val="autoZero"/>
        <c:crossBetween val="between"/>
      </c:valAx>
    </c:plotArea>
    <c:legend>
      <c:legendPos val="r"/>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A41E99-3C06-4B60-9327-8147D4D01770}" type="datetimeFigureOut">
              <a:rPr lang="en-ZA" smtClean="0"/>
              <a:t>2020/07/28</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705E00-A30D-4392-9B49-46227F90181B}" type="slidenum">
              <a:rPr lang="en-ZA" smtClean="0"/>
              <a:t>‹#›</a:t>
            </a:fld>
            <a:endParaRPr lang="en-ZA" dirty="0"/>
          </a:p>
        </p:txBody>
      </p:sp>
    </p:spTree>
    <p:extLst>
      <p:ext uri="{BB962C8B-B14F-4D97-AF65-F5344CB8AC3E}">
        <p14:creationId xmlns:p14="http://schemas.microsoft.com/office/powerpoint/2010/main" val="3795169802"/>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2FA6B5-3399-4BE9-BCAE-591B6C750C26}"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7084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pPr eaLnBrk="1" hangingPunct="1"/>
            <a:endParaRPr lang="en-US" altLang="en-US" dirty="0">
              <a:ea typeface="ＭＳ Ｐゴシック" pitchFamily="34" charset="-128"/>
            </a:endParaRPr>
          </a:p>
        </p:txBody>
      </p:sp>
    </p:spTree>
    <p:extLst>
      <p:ext uri="{BB962C8B-B14F-4D97-AF65-F5344CB8AC3E}">
        <p14:creationId xmlns:p14="http://schemas.microsoft.com/office/powerpoint/2010/main" val="468526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pPr eaLnBrk="1" hangingPunct="1"/>
            <a:endParaRPr lang="en-US" altLang="en-US" dirty="0">
              <a:ea typeface="ＭＳ Ｐゴシック" pitchFamily="34" charset="-128"/>
            </a:endParaRPr>
          </a:p>
        </p:txBody>
      </p:sp>
    </p:spTree>
    <p:extLst>
      <p:ext uri="{BB962C8B-B14F-4D97-AF65-F5344CB8AC3E}">
        <p14:creationId xmlns:p14="http://schemas.microsoft.com/office/powerpoint/2010/main" val="37658546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pPr eaLnBrk="1" hangingPunct="1"/>
            <a:endParaRPr lang="en-US" altLang="en-US" dirty="0">
              <a:ea typeface="ＭＳ Ｐゴシック" pitchFamily="34" charset="-128"/>
            </a:endParaRPr>
          </a:p>
        </p:txBody>
      </p:sp>
    </p:spTree>
    <p:extLst>
      <p:ext uri="{BB962C8B-B14F-4D97-AF65-F5344CB8AC3E}">
        <p14:creationId xmlns:p14="http://schemas.microsoft.com/office/powerpoint/2010/main" val="17342255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pPr eaLnBrk="1" hangingPunct="1"/>
            <a:endParaRPr lang="en-US" altLang="en-US" dirty="0">
              <a:ea typeface="ＭＳ Ｐゴシック" pitchFamily="34" charset="-128"/>
            </a:endParaRPr>
          </a:p>
        </p:txBody>
      </p:sp>
    </p:spTree>
    <p:extLst>
      <p:ext uri="{BB962C8B-B14F-4D97-AF65-F5344CB8AC3E}">
        <p14:creationId xmlns:p14="http://schemas.microsoft.com/office/powerpoint/2010/main" val="22078318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2FA6B5-3399-4BE9-BCAE-591B6C750C26}"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10072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2FA6B5-3399-4BE9-BCAE-591B6C750C26}"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4815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ltLang="en-US">
              <a:ea typeface="ＭＳ Ｐゴシック" pitchFamily="34" charset="-128"/>
            </a:endParaRPr>
          </a:p>
        </p:txBody>
      </p:sp>
    </p:spTree>
    <p:extLst>
      <p:ext uri="{BB962C8B-B14F-4D97-AF65-F5344CB8AC3E}">
        <p14:creationId xmlns:p14="http://schemas.microsoft.com/office/powerpoint/2010/main" val="4557074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pPr eaLnBrk="1" hangingPunct="1"/>
            <a:endParaRPr lang="en-US" altLang="en-US">
              <a:ea typeface="ＭＳ Ｐゴシック" pitchFamily="34" charset="-128"/>
            </a:endParaRPr>
          </a:p>
        </p:txBody>
      </p:sp>
    </p:spTree>
    <p:extLst>
      <p:ext uri="{BB962C8B-B14F-4D97-AF65-F5344CB8AC3E}">
        <p14:creationId xmlns:p14="http://schemas.microsoft.com/office/powerpoint/2010/main" val="3374752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72EDB-D932-4A7B-AA1D-7D665433EB7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525978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CF38B7-EDF1-4406-ABFE-A5F2B6FFDBF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529903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52FA6B5-3399-4BE9-BCAE-591B6C750C26}" type="slidenum">
              <a:rPr lang="en-ZA" smtClean="0"/>
              <a:t>6</a:t>
            </a:fld>
            <a:endParaRPr lang="en-ZA" dirty="0"/>
          </a:p>
        </p:txBody>
      </p:sp>
    </p:spTree>
    <p:extLst>
      <p:ext uri="{BB962C8B-B14F-4D97-AF65-F5344CB8AC3E}">
        <p14:creationId xmlns:p14="http://schemas.microsoft.com/office/powerpoint/2010/main" val="18800985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pPr eaLnBrk="1" hangingPunct="1"/>
            <a:endParaRPr lang="en-US" altLang="en-US" dirty="0">
              <a:ea typeface="ＭＳ Ｐゴシック" pitchFamily="34" charset="-128"/>
            </a:endParaRPr>
          </a:p>
        </p:txBody>
      </p:sp>
    </p:spTree>
    <p:extLst>
      <p:ext uri="{BB962C8B-B14F-4D97-AF65-F5344CB8AC3E}">
        <p14:creationId xmlns:p14="http://schemas.microsoft.com/office/powerpoint/2010/main" val="35180531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pPr eaLnBrk="1" hangingPunct="1"/>
            <a:endParaRPr lang="en-US" altLang="en-US">
              <a:ea typeface="ＭＳ Ｐゴシック" pitchFamily="34" charset="-128"/>
            </a:endParaRPr>
          </a:p>
        </p:txBody>
      </p:sp>
    </p:spTree>
    <p:extLst>
      <p:ext uri="{BB962C8B-B14F-4D97-AF65-F5344CB8AC3E}">
        <p14:creationId xmlns:p14="http://schemas.microsoft.com/office/powerpoint/2010/main" val="37861872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pPr eaLnBrk="1" hangingPunct="1"/>
            <a:endParaRPr lang="en-US" altLang="en-US" dirty="0">
              <a:ea typeface="ＭＳ Ｐゴシック" pitchFamily="34" charset="-128"/>
            </a:endParaRPr>
          </a:p>
        </p:txBody>
      </p:sp>
    </p:spTree>
    <p:extLst>
      <p:ext uri="{BB962C8B-B14F-4D97-AF65-F5344CB8AC3E}">
        <p14:creationId xmlns:p14="http://schemas.microsoft.com/office/powerpoint/2010/main" val="8828553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endParaRPr lang="en-US" altLang="en-US">
              <a:ea typeface="ＭＳ Ｐゴシック" pitchFamily="34" charset="-128"/>
            </a:endParaRPr>
          </a:p>
        </p:txBody>
      </p:sp>
    </p:spTree>
    <p:extLst>
      <p:ext uri="{BB962C8B-B14F-4D97-AF65-F5344CB8AC3E}">
        <p14:creationId xmlns:p14="http://schemas.microsoft.com/office/powerpoint/2010/main" val="35325594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pPr eaLnBrk="1" hangingPunct="1"/>
            <a:endParaRPr lang="en-US" altLang="en-US" dirty="0">
              <a:ea typeface="ＭＳ Ｐゴシック" pitchFamily="34" charset="-128"/>
            </a:endParaRPr>
          </a:p>
        </p:txBody>
      </p:sp>
    </p:spTree>
    <p:extLst>
      <p:ext uri="{BB962C8B-B14F-4D97-AF65-F5344CB8AC3E}">
        <p14:creationId xmlns:p14="http://schemas.microsoft.com/office/powerpoint/2010/main" val="40962523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pPr eaLnBrk="1" hangingPunct="1"/>
            <a:endParaRPr lang="en-US" altLang="en-US" dirty="0">
              <a:ea typeface="ＭＳ Ｐゴシック" pitchFamily="34" charset="-128"/>
            </a:endParaRPr>
          </a:p>
        </p:txBody>
      </p:sp>
    </p:spTree>
    <p:extLst>
      <p:ext uri="{BB962C8B-B14F-4D97-AF65-F5344CB8AC3E}">
        <p14:creationId xmlns:p14="http://schemas.microsoft.com/office/powerpoint/2010/main" val="34383422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pPr eaLnBrk="1" hangingPunct="1"/>
            <a:endParaRPr lang="en-US" altLang="en-US">
              <a:ea typeface="ＭＳ Ｐゴシック" pitchFamily="34" charset="-128"/>
            </a:endParaRPr>
          </a:p>
        </p:txBody>
      </p:sp>
    </p:spTree>
    <p:extLst>
      <p:ext uri="{BB962C8B-B14F-4D97-AF65-F5344CB8AC3E}">
        <p14:creationId xmlns:p14="http://schemas.microsoft.com/office/powerpoint/2010/main" val="39635371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pPr eaLnBrk="1" hangingPunct="1"/>
            <a:endParaRPr lang="en-US" altLang="en-US">
              <a:ea typeface="ＭＳ Ｐゴシック" pitchFamily="34" charset="-128"/>
            </a:endParaRPr>
          </a:p>
        </p:txBody>
      </p:sp>
    </p:spTree>
    <p:extLst>
      <p:ext uri="{BB962C8B-B14F-4D97-AF65-F5344CB8AC3E}">
        <p14:creationId xmlns:p14="http://schemas.microsoft.com/office/powerpoint/2010/main" val="22193185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endParaRPr lang="en-US" altLang="en-US">
              <a:ea typeface="ＭＳ Ｐゴシック" pitchFamily="34" charset="-128"/>
            </a:endParaRPr>
          </a:p>
        </p:txBody>
      </p:sp>
    </p:spTree>
    <p:extLst>
      <p:ext uri="{BB962C8B-B14F-4D97-AF65-F5344CB8AC3E}">
        <p14:creationId xmlns:p14="http://schemas.microsoft.com/office/powerpoint/2010/main" val="2659955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52FA6B5-3399-4BE9-BCAE-591B6C750C26}" type="slidenum">
              <a:rPr lang="en-ZA" smtClean="0"/>
              <a:t>7</a:t>
            </a:fld>
            <a:endParaRPr lang="en-ZA" dirty="0"/>
          </a:p>
        </p:txBody>
      </p:sp>
    </p:spTree>
    <p:extLst>
      <p:ext uri="{BB962C8B-B14F-4D97-AF65-F5344CB8AC3E}">
        <p14:creationId xmlns:p14="http://schemas.microsoft.com/office/powerpoint/2010/main" val="2467487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pPr eaLnBrk="1" hangingPunct="1"/>
            <a:endParaRPr lang="en-US" altLang="en-US" dirty="0">
              <a:ea typeface="ＭＳ Ｐゴシック" pitchFamily="34" charset="-128"/>
            </a:endParaRPr>
          </a:p>
        </p:txBody>
      </p:sp>
    </p:spTree>
    <p:extLst>
      <p:ext uri="{BB962C8B-B14F-4D97-AF65-F5344CB8AC3E}">
        <p14:creationId xmlns:p14="http://schemas.microsoft.com/office/powerpoint/2010/main" val="2424883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pPr eaLnBrk="1" hangingPunct="1"/>
            <a:endParaRPr lang="en-US" altLang="en-US" dirty="0">
              <a:ea typeface="ＭＳ Ｐゴシック" pitchFamily="34" charset="-128"/>
            </a:endParaRPr>
          </a:p>
        </p:txBody>
      </p:sp>
    </p:spTree>
    <p:extLst>
      <p:ext uri="{BB962C8B-B14F-4D97-AF65-F5344CB8AC3E}">
        <p14:creationId xmlns:p14="http://schemas.microsoft.com/office/powerpoint/2010/main" val="259202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pPr eaLnBrk="1" hangingPunct="1"/>
            <a:endParaRPr lang="en-US" altLang="en-US" dirty="0">
              <a:ea typeface="ＭＳ Ｐゴシック" pitchFamily="34" charset="-128"/>
            </a:endParaRPr>
          </a:p>
        </p:txBody>
      </p:sp>
    </p:spTree>
    <p:extLst>
      <p:ext uri="{BB962C8B-B14F-4D97-AF65-F5344CB8AC3E}">
        <p14:creationId xmlns:p14="http://schemas.microsoft.com/office/powerpoint/2010/main" val="787656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pPr eaLnBrk="1" hangingPunct="1"/>
            <a:endParaRPr lang="en-US" altLang="en-US" dirty="0">
              <a:ea typeface="ＭＳ Ｐゴシック" pitchFamily="34" charset="-128"/>
            </a:endParaRPr>
          </a:p>
        </p:txBody>
      </p:sp>
    </p:spTree>
    <p:extLst>
      <p:ext uri="{BB962C8B-B14F-4D97-AF65-F5344CB8AC3E}">
        <p14:creationId xmlns:p14="http://schemas.microsoft.com/office/powerpoint/2010/main" val="3569520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pPr eaLnBrk="1" hangingPunct="1"/>
            <a:endParaRPr lang="en-US" altLang="en-US" dirty="0">
              <a:ea typeface="ＭＳ Ｐゴシック" pitchFamily="34" charset="-128"/>
            </a:endParaRPr>
          </a:p>
        </p:txBody>
      </p:sp>
    </p:spTree>
    <p:extLst>
      <p:ext uri="{BB962C8B-B14F-4D97-AF65-F5344CB8AC3E}">
        <p14:creationId xmlns:p14="http://schemas.microsoft.com/office/powerpoint/2010/main" val="613323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pPr eaLnBrk="1" hangingPunct="1"/>
            <a:endParaRPr lang="en-US" altLang="en-US" dirty="0">
              <a:ea typeface="ＭＳ Ｐゴシック" pitchFamily="34" charset="-128"/>
            </a:endParaRPr>
          </a:p>
        </p:txBody>
      </p:sp>
    </p:spTree>
    <p:extLst>
      <p:ext uri="{BB962C8B-B14F-4D97-AF65-F5344CB8AC3E}">
        <p14:creationId xmlns:p14="http://schemas.microsoft.com/office/powerpoint/2010/main" val="3468832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sz="1350">
                <a:latin typeface="Calibri" pitchFamily="34" charset="0"/>
                <a:cs typeface="+mn-cs"/>
              </a:defRPr>
            </a:lvl1pPr>
          </a:lstStyle>
          <a:p>
            <a:pPr fontAlgn="base">
              <a:spcBef>
                <a:spcPct val="0"/>
              </a:spcBef>
              <a:spcAft>
                <a:spcPct val="0"/>
              </a:spcAft>
              <a:defRPr/>
            </a:pPr>
            <a:fld id="{D696A77E-9377-4FBD-88E4-ADC72F6950F1}" type="datetimeFigureOut">
              <a:rPr lang="en-US" smtClean="0">
                <a:solidFill>
                  <a:prstClr val="black"/>
                </a:solidFill>
                <a:ea typeface="ＭＳ Ｐゴシック" pitchFamily="34" charset="-128"/>
              </a:rPr>
              <a:pPr fontAlgn="base">
                <a:spcBef>
                  <a:spcPct val="0"/>
                </a:spcBef>
                <a:spcAft>
                  <a:spcPct val="0"/>
                </a:spcAft>
                <a:defRPr/>
              </a:pPr>
              <a:t>7/28/2020</a:t>
            </a:fld>
            <a:endParaRPr lang="en-US">
              <a:solidFill>
                <a:prstClr val="black"/>
              </a:solidFill>
              <a:ea typeface="ＭＳ Ｐゴシック" pitchFamily="34" charset="-128"/>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lvl1pPr fontAlgn="auto">
              <a:spcBef>
                <a:spcPts val="0"/>
              </a:spcBef>
              <a:spcAft>
                <a:spcPts val="0"/>
              </a:spcAft>
              <a:defRPr sz="1350">
                <a:latin typeface="+mn-lt"/>
                <a:ea typeface="+mn-ea"/>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sz="1350">
                <a:latin typeface="Calibri" pitchFamily="34" charset="0"/>
                <a:cs typeface="+mn-cs"/>
              </a:defRPr>
            </a:lvl1pPr>
          </a:lstStyle>
          <a:p>
            <a:pPr fontAlgn="base">
              <a:spcBef>
                <a:spcPct val="0"/>
              </a:spcBef>
              <a:spcAft>
                <a:spcPct val="0"/>
              </a:spcAft>
              <a:defRPr/>
            </a:pPr>
            <a:fld id="{F7DF9DBC-A049-4888-A53B-AC4F919C11F7}" type="slidenum">
              <a:rPr lang="en-US" smtClean="0">
                <a:solidFill>
                  <a:prstClr val="black"/>
                </a:solidFill>
                <a:ea typeface="ＭＳ Ｐゴシック" pitchFamily="34" charset="-128"/>
              </a:rPr>
              <a:pPr fontAlgn="base">
                <a:spcBef>
                  <a:spcPct val="0"/>
                </a:spcBef>
                <a:spcAft>
                  <a:spcPct val="0"/>
                </a:spcAft>
                <a:defRPr/>
              </a:pPr>
              <a:t>‹#›</a:t>
            </a:fld>
            <a:endParaRPr lang="en-US">
              <a:solidFill>
                <a:prstClr val="black"/>
              </a:solidFill>
              <a:ea typeface="ＭＳ Ｐゴシック" pitchFamily="34" charset="-128"/>
            </a:endParaRPr>
          </a:p>
        </p:txBody>
      </p:sp>
    </p:spTree>
    <p:extLst>
      <p:ext uri="{BB962C8B-B14F-4D97-AF65-F5344CB8AC3E}">
        <p14:creationId xmlns:p14="http://schemas.microsoft.com/office/powerpoint/2010/main" val="1925524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sz="1350">
                <a:latin typeface="Calibri" pitchFamily="34" charset="0"/>
                <a:cs typeface="+mn-cs"/>
              </a:defRPr>
            </a:lvl1pPr>
          </a:lstStyle>
          <a:p>
            <a:pPr fontAlgn="base">
              <a:spcBef>
                <a:spcPct val="0"/>
              </a:spcBef>
              <a:spcAft>
                <a:spcPct val="0"/>
              </a:spcAft>
              <a:defRPr/>
            </a:pPr>
            <a:fld id="{B5784A41-D45F-4DAC-B96A-C65014A332F9}" type="datetimeFigureOut">
              <a:rPr lang="en-US" smtClean="0">
                <a:solidFill>
                  <a:prstClr val="black"/>
                </a:solidFill>
                <a:ea typeface="ＭＳ Ｐゴシック" pitchFamily="34" charset="-128"/>
              </a:rPr>
              <a:pPr fontAlgn="base">
                <a:spcBef>
                  <a:spcPct val="0"/>
                </a:spcBef>
                <a:spcAft>
                  <a:spcPct val="0"/>
                </a:spcAft>
                <a:defRPr/>
              </a:pPr>
              <a:t>7/28/2020</a:t>
            </a:fld>
            <a:endParaRPr lang="en-US">
              <a:solidFill>
                <a:prstClr val="black"/>
              </a:solidFill>
              <a:ea typeface="ＭＳ Ｐゴシック" pitchFamily="34" charset="-128"/>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lvl1pPr fontAlgn="auto">
              <a:spcBef>
                <a:spcPts val="0"/>
              </a:spcBef>
              <a:spcAft>
                <a:spcPts val="0"/>
              </a:spcAft>
              <a:defRPr sz="1350">
                <a:latin typeface="+mn-lt"/>
                <a:ea typeface="+mn-ea"/>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sz="1350">
                <a:latin typeface="Calibri" pitchFamily="34" charset="0"/>
                <a:cs typeface="+mn-cs"/>
              </a:defRPr>
            </a:lvl1pPr>
          </a:lstStyle>
          <a:p>
            <a:pPr fontAlgn="base">
              <a:spcBef>
                <a:spcPct val="0"/>
              </a:spcBef>
              <a:spcAft>
                <a:spcPct val="0"/>
              </a:spcAft>
              <a:defRPr/>
            </a:pPr>
            <a:fld id="{9C763C25-1E66-43E9-8C9A-6EC25F85E4A8}" type="slidenum">
              <a:rPr lang="en-US" smtClean="0">
                <a:solidFill>
                  <a:prstClr val="black"/>
                </a:solidFill>
                <a:ea typeface="ＭＳ Ｐゴシック" pitchFamily="34" charset="-128"/>
              </a:rPr>
              <a:pPr fontAlgn="base">
                <a:spcBef>
                  <a:spcPct val="0"/>
                </a:spcBef>
                <a:spcAft>
                  <a:spcPct val="0"/>
                </a:spcAft>
                <a:defRPr/>
              </a:pPr>
              <a:t>‹#›</a:t>
            </a:fld>
            <a:endParaRPr lang="en-US">
              <a:solidFill>
                <a:prstClr val="black"/>
              </a:solidFill>
              <a:ea typeface="ＭＳ Ｐゴシック" pitchFamily="34" charset="-128"/>
            </a:endParaRPr>
          </a:p>
        </p:txBody>
      </p:sp>
    </p:spTree>
    <p:extLst>
      <p:ext uri="{BB962C8B-B14F-4D97-AF65-F5344CB8AC3E}">
        <p14:creationId xmlns:p14="http://schemas.microsoft.com/office/powerpoint/2010/main" val="1495214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sz="1350">
                <a:latin typeface="Calibri" pitchFamily="34" charset="0"/>
                <a:cs typeface="+mn-cs"/>
              </a:defRPr>
            </a:lvl1pPr>
          </a:lstStyle>
          <a:p>
            <a:pPr fontAlgn="base">
              <a:spcBef>
                <a:spcPct val="0"/>
              </a:spcBef>
              <a:spcAft>
                <a:spcPct val="0"/>
              </a:spcAft>
              <a:defRPr/>
            </a:pPr>
            <a:fld id="{8230E50E-910D-4D40-8205-1E656BC73041}" type="datetimeFigureOut">
              <a:rPr lang="en-US" smtClean="0">
                <a:solidFill>
                  <a:prstClr val="black"/>
                </a:solidFill>
                <a:ea typeface="ＭＳ Ｐゴシック" pitchFamily="34" charset="-128"/>
              </a:rPr>
              <a:pPr fontAlgn="base">
                <a:spcBef>
                  <a:spcPct val="0"/>
                </a:spcBef>
                <a:spcAft>
                  <a:spcPct val="0"/>
                </a:spcAft>
                <a:defRPr/>
              </a:pPr>
              <a:t>7/28/2020</a:t>
            </a:fld>
            <a:endParaRPr lang="en-US">
              <a:solidFill>
                <a:prstClr val="black"/>
              </a:solidFill>
              <a:ea typeface="ＭＳ Ｐゴシック" pitchFamily="34" charset="-128"/>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lvl1pPr fontAlgn="auto">
              <a:spcBef>
                <a:spcPts val="0"/>
              </a:spcBef>
              <a:spcAft>
                <a:spcPts val="0"/>
              </a:spcAft>
              <a:defRPr sz="1350">
                <a:latin typeface="+mn-lt"/>
                <a:ea typeface="+mn-ea"/>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sz="1350">
                <a:latin typeface="Calibri" pitchFamily="34" charset="0"/>
                <a:cs typeface="+mn-cs"/>
              </a:defRPr>
            </a:lvl1pPr>
          </a:lstStyle>
          <a:p>
            <a:pPr fontAlgn="base">
              <a:spcBef>
                <a:spcPct val="0"/>
              </a:spcBef>
              <a:spcAft>
                <a:spcPct val="0"/>
              </a:spcAft>
              <a:defRPr/>
            </a:pPr>
            <a:fld id="{0643606C-0A55-47DC-B205-50154B7A08CF}" type="slidenum">
              <a:rPr lang="en-US" smtClean="0">
                <a:solidFill>
                  <a:prstClr val="black"/>
                </a:solidFill>
                <a:ea typeface="ＭＳ Ｐゴシック" pitchFamily="34" charset="-128"/>
              </a:rPr>
              <a:pPr fontAlgn="base">
                <a:spcBef>
                  <a:spcPct val="0"/>
                </a:spcBef>
                <a:spcAft>
                  <a:spcPct val="0"/>
                </a:spcAft>
                <a:defRPr/>
              </a:pPr>
              <a:t>‹#›</a:t>
            </a:fld>
            <a:endParaRPr lang="en-US">
              <a:solidFill>
                <a:prstClr val="black"/>
              </a:solidFill>
              <a:ea typeface="ＭＳ Ｐゴシック" pitchFamily="34" charset="-128"/>
            </a:endParaRPr>
          </a:p>
        </p:txBody>
      </p:sp>
    </p:spTree>
    <p:extLst>
      <p:ext uri="{BB962C8B-B14F-4D97-AF65-F5344CB8AC3E}">
        <p14:creationId xmlns:p14="http://schemas.microsoft.com/office/powerpoint/2010/main" val="3984032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80"/>
            <a:ext cx="6400800" cy="596111"/>
          </a:xfrm>
        </p:spPr>
        <p:txBody>
          <a:bodyPr>
            <a:normAutofit/>
          </a:bodyPr>
          <a:lstStyle>
            <a:lvl1pPr>
              <a:defRPr sz="1500" b="1"/>
            </a:lvl1pPr>
          </a:lstStyle>
          <a:p>
            <a:r>
              <a:rPr lang="en-US" dirty="0"/>
              <a:t>CLICK TO EDIT MASTER TITLE STYLE</a:t>
            </a:r>
          </a:p>
        </p:txBody>
      </p:sp>
      <p:sp>
        <p:nvSpPr>
          <p:cNvPr id="7" name="Text Placeholder 6"/>
          <p:cNvSpPr>
            <a:spLocks noGrp="1"/>
          </p:cNvSpPr>
          <p:nvPr>
            <p:ph type="body" sz="quarter" idx="10"/>
          </p:nvPr>
        </p:nvSpPr>
        <p:spPr>
          <a:xfrm>
            <a:off x="642939" y="1314450"/>
            <a:ext cx="8043862" cy="3405188"/>
          </a:xfrm>
        </p:spPr>
        <p:txBody>
          <a:bodyPr>
            <a:normAutofit/>
          </a:bodyPr>
          <a:lstStyle>
            <a:lvl1pPr>
              <a:defRPr sz="900">
                <a:solidFill>
                  <a:schemeClr val="accent6"/>
                </a:solidFill>
              </a:defRPr>
            </a:lvl1pPr>
            <a:lvl2pPr>
              <a:defRPr sz="900">
                <a:solidFill>
                  <a:schemeClr val="accent6"/>
                </a:solidFill>
              </a:defRPr>
            </a:lvl2pPr>
            <a:lvl3pPr>
              <a:defRPr sz="900">
                <a:solidFill>
                  <a:schemeClr val="accent6"/>
                </a:solidFill>
              </a:defRPr>
            </a:lvl3pPr>
            <a:lvl4pPr>
              <a:defRPr sz="900">
                <a:solidFill>
                  <a:schemeClr val="accent6"/>
                </a:solidFill>
              </a:defRPr>
            </a:lvl4pPr>
            <a:lvl5pPr>
              <a:defRPr sz="900">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95583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sz="1350">
                <a:latin typeface="Calibri" pitchFamily="34" charset="0"/>
                <a:cs typeface="+mn-cs"/>
              </a:defRPr>
            </a:lvl1pPr>
          </a:lstStyle>
          <a:p>
            <a:pPr fontAlgn="base">
              <a:spcBef>
                <a:spcPct val="0"/>
              </a:spcBef>
              <a:spcAft>
                <a:spcPct val="0"/>
              </a:spcAft>
              <a:defRPr/>
            </a:pPr>
            <a:fld id="{75F41486-AB59-4B17-9A20-962E7D220541}" type="datetimeFigureOut">
              <a:rPr lang="en-US" smtClean="0">
                <a:solidFill>
                  <a:prstClr val="black"/>
                </a:solidFill>
                <a:ea typeface="ＭＳ Ｐゴシック" pitchFamily="34" charset="-128"/>
              </a:rPr>
              <a:pPr fontAlgn="base">
                <a:spcBef>
                  <a:spcPct val="0"/>
                </a:spcBef>
                <a:spcAft>
                  <a:spcPct val="0"/>
                </a:spcAft>
                <a:defRPr/>
              </a:pPr>
              <a:t>7/28/2020</a:t>
            </a:fld>
            <a:endParaRPr lang="en-US">
              <a:solidFill>
                <a:prstClr val="black"/>
              </a:solidFill>
              <a:ea typeface="ＭＳ Ｐゴシック" pitchFamily="34" charset="-128"/>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lvl1pPr fontAlgn="auto">
              <a:spcBef>
                <a:spcPts val="0"/>
              </a:spcBef>
              <a:spcAft>
                <a:spcPts val="0"/>
              </a:spcAft>
              <a:defRPr sz="1350">
                <a:latin typeface="+mn-lt"/>
                <a:ea typeface="+mn-ea"/>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sz="1350">
                <a:latin typeface="Calibri" pitchFamily="34" charset="0"/>
                <a:cs typeface="+mn-cs"/>
              </a:defRPr>
            </a:lvl1pPr>
          </a:lstStyle>
          <a:p>
            <a:pPr fontAlgn="base">
              <a:spcBef>
                <a:spcPct val="0"/>
              </a:spcBef>
              <a:spcAft>
                <a:spcPct val="0"/>
              </a:spcAft>
              <a:defRPr/>
            </a:pPr>
            <a:fld id="{166612C9-CFFE-4D60-9349-AC2EACBA623F}" type="slidenum">
              <a:rPr lang="en-US" smtClean="0">
                <a:solidFill>
                  <a:prstClr val="black"/>
                </a:solidFill>
                <a:ea typeface="ＭＳ Ｐゴシック" pitchFamily="34" charset="-128"/>
              </a:rPr>
              <a:pPr fontAlgn="base">
                <a:spcBef>
                  <a:spcPct val="0"/>
                </a:spcBef>
                <a:spcAft>
                  <a:spcPct val="0"/>
                </a:spcAft>
                <a:defRPr/>
              </a:pPr>
              <a:t>‹#›</a:t>
            </a:fld>
            <a:endParaRPr lang="en-US">
              <a:solidFill>
                <a:prstClr val="black"/>
              </a:solidFill>
              <a:ea typeface="ＭＳ Ｐゴシック" pitchFamily="34" charset="-128"/>
            </a:endParaRPr>
          </a:p>
        </p:txBody>
      </p:sp>
    </p:spTree>
    <p:extLst>
      <p:ext uri="{BB962C8B-B14F-4D97-AF65-F5344CB8AC3E}">
        <p14:creationId xmlns:p14="http://schemas.microsoft.com/office/powerpoint/2010/main" val="893291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sz="1350">
                <a:latin typeface="Calibri" pitchFamily="34" charset="0"/>
                <a:cs typeface="+mn-cs"/>
              </a:defRPr>
            </a:lvl1pPr>
          </a:lstStyle>
          <a:p>
            <a:pPr fontAlgn="base">
              <a:spcBef>
                <a:spcPct val="0"/>
              </a:spcBef>
              <a:spcAft>
                <a:spcPct val="0"/>
              </a:spcAft>
              <a:defRPr/>
            </a:pPr>
            <a:fld id="{AC9ED3CA-89BF-4582-B06F-6E38F4F5324B}" type="datetimeFigureOut">
              <a:rPr lang="en-US" smtClean="0">
                <a:solidFill>
                  <a:prstClr val="black"/>
                </a:solidFill>
                <a:ea typeface="ＭＳ Ｐゴシック" pitchFamily="34" charset="-128"/>
              </a:rPr>
              <a:pPr fontAlgn="base">
                <a:spcBef>
                  <a:spcPct val="0"/>
                </a:spcBef>
                <a:spcAft>
                  <a:spcPct val="0"/>
                </a:spcAft>
                <a:defRPr/>
              </a:pPr>
              <a:t>7/28/2020</a:t>
            </a:fld>
            <a:endParaRPr lang="en-US">
              <a:solidFill>
                <a:prstClr val="black"/>
              </a:solidFill>
              <a:ea typeface="ＭＳ Ｐゴシック" pitchFamily="34" charset="-128"/>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lvl1pPr fontAlgn="auto">
              <a:spcBef>
                <a:spcPts val="0"/>
              </a:spcBef>
              <a:spcAft>
                <a:spcPts val="0"/>
              </a:spcAft>
              <a:defRPr sz="1350">
                <a:latin typeface="+mn-lt"/>
                <a:ea typeface="+mn-ea"/>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sz="1350">
                <a:latin typeface="Calibri" pitchFamily="34" charset="0"/>
                <a:cs typeface="+mn-cs"/>
              </a:defRPr>
            </a:lvl1pPr>
          </a:lstStyle>
          <a:p>
            <a:pPr fontAlgn="base">
              <a:spcBef>
                <a:spcPct val="0"/>
              </a:spcBef>
              <a:spcAft>
                <a:spcPct val="0"/>
              </a:spcAft>
              <a:defRPr/>
            </a:pPr>
            <a:fld id="{7BC0D246-1DFD-44AC-A408-6DE7C04C9221}" type="slidenum">
              <a:rPr lang="en-US" smtClean="0">
                <a:solidFill>
                  <a:prstClr val="black"/>
                </a:solidFill>
                <a:ea typeface="ＭＳ Ｐゴシック" pitchFamily="34" charset="-128"/>
              </a:rPr>
              <a:pPr fontAlgn="base">
                <a:spcBef>
                  <a:spcPct val="0"/>
                </a:spcBef>
                <a:spcAft>
                  <a:spcPct val="0"/>
                </a:spcAft>
                <a:defRPr/>
              </a:pPr>
              <a:t>‹#›</a:t>
            </a:fld>
            <a:endParaRPr lang="en-US">
              <a:solidFill>
                <a:prstClr val="black"/>
              </a:solidFill>
              <a:ea typeface="ＭＳ Ｐゴシック" pitchFamily="34" charset="-128"/>
            </a:endParaRPr>
          </a:p>
        </p:txBody>
      </p:sp>
    </p:spTree>
    <p:extLst>
      <p:ext uri="{BB962C8B-B14F-4D97-AF65-F5344CB8AC3E}">
        <p14:creationId xmlns:p14="http://schemas.microsoft.com/office/powerpoint/2010/main" val="3383912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sz="1350">
                <a:latin typeface="Calibri" pitchFamily="34" charset="0"/>
                <a:cs typeface="+mn-cs"/>
              </a:defRPr>
            </a:lvl1pPr>
          </a:lstStyle>
          <a:p>
            <a:pPr fontAlgn="base">
              <a:spcBef>
                <a:spcPct val="0"/>
              </a:spcBef>
              <a:spcAft>
                <a:spcPct val="0"/>
              </a:spcAft>
              <a:defRPr/>
            </a:pPr>
            <a:fld id="{BBF07157-00B1-48E5-B69E-84765B1F29D1}" type="datetimeFigureOut">
              <a:rPr lang="en-US" smtClean="0">
                <a:solidFill>
                  <a:prstClr val="black"/>
                </a:solidFill>
                <a:ea typeface="ＭＳ Ｐゴシック" pitchFamily="34" charset="-128"/>
              </a:rPr>
              <a:pPr fontAlgn="base">
                <a:spcBef>
                  <a:spcPct val="0"/>
                </a:spcBef>
                <a:spcAft>
                  <a:spcPct val="0"/>
                </a:spcAft>
                <a:defRPr/>
              </a:pPr>
              <a:t>7/28/2020</a:t>
            </a:fld>
            <a:endParaRPr lang="en-US">
              <a:solidFill>
                <a:prstClr val="black"/>
              </a:solidFill>
              <a:ea typeface="ＭＳ Ｐゴシック" pitchFamily="34" charset="-128"/>
            </a:endParaRPr>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lvl1pPr fontAlgn="auto">
              <a:spcBef>
                <a:spcPts val="0"/>
              </a:spcBef>
              <a:spcAft>
                <a:spcPts val="0"/>
              </a:spcAft>
              <a:defRPr sz="1350">
                <a:latin typeface="+mn-lt"/>
                <a:ea typeface="+mn-ea"/>
                <a:cs typeface="+mn-cs"/>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a:xfrm>
            <a:off x="6553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sz="1350">
                <a:latin typeface="Calibri" pitchFamily="34" charset="0"/>
                <a:cs typeface="+mn-cs"/>
              </a:defRPr>
            </a:lvl1pPr>
          </a:lstStyle>
          <a:p>
            <a:pPr fontAlgn="base">
              <a:spcBef>
                <a:spcPct val="0"/>
              </a:spcBef>
              <a:spcAft>
                <a:spcPct val="0"/>
              </a:spcAft>
              <a:defRPr/>
            </a:pPr>
            <a:fld id="{06C6F40D-6C4F-4524-A4CF-31CE60C7F22C}" type="slidenum">
              <a:rPr lang="en-US" smtClean="0">
                <a:solidFill>
                  <a:prstClr val="black"/>
                </a:solidFill>
                <a:ea typeface="ＭＳ Ｐゴシック" pitchFamily="34" charset="-128"/>
              </a:rPr>
              <a:pPr fontAlgn="base">
                <a:spcBef>
                  <a:spcPct val="0"/>
                </a:spcBef>
                <a:spcAft>
                  <a:spcPct val="0"/>
                </a:spcAft>
                <a:defRPr/>
              </a:pPr>
              <a:t>‹#›</a:t>
            </a:fld>
            <a:endParaRPr lang="en-US">
              <a:solidFill>
                <a:prstClr val="black"/>
              </a:solidFill>
              <a:ea typeface="ＭＳ Ｐゴシック" pitchFamily="34" charset="-128"/>
            </a:endParaRPr>
          </a:p>
        </p:txBody>
      </p:sp>
    </p:spTree>
    <p:extLst>
      <p:ext uri="{BB962C8B-B14F-4D97-AF65-F5344CB8AC3E}">
        <p14:creationId xmlns:p14="http://schemas.microsoft.com/office/powerpoint/2010/main" val="112107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sz="1350">
                <a:latin typeface="Calibri" pitchFamily="34" charset="0"/>
                <a:cs typeface="+mn-cs"/>
              </a:defRPr>
            </a:lvl1pPr>
          </a:lstStyle>
          <a:p>
            <a:pPr fontAlgn="base">
              <a:spcBef>
                <a:spcPct val="0"/>
              </a:spcBef>
              <a:spcAft>
                <a:spcPct val="0"/>
              </a:spcAft>
              <a:defRPr/>
            </a:pPr>
            <a:fld id="{A045F1AF-B567-49ED-929A-CA2E1DBFA7DA}" type="datetimeFigureOut">
              <a:rPr lang="en-US" smtClean="0">
                <a:solidFill>
                  <a:prstClr val="black"/>
                </a:solidFill>
                <a:ea typeface="ＭＳ Ｐゴシック" pitchFamily="34" charset="-128"/>
              </a:rPr>
              <a:pPr fontAlgn="base">
                <a:spcBef>
                  <a:spcPct val="0"/>
                </a:spcBef>
                <a:spcAft>
                  <a:spcPct val="0"/>
                </a:spcAft>
                <a:defRPr/>
              </a:pPr>
              <a:t>7/28/2020</a:t>
            </a:fld>
            <a:endParaRPr lang="en-US">
              <a:solidFill>
                <a:prstClr val="black"/>
              </a:solidFill>
              <a:ea typeface="ＭＳ Ｐゴシック" pitchFamily="34" charset="-128"/>
            </a:endParaRPr>
          </a:p>
        </p:txBody>
      </p:sp>
      <p:sp>
        <p:nvSpPr>
          <p:cNvPr id="8" name="Footer Placeholder 7"/>
          <p:cNvSpPr>
            <a:spLocks noGrp="1"/>
          </p:cNvSpPr>
          <p:nvPr>
            <p:ph type="ftr" sz="quarter" idx="11"/>
          </p:nvPr>
        </p:nvSpPr>
        <p:spPr>
          <a:xfrm>
            <a:off x="3124200" y="4767264"/>
            <a:ext cx="2895600" cy="273844"/>
          </a:xfrm>
          <a:prstGeom prst="rect">
            <a:avLst/>
          </a:prstGeom>
        </p:spPr>
        <p:txBody>
          <a:bodyPr/>
          <a:lstStyle>
            <a:lvl1pPr fontAlgn="auto">
              <a:spcBef>
                <a:spcPts val="0"/>
              </a:spcBef>
              <a:spcAft>
                <a:spcPts val="0"/>
              </a:spcAft>
              <a:defRPr sz="1350">
                <a:latin typeface="+mn-lt"/>
                <a:ea typeface="+mn-ea"/>
                <a:cs typeface="+mn-cs"/>
              </a:defRPr>
            </a:lvl1pPr>
          </a:lstStyle>
          <a:p>
            <a:pPr>
              <a:defRPr/>
            </a:pPr>
            <a:endParaRPr lang="en-US">
              <a:solidFill>
                <a:prstClr val="black"/>
              </a:solidFill>
            </a:endParaRPr>
          </a:p>
        </p:txBody>
      </p:sp>
      <p:sp>
        <p:nvSpPr>
          <p:cNvPr id="9" name="Slide Number Placeholder 8"/>
          <p:cNvSpPr>
            <a:spLocks noGrp="1"/>
          </p:cNvSpPr>
          <p:nvPr>
            <p:ph type="sldNum" sz="quarter" idx="12"/>
          </p:nvPr>
        </p:nvSpPr>
        <p:spPr>
          <a:xfrm>
            <a:off x="6553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sz="1350">
                <a:latin typeface="Calibri" pitchFamily="34" charset="0"/>
                <a:cs typeface="+mn-cs"/>
              </a:defRPr>
            </a:lvl1pPr>
          </a:lstStyle>
          <a:p>
            <a:pPr fontAlgn="base">
              <a:spcBef>
                <a:spcPct val="0"/>
              </a:spcBef>
              <a:spcAft>
                <a:spcPct val="0"/>
              </a:spcAft>
              <a:defRPr/>
            </a:pPr>
            <a:fld id="{C6CAB614-83C6-46EB-85FD-7C427C4069DE}" type="slidenum">
              <a:rPr lang="en-US" smtClean="0">
                <a:solidFill>
                  <a:prstClr val="black"/>
                </a:solidFill>
                <a:ea typeface="ＭＳ Ｐゴシック" pitchFamily="34" charset="-128"/>
              </a:rPr>
              <a:pPr fontAlgn="base">
                <a:spcBef>
                  <a:spcPct val="0"/>
                </a:spcBef>
                <a:spcAft>
                  <a:spcPct val="0"/>
                </a:spcAft>
                <a:defRPr/>
              </a:pPr>
              <a:t>‹#›</a:t>
            </a:fld>
            <a:endParaRPr lang="en-US">
              <a:solidFill>
                <a:prstClr val="black"/>
              </a:solidFill>
              <a:ea typeface="ＭＳ Ｐゴシック" pitchFamily="34" charset="-128"/>
            </a:endParaRPr>
          </a:p>
        </p:txBody>
      </p:sp>
    </p:spTree>
    <p:extLst>
      <p:ext uri="{BB962C8B-B14F-4D97-AF65-F5344CB8AC3E}">
        <p14:creationId xmlns:p14="http://schemas.microsoft.com/office/powerpoint/2010/main" val="3023857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sz="1350">
                <a:latin typeface="Calibri" pitchFamily="34" charset="0"/>
                <a:cs typeface="+mn-cs"/>
              </a:defRPr>
            </a:lvl1pPr>
          </a:lstStyle>
          <a:p>
            <a:pPr fontAlgn="base">
              <a:spcBef>
                <a:spcPct val="0"/>
              </a:spcBef>
              <a:spcAft>
                <a:spcPct val="0"/>
              </a:spcAft>
              <a:defRPr/>
            </a:pPr>
            <a:fld id="{231EE3F1-3B87-4ACC-AD13-F390DB24487C}" type="datetimeFigureOut">
              <a:rPr lang="en-US" smtClean="0">
                <a:solidFill>
                  <a:prstClr val="black"/>
                </a:solidFill>
                <a:ea typeface="ＭＳ Ｐゴシック" pitchFamily="34" charset="-128"/>
              </a:rPr>
              <a:pPr fontAlgn="base">
                <a:spcBef>
                  <a:spcPct val="0"/>
                </a:spcBef>
                <a:spcAft>
                  <a:spcPct val="0"/>
                </a:spcAft>
                <a:defRPr/>
              </a:pPr>
              <a:t>7/28/2020</a:t>
            </a:fld>
            <a:endParaRPr lang="en-US">
              <a:solidFill>
                <a:prstClr val="black"/>
              </a:solidFill>
              <a:ea typeface="ＭＳ Ｐゴシック" pitchFamily="34" charset="-128"/>
            </a:endParaRPr>
          </a:p>
        </p:txBody>
      </p:sp>
      <p:sp>
        <p:nvSpPr>
          <p:cNvPr id="4" name="Footer Placeholder 3"/>
          <p:cNvSpPr>
            <a:spLocks noGrp="1"/>
          </p:cNvSpPr>
          <p:nvPr>
            <p:ph type="ftr" sz="quarter" idx="11"/>
          </p:nvPr>
        </p:nvSpPr>
        <p:spPr>
          <a:xfrm>
            <a:off x="3124200" y="4767264"/>
            <a:ext cx="2895600" cy="273844"/>
          </a:xfrm>
          <a:prstGeom prst="rect">
            <a:avLst/>
          </a:prstGeom>
        </p:spPr>
        <p:txBody>
          <a:bodyPr/>
          <a:lstStyle>
            <a:lvl1pPr fontAlgn="auto">
              <a:spcBef>
                <a:spcPts val="0"/>
              </a:spcBef>
              <a:spcAft>
                <a:spcPts val="0"/>
              </a:spcAft>
              <a:defRPr sz="1350">
                <a:latin typeface="+mn-lt"/>
                <a:ea typeface="+mn-ea"/>
                <a:cs typeface="+mn-cs"/>
              </a:defRPr>
            </a:lvl1pPr>
          </a:lstStyle>
          <a:p>
            <a:pPr>
              <a:defRPr/>
            </a:pPr>
            <a:endParaRPr lang="en-US">
              <a:solidFill>
                <a:prstClr val="black"/>
              </a:solidFill>
            </a:endParaRPr>
          </a:p>
        </p:txBody>
      </p:sp>
      <p:sp>
        <p:nvSpPr>
          <p:cNvPr id="5" name="Slide Number Placeholder 4"/>
          <p:cNvSpPr>
            <a:spLocks noGrp="1"/>
          </p:cNvSpPr>
          <p:nvPr>
            <p:ph type="sldNum" sz="quarter" idx="12"/>
          </p:nvPr>
        </p:nvSpPr>
        <p:spPr>
          <a:xfrm>
            <a:off x="6553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sz="1350">
                <a:latin typeface="Calibri" pitchFamily="34" charset="0"/>
                <a:cs typeface="+mn-cs"/>
              </a:defRPr>
            </a:lvl1pPr>
          </a:lstStyle>
          <a:p>
            <a:pPr fontAlgn="base">
              <a:spcBef>
                <a:spcPct val="0"/>
              </a:spcBef>
              <a:spcAft>
                <a:spcPct val="0"/>
              </a:spcAft>
              <a:defRPr/>
            </a:pPr>
            <a:fld id="{12B24B00-BB36-4EC8-8C3E-8D95B6902982}" type="slidenum">
              <a:rPr lang="en-US" smtClean="0">
                <a:solidFill>
                  <a:prstClr val="black"/>
                </a:solidFill>
                <a:ea typeface="ＭＳ Ｐゴシック" pitchFamily="34" charset="-128"/>
              </a:rPr>
              <a:pPr fontAlgn="base">
                <a:spcBef>
                  <a:spcPct val="0"/>
                </a:spcBef>
                <a:spcAft>
                  <a:spcPct val="0"/>
                </a:spcAft>
                <a:defRPr/>
              </a:pPr>
              <a:t>‹#›</a:t>
            </a:fld>
            <a:endParaRPr lang="en-US">
              <a:solidFill>
                <a:prstClr val="black"/>
              </a:solidFill>
              <a:ea typeface="ＭＳ Ｐゴシック" pitchFamily="34" charset="-128"/>
            </a:endParaRPr>
          </a:p>
        </p:txBody>
      </p:sp>
    </p:spTree>
    <p:extLst>
      <p:ext uri="{BB962C8B-B14F-4D97-AF65-F5344CB8AC3E}">
        <p14:creationId xmlns:p14="http://schemas.microsoft.com/office/powerpoint/2010/main" val="973413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sz="1350">
                <a:latin typeface="Calibri" pitchFamily="34" charset="0"/>
                <a:cs typeface="+mn-cs"/>
              </a:defRPr>
            </a:lvl1pPr>
          </a:lstStyle>
          <a:p>
            <a:pPr fontAlgn="base">
              <a:spcBef>
                <a:spcPct val="0"/>
              </a:spcBef>
              <a:spcAft>
                <a:spcPct val="0"/>
              </a:spcAft>
              <a:defRPr/>
            </a:pPr>
            <a:fld id="{B1617D0E-A81E-4358-9019-622072B73126}" type="datetimeFigureOut">
              <a:rPr lang="en-US" smtClean="0">
                <a:solidFill>
                  <a:prstClr val="black"/>
                </a:solidFill>
                <a:ea typeface="ＭＳ Ｐゴシック" pitchFamily="34" charset="-128"/>
              </a:rPr>
              <a:pPr fontAlgn="base">
                <a:spcBef>
                  <a:spcPct val="0"/>
                </a:spcBef>
                <a:spcAft>
                  <a:spcPct val="0"/>
                </a:spcAft>
                <a:defRPr/>
              </a:pPr>
              <a:t>7/28/2020</a:t>
            </a:fld>
            <a:endParaRPr lang="en-US">
              <a:solidFill>
                <a:prstClr val="black"/>
              </a:solidFill>
              <a:ea typeface="ＭＳ Ｐゴシック" pitchFamily="34" charset="-128"/>
            </a:endParaRPr>
          </a:p>
        </p:txBody>
      </p:sp>
      <p:sp>
        <p:nvSpPr>
          <p:cNvPr id="3" name="Footer Placeholder 2"/>
          <p:cNvSpPr>
            <a:spLocks noGrp="1"/>
          </p:cNvSpPr>
          <p:nvPr>
            <p:ph type="ftr" sz="quarter" idx="11"/>
          </p:nvPr>
        </p:nvSpPr>
        <p:spPr>
          <a:xfrm>
            <a:off x="3124200" y="4767264"/>
            <a:ext cx="2895600" cy="273844"/>
          </a:xfrm>
          <a:prstGeom prst="rect">
            <a:avLst/>
          </a:prstGeom>
        </p:spPr>
        <p:txBody>
          <a:bodyPr/>
          <a:lstStyle>
            <a:lvl1pPr fontAlgn="auto">
              <a:spcBef>
                <a:spcPts val="0"/>
              </a:spcBef>
              <a:spcAft>
                <a:spcPts val="0"/>
              </a:spcAft>
              <a:defRPr sz="1350">
                <a:latin typeface="+mn-lt"/>
                <a:ea typeface="+mn-ea"/>
                <a:cs typeface="+mn-cs"/>
              </a:defRPr>
            </a:lvl1pPr>
          </a:lstStyle>
          <a:p>
            <a:pPr>
              <a:defRPr/>
            </a:pPr>
            <a:endParaRPr lang="en-US">
              <a:solidFill>
                <a:prstClr val="black"/>
              </a:solidFill>
            </a:endParaRPr>
          </a:p>
        </p:txBody>
      </p:sp>
      <p:sp>
        <p:nvSpPr>
          <p:cNvPr id="4" name="Slide Number Placeholder 3"/>
          <p:cNvSpPr>
            <a:spLocks noGrp="1"/>
          </p:cNvSpPr>
          <p:nvPr>
            <p:ph type="sldNum" sz="quarter" idx="12"/>
          </p:nvPr>
        </p:nvSpPr>
        <p:spPr>
          <a:xfrm>
            <a:off x="6553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sz="1350">
                <a:latin typeface="Calibri" pitchFamily="34" charset="0"/>
                <a:cs typeface="+mn-cs"/>
              </a:defRPr>
            </a:lvl1pPr>
          </a:lstStyle>
          <a:p>
            <a:pPr fontAlgn="base">
              <a:spcBef>
                <a:spcPct val="0"/>
              </a:spcBef>
              <a:spcAft>
                <a:spcPct val="0"/>
              </a:spcAft>
              <a:defRPr/>
            </a:pPr>
            <a:fld id="{22A366AE-AE98-4BFB-AE67-00107B03C7CB}" type="slidenum">
              <a:rPr lang="en-US" smtClean="0">
                <a:solidFill>
                  <a:prstClr val="black"/>
                </a:solidFill>
                <a:ea typeface="ＭＳ Ｐゴシック" pitchFamily="34" charset="-128"/>
              </a:rPr>
              <a:pPr fontAlgn="base">
                <a:spcBef>
                  <a:spcPct val="0"/>
                </a:spcBef>
                <a:spcAft>
                  <a:spcPct val="0"/>
                </a:spcAft>
                <a:defRPr/>
              </a:pPr>
              <a:t>‹#›</a:t>
            </a:fld>
            <a:endParaRPr lang="en-US">
              <a:solidFill>
                <a:prstClr val="black"/>
              </a:solidFill>
              <a:ea typeface="ＭＳ Ｐゴシック" pitchFamily="34" charset="-128"/>
            </a:endParaRPr>
          </a:p>
        </p:txBody>
      </p:sp>
    </p:spTree>
    <p:extLst>
      <p:ext uri="{BB962C8B-B14F-4D97-AF65-F5344CB8AC3E}">
        <p14:creationId xmlns:p14="http://schemas.microsoft.com/office/powerpoint/2010/main" val="1688254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9"/>
            <a:ext cx="5111750" cy="438983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457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sz="1350">
                <a:latin typeface="Calibri" pitchFamily="34" charset="0"/>
                <a:cs typeface="+mn-cs"/>
              </a:defRPr>
            </a:lvl1pPr>
          </a:lstStyle>
          <a:p>
            <a:pPr fontAlgn="base">
              <a:spcBef>
                <a:spcPct val="0"/>
              </a:spcBef>
              <a:spcAft>
                <a:spcPct val="0"/>
              </a:spcAft>
              <a:defRPr/>
            </a:pPr>
            <a:fld id="{8F520C36-F3F5-46DE-9729-E4C0EC2197A7}" type="datetimeFigureOut">
              <a:rPr lang="en-US" smtClean="0">
                <a:solidFill>
                  <a:prstClr val="black"/>
                </a:solidFill>
                <a:ea typeface="ＭＳ Ｐゴシック" pitchFamily="34" charset="-128"/>
              </a:rPr>
              <a:pPr fontAlgn="base">
                <a:spcBef>
                  <a:spcPct val="0"/>
                </a:spcBef>
                <a:spcAft>
                  <a:spcPct val="0"/>
                </a:spcAft>
                <a:defRPr/>
              </a:pPr>
              <a:t>7/28/2020</a:t>
            </a:fld>
            <a:endParaRPr lang="en-US">
              <a:solidFill>
                <a:prstClr val="black"/>
              </a:solidFill>
              <a:ea typeface="ＭＳ Ｐゴシック" pitchFamily="34" charset="-128"/>
            </a:endParaRPr>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lvl1pPr fontAlgn="auto">
              <a:spcBef>
                <a:spcPts val="0"/>
              </a:spcBef>
              <a:spcAft>
                <a:spcPts val="0"/>
              </a:spcAft>
              <a:defRPr sz="1350">
                <a:latin typeface="+mn-lt"/>
                <a:ea typeface="+mn-ea"/>
                <a:cs typeface="+mn-cs"/>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a:xfrm>
            <a:off x="6553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sz="1350">
                <a:latin typeface="Calibri" pitchFamily="34" charset="0"/>
                <a:cs typeface="+mn-cs"/>
              </a:defRPr>
            </a:lvl1pPr>
          </a:lstStyle>
          <a:p>
            <a:pPr fontAlgn="base">
              <a:spcBef>
                <a:spcPct val="0"/>
              </a:spcBef>
              <a:spcAft>
                <a:spcPct val="0"/>
              </a:spcAft>
              <a:defRPr/>
            </a:pPr>
            <a:fld id="{E480A311-478B-488A-A3D6-7C33F3574189}" type="slidenum">
              <a:rPr lang="en-US" smtClean="0">
                <a:solidFill>
                  <a:prstClr val="black"/>
                </a:solidFill>
                <a:ea typeface="ＭＳ Ｐゴシック" pitchFamily="34" charset="-128"/>
              </a:rPr>
              <a:pPr fontAlgn="base">
                <a:spcBef>
                  <a:spcPct val="0"/>
                </a:spcBef>
                <a:spcAft>
                  <a:spcPct val="0"/>
                </a:spcAft>
                <a:defRPr/>
              </a:pPr>
              <a:t>‹#›</a:t>
            </a:fld>
            <a:endParaRPr lang="en-US">
              <a:solidFill>
                <a:prstClr val="black"/>
              </a:solidFill>
              <a:ea typeface="ＭＳ Ｐゴシック" pitchFamily="34" charset="-128"/>
            </a:endParaRPr>
          </a:p>
        </p:txBody>
      </p:sp>
    </p:spTree>
    <p:extLst>
      <p:ext uri="{BB962C8B-B14F-4D97-AF65-F5344CB8AC3E}">
        <p14:creationId xmlns:p14="http://schemas.microsoft.com/office/powerpoint/2010/main" val="1826453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457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sz="1350">
                <a:latin typeface="Calibri" pitchFamily="34" charset="0"/>
                <a:cs typeface="+mn-cs"/>
              </a:defRPr>
            </a:lvl1pPr>
          </a:lstStyle>
          <a:p>
            <a:pPr fontAlgn="base">
              <a:spcBef>
                <a:spcPct val="0"/>
              </a:spcBef>
              <a:spcAft>
                <a:spcPct val="0"/>
              </a:spcAft>
              <a:defRPr/>
            </a:pPr>
            <a:fld id="{917784FE-6F11-4777-81D9-F77C709CF79B}" type="datetimeFigureOut">
              <a:rPr lang="en-US" smtClean="0">
                <a:solidFill>
                  <a:prstClr val="black"/>
                </a:solidFill>
                <a:ea typeface="ＭＳ Ｐゴシック" pitchFamily="34" charset="-128"/>
              </a:rPr>
              <a:pPr fontAlgn="base">
                <a:spcBef>
                  <a:spcPct val="0"/>
                </a:spcBef>
                <a:spcAft>
                  <a:spcPct val="0"/>
                </a:spcAft>
                <a:defRPr/>
              </a:pPr>
              <a:t>7/28/2020</a:t>
            </a:fld>
            <a:endParaRPr lang="en-US">
              <a:solidFill>
                <a:prstClr val="black"/>
              </a:solidFill>
              <a:ea typeface="ＭＳ Ｐゴシック" pitchFamily="34" charset="-128"/>
            </a:endParaRPr>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lvl1pPr fontAlgn="auto">
              <a:spcBef>
                <a:spcPts val="0"/>
              </a:spcBef>
              <a:spcAft>
                <a:spcPts val="0"/>
              </a:spcAft>
              <a:defRPr sz="1350">
                <a:latin typeface="+mn-lt"/>
                <a:ea typeface="+mn-ea"/>
                <a:cs typeface="+mn-cs"/>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a:xfrm>
            <a:off x="6553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sz="1350">
                <a:latin typeface="Calibri" pitchFamily="34" charset="0"/>
                <a:cs typeface="+mn-cs"/>
              </a:defRPr>
            </a:lvl1pPr>
          </a:lstStyle>
          <a:p>
            <a:pPr fontAlgn="base">
              <a:spcBef>
                <a:spcPct val="0"/>
              </a:spcBef>
              <a:spcAft>
                <a:spcPct val="0"/>
              </a:spcAft>
              <a:defRPr/>
            </a:pPr>
            <a:fld id="{CDA7252B-1939-4733-A2FF-7886BC958A4A}" type="slidenum">
              <a:rPr lang="en-US" smtClean="0">
                <a:solidFill>
                  <a:prstClr val="black"/>
                </a:solidFill>
                <a:ea typeface="ＭＳ Ｐゴシック" pitchFamily="34" charset="-128"/>
              </a:rPr>
              <a:pPr fontAlgn="base">
                <a:spcBef>
                  <a:spcPct val="0"/>
                </a:spcBef>
                <a:spcAft>
                  <a:spcPct val="0"/>
                </a:spcAft>
                <a:defRPr/>
              </a:pPr>
              <a:t>‹#›</a:t>
            </a:fld>
            <a:endParaRPr lang="en-US">
              <a:solidFill>
                <a:prstClr val="black"/>
              </a:solidFill>
              <a:ea typeface="ＭＳ Ｐゴシック" pitchFamily="34" charset="-128"/>
            </a:endParaRPr>
          </a:p>
        </p:txBody>
      </p:sp>
    </p:spTree>
    <p:extLst>
      <p:ext uri="{BB962C8B-B14F-4D97-AF65-F5344CB8AC3E}">
        <p14:creationId xmlns:p14="http://schemas.microsoft.com/office/powerpoint/2010/main" val="4015347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lose up of a device&#10;&#10;Description automatically generated">
            <a:extLst>
              <a:ext uri="{FF2B5EF4-FFF2-40B4-BE49-F238E27FC236}">
                <a16:creationId xmlns:a16="http://schemas.microsoft.com/office/drawing/2014/main" id="{A04B4DF1-9F06-3042-96B9-21A65934F89A}"/>
              </a:ext>
            </a:extLst>
          </p:cNvPr>
          <p:cNvPicPr>
            <a:picLocks noChangeAspect="1"/>
          </p:cNvPicPr>
          <p:nvPr userDrawn="1"/>
        </p:nvPicPr>
        <p:blipFill>
          <a:blip r:embed="rId14"/>
          <a:stretch>
            <a:fillRect/>
          </a:stretch>
        </p:blipFill>
        <p:spPr>
          <a:xfrm>
            <a:off x="0" y="520700"/>
            <a:ext cx="9144000" cy="4622800"/>
          </a:xfrm>
          <a:prstGeom prst="rect">
            <a:avLst/>
          </a:prstGeom>
        </p:spPr>
      </p:pic>
    </p:spTree>
    <p:extLst>
      <p:ext uri="{BB962C8B-B14F-4D97-AF65-F5344CB8AC3E}">
        <p14:creationId xmlns:p14="http://schemas.microsoft.com/office/powerpoint/2010/main" val="404550742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9" r:id="rId12"/>
  </p:sldLayoutIdLst>
  <p:txStyles>
    <p:titleStyle>
      <a:lvl1pPr algn="ctr" defTabSz="342900" rtl="0" eaLnBrk="0" fontAlgn="base" hangingPunct="0">
        <a:spcBef>
          <a:spcPct val="0"/>
        </a:spcBef>
        <a:spcAft>
          <a:spcPct val="0"/>
        </a:spcAft>
        <a:defRPr sz="3300" kern="1200">
          <a:solidFill>
            <a:schemeClr val="tx1"/>
          </a:solidFill>
          <a:latin typeface="+mj-lt"/>
          <a:ea typeface="ＭＳ Ｐゴシック" charset="0"/>
          <a:cs typeface="ＭＳ Ｐゴシック" charset="0"/>
        </a:defRPr>
      </a:lvl1pPr>
      <a:lvl2pPr algn="ctr" defTabSz="342900" rtl="0" eaLnBrk="0" fontAlgn="base" hangingPunct="0">
        <a:spcBef>
          <a:spcPct val="0"/>
        </a:spcBef>
        <a:spcAft>
          <a:spcPct val="0"/>
        </a:spcAft>
        <a:defRPr sz="3300">
          <a:solidFill>
            <a:schemeClr val="tx1"/>
          </a:solidFill>
          <a:latin typeface="Calibri" pitchFamily="34" charset="0"/>
          <a:ea typeface="ＭＳ Ｐゴシック" charset="0"/>
          <a:cs typeface="ＭＳ Ｐゴシック" charset="0"/>
        </a:defRPr>
      </a:lvl2pPr>
      <a:lvl3pPr algn="ctr" defTabSz="342900" rtl="0" eaLnBrk="0" fontAlgn="base" hangingPunct="0">
        <a:spcBef>
          <a:spcPct val="0"/>
        </a:spcBef>
        <a:spcAft>
          <a:spcPct val="0"/>
        </a:spcAft>
        <a:defRPr sz="3300">
          <a:solidFill>
            <a:schemeClr val="tx1"/>
          </a:solidFill>
          <a:latin typeface="Calibri" pitchFamily="34" charset="0"/>
          <a:ea typeface="ＭＳ Ｐゴシック" charset="0"/>
          <a:cs typeface="ＭＳ Ｐゴシック" charset="0"/>
        </a:defRPr>
      </a:lvl3pPr>
      <a:lvl4pPr algn="ctr" defTabSz="342900" rtl="0" eaLnBrk="0" fontAlgn="base" hangingPunct="0">
        <a:spcBef>
          <a:spcPct val="0"/>
        </a:spcBef>
        <a:spcAft>
          <a:spcPct val="0"/>
        </a:spcAft>
        <a:defRPr sz="3300">
          <a:solidFill>
            <a:schemeClr val="tx1"/>
          </a:solidFill>
          <a:latin typeface="Calibri" pitchFamily="34" charset="0"/>
          <a:ea typeface="ＭＳ Ｐゴシック" charset="0"/>
          <a:cs typeface="ＭＳ Ｐゴシック" charset="0"/>
        </a:defRPr>
      </a:lvl4pPr>
      <a:lvl5pPr algn="ctr" defTabSz="342900" rtl="0" eaLnBrk="0" fontAlgn="base" hangingPunct="0">
        <a:spcBef>
          <a:spcPct val="0"/>
        </a:spcBef>
        <a:spcAft>
          <a:spcPct val="0"/>
        </a:spcAft>
        <a:defRPr sz="3300">
          <a:solidFill>
            <a:schemeClr val="tx1"/>
          </a:solidFill>
          <a:latin typeface="Calibri" pitchFamily="34" charset="0"/>
          <a:ea typeface="ＭＳ Ｐゴシック" charset="0"/>
          <a:cs typeface="ＭＳ Ｐゴシック" charset="0"/>
        </a:defRPr>
      </a:lvl5pPr>
      <a:lvl6pPr marL="342900" algn="ctr" defTabSz="342900" rtl="0" fontAlgn="base">
        <a:spcBef>
          <a:spcPct val="0"/>
        </a:spcBef>
        <a:spcAft>
          <a:spcPct val="0"/>
        </a:spcAft>
        <a:defRPr sz="3300">
          <a:solidFill>
            <a:schemeClr val="tx1"/>
          </a:solidFill>
          <a:latin typeface="Calibri" pitchFamily="34" charset="0"/>
        </a:defRPr>
      </a:lvl6pPr>
      <a:lvl7pPr marL="685800" algn="ctr" defTabSz="342900" rtl="0" fontAlgn="base">
        <a:spcBef>
          <a:spcPct val="0"/>
        </a:spcBef>
        <a:spcAft>
          <a:spcPct val="0"/>
        </a:spcAft>
        <a:defRPr sz="3300">
          <a:solidFill>
            <a:schemeClr val="tx1"/>
          </a:solidFill>
          <a:latin typeface="Calibri" pitchFamily="34" charset="0"/>
        </a:defRPr>
      </a:lvl7pPr>
      <a:lvl8pPr marL="1028700" algn="ctr" defTabSz="342900" rtl="0" fontAlgn="base">
        <a:spcBef>
          <a:spcPct val="0"/>
        </a:spcBef>
        <a:spcAft>
          <a:spcPct val="0"/>
        </a:spcAft>
        <a:defRPr sz="3300">
          <a:solidFill>
            <a:schemeClr val="tx1"/>
          </a:solidFill>
          <a:latin typeface="Calibri" pitchFamily="34" charset="0"/>
        </a:defRPr>
      </a:lvl8pPr>
      <a:lvl9pPr marL="1371600" algn="ctr" defTabSz="342900" rtl="0" fontAlgn="base">
        <a:spcBef>
          <a:spcPct val="0"/>
        </a:spcBef>
        <a:spcAft>
          <a:spcPct val="0"/>
        </a:spcAft>
        <a:defRPr sz="3300">
          <a:solidFill>
            <a:schemeClr val="tx1"/>
          </a:solidFill>
          <a:latin typeface="Calibri" pitchFamily="34" charset="0"/>
        </a:defRPr>
      </a:lvl9pPr>
    </p:titleStyle>
    <p:bodyStyle>
      <a:lvl1pPr marL="257175" indent="-257175" algn="l" defTabSz="3429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ＭＳ Ｐゴシック" charset="0"/>
        </a:defRPr>
      </a:lvl1pPr>
      <a:lvl2pPr marL="557213" indent="-214313" algn="l" defTabSz="342900" rtl="0" eaLnBrk="0" fontAlgn="base" hangingPunct="0">
        <a:spcBef>
          <a:spcPct val="20000"/>
        </a:spcBef>
        <a:spcAft>
          <a:spcPct val="0"/>
        </a:spcAft>
        <a:buFont typeface="Arial" pitchFamily="34" charset="0"/>
        <a:buChar char="–"/>
        <a:defRPr sz="2100" kern="1200">
          <a:solidFill>
            <a:schemeClr val="tx1"/>
          </a:solidFill>
          <a:latin typeface="+mn-lt"/>
          <a:ea typeface="ＭＳ Ｐゴシック" charset="0"/>
          <a:cs typeface="+mn-cs"/>
        </a:defRPr>
      </a:lvl2pPr>
      <a:lvl3pPr marL="857250" indent="-171450" algn="l" defTabSz="342900" rtl="0" eaLnBrk="0" fontAlgn="base" hangingPunct="0">
        <a:spcBef>
          <a:spcPct val="20000"/>
        </a:spcBef>
        <a:spcAft>
          <a:spcPct val="0"/>
        </a:spcAft>
        <a:buFont typeface="Arial" pitchFamily="34" charset="0"/>
        <a:buChar char="•"/>
        <a:defRPr sz="1800" kern="1200">
          <a:solidFill>
            <a:schemeClr val="tx1"/>
          </a:solidFill>
          <a:latin typeface="+mn-lt"/>
          <a:ea typeface="ＭＳ Ｐゴシック" charset="0"/>
          <a:cs typeface="+mn-cs"/>
        </a:defRPr>
      </a:lvl3pPr>
      <a:lvl4pPr marL="1200150" indent="-171450" algn="l" defTabSz="342900" rtl="0" eaLnBrk="0" fontAlgn="base" hangingPunct="0">
        <a:spcBef>
          <a:spcPct val="20000"/>
        </a:spcBef>
        <a:spcAft>
          <a:spcPct val="0"/>
        </a:spcAft>
        <a:buFont typeface="Arial" pitchFamily="34" charset="0"/>
        <a:buChar char="–"/>
        <a:defRPr sz="1500" kern="1200">
          <a:solidFill>
            <a:schemeClr val="tx1"/>
          </a:solidFill>
          <a:latin typeface="+mn-lt"/>
          <a:ea typeface="ＭＳ Ｐゴシック" charset="0"/>
          <a:cs typeface="+mn-cs"/>
        </a:defRPr>
      </a:lvl4pPr>
      <a:lvl5pPr marL="1543050" indent="-171450" algn="l" defTabSz="342900" rtl="0" eaLnBrk="0" fontAlgn="base" hangingPunct="0">
        <a:spcBef>
          <a:spcPct val="20000"/>
        </a:spcBef>
        <a:spcAft>
          <a:spcPct val="0"/>
        </a:spcAft>
        <a:buFont typeface="Arial" pitchFamily="34" charset="0"/>
        <a:buChar char="»"/>
        <a:defRPr sz="1500" kern="1200">
          <a:solidFill>
            <a:schemeClr val="tx1"/>
          </a:solidFill>
          <a:latin typeface="+mn-lt"/>
          <a:ea typeface="ＭＳ Ｐゴシック" charset="0"/>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screenshot of a cell phone&#10;&#10;Description automatically generated">
            <a:extLst>
              <a:ext uri="{FF2B5EF4-FFF2-40B4-BE49-F238E27FC236}">
                <a16:creationId xmlns:a16="http://schemas.microsoft.com/office/drawing/2014/main" id="{0648B554-45AB-6D4F-8D33-85EEC9A943BC}"/>
              </a:ext>
            </a:extLst>
          </p:cNvPr>
          <p:cNvPicPr>
            <a:picLocks noChangeAspect="1"/>
          </p:cNvPicPr>
          <p:nvPr/>
        </p:nvPicPr>
        <p:blipFill>
          <a:blip r:embed="rId2"/>
          <a:stretch>
            <a:fillRect/>
          </a:stretch>
        </p:blipFill>
        <p:spPr>
          <a:xfrm>
            <a:off x="0" y="0"/>
            <a:ext cx="9144000" cy="5143500"/>
          </a:xfrm>
          <a:prstGeom prst="rect">
            <a:avLst/>
          </a:prstGeom>
        </p:spPr>
      </p:pic>
      <p:sp>
        <p:nvSpPr>
          <p:cNvPr id="2" name="Title 1"/>
          <p:cNvSpPr>
            <a:spLocks noGrp="1"/>
          </p:cNvSpPr>
          <p:nvPr>
            <p:ph type="title"/>
          </p:nvPr>
        </p:nvSpPr>
        <p:spPr>
          <a:xfrm>
            <a:off x="1073534" y="1942447"/>
            <a:ext cx="5647564" cy="681934"/>
          </a:xfrm>
        </p:spPr>
        <p:txBody>
          <a:bodyPr>
            <a:normAutofit fontScale="90000"/>
          </a:bodyPr>
          <a:lstStyle/>
          <a:p>
            <a:pPr algn="l"/>
            <a:r>
              <a:rPr lang="en-US" sz="2000" b="1" dirty="0" smtClean="0">
                <a:solidFill>
                  <a:schemeClr val="bg1"/>
                </a:solidFill>
                <a:latin typeface="Gill Sans MT" panose="020B0502020104020203" pitchFamily="34" charset="77"/>
              </a:rPr>
              <a:t/>
            </a:r>
            <a:br>
              <a:rPr lang="en-US" sz="2000" b="1" dirty="0" smtClean="0">
                <a:solidFill>
                  <a:schemeClr val="bg1"/>
                </a:solidFill>
                <a:latin typeface="Gill Sans MT" panose="020B0502020104020203" pitchFamily="34" charset="77"/>
              </a:rPr>
            </a:br>
            <a:r>
              <a:rPr lang="en-US" sz="2000" b="1" dirty="0">
                <a:solidFill>
                  <a:schemeClr val="bg1"/>
                </a:solidFill>
                <a:latin typeface="Gill Sans MT" panose="020B0502020104020203" pitchFamily="34" charset="77"/>
              </a:rPr>
              <a:t/>
            </a:r>
            <a:br>
              <a:rPr lang="en-US" sz="2000" b="1" dirty="0">
                <a:solidFill>
                  <a:schemeClr val="bg1"/>
                </a:solidFill>
                <a:latin typeface="Gill Sans MT" panose="020B0502020104020203" pitchFamily="34" charset="77"/>
              </a:rPr>
            </a:br>
            <a:r>
              <a:rPr lang="en-US" sz="2000" b="1" dirty="0" smtClean="0">
                <a:solidFill>
                  <a:schemeClr val="bg1"/>
                </a:solidFill>
                <a:latin typeface="Gill Sans MT" panose="020B0502020104020203" pitchFamily="34" charset="77"/>
              </a:rPr>
              <a:t>JOINT </a:t>
            </a:r>
            <a:r>
              <a:rPr lang="en-US" sz="2000" b="1" dirty="0">
                <a:solidFill>
                  <a:schemeClr val="bg1"/>
                </a:solidFill>
                <a:latin typeface="Gill Sans MT" panose="020B0502020104020203" pitchFamily="34" charset="77"/>
              </a:rPr>
              <a:t>PORTFOLIO COMMITTEE MEETING ON 2020/21WATER BOARD </a:t>
            </a:r>
            <a:r>
              <a:rPr lang="en-US" sz="2000" b="1" dirty="0" smtClean="0">
                <a:solidFill>
                  <a:schemeClr val="bg1"/>
                </a:solidFill>
                <a:latin typeface="Gill Sans MT" panose="020B0502020104020203" pitchFamily="34" charset="77"/>
              </a:rPr>
              <a:t>TARIFFS</a:t>
            </a:r>
            <a:r>
              <a:rPr lang="en-US" dirty="0" smtClean="0">
                <a:solidFill>
                  <a:schemeClr val="accent6"/>
                </a:solidFill>
              </a:rPr>
              <a:t/>
            </a:r>
            <a:br>
              <a:rPr lang="en-US" dirty="0" smtClean="0">
                <a:solidFill>
                  <a:schemeClr val="accent6"/>
                </a:solidFill>
              </a:rPr>
            </a:br>
            <a:r>
              <a:rPr lang="en-US" b="1" dirty="0" smtClean="0">
                <a:solidFill>
                  <a:prstClr val="black"/>
                </a:solidFill>
              </a:rPr>
              <a:t/>
            </a:r>
            <a:br>
              <a:rPr lang="en-US" b="1" dirty="0" smtClean="0">
                <a:solidFill>
                  <a:prstClr val="black"/>
                </a:solidFill>
              </a:rPr>
            </a:br>
            <a:r>
              <a:rPr lang="en-GB" dirty="0" smtClean="0">
                <a:solidFill>
                  <a:schemeClr val="accent6"/>
                </a:solidFill>
              </a:rPr>
              <a:t> </a:t>
            </a:r>
            <a:endParaRPr lang="en-GB" dirty="0">
              <a:solidFill>
                <a:schemeClr val="accent6"/>
              </a:solidFill>
            </a:endParaRPr>
          </a:p>
        </p:txBody>
      </p:sp>
      <p:sp>
        <p:nvSpPr>
          <p:cNvPr id="13" name="Title 1">
            <a:extLst>
              <a:ext uri="{FF2B5EF4-FFF2-40B4-BE49-F238E27FC236}">
                <a16:creationId xmlns:a16="http://schemas.microsoft.com/office/drawing/2014/main" id="{B97E7263-FF31-1B44-A306-1B1893493C41}"/>
              </a:ext>
            </a:extLst>
          </p:cNvPr>
          <p:cNvSpPr txBox="1">
            <a:spLocks/>
          </p:cNvSpPr>
          <p:nvPr/>
        </p:nvSpPr>
        <p:spPr>
          <a:xfrm>
            <a:off x="1073534" y="2769023"/>
            <a:ext cx="5647564" cy="681934"/>
          </a:xfrm>
          <a:prstGeom prst="rect">
            <a:avLst/>
          </a:prstGeom>
        </p:spPr>
        <p:txBody>
          <a:bodyPr>
            <a:normAutofit fontScale="97500"/>
          </a:bodyPr>
          <a:lstStyle>
            <a:lvl1pPr algn="ctr" defTabSz="342900" rtl="0" eaLnBrk="0" fontAlgn="base" hangingPunct="0">
              <a:spcBef>
                <a:spcPct val="0"/>
              </a:spcBef>
              <a:spcAft>
                <a:spcPct val="0"/>
              </a:spcAft>
              <a:defRPr sz="3300" kern="1200">
                <a:solidFill>
                  <a:schemeClr val="tx1"/>
                </a:solidFill>
                <a:latin typeface="+mj-lt"/>
                <a:ea typeface="ＭＳ Ｐゴシック" charset="0"/>
                <a:cs typeface="ＭＳ Ｐゴシック" charset="0"/>
              </a:defRPr>
            </a:lvl1pPr>
            <a:lvl2pPr algn="ctr" defTabSz="342900" rtl="0" eaLnBrk="0" fontAlgn="base" hangingPunct="0">
              <a:spcBef>
                <a:spcPct val="0"/>
              </a:spcBef>
              <a:spcAft>
                <a:spcPct val="0"/>
              </a:spcAft>
              <a:defRPr sz="3300">
                <a:solidFill>
                  <a:schemeClr val="tx1"/>
                </a:solidFill>
                <a:latin typeface="Calibri" pitchFamily="34" charset="0"/>
                <a:ea typeface="ＭＳ Ｐゴシック" charset="0"/>
                <a:cs typeface="ＭＳ Ｐゴシック" charset="0"/>
              </a:defRPr>
            </a:lvl2pPr>
            <a:lvl3pPr algn="ctr" defTabSz="342900" rtl="0" eaLnBrk="0" fontAlgn="base" hangingPunct="0">
              <a:spcBef>
                <a:spcPct val="0"/>
              </a:spcBef>
              <a:spcAft>
                <a:spcPct val="0"/>
              </a:spcAft>
              <a:defRPr sz="3300">
                <a:solidFill>
                  <a:schemeClr val="tx1"/>
                </a:solidFill>
                <a:latin typeface="Calibri" pitchFamily="34" charset="0"/>
                <a:ea typeface="ＭＳ Ｐゴシック" charset="0"/>
                <a:cs typeface="ＭＳ Ｐゴシック" charset="0"/>
              </a:defRPr>
            </a:lvl3pPr>
            <a:lvl4pPr algn="ctr" defTabSz="342900" rtl="0" eaLnBrk="0" fontAlgn="base" hangingPunct="0">
              <a:spcBef>
                <a:spcPct val="0"/>
              </a:spcBef>
              <a:spcAft>
                <a:spcPct val="0"/>
              </a:spcAft>
              <a:defRPr sz="3300">
                <a:solidFill>
                  <a:schemeClr val="tx1"/>
                </a:solidFill>
                <a:latin typeface="Calibri" pitchFamily="34" charset="0"/>
                <a:ea typeface="ＭＳ Ｐゴシック" charset="0"/>
                <a:cs typeface="ＭＳ Ｐゴシック" charset="0"/>
              </a:defRPr>
            </a:lvl4pPr>
            <a:lvl5pPr algn="ctr" defTabSz="342900" rtl="0" eaLnBrk="0" fontAlgn="base" hangingPunct="0">
              <a:spcBef>
                <a:spcPct val="0"/>
              </a:spcBef>
              <a:spcAft>
                <a:spcPct val="0"/>
              </a:spcAft>
              <a:defRPr sz="3300">
                <a:solidFill>
                  <a:schemeClr val="tx1"/>
                </a:solidFill>
                <a:latin typeface="Calibri" pitchFamily="34" charset="0"/>
                <a:ea typeface="ＭＳ Ｐゴシック" charset="0"/>
                <a:cs typeface="ＭＳ Ｐゴシック" charset="0"/>
              </a:defRPr>
            </a:lvl5pPr>
            <a:lvl6pPr marL="342900" algn="ctr" defTabSz="342900" rtl="0" fontAlgn="base">
              <a:spcBef>
                <a:spcPct val="0"/>
              </a:spcBef>
              <a:spcAft>
                <a:spcPct val="0"/>
              </a:spcAft>
              <a:defRPr sz="3300">
                <a:solidFill>
                  <a:schemeClr val="tx1"/>
                </a:solidFill>
                <a:latin typeface="Calibri" pitchFamily="34" charset="0"/>
              </a:defRPr>
            </a:lvl6pPr>
            <a:lvl7pPr marL="685800" algn="ctr" defTabSz="342900" rtl="0" fontAlgn="base">
              <a:spcBef>
                <a:spcPct val="0"/>
              </a:spcBef>
              <a:spcAft>
                <a:spcPct val="0"/>
              </a:spcAft>
              <a:defRPr sz="3300">
                <a:solidFill>
                  <a:schemeClr val="tx1"/>
                </a:solidFill>
                <a:latin typeface="Calibri" pitchFamily="34" charset="0"/>
              </a:defRPr>
            </a:lvl7pPr>
            <a:lvl8pPr marL="1028700" algn="ctr" defTabSz="342900" rtl="0" fontAlgn="base">
              <a:spcBef>
                <a:spcPct val="0"/>
              </a:spcBef>
              <a:spcAft>
                <a:spcPct val="0"/>
              </a:spcAft>
              <a:defRPr sz="3300">
                <a:solidFill>
                  <a:schemeClr val="tx1"/>
                </a:solidFill>
                <a:latin typeface="Calibri" pitchFamily="34" charset="0"/>
              </a:defRPr>
            </a:lvl8pPr>
            <a:lvl9pPr marL="1371600" algn="ctr" defTabSz="342900" rtl="0" fontAlgn="base">
              <a:spcBef>
                <a:spcPct val="0"/>
              </a:spcBef>
              <a:spcAft>
                <a:spcPct val="0"/>
              </a:spcAft>
              <a:defRPr sz="3300">
                <a:solidFill>
                  <a:schemeClr val="tx1"/>
                </a:solidFill>
                <a:latin typeface="Calibri" pitchFamily="34" charset="0"/>
              </a:defRPr>
            </a:lvl9pPr>
          </a:lstStyle>
          <a:p>
            <a:pPr algn="l"/>
            <a:endParaRPr lang="en-GB" sz="1200" dirty="0">
              <a:solidFill>
                <a:schemeClr val="accent6"/>
              </a:solidFill>
              <a:latin typeface="Gill Sans MT" panose="020B0502020104020203" pitchFamily="34" charset="77"/>
            </a:endParaRPr>
          </a:p>
        </p:txBody>
      </p:sp>
    </p:spTree>
    <p:extLst>
      <p:ext uri="{BB962C8B-B14F-4D97-AF65-F5344CB8AC3E}">
        <p14:creationId xmlns:p14="http://schemas.microsoft.com/office/powerpoint/2010/main" val="1634583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587253" y="236839"/>
            <a:ext cx="7981760" cy="369332"/>
          </a:xfrm>
          <a:prstGeom prst="rect">
            <a:avLst/>
          </a:prstGeom>
          <a:noFill/>
        </p:spPr>
        <p:txBody>
          <a:bodyPr wrap="square">
            <a:spAutoFit/>
          </a:bodyPr>
          <a:lstStyle/>
          <a:p>
            <a:pPr marL="64294" defTabSz="685800"/>
            <a:r>
              <a:rPr lang="en-GB" sz="1800" b="1" dirty="0">
                <a:solidFill>
                  <a:schemeClr val="accent3">
                    <a:lumMod val="50000"/>
                  </a:schemeClr>
                </a:solidFill>
                <a:latin typeface="Arial Narrow" panose="020B0604020202020204" pitchFamily="34" charset="0"/>
                <a:cs typeface="Arial Narrow" panose="020B0604020202020204" pitchFamily="34" charset="0"/>
              </a:rPr>
              <a:t>Reflection on the legislative process governing the tariff process and the approvals (2)</a:t>
            </a:r>
          </a:p>
        </p:txBody>
      </p:sp>
      <p:sp>
        <p:nvSpPr>
          <p:cNvPr id="5" name="Content Placeholder 2"/>
          <p:cNvSpPr txBox="1">
            <a:spLocks/>
          </p:cNvSpPr>
          <p:nvPr/>
        </p:nvSpPr>
        <p:spPr>
          <a:xfrm>
            <a:off x="125815" y="892484"/>
            <a:ext cx="7100667" cy="3639267"/>
          </a:xfrm>
          <a:prstGeom prst="rect">
            <a:avLst/>
          </a:prstGeom>
        </p:spPr>
        <p:txBody>
          <a:bodyPr>
            <a:noAutofit/>
          </a:bodyPr>
          <a:lst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535775" lvl="1" indent="-171450">
              <a:buFont typeface="Arial" panose="020B0604020202020204" pitchFamily="34" charset="0"/>
              <a:buChar char="•"/>
            </a:pPr>
            <a:r>
              <a:rPr lang="en-GB" sz="1200" dirty="0">
                <a:solidFill>
                  <a:prstClr val="black"/>
                </a:solidFill>
                <a:latin typeface="Arial Narrow" panose="020B0604020202020204" pitchFamily="34" charset="0"/>
                <a:cs typeface="Arial Narrow" panose="020B0604020202020204" pitchFamily="34" charset="0"/>
              </a:rPr>
              <a:t>In terms of MFMA s42(3)(d), the water board must on making a submission to the executive authority explain how the SALGA &amp; NT comments have been taken into account</a:t>
            </a:r>
          </a:p>
          <a:p>
            <a:pPr marL="364325" lvl="1" indent="0">
              <a:buNone/>
            </a:pPr>
            <a:endParaRPr lang="en-GB" sz="1200" dirty="0">
              <a:solidFill>
                <a:prstClr val="black"/>
              </a:solidFill>
              <a:latin typeface="Arial Narrow" panose="020B0604020202020204" pitchFamily="34" charset="0"/>
              <a:cs typeface="Arial Narrow" panose="020B0604020202020204" pitchFamily="34" charset="0"/>
            </a:endParaRPr>
          </a:p>
          <a:p>
            <a:pPr marL="535775" lvl="1" indent="-171450">
              <a:buFont typeface="Arial" panose="020B0604020202020204" pitchFamily="34" charset="0"/>
              <a:buChar char="•"/>
            </a:pPr>
            <a:r>
              <a:rPr lang="en-GB" sz="1200" dirty="0">
                <a:solidFill>
                  <a:prstClr val="black"/>
                </a:solidFill>
                <a:latin typeface="Arial Narrow" panose="020B0604020202020204" pitchFamily="34" charset="0"/>
                <a:cs typeface="Arial Narrow" panose="020B0604020202020204" pitchFamily="34" charset="0"/>
              </a:rPr>
              <a:t>The tariffs are approved once in a year (MFMA s42(5)) for it to apply on that same year if tabled on or before 15 March, any failure to table on the stipulated time will defer the implementation of the tariff to the following year.</a:t>
            </a:r>
          </a:p>
          <a:p>
            <a:pPr marL="364325" lvl="1" indent="0">
              <a:buNone/>
            </a:pPr>
            <a:endParaRPr lang="en-GB" sz="1200" dirty="0">
              <a:solidFill>
                <a:prstClr val="black"/>
              </a:solidFill>
              <a:latin typeface="Arial Narrow" panose="020B0604020202020204" pitchFamily="34" charset="0"/>
              <a:cs typeface="Arial Narrow" panose="020B0604020202020204" pitchFamily="34" charset="0"/>
            </a:endParaRPr>
          </a:p>
          <a:p>
            <a:pPr marL="535775" lvl="1" indent="-171450">
              <a:buFont typeface="Arial" panose="020B0604020202020204" pitchFamily="34" charset="0"/>
              <a:buChar char="•"/>
            </a:pPr>
            <a:r>
              <a:rPr lang="en-GB" sz="1200" dirty="0">
                <a:solidFill>
                  <a:prstClr val="black"/>
                </a:solidFill>
                <a:latin typeface="Arial Narrow" panose="020B0604020202020204" pitchFamily="34" charset="0"/>
                <a:cs typeface="Arial Narrow" panose="020B0604020202020204" pitchFamily="34" charset="0"/>
              </a:rPr>
              <a:t>The Executive Authority to water boards as per s28 of the Water Services Act has made a determination and tabled the 2020/21 bulk water tariffs in Parliament on 13 March 2020. The Minister of Human Settlements, Water and Sanitation has complied with s42(4) of the MFMA in tabling the tariff to take effect by 1 July 2020</a:t>
            </a:r>
          </a:p>
          <a:p>
            <a:pPr marL="364325" lvl="1" indent="0">
              <a:buNone/>
            </a:pPr>
            <a:endParaRPr lang="en-GB" sz="1200" dirty="0">
              <a:solidFill>
                <a:prstClr val="black"/>
              </a:solidFill>
              <a:latin typeface="Arial Narrow" panose="020B0604020202020204" pitchFamily="34" charset="0"/>
              <a:cs typeface="Arial Narrow" panose="020B0604020202020204" pitchFamily="34" charset="0"/>
            </a:endParaRPr>
          </a:p>
          <a:p>
            <a:pPr marL="535775" lvl="1" indent="-171450">
              <a:buFont typeface="Arial" panose="020B0604020202020204" pitchFamily="34" charset="0"/>
              <a:buChar char="•"/>
            </a:pPr>
            <a:r>
              <a:rPr lang="en-GB" sz="1200" dirty="0">
                <a:solidFill>
                  <a:prstClr val="black"/>
                </a:solidFill>
                <a:latin typeface="Arial Narrow" panose="020B0604020202020204" pitchFamily="34" charset="0"/>
                <a:cs typeface="Arial Narrow" panose="020B0604020202020204" pitchFamily="34" charset="0"/>
              </a:rPr>
              <a:t>The legislative framework further does not spell out any further Parliamentary processes after tabling  on or before the 15</a:t>
            </a:r>
            <a:r>
              <a:rPr lang="en-GB" sz="1200" baseline="30000" dirty="0">
                <a:solidFill>
                  <a:prstClr val="black"/>
                </a:solidFill>
                <a:latin typeface="Arial Narrow" panose="020B0604020202020204" pitchFamily="34" charset="0"/>
                <a:cs typeface="Arial Narrow" panose="020B0604020202020204" pitchFamily="34" charset="0"/>
              </a:rPr>
              <a:t>th</a:t>
            </a:r>
            <a:r>
              <a:rPr lang="en-GB" sz="1200" dirty="0">
                <a:solidFill>
                  <a:prstClr val="black"/>
                </a:solidFill>
                <a:latin typeface="Arial Narrow" panose="020B0604020202020204" pitchFamily="34" charset="0"/>
                <a:cs typeface="Arial Narrow" panose="020B0604020202020204" pitchFamily="34" charset="0"/>
              </a:rPr>
              <a:t> of March each year. But to communicate the approved tariffs  to Municipalities.</a:t>
            </a:r>
          </a:p>
          <a:p>
            <a:pPr marL="621500" lvl="1" indent="-257175">
              <a:buFont typeface="Wingdings" panose="05000000000000000000" pitchFamily="2" charset="2"/>
              <a:buChar char="q"/>
            </a:pPr>
            <a:endParaRPr lang="en-GB" sz="1200" dirty="0">
              <a:solidFill>
                <a:prstClr val="black"/>
              </a:solidFill>
              <a:latin typeface="Arial Narrow" panose="020B0604020202020204" pitchFamily="34" charset="0"/>
              <a:cs typeface="Arial Narrow" panose="020B0604020202020204" pitchFamily="34" charset="0"/>
            </a:endParaRPr>
          </a:p>
          <a:p>
            <a:pPr marL="621500" lvl="1" indent="-257175">
              <a:buFont typeface="Wingdings" panose="05000000000000000000" pitchFamily="2" charset="2"/>
              <a:buChar char="q"/>
            </a:pPr>
            <a:endParaRPr lang="en-GB" sz="1200" dirty="0">
              <a:solidFill>
                <a:prstClr val="black"/>
              </a:solidFill>
              <a:latin typeface="Arial Narrow" panose="020B0604020202020204" pitchFamily="34" charset="0"/>
              <a:cs typeface="Arial Narrow" panose="020B0604020202020204" pitchFamily="34" charset="0"/>
            </a:endParaRPr>
          </a:p>
          <a:p>
            <a:pPr marL="321469" indent="-257175">
              <a:buFont typeface="+mj-lt"/>
              <a:buAutoNum type="arabicParenR"/>
            </a:pPr>
            <a:endParaRPr lang="en-ZA" sz="1200" dirty="0">
              <a:solidFill>
                <a:prstClr val="black"/>
              </a:solidFill>
              <a:latin typeface="Arial Narrow" panose="020B0604020202020204" pitchFamily="34" charset="0"/>
              <a:cs typeface="Arial Narrow" panose="020B0604020202020204" pitchFamily="34" charset="0"/>
            </a:endParaRPr>
          </a:p>
        </p:txBody>
      </p:sp>
      <p:sp>
        <p:nvSpPr>
          <p:cNvPr id="2" name="Slide Number Placeholder 1"/>
          <p:cNvSpPr>
            <a:spLocks noGrp="1"/>
          </p:cNvSpPr>
          <p:nvPr>
            <p:ph type="sldNum" sz="quarter" idx="12"/>
          </p:nvPr>
        </p:nvSpPr>
        <p:spPr/>
        <p:txBody>
          <a:bodyPr/>
          <a:lstStyle/>
          <a:p>
            <a:pPr fontAlgn="base">
              <a:spcBef>
                <a:spcPct val="0"/>
              </a:spcBef>
              <a:spcAft>
                <a:spcPct val="0"/>
              </a:spcAft>
              <a:defRPr/>
            </a:pPr>
            <a:fld id="{F7DF9DBC-A049-4888-A53B-AC4F919C11F7}" type="slidenum">
              <a:rPr lang="en-US">
                <a:solidFill>
                  <a:prstClr val="black"/>
                </a:solidFill>
                <a:ea typeface="ＭＳ Ｐゴシック" pitchFamily="34" charset="-128"/>
              </a:rPr>
              <a:pPr fontAlgn="base">
                <a:spcBef>
                  <a:spcPct val="0"/>
                </a:spcBef>
                <a:spcAft>
                  <a:spcPct val="0"/>
                </a:spcAft>
                <a:defRPr/>
              </a:pPr>
              <a:t>10</a:t>
            </a:fld>
            <a:endParaRPr lang="en-US">
              <a:solidFill>
                <a:prstClr val="black"/>
              </a:solidFill>
              <a:ea typeface="ＭＳ Ｐゴシック" pitchFamily="34" charset="-128"/>
            </a:endParaRPr>
          </a:p>
        </p:txBody>
      </p:sp>
    </p:spTree>
    <p:extLst>
      <p:ext uri="{BB962C8B-B14F-4D97-AF65-F5344CB8AC3E}">
        <p14:creationId xmlns:p14="http://schemas.microsoft.com/office/powerpoint/2010/main" val="2367488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AutoShape 18" descr="Image result for water management icon"/>
          <p:cNvSpPr>
            <a:spLocks noChangeAspect="1" noChangeArrowheads="1"/>
          </p:cNvSpPr>
          <p:nvPr/>
        </p:nvSpPr>
        <p:spPr bwMode="auto">
          <a:xfrm>
            <a:off x="1959869" y="-299028"/>
            <a:ext cx="186720" cy="18672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6016" tIns="28008" rIns="56016" bIns="28008" numCol="1" anchor="t" anchorCtr="0" compatLnSpc="1">
            <a:prstTxWarp prst="textNoShape">
              <a:avLst/>
            </a:prstTxWarp>
          </a:bodyPr>
          <a:lstStyle/>
          <a:p>
            <a:endParaRPr lang="en-ZA" sz="1103" dirty="0"/>
          </a:p>
        </p:txBody>
      </p:sp>
      <p:sp>
        <p:nvSpPr>
          <p:cNvPr id="3" name="Title 2"/>
          <p:cNvSpPr>
            <a:spLocks noGrp="1"/>
          </p:cNvSpPr>
          <p:nvPr>
            <p:ph type="title"/>
          </p:nvPr>
        </p:nvSpPr>
        <p:spPr>
          <a:xfrm>
            <a:off x="653234" y="236252"/>
            <a:ext cx="4800600" cy="279675"/>
          </a:xfrm>
        </p:spPr>
        <p:txBody>
          <a:bodyPr>
            <a:noAutofit/>
          </a:bodyPr>
          <a:lstStyle/>
          <a:p>
            <a:pPr algn="l"/>
            <a:r>
              <a:rPr lang="en-ZA" sz="1800" dirty="0">
                <a:solidFill>
                  <a:schemeClr val="accent3">
                    <a:lumMod val="50000"/>
                  </a:schemeClr>
                </a:solidFill>
                <a:latin typeface="Arial" panose="020B0604020202020204" pitchFamily="34" charset="0"/>
                <a:cs typeface="Arial" panose="020B0604020202020204" pitchFamily="34" charset="0"/>
              </a:rPr>
              <a:t>CONSULTATION PROCESS </a:t>
            </a:r>
          </a:p>
        </p:txBody>
      </p:sp>
      <p:graphicFrame>
        <p:nvGraphicFramePr>
          <p:cNvPr id="7" name="Table 6"/>
          <p:cNvGraphicFramePr>
            <a:graphicFrameLocks noGrp="1"/>
          </p:cNvGraphicFramePr>
          <p:nvPr>
            <p:extLst>
              <p:ext uri="{D42A27DB-BD31-4B8C-83A1-F6EECF244321}">
                <p14:modId xmlns:p14="http://schemas.microsoft.com/office/powerpoint/2010/main" val="3586639700"/>
              </p:ext>
            </p:extLst>
          </p:nvPr>
        </p:nvGraphicFramePr>
        <p:xfrm>
          <a:off x="755650" y="646809"/>
          <a:ext cx="8049422" cy="3591429"/>
        </p:xfrm>
        <a:graphic>
          <a:graphicData uri="http://schemas.openxmlformats.org/drawingml/2006/table">
            <a:tbl>
              <a:tblPr firstRow="1" bandRow="1">
                <a:tableStyleId>{5C22544A-7EE6-4342-B048-85BDC9FD1C3A}</a:tableStyleId>
              </a:tblPr>
              <a:tblGrid>
                <a:gridCol w="2409938">
                  <a:extLst>
                    <a:ext uri="{9D8B030D-6E8A-4147-A177-3AD203B41FA5}">
                      <a16:colId xmlns:a16="http://schemas.microsoft.com/office/drawing/2014/main" val="20000"/>
                    </a:ext>
                  </a:extLst>
                </a:gridCol>
                <a:gridCol w="1221567">
                  <a:extLst>
                    <a:ext uri="{9D8B030D-6E8A-4147-A177-3AD203B41FA5}">
                      <a16:colId xmlns:a16="http://schemas.microsoft.com/office/drawing/2014/main" val="20001"/>
                    </a:ext>
                  </a:extLst>
                </a:gridCol>
                <a:gridCol w="1281317">
                  <a:extLst>
                    <a:ext uri="{9D8B030D-6E8A-4147-A177-3AD203B41FA5}">
                      <a16:colId xmlns:a16="http://schemas.microsoft.com/office/drawing/2014/main" val="20002"/>
                    </a:ext>
                  </a:extLst>
                </a:gridCol>
                <a:gridCol w="1281316">
                  <a:extLst>
                    <a:ext uri="{9D8B030D-6E8A-4147-A177-3AD203B41FA5}">
                      <a16:colId xmlns:a16="http://schemas.microsoft.com/office/drawing/2014/main" val="20003"/>
                    </a:ext>
                  </a:extLst>
                </a:gridCol>
                <a:gridCol w="1855284">
                  <a:extLst>
                    <a:ext uri="{9D8B030D-6E8A-4147-A177-3AD203B41FA5}">
                      <a16:colId xmlns:a16="http://schemas.microsoft.com/office/drawing/2014/main" val="20004"/>
                    </a:ext>
                  </a:extLst>
                </a:gridCol>
              </a:tblGrid>
              <a:tr h="293794">
                <a:tc>
                  <a:txBody>
                    <a:bodyPr/>
                    <a:lstStyle/>
                    <a:p>
                      <a:pPr algn="ctr"/>
                      <a:r>
                        <a:rPr lang="en-US" sz="1300" dirty="0">
                          <a:solidFill>
                            <a:schemeClr val="bg1"/>
                          </a:solidFill>
                        </a:rPr>
                        <a:t>PROCESS ACTION</a:t>
                      </a:r>
                    </a:p>
                  </a:txBody>
                  <a:tcPr marL="63070" marR="63070" marT="31533" marB="31533"/>
                </a:tc>
                <a:tc>
                  <a:txBody>
                    <a:bodyPr/>
                    <a:lstStyle/>
                    <a:p>
                      <a:pPr algn="ctr"/>
                      <a:r>
                        <a:rPr lang="en-US" sz="1300" dirty="0">
                          <a:solidFill>
                            <a:schemeClr val="bg1"/>
                          </a:solidFill>
                        </a:rPr>
                        <a:t>DATE</a:t>
                      </a:r>
                    </a:p>
                  </a:txBody>
                  <a:tcPr marL="63070" marR="63070" marT="31533" marB="31533"/>
                </a:tc>
                <a:tc>
                  <a:txBody>
                    <a:bodyPr/>
                    <a:lstStyle/>
                    <a:p>
                      <a:pPr algn="ctr"/>
                      <a:r>
                        <a:rPr lang="en-US" sz="1300" dirty="0">
                          <a:solidFill>
                            <a:schemeClr val="bg1"/>
                          </a:solidFill>
                        </a:rPr>
                        <a:t>BY</a:t>
                      </a:r>
                      <a:r>
                        <a:rPr lang="en-US" sz="1300" baseline="0" dirty="0">
                          <a:solidFill>
                            <a:schemeClr val="bg1"/>
                          </a:solidFill>
                        </a:rPr>
                        <a:t> WHOM</a:t>
                      </a:r>
                      <a:endParaRPr lang="en-US" sz="1300" dirty="0">
                        <a:solidFill>
                          <a:schemeClr val="bg1"/>
                        </a:solidFill>
                      </a:endParaRPr>
                    </a:p>
                  </a:txBody>
                  <a:tcPr marL="63070" marR="63070" marT="31533" marB="31533"/>
                </a:tc>
                <a:tc>
                  <a:txBody>
                    <a:bodyPr/>
                    <a:lstStyle/>
                    <a:p>
                      <a:pPr algn="ctr"/>
                      <a:r>
                        <a:rPr lang="en-US" sz="1300" dirty="0">
                          <a:solidFill>
                            <a:schemeClr val="bg1"/>
                          </a:solidFill>
                        </a:rPr>
                        <a:t>COMPLIANCE </a:t>
                      </a:r>
                    </a:p>
                  </a:txBody>
                  <a:tcPr marL="63070" marR="63070" marT="31533" marB="31533"/>
                </a:tc>
                <a:tc>
                  <a:txBody>
                    <a:bodyPr/>
                    <a:lstStyle/>
                    <a:p>
                      <a:pPr algn="ctr"/>
                      <a:r>
                        <a:rPr lang="en-US" sz="1300" dirty="0">
                          <a:solidFill>
                            <a:schemeClr val="bg1"/>
                          </a:solidFill>
                        </a:rPr>
                        <a:t>RESPONSE</a:t>
                      </a:r>
                      <a:r>
                        <a:rPr lang="en-US" sz="1300" baseline="0" dirty="0">
                          <a:solidFill>
                            <a:schemeClr val="bg1"/>
                          </a:solidFill>
                        </a:rPr>
                        <a:t> </a:t>
                      </a:r>
                      <a:endParaRPr lang="en-US" sz="1300" dirty="0">
                        <a:solidFill>
                          <a:schemeClr val="bg1"/>
                        </a:solidFill>
                      </a:endParaRPr>
                    </a:p>
                  </a:txBody>
                  <a:tcPr marL="63070" marR="63070" marT="31533" marB="31533"/>
                </a:tc>
                <a:extLst>
                  <a:ext uri="{0D108BD9-81ED-4DB2-BD59-A6C34878D82A}">
                    <a16:rowId xmlns:a16="http://schemas.microsoft.com/office/drawing/2014/main" val="10000"/>
                  </a:ext>
                </a:extLst>
              </a:tr>
              <a:tr h="455502">
                <a:tc>
                  <a:txBody>
                    <a:bodyPr/>
                    <a:lstStyle/>
                    <a:p>
                      <a:r>
                        <a:rPr lang="en-US" sz="1300" dirty="0">
                          <a:solidFill>
                            <a:schemeClr val="tx1"/>
                          </a:solidFill>
                        </a:rPr>
                        <a:t>Consultation with Municipalities</a:t>
                      </a:r>
                    </a:p>
                    <a:p>
                      <a:r>
                        <a:rPr lang="en-US" sz="1300" b="1" baseline="0" dirty="0">
                          <a:solidFill>
                            <a:schemeClr val="tx1"/>
                          </a:solidFill>
                        </a:rPr>
                        <a:t>Circular 23 of the MFMA</a:t>
                      </a:r>
                      <a:r>
                        <a:rPr lang="en-US" sz="1300" baseline="0" dirty="0">
                          <a:solidFill>
                            <a:schemeClr val="tx1"/>
                          </a:solidFill>
                        </a:rPr>
                        <a:t> </a:t>
                      </a:r>
                      <a:endParaRPr lang="en-US" sz="1300" dirty="0">
                        <a:solidFill>
                          <a:schemeClr val="tx1"/>
                        </a:solidFill>
                      </a:endParaRPr>
                    </a:p>
                  </a:txBody>
                  <a:tcPr marL="63070" marR="63070" marT="31533" marB="31533"/>
                </a:tc>
                <a:tc>
                  <a:txBody>
                    <a:bodyPr/>
                    <a:lstStyle/>
                    <a:p>
                      <a:r>
                        <a:rPr lang="en-US" sz="1300" dirty="0">
                          <a:solidFill>
                            <a:schemeClr val="tx1"/>
                          </a:solidFill>
                        </a:rPr>
                        <a:t>Oct- Nov</a:t>
                      </a:r>
                    </a:p>
                  </a:txBody>
                  <a:tcPr marL="63070" marR="63070" marT="31533" marB="31533"/>
                </a:tc>
                <a:tc>
                  <a:txBody>
                    <a:bodyPr/>
                    <a:lstStyle/>
                    <a:p>
                      <a:r>
                        <a:rPr lang="en-US" sz="1300" dirty="0">
                          <a:solidFill>
                            <a:schemeClr val="tx1"/>
                          </a:solidFill>
                        </a:rPr>
                        <a:t>Water Boards</a:t>
                      </a:r>
                    </a:p>
                  </a:txBody>
                  <a:tcPr marL="63070" marR="63070" marT="31533" marB="31533"/>
                </a:tc>
                <a:tc>
                  <a:txBody>
                    <a:bodyPr/>
                    <a:lstStyle/>
                    <a:p>
                      <a:endParaRPr lang="en-US" sz="1300" dirty="0">
                        <a:solidFill>
                          <a:schemeClr val="tx1"/>
                        </a:solidFill>
                      </a:endParaRPr>
                    </a:p>
                  </a:txBody>
                  <a:tcPr marL="63070" marR="63070" marT="31533" marB="31533">
                    <a:solidFill>
                      <a:srgbClr val="FFC000"/>
                    </a:solidFill>
                  </a:tcPr>
                </a:tc>
                <a:tc>
                  <a:txBody>
                    <a:bodyPr/>
                    <a:lstStyle/>
                    <a:p>
                      <a:r>
                        <a:rPr lang="en-US" sz="1300" dirty="0">
                          <a:solidFill>
                            <a:schemeClr val="tx1"/>
                          </a:solidFill>
                        </a:rPr>
                        <a:t>None attendance by some municipalities</a:t>
                      </a:r>
                      <a:r>
                        <a:rPr lang="en-US" sz="1300" baseline="0" dirty="0">
                          <a:solidFill>
                            <a:schemeClr val="tx1"/>
                          </a:solidFill>
                        </a:rPr>
                        <a:t> </a:t>
                      </a:r>
                      <a:endParaRPr lang="en-US" sz="1300" dirty="0">
                        <a:solidFill>
                          <a:schemeClr val="tx1"/>
                        </a:solidFill>
                      </a:endParaRPr>
                    </a:p>
                  </a:txBody>
                  <a:tcPr marL="63070" marR="63070" marT="31533" marB="31533">
                    <a:solidFill>
                      <a:srgbClr val="FFC000"/>
                    </a:solidFill>
                  </a:tcPr>
                </a:tc>
                <a:extLst>
                  <a:ext uri="{0D108BD9-81ED-4DB2-BD59-A6C34878D82A}">
                    <a16:rowId xmlns:a16="http://schemas.microsoft.com/office/drawing/2014/main" val="10001"/>
                  </a:ext>
                </a:extLst>
              </a:tr>
              <a:tr h="651720">
                <a:tc>
                  <a:txBody>
                    <a:bodyPr/>
                    <a:lstStyle/>
                    <a:p>
                      <a:r>
                        <a:rPr lang="en-US" sz="1300" dirty="0">
                          <a:solidFill>
                            <a:schemeClr val="tx1"/>
                          </a:solidFill>
                        </a:rPr>
                        <a:t>Consult with SALGA</a:t>
                      </a:r>
                    </a:p>
                    <a:p>
                      <a:r>
                        <a:rPr lang="en-US" sz="1300" b="1" dirty="0">
                          <a:solidFill>
                            <a:schemeClr val="tx1"/>
                          </a:solidFill>
                        </a:rPr>
                        <a:t>Section 42 of the MFMA</a:t>
                      </a:r>
                    </a:p>
                  </a:txBody>
                  <a:tcPr marL="63070" marR="63070" marT="31533" marB="31533"/>
                </a:tc>
                <a:tc>
                  <a:txBody>
                    <a:bodyPr/>
                    <a:lstStyle/>
                    <a:p>
                      <a:r>
                        <a:rPr lang="en-US" sz="1300" dirty="0">
                          <a:solidFill>
                            <a:schemeClr val="tx1"/>
                          </a:solidFill>
                        </a:rPr>
                        <a:t>No later than 1 Dec </a:t>
                      </a:r>
                    </a:p>
                  </a:txBody>
                  <a:tcPr marL="63070" marR="63070" marT="31533" marB="31533"/>
                </a:tc>
                <a:tc>
                  <a:txBody>
                    <a:bodyPr/>
                    <a:lstStyle/>
                    <a:p>
                      <a:r>
                        <a:rPr lang="en-US" sz="1300" dirty="0">
                          <a:solidFill>
                            <a:schemeClr val="tx1"/>
                          </a:solidFill>
                        </a:rPr>
                        <a:t>Water Boards</a:t>
                      </a:r>
                    </a:p>
                  </a:txBody>
                  <a:tcPr marL="63070" marR="63070" marT="31533" marB="31533"/>
                </a:tc>
                <a:tc>
                  <a:txBody>
                    <a:bodyPr/>
                    <a:lstStyle/>
                    <a:p>
                      <a:endParaRPr lang="en-US" sz="1300" dirty="0">
                        <a:solidFill>
                          <a:schemeClr val="tx1"/>
                        </a:solidFill>
                      </a:endParaRPr>
                    </a:p>
                  </a:txBody>
                  <a:tcPr marL="63070" marR="63070" marT="31533" marB="31533">
                    <a:solidFill>
                      <a:srgbClr val="FFC000"/>
                    </a:solidFill>
                  </a:tcPr>
                </a:tc>
                <a:tc>
                  <a:txBody>
                    <a:bodyPr/>
                    <a:lstStyle/>
                    <a:p>
                      <a:r>
                        <a:rPr lang="en-US" sz="1300" dirty="0">
                          <a:solidFill>
                            <a:schemeClr val="tx1"/>
                          </a:solidFill>
                        </a:rPr>
                        <a:t>Some</a:t>
                      </a:r>
                      <a:r>
                        <a:rPr lang="en-US" sz="1300" baseline="0" dirty="0">
                          <a:solidFill>
                            <a:schemeClr val="tx1"/>
                          </a:solidFill>
                        </a:rPr>
                        <a:t> c</a:t>
                      </a:r>
                      <a:r>
                        <a:rPr lang="en-US" sz="1300" dirty="0">
                          <a:solidFill>
                            <a:schemeClr val="tx1"/>
                          </a:solidFill>
                        </a:rPr>
                        <a:t>ompliance</a:t>
                      </a:r>
                      <a:r>
                        <a:rPr lang="en-US" sz="1300" baseline="0" dirty="0">
                          <a:solidFill>
                            <a:schemeClr val="tx1"/>
                          </a:solidFill>
                        </a:rPr>
                        <a:t> – lack of compliance in terms of section 42 (3) (d)</a:t>
                      </a:r>
                      <a:endParaRPr lang="en-US" sz="1300" dirty="0">
                        <a:solidFill>
                          <a:schemeClr val="tx1"/>
                        </a:solidFill>
                      </a:endParaRPr>
                    </a:p>
                  </a:txBody>
                  <a:tcPr marL="63070" marR="63070" marT="31533" marB="31533">
                    <a:solidFill>
                      <a:srgbClr val="FFC000"/>
                    </a:solidFill>
                  </a:tcPr>
                </a:tc>
                <a:extLst>
                  <a:ext uri="{0D108BD9-81ED-4DB2-BD59-A6C34878D82A}">
                    <a16:rowId xmlns:a16="http://schemas.microsoft.com/office/drawing/2014/main" val="10002"/>
                  </a:ext>
                </a:extLst>
              </a:tr>
              <a:tr h="514140">
                <a:tc>
                  <a:txBody>
                    <a:bodyPr/>
                    <a:lstStyle/>
                    <a:p>
                      <a:r>
                        <a:rPr lang="en-US" sz="1300" dirty="0">
                          <a:solidFill>
                            <a:schemeClr val="tx1"/>
                          </a:solidFill>
                        </a:rPr>
                        <a:t>Written</a:t>
                      </a:r>
                      <a:r>
                        <a:rPr lang="en-US" sz="1300" baseline="0" dirty="0">
                          <a:solidFill>
                            <a:schemeClr val="tx1"/>
                          </a:solidFill>
                        </a:rPr>
                        <a:t> Comments to Water Boards</a:t>
                      </a:r>
                      <a:endParaRPr lang="en-US" sz="1300" dirty="0">
                        <a:solidFill>
                          <a:schemeClr val="tx1"/>
                        </a:solidFill>
                      </a:endParaRPr>
                    </a:p>
                  </a:txBody>
                  <a:tcPr marL="63070" marR="63070" marT="31533" marB="31533"/>
                </a:tc>
                <a:tc>
                  <a:txBody>
                    <a:bodyPr/>
                    <a:lstStyle/>
                    <a:p>
                      <a:r>
                        <a:rPr lang="en-US" sz="1300" dirty="0">
                          <a:solidFill>
                            <a:schemeClr val="tx1"/>
                          </a:solidFill>
                        </a:rPr>
                        <a:t>25 Jan </a:t>
                      </a:r>
                    </a:p>
                  </a:txBody>
                  <a:tcPr marL="63070" marR="63070" marT="31533" marB="31533"/>
                </a:tc>
                <a:tc>
                  <a:txBody>
                    <a:bodyPr/>
                    <a:lstStyle/>
                    <a:p>
                      <a:r>
                        <a:rPr lang="en-US" sz="1300" dirty="0">
                          <a:solidFill>
                            <a:schemeClr val="tx1"/>
                          </a:solidFill>
                        </a:rPr>
                        <a:t>SALGA</a:t>
                      </a:r>
                    </a:p>
                  </a:txBody>
                  <a:tcPr marL="63070" marR="63070" marT="31533" marB="31533"/>
                </a:tc>
                <a:tc>
                  <a:txBody>
                    <a:bodyPr/>
                    <a:lstStyle/>
                    <a:p>
                      <a:endParaRPr lang="en-US" sz="1300" dirty="0">
                        <a:solidFill>
                          <a:schemeClr val="tx1"/>
                        </a:solidFill>
                      </a:endParaRPr>
                    </a:p>
                  </a:txBody>
                  <a:tcPr marL="63070" marR="63070" marT="31533" marB="31533">
                    <a:solidFill>
                      <a:srgbClr val="92D050"/>
                    </a:solidFill>
                  </a:tcPr>
                </a:tc>
                <a:tc>
                  <a:txBody>
                    <a:bodyPr/>
                    <a:lstStyle/>
                    <a:p>
                      <a:r>
                        <a:rPr lang="en-US" sz="1300" dirty="0">
                          <a:solidFill>
                            <a:schemeClr val="tx1"/>
                          </a:solidFill>
                        </a:rPr>
                        <a:t>Compliant</a:t>
                      </a:r>
                      <a:r>
                        <a:rPr lang="en-US" sz="1300" baseline="0" dirty="0">
                          <a:solidFill>
                            <a:schemeClr val="tx1"/>
                          </a:solidFill>
                        </a:rPr>
                        <a:t> </a:t>
                      </a:r>
                      <a:endParaRPr lang="en-US" sz="1300" dirty="0">
                        <a:solidFill>
                          <a:schemeClr val="tx1"/>
                        </a:solidFill>
                      </a:endParaRPr>
                    </a:p>
                  </a:txBody>
                  <a:tcPr marL="63070" marR="63070" marT="31533" marB="31533">
                    <a:solidFill>
                      <a:srgbClr val="92D050"/>
                    </a:solidFill>
                  </a:tcPr>
                </a:tc>
                <a:extLst>
                  <a:ext uri="{0D108BD9-81ED-4DB2-BD59-A6C34878D82A}">
                    <a16:rowId xmlns:a16="http://schemas.microsoft.com/office/drawing/2014/main" val="10003"/>
                  </a:ext>
                </a:extLst>
              </a:tr>
              <a:tr h="455502">
                <a:tc>
                  <a:txBody>
                    <a:bodyPr/>
                    <a:lstStyle/>
                    <a:p>
                      <a:r>
                        <a:rPr lang="en-US" sz="1300" dirty="0">
                          <a:solidFill>
                            <a:schemeClr val="tx1"/>
                          </a:solidFill>
                        </a:rPr>
                        <a:t>Lodge</a:t>
                      </a:r>
                      <a:r>
                        <a:rPr lang="en-US" sz="1300" baseline="0" dirty="0">
                          <a:solidFill>
                            <a:schemeClr val="tx1"/>
                          </a:solidFill>
                        </a:rPr>
                        <a:t> pricing amendments with Parliament</a:t>
                      </a:r>
                      <a:endParaRPr lang="en-US" sz="1300" dirty="0">
                        <a:solidFill>
                          <a:schemeClr val="tx1"/>
                        </a:solidFill>
                      </a:endParaRPr>
                    </a:p>
                  </a:txBody>
                  <a:tcPr marL="63070" marR="63070" marT="31533" marB="31533"/>
                </a:tc>
                <a:tc>
                  <a:txBody>
                    <a:bodyPr/>
                    <a:lstStyle/>
                    <a:p>
                      <a:r>
                        <a:rPr lang="en-US" sz="1300" baseline="0" dirty="0">
                          <a:solidFill>
                            <a:schemeClr val="tx1"/>
                          </a:solidFill>
                        </a:rPr>
                        <a:t>Feb – March </a:t>
                      </a:r>
                      <a:endParaRPr lang="en-US" sz="1300" dirty="0">
                        <a:solidFill>
                          <a:schemeClr val="tx1"/>
                        </a:solidFill>
                      </a:endParaRPr>
                    </a:p>
                  </a:txBody>
                  <a:tcPr marL="63070" marR="63070" marT="31533" marB="31533"/>
                </a:tc>
                <a:tc>
                  <a:txBody>
                    <a:bodyPr/>
                    <a:lstStyle/>
                    <a:p>
                      <a:r>
                        <a:rPr lang="en-US" sz="1300" dirty="0">
                          <a:solidFill>
                            <a:schemeClr val="tx1"/>
                          </a:solidFill>
                        </a:rPr>
                        <a:t>DWS</a:t>
                      </a:r>
                    </a:p>
                  </a:txBody>
                  <a:tcPr marL="63070" marR="63070" marT="31533" marB="31533"/>
                </a:tc>
                <a:tc>
                  <a:txBody>
                    <a:bodyPr/>
                    <a:lstStyle/>
                    <a:p>
                      <a:endParaRPr lang="en-US" sz="1300" dirty="0">
                        <a:solidFill>
                          <a:schemeClr val="tx1"/>
                        </a:solidFill>
                      </a:endParaRPr>
                    </a:p>
                  </a:txBody>
                  <a:tcPr marL="63070" marR="63070" marT="31533" marB="31533">
                    <a:solidFill>
                      <a:srgbClr val="92D050"/>
                    </a:solidFill>
                  </a:tcPr>
                </a:tc>
                <a:tc>
                  <a:txBody>
                    <a:bodyPr/>
                    <a:lstStyle/>
                    <a:p>
                      <a:r>
                        <a:rPr lang="en-US" sz="1300" dirty="0">
                          <a:solidFill>
                            <a:schemeClr val="tx1"/>
                          </a:solidFill>
                        </a:rPr>
                        <a:t>Compliant</a:t>
                      </a:r>
                      <a:r>
                        <a:rPr lang="en-US" sz="1300" baseline="0" dirty="0">
                          <a:solidFill>
                            <a:schemeClr val="tx1"/>
                          </a:solidFill>
                        </a:rPr>
                        <a:t> </a:t>
                      </a:r>
                      <a:endParaRPr lang="en-US" sz="1300" dirty="0">
                        <a:solidFill>
                          <a:schemeClr val="tx1"/>
                        </a:solidFill>
                      </a:endParaRPr>
                    </a:p>
                  </a:txBody>
                  <a:tcPr marL="63070" marR="63070" marT="31533" marB="31533">
                    <a:solidFill>
                      <a:srgbClr val="92D050"/>
                    </a:solidFill>
                  </a:tcPr>
                </a:tc>
                <a:extLst>
                  <a:ext uri="{0D108BD9-81ED-4DB2-BD59-A6C34878D82A}">
                    <a16:rowId xmlns:a16="http://schemas.microsoft.com/office/drawing/2014/main" val="10004"/>
                  </a:ext>
                </a:extLst>
              </a:tr>
              <a:tr h="743369">
                <a:tc>
                  <a:txBody>
                    <a:bodyPr/>
                    <a:lstStyle/>
                    <a:p>
                      <a:r>
                        <a:rPr lang="en-US" sz="1300" dirty="0">
                          <a:solidFill>
                            <a:schemeClr val="tx1"/>
                          </a:solidFill>
                        </a:rPr>
                        <a:t>Parliament</a:t>
                      </a:r>
                      <a:r>
                        <a:rPr lang="en-US" sz="1300" baseline="0" dirty="0">
                          <a:solidFill>
                            <a:schemeClr val="tx1"/>
                          </a:solidFill>
                        </a:rPr>
                        <a:t> “approval” and bulk provider notifies  Municipalities of price increase</a:t>
                      </a:r>
                      <a:endParaRPr lang="en-US" sz="1300" dirty="0">
                        <a:solidFill>
                          <a:schemeClr val="tx1"/>
                        </a:solidFill>
                      </a:endParaRPr>
                    </a:p>
                  </a:txBody>
                  <a:tcPr marL="63070" marR="63070" marT="31533" marB="31533"/>
                </a:tc>
                <a:tc>
                  <a:txBody>
                    <a:bodyPr/>
                    <a:lstStyle/>
                    <a:p>
                      <a:r>
                        <a:rPr lang="en-US" sz="1300" dirty="0">
                          <a:solidFill>
                            <a:schemeClr val="tx1"/>
                          </a:solidFill>
                        </a:rPr>
                        <a:t>15 March</a:t>
                      </a:r>
                    </a:p>
                  </a:txBody>
                  <a:tcPr marL="63070" marR="63070" marT="31533" marB="31533"/>
                </a:tc>
                <a:tc>
                  <a:txBody>
                    <a:bodyPr/>
                    <a:lstStyle/>
                    <a:p>
                      <a:r>
                        <a:rPr lang="en-US" sz="1300" dirty="0">
                          <a:solidFill>
                            <a:schemeClr val="tx1"/>
                          </a:solidFill>
                        </a:rPr>
                        <a:t>DWS</a:t>
                      </a:r>
                    </a:p>
                  </a:txBody>
                  <a:tcPr marL="63070" marR="63070" marT="31533" marB="31533"/>
                </a:tc>
                <a:tc>
                  <a:txBody>
                    <a:bodyPr/>
                    <a:lstStyle/>
                    <a:p>
                      <a:endParaRPr lang="en-US" sz="1300" dirty="0">
                        <a:solidFill>
                          <a:schemeClr val="tx1"/>
                        </a:solidFill>
                      </a:endParaRPr>
                    </a:p>
                  </a:txBody>
                  <a:tcPr marL="63070" marR="63070" marT="31533" marB="31533">
                    <a:solidFill>
                      <a:srgbClr val="92D050"/>
                    </a:solidFill>
                  </a:tcPr>
                </a:tc>
                <a:tc>
                  <a:txBody>
                    <a:bodyPr/>
                    <a:lstStyle/>
                    <a:p>
                      <a:r>
                        <a:rPr lang="en-US" sz="1300" dirty="0">
                          <a:solidFill>
                            <a:schemeClr val="tx1"/>
                          </a:solidFill>
                        </a:rPr>
                        <a:t>Compliant</a:t>
                      </a:r>
                      <a:r>
                        <a:rPr lang="en-US" sz="1300" baseline="0" dirty="0">
                          <a:solidFill>
                            <a:schemeClr val="tx1"/>
                          </a:solidFill>
                        </a:rPr>
                        <a:t> </a:t>
                      </a:r>
                      <a:endParaRPr lang="en-US" sz="1300" dirty="0">
                        <a:solidFill>
                          <a:schemeClr val="tx1"/>
                        </a:solidFill>
                      </a:endParaRPr>
                    </a:p>
                  </a:txBody>
                  <a:tcPr marL="63070" marR="63070" marT="31533" marB="31533">
                    <a:solidFill>
                      <a:srgbClr val="92D050"/>
                    </a:solidFill>
                  </a:tcPr>
                </a:tc>
                <a:extLst>
                  <a:ext uri="{0D108BD9-81ED-4DB2-BD59-A6C34878D82A}">
                    <a16:rowId xmlns:a16="http://schemas.microsoft.com/office/drawing/2014/main" val="10005"/>
                  </a:ext>
                </a:extLst>
              </a:tr>
              <a:tr h="464088">
                <a:tc>
                  <a:txBody>
                    <a:bodyPr/>
                    <a:lstStyle/>
                    <a:p>
                      <a:r>
                        <a:rPr lang="en-US" sz="1300" dirty="0">
                          <a:solidFill>
                            <a:schemeClr val="tx1"/>
                          </a:solidFill>
                        </a:rPr>
                        <a:t>Municipalities table</a:t>
                      </a:r>
                      <a:r>
                        <a:rPr lang="en-US" sz="1300" baseline="0" dirty="0">
                          <a:solidFill>
                            <a:schemeClr val="tx1"/>
                          </a:solidFill>
                        </a:rPr>
                        <a:t> draft budgets before Council </a:t>
                      </a:r>
                      <a:endParaRPr lang="en-US" sz="1300" dirty="0">
                        <a:solidFill>
                          <a:schemeClr val="tx1"/>
                        </a:solidFill>
                      </a:endParaRPr>
                    </a:p>
                  </a:txBody>
                  <a:tcPr marL="63070" marR="63070" marT="31533" marB="31533"/>
                </a:tc>
                <a:tc>
                  <a:txBody>
                    <a:bodyPr/>
                    <a:lstStyle/>
                    <a:p>
                      <a:r>
                        <a:rPr lang="en-US" sz="1300" dirty="0">
                          <a:solidFill>
                            <a:schemeClr val="tx1"/>
                          </a:solidFill>
                        </a:rPr>
                        <a:t>No later than 31 March </a:t>
                      </a:r>
                    </a:p>
                  </a:txBody>
                  <a:tcPr marL="63070" marR="63070" marT="31533" marB="31533"/>
                </a:tc>
                <a:tc>
                  <a:txBody>
                    <a:bodyPr/>
                    <a:lstStyle/>
                    <a:p>
                      <a:r>
                        <a:rPr lang="en-US" sz="1300" dirty="0">
                          <a:solidFill>
                            <a:schemeClr val="tx1"/>
                          </a:solidFill>
                        </a:rPr>
                        <a:t>Municipalities</a:t>
                      </a:r>
                      <a:r>
                        <a:rPr lang="en-US" sz="1300" baseline="0" dirty="0">
                          <a:solidFill>
                            <a:schemeClr val="tx1"/>
                          </a:solidFill>
                        </a:rPr>
                        <a:t> </a:t>
                      </a:r>
                      <a:endParaRPr lang="en-US" sz="1300" dirty="0">
                        <a:solidFill>
                          <a:schemeClr val="tx1"/>
                        </a:solidFill>
                      </a:endParaRPr>
                    </a:p>
                  </a:txBody>
                  <a:tcPr marL="63070" marR="63070" marT="31533" marB="31533"/>
                </a:tc>
                <a:tc>
                  <a:txBody>
                    <a:bodyPr/>
                    <a:lstStyle/>
                    <a:p>
                      <a:endParaRPr lang="en-US" sz="1300" dirty="0">
                        <a:solidFill>
                          <a:schemeClr val="tx1"/>
                        </a:solidFill>
                      </a:endParaRPr>
                    </a:p>
                  </a:txBody>
                  <a:tcPr marL="63070" marR="63070" marT="31533" marB="31533">
                    <a:solidFill>
                      <a:srgbClr val="92D050"/>
                    </a:solidFill>
                  </a:tcPr>
                </a:tc>
                <a:tc>
                  <a:txBody>
                    <a:bodyPr/>
                    <a:lstStyle/>
                    <a:p>
                      <a:r>
                        <a:rPr lang="en-US" sz="1300" dirty="0">
                          <a:solidFill>
                            <a:schemeClr val="tx1"/>
                          </a:solidFill>
                        </a:rPr>
                        <a:t>Compliant</a:t>
                      </a:r>
                      <a:r>
                        <a:rPr lang="en-US" sz="1300" baseline="0" dirty="0">
                          <a:solidFill>
                            <a:schemeClr val="tx1"/>
                          </a:solidFill>
                        </a:rPr>
                        <a:t> </a:t>
                      </a:r>
                      <a:endParaRPr lang="en-US" sz="1300" dirty="0">
                        <a:solidFill>
                          <a:schemeClr val="tx1"/>
                        </a:solidFill>
                      </a:endParaRPr>
                    </a:p>
                  </a:txBody>
                  <a:tcPr marL="63070" marR="63070" marT="31533" marB="31533">
                    <a:solidFill>
                      <a:srgbClr val="92D050"/>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951444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424" y="603508"/>
            <a:ext cx="5795075" cy="3690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38" name="TextBox 3"/>
          <p:cNvSpPr txBox="1">
            <a:spLocks noChangeArrowheads="1"/>
          </p:cNvSpPr>
          <p:nvPr/>
        </p:nvSpPr>
        <p:spPr bwMode="auto">
          <a:xfrm>
            <a:off x="604010" y="239712"/>
            <a:ext cx="4959123" cy="369332"/>
          </a:xfrm>
          <a:prstGeom prst="rect">
            <a:avLst/>
          </a:prstGeom>
          <a:noFill/>
          <a:ln w="9525">
            <a:noFill/>
            <a:miter lim="800000"/>
            <a:headEnd/>
            <a:tailEnd/>
          </a:ln>
        </p:spPr>
        <p:txBody>
          <a:bodyPr wrap="square">
            <a:spAutoFit/>
          </a:bodyPr>
          <a:lstStyle/>
          <a:p>
            <a:pPr>
              <a:defRPr/>
            </a:pPr>
            <a:r>
              <a:rPr lang="en-ZA" sz="1800" b="1" cap="all" dirty="0">
                <a:solidFill>
                  <a:schemeClr val="accent3">
                    <a:lumMod val="50000"/>
                  </a:schemeClr>
                </a:solidFill>
                <a:latin typeface="Arial" panose="020B0604020202020204" pitchFamily="34" charset="0"/>
                <a:ea typeface="ＭＳ Ｐゴシック" pitchFamily="34" charset="-128"/>
                <a:cs typeface="Arial" panose="020B0604020202020204" pitchFamily="34" charset="0"/>
              </a:rPr>
              <a:t> </a:t>
            </a:r>
            <a:r>
              <a:rPr lang="en-US" sz="1800" b="1" dirty="0">
                <a:solidFill>
                  <a:schemeClr val="accent3">
                    <a:lumMod val="50000"/>
                  </a:schemeClr>
                </a:solidFill>
                <a:latin typeface="Arial" panose="020B0604020202020204" pitchFamily="34" charset="0"/>
                <a:ea typeface="ＭＳ Ｐゴシック" pitchFamily="34" charset="-128"/>
                <a:cs typeface="Arial" panose="020B0604020202020204" pitchFamily="34" charset="0"/>
              </a:rPr>
              <a:t>Tariffs in the water value chain</a:t>
            </a:r>
          </a:p>
        </p:txBody>
      </p:sp>
    </p:spTree>
    <p:extLst>
      <p:ext uri="{BB962C8B-B14F-4D97-AF65-F5344CB8AC3E}">
        <p14:creationId xmlns:p14="http://schemas.microsoft.com/office/powerpoint/2010/main" val="35791185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2002714" y="667048"/>
            <a:ext cx="4371975" cy="466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rgbClr val="000000"/>
                </a:solidFill>
                <a:latin typeface="Calibri" pitchFamily="34" charset="0"/>
                <a:ea typeface="ヒラギノ角ゴ ProN W3" pitchFamily="1" charset="-128"/>
                <a:sym typeface="Calibri" pitchFamily="34" charset="0"/>
              </a:defRPr>
            </a:lvl1pPr>
            <a:lvl2pPr marL="742950" indent="-285750" eaLnBrk="0" hangingPunct="0">
              <a:defRPr>
                <a:solidFill>
                  <a:srgbClr val="000000"/>
                </a:solidFill>
                <a:latin typeface="Calibri" pitchFamily="34" charset="0"/>
                <a:ea typeface="ヒラギノ角ゴ ProN W3" pitchFamily="1" charset="-128"/>
                <a:sym typeface="Calibri" pitchFamily="34" charset="0"/>
              </a:defRPr>
            </a:lvl2pPr>
            <a:lvl3pPr marL="1143000" indent="-228600" eaLnBrk="0" hangingPunct="0">
              <a:defRPr>
                <a:solidFill>
                  <a:srgbClr val="000000"/>
                </a:solidFill>
                <a:latin typeface="Calibri" pitchFamily="34" charset="0"/>
                <a:ea typeface="ヒラギノ角ゴ ProN W3" pitchFamily="1" charset="-128"/>
                <a:sym typeface="Calibri" pitchFamily="34" charset="0"/>
              </a:defRPr>
            </a:lvl3pPr>
            <a:lvl4pPr marL="1600200" indent="-228600" eaLnBrk="0" hangingPunct="0">
              <a:defRPr>
                <a:solidFill>
                  <a:srgbClr val="000000"/>
                </a:solidFill>
                <a:latin typeface="Calibri" pitchFamily="34" charset="0"/>
                <a:ea typeface="ヒラギノ角ゴ ProN W3" pitchFamily="1" charset="-128"/>
                <a:sym typeface="Calibri" pitchFamily="34" charset="0"/>
              </a:defRPr>
            </a:lvl4pPr>
            <a:lvl5pPr marL="2057400" indent="-228600" eaLnBrk="0" hangingPunct="0">
              <a:defRPr>
                <a:solidFill>
                  <a:srgbClr val="000000"/>
                </a:solidFill>
                <a:latin typeface="Calibri" pitchFamily="34" charset="0"/>
                <a:ea typeface="ヒラギノ角ゴ ProN W3" pitchFamily="1" charset="-128"/>
                <a:sym typeface="Calibri" pitchFamily="34" charset="0"/>
              </a:defRPr>
            </a:lvl5pPr>
            <a:lvl6pPr marL="25146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6pPr>
            <a:lvl7pPr marL="29718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7pPr>
            <a:lvl8pPr marL="34290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8pPr>
            <a:lvl9pPr marL="38862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9pPr>
          </a:lstStyle>
          <a:p>
            <a:pPr algn="ctr" eaLnBrk="1" hangingPunct="1"/>
            <a:endParaRPr lang="en-US" altLang="en-US" sz="1575" dirty="0">
              <a:solidFill>
                <a:srgbClr val="C7C9CA"/>
              </a:solidFill>
            </a:endParaRPr>
          </a:p>
        </p:txBody>
      </p:sp>
      <p:sp>
        <p:nvSpPr>
          <p:cNvPr id="19" name="Text Box 32"/>
          <p:cNvSpPr txBox="1">
            <a:spLocks noChangeArrowheads="1"/>
          </p:cNvSpPr>
          <p:nvPr/>
        </p:nvSpPr>
        <p:spPr bwMode="auto">
          <a:xfrm>
            <a:off x="658333" y="254970"/>
            <a:ext cx="7516295" cy="334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Calibri" pitchFamily="34" charset="0"/>
                <a:ea typeface="ヒラギノ角ゴ ProN W3" pitchFamily="1" charset="-128"/>
                <a:sym typeface="Calibri" pitchFamily="34" charset="0"/>
              </a:defRPr>
            </a:lvl1pPr>
            <a:lvl2pPr marL="742950" indent="-285750" eaLnBrk="0" hangingPunct="0">
              <a:defRPr>
                <a:solidFill>
                  <a:srgbClr val="000000"/>
                </a:solidFill>
                <a:latin typeface="Calibri" pitchFamily="34" charset="0"/>
                <a:ea typeface="ヒラギノ角ゴ ProN W3" pitchFamily="1" charset="-128"/>
                <a:sym typeface="Calibri" pitchFamily="34" charset="0"/>
              </a:defRPr>
            </a:lvl2pPr>
            <a:lvl3pPr marL="1143000" indent="-228600" eaLnBrk="0" hangingPunct="0">
              <a:defRPr>
                <a:solidFill>
                  <a:srgbClr val="000000"/>
                </a:solidFill>
                <a:latin typeface="Calibri" pitchFamily="34" charset="0"/>
                <a:ea typeface="ヒラギノ角ゴ ProN W3" pitchFamily="1" charset="-128"/>
                <a:sym typeface="Calibri" pitchFamily="34" charset="0"/>
              </a:defRPr>
            </a:lvl3pPr>
            <a:lvl4pPr marL="1600200" indent="-228600" eaLnBrk="0" hangingPunct="0">
              <a:defRPr>
                <a:solidFill>
                  <a:srgbClr val="000000"/>
                </a:solidFill>
                <a:latin typeface="Calibri" pitchFamily="34" charset="0"/>
                <a:ea typeface="ヒラギノ角ゴ ProN W3" pitchFamily="1" charset="-128"/>
                <a:sym typeface="Calibri" pitchFamily="34" charset="0"/>
              </a:defRPr>
            </a:lvl4pPr>
            <a:lvl5pPr marL="2057400" indent="-228600" eaLnBrk="0" hangingPunct="0">
              <a:defRPr>
                <a:solidFill>
                  <a:srgbClr val="000000"/>
                </a:solidFill>
                <a:latin typeface="Calibri" pitchFamily="34" charset="0"/>
                <a:ea typeface="ヒラギノ角ゴ ProN W3" pitchFamily="1" charset="-128"/>
                <a:sym typeface="Calibri" pitchFamily="34" charset="0"/>
              </a:defRPr>
            </a:lvl5pPr>
            <a:lvl6pPr marL="25146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6pPr>
            <a:lvl7pPr marL="29718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7pPr>
            <a:lvl8pPr marL="34290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8pPr>
            <a:lvl9pPr marL="38862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9pPr>
          </a:lstStyle>
          <a:p>
            <a:pPr>
              <a:spcBef>
                <a:spcPct val="50000"/>
              </a:spcBef>
            </a:pPr>
            <a:r>
              <a:rPr lang="en-US" altLang="en-US" sz="1575" b="1" dirty="0">
                <a:solidFill>
                  <a:schemeClr val="accent3">
                    <a:lumMod val="50000"/>
                  </a:schemeClr>
                </a:solidFill>
                <a:latin typeface="Arial" charset="0"/>
                <a:cs typeface="Arial" charset="0"/>
              </a:rPr>
              <a:t>CONTEXT: Institutional Delivery and Tariff Approval in the water value chain </a:t>
            </a:r>
            <a:endParaRPr lang="en-US" altLang="en-US" sz="1575" b="1" dirty="0">
              <a:solidFill>
                <a:schemeClr val="accent3">
                  <a:lumMod val="50000"/>
                </a:schemeClr>
              </a:solidFill>
              <a:latin typeface="Comic Sans MS" pitchFamily="66" charset="0"/>
              <a:cs typeface="Arial" charset="0"/>
            </a:endParaRPr>
          </a:p>
        </p:txBody>
      </p:sp>
      <p:grpSp>
        <p:nvGrpSpPr>
          <p:cNvPr id="2" name="Group 1"/>
          <p:cNvGrpSpPr/>
          <p:nvPr/>
        </p:nvGrpSpPr>
        <p:grpSpPr>
          <a:xfrm>
            <a:off x="352023" y="716209"/>
            <a:ext cx="8005485" cy="2949533"/>
            <a:chOff x="1610168" y="1438186"/>
            <a:chExt cx="6809645" cy="4149419"/>
          </a:xfrm>
        </p:grpSpPr>
        <p:sp>
          <p:nvSpPr>
            <p:cNvPr id="3" name="Slide Number Placeholder 3"/>
            <p:cNvSpPr txBox="1">
              <a:spLocks/>
            </p:cNvSpPr>
            <p:nvPr/>
          </p:nvSpPr>
          <p:spPr>
            <a:xfrm>
              <a:off x="6705313" y="5230416"/>
              <a:ext cx="1600200" cy="357188"/>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55109" tIns="27555" rIns="55109" bIns="27555" rtlCol="0">
              <a:normAutofit/>
            </a:bodyPr>
            <a:lstStyle>
              <a:lvl1pPr marL="464736" indent="-464736" algn="l" defTabSz="619648" rtl="0" eaLnBrk="0" latinLnBrk="0" hangingPunct="0">
                <a:spcBef>
                  <a:spcPct val="20000"/>
                </a:spcBef>
                <a:buFont typeface="Arial"/>
                <a:buChar char="•"/>
                <a:defRPr sz="1626" kern="1200">
                  <a:solidFill>
                    <a:srgbClr val="000000"/>
                  </a:solidFill>
                  <a:latin typeface="Calibri" pitchFamily="34" charset="0"/>
                  <a:ea typeface="ヒラギノ角ゴ ProN W3" pitchFamily="1" charset="-128"/>
                  <a:cs typeface="+mn-cs"/>
                  <a:sym typeface="Calibri" pitchFamily="34" charset="0"/>
                </a:defRPr>
              </a:lvl1pPr>
              <a:lvl2pPr marL="693395" indent="-266690" algn="l" defTabSz="619648" rtl="0" eaLnBrk="0" latinLnBrk="0" hangingPunct="0">
                <a:spcBef>
                  <a:spcPct val="20000"/>
                </a:spcBef>
                <a:buFont typeface="Arial"/>
                <a:buChar char="–"/>
                <a:defRPr sz="1626" kern="1200">
                  <a:solidFill>
                    <a:srgbClr val="000000"/>
                  </a:solidFill>
                  <a:latin typeface="Calibri" pitchFamily="34" charset="0"/>
                  <a:ea typeface="ヒラギノ角ゴ ProN W3" pitchFamily="1" charset="-128"/>
                  <a:cs typeface="+mn-cs"/>
                  <a:sym typeface="Calibri" pitchFamily="34" charset="0"/>
                </a:defRPr>
              </a:lvl2pPr>
              <a:lvl3pPr marL="1066762" indent="-213352" algn="l" defTabSz="619648" rtl="0" eaLnBrk="0" latinLnBrk="0" hangingPunct="0">
                <a:spcBef>
                  <a:spcPct val="20000"/>
                </a:spcBef>
                <a:buFont typeface="Arial"/>
                <a:buChar char="•"/>
                <a:defRPr sz="1626" kern="1200">
                  <a:solidFill>
                    <a:srgbClr val="000000"/>
                  </a:solidFill>
                  <a:latin typeface="Calibri" pitchFamily="34" charset="0"/>
                  <a:ea typeface="ヒラギノ角ゴ ProN W3" pitchFamily="1" charset="-128"/>
                  <a:cs typeface="+mn-cs"/>
                  <a:sym typeface="Calibri" pitchFamily="34" charset="0"/>
                </a:defRPr>
              </a:lvl3pPr>
              <a:lvl4pPr marL="1493467" indent="-213352" algn="l" defTabSz="619648" rtl="0" eaLnBrk="0" latinLnBrk="0" hangingPunct="0">
                <a:spcBef>
                  <a:spcPct val="20000"/>
                </a:spcBef>
                <a:buFont typeface="Arial"/>
                <a:buChar char="–"/>
                <a:defRPr sz="1626" kern="1200">
                  <a:solidFill>
                    <a:srgbClr val="000000"/>
                  </a:solidFill>
                  <a:latin typeface="Calibri" pitchFamily="34" charset="0"/>
                  <a:ea typeface="ヒラギノ角ゴ ProN W3" pitchFamily="1" charset="-128"/>
                  <a:cs typeface="+mn-cs"/>
                  <a:sym typeface="Calibri" pitchFamily="34" charset="0"/>
                </a:defRPr>
              </a:lvl4pPr>
              <a:lvl5pPr marL="1920171" indent="-213352" algn="l" defTabSz="619648" rtl="0" eaLnBrk="0" latinLnBrk="0" hangingPunct="0">
                <a:spcBef>
                  <a:spcPct val="20000"/>
                </a:spcBef>
                <a:buFont typeface="Arial"/>
                <a:buChar char="»"/>
                <a:defRPr sz="1626" kern="1200">
                  <a:solidFill>
                    <a:srgbClr val="000000"/>
                  </a:solidFill>
                  <a:latin typeface="Calibri" pitchFamily="34" charset="0"/>
                  <a:ea typeface="ヒラギノ角ゴ ProN W3" pitchFamily="1" charset="-128"/>
                  <a:cs typeface="+mn-cs"/>
                  <a:sym typeface="Calibri" pitchFamily="34" charset="0"/>
                </a:defRPr>
              </a:lvl5pPr>
              <a:lvl6pPr marL="2346876" indent="-213352" algn="l" defTabSz="619648" rtl="0" eaLnBrk="0" fontAlgn="base" latinLnBrk="0" hangingPunct="0">
                <a:spcBef>
                  <a:spcPct val="0"/>
                </a:spcBef>
                <a:spcAft>
                  <a:spcPct val="0"/>
                </a:spcAft>
                <a:buFont typeface="Arial"/>
                <a:buChar char="•"/>
                <a:defRPr sz="2710" kern="1200">
                  <a:solidFill>
                    <a:srgbClr val="000000"/>
                  </a:solidFill>
                  <a:latin typeface="Calibri" pitchFamily="34" charset="0"/>
                  <a:ea typeface="ヒラギノ角ゴ ProN W3" pitchFamily="1" charset="-128"/>
                  <a:cs typeface="+mn-cs"/>
                  <a:sym typeface="Calibri" pitchFamily="34" charset="0"/>
                </a:defRPr>
              </a:lvl6pPr>
              <a:lvl7pPr marL="2773581" indent="-213352" algn="l" defTabSz="619648" rtl="0" eaLnBrk="0" fontAlgn="base" latinLnBrk="0" hangingPunct="0">
                <a:spcBef>
                  <a:spcPct val="0"/>
                </a:spcBef>
                <a:spcAft>
                  <a:spcPct val="0"/>
                </a:spcAft>
                <a:buFont typeface="Arial"/>
                <a:buChar char="•"/>
                <a:defRPr sz="2710" kern="1200">
                  <a:solidFill>
                    <a:srgbClr val="000000"/>
                  </a:solidFill>
                  <a:latin typeface="Calibri" pitchFamily="34" charset="0"/>
                  <a:ea typeface="ヒラギノ角ゴ ProN W3" pitchFamily="1" charset="-128"/>
                  <a:cs typeface="+mn-cs"/>
                  <a:sym typeface="Calibri" pitchFamily="34" charset="0"/>
                </a:defRPr>
              </a:lvl7pPr>
              <a:lvl8pPr marL="3200286" indent="-213352" algn="l" defTabSz="619648" rtl="0" eaLnBrk="0" fontAlgn="base" latinLnBrk="0" hangingPunct="0">
                <a:spcBef>
                  <a:spcPct val="0"/>
                </a:spcBef>
                <a:spcAft>
                  <a:spcPct val="0"/>
                </a:spcAft>
                <a:buFont typeface="Arial"/>
                <a:buChar char="•"/>
                <a:defRPr sz="2710" kern="1200">
                  <a:solidFill>
                    <a:srgbClr val="000000"/>
                  </a:solidFill>
                  <a:latin typeface="Calibri" pitchFamily="34" charset="0"/>
                  <a:ea typeface="ヒラギノ角ゴ ProN W3" pitchFamily="1" charset="-128"/>
                  <a:cs typeface="+mn-cs"/>
                  <a:sym typeface="Calibri" pitchFamily="34" charset="0"/>
                </a:defRPr>
              </a:lvl8pPr>
              <a:lvl9pPr marL="3626990" indent="-213352" algn="l" defTabSz="619648" rtl="0" eaLnBrk="0" fontAlgn="base" latinLnBrk="0" hangingPunct="0">
                <a:spcBef>
                  <a:spcPct val="0"/>
                </a:spcBef>
                <a:spcAft>
                  <a:spcPct val="0"/>
                </a:spcAft>
                <a:buFont typeface="Arial"/>
                <a:buChar char="•"/>
                <a:defRPr sz="2710" kern="1200">
                  <a:solidFill>
                    <a:srgbClr val="000000"/>
                  </a:solidFill>
                  <a:latin typeface="Calibri" pitchFamily="34" charset="0"/>
                  <a:ea typeface="ヒラギノ角ゴ ProN W3" pitchFamily="1" charset="-128"/>
                  <a:cs typeface="+mn-cs"/>
                  <a:sym typeface="Calibri" pitchFamily="34" charset="0"/>
                </a:defRPr>
              </a:lvl9pPr>
            </a:lstStyle>
            <a:p>
              <a:pPr eaLnBrk="1" hangingPunct="1"/>
              <a:fld id="{BBC78B58-6E86-4C20-B30E-07B7195E973F}" type="slidenum">
                <a:rPr lang="en-US" altLang="en-US" sz="980">
                  <a:solidFill>
                    <a:srgbClr val="F06D19"/>
                  </a:solidFill>
                  <a:latin typeface="Arial" charset="0"/>
                  <a:sym typeface="Arial" charset="0"/>
                </a:rPr>
                <a:pPr eaLnBrk="1" hangingPunct="1"/>
                <a:t>13</a:t>
              </a:fld>
              <a:endParaRPr lang="en-US" altLang="en-US" sz="980" dirty="0">
                <a:solidFill>
                  <a:srgbClr val="F06D19"/>
                </a:solidFill>
                <a:latin typeface="Arial" charset="0"/>
                <a:sym typeface="Arial" charset="0"/>
              </a:endParaRPr>
            </a:p>
          </p:txBody>
        </p:sp>
        <p:sp>
          <p:nvSpPr>
            <p:cNvPr id="4" name="Text Box 2"/>
            <p:cNvSpPr txBox="1">
              <a:spLocks noChangeArrowheads="1"/>
            </p:cNvSpPr>
            <p:nvPr/>
          </p:nvSpPr>
          <p:spPr bwMode="auto">
            <a:xfrm>
              <a:off x="2361913" y="2597945"/>
              <a:ext cx="6057900" cy="349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Calibri" pitchFamily="34" charset="0"/>
                  <a:ea typeface="ヒラギノ角ゴ ProN W3" pitchFamily="1" charset="-128"/>
                  <a:sym typeface="Calibri" pitchFamily="34" charset="0"/>
                </a:defRPr>
              </a:lvl1pPr>
              <a:lvl2pPr marL="742950" indent="-285750" eaLnBrk="0" hangingPunct="0">
                <a:defRPr>
                  <a:solidFill>
                    <a:srgbClr val="000000"/>
                  </a:solidFill>
                  <a:latin typeface="Calibri" pitchFamily="34" charset="0"/>
                  <a:ea typeface="ヒラギノ角ゴ ProN W3" pitchFamily="1" charset="-128"/>
                  <a:sym typeface="Calibri" pitchFamily="34" charset="0"/>
                </a:defRPr>
              </a:lvl2pPr>
              <a:lvl3pPr marL="1143000" indent="-228600" eaLnBrk="0" hangingPunct="0">
                <a:defRPr>
                  <a:solidFill>
                    <a:srgbClr val="000000"/>
                  </a:solidFill>
                  <a:latin typeface="Calibri" pitchFamily="34" charset="0"/>
                  <a:ea typeface="ヒラギノ角ゴ ProN W3" pitchFamily="1" charset="-128"/>
                  <a:sym typeface="Calibri" pitchFamily="34" charset="0"/>
                </a:defRPr>
              </a:lvl3pPr>
              <a:lvl4pPr marL="1600200" indent="-228600" eaLnBrk="0" hangingPunct="0">
                <a:defRPr>
                  <a:solidFill>
                    <a:srgbClr val="000000"/>
                  </a:solidFill>
                  <a:latin typeface="Calibri" pitchFamily="34" charset="0"/>
                  <a:ea typeface="ヒラギノ角ゴ ProN W3" pitchFamily="1" charset="-128"/>
                  <a:sym typeface="Calibri" pitchFamily="34" charset="0"/>
                </a:defRPr>
              </a:lvl4pPr>
              <a:lvl5pPr marL="2057400" indent="-228600" eaLnBrk="0" hangingPunct="0">
                <a:defRPr>
                  <a:solidFill>
                    <a:srgbClr val="000000"/>
                  </a:solidFill>
                  <a:latin typeface="Calibri" pitchFamily="34" charset="0"/>
                  <a:ea typeface="ヒラギノ角ゴ ProN W3" pitchFamily="1" charset="-128"/>
                  <a:sym typeface="Calibri" pitchFamily="34" charset="0"/>
                </a:defRPr>
              </a:lvl5pPr>
              <a:lvl6pPr marL="25146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6pPr>
              <a:lvl7pPr marL="29718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7pPr>
              <a:lvl8pPr marL="34290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8pPr>
              <a:lvl9pPr marL="38862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9pPr>
            </a:lstStyle>
            <a:p>
              <a:pPr>
                <a:spcBef>
                  <a:spcPct val="50000"/>
                </a:spcBef>
              </a:pPr>
              <a:endParaRPr lang="en-US" altLang="en-US" sz="1013" dirty="0">
                <a:solidFill>
                  <a:srgbClr val="F06D19"/>
                </a:solidFill>
                <a:latin typeface="Times New Roman" pitchFamily="18" charset="0"/>
                <a:cs typeface="Arial" charset="0"/>
              </a:endParaRPr>
            </a:p>
          </p:txBody>
        </p:sp>
        <p:sp>
          <p:nvSpPr>
            <p:cNvPr id="5" name="Text Box 3"/>
            <p:cNvSpPr txBox="1">
              <a:spLocks noChangeArrowheads="1"/>
            </p:cNvSpPr>
            <p:nvPr/>
          </p:nvSpPr>
          <p:spPr bwMode="auto">
            <a:xfrm>
              <a:off x="2133313" y="2432447"/>
              <a:ext cx="6229350" cy="349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Calibri" pitchFamily="34" charset="0"/>
                  <a:ea typeface="ヒラギノ角ゴ ProN W3" pitchFamily="1" charset="-128"/>
                  <a:sym typeface="Calibri" pitchFamily="34" charset="0"/>
                </a:defRPr>
              </a:lvl1pPr>
              <a:lvl2pPr marL="742950" indent="-285750" eaLnBrk="0" hangingPunct="0">
                <a:defRPr>
                  <a:solidFill>
                    <a:srgbClr val="000000"/>
                  </a:solidFill>
                  <a:latin typeface="Calibri" pitchFamily="34" charset="0"/>
                  <a:ea typeface="ヒラギノ角ゴ ProN W3" pitchFamily="1" charset="-128"/>
                  <a:sym typeface="Calibri" pitchFamily="34" charset="0"/>
                </a:defRPr>
              </a:lvl2pPr>
              <a:lvl3pPr marL="1143000" indent="-228600" eaLnBrk="0" hangingPunct="0">
                <a:defRPr>
                  <a:solidFill>
                    <a:srgbClr val="000000"/>
                  </a:solidFill>
                  <a:latin typeface="Calibri" pitchFamily="34" charset="0"/>
                  <a:ea typeface="ヒラギノ角ゴ ProN W3" pitchFamily="1" charset="-128"/>
                  <a:sym typeface="Calibri" pitchFamily="34" charset="0"/>
                </a:defRPr>
              </a:lvl3pPr>
              <a:lvl4pPr marL="1600200" indent="-228600" eaLnBrk="0" hangingPunct="0">
                <a:defRPr>
                  <a:solidFill>
                    <a:srgbClr val="000000"/>
                  </a:solidFill>
                  <a:latin typeface="Calibri" pitchFamily="34" charset="0"/>
                  <a:ea typeface="ヒラギノ角ゴ ProN W3" pitchFamily="1" charset="-128"/>
                  <a:sym typeface="Calibri" pitchFamily="34" charset="0"/>
                </a:defRPr>
              </a:lvl4pPr>
              <a:lvl5pPr marL="2057400" indent="-228600" eaLnBrk="0" hangingPunct="0">
                <a:defRPr>
                  <a:solidFill>
                    <a:srgbClr val="000000"/>
                  </a:solidFill>
                  <a:latin typeface="Calibri" pitchFamily="34" charset="0"/>
                  <a:ea typeface="ヒラギノ角ゴ ProN W3" pitchFamily="1" charset="-128"/>
                  <a:sym typeface="Calibri" pitchFamily="34" charset="0"/>
                </a:defRPr>
              </a:lvl5pPr>
              <a:lvl6pPr marL="25146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6pPr>
              <a:lvl7pPr marL="29718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7pPr>
              <a:lvl8pPr marL="34290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8pPr>
              <a:lvl9pPr marL="38862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9pPr>
            </a:lstStyle>
            <a:p>
              <a:pPr>
                <a:spcBef>
                  <a:spcPct val="50000"/>
                </a:spcBef>
              </a:pPr>
              <a:endParaRPr lang="en-US" altLang="en-US" sz="1013" dirty="0">
                <a:solidFill>
                  <a:srgbClr val="F06D19"/>
                </a:solidFill>
                <a:latin typeface="Times New Roman" pitchFamily="18" charset="0"/>
                <a:cs typeface="Arial" charset="0"/>
              </a:endParaRPr>
            </a:p>
          </p:txBody>
        </p:sp>
        <p:sp>
          <p:nvSpPr>
            <p:cNvPr id="7" name="Rectangle 6"/>
            <p:cNvSpPr>
              <a:spLocks noChangeArrowheads="1"/>
            </p:cNvSpPr>
            <p:nvPr/>
          </p:nvSpPr>
          <p:spPr bwMode="auto">
            <a:xfrm>
              <a:off x="1629681" y="1566418"/>
              <a:ext cx="1607344" cy="1121264"/>
            </a:xfrm>
            <a:prstGeom prst="rect">
              <a:avLst/>
            </a:prstGeom>
            <a:solidFill>
              <a:schemeClr val="bg1">
                <a:lumMod val="95000"/>
              </a:schemeClr>
            </a:solidFill>
            <a:ln w="9525">
              <a:solidFill>
                <a:schemeClr val="tx1"/>
              </a:solidFill>
              <a:miter lim="800000"/>
              <a:headEnd/>
              <a:tailEnd/>
            </a:ln>
          </p:spPr>
          <p:txBody>
            <a:bodyPr wrap="none" anchor="ctr"/>
            <a:lstStyle>
              <a:lvl1pPr eaLnBrk="0" hangingPunct="0">
                <a:defRPr>
                  <a:solidFill>
                    <a:srgbClr val="000000"/>
                  </a:solidFill>
                  <a:latin typeface="Calibri" pitchFamily="34" charset="0"/>
                  <a:ea typeface="ヒラギノ角ゴ ProN W3" pitchFamily="1" charset="-128"/>
                  <a:sym typeface="Calibri" pitchFamily="34" charset="0"/>
                </a:defRPr>
              </a:lvl1pPr>
              <a:lvl2pPr marL="742950" indent="-285750" eaLnBrk="0" hangingPunct="0">
                <a:defRPr>
                  <a:solidFill>
                    <a:srgbClr val="000000"/>
                  </a:solidFill>
                  <a:latin typeface="Calibri" pitchFamily="34" charset="0"/>
                  <a:ea typeface="ヒラギノ角ゴ ProN W3" pitchFamily="1" charset="-128"/>
                  <a:sym typeface="Calibri" pitchFamily="34" charset="0"/>
                </a:defRPr>
              </a:lvl2pPr>
              <a:lvl3pPr marL="1143000" indent="-228600" eaLnBrk="0" hangingPunct="0">
                <a:defRPr>
                  <a:solidFill>
                    <a:srgbClr val="000000"/>
                  </a:solidFill>
                  <a:latin typeface="Calibri" pitchFamily="34" charset="0"/>
                  <a:ea typeface="ヒラギノ角ゴ ProN W3" pitchFamily="1" charset="-128"/>
                  <a:sym typeface="Calibri" pitchFamily="34" charset="0"/>
                </a:defRPr>
              </a:lvl3pPr>
              <a:lvl4pPr marL="1600200" indent="-228600" eaLnBrk="0" hangingPunct="0">
                <a:defRPr>
                  <a:solidFill>
                    <a:srgbClr val="000000"/>
                  </a:solidFill>
                  <a:latin typeface="Calibri" pitchFamily="34" charset="0"/>
                  <a:ea typeface="ヒラギノ角ゴ ProN W3" pitchFamily="1" charset="-128"/>
                  <a:sym typeface="Calibri" pitchFamily="34" charset="0"/>
                </a:defRPr>
              </a:lvl4pPr>
              <a:lvl5pPr marL="2057400" indent="-228600" eaLnBrk="0" hangingPunct="0">
                <a:defRPr>
                  <a:solidFill>
                    <a:srgbClr val="000000"/>
                  </a:solidFill>
                  <a:latin typeface="Calibri" pitchFamily="34" charset="0"/>
                  <a:ea typeface="ヒラギノ角ゴ ProN W3" pitchFamily="1" charset="-128"/>
                  <a:sym typeface="Calibri" pitchFamily="34" charset="0"/>
                </a:defRPr>
              </a:lvl5pPr>
              <a:lvl6pPr marL="25146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6pPr>
              <a:lvl7pPr marL="29718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7pPr>
              <a:lvl8pPr marL="34290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8pPr>
              <a:lvl9pPr marL="38862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9pPr>
            </a:lstStyle>
            <a:p>
              <a:pPr eaLnBrk="1" hangingPunct="1"/>
              <a:endParaRPr lang="en-US" altLang="en-US" sz="1013" dirty="0"/>
            </a:p>
          </p:txBody>
        </p:sp>
        <p:sp>
          <p:nvSpPr>
            <p:cNvPr id="8" name="Rectangle 7"/>
            <p:cNvSpPr>
              <a:spLocks noChangeArrowheads="1"/>
            </p:cNvSpPr>
            <p:nvPr/>
          </p:nvSpPr>
          <p:spPr bwMode="auto">
            <a:xfrm>
              <a:off x="1629680" y="2946848"/>
              <a:ext cx="1607344" cy="996554"/>
            </a:xfrm>
            <a:prstGeom prst="rect">
              <a:avLst/>
            </a:prstGeom>
            <a:solidFill>
              <a:schemeClr val="folHlink"/>
            </a:solidFill>
            <a:ln w="9525">
              <a:solidFill>
                <a:schemeClr val="tx1"/>
              </a:solidFill>
              <a:miter lim="800000"/>
              <a:headEnd/>
              <a:tailEnd/>
            </a:ln>
          </p:spPr>
          <p:txBody>
            <a:bodyPr wrap="none" anchor="ctr"/>
            <a:lstStyle>
              <a:lvl1pPr eaLnBrk="0" hangingPunct="0">
                <a:defRPr>
                  <a:solidFill>
                    <a:srgbClr val="000000"/>
                  </a:solidFill>
                  <a:latin typeface="Calibri" pitchFamily="34" charset="0"/>
                  <a:ea typeface="ヒラギノ角ゴ ProN W3" pitchFamily="1" charset="-128"/>
                  <a:sym typeface="Calibri" pitchFamily="34" charset="0"/>
                </a:defRPr>
              </a:lvl1pPr>
              <a:lvl2pPr marL="742950" indent="-285750" eaLnBrk="0" hangingPunct="0">
                <a:defRPr>
                  <a:solidFill>
                    <a:srgbClr val="000000"/>
                  </a:solidFill>
                  <a:latin typeface="Calibri" pitchFamily="34" charset="0"/>
                  <a:ea typeface="ヒラギノ角ゴ ProN W3" pitchFamily="1" charset="-128"/>
                  <a:sym typeface="Calibri" pitchFamily="34" charset="0"/>
                </a:defRPr>
              </a:lvl2pPr>
              <a:lvl3pPr marL="1143000" indent="-228600" eaLnBrk="0" hangingPunct="0">
                <a:defRPr>
                  <a:solidFill>
                    <a:srgbClr val="000000"/>
                  </a:solidFill>
                  <a:latin typeface="Calibri" pitchFamily="34" charset="0"/>
                  <a:ea typeface="ヒラギノ角ゴ ProN W3" pitchFamily="1" charset="-128"/>
                  <a:sym typeface="Calibri" pitchFamily="34" charset="0"/>
                </a:defRPr>
              </a:lvl3pPr>
              <a:lvl4pPr marL="1600200" indent="-228600" eaLnBrk="0" hangingPunct="0">
                <a:defRPr>
                  <a:solidFill>
                    <a:srgbClr val="000000"/>
                  </a:solidFill>
                  <a:latin typeface="Calibri" pitchFamily="34" charset="0"/>
                  <a:ea typeface="ヒラギノ角ゴ ProN W3" pitchFamily="1" charset="-128"/>
                  <a:sym typeface="Calibri" pitchFamily="34" charset="0"/>
                </a:defRPr>
              </a:lvl4pPr>
              <a:lvl5pPr marL="2057400" indent="-228600" eaLnBrk="0" hangingPunct="0">
                <a:defRPr>
                  <a:solidFill>
                    <a:srgbClr val="000000"/>
                  </a:solidFill>
                  <a:latin typeface="Calibri" pitchFamily="34" charset="0"/>
                  <a:ea typeface="ヒラギノ角ゴ ProN W3" pitchFamily="1" charset="-128"/>
                  <a:sym typeface="Calibri" pitchFamily="34" charset="0"/>
                </a:defRPr>
              </a:lvl5pPr>
              <a:lvl6pPr marL="25146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6pPr>
              <a:lvl7pPr marL="29718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7pPr>
              <a:lvl8pPr marL="34290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8pPr>
              <a:lvl9pPr marL="38862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9pPr>
            </a:lstStyle>
            <a:p>
              <a:pPr eaLnBrk="1" hangingPunct="1"/>
              <a:endParaRPr lang="en-US" altLang="en-US" sz="1013" dirty="0"/>
            </a:p>
          </p:txBody>
        </p:sp>
        <p:sp>
          <p:nvSpPr>
            <p:cNvPr id="9" name="Rectangle 8"/>
            <p:cNvSpPr>
              <a:spLocks noChangeArrowheads="1"/>
            </p:cNvSpPr>
            <p:nvPr/>
          </p:nvSpPr>
          <p:spPr bwMode="auto">
            <a:xfrm>
              <a:off x="1610168" y="4331322"/>
              <a:ext cx="1553766" cy="1181573"/>
            </a:xfrm>
            <a:prstGeom prst="rect">
              <a:avLst/>
            </a:prstGeom>
            <a:solidFill>
              <a:schemeClr val="bg1">
                <a:lumMod val="95000"/>
              </a:schemeClr>
            </a:solidFill>
            <a:ln w="9525">
              <a:solidFill>
                <a:schemeClr val="tx1"/>
              </a:solidFill>
              <a:miter lim="800000"/>
              <a:headEnd/>
              <a:tailEnd/>
            </a:ln>
          </p:spPr>
          <p:txBody>
            <a:bodyPr wrap="none" anchor="ctr"/>
            <a:lstStyle>
              <a:lvl1pPr eaLnBrk="0" hangingPunct="0">
                <a:defRPr>
                  <a:solidFill>
                    <a:srgbClr val="000000"/>
                  </a:solidFill>
                  <a:latin typeface="Calibri" pitchFamily="34" charset="0"/>
                  <a:ea typeface="ヒラギノ角ゴ ProN W3" pitchFamily="1" charset="-128"/>
                  <a:sym typeface="Calibri" pitchFamily="34" charset="0"/>
                </a:defRPr>
              </a:lvl1pPr>
              <a:lvl2pPr marL="742950" indent="-285750" eaLnBrk="0" hangingPunct="0">
                <a:defRPr>
                  <a:solidFill>
                    <a:srgbClr val="000000"/>
                  </a:solidFill>
                  <a:latin typeface="Calibri" pitchFamily="34" charset="0"/>
                  <a:ea typeface="ヒラギノ角ゴ ProN W3" pitchFamily="1" charset="-128"/>
                  <a:sym typeface="Calibri" pitchFamily="34" charset="0"/>
                </a:defRPr>
              </a:lvl2pPr>
              <a:lvl3pPr marL="1143000" indent="-228600" eaLnBrk="0" hangingPunct="0">
                <a:defRPr>
                  <a:solidFill>
                    <a:srgbClr val="000000"/>
                  </a:solidFill>
                  <a:latin typeface="Calibri" pitchFamily="34" charset="0"/>
                  <a:ea typeface="ヒラギノ角ゴ ProN W3" pitchFamily="1" charset="-128"/>
                  <a:sym typeface="Calibri" pitchFamily="34" charset="0"/>
                </a:defRPr>
              </a:lvl3pPr>
              <a:lvl4pPr marL="1600200" indent="-228600" eaLnBrk="0" hangingPunct="0">
                <a:defRPr>
                  <a:solidFill>
                    <a:srgbClr val="000000"/>
                  </a:solidFill>
                  <a:latin typeface="Calibri" pitchFamily="34" charset="0"/>
                  <a:ea typeface="ヒラギノ角ゴ ProN W3" pitchFamily="1" charset="-128"/>
                  <a:sym typeface="Calibri" pitchFamily="34" charset="0"/>
                </a:defRPr>
              </a:lvl4pPr>
              <a:lvl5pPr marL="2057400" indent="-228600" eaLnBrk="0" hangingPunct="0">
                <a:defRPr>
                  <a:solidFill>
                    <a:srgbClr val="000000"/>
                  </a:solidFill>
                  <a:latin typeface="Calibri" pitchFamily="34" charset="0"/>
                  <a:ea typeface="ヒラギノ角ゴ ProN W3" pitchFamily="1" charset="-128"/>
                  <a:sym typeface="Calibri" pitchFamily="34" charset="0"/>
                </a:defRPr>
              </a:lvl5pPr>
              <a:lvl6pPr marL="25146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6pPr>
              <a:lvl7pPr marL="29718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7pPr>
              <a:lvl8pPr marL="34290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8pPr>
              <a:lvl9pPr marL="38862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9pPr>
            </a:lstStyle>
            <a:p>
              <a:pPr eaLnBrk="1" hangingPunct="1"/>
              <a:endParaRPr lang="en-US" altLang="en-US" sz="1013" dirty="0"/>
            </a:p>
          </p:txBody>
        </p:sp>
        <p:sp>
          <p:nvSpPr>
            <p:cNvPr id="10" name="AutoShape 10"/>
            <p:cNvSpPr>
              <a:spLocks noChangeArrowheads="1"/>
            </p:cNvSpPr>
            <p:nvPr/>
          </p:nvSpPr>
          <p:spPr bwMode="auto">
            <a:xfrm>
              <a:off x="3517575" y="1561623"/>
              <a:ext cx="1607344" cy="1017985"/>
            </a:xfrm>
            <a:prstGeom prst="wedgeRoundRectCallout">
              <a:avLst>
                <a:gd name="adj1" fmla="val -70431"/>
                <a:gd name="adj2" fmla="val -18162"/>
                <a:gd name="adj3" fmla="val 16667"/>
              </a:avLst>
            </a:prstGeom>
            <a:solidFill>
              <a:srgbClr val="FFFFFF"/>
            </a:solidFill>
            <a:ln w="9525">
              <a:solidFill>
                <a:srgbClr val="000000"/>
              </a:solidFill>
              <a:miter lim="800000"/>
              <a:headEnd/>
              <a:tailEnd/>
            </a:ln>
          </p:spPr>
          <p:txBody>
            <a:bodyPr/>
            <a:lstStyle>
              <a:lvl1pPr eaLnBrk="0" hangingPunct="0">
                <a:defRPr>
                  <a:solidFill>
                    <a:srgbClr val="000000"/>
                  </a:solidFill>
                  <a:latin typeface="Calibri" pitchFamily="34" charset="0"/>
                  <a:ea typeface="ヒラギノ角ゴ ProN W3" pitchFamily="1" charset="-128"/>
                  <a:sym typeface="Calibri" pitchFamily="34" charset="0"/>
                </a:defRPr>
              </a:lvl1pPr>
              <a:lvl2pPr marL="742950" indent="-285750" eaLnBrk="0" hangingPunct="0">
                <a:defRPr>
                  <a:solidFill>
                    <a:srgbClr val="000000"/>
                  </a:solidFill>
                  <a:latin typeface="Calibri" pitchFamily="34" charset="0"/>
                  <a:ea typeface="ヒラギノ角ゴ ProN W3" pitchFamily="1" charset="-128"/>
                  <a:sym typeface="Calibri" pitchFamily="34" charset="0"/>
                </a:defRPr>
              </a:lvl2pPr>
              <a:lvl3pPr marL="1143000" indent="-228600" eaLnBrk="0" hangingPunct="0">
                <a:defRPr>
                  <a:solidFill>
                    <a:srgbClr val="000000"/>
                  </a:solidFill>
                  <a:latin typeface="Calibri" pitchFamily="34" charset="0"/>
                  <a:ea typeface="ヒラギノ角ゴ ProN W3" pitchFamily="1" charset="-128"/>
                  <a:sym typeface="Calibri" pitchFamily="34" charset="0"/>
                </a:defRPr>
              </a:lvl3pPr>
              <a:lvl4pPr marL="1600200" indent="-228600" eaLnBrk="0" hangingPunct="0">
                <a:defRPr>
                  <a:solidFill>
                    <a:srgbClr val="000000"/>
                  </a:solidFill>
                  <a:latin typeface="Calibri" pitchFamily="34" charset="0"/>
                  <a:ea typeface="ヒラギノ角ゴ ProN W3" pitchFamily="1" charset="-128"/>
                  <a:sym typeface="Calibri" pitchFamily="34" charset="0"/>
                </a:defRPr>
              </a:lvl4pPr>
              <a:lvl5pPr marL="2057400" indent="-228600" eaLnBrk="0" hangingPunct="0">
                <a:defRPr>
                  <a:solidFill>
                    <a:srgbClr val="000000"/>
                  </a:solidFill>
                  <a:latin typeface="Calibri" pitchFamily="34" charset="0"/>
                  <a:ea typeface="ヒラギノ角ゴ ProN W3" pitchFamily="1" charset="-128"/>
                  <a:sym typeface="Calibri" pitchFamily="34" charset="0"/>
                </a:defRPr>
              </a:lvl5pPr>
              <a:lvl6pPr marL="25146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6pPr>
              <a:lvl7pPr marL="29718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7pPr>
              <a:lvl8pPr marL="34290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8pPr>
              <a:lvl9pPr marL="38862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9pPr>
            </a:lstStyle>
            <a:p>
              <a:pPr algn="ctr"/>
              <a:r>
                <a:rPr lang="en-US" altLang="en-US" sz="1125" b="1" dirty="0"/>
                <a:t>1</a:t>
              </a:r>
              <a:r>
                <a:rPr lang="en-US" altLang="en-US" sz="1125" b="1" baseline="30000" dirty="0"/>
                <a:t>st</a:t>
              </a:r>
              <a:r>
                <a:rPr lang="en-US" altLang="en-US" sz="1125" b="1" dirty="0"/>
                <a:t> Tier</a:t>
              </a:r>
            </a:p>
            <a:p>
              <a:pPr algn="ctr"/>
              <a:r>
                <a:rPr lang="en-US" altLang="en-US" sz="1125" dirty="0"/>
                <a:t>National security of supply</a:t>
              </a:r>
            </a:p>
          </p:txBody>
        </p:sp>
        <p:sp>
          <p:nvSpPr>
            <p:cNvPr id="11" name="AutoShape 11"/>
            <p:cNvSpPr>
              <a:spLocks noChangeArrowheads="1"/>
            </p:cNvSpPr>
            <p:nvPr/>
          </p:nvSpPr>
          <p:spPr bwMode="auto">
            <a:xfrm>
              <a:off x="3517575" y="2905698"/>
              <a:ext cx="1607344" cy="1067625"/>
            </a:xfrm>
            <a:prstGeom prst="wedgeRoundRectCallout">
              <a:avLst>
                <a:gd name="adj1" fmla="val -70065"/>
                <a:gd name="adj2" fmla="val -20567"/>
                <a:gd name="adj3" fmla="val 16667"/>
              </a:avLst>
            </a:prstGeom>
            <a:solidFill>
              <a:srgbClr val="FFFFFF"/>
            </a:solidFill>
            <a:ln w="9525">
              <a:solidFill>
                <a:srgbClr val="000000"/>
              </a:solidFill>
              <a:miter lim="800000"/>
              <a:headEnd/>
              <a:tailEnd/>
            </a:ln>
          </p:spPr>
          <p:txBody>
            <a:bodyPr/>
            <a:lstStyle>
              <a:lvl1pPr eaLnBrk="0" hangingPunct="0">
                <a:defRPr>
                  <a:solidFill>
                    <a:srgbClr val="000000"/>
                  </a:solidFill>
                  <a:latin typeface="Calibri" pitchFamily="34" charset="0"/>
                  <a:ea typeface="ヒラギノ角ゴ ProN W3" pitchFamily="1" charset="-128"/>
                  <a:sym typeface="Calibri" pitchFamily="34" charset="0"/>
                </a:defRPr>
              </a:lvl1pPr>
              <a:lvl2pPr marL="742950" indent="-285750" eaLnBrk="0" hangingPunct="0">
                <a:defRPr>
                  <a:solidFill>
                    <a:srgbClr val="000000"/>
                  </a:solidFill>
                  <a:latin typeface="Calibri" pitchFamily="34" charset="0"/>
                  <a:ea typeface="ヒラギノ角ゴ ProN W3" pitchFamily="1" charset="-128"/>
                  <a:sym typeface="Calibri" pitchFamily="34" charset="0"/>
                </a:defRPr>
              </a:lvl2pPr>
              <a:lvl3pPr marL="1143000" indent="-228600" eaLnBrk="0" hangingPunct="0">
                <a:defRPr>
                  <a:solidFill>
                    <a:srgbClr val="000000"/>
                  </a:solidFill>
                  <a:latin typeface="Calibri" pitchFamily="34" charset="0"/>
                  <a:ea typeface="ヒラギノ角ゴ ProN W3" pitchFamily="1" charset="-128"/>
                  <a:sym typeface="Calibri" pitchFamily="34" charset="0"/>
                </a:defRPr>
              </a:lvl3pPr>
              <a:lvl4pPr marL="1600200" indent="-228600" eaLnBrk="0" hangingPunct="0">
                <a:defRPr>
                  <a:solidFill>
                    <a:srgbClr val="000000"/>
                  </a:solidFill>
                  <a:latin typeface="Calibri" pitchFamily="34" charset="0"/>
                  <a:ea typeface="ヒラギノ角ゴ ProN W3" pitchFamily="1" charset="-128"/>
                  <a:sym typeface="Calibri" pitchFamily="34" charset="0"/>
                </a:defRPr>
              </a:lvl4pPr>
              <a:lvl5pPr marL="2057400" indent="-228600" eaLnBrk="0" hangingPunct="0">
                <a:defRPr>
                  <a:solidFill>
                    <a:srgbClr val="000000"/>
                  </a:solidFill>
                  <a:latin typeface="Calibri" pitchFamily="34" charset="0"/>
                  <a:ea typeface="ヒラギノ角ゴ ProN W3" pitchFamily="1" charset="-128"/>
                  <a:sym typeface="Calibri" pitchFamily="34" charset="0"/>
                </a:defRPr>
              </a:lvl5pPr>
              <a:lvl6pPr marL="25146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6pPr>
              <a:lvl7pPr marL="29718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7pPr>
              <a:lvl8pPr marL="34290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8pPr>
              <a:lvl9pPr marL="38862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9pPr>
            </a:lstStyle>
            <a:p>
              <a:pPr algn="ctr"/>
              <a:r>
                <a:rPr lang="en-US" altLang="en-US" sz="1205" b="1" dirty="0"/>
                <a:t>2</a:t>
              </a:r>
              <a:r>
                <a:rPr lang="en-US" altLang="en-US" sz="1205" b="1" baseline="30000" dirty="0"/>
                <a:t>nd</a:t>
              </a:r>
              <a:r>
                <a:rPr lang="en-US" altLang="en-US" sz="1205" b="1" dirty="0"/>
                <a:t> Tier</a:t>
              </a:r>
            </a:p>
            <a:p>
              <a:pPr algn="ctr"/>
              <a:r>
                <a:rPr lang="en-US" altLang="en-US" sz="1205" dirty="0"/>
                <a:t>Regional supply to WSA’s (municipalities)</a:t>
              </a:r>
            </a:p>
          </p:txBody>
        </p:sp>
        <p:sp>
          <p:nvSpPr>
            <p:cNvPr id="12" name="AutoShape 12"/>
            <p:cNvSpPr>
              <a:spLocks noChangeArrowheads="1"/>
            </p:cNvSpPr>
            <p:nvPr/>
          </p:nvSpPr>
          <p:spPr bwMode="auto">
            <a:xfrm>
              <a:off x="3504914" y="4267222"/>
              <a:ext cx="1607344" cy="1320382"/>
            </a:xfrm>
            <a:prstGeom prst="wedgeRoundRectCallout">
              <a:avLst>
                <a:gd name="adj1" fmla="val -71619"/>
                <a:gd name="adj2" fmla="val -22250"/>
                <a:gd name="adj3" fmla="val 16667"/>
              </a:avLst>
            </a:prstGeom>
            <a:solidFill>
              <a:srgbClr val="FFFFFF"/>
            </a:solidFill>
            <a:ln w="9525">
              <a:solidFill>
                <a:srgbClr val="000000"/>
              </a:solidFill>
              <a:miter lim="800000"/>
              <a:headEnd/>
              <a:tailEnd/>
            </a:ln>
          </p:spPr>
          <p:txBody>
            <a:bodyPr/>
            <a:lstStyle>
              <a:lvl1pPr eaLnBrk="0" hangingPunct="0">
                <a:defRPr>
                  <a:solidFill>
                    <a:srgbClr val="000000"/>
                  </a:solidFill>
                  <a:latin typeface="Calibri" pitchFamily="34" charset="0"/>
                  <a:ea typeface="ヒラギノ角ゴ ProN W3" pitchFamily="1" charset="-128"/>
                  <a:sym typeface="Calibri" pitchFamily="34" charset="0"/>
                </a:defRPr>
              </a:lvl1pPr>
              <a:lvl2pPr marL="742950" indent="-285750" eaLnBrk="0" hangingPunct="0">
                <a:defRPr>
                  <a:solidFill>
                    <a:srgbClr val="000000"/>
                  </a:solidFill>
                  <a:latin typeface="Calibri" pitchFamily="34" charset="0"/>
                  <a:ea typeface="ヒラギノ角ゴ ProN W3" pitchFamily="1" charset="-128"/>
                  <a:sym typeface="Calibri" pitchFamily="34" charset="0"/>
                </a:defRPr>
              </a:lvl2pPr>
              <a:lvl3pPr marL="1143000" indent="-228600" eaLnBrk="0" hangingPunct="0">
                <a:defRPr>
                  <a:solidFill>
                    <a:srgbClr val="000000"/>
                  </a:solidFill>
                  <a:latin typeface="Calibri" pitchFamily="34" charset="0"/>
                  <a:ea typeface="ヒラギノ角ゴ ProN W3" pitchFamily="1" charset="-128"/>
                  <a:sym typeface="Calibri" pitchFamily="34" charset="0"/>
                </a:defRPr>
              </a:lvl3pPr>
              <a:lvl4pPr marL="1600200" indent="-228600" eaLnBrk="0" hangingPunct="0">
                <a:defRPr>
                  <a:solidFill>
                    <a:srgbClr val="000000"/>
                  </a:solidFill>
                  <a:latin typeface="Calibri" pitchFamily="34" charset="0"/>
                  <a:ea typeface="ヒラギノ角ゴ ProN W3" pitchFamily="1" charset="-128"/>
                  <a:sym typeface="Calibri" pitchFamily="34" charset="0"/>
                </a:defRPr>
              </a:lvl4pPr>
              <a:lvl5pPr marL="2057400" indent="-228600" eaLnBrk="0" hangingPunct="0">
                <a:defRPr>
                  <a:solidFill>
                    <a:srgbClr val="000000"/>
                  </a:solidFill>
                  <a:latin typeface="Calibri" pitchFamily="34" charset="0"/>
                  <a:ea typeface="ヒラギノ角ゴ ProN W3" pitchFamily="1" charset="-128"/>
                  <a:sym typeface="Calibri" pitchFamily="34" charset="0"/>
                </a:defRPr>
              </a:lvl5pPr>
              <a:lvl6pPr marL="25146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6pPr>
              <a:lvl7pPr marL="29718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7pPr>
              <a:lvl8pPr marL="34290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8pPr>
              <a:lvl9pPr marL="38862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9pPr>
            </a:lstStyle>
            <a:p>
              <a:pPr algn="ctr"/>
              <a:r>
                <a:rPr lang="en-US" altLang="en-US" sz="1085" b="1" dirty="0"/>
                <a:t>3</a:t>
              </a:r>
              <a:r>
                <a:rPr lang="en-US" altLang="en-US" sz="1085" b="1" baseline="30000" dirty="0"/>
                <a:t>rd</a:t>
              </a:r>
              <a:r>
                <a:rPr lang="en-US" altLang="en-US" sz="1085" b="1" dirty="0"/>
                <a:t> Tier</a:t>
              </a:r>
            </a:p>
            <a:p>
              <a:pPr algn="ctr"/>
              <a:r>
                <a:rPr lang="en-US" altLang="en-US" sz="1085" dirty="0"/>
                <a:t>Local service delivery and customer management</a:t>
              </a:r>
            </a:p>
          </p:txBody>
        </p:sp>
        <p:sp>
          <p:nvSpPr>
            <p:cNvPr id="13" name="Text Box 14"/>
            <p:cNvSpPr txBox="1">
              <a:spLocks noChangeArrowheads="1"/>
            </p:cNvSpPr>
            <p:nvPr/>
          </p:nvSpPr>
          <p:spPr bwMode="auto">
            <a:xfrm>
              <a:off x="1674328" y="1560466"/>
              <a:ext cx="1518047" cy="756636"/>
            </a:xfrm>
            <a:prstGeom prst="rect">
              <a:avLst/>
            </a:prstGeom>
            <a:solidFill>
              <a:schemeClr val="bg1">
                <a:lumMod val="95000"/>
              </a:schemeClr>
            </a:solidFill>
            <a:ln>
              <a:noFill/>
            </a:ln>
          </p:spPr>
          <p:txBody>
            <a:bodyPr wrap="square">
              <a:spAutoFit/>
            </a:bodyPr>
            <a:lstStyle>
              <a:lvl1pPr eaLnBrk="0" hangingPunct="0">
                <a:defRPr>
                  <a:solidFill>
                    <a:srgbClr val="000000"/>
                  </a:solidFill>
                  <a:latin typeface="Calibri" pitchFamily="34" charset="0"/>
                  <a:ea typeface="ヒラギノ角ゴ ProN W3" pitchFamily="1" charset="-128"/>
                  <a:sym typeface="Calibri" pitchFamily="34" charset="0"/>
                </a:defRPr>
              </a:lvl1pPr>
              <a:lvl2pPr marL="742950" indent="-285750" eaLnBrk="0" hangingPunct="0">
                <a:defRPr>
                  <a:solidFill>
                    <a:srgbClr val="000000"/>
                  </a:solidFill>
                  <a:latin typeface="Calibri" pitchFamily="34" charset="0"/>
                  <a:ea typeface="ヒラギノ角ゴ ProN W3" pitchFamily="1" charset="-128"/>
                  <a:sym typeface="Calibri" pitchFamily="34" charset="0"/>
                </a:defRPr>
              </a:lvl2pPr>
              <a:lvl3pPr marL="1143000" indent="-228600" eaLnBrk="0" hangingPunct="0">
                <a:defRPr>
                  <a:solidFill>
                    <a:srgbClr val="000000"/>
                  </a:solidFill>
                  <a:latin typeface="Calibri" pitchFamily="34" charset="0"/>
                  <a:ea typeface="ヒラギノ角ゴ ProN W3" pitchFamily="1" charset="-128"/>
                  <a:sym typeface="Calibri" pitchFamily="34" charset="0"/>
                </a:defRPr>
              </a:lvl3pPr>
              <a:lvl4pPr marL="1600200" indent="-228600" eaLnBrk="0" hangingPunct="0">
                <a:defRPr>
                  <a:solidFill>
                    <a:srgbClr val="000000"/>
                  </a:solidFill>
                  <a:latin typeface="Calibri" pitchFamily="34" charset="0"/>
                  <a:ea typeface="ヒラギノ角ゴ ProN W3" pitchFamily="1" charset="-128"/>
                  <a:sym typeface="Calibri" pitchFamily="34" charset="0"/>
                </a:defRPr>
              </a:lvl4pPr>
              <a:lvl5pPr marL="2057400" indent="-228600" eaLnBrk="0" hangingPunct="0">
                <a:defRPr>
                  <a:solidFill>
                    <a:srgbClr val="000000"/>
                  </a:solidFill>
                  <a:latin typeface="Calibri" pitchFamily="34" charset="0"/>
                  <a:ea typeface="ヒラギノ角ゴ ProN W3" pitchFamily="1" charset="-128"/>
                  <a:sym typeface="Calibri" pitchFamily="34" charset="0"/>
                </a:defRPr>
              </a:lvl5pPr>
              <a:lvl6pPr marL="25146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6pPr>
              <a:lvl7pPr marL="29718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7pPr>
              <a:lvl8pPr marL="34290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8pPr>
              <a:lvl9pPr marL="38862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9pPr>
            </a:lstStyle>
            <a:p>
              <a:pPr algn="ctr">
                <a:spcBef>
                  <a:spcPct val="50000"/>
                </a:spcBef>
              </a:pPr>
              <a:r>
                <a:rPr lang="en-US" altLang="en-US" sz="965" b="1" dirty="0">
                  <a:latin typeface="Arial" charset="0"/>
                  <a:cs typeface="Arial" charset="0"/>
                </a:rPr>
                <a:t>DEPARTMENT HUMAN SETTLEMENTS, WATER AND SANITATION </a:t>
              </a:r>
            </a:p>
          </p:txBody>
        </p:sp>
        <p:sp>
          <p:nvSpPr>
            <p:cNvPr id="14" name="Text Box 15"/>
            <p:cNvSpPr txBox="1">
              <a:spLocks noChangeArrowheads="1"/>
            </p:cNvSpPr>
            <p:nvPr/>
          </p:nvSpPr>
          <p:spPr bwMode="auto">
            <a:xfrm>
              <a:off x="1627800" y="3030107"/>
              <a:ext cx="1607344" cy="678158"/>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Calibri" pitchFamily="34" charset="0"/>
                  <a:ea typeface="ヒラギノ角ゴ ProN W3" pitchFamily="1" charset="-128"/>
                  <a:sym typeface="Calibri" pitchFamily="34" charset="0"/>
                </a:defRPr>
              </a:lvl1pPr>
              <a:lvl2pPr marL="742950" indent="-285750" eaLnBrk="0" hangingPunct="0">
                <a:defRPr>
                  <a:solidFill>
                    <a:srgbClr val="000000"/>
                  </a:solidFill>
                  <a:latin typeface="Calibri" pitchFamily="34" charset="0"/>
                  <a:ea typeface="ヒラギノ角ゴ ProN W3" pitchFamily="1" charset="-128"/>
                  <a:sym typeface="Calibri" pitchFamily="34" charset="0"/>
                </a:defRPr>
              </a:lvl2pPr>
              <a:lvl3pPr marL="1143000" indent="-228600" eaLnBrk="0" hangingPunct="0">
                <a:defRPr>
                  <a:solidFill>
                    <a:srgbClr val="000000"/>
                  </a:solidFill>
                  <a:latin typeface="Calibri" pitchFamily="34" charset="0"/>
                  <a:ea typeface="ヒラギノ角ゴ ProN W3" pitchFamily="1" charset="-128"/>
                  <a:sym typeface="Calibri" pitchFamily="34" charset="0"/>
                </a:defRPr>
              </a:lvl3pPr>
              <a:lvl4pPr marL="1600200" indent="-228600" eaLnBrk="0" hangingPunct="0">
                <a:defRPr>
                  <a:solidFill>
                    <a:srgbClr val="000000"/>
                  </a:solidFill>
                  <a:latin typeface="Calibri" pitchFamily="34" charset="0"/>
                  <a:ea typeface="ヒラギノ角ゴ ProN W3" pitchFamily="1" charset="-128"/>
                  <a:sym typeface="Calibri" pitchFamily="34" charset="0"/>
                </a:defRPr>
              </a:lvl4pPr>
              <a:lvl5pPr marL="2057400" indent="-228600" eaLnBrk="0" hangingPunct="0">
                <a:defRPr>
                  <a:solidFill>
                    <a:srgbClr val="000000"/>
                  </a:solidFill>
                  <a:latin typeface="Calibri" pitchFamily="34" charset="0"/>
                  <a:ea typeface="ヒラギノ角ゴ ProN W3" pitchFamily="1" charset="-128"/>
                  <a:sym typeface="Calibri" pitchFamily="34" charset="0"/>
                </a:defRPr>
              </a:lvl5pPr>
              <a:lvl6pPr marL="25146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6pPr>
              <a:lvl7pPr marL="29718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7pPr>
              <a:lvl8pPr marL="34290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8pPr>
              <a:lvl9pPr marL="38862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9pPr>
            </a:lstStyle>
            <a:p>
              <a:pPr algn="ctr">
                <a:spcBef>
                  <a:spcPct val="50000"/>
                </a:spcBef>
              </a:pPr>
              <a:r>
                <a:rPr lang="en-US" altLang="en-US" sz="1013" b="1" dirty="0">
                  <a:solidFill>
                    <a:schemeClr val="accent6"/>
                  </a:solidFill>
                  <a:latin typeface="Arial" charset="0"/>
                  <a:cs typeface="Arial" charset="0"/>
                </a:rPr>
                <a:t>BULK PROVIDERS</a:t>
              </a:r>
            </a:p>
            <a:p>
              <a:pPr algn="ctr">
                <a:spcBef>
                  <a:spcPct val="50000"/>
                </a:spcBef>
              </a:pPr>
              <a:r>
                <a:rPr lang="en-US" altLang="en-US" sz="1013" b="1" dirty="0">
                  <a:solidFill>
                    <a:schemeClr val="accent6"/>
                  </a:solidFill>
                  <a:latin typeface="Arial" charset="0"/>
                  <a:cs typeface="Arial" charset="0"/>
                </a:rPr>
                <a:t>(Water Boards)  </a:t>
              </a:r>
            </a:p>
          </p:txBody>
        </p:sp>
        <p:sp>
          <p:nvSpPr>
            <p:cNvPr id="15" name="Text Box 16"/>
            <p:cNvSpPr txBox="1">
              <a:spLocks noChangeArrowheads="1"/>
            </p:cNvSpPr>
            <p:nvPr/>
          </p:nvSpPr>
          <p:spPr bwMode="auto">
            <a:xfrm>
              <a:off x="1690536" y="4515522"/>
              <a:ext cx="1393031" cy="811841"/>
            </a:xfrm>
            <a:prstGeom prst="rect">
              <a:avLst/>
            </a:prstGeom>
            <a:solidFill>
              <a:schemeClr val="bg1">
                <a:lumMod val="95000"/>
              </a:schemeClr>
            </a:solidFill>
            <a:ln>
              <a:noFill/>
            </a:ln>
          </p:spPr>
          <p:txBody>
            <a:bodyPr>
              <a:spAutoFit/>
            </a:bodyPr>
            <a:lstStyle>
              <a:lvl1pPr eaLnBrk="0" hangingPunct="0">
                <a:defRPr>
                  <a:solidFill>
                    <a:srgbClr val="000000"/>
                  </a:solidFill>
                  <a:latin typeface="Calibri" pitchFamily="34" charset="0"/>
                  <a:ea typeface="ヒラギノ角ゴ ProN W3" pitchFamily="1" charset="-128"/>
                  <a:sym typeface="Calibri" pitchFamily="34" charset="0"/>
                </a:defRPr>
              </a:lvl1pPr>
              <a:lvl2pPr marL="742950" indent="-285750" eaLnBrk="0" hangingPunct="0">
                <a:defRPr>
                  <a:solidFill>
                    <a:srgbClr val="000000"/>
                  </a:solidFill>
                  <a:latin typeface="Calibri" pitchFamily="34" charset="0"/>
                  <a:ea typeface="ヒラギノ角ゴ ProN W3" pitchFamily="1" charset="-128"/>
                  <a:sym typeface="Calibri" pitchFamily="34" charset="0"/>
                </a:defRPr>
              </a:lvl2pPr>
              <a:lvl3pPr marL="1143000" indent="-228600" eaLnBrk="0" hangingPunct="0">
                <a:defRPr>
                  <a:solidFill>
                    <a:srgbClr val="000000"/>
                  </a:solidFill>
                  <a:latin typeface="Calibri" pitchFamily="34" charset="0"/>
                  <a:ea typeface="ヒラギノ角ゴ ProN W3" pitchFamily="1" charset="-128"/>
                  <a:sym typeface="Calibri" pitchFamily="34" charset="0"/>
                </a:defRPr>
              </a:lvl3pPr>
              <a:lvl4pPr marL="1600200" indent="-228600" eaLnBrk="0" hangingPunct="0">
                <a:defRPr>
                  <a:solidFill>
                    <a:srgbClr val="000000"/>
                  </a:solidFill>
                  <a:latin typeface="Calibri" pitchFamily="34" charset="0"/>
                  <a:ea typeface="ヒラギノ角ゴ ProN W3" pitchFamily="1" charset="-128"/>
                  <a:sym typeface="Calibri" pitchFamily="34" charset="0"/>
                </a:defRPr>
              </a:lvl4pPr>
              <a:lvl5pPr marL="2057400" indent="-228600" eaLnBrk="0" hangingPunct="0">
                <a:defRPr>
                  <a:solidFill>
                    <a:srgbClr val="000000"/>
                  </a:solidFill>
                  <a:latin typeface="Calibri" pitchFamily="34" charset="0"/>
                  <a:ea typeface="ヒラギノ角ゴ ProN W3" pitchFamily="1" charset="-128"/>
                  <a:sym typeface="Calibri" pitchFamily="34" charset="0"/>
                </a:defRPr>
              </a:lvl5pPr>
              <a:lvl6pPr marL="25146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6pPr>
              <a:lvl7pPr marL="29718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7pPr>
              <a:lvl8pPr marL="34290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8pPr>
              <a:lvl9pPr marL="38862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9pPr>
            </a:lstStyle>
            <a:p>
              <a:pPr>
                <a:spcBef>
                  <a:spcPct val="50000"/>
                </a:spcBef>
              </a:pPr>
              <a:r>
                <a:rPr lang="en-US" altLang="en-US" sz="900" b="1" dirty="0">
                  <a:latin typeface="Arial" charset="0"/>
                  <a:cs typeface="Arial" charset="0"/>
                </a:rPr>
                <a:t>MUNICIPALITIES</a:t>
              </a:r>
            </a:p>
            <a:p>
              <a:pPr algn="ctr">
                <a:spcBef>
                  <a:spcPct val="50000"/>
                </a:spcBef>
              </a:pPr>
              <a:r>
                <a:rPr lang="en-US" altLang="en-US" sz="900" b="1" dirty="0">
                  <a:latin typeface="Arial" charset="0"/>
                  <a:cs typeface="Arial" charset="0"/>
                </a:rPr>
                <a:t>(Water Services Authorities) </a:t>
              </a:r>
            </a:p>
          </p:txBody>
        </p:sp>
        <p:sp>
          <p:nvSpPr>
            <p:cNvPr id="16" name="AutoShape 10"/>
            <p:cNvSpPr>
              <a:spLocks noChangeArrowheads="1"/>
            </p:cNvSpPr>
            <p:nvPr/>
          </p:nvSpPr>
          <p:spPr bwMode="auto">
            <a:xfrm>
              <a:off x="5540883" y="1438186"/>
              <a:ext cx="2449853" cy="1249496"/>
            </a:xfrm>
            <a:prstGeom prst="wedgeRoundRectCallout">
              <a:avLst>
                <a:gd name="adj1" fmla="val -66181"/>
                <a:gd name="adj2" fmla="val -16400"/>
                <a:gd name="adj3" fmla="val 16667"/>
              </a:avLst>
            </a:prstGeom>
            <a:solidFill>
              <a:srgbClr val="FFFFFF"/>
            </a:solidFill>
            <a:ln w="9525">
              <a:solidFill>
                <a:srgbClr val="000000"/>
              </a:solidFill>
              <a:miter lim="800000"/>
              <a:headEnd/>
              <a:tailEnd/>
            </a:ln>
          </p:spPr>
          <p:txBody>
            <a:bodyPr/>
            <a:lstStyle>
              <a:lvl1pPr eaLnBrk="0" hangingPunct="0">
                <a:defRPr>
                  <a:solidFill>
                    <a:srgbClr val="000000"/>
                  </a:solidFill>
                  <a:latin typeface="Calibri" pitchFamily="34" charset="0"/>
                  <a:ea typeface="ヒラギノ角ゴ ProN W3" pitchFamily="1" charset="-128"/>
                  <a:sym typeface="Calibri" pitchFamily="34" charset="0"/>
                </a:defRPr>
              </a:lvl1pPr>
              <a:lvl2pPr marL="742950" indent="-285750" eaLnBrk="0" hangingPunct="0">
                <a:defRPr>
                  <a:solidFill>
                    <a:srgbClr val="000000"/>
                  </a:solidFill>
                  <a:latin typeface="Calibri" pitchFamily="34" charset="0"/>
                  <a:ea typeface="ヒラギノ角ゴ ProN W3" pitchFamily="1" charset="-128"/>
                  <a:sym typeface="Calibri" pitchFamily="34" charset="0"/>
                </a:defRPr>
              </a:lvl2pPr>
              <a:lvl3pPr marL="1143000" indent="-228600" eaLnBrk="0" hangingPunct="0">
                <a:defRPr>
                  <a:solidFill>
                    <a:srgbClr val="000000"/>
                  </a:solidFill>
                  <a:latin typeface="Calibri" pitchFamily="34" charset="0"/>
                  <a:ea typeface="ヒラギノ角ゴ ProN W3" pitchFamily="1" charset="-128"/>
                  <a:sym typeface="Calibri" pitchFamily="34" charset="0"/>
                </a:defRPr>
              </a:lvl3pPr>
              <a:lvl4pPr marL="1600200" indent="-228600" eaLnBrk="0" hangingPunct="0">
                <a:defRPr>
                  <a:solidFill>
                    <a:srgbClr val="000000"/>
                  </a:solidFill>
                  <a:latin typeface="Calibri" pitchFamily="34" charset="0"/>
                  <a:ea typeface="ヒラギノ角ゴ ProN W3" pitchFamily="1" charset="-128"/>
                  <a:sym typeface="Calibri" pitchFamily="34" charset="0"/>
                </a:defRPr>
              </a:lvl4pPr>
              <a:lvl5pPr marL="2057400" indent="-228600" eaLnBrk="0" hangingPunct="0">
                <a:defRPr>
                  <a:solidFill>
                    <a:srgbClr val="000000"/>
                  </a:solidFill>
                  <a:latin typeface="Calibri" pitchFamily="34" charset="0"/>
                  <a:ea typeface="ヒラギノ角ゴ ProN W3" pitchFamily="1" charset="-128"/>
                  <a:sym typeface="Calibri" pitchFamily="34" charset="0"/>
                </a:defRPr>
              </a:lvl5pPr>
              <a:lvl6pPr marL="25146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6pPr>
              <a:lvl7pPr marL="29718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7pPr>
              <a:lvl8pPr marL="34290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8pPr>
              <a:lvl9pPr marL="38862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9pPr>
            </a:lstStyle>
            <a:p>
              <a:pPr algn="ctr"/>
              <a:r>
                <a:rPr lang="en-US" altLang="en-US" sz="1125" dirty="0"/>
                <a:t>Mandated by National Water Act 38 of 1998</a:t>
              </a:r>
            </a:p>
            <a:p>
              <a:pPr algn="ctr"/>
              <a:r>
                <a:rPr lang="en-US" altLang="en-US" sz="1125" b="1" dirty="0"/>
                <a:t>Tariffs determined through: Pricing Strategy </a:t>
              </a:r>
            </a:p>
            <a:p>
              <a:pPr algn="ctr"/>
              <a:r>
                <a:rPr lang="en-US" altLang="en-US" sz="1125" b="1" dirty="0"/>
                <a:t>Approver: Minister  </a:t>
              </a:r>
            </a:p>
            <a:p>
              <a:pPr algn="ctr"/>
              <a:endParaRPr lang="en-US" altLang="en-US" sz="1125" b="1" dirty="0"/>
            </a:p>
          </p:txBody>
        </p:sp>
        <p:sp>
          <p:nvSpPr>
            <p:cNvPr id="17" name="AutoShape 10"/>
            <p:cNvSpPr>
              <a:spLocks noChangeArrowheads="1"/>
            </p:cNvSpPr>
            <p:nvPr/>
          </p:nvSpPr>
          <p:spPr bwMode="auto">
            <a:xfrm>
              <a:off x="5469444" y="2783644"/>
              <a:ext cx="2516766" cy="1227475"/>
            </a:xfrm>
            <a:prstGeom prst="wedgeRoundRectCallout">
              <a:avLst>
                <a:gd name="adj1" fmla="val -61321"/>
                <a:gd name="adj2" fmla="val -17173"/>
                <a:gd name="adj3" fmla="val 16667"/>
              </a:avLst>
            </a:prstGeom>
            <a:solidFill>
              <a:srgbClr val="FFFFFF"/>
            </a:solidFill>
            <a:ln w="9525">
              <a:solidFill>
                <a:srgbClr val="000000"/>
              </a:solidFill>
              <a:miter lim="800000"/>
              <a:headEnd/>
              <a:tailEnd/>
            </a:ln>
          </p:spPr>
          <p:txBody>
            <a:bodyPr/>
            <a:lstStyle>
              <a:lvl1pPr eaLnBrk="0" hangingPunct="0">
                <a:defRPr>
                  <a:solidFill>
                    <a:srgbClr val="000000"/>
                  </a:solidFill>
                  <a:latin typeface="Calibri" pitchFamily="34" charset="0"/>
                  <a:ea typeface="ヒラギノ角ゴ ProN W3" pitchFamily="1" charset="-128"/>
                  <a:sym typeface="Calibri" pitchFamily="34" charset="0"/>
                </a:defRPr>
              </a:lvl1pPr>
              <a:lvl2pPr marL="742950" indent="-285750" eaLnBrk="0" hangingPunct="0">
                <a:defRPr>
                  <a:solidFill>
                    <a:srgbClr val="000000"/>
                  </a:solidFill>
                  <a:latin typeface="Calibri" pitchFamily="34" charset="0"/>
                  <a:ea typeface="ヒラギノ角ゴ ProN W3" pitchFamily="1" charset="-128"/>
                  <a:sym typeface="Calibri" pitchFamily="34" charset="0"/>
                </a:defRPr>
              </a:lvl2pPr>
              <a:lvl3pPr marL="1143000" indent="-228600" eaLnBrk="0" hangingPunct="0">
                <a:defRPr>
                  <a:solidFill>
                    <a:srgbClr val="000000"/>
                  </a:solidFill>
                  <a:latin typeface="Calibri" pitchFamily="34" charset="0"/>
                  <a:ea typeface="ヒラギノ角ゴ ProN W3" pitchFamily="1" charset="-128"/>
                  <a:sym typeface="Calibri" pitchFamily="34" charset="0"/>
                </a:defRPr>
              </a:lvl3pPr>
              <a:lvl4pPr marL="1600200" indent="-228600" eaLnBrk="0" hangingPunct="0">
                <a:defRPr>
                  <a:solidFill>
                    <a:srgbClr val="000000"/>
                  </a:solidFill>
                  <a:latin typeface="Calibri" pitchFamily="34" charset="0"/>
                  <a:ea typeface="ヒラギノ角ゴ ProN W3" pitchFamily="1" charset="-128"/>
                  <a:sym typeface="Calibri" pitchFamily="34" charset="0"/>
                </a:defRPr>
              </a:lvl4pPr>
              <a:lvl5pPr marL="2057400" indent="-228600" eaLnBrk="0" hangingPunct="0">
                <a:defRPr>
                  <a:solidFill>
                    <a:srgbClr val="000000"/>
                  </a:solidFill>
                  <a:latin typeface="Calibri" pitchFamily="34" charset="0"/>
                  <a:ea typeface="ヒラギノ角ゴ ProN W3" pitchFamily="1" charset="-128"/>
                  <a:sym typeface="Calibri" pitchFamily="34" charset="0"/>
                </a:defRPr>
              </a:lvl5pPr>
              <a:lvl6pPr marL="25146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6pPr>
              <a:lvl7pPr marL="29718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7pPr>
              <a:lvl8pPr marL="34290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8pPr>
              <a:lvl9pPr marL="38862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9pPr>
            </a:lstStyle>
            <a:p>
              <a:pPr algn="ctr"/>
              <a:r>
                <a:rPr lang="en-US" altLang="en-US" sz="1125" dirty="0"/>
                <a:t>Mandated by the Water Services Act 108 of 1997</a:t>
              </a:r>
            </a:p>
            <a:p>
              <a:pPr algn="ctr"/>
              <a:r>
                <a:rPr lang="en-US" altLang="en-US" sz="1125" b="1" dirty="0"/>
                <a:t>Tariff: Norms and Standards </a:t>
              </a:r>
            </a:p>
            <a:p>
              <a:pPr algn="ctr"/>
              <a:r>
                <a:rPr lang="en-US" altLang="en-US" sz="1125" b="1" dirty="0"/>
                <a:t>Approver: Board and Minister </a:t>
              </a:r>
            </a:p>
          </p:txBody>
        </p:sp>
        <p:sp>
          <p:nvSpPr>
            <p:cNvPr id="18" name="AutoShape 10"/>
            <p:cNvSpPr>
              <a:spLocks noChangeArrowheads="1"/>
            </p:cNvSpPr>
            <p:nvPr/>
          </p:nvSpPr>
          <p:spPr bwMode="auto">
            <a:xfrm>
              <a:off x="5386399" y="4157342"/>
              <a:ext cx="2594551" cy="1430263"/>
            </a:xfrm>
            <a:prstGeom prst="wedgeRoundRectCallout">
              <a:avLst>
                <a:gd name="adj1" fmla="val -59645"/>
                <a:gd name="adj2" fmla="val -16066"/>
                <a:gd name="adj3" fmla="val 16667"/>
              </a:avLst>
            </a:prstGeom>
            <a:solidFill>
              <a:srgbClr val="FFFFFF"/>
            </a:solidFill>
            <a:ln w="9525">
              <a:solidFill>
                <a:srgbClr val="000000"/>
              </a:solidFill>
              <a:miter lim="800000"/>
              <a:headEnd/>
              <a:tailEnd/>
            </a:ln>
          </p:spPr>
          <p:txBody>
            <a:bodyPr/>
            <a:lstStyle>
              <a:lvl1pPr eaLnBrk="0" hangingPunct="0">
                <a:defRPr>
                  <a:solidFill>
                    <a:srgbClr val="000000"/>
                  </a:solidFill>
                  <a:latin typeface="Calibri" pitchFamily="34" charset="0"/>
                  <a:ea typeface="ヒラギノ角ゴ ProN W3" pitchFamily="1" charset="-128"/>
                  <a:sym typeface="Calibri" pitchFamily="34" charset="0"/>
                </a:defRPr>
              </a:lvl1pPr>
              <a:lvl2pPr marL="742950" indent="-285750" eaLnBrk="0" hangingPunct="0">
                <a:defRPr>
                  <a:solidFill>
                    <a:srgbClr val="000000"/>
                  </a:solidFill>
                  <a:latin typeface="Calibri" pitchFamily="34" charset="0"/>
                  <a:ea typeface="ヒラギノ角ゴ ProN W3" pitchFamily="1" charset="-128"/>
                  <a:sym typeface="Calibri" pitchFamily="34" charset="0"/>
                </a:defRPr>
              </a:lvl2pPr>
              <a:lvl3pPr marL="1143000" indent="-228600" eaLnBrk="0" hangingPunct="0">
                <a:defRPr>
                  <a:solidFill>
                    <a:srgbClr val="000000"/>
                  </a:solidFill>
                  <a:latin typeface="Calibri" pitchFamily="34" charset="0"/>
                  <a:ea typeface="ヒラギノ角ゴ ProN W3" pitchFamily="1" charset="-128"/>
                  <a:sym typeface="Calibri" pitchFamily="34" charset="0"/>
                </a:defRPr>
              </a:lvl3pPr>
              <a:lvl4pPr marL="1600200" indent="-228600" eaLnBrk="0" hangingPunct="0">
                <a:defRPr>
                  <a:solidFill>
                    <a:srgbClr val="000000"/>
                  </a:solidFill>
                  <a:latin typeface="Calibri" pitchFamily="34" charset="0"/>
                  <a:ea typeface="ヒラギノ角ゴ ProN W3" pitchFamily="1" charset="-128"/>
                  <a:sym typeface="Calibri" pitchFamily="34" charset="0"/>
                </a:defRPr>
              </a:lvl4pPr>
              <a:lvl5pPr marL="2057400" indent="-228600" eaLnBrk="0" hangingPunct="0">
                <a:defRPr>
                  <a:solidFill>
                    <a:srgbClr val="000000"/>
                  </a:solidFill>
                  <a:latin typeface="Calibri" pitchFamily="34" charset="0"/>
                  <a:ea typeface="ヒラギノ角ゴ ProN W3" pitchFamily="1" charset="-128"/>
                  <a:sym typeface="Calibri" pitchFamily="34" charset="0"/>
                </a:defRPr>
              </a:lvl5pPr>
              <a:lvl6pPr marL="25146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6pPr>
              <a:lvl7pPr marL="29718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7pPr>
              <a:lvl8pPr marL="34290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8pPr>
              <a:lvl9pPr marL="38862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9pPr>
            </a:lstStyle>
            <a:p>
              <a:pPr algn="ctr"/>
              <a:r>
                <a:rPr lang="en-US" altLang="en-US" sz="1125" dirty="0"/>
                <a:t>Mandated by the Constitution, Water Services Act, Municipal Systems Act and Municipal Structures Act</a:t>
              </a:r>
            </a:p>
            <a:p>
              <a:pPr algn="ctr"/>
              <a:r>
                <a:rPr lang="en-US" altLang="en-US" sz="1125" b="1" dirty="0"/>
                <a:t>Tariff: Norms and Standards</a:t>
              </a:r>
            </a:p>
            <a:p>
              <a:pPr algn="ctr"/>
              <a:r>
                <a:rPr lang="en-US" altLang="en-US" sz="1125" b="1" dirty="0"/>
                <a:t>Approver: Council </a:t>
              </a:r>
              <a:r>
                <a:rPr lang="en-US" altLang="en-US" sz="1125" dirty="0"/>
                <a:t> </a:t>
              </a:r>
            </a:p>
            <a:p>
              <a:pPr algn="ctr"/>
              <a:r>
                <a:rPr lang="en-US" altLang="en-US" sz="1125" dirty="0"/>
                <a:t> </a:t>
              </a:r>
            </a:p>
          </p:txBody>
        </p:sp>
      </p:grpSp>
      <p:sp>
        <p:nvSpPr>
          <p:cNvPr id="21" name="Right Brace 20"/>
          <p:cNvSpPr/>
          <p:nvPr/>
        </p:nvSpPr>
        <p:spPr>
          <a:xfrm>
            <a:off x="7873083" y="1240091"/>
            <a:ext cx="264158" cy="983135"/>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ZA" sz="1013" dirty="0"/>
          </a:p>
        </p:txBody>
      </p:sp>
      <p:sp>
        <p:nvSpPr>
          <p:cNvPr id="24" name="Text Box 32"/>
          <p:cNvSpPr txBox="1">
            <a:spLocks noChangeArrowheads="1"/>
          </p:cNvSpPr>
          <p:nvPr/>
        </p:nvSpPr>
        <p:spPr bwMode="auto">
          <a:xfrm>
            <a:off x="8120784" y="1272777"/>
            <a:ext cx="962461"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Calibri" pitchFamily="34" charset="0"/>
                <a:ea typeface="ヒラギノ角ゴ ProN W3" pitchFamily="1" charset="-128"/>
                <a:sym typeface="Calibri" pitchFamily="34" charset="0"/>
              </a:defRPr>
            </a:lvl1pPr>
            <a:lvl2pPr marL="742950" indent="-285750" eaLnBrk="0" hangingPunct="0">
              <a:defRPr>
                <a:solidFill>
                  <a:srgbClr val="000000"/>
                </a:solidFill>
                <a:latin typeface="Calibri" pitchFamily="34" charset="0"/>
                <a:ea typeface="ヒラギノ角ゴ ProN W3" pitchFamily="1" charset="-128"/>
                <a:sym typeface="Calibri" pitchFamily="34" charset="0"/>
              </a:defRPr>
            </a:lvl2pPr>
            <a:lvl3pPr marL="1143000" indent="-228600" eaLnBrk="0" hangingPunct="0">
              <a:defRPr>
                <a:solidFill>
                  <a:srgbClr val="000000"/>
                </a:solidFill>
                <a:latin typeface="Calibri" pitchFamily="34" charset="0"/>
                <a:ea typeface="ヒラギノ角ゴ ProN W3" pitchFamily="1" charset="-128"/>
                <a:sym typeface="Calibri" pitchFamily="34" charset="0"/>
              </a:defRPr>
            </a:lvl3pPr>
            <a:lvl4pPr marL="1600200" indent="-228600" eaLnBrk="0" hangingPunct="0">
              <a:defRPr>
                <a:solidFill>
                  <a:srgbClr val="000000"/>
                </a:solidFill>
                <a:latin typeface="Calibri" pitchFamily="34" charset="0"/>
                <a:ea typeface="ヒラギノ角ゴ ProN W3" pitchFamily="1" charset="-128"/>
                <a:sym typeface="Calibri" pitchFamily="34" charset="0"/>
              </a:defRPr>
            </a:lvl4pPr>
            <a:lvl5pPr marL="2057400" indent="-228600" eaLnBrk="0" hangingPunct="0">
              <a:defRPr>
                <a:solidFill>
                  <a:srgbClr val="000000"/>
                </a:solidFill>
                <a:latin typeface="Calibri" pitchFamily="34" charset="0"/>
                <a:ea typeface="ヒラギノ角ゴ ProN W3" pitchFamily="1" charset="-128"/>
                <a:sym typeface="Calibri" pitchFamily="34" charset="0"/>
              </a:defRPr>
            </a:lvl5pPr>
            <a:lvl6pPr marL="25146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6pPr>
            <a:lvl7pPr marL="29718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7pPr>
            <a:lvl8pPr marL="34290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8pPr>
            <a:lvl9pPr marL="38862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9pPr>
          </a:lstStyle>
          <a:p>
            <a:pPr>
              <a:spcBef>
                <a:spcPct val="50000"/>
              </a:spcBef>
            </a:pPr>
            <a:r>
              <a:rPr lang="en-US" altLang="en-US" sz="1050" dirty="0">
                <a:solidFill>
                  <a:schemeClr val="tx1"/>
                </a:solidFill>
                <a:latin typeface="Arial" charset="0"/>
                <a:cs typeface="Arial" charset="0"/>
              </a:rPr>
              <a:t>Tariffs to be tabled in Parliament in terms of section 42 MFMA </a:t>
            </a:r>
            <a:endParaRPr lang="en-US" altLang="en-US" sz="1050" dirty="0">
              <a:solidFill>
                <a:schemeClr val="tx1"/>
              </a:solidFill>
              <a:latin typeface="Comic Sans MS" pitchFamily="66" charset="0"/>
              <a:cs typeface="Arial" charset="0"/>
            </a:endParaRPr>
          </a:p>
        </p:txBody>
      </p:sp>
      <p:sp>
        <p:nvSpPr>
          <p:cNvPr id="25" name="Text Box 32"/>
          <p:cNvSpPr txBox="1">
            <a:spLocks noChangeArrowheads="1"/>
          </p:cNvSpPr>
          <p:nvPr/>
        </p:nvSpPr>
        <p:spPr bwMode="auto">
          <a:xfrm>
            <a:off x="662402" y="3770219"/>
            <a:ext cx="79721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Calibri" pitchFamily="34" charset="0"/>
                <a:ea typeface="ヒラギノ角ゴ ProN W3" pitchFamily="1" charset="-128"/>
                <a:sym typeface="Calibri" pitchFamily="34" charset="0"/>
              </a:defRPr>
            </a:lvl1pPr>
            <a:lvl2pPr marL="742950" indent="-285750" eaLnBrk="0" hangingPunct="0">
              <a:defRPr>
                <a:solidFill>
                  <a:srgbClr val="000000"/>
                </a:solidFill>
                <a:latin typeface="Calibri" pitchFamily="34" charset="0"/>
                <a:ea typeface="ヒラギノ角ゴ ProN W3" pitchFamily="1" charset="-128"/>
                <a:sym typeface="Calibri" pitchFamily="34" charset="0"/>
              </a:defRPr>
            </a:lvl2pPr>
            <a:lvl3pPr marL="1143000" indent="-228600" eaLnBrk="0" hangingPunct="0">
              <a:defRPr>
                <a:solidFill>
                  <a:srgbClr val="000000"/>
                </a:solidFill>
                <a:latin typeface="Calibri" pitchFamily="34" charset="0"/>
                <a:ea typeface="ヒラギノ角ゴ ProN W3" pitchFamily="1" charset="-128"/>
                <a:sym typeface="Calibri" pitchFamily="34" charset="0"/>
              </a:defRPr>
            </a:lvl3pPr>
            <a:lvl4pPr marL="1600200" indent="-228600" eaLnBrk="0" hangingPunct="0">
              <a:defRPr>
                <a:solidFill>
                  <a:srgbClr val="000000"/>
                </a:solidFill>
                <a:latin typeface="Calibri" pitchFamily="34" charset="0"/>
                <a:ea typeface="ヒラギノ角ゴ ProN W3" pitchFamily="1" charset="-128"/>
                <a:sym typeface="Calibri" pitchFamily="34" charset="0"/>
              </a:defRPr>
            </a:lvl4pPr>
            <a:lvl5pPr marL="2057400" indent="-228600" eaLnBrk="0" hangingPunct="0">
              <a:defRPr>
                <a:solidFill>
                  <a:srgbClr val="000000"/>
                </a:solidFill>
                <a:latin typeface="Calibri" pitchFamily="34" charset="0"/>
                <a:ea typeface="ヒラギノ角ゴ ProN W3" pitchFamily="1" charset="-128"/>
                <a:sym typeface="Calibri" pitchFamily="34" charset="0"/>
              </a:defRPr>
            </a:lvl5pPr>
            <a:lvl6pPr marL="25146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6pPr>
            <a:lvl7pPr marL="29718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7pPr>
            <a:lvl8pPr marL="34290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8pPr>
            <a:lvl9pPr marL="38862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9pPr>
          </a:lstStyle>
          <a:p>
            <a:pPr>
              <a:spcBef>
                <a:spcPct val="50000"/>
              </a:spcBef>
            </a:pPr>
            <a:r>
              <a:rPr lang="en-US" altLang="en-US" sz="1400" dirty="0">
                <a:solidFill>
                  <a:schemeClr val="tx1"/>
                </a:solidFill>
                <a:latin typeface="Arial Narrow" panose="020B0604020202020204" pitchFamily="34" charset="0"/>
                <a:cs typeface="Arial Narrow" panose="020B0604020202020204" pitchFamily="34" charset="0"/>
              </a:rPr>
              <a:t>Post -Tabling of bulk tariffs, Parliament’s role is not clearly defined in the legislative &amp; policy framework in relation to approval of bulk raw, bulk potable nor retail/municipal tariffs </a:t>
            </a:r>
          </a:p>
        </p:txBody>
      </p:sp>
    </p:spTree>
    <p:extLst>
      <p:ext uri="{BB962C8B-B14F-4D97-AF65-F5344CB8AC3E}">
        <p14:creationId xmlns:p14="http://schemas.microsoft.com/office/powerpoint/2010/main" val="528388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659460" y="257518"/>
            <a:ext cx="7812430" cy="279675"/>
          </a:xfrm>
        </p:spPr>
        <p:txBody>
          <a:bodyPr>
            <a:noAutofit/>
          </a:bodyPr>
          <a:lstStyle/>
          <a:p>
            <a:pPr algn="l"/>
            <a:r>
              <a:rPr lang="en-GB" dirty="0">
                <a:solidFill>
                  <a:schemeClr val="accent3">
                    <a:lumMod val="50000"/>
                  </a:schemeClr>
                </a:solidFill>
                <a:latin typeface="Arial" panose="020B0604020202020204" pitchFamily="34" charset="0"/>
                <a:cs typeface="Arial" panose="020B0604020202020204" pitchFamily="34" charset="0"/>
              </a:rPr>
              <a:t>Summary of Tariff Increases (Figures Based on Water Board proposals 2020/21) </a:t>
            </a:r>
            <a:endParaRPr lang="en-ZA" dirty="0">
              <a:solidFill>
                <a:schemeClr val="accent3">
                  <a:lumMod val="50000"/>
                </a:schemeClr>
              </a:solidFill>
              <a:latin typeface="Arial" panose="020B0604020202020204" pitchFamily="34" charset="0"/>
              <a:cs typeface="Arial" panose="020B0604020202020204" pitchFamily="34" charset="0"/>
            </a:endParaRPr>
          </a:p>
        </p:txBody>
      </p:sp>
      <p:graphicFrame>
        <p:nvGraphicFramePr>
          <p:cNvPr id="7" name="Group 68"/>
          <p:cNvGraphicFramePr>
            <a:graphicFrameLocks noGrp="1"/>
          </p:cNvGraphicFramePr>
          <p:nvPr>
            <p:extLst>
              <p:ext uri="{D42A27DB-BD31-4B8C-83A1-F6EECF244321}">
                <p14:modId xmlns:p14="http://schemas.microsoft.com/office/powerpoint/2010/main" val="1956417088"/>
              </p:ext>
            </p:extLst>
          </p:nvPr>
        </p:nvGraphicFramePr>
        <p:xfrm>
          <a:off x="380551" y="569385"/>
          <a:ext cx="7249780" cy="3354306"/>
        </p:xfrm>
        <a:graphic>
          <a:graphicData uri="http://schemas.openxmlformats.org/drawingml/2006/table">
            <a:tbl>
              <a:tblPr/>
              <a:tblGrid>
                <a:gridCol w="726173">
                  <a:extLst>
                    <a:ext uri="{9D8B030D-6E8A-4147-A177-3AD203B41FA5}">
                      <a16:colId xmlns:a16="http://schemas.microsoft.com/office/drawing/2014/main" val="20000"/>
                    </a:ext>
                  </a:extLst>
                </a:gridCol>
                <a:gridCol w="959727">
                  <a:extLst>
                    <a:ext uri="{9D8B030D-6E8A-4147-A177-3AD203B41FA5}">
                      <a16:colId xmlns:a16="http://schemas.microsoft.com/office/drawing/2014/main" val="20001"/>
                    </a:ext>
                  </a:extLst>
                </a:gridCol>
                <a:gridCol w="1149773">
                  <a:extLst>
                    <a:ext uri="{9D8B030D-6E8A-4147-A177-3AD203B41FA5}">
                      <a16:colId xmlns:a16="http://schemas.microsoft.com/office/drawing/2014/main" val="20002"/>
                    </a:ext>
                  </a:extLst>
                </a:gridCol>
                <a:gridCol w="1339819">
                  <a:extLst>
                    <a:ext uri="{9D8B030D-6E8A-4147-A177-3AD203B41FA5}">
                      <a16:colId xmlns:a16="http://schemas.microsoft.com/office/drawing/2014/main" val="20005"/>
                    </a:ext>
                  </a:extLst>
                </a:gridCol>
                <a:gridCol w="1463347">
                  <a:extLst>
                    <a:ext uri="{9D8B030D-6E8A-4147-A177-3AD203B41FA5}">
                      <a16:colId xmlns:a16="http://schemas.microsoft.com/office/drawing/2014/main" val="20003"/>
                    </a:ext>
                  </a:extLst>
                </a:gridCol>
                <a:gridCol w="1610941">
                  <a:extLst>
                    <a:ext uri="{9D8B030D-6E8A-4147-A177-3AD203B41FA5}">
                      <a16:colId xmlns:a16="http://schemas.microsoft.com/office/drawing/2014/main" val="20004"/>
                    </a:ext>
                  </a:extLst>
                </a:gridCol>
              </a:tblGrid>
              <a:tr h="734748">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000" b="1" i="0" u="none" strike="noStrike" cap="none" normalizeH="0" baseline="0" dirty="0">
                          <a:ln>
                            <a:noFill/>
                          </a:ln>
                          <a:solidFill>
                            <a:schemeClr val="accent6"/>
                          </a:solidFill>
                          <a:effectLst/>
                          <a:latin typeface="Calibri" pitchFamily="34" charset="0"/>
                          <a:ea typeface="Calibri" pitchFamily="34" charset="0"/>
                          <a:cs typeface="Times New Roman" pitchFamily="18" charset="0"/>
                        </a:rPr>
                        <a:t>PROVINCE </a:t>
                      </a:r>
                    </a:p>
                  </a:txBody>
                  <a:tcPr marL="46324" marR="4632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DBDB"/>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000" b="1" i="0" u="none" strike="noStrike" cap="none" normalizeH="0" baseline="0" dirty="0">
                          <a:ln>
                            <a:noFill/>
                          </a:ln>
                          <a:solidFill>
                            <a:schemeClr val="accent6"/>
                          </a:solidFill>
                          <a:effectLst/>
                          <a:latin typeface="Calibri" pitchFamily="34" charset="0"/>
                          <a:ea typeface="Times New Roman" pitchFamily="18" charset="0"/>
                          <a:cs typeface="Calibri" pitchFamily="34" charset="0"/>
                        </a:rPr>
                        <a:t>MUNICIPALITY </a:t>
                      </a:r>
                      <a:endParaRPr kumimoji="0" lang="en-ZA" sz="1000" b="0" i="0" u="none" strike="noStrike" cap="none" normalizeH="0" baseline="0" dirty="0">
                        <a:ln>
                          <a:noFill/>
                        </a:ln>
                        <a:solidFill>
                          <a:schemeClr val="accent6"/>
                        </a:solidFill>
                        <a:effectLst/>
                        <a:latin typeface="Calibri" pitchFamily="34" charset="0"/>
                        <a:ea typeface="Calibri" pitchFamily="34" charset="0"/>
                        <a:cs typeface="Times New Roman" pitchFamily="18" charset="0"/>
                      </a:endParaRPr>
                    </a:p>
                  </a:txBody>
                  <a:tcPr marL="46324" marR="4632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DBDB"/>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000" b="1" i="0" u="none" strike="noStrike" cap="none" normalizeH="0" baseline="0" dirty="0">
                          <a:ln>
                            <a:noFill/>
                          </a:ln>
                          <a:solidFill>
                            <a:schemeClr val="accent6"/>
                          </a:solidFill>
                          <a:effectLst/>
                          <a:latin typeface="Calibri" pitchFamily="34" charset="0"/>
                          <a:ea typeface="Calibri" pitchFamily="34" charset="0"/>
                          <a:cs typeface="Times New Roman" pitchFamily="18" charset="0"/>
                        </a:rPr>
                        <a:t>AVERAGE  % TARIFF INCREASE </a:t>
                      </a:r>
                    </a:p>
                  </a:txBody>
                  <a:tcPr marL="46324" marR="4632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DBDB"/>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000" b="1" i="0" u="none" strike="noStrike" cap="none" normalizeH="0" baseline="0" dirty="0">
                          <a:ln>
                            <a:noFill/>
                          </a:ln>
                          <a:solidFill>
                            <a:schemeClr val="accent6"/>
                          </a:solidFill>
                          <a:effectLst/>
                          <a:latin typeface="Calibri" pitchFamily="34" charset="0"/>
                          <a:ea typeface="Calibri" pitchFamily="34" charset="0"/>
                          <a:cs typeface="Times New Roman" pitchFamily="18" charset="0"/>
                        </a:rPr>
                        <a:t>AVERAGE TARIFF INCREASE  (R)</a:t>
                      </a:r>
                      <a:endParaRPr kumimoji="0" lang="en-ZA" sz="1000" b="1" i="0" u="none" strike="noStrike" cap="none" normalizeH="0" baseline="0" dirty="0">
                        <a:ln>
                          <a:noFill/>
                        </a:ln>
                        <a:solidFill>
                          <a:schemeClr val="accent6"/>
                        </a:solidFill>
                        <a:effectLst/>
                        <a:latin typeface="Calibri" pitchFamily="34" charset="0"/>
                        <a:ea typeface="Calibri" pitchFamily="34" charset="0"/>
                        <a:cs typeface="Times New Roman" pitchFamily="18" charset="0"/>
                      </a:endParaRPr>
                    </a:p>
                  </a:txBody>
                  <a:tcPr marL="46324" marR="4632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DBDB"/>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000" b="1" i="0" u="none" strike="noStrike" cap="none" normalizeH="0" baseline="0" dirty="0">
                          <a:ln>
                            <a:noFill/>
                          </a:ln>
                          <a:solidFill>
                            <a:schemeClr val="accent6"/>
                          </a:solidFill>
                          <a:effectLst/>
                          <a:latin typeface="Calibri" pitchFamily="34" charset="0"/>
                          <a:ea typeface="Calibri" pitchFamily="34" charset="0"/>
                          <a:cs typeface="Times New Roman" pitchFamily="18" charset="0"/>
                        </a:rPr>
                        <a:t>MINISTER/PARLIAMENT</a:t>
                      </a:r>
                    </a:p>
                  </a:txBody>
                  <a:tcPr marL="46324" marR="4632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DBDB"/>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000" b="1" i="0" u="none" strike="noStrike" cap="none" normalizeH="0" baseline="0" dirty="0">
                          <a:ln>
                            <a:noFill/>
                          </a:ln>
                          <a:solidFill>
                            <a:schemeClr val="accent6"/>
                          </a:solidFill>
                          <a:effectLst/>
                          <a:latin typeface="Calibri" pitchFamily="34" charset="0"/>
                          <a:ea typeface="Times New Roman" pitchFamily="18" charset="0"/>
                          <a:cs typeface="Calibri" pitchFamily="34" charset="0"/>
                        </a:rPr>
                        <a:t>SALGA VERDICT </a:t>
                      </a:r>
                      <a:endParaRPr kumimoji="0" lang="en-ZA" sz="1000" b="1" i="0" u="none" strike="noStrike" cap="none" normalizeH="0" baseline="0" dirty="0">
                        <a:ln>
                          <a:noFill/>
                        </a:ln>
                        <a:solidFill>
                          <a:schemeClr val="accent6"/>
                        </a:solidFill>
                        <a:effectLst/>
                        <a:latin typeface="Calibri" pitchFamily="34" charset="0"/>
                        <a:ea typeface="Calibri" pitchFamily="34" charset="0"/>
                        <a:cs typeface="Times New Roman" pitchFamily="18" charset="0"/>
                      </a:endParaRPr>
                    </a:p>
                  </a:txBody>
                  <a:tcPr marL="46324" marR="4632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DBDB"/>
                    </a:solidFill>
                  </a:tcPr>
                </a:tc>
                <a:extLst>
                  <a:ext uri="{0D108BD9-81ED-4DB2-BD59-A6C34878D82A}">
                    <a16:rowId xmlns:a16="http://schemas.microsoft.com/office/drawing/2014/main" val="10000"/>
                  </a:ext>
                </a:extLst>
              </a:tr>
              <a:tr h="290172">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sz="1000" b="1" i="0" u="none" strike="noStrike" cap="none" normalizeH="0" baseline="0" dirty="0">
                          <a:ln>
                            <a:noFill/>
                          </a:ln>
                          <a:solidFill>
                            <a:schemeClr val="accent6"/>
                          </a:solidFill>
                          <a:effectLst/>
                          <a:latin typeface="Calibri" pitchFamily="34" charset="0"/>
                          <a:ea typeface="Calibri" pitchFamily="34" charset="0"/>
                          <a:cs typeface="Times New Roman" pitchFamily="18" charset="0"/>
                        </a:rPr>
                        <a:t>EC</a:t>
                      </a:r>
                    </a:p>
                  </a:txBody>
                  <a:tcPr marL="46324" marR="4632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DBDB"/>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GB" sz="1000" b="1" i="0" u="none" strike="noStrike" cap="none" normalizeH="0" baseline="0" dirty="0">
                          <a:ln>
                            <a:noFill/>
                          </a:ln>
                          <a:solidFill>
                            <a:schemeClr val="accent6"/>
                          </a:solidFill>
                          <a:effectLst/>
                          <a:latin typeface="Calibri" pitchFamily="34" charset="0"/>
                          <a:ea typeface="Calibri" pitchFamily="34" charset="0"/>
                          <a:cs typeface="Calibri" pitchFamily="34" charset="0"/>
                        </a:rPr>
                        <a:t>Amatola</a:t>
                      </a:r>
                      <a:endParaRPr kumimoji="0" lang="en-ZA" sz="1000" b="0" i="0" u="none" strike="noStrike" cap="none" normalizeH="0" baseline="0" dirty="0">
                        <a:ln>
                          <a:noFill/>
                        </a:ln>
                        <a:solidFill>
                          <a:schemeClr val="accent6"/>
                        </a:solidFill>
                        <a:effectLst/>
                        <a:latin typeface="Calibri" pitchFamily="34" charset="0"/>
                        <a:ea typeface="Calibri" pitchFamily="34" charset="0"/>
                        <a:cs typeface="Times New Roman" pitchFamily="18" charset="0"/>
                      </a:endParaRPr>
                    </a:p>
                  </a:txBody>
                  <a:tcPr marL="46324" marR="4632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DBDB"/>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000" b="0" i="0" u="none" strike="noStrike" cap="none" normalizeH="0" baseline="0" dirty="0">
                          <a:ln>
                            <a:noFill/>
                          </a:ln>
                          <a:solidFill>
                            <a:schemeClr val="accent6"/>
                          </a:solidFill>
                          <a:effectLst/>
                          <a:latin typeface="Calibri" pitchFamily="34" charset="0"/>
                          <a:ea typeface="Calibri" pitchFamily="34" charset="0"/>
                          <a:cs typeface="Times New Roman" pitchFamily="18" charset="0"/>
                        </a:rPr>
                        <a:t>8,28%</a:t>
                      </a:r>
                    </a:p>
                  </a:txBody>
                  <a:tcPr marL="46324" marR="4632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DBDB"/>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dirty="0">
                          <a:ln>
                            <a:noFill/>
                          </a:ln>
                          <a:solidFill>
                            <a:schemeClr val="accent6"/>
                          </a:solidFill>
                          <a:effectLst/>
                          <a:latin typeface="Calibri" pitchFamily="34" charset="0"/>
                          <a:ea typeface="Calibri" pitchFamily="34" charset="0"/>
                          <a:cs typeface="Times New Roman" pitchFamily="18" charset="0"/>
                        </a:rPr>
                        <a:t>0.72</a:t>
                      </a:r>
                      <a:endParaRPr kumimoji="0" lang="en-ZA" sz="1000" b="0" i="0" u="none" strike="noStrike" cap="none" normalizeH="0" baseline="0" dirty="0">
                        <a:ln>
                          <a:noFill/>
                        </a:ln>
                        <a:solidFill>
                          <a:schemeClr val="accent6"/>
                        </a:solidFill>
                        <a:effectLst/>
                        <a:latin typeface="Calibri" pitchFamily="34" charset="0"/>
                        <a:ea typeface="Calibri" pitchFamily="34" charset="0"/>
                        <a:cs typeface="Times New Roman" pitchFamily="18" charset="0"/>
                      </a:endParaRPr>
                    </a:p>
                  </a:txBody>
                  <a:tcPr marL="46324" marR="4632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endParaRPr kumimoji="0" lang="en-ZA" sz="1000" b="0" i="0" u="none" strike="noStrike" cap="none" normalizeH="0" baseline="0" dirty="0">
                        <a:ln>
                          <a:noFill/>
                        </a:ln>
                        <a:solidFill>
                          <a:schemeClr val="accent6"/>
                        </a:solidFill>
                        <a:effectLst/>
                        <a:latin typeface="Calibri" pitchFamily="34" charset="0"/>
                        <a:ea typeface="Calibri" pitchFamily="34" charset="0"/>
                        <a:cs typeface="Times New Roman" pitchFamily="18" charset="0"/>
                      </a:endParaRPr>
                    </a:p>
                  </a:txBody>
                  <a:tcPr marL="46324" marR="4632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endParaRPr kumimoji="0" lang="en-ZA" sz="1000" b="0" i="0" u="none" strike="noStrike" cap="none" normalizeH="0" baseline="0" dirty="0">
                        <a:ln>
                          <a:noFill/>
                        </a:ln>
                        <a:solidFill>
                          <a:schemeClr val="accent6"/>
                        </a:solidFill>
                        <a:effectLst/>
                        <a:latin typeface="Calibri" pitchFamily="34" charset="0"/>
                        <a:ea typeface="Calibri" pitchFamily="34" charset="0"/>
                        <a:cs typeface="Times New Roman" pitchFamily="18" charset="0"/>
                      </a:endParaRPr>
                    </a:p>
                  </a:txBody>
                  <a:tcPr marL="46324" marR="4632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1"/>
                  </a:ext>
                </a:extLst>
              </a:tr>
              <a:tr h="291774">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sz="1000" b="1" i="0" u="none" strike="noStrike" cap="none" normalizeH="0" baseline="0" dirty="0">
                          <a:ln>
                            <a:noFill/>
                          </a:ln>
                          <a:solidFill>
                            <a:schemeClr val="accent6"/>
                          </a:solidFill>
                          <a:effectLst/>
                          <a:latin typeface="Calibri" pitchFamily="34" charset="0"/>
                          <a:ea typeface="Calibri" pitchFamily="34" charset="0"/>
                          <a:cs typeface="Times New Roman" pitchFamily="18" charset="0"/>
                        </a:rPr>
                        <a:t>FS</a:t>
                      </a:r>
                    </a:p>
                  </a:txBody>
                  <a:tcPr marL="46324" marR="4632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DBDB"/>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sz="1000" b="1" i="0" u="none" strike="noStrike" cap="none" normalizeH="0" baseline="0" dirty="0">
                          <a:ln>
                            <a:noFill/>
                          </a:ln>
                          <a:solidFill>
                            <a:schemeClr val="accent6"/>
                          </a:solidFill>
                          <a:effectLst/>
                          <a:latin typeface="Calibri" pitchFamily="34" charset="0"/>
                          <a:ea typeface="Times New Roman" pitchFamily="18" charset="0"/>
                          <a:cs typeface="Calibri" pitchFamily="34" charset="0"/>
                        </a:rPr>
                        <a:t>Bloem</a:t>
                      </a:r>
                      <a:endParaRPr kumimoji="0" lang="en-ZA" sz="1000" b="0" i="0" u="none" strike="noStrike" cap="none" normalizeH="0" baseline="0" dirty="0">
                        <a:ln>
                          <a:noFill/>
                        </a:ln>
                        <a:solidFill>
                          <a:schemeClr val="accent6"/>
                        </a:solidFill>
                        <a:effectLst/>
                        <a:latin typeface="Calibri" pitchFamily="34" charset="0"/>
                        <a:ea typeface="Calibri" pitchFamily="34" charset="0"/>
                        <a:cs typeface="Times New Roman" pitchFamily="18" charset="0"/>
                      </a:endParaRPr>
                    </a:p>
                  </a:txBody>
                  <a:tcPr marL="46324" marR="4632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DBDB"/>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000" b="0" i="0" u="none" strike="noStrike" cap="none" normalizeH="0" baseline="0" dirty="0">
                          <a:ln>
                            <a:noFill/>
                          </a:ln>
                          <a:solidFill>
                            <a:schemeClr val="accent6"/>
                          </a:solidFill>
                          <a:effectLst/>
                          <a:latin typeface="Calibri" pitchFamily="34" charset="0"/>
                          <a:ea typeface="Calibri" pitchFamily="34" charset="0"/>
                          <a:cs typeface="Times New Roman" pitchFamily="18" charset="0"/>
                        </a:rPr>
                        <a:t>9%</a:t>
                      </a:r>
                    </a:p>
                  </a:txBody>
                  <a:tcPr marL="46324" marR="4632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DBDB"/>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dirty="0">
                          <a:ln>
                            <a:noFill/>
                          </a:ln>
                          <a:solidFill>
                            <a:schemeClr val="accent6"/>
                          </a:solidFill>
                          <a:effectLst/>
                          <a:latin typeface="Calibri" pitchFamily="34" charset="0"/>
                          <a:ea typeface="Calibri" pitchFamily="34" charset="0"/>
                          <a:cs typeface="Times New Roman" pitchFamily="18" charset="0"/>
                        </a:rPr>
                        <a:t>0.70</a:t>
                      </a:r>
                      <a:endParaRPr kumimoji="0" lang="en-ZA" sz="1000" b="0" i="0" u="none" strike="noStrike" cap="none" normalizeH="0" baseline="0" dirty="0">
                        <a:ln>
                          <a:noFill/>
                        </a:ln>
                        <a:solidFill>
                          <a:schemeClr val="accent6"/>
                        </a:solidFill>
                        <a:effectLst/>
                        <a:latin typeface="Calibri" pitchFamily="34" charset="0"/>
                        <a:ea typeface="Calibri" pitchFamily="34" charset="0"/>
                        <a:cs typeface="Times New Roman" pitchFamily="18" charset="0"/>
                      </a:endParaRPr>
                    </a:p>
                  </a:txBody>
                  <a:tcPr marL="46324" marR="4632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endParaRPr kumimoji="0" lang="en-ZA" sz="1000" b="0" i="0" u="none" strike="noStrike" cap="none" normalizeH="0" baseline="0" dirty="0">
                        <a:ln>
                          <a:noFill/>
                        </a:ln>
                        <a:solidFill>
                          <a:schemeClr val="accent6"/>
                        </a:solidFill>
                        <a:effectLst/>
                        <a:latin typeface="Calibri" pitchFamily="34" charset="0"/>
                        <a:ea typeface="Calibri" pitchFamily="34" charset="0"/>
                        <a:cs typeface="Times New Roman" pitchFamily="18" charset="0"/>
                      </a:endParaRPr>
                    </a:p>
                  </a:txBody>
                  <a:tcPr marL="46324" marR="4632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endParaRPr kumimoji="0" lang="en-ZA" sz="1000" b="0" i="0" u="none" strike="noStrike" cap="none" normalizeH="0" baseline="0" dirty="0">
                        <a:ln>
                          <a:noFill/>
                        </a:ln>
                        <a:solidFill>
                          <a:schemeClr val="accent6"/>
                        </a:solidFill>
                        <a:effectLst/>
                        <a:latin typeface="Calibri" pitchFamily="34" charset="0"/>
                        <a:ea typeface="Calibri" pitchFamily="34" charset="0"/>
                        <a:cs typeface="Times New Roman" pitchFamily="18" charset="0"/>
                      </a:endParaRPr>
                    </a:p>
                  </a:txBody>
                  <a:tcPr marL="46324" marR="4632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2"/>
                  </a:ext>
                </a:extLst>
              </a:tr>
              <a:tr h="291774">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sz="1000" b="1" i="0" u="none" strike="noStrike" cap="none" normalizeH="0" baseline="0" dirty="0">
                          <a:ln>
                            <a:noFill/>
                          </a:ln>
                          <a:solidFill>
                            <a:schemeClr val="accent6"/>
                          </a:solidFill>
                          <a:effectLst/>
                          <a:latin typeface="Calibri" pitchFamily="34" charset="0"/>
                          <a:ea typeface="Calibri" pitchFamily="34" charset="0"/>
                          <a:cs typeface="Times New Roman" pitchFamily="18" charset="0"/>
                        </a:rPr>
                        <a:t>LP</a:t>
                      </a:r>
                    </a:p>
                  </a:txBody>
                  <a:tcPr marL="46324" marR="4632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DBDB"/>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sz="1000" b="1" i="0" u="none" strike="noStrike" cap="none" normalizeH="0" baseline="0" dirty="0">
                          <a:ln>
                            <a:noFill/>
                          </a:ln>
                          <a:solidFill>
                            <a:schemeClr val="accent6"/>
                          </a:solidFill>
                          <a:effectLst/>
                          <a:latin typeface="Calibri" pitchFamily="34" charset="0"/>
                          <a:ea typeface="Times New Roman" pitchFamily="18" charset="0"/>
                          <a:cs typeface="Calibri" pitchFamily="34" charset="0"/>
                        </a:rPr>
                        <a:t>Lepelle</a:t>
                      </a:r>
                      <a:endParaRPr kumimoji="0" lang="en-ZA" sz="1000" b="0" i="0" u="none" strike="noStrike" cap="none" normalizeH="0" baseline="0" dirty="0">
                        <a:ln>
                          <a:noFill/>
                        </a:ln>
                        <a:solidFill>
                          <a:schemeClr val="accent6"/>
                        </a:solidFill>
                        <a:effectLst/>
                        <a:latin typeface="Calibri" pitchFamily="34" charset="0"/>
                        <a:ea typeface="Calibri" pitchFamily="34" charset="0"/>
                        <a:cs typeface="Times New Roman" pitchFamily="18" charset="0"/>
                      </a:endParaRPr>
                    </a:p>
                  </a:txBody>
                  <a:tcPr marL="46324" marR="4632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DBDB"/>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000" b="0" i="0" u="none" strike="noStrike" cap="none" normalizeH="0" baseline="0" dirty="0">
                          <a:ln>
                            <a:noFill/>
                          </a:ln>
                          <a:solidFill>
                            <a:schemeClr val="accent6"/>
                          </a:solidFill>
                          <a:effectLst/>
                          <a:latin typeface="Calibri" pitchFamily="34" charset="0"/>
                          <a:ea typeface="Calibri" pitchFamily="34" charset="0"/>
                          <a:cs typeface="Times New Roman" pitchFamily="18" charset="0"/>
                        </a:rPr>
                        <a:t>8.5%</a:t>
                      </a:r>
                    </a:p>
                  </a:txBody>
                  <a:tcPr marL="46324" marR="4632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DBDB"/>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dirty="0">
                          <a:ln>
                            <a:noFill/>
                          </a:ln>
                          <a:solidFill>
                            <a:schemeClr val="accent6"/>
                          </a:solidFill>
                          <a:effectLst/>
                          <a:latin typeface="Calibri" pitchFamily="34" charset="0"/>
                          <a:ea typeface="Calibri" pitchFamily="34" charset="0"/>
                          <a:cs typeface="Times New Roman" pitchFamily="18" charset="0"/>
                        </a:rPr>
                        <a:t>0.74</a:t>
                      </a:r>
                      <a:endParaRPr kumimoji="0" lang="en-ZA" sz="1000" b="0" i="0" u="none" strike="noStrike" cap="none" normalizeH="0" baseline="0" dirty="0">
                        <a:ln>
                          <a:noFill/>
                        </a:ln>
                        <a:solidFill>
                          <a:schemeClr val="accent6"/>
                        </a:solidFill>
                        <a:effectLst/>
                        <a:latin typeface="Calibri" pitchFamily="34" charset="0"/>
                        <a:ea typeface="Calibri" pitchFamily="34" charset="0"/>
                        <a:cs typeface="Times New Roman" pitchFamily="18" charset="0"/>
                      </a:endParaRPr>
                    </a:p>
                  </a:txBody>
                  <a:tcPr marL="46324" marR="4632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endParaRPr kumimoji="0" lang="en-ZA" sz="1000" b="0" i="0" u="none" strike="noStrike" cap="none" normalizeH="0" baseline="0" dirty="0">
                        <a:ln>
                          <a:noFill/>
                        </a:ln>
                        <a:solidFill>
                          <a:schemeClr val="accent6"/>
                        </a:solidFill>
                        <a:effectLst/>
                        <a:latin typeface="Calibri" pitchFamily="34" charset="0"/>
                        <a:ea typeface="Calibri" pitchFamily="34" charset="0"/>
                        <a:cs typeface="Times New Roman" pitchFamily="18" charset="0"/>
                      </a:endParaRPr>
                    </a:p>
                  </a:txBody>
                  <a:tcPr marL="46324" marR="4632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endParaRPr kumimoji="0" lang="en-ZA" sz="1000" b="0" i="0" u="none" strike="noStrike" cap="none" normalizeH="0" baseline="0" dirty="0">
                        <a:ln>
                          <a:noFill/>
                        </a:ln>
                        <a:solidFill>
                          <a:schemeClr val="accent6"/>
                        </a:solidFill>
                        <a:effectLst/>
                        <a:latin typeface="Calibri" pitchFamily="34" charset="0"/>
                        <a:ea typeface="Calibri" pitchFamily="34" charset="0"/>
                        <a:cs typeface="Times New Roman" pitchFamily="18" charset="0"/>
                      </a:endParaRPr>
                    </a:p>
                  </a:txBody>
                  <a:tcPr marL="46324" marR="4632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3"/>
                  </a:ext>
                </a:extLst>
              </a:tr>
              <a:tr h="290172">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sz="1000" b="1" i="0" u="none" strike="noStrike" cap="none" normalizeH="0" baseline="0" dirty="0">
                          <a:ln>
                            <a:noFill/>
                          </a:ln>
                          <a:solidFill>
                            <a:schemeClr val="accent6"/>
                          </a:solidFill>
                          <a:effectLst/>
                          <a:latin typeface="Calibri" pitchFamily="34" charset="0"/>
                          <a:ea typeface="Calibri" pitchFamily="34" charset="0"/>
                          <a:cs typeface="Times New Roman" pitchFamily="18" charset="0"/>
                        </a:rPr>
                        <a:t>NW</a:t>
                      </a:r>
                    </a:p>
                  </a:txBody>
                  <a:tcPr marL="46324" marR="4632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DBDB"/>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sz="1000" b="1" i="0" u="none" strike="noStrike" cap="none" normalizeH="0" baseline="0" dirty="0">
                          <a:ln>
                            <a:noFill/>
                          </a:ln>
                          <a:solidFill>
                            <a:schemeClr val="accent6"/>
                          </a:solidFill>
                          <a:effectLst/>
                          <a:latin typeface="Calibri" pitchFamily="34" charset="0"/>
                          <a:ea typeface="Times New Roman" pitchFamily="18" charset="0"/>
                          <a:cs typeface="Calibri" pitchFamily="34" charset="0"/>
                        </a:rPr>
                        <a:t>Magalies</a:t>
                      </a:r>
                      <a:endParaRPr kumimoji="0" lang="en-ZA" sz="1000" b="0" i="0" u="none" strike="noStrike" cap="none" normalizeH="0" baseline="0" dirty="0">
                        <a:ln>
                          <a:noFill/>
                        </a:ln>
                        <a:solidFill>
                          <a:schemeClr val="accent6"/>
                        </a:solidFill>
                        <a:effectLst/>
                        <a:latin typeface="Calibri" pitchFamily="34" charset="0"/>
                        <a:ea typeface="Calibri" pitchFamily="34" charset="0"/>
                        <a:cs typeface="Times New Roman" pitchFamily="18" charset="0"/>
                      </a:endParaRPr>
                    </a:p>
                  </a:txBody>
                  <a:tcPr marL="46324" marR="4632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DBDB"/>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000" b="0" i="0" u="none" strike="noStrike" cap="none" normalizeH="0" baseline="0" dirty="0">
                          <a:ln>
                            <a:noFill/>
                          </a:ln>
                          <a:solidFill>
                            <a:schemeClr val="accent6"/>
                          </a:solidFill>
                          <a:effectLst/>
                          <a:latin typeface="Calibri" pitchFamily="34" charset="0"/>
                          <a:ea typeface="Calibri" pitchFamily="34" charset="0"/>
                          <a:cs typeface="Times New Roman" pitchFamily="18" charset="0"/>
                        </a:rPr>
                        <a:t>9%</a:t>
                      </a:r>
                    </a:p>
                  </a:txBody>
                  <a:tcPr marL="46324" marR="4632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DBDB"/>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dirty="0">
                          <a:ln>
                            <a:noFill/>
                          </a:ln>
                          <a:solidFill>
                            <a:schemeClr val="accent6"/>
                          </a:solidFill>
                          <a:effectLst/>
                          <a:latin typeface="Calibri" pitchFamily="34" charset="0"/>
                          <a:ea typeface="Calibri" pitchFamily="34" charset="0"/>
                          <a:cs typeface="Times New Roman" pitchFamily="18" charset="0"/>
                        </a:rPr>
                        <a:t>0.71</a:t>
                      </a:r>
                      <a:endParaRPr kumimoji="0" lang="en-ZA" sz="1000" b="0" i="0" u="none" strike="noStrike" cap="none" normalizeH="0" baseline="0" dirty="0">
                        <a:ln>
                          <a:noFill/>
                        </a:ln>
                        <a:solidFill>
                          <a:schemeClr val="accent6"/>
                        </a:solidFill>
                        <a:effectLst/>
                        <a:latin typeface="Calibri" pitchFamily="34" charset="0"/>
                        <a:ea typeface="Calibri" pitchFamily="34" charset="0"/>
                        <a:cs typeface="Times New Roman" pitchFamily="18" charset="0"/>
                      </a:endParaRPr>
                    </a:p>
                  </a:txBody>
                  <a:tcPr marL="46324" marR="4632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endParaRPr kumimoji="0" lang="en-ZA" sz="1000" b="0" i="0" u="none" strike="noStrike" cap="none" normalizeH="0" baseline="0" dirty="0">
                        <a:ln>
                          <a:noFill/>
                        </a:ln>
                        <a:solidFill>
                          <a:schemeClr val="accent6"/>
                        </a:solidFill>
                        <a:effectLst/>
                        <a:latin typeface="Calibri" pitchFamily="34" charset="0"/>
                        <a:ea typeface="Calibri" pitchFamily="34" charset="0"/>
                        <a:cs typeface="Times New Roman" pitchFamily="18" charset="0"/>
                      </a:endParaRPr>
                    </a:p>
                  </a:txBody>
                  <a:tcPr marL="46324" marR="4632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endParaRPr kumimoji="0" lang="en-ZA" sz="1000" b="0" i="0" u="none" strike="noStrike" cap="none" normalizeH="0" baseline="0" dirty="0">
                        <a:ln>
                          <a:noFill/>
                        </a:ln>
                        <a:solidFill>
                          <a:schemeClr val="accent6"/>
                        </a:solidFill>
                        <a:effectLst/>
                        <a:latin typeface="Calibri" pitchFamily="34" charset="0"/>
                        <a:ea typeface="Calibri" pitchFamily="34" charset="0"/>
                        <a:cs typeface="Times New Roman" pitchFamily="18" charset="0"/>
                      </a:endParaRPr>
                    </a:p>
                  </a:txBody>
                  <a:tcPr marL="46324" marR="4632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4"/>
                  </a:ext>
                </a:extLst>
              </a:tr>
              <a:tr h="291774">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sz="1000" b="1" i="0" u="none" strike="noStrike" cap="none" normalizeH="0" baseline="0" dirty="0">
                          <a:ln>
                            <a:noFill/>
                          </a:ln>
                          <a:solidFill>
                            <a:schemeClr val="accent6"/>
                          </a:solidFill>
                          <a:effectLst/>
                          <a:latin typeface="Calibri" pitchFamily="34" charset="0"/>
                          <a:ea typeface="Calibri" pitchFamily="34" charset="0"/>
                          <a:cs typeface="Times New Roman" pitchFamily="18" charset="0"/>
                        </a:rPr>
                        <a:t>KZN</a:t>
                      </a:r>
                    </a:p>
                  </a:txBody>
                  <a:tcPr marL="46324" marR="4632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DBDB"/>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sz="1000" b="1" i="0" u="none" strike="noStrike" cap="none" normalizeH="0" baseline="0" dirty="0">
                          <a:ln>
                            <a:noFill/>
                          </a:ln>
                          <a:solidFill>
                            <a:schemeClr val="accent6"/>
                          </a:solidFill>
                          <a:effectLst/>
                          <a:latin typeface="Calibri" pitchFamily="34" charset="0"/>
                          <a:ea typeface="Times New Roman" pitchFamily="18" charset="0"/>
                          <a:cs typeface="Calibri" pitchFamily="34" charset="0"/>
                        </a:rPr>
                        <a:t>Mhlathuze</a:t>
                      </a:r>
                      <a:endParaRPr kumimoji="0" lang="en-ZA" sz="1000" b="0" i="0" u="none" strike="noStrike" cap="none" normalizeH="0" baseline="0" dirty="0">
                        <a:ln>
                          <a:noFill/>
                        </a:ln>
                        <a:solidFill>
                          <a:schemeClr val="accent6"/>
                        </a:solidFill>
                        <a:effectLst/>
                        <a:latin typeface="Calibri" pitchFamily="34" charset="0"/>
                        <a:ea typeface="Calibri" pitchFamily="34" charset="0"/>
                        <a:cs typeface="Times New Roman" pitchFamily="18" charset="0"/>
                      </a:endParaRPr>
                    </a:p>
                  </a:txBody>
                  <a:tcPr marL="46324" marR="4632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DBDB"/>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000" b="0" i="0" u="none" strike="noStrike" cap="none" normalizeH="0" baseline="0" dirty="0">
                          <a:ln>
                            <a:noFill/>
                          </a:ln>
                          <a:solidFill>
                            <a:schemeClr val="accent6"/>
                          </a:solidFill>
                          <a:effectLst/>
                          <a:latin typeface="Calibri" pitchFamily="34" charset="0"/>
                          <a:ea typeface="Calibri" pitchFamily="34" charset="0"/>
                          <a:cs typeface="Times New Roman" pitchFamily="18" charset="0"/>
                        </a:rPr>
                        <a:t>7.18% - 9.37%</a:t>
                      </a:r>
                    </a:p>
                  </a:txBody>
                  <a:tcPr marL="46324" marR="4632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DBDB"/>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dirty="0">
                          <a:ln>
                            <a:noFill/>
                          </a:ln>
                          <a:solidFill>
                            <a:schemeClr val="accent6"/>
                          </a:solidFill>
                          <a:effectLst/>
                          <a:latin typeface="Calibri" pitchFamily="34" charset="0"/>
                          <a:ea typeface="Calibri" pitchFamily="34" charset="0"/>
                          <a:cs typeface="Times New Roman" pitchFamily="18" charset="0"/>
                        </a:rPr>
                        <a:t>0.45</a:t>
                      </a:r>
                      <a:endParaRPr kumimoji="0" lang="en-ZA" sz="1000" b="0" i="0" u="none" strike="noStrike" cap="none" normalizeH="0" baseline="0" dirty="0">
                        <a:ln>
                          <a:noFill/>
                        </a:ln>
                        <a:solidFill>
                          <a:schemeClr val="accent6"/>
                        </a:solidFill>
                        <a:effectLst/>
                        <a:latin typeface="Calibri" pitchFamily="34" charset="0"/>
                        <a:ea typeface="Calibri" pitchFamily="34" charset="0"/>
                        <a:cs typeface="Times New Roman" pitchFamily="18" charset="0"/>
                      </a:endParaRPr>
                    </a:p>
                  </a:txBody>
                  <a:tcPr marL="46324" marR="4632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endParaRPr kumimoji="0" lang="en-ZA" sz="1000" b="0" i="0" u="none" strike="noStrike" cap="none" normalizeH="0" baseline="0" dirty="0">
                        <a:ln>
                          <a:noFill/>
                        </a:ln>
                        <a:solidFill>
                          <a:schemeClr val="accent6"/>
                        </a:solidFill>
                        <a:effectLst/>
                        <a:latin typeface="Calibri" pitchFamily="34" charset="0"/>
                        <a:ea typeface="Calibri" pitchFamily="34" charset="0"/>
                        <a:cs typeface="Times New Roman" pitchFamily="18" charset="0"/>
                      </a:endParaRPr>
                    </a:p>
                  </a:txBody>
                  <a:tcPr marL="46324" marR="4632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endParaRPr kumimoji="0" lang="en-ZA" sz="1000" b="0" i="0" u="none" strike="noStrike" cap="none" normalizeH="0" baseline="0" dirty="0">
                        <a:ln>
                          <a:noFill/>
                        </a:ln>
                        <a:solidFill>
                          <a:schemeClr val="accent6"/>
                        </a:solidFill>
                        <a:effectLst/>
                        <a:latin typeface="Calibri" pitchFamily="34" charset="0"/>
                        <a:ea typeface="Calibri" pitchFamily="34" charset="0"/>
                        <a:cs typeface="Times New Roman" pitchFamily="18" charset="0"/>
                      </a:endParaRPr>
                    </a:p>
                  </a:txBody>
                  <a:tcPr marL="46324" marR="4632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5"/>
                  </a:ext>
                </a:extLst>
              </a:tr>
              <a:tr h="290172">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sz="1000" b="1" i="0" u="none" strike="noStrike" cap="none" normalizeH="0" baseline="0" dirty="0">
                          <a:ln>
                            <a:noFill/>
                          </a:ln>
                          <a:solidFill>
                            <a:schemeClr val="accent6"/>
                          </a:solidFill>
                          <a:effectLst/>
                          <a:latin typeface="Calibri" pitchFamily="34" charset="0"/>
                          <a:ea typeface="Calibri" pitchFamily="34" charset="0"/>
                          <a:cs typeface="Times New Roman" pitchFamily="18" charset="0"/>
                        </a:rPr>
                        <a:t>WC</a:t>
                      </a:r>
                    </a:p>
                  </a:txBody>
                  <a:tcPr marL="46324" marR="4632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DBDB"/>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sz="1000" b="1" i="0" u="none" strike="noStrike" cap="none" normalizeH="0" baseline="0" dirty="0">
                          <a:ln>
                            <a:noFill/>
                          </a:ln>
                          <a:solidFill>
                            <a:schemeClr val="accent6"/>
                          </a:solidFill>
                          <a:effectLst/>
                          <a:latin typeface="Calibri" pitchFamily="34" charset="0"/>
                          <a:ea typeface="Times New Roman" pitchFamily="18" charset="0"/>
                          <a:cs typeface="Calibri" pitchFamily="34" charset="0"/>
                        </a:rPr>
                        <a:t>Overberg</a:t>
                      </a:r>
                      <a:endParaRPr kumimoji="0" lang="en-ZA" sz="1000" b="0" i="0" u="none" strike="noStrike" cap="none" normalizeH="0" baseline="0" dirty="0">
                        <a:ln>
                          <a:noFill/>
                        </a:ln>
                        <a:solidFill>
                          <a:schemeClr val="accent6"/>
                        </a:solidFill>
                        <a:effectLst/>
                        <a:latin typeface="Calibri" pitchFamily="34" charset="0"/>
                        <a:ea typeface="Calibri" pitchFamily="34" charset="0"/>
                        <a:cs typeface="Times New Roman" pitchFamily="18" charset="0"/>
                      </a:endParaRPr>
                    </a:p>
                  </a:txBody>
                  <a:tcPr marL="46324" marR="4632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DBDB"/>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000" b="0" i="0" u="none" strike="noStrike" cap="none" normalizeH="0" baseline="0" dirty="0">
                          <a:ln>
                            <a:noFill/>
                          </a:ln>
                          <a:solidFill>
                            <a:schemeClr val="accent6"/>
                          </a:solidFill>
                          <a:effectLst/>
                          <a:latin typeface="Calibri" pitchFamily="34" charset="0"/>
                          <a:ea typeface="Calibri" pitchFamily="34" charset="0"/>
                          <a:cs typeface="Times New Roman" pitchFamily="18" charset="0"/>
                        </a:rPr>
                        <a:t>8%</a:t>
                      </a:r>
                    </a:p>
                  </a:txBody>
                  <a:tcPr marL="46324" marR="4632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DBDB"/>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dirty="0">
                          <a:ln>
                            <a:noFill/>
                          </a:ln>
                          <a:solidFill>
                            <a:schemeClr val="accent6"/>
                          </a:solidFill>
                          <a:effectLst/>
                          <a:latin typeface="Calibri" pitchFamily="34" charset="0"/>
                          <a:ea typeface="Calibri" pitchFamily="34" charset="0"/>
                          <a:cs typeface="Times New Roman" pitchFamily="18" charset="0"/>
                        </a:rPr>
                        <a:t>0.95</a:t>
                      </a:r>
                      <a:endParaRPr kumimoji="0" lang="en-ZA" sz="1000" b="0" i="0" u="none" strike="noStrike" cap="none" normalizeH="0" baseline="0" dirty="0">
                        <a:ln>
                          <a:noFill/>
                        </a:ln>
                        <a:solidFill>
                          <a:schemeClr val="accent6"/>
                        </a:solidFill>
                        <a:effectLst/>
                        <a:latin typeface="Calibri" pitchFamily="34" charset="0"/>
                        <a:ea typeface="Calibri" pitchFamily="34" charset="0"/>
                        <a:cs typeface="Times New Roman" pitchFamily="18" charset="0"/>
                      </a:endParaRPr>
                    </a:p>
                  </a:txBody>
                  <a:tcPr marL="46324" marR="4632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endParaRPr kumimoji="0" lang="en-ZA" sz="1000" b="0" i="0" u="none" strike="noStrike" cap="none" normalizeH="0" baseline="0" dirty="0">
                        <a:ln>
                          <a:noFill/>
                        </a:ln>
                        <a:solidFill>
                          <a:schemeClr val="accent6"/>
                        </a:solidFill>
                        <a:effectLst/>
                        <a:latin typeface="Calibri" pitchFamily="34" charset="0"/>
                        <a:ea typeface="Calibri" pitchFamily="34" charset="0"/>
                        <a:cs typeface="Times New Roman" pitchFamily="18" charset="0"/>
                      </a:endParaRPr>
                    </a:p>
                  </a:txBody>
                  <a:tcPr marL="46324" marR="4632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endParaRPr kumimoji="0" lang="en-ZA" sz="1000" b="0" i="0" u="none" strike="noStrike" cap="none" normalizeH="0" baseline="0" dirty="0">
                        <a:ln>
                          <a:noFill/>
                        </a:ln>
                        <a:solidFill>
                          <a:schemeClr val="accent6"/>
                        </a:solidFill>
                        <a:effectLst/>
                        <a:latin typeface="Calibri" pitchFamily="34" charset="0"/>
                        <a:ea typeface="Calibri" pitchFamily="34" charset="0"/>
                        <a:cs typeface="Times New Roman" pitchFamily="18" charset="0"/>
                      </a:endParaRPr>
                    </a:p>
                  </a:txBody>
                  <a:tcPr marL="46324" marR="4632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6"/>
                  </a:ext>
                </a:extLst>
              </a:tr>
              <a:tr h="291774">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sz="1000" b="1" i="0" u="none" strike="noStrike" cap="none" normalizeH="0" baseline="0" dirty="0">
                          <a:ln>
                            <a:noFill/>
                          </a:ln>
                          <a:solidFill>
                            <a:schemeClr val="accent6"/>
                          </a:solidFill>
                          <a:effectLst/>
                          <a:latin typeface="Calibri" pitchFamily="34" charset="0"/>
                          <a:ea typeface="Calibri" pitchFamily="34" charset="0"/>
                          <a:cs typeface="Times New Roman" pitchFamily="18" charset="0"/>
                        </a:rPr>
                        <a:t>GP</a:t>
                      </a:r>
                    </a:p>
                  </a:txBody>
                  <a:tcPr marL="46324" marR="4632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DBDB"/>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sz="1000" b="1" i="0" u="none" strike="noStrike" cap="none" normalizeH="0" baseline="0" dirty="0">
                          <a:ln>
                            <a:noFill/>
                          </a:ln>
                          <a:solidFill>
                            <a:schemeClr val="accent6"/>
                          </a:solidFill>
                          <a:effectLst/>
                          <a:latin typeface="Calibri" pitchFamily="34" charset="0"/>
                          <a:ea typeface="Times New Roman" pitchFamily="18" charset="0"/>
                          <a:cs typeface="Calibri" pitchFamily="34" charset="0"/>
                        </a:rPr>
                        <a:t>Rand</a:t>
                      </a:r>
                      <a:endParaRPr kumimoji="0" lang="en-ZA" sz="1000" b="0" i="0" u="none" strike="noStrike" cap="none" normalizeH="0" baseline="0" dirty="0">
                        <a:ln>
                          <a:noFill/>
                        </a:ln>
                        <a:solidFill>
                          <a:schemeClr val="accent6"/>
                        </a:solidFill>
                        <a:effectLst/>
                        <a:latin typeface="Calibri" pitchFamily="34" charset="0"/>
                        <a:ea typeface="Calibri" pitchFamily="34" charset="0"/>
                        <a:cs typeface="Times New Roman" pitchFamily="18" charset="0"/>
                      </a:endParaRPr>
                    </a:p>
                  </a:txBody>
                  <a:tcPr marL="46324" marR="4632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DBDB"/>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000" b="0" i="0" u="none" strike="noStrike" cap="none" normalizeH="0" baseline="0" dirty="0">
                          <a:ln>
                            <a:noFill/>
                          </a:ln>
                          <a:solidFill>
                            <a:schemeClr val="accent6"/>
                          </a:solidFill>
                          <a:effectLst/>
                          <a:latin typeface="Calibri" pitchFamily="34" charset="0"/>
                          <a:ea typeface="Calibri" pitchFamily="34" charset="0"/>
                          <a:cs typeface="Times New Roman" pitchFamily="18" charset="0"/>
                        </a:rPr>
                        <a:t>6.6%</a:t>
                      </a:r>
                    </a:p>
                  </a:txBody>
                  <a:tcPr marL="46324" marR="4632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dirty="0">
                          <a:ln>
                            <a:noFill/>
                          </a:ln>
                          <a:solidFill>
                            <a:schemeClr val="accent6"/>
                          </a:solidFill>
                          <a:effectLst/>
                          <a:latin typeface="Calibri" pitchFamily="34" charset="0"/>
                          <a:ea typeface="Calibri" pitchFamily="34" charset="0"/>
                          <a:cs typeface="Times New Roman" pitchFamily="18" charset="0"/>
                        </a:rPr>
                        <a:t>0.67</a:t>
                      </a:r>
                      <a:endParaRPr kumimoji="0" lang="en-ZA" sz="1000" b="0" i="0" u="none" strike="noStrike" cap="none" normalizeH="0" baseline="0" dirty="0">
                        <a:ln>
                          <a:noFill/>
                        </a:ln>
                        <a:solidFill>
                          <a:schemeClr val="accent6"/>
                        </a:solidFill>
                        <a:effectLst/>
                        <a:latin typeface="Calibri" pitchFamily="34" charset="0"/>
                        <a:ea typeface="Calibri" pitchFamily="34" charset="0"/>
                        <a:cs typeface="Times New Roman" pitchFamily="18" charset="0"/>
                      </a:endParaRPr>
                    </a:p>
                  </a:txBody>
                  <a:tcPr marL="46324" marR="4632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endParaRPr kumimoji="0" lang="en-ZA" sz="1000" b="0" i="0" u="none" strike="noStrike" cap="none" normalizeH="0" baseline="0" dirty="0">
                        <a:ln>
                          <a:noFill/>
                        </a:ln>
                        <a:solidFill>
                          <a:schemeClr val="accent6"/>
                        </a:solidFill>
                        <a:effectLst/>
                        <a:latin typeface="Calibri" pitchFamily="34" charset="0"/>
                        <a:ea typeface="Calibri" pitchFamily="34" charset="0"/>
                        <a:cs typeface="Times New Roman" pitchFamily="18" charset="0"/>
                      </a:endParaRPr>
                    </a:p>
                  </a:txBody>
                  <a:tcPr marL="46324" marR="4632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endParaRPr kumimoji="0" lang="en-ZA" sz="1000" b="0" i="0" u="none" strike="noStrike" cap="none" normalizeH="0" baseline="0" dirty="0">
                        <a:ln>
                          <a:noFill/>
                        </a:ln>
                        <a:solidFill>
                          <a:schemeClr val="accent6"/>
                        </a:solidFill>
                        <a:effectLst/>
                        <a:latin typeface="Calibri" pitchFamily="34" charset="0"/>
                        <a:ea typeface="Calibri" pitchFamily="34" charset="0"/>
                        <a:cs typeface="Times New Roman" pitchFamily="18" charset="0"/>
                      </a:endParaRPr>
                    </a:p>
                  </a:txBody>
                  <a:tcPr marL="46324" marR="4632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7"/>
                  </a:ext>
                </a:extLst>
              </a:tr>
              <a:tr h="290172">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sz="1000" b="1" i="0" u="none" strike="noStrike" cap="none" normalizeH="0" baseline="0" dirty="0">
                          <a:ln>
                            <a:noFill/>
                          </a:ln>
                          <a:solidFill>
                            <a:schemeClr val="accent6"/>
                          </a:solidFill>
                          <a:effectLst/>
                          <a:latin typeface="Calibri" pitchFamily="34" charset="0"/>
                          <a:ea typeface="Calibri" pitchFamily="34" charset="0"/>
                          <a:cs typeface="Times New Roman" pitchFamily="18" charset="0"/>
                        </a:rPr>
                        <a:t>NW</a:t>
                      </a:r>
                    </a:p>
                  </a:txBody>
                  <a:tcPr marL="46324" marR="4632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DBDB"/>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sz="1000" b="1" i="0" u="none" strike="noStrike" cap="none" normalizeH="0" baseline="0" dirty="0">
                          <a:ln>
                            <a:noFill/>
                          </a:ln>
                          <a:solidFill>
                            <a:schemeClr val="accent6"/>
                          </a:solidFill>
                          <a:effectLst/>
                          <a:latin typeface="Calibri" pitchFamily="34" charset="0"/>
                          <a:ea typeface="Times New Roman" pitchFamily="18" charset="0"/>
                          <a:cs typeface="Calibri" pitchFamily="34" charset="0"/>
                        </a:rPr>
                        <a:t>Sedibeng</a:t>
                      </a:r>
                      <a:endParaRPr kumimoji="0" lang="en-ZA" sz="1000" b="0" i="0" u="none" strike="noStrike" cap="none" normalizeH="0" baseline="0" dirty="0">
                        <a:ln>
                          <a:noFill/>
                        </a:ln>
                        <a:solidFill>
                          <a:schemeClr val="accent6"/>
                        </a:solidFill>
                        <a:effectLst/>
                        <a:latin typeface="Calibri" pitchFamily="34" charset="0"/>
                        <a:ea typeface="Calibri" pitchFamily="34" charset="0"/>
                        <a:cs typeface="Times New Roman" pitchFamily="18" charset="0"/>
                      </a:endParaRPr>
                    </a:p>
                  </a:txBody>
                  <a:tcPr marL="46324" marR="4632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DBDB"/>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000" b="0" i="0" u="none" strike="noStrike" cap="none" normalizeH="0" baseline="0" dirty="0">
                          <a:ln>
                            <a:noFill/>
                          </a:ln>
                          <a:solidFill>
                            <a:schemeClr val="accent6"/>
                          </a:solidFill>
                          <a:effectLst/>
                          <a:latin typeface="Calibri" pitchFamily="34" charset="0"/>
                          <a:ea typeface="Calibri" pitchFamily="34" charset="0"/>
                          <a:cs typeface="Times New Roman" pitchFamily="18" charset="0"/>
                        </a:rPr>
                        <a:t>7.5%</a:t>
                      </a:r>
                    </a:p>
                  </a:txBody>
                  <a:tcPr marL="46324" marR="4632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DBDB"/>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dirty="0">
                          <a:ln>
                            <a:noFill/>
                          </a:ln>
                          <a:solidFill>
                            <a:schemeClr val="accent6"/>
                          </a:solidFill>
                          <a:effectLst/>
                          <a:latin typeface="Calibri" pitchFamily="34" charset="0"/>
                          <a:ea typeface="Calibri" pitchFamily="34" charset="0"/>
                          <a:cs typeface="Times New Roman" pitchFamily="18" charset="0"/>
                        </a:rPr>
                        <a:t>1.17</a:t>
                      </a:r>
                      <a:endParaRPr kumimoji="0" lang="en-ZA" sz="1000" b="0" i="0" u="none" strike="noStrike" cap="none" normalizeH="0" baseline="0" dirty="0">
                        <a:ln>
                          <a:noFill/>
                        </a:ln>
                        <a:solidFill>
                          <a:schemeClr val="accent6"/>
                        </a:solidFill>
                        <a:effectLst/>
                        <a:latin typeface="Calibri" pitchFamily="34" charset="0"/>
                        <a:ea typeface="Calibri" pitchFamily="34" charset="0"/>
                        <a:cs typeface="Times New Roman" pitchFamily="18" charset="0"/>
                      </a:endParaRPr>
                    </a:p>
                  </a:txBody>
                  <a:tcPr marL="46324" marR="4632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endParaRPr kumimoji="0" lang="en-ZA" sz="1000" b="0" i="0" u="none" strike="noStrike" cap="none" normalizeH="0" baseline="0" dirty="0">
                        <a:ln>
                          <a:noFill/>
                        </a:ln>
                        <a:solidFill>
                          <a:schemeClr val="accent6"/>
                        </a:solidFill>
                        <a:effectLst/>
                        <a:latin typeface="Calibri" pitchFamily="34" charset="0"/>
                        <a:ea typeface="Calibri" pitchFamily="34" charset="0"/>
                        <a:cs typeface="Times New Roman" pitchFamily="18" charset="0"/>
                      </a:endParaRPr>
                    </a:p>
                  </a:txBody>
                  <a:tcPr marL="46324" marR="4632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endParaRPr kumimoji="0" lang="en-ZA" sz="1000" b="0" i="0" u="none" strike="noStrike" cap="none" normalizeH="0" baseline="0" dirty="0">
                        <a:ln>
                          <a:noFill/>
                        </a:ln>
                        <a:solidFill>
                          <a:schemeClr val="accent6"/>
                        </a:solidFill>
                        <a:effectLst/>
                        <a:latin typeface="Calibri" pitchFamily="34" charset="0"/>
                        <a:ea typeface="Calibri" pitchFamily="34" charset="0"/>
                        <a:cs typeface="Times New Roman" pitchFamily="18" charset="0"/>
                      </a:endParaRPr>
                    </a:p>
                  </a:txBody>
                  <a:tcPr marL="46324" marR="4632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8"/>
                  </a:ext>
                </a:extLst>
              </a:tr>
              <a:tr h="291774">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sz="1000" b="1" i="0" u="none" strike="noStrike" cap="none" normalizeH="0" baseline="0" dirty="0">
                          <a:ln>
                            <a:noFill/>
                          </a:ln>
                          <a:solidFill>
                            <a:schemeClr val="accent6"/>
                          </a:solidFill>
                          <a:effectLst/>
                          <a:latin typeface="Calibri" pitchFamily="34" charset="0"/>
                          <a:ea typeface="Calibri" pitchFamily="34" charset="0"/>
                          <a:cs typeface="Times New Roman" pitchFamily="18" charset="0"/>
                        </a:rPr>
                        <a:t>KZN</a:t>
                      </a:r>
                    </a:p>
                  </a:txBody>
                  <a:tcPr marL="46324" marR="4632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DBDB"/>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sz="1000" b="1" i="0" u="none" strike="noStrike" cap="none" normalizeH="0" baseline="0" dirty="0">
                          <a:ln>
                            <a:noFill/>
                          </a:ln>
                          <a:solidFill>
                            <a:schemeClr val="accent6"/>
                          </a:solidFill>
                          <a:effectLst/>
                          <a:latin typeface="Calibri" pitchFamily="34" charset="0"/>
                          <a:ea typeface="Times New Roman" pitchFamily="18" charset="0"/>
                          <a:cs typeface="Calibri" pitchFamily="34" charset="0"/>
                        </a:rPr>
                        <a:t>Umgeni</a:t>
                      </a:r>
                      <a:endParaRPr kumimoji="0" lang="en-ZA" sz="1000" b="0" i="0" u="none" strike="noStrike" cap="none" normalizeH="0" baseline="0" dirty="0">
                        <a:ln>
                          <a:noFill/>
                        </a:ln>
                        <a:solidFill>
                          <a:schemeClr val="accent6"/>
                        </a:solidFill>
                        <a:effectLst/>
                        <a:latin typeface="Calibri" pitchFamily="34" charset="0"/>
                        <a:ea typeface="Calibri" pitchFamily="34" charset="0"/>
                        <a:cs typeface="Times New Roman" pitchFamily="18" charset="0"/>
                      </a:endParaRPr>
                    </a:p>
                  </a:txBody>
                  <a:tcPr marL="46324" marR="4632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DBDB"/>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000" b="0" i="0" u="none" strike="noStrike" cap="none" normalizeH="0" baseline="0" dirty="0">
                          <a:ln>
                            <a:noFill/>
                          </a:ln>
                          <a:solidFill>
                            <a:schemeClr val="accent6"/>
                          </a:solidFill>
                          <a:effectLst/>
                          <a:latin typeface="Calibri" pitchFamily="34" charset="0"/>
                          <a:ea typeface="Calibri" pitchFamily="34" charset="0"/>
                          <a:cs typeface="Times New Roman" pitchFamily="18" charset="0"/>
                        </a:rPr>
                        <a:t>9.6%</a:t>
                      </a:r>
                    </a:p>
                  </a:txBody>
                  <a:tcPr marL="46324" marR="4632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DBDB"/>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dirty="0">
                          <a:ln>
                            <a:noFill/>
                          </a:ln>
                          <a:solidFill>
                            <a:schemeClr val="accent6"/>
                          </a:solidFill>
                          <a:effectLst/>
                          <a:latin typeface="Calibri" pitchFamily="34" charset="0"/>
                          <a:ea typeface="Calibri" pitchFamily="34" charset="0"/>
                          <a:cs typeface="Times New Roman" pitchFamily="18" charset="0"/>
                        </a:rPr>
                        <a:t>0.69</a:t>
                      </a:r>
                      <a:endParaRPr kumimoji="0" lang="en-ZA" sz="1000" b="0" i="0" u="none" strike="noStrike" cap="none" normalizeH="0" baseline="0" dirty="0">
                        <a:ln>
                          <a:noFill/>
                        </a:ln>
                        <a:solidFill>
                          <a:schemeClr val="accent6"/>
                        </a:solidFill>
                        <a:effectLst/>
                        <a:latin typeface="Calibri" pitchFamily="34" charset="0"/>
                        <a:ea typeface="Calibri" pitchFamily="34" charset="0"/>
                        <a:cs typeface="Times New Roman" pitchFamily="18" charset="0"/>
                      </a:endParaRPr>
                    </a:p>
                  </a:txBody>
                  <a:tcPr marL="46324" marR="4632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endParaRPr kumimoji="0" lang="en-ZA" sz="1000" b="0" i="0" u="none" strike="noStrike" cap="none" normalizeH="0" baseline="0" dirty="0">
                        <a:ln>
                          <a:noFill/>
                        </a:ln>
                        <a:solidFill>
                          <a:schemeClr val="accent6"/>
                        </a:solidFill>
                        <a:effectLst/>
                        <a:latin typeface="Calibri" pitchFamily="34" charset="0"/>
                        <a:ea typeface="Calibri" pitchFamily="34" charset="0"/>
                        <a:cs typeface="Times New Roman" pitchFamily="18" charset="0"/>
                      </a:endParaRPr>
                    </a:p>
                  </a:txBody>
                  <a:tcPr marL="46324" marR="4632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endParaRPr kumimoji="0" lang="en-ZA" sz="1000" b="0" i="0" u="none" strike="noStrike" cap="none" normalizeH="0" baseline="0" dirty="0">
                        <a:ln>
                          <a:noFill/>
                        </a:ln>
                        <a:solidFill>
                          <a:schemeClr val="accent6"/>
                        </a:solidFill>
                        <a:effectLst/>
                        <a:latin typeface="Calibri" pitchFamily="34" charset="0"/>
                        <a:ea typeface="Calibri" pitchFamily="34" charset="0"/>
                        <a:cs typeface="Times New Roman" pitchFamily="18" charset="0"/>
                      </a:endParaRPr>
                    </a:p>
                  </a:txBody>
                  <a:tcPr marL="46324" marR="4632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9"/>
                  </a:ext>
                </a:extLst>
              </a:tr>
            </a:tbl>
          </a:graphicData>
        </a:graphic>
      </p:graphicFrame>
      <p:sp>
        <p:nvSpPr>
          <p:cNvPr id="4" name="Title 2"/>
          <p:cNvSpPr txBox="1">
            <a:spLocks/>
          </p:cNvSpPr>
          <p:nvPr/>
        </p:nvSpPr>
        <p:spPr>
          <a:xfrm>
            <a:off x="324180" y="3923691"/>
            <a:ext cx="7306151" cy="397180"/>
          </a:xfrm>
          <a:prstGeom prst="rect">
            <a:avLst/>
          </a:prstGeom>
        </p:spPr>
        <p:txBody>
          <a:bodyPr vert="horz" lIns="68580" tIns="34290" rIns="68580" bIns="34290" rtlCol="0" anchor="ctr">
            <a:noAutofit/>
          </a:bodyPr>
          <a:lstStyle>
            <a:lvl1pPr algn="ctr" defTabSz="457200" rtl="0" eaLnBrk="1" latinLnBrk="0" hangingPunct="1">
              <a:spcBef>
                <a:spcPct val="0"/>
              </a:spcBef>
              <a:buNone/>
              <a:defRPr sz="2000" b="1" kern="1200">
                <a:solidFill>
                  <a:schemeClr val="tx1"/>
                </a:solidFill>
                <a:latin typeface="+mj-lt"/>
                <a:ea typeface="+mj-ea"/>
                <a:cs typeface="+mj-cs"/>
              </a:defRPr>
            </a:lvl1pPr>
          </a:lstStyle>
          <a:p>
            <a:pPr algn="l"/>
            <a:r>
              <a:rPr lang="en-ZA" sz="1000" b="0" dirty="0">
                <a:latin typeface="Arial Narrow" panose="020B0604020202020204" pitchFamily="34" charset="0"/>
                <a:cs typeface="Arial Narrow" panose="020B0604020202020204" pitchFamily="34" charset="0"/>
              </a:rPr>
              <a:t>Legend: 	Green: Supported/Approved</a:t>
            </a:r>
          </a:p>
          <a:p>
            <a:pPr algn="l"/>
            <a:r>
              <a:rPr lang="en-ZA" sz="1000" b="0" dirty="0">
                <a:latin typeface="Arial Narrow" panose="020B0604020202020204" pitchFamily="34" charset="0"/>
                <a:cs typeface="Arial Narrow" panose="020B0604020202020204" pitchFamily="34" charset="0"/>
              </a:rPr>
              <a:t>	Red: Not Supported  </a:t>
            </a:r>
          </a:p>
        </p:txBody>
      </p:sp>
    </p:spTree>
    <p:extLst>
      <p:ext uri="{BB962C8B-B14F-4D97-AF65-F5344CB8AC3E}">
        <p14:creationId xmlns:p14="http://schemas.microsoft.com/office/powerpoint/2010/main" val="363765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7830" y="205979"/>
            <a:ext cx="8229600" cy="335939"/>
          </a:xfrm>
        </p:spPr>
        <p:txBody>
          <a:bodyPr/>
          <a:lstStyle/>
          <a:p>
            <a:pPr algn="l"/>
            <a:r>
              <a:rPr lang="en-ZA" sz="1800" b="1" dirty="0">
                <a:latin typeface="Arial Narrow" panose="020B0604020202020204" pitchFamily="34" charset="0"/>
                <a:cs typeface="Arial Narrow" panose="020B0604020202020204" pitchFamily="34" charset="0"/>
              </a:rPr>
              <a:t>Water Board Tariff Increases</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47718" y="541918"/>
            <a:ext cx="6245340" cy="3731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718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310" y="233957"/>
            <a:ext cx="5747658" cy="428706"/>
          </a:xfrm>
        </p:spPr>
        <p:txBody>
          <a:bodyPr/>
          <a:lstStyle/>
          <a:p>
            <a:pPr algn="l"/>
            <a:r>
              <a:rPr lang="en-ZA" sz="1800" b="1" dirty="0">
                <a:solidFill>
                  <a:schemeClr val="accent3">
                    <a:lumMod val="50000"/>
                  </a:schemeClr>
                </a:solidFill>
                <a:latin typeface="Arial Narrow" panose="020B0604020202020204" pitchFamily="34" charset="0"/>
                <a:cs typeface="Arial Narrow" panose="020B0604020202020204" pitchFamily="34" charset="0"/>
              </a:rPr>
              <a:t>Timeline of the Water Value Chain</a:t>
            </a:r>
          </a:p>
        </p:txBody>
      </p:sp>
      <p:sp>
        <p:nvSpPr>
          <p:cNvPr id="4" name="Slide Number Placeholder 3"/>
          <p:cNvSpPr>
            <a:spLocks noGrp="1"/>
          </p:cNvSpPr>
          <p:nvPr>
            <p:ph type="sldNum" sz="quarter" idx="12"/>
          </p:nvPr>
        </p:nvSpPr>
        <p:spPr>
          <a:xfrm>
            <a:off x="7380514" y="4379015"/>
            <a:ext cx="277586" cy="273844"/>
          </a:xfrm>
        </p:spPr>
        <p:txBody>
          <a:bodyPr/>
          <a:lstStyle/>
          <a:p>
            <a:pPr defTabSz="685800">
              <a:defRPr/>
            </a:pPr>
            <a:fld id="{166612C9-CFFE-4D60-9349-AC2EACBA623F}" type="slidenum">
              <a:rPr lang="en-US">
                <a:solidFill>
                  <a:prstClr val="black"/>
                </a:solidFill>
              </a:rPr>
              <a:pPr defTabSz="685800">
                <a:defRPr/>
              </a:pPr>
              <a:t>16</a:t>
            </a:fld>
            <a:endParaRPr lang="en-US" dirty="0">
              <a:solidFill>
                <a:prstClr val="black"/>
              </a:solidFill>
            </a:endParaRPr>
          </a:p>
        </p:txBody>
      </p:sp>
      <p:sp>
        <p:nvSpPr>
          <p:cNvPr id="5" name="Rectangle 4"/>
          <p:cNvSpPr/>
          <p:nvPr/>
        </p:nvSpPr>
        <p:spPr>
          <a:xfrm>
            <a:off x="376590" y="640218"/>
            <a:ext cx="6923660" cy="365532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ZA" sz="1800">
              <a:solidFill>
                <a:prstClr val="white"/>
              </a:solidFill>
              <a:latin typeface="Calibri"/>
            </a:endParaRPr>
          </a:p>
        </p:txBody>
      </p:sp>
      <p:sp>
        <p:nvSpPr>
          <p:cNvPr id="11" name="TextBox 10"/>
          <p:cNvSpPr txBox="1"/>
          <p:nvPr/>
        </p:nvSpPr>
        <p:spPr>
          <a:xfrm>
            <a:off x="1666947" y="798739"/>
            <a:ext cx="901209" cy="230832"/>
          </a:xfrm>
          <a:prstGeom prst="rect">
            <a:avLst/>
          </a:prstGeom>
          <a:noFill/>
        </p:spPr>
        <p:txBody>
          <a:bodyPr wrap="none" rtlCol="0">
            <a:spAutoFit/>
          </a:bodyPr>
          <a:lstStyle/>
          <a:p>
            <a:pPr fontAlgn="base">
              <a:spcBef>
                <a:spcPct val="0"/>
              </a:spcBef>
              <a:spcAft>
                <a:spcPct val="0"/>
              </a:spcAft>
            </a:pPr>
            <a:r>
              <a:rPr lang="en-ZA" sz="900" b="1" dirty="0">
                <a:solidFill>
                  <a:prstClr val="black"/>
                </a:solidFill>
                <a:latin typeface="Arial" pitchFamily="34" charset="0"/>
                <a:ea typeface="ＭＳ Ｐゴシック" pitchFamily="34" charset="-128"/>
                <a:cs typeface="Arial" pitchFamily="34" charset="0"/>
              </a:rPr>
              <a:t>1</a:t>
            </a:r>
            <a:r>
              <a:rPr lang="en-ZA" sz="900" b="1" baseline="30000" dirty="0">
                <a:solidFill>
                  <a:prstClr val="black"/>
                </a:solidFill>
                <a:latin typeface="Arial" pitchFamily="34" charset="0"/>
                <a:ea typeface="ＭＳ Ｐゴシック" pitchFamily="34" charset="-128"/>
                <a:cs typeface="Arial" pitchFamily="34" charset="0"/>
              </a:rPr>
              <a:t>st</a:t>
            </a:r>
            <a:r>
              <a:rPr lang="en-ZA" sz="900" b="1" dirty="0">
                <a:solidFill>
                  <a:prstClr val="black"/>
                </a:solidFill>
                <a:latin typeface="Arial" pitchFamily="34" charset="0"/>
                <a:ea typeface="ＭＳ Ｐゴシック" pitchFamily="34" charset="-128"/>
                <a:cs typeface="Arial" pitchFamily="34" charset="0"/>
              </a:rPr>
              <a:t> April 2020</a:t>
            </a:r>
          </a:p>
        </p:txBody>
      </p:sp>
      <p:cxnSp>
        <p:nvCxnSpPr>
          <p:cNvPr id="13" name="Straight Connector 12"/>
          <p:cNvCxnSpPr/>
          <p:nvPr/>
        </p:nvCxnSpPr>
        <p:spPr>
          <a:xfrm>
            <a:off x="2107736" y="1051865"/>
            <a:ext cx="11084" cy="860396"/>
          </a:xfrm>
          <a:prstGeom prst="line">
            <a:avLst/>
          </a:prstGeom>
          <a:ln w="635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383781" y="781652"/>
            <a:ext cx="869149" cy="230832"/>
          </a:xfrm>
          <a:prstGeom prst="rect">
            <a:avLst/>
          </a:prstGeom>
          <a:noFill/>
        </p:spPr>
        <p:txBody>
          <a:bodyPr wrap="none" rtlCol="0">
            <a:spAutoFit/>
          </a:bodyPr>
          <a:lstStyle/>
          <a:p>
            <a:pPr fontAlgn="base">
              <a:spcBef>
                <a:spcPct val="0"/>
              </a:spcBef>
              <a:spcAft>
                <a:spcPct val="0"/>
              </a:spcAft>
            </a:pPr>
            <a:r>
              <a:rPr lang="en-ZA" sz="900" b="1" dirty="0">
                <a:solidFill>
                  <a:prstClr val="black"/>
                </a:solidFill>
                <a:latin typeface="Arial" pitchFamily="34" charset="0"/>
                <a:ea typeface="ＭＳ Ｐゴシック" pitchFamily="34" charset="-128"/>
                <a:cs typeface="Arial" pitchFamily="34" charset="0"/>
              </a:rPr>
              <a:t>1</a:t>
            </a:r>
            <a:r>
              <a:rPr lang="en-ZA" sz="900" b="1" baseline="30000" dirty="0">
                <a:solidFill>
                  <a:prstClr val="black"/>
                </a:solidFill>
                <a:latin typeface="Arial" pitchFamily="34" charset="0"/>
                <a:ea typeface="ＭＳ Ｐゴシック" pitchFamily="34" charset="-128"/>
                <a:cs typeface="Arial" pitchFamily="34" charset="0"/>
              </a:rPr>
              <a:t>st</a:t>
            </a:r>
            <a:r>
              <a:rPr lang="en-ZA" sz="900" b="1" dirty="0">
                <a:solidFill>
                  <a:prstClr val="black"/>
                </a:solidFill>
                <a:latin typeface="Arial" pitchFamily="34" charset="0"/>
                <a:ea typeface="ＭＳ Ｐゴシック" pitchFamily="34" charset="-128"/>
                <a:cs typeface="Arial" pitchFamily="34" charset="0"/>
              </a:rPr>
              <a:t> July 2020</a:t>
            </a:r>
          </a:p>
        </p:txBody>
      </p:sp>
      <p:cxnSp>
        <p:nvCxnSpPr>
          <p:cNvPr id="18" name="Straight Connector 17"/>
          <p:cNvCxnSpPr>
            <a:cxnSpLocks/>
          </p:cNvCxnSpPr>
          <p:nvPr/>
        </p:nvCxnSpPr>
        <p:spPr>
          <a:xfrm>
            <a:off x="3835928" y="1005005"/>
            <a:ext cx="2492" cy="907256"/>
          </a:xfrm>
          <a:prstGeom prst="line">
            <a:avLst/>
          </a:prstGeom>
          <a:ln w="635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184189" y="781651"/>
            <a:ext cx="901209" cy="230832"/>
          </a:xfrm>
          <a:prstGeom prst="rect">
            <a:avLst/>
          </a:prstGeom>
          <a:noFill/>
        </p:spPr>
        <p:txBody>
          <a:bodyPr wrap="none" rtlCol="0">
            <a:spAutoFit/>
          </a:bodyPr>
          <a:lstStyle/>
          <a:p>
            <a:pPr fontAlgn="base">
              <a:spcBef>
                <a:spcPct val="0"/>
              </a:spcBef>
              <a:spcAft>
                <a:spcPct val="0"/>
              </a:spcAft>
            </a:pPr>
            <a:r>
              <a:rPr lang="en-ZA" sz="900" b="1" dirty="0">
                <a:solidFill>
                  <a:prstClr val="black"/>
                </a:solidFill>
                <a:latin typeface="Arial" pitchFamily="34" charset="0"/>
                <a:ea typeface="ＭＳ Ｐゴシック" pitchFamily="34" charset="-128"/>
                <a:cs typeface="Arial" pitchFamily="34" charset="0"/>
              </a:rPr>
              <a:t>1</a:t>
            </a:r>
            <a:r>
              <a:rPr lang="en-ZA" sz="900" b="1" baseline="30000" dirty="0">
                <a:solidFill>
                  <a:prstClr val="black"/>
                </a:solidFill>
                <a:latin typeface="Arial" pitchFamily="34" charset="0"/>
                <a:ea typeface="ＭＳ Ｐゴシック" pitchFamily="34" charset="-128"/>
                <a:cs typeface="Arial" pitchFamily="34" charset="0"/>
              </a:rPr>
              <a:t>st</a:t>
            </a:r>
            <a:r>
              <a:rPr lang="en-ZA" sz="900" b="1" dirty="0">
                <a:solidFill>
                  <a:prstClr val="black"/>
                </a:solidFill>
                <a:latin typeface="Arial" pitchFamily="34" charset="0"/>
                <a:ea typeface="ＭＳ Ｐゴシック" pitchFamily="34" charset="-128"/>
                <a:cs typeface="Arial" pitchFamily="34" charset="0"/>
              </a:rPr>
              <a:t> April 2021</a:t>
            </a:r>
          </a:p>
        </p:txBody>
      </p:sp>
      <p:sp>
        <p:nvSpPr>
          <p:cNvPr id="37" name="TextBox 36"/>
          <p:cNvSpPr txBox="1"/>
          <p:nvPr/>
        </p:nvSpPr>
        <p:spPr>
          <a:xfrm>
            <a:off x="1180405" y="2088153"/>
            <a:ext cx="1449833" cy="369332"/>
          </a:xfrm>
          <a:prstGeom prst="rect">
            <a:avLst/>
          </a:prstGeom>
          <a:solidFill>
            <a:srgbClr val="FFC000"/>
          </a:solidFill>
        </p:spPr>
        <p:txBody>
          <a:bodyPr wrap="square" rtlCol="0">
            <a:spAutoFit/>
          </a:bodyPr>
          <a:lstStyle/>
          <a:p>
            <a:pPr algn="just" fontAlgn="base">
              <a:spcBef>
                <a:spcPct val="0"/>
              </a:spcBef>
              <a:spcAft>
                <a:spcPct val="0"/>
              </a:spcAft>
            </a:pPr>
            <a:r>
              <a:rPr lang="en-ZA" sz="900" b="1" dirty="0">
                <a:solidFill>
                  <a:prstClr val="black"/>
                </a:solidFill>
                <a:latin typeface="Arial" pitchFamily="34" charset="0"/>
                <a:ea typeface="ＭＳ Ｐゴシック" pitchFamily="34" charset="-128"/>
                <a:cs typeface="Arial" pitchFamily="34" charset="0"/>
              </a:rPr>
              <a:t>DWA / TCTA Raw Water</a:t>
            </a:r>
          </a:p>
        </p:txBody>
      </p:sp>
      <p:sp>
        <p:nvSpPr>
          <p:cNvPr id="43" name="Rectangle 42"/>
          <p:cNvSpPr/>
          <p:nvPr/>
        </p:nvSpPr>
        <p:spPr>
          <a:xfrm>
            <a:off x="631554" y="2649847"/>
            <a:ext cx="3213318" cy="1102674"/>
          </a:xfrm>
          <a:prstGeom prst="rect">
            <a:avLst/>
          </a:prstGeom>
          <a:solidFill>
            <a:schemeClr val="accent5">
              <a:lumMod val="20000"/>
              <a:lumOff val="80000"/>
            </a:schemeClr>
          </a:solidFill>
        </p:spPr>
        <p:txBody>
          <a:bodyPr wrap="square">
            <a:spAutoFit/>
          </a:bodyPr>
          <a:lstStyle/>
          <a:p>
            <a:pPr algn="ctr" fontAlgn="base">
              <a:spcBef>
                <a:spcPct val="0"/>
              </a:spcBef>
              <a:spcAft>
                <a:spcPct val="0"/>
              </a:spcAft>
            </a:pPr>
            <a:r>
              <a:rPr lang="en-ZA" sz="938" u="sng" dirty="0">
                <a:solidFill>
                  <a:prstClr val="black"/>
                </a:solidFill>
                <a:latin typeface="Arial Narrow" panose="020B0604020202020204" pitchFamily="34" charset="0"/>
                <a:ea typeface="ＭＳ Ｐゴシック" pitchFamily="34" charset="-128"/>
                <a:cs typeface="Arial Narrow" panose="020B0604020202020204" pitchFamily="34" charset="0"/>
              </a:rPr>
              <a:t>1</a:t>
            </a:r>
            <a:r>
              <a:rPr lang="en-ZA" sz="938" u="sng" baseline="30000" dirty="0">
                <a:solidFill>
                  <a:prstClr val="black"/>
                </a:solidFill>
                <a:latin typeface="Arial Narrow" panose="020B0604020202020204" pitchFamily="34" charset="0"/>
                <a:ea typeface="ＭＳ Ｐゴシック" pitchFamily="34" charset="-128"/>
                <a:cs typeface="Arial Narrow" panose="020B0604020202020204" pitchFamily="34" charset="0"/>
              </a:rPr>
              <a:t>st</a:t>
            </a:r>
            <a:r>
              <a:rPr lang="en-ZA" sz="938" u="sng" dirty="0">
                <a:solidFill>
                  <a:prstClr val="black"/>
                </a:solidFill>
                <a:latin typeface="Arial Narrow" panose="020B0604020202020204" pitchFamily="34" charset="0"/>
                <a:ea typeface="ＭＳ Ｐゴシック" pitchFamily="34" charset="-128"/>
                <a:cs typeface="Arial Narrow" panose="020B0604020202020204" pitchFamily="34" charset="0"/>
              </a:rPr>
              <a:t> April 2020</a:t>
            </a:r>
          </a:p>
          <a:p>
            <a:pPr marL="71438" indent="-71438" algn="just" fontAlgn="base">
              <a:spcBef>
                <a:spcPct val="0"/>
              </a:spcBef>
              <a:spcAft>
                <a:spcPct val="0"/>
              </a:spcAft>
              <a:buFont typeface="Arial" pitchFamily="34" charset="0"/>
              <a:buChar char="•"/>
            </a:pPr>
            <a:r>
              <a:rPr lang="en-ZA" sz="938" dirty="0">
                <a:solidFill>
                  <a:prstClr val="black"/>
                </a:solidFill>
                <a:latin typeface="Arial Narrow" panose="020B0604020202020204" pitchFamily="34" charset="0"/>
                <a:ea typeface="ＭＳ Ｐゴシック" pitchFamily="34" charset="-128"/>
                <a:cs typeface="Arial Narrow" panose="020B0604020202020204" pitchFamily="34" charset="0"/>
              </a:rPr>
              <a:t>These costs were already implemented from 1</a:t>
            </a:r>
            <a:r>
              <a:rPr lang="en-ZA" sz="938" baseline="30000" dirty="0">
                <a:solidFill>
                  <a:prstClr val="black"/>
                </a:solidFill>
                <a:latin typeface="Arial Narrow" panose="020B0604020202020204" pitchFamily="34" charset="0"/>
                <a:ea typeface="ＭＳ Ｐゴシック" pitchFamily="34" charset="-128"/>
                <a:cs typeface="Arial Narrow" panose="020B0604020202020204" pitchFamily="34" charset="0"/>
              </a:rPr>
              <a:t>st</a:t>
            </a:r>
            <a:r>
              <a:rPr lang="en-ZA" sz="938" dirty="0">
                <a:solidFill>
                  <a:prstClr val="black"/>
                </a:solidFill>
                <a:latin typeface="Arial Narrow" panose="020B0604020202020204" pitchFamily="34" charset="0"/>
                <a:ea typeface="ＭＳ Ｐゴシック" pitchFamily="34" charset="-128"/>
                <a:cs typeface="Arial Narrow" panose="020B0604020202020204" pitchFamily="34" charset="0"/>
              </a:rPr>
              <a:t> April 2020.</a:t>
            </a:r>
          </a:p>
          <a:p>
            <a:pPr marL="71438" indent="-71438" algn="just" fontAlgn="base">
              <a:spcBef>
                <a:spcPct val="0"/>
              </a:spcBef>
              <a:spcAft>
                <a:spcPct val="0"/>
              </a:spcAft>
              <a:buFont typeface="Arial" pitchFamily="34" charset="0"/>
              <a:buChar char="•"/>
            </a:pPr>
            <a:r>
              <a:rPr lang="en-ZA" sz="938" dirty="0">
                <a:solidFill>
                  <a:prstClr val="black"/>
                </a:solidFill>
                <a:latin typeface="Arial Narrow" panose="020B0604020202020204" pitchFamily="34" charset="0"/>
                <a:ea typeface="ＭＳ Ｐゴシック" pitchFamily="34" charset="-128"/>
                <a:cs typeface="Arial Narrow" panose="020B0604020202020204" pitchFamily="34" charset="0"/>
              </a:rPr>
              <a:t>Water Boards are already being billed on these new costs.</a:t>
            </a:r>
          </a:p>
          <a:p>
            <a:pPr marL="71438" indent="-71438" algn="just" fontAlgn="base">
              <a:spcBef>
                <a:spcPct val="0"/>
              </a:spcBef>
              <a:spcAft>
                <a:spcPct val="0"/>
              </a:spcAft>
              <a:buFont typeface="Arial" pitchFamily="34" charset="0"/>
              <a:buChar char="•"/>
            </a:pPr>
            <a:r>
              <a:rPr lang="en-ZA" sz="938" dirty="0">
                <a:solidFill>
                  <a:prstClr val="black"/>
                </a:solidFill>
                <a:latin typeface="Arial Narrow" panose="020B0604020202020204" pitchFamily="34" charset="0"/>
                <a:ea typeface="ＭＳ Ｐゴシック" pitchFamily="34" charset="-128"/>
                <a:cs typeface="Arial Narrow" panose="020B0604020202020204" pitchFamily="34" charset="0"/>
              </a:rPr>
              <a:t>They constitute between 15% to 50% of the total costs faced by water boards.</a:t>
            </a:r>
          </a:p>
          <a:p>
            <a:pPr marL="71438" indent="-71438" algn="just" fontAlgn="base">
              <a:spcBef>
                <a:spcPct val="0"/>
              </a:spcBef>
              <a:spcAft>
                <a:spcPct val="0"/>
              </a:spcAft>
              <a:buFont typeface="Arial" pitchFamily="34" charset="0"/>
              <a:buChar char="•"/>
            </a:pPr>
            <a:r>
              <a:rPr lang="en-ZA" sz="938" dirty="0">
                <a:solidFill>
                  <a:prstClr val="black"/>
                </a:solidFill>
                <a:latin typeface="Arial Narrow" panose="020B0604020202020204" pitchFamily="34" charset="0"/>
                <a:ea typeface="ＭＳ Ｐゴシック" pitchFamily="34" charset="-128"/>
                <a:cs typeface="Arial Narrow" panose="020B0604020202020204" pitchFamily="34" charset="0"/>
              </a:rPr>
              <a:t>In addition, Eskom and NERSA are still debating over further energy tariff increments arising from 2018 – 19 Eskom recovery.</a:t>
            </a:r>
          </a:p>
        </p:txBody>
      </p:sp>
      <p:sp>
        <p:nvSpPr>
          <p:cNvPr id="44" name="Rectangle 43"/>
          <p:cNvSpPr/>
          <p:nvPr/>
        </p:nvSpPr>
        <p:spPr>
          <a:xfrm>
            <a:off x="7375559" y="559343"/>
            <a:ext cx="1655837" cy="2839239"/>
          </a:xfrm>
          <a:prstGeom prst="rect">
            <a:avLst/>
          </a:prstGeom>
          <a:solidFill>
            <a:schemeClr val="accent6">
              <a:lumMod val="20000"/>
              <a:lumOff val="80000"/>
            </a:schemeClr>
          </a:solidFill>
        </p:spPr>
        <p:txBody>
          <a:bodyPr wrap="square">
            <a:spAutoFit/>
          </a:bodyPr>
          <a:lstStyle/>
          <a:p>
            <a:pPr algn="just" fontAlgn="base">
              <a:spcBef>
                <a:spcPct val="0"/>
              </a:spcBef>
              <a:spcAft>
                <a:spcPct val="0"/>
              </a:spcAft>
            </a:pPr>
            <a:r>
              <a:rPr lang="en-GB" sz="1050" b="1" dirty="0">
                <a:solidFill>
                  <a:schemeClr val="accent3">
                    <a:lumMod val="50000"/>
                  </a:schemeClr>
                </a:solidFill>
                <a:latin typeface="Arial Narrow" panose="020B0604020202020204" pitchFamily="34" charset="0"/>
                <a:ea typeface="ＭＳ Ｐゴシック" pitchFamily="34" charset="-128"/>
                <a:cs typeface="Arial Narrow" panose="020B0604020202020204" pitchFamily="34" charset="0"/>
              </a:rPr>
              <a:t>In conclusion, only water boards are impacted by a tariff revision.</a:t>
            </a:r>
          </a:p>
          <a:p>
            <a:pPr algn="just" fontAlgn="base">
              <a:spcBef>
                <a:spcPct val="0"/>
              </a:spcBef>
              <a:spcAft>
                <a:spcPct val="0"/>
              </a:spcAft>
            </a:pPr>
            <a:endParaRPr lang="en-GB" sz="1050" b="1" dirty="0">
              <a:solidFill>
                <a:prstClr val="black"/>
              </a:solidFill>
              <a:latin typeface="Arial Narrow" panose="020B0604020202020204" pitchFamily="34" charset="0"/>
              <a:ea typeface="ＭＳ Ｐゴシック" pitchFamily="34" charset="-128"/>
              <a:cs typeface="Arial Narrow" panose="020B0604020202020204" pitchFamily="34" charset="0"/>
            </a:endParaRPr>
          </a:p>
          <a:p>
            <a:pPr marL="214313" indent="-214313" algn="just" fontAlgn="base">
              <a:spcBef>
                <a:spcPct val="0"/>
              </a:spcBef>
              <a:spcAft>
                <a:spcPct val="0"/>
              </a:spcAft>
              <a:buFont typeface="Arial" panose="020B0604020202020204" pitchFamily="34" charset="0"/>
              <a:buChar char="•"/>
            </a:pPr>
            <a:r>
              <a:rPr lang="en-GB" sz="1050" dirty="0">
                <a:solidFill>
                  <a:prstClr val="black"/>
                </a:solidFill>
                <a:latin typeface="Arial Narrow" panose="020B0604020202020204" pitchFamily="34" charset="0"/>
                <a:ea typeface="ＭＳ Ｐゴシック" pitchFamily="34" charset="-128"/>
                <a:cs typeface="Arial Narrow" panose="020B0604020202020204" pitchFamily="34" charset="0"/>
              </a:rPr>
              <a:t>The additional burden on water boards will cause significantly higher tariffs in the coming financial years</a:t>
            </a:r>
          </a:p>
          <a:p>
            <a:pPr marL="214313" indent="-214313" algn="just" fontAlgn="base">
              <a:spcBef>
                <a:spcPct val="0"/>
              </a:spcBef>
              <a:spcAft>
                <a:spcPct val="0"/>
              </a:spcAft>
              <a:buFont typeface="Arial" panose="020B0604020202020204" pitchFamily="34" charset="0"/>
              <a:buChar char="•"/>
            </a:pPr>
            <a:r>
              <a:rPr lang="en-GB" sz="1050" dirty="0">
                <a:solidFill>
                  <a:prstClr val="black"/>
                </a:solidFill>
                <a:latin typeface="Arial Narrow" panose="020B0604020202020204" pitchFamily="34" charset="0"/>
                <a:ea typeface="ＭＳ Ｐゴシック" pitchFamily="34" charset="-128"/>
                <a:cs typeface="Arial Narrow" panose="020B0604020202020204" pitchFamily="34" charset="0"/>
              </a:rPr>
              <a:t>It will lead to the postponement of crucial capital expenditure programmes </a:t>
            </a:r>
          </a:p>
          <a:p>
            <a:pPr marL="214313" indent="-214313" algn="just" fontAlgn="base">
              <a:spcBef>
                <a:spcPct val="0"/>
              </a:spcBef>
              <a:spcAft>
                <a:spcPct val="0"/>
              </a:spcAft>
              <a:buFont typeface="Arial" panose="020B0604020202020204" pitchFamily="34" charset="0"/>
              <a:buChar char="•"/>
            </a:pPr>
            <a:r>
              <a:rPr lang="en-GB" sz="1050" dirty="0">
                <a:solidFill>
                  <a:prstClr val="black"/>
                </a:solidFill>
                <a:latin typeface="Arial Narrow" panose="020B0604020202020204" pitchFamily="34" charset="0"/>
                <a:ea typeface="ＭＳ Ｐゴシック" pitchFamily="34" charset="-128"/>
                <a:cs typeface="Arial Narrow" panose="020B0604020202020204" pitchFamily="34" charset="0"/>
              </a:rPr>
              <a:t>This will place further burden on the ability of water boards to supply water. </a:t>
            </a:r>
          </a:p>
        </p:txBody>
      </p:sp>
      <p:sp>
        <p:nvSpPr>
          <p:cNvPr id="45" name="Rectangle 44"/>
          <p:cNvSpPr/>
          <p:nvPr/>
        </p:nvSpPr>
        <p:spPr>
          <a:xfrm>
            <a:off x="3957058" y="2588303"/>
            <a:ext cx="3293433" cy="1680012"/>
          </a:xfrm>
          <a:prstGeom prst="rect">
            <a:avLst/>
          </a:prstGeom>
          <a:solidFill>
            <a:schemeClr val="accent5">
              <a:lumMod val="20000"/>
              <a:lumOff val="80000"/>
            </a:schemeClr>
          </a:solidFill>
        </p:spPr>
        <p:txBody>
          <a:bodyPr wrap="square">
            <a:spAutoFit/>
          </a:bodyPr>
          <a:lstStyle/>
          <a:p>
            <a:pPr algn="ctr" fontAlgn="base">
              <a:spcBef>
                <a:spcPct val="0"/>
              </a:spcBef>
              <a:spcAft>
                <a:spcPct val="0"/>
              </a:spcAft>
            </a:pPr>
            <a:r>
              <a:rPr lang="en-GB" sz="938" u="sng" dirty="0">
                <a:solidFill>
                  <a:prstClr val="black"/>
                </a:solidFill>
                <a:latin typeface="Arial Narrow" panose="020B0604020202020204" pitchFamily="34" charset="0"/>
                <a:ea typeface="ＭＳ Ｐゴシック" pitchFamily="34" charset="-128"/>
                <a:cs typeface="Arial Narrow" panose="020B0604020202020204" pitchFamily="34" charset="0"/>
              </a:rPr>
              <a:t>1</a:t>
            </a:r>
            <a:r>
              <a:rPr lang="en-GB" sz="938" u="sng" baseline="30000" dirty="0">
                <a:solidFill>
                  <a:prstClr val="black"/>
                </a:solidFill>
                <a:latin typeface="Arial Narrow" panose="020B0604020202020204" pitchFamily="34" charset="0"/>
                <a:ea typeface="ＭＳ Ｐゴシック" pitchFamily="34" charset="-128"/>
                <a:cs typeface="Arial Narrow" panose="020B0604020202020204" pitchFamily="34" charset="0"/>
              </a:rPr>
              <a:t>st</a:t>
            </a:r>
            <a:r>
              <a:rPr lang="en-GB" sz="938" u="sng" dirty="0">
                <a:solidFill>
                  <a:prstClr val="black"/>
                </a:solidFill>
                <a:latin typeface="Arial Narrow" panose="020B0604020202020204" pitchFamily="34" charset="0"/>
                <a:ea typeface="ＭＳ Ｐゴシック" pitchFamily="34" charset="-128"/>
                <a:cs typeface="Arial Narrow" panose="020B0604020202020204" pitchFamily="34" charset="0"/>
              </a:rPr>
              <a:t> July 2020</a:t>
            </a:r>
          </a:p>
          <a:p>
            <a:pPr marL="71438" indent="-71438" algn="just" fontAlgn="base">
              <a:spcBef>
                <a:spcPct val="0"/>
              </a:spcBef>
              <a:spcAft>
                <a:spcPct val="0"/>
              </a:spcAft>
              <a:buFont typeface="Arial" pitchFamily="34" charset="0"/>
              <a:buChar char="•"/>
            </a:pPr>
            <a:r>
              <a:rPr lang="en-GB" sz="938" dirty="0">
                <a:solidFill>
                  <a:prstClr val="black"/>
                </a:solidFill>
                <a:latin typeface="Arial Narrow" panose="020B0604020202020204" pitchFamily="34" charset="0"/>
                <a:ea typeface="ＭＳ Ｐゴシック" pitchFamily="34" charset="-128"/>
                <a:cs typeface="Arial Narrow" panose="020B0604020202020204" pitchFamily="34" charset="0"/>
              </a:rPr>
              <a:t>Local municipalities have already tabled their tariffs to their councils. These will be implemented on 1</a:t>
            </a:r>
            <a:r>
              <a:rPr lang="en-GB" sz="938" baseline="30000" dirty="0">
                <a:solidFill>
                  <a:prstClr val="black"/>
                </a:solidFill>
                <a:latin typeface="Arial Narrow" panose="020B0604020202020204" pitchFamily="34" charset="0"/>
                <a:ea typeface="ＭＳ Ｐゴシック" pitchFamily="34" charset="-128"/>
                <a:cs typeface="Arial Narrow" panose="020B0604020202020204" pitchFamily="34" charset="0"/>
              </a:rPr>
              <a:t>st</a:t>
            </a:r>
            <a:r>
              <a:rPr lang="en-GB" sz="938" dirty="0">
                <a:solidFill>
                  <a:prstClr val="black"/>
                </a:solidFill>
                <a:latin typeface="Arial Narrow" panose="020B0604020202020204" pitchFamily="34" charset="0"/>
                <a:ea typeface="ＭＳ Ｐゴシック" pitchFamily="34" charset="-128"/>
                <a:cs typeface="Arial Narrow" panose="020B0604020202020204" pitchFamily="34" charset="0"/>
              </a:rPr>
              <a:t> July 2020; after comprehensive consultation with their customers.</a:t>
            </a:r>
          </a:p>
          <a:p>
            <a:pPr marL="71438" indent="-71438" algn="just" fontAlgn="base">
              <a:spcBef>
                <a:spcPct val="0"/>
              </a:spcBef>
              <a:spcAft>
                <a:spcPct val="0"/>
              </a:spcAft>
              <a:buFont typeface="Arial" pitchFamily="34" charset="0"/>
              <a:buChar char="•"/>
            </a:pPr>
            <a:r>
              <a:rPr lang="en-GB" sz="938" dirty="0">
                <a:solidFill>
                  <a:prstClr val="black"/>
                </a:solidFill>
                <a:latin typeface="Arial Narrow" panose="020B0604020202020204" pitchFamily="34" charset="0"/>
                <a:ea typeface="ＭＳ Ｐゴシック" pitchFamily="34" charset="-128"/>
                <a:cs typeface="Arial Narrow" panose="020B0604020202020204" pitchFamily="34" charset="0"/>
              </a:rPr>
              <a:t>As local government, their tariffs are reviewed by local government and letters sent to customers. </a:t>
            </a:r>
          </a:p>
          <a:p>
            <a:pPr marL="71438" indent="-71438" algn="just" fontAlgn="base">
              <a:spcBef>
                <a:spcPct val="0"/>
              </a:spcBef>
              <a:spcAft>
                <a:spcPct val="0"/>
              </a:spcAft>
              <a:buFont typeface="Arial" pitchFamily="34" charset="0"/>
              <a:buChar char="•"/>
            </a:pPr>
            <a:r>
              <a:rPr lang="en-GB" sz="938" dirty="0">
                <a:solidFill>
                  <a:prstClr val="black"/>
                </a:solidFill>
                <a:latin typeface="Arial Narrow" panose="020B0604020202020204" pitchFamily="34" charset="0"/>
                <a:ea typeface="ＭＳ Ｐゴシック" pitchFamily="34" charset="-128"/>
                <a:cs typeface="Arial Narrow" panose="020B0604020202020204" pitchFamily="34" charset="0"/>
              </a:rPr>
              <a:t>Therefore, even if water boards revise their tariffs, these benefits are unlikely not benefit households.</a:t>
            </a:r>
          </a:p>
          <a:p>
            <a:pPr marL="71438" indent="-71438" algn="just" fontAlgn="base">
              <a:spcBef>
                <a:spcPct val="0"/>
              </a:spcBef>
              <a:spcAft>
                <a:spcPct val="0"/>
              </a:spcAft>
              <a:buFont typeface="Arial" pitchFamily="34" charset="0"/>
              <a:buChar char="•"/>
            </a:pPr>
            <a:r>
              <a:rPr lang="en-GB" sz="938" dirty="0">
                <a:solidFill>
                  <a:prstClr val="black"/>
                </a:solidFill>
                <a:latin typeface="Arial Narrow" panose="020B0604020202020204" pitchFamily="34" charset="0"/>
                <a:ea typeface="ＭＳ Ｐゴシック" pitchFamily="34" charset="-128"/>
                <a:cs typeface="Arial Narrow" panose="020B0604020202020204" pitchFamily="34" charset="0"/>
              </a:rPr>
              <a:t>In fact, this will create a bigger difference between the reduced tariff for Water Boards and local municipality tariffs that will remain unchanged.</a:t>
            </a:r>
          </a:p>
        </p:txBody>
      </p:sp>
      <p:cxnSp>
        <p:nvCxnSpPr>
          <p:cNvPr id="47" name="Elbow Connector 46"/>
          <p:cNvCxnSpPr/>
          <p:nvPr/>
        </p:nvCxnSpPr>
        <p:spPr>
          <a:xfrm rot="5400000">
            <a:off x="429319" y="2378328"/>
            <a:ext cx="597996" cy="410073"/>
          </a:xfrm>
          <a:prstGeom prst="bentConnector3">
            <a:avLst>
              <a:gd name="adj1" fmla="val 850"/>
            </a:avLst>
          </a:prstGeom>
          <a:ln w="63500">
            <a:solidFill>
              <a:srgbClr val="FFC000"/>
            </a:solidFill>
            <a:prstDash val="solid"/>
          </a:ln>
        </p:spPr>
        <p:style>
          <a:lnRef idx="1">
            <a:schemeClr val="accent1"/>
          </a:lnRef>
          <a:fillRef idx="0">
            <a:schemeClr val="accent1"/>
          </a:fillRef>
          <a:effectRef idx="0">
            <a:schemeClr val="accent1"/>
          </a:effectRef>
          <a:fontRef idx="minor">
            <a:schemeClr val="tx1"/>
          </a:fontRef>
        </p:style>
      </p:cxnSp>
      <p:cxnSp>
        <p:nvCxnSpPr>
          <p:cNvPr id="48" name="Elbow Connector 47"/>
          <p:cNvCxnSpPr/>
          <p:nvPr/>
        </p:nvCxnSpPr>
        <p:spPr>
          <a:xfrm>
            <a:off x="4699378" y="2245974"/>
            <a:ext cx="970499" cy="342329"/>
          </a:xfrm>
          <a:prstGeom prst="bentConnector3">
            <a:avLst>
              <a:gd name="adj1" fmla="val 102669"/>
            </a:avLst>
          </a:prstGeom>
          <a:ln w="63500">
            <a:solidFill>
              <a:srgbClr val="FFC000"/>
            </a:solidFill>
            <a:prstDash val="solid"/>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a:off x="1124734" y="1386288"/>
            <a:ext cx="6160853" cy="0"/>
          </a:xfrm>
          <a:prstGeom prst="straightConnector1">
            <a:avLst/>
          </a:prstGeom>
          <a:ln w="63500">
            <a:headEnd type="triangle"/>
            <a:tailEnd type="none"/>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1616710" y="2319617"/>
            <a:ext cx="899796" cy="230832"/>
          </a:xfrm>
          <a:prstGeom prst="rect">
            <a:avLst/>
          </a:prstGeom>
          <a:solidFill>
            <a:srgbClr val="FFC000"/>
          </a:solidFill>
        </p:spPr>
        <p:txBody>
          <a:bodyPr wrap="square" rtlCol="0">
            <a:spAutoFit/>
          </a:bodyPr>
          <a:lstStyle/>
          <a:p>
            <a:pPr algn="ctr" fontAlgn="base">
              <a:spcBef>
                <a:spcPct val="0"/>
              </a:spcBef>
              <a:spcAft>
                <a:spcPct val="0"/>
              </a:spcAft>
            </a:pPr>
            <a:r>
              <a:rPr lang="en-ZA" sz="900" b="1" dirty="0">
                <a:solidFill>
                  <a:prstClr val="black"/>
                </a:solidFill>
                <a:latin typeface="Arial" pitchFamily="34" charset="0"/>
                <a:ea typeface="ＭＳ Ｐゴシック" pitchFamily="34" charset="-128"/>
                <a:cs typeface="Arial" pitchFamily="34" charset="0"/>
              </a:rPr>
              <a:t>Eskom</a:t>
            </a:r>
          </a:p>
        </p:txBody>
      </p:sp>
      <p:cxnSp>
        <p:nvCxnSpPr>
          <p:cNvPr id="64" name="Straight Connector 63"/>
          <p:cNvCxnSpPr/>
          <p:nvPr/>
        </p:nvCxnSpPr>
        <p:spPr>
          <a:xfrm>
            <a:off x="5553036" y="1070154"/>
            <a:ext cx="2492" cy="842106"/>
          </a:xfrm>
          <a:prstGeom prst="line">
            <a:avLst/>
          </a:prstGeom>
          <a:ln w="635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2960931" y="2357045"/>
            <a:ext cx="1648475" cy="230832"/>
          </a:xfrm>
          <a:prstGeom prst="rect">
            <a:avLst/>
          </a:prstGeom>
          <a:solidFill>
            <a:srgbClr val="FFC000"/>
          </a:solidFill>
        </p:spPr>
        <p:txBody>
          <a:bodyPr wrap="square" rtlCol="0">
            <a:spAutoFit/>
          </a:bodyPr>
          <a:lstStyle/>
          <a:p>
            <a:pPr algn="just" fontAlgn="base">
              <a:spcBef>
                <a:spcPct val="0"/>
              </a:spcBef>
              <a:spcAft>
                <a:spcPct val="0"/>
              </a:spcAft>
            </a:pPr>
            <a:r>
              <a:rPr lang="en-ZA" sz="900" b="1" dirty="0">
                <a:solidFill>
                  <a:prstClr val="black"/>
                </a:solidFill>
                <a:latin typeface="Arial" pitchFamily="34" charset="0"/>
                <a:ea typeface="ＭＳ Ｐゴシック" pitchFamily="34" charset="-128"/>
                <a:cs typeface="Arial" pitchFamily="34" charset="0"/>
              </a:rPr>
              <a:t>Local Municipality Tariffs</a:t>
            </a:r>
          </a:p>
        </p:txBody>
      </p:sp>
      <p:cxnSp>
        <p:nvCxnSpPr>
          <p:cNvPr id="67" name="Straight Connector 66"/>
          <p:cNvCxnSpPr/>
          <p:nvPr/>
        </p:nvCxnSpPr>
        <p:spPr>
          <a:xfrm flipH="1">
            <a:off x="7012776" y="1051688"/>
            <a:ext cx="5295" cy="869093"/>
          </a:xfrm>
          <a:prstGeom prst="line">
            <a:avLst/>
          </a:prstGeom>
          <a:ln w="635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6491844" y="793099"/>
            <a:ext cx="869149" cy="230832"/>
          </a:xfrm>
          <a:prstGeom prst="rect">
            <a:avLst/>
          </a:prstGeom>
          <a:noFill/>
        </p:spPr>
        <p:txBody>
          <a:bodyPr wrap="none" rtlCol="0">
            <a:spAutoFit/>
          </a:bodyPr>
          <a:lstStyle/>
          <a:p>
            <a:pPr fontAlgn="base">
              <a:spcBef>
                <a:spcPct val="0"/>
              </a:spcBef>
              <a:spcAft>
                <a:spcPct val="0"/>
              </a:spcAft>
            </a:pPr>
            <a:r>
              <a:rPr lang="en-ZA" sz="900" b="1" dirty="0">
                <a:solidFill>
                  <a:prstClr val="black"/>
                </a:solidFill>
                <a:latin typeface="Arial" pitchFamily="34" charset="0"/>
                <a:ea typeface="ＭＳ Ｐゴシック" pitchFamily="34" charset="-128"/>
                <a:cs typeface="Arial" pitchFamily="34" charset="0"/>
              </a:rPr>
              <a:t>1</a:t>
            </a:r>
            <a:r>
              <a:rPr lang="en-ZA" sz="900" b="1" baseline="30000" dirty="0">
                <a:solidFill>
                  <a:prstClr val="black"/>
                </a:solidFill>
                <a:latin typeface="Arial" pitchFamily="34" charset="0"/>
                <a:ea typeface="ＭＳ Ｐゴシック" pitchFamily="34" charset="-128"/>
                <a:cs typeface="Arial" pitchFamily="34" charset="0"/>
              </a:rPr>
              <a:t>st</a:t>
            </a:r>
            <a:r>
              <a:rPr lang="en-ZA" sz="900" b="1" dirty="0">
                <a:solidFill>
                  <a:prstClr val="black"/>
                </a:solidFill>
                <a:latin typeface="Arial" pitchFamily="34" charset="0"/>
                <a:ea typeface="ＭＳ Ｐゴシック" pitchFamily="34" charset="-128"/>
                <a:cs typeface="Arial" pitchFamily="34" charset="0"/>
              </a:rPr>
              <a:t> July 2021</a:t>
            </a:r>
          </a:p>
        </p:txBody>
      </p:sp>
      <p:sp>
        <p:nvSpPr>
          <p:cNvPr id="65" name="TextBox 64"/>
          <p:cNvSpPr txBox="1"/>
          <p:nvPr/>
        </p:nvSpPr>
        <p:spPr>
          <a:xfrm>
            <a:off x="3153828" y="2038224"/>
            <a:ext cx="1269019" cy="369332"/>
          </a:xfrm>
          <a:prstGeom prst="rect">
            <a:avLst/>
          </a:prstGeom>
          <a:solidFill>
            <a:srgbClr val="FFC000"/>
          </a:solidFill>
        </p:spPr>
        <p:txBody>
          <a:bodyPr wrap="square" rtlCol="0">
            <a:spAutoFit/>
          </a:bodyPr>
          <a:lstStyle/>
          <a:p>
            <a:pPr algn="just" fontAlgn="base">
              <a:spcBef>
                <a:spcPct val="0"/>
              </a:spcBef>
              <a:spcAft>
                <a:spcPct val="0"/>
              </a:spcAft>
            </a:pPr>
            <a:r>
              <a:rPr lang="en-ZA" sz="900" b="1" dirty="0">
                <a:solidFill>
                  <a:prstClr val="black"/>
                </a:solidFill>
                <a:latin typeface="Arial" pitchFamily="34" charset="0"/>
                <a:ea typeface="ＭＳ Ｐゴシック" pitchFamily="34" charset="-128"/>
                <a:cs typeface="Arial" pitchFamily="34" charset="0"/>
              </a:rPr>
              <a:t>Water Boards Tariffs</a:t>
            </a:r>
          </a:p>
        </p:txBody>
      </p:sp>
    </p:spTree>
    <p:extLst>
      <p:ext uri="{BB962C8B-B14F-4D97-AF65-F5344CB8AC3E}">
        <p14:creationId xmlns:p14="http://schemas.microsoft.com/office/powerpoint/2010/main" val="13034884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607744" y="232820"/>
            <a:ext cx="5907350" cy="369332"/>
          </a:xfrm>
          <a:prstGeom prst="rect">
            <a:avLst/>
          </a:prstGeom>
          <a:noFill/>
        </p:spPr>
        <p:txBody>
          <a:bodyPr wrap="square">
            <a:spAutoFit/>
          </a:bodyPr>
          <a:lstStyle/>
          <a:p>
            <a:pPr marL="64294" defTabSz="685800"/>
            <a:r>
              <a:rPr lang="en-GB" sz="1800" b="1" dirty="0">
                <a:solidFill>
                  <a:schemeClr val="accent3">
                    <a:lumMod val="50000"/>
                  </a:schemeClr>
                </a:solidFill>
                <a:latin typeface="Arial Narrow" panose="020B0604020202020204" pitchFamily="34" charset="0"/>
                <a:cs typeface="Arial Narrow" panose="020B0604020202020204" pitchFamily="34" charset="0"/>
              </a:rPr>
              <a:t>Water Provision Costs  </a:t>
            </a:r>
          </a:p>
        </p:txBody>
      </p:sp>
      <p:sp>
        <p:nvSpPr>
          <p:cNvPr id="5" name="Content Placeholder 2"/>
          <p:cNvSpPr txBox="1">
            <a:spLocks/>
          </p:cNvSpPr>
          <p:nvPr/>
        </p:nvSpPr>
        <p:spPr>
          <a:xfrm>
            <a:off x="489335" y="656672"/>
            <a:ext cx="8023090" cy="3333347"/>
          </a:xfrm>
          <a:prstGeom prst="rect">
            <a:avLst/>
          </a:prstGeom>
        </p:spPr>
        <p:txBody>
          <a:bodyPr>
            <a:noAutofit/>
          </a:bodyPr>
          <a:lst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35716">
              <a:spcBef>
                <a:spcPts val="0"/>
              </a:spcBef>
              <a:buNone/>
            </a:pPr>
            <a:r>
              <a:rPr lang="en-GB" sz="1200" dirty="0">
                <a:solidFill>
                  <a:prstClr val="black"/>
                </a:solidFill>
                <a:latin typeface="Arial Narrow" panose="020B0604020202020204" pitchFamily="34" charset="0"/>
                <a:cs typeface="Arial Narrow" panose="020B0604020202020204" pitchFamily="34" charset="0"/>
              </a:rPr>
              <a:t>Throughout the water value chain water - Entities generally incur costs from the same cost factors;</a:t>
            </a:r>
          </a:p>
          <a:p>
            <a:pPr marL="0" indent="-35716">
              <a:spcBef>
                <a:spcPts val="0"/>
              </a:spcBef>
              <a:buNone/>
            </a:pPr>
            <a:endParaRPr lang="en-GB" sz="1200" dirty="0">
              <a:solidFill>
                <a:prstClr val="black"/>
              </a:solidFill>
              <a:latin typeface="Arial Narrow" panose="020B0604020202020204" pitchFamily="34" charset="0"/>
              <a:cs typeface="Arial Narrow" panose="020B0604020202020204" pitchFamily="34" charset="0"/>
            </a:endParaRPr>
          </a:p>
          <a:p>
            <a:pPr marL="135734" indent="-171450">
              <a:spcBef>
                <a:spcPts val="0"/>
              </a:spcBef>
            </a:pPr>
            <a:r>
              <a:rPr lang="en-GB" sz="1200" dirty="0">
                <a:solidFill>
                  <a:prstClr val="black"/>
                </a:solidFill>
                <a:latin typeface="Arial Narrow" panose="020B0604020202020204" pitchFamily="34" charset="0"/>
                <a:cs typeface="Arial Narrow" panose="020B0604020202020204" pitchFamily="34" charset="0"/>
              </a:rPr>
              <a:t>Raw Water, Electricity, Labour; Depreciation and Chemicals are the 5 major cost factors ranked from highest to lowest in the water board space </a:t>
            </a:r>
          </a:p>
          <a:p>
            <a:pPr marL="221459" indent="-257175">
              <a:spcBef>
                <a:spcPts val="0"/>
              </a:spcBef>
              <a:buFont typeface="Arial" panose="020B0604020202020204" pitchFamily="34" charset="0"/>
              <a:buChar char="•"/>
            </a:pPr>
            <a:endParaRPr lang="en-GB" sz="1200" dirty="0">
              <a:solidFill>
                <a:prstClr val="black"/>
              </a:solidFill>
              <a:latin typeface="Arial Narrow" panose="020B0604020202020204" pitchFamily="34" charset="0"/>
              <a:cs typeface="Arial Narrow" panose="020B0604020202020204" pitchFamily="34" charset="0"/>
            </a:endParaRPr>
          </a:p>
          <a:p>
            <a:pPr marL="135734" indent="-171450">
              <a:spcBef>
                <a:spcPts val="0"/>
              </a:spcBef>
              <a:buFont typeface="Arial" panose="020B0604020202020204" pitchFamily="34" charset="0"/>
              <a:buChar char="•"/>
            </a:pPr>
            <a:r>
              <a:rPr lang="en-GB" sz="1200" dirty="0">
                <a:solidFill>
                  <a:prstClr val="black"/>
                </a:solidFill>
                <a:latin typeface="Arial Narrow" panose="020B0604020202020204" pitchFamily="34" charset="0"/>
                <a:cs typeface="Arial Narrow" panose="020B0604020202020204" pitchFamily="34" charset="0"/>
              </a:rPr>
              <a:t>Raw Water, Electricity &amp; Labour,  are mostly increasing by rates above inflation  and are beyond the control of the Water boards</a:t>
            </a:r>
          </a:p>
          <a:p>
            <a:pPr marL="0" indent="0">
              <a:spcBef>
                <a:spcPts val="0"/>
              </a:spcBef>
              <a:buNone/>
            </a:pPr>
            <a:endParaRPr lang="en-GB" sz="1200" dirty="0">
              <a:solidFill>
                <a:prstClr val="black"/>
              </a:solidFill>
              <a:latin typeface="Arial Narrow" panose="020B0604020202020204" pitchFamily="34" charset="0"/>
              <a:cs typeface="Arial Narrow" panose="020B0604020202020204" pitchFamily="34" charset="0"/>
            </a:endParaRPr>
          </a:p>
          <a:p>
            <a:pPr marL="135734" indent="-171450">
              <a:spcBef>
                <a:spcPts val="0"/>
              </a:spcBef>
              <a:buFont typeface="Arial" panose="020B0604020202020204" pitchFamily="34" charset="0"/>
              <a:buChar char="•"/>
            </a:pPr>
            <a:r>
              <a:rPr lang="en-GB" sz="1200" dirty="0">
                <a:solidFill>
                  <a:prstClr val="black"/>
                </a:solidFill>
                <a:latin typeface="Arial Narrow" panose="020B0604020202020204" pitchFamily="34" charset="0"/>
                <a:cs typeface="Arial Narrow" panose="020B0604020202020204" pitchFamily="34" charset="0"/>
              </a:rPr>
              <a:t>Raw Water purchases are demand driven and the natural resource that is to be transformed. </a:t>
            </a:r>
          </a:p>
          <a:p>
            <a:pPr marL="435765" lvl="1" indent="-171450">
              <a:spcBef>
                <a:spcPts val="0"/>
              </a:spcBef>
              <a:buFont typeface="Arial" panose="020B0604020202020204" pitchFamily="34" charset="0"/>
              <a:buChar char="•"/>
            </a:pPr>
            <a:r>
              <a:rPr lang="en-GB" sz="1200" dirty="0">
                <a:solidFill>
                  <a:prstClr val="black"/>
                </a:solidFill>
                <a:latin typeface="Arial Narrow" panose="020B0604020202020204" pitchFamily="34" charset="0"/>
                <a:cs typeface="Arial Narrow" panose="020B0604020202020204" pitchFamily="34" charset="0"/>
              </a:rPr>
              <a:t>Inaccurate  demand forecasting has cost implications. </a:t>
            </a:r>
          </a:p>
          <a:p>
            <a:pPr marL="435765" lvl="1" indent="-171450">
              <a:spcBef>
                <a:spcPts val="0"/>
              </a:spcBef>
              <a:buFont typeface="Arial" panose="020B0604020202020204" pitchFamily="34" charset="0"/>
              <a:buChar char="•"/>
            </a:pPr>
            <a:r>
              <a:rPr lang="en-GB" sz="1200" dirty="0">
                <a:solidFill>
                  <a:prstClr val="black"/>
                </a:solidFill>
                <a:latin typeface="Arial Narrow" panose="020B0604020202020204" pitchFamily="34" charset="0"/>
                <a:cs typeface="Arial Narrow" panose="020B0604020202020204" pitchFamily="34" charset="0"/>
              </a:rPr>
              <a:t>The condition of infrastructure from the point where water leaves the purification plant also determine the amount of water loss that 	will be incurred regardless of whose infrastructure it is. These increases cost for water boards, though they are revenue losses for 	municipalities. </a:t>
            </a:r>
          </a:p>
          <a:p>
            <a:pPr marL="435765" lvl="1" indent="-171450">
              <a:spcBef>
                <a:spcPts val="0"/>
              </a:spcBef>
              <a:buFont typeface="Arial" panose="020B0604020202020204" pitchFamily="34" charset="0"/>
              <a:buChar char="•"/>
            </a:pPr>
            <a:endParaRPr lang="en-GB" sz="1200" dirty="0">
              <a:solidFill>
                <a:prstClr val="black"/>
              </a:solidFill>
              <a:latin typeface="Arial Narrow" panose="020B0604020202020204" pitchFamily="34" charset="0"/>
              <a:cs typeface="Arial Narrow" panose="020B0604020202020204" pitchFamily="34" charset="0"/>
            </a:endParaRPr>
          </a:p>
          <a:p>
            <a:pPr marL="35724" indent="-171450">
              <a:spcBef>
                <a:spcPts val="0"/>
              </a:spcBef>
              <a:buFont typeface="Arial" panose="020B0604020202020204" pitchFamily="34" charset="0"/>
              <a:buChar char="•"/>
            </a:pPr>
            <a:r>
              <a:rPr lang="en-GB" sz="1200" dirty="0">
                <a:solidFill>
                  <a:prstClr val="black"/>
                </a:solidFill>
                <a:latin typeface="Arial Narrow" panose="020B0604020202020204" pitchFamily="34" charset="0"/>
                <a:cs typeface="Arial Narrow" panose="020B0604020202020204" pitchFamily="34" charset="0"/>
              </a:rPr>
              <a:t>Not all water boards source Electricity solely from Eskom. Other sources are municipalities and intermediaries – who’s charges are far          higher than Eskom. Water boards do balances out the over projections in the following year’s proposal.</a:t>
            </a:r>
          </a:p>
          <a:p>
            <a:pPr marL="264315" lvl="1" indent="0">
              <a:spcBef>
                <a:spcPts val="0"/>
              </a:spcBef>
              <a:buNone/>
            </a:pPr>
            <a:endParaRPr lang="en-GB" sz="1200" dirty="0">
              <a:solidFill>
                <a:prstClr val="black"/>
              </a:solidFill>
              <a:latin typeface="Arial Narrow" panose="020B0604020202020204" pitchFamily="34" charset="0"/>
              <a:cs typeface="Arial Narrow" panose="020B0604020202020204" pitchFamily="34" charset="0"/>
            </a:endParaRPr>
          </a:p>
          <a:p>
            <a:pPr marL="35724" indent="-171450">
              <a:spcBef>
                <a:spcPts val="0"/>
              </a:spcBef>
              <a:buFont typeface="Arial" panose="020B0604020202020204" pitchFamily="34" charset="0"/>
              <a:buChar char="•"/>
            </a:pPr>
            <a:r>
              <a:rPr lang="en-GB" sz="1200" dirty="0">
                <a:solidFill>
                  <a:prstClr val="black"/>
                </a:solidFill>
                <a:latin typeface="Arial Narrow" panose="020B0604020202020204" pitchFamily="34" charset="0"/>
                <a:cs typeface="Arial Narrow" panose="020B0604020202020204" pitchFamily="34" charset="0"/>
              </a:rPr>
              <a:t>Labour’s salary increases are determined in the bargaining councils through agreements between the organised labour and the industry.    Default in the implementation is a high risk for the delivery of water.</a:t>
            </a:r>
          </a:p>
          <a:p>
            <a:pPr marL="0" indent="0">
              <a:buNone/>
            </a:pPr>
            <a:endParaRPr lang="en-GB" sz="1050" dirty="0">
              <a:solidFill>
                <a:prstClr val="black"/>
              </a:solidFill>
              <a:latin typeface="Arial Narrow" panose="020B0604020202020204" pitchFamily="34" charset="0"/>
              <a:cs typeface="Arial Narrow" panose="020B0604020202020204" pitchFamily="34" charset="0"/>
            </a:endParaRPr>
          </a:p>
          <a:p>
            <a:pPr marL="321469" indent="-257175">
              <a:buFont typeface="+mj-lt"/>
              <a:buAutoNum type="arabicParenR"/>
            </a:pPr>
            <a:endParaRPr lang="en-ZA" sz="1050" dirty="0">
              <a:solidFill>
                <a:prstClr val="black"/>
              </a:solidFill>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40574790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128259" y="737221"/>
            <a:ext cx="7557868" cy="4406279"/>
          </a:xfrm>
          <a:prstGeom prst="rect">
            <a:avLst/>
          </a:prstGeom>
        </p:spPr>
        <p:txBody>
          <a:bodyPr>
            <a:noAutofit/>
          </a:bodyPr>
          <a:lst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535774" lvl="1" indent="-171450" defTabSz="685800">
              <a:spcBef>
                <a:spcPts val="0"/>
              </a:spcBef>
              <a:buFont typeface="Arial" panose="020B0604020202020204" pitchFamily="34" charset="0"/>
              <a:buChar char="•"/>
            </a:pPr>
            <a:r>
              <a:rPr lang="en-ZA" sz="1200" dirty="0">
                <a:solidFill>
                  <a:prstClr val="black"/>
                </a:solidFill>
                <a:latin typeface="Arial Narrow" panose="020B0604020202020204" pitchFamily="34" charset="0"/>
                <a:cs typeface="Arial Narrow" panose="020B0604020202020204" pitchFamily="34" charset="0"/>
              </a:rPr>
              <a:t>Chemicals are mostly imported from international markets directly or indirectly through a local supplier, the local price is highly influenced by the Exchange Rates that are always fluctuating.</a:t>
            </a:r>
          </a:p>
          <a:p>
            <a:pPr marL="578637" lvl="1" indent="-214313">
              <a:buFont typeface="Arial" panose="020B0604020202020204" pitchFamily="34" charset="0"/>
              <a:buChar char="•"/>
            </a:pPr>
            <a:endParaRPr lang="en-ZA" sz="1200" dirty="0">
              <a:solidFill>
                <a:prstClr val="black"/>
              </a:solidFill>
              <a:latin typeface="Arial Narrow" panose="020B0604020202020204" pitchFamily="34" charset="0"/>
              <a:cs typeface="Arial Narrow" panose="020B0604020202020204" pitchFamily="34" charset="0"/>
            </a:endParaRPr>
          </a:p>
          <a:p>
            <a:pPr marL="535774" lvl="1" indent="-171450">
              <a:buFont typeface="Arial" panose="020B0604020202020204" pitchFamily="34" charset="0"/>
              <a:buChar char="•"/>
            </a:pPr>
            <a:r>
              <a:rPr lang="en-ZA" sz="1200" dirty="0">
                <a:solidFill>
                  <a:prstClr val="black"/>
                </a:solidFill>
                <a:latin typeface="Arial Narrow" panose="020B0604020202020204" pitchFamily="34" charset="0"/>
                <a:cs typeface="Arial Narrow" panose="020B0604020202020204" pitchFamily="34" charset="0"/>
              </a:rPr>
              <a:t>Depreciation depends on the amount and condition of the infrastructure that the water board operates,</a:t>
            </a:r>
          </a:p>
          <a:p>
            <a:pPr marL="578637" lvl="1" indent="-214313">
              <a:buFont typeface="Arial" panose="020B0604020202020204" pitchFamily="34" charset="0"/>
              <a:buChar char="•"/>
            </a:pPr>
            <a:endParaRPr lang="en-ZA" sz="1200" dirty="0">
              <a:solidFill>
                <a:prstClr val="black"/>
              </a:solidFill>
              <a:latin typeface="Arial Narrow" panose="020B0604020202020204" pitchFamily="34" charset="0"/>
              <a:cs typeface="Arial Narrow" panose="020B0604020202020204" pitchFamily="34" charset="0"/>
            </a:endParaRPr>
          </a:p>
          <a:p>
            <a:pPr marL="535774" lvl="1" indent="-171450">
              <a:buFont typeface="Arial" panose="020B0604020202020204" pitchFamily="34" charset="0"/>
              <a:buChar char="•"/>
            </a:pPr>
            <a:r>
              <a:rPr lang="en-ZA" sz="1200" dirty="0">
                <a:solidFill>
                  <a:prstClr val="black"/>
                </a:solidFill>
                <a:latin typeface="Arial Narrow" panose="020B0604020202020204" pitchFamily="34" charset="0"/>
                <a:cs typeface="Arial Narrow" panose="020B0604020202020204" pitchFamily="34" charset="0"/>
              </a:rPr>
              <a:t>Over the past 3 years,</a:t>
            </a:r>
            <a:r>
              <a:rPr lang="en-ZA" sz="1200" dirty="0">
                <a:solidFill>
                  <a:srgbClr val="FF0000"/>
                </a:solidFill>
                <a:latin typeface="Arial Narrow" panose="020B0604020202020204" pitchFamily="34" charset="0"/>
                <a:cs typeface="Arial Narrow" panose="020B0604020202020204" pitchFamily="34" charset="0"/>
              </a:rPr>
              <a:t> </a:t>
            </a:r>
            <a:r>
              <a:rPr lang="en-ZA" sz="1200" dirty="0">
                <a:solidFill>
                  <a:prstClr val="black"/>
                </a:solidFill>
                <a:latin typeface="Arial Narrow" panose="020B0604020202020204" pitchFamily="34" charset="0"/>
                <a:cs typeface="Arial Narrow" panose="020B0604020202020204" pitchFamily="34" charset="0"/>
              </a:rPr>
              <a:t>the above cost factors increased by above inflation rates</a:t>
            </a:r>
          </a:p>
          <a:p>
            <a:pPr marL="578637" lvl="1" indent="-214313">
              <a:buFont typeface="Arial" panose="020B0604020202020204" pitchFamily="34" charset="0"/>
              <a:buChar char="•"/>
            </a:pPr>
            <a:endParaRPr lang="en-ZA" sz="1200" dirty="0">
              <a:solidFill>
                <a:prstClr val="black"/>
              </a:solidFill>
              <a:latin typeface="Arial Narrow" panose="020B0604020202020204" pitchFamily="34" charset="0"/>
              <a:cs typeface="Arial Narrow" panose="020B0604020202020204" pitchFamily="34" charset="0"/>
            </a:endParaRPr>
          </a:p>
          <a:p>
            <a:pPr marL="535774" lvl="1" indent="-171450">
              <a:buFont typeface="Arial" panose="020B0604020202020204" pitchFamily="34" charset="0"/>
              <a:buChar char="•"/>
            </a:pPr>
            <a:r>
              <a:rPr lang="en-GB" sz="1200" dirty="0">
                <a:solidFill>
                  <a:prstClr val="black"/>
                </a:solidFill>
                <a:latin typeface="Arial Narrow" panose="020B0604020202020204" pitchFamily="34" charset="0"/>
                <a:cs typeface="Arial Narrow" panose="020B0604020202020204" pitchFamily="34" charset="0"/>
              </a:rPr>
              <a:t>These costs together constitute almost 60% of the total costs of water boards.</a:t>
            </a:r>
          </a:p>
          <a:p>
            <a:pPr marL="578637" lvl="1" indent="-214313">
              <a:buFont typeface="Arial" panose="020B0604020202020204" pitchFamily="34" charset="0"/>
              <a:buChar char="•"/>
            </a:pPr>
            <a:endParaRPr lang="en-GB" sz="1200" dirty="0">
              <a:solidFill>
                <a:prstClr val="black"/>
              </a:solidFill>
              <a:latin typeface="Arial Narrow" panose="020B0604020202020204" pitchFamily="34" charset="0"/>
              <a:cs typeface="Arial Narrow" panose="020B0604020202020204" pitchFamily="34" charset="0"/>
            </a:endParaRPr>
          </a:p>
          <a:p>
            <a:pPr marL="535774" lvl="1" indent="-171450">
              <a:buFont typeface="Arial" panose="020B0604020202020204" pitchFamily="34" charset="0"/>
              <a:buChar char="•"/>
            </a:pPr>
            <a:r>
              <a:rPr lang="en-GB" sz="1200" dirty="0">
                <a:solidFill>
                  <a:prstClr val="black"/>
                </a:solidFill>
                <a:latin typeface="Arial Narrow" panose="020B0604020202020204" pitchFamily="34" charset="0"/>
                <a:cs typeface="Arial Narrow" panose="020B0604020202020204" pitchFamily="34" charset="0"/>
              </a:rPr>
              <a:t>Though the pricing might be aimed at cost recovery and cost recovery tariffs are charged all the time,  without sufficient revenue collection the objective is defeated.</a:t>
            </a:r>
          </a:p>
          <a:p>
            <a:pPr marL="578637" lvl="1" indent="-214313">
              <a:buFont typeface="Arial" panose="020B0604020202020204" pitchFamily="34" charset="0"/>
              <a:buChar char="•"/>
            </a:pPr>
            <a:endParaRPr lang="en-GB" sz="1200" dirty="0">
              <a:solidFill>
                <a:prstClr val="black"/>
              </a:solidFill>
              <a:latin typeface="Arial Narrow" panose="020B0604020202020204" pitchFamily="34" charset="0"/>
              <a:cs typeface="Arial Narrow" panose="020B0604020202020204" pitchFamily="34" charset="0"/>
            </a:endParaRPr>
          </a:p>
          <a:p>
            <a:pPr marL="535774" lvl="1" indent="-171450">
              <a:buFont typeface="Arial" panose="020B0604020202020204" pitchFamily="34" charset="0"/>
              <a:buChar char="•"/>
            </a:pPr>
            <a:r>
              <a:rPr lang="en-GB" sz="1200" dirty="0">
                <a:solidFill>
                  <a:prstClr val="black"/>
                </a:solidFill>
                <a:latin typeface="Arial Narrow" panose="020B0604020202020204" pitchFamily="34" charset="0"/>
                <a:cs typeface="Arial Narrow" panose="020B0604020202020204" pitchFamily="34" charset="0"/>
              </a:rPr>
              <a:t>Water boards are sitting with debtors more than 300 days making billions of Rands; with almost all 9 water boards being owed something by municipalities for various reasons.</a:t>
            </a:r>
          </a:p>
          <a:p>
            <a:pPr marL="578637" lvl="1" indent="-214313">
              <a:buFont typeface="Arial" panose="020B0604020202020204" pitchFamily="34" charset="0"/>
              <a:buChar char="•"/>
            </a:pPr>
            <a:endParaRPr lang="en-GB" sz="1200" dirty="0">
              <a:solidFill>
                <a:prstClr val="black"/>
              </a:solidFill>
              <a:latin typeface="Arial Narrow" panose="020B0604020202020204" pitchFamily="34" charset="0"/>
              <a:cs typeface="Arial Narrow" panose="020B0604020202020204" pitchFamily="34" charset="0"/>
            </a:endParaRPr>
          </a:p>
          <a:p>
            <a:pPr marL="535774" lvl="1" indent="-171450">
              <a:buFont typeface="Arial" panose="020B0604020202020204" pitchFamily="34" charset="0"/>
              <a:buChar char="•"/>
            </a:pPr>
            <a:r>
              <a:rPr lang="en-GB" sz="1200" dirty="0">
                <a:solidFill>
                  <a:prstClr val="black"/>
                </a:solidFill>
                <a:latin typeface="Arial Narrow" panose="020B0604020202020204" pitchFamily="34" charset="0"/>
                <a:cs typeface="Arial Narrow" panose="020B0604020202020204" pitchFamily="34" charset="0"/>
              </a:rPr>
              <a:t>Water boards with huge amounts of debts owed are unable to raise loans in the financial markets,</a:t>
            </a:r>
          </a:p>
          <a:p>
            <a:pPr marL="621500" lvl="1" indent="-257175">
              <a:buFont typeface="Wingdings" panose="05000000000000000000" pitchFamily="2" charset="2"/>
              <a:buChar char="q"/>
            </a:pPr>
            <a:endParaRPr lang="en-GB" sz="1200" dirty="0">
              <a:solidFill>
                <a:prstClr val="black"/>
              </a:solidFill>
              <a:latin typeface="Arial Narrow" panose="020B0604020202020204" pitchFamily="34" charset="0"/>
              <a:cs typeface="Arial Narrow" panose="020B0604020202020204" pitchFamily="34" charset="0"/>
            </a:endParaRPr>
          </a:p>
          <a:p>
            <a:pPr marL="621500" lvl="1" indent="-257175">
              <a:buFont typeface="Wingdings" panose="05000000000000000000" pitchFamily="2" charset="2"/>
              <a:buChar char="q"/>
            </a:pPr>
            <a:endParaRPr lang="en-GB" sz="1200" dirty="0">
              <a:solidFill>
                <a:prstClr val="black"/>
              </a:solidFill>
              <a:latin typeface="Arial Narrow" panose="020B0604020202020204" pitchFamily="34" charset="0"/>
              <a:cs typeface="Arial Narrow" panose="020B0604020202020204" pitchFamily="34" charset="0"/>
            </a:endParaRPr>
          </a:p>
          <a:p>
            <a:pPr marL="321469" indent="-257175">
              <a:buFont typeface="+mj-lt"/>
              <a:buAutoNum type="arabicParenR"/>
            </a:pPr>
            <a:endParaRPr lang="en-ZA" sz="1200" dirty="0">
              <a:solidFill>
                <a:prstClr val="black"/>
              </a:solidFill>
              <a:latin typeface="Arial Narrow" panose="020B0604020202020204" pitchFamily="34" charset="0"/>
              <a:cs typeface="Arial Narrow" panose="020B0604020202020204" pitchFamily="34" charset="0"/>
            </a:endParaRPr>
          </a:p>
        </p:txBody>
      </p:sp>
      <p:sp>
        <p:nvSpPr>
          <p:cNvPr id="2" name="Slide Number Placeholder 1"/>
          <p:cNvSpPr>
            <a:spLocks noGrp="1"/>
          </p:cNvSpPr>
          <p:nvPr>
            <p:ph type="sldNum" sz="quarter" idx="12"/>
          </p:nvPr>
        </p:nvSpPr>
        <p:spPr/>
        <p:txBody>
          <a:bodyPr/>
          <a:lstStyle/>
          <a:p>
            <a:pPr fontAlgn="base">
              <a:spcBef>
                <a:spcPct val="0"/>
              </a:spcBef>
              <a:spcAft>
                <a:spcPct val="0"/>
              </a:spcAft>
              <a:defRPr/>
            </a:pPr>
            <a:fld id="{F7DF9DBC-A049-4888-A53B-AC4F919C11F7}" type="slidenum">
              <a:rPr lang="en-US">
                <a:solidFill>
                  <a:prstClr val="black"/>
                </a:solidFill>
                <a:ea typeface="ＭＳ Ｐゴシック" pitchFamily="34" charset="-128"/>
              </a:rPr>
              <a:pPr fontAlgn="base">
                <a:spcBef>
                  <a:spcPct val="0"/>
                </a:spcBef>
                <a:spcAft>
                  <a:spcPct val="0"/>
                </a:spcAft>
                <a:defRPr/>
              </a:pPr>
              <a:t>18</a:t>
            </a:fld>
            <a:endParaRPr lang="en-US">
              <a:solidFill>
                <a:prstClr val="black"/>
              </a:solidFill>
              <a:ea typeface="ＭＳ Ｐゴシック" pitchFamily="34" charset="-128"/>
            </a:endParaRPr>
          </a:p>
        </p:txBody>
      </p:sp>
      <p:sp>
        <p:nvSpPr>
          <p:cNvPr id="6" name="TextBox 5">
            <a:extLst>
              <a:ext uri="{FF2B5EF4-FFF2-40B4-BE49-F238E27FC236}">
                <a16:creationId xmlns:a16="http://schemas.microsoft.com/office/drawing/2014/main" id="{1ABFA065-51F0-0540-A045-B73ED50F9646}"/>
              </a:ext>
            </a:extLst>
          </p:cNvPr>
          <p:cNvSpPr txBox="1"/>
          <p:nvPr/>
        </p:nvSpPr>
        <p:spPr bwMode="auto">
          <a:xfrm>
            <a:off x="610499" y="237900"/>
            <a:ext cx="2712337" cy="369332"/>
          </a:xfrm>
          <a:prstGeom prst="rect">
            <a:avLst/>
          </a:prstGeom>
          <a:noFill/>
        </p:spPr>
        <p:txBody>
          <a:bodyPr wrap="square">
            <a:spAutoFit/>
          </a:bodyPr>
          <a:lstStyle/>
          <a:p>
            <a:pPr marL="64294" defTabSz="685800"/>
            <a:r>
              <a:rPr lang="en-GB" sz="1800" b="1" dirty="0">
                <a:solidFill>
                  <a:schemeClr val="accent3">
                    <a:lumMod val="50000"/>
                  </a:schemeClr>
                </a:solidFill>
                <a:latin typeface="Arial Narrow" panose="020B0604020202020204" pitchFamily="34" charset="0"/>
                <a:cs typeface="Arial Narrow" panose="020B0604020202020204" pitchFamily="34" charset="0"/>
              </a:rPr>
              <a:t>Water Provision Costs (2)  </a:t>
            </a:r>
          </a:p>
        </p:txBody>
      </p:sp>
    </p:spTree>
    <p:extLst>
      <p:ext uri="{BB962C8B-B14F-4D97-AF65-F5344CB8AC3E}">
        <p14:creationId xmlns:p14="http://schemas.microsoft.com/office/powerpoint/2010/main" val="2492275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9944" y="1083605"/>
            <a:ext cx="7775117" cy="1728191"/>
          </a:xfrm>
        </p:spPr>
        <p:txBody>
          <a:bodyPr/>
          <a:lstStyle/>
          <a:p>
            <a:pPr marL="235736" indent="-171450" defTabSz="685800" eaLnBrk="1" fontAlgn="auto" hangingPunct="1">
              <a:spcBef>
                <a:spcPts val="0"/>
              </a:spcBef>
              <a:spcAft>
                <a:spcPts val="0"/>
              </a:spcAft>
            </a:pPr>
            <a:r>
              <a:rPr lang="en-GB" sz="1200" dirty="0">
                <a:solidFill>
                  <a:prstClr val="black"/>
                </a:solidFill>
                <a:latin typeface="Arial Narrow" panose="020B0604020202020204" pitchFamily="34" charset="0"/>
                <a:ea typeface="+mn-ea"/>
                <a:cs typeface="Arial Narrow" panose="020B0604020202020204" pitchFamily="34" charset="0"/>
              </a:rPr>
              <a:t>The applications for increasing borrowing limits in the environment dominated by debt will liquidate the entities and National Treasury is careful under the current economic conditions. (Negative economic growth and downgrading facing the country)</a:t>
            </a:r>
          </a:p>
          <a:p>
            <a:pPr marL="278599" defTabSz="685800" eaLnBrk="1" fontAlgn="auto" hangingPunct="1">
              <a:spcBef>
                <a:spcPts val="0"/>
              </a:spcBef>
              <a:spcAft>
                <a:spcPts val="0"/>
              </a:spcAft>
              <a:buFont typeface="Wingdings" pitchFamily="2" charset="2"/>
              <a:buChar char="q"/>
            </a:pPr>
            <a:endParaRPr lang="en-GB" sz="1200" dirty="0">
              <a:solidFill>
                <a:prstClr val="black"/>
              </a:solidFill>
              <a:latin typeface="Arial Narrow" panose="020B0604020202020204" pitchFamily="34" charset="0"/>
              <a:ea typeface="+mn-ea"/>
              <a:cs typeface="Arial Narrow" panose="020B0604020202020204" pitchFamily="34" charset="0"/>
            </a:endParaRPr>
          </a:p>
          <a:p>
            <a:pPr marL="235736" indent="-171450" defTabSz="685800" eaLnBrk="1" fontAlgn="auto" hangingPunct="1">
              <a:spcBef>
                <a:spcPts val="0"/>
              </a:spcBef>
              <a:spcAft>
                <a:spcPts val="0"/>
              </a:spcAft>
            </a:pPr>
            <a:r>
              <a:rPr lang="en-GB" sz="1200" dirty="0">
                <a:solidFill>
                  <a:prstClr val="black"/>
                </a:solidFill>
                <a:latin typeface="Arial Narrow" panose="020B0604020202020204" pitchFamily="34" charset="0"/>
                <a:ea typeface="+mn-ea"/>
                <a:cs typeface="Arial Narrow" panose="020B0604020202020204" pitchFamily="34" charset="0"/>
              </a:rPr>
              <a:t>Water boards include in their costs debt impairments, however it does not help where customers are not paying.</a:t>
            </a:r>
          </a:p>
          <a:p>
            <a:pPr marL="278599" defTabSz="685800" eaLnBrk="1" fontAlgn="auto" hangingPunct="1">
              <a:spcBef>
                <a:spcPts val="0"/>
              </a:spcBef>
              <a:spcAft>
                <a:spcPts val="0"/>
              </a:spcAft>
              <a:buFont typeface="Wingdings" pitchFamily="2" charset="2"/>
              <a:buChar char="q"/>
            </a:pPr>
            <a:endParaRPr lang="en-GB" sz="1200" dirty="0">
              <a:solidFill>
                <a:prstClr val="black"/>
              </a:solidFill>
              <a:latin typeface="Arial Narrow" panose="020B0604020202020204" pitchFamily="34" charset="0"/>
              <a:ea typeface="+mn-ea"/>
              <a:cs typeface="Arial Narrow" panose="020B0604020202020204" pitchFamily="34" charset="0"/>
            </a:endParaRPr>
          </a:p>
          <a:p>
            <a:pPr marL="235736" indent="-171450" defTabSz="685800" eaLnBrk="1" fontAlgn="auto" hangingPunct="1">
              <a:spcBef>
                <a:spcPts val="0"/>
              </a:spcBef>
              <a:spcAft>
                <a:spcPts val="0"/>
              </a:spcAft>
            </a:pPr>
            <a:r>
              <a:rPr lang="en-GB" sz="1200" dirty="0">
                <a:solidFill>
                  <a:prstClr val="black"/>
                </a:solidFill>
                <a:latin typeface="Arial Narrow" panose="020B0604020202020204" pitchFamily="34" charset="0"/>
                <a:ea typeface="+mn-ea"/>
                <a:cs typeface="Arial Narrow" panose="020B0604020202020204" pitchFamily="34" charset="0"/>
              </a:rPr>
              <a:t>With Covid-19 the expectation is the increase in the debt amidst the effort of government at Inter Ministerial levels.  </a:t>
            </a:r>
          </a:p>
          <a:p>
            <a:endParaRPr lang="en-ZA" dirty="0"/>
          </a:p>
        </p:txBody>
      </p:sp>
      <p:sp>
        <p:nvSpPr>
          <p:cNvPr id="4" name="Slide Number Placeholder 3"/>
          <p:cNvSpPr>
            <a:spLocks noGrp="1"/>
          </p:cNvSpPr>
          <p:nvPr>
            <p:ph type="sldNum" sz="quarter" idx="12"/>
          </p:nvPr>
        </p:nvSpPr>
        <p:spPr/>
        <p:txBody>
          <a:bodyPr/>
          <a:lstStyle/>
          <a:p>
            <a:pPr fontAlgn="base">
              <a:spcBef>
                <a:spcPct val="0"/>
              </a:spcBef>
              <a:spcAft>
                <a:spcPct val="0"/>
              </a:spcAft>
              <a:defRPr/>
            </a:pPr>
            <a:fld id="{166612C9-CFFE-4D60-9349-AC2EACBA623F}" type="slidenum">
              <a:rPr lang="en-US">
                <a:solidFill>
                  <a:prstClr val="black"/>
                </a:solidFill>
                <a:ea typeface="ＭＳ Ｐゴシック" pitchFamily="34" charset="-128"/>
              </a:rPr>
              <a:pPr fontAlgn="base">
                <a:spcBef>
                  <a:spcPct val="0"/>
                </a:spcBef>
                <a:spcAft>
                  <a:spcPct val="0"/>
                </a:spcAft>
                <a:defRPr/>
              </a:pPr>
              <a:t>19</a:t>
            </a:fld>
            <a:endParaRPr lang="en-US">
              <a:solidFill>
                <a:prstClr val="black"/>
              </a:solidFill>
              <a:ea typeface="ＭＳ Ｐゴシック" pitchFamily="34" charset="-128"/>
            </a:endParaRPr>
          </a:p>
        </p:txBody>
      </p:sp>
      <p:sp>
        <p:nvSpPr>
          <p:cNvPr id="5" name="TextBox 4">
            <a:extLst>
              <a:ext uri="{FF2B5EF4-FFF2-40B4-BE49-F238E27FC236}">
                <a16:creationId xmlns:a16="http://schemas.microsoft.com/office/drawing/2014/main" id="{5DEAFD07-6A92-D34B-BB6A-F9D19279FF2F}"/>
              </a:ext>
            </a:extLst>
          </p:cNvPr>
          <p:cNvSpPr txBox="1"/>
          <p:nvPr/>
        </p:nvSpPr>
        <p:spPr bwMode="auto">
          <a:xfrm>
            <a:off x="606915" y="239974"/>
            <a:ext cx="2650344" cy="369332"/>
          </a:xfrm>
          <a:prstGeom prst="rect">
            <a:avLst/>
          </a:prstGeom>
          <a:noFill/>
        </p:spPr>
        <p:txBody>
          <a:bodyPr wrap="square">
            <a:spAutoFit/>
          </a:bodyPr>
          <a:lstStyle/>
          <a:p>
            <a:pPr marL="64294" defTabSz="685800"/>
            <a:r>
              <a:rPr lang="en-GB" sz="1800" b="1" dirty="0">
                <a:solidFill>
                  <a:schemeClr val="accent3">
                    <a:lumMod val="50000"/>
                  </a:schemeClr>
                </a:solidFill>
                <a:latin typeface="Arial Narrow" panose="020B0604020202020204" pitchFamily="34" charset="0"/>
                <a:cs typeface="Arial Narrow" panose="020B0604020202020204" pitchFamily="34" charset="0"/>
              </a:rPr>
              <a:t>Water Provision Costs (3)  </a:t>
            </a:r>
          </a:p>
        </p:txBody>
      </p:sp>
    </p:spTree>
    <p:extLst>
      <p:ext uri="{BB962C8B-B14F-4D97-AF65-F5344CB8AC3E}">
        <p14:creationId xmlns:p14="http://schemas.microsoft.com/office/powerpoint/2010/main" val="3830138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180" y="216311"/>
            <a:ext cx="8229600" cy="857250"/>
          </a:xfrm>
        </p:spPr>
        <p:txBody>
          <a:bodyPr/>
          <a:lstStyle/>
          <a:p>
            <a:pPr algn="l"/>
            <a:r>
              <a:rPr lang="en-ZA" sz="2400" b="1" dirty="0">
                <a:solidFill>
                  <a:schemeClr val="accent3">
                    <a:lumMod val="50000"/>
                  </a:schemeClr>
                </a:solidFill>
                <a:latin typeface="Arial" panose="020B0604020202020204" pitchFamily="34" charset="0"/>
                <a:cs typeface="Arial" panose="020B0604020202020204" pitchFamily="34" charset="0"/>
              </a:rPr>
              <a:t>Table of Content</a:t>
            </a:r>
          </a:p>
        </p:txBody>
      </p:sp>
      <p:sp>
        <p:nvSpPr>
          <p:cNvPr id="3" name="Content Placeholder 2"/>
          <p:cNvSpPr>
            <a:spLocks noGrp="1"/>
          </p:cNvSpPr>
          <p:nvPr>
            <p:ph idx="1"/>
          </p:nvPr>
        </p:nvSpPr>
        <p:spPr>
          <a:xfrm>
            <a:off x="389623" y="834311"/>
            <a:ext cx="5387944" cy="3394472"/>
          </a:xfrm>
        </p:spPr>
        <p:txBody>
          <a:bodyPr>
            <a:normAutofit lnSpcReduction="10000"/>
          </a:bodyPr>
          <a:lstStyle/>
          <a:p>
            <a:r>
              <a:rPr lang="en-ZA" sz="2100" dirty="0"/>
              <a:t>Purpose of the presentation</a:t>
            </a:r>
          </a:p>
          <a:p>
            <a:r>
              <a:rPr lang="en-ZA" sz="2100" dirty="0"/>
              <a:t>Background</a:t>
            </a:r>
          </a:p>
          <a:p>
            <a:r>
              <a:rPr lang="en-ZA" sz="2100" dirty="0"/>
              <a:t>Reflection on the legislative process</a:t>
            </a:r>
          </a:p>
          <a:p>
            <a:r>
              <a:rPr lang="en-ZA" sz="2100" dirty="0"/>
              <a:t>Reflection of the 2020/21 tariffs</a:t>
            </a:r>
          </a:p>
          <a:p>
            <a:r>
              <a:rPr lang="en-ZA" sz="2100" dirty="0"/>
              <a:t>Water Provision costs</a:t>
            </a:r>
          </a:p>
          <a:p>
            <a:r>
              <a:rPr lang="en-ZA" sz="2100" dirty="0"/>
              <a:t>Approved tariffs and implications</a:t>
            </a:r>
          </a:p>
          <a:p>
            <a:r>
              <a:rPr lang="en-ZA" sz="2100" dirty="0"/>
              <a:t>Roadmap</a:t>
            </a:r>
          </a:p>
          <a:p>
            <a:r>
              <a:rPr lang="en-ZA" sz="2100" dirty="0"/>
              <a:t>Responses to PC questions of 2 June 2020</a:t>
            </a:r>
          </a:p>
          <a:p>
            <a:r>
              <a:rPr lang="en-ZA" sz="2100" dirty="0"/>
              <a:t>Way forward </a:t>
            </a:r>
          </a:p>
        </p:txBody>
      </p:sp>
    </p:spTree>
    <p:extLst>
      <p:ext uri="{BB962C8B-B14F-4D97-AF65-F5344CB8AC3E}">
        <p14:creationId xmlns:p14="http://schemas.microsoft.com/office/powerpoint/2010/main" val="587637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653654" y="62158"/>
            <a:ext cx="6541477" cy="369332"/>
          </a:xfrm>
          <a:prstGeom prst="rect">
            <a:avLst/>
          </a:prstGeom>
          <a:noFill/>
        </p:spPr>
        <p:txBody>
          <a:bodyPr wrap="square">
            <a:spAutoFit/>
          </a:bodyPr>
          <a:lstStyle/>
          <a:p>
            <a:pPr>
              <a:defRPr/>
            </a:pPr>
            <a:r>
              <a:rPr lang="en-ZA" sz="1800" b="1" cap="all" dirty="0">
                <a:solidFill>
                  <a:schemeClr val="accent3">
                    <a:lumMod val="50000"/>
                  </a:schemeClr>
                </a:solidFill>
                <a:latin typeface="Arial Narrow" panose="020B0604020202020204" pitchFamily="34" charset="0"/>
                <a:ea typeface="ＭＳ Ｐゴシック" pitchFamily="34" charset="-128"/>
                <a:cs typeface="Arial Narrow" panose="020B0604020202020204" pitchFamily="34" charset="0"/>
              </a:rPr>
              <a:t>Top 5 WATER BOARDS cost factors from 2017/18-21</a:t>
            </a:r>
          </a:p>
        </p:txBody>
      </p:sp>
      <p:sp>
        <p:nvSpPr>
          <p:cNvPr id="5" name="Content Placeholder 2"/>
          <p:cNvSpPr txBox="1">
            <a:spLocks/>
          </p:cNvSpPr>
          <p:nvPr/>
        </p:nvSpPr>
        <p:spPr>
          <a:xfrm>
            <a:off x="2195736" y="357504"/>
            <a:ext cx="5670630" cy="4374486"/>
          </a:xfrm>
          <a:prstGeom prst="rect">
            <a:avLst/>
          </a:prstGeom>
        </p:spPr>
        <p:txBody>
          <a:bodyPr>
            <a:noAutofit/>
          </a:bodyPr>
          <a:lst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64294" indent="0">
              <a:buNone/>
            </a:pPr>
            <a:endParaRPr lang="en-GB" sz="600" dirty="0">
              <a:solidFill>
                <a:prstClr val="black"/>
              </a:solidFill>
              <a:latin typeface="Calibri"/>
            </a:endParaRPr>
          </a:p>
        </p:txBody>
      </p:sp>
      <p:graphicFrame>
        <p:nvGraphicFramePr>
          <p:cNvPr id="6" name="Chart 5"/>
          <p:cNvGraphicFramePr>
            <a:graphicFrameLocks/>
          </p:cNvGraphicFramePr>
          <p:nvPr>
            <p:extLst>
              <p:ext uri="{D42A27DB-BD31-4B8C-83A1-F6EECF244321}">
                <p14:modId xmlns:p14="http://schemas.microsoft.com/office/powerpoint/2010/main" val="1045036109"/>
              </p:ext>
            </p:extLst>
          </p:nvPr>
        </p:nvGraphicFramePr>
        <p:xfrm>
          <a:off x="818866" y="498123"/>
          <a:ext cx="7578656" cy="38964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914286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2195736" y="357504"/>
            <a:ext cx="5670630" cy="4374486"/>
          </a:xfrm>
          <a:prstGeom prst="rect">
            <a:avLst/>
          </a:prstGeom>
        </p:spPr>
        <p:txBody>
          <a:bodyPr>
            <a:noAutofit/>
          </a:bodyPr>
          <a:lst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64294" indent="0">
              <a:buNone/>
            </a:pPr>
            <a:endParaRPr lang="en-GB" sz="600" dirty="0">
              <a:solidFill>
                <a:prstClr val="black"/>
              </a:solidFill>
              <a:latin typeface="Calibri"/>
            </a:endParaRPr>
          </a:p>
        </p:txBody>
      </p:sp>
      <p:sp>
        <p:nvSpPr>
          <p:cNvPr id="7" name="TextBox 6">
            <a:extLst>
              <a:ext uri="{FF2B5EF4-FFF2-40B4-BE49-F238E27FC236}">
                <a16:creationId xmlns:a16="http://schemas.microsoft.com/office/drawing/2014/main" id="{7FE32AC4-D0FC-744A-BC05-4C59C8F8019E}"/>
              </a:ext>
            </a:extLst>
          </p:cNvPr>
          <p:cNvSpPr txBox="1"/>
          <p:nvPr/>
        </p:nvSpPr>
        <p:spPr bwMode="auto">
          <a:xfrm>
            <a:off x="800974" y="181794"/>
            <a:ext cx="6541477" cy="369332"/>
          </a:xfrm>
          <a:prstGeom prst="rect">
            <a:avLst/>
          </a:prstGeom>
          <a:noFill/>
        </p:spPr>
        <p:txBody>
          <a:bodyPr wrap="square">
            <a:spAutoFit/>
          </a:bodyPr>
          <a:lstStyle/>
          <a:p>
            <a:pPr>
              <a:defRPr/>
            </a:pPr>
            <a:r>
              <a:rPr lang="en-ZA" sz="1800" b="1" cap="all" dirty="0">
                <a:solidFill>
                  <a:schemeClr val="accent3">
                    <a:lumMod val="50000"/>
                  </a:schemeClr>
                </a:solidFill>
                <a:latin typeface="Arial Narrow" panose="020B0604020202020204" pitchFamily="34" charset="0"/>
                <a:ea typeface="ＭＳ Ｐゴシック" pitchFamily="34" charset="-128"/>
                <a:cs typeface="Arial Narrow" panose="020B0604020202020204" pitchFamily="34" charset="0"/>
              </a:rPr>
              <a:t>Top 5 WATER BOARDS cost factors from 2017/18-21</a:t>
            </a:r>
          </a:p>
        </p:txBody>
      </p:sp>
      <p:graphicFrame>
        <p:nvGraphicFramePr>
          <p:cNvPr id="8" name="Chart 7"/>
          <p:cNvGraphicFramePr>
            <a:graphicFrameLocks/>
          </p:cNvGraphicFramePr>
          <p:nvPr>
            <p:extLst>
              <p:ext uri="{D42A27DB-BD31-4B8C-83A1-F6EECF244321}">
                <p14:modId xmlns:p14="http://schemas.microsoft.com/office/powerpoint/2010/main" val="3634309785"/>
              </p:ext>
            </p:extLst>
          </p:nvPr>
        </p:nvGraphicFramePr>
        <p:xfrm>
          <a:off x="1050175" y="551126"/>
          <a:ext cx="7193280" cy="36410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751162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608113" y="239045"/>
            <a:ext cx="4752528" cy="369332"/>
          </a:xfrm>
          <a:prstGeom prst="rect">
            <a:avLst/>
          </a:prstGeom>
          <a:noFill/>
        </p:spPr>
        <p:txBody>
          <a:bodyPr wrap="square">
            <a:spAutoFit/>
          </a:bodyPr>
          <a:lstStyle/>
          <a:p>
            <a:pPr marL="64294" defTabSz="685800"/>
            <a:r>
              <a:rPr lang="en-GB" sz="1800" b="1" dirty="0">
                <a:solidFill>
                  <a:schemeClr val="accent3">
                    <a:lumMod val="50000"/>
                  </a:schemeClr>
                </a:solidFill>
                <a:latin typeface="Arial Narrow" panose="020B0604020202020204" pitchFamily="34" charset="0"/>
                <a:cs typeface="Arial Narrow" panose="020B0604020202020204" pitchFamily="34" charset="0"/>
              </a:rPr>
              <a:t>Approved tariffs and Implications (1) </a:t>
            </a:r>
          </a:p>
        </p:txBody>
      </p:sp>
      <p:sp>
        <p:nvSpPr>
          <p:cNvPr id="5" name="Content Placeholder 2"/>
          <p:cNvSpPr txBox="1">
            <a:spLocks/>
          </p:cNvSpPr>
          <p:nvPr/>
        </p:nvSpPr>
        <p:spPr>
          <a:xfrm>
            <a:off x="596880" y="702745"/>
            <a:ext cx="8219719" cy="4536504"/>
          </a:xfrm>
          <a:prstGeom prst="rect">
            <a:avLst/>
          </a:prstGeom>
        </p:spPr>
        <p:txBody>
          <a:bodyPr>
            <a:noAutofit/>
          </a:bodyPr>
          <a:lst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57147" indent="0">
              <a:buNone/>
            </a:pPr>
            <a:r>
              <a:rPr lang="en-US" sz="1400" b="1" dirty="0">
                <a:solidFill>
                  <a:prstClr val="black"/>
                </a:solidFill>
                <a:latin typeface="Arial Narrow" panose="020B0604020202020204" pitchFamily="34" charset="0"/>
                <a:cs typeface="Arial Narrow" panose="020B0604020202020204" pitchFamily="34" charset="0"/>
              </a:rPr>
              <a:t>PROCESS</a:t>
            </a:r>
          </a:p>
          <a:p>
            <a:pPr marL="57147" indent="0">
              <a:buNone/>
            </a:pPr>
            <a:endParaRPr lang="en-US" sz="1400" b="1" dirty="0">
              <a:solidFill>
                <a:prstClr val="black"/>
              </a:solidFill>
              <a:latin typeface="Arial Narrow" panose="020B0604020202020204" pitchFamily="34" charset="0"/>
              <a:cs typeface="Arial Narrow" panose="020B0604020202020204" pitchFamily="34" charset="0"/>
            </a:endParaRPr>
          </a:p>
          <a:p>
            <a:pPr marL="228597" indent="-171450">
              <a:lnSpc>
                <a:spcPts val="1200"/>
              </a:lnSpc>
            </a:pPr>
            <a:r>
              <a:rPr lang="en-US" sz="1200" dirty="0">
                <a:solidFill>
                  <a:prstClr val="black"/>
                </a:solidFill>
                <a:latin typeface="Arial Narrow" panose="020B0604020202020204" pitchFamily="34" charset="0"/>
                <a:cs typeface="Arial Narrow" panose="020B0604020202020204" pitchFamily="34" charset="0"/>
              </a:rPr>
              <a:t>The 2020/21 bulk water tariff process commenced in October 2019 and concluded on 13 March 2020 with the tabling of the tariffs in Parliament.</a:t>
            </a:r>
          </a:p>
          <a:p>
            <a:pPr marL="228597" indent="-171450">
              <a:lnSpc>
                <a:spcPts val="1200"/>
              </a:lnSpc>
            </a:pPr>
            <a:endParaRPr lang="en-US" sz="1200" dirty="0">
              <a:solidFill>
                <a:prstClr val="black"/>
              </a:solidFill>
              <a:latin typeface="Arial Narrow" panose="020B0604020202020204" pitchFamily="34" charset="0"/>
              <a:cs typeface="Arial Narrow" panose="020B0604020202020204" pitchFamily="34" charset="0"/>
            </a:endParaRPr>
          </a:p>
          <a:p>
            <a:pPr marL="228597" indent="-171450">
              <a:lnSpc>
                <a:spcPts val="1200"/>
              </a:lnSpc>
            </a:pPr>
            <a:r>
              <a:rPr lang="en-ZA" sz="1200" dirty="0">
                <a:solidFill>
                  <a:prstClr val="black"/>
                </a:solidFill>
                <a:latin typeface="Arial Narrow" panose="020B0604020202020204" pitchFamily="34" charset="0"/>
                <a:cs typeface="Arial Narrow" panose="020B0604020202020204" pitchFamily="34" charset="0"/>
              </a:rPr>
              <a:t>Stakeholders as required by the legislation were consulted within their specifically defined timeframes except </a:t>
            </a:r>
            <a:r>
              <a:rPr lang="en-ZA" sz="1200" dirty="0" err="1">
                <a:solidFill>
                  <a:prstClr val="black"/>
                </a:solidFill>
                <a:latin typeface="Arial Narrow" panose="020B0604020202020204" pitchFamily="34" charset="0"/>
                <a:cs typeface="Arial Narrow" panose="020B0604020202020204" pitchFamily="34" charset="0"/>
              </a:rPr>
              <a:t>Mangaung</a:t>
            </a:r>
            <a:r>
              <a:rPr lang="en-ZA" sz="1200" dirty="0">
                <a:solidFill>
                  <a:prstClr val="black"/>
                </a:solidFill>
                <a:latin typeface="Arial Narrow" panose="020B0604020202020204" pitchFamily="34" charset="0"/>
                <a:cs typeface="Arial Narrow" panose="020B0604020202020204" pitchFamily="34" charset="0"/>
              </a:rPr>
              <a:t> and </a:t>
            </a:r>
            <a:r>
              <a:rPr lang="en-ZA" sz="1200" dirty="0" err="1">
                <a:solidFill>
                  <a:prstClr val="black"/>
                </a:solidFill>
                <a:latin typeface="Arial Narrow" panose="020B0604020202020204" pitchFamily="34" charset="0"/>
                <a:cs typeface="Arial Narrow" panose="020B0604020202020204" pitchFamily="34" charset="0"/>
              </a:rPr>
              <a:t>Mantsopa</a:t>
            </a:r>
            <a:r>
              <a:rPr lang="en-ZA" sz="1200" dirty="0">
                <a:solidFill>
                  <a:prstClr val="black"/>
                </a:solidFill>
                <a:latin typeface="Arial Narrow" panose="020B0604020202020204" pitchFamily="34" charset="0"/>
                <a:cs typeface="Arial Narrow" panose="020B0604020202020204" pitchFamily="34" charset="0"/>
              </a:rPr>
              <a:t> municipalities which could not be available for the consultations with </a:t>
            </a:r>
            <a:r>
              <a:rPr lang="en-ZA" sz="1200" dirty="0" err="1">
                <a:solidFill>
                  <a:prstClr val="black"/>
                </a:solidFill>
                <a:latin typeface="Arial Narrow" panose="020B0604020202020204" pitchFamily="34" charset="0"/>
                <a:cs typeface="Arial Narrow" panose="020B0604020202020204" pitchFamily="34" charset="0"/>
              </a:rPr>
              <a:t>Bloem</a:t>
            </a:r>
            <a:r>
              <a:rPr lang="en-ZA" sz="1200" dirty="0">
                <a:solidFill>
                  <a:prstClr val="black"/>
                </a:solidFill>
                <a:latin typeface="Arial Narrow" panose="020B0604020202020204" pitchFamily="34" charset="0"/>
                <a:cs typeface="Arial Narrow" panose="020B0604020202020204" pitchFamily="34" charset="0"/>
              </a:rPr>
              <a:t> Water.</a:t>
            </a:r>
          </a:p>
          <a:p>
            <a:pPr marL="228597" indent="-171450">
              <a:lnSpc>
                <a:spcPts val="1200"/>
              </a:lnSpc>
            </a:pPr>
            <a:endParaRPr lang="en-ZA" sz="1200" dirty="0">
              <a:solidFill>
                <a:prstClr val="black"/>
              </a:solidFill>
              <a:latin typeface="Arial Narrow" panose="020B0604020202020204" pitchFamily="34" charset="0"/>
              <a:cs typeface="Arial Narrow" panose="020B0604020202020204" pitchFamily="34" charset="0"/>
            </a:endParaRPr>
          </a:p>
          <a:p>
            <a:pPr marL="228597" indent="-171450">
              <a:lnSpc>
                <a:spcPts val="1200"/>
              </a:lnSpc>
            </a:pPr>
            <a:r>
              <a:rPr lang="en-US" sz="1200" dirty="0">
                <a:solidFill>
                  <a:prstClr val="black"/>
                </a:solidFill>
                <a:latin typeface="Arial Narrow" panose="020B0604020202020204" pitchFamily="34" charset="0"/>
                <a:cs typeface="Arial Narrow" panose="020B0604020202020204" pitchFamily="34" charset="0"/>
              </a:rPr>
              <a:t>Sufficient and critical comments were made with a requirement that the comments must not only be responded to but appropriately addressed in the refining of the tariff proposal prior the Minister’s determination. Water boards are expected to finally explain how they took the comments into account in the tariff amendment and  demonstrate such to the National Treasury; SALGA &amp; the affected municipalities.</a:t>
            </a:r>
          </a:p>
          <a:p>
            <a:pPr marL="228597" indent="-171450">
              <a:lnSpc>
                <a:spcPts val="1200"/>
              </a:lnSpc>
            </a:pPr>
            <a:endParaRPr lang="en-US" sz="1200" dirty="0">
              <a:solidFill>
                <a:prstClr val="black"/>
              </a:solidFill>
              <a:latin typeface="Arial Narrow" panose="020B0604020202020204" pitchFamily="34" charset="0"/>
              <a:cs typeface="Arial Narrow" panose="020B0604020202020204" pitchFamily="34" charset="0"/>
            </a:endParaRPr>
          </a:p>
          <a:p>
            <a:pPr marL="228597" indent="-171450">
              <a:lnSpc>
                <a:spcPts val="1200"/>
              </a:lnSpc>
            </a:pPr>
            <a:r>
              <a:rPr lang="en-US" sz="1200" dirty="0">
                <a:solidFill>
                  <a:prstClr val="black"/>
                </a:solidFill>
                <a:latin typeface="Arial Narrow" panose="020B0604020202020204" pitchFamily="34" charset="0"/>
                <a:cs typeface="Arial Narrow" panose="020B0604020202020204" pitchFamily="34" charset="0"/>
              </a:rPr>
              <a:t>The Economic and Social  Regulation within DWS conducted an independent analysis analyses which resulted in required adjustments of proposed tariffs in view of the findings and comments made. (Mhlathuze; </a:t>
            </a:r>
            <a:r>
              <a:rPr lang="en-US" sz="1200" dirty="0" err="1">
                <a:solidFill>
                  <a:prstClr val="black"/>
                </a:solidFill>
                <a:latin typeface="Arial Narrow" panose="020B0604020202020204" pitchFamily="34" charset="0"/>
                <a:cs typeface="Arial Narrow" panose="020B0604020202020204" pitchFamily="34" charset="0"/>
              </a:rPr>
              <a:t>Lepelle</a:t>
            </a:r>
            <a:r>
              <a:rPr lang="en-US" sz="1200" dirty="0">
                <a:solidFill>
                  <a:prstClr val="black"/>
                </a:solidFill>
                <a:latin typeface="Arial Narrow" panose="020B0604020202020204" pitchFamily="34" charset="0"/>
                <a:cs typeface="Arial Narrow" panose="020B0604020202020204" pitchFamily="34" charset="0"/>
              </a:rPr>
              <a:t> &amp; Magalies had adjustments made </a:t>
            </a:r>
            <a:r>
              <a:rPr lang="en-US" sz="1200" dirty="0" err="1">
                <a:solidFill>
                  <a:prstClr val="black"/>
                </a:solidFill>
                <a:latin typeface="Arial Narrow" panose="020B0604020202020204" pitchFamily="34" charset="0"/>
                <a:cs typeface="Arial Narrow" panose="020B0604020202020204" pitchFamily="34" charset="0"/>
              </a:rPr>
              <a:t>e.g</a:t>
            </a:r>
            <a:r>
              <a:rPr lang="en-US" sz="1200" dirty="0">
                <a:solidFill>
                  <a:prstClr val="black"/>
                </a:solidFill>
                <a:latin typeface="Arial Narrow" panose="020B0604020202020204" pitchFamily="34" charset="0"/>
                <a:cs typeface="Arial Narrow" panose="020B0604020202020204" pitchFamily="34" charset="0"/>
              </a:rPr>
              <a:t> in their drought tariff &amp; some projections; Rand Water stepped drought tariff was not considered in the final determination , </a:t>
            </a:r>
            <a:r>
              <a:rPr lang="en-ZA" sz="1200" dirty="0">
                <a:solidFill>
                  <a:prstClr val="black"/>
                </a:solidFill>
                <a:latin typeface="Arial Narrow" panose="020B0604020202020204" pitchFamily="34" charset="0"/>
                <a:cs typeface="Arial Narrow" panose="020B0604020202020204" pitchFamily="34" charset="0"/>
              </a:rPr>
              <a:t>Magalies was instructed to revise the model they are using towards uniform tariffs)</a:t>
            </a:r>
          </a:p>
          <a:p>
            <a:pPr marL="228597" indent="-171450">
              <a:lnSpc>
                <a:spcPts val="1200"/>
              </a:lnSpc>
            </a:pPr>
            <a:endParaRPr lang="en-ZA" sz="1200" dirty="0">
              <a:solidFill>
                <a:prstClr val="black"/>
              </a:solidFill>
              <a:latin typeface="Arial Narrow" panose="020B0604020202020204" pitchFamily="34" charset="0"/>
              <a:cs typeface="Arial Narrow" panose="020B0604020202020204" pitchFamily="34" charset="0"/>
            </a:endParaRPr>
          </a:p>
          <a:p>
            <a:pPr marL="228597" indent="-171450">
              <a:lnSpc>
                <a:spcPts val="1200"/>
              </a:lnSpc>
            </a:pPr>
            <a:r>
              <a:rPr lang="en-US" sz="1200" dirty="0">
                <a:solidFill>
                  <a:prstClr val="black"/>
                </a:solidFill>
                <a:latin typeface="Arial Narrow" panose="020B0604020202020204" pitchFamily="34" charset="0"/>
                <a:cs typeface="Arial Narrow" panose="020B0604020202020204" pitchFamily="34" charset="0"/>
              </a:rPr>
              <a:t>Some findings are the same amongst NT; SALGA &amp; DWS and it is in the best  interests of the sector to have then appropriately addressed.  </a:t>
            </a:r>
            <a:r>
              <a:rPr lang="en-US" sz="1200" dirty="0" err="1">
                <a:solidFill>
                  <a:prstClr val="black"/>
                </a:solidFill>
                <a:latin typeface="Arial Narrow" panose="020B0604020202020204" pitchFamily="34" charset="0"/>
                <a:cs typeface="Arial Narrow" panose="020B0604020202020204" pitchFamily="34" charset="0"/>
              </a:rPr>
              <a:t>E.g</a:t>
            </a:r>
            <a:r>
              <a:rPr lang="en-US" sz="1200" dirty="0">
                <a:solidFill>
                  <a:prstClr val="black"/>
                </a:solidFill>
                <a:latin typeface="Arial Narrow" panose="020B0604020202020204" pitchFamily="34" charset="0"/>
                <a:cs typeface="Arial Narrow" panose="020B0604020202020204" pitchFamily="34" charset="0"/>
              </a:rPr>
              <a:t>: The factoring of the proceeds from projections of the previous cycle are done. The challenge is how the information is presented.</a:t>
            </a:r>
            <a:endParaRPr lang="en-ZA" sz="1200" dirty="0">
              <a:solidFill>
                <a:prstClr val="black"/>
              </a:solidFill>
              <a:latin typeface="Arial Narrow" panose="020B0604020202020204" pitchFamily="34" charset="0"/>
              <a:cs typeface="Arial Narrow" panose="020B0604020202020204" pitchFamily="34" charset="0"/>
            </a:endParaRPr>
          </a:p>
        </p:txBody>
      </p:sp>
      <p:sp>
        <p:nvSpPr>
          <p:cNvPr id="2" name="Slide Number Placeholder 1"/>
          <p:cNvSpPr>
            <a:spLocks noGrp="1"/>
          </p:cNvSpPr>
          <p:nvPr>
            <p:ph type="sldNum" sz="quarter" idx="12"/>
          </p:nvPr>
        </p:nvSpPr>
        <p:spPr/>
        <p:txBody>
          <a:bodyPr/>
          <a:lstStyle/>
          <a:p>
            <a:pPr fontAlgn="base">
              <a:spcBef>
                <a:spcPct val="0"/>
              </a:spcBef>
              <a:spcAft>
                <a:spcPct val="0"/>
              </a:spcAft>
              <a:defRPr/>
            </a:pPr>
            <a:fld id="{F7DF9DBC-A049-4888-A53B-AC4F919C11F7}" type="slidenum">
              <a:rPr lang="en-US">
                <a:solidFill>
                  <a:prstClr val="black"/>
                </a:solidFill>
                <a:ea typeface="ＭＳ Ｐゴシック" pitchFamily="34" charset="-128"/>
              </a:rPr>
              <a:pPr fontAlgn="base">
                <a:spcBef>
                  <a:spcPct val="0"/>
                </a:spcBef>
                <a:spcAft>
                  <a:spcPct val="0"/>
                </a:spcAft>
                <a:defRPr/>
              </a:pPr>
              <a:t>22</a:t>
            </a:fld>
            <a:endParaRPr lang="en-US">
              <a:solidFill>
                <a:prstClr val="black"/>
              </a:solidFill>
              <a:ea typeface="ＭＳ Ｐゴシック" pitchFamily="34" charset="-128"/>
            </a:endParaRPr>
          </a:p>
        </p:txBody>
      </p:sp>
    </p:spTree>
    <p:extLst>
      <p:ext uri="{BB962C8B-B14F-4D97-AF65-F5344CB8AC3E}">
        <p14:creationId xmlns:p14="http://schemas.microsoft.com/office/powerpoint/2010/main" val="33804679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655669" y="614114"/>
            <a:ext cx="8133768" cy="2477430"/>
          </a:xfrm>
          <a:prstGeom prst="rect">
            <a:avLst/>
          </a:prstGeom>
        </p:spPr>
        <p:txBody>
          <a:bodyPr>
            <a:noAutofit/>
          </a:bodyPr>
          <a:lst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35716">
              <a:buNone/>
            </a:pPr>
            <a:r>
              <a:rPr lang="en-GB" sz="1400" b="1" dirty="0">
                <a:solidFill>
                  <a:prstClr val="black"/>
                </a:solidFill>
                <a:latin typeface="Arial Narrow" panose="020B0604020202020204" pitchFamily="34" charset="0"/>
                <a:cs typeface="Arial Narrow" panose="020B0604020202020204" pitchFamily="34" charset="0"/>
              </a:rPr>
              <a:t>PROCESS</a:t>
            </a:r>
          </a:p>
          <a:p>
            <a:pPr marL="250034" indent="-285750"/>
            <a:r>
              <a:rPr lang="en-GB" sz="1200" dirty="0">
                <a:solidFill>
                  <a:prstClr val="black"/>
                </a:solidFill>
                <a:latin typeface="Arial Narrow" panose="020B0604020202020204" pitchFamily="34" charset="0"/>
                <a:cs typeface="Arial Narrow" panose="020B0604020202020204" pitchFamily="34" charset="0"/>
              </a:rPr>
              <a:t>During consultations  all the stakeholders have a right to either commend or object anything in terms of their findings in the tariff proposals in the interest of fairness; sustainability &amp; affordability of the services to the consumers.</a:t>
            </a:r>
          </a:p>
          <a:p>
            <a:pPr marL="0" indent="0">
              <a:buNone/>
            </a:pPr>
            <a:endParaRPr lang="en-GB" sz="1200" dirty="0">
              <a:solidFill>
                <a:prstClr val="black"/>
              </a:solidFill>
              <a:latin typeface="Arial Narrow" panose="020B0604020202020204" pitchFamily="34" charset="0"/>
              <a:cs typeface="Arial Narrow" panose="020B0604020202020204" pitchFamily="34" charset="0"/>
            </a:endParaRPr>
          </a:p>
          <a:p>
            <a:pPr marL="250034" indent="-285750"/>
            <a:r>
              <a:rPr lang="en-GB" sz="1200" dirty="0">
                <a:solidFill>
                  <a:prstClr val="black"/>
                </a:solidFill>
                <a:latin typeface="Arial Narrow" panose="020B0604020202020204" pitchFamily="34" charset="0"/>
                <a:cs typeface="Arial Narrow" panose="020B0604020202020204" pitchFamily="34" charset="0"/>
              </a:rPr>
              <a:t>The water boards that receives the comments have an obligation to consider the comments such that the objections are also addressed.</a:t>
            </a:r>
          </a:p>
          <a:p>
            <a:pPr marL="0" indent="0">
              <a:buNone/>
            </a:pPr>
            <a:endParaRPr lang="en-GB" sz="1200" dirty="0">
              <a:solidFill>
                <a:prstClr val="black"/>
              </a:solidFill>
              <a:latin typeface="Arial Narrow" panose="020B0604020202020204" pitchFamily="34" charset="0"/>
              <a:cs typeface="Arial Narrow" panose="020B0604020202020204" pitchFamily="34" charset="0"/>
            </a:endParaRPr>
          </a:p>
          <a:p>
            <a:pPr marL="250034" indent="-285750"/>
            <a:r>
              <a:rPr lang="en-GB" sz="1200" dirty="0">
                <a:solidFill>
                  <a:prstClr val="black"/>
                </a:solidFill>
                <a:latin typeface="Arial Narrow" panose="020B0604020202020204" pitchFamily="34" charset="0"/>
                <a:cs typeface="Arial Narrow" panose="020B0604020202020204" pitchFamily="34" charset="0"/>
              </a:rPr>
              <a:t>SALGA and NT makes comments all  the time on each proposal  and water boards responds to the  comments. Only the  sufficiency of the response is questionable.</a:t>
            </a:r>
          </a:p>
          <a:p>
            <a:pPr marL="0" indent="0">
              <a:buNone/>
            </a:pPr>
            <a:endParaRPr lang="en-GB" sz="1200" dirty="0">
              <a:solidFill>
                <a:prstClr val="black"/>
              </a:solidFill>
              <a:latin typeface="Arial Narrow" panose="020B0604020202020204" pitchFamily="34" charset="0"/>
              <a:cs typeface="Arial Narrow" panose="020B0604020202020204" pitchFamily="34" charset="0"/>
            </a:endParaRPr>
          </a:p>
          <a:p>
            <a:pPr marL="250034" indent="-285750"/>
            <a:r>
              <a:rPr lang="en-GB" sz="1200" dirty="0">
                <a:solidFill>
                  <a:prstClr val="black"/>
                </a:solidFill>
                <a:latin typeface="Arial Narrow" panose="020B0604020202020204" pitchFamily="34" charset="0"/>
                <a:cs typeface="Arial Narrow" panose="020B0604020202020204" pitchFamily="34" charset="0"/>
              </a:rPr>
              <a:t>As far as possible, given the timeframe DWS will pursue the appropriate comments. On satisfactory resolution thereof, the proposals are recommended for approval. </a:t>
            </a:r>
          </a:p>
          <a:p>
            <a:pPr marL="264315" lvl="1" indent="0">
              <a:buNone/>
            </a:pPr>
            <a:endParaRPr lang="en-GB" sz="1600" dirty="0">
              <a:solidFill>
                <a:prstClr val="black"/>
              </a:solidFill>
              <a:latin typeface="Arial Narrow" panose="020B0604020202020204" pitchFamily="34" charset="0"/>
              <a:cs typeface="Arial Narrow" panose="020B0604020202020204" pitchFamily="34" charset="0"/>
            </a:endParaRPr>
          </a:p>
          <a:p>
            <a:pPr marL="221459" indent="-257175">
              <a:buFont typeface="Wingdings" panose="05000000000000000000" pitchFamily="2" charset="2"/>
              <a:buChar char="q"/>
            </a:pPr>
            <a:endParaRPr lang="en-GB" sz="1600" dirty="0">
              <a:solidFill>
                <a:srgbClr val="FF0000"/>
              </a:solidFill>
              <a:latin typeface="Arial Narrow" panose="020B0604020202020204" pitchFamily="34" charset="0"/>
              <a:cs typeface="Arial Narrow" panose="020B0604020202020204" pitchFamily="34" charset="0"/>
            </a:endParaRPr>
          </a:p>
        </p:txBody>
      </p:sp>
      <p:sp>
        <p:nvSpPr>
          <p:cNvPr id="2" name="Slide Number Placeholder 1"/>
          <p:cNvSpPr>
            <a:spLocks noGrp="1"/>
          </p:cNvSpPr>
          <p:nvPr>
            <p:ph type="sldNum" sz="quarter" idx="12"/>
          </p:nvPr>
        </p:nvSpPr>
        <p:spPr/>
        <p:txBody>
          <a:bodyPr/>
          <a:lstStyle/>
          <a:p>
            <a:pPr fontAlgn="base">
              <a:spcBef>
                <a:spcPct val="0"/>
              </a:spcBef>
              <a:spcAft>
                <a:spcPct val="0"/>
              </a:spcAft>
              <a:defRPr/>
            </a:pPr>
            <a:fld id="{F7DF9DBC-A049-4888-A53B-AC4F919C11F7}" type="slidenum">
              <a:rPr lang="en-US">
                <a:solidFill>
                  <a:prstClr val="black"/>
                </a:solidFill>
                <a:ea typeface="ＭＳ Ｐゴシック" pitchFamily="34" charset="-128"/>
              </a:rPr>
              <a:pPr fontAlgn="base">
                <a:spcBef>
                  <a:spcPct val="0"/>
                </a:spcBef>
                <a:spcAft>
                  <a:spcPct val="0"/>
                </a:spcAft>
                <a:defRPr/>
              </a:pPr>
              <a:t>23</a:t>
            </a:fld>
            <a:endParaRPr lang="en-US">
              <a:solidFill>
                <a:prstClr val="black"/>
              </a:solidFill>
              <a:ea typeface="ＭＳ Ｐゴシック" pitchFamily="34" charset="-128"/>
            </a:endParaRPr>
          </a:p>
        </p:txBody>
      </p:sp>
      <p:sp>
        <p:nvSpPr>
          <p:cNvPr id="6" name="TextBox 5">
            <a:extLst>
              <a:ext uri="{FF2B5EF4-FFF2-40B4-BE49-F238E27FC236}">
                <a16:creationId xmlns:a16="http://schemas.microsoft.com/office/drawing/2014/main" id="{F96B928E-C901-3C4B-908C-1A87DCC65BD7}"/>
              </a:ext>
            </a:extLst>
          </p:cNvPr>
          <p:cNvSpPr txBox="1"/>
          <p:nvPr/>
        </p:nvSpPr>
        <p:spPr bwMode="auto">
          <a:xfrm>
            <a:off x="597953" y="249205"/>
            <a:ext cx="4752528" cy="369332"/>
          </a:xfrm>
          <a:prstGeom prst="rect">
            <a:avLst/>
          </a:prstGeom>
          <a:noFill/>
        </p:spPr>
        <p:txBody>
          <a:bodyPr wrap="square">
            <a:spAutoFit/>
          </a:bodyPr>
          <a:lstStyle/>
          <a:p>
            <a:pPr marL="64294" defTabSz="685800"/>
            <a:r>
              <a:rPr lang="en-GB" sz="1800" b="1" dirty="0">
                <a:solidFill>
                  <a:schemeClr val="accent3">
                    <a:lumMod val="50000"/>
                  </a:schemeClr>
                </a:solidFill>
                <a:latin typeface="Arial Narrow" panose="020B0604020202020204" pitchFamily="34" charset="0"/>
                <a:cs typeface="Arial Narrow" panose="020B0604020202020204" pitchFamily="34" charset="0"/>
              </a:rPr>
              <a:t>Approved tariffs and Implications (2) </a:t>
            </a:r>
          </a:p>
        </p:txBody>
      </p:sp>
    </p:spTree>
    <p:extLst>
      <p:ext uri="{BB962C8B-B14F-4D97-AF65-F5344CB8AC3E}">
        <p14:creationId xmlns:p14="http://schemas.microsoft.com/office/powerpoint/2010/main" val="29265830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649448" y="769014"/>
            <a:ext cx="8133768" cy="2334970"/>
          </a:xfrm>
          <a:prstGeom prst="rect">
            <a:avLst/>
          </a:prstGeom>
        </p:spPr>
        <p:txBody>
          <a:bodyPr>
            <a:noAutofit/>
          </a:bodyPr>
          <a:lst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35716">
              <a:buNone/>
            </a:pPr>
            <a:r>
              <a:rPr lang="en-GB" sz="1400" b="1" dirty="0">
                <a:solidFill>
                  <a:prstClr val="black"/>
                </a:solidFill>
                <a:latin typeface="Arial Narrow" panose="020B0604020202020204" pitchFamily="34" charset="0"/>
                <a:cs typeface="Arial Narrow" panose="020B0604020202020204" pitchFamily="34" charset="0"/>
              </a:rPr>
              <a:t>SALGA consolidated comments:</a:t>
            </a:r>
          </a:p>
          <a:p>
            <a:pPr marL="0" indent="-35716">
              <a:buNone/>
            </a:pPr>
            <a:endParaRPr lang="en-GB" sz="1400" b="1" dirty="0">
              <a:solidFill>
                <a:prstClr val="black"/>
              </a:solidFill>
              <a:latin typeface="Arial Narrow" panose="020B0604020202020204" pitchFamily="34" charset="0"/>
              <a:cs typeface="Arial Narrow" panose="020B0604020202020204" pitchFamily="34" charset="0"/>
            </a:endParaRPr>
          </a:p>
          <a:p>
            <a:r>
              <a:rPr lang="en-GB" sz="1200" dirty="0">
                <a:solidFill>
                  <a:prstClr val="black"/>
                </a:solidFill>
                <a:latin typeface="Arial Narrow" panose="020B0604020202020204" pitchFamily="34" charset="0"/>
                <a:cs typeface="Arial Narrow" panose="020B0604020202020204" pitchFamily="34" charset="0"/>
              </a:rPr>
              <a:t>SALGA normally submits consolidated comments where they state whether they support or don’t support the tariffs proposed. These generally come through a bit too late in the process </a:t>
            </a:r>
            <a:r>
              <a:rPr lang="en-ZA" sz="1200" dirty="0">
                <a:solidFill>
                  <a:prstClr val="black"/>
                </a:solidFill>
                <a:latin typeface="Arial Narrow" panose="020B0604020202020204" pitchFamily="34" charset="0"/>
                <a:cs typeface="Arial Narrow" panose="020B0604020202020204" pitchFamily="34" charset="0"/>
              </a:rPr>
              <a:t>whereas the individual comments are the ones to which water boards respond.</a:t>
            </a:r>
          </a:p>
          <a:p>
            <a:endParaRPr lang="en-GB" sz="1200" dirty="0">
              <a:solidFill>
                <a:prstClr val="black"/>
              </a:solidFill>
              <a:latin typeface="Arial Narrow" panose="020B0604020202020204" pitchFamily="34" charset="0"/>
              <a:cs typeface="Arial Narrow" panose="020B0604020202020204" pitchFamily="34" charset="0"/>
            </a:endParaRPr>
          </a:p>
          <a:p>
            <a:r>
              <a:rPr lang="en-GB" sz="1200" dirty="0">
                <a:solidFill>
                  <a:prstClr val="black"/>
                </a:solidFill>
                <a:latin typeface="Arial Narrow" panose="020B0604020202020204" pitchFamily="34" charset="0"/>
                <a:cs typeface="Arial Narrow" panose="020B0604020202020204" pitchFamily="34" charset="0"/>
              </a:rPr>
              <a:t>DWS normally consolidates all substantive comments that were not addressed before the tariffs are approved (including SALGA comments). Then addresses these through the feedback sessions with water boards in preparation for the next tariff cycle.</a:t>
            </a:r>
          </a:p>
          <a:p>
            <a:pPr marL="0" indent="0">
              <a:buNone/>
            </a:pPr>
            <a:r>
              <a:rPr lang="en-GB" sz="1200" dirty="0">
                <a:solidFill>
                  <a:prstClr val="black"/>
                </a:solidFill>
                <a:latin typeface="Arial Narrow" panose="020B0604020202020204" pitchFamily="34" charset="0"/>
                <a:cs typeface="Arial Narrow" panose="020B0604020202020204" pitchFamily="34" charset="0"/>
              </a:rPr>
              <a:t> </a:t>
            </a:r>
          </a:p>
          <a:p>
            <a:r>
              <a:rPr lang="en-GB" sz="1200" dirty="0">
                <a:solidFill>
                  <a:prstClr val="black"/>
                </a:solidFill>
                <a:latin typeface="Arial Narrow" panose="020B0604020202020204" pitchFamily="34" charset="0"/>
                <a:cs typeface="Arial Narrow" panose="020B0604020202020204" pitchFamily="34" charset="0"/>
              </a:rPr>
              <a:t>There is a sign of progress in the manner in which tariff processes are  handled. The improvements may not yet be where the stakeholders want them to be; but there is  significant progress.</a:t>
            </a:r>
          </a:p>
          <a:p>
            <a:pPr marL="221459" indent="-257175">
              <a:buFont typeface="Wingdings" panose="05000000000000000000" pitchFamily="2" charset="2"/>
              <a:buChar char="q"/>
            </a:pPr>
            <a:endParaRPr lang="en-GB" sz="1600" dirty="0">
              <a:solidFill>
                <a:srgbClr val="FF0000"/>
              </a:solidFill>
              <a:latin typeface="Arial Narrow" panose="020B0604020202020204" pitchFamily="34" charset="0"/>
              <a:cs typeface="Arial Narrow" panose="020B0604020202020204" pitchFamily="34" charset="0"/>
            </a:endParaRPr>
          </a:p>
        </p:txBody>
      </p:sp>
      <p:sp>
        <p:nvSpPr>
          <p:cNvPr id="2" name="Slide Number Placeholder 1"/>
          <p:cNvSpPr>
            <a:spLocks noGrp="1"/>
          </p:cNvSpPr>
          <p:nvPr>
            <p:ph type="sldNum" sz="quarter" idx="12"/>
          </p:nvPr>
        </p:nvSpPr>
        <p:spPr/>
        <p:txBody>
          <a:bodyPr/>
          <a:lstStyle/>
          <a:p>
            <a:pPr fontAlgn="base">
              <a:spcBef>
                <a:spcPct val="0"/>
              </a:spcBef>
              <a:spcAft>
                <a:spcPct val="0"/>
              </a:spcAft>
              <a:defRPr/>
            </a:pPr>
            <a:fld id="{F7DF9DBC-A049-4888-A53B-AC4F919C11F7}" type="slidenum">
              <a:rPr lang="en-US">
                <a:solidFill>
                  <a:prstClr val="black"/>
                </a:solidFill>
                <a:ea typeface="ＭＳ Ｐゴシック" pitchFamily="34" charset="-128"/>
              </a:rPr>
              <a:pPr fontAlgn="base">
                <a:spcBef>
                  <a:spcPct val="0"/>
                </a:spcBef>
                <a:spcAft>
                  <a:spcPct val="0"/>
                </a:spcAft>
                <a:defRPr/>
              </a:pPr>
              <a:t>24</a:t>
            </a:fld>
            <a:endParaRPr lang="en-US">
              <a:solidFill>
                <a:prstClr val="black"/>
              </a:solidFill>
              <a:ea typeface="ＭＳ Ｐゴシック" pitchFamily="34" charset="-128"/>
            </a:endParaRPr>
          </a:p>
        </p:txBody>
      </p:sp>
      <p:sp>
        <p:nvSpPr>
          <p:cNvPr id="6" name="TextBox 5">
            <a:extLst>
              <a:ext uri="{FF2B5EF4-FFF2-40B4-BE49-F238E27FC236}">
                <a16:creationId xmlns:a16="http://schemas.microsoft.com/office/drawing/2014/main" id="{F96B928E-C901-3C4B-908C-1A87DCC65BD7}"/>
              </a:ext>
            </a:extLst>
          </p:cNvPr>
          <p:cNvSpPr txBox="1"/>
          <p:nvPr/>
        </p:nvSpPr>
        <p:spPr bwMode="auto">
          <a:xfrm>
            <a:off x="597953" y="249205"/>
            <a:ext cx="4752528" cy="369332"/>
          </a:xfrm>
          <a:prstGeom prst="rect">
            <a:avLst/>
          </a:prstGeom>
          <a:noFill/>
        </p:spPr>
        <p:txBody>
          <a:bodyPr wrap="square">
            <a:spAutoFit/>
          </a:bodyPr>
          <a:lstStyle/>
          <a:p>
            <a:pPr marL="64294" defTabSz="685800"/>
            <a:r>
              <a:rPr lang="en-GB" sz="1800" b="1" dirty="0">
                <a:solidFill>
                  <a:schemeClr val="accent3">
                    <a:lumMod val="50000"/>
                  </a:schemeClr>
                </a:solidFill>
                <a:latin typeface="Arial Narrow" panose="020B0604020202020204" pitchFamily="34" charset="0"/>
                <a:cs typeface="Arial Narrow" panose="020B0604020202020204" pitchFamily="34" charset="0"/>
              </a:rPr>
              <a:t>Approved tariffs and Implications (3) </a:t>
            </a:r>
          </a:p>
        </p:txBody>
      </p:sp>
    </p:spTree>
    <p:extLst>
      <p:ext uri="{BB962C8B-B14F-4D97-AF65-F5344CB8AC3E}">
        <p14:creationId xmlns:p14="http://schemas.microsoft.com/office/powerpoint/2010/main" val="18402027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331" y="152468"/>
            <a:ext cx="7538726" cy="631303"/>
          </a:xfrm>
        </p:spPr>
        <p:txBody>
          <a:bodyPr>
            <a:noAutofit/>
          </a:bodyPr>
          <a:lstStyle/>
          <a:p>
            <a:pPr algn="l"/>
            <a:r>
              <a:rPr lang="en-US" sz="1800" dirty="0">
                <a:solidFill>
                  <a:schemeClr val="accent3">
                    <a:lumMod val="50000"/>
                  </a:schemeClr>
                </a:solidFill>
                <a:latin typeface="Arial" panose="020B0604020202020204" pitchFamily="34" charset="0"/>
                <a:cs typeface="Arial" panose="020B0604020202020204" pitchFamily="34" charset="0"/>
              </a:rPr>
              <a:t>DEVELOPED 3 SCENARIOS TAKING INTO ACCOUNT </a:t>
            </a:r>
            <a:br>
              <a:rPr lang="en-US" sz="1800" dirty="0">
                <a:solidFill>
                  <a:schemeClr val="accent3">
                    <a:lumMod val="50000"/>
                  </a:schemeClr>
                </a:solidFill>
                <a:latin typeface="Arial" panose="020B0604020202020204" pitchFamily="34" charset="0"/>
                <a:cs typeface="Arial" panose="020B0604020202020204" pitchFamily="34" charset="0"/>
              </a:rPr>
            </a:br>
            <a:r>
              <a:rPr lang="en-US" sz="1800" dirty="0">
                <a:solidFill>
                  <a:schemeClr val="accent3">
                    <a:lumMod val="50000"/>
                  </a:schemeClr>
                </a:solidFill>
                <a:latin typeface="Arial" panose="020B0604020202020204" pitchFamily="34" charset="0"/>
                <a:cs typeface="Arial" panose="020B0604020202020204" pitchFamily="34" charset="0"/>
              </a:rPr>
              <a:t>THE FOLLOWING 5 ELEMENTS (1) </a:t>
            </a:r>
          </a:p>
        </p:txBody>
      </p:sp>
      <p:sp>
        <p:nvSpPr>
          <p:cNvPr id="3" name="Content Placeholder 2"/>
          <p:cNvSpPr txBox="1">
            <a:spLocks/>
          </p:cNvSpPr>
          <p:nvPr/>
        </p:nvSpPr>
        <p:spPr>
          <a:xfrm>
            <a:off x="594811" y="815143"/>
            <a:ext cx="7431542" cy="3470718"/>
          </a:xfrm>
          <a:prstGeom prst="rect">
            <a:avLst/>
          </a:prstGeom>
        </p:spPr>
        <p:txBody>
          <a:bodyPr>
            <a:noAutofit/>
          </a:bodyPr>
          <a:lst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292894" indent="-228600" defTabSz="342892">
              <a:buAutoNum type="arabicPlain"/>
              <a:defRPr/>
            </a:pPr>
            <a:r>
              <a:rPr lang="en-GB" sz="1200" b="1" dirty="0">
                <a:solidFill>
                  <a:srgbClr val="000000"/>
                </a:solidFill>
                <a:latin typeface="Arial Narrow" panose="020B0604020202020204" pitchFamily="34" charset="0"/>
                <a:cs typeface="Arial Narrow" panose="020B0604020202020204" pitchFamily="34" charset="0"/>
              </a:rPr>
              <a:t>Constitutional Rights </a:t>
            </a:r>
          </a:p>
          <a:p>
            <a:pPr marL="635785" lvl="1" indent="-171450" defTabSz="342892">
              <a:buFont typeface="Arial" panose="020B0604020202020204" pitchFamily="34" charset="0"/>
              <a:buChar char="•"/>
              <a:defRPr/>
            </a:pPr>
            <a:r>
              <a:rPr lang="en-GB" sz="1200" dirty="0">
                <a:solidFill>
                  <a:srgbClr val="000000"/>
                </a:solidFill>
                <a:latin typeface="Arial Narrow" panose="020B0604020202020204" pitchFamily="34" charset="0"/>
                <a:cs typeface="Arial Narrow" panose="020B0604020202020204" pitchFamily="34" charset="0"/>
              </a:rPr>
              <a:t>Everyone has rights to access to  sufficient water and therefore access may not be denied.  </a:t>
            </a:r>
          </a:p>
          <a:p>
            <a:pPr marL="64294" indent="0" defTabSz="342892">
              <a:buNone/>
              <a:defRPr/>
            </a:pPr>
            <a:endParaRPr lang="en-GB" sz="1200" dirty="0">
              <a:solidFill>
                <a:srgbClr val="000000"/>
              </a:solidFill>
              <a:latin typeface="Arial Narrow" panose="020B0604020202020204" pitchFamily="34" charset="0"/>
              <a:cs typeface="Arial Narrow" panose="020B0604020202020204" pitchFamily="34" charset="0"/>
            </a:endParaRPr>
          </a:p>
          <a:p>
            <a:pPr marL="64294" indent="0" defTabSz="342892">
              <a:buNone/>
              <a:defRPr/>
            </a:pPr>
            <a:r>
              <a:rPr lang="en-GB" sz="1200" b="1" dirty="0">
                <a:solidFill>
                  <a:srgbClr val="000000"/>
                </a:solidFill>
                <a:latin typeface="Arial Narrow" panose="020B0604020202020204" pitchFamily="34" charset="0"/>
                <a:cs typeface="Arial Narrow" panose="020B0604020202020204" pitchFamily="34" charset="0"/>
              </a:rPr>
              <a:t>2	Legislative Regime</a:t>
            </a:r>
          </a:p>
          <a:p>
            <a:pPr marL="635785" lvl="1" indent="-171450" defTabSz="342892">
              <a:lnSpc>
                <a:spcPts val="1200"/>
              </a:lnSpc>
              <a:buFont typeface="Arial" panose="020B0604020202020204" pitchFamily="34" charset="0"/>
              <a:buChar char="•"/>
              <a:defRPr/>
            </a:pPr>
            <a:r>
              <a:rPr lang="en-GB" sz="1200" dirty="0">
                <a:solidFill>
                  <a:srgbClr val="000000"/>
                </a:solidFill>
                <a:latin typeface="Arial Narrow" panose="020B0604020202020204" pitchFamily="34" charset="0"/>
                <a:cs typeface="Arial Narrow" panose="020B0604020202020204" pitchFamily="34" charset="0"/>
              </a:rPr>
              <a:t>The tariff regime is completely legislated with its processes and timelines (MFMA; Water Services Act; Norms and standards for tariffs &amp; MFMA Circular 23)</a:t>
            </a:r>
          </a:p>
          <a:p>
            <a:pPr marL="464335" lvl="1" indent="0" defTabSz="342892">
              <a:lnSpc>
                <a:spcPts val="1200"/>
              </a:lnSpc>
              <a:buNone/>
              <a:defRPr/>
            </a:pPr>
            <a:endParaRPr lang="en-GB" sz="1200" dirty="0">
              <a:solidFill>
                <a:srgbClr val="000000"/>
              </a:solidFill>
              <a:latin typeface="Arial Narrow" panose="020B0604020202020204" pitchFamily="34" charset="0"/>
              <a:cs typeface="Arial Narrow" panose="020B0604020202020204" pitchFamily="34" charset="0"/>
            </a:endParaRPr>
          </a:p>
          <a:p>
            <a:pPr marL="635785" lvl="1" indent="-171450" defTabSz="342892">
              <a:lnSpc>
                <a:spcPts val="1200"/>
              </a:lnSpc>
              <a:buFont typeface="Arial" panose="020B0604020202020204" pitchFamily="34" charset="0"/>
              <a:buChar char="•"/>
              <a:defRPr/>
            </a:pPr>
            <a:r>
              <a:rPr lang="en-GB" sz="1200" dirty="0">
                <a:solidFill>
                  <a:srgbClr val="000000"/>
                </a:solidFill>
                <a:latin typeface="Arial Narrow" panose="020B0604020202020204" pitchFamily="34" charset="0"/>
                <a:cs typeface="Arial Narrow" panose="020B0604020202020204" pitchFamily="34" charset="0"/>
              </a:rPr>
              <a:t>Water Boards 2020/21Tariffs were approved and tabled in Parliament by the Executive Authority (Minister) on 13 March 2020</a:t>
            </a:r>
          </a:p>
          <a:p>
            <a:pPr marL="464335" lvl="1" indent="0" defTabSz="342892">
              <a:lnSpc>
                <a:spcPts val="1200"/>
              </a:lnSpc>
              <a:buNone/>
              <a:defRPr/>
            </a:pPr>
            <a:endParaRPr lang="en-GB" sz="1200" dirty="0">
              <a:solidFill>
                <a:srgbClr val="000000"/>
              </a:solidFill>
              <a:latin typeface="Arial Narrow" panose="020B0604020202020204" pitchFamily="34" charset="0"/>
              <a:cs typeface="Arial Narrow" panose="020B0604020202020204" pitchFamily="34" charset="0"/>
            </a:endParaRPr>
          </a:p>
          <a:p>
            <a:pPr marL="635785" lvl="1" indent="-171450" defTabSz="342892">
              <a:lnSpc>
                <a:spcPts val="1200"/>
              </a:lnSpc>
              <a:buFont typeface="Arial" panose="020B0604020202020204" pitchFamily="34" charset="0"/>
              <a:buChar char="•"/>
              <a:defRPr/>
            </a:pPr>
            <a:r>
              <a:rPr lang="en-GB" sz="1200" dirty="0">
                <a:solidFill>
                  <a:prstClr val="black"/>
                </a:solidFill>
                <a:latin typeface="Arial Narrow" panose="020B0604020202020204" pitchFamily="34" charset="0"/>
                <a:cs typeface="Arial Narrow" panose="020B0604020202020204" pitchFamily="34" charset="0"/>
              </a:rPr>
              <a:t>The Water Boards process was completed prior the declaration of the Covid-19 disaster though implementation takes place in the middle of the disaster.</a:t>
            </a:r>
          </a:p>
          <a:p>
            <a:pPr marL="464335" lvl="1" indent="0" defTabSz="342892">
              <a:lnSpc>
                <a:spcPts val="1200"/>
              </a:lnSpc>
              <a:buNone/>
              <a:defRPr/>
            </a:pPr>
            <a:endParaRPr lang="en-GB" sz="1200" dirty="0">
              <a:solidFill>
                <a:srgbClr val="000000"/>
              </a:solidFill>
              <a:latin typeface="Arial Narrow" panose="020B0604020202020204" pitchFamily="34" charset="0"/>
              <a:cs typeface="Arial Narrow" panose="020B0604020202020204" pitchFamily="34" charset="0"/>
            </a:endParaRPr>
          </a:p>
          <a:p>
            <a:pPr marL="635785" lvl="1" indent="-171450" defTabSz="342892">
              <a:lnSpc>
                <a:spcPts val="1200"/>
              </a:lnSpc>
              <a:buFont typeface="Arial" panose="020B0604020202020204" pitchFamily="34" charset="0"/>
              <a:buChar char="•"/>
              <a:defRPr/>
            </a:pPr>
            <a:r>
              <a:rPr lang="en-GB" sz="1200" dirty="0">
                <a:solidFill>
                  <a:srgbClr val="000000"/>
                </a:solidFill>
                <a:latin typeface="Arial Narrow" panose="020B0604020202020204" pitchFamily="34" charset="0"/>
                <a:cs typeface="Arial Narrow" panose="020B0604020202020204" pitchFamily="34" charset="0"/>
              </a:rPr>
              <a:t>Municipal 2020/21 draft budgets were considered in May and Final budgets to be passed by end June </a:t>
            </a:r>
          </a:p>
          <a:p>
            <a:pPr marL="464335" lvl="1" indent="0" defTabSz="342892">
              <a:lnSpc>
                <a:spcPts val="1200"/>
              </a:lnSpc>
              <a:buNone/>
              <a:defRPr/>
            </a:pPr>
            <a:r>
              <a:rPr lang="en-GB" sz="1200" dirty="0">
                <a:solidFill>
                  <a:srgbClr val="000000"/>
                </a:solidFill>
                <a:latin typeface="Arial Narrow" panose="020B0604020202020204" pitchFamily="34" charset="0"/>
                <a:cs typeface="Arial Narrow" panose="020B0604020202020204" pitchFamily="34" charset="0"/>
              </a:rPr>
              <a:t> </a:t>
            </a:r>
          </a:p>
          <a:p>
            <a:pPr marL="635785" lvl="1" indent="-171450" defTabSz="342892">
              <a:lnSpc>
                <a:spcPts val="1200"/>
              </a:lnSpc>
              <a:buFont typeface="Arial" panose="020B0604020202020204" pitchFamily="34" charset="0"/>
              <a:buChar char="•"/>
              <a:defRPr/>
            </a:pPr>
            <a:r>
              <a:rPr lang="en-GB" sz="1200" dirty="0">
                <a:solidFill>
                  <a:srgbClr val="000000"/>
                </a:solidFill>
                <a:latin typeface="Arial Narrow" panose="020B0604020202020204" pitchFamily="34" charset="0"/>
                <a:cs typeface="Arial Narrow" panose="020B0604020202020204" pitchFamily="34" charset="0"/>
              </a:rPr>
              <a:t>Both Municipal and Water Boards Approved tariffs will be effected on 1 July 2020 </a:t>
            </a:r>
          </a:p>
          <a:p>
            <a:pPr marL="342891" lvl="1" indent="0" defTabSz="342892">
              <a:buNone/>
              <a:defRPr/>
            </a:pPr>
            <a:endParaRPr lang="en-ZA" sz="1050" dirty="0">
              <a:solidFill>
                <a:srgbClr val="F06D19"/>
              </a:solidFill>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2901630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607251" y="1250571"/>
            <a:ext cx="7431542" cy="3041511"/>
          </a:xfrm>
          <a:prstGeom prst="rect">
            <a:avLst/>
          </a:prstGeom>
        </p:spPr>
        <p:txBody>
          <a:bodyPr>
            <a:normAutofit/>
          </a:bodyPr>
          <a:lst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64294" indent="0" defTabSz="342892">
              <a:buNone/>
              <a:defRPr/>
            </a:pPr>
            <a:r>
              <a:rPr lang="en-GB" sz="1200" b="1" dirty="0">
                <a:solidFill>
                  <a:srgbClr val="000000"/>
                </a:solidFill>
                <a:latin typeface="Arial Narrow" panose="020B0604020202020204" pitchFamily="34" charset="0"/>
                <a:cs typeface="Arial Narrow" panose="020B0604020202020204" pitchFamily="34" charset="0"/>
              </a:rPr>
              <a:t>3	Financial Factors </a:t>
            </a:r>
          </a:p>
          <a:p>
            <a:pPr marL="621500" lvl="1" indent="-257175" defTabSz="342892">
              <a:lnSpc>
                <a:spcPts val="1200"/>
              </a:lnSpc>
              <a:buFont typeface="Arial" panose="020B0604020202020204" pitchFamily="34" charset="0"/>
              <a:buChar char="•"/>
              <a:defRPr/>
            </a:pPr>
            <a:r>
              <a:rPr lang="en-GB" sz="1200" dirty="0">
                <a:solidFill>
                  <a:srgbClr val="000000"/>
                </a:solidFill>
                <a:latin typeface="Arial Narrow" panose="020B0604020202020204" pitchFamily="34" charset="0"/>
                <a:cs typeface="Arial Narrow" panose="020B0604020202020204" pitchFamily="34" charset="0"/>
              </a:rPr>
              <a:t>Due to COVID-19 there is under recovery of revenue due to the impact of the pandemic on all sectors of the economy.</a:t>
            </a:r>
          </a:p>
          <a:p>
            <a:pPr marL="364325" lvl="1" indent="0" defTabSz="342892">
              <a:lnSpc>
                <a:spcPts val="1200"/>
              </a:lnSpc>
              <a:buNone/>
              <a:defRPr/>
            </a:pPr>
            <a:endParaRPr lang="en-GB" sz="1200" dirty="0">
              <a:solidFill>
                <a:srgbClr val="000000"/>
              </a:solidFill>
              <a:latin typeface="Arial Narrow" panose="020B0604020202020204" pitchFamily="34" charset="0"/>
              <a:cs typeface="Arial Narrow" panose="020B0604020202020204" pitchFamily="34" charset="0"/>
            </a:endParaRPr>
          </a:p>
          <a:p>
            <a:pPr marL="621500" lvl="1" indent="-257175" defTabSz="342892">
              <a:lnSpc>
                <a:spcPts val="1200"/>
              </a:lnSpc>
              <a:buFont typeface="Arial" panose="020B0604020202020204" pitchFamily="34" charset="0"/>
              <a:buChar char="•"/>
              <a:defRPr/>
            </a:pPr>
            <a:r>
              <a:rPr lang="en-GB" sz="1200" dirty="0">
                <a:solidFill>
                  <a:srgbClr val="000000"/>
                </a:solidFill>
                <a:latin typeface="Arial Narrow" panose="020B0604020202020204" pitchFamily="34" charset="0"/>
                <a:cs typeface="Arial Narrow" panose="020B0604020202020204" pitchFamily="34" charset="0"/>
              </a:rPr>
              <a:t>Increase in water demand to appropriately respond to COVID-19 directives puts more pressure on municipal budgets in the absence of sufficient funding and any relevant support.</a:t>
            </a:r>
          </a:p>
          <a:p>
            <a:pPr marL="364325" lvl="1" indent="0" defTabSz="342892">
              <a:lnSpc>
                <a:spcPts val="1200"/>
              </a:lnSpc>
              <a:buNone/>
              <a:defRPr/>
            </a:pPr>
            <a:endParaRPr lang="en-GB" sz="1200" dirty="0">
              <a:solidFill>
                <a:srgbClr val="000000"/>
              </a:solidFill>
              <a:latin typeface="Arial Narrow" panose="020B0604020202020204" pitchFamily="34" charset="0"/>
              <a:cs typeface="Arial Narrow" panose="020B0604020202020204" pitchFamily="34" charset="0"/>
            </a:endParaRPr>
          </a:p>
          <a:p>
            <a:pPr marL="621500" lvl="1" indent="-257175" defTabSz="342892">
              <a:lnSpc>
                <a:spcPts val="1200"/>
              </a:lnSpc>
              <a:buFont typeface="Arial" panose="020B0604020202020204" pitchFamily="34" charset="0"/>
              <a:buChar char="•"/>
              <a:defRPr/>
            </a:pPr>
            <a:r>
              <a:rPr lang="en-GB" sz="1200" dirty="0">
                <a:solidFill>
                  <a:srgbClr val="000000"/>
                </a:solidFill>
                <a:latin typeface="Arial Narrow" panose="020B0604020202020204" pitchFamily="34" charset="0"/>
                <a:cs typeface="Arial Narrow" panose="020B0604020202020204" pitchFamily="34" charset="0"/>
              </a:rPr>
              <a:t>Under the COVID-19 environment  service providers are financially strained due to the stress in the economic activities and the forecasted economic performance.  </a:t>
            </a:r>
          </a:p>
          <a:p>
            <a:pPr marL="364325" lvl="1" indent="0" defTabSz="342892">
              <a:lnSpc>
                <a:spcPts val="1200"/>
              </a:lnSpc>
              <a:buNone/>
              <a:defRPr/>
            </a:pPr>
            <a:endParaRPr lang="en-GB" sz="1200" dirty="0">
              <a:solidFill>
                <a:srgbClr val="000000"/>
              </a:solidFill>
              <a:latin typeface="Arial Narrow" panose="020B0604020202020204" pitchFamily="34" charset="0"/>
              <a:cs typeface="Arial Narrow" panose="020B0604020202020204" pitchFamily="34" charset="0"/>
            </a:endParaRPr>
          </a:p>
          <a:p>
            <a:pPr marL="292894" indent="-228600" defTabSz="342892">
              <a:lnSpc>
                <a:spcPts val="1200"/>
              </a:lnSpc>
              <a:buAutoNum type="arabicPlain" startAt="4"/>
              <a:defRPr/>
            </a:pPr>
            <a:r>
              <a:rPr lang="en-GB" sz="1200" b="1" dirty="0">
                <a:solidFill>
                  <a:srgbClr val="000000"/>
                </a:solidFill>
                <a:latin typeface="Arial Narrow" panose="020B0604020202020204" pitchFamily="34" charset="0"/>
                <a:cs typeface="Arial Narrow" panose="020B0604020202020204" pitchFamily="34" charset="0"/>
              </a:rPr>
              <a:t>Operationally Factors </a:t>
            </a:r>
          </a:p>
          <a:p>
            <a:pPr marL="635785" lvl="1" indent="-171450" defTabSz="342892">
              <a:lnSpc>
                <a:spcPts val="1200"/>
              </a:lnSpc>
              <a:buFont typeface="Arial" panose="020B0604020202020204" pitchFamily="34" charset="0"/>
              <a:buChar char="•"/>
              <a:defRPr/>
            </a:pPr>
            <a:r>
              <a:rPr lang="en-GB" sz="1200" dirty="0">
                <a:solidFill>
                  <a:srgbClr val="000000"/>
                </a:solidFill>
                <a:latin typeface="Arial Narrow" panose="020B0604020202020204" pitchFamily="34" charset="0"/>
                <a:cs typeface="Arial Narrow" panose="020B0604020202020204" pitchFamily="34" charset="0"/>
              </a:rPr>
              <a:t>Developed 3 Options to mitigate the risks    </a:t>
            </a:r>
          </a:p>
          <a:p>
            <a:pPr marL="364325" lvl="1" indent="0" defTabSz="342892">
              <a:lnSpc>
                <a:spcPts val="1200"/>
              </a:lnSpc>
              <a:buNone/>
              <a:defRPr/>
            </a:pPr>
            <a:r>
              <a:rPr lang="en-GB" sz="1200" dirty="0">
                <a:solidFill>
                  <a:srgbClr val="000000"/>
                </a:solidFill>
                <a:latin typeface="Arial Narrow" panose="020B0604020202020204" pitchFamily="34" charset="0"/>
                <a:cs typeface="Arial Narrow" panose="020B0604020202020204" pitchFamily="34" charset="0"/>
              </a:rPr>
              <a:t>   </a:t>
            </a:r>
            <a:endParaRPr lang="en-ZA" sz="1200" dirty="0">
              <a:solidFill>
                <a:srgbClr val="000000"/>
              </a:solidFill>
              <a:latin typeface="Arial Narrow" panose="020B0604020202020204" pitchFamily="34" charset="0"/>
              <a:cs typeface="Arial Narrow" panose="020B0604020202020204" pitchFamily="34" charset="0"/>
            </a:endParaRPr>
          </a:p>
          <a:p>
            <a:pPr marL="64294" indent="0" defTabSz="342892">
              <a:lnSpc>
                <a:spcPts val="1200"/>
              </a:lnSpc>
              <a:buNone/>
              <a:defRPr/>
            </a:pPr>
            <a:r>
              <a:rPr lang="en-GB" sz="1200" b="1" dirty="0">
                <a:solidFill>
                  <a:srgbClr val="000000"/>
                </a:solidFill>
                <a:latin typeface="Arial Narrow" panose="020B0604020202020204" pitchFamily="34" charset="0"/>
                <a:cs typeface="Arial Narrow" panose="020B0604020202020204" pitchFamily="34" charset="0"/>
              </a:rPr>
              <a:t>5	Implications </a:t>
            </a:r>
          </a:p>
          <a:p>
            <a:pPr marL="635785" lvl="1" indent="-171450" defTabSz="342892">
              <a:lnSpc>
                <a:spcPts val="1200"/>
              </a:lnSpc>
              <a:buFont typeface="Arial" panose="020B0604020202020204" pitchFamily="34" charset="0"/>
              <a:buChar char="•"/>
              <a:defRPr/>
            </a:pPr>
            <a:r>
              <a:rPr lang="en-GB" sz="1200" dirty="0">
                <a:solidFill>
                  <a:srgbClr val="000000"/>
                </a:solidFill>
                <a:latin typeface="Arial Narrow" panose="020B0604020202020204" pitchFamily="34" charset="0"/>
                <a:cs typeface="Arial Narrow" panose="020B0604020202020204" pitchFamily="34" charset="0"/>
              </a:rPr>
              <a:t>Implications of different scenarios </a:t>
            </a:r>
          </a:p>
          <a:p>
            <a:pPr marL="364325" lvl="1" indent="0" defTabSz="342892">
              <a:buNone/>
              <a:defRPr/>
            </a:pPr>
            <a:endParaRPr lang="en-GB" sz="2200" dirty="0">
              <a:solidFill>
                <a:srgbClr val="000000"/>
              </a:solidFill>
              <a:latin typeface="Arial Narrow" panose="020B0604020202020204" pitchFamily="34" charset="0"/>
              <a:cs typeface="Arial Narrow" panose="020B0604020202020204" pitchFamily="34" charset="0"/>
            </a:endParaRPr>
          </a:p>
          <a:p>
            <a:pPr marL="321469" indent="-257175" defTabSz="342892">
              <a:buFont typeface="+mj-lt"/>
              <a:buAutoNum type="arabicParenR"/>
              <a:defRPr/>
            </a:pPr>
            <a:endParaRPr lang="en-ZA" sz="1900" dirty="0">
              <a:solidFill>
                <a:srgbClr val="000000"/>
              </a:solidFill>
              <a:latin typeface="Arial Narrow" panose="020B0604020202020204" pitchFamily="34" charset="0"/>
              <a:cs typeface="Arial Narrow" panose="020B0604020202020204" pitchFamily="34" charset="0"/>
            </a:endParaRPr>
          </a:p>
          <a:p>
            <a:pPr marL="557199" lvl="1" indent="-214308" defTabSz="342892">
              <a:defRPr/>
            </a:pPr>
            <a:endParaRPr lang="en-ZA" sz="1050" dirty="0">
              <a:solidFill>
                <a:srgbClr val="F06D19"/>
              </a:solidFill>
              <a:latin typeface="Arial Narrow" panose="020B0604020202020204" pitchFamily="34" charset="0"/>
              <a:cs typeface="Arial Narrow" panose="020B0604020202020204" pitchFamily="34" charset="0"/>
            </a:endParaRPr>
          </a:p>
        </p:txBody>
      </p:sp>
      <p:sp>
        <p:nvSpPr>
          <p:cNvPr id="4" name="Title 1">
            <a:extLst>
              <a:ext uri="{FF2B5EF4-FFF2-40B4-BE49-F238E27FC236}">
                <a16:creationId xmlns:a16="http://schemas.microsoft.com/office/drawing/2014/main" id="{CD210429-54BE-5643-BE71-84DFDE8AA172}"/>
              </a:ext>
            </a:extLst>
          </p:cNvPr>
          <p:cNvSpPr txBox="1">
            <a:spLocks/>
          </p:cNvSpPr>
          <p:nvPr/>
        </p:nvSpPr>
        <p:spPr>
          <a:xfrm>
            <a:off x="656350" y="239347"/>
            <a:ext cx="7538726" cy="631303"/>
          </a:xfrm>
        </p:spPr>
        <p:txBody>
          <a:bodyPr>
            <a:noAutofit/>
          </a:bodyPr>
          <a:lstStyle>
            <a:lvl1pPr algn="ctr" defTabSz="342900" rtl="0" eaLnBrk="0" fontAlgn="base" hangingPunct="0">
              <a:spcBef>
                <a:spcPct val="0"/>
              </a:spcBef>
              <a:spcAft>
                <a:spcPct val="0"/>
              </a:spcAft>
              <a:defRPr sz="1500" b="1" kern="1200">
                <a:solidFill>
                  <a:schemeClr val="tx1"/>
                </a:solidFill>
                <a:latin typeface="+mj-lt"/>
                <a:ea typeface="ＭＳ Ｐゴシック" charset="0"/>
                <a:cs typeface="ＭＳ Ｐゴシック" charset="0"/>
              </a:defRPr>
            </a:lvl1pPr>
            <a:lvl2pPr algn="ctr" defTabSz="342900" rtl="0" eaLnBrk="0" fontAlgn="base" hangingPunct="0">
              <a:spcBef>
                <a:spcPct val="0"/>
              </a:spcBef>
              <a:spcAft>
                <a:spcPct val="0"/>
              </a:spcAft>
              <a:defRPr sz="3300">
                <a:solidFill>
                  <a:schemeClr val="tx1"/>
                </a:solidFill>
                <a:latin typeface="Calibri" pitchFamily="34" charset="0"/>
                <a:ea typeface="ＭＳ Ｐゴシック" charset="0"/>
                <a:cs typeface="ＭＳ Ｐゴシック" charset="0"/>
              </a:defRPr>
            </a:lvl2pPr>
            <a:lvl3pPr algn="ctr" defTabSz="342900" rtl="0" eaLnBrk="0" fontAlgn="base" hangingPunct="0">
              <a:spcBef>
                <a:spcPct val="0"/>
              </a:spcBef>
              <a:spcAft>
                <a:spcPct val="0"/>
              </a:spcAft>
              <a:defRPr sz="3300">
                <a:solidFill>
                  <a:schemeClr val="tx1"/>
                </a:solidFill>
                <a:latin typeface="Calibri" pitchFamily="34" charset="0"/>
                <a:ea typeface="ＭＳ Ｐゴシック" charset="0"/>
                <a:cs typeface="ＭＳ Ｐゴシック" charset="0"/>
              </a:defRPr>
            </a:lvl3pPr>
            <a:lvl4pPr algn="ctr" defTabSz="342900" rtl="0" eaLnBrk="0" fontAlgn="base" hangingPunct="0">
              <a:spcBef>
                <a:spcPct val="0"/>
              </a:spcBef>
              <a:spcAft>
                <a:spcPct val="0"/>
              </a:spcAft>
              <a:defRPr sz="3300">
                <a:solidFill>
                  <a:schemeClr val="tx1"/>
                </a:solidFill>
                <a:latin typeface="Calibri" pitchFamily="34" charset="0"/>
                <a:ea typeface="ＭＳ Ｐゴシック" charset="0"/>
                <a:cs typeface="ＭＳ Ｐゴシック" charset="0"/>
              </a:defRPr>
            </a:lvl4pPr>
            <a:lvl5pPr algn="ctr" defTabSz="342900" rtl="0" eaLnBrk="0" fontAlgn="base" hangingPunct="0">
              <a:spcBef>
                <a:spcPct val="0"/>
              </a:spcBef>
              <a:spcAft>
                <a:spcPct val="0"/>
              </a:spcAft>
              <a:defRPr sz="3300">
                <a:solidFill>
                  <a:schemeClr val="tx1"/>
                </a:solidFill>
                <a:latin typeface="Calibri" pitchFamily="34" charset="0"/>
                <a:ea typeface="ＭＳ Ｐゴシック" charset="0"/>
                <a:cs typeface="ＭＳ Ｐゴシック" charset="0"/>
              </a:defRPr>
            </a:lvl5pPr>
            <a:lvl6pPr marL="342900" algn="ctr" defTabSz="342900" rtl="0" fontAlgn="base">
              <a:spcBef>
                <a:spcPct val="0"/>
              </a:spcBef>
              <a:spcAft>
                <a:spcPct val="0"/>
              </a:spcAft>
              <a:defRPr sz="3300">
                <a:solidFill>
                  <a:schemeClr val="tx1"/>
                </a:solidFill>
                <a:latin typeface="Calibri" pitchFamily="34" charset="0"/>
              </a:defRPr>
            </a:lvl6pPr>
            <a:lvl7pPr marL="685800" algn="ctr" defTabSz="342900" rtl="0" fontAlgn="base">
              <a:spcBef>
                <a:spcPct val="0"/>
              </a:spcBef>
              <a:spcAft>
                <a:spcPct val="0"/>
              </a:spcAft>
              <a:defRPr sz="3300">
                <a:solidFill>
                  <a:schemeClr val="tx1"/>
                </a:solidFill>
                <a:latin typeface="Calibri" pitchFamily="34" charset="0"/>
              </a:defRPr>
            </a:lvl7pPr>
            <a:lvl8pPr marL="1028700" algn="ctr" defTabSz="342900" rtl="0" fontAlgn="base">
              <a:spcBef>
                <a:spcPct val="0"/>
              </a:spcBef>
              <a:spcAft>
                <a:spcPct val="0"/>
              </a:spcAft>
              <a:defRPr sz="3300">
                <a:solidFill>
                  <a:schemeClr val="tx1"/>
                </a:solidFill>
                <a:latin typeface="Calibri" pitchFamily="34" charset="0"/>
              </a:defRPr>
            </a:lvl8pPr>
            <a:lvl9pPr marL="1371600" algn="ctr" defTabSz="342900" rtl="0" fontAlgn="base">
              <a:spcBef>
                <a:spcPct val="0"/>
              </a:spcBef>
              <a:spcAft>
                <a:spcPct val="0"/>
              </a:spcAft>
              <a:defRPr sz="3300">
                <a:solidFill>
                  <a:schemeClr val="tx1"/>
                </a:solidFill>
                <a:latin typeface="Calibri" pitchFamily="34" charset="0"/>
              </a:defRPr>
            </a:lvl9pPr>
          </a:lstStyle>
          <a:p>
            <a:pPr algn="l"/>
            <a:r>
              <a:rPr lang="en-US" sz="1800" dirty="0">
                <a:solidFill>
                  <a:schemeClr val="accent3">
                    <a:lumMod val="50000"/>
                  </a:schemeClr>
                </a:solidFill>
                <a:latin typeface="Arial" panose="020B0604020202020204" pitchFamily="34" charset="0"/>
                <a:cs typeface="Arial" panose="020B0604020202020204" pitchFamily="34" charset="0"/>
              </a:rPr>
              <a:t>DEVELOPED 3 SCENARIOS TAKING INTO ACCOUNT </a:t>
            </a:r>
            <a:br>
              <a:rPr lang="en-US" sz="1800" dirty="0">
                <a:solidFill>
                  <a:schemeClr val="accent3">
                    <a:lumMod val="50000"/>
                  </a:schemeClr>
                </a:solidFill>
                <a:latin typeface="Arial" panose="020B0604020202020204" pitchFamily="34" charset="0"/>
                <a:cs typeface="Arial" panose="020B0604020202020204" pitchFamily="34" charset="0"/>
              </a:rPr>
            </a:br>
            <a:r>
              <a:rPr lang="en-US" sz="1800" dirty="0">
                <a:solidFill>
                  <a:schemeClr val="accent3">
                    <a:lumMod val="50000"/>
                  </a:schemeClr>
                </a:solidFill>
                <a:latin typeface="Arial" panose="020B0604020202020204" pitchFamily="34" charset="0"/>
                <a:cs typeface="Arial" panose="020B0604020202020204" pitchFamily="34" charset="0"/>
              </a:rPr>
              <a:t>THE FOLLOWING 5 ELEMENTS (2) </a:t>
            </a:r>
          </a:p>
        </p:txBody>
      </p:sp>
    </p:spTree>
    <p:extLst>
      <p:ext uri="{BB962C8B-B14F-4D97-AF65-F5344CB8AC3E}">
        <p14:creationId xmlns:p14="http://schemas.microsoft.com/office/powerpoint/2010/main" val="41970511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935" y="239089"/>
            <a:ext cx="6482615" cy="752029"/>
          </a:xfrm>
        </p:spPr>
        <p:txBody>
          <a:bodyPr>
            <a:noAutofit/>
          </a:bodyPr>
          <a:lstStyle/>
          <a:p>
            <a:pPr algn="l"/>
            <a:r>
              <a:rPr lang="en-US" sz="1800" dirty="0">
                <a:solidFill>
                  <a:schemeClr val="accent3">
                    <a:lumMod val="50000"/>
                  </a:schemeClr>
                </a:solidFill>
                <a:latin typeface="Arial" panose="020B0604020202020204" pitchFamily="34" charset="0"/>
                <a:cs typeface="Arial" panose="020B0604020202020204" pitchFamily="34" charset="0"/>
              </a:rPr>
              <a:t>IMPLICATIONS  </a:t>
            </a:r>
            <a:br>
              <a:rPr lang="en-US" sz="1800" dirty="0">
                <a:solidFill>
                  <a:schemeClr val="accent3">
                    <a:lumMod val="50000"/>
                  </a:schemeClr>
                </a:solidFill>
                <a:latin typeface="Arial" panose="020B0604020202020204" pitchFamily="34" charset="0"/>
                <a:cs typeface="Arial" panose="020B0604020202020204" pitchFamily="34" charset="0"/>
              </a:rPr>
            </a:br>
            <a:r>
              <a:rPr lang="en-US" sz="1800" dirty="0">
                <a:solidFill>
                  <a:schemeClr val="accent3">
                    <a:lumMod val="50000"/>
                  </a:schemeClr>
                </a:solidFill>
                <a:latin typeface="Arial" panose="020B0604020202020204" pitchFamily="34" charset="0"/>
                <a:cs typeface="Arial" panose="020B0604020202020204" pitchFamily="34" charset="0"/>
              </a:rPr>
              <a:t>(Scenario 1 – Implementing Approved Tariffs ) </a:t>
            </a:r>
          </a:p>
        </p:txBody>
      </p:sp>
      <p:graphicFrame>
        <p:nvGraphicFramePr>
          <p:cNvPr id="4" name="Table 3"/>
          <p:cNvGraphicFramePr>
            <a:graphicFrameLocks noGrp="1"/>
          </p:cNvGraphicFramePr>
          <p:nvPr>
            <p:extLst>
              <p:ext uri="{D42A27DB-BD31-4B8C-83A1-F6EECF244321}">
                <p14:modId xmlns:p14="http://schemas.microsoft.com/office/powerpoint/2010/main" val="1142956586"/>
              </p:ext>
            </p:extLst>
          </p:nvPr>
        </p:nvGraphicFramePr>
        <p:xfrm>
          <a:off x="240909" y="1424928"/>
          <a:ext cx="8778241" cy="2293644"/>
        </p:xfrm>
        <a:graphic>
          <a:graphicData uri="http://schemas.openxmlformats.org/drawingml/2006/table">
            <a:tbl>
              <a:tblPr firstRow="1" bandRow="1">
                <a:tableStyleId>{5C22544A-7EE6-4342-B048-85BDC9FD1C3A}</a:tableStyleId>
              </a:tblPr>
              <a:tblGrid>
                <a:gridCol w="512546">
                  <a:extLst>
                    <a:ext uri="{9D8B030D-6E8A-4147-A177-3AD203B41FA5}">
                      <a16:colId xmlns:a16="http://schemas.microsoft.com/office/drawing/2014/main" val="20000"/>
                    </a:ext>
                  </a:extLst>
                </a:gridCol>
                <a:gridCol w="924026">
                  <a:extLst>
                    <a:ext uri="{9D8B030D-6E8A-4147-A177-3AD203B41FA5}">
                      <a16:colId xmlns:a16="http://schemas.microsoft.com/office/drawing/2014/main" val="20001"/>
                    </a:ext>
                  </a:extLst>
                </a:gridCol>
                <a:gridCol w="1949116">
                  <a:extLst>
                    <a:ext uri="{9D8B030D-6E8A-4147-A177-3AD203B41FA5}">
                      <a16:colId xmlns:a16="http://schemas.microsoft.com/office/drawing/2014/main" val="20002"/>
                    </a:ext>
                  </a:extLst>
                </a:gridCol>
                <a:gridCol w="2042962">
                  <a:extLst>
                    <a:ext uri="{9D8B030D-6E8A-4147-A177-3AD203B41FA5}">
                      <a16:colId xmlns:a16="http://schemas.microsoft.com/office/drawing/2014/main" val="20003"/>
                    </a:ext>
                  </a:extLst>
                </a:gridCol>
                <a:gridCol w="1886551">
                  <a:extLst>
                    <a:ext uri="{9D8B030D-6E8A-4147-A177-3AD203B41FA5}">
                      <a16:colId xmlns:a16="http://schemas.microsoft.com/office/drawing/2014/main" val="20004"/>
                    </a:ext>
                  </a:extLst>
                </a:gridCol>
                <a:gridCol w="1463040">
                  <a:extLst>
                    <a:ext uri="{9D8B030D-6E8A-4147-A177-3AD203B41FA5}">
                      <a16:colId xmlns:a16="http://schemas.microsoft.com/office/drawing/2014/main" val="20005"/>
                    </a:ext>
                  </a:extLst>
                </a:gridCol>
              </a:tblGrid>
              <a:tr h="228600">
                <a:tc>
                  <a:txBody>
                    <a:bodyPr/>
                    <a:lstStyle/>
                    <a:p>
                      <a:r>
                        <a:rPr lang="en-ZA" sz="1100" dirty="0">
                          <a:solidFill>
                            <a:schemeClr val="bg1"/>
                          </a:solidFill>
                        </a:rPr>
                        <a:t>No.</a:t>
                      </a:r>
                    </a:p>
                  </a:txBody>
                  <a:tcPr marL="68580" marR="68580" marT="34290" marB="34290"/>
                </a:tc>
                <a:tc>
                  <a:txBody>
                    <a:bodyPr/>
                    <a:lstStyle/>
                    <a:p>
                      <a:r>
                        <a:rPr lang="en-ZA" sz="1100" baseline="0" dirty="0">
                          <a:solidFill>
                            <a:schemeClr val="bg1"/>
                          </a:solidFill>
                        </a:rPr>
                        <a:t>FACTOR  </a:t>
                      </a:r>
                      <a:endParaRPr lang="en-ZA" sz="1100" dirty="0">
                        <a:solidFill>
                          <a:schemeClr val="bg1"/>
                        </a:solidFill>
                      </a:endParaRPr>
                    </a:p>
                  </a:txBody>
                  <a:tcPr marL="68580" marR="68580" marT="34290" marB="34290"/>
                </a:tc>
                <a:tc>
                  <a:txBody>
                    <a:bodyPr/>
                    <a:lstStyle/>
                    <a:p>
                      <a:r>
                        <a:rPr lang="en-ZA" sz="1100" dirty="0">
                          <a:solidFill>
                            <a:schemeClr val="bg1"/>
                          </a:solidFill>
                        </a:rPr>
                        <a:t>CONSUMER</a:t>
                      </a:r>
                    </a:p>
                  </a:txBody>
                  <a:tcPr marL="68580" marR="68580" marT="34290" marB="34290"/>
                </a:tc>
                <a:tc>
                  <a:txBody>
                    <a:bodyPr/>
                    <a:lstStyle/>
                    <a:p>
                      <a:r>
                        <a:rPr lang="en-ZA" sz="1100" dirty="0">
                          <a:solidFill>
                            <a:schemeClr val="bg1"/>
                          </a:solidFill>
                        </a:rPr>
                        <a:t>MUNICIPALITIES</a:t>
                      </a:r>
                    </a:p>
                  </a:txBody>
                  <a:tcPr marL="68580" marR="68580" marT="34290" marB="34290"/>
                </a:tc>
                <a:tc>
                  <a:txBody>
                    <a:bodyPr/>
                    <a:lstStyle/>
                    <a:p>
                      <a:r>
                        <a:rPr lang="en-ZA" sz="1100" dirty="0">
                          <a:solidFill>
                            <a:schemeClr val="bg1"/>
                          </a:solidFill>
                        </a:rPr>
                        <a:t>WATER BOARD</a:t>
                      </a:r>
                    </a:p>
                  </a:txBody>
                  <a:tcPr marL="68580" marR="68580" marT="34290" marB="34290"/>
                </a:tc>
                <a:tc>
                  <a:txBody>
                    <a:bodyPr/>
                    <a:lstStyle/>
                    <a:p>
                      <a:r>
                        <a:rPr lang="en-ZA" sz="1100" dirty="0">
                          <a:solidFill>
                            <a:schemeClr val="bg1"/>
                          </a:solidFill>
                        </a:rPr>
                        <a:t>DEPARTMENT</a:t>
                      </a:r>
                    </a:p>
                  </a:txBody>
                  <a:tcPr marL="68580" marR="68580" marT="34290" marB="34290"/>
                </a:tc>
                <a:extLst>
                  <a:ext uri="{0D108BD9-81ED-4DB2-BD59-A6C34878D82A}">
                    <a16:rowId xmlns:a16="http://schemas.microsoft.com/office/drawing/2014/main" val="10000"/>
                  </a:ext>
                </a:extLst>
              </a:tr>
              <a:tr h="868680">
                <a:tc>
                  <a:txBody>
                    <a:bodyPr/>
                    <a:lstStyle/>
                    <a:p>
                      <a:r>
                        <a:rPr lang="en-ZA" sz="1100" dirty="0">
                          <a:solidFill>
                            <a:schemeClr val="tx1"/>
                          </a:solidFill>
                        </a:rPr>
                        <a:t>1</a:t>
                      </a:r>
                    </a:p>
                  </a:txBody>
                  <a:tcPr marL="68580" marR="68580" marT="34290" marB="34290"/>
                </a:tc>
                <a:tc>
                  <a:txBody>
                    <a:bodyPr/>
                    <a:lstStyle/>
                    <a:p>
                      <a:r>
                        <a:rPr lang="en-ZA" sz="1100" dirty="0">
                          <a:solidFill>
                            <a:schemeClr val="tx1"/>
                          </a:solidFill>
                        </a:rPr>
                        <a:t>Financial</a:t>
                      </a:r>
                      <a:r>
                        <a:rPr lang="en-ZA" sz="1100" baseline="0" dirty="0">
                          <a:solidFill>
                            <a:schemeClr val="tx1"/>
                          </a:solidFill>
                        </a:rPr>
                        <a:t> </a:t>
                      </a:r>
                      <a:endParaRPr lang="en-ZA" sz="1100" dirty="0">
                        <a:solidFill>
                          <a:schemeClr val="tx1"/>
                        </a:solidFill>
                      </a:endParaRPr>
                    </a:p>
                  </a:txBody>
                  <a:tcPr marL="68580" marR="68580" marT="34290" marB="34290"/>
                </a:tc>
                <a:tc>
                  <a:txBody>
                    <a:bodyPr/>
                    <a:lstStyle/>
                    <a:p>
                      <a:r>
                        <a:rPr lang="en-ZA" sz="1100" dirty="0">
                          <a:solidFill>
                            <a:schemeClr val="tx1"/>
                          </a:solidFill>
                        </a:rPr>
                        <a:t>Affordability will be an issue given the state of the economy</a:t>
                      </a:r>
                      <a:r>
                        <a:rPr lang="en-ZA" sz="1100" baseline="0" dirty="0">
                          <a:solidFill>
                            <a:schemeClr val="tx1"/>
                          </a:solidFill>
                        </a:rPr>
                        <a:t> and potential increase in unemployment </a:t>
                      </a:r>
                      <a:endParaRPr lang="en-ZA" sz="1100" dirty="0">
                        <a:solidFill>
                          <a:schemeClr val="tx1"/>
                        </a:solidFill>
                      </a:endParaRPr>
                    </a:p>
                  </a:txBody>
                  <a:tcPr marL="68580" marR="68580" marT="34290" marB="34290"/>
                </a:tc>
                <a:tc>
                  <a:txBody>
                    <a:bodyPr/>
                    <a:lstStyle/>
                    <a:p>
                      <a:r>
                        <a:rPr lang="en-ZA" sz="1100" dirty="0">
                          <a:solidFill>
                            <a:schemeClr val="tx1"/>
                          </a:solidFill>
                        </a:rPr>
                        <a:t>Increase</a:t>
                      </a:r>
                      <a:r>
                        <a:rPr lang="en-ZA" sz="1100" baseline="0" dirty="0">
                          <a:solidFill>
                            <a:schemeClr val="tx1"/>
                          </a:solidFill>
                        </a:rPr>
                        <a:t> in non-payment given the current circumstances and observed payment levels </a:t>
                      </a:r>
                      <a:endParaRPr lang="en-ZA" sz="1100" dirty="0">
                        <a:solidFill>
                          <a:schemeClr val="tx1"/>
                        </a:solidFill>
                      </a:endParaRPr>
                    </a:p>
                  </a:txBody>
                  <a:tcPr marL="68580" marR="68580" marT="34290" marB="34290"/>
                </a:tc>
                <a:tc>
                  <a:txBody>
                    <a:bodyPr/>
                    <a:lstStyle/>
                    <a:p>
                      <a:r>
                        <a:rPr lang="en-ZA" sz="1100" dirty="0">
                          <a:solidFill>
                            <a:schemeClr val="tx1"/>
                          </a:solidFill>
                        </a:rPr>
                        <a:t>Increase</a:t>
                      </a:r>
                      <a:r>
                        <a:rPr lang="en-ZA" sz="1100" baseline="0" dirty="0">
                          <a:solidFill>
                            <a:schemeClr val="tx1"/>
                          </a:solidFill>
                        </a:rPr>
                        <a:t> in non-payment given the current circumstances and observed payment levels</a:t>
                      </a:r>
                    </a:p>
                    <a:p>
                      <a:r>
                        <a:rPr lang="en-US" sz="1100" baseline="0" dirty="0">
                          <a:solidFill>
                            <a:schemeClr val="tx1"/>
                          </a:solidFill>
                        </a:rPr>
                        <a:t>Increased debtor days and debtor’s book</a:t>
                      </a:r>
                      <a:r>
                        <a:rPr lang="en-ZA" sz="1100" baseline="0" dirty="0">
                          <a:solidFill>
                            <a:schemeClr val="tx1"/>
                          </a:solidFill>
                        </a:rPr>
                        <a:t> </a:t>
                      </a:r>
                      <a:endParaRPr lang="en-ZA" sz="1100" dirty="0">
                        <a:solidFill>
                          <a:schemeClr val="tx1"/>
                        </a:solidFill>
                      </a:endParaRPr>
                    </a:p>
                  </a:txBody>
                  <a:tcPr marL="68580" marR="68580" marT="34290" marB="34290"/>
                </a:tc>
                <a:tc>
                  <a:txBody>
                    <a:bodyPr/>
                    <a:lstStyle/>
                    <a:p>
                      <a:r>
                        <a:rPr lang="en-ZA" sz="1100" dirty="0">
                          <a:solidFill>
                            <a:schemeClr val="tx1"/>
                          </a:solidFill>
                        </a:rPr>
                        <a:t>Increase</a:t>
                      </a:r>
                      <a:r>
                        <a:rPr lang="en-ZA" sz="1100" baseline="0" dirty="0">
                          <a:solidFill>
                            <a:schemeClr val="tx1"/>
                          </a:solidFill>
                        </a:rPr>
                        <a:t> in non payment given the current circumstances and observed payment levels </a:t>
                      </a:r>
                      <a:endParaRPr lang="en-ZA" sz="1100" dirty="0">
                        <a:solidFill>
                          <a:schemeClr val="tx1"/>
                        </a:solidFill>
                      </a:endParaRPr>
                    </a:p>
                  </a:txBody>
                  <a:tcPr marL="68580" marR="68580" marT="34290" marB="34290"/>
                </a:tc>
                <a:extLst>
                  <a:ext uri="{0D108BD9-81ED-4DB2-BD59-A6C34878D82A}">
                    <a16:rowId xmlns:a16="http://schemas.microsoft.com/office/drawing/2014/main" val="10001"/>
                  </a:ext>
                </a:extLst>
              </a:tr>
              <a:tr h="548640">
                <a:tc>
                  <a:txBody>
                    <a:bodyPr/>
                    <a:lstStyle/>
                    <a:p>
                      <a:r>
                        <a:rPr lang="en-ZA" sz="1100" dirty="0">
                          <a:solidFill>
                            <a:schemeClr val="tx1"/>
                          </a:solidFill>
                        </a:rPr>
                        <a:t>2</a:t>
                      </a:r>
                    </a:p>
                  </a:txBody>
                  <a:tcPr marL="68580" marR="68580" marT="34290" marB="34290"/>
                </a:tc>
                <a:tc>
                  <a:txBody>
                    <a:bodyPr/>
                    <a:lstStyle/>
                    <a:p>
                      <a:r>
                        <a:rPr lang="en-ZA" sz="1100" dirty="0">
                          <a:solidFill>
                            <a:schemeClr val="tx1"/>
                          </a:solidFill>
                        </a:rPr>
                        <a:t>Operational</a:t>
                      </a:r>
                    </a:p>
                  </a:txBody>
                  <a:tcPr marL="68580" marR="68580" marT="34290" marB="34290"/>
                </a:tc>
                <a:tc>
                  <a:txBody>
                    <a:bodyPr/>
                    <a:lstStyle/>
                    <a:p>
                      <a:r>
                        <a:rPr lang="en-ZA" sz="1100" dirty="0">
                          <a:solidFill>
                            <a:schemeClr val="tx1"/>
                          </a:solidFill>
                        </a:rPr>
                        <a:t>High</a:t>
                      </a:r>
                      <a:r>
                        <a:rPr lang="en-ZA" sz="1100" baseline="0" dirty="0">
                          <a:solidFill>
                            <a:schemeClr val="tx1"/>
                          </a:solidFill>
                        </a:rPr>
                        <a:t> consumption levels </a:t>
                      </a:r>
                      <a:endParaRPr lang="en-ZA" sz="1100" dirty="0">
                        <a:solidFill>
                          <a:schemeClr val="tx1"/>
                        </a:solidFill>
                      </a:endParaRPr>
                    </a:p>
                  </a:txBody>
                  <a:tcPr marL="68580" marR="68580" marT="34290" marB="34290"/>
                </a:tc>
                <a:tc>
                  <a:txBody>
                    <a:bodyPr/>
                    <a:lstStyle/>
                    <a:p>
                      <a:r>
                        <a:rPr lang="en-ZA" sz="1100" dirty="0">
                          <a:solidFill>
                            <a:schemeClr val="tx1"/>
                          </a:solidFill>
                        </a:rPr>
                        <a:t>Sustaining the Infrastructure</a:t>
                      </a:r>
                      <a:r>
                        <a:rPr lang="en-ZA" sz="1100" baseline="0" dirty="0">
                          <a:solidFill>
                            <a:schemeClr val="tx1"/>
                          </a:solidFill>
                        </a:rPr>
                        <a:t> </a:t>
                      </a:r>
                    </a:p>
                    <a:p>
                      <a:r>
                        <a:rPr lang="en-ZA" sz="1100" baseline="0" dirty="0">
                          <a:solidFill>
                            <a:schemeClr val="tx1"/>
                          </a:solidFill>
                        </a:rPr>
                        <a:t>Increase in non revenue water</a:t>
                      </a:r>
                      <a:endParaRPr lang="en-ZA" sz="1100" dirty="0">
                        <a:solidFill>
                          <a:schemeClr val="tx1"/>
                        </a:solidFill>
                      </a:endParaRPr>
                    </a:p>
                  </a:txBody>
                  <a:tcPr marL="68580" marR="68580" marT="34290" marB="34290"/>
                </a:tc>
                <a:tc>
                  <a:txBody>
                    <a:bodyPr/>
                    <a:lstStyle/>
                    <a:p>
                      <a:r>
                        <a:rPr lang="en-ZA" sz="1100" dirty="0">
                          <a:solidFill>
                            <a:schemeClr val="tx1"/>
                          </a:solidFill>
                        </a:rPr>
                        <a:t>Sustaining the Infrastructure</a:t>
                      </a:r>
                      <a:r>
                        <a:rPr lang="en-ZA" sz="1100" baseline="0" dirty="0">
                          <a:solidFill>
                            <a:schemeClr val="tx1"/>
                          </a:solidFill>
                        </a:rPr>
                        <a:t> </a:t>
                      </a:r>
                    </a:p>
                    <a:p>
                      <a:r>
                        <a:rPr lang="en-US" sz="1100" baseline="0" dirty="0">
                          <a:solidFill>
                            <a:schemeClr val="tx1"/>
                          </a:solidFill>
                        </a:rPr>
                        <a:t>Meeting the annual demand as planned,</a:t>
                      </a:r>
                      <a:endParaRPr lang="en-ZA" sz="1100" dirty="0">
                        <a:solidFill>
                          <a:schemeClr val="tx1"/>
                        </a:solidFill>
                      </a:endParaRPr>
                    </a:p>
                  </a:txBody>
                  <a:tcPr marL="68580" marR="68580" marT="34290" marB="34290"/>
                </a:tc>
                <a:tc>
                  <a:txBody>
                    <a:bodyPr/>
                    <a:lstStyle/>
                    <a:p>
                      <a:r>
                        <a:rPr lang="en-ZA" sz="1100" dirty="0">
                          <a:solidFill>
                            <a:schemeClr val="tx1"/>
                          </a:solidFill>
                        </a:rPr>
                        <a:t>Sustaining the Infrastructure</a:t>
                      </a:r>
                      <a:r>
                        <a:rPr lang="en-ZA" sz="1100" baseline="0" dirty="0">
                          <a:solidFill>
                            <a:schemeClr val="tx1"/>
                          </a:solidFill>
                        </a:rPr>
                        <a:t> </a:t>
                      </a:r>
                      <a:endParaRPr lang="en-ZA" sz="1100" dirty="0">
                        <a:solidFill>
                          <a:schemeClr val="tx1"/>
                        </a:solidFill>
                      </a:endParaRPr>
                    </a:p>
                  </a:txBody>
                  <a:tcPr marL="68580" marR="68580" marT="34290" marB="34290"/>
                </a:tc>
                <a:extLst>
                  <a:ext uri="{0D108BD9-81ED-4DB2-BD59-A6C34878D82A}">
                    <a16:rowId xmlns:a16="http://schemas.microsoft.com/office/drawing/2014/main" val="10002"/>
                  </a:ext>
                </a:extLst>
              </a:tr>
              <a:tr h="579144">
                <a:tc>
                  <a:txBody>
                    <a:bodyPr/>
                    <a:lstStyle/>
                    <a:p>
                      <a:r>
                        <a:rPr lang="en-ZA" sz="1100" dirty="0">
                          <a:solidFill>
                            <a:schemeClr val="tx1"/>
                          </a:solidFill>
                        </a:rPr>
                        <a:t>3</a:t>
                      </a:r>
                    </a:p>
                  </a:txBody>
                  <a:tcPr marL="68580" marR="68580" marT="34290" marB="34290"/>
                </a:tc>
                <a:tc>
                  <a:txBody>
                    <a:bodyPr/>
                    <a:lstStyle/>
                    <a:p>
                      <a:r>
                        <a:rPr lang="en-ZA" sz="1100" dirty="0">
                          <a:solidFill>
                            <a:schemeClr val="tx1"/>
                          </a:solidFill>
                        </a:rPr>
                        <a:t>Legal </a:t>
                      </a:r>
                    </a:p>
                  </a:txBody>
                  <a:tcPr marL="68580" marR="68580" marT="34290" marB="34290"/>
                </a:tc>
                <a:tc>
                  <a:txBody>
                    <a:bodyPr/>
                    <a:lstStyle/>
                    <a:p>
                      <a:r>
                        <a:rPr lang="en-ZA" sz="1100" baseline="0" dirty="0">
                          <a:solidFill>
                            <a:schemeClr val="tx1"/>
                          </a:solidFill>
                        </a:rPr>
                        <a:t>Relaxed credit control under the circumstances </a:t>
                      </a:r>
                      <a:endParaRPr lang="en-ZA" sz="1100" dirty="0">
                        <a:solidFill>
                          <a:schemeClr val="tx1"/>
                        </a:solidFill>
                      </a:endParaRPr>
                    </a:p>
                  </a:txBody>
                  <a:tcPr marL="68580" marR="68580" marT="34290" marB="34290"/>
                </a:tc>
                <a:tc>
                  <a:txBody>
                    <a:bodyPr/>
                    <a:lstStyle/>
                    <a:p>
                      <a:r>
                        <a:rPr lang="en-ZA" sz="1100" baseline="0" dirty="0">
                          <a:solidFill>
                            <a:schemeClr val="tx1"/>
                          </a:solidFill>
                        </a:rPr>
                        <a:t>Relaxed credit control measures under the circumstances </a:t>
                      </a:r>
                      <a:endParaRPr lang="en-ZA" sz="1100" dirty="0">
                        <a:solidFill>
                          <a:schemeClr val="tx1"/>
                        </a:solidFill>
                      </a:endParaRPr>
                    </a:p>
                  </a:txBody>
                  <a:tcPr marL="68580" marR="68580" marT="34290" marB="34290"/>
                </a:tc>
                <a:tc>
                  <a:txBody>
                    <a:bodyPr/>
                    <a:lstStyle/>
                    <a:p>
                      <a:r>
                        <a:rPr lang="en-ZA" sz="1100" baseline="0" dirty="0">
                          <a:solidFill>
                            <a:schemeClr val="tx1"/>
                          </a:solidFill>
                        </a:rPr>
                        <a:t>Relaxed credit control measures under the circumstances </a:t>
                      </a:r>
                      <a:endParaRPr lang="en-ZA" sz="1100" dirty="0">
                        <a:solidFill>
                          <a:schemeClr val="tx1"/>
                        </a:solidFill>
                      </a:endParaRPr>
                    </a:p>
                  </a:txBody>
                  <a:tcPr marL="68580" marR="68580" marT="34290" marB="34290">
                    <a:solidFill>
                      <a:schemeClr val="tx1">
                        <a:lumMod val="40000"/>
                        <a:lumOff val="60000"/>
                      </a:schemeClr>
                    </a:solidFill>
                  </a:tcPr>
                </a:tc>
                <a:tc>
                  <a:txBody>
                    <a:bodyPr/>
                    <a:lstStyle/>
                    <a:p>
                      <a:r>
                        <a:rPr lang="en-ZA" sz="1100" baseline="0" dirty="0">
                          <a:solidFill>
                            <a:schemeClr val="tx1"/>
                          </a:solidFill>
                        </a:rPr>
                        <a:t>Relaxed credit control measures under the circumstances </a:t>
                      </a:r>
                      <a:endParaRPr lang="en-ZA" sz="1100" dirty="0">
                        <a:solidFill>
                          <a:schemeClr val="tx1"/>
                        </a:solidFill>
                      </a:endParaRPr>
                    </a:p>
                  </a:txBody>
                  <a:tcPr marL="68580" marR="68580" marT="34290" marB="34290">
                    <a:solidFill>
                      <a:schemeClr val="tx1">
                        <a:lumMod val="40000"/>
                        <a:lumOff val="6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282449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96616C85-CC4C-DA49-8BA5-E057E3E4794B}"/>
              </a:ext>
            </a:extLst>
          </p:cNvPr>
          <p:cNvSpPr txBox="1">
            <a:spLocks/>
          </p:cNvSpPr>
          <p:nvPr/>
        </p:nvSpPr>
        <p:spPr>
          <a:xfrm>
            <a:off x="597159" y="1212092"/>
            <a:ext cx="7431542" cy="3727021"/>
          </a:xfrm>
          <a:prstGeom prst="rect">
            <a:avLst/>
          </a:prstGeom>
        </p:spPr>
        <p:txBody>
          <a:bodyPr>
            <a:normAutofit/>
          </a:bodyPr>
          <a:lst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64294" indent="0" defTabSz="342892">
              <a:buNone/>
              <a:defRPr/>
            </a:pPr>
            <a:r>
              <a:rPr lang="en-GB" sz="1200" b="1" dirty="0">
                <a:solidFill>
                  <a:srgbClr val="000000"/>
                </a:solidFill>
                <a:latin typeface="Arial"/>
              </a:rPr>
              <a:t>Overall Implications for the sector </a:t>
            </a:r>
          </a:p>
          <a:p>
            <a:pPr marL="807244" indent="-742950" defTabSz="342892">
              <a:buAutoNum type="arabicParenR" startAt="4"/>
              <a:defRPr/>
            </a:pPr>
            <a:endParaRPr lang="en-GB" sz="1200" b="1" dirty="0">
              <a:solidFill>
                <a:srgbClr val="000000"/>
              </a:solidFill>
              <a:latin typeface="Arial"/>
            </a:endParaRPr>
          </a:p>
          <a:p>
            <a:pPr marL="635785" lvl="1" indent="-171450" defTabSz="342892">
              <a:buFont typeface="Arial" panose="020B0604020202020204" pitchFamily="34" charset="0"/>
              <a:buChar char="•"/>
              <a:defRPr/>
            </a:pPr>
            <a:r>
              <a:rPr lang="en-GB" sz="1200" dirty="0">
                <a:solidFill>
                  <a:srgbClr val="000000"/>
                </a:solidFill>
                <a:latin typeface="Arial"/>
              </a:rPr>
              <a:t>Escalating  Debt levels due to non payment across the value chain</a:t>
            </a:r>
          </a:p>
          <a:p>
            <a:pPr marL="635785" lvl="1" indent="-171450" defTabSz="342892">
              <a:buFont typeface="Arial" panose="020B0604020202020204" pitchFamily="34" charset="0"/>
              <a:buChar char="•"/>
              <a:defRPr/>
            </a:pPr>
            <a:r>
              <a:rPr lang="en-GB" sz="1200" dirty="0">
                <a:solidFill>
                  <a:srgbClr val="000000"/>
                </a:solidFill>
                <a:latin typeface="Arial"/>
              </a:rPr>
              <a:t>Enforcement of credit control might lead to protests at municipal levels</a:t>
            </a:r>
          </a:p>
          <a:p>
            <a:pPr marL="635785" lvl="1" indent="-171450" defTabSz="342892">
              <a:buFont typeface="Arial" panose="020B0604020202020204" pitchFamily="34" charset="0"/>
              <a:buChar char="•"/>
              <a:defRPr/>
            </a:pPr>
            <a:r>
              <a:rPr lang="en-GB" sz="1200" dirty="0">
                <a:solidFill>
                  <a:srgbClr val="000000"/>
                </a:solidFill>
                <a:latin typeface="Arial"/>
              </a:rPr>
              <a:t>Covid-19 relief necessary to mitigate for loss of income by consumers </a:t>
            </a:r>
          </a:p>
          <a:p>
            <a:pPr marL="364325" lvl="1" indent="0" defTabSz="342892">
              <a:buNone/>
              <a:defRPr/>
            </a:pPr>
            <a:endParaRPr lang="en-GB" sz="1200" dirty="0">
              <a:solidFill>
                <a:srgbClr val="000000"/>
              </a:solidFill>
              <a:latin typeface="Arial"/>
            </a:endParaRPr>
          </a:p>
          <a:p>
            <a:pPr marL="64294" indent="0" defTabSz="342892">
              <a:buNone/>
              <a:defRPr/>
            </a:pPr>
            <a:r>
              <a:rPr lang="en-GB" sz="1200" b="1" dirty="0">
                <a:solidFill>
                  <a:srgbClr val="000000"/>
                </a:solidFill>
                <a:latin typeface="Arial"/>
              </a:rPr>
              <a:t>Proposed Intervention </a:t>
            </a:r>
            <a:r>
              <a:rPr lang="en-GB" sz="1200" dirty="0">
                <a:solidFill>
                  <a:srgbClr val="000000"/>
                </a:solidFill>
                <a:latin typeface="Arial"/>
              </a:rPr>
              <a:t> </a:t>
            </a:r>
          </a:p>
          <a:p>
            <a:pPr marL="807244" indent="-742950" defTabSz="342892">
              <a:buAutoNum type="arabicParenR" startAt="5"/>
              <a:defRPr/>
            </a:pPr>
            <a:endParaRPr lang="en-GB" sz="1200" dirty="0">
              <a:solidFill>
                <a:srgbClr val="000000"/>
              </a:solidFill>
              <a:latin typeface="Arial"/>
            </a:endParaRPr>
          </a:p>
          <a:p>
            <a:pPr marL="635785" lvl="1" indent="-171450" defTabSz="342892">
              <a:buFont typeface="Arial" panose="020B0604020202020204" pitchFamily="34" charset="0"/>
              <a:buChar char="•"/>
              <a:defRPr/>
            </a:pPr>
            <a:r>
              <a:rPr lang="en-GB" sz="1200" dirty="0">
                <a:solidFill>
                  <a:srgbClr val="000000"/>
                </a:solidFill>
                <a:latin typeface="Arial"/>
              </a:rPr>
              <a:t>Campaign to maintain current water consumptions levels</a:t>
            </a:r>
          </a:p>
          <a:p>
            <a:pPr marL="635785" lvl="1" indent="-171450" defTabSz="342892">
              <a:buFont typeface="Arial" panose="020B0604020202020204" pitchFamily="34" charset="0"/>
              <a:buChar char="•"/>
              <a:defRPr/>
            </a:pPr>
            <a:r>
              <a:rPr lang="en-GB" sz="1200" dirty="0">
                <a:solidFill>
                  <a:srgbClr val="000000"/>
                </a:solidFill>
                <a:latin typeface="Arial"/>
              </a:rPr>
              <a:t>Consider introducing Incentive to good paying and water usage customers </a:t>
            </a:r>
          </a:p>
          <a:p>
            <a:pPr marL="621500" lvl="1" indent="-257175" defTabSz="342892">
              <a:buFont typeface="Wingdings" panose="05000000000000000000" pitchFamily="2" charset="2"/>
              <a:buChar char="q"/>
              <a:defRPr/>
            </a:pPr>
            <a:endParaRPr lang="en-GB" sz="1200" dirty="0">
              <a:solidFill>
                <a:srgbClr val="000000"/>
              </a:solidFill>
              <a:latin typeface="Arial"/>
            </a:endParaRPr>
          </a:p>
          <a:p>
            <a:pPr marL="621500" lvl="1" indent="-257175" defTabSz="342892">
              <a:buFont typeface="Wingdings" panose="05000000000000000000" pitchFamily="2" charset="2"/>
              <a:buChar char="q"/>
              <a:defRPr/>
            </a:pPr>
            <a:endParaRPr lang="en-GB" sz="1200" dirty="0">
              <a:solidFill>
                <a:srgbClr val="000000"/>
              </a:solidFill>
              <a:latin typeface="Arial"/>
            </a:endParaRPr>
          </a:p>
          <a:p>
            <a:pPr marL="621500" lvl="1" indent="-257175" defTabSz="342892">
              <a:buFont typeface="Wingdings" panose="05000000000000000000" pitchFamily="2" charset="2"/>
              <a:buChar char="q"/>
              <a:defRPr/>
            </a:pPr>
            <a:endParaRPr lang="en-GB" sz="1200" dirty="0">
              <a:solidFill>
                <a:srgbClr val="000000"/>
              </a:solidFill>
              <a:latin typeface="Arial"/>
            </a:endParaRPr>
          </a:p>
          <a:p>
            <a:pPr marL="364325" lvl="1" indent="0" defTabSz="342892">
              <a:buNone/>
              <a:defRPr/>
            </a:pPr>
            <a:endParaRPr lang="en-GB" sz="1200" dirty="0">
              <a:solidFill>
                <a:srgbClr val="000000"/>
              </a:solidFill>
              <a:latin typeface="Arial"/>
            </a:endParaRPr>
          </a:p>
          <a:p>
            <a:pPr marL="621500" lvl="1" indent="-257175" defTabSz="342892">
              <a:buFont typeface="Wingdings" panose="05000000000000000000" pitchFamily="2" charset="2"/>
              <a:buChar char="q"/>
              <a:defRPr/>
            </a:pPr>
            <a:endParaRPr lang="en-GB" sz="1200" dirty="0">
              <a:solidFill>
                <a:srgbClr val="000000"/>
              </a:solidFill>
              <a:latin typeface="Arial"/>
            </a:endParaRPr>
          </a:p>
          <a:p>
            <a:pPr marL="321469" indent="-257175" defTabSz="342892">
              <a:buFont typeface="+mj-lt"/>
              <a:buAutoNum type="arabicParenR"/>
              <a:defRPr/>
            </a:pPr>
            <a:endParaRPr lang="en-ZA" sz="1200" dirty="0">
              <a:solidFill>
                <a:srgbClr val="000000"/>
              </a:solidFill>
              <a:latin typeface="Arial"/>
            </a:endParaRPr>
          </a:p>
          <a:p>
            <a:pPr marL="557199" lvl="1" indent="-214308" defTabSz="342892">
              <a:defRPr/>
            </a:pPr>
            <a:endParaRPr lang="en-ZA" sz="1200" dirty="0">
              <a:solidFill>
                <a:srgbClr val="F06D19"/>
              </a:solidFill>
              <a:latin typeface="Arial"/>
            </a:endParaRPr>
          </a:p>
        </p:txBody>
      </p:sp>
      <p:sp>
        <p:nvSpPr>
          <p:cNvPr id="5" name="Title 1">
            <a:extLst>
              <a:ext uri="{FF2B5EF4-FFF2-40B4-BE49-F238E27FC236}">
                <a16:creationId xmlns:a16="http://schemas.microsoft.com/office/drawing/2014/main" id="{6EBCB482-E6B3-CD40-8CE4-8415460B7F00}"/>
              </a:ext>
            </a:extLst>
          </p:cNvPr>
          <p:cNvSpPr>
            <a:spLocks noGrp="1"/>
          </p:cNvSpPr>
          <p:nvPr>
            <p:ph type="title"/>
          </p:nvPr>
        </p:nvSpPr>
        <p:spPr>
          <a:xfrm>
            <a:off x="654075" y="380085"/>
            <a:ext cx="6482615" cy="752029"/>
          </a:xfrm>
        </p:spPr>
        <p:txBody>
          <a:bodyPr>
            <a:noAutofit/>
          </a:bodyPr>
          <a:lstStyle/>
          <a:p>
            <a:pPr algn="l"/>
            <a:r>
              <a:rPr lang="en-US" sz="1800" dirty="0">
                <a:solidFill>
                  <a:schemeClr val="accent3">
                    <a:lumMod val="50000"/>
                  </a:schemeClr>
                </a:solidFill>
                <a:latin typeface="Arial" panose="020B0604020202020204" pitchFamily="34" charset="0"/>
                <a:cs typeface="Arial" panose="020B0604020202020204" pitchFamily="34" charset="0"/>
              </a:rPr>
              <a:t>IMPLICATIONS  </a:t>
            </a:r>
            <a:br>
              <a:rPr lang="en-US" sz="1800" dirty="0">
                <a:solidFill>
                  <a:schemeClr val="accent3">
                    <a:lumMod val="50000"/>
                  </a:schemeClr>
                </a:solidFill>
                <a:latin typeface="Arial" panose="020B0604020202020204" pitchFamily="34" charset="0"/>
                <a:cs typeface="Arial" panose="020B0604020202020204" pitchFamily="34" charset="0"/>
              </a:rPr>
            </a:br>
            <a:r>
              <a:rPr lang="en-US" sz="1800" dirty="0">
                <a:solidFill>
                  <a:schemeClr val="accent3">
                    <a:lumMod val="50000"/>
                  </a:schemeClr>
                </a:solidFill>
                <a:latin typeface="Arial" panose="020B0604020202020204" pitchFamily="34" charset="0"/>
                <a:cs typeface="Arial" panose="020B0604020202020204" pitchFamily="34" charset="0"/>
              </a:rPr>
              <a:t>(Scenario 1 – Implementing Approved Tariffs ) </a:t>
            </a:r>
          </a:p>
        </p:txBody>
      </p:sp>
    </p:spTree>
    <p:extLst>
      <p:ext uri="{BB962C8B-B14F-4D97-AF65-F5344CB8AC3E}">
        <p14:creationId xmlns:p14="http://schemas.microsoft.com/office/powerpoint/2010/main" val="37506200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4076" y="454730"/>
            <a:ext cx="6482615" cy="727147"/>
          </a:xfrm>
        </p:spPr>
        <p:txBody>
          <a:bodyPr>
            <a:noAutofit/>
          </a:bodyPr>
          <a:lstStyle/>
          <a:p>
            <a:pPr algn="l"/>
            <a:r>
              <a:rPr lang="en-US" sz="1800" dirty="0">
                <a:solidFill>
                  <a:schemeClr val="accent3">
                    <a:lumMod val="50000"/>
                  </a:schemeClr>
                </a:solidFill>
                <a:latin typeface="Arial" panose="020B0604020202020204" pitchFamily="34" charset="0"/>
                <a:cs typeface="Arial" panose="020B0604020202020204" pitchFamily="34" charset="0"/>
              </a:rPr>
              <a:t>IMPLICATIONS  </a:t>
            </a:r>
            <a:br>
              <a:rPr lang="en-US" sz="1800" dirty="0">
                <a:solidFill>
                  <a:schemeClr val="accent3">
                    <a:lumMod val="50000"/>
                  </a:schemeClr>
                </a:solidFill>
                <a:latin typeface="Arial" panose="020B0604020202020204" pitchFamily="34" charset="0"/>
                <a:cs typeface="Arial" panose="020B0604020202020204" pitchFamily="34" charset="0"/>
              </a:rPr>
            </a:br>
            <a:r>
              <a:rPr lang="en-US" sz="1800" dirty="0">
                <a:solidFill>
                  <a:schemeClr val="accent3">
                    <a:lumMod val="50000"/>
                  </a:schemeClr>
                </a:solidFill>
                <a:latin typeface="Arial" panose="020B0604020202020204" pitchFamily="34" charset="0"/>
                <a:cs typeface="Arial" panose="020B0604020202020204" pitchFamily="34" charset="0"/>
              </a:rPr>
              <a:t>(Scenario 2  – No tariff Increase across the value chain) </a:t>
            </a:r>
          </a:p>
        </p:txBody>
      </p:sp>
      <p:graphicFrame>
        <p:nvGraphicFramePr>
          <p:cNvPr id="4" name="Table 3"/>
          <p:cNvGraphicFramePr>
            <a:graphicFrameLocks noGrp="1"/>
          </p:cNvGraphicFramePr>
          <p:nvPr>
            <p:extLst>
              <p:ext uri="{D42A27DB-BD31-4B8C-83A1-F6EECF244321}">
                <p14:modId xmlns:p14="http://schemas.microsoft.com/office/powerpoint/2010/main" val="3684395769"/>
              </p:ext>
            </p:extLst>
          </p:nvPr>
        </p:nvGraphicFramePr>
        <p:xfrm>
          <a:off x="190147" y="1600188"/>
          <a:ext cx="8778242" cy="1943124"/>
        </p:xfrm>
        <a:graphic>
          <a:graphicData uri="http://schemas.openxmlformats.org/drawingml/2006/table">
            <a:tbl>
              <a:tblPr firstRow="1" bandRow="1">
                <a:tableStyleId>{5C22544A-7EE6-4342-B048-85BDC9FD1C3A}</a:tableStyleId>
              </a:tblPr>
              <a:tblGrid>
                <a:gridCol w="484784">
                  <a:extLst>
                    <a:ext uri="{9D8B030D-6E8A-4147-A177-3AD203B41FA5}">
                      <a16:colId xmlns:a16="http://schemas.microsoft.com/office/drawing/2014/main" val="20000"/>
                    </a:ext>
                  </a:extLst>
                </a:gridCol>
                <a:gridCol w="1110605">
                  <a:extLst>
                    <a:ext uri="{9D8B030D-6E8A-4147-A177-3AD203B41FA5}">
                      <a16:colId xmlns:a16="http://schemas.microsoft.com/office/drawing/2014/main" val="20001"/>
                    </a:ext>
                  </a:extLst>
                </a:gridCol>
                <a:gridCol w="1790300">
                  <a:extLst>
                    <a:ext uri="{9D8B030D-6E8A-4147-A177-3AD203B41FA5}">
                      <a16:colId xmlns:a16="http://schemas.microsoft.com/office/drawing/2014/main" val="20002"/>
                    </a:ext>
                  </a:extLst>
                </a:gridCol>
                <a:gridCol w="2193320">
                  <a:extLst>
                    <a:ext uri="{9D8B030D-6E8A-4147-A177-3AD203B41FA5}">
                      <a16:colId xmlns:a16="http://schemas.microsoft.com/office/drawing/2014/main" val="20003"/>
                    </a:ext>
                  </a:extLst>
                </a:gridCol>
                <a:gridCol w="1736193">
                  <a:extLst>
                    <a:ext uri="{9D8B030D-6E8A-4147-A177-3AD203B41FA5}">
                      <a16:colId xmlns:a16="http://schemas.microsoft.com/office/drawing/2014/main" val="20004"/>
                    </a:ext>
                  </a:extLst>
                </a:gridCol>
                <a:gridCol w="1463040">
                  <a:extLst>
                    <a:ext uri="{9D8B030D-6E8A-4147-A177-3AD203B41FA5}">
                      <a16:colId xmlns:a16="http://schemas.microsoft.com/office/drawing/2014/main" val="20005"/>
                    </a:ext>
                  </a:extLst>
                </a:gridCol>
              </a:tblGrid>
              <a:tr h="251460">
                <a:tc>
                  <a:txBody>
                    <a:bodyPr/>
                    <a:lstStyle/>
                    <a:p>
                      <a:r>
                        <a:rPr lang="en-ZA" sz="1200" dirty="0">
                          <a:solidFill>
                            <a:schemeClr val="bg1"/>
                          </a:solidFill>
                        </a:rPr>
                        <a:t>No.</a:t>
                      </a:r>
                    </a:p>
                  </a:txBody>
                  <a:tcPr marL="68580" marR="68580" marT="34290" marB="34290"/>
                </a:tc>
                <a:tc>
                  <a:txBody>
                    <a:bodyPr/>
                    <a:lstStyle/>
                    <a:p>
                      <a:r>
                        <a:rPr lang="en-ZA" sz="1200" dirty="0">
                          <a:solidFill>
                            <a:schemeClr val="bg1"/>
                          </a:solidFill>
                        </a:rPr>
                        <a:t>FACTOR</a:t>
                      </a:r>
                      <a:r>
                        <a:rPr lang="en-ZA" sz="1200" baseline="0" dirty="0">
                          <a:solidFill>
                            <a:schemeClr val="bg1"/>
                          </a:solidFill>
                        </a:rPr>
                        <a:t> </a:t>
                      </a:r>
                      <a:endParaRPr lang="en-ZA" sz="1200" dirty="0">
                        <a:solidFill>
                          <a:schemeClr val="bg1"/>
                        </a:solidFill>
                      </a:endParaRPr>
                    </a:p>
                  </a:txBody>
                  <a:tcPr marL="68580" marR="68580" marT="34290" marB="34290"/>
                </a:tc>
                <a:tc>
                  <a:txBody>
                    <a:bodyPr/>
                    <a:lstStyle/>
                    <a:p>
                      <a:r>
                        <a:rPr lang="en-ZA" sz="1200" dirty="0">
                          <a:solidFill>
                            <a:schemeClr val="bg1"/>
                          </a:solidFill>
                        </a:rPr>
                        <a:t>CONSUMER</a:t>
                      </a:r>
                    </a:p>
                  </a:txBody>
                  <a:tcPr marL="68580" marR="68580" marT="34290" marB="34290"/>
                </a:tc>
                <a:tc>
                  <a:txBody>
                    <a:bodyPr/>
                    <a:lstStyle/>
                    <a:p>
                      <a:r>
                        <a:rPr lang="en-ZA" sz="1200" dirty="0">
                          <a:solidFill>
                            <a:schemeClr val="bg1"/>
                          </a:solidFill>
                        </a:rPr>
                        <a:t>MUNICIPALITIES</a:t>
                      </a:r>
                      <a:r>
                        <a:rPr lang="en-ZA" sz="1200" baseline="0" dirty="0">
                          <a:solidFill>
                            <a:schemeClr val="bg1"/>
                          </a:solidFill>
                        </a:rPr>
                        <a:t> </a:t>
                      </a:r>
                      <a:endParaRPr lang="en-ZA" sz="1200" dirty="0">
                        <a:solidFill>
                          <a:schemeClr val="bg1"/>
                        </a:solidFill>
                      </a:endParaRPr>
                    </a:p>
                  </a:txBody>
                  <a:tcPr marL="68580" marR="68580" marT="34290" marB="34290"/>
                </a:tc>
                <a:tc>
                  <a:txBody>
                    <a:bodyPr/>
                    <a:lstStyle/>
                    <a:p>
                      <a:r>
                        <a:rPr lang="en-ZA" sz="1200" dirty="0">
                          <a:solidFill>
                            <a:schemeClr val="bg1"/>
                          </a:solidFill>
                        </a:rPr>
                        <a:t>WATER BOARD</a:t>
                      </a:r>
                    </a:p>
                  </a:txBody>
                  <a:tcPr marL="68580" marR="68580" marT="34290" marB="34290"/>
                </a:tc>
                <a:tc>
                  <a:txBody>
                    <a:bodyPr/>
                    <a:lstStyle/>
                    <a:p>
                      <a:r>
                        <a:rPr lang="en-ZA" sz="1200" dirty="0">
                          <a:solidFill>
                            <a:schemeClr val="bg1"/>
                          </a:solidFill>
                        </a:rPr>
                        <a:t>DEPARTMENT</a:t>
                      </a:r>
                    </a:p>
                  </a:txBody>
                  <a:tcPr marL="68580" marR="68580" marT="34290" marB="34290"/>
                </a:tc>
                <a:extLst>
                  <a:ext uri="{0D108BD9-81ED-4DB2-BD59-A6C34878D82A}">
                    <a16:rowId xmlns:a16="http://schemas.microsoft.com/office/drawing/2014/main" val="10000"/>
                  </a:ext>
                </a:extLst>
              </a:tr>
              <a:tr h="251460">
                <a:tc>
                  <a:txBody>
                    <a:bodyPr/>
                    <a:lstStyle/>
                    <a:p>
                      <a:r>
                        <a:rPr lang="en-ZA" sz="1200" dirty="0">
                          <a:solidFill>
                            <a:schemeClr val="tx1"/>
                          </a:solidFill>
                        </a:rPr>
                        <a:t>1</a:t>
                      </a:r>
                    </a:p>
                  </a:txBody>
                  <a:tcPr marL="68580" marR="68580" marT="34290" marB="34290"/>
                </a:tc>
                <a:tc>
                  <a:txBody>
                    <a:bodyPr/>
                    <a:lstStyle/>
                    <a:p>
                      <a:r>
                        <a:rPr lang="en-ZA" sz="1200" dirty="0">
                          <a:solidFill>
                            <a:schemeClr val="tx1"/>
                          </a:solidFill>
                        </a:rPr>
                        <a:t>Financial</a:t>
                      </a:r>
                      <a:r>
                        <a:rPr lang="en-ZA" sz="1200" baseline="0" dirty="0">
                          <a:solidFill>
                            <a:schemeClr val="tx1"/>
                          </a:solidFill>
                        </a:rPr>
                        <a:t> </a:t>
                      </a:r>
                      <a:endParaRPr lang="en-ZA" sz="1200" dirty="0">
                        <a:solidFill>
                          <a:schemeClr val="tx1"/>
                        </a:solidFill>
                      </a:endParaRPr>
                    </a:p>
                  </a:txBody>
                  <a:tcPr marL="68580" marR="68580" marT="34290" marB="34290"/>
                </a:tc>
                <a:tc>
                  <a:txBody>
                    <a:bodyPr/>
                    <a:lstStyle/>
                    <a:p>
                      <a:r>
                        <a:rPr lang="en-ZA" sz="1200" dirty="0">
                          <a:solidFill>
                            <a:schemeClr val="tx1"/>
                          </a:solidFill>
                        </a:rPr>
                        <a:t>Relief to customers</a:t>
                      </a:r>
                      <a:r>
                        <a:rPr lang="en-ZA" sz="1200" baseline="0" dirty="0">
                          <a:solidFill>
                            <a:schemeClr val="tx1"/>
                          </a:solidFill>
                        </a:rPr>
                        <a:t> </a:t>
                      </a:r>
                      <a:endParaRPr lang="en-ZA" sz="1200" dirty="0">
                        <a:solidFill>
                          <a:schemeClr val="tx1"/>
                        </a:solidFill>
                      </a:endParaRPr>
                    </a:p>
                  </a:txBody>
                  <a:tcPr marL="68580" marR="68580" marT="34290" marB="34290"/>
                </a:tc>
                <a:tc>
                  <a:txBody>
                    <a:bodyPr/>
                    <a:lstStyle/>
                    <a:p>
                      <a:r>
                        <a:rPr lang="en-ZA" sz="1200" dirty="0">
                          <a:solidFill>
                            <a:schemeClr val="tx1"/>
                          </a:solidFill>
                        </a:rPr>
                        <a:t>Loss of Revenue</a:t>
                      </a:r>
                    </a:p>
                  </a:txBody>
                  <a:tcPr marL="68580" marR="68580" marT="34290" marB="34290"/>
                </a:tc>
                <a:tc>
                  <a:txBody>
                    <a:bodyPr/>
                    <a:lstStyle/>
                    <a:p>
                      <a:r>
                        <a:rPr lang="en-ZA" sz="1200" dirty="0">
                          <a:solidFill>
                            <a:schemeClr val="tx1"/>
                          </a:solidFill>
                        </a:rPr>
                        <a:t>Loss of Revenue</a:t>
                      </a:r>
                    </a:p>
                  </a:txBody>
                  <a:tcPr marL="68580" marR="68580" marT="34290" marB="34290"/>
                </a:tc>
                <a:tc>
                  <a:txBody>
                    <a:bodyPr/>
                    <a:lstStyle/>
                    <a:p>
                      <a:r>
                        <a:rPr lang="en-ZA" sz="1200" dirty="0">
                          <a:solidFill>
                            <a:schemeClr val="tx1"/>
                          </a:solidFill>
                        </a:rPr>
                        <a:t>Loss of Revenue</a:t>
                      </a:r>
                    </a:p>
                  </a:txBody>
                  <a:tcPr marL="68580" marR="68580" marT="34290" marB="34290"/>
                </a:tc>
                <a:extLst>
                  <a:ext uri="{0D108BD9-81ED-4DB2-BD59-A6C34878D82A}">
                    <a16:rowId xmlns:a16="http://schemas.microsoft.com/office/drawing/2014/main" val="10001"/>
                  </a:ext>
                </a:extLst>
              </a:tr>
              <a:tr h="845820">
                <a:tc>
                  <a:txBody>
                    <a:bodyPr/>
                    <a:lstStyle/>
                    <a:p>
                      <a:r>
                        <a:rPr lang="en-ZA" sz="1200" dirty="0">
                          <a:solidFill>
                            <a:schemeClr val="tx1"/>
                          </a:solidFill>
                        </a:rPr>
                        <a:t>2</a:t>
                      </a:r>
                    </a:p>
                  </a:txBody>
                  <a:tcPr marL="68580" marR="68580" marT="34290" marB="34290"/>
                </a:tc>
                <a:tc>
                  <a:txBody>
                    <a:bodyPr/>
                    <a:lstStyle/>
                    <a:p>
                      <a:r>
                        <a:rPr lang="en-ZA" sz="1200" dirty="0">
                          <a:solidFill>
                            <a:schemeClr val="tx1"/>
                          </a:solidFill>
                        </a:rPr>
                        <a:t>Operational</a:t>
                      </a:r>
                    </a:p>
                  </a:txBody>
                  <a:tcPr marL="68580" marR="68580" marT="34290" marB="34290"/>
                </a:tc>
                <a:tc>
                  <a:txBody>
                    <a:bodyPr/>
                    <a:lstStyle/>
                    <a:p>
                      <a:r>
                        <a:rPr lang="en-ZA" sz="1200" dirty="0">
                          <a:solidFill>
                            <a:schemeClr val="tx1"/>
                          </a:solidFill>
                        </a:rPr>
                        <a:t>Increase</a:t>
                      </a:r>
                      <a:r>
                        <a:rPr lang="en-ZA" sz="1200" baseline="0" dirty="0">
                          <a:solidFill>
                            <a:schemeClr val="tx1"/>
                          </a:solidFill>
                        </a:rPr>
                        <a:t> in consumption </a:t>
                      </a:r>
                      <a:endParaRPr lang="en-ZA" sz="1200" dirty="0">
                        <a:solidFill>
                          <a:schemeClr val="tx1"/>
                        </a:solidFill>
                      </a:endParaRPr>
                    </a:p>
                  </a:txBody>
                  <a:tcPr marL="68580" marR="68580" marT="34290" marB="34290"/>
                </a:tc>
                <a:tc>
                  <a:txBody>
                    <a:bodyPr/>
                    <a:lstStyle/>
                    <a:p>
                      <a:r>
                        <a:rPr lang="en-ZA" sz="1200" dirty="0">
                          <a:solidFill>
                            <a:schemeClr val="tx1"/>
                          </a:solidFill>
                        </a:rPr>
                        <a:t>Sustaining the Infrastructure</a:t>
                      </a:r>
                      <a:r>
                        <a:rPr lang="en-ZA" sz="1200" baseline="0" dirty="0">
                          <a:solidFill>
                            <a:schemeClr val="tx1"/>
                          </a:solidFill>
                        </a:rPr>
                        <a:t> </a:t>
                      </a:r>
                      <a:endParaRPr lang="en-ZA" sz="1200" dirty="0">
                        <a:solidFill>
                          <a:schemeClr val="tx1"/>
                        </a:solidFill>
                      </a:endParaRPr>
                    </a:p>
                  </a:txBody>
                  <a:tcPr marL="68580" marR="68580" marT="34290" marB="34290"/>
                </a:tc>
                <a:tc>
                  <a:txBody>
                    <a:bodyPr/>
                    <a:lstStyle/>
                    <a:p>
                      <a:r>
                        <a:rPr lang="en-ZA" sz="1200" dirty="0">
                          <a:solidFill>
                            <a:schemeClr val="tx1"/>
                          </a:solidFill>
                        </a:rPr>
                        <a:t>Sustaining the Infrastructure</a:t>
                      </a:r>
                      <a:r>
                        <a:rPr lang="en-ZA" sz="1200" baseline="0" dirty="0">
                          <a:solidFill>
                            <a:schemeClr val="tx1"/>
                          </a:solidFill>
                        </a:rPr>
                        <a:t> </a:t>
                      </a:r>
                    </a:p>
                    <a:p>
                      <a:pPr marL="0" marR="0" lvl="1" indent="0" algn="l" defTabSz="457200" rtl="0" eaLnBrk="1" fontAlgn="auto" latinLnBrk="0" hangingPunct="1">
                        <a:lnSpc>
                          <a:spcPct val="100000"/>
                        </a:lnSpc>
                        <a:spcBef>
                          <a:spcPts val="0"/>
                        </a:spcBef>
                        <a:spcAft>
                          <a:spcPts val="0"/>
                        </a:spcAft>
                        <a:buClrTx/>
                        <a:buSzTx/>
                        <a:buFontTx/>
                        <a:buNone/>
                        <a:tabLst/>
                        <a:defRPr/>
                      </a:pPr>
                      <a:r>
                        <a:rPr lang="en-ZA" sz="1400" dirty="0">
                          <a:solidFill>
                            <a:schemeClr val="tx1"/>
                          </a:solidFill>
                          <a:latin typeface="Calibri"/>
                        </a:rPr>
                        <a:t>Postpone urgent projects</a:t>
                      </a:r>
                      <a:r>
                        <a:rPr lang="en-ZA" sz="1000" dirty="0">
                          <a:solidFill>
                            <a:schemeClr val="tx1"/>
                          </a:solidFill>
                          <a:latin typeface="Calibri"/>
                        </a:rPr>
                        <a:t>  </a:t>
                      </a:r>
                      <a:endParaRPr lang="en-ZA" sz="1200" dirty="0">
                        <a:solidFill>
                          <a:schemeClr val="tx1"/>
                        </a:solidFill>
                      </a:endParaRPr>
                    </a:p>
                  </a:txBody>
                  <a:tcPr marL="68580" marR="68580" marT="34290" marB="34290"/>
                </a:tc>
                <a:tc>
                  <a:txBody>
                    <a:bodyPr/>
                    <a:lstStyle/>
                    <a:p>
                      <a:r>
                        <a:rPr lang="en-ZA" sz="1200" dirty="0">
                          <a:solidFill>
                            <a:schemeClr val="tx1"/>
                          </a:solidFill>
                        </a:rPr>
                        <a:t>Sustaining the Infrastructure</a:t>
                      </a:r>
                      <a:r>
                        <a:rPr lang="en-ZA" sz="1200" baseline="0" dirty="0">
                          <a:solidFill>
                            <a:schemeClr val="tx1"/>
                          </a:solidFill>
                        </a:rPr>
                        <a:t> </a:t>
                      </a:r>
                      <a:endParaRPr lang="en-ZA" sz="1200" dirty="0">
                        <a:solidFill>
                          <a:schemeClr val="tx1"/>
                        </a:solidFill>
                      </a:endParaRPr>
                    </a:p>
                  </a:txBody>
                  <a:tcPr marL="68580" marR="68580" marT="34290" marB="34290"/>
                </a:tc>
                <a:extLst>
                  <a:ext uri="{0D108BD9-81ED-4DB2-BD59-A6C34878D82A}">
                    <a16:rowId xmlns:a16="http://schemas.microsoft.com/office/drawing/2014/main" val="10002"/>
                  </a:ext>
                </a:extLst>
              </a:tr>
              <a:tr h="579144">
                <a:tc>
                  <a:txBody>
                    <a:bodyPr/>
                    <a:lstStyle/>
                    <a:p>
                      <a:r>
                        <a:rPr lang="en-ZA" sz="1200" dirty="0">
                          <a:solidFill>
                            <a:schemeClr val="tx1"/>
                          </a:solidFill>
                        </a:rPr>
                        <a:t>3</a:t>
                      </a:r>
                    </a:p>
                  </a:txBody>
                  <a:tcPr marL="68580" marR="68580" marT="34290" marB="34290"/>
                </a:tc>
                <a:tc>
                  <a:txBody>
                    <a:bodyPr/>
                    <a:lstStyle/>
                    <a:p>
                      <a:r>
                        <a:rPr lang="en-ZA" sz="1200" dirty="0">
                          <a:solidFill>
                            <a:schemeClr val="tx1"/>
                          </a:solidFill>
                        </a:rPr>
                        <a:t>Legal </a:t>
                      </a:r>
                    </a:p>
                  </a:txBody>
                  <a:tcPr marL="68580" marR="68580" marT="34290" marB="34290"/>
                </a:tc>
                <a:tc>
                  <a:txBody>
                    <a:bodyPr/>
                    <a:lstStyle/>
                    <a:p>
                      <a:r>
                        <a:rPr lang="en-ZA" sz="1200" dirty="0">
                          <a:solidFill>
                            <a:schemeClr val="tx1"/>
                          </a:solidFill>
                        </a:rPr>
                        <a:t>No</a:t>
                      </a:r>
                      <a:r>
                        <a:rPr lang="en-ZA" sz="1200" baseline="0" dirty="0">
                          <a:solidFill>
                            <a:schemeClr val="tx1"/>
                          </a:solidFill>
                        </a:rPr>
                        <a:t> credit control</a:t>
                      </a:r>
                      <a:endParaRPr lang="en-ZA" sz="1200" dirty="0">
                        <a:solidFill>
                          <a:schemeClr val="tx1"/>
                        </a:solidFill>
                      </a:endParaRPr>
                    </a:p>
                  </a:txBody>
                  <a:tcPr marL="68580" marR="68580" marT="34290" marB="34290"/>
                </a:tc>
                <a:tc>
                  <a:txBody>
                    <a:bodyPr/>
                    <a:lstStyle/>
                    <a:p>
                      <a:r>
                        <a:rPr lang="en-ZA" sz="1200" dirty="0">
                          <a:solidFill>
                            <a:schemeClr val="tx1"/>
                          </a:solidFill>
                        </a:rPr>
                        <a:t>Only</a:t>
                      </a:r>
                      <a:r>
                        <a:rPr lang="en-ZA" sz="1200" baseline="0" dirty="0">
                          <a:solidFill>
                            <a:schemeClr val="tx1"/>
                          </a:solidFill>
                        </a:rPr>
                        <a:t> at mid term budget adjustments </a:t>
                      </a:r>
                      <a:endParaRPr lang="en-ZA" sz="1200" dirty="0">
                        <a:solidFill>
                          <a:schemeClr val="tx1"/>
                        </a:solidFill>
                      </a:endParaRPr>
                    </a:p>
                  </a:txBody>
                  <a:tcPr marL="68580" marR="68580" marT="34290" marB="34290"/>
                </a:tc>
                <a:tc>
                  <a:txBody>
                    <a:bodyPr/>
                    <a:lstStyle/>
                    <a:p>
                      <a:r>
                        <a:rPr lang="en-ZA" sz="1200" dirty="0">
                          <a:solidFill>
                            <a:schemeClr val="bg1"/>
                          </a:solidFill>
                        </a:rPr>
                        <a:t>Section</a:t>
                      </a:r>
                      <a:r>
                        <a:rPr lang="en-ZA" sz="1200" baseline="0" dirty="0">
                          <a:solidFill>
                            <a:schemeClr val="bg1"/>
                          </a:solidFill>
                        </a:rPr>
                        <a:t> 42 (5) we need interpretation</a:t>
                      </a:r>
                      <a:endParaRPr lang="en-ZA" sz="1200" dirty="0">
                        <a:solidFill>
                          <a:schemeClr val="bg1"/>
                        </a:solidFill>
                      </a:endParaRPr>
                    </a:p>
                  </a:txBody>
                  <a:tcPr marL="68580" marR="68580" marT="34290" marB="34290">
                    <a:solidFill>
                      <a:srgbClr val="FF0000"/>
                    </a:solidFill>
                  </a:tcPr>
                </a:tc>
                <a:tc>
                  <a:txBody>
                    <a:bodyPr/>
                    <a:lstStyle/>
                    <a:p>
                      <a:r>
                        <a:rPr lang="en-ZA" sz="1200" dirty="0">
                          <a:solidFill>
                            <a:schemeClr val="bg1"/>
                          </a:solidFill>
                        </a:rPr>
                        <a:t>Non</a:t>
                      </a:r>
                      <a:r>
                        <a:rPr lang="en-ZA" sz="1200" baseline="0" dirty="0">
                          <a:solidFill>
                            <a:schemeClr val="bg1"/>
                          </a:solidFill>
                        </a:rPr>
                        <a:t> compliant with the pricing strategy </a:t>
                      </a:r>
                      <a:endParaRPr lang="en-ZA" sz="1200" dirty="0">
                        <a:solidFill>
                          <a:schemeClr val="bg1"/>
                        </a:solidFill>
                      </a:endParaRPr>
                    </a:p>
                  </a:txBody>
                  <a:tcPr marL="68580" marR="68580" marT="34290" marB="34290">
                    <a:solidFill>
                      <a:srgbClr val="FF0000"/>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369196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266" y="224075"/>
            <a:ext cx="8229600" cy="857250"/>
          </a:xfrm>
        </p:spPr>
        <p:txBody>
          <a:bodyPr/>
          <a:lstStyle/>
          <a:p>
            <a:pPr algn="l"/>
            <a:r>
              <a:rPr lang="en-ZA" sz="2400" b="1" dirty="0">
                <a:solidFill>
                  <a:schemeClr val="accent3">
                    <a:lumMod val="50000"/>
                  </a:schemeClr>
                </a:solidFill>
                <a:latin typeface="Arial" panose="020B0604020202020204" pitchFamily="34" charset="0"/>
                <a:cs typeface="Arial" panose="020B0604020202020204" pitchFamily="34" charset="0"/>
              </a:rPr>
              <a:t>Purpose of the Presentation</a:t>
            </a:r>
          </a:p>
        </p:txBody>
      </p:sp>
      <p:sp>
        <p:nvSpPr>
          <p:cNvPr id="3" name="Content Placeholder 2"/>
          <p:cNvSpPr>
            <a:spLocks noGrp="1"/>
          </p:cNvSpPr>
          <p:nvPr>
            <p:ph idx="1"/>
          </p:nvPr>
        </p:nvSpPr>
        <p:spPr>
          <a:xfrm>
            <a:off x="404203" y="1139389"/>
            <a:ext cx="7344696" cy="3394472"/>
          </a:xfrm>
        </p:spPr>
        <p:txBody>
          <a:bodyPr/>
          <a:lstStyle/>
          <a:p>
            <a:r>
              <a:rPr lang="en-ZA" sz="2100" dirty="0"/>
              <a:t>To present a joint reflect on the approved Water Board tariffs and process</a:t>
            </a:r>
          </a:p>
          <a:p>
            <a:endParaRPr lang="en-ZA" sz="2100" dirty="0"/>
          </a:p>
          <a:p>
            <a:r>
              <a:rPr lang="en-ZA" sz="2100" dirty="0"/>
              <a:t>To respond to the question raised during the Portfolio Committee dated 02 June 2020</a:t>
            </a:r>
          </a:p>
          <a:p>
            <a:endParaRPr lang="en-ZA" sz="2100" dirty="0">
              <a:solidFill>
                <a:schemeClr val="accent6"/>
              </a:solidFill>
            </a:endParaRPr>
          </a:p>
          <a:p>
            <a:pPr marL="0" indent="0">
              <a:buNone/>
            </a:pPr>
            <a:endParaRPr lang="en-ZA" sz="2100" dirty="0"/>
          </a:p>
        </p:txBody>
      </p:sp>
    </p:spTree>
    <p:extLst>
      <p:ext uri="{BB962C8B-B14F-4D97-AF65-F5344CB8AC3E}">
        <p14:creationId xmlns:p14="http://schemas.microsoft.com/office/powerpoint/2010/main" val="7595004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903E20FF-AEA9-C648-995D-04CF9F275D49}"/>
              </a:ext>
            </a:extLst>
          </p:cNvPr>
          <p:cNvSpPr txBox="1">
            <a:spLocks/>
          </p:cNvSpPr>
          <p:nvPr/>
        </p:nvSpPr>
        <p:spPr>
          <a:xfrm>
            <a:off x="598926" y="1342989"/>
            <a:ext cx="7431542" cy="2457522"/>
          </a:xfrm>
          <a:prstGeom prst="rect">
            <a:avLst/>
          </a:prstGeom>
        </p:spPr>
        <p:txBody>
          <a:bodyPr>
            <a:normAutofit lnSpcReduction="10000"/>
          </a:bodyPr>
          <a:lst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64294" indent="0" defTabSz="342892">
              <a:buNone/>
              <a:defRPr/>
            </a:pPr>
            <a:r>
              <a:rPr lang="en-GB" sz="1125" b="1" dirty="0">
                <a:solidFill>
                  <a:srgbClr val="000000"/>
                </a:solidFill>
                <a:latin typeface="Arial"/>
              </a:rPr>
              <a:t>Overall Implications for the sector </a:t>
            </a:r>
          </a:p>
          <a:p>
            <a:pPr marL="321469" indent="-257175" defTabSz="342892">
              <a:buFont typeface="+mj-lt"/>
              <a:buAutoNum type="arabicParenR"/>
              <a:defRPr/>
            </a:pPr>
            <a:endParaRPr lang="en-GB" sz="1125" b="1" dirty="0">
              <a:solidFill>
                <a:srgbClr val="000000"/>
              </a:solidFill>
              <a:latin typeface="Arial"/>
            </a:endParaRPr>
          </a:p>
          <a:p>
            <a:pPr lvl="1" defTabSz="342892">
              <a:buFont typeface="Arial" panose="020B0604020202020204" pitchFamily="34" charset="0"/>
              <a:buChar char="•"/>
              <a:defRPr/>
            </a:pPr>
            <a:r>
              <a:rPr lang="en-GB" sz="1125" dirty="0">
                <a:solidFill>
                  <a:srgbClr val="000000"/>
                </a:solidFill>
                <a:latin typeface="Arial"/>
              </a:rPr>
              <a:t>1</a:t>
            </a:r>
            <a:r>
              <a:rPr lang="en-GB" sz="1125" baseline="30000" dirty="0">
                <a:solidFill>
                  <a:srgbClr val="000000"/>
                </a:solidFill>
                <a:latin typeface="Arial"/>
              </a:rPr>
              <a:t>st</a:t>
            </a:r>
            <a:r>
              <a:rPr lang="en-GB" sz="1125" dirty="0">
                <a:solidFill>
                  <a:srgbClr val="000000"/>
                </a:solidFill>
                <a:latin typeface="Arial"/>
              </a:rPr>
              <a:t> tier is already implementing a new tariff since April while 2</a:t>
            </a:r>
            <a:r>
              <a:rPr lang="en-GB" sz="1125" baseline="30000" dirty="0">
                <a:solidFill>
                  <a:srgbClr val="000000"/>
                </a:solidFill>
                <a:latin typeface="Arial"/>
              </a:rPr>
              <a:t>nd</a:t>
            </a:r>
            <a:r>
              <a:rPr lang="en-GB" sz="1125" dirty="0">
                <a:solidFill>
                  <a:srgbClr val="000000"/>
                </a:solidFill>
                <a:latin typeface="Arial"/>
              </a:rPr>
              <a:t> tier’s tariffs are already approved</a:t>
            </a:r>
          </a:p>
          <a:p>
            <a:pPr lvl="1" defTabSz="342892">
              <a:buFont typeface="Arial" panose="020B0604020202020204" pitchFamily="34" charset="0"/>
              <a:buChar char="•"/>
              <a:defRPr/>
            </a:pPr>
            <a:r>
              <a:rPr lang="en-GB" sz="1125" dirty="0">
                <a:solidFill>
                  <a:srgbClr val="000000"/>
                </a:solidFill>
                <a:latin typeface="Arial"/>
              </a:rPr>
              <a:t>Loss of revenue for the year under review </a:t>
            </a:r>
          </a:p>
          <a:p>
            <a:pPr lvl="1" defTabSz="342892">
              <a:buFont typeface="Arial" panose="020B0604020202020204" pitchFamily="34" charset="0"/>
              <a:buChar char="•"/>
              <a:defRPr/>
            </a:pPr>
            <a:r>
              <a:rPr lang="en-GB" sz="1125" dirty="0">
                <a:solidFill>
                  <a:srgbClr val="000000"/>
                </a:solidFill>
                <a:latin typeface="Arial"/>
              </a:rPr>
              <a:t>Huge increases in the 2021/2022</a:t>
            </a:r>
          </a:p>
          <a:p>
            <a:pPr lvl="1" defTabSz="342892">
              <a:buFont typeface="Arial" panose="020B0604020202020204" pitchFamily="34" charset="0"/>
              <a:buChar char="•"/>
              <a:defRPr/>
            </a:pPr>
            <a:r>
              <a:rPr lang="en-GB" sz="1125" dirty="0">
                <a:solidFill>
                  <a:srgbClr val="000000"/>
                </a:solidFill>
                <a:latin typeface="Arial"/>
              </a:rPr>
              <a:t>Risk p</a:t>
            </a:r>
            <a:r>
              <a:rPr lang="en-GB" sz="1125" dirty="0" err="1">
                <a:solidFill>
                  <a:srgbClr val="000000"/>
                </a:solidFill>
                <a:latin typeface="Arial"/>
              </a:rPr>
              <a:t>roviding</a:t>
            </a:r>
            <a:r>
              <a:rPr lang="en-GB" sz="1125" dirty="0">
                <a:solidFill>
                  <a:srgbClr val="000000"/>
                </a:solidFill>
                <a:latin typeface="Arial"/>
              </a:rPr>
              <a:t> reliable services  </a:t>
            </a:r>
          </a:p>
          <a:p>
            <a:pPr marL="64294" indent="0" defTabSz="342892">
              <a:buNone/>
              <a:defRPr/>
            </a:pPr>
            <a:endParaRPr lang="en-GB" sz="1125" b="1" dirty="0">
              <a:solidFill>
                <a:srgbClr val="000000"/>
              </a:solidFill>
              <a:latin typeface="Arial"/>
            </a:endParaRPr>
          </a:p>
          <a:p>
            <a:pPr marL="64294" indent="0" defTabSz="342892">
              <a:buNone/>
              <a:defRPr/>
            </a:pPr>
            <a:r>
              <a:rPr lang="en-GB" sz="1125" b="1" dirty="0">
                <a:solidFill>
                  <a:srgbClr val="000000"/>
                </a:solidFill>
                <a:latin typeface="Arial"/>
              </a:rPr>
              <a:t>Proposed Intervention </a:t>
            </a:r>
            <a:r>
              <a:rPr lang="en-GB" sz="1125" dirty="0">
                <a:solidFill>
                  <a:srgbClr val="000000"/>
                </a:solidFill>
                <a:latin typeface="Arial"/>
              </a:rPr>
              <a:t> </a:t>
            </a:r>
          </a:p>
          <a:p>
            <a:pPr marL="64294" indent="0" defTabSz="342892">
              <a:buNone/>
              <a:defRPr/>
            </a:pPr>
            <a:endParaRPr lang="en-GB" sz="1125" dirty="0">
              <a:solidFill>
                <a:srgbClr val="000000"/>
              </a:solidFill>
              <a:latin typeface="Arial"/>
            </a:endParaRPr>
          </a:p>
          <a:p>
            <a:pPr lvl="1" defTabSz="342892">
              <a:buFont typeface="Arial" panose="020B0604020202020204" pitchFamily="34" charset="0"/>
              <a:buChar char="•"/>
              <a:defRPr/>
            </a:pPr>
            <a:r>
              <a:rPr lang="en-GB" sz="1125" dirty="0">
                <a:solidFill>
                  <a:srgbClr val="000000"/>
                </a:solidFill>
                <a:latin typeface="Arial"/>
              </a:rPr>
              <a:t>Quantifying Revenue loss  </a:t>
            </a:r>
          </a:p>
          <a:p>
            <a:pPr lvl="1" defTabSz="342892">
              <a:buFont typeface="Arial" panose="020B0604020202020204" pitchFamily="34" charset="0"/>
              <a:buChar char="•"/>
              <a:defRPr/>
            </a:pPr>
            <a:r>
              <a:rPr lang="en-GB" sz="1125" dirty="0">
                <a:solidFill>
                  <a:srgbClr val="000000"/>
                </a:solidFill>
                <a:latin typeface="Arial"/>
              </a:rPr>
              <a:t>Approach Solidarity Fund for relief </a:t>
            </a:r>
          </a:p>
          <a:p>
            <a:pPr lvl="1" defTabSz="342892">
              <a:buFont typeface="Arial" panose="020B0604020202020204" pitchFamily="34" charset="0"/>
              <a:buChar char="•"/>
              <a:defRPr/>
            </a:pPr>
            <a:r>
              <a:rPr lang="en-GB" sz="1125" dirty="0">
                <a:solidFill>
                  <a:srgbClr val="000000"/>
                </a:solidFill>
                <a:latin typeface="Arial"/>
              </a:rPr>
              <a:t>Approach the National Corona Command Council  </a:t>
            </a:r>
          </a:p>
          <a:p>
            <a:pPr marL="621500" lvl="1" indent="-257175" defTabSz="342892">
              <a:buFont typeface="Wingdings" panose="05000000000000000000" pitchFamily="2" charset="2"/>
              <a:buChar char="q"/>
              <a:defRPr/>
            </a:pPr>
            <a:endParaRPr lang="en-GB" sz="1500" dirty="0">
              <a:solidFill>
                <a:srgbClr val="000000"/>
              </a:solidFill>
              <a:latin typeface="Arial"/>
            </a:endParaRPr>
          </a:p>
          <a:p>
            <a:pPr marL="364325" lvl="1" indent="0" defTabSz="342892">
              <a:buNone/>
              <a:defRPr/>
            </a:pPr>
            <a:endParaRPr lang="en-GB" sz="1500" dirty="0">
              <a:solidFill>
                <a:srgbClr val="000000"/>
              </a:solidFill>
              <a:latin typeface="Arial"/>
            </a:endParaRPr>
          </a:p>
          <a:p>
            <a:pPr marL="621500" lvl="1" indent="-257175" defTabSz="342892">
              <a:buFont typeface="Wingdings" panose="05000000000000000000" pitchFamily="2" charset="2"/>
              <a:buChar char="q"/>
              <a:defRPr/>
            </a:pPr>
            <a:endParaRPr lang="en-GB" sz="1500" dirty="0">
              <a:solidFill>
                <a:srgbClr val="000000"/>
              </a:solidFill>
              <a:latin typeface="Arial"/>
            </a:endParaRPr>
          </a:p>
          <a:p>
            <a:pPr marL="321469" indent="-257175" defTabSz="342892">
              <a:buFont typeface="+mj-lt"/>
              <a:buAutoNum type="arabicParenR"/>
              <a:defRPr/>
            </a:pPr>
            <a:endParaRPr lang="en-ZA" sz="1800" dirty="0">
              <a:solidFill>
                <a:srgbClr val="000000"/>
              </a:solidFill>
              <a:latin typeface="Arial"/>
            </a:endParaRPr>
          </a:p>
          <a:p>
            <a:pPr marL="557199" lvl="1" indent="-214308" defTabSz="342892">
              <a:defRPr/>
            </a:pPr>
            <a:endParaRPr lang="en-ZA" sz="1500" dirty="0">
              <a:solidFill>
                <a:srgbClr val="F06D19"/>
              </a:solidFill>
              <a:latin typeface="Arial"/>
            </a:endParaRPr>
          </a:p>
        </p:txBody>
      </p:sp>
      <p:sp>
        <p:nvSpPr>
          <p:cNvPr id="5" name="Title 1">
            <a:extLst>
              <a:ext uri="{FF2B5EF4-FFF2-40B4-BE49-F238E27FC236}">
                <a16:creationId xmlns:a16="http://schemas.microsoft.com/office/drawing/2014/main" id="{7241F56A-720A-8548-8475-071F3731BDF7}"/>
              </a:ext>
            </a:extLst>
          </p:cNvPr>
          <p:cNvSpPr>
            <a:spLocks noGrp="1"/>
          </p:cNvSpPr>
          <p:nvPr>
            <p:ph type="title"/>
          </p:nvPr>
        </p:nvSpPr>
        <p:spPr>
          <a:xfrm>
            <a:off x="654076" y="236290"/>
            <a:ext cx="6482615" cy="727147"/>
          </a:xfrm>
        </p:spPr>
        <p:txBody>
          <a:bodyPr>
            <a:noAutofit/>
          </a:bodyPr>
          <a:lstStyle/>
          <a:p>
            <a:pPr algn="l"/>
            <a:r>
              <a:rPr lang="en-US" sz="1800" dirty="0">
                <a:solidFill>
                  <a:schemeClr val="accent3">
                    <a:lumMod val="50000"/>
                  </a:schemeClr>
                </a:solidFill>
                <a:latin typeface="Arial" panose="020B0604020202020204" pitchFamily="34" charset="0"/>
                <a:cs typeface="Arial" panose="020B0604020202020204" pitchFamily="34" charset="0"/>
              </a:rPr>
              <a:t>IMPLICATIONS  </a:t>
            </a:r>
            <a:br>
              <a:rPr lang="en-US" sz="1800" dirty="0">
                <a:solidFill>
                  <a:schemeClr val="accent3">
                    <a:lumMod val="50000"/>
                  </a:schemeClr>
                </a:solidFill>
                <a:latin typeface="Arial" panose="020B0604020202020204" pitchFamily="34" charset="0"/>
                <a:cs typeface="Arial" panose="020B0604020202020204" pitchFamily="34" charset="0"/>
              </a:rPr>
            </a:br>
            <a:r>
              <a:rPr lang="en-US" sz="1800" dirty="0">
                <a:solidFill>
                  <a:schemeClr val="accent3">
                    <a:lumMod val="50000"/>
                  </a:schemeClr>
                </a:solidFill>
                <a:latin typeface="Arial" panose="020B0604020202020204" pitchFamily="34" charset="0"/>
                <a:cs typeface="Arial" panose="020B0604020202020204" pitchFamily="34" charset="0"/>
              </a:rPr>
              <a:t>(Scenario 2  – No tariff Increase across the value chain) </a:t>
            </a:r>
          </a:p>
        </p:txBody>
      </p:sp>
    </p:spTree>
    <p:extLst>
      <p:ext uri="{BB962C8B-B14F-4D97-AF65-F5344CB8AC3E}">
        <p14:creationId xmlns:p14="http://schemas.microsoft.com/office/powerpoint/2010/main" val="22948762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47855" y="239711"/>
            <a:ext cx="6482615" cy="714707"/>
          </a:xfrm>
        </p:spPr>
        <p:txBody>
          <a:bodyPr>
            <a:noAutofit/>
          </a:bodyPr>
          <a:lstStyle/>
          <a:p>
            <a:pPr algn="l"/>
            <a:r>
              <a:rPr lang="en-US" sz="1800" dirty="0">
                <a:solidFill>
                  <a:schemeClr val="accent3">
                    <a:lumMod val="50000"/>
                  </a:schemeClr>
                </a:solidFill>
                <a:latin typeface="Arial" panose="020B0604020202020204" pitchFamily="34" charset="0"/>
                <a:cs typeface="Arial" panose="020B0604020202020204" pitchFamily="34" charset="0"/>
              </a:rPr>
              <a:t>IMPLICATIONS  </a:t>
            </a:r>
            <a:br>
              <a:rPr lang="en-US" sz="1800" dirty="0">
                <a:solidFill>
                  <a:schemeClr val="accent3">
                    <a:lumMod val="50000"/>
                  </a:schemeClr>
                </a:solidFill>
                <a:latin typeface="Arial" panose="020B0604020202020204" pitchFamily="34" charset="0"/>
                <a:cs typeface="Arial" panose="020B0604020202020204" pitchFamily="34" charset="0"/>
              </a:rPr>
            </a:br>
            <a:r>
              <a:rPr lang="en-US" sz="1800" dirty="0">
                <a:solidFill>
                  <a:schemeClr val="accent3">
                    <a:lumMod val="50000"/>
                  </a:schemeClr>
                </a:solidFill>
                <a:latin typeface="Arial" panose="020B0604020202020204" pitchFamily="34" charset="0"/>
                <a:cs typeface="Arial" panose="020B0604020202020204" pitchFamily="34" charset="0"/>
              </a:rPr>
              <a:t>(Scenario 3 – Revised Tariff Review ) </a:t>
            </a:r>
          </a:p>
        </p:txBody>
      </p:sp>
      <p:graphicFrame>
        <p:nvGraphicFramePr>
          <p:cNvPr id="4" name="Table 3"/>
          <p:cNvGraphicFramePr>
            <a:graphicFrameLocks noGrp="1"/>
          </p:cNvGraphicFramePr>
          <p:nvPr>
            <p:extLst>
              <p:ext uri="{D42A27DB-BD31-4B8C-83A1-F6EECF244321}">
                <p14:modId xmlns:p14="http://schemas.microsoft.com/office/powerpoint/2010/main" val="2840015904"/>
              </p:ext>
            </p:extLst>
          </p:nvPr>
        </p:nvGraphicFramePr>
        <p:xfrm>
          <a:off x="163270" y="1680616"/>
          <a:ext cx="8778241" cy="1644514"/>
        </p:xfrm>
        <a:graphic>
          <a:graphicData uri="http://schemas.openxmlformats.org/drawingml/2006/table">
            <a:tbl>
              <a:tblPr firstRow="1" bandRow="1">
                <a:tableStyleId>{5C22544A-7EE6-4342-B048-85BDC9FD1C3A}</a:tableStyleId>
              </a:tblPr>
              <a:tblGrid>
                <a:gridCol w="512546">
                  <a:extLst>
                    <a:ext uri="{9D8B030D-6E8A-4147-A177-3AD203B41FA5}">
                      <a16:colId xmlns:a16="http://schemas.microsoft.com/office/drawing/2014/main" val="20000"/>
                    </a:ext>
                  </a:extLst>
                </a:gridCol>
                <a:gridCol w="924026">
                  <a:extLst>
                    <a:ext uri="{9D8B030D-6E8A-4147-A177-3AD203B41FA5}">
                      <a16:colId xmlns:a16="http://schemas.microsoft.com/office/drawing/2014/main" val="20001"/>
                    </a:ext>
                  </a:extLst>
                </a:gridCol>
                <a:gridCol w="1949116">
                  <a:extLst>
                    <a:ext uri="{9D8B030D-6E8A-4147-A177-3AD203B41FA5}">
                      <a16:colId xmlns:a16="http://schemas.microsoft.com/office/drawing/2014/main" val="20002"/>
                    </a:ext>
                  </a:extLst>
                </a:gridCol>
                <a:gridCol w="2042962">
                  <a:extLst>
                    <a:ext uri="{9D8B030D-6E8A-4147-A177-3AD203B41FA5}">
                      <a16:colId xmlns:a16="http://schemas.microsoft.com/office/drawing/2014/main" val="20003"/>
                    </a:ext>
                  </a:extLst>
                </a:gridCol>
                <a:gridCol w="1886551">
                  <a:extLst>
                    <a:ext uri="{9D8B030D-6E8A-4147-A177-3AD203B41FA5}">
                      <a16:colId xmlns:a16="http://schemas.microsoft.com/office/drawing/2014/main" val="20004"/>
                    </a:ext>
                  </a:extLst>
                </a:gridCol>
                <a:gridCol w="1463040">
                  <a:extLst>
                    <a:ext uri="{9D8B030D-6E8A-4147-A177-3AD203B41FA5}">
                      <a16:colId xmlns:a16="http://schemas.microsoft.com/office/drawing/2014/main" val="20005"/>
                    </a:ext>
                  </a:extLst>
                </a:gridCol>
              </a:tblGrid>
              <a:tr h="228600">
                <a:tc>
                  <a:txBody>
                    <a:bodyPr/>
                    <a:lstStyle/>
                    <a:p>
                      <a:r>
                        <a:rPr lang="en-ZA" sz="1100" dirty="0">
                          <a:solidFill>
                            <a:schemeClr val="bg1"/>
                          </a:solidFill>
                        </a:rPr>
                        <a:t>No.</a:t>
                      </a:r>
                    </a:p>
                  </a:txBody>
                  <a:tcPr marL="68580" marR="68580" marT="34290" marB="34290"/>
                </a:tc>
                <a:tc>
                  <a:txBody>
                    <a:bodyPr/>
                    <a:lstStyle/>
                    <a:p>
                      <a:r>
                        <a:rPr lang="en-ZA" sz="1100" dirty="0">
                          <a:solidFill>
                            <a:schemeClr val="bg1"/>
                          </a:solidFill>
                        </a:rPr>
                        <a:t>FACTOR</a:t>
                      </a:r>
                      <a:r>
                        <a:rPr lang="en-ZA" sz="1100" baseline="0" dirty="0">
                          <a:solidFill>
                            <a:schemeClr val="bg1"/>
                          </a:solidFill>
                        </a:rPr>
                        <a:t> </a:t>
                      </a:r>
                      <a:endParaRPr lang="en-ZA" sz="1100" dirty="0">
                        <a:solidFill>
                          <a:schemeClr val="bg1"/>
                        </a:solidFill>
                      </a:endParaRPr>
                    </a:p>
                  </a:txBody>
                  <a:tcPr marL="68580" marR="68580" marT="34290" marB="34290"/>
                </a:tc>
                <a:tc>
                  <a:txBody>
                    <a:bodyPr/>
                    <a:lstStyle/>
                    <a:p>
                      <a:r>
                        <a:rPr lang="en-ZA" sz="1100" dirty="0">
                          <a:solidFill>
                            <a:schemeClr val="bg1"/>
                          </a:solidFill>
                        </a:rPr>
                        <a:t>CONSUMER</a:t>
                      </a:r>
                    </a:p>
                  </a:txBody>
                  <a:tcPr marL="68580" marR="68580" marT="34290" marB="34290"/>
                </a:tc>
                <a:tc>
                  <a:txBody>
                    <a:bodyPr/>
                    <a:lstStyle/>
                    <a:p>
                      <a:r>
                        <a:rPr lang="en-ZA" sz="1100" dirty="0">
                          <a:solidFill>
                            <a:schemeClr val="bg1"/>
                          </a:solidFill>
                        </a:rPr>
                        <a:t>MUNICIPALITIES</a:t>
                      </a:r>
                      <a:r>
                        <a:rPr lang="en-ZA" sz="1100" baseline="0" dirty="0">
                          <a:solidFill>
                            <a:schemeClr val="bg1"/>
                          </a:solidFill>
                        </a:rPr>
                        <a:t> </a:t>
                      </a:r>
                      <a:endParaRPr lang="en-ZA" sz="1100" dirty="0">
                        <a:solidFill>
                          <a:schemeClr val="bg1"/>
                        </a:solidFill>
                      </a:endParaRPr>
                    </a:p>
                  </a:txBody>
                  <a:tcPr marL="68580" marR="68580" marT="34290" marB="34290"/>
                </a:tc>
                <a:tc>
                  <a:txBody>
                    <a:bodyPr/>
                    <a:lstStyle/>
                    <a:p>
                      <a:r>
                        <a:rPr lang="en-ZA" sz="1100" dirty="0">
                          <a:solidFill>
                            <a:schemeClr val="bg1"/>
                          </a:solidFill>
                        </a:rPr>
                        <a:t>WATER BOARD</a:t>
                      </a:r>
                    </a:p>
                  </a:txBody>
                  <a:tcPr marL="68580" marR="68580" marT="34290" marB="34290"/>
                </a:tc>
                <a:tc>
                  <a:txBody>
                    <a:bodyPr/>
                    <a:lstStyle/>
                    <a:p>
                      <a:r>
                        <a:rPr lang="en-ZA" sz="1100" dirty="0">
                          <a:solidFill>
                            <a:schemeClr val="bg1"/>
                          </a:solidFill>
                        </a:rPr>
                        <a:t>DEPARTMENT</a:t>
                      </a:r>
                    </a:p>
                  </a:txBody>
                  <a:tcPr marL="68580" marR="68580" marT="34290" marB="34290"/>
                </a:tc>
                <a:extLst>
                  <a:ext uri="{0D108BD9-81ED-4DB2-BD59-A6C34878D82A}">
                    <a16:rowId xmlns:a16="http://schemas.microsoft.com/office/drawing/2014/main" val="10000"/>
                  </a:ext>
                </a:extLst>
              </a:tr>
              <a:tr h="388620">
                <a:tc>
                  <a:txBody>
                    <a:bodyPr/>
                    <a:lstStyle/>
                    <a:p>
                      <a:r>
                        <a:rPr lang="en-ZA" sz="1100" dirty="0">
                          <a:solidFill>
                            <a:schemeClr val="tx1"/>
                          </a:solidFill>
                        </a:rPr>
                        <a:t>1</a:t>
                      </a:r>
                    </a:p>
                  </a:txBody>
                  <a:tcPr marL="68580" marR="68580" marT="34290" marB="34290"/>
                </a:tc>
                <a:tc>
                  <a:txBody>
                    <a:bodyPr/>
                    <a:lstStyle/>
                    <a:p>
                      <a:r>
                        <a:rPr lang="en-ZA" sz="1100" dirty="0">
                          <a:solidFill>
                            <a:schemeClr val="tx1"/>
                          </a:solidFill>
                        </a:rPr>
                        <a:t>Financially</a:t>
                      </a:r>
                      <a:r>
                        <a:rPr lang="en-ZA" sz="1100" baseline="0" dirty="0">
                          <a:solidFill>
                            <a:schemeClr val="tx1"/>
                          </a:solidFill>
                        </a:rPr>
                        <a:t> </a:t>
                      </a:r>
                      <a:endParaRPr lang="en-ZA" sz="1100" dirty="0">
                        <a:solidFill>
                          <a:schemeClr val="tx1"/>
                        </a:solidFill>
                      </a:endParaRPr>
                    </a:p>
                  </a:txBody>
                  <a:tcPr marL="68580" marR="68580" marT="34290" marB="34290"/>
                </a:tc>
                <a:tc>
                  <a:txBody>
                    <a:bodyPr/>
                    <a:lstStyle/>
                    <a:p>
                      <a:r>
                        <a:rPr lang="en-ZA" sz="1100" dirty="0">
                          <a:solidFill>
                            <a:schemeClr val="tx1"/>
                          </a:solidFill>
                        </a:rPr>
                        <a:t>Some relief to customers </a:t>
                      </a:r>
                    </a:p>
                    <a:p>
                      <a:r>
                        <a:rPr lang="en-ZA" sz="1100" dirty="0">
                          <a:solidFill>
                            <a:schemeClr val="tx1"/>
                          </a:solidFill>
                        </a:rPr>
                        <a:t>Payment might increase </a:t>
                      </a:r>
                    </a:p>
                  </a:txBody>
                  <a:tcPr marL="68580" marR="68580" marT="34290" marB="34290"/>
                </a:tc>
                <a:tc>
                  <a:txBody>
                    <a:bodyPr/>
                    <a:lstStyle/>
                    <a:p>
                      <a:r>
                        <a:rPr lang="en-ZA" sz="1100" dirty="0">
                          <a:solidFill>
                            <a:schemeClr val="tx1"/>
                          </a:solidFill>
                        </a:rPr>
                        <a:t>Loss of Revenue</a:t>
                      </a:r>
                      <a:r>
                        <a:rPr lang="en-ZA" sz="1100" baseline="0" dirty="0">
                          <a:solidFill>
                            <a:schemeClr val="tx1"/>
                          </a:solidFill>
                        </a:rPr>
                        <a:t> </a:t>
                      </a:r>
                      <a:endParaRPr lang="en-ZA" sz="1100" dirty="0">
                        <a:solidFill>
                          <a:schemeClr val="tx1"/>
                        </a:solidFill>
                      </a:endParaRPr>
                    </a:p>
                  </a:txBody>
                  <a:tcPr marL="68580" marR="68580" marT="34290" marB="34290"/>
                </a:tc>
                <a:tc>
                  <a:txBody>
                    <a:bodyPr/>
                    <a:lstStyle/>
                    <a:p>
                      <a:r>
                        <a:rPr lang="en-ZA" sz="1100" dirty="0">
                          <a:solidFill>
                            <a:schemeClr val="tx1"/>
                          </a:solidFill>
                        </a:rPr>
                        <a:t>Loss of Revenue</a:t>
                      </a:r>
                      <a:r>
                        <a:rPr lang="en-ZA" sz="1100" baseline="0" dirty="0">
                          <a:solidFill>
                            <a:schemeClr val="tx1"/>
                          </a:solidFill>
                        </a:rPr>
                        <a:t> </a:t>
                      </a:r>
                      <a:endParaRPr lang="en-ZA" sz="1100" dirty="0">
                        <a:solidFill>
                          <a:schemeClr val="tx1"/>
                        </a:solidFill>
                      </a:endParaRPr>
                    </a:p>
                  </a:txBody>
                  <a:tcPr marL="68580" marR="68580" marT="34290" marB="34290"/>
                </a:tc>
                <a:tc>
                  <a:txBody>
                    <a:bodyPr/>
                    <a:lstStyle/>
                    <a:p>
                      <a:r>
                        <a:rPr lang="en-ZA" sz="1100" dirty="0">
                          <a:solidFill>
                            <a:schemeClr val="tx1"/>
                          </a:solidFill>
                        </a:rPr>
                        <a:t>Loss of Revenue</a:t>
                      </a:r>
                      <a:r>
                        <a:rPr lang="en-ZA" sz="1100" baseline="0" dirty="0">
                          <a:solidFill>
                            <a:schemeClr val="tx1"/>
                          </a:solidFill>
                        </a:rPr>
                        <a:t> </a:t>
                      </a:r>
                      <a:endParaRPr lang="en-ZA" sz="1100" dirty="0">
                        <a:solidFill>
                          <a:schemeClr val="tx1"/>
                        </a:solidFill>
                      </a:endParaRPr>
                    </a:p>
                  </a:txBody>
                  <a:tcPr marL="68580" marR="68580" marT="34290" marB="34290"/>
                </a:tc>
                <a:extLst>
                  <a:ext uri="{0D108BD9-81ED-4DB2-BD59-A6C34878D82A}">
                    <a16:rowId xmlns:a16="http://schemas.microsoft.com/office/drawing/2014/main" val="10001"/>
                  </a:ext>
                </a:extLst>
              </a:tr>
              <a:tr h="425290">
                <a:tc>
                  <a:txBody>
                    <a:bodyPr/>
                    <a:lstStyle/>
                    <a:p>
                      <a:r>
                        <a:rPr lang="en-ZA" sz="1100" dirty="0">
                          <a:solidFill>
                            <a:schemeClr val="tx1"/>
                          </a:solidFill>
                        </a:rPr>
                        <a:t>2</a:t>
                      </a:r>
                    </a:p>
                  </a:txBody>
                  <a:tcPr marL="68580" marR="68580" marT="34290" marB="34290"/>
                </a:tc>
                <a:tc>
                  <a:txBody>
                    <a:bodyPr/>
                    <a:lstStyle/>
                    <a:p>
                      <a:r>
                        <a:rPr lang="en-ZA" sz="1100" dirty="0">
                          <a:solidFill>
                            <a:schemeClr val="tx1"/>
                          </a:solidFill>
                        </a:rPr>
                        <a:t>Operationally</a:t>
                      </a:r>
                    </a:p>
                  </a:txBody>
                  <a:tcPr marL="68580" marR="68580" marT="34290" marB="34290"/>
                </a:tc>
                <a:tc>
                  <a:txBody>
                    <a:bodyPr/>
                    <a:lstStyle/>
                    <a:p>
                      <a:r>
                        <a:rPr lang="en-ZA" sz="1100" dirty="0">
                          <a:solidFill>
                            <a:schemeClr val="tx1"/>
                          </a:solidFill>
                        </a:rPr>
                        <a:t>High</a:t>
                      </a:r>
                      <a:r>
                        <a:rPr lang="en-ZA" sz="1100" baseline="0" dirty="0">
                          <a:solidFill>
                            <a:schemeClr val="tx1"/>
                          </a:solidFill>
                        </a:rPr>
                        <a:t> consumption levels </a:t>
                      </a:r>
                      <a:endParaRPr lang="en-ZA" sz="1100" dirty="0">
                        <a:solidFill>
                          <a:schemeClr val="tx1"/>
                        </a:solidFill>
                      </a:endParaRPr>
                    </a:p>
                  </a:txBody>
                  <a:tcPr marL="68580" marR="68580" marT="34290" marB="34290"/>
                </a:tc>
                <a:tc>
                  <a:txBody>
                    <a:bodyPr/>
                    <a:lstStyle/>
                    <a:p>
                      <a:r>
                        <a:rPr lang="en-ZA" sz="1100" dirty="0">
                          <a:solidFill>
                            <a:schemeClr val="tx1"/>
                          </a:solidFill>
                        </a:rPr>
                        <a:t>Sustaining the Infrastructure</a:t>
                      </a:r>
                      <a:r>
                        <a:rPr lang="en-ZA" sz="1100" baseline="0" dirty="0">
                          <a:solidFill>
                            <a:schemeClr val="tx1"/>
                          </a:solidFill>
                        </a:rPr>
                        <a:t> </a:t>
                      </a:r>
                    </a:p>
                    <a:p>
                      <a:r>
                        <a:rPr lang="en-ZA" sz="1100" baseline="0" dirty="0">
                          <a:solidFill>
                            <a:schemeClr val="tx1"/>
                          </a:solidFill>
                        </a:rPr>
                        <a:t>Increase in non revenue water</a:t>
                      </a:r>
                      <a:endParaRPr lang="en-ZA" sz="1100" dirty="0">
                        <a:solidFill>
                          <a:schemeClr val="tx1"/>
                        </a:solidFill>
                      </a:endParaRPr>
                    </a:p>
                  </a:txBody>
                  <a:tcPr marL="68580" marR="68580" marT="34290" marB="34290"/>
                </a:tc>
                <a:tc>
                  <a:txBody>
                    <a:bodyPr/>
                    <a:lstStyle/>
                    <a:p>
                      <a:r>
                        <a:rPr lang="en-ZA" sz="1100" dirty="0">
                          <a:solidFill>
                            <a:schemeClr val="tx1"/>
                          </a:solidFill>
                        </a:rPr>
                        <a:t>Sustaining the Infrastructure</a:t>
                      </a:r>
                      <a:r>
                        <a:rPr lang="en-ZA" sz="1100" baseline="0" dirty="0">
                          <a:solidFill>
                            <a:schemeClr val="tx1"/>
                          </a:solidFill>
                        </a:rPr>
                        <a:t>  </a:t>
                      </a:r>
                      <a:endParaRPr lang="en-ZA" sz="1100" dirty="0">
                        <a:solidFill>
                          <a:schemeClr val="tx1"/>
                        </a:solidFill>
                      </a:endParaRPr>
                    </a:p>
                  </a:txBody>
                  <a:tcPr marL="68580" marR="68580" marT="34290" marB="34290"/>
                </a:tc>
                <a:tc>
                  <a:txBody>
                    <a:bodyPr/>
                    <a:lstStyle/>
                    <a:p>
                      <a:r>
                        <a:rPr lang="en-ZA" sz="1100" dirty="0">
                          <a:solidFill>
                            <a:schemeClr val="tx1"/>
                          </a:solidFill>
                        </a:rPr>
                        <a:t>Sustaining the Infrastructure</a:t>
                      </a:r>
                      <a:r>
                        <a:rPr lang="en-ZA" sz="1100" baseline="0" dirty="0">
                          <a:solidFill>
                            <a:schemeClr val="tx1"/>
                          </a:solidFill>
                        </a:rPr>
                        <a:t> </a:t>
                      </a:r>
                      <a:endParaRPr lang="en-ZA" sz="1100" dirty="0">
                        <a:solidFill>
                          <a:schemeClr val="tx1"/>
                        </a:solidFill>
                      </a:endParaRPr>
                    </a:p>
                  </a:txBody>
                  <a:tcPr marL="68580" marR="68580" marT="34290" marB="34290"/>
                </a:tc>
                <a:extLst>
                  <a:ext uri="{0D108BD9-81ED-4DB2-BD59-A6C34878D82A}">
                    <a16:rowId xmlns:a16="http://schemas.microsoft.com/office/drawing/2014/main" val="10002"/>
                  </a:ext>
                </a:extLst>
              </a:tr>
              <a:tr h="579144">
                <a:tc>
                  <a:txBody>
                    <a:bodyPr/>
                    <a:lstStyle/>
                    <a:p>
                      <a:r>
                        <a:rPr lang="en-ZA" sz="1100" dirty="0">
                          <a:solidFill>
                            <a:schemeClr val="tx1"/>
                          </a:solidFill>
                        </a:rPr>
                        <a:t>3</a:t>
                      </a:r>
                    </a:p>
                  </a:txBody>
                  <a:tcPr marL="68580" marR="68580" marT="34290" marB="34290"/>
                </a:tc>
                <a:tc>
                  <a:txBody>
                    <a:bodyPr/>
                    <a:lstStyle/>
                    <a:p>
                      <a:r>
                        <a:rPr lang="en-ZA" sz="1100" dirty="0">
                          <a:solidFill>
                            <a:schemeClr val="tx1"/>
                          </a:solidFill>
                        </a:rPr>
                        <a:t>Legally </a:t>
                      </a:r>
                    </a:p>
                  </a:txBody>
                  <a:tcPr marL="68580" marR="68580" marT="34290" marB="34290"/>
                </a:tc>
                <a:tc>
                  <a:txBody>
                    <a:bodyPr/>
                    <a:lstStyle/>
                    <a:p>
                      <a:r>
                        <a:rPr lang="en-ZA" sz="1100" baseline="0" dirty="0">
                          <a:solidFill>
                            <a:schemeClr val="tx1"/>
                          </a:solidFill>
                        </a:rPr>
                        <a:t>Relaxed credit control under the circumstances </a:t>
                      </a:r>
                      <a:endParaRPr lang="en-ZA" sz="1100" dirty="0">
                        <a:solidFill>
                          <a:schemeClr val="tx1"/>
                        </a:solidFill>
                      </a:endParaRPr>
                    </a:p>
                  </a:txBody>
                  <a:tcPr marL="68580" marR="68580" marT="34290" marB="34290"/>
                </a:tc>
                <a:tc>
                  <a:txBody>
                    <a:bodyPr/>
                    <a:lstStyle/>
                    <a:p>
                      <a:r>
                        <a:rPr lang="en-ZA" sz="1100" baseline="0" dirty="0">
                          <a:solidFill>
                            <a:schemeClr val="tx1"/>
                          </a:solidFill>
                        </a:rPr>
                        <a:t>Relaxed credit control measures under the circumstances </a:t>
                      </a:r>
                      <a:endParaRPr lang="en-ZA" sz="1100" dirty="0">
                        <a:solidFill>
                          <a:schemeClr val="tx1"/>
                        </a:solidFill>
                      </a:endParaRPr>
                    </a:p>
                  </a:txBody>
                  <a:tcPr marL="68580" marR="68580" marT="34290" marB="34290"/>
                </a:tc>
                <a:tc>
                  <a:txBody>
                    <a:bodyPr/>
                    <a:lstStyle/>
                    <a:p>
                      <a:r>
                        <a:rPr lang="en-ZA" sz="1100" baseline="0" dirty="0">
                          <a:solidFill>
                            <a:schemeClr val="bg1"/>
                          </a:solidFill>
                        </a:rPr>
                        <a:t>Relaxed credit control measures under the circumstances </a:t>
                      </a:r>
                      <a:endParaRPr lang="en-ZA" sz="1100" dirty="0">
                        <a:solidFill>
                          <a:schemeClr val="bg1"/>
                        </a:solidFill>
                      </a:endParaRPr>
                    </a:p>
                  </a:txBody>
                  <a:tcPr marL="68580" marR="68580" marT="34290" marB="34290">
                    <a:solidFill>
                      <a:schemeClr val="tx1">
                        <a:lumMod val="40000"/>
                        <a:lumOff val="60000"/>
                      </a:schemeClr>
                    </a:solidFill>
                  </a:tcPr>
                </a:tc>
                <a:tc>
                  <a:txBody>
                    <a:bodyPr/>
                    <a:lstStyle/>
                    <a:p>
                      <a:r>
                        <a:rPr lang="en-ZA" sz="1100" baseline="0" dirty="0">
                          <a:solidFill>
                            <a:schemeClr val="bg1"/>
                          </a:solidFill>
                        </a:rPr>
                        <a:t>Relaxed credit control measures under the circumstances </a:t>
                      </a:r>
                      <a:endParaRPr lang="en-ZA" sz="1100" dirty="0">
                        <a:solidFill>
                          <a:schemeClr val="bg1"/>
                        </a:solidFill>
                      </a:endParaRPr>
                    </a:p>
                  </a:txBody>
                  <a:tcPr marL="68580" marR="68580" marT="34290" marB="34290">
                    <a:solidFill>
                      <a:schemeClr val="tx1">
                        <a:lumMod val="40000"/>
                        <a:lumOff val="6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645080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29840293-5FC7-0B4D-83ED-0E1878257A7C}"/>
              </a:ext>
            </a:extLst>
          </p:cNvPr>
          <p:cNvSpPr txBox="1">
            <a:spLocks/>
          </p:cNvSpPr>
          <p:nvPr/>
        </p:nvSpPr>
        <p:spPr>
          <a:xfrm>
            <a:off x="585488" y="1281051"/>
            <a:ext cx="7431542" cy="3452253"/>
          </a:xfrm>
          <a:prstGeom prst="rect">
            <a:avLst/>
          </a:prstGeom>
        </p:spPr>
        <p:txBody>
          <a:bodyPr>
            <a:normAutofit/>
          </a:bodyPr>
          <a:lst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64294" indent="0" defTabSz="342892">
              <a:buNone/>
              <a:defRPr/>
            </a:pPr>
            <a:r>
              <a:rPr lang="en-GB" sz="1200" b="1" dirty="0">
                <a:solidFill>
                  <a:srgbClr val="000000"/>
                </a:solidFill>
                <a:latin typeface="Arial"/>
              </a:rPr>
              <a:t>Overall Implications for the sector </a:t>
            </a:r>
          </a:p>
          <a:p>
            <a:pPr marL="321469" indent="-257175" defTabSz="342892">
              <a:buFont typeface="+mj-lt"/>
              <a:buAutoNum type="arabicParenR"/>
              <a:defRPr/>
            </a:pPr>
            <a:endParaRPr lang="en-GB" sz="1200" b="1" dirty="0">
              <a:solidFill>
                <a:srgbClr val="000000"/>
              </a:solidFill>
              <a:latin typeface="Arial"/>
            </a:endParaRPr>
          </a:p>
          <a:p>
            <a:pPr lvl="1" defTabSz="342892">
              <a:buFont typeface="Arial" panose="020B0604020202020204" pitchFamily="34" charset="0"/>
              <a:buChar char="•"/>
              <a:defRPr/>
            </a:pPr>
            <a:r>
              <a:rPr lang="en-GB" sz="1200" dirty="0">
                <a:solidFill>
                  <a:srgbClr val="000000"/>
                </a:solidFill>
                <a:latin typeface="Arial"/>
              </a:rPr>
              <a:t>Partial Loss of revenue </a:t>
            </a:r>
          </a:p>
          <a:p>
            <a:pPr lvl="1" defTabSz="342892">
              <a:buFont typeface="Arial" panose="020B0604020202020204" pitchFamily="34" charset="0"/>
              <a:buChar char="•"/>
              <a:defRPr/>
            </a:pPr>
            <a:r>
              <a:rPr lang="en-GB" sz="1200" dirty="0">
                <a:solidFill>
                  <a:srgbClr val="000000"/>
                </a:solidFill>
                <a:latin typeface="Arial"/>
              </a:rPr>
              <a:t>“Huge” Increases in the 2021/22 Financial </a:t>
            </a:r>
          </a:p>
          <a:p>
            <a:pPr lvl="1" defTabSz="342892">
              <a:buFont typeface="Arial" panose="020B0604020202020204" pitchFamily="34" charset="0"/>
              <a:buChar char="•"/>
              <a:defRPr/>
            </a:pPr>
            <a:r>
              <a:rPr lang="en-GB" sz="1200" dirty="0">
                <a:solidFill>
                  <a:srgbClr val="000000"/>
                </a:solidFill>
                <a:latin typeface="Arial"/>
              </a:rPr>
              <a:t>Interruption in services   </a:t>
            </a:r>
          </a:p>
          <a:p>
            <a:pPr marL="64294" indent="0" defTabSz="342892">
              <a:buNone/>
              <a:defRPr/>
            </a:pPr>
            <a:endParaRPr lang="en-GB" sz="1200" b="1" dirty="0">
              <a:solidFill>
                <a:srgbClr val="000000"/>
              </a:solidFill>
              <a:latin typeface="Arial"/>
            </a:endParaRPr>
          </a:p>
          <a:p>
            <a:pPr marL="64294" indent="0" defTabSz="342892">
              <a:buNone/>
              <a:defRPr/>
            </a:pPr>
            <a:r>
              <a:rPr lang="en-GB" sz="1200" b="1" dirty="0">
                <a:solidFill>
                  <a:srgbClr val="000000"/>
                </a:solidFill>
                <a:latin typeface="Arial"/>
              </a:rPr>
              <a:t>Proposed Intervention </a:t>
            </a:r>
            <a:r>
              <a:rPr lang="en-GB" sz="1200" dirty="0">
                <a:solidFill>
                  <a:srgbClr val="000000"/>
                </a:solidFill>
                <a:latin typeface="Arial"/>
              </a:rPr>
              <a:t> </a:t>
            </a:r>
          </a:p>
          <a:p>
            <a:pPr marL="64294" indent="0" defTabSz="342892">
              <a:buNone/>
              <a:defRPr/>
            </a:pPr>
            <a:endParaRPr lang="en-GB" sz="1200" dirty="0">
              <a:solidFill>
                <a:srgbClr val="000000"/>
              </a:solidFill>
              <a:latin typeface="Arial"/>
            </a:endParaRPr>
          </a:p>
          <a:p>
            <a:pPr marL="650075" lvl="1" indent="-285750" defTabSz="342892">
              <a:buFont typeface="Arial" panose="020B0604020202020204" pitchFamily="34" charset="0"/>
              <a:buChar char="•"/>
              <a:defRPr/>
            </a:pPr>
            <a:r>
              <a:rPr lang="en-GB" sz="1200" dirty="0">
                <a:solidFill>
                  <a:srgbClr val="000000"/>
                </a:solidFill>
                <a:latin typeface="Arial"/>
              </a:rPr>
              <a:t>Quantify revenue loss </a:t>
            </a:r>
          </a:p>
          <a:p>
            <a:pPr marL="650075" lvl="1" indent="-285750" defTabSz="342892">
              <a:buFont typeface="Arial" panose="020B0604020202020204" pitchFamily="34" charset="0"/>
              <a:buChar char="•"/>
              <a:defRPr/>
            </a:pPr>
            <a:r>
              <a:rPr lang="en-GB" sz="1200" dirty="0">
                <a:solidFill>
                  <a:srgbClr val="000000"/>
                </a:solidFill>
                <a:latin typeface="Arial"/>
              </a:rPr>
              <a:t>Approach Solidarity Fund for relief </a:t>
            </a:r>
          </a:p>
          <a:p>
            <a:pPr marL="650075" lvl="1" indent="-285750" defTabSz="342892">
              <a:buFont typeface="Arial" panose="020B0604020202020204" pitchFamily="34" charset="0"/>
              <a:buChar char="•"/>
              <a:defRPr/>
            </a:pPr>
            <a:r>
              <a:rPr lang="en-GB" sz="1200" dirty="0">
                <a:solidFill>
                  <a:srgbClr val="000000"/>
                </a:solidFill>
                <a:latin typeface="Arial"/>
              </a:rPr>
              <a:t>Approach the National Corona Command Council to fund the balance   </a:t>
            </a:r>
          </a:p>
          <a:p>
            <a:pPr marL="650075" lvl="1" indent="-285750" defTabSz="342892">
              <a:buFont typeface="Arial" panose="020B0604020202020204" pitchFamily="34" charset="0"/>
              <a:buChar char="•"/>
              <a:defRPr/>
            </a:pPr>
            <a:endParaRPr lang="en-GB" sz="1200" dirty="0">
              <a:solidFill>
                <a:srgbClr val="000000"/>
              </a:solidFill>
              <a:latin typeface="Arial"/>
            </a:endParaRPr>
          </a:p>
          <a:p>
            <a:pPr marL="364325" lvl="1" indent="0" defTabSz="342892">
              <a:buNone/>
              <a:defRPr/>
            </a:pPr>
            <a:endParaRPr lang="en-GB" sz="1200" dirty="0">
              <a:solidFill>
                <a:srgbClr val="000000"/>
              </a:solidFill>
              <a:latin typeface="Arial"/>
            </a:endParaRPr>
          </a:p>
          <a:p>
            <a:pPr marL="621500" lvl="1" indent="-257175" defTabSz="342892">
              <a:buFont typeface="Wingdings" panose="05000000000000000000" pitchFamily="2" charset="2"/>
              <a:buChar char="q"/>
              <a:defRPr/>
            </a:pPr>
            <a:endParaRPr lang="en-GB" sz="1200" dirty="0">
              <a:solidFill>
                <a:srgbClr val="000000"/>
              </a:solidFill>
              <a:latin typeface="Arial"/>
            </a:endParaRPr>
          </a:p>
          <a:p>
            <a:pPr marL="321469" indent="-257175" defTabSz="342892">
              <a:buFont typeface="+mj-lt"/>
              <a:buAutoNum type="arabicParenR"/>
              <a:defRPr/>
            </a:pPr>
            <a:endParaRPr lang="en-ZA" sz="1200" dirty="0">
              <a:solidFill>
                <a:srgbClr val="000000"/>
              </a:solidFill>
              <a:latin typeface="Arial"/>
            </a:endParaRPr>
          </a:p>
          <a:p>
            <a:pPr marL="557199" lvl="1" indent="-214308" defTabSz="342892">
              <a:defRPr/>
            </a:pPr>
            <a:endParaRPr lang="en-ZA" sz="1200" dirty="0">
              <a:solidFill>
                <a:srgbClr val="F06D19"/>
              </a:solidFill>
              <a:latin typeface="Arial"/>
            </a:endParaRPr>
          </a:p>
        </p:txBody>
      </p:sp>
      <p:sp>
        <p:nvSpPr>
          <p:cNvPr id="5" name="Title 1">
            <a:extLst>
              <a:ext uri="{FF2B5EF4-FFF2-40B4-BE49-F238E27FC236}">
                <a16:creationId xmlns:a16="http://schemas.microsoft.com/office/drawing/2014/main" id="{344F1158-C96E-9145-BBCF-5C111D568E5E}"/>
              </a:ext>
            </a:extLst>
          </p:cNvPr>
          <p:cNvSpPr>
            <a:spLocks noGrp="1"/>
          </p:cNvSpPr>
          <p:nvPr>
            <p:ph type="title"/>
          </p:nvPr>
        </p:nvSpPr>
        <p:spPr>
          <a:xfrm>
            <a:off x="659155" y="237948"/>
            <a:ext cx="6482615" cy="714707"/>
          </a:xfrm>
        </p:spPr>
        <p:txBody>
          <a:bodyPr>
            <a:noAutofit/>
          </a:bodyPr>
          <a:lstStyle/>
          <a:p>
            <a:pPr algn="l"/>
            <a:r>
              <a:rPr lang="en-US" sz="1800" dirty="0">
                <a:solidFill>
                  <a:schemeClr val="accent3">
                    <a:lumMod val="50000"/>
                  </a:schemeClr>
                </a:solidFill>
                <a:latin typeface="Arial" panose="020B0604020202020204" pitchFamily="34" charset="0"/>
                <a:cs typeface="Arial" panose="020B0604020202020204" pitchFamily="34" charset="0"/>
              </a:rPr>
              <a:t>IMPLICATIONS  </a:t>
            </a:r>
            <a:br>
              <a:rPr lang="en-US" sz="1800" dirty="0">
                <a:solidFill>
                  <a:schemeClr val="accent3">
                    <a:lumMod val="50000"/>
                  </a:schemeClr>
                </a:solidFill>
                <a:latin typeface="Arial" panose="020B0604020202020204" pitchFamily="34" charset="0"/>
                <a:cs typeface="Arial" panose="020B0604020202020204" pitchFamily="34" charset="0"/>
              </a:rPr>
            </a:br>
            <a:r>
              <a:rPr lang="en-US" sz="1800" dirty="0">
                <a:solidFill>
                  <a:schemeClr val="accent3">
                    <a:lumMod val="50000"/>
                  </a:schemeClr>
                </a:solidFill>
                <a:latin typeface="Arial" panose="020B0604020202020204" pitchFamily="34" charset="0"/>
                <a:cs typeface="Arial" panose="020B0604020202020204" pitchFamily="34" charset="0"/>
              </a:rPr>
              <a:t>(Scenario 3 – Revised Tariff Review ) </a:t>
            </a:r>
          </a:p>
        </p:txBody>
      </p:sp>
    </p:spTree>
    <p:extLst>
      <p:ext uri="{BB962C8B-B14F-4D97-AF65-F5344CB8AC3E}">
        <p14:creationId xmlns:p14="http://schemas.microsoft.com/office/powerpoint/2010/main" val="2256349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AutoShape 18" descr="Image result for water management icon"/>
          <p:cNvSpPr>
            <a:spLocks noChangeAspect="1" noChangeArrowheads="1"/>
          </p:cNvSpPr>
          <p:nvPr/>
        </p:nvSpPr>
        <p:spPr bwMode="auto">
          <a:xfrm>
            <a:off x="1959871" y="-299027"/>
            <a:ext cx="186720" cy="1867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6016" tIns="28009" rIns="56016" bIns="28009" numCol="1" anchor="t" anchorCtr="0" compatLnSpc="1">
            <a:prstTxWarp prst="textNoShape">
              <a:avLst/>
            </a:prstTxWarp>
          </a:bodyPr>
          <a:lstStyle/>
          <a:p>
            <a:pPr>
              <a:defRPr/>
            </a:pPr>
            <a:endParaRPr lang="en-ZA" sz="1103" dirty="0">
              <a:solidFill>
                <a:srgbClr val="F06D19"/>
              </a:solidFill>
              <a:latin typeface="Arial"/>
            </a:endParaRPr>
          </a:p>
        </p:txBody>
      </p:sp>
      <p:sp>
        <p:nvSpPr>
          <p:cNvPr id="8" name="Title 1"/>
          <p:cNvSpPr>
            <a:spLocks noGrp="1"/>
          </p:cNvSpPr>
          <p:nvPr>
            <p:ph type="title"/>
          </p:nvPr>
        </p:nvSpPr>
        <p:spPr>
          <a:xfrm>
            <a:off x="655245" y="235459"/>
            <a:ext cx="4480561" cy="342506"/>
          </a:xfrm>
        </p:spPr>
        <p:txBody>
          <a:bodyPr>
            <a:noAutofit/>
          </a:bodyPr>
          <a:lstStyle/>
          <a:p>
            <a:pPr algn="l"/>
            <a:r>
              <a:rPr lang="en-ZA" sz="1800" dirty="0">
                <a:solidFill>
                  <a:schemeClr val="accent3">
                    <a:lumMod val="50000"/>
                  </a:schemeClr>
                </a:solidFill>
                <a:latin typeface="Arial" panose="020B0604020202020204" pitchFamily="34" charset="0"/>
                <a:cs typeface="Arial" panose="020B0604020202020204" pitchFamily="34" charset="0"/>
              </a:rPr>
              <a:t>SUMMARY OF THE 3 SCENARIOS </a:t>
            </a:r>
          </a:p>
        </p:txBody>
      </p:sp>
      <p:sp>
        <p:nvSpPr>
          <p:cNvPr id="7" name="Text Placeholder 2"/>
          <p:cNvSpPr>
            <a:spLocks noGrp="1"/>
          </p:cNvSpPr>
          <p:nvPr>
            <p:ph type="body" sz="quarter" idx="10"/>
          </p:nvPr>
        </p:nvSpPr>
        <p:spPr>
          <a:xfrm>
            <a:off x="407235" y="719993"/>
            <a:ext cx="8489089" cy="4257675"/>
          </a:xfrm>
        </p:spPr>
        <p:txBody>
          <a:bodyPr>
            <a:noAutofit/>
          </a:bodyPr>
          <a:lstStyle/>
          <a:p>
            <a:pPr>
              <a:lnSpc>
                <a:spcPts val="1100"/>
              </a:lnSpc>
            </a:pPr>
            <a:r>
              <a:rPr lang="en-GB" sz="1100" dirty="0">
                <a:solidFill>
                  <a:schemeClr val="tx1"/>
                </a:solidFill>
                <a:latin typeface="Arial Narrow" panose="020B0604020202020204" pitchFamily="34" charset="0"/>
                <a:cs typeface="Arial Narrow" panose="020B0604020202020204" pitchFamily="34" charset="0"/>
              </a:rPr>
              <a:t>The Sector to weight all scenarios given the current circumstances departing from the default position represented by scenario 1 but where alternative funding is possible.</a:t>
            </a:r>
          </a:p>
          <a:p>
            <a:pPr>
              <a:lnSpc>
                <a:spcPts val="1100"/>
              </a:lnSpc>
            </a:pPr>
            <a:endParaRPr lang="en-GB" sz="1100" dirty="0">
              <a:solidFill>
                <a:schemeClr val="tx1"/>
              </a:solidFill>
              <a:latin typeface="Arial Narrow" panose="020B0604020202020204" pitchFamily="34" charset="0"/>
              <a:cs typeface="Arial Narrow" panose="020B0604020202020204" pitchFamily="34" charset="0"/>
            </a:endParaRPr>
          </a:p>
          <a:p>
            <a:pPr>
              <a:lnSpc>
                <a:spcPts val="1100"/>
              </a:lnSpc>
            </a:pPr>
            <a:r>
              <a:rPr lang="en-GB" sz="1100" dirty="0">
                <a:solidFill>
                  <a:schemeClr val="tx1"/>
                </a:solidFill>
                <a:latin typeface="Arial Narrow" panose="020B0604020202020204" pitchFamily="34" charset="0"/>
                <a:cs typeface="Arial Narrow" panose="020B0604020202020204" pitchFamily="34" charset="0"/>
              </a:rPr>
              <a:t>All the scenarios have revenue implications and require funding support especially during the covid-19 periods to minimize the accumulation of debt in an already debt laden sector</a:t>
            </a:r>
          </a:p>
          <a:p>
            <a:pPr marL="0" indent="0">
              <a:lnSpc>
                <a:spcPts val="1100"/>
              </a:lnSpc>
              <a:buNone/>
            </a:pPr>
            <a:endParaRPr lang="en-GB" sz="1100" dirty="0">
              <a:solidFill>
                <a:schemeClr val="tx1"/>
              </a:solidFill>
              <a:latin typeface="Arial Narrow" panose="020B0604020202020204" pitchFamily="34" charset="0"/>
              <a:cs typeface="Arial Narrow" panose="020B0604020202020204" pitchFamily="34" charset="0"/>
            </a:endParaRPr>
          </a:p>
          <a:p>
            <a:pPr>
              <a:lnSpc>
                <a:spcPts val="1100"/>
              </a:lnSpc>
            </a:pPr>
            <a:r>
              <a:rPr lang="en-GB" sz="1100" dirty="0">
                <a:solidFill>
                  <a:schemeClr val="tx1"/>
                </a:solidFill>
                <a:latin typeface="Arial Narrow" panose="020B0604020202020204" pitchFamily="34" charset="0"/>
                <a:cs typeface="Arial Narrow" panose="020B0604020202020204" pitchFamily="34" charset="0"/>
              </a:rPr>
              <a:t>water boards already have their capital and maintenance projects plans concluded for the year which led to scenario 1 tariff request.</a:t>
            </a:r>
          </a:p>
          <a:p>
            <a:pPr marL="0" indent="0">
              <a:lnSpc>
                <a:spcPts val="1100"/>
              </a:lnSpc>
              <a:buNone/>
            </a:pPr>
            <a:endParaRPr lang="en-GB" sz="1100" dirty="0">
              <a:solidFill>
                <a:schemeClr val="tx1"/>
              </a:solidFill>
              <a:latin typeface="Arial Narrow" panose="020B0604020202020204" pitchFamily="34" charset="0"/>
              <a:cs typeface="Arial Narrow" panose="020B0604020202020204" pitchFamily="34" charset="0"/>
            </a:endParaRPr>
          </a:p>
          <a:p>
            <a:pPr>
              <a:lnSpc>
                <a:spcPts val="1100"/>
              </a:lnSpc>
            </a:pPr>
            <a:r>
              <a:rPr lang="en-GB" sz="1100" dirty="0">
                <a:solidFill>
                  <a:schemeClr val="tx1"/>
                </a:solidFill>
                <a:latin typeface="Arial Narrow" panose="020B0604020202020204" pitchFamily="34" charset="0"/>
                <a:cs typeface="Arial Narrow" panose="020B0604020202020204" pitchFamily="34" charset="0"/>
              </a:rPr>
              <a:t>Water boards which are funding the projects from borrowing have already concluded commitments with lenders.</a:t>
            </a:r>
          </a:p>
          <a:p>
            <a:pPr marL="0" indent="0">
              <a:lnSpc>
                <a:spcPts val="1100"/>
              </a:lnSpc>
              <a:buNone/>
            </a:pPr>
            <a:endParaRPr lang="en-GB" sz="1100" dirty="0">
              <a:solidFill>
                <a:schemeClr val="tx1"/>
              </a:solidFill>
              <a:latin typeface="Arial Narrow" panose="020B0604020202020204" pitchFamily="34" charset="0"/>
              <a:cs typeface="Arial Narrow" panose="020B0604020202020204" pitchFamily="34" charset="0"/>
            </a:endParaRPr>
          </a:p>
          <a:p>
            <a:pPr>
              <a:lnSpc>
                <a:spcPts val="1100"/>
              </a:lnSpc>
            </a:pPr>
            <a:r>
              <a:rPr lang="en-GB" sz="1100" dirty="0">
                <a:solidFill>
                  <a:schemeClr val="tx1"/>
                </a:solidFill>
                <a:latin typeface="Arial Narrow" panose="020B0604020202020204" pitchFamily="34" charset="0"/>
                <a:cs typeface="Arial Narrow" panose="020B0604020202020204" pitchFamily="34" charset="0"/>
              </a:rPr>
              <a:t>Scenario 2 &amp; 3 would if adopted at higher levels without supplementary funding other than tariff revenue will leave O &amp; M compromised and has will have adverse impact in meeting the current and future increased demand for water services in the future,</a:t>
            </a:r>
          </a:p>
          <a:p>
            <a:pPr>
              <a:lnSpc>
                <a:spcPts val="1100"/>
              </a:lnSpc>
            </a:pPr>
            <a:endParaRPr lang="en-GB" sz="1100" dirty="0">
              <a:solidFill>
                <a:schemeClr val="tx1"/>
              </a:solidFill>
              <a:latin typeface="Arial Narrow" panose="020B0604020202020204" pitchFamily="34" charset="0"/>
              <a:cs typeface="Arial Narrow" panose="020B0604020202020204" pitchFamily="34" charset="0"/>
            </a:endParaRPr>
          </a:p>
          <a:p>
            <a:pPr>
              <a:lnSpc>
                <a:spcPts val="1100"/>
              </a:lnSpc>
            </a:pPr>
            <a:r>
              <a:rPr lang="en-GB" sz="1100" dirty="0">
                <a:solidFill>
                  <a:schemeClr val="tx1"/>
                </a:solidFill>
                <a:latin typeface="Arial Narrow" panose="020B0604020202020204" pitchFamily="34" charset="0"/>
                <a:cs typeface="Arial Narrow" panose="020B0604020202020204" pitchFamily="34" charset="0"/>
              </a:rPr>
              <a:t>As part of coved-19 concessions, DWS has already requested for relaxation in the implementation of the institutional credit control measures to prevent possible protests. </a:t>
            </a:r>
          </a:p>
          <a:p>
            <a:pPr marL="0" indent="0">
              <a:lnSpc>
                <a:spcPts val="1100"/>
              </a:lnSpc>
              <a:buNone/>
            </a:pPr>
            <a:endParaRPr lang="en-GB" sz="1100" dirty="0">
              <a:solidFill>
                <a:schemeClr val="tx1"/>
              </a:solidFill>
              <a:latin typeface="Arial Narrow" panose="020B0604020202020204" pitchFamily="34" charset="0"/>
              <a:cs typeface="Arial Narrow" panose="020B0604020202020204" pitchFamily="34" charset="0"/>
            </a:endParaRPr>
          </a:p>
          <a:p>
            <a:pPr>
              <a:lnSpc>
                <a:spcPts val="1100"/>
              </a:lnSpc>
            </a:pPr>
            <a:r>
              <a:rPr lang="en-GB" sz="1100" dirty="0">
                <a:solidFill>
                  <a:schemeClr val="tx1"/>
                </a:solidFill>
                <a:latin typeface="Arial Narrow" panose="020B0604020202020204" pitchFamily="34" charset="0"/>
                <a:cs typeface="Arial Narrow" panose="020B0604020202020204" pitchFamily="34" charset="0"/>
              </a:rPr>
              <a:t>DWS is and will continue to do everything possible leading the sector through the covid-19 path with minimum difficulties in accessing water without leading the providing institutions into bankruptcy.</a:t>
            </a:r>
          </a:p>
          <a:p>
            <a:pPr marL="0" indent="0">
              <a:lnSpc>
                <a:spcPts val="1100"/>
              </a:lnSpc>
              <a:buNone/>
            </a:pPr>
            <a:endParaRPr lang="en-GB" sz="1100" dirty="0">
              <a:solidFill>
                <a:schemeClr val="tx1"/>
              </a:solidFill>
              <a:latin typeface="Arial Narrow" panose="020B0604020202020204" pitchFamily="34" charset="0"/>
              <a:cs typeface="Arial Narrow" panose="020B0604020202020204" pitchFamily="34" charset="0"/>
            </a:endParaRPr>
          </a:p>
          <a:p>
            <a:pPr>
              <a:lnSpc>
                <a:spcPts val="1100"/>
              </a:lnSpc>
            </a:pPr>
            <a:r>
              <a:rPr lang="en-GB" sz="1100" dirty="0">
                <a:solidFill>
                  <a:schemeClr val="tx1"/>
                </a:solidFill>
                <a:latin typeface="Arial Narrow" panose="020B0604020202020204" pitchFamily="34" charset="0"/>
                <a:cs typeface="Arial Narrow" panose="020B0604020202020204" pitchFamily="34" charset="0"/>
              </a:rPr>
              <a:t>The sector may quantify the loss of revenue due to covid-19 and put proposals for funding to maintain stability to sustain the supply of water during this difficult times in order to deflate the cost recovery tariffs of water services provision.</a:t>
            </a:r>
          </a:p>
          <a:p>
            <a:pPr>
              <a:buFont typeface="Wingdings" panose="05000000000000000000" pitchFamily="2" charset="2"/>
              <a:buChar char="q"/>
            </a:pPr>
            <a:endParaRPr lang="en-GB" sz="1100" dirty="0"/>
          </a:p>
          <a:p>
            <a:pPr>
              <a:buFont typeface="Wingdings" panose="05000000000000000000" pitchFamily="2" charset="2"/>
              <a:buChar char="q"/>
            </a:pPr>
            <a:endParaRPr lang="en-GB" sz="1200" dirty="0"/>
          </a:p>
          <a:p>
            <a:pPr>
              <a:buFont typeface="Wingdings" panose="05000000000000000000" pitchFamily="2" charset="2"/>
              <a:buChar char="q"/>
            </a:pPr>
            <a:endParaRPr lang="en-GB" sz="1200" dirty="0"/>
          </a:p>
        </p:txBody>
      </p:sp>
    </p:spTree>
    <p:extLst>
      <p:ext uri="{BB962C8B-B14F-4D97-AF65-F5344CB8AC3E}">
        <p14:creationId xmlns:p14="http://schemas.microsoft.com/office/powerpoint/2010/main" val="41256566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73181B0C-17C4-594B-B920-53157F2DF192}"/>
              </a:ext>
            </a:extLst>
          </p:cNvPr>
          <p:cNvPicPr>
            <a:picLocks noChangeAspect="1"/>
          </p:cNvPicPr>
          <p:nvPr/>
        </p:nvPicPr>
        <p:blipFill>
          <a:blip r:embed="rId3"/>
          <a:stretch>
            <a:fillRect/>
          </a:stretch>
        </p:blipFill>
        <p:spPr>
          <a:xfrm>
            <a:off x="0" y="0"/>
            <a:ext cx="9144000" cy="5143500"/>
          </a:xfrm>
          <a:prstGeom prst="rect">
            <a:avLst/>
          </a:prstGeom>
        </p:spPr>
      </p:pic>
      <p:sp>
        <p:nvSpPr>
          <p:cNvPr id="32" name="AutoShape 18" descr="Image result for water management icon"/>
          <p:cNvSpPr>
            <a:spLocks noChangeAspect="1" noChangeArrowheads="1"/>
          </p:cNvSpPr>
          <p:nvPr/>
        </p:nvSpPr>
        <p:spPr bwMode="auto">
          <a:xfrm>
            <a:off x="1959871" y="-299027"/>
            <a:ext cx="186720" cy="1867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6016" tIns="28009" rIns="56016" bIns="28009" numCol="1" anchor="t" anchorCtr="0" compatLnSpc="1">
            <a:prstTxWarp prst="textNoShape">
              <a:avLst/>
            </a:prstTxWarp>
          </a:bodyPr>
          <a:lstStyle/>
          <a:p>
            <a:pPr>
              <a:defRPr/>
            </a:pPr>
            <a:endParaRPr lang="en-ZA" sz="1103" dirty="0">
              <a:solidFill>
                <a:srgbClr val="F06D19"/>
              </a:solidFill>
              <a:latin typeface="Arial"/>
            </a:endParaRPr>
          </a:p>
        </p:txBody>
      </p:sp>
      <p:sp>
        <p:nvSpPr>
          <p:cNvPr id="8" name="Title 1"/>
          <p:cNvSpPr>
            <a:spLocks noGrp="1"/>
          </p:cNvSpPr>
          <p:nvPr>
            <p:ph type="title"/>
          </p:nvPr>
        </p:nvSpPr>
        <p:spPr>
          <a:xfrm>
            <a:off x="1096222" y="2218137"/>
            <a:ext cx="4480561" cy="829863"/>
          </a:xfrm>
        </p:spPr>
        <p:txBody>
          <a:bodyPr>
            <a:noAutofit/>
          </a:bodyPr>
          <a:lstStyle/>
          <a:p>
            <a:pPr algn="l"/>
            <a:r>
              <a:rPr lang="en-ZA" sz="2400" dirty="0">
                <a:solidFill>
                  <a:schemeClr val="bg1">
                    <a:lumMod val="95000"/>
                  </a:schemeClr>
                </a:solidFill>
                <a:latin typeface="Arial" panose="020B0604020202020204" pitchFamily="34" charset="0"/>
                <a:cs typeface="Arial" panose="020B0604020202020204" pitchFamily="34" charset="0"/>
              </a:rPr>
              <a:t>PROPOSED INTERVENTIONS </a:t>
            </a:r>
            <a:br>
              <a:rPr lang="en-ZA" sz="2400" dirty="0">
                <a:solidFill>
                  <a:schemeClr val="bg1">
                    <a:lumMod val="95000"/>
                  </a:schemeClr>
                </a:solidFill>
                <a:latin typeface="Arial" panose="020B0604020202020204" pitchFamily="34" charset="0"/>
                <a:cs typeface="Arial" panose="020B0604020202020204" pitchFamily="34" charset="0"/>
              </a:rPr>
            </a:br>
            <a:r>
              <a:rPr lang="en-ZA" sz="2400" dirty="0">
                <a:solidFill>
                  <a:schemeClr val="bg1">
                    <a:lumMod val="95000"/>
                  </a:schemeClr>
                </a:solidFill>
                <a:latin typeface="Arial" panose="020B0604020202020204" pitchFamily="34" charset="0"/>
                <a:cs typeface="Arial" panose="020B0604020202020204" pitchFamily="34" charset="0"/>
              </a:rPr>
              <a:t>GOING FORWARD </a:t>
            </a:r>
          </a:p>
        </p:txBody>
      </p:sp>
    </p:spTree>
    <p:extLst>
      <p:ext uri="{BB962C8B-B14F-4D97-AF65-F5344CB8AC3E}">
        <p14:creationId xmlns:p14="http://schemas.microsoft.com/office/powerpoint/2010/main" val="11766484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4309" y="229219"/>
            <a:ext cx="6400801" cy="476797"/>
          </a:xfrm>
        </p:spPr>
        <p:txBody>
          <a:bodyPr>
            <a:noAutofit/>
          </a:bodyPr>
          <a:lstStyle/>
          <a:p>
            <a:pPr algn="l"/>
            <a:r>
              <a:rPr lang="en-US" sz="2400" dirty="0">
                <a:solidFill>
                  <a:schemeClr val="accent3">
                    <a:lumMod val="50000"/>
                  </a:schemeClr>
                </a:solidFill>
                <a:latin typeface="Arial" panose="020B0604020202020204" pitchFamily="34" charset="0"/>
                <a:cs typeface="Arial" panose="020B0604020202020204" pitchFamily="34" charset="0"/>
              </a:rPr>
              <a:t>AREAS OF INTERVENTIONS</a:t>
            </a:r>
            <a:br>
              <a:rPr lang="en-US" sz="2400" dirty="0">
                <a:solidFill>
                  <a:schemeClr val="accent3">
                    <a:lumMod val="50000"/>
                  </a:schemeClr>
                </a:solidFill>
                <a:latin typeface="Arial" panose="020B0604020202020204" pitchFamily="34" charset="0"/>
                <a:cs typeface="Arial" panose="020B0604020202020204" pitchFamily="34" charset="0"/>
              </a:rPr>
            </a:br>
            <a:endParaRPr lang="en-ZA" sz="2400" dirty="0">
              <a:solidFill>
                <a:schemeClr val="accent3">
                  <a:lumMod val="50000"/>
                </a:schemeClr>
              </a:solidFill>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784292495"/>
              </p:ext>
            </p:extLst>
          </p:nvPr>
        </p:nvGraphicFramePr>
        <p:xfrm>
          <a:off x="755650" y="997296"/>
          <a:ext cx="7519876" cy="3148908"/>
        </p:xfrm>
        <a:graphic>
          <a:graphicData uri="http://schemas.openxmlformats.org/drawingml/2006/table">
            <a:tbl>
              <a:tblPr firstRow="1" bandRow="1">
                <a:tableStyleId>{5C22544A-7EE6-4342-B048-85BDC9FD1C3A}</a:tableStyleId>
              </a:tblPr>
              <a:tblGrid>
                <a:gridCol w="3759938">
                  <a:extLst>
                    <a:ext uri="{9D8B030D-6E8A-4147-A177-3AD203B41FA5}">
                      <a16:colId xmlns:a16="http://schemas.microsoft.com/office/drawing/2014/main" val="20000"/>
                    </a:ext>
                  </a:extLst>
                </a:gridCol>
                <a:gridCol w="3759938">
                  <a:extLst>
                    <a:ext uri="{9D8B030D-6E8A-4147-A177-3AD203B41FA5}">
                      <a16:colId xmlns:a16="http://schemas.microsoft.com/office/drawing/2014/main" val="20001"/>
                    </a:ext>
                  </a:extLst>
                </a:gridCol>
              </a:tblGrid>
              <a:tr h="1796616">
                <a:tc>
                  <a:txBody>
                    <a:bodyPr/>
                    <a:lstStyle/>
                    <a:p>
                      <a:pPr marL="0" marR="0" indent="0" algn="ctr" defTabSz="619648" rtl="0" eaLnBrk="1" fontAlgn="auto" latinLnBrk="0" hangingPunct="1">
                        <a:lnSpc>
                          <a:spcPct val="100000"/>
                        </a:lnSpc>
                        <a:spcBef>
                          <a:spcPts val="0"/>
                        </a:spcBef>
                        <a:spcAft>
                          <a:spcPts val="0"/>
                        </a:spcAft>
                        <a:buClrTx/>
                        <a:buSzTx/>
                        <a:buFontTx/>
                        <a:buNone/>
                        <a:tabLst/>
                        <a:defRPr/>
                      </a:pPr>
                      <a:endParaRPr lang="en-US" altLang="en-US" sz="1000" b="1" kern="1200" dirty="0">
                        <a:solidFill>
                          <a:schemeClr val="accent6"/>
                        </a:solidFill>
                        <a:latin typeface="+mn-lt"/>
                        <a:ea typeface="+mn-ea"/>
                        <a:cs typeface="+mn-cs"/>
                      </a:endParaRPr>
                    </a:p>
                    <a:p>
                      <a:pPr marL="0" marR="0" indent="0" algn="ctr" defTabSz="619648" rtl="0" eaLnBrk="1" fontAlgn="auto" latinLnBrk="0" hangingPunct="1">
                        <a:lnSpc>
                          <a:spcPct val="100000"/>
                        </a:lnSpc>
                        <a:spcBef>
                          <a:spcPts val="0"/>
                        </a:spcBef>
                        <a:spcAft>
                          <a:spcPts val="0"/>
                        </a:spcAft>
                        <a:buClrTx/>
                        <a:buSzTx/>
                        <a:buFontTx/>
                        <a:buNone/>
                        <a:tabLst/>
                        <a:defRPr/>
                      </a:pPr>
                      <a:endParaRPr lang="en-US" altLang="en-US" sz="1000" b="1" kern="1200" dirty="0">
                        <a:solidFill>
                          <a:schemeClr val="accent6"/>
                        </a:solidFill>
                        <a:latin typeface="+mn-lt"/>
                        <a:ea typeface="+mn-ea"/>
                        <a:cs typeface="+mn-cs"/>
                      </a:endParaRPr>
                    </a:p>
                    <a:p>
                      <a:pPr marL="0" marR="0" indent="0" algn="ctr" defTabSz="619648" rtl="0" eaLnBrk="1" fontAlgn="auto" latinLnBrk="0" hangingPunct="1">
                        <a:lnSpc>
                          <a:spcPct val="100000"/>
                        </a:lnSpc>
                        <a:spcBef>
                          <a:spcPts val="0"/>
                        </a:spcBef>
                        <a:spcAft>
                          <a:spcPts val="0"/>
                        </a:spcAft>
                        <a:buClrTx/>
                        <a:buSzTx/>
                        <a:buFontTx/>
                        <a:buNone/>
                        <a:tabLst/>
                        <a:defRPr/>
                      </a:pPr>
                      <a:endParaRPr lang="en-US" altLang="en-US" sz="1000" b="1" kern="1200" dirty="0">
                        <a:solidFill>
                          <a:schemeClr val="accent6"/>
                        </a:solidFill>
                        <a:latin typeface="+mn-lt"/>
                        <a:ea typeface="+mn-ea"/>
                        <a:cs typeface="+mn-cs"/>
                      </a:endParaRPr>
                    </a:p>
                    <a:p>
                      <a:pPr marL="0" marR="0" indent="0" algn="ctr" defTabSz="619648" rtl="0" eaLnBrk="1" fontAlgn="auto" latinLnBrk="0" hangingPunct="1">
                        <a:lnSpc>
                          <a:spcPct val="100000"/>
                        </a:lnSpc>
                        <a:spcBef>
                          <a:spcPts val="0"/>
                        </a:spcBef>
                        <a:spcAft>
                          <a:spcPts val="0"/>
                        </a:spcAft>
                        <a:buClrTx/>
                        <a:buSzTx/>
                        <a:buFontTx/>
                        <a:buNone/>
                        <a:tabLst/>
                        <a:defRPr/>
                      </a:pPr>
                      <a:endParaRPr lang="en-US" altLang="en-US" sz="1000" b="1" kern="1200" dirty="0">
                        <a:solidFill>
                          <a:schemeClr val="accent6"/>
                        </a:solidFill>
                        <a:latin typeface="+mn-lt"/>
                        <a:ea typeface="+mn-ea"/>
                        <a:cs typeface="+mn-cs"/>
                      </a:endParaRPr>
                    </a:p>
                    <a:p>
                      <a:pPr marL="0" marR="0" indent="0" algn="ctr" defTabSz="619648" rtl="0" eaLnBrk="1" fontAlgn="auto" latinLnBrk="0" hangingPunct="1">
                        <a:lnSpc>
                          <a:spcPct val="100000"/>
                        </a:lnSpc>
                        <a:spcBef>
                          <a:spcPts val="0"/>
                        </a:spcBef>
                        <a:spcAft>
                          <a:spcPts val="0"/>
                        </a:spcAft>
                        <a:buClrTx/>
                        <a:buSzTx/>
                        <a:buFontTx/>
                        <a:buNone/>
                        <a:tabLst/>
                        <a:defRPr/>
                      </a:pPr>
                      <a:endParaRPr lang="en-US" altLang="en-US" sz="1000" b="1" kern="1200" dirty="0">
                        <a:solidFill>
                          <a:schemeClr val="accent6"/>
                        </a:solidFill>
                        <a:latin typeface="+mn-lt"/>
                        <a:ea typeface="+mn-ea"/>
                        <a:cs typeface="+mn-cs"/>
                      </a:endParaRPr>
                    </a:p>
                    <a:p>
                      <a:pPr marL="0" marR="0" lvl="0" indent="0" algn="ctr" defTabSz="619648" rtl="0" eaLnBrk="1" fontAlgn="auto" latinLnBrk="0" hangingPunct="1">
                        <a:lnSpc>
                          <a:spcPct val="100000"/>
                        </a:lnSpc>
                        <a:spcBef>
                          <a:spcPts val="0"/>
                        </a:spcBef>
                        <a:spcAft>
                          <a:spcPts val="0"/>
                        </a:spcAft>
                        <a:buClrTx/>
                        <a:buSzTx/>
                        <a:buFontTx/>
                        <a:buNone/>
                        <a:tabLst/>
                        <a:defRPr/>
                      </a:pPr>
                      <a:r>
                        <a:rPr lang="en-US" altLang="en-US" sz="1600" b="1" dirty="0">
                          <a:solidFill>
                            <a:schemeClr val="bg1">
                              <a:lumMod val="95000"/>
                            </a:schemeClr>
                          </a:solidFill>
                        </a:rPr>
                        <a:t>POLICY AND LEGISLATION</a:t>
                      </a:r>
                      <a:r>
                        <a:rPr lang="en-US" altLang="en-US" sz="1600" b="1" baseline="0" dirty="0">
                          <a:solidFill>
                            <a:schemeClr val="bg1">
                              <a:lumMod val="95000"/>
                            </a:schemeClr>
                          </a:solidFill>
                        </a:rPr>
                        <a:t> </a:t>
                      </a:r>
                      <a:r>
                        <a:rPr lang="en-US" altLang="en-US" sz="1600" b="1" dirty="0">
                          <a:solidFill>
                            <a:schemeClr val="bg1">
                              <a:lumMod val="95000"/>
                            </a:schemeClr>
                          </a:solidFill>
                        </a:rPr>
                        <a:t> </a:t>
                      </a:r>
                      <a:endParaRPr lang="en-ZA" sz="1600" dirty="0">
                        <a:solidFill>
                          <a:schemeClr val="bg1">
                            <a:lumMod val="95000"/>
                          </a:schemeClr>
                        </a:solidFill>
                      </a:endParaRPr>
                    </a:p>
                    <a:p>
                      <a:pPr marL="0" marR="0" indent="0" algn="ctr" defTabSz="619648" rtl="0" eaLnBrk="1" fontAlgn="auto" latinLnBrk="0" hangingPunct="1">
                        <a:lnSpc>
                          <a:spcPct val="100000"/>
                        </a:lnSpc>
                        <a:spcBef>
                          <a:spcPts val="0"/>
                        </a:spcBef>
                        <a:spcAft>
                          <a:spcPts val="0"/>
                        </a:spcAft>
                        <a:buClrTx/>
                        <a:buSzTx/>
                        <a:buFontTx/>
                        <a:buNone/>
                        <a:tabLst/>
                        <a:defRPr/>
                      </a:pPr>
                      <a:endParaRPr lang="en-US" altLang="en-US" sz="1000" b="1" kern="1200" dirty="0">
                        <a:solidFill>
                          <a:schemeClr val="accent6"/>
                        </a:solidFill>
                        <a:latin typeface="+mn-lt"/>
                        <a:ea typeface="+mn-ea"/>
                        <a:cs typeface="+mn-cs"/>
                      </a:endParaRPr>
                    </a:p>
                  </a:txBody>
                  <a:tcPr marL="67022" marR="67022" marT="33512" marB="33512"/>
                </a:tc>
                <a:tc>
                  <a:txBody>
                    <a:bodyPr/>
                    <a:lstStyle/>
                    <a:p>
                      <a:pPr marL="0" marR="0" indent="0" algn="ctr" defTabSz="619648" rtl="0" eaLnBrk="1" fontAlgn="auto" latinLnBrk="0" hangingPunct="1">
                        <a:lnSpc>
                          <a:spcPct val="100000"/>
                        </a:lnSpc>
                        <a:spcBef>
                          <a:spcPts val="0"/>
                        </a:spcBef>
                        <a:spcAft>
                          <a:spcPts val="0"/>
                        </a:spcAft>
                        <a:buClrTx/>
                        <a:buSzTx/>
                        <a:buFontTx/>
                        <a:buNone/>
                        <a:tabLst/>
                        <a:defRPr/>
                      </a:pPr>
                      <a:endParaRPr lang="en-US" altLang="en-US" sz="1000" b="1" kern="1200" dirty="0">
                        <a:solidFill>
                          <a:schemeClr val="accent6"/>
                        </a:solidFill>
                        <a:latin typeface="+mn-lt"/>
                        <a:ea typeface="+mn-ea"/>
                        <a:cs typeface="+mn-cs"/>
                      </a:endParaRPr>
                    </a:p>
                    <a:p>
                      <a:pPr marL="0" marR="0" indent="0" algn="ctr" defTabSz="619648" rtl="0" eaLnBrk="1" fontAlgn="auto" latinLnBrk="0" hangingPunct="1">
                        <a:lnSpc>
                          <a:spcPct val="100000"/>
                        </a:lnSpc>
                        <a:spcBef>
                          <a:spcPts val="0"/>
                        </a:spcBef>
                        <a:spcAft>
                          <a:spcPts val="0"/>
                        </a:spcAft>
                        <a:buClrTx/>
                        <a:buSzTx/>
                        <a:buFontTx/>
                        <a:buNone/>
                        <a:tabLst/>
                        <a:defRPr/>
                      </a:pPr>
                      <a:endParaRPr lang="en-US" altLang="en-US" sz="1000" b="1" kern="1200" dirty="0">
                        <a:solidFill>
                          <a:schemeClr val="accent6"/>
                        </a:solidFill>
                        <a:latin typeface="+mn-lt"/>
                        <a:ea typeface="+mn-ea"/>
                        <a:cs typeface="+mn-cs"/>
                      </a:endParaRPr>
                    </a:p>
                    <a:p>
                      <a:pPr marL="0" marR="0" indent="0" algn="ctr" defTabSz="619648" rtl="0" eaLnBrk="1" fontAlgn="auto" latinLnBrk="0" hangingPunct="1">
                        <a:lnSpc>
                          <a:spcPct val="100000"/>
                        </a:lnSpc>
                        <a:spcBef>
                          <a:spcPts val="0"/>
                        </a:spcBef>
                        <a:spcAft>
                          <a:spcPts val="0"/>
                        </a:spcAft>
                        <a:buClrTx/>
                        <a:buSzTx/>
                        <a:buFontTx/>
                        <a:buNone/>
                        <a:tabLst/>
                        <a:defRPr/>
                      </a:pPr>
                      <a:endParaRPr lang="en-US" altLang="en-US" sz="1000" b="1" kern="1200" dirty="0">
                        <a:solidFill>
                          <a:schemeClr val="accent6"/>
                        </a:solidFill>
                        <a:latin typeface="+mn-lt"/>
                        <a:ea typeface="+mn-ea"/>
                        <a:cs typeface="+mn-cs"/>
                      </a:endParaRPr>
                    </a:p>
                    <a:p>
                      <a:pPr marL="0" marR="0" indent="0" algn="ctr" defTabSz="619648" rtl="0" eaLnBrk="1" fontAlgn="auto" latinLnBrk="0" hangingPunct="1">
                        <a:lnSpc>
                          <a:spcPct val="100000"/>
                        </a:lnSpc>
                        <a:spcBef>
                          <a:spcPts val="0"/>
                        </a:spcBef>
                        <a:spcAft>
                          <a:spcPts val="0"/>
                        </a:spcAft>
                        <a:buClrTx/>
                        <a:buSzTx/>
                        <a:buFontTx/>
                        <a:buNone/>
                        <a:tabLst/>
                        <a:defRPr/>
                      </a:pPr>
                      <a:endParaRPr lang="en-US" altLang="en-US" sz="1000" b="1" kern="1200" dirty="0">
                        <a:solidFill>
                          <a:schemeClr val="accent6"/>
                        </a:solidFill>
                        <a:latin typeface="+mn-lt"/>
                        <a:ea typeface="+mn-ea"/>
                        <a:cs typeface="+mn-cs"/>
                      </a:endParaRPr>
                    </a:p>
                    <a:p>
                      <a:pPr marL="0" marR="0" indent="0" algn="ctr" defTabSz="619648" rtl="0" eaLnBrk="1" fontAlgn="auto" latinLnBrk="0" hangingPunct="1">
                        <a:lnSpc>
                          <a:spcPct val="100000"/>
                        </a:lnSpc>
                        <a:spcBef>
                          <a:spcPts val="0"/>
                        </a:spcBef>
                        <a:spcAft>
                          <a:spcPts val="0"/>
                        </a:spcAft>
                        <a:buClrTx/>
                        <a:buSzTx/>
                        <a:buFontTx/>
                        <a:buNone/>
                        <a:tabLst/>
                        <a:defRPr/>
                      </a:pPr>
                      <a:endParaRPr lang="en-US" altLang="en-US" sz="1000" b="1" kern="1200" dirty="0">
                        <a:solidFill>
                          <a:schemeClr val="accent6"/>
                        </a:solidFill>
                        <a:latin typeface="+mn-lt"/>
                        <a:ea typeface="+mn-ea"/>
                        <a:cs typeface="+mn-cs"/>
                      </a:endParaRPr>
                    </a:p>
                    <a:p>
                      <a:pPr marL="0" marR="0" indent="0" algn="ctr" defTabSz="619648" rtl="0" eaLnBrk="1" fontAlgn="auto" latinLnBrk="0" hangingPunct="1">
                        <a:lnSpc>
                          <a:spcPct val="100000"/>
                        </a:lnSpc>
                        <a:spcBef>
                          <a:spcPts val="0"/>
                        </a:spcBef>
                        <a:spcAft>
                          <a:spcPts val="0"/>
                        </a:spcAft>
                        <a:buClrTx/>
                        <a:buSzTx/>
                        <a:buFontTx/>
                        <a:buNone/>
                        <a:tabLst/>
                        <a:defRPr/>
                      </a:pPr>
                      <a:r>
                        <a:rPr lang="en-US" altLang="en-US" sz="1600" b="1" kern="1200" dirty="0">
                          <a:solidFill>
                            <a:schemeClr val="bg1">
                              <a:lumMod val="95000"/>
                            </a:schemeClr>
                          </a:solidFill>
                          <a:latin typeface="+mn-lt"/>
                          <a:ea typeface="+mn-ea"/>
                          <a:cs typeface="+mn-cs"/>
                        </a:rPr>
                        <a:t>INSTITUTIONAL </a:t>
                      </a:r>
                    </a:p>
                  </a:txBody>
                  <a:tcPr marL="67022" marR="67022" marT="33512" marB="33512"/>
                </a:tc>
                <a:extLst>
                  <a:ext uri="{0D108BD9-81ED-4DB2-BD59-A6C34878D82A}">
                    <a16:rowId xmlns:a16="http://schemas.microsoft.com/office/drawing/2014/main" val="10000"/>
                  </a:ext>
                </a:extLst>
              </a:tr>
              <a:tr h="1352292">
                <a:tc>
                  <a:txBody>
                    <a:bodyPr/>
                    <a:lstStyle/>
                    <a:p>
                      <a:pPr marL="0" marR="0" indent="0" algn="ctr" defTabSz="619648" rtl="0" eaLnBrk="1" fontAlgn="auto" latinLnBrk="0" hangingPunct="1">
                        <a:lnSpc>
                          <a:spcPct val="100000"/>
                        </a:lnSpc>
                        <a:spcBef>
                          <a:spcPts val="0"/>
                        </a:spcBef>
                        <a:spcAft>
                          <a:spcPts val="0"/>
                        </a:spcAft>
                        <a:buClrTx/>
                        <a:buSzTx/>
                        <a:buFontTx/>
                        <a:buNone/>
                        <a:tabLst/>
                        <a:defRPr/>
                      </a:pPr>
                      <a:endParaRPr lang="en-US" altLang="en-US" sz="1000" b="1" dirty="0">
                        <a:solidFill>
                          <a:schemeClr val="accent6"/>
                        </a:solidFill>
                      </a:endParaRPr>
                    </a:p>
                    <a:p>
                      <a:pPr marL="0" marR="0" indent="0" algn="ctr" defTabSz="619648" rtl="0" eaLnBrk="1" fontAlgn="auto" latinLnBrk="0" hangingPunct="1">
                        <a:lnSpc>
                          <a:spcPct val="100000"/>
                        </a:lnSpc>
                        <a:spcBef>
                          <a:spcPts val="0"/>
                        </a:spcBef>
                        <a:spcAft>
                          <a:spcPts val="0"/>
                        </a:spcAft>
                        <a:buClrTx/>
                        <a:buSzTx/>
                        <a:buFontTx/>
                        <a:buNone/>
                        <a:tabLst/>
                        <a:defRPr/>
                      </a:pPr>
                      <a:endParaRPr lang="en-US" altLang="en-US" sz="1000" b="1" dirty="0">
                        <a:solidFill>
                          <a:schemeClr val="accent6"/>
                        </a:solidFill>
                      </a:endParaRPr>
                    </a:p>
                    <a:p>
                      <a:pPr marL="0" marR="0" indent="0" algn="ctr" defTabSz="619648" rtl="0" eaLnBrk="1" fontAlgn="auto" latinLnBrk="0" hangingPunct="1">
                        <a:lnSpc>
                          <a:spcPct val="100000"/>
                        </a:lnSpc>
                        <a:spcBef>
                          <a:spcPts val="0"/>
                        </a:spcBef>
                        <a:spcAft>
                          <a:spcPts val="0"/>
                        </a:spcAft>
                        <a:buClrTx/>
                        <a:buSzTx/>
                        <a:buFontTx/>
                        <a:buNone/>
                        <a:tabLst/>
                        <a:defRPr/>
                      </a:pPr>
                      <a:endParaRPr lang="en-US" altLang="en-US" sz="1000" b="1" dirty="0">
                        <a:solidFill>
                          <a:schemeClr val="accent6"/>
                        </a:solidFill>
                      </a:endParaRPr>
                    </a:p>
                    <a:p>
                      <a:pPr marL="0" marR="0" indent="0" algn="ctr" defTabSz="619648" rtl="0" eaLnBrk="1" fontAlgn="auto" latinLnBrk="0" hangingPunct="1">
                        <a:lnSpc>
                          <a:spcPct val="100000"/>
                        </a:lnSpc>
                        <a:spcBef>
                          <a:spcPts val="0"/>
                        </a:spcBef>
                        <a:spcAft>
                          <a:spcPts val="0"/>
                        </a:spcAft>
                        <a:buClrTx/>
                        <a:buSzTx/>
                        <a:buFontTx/>
                        <a:buNone/>
                        <a:tabLst/>
                        <a:defRPr/>
                      </a:pPr>
                      <a:r>
                        <a:rPr lang="en-US" altLang="en-US" sz="1600" b="1" dirty="0">
                          <a:solidFill>
                            <a:schemeClr val="tx1">
                              <a:lumMod val="95000"/>
                              <a:lumOff val="5000"/>
                            </a:schemeClr>
                          </a:solidFill>
                        </a:rPr>
                        <a:t>CORPORATE</a:t>
                      </a:r>
                      <a:r>
                        <a:rPr lang="en-US" altLang="en-US" sz="1600" b="1" baseline="0" dirty="0">
                          <a:solidFill>
                            <a:schemeClr val="tx1">
                              <a:lumMod val="95000"/>
                              <a:lumOff val="5000"/>
                            </a:schemeClr>
                          </a:solidFill>
                        </a:rPr>
                        <a:t> </a:t>
                      </a:r>
                      <a:r>
                        <a:rPr lang="en-US" altLang="en-US" sz="1600" b="1" dirty="0">
                          <a:solidFill>
                            <a:schemeClr val="tx1">
                              <a:lumMod val="95000"/>
                              <a:lumOff val="5000"/>
                            </a:schemeClr>
                          </a:solidFill>
                        </a:rPr>
                        <a:t> GOVERNANCE</a:t>
                      </a:r>
                      <a:r>
                        <a:rPr lang="en-US" altLang="en-US" sz="1600" b="1" baseline="0" dirty="0">
                          <a:solidFill>
                            <a:schemeClr val="tx1">
                              <a:lumMod val="95000"/>
                              <a:lumOff val="5000"/>
                            </a:schemeClr>
                          </a:solidFill>
                        </a:rPr>
                        <a:t> </a:t>
                      </a:r>
                      <a:r>
                        <a:rPr lang="en-US" altLang="en-US" sz="1600" b="1" dirty="0">
                          <a:solidFill>
                            <a:schemeClr val="tx1">
                              <a:lumMod val="95000"/>
                              <a:lumOff val="5000"/>
                            </a:schemeClr>
                          </a:solidFill>
                        </a:rPr>
                        <a:t> </a:t>
                      </a:r>
                      <a:endParaRPr lang="en-ZA" sz="1600" dirty="0">
                        <a:solidFill>
                          <a:schemeClr val="tx1">
                            <a:lumMod val="95000"/>
                            <a:lumOff val="5000"/>
                          </a:schemeClr>
                        </a:solidFill>
                      </a:endParaRPr>
                    </a:p>
                  </a:txBody>
                  <a:tcPr marL="67022" marR="67022" marT="33512" marB="33512"/>
                </a:tc>
                <a:tc>
                  <a:txBody>
                    <a:bodyPr/>
                    <a:lstStyle/>
                    <a:p>
                      <a:pPr marL="0" marR="0" indent="0" algn="ctr" defTabSz="619648" rtl="0" eaLnBrk="1" fontAlgn="auto" latinLnBrk="0" hangingPunct="1">
                        <a:lnSpc>
                          <a:spcPct val="100000"/>
                        </a:lnSpc>
                        <a:spcBef>
                          <a:spcPts val="0"/>
                        </a:spcBef>
                        <a:spcAft>
                          <a:spcPts val="0"/>
                        </a:spcAft>
                        <a:buClrTx/>
                        <a:buSzTx/>
                        <a:buFontTx/>
                        <a:buNone/>
                        <a:tabLst/>
                        <a:defRPr/>
                      </a:pPr>
                      <a:endParaRPr lang="en-US" altLang="en-US" sz="1000" b="1" dirty="0">
                        <a:solidFill>
                          <a:schemeClr val="accent6"/>
                        </a:solidFill>
                      </a:endParaRPr>
                    </a:p>
                    <a:p>
                      <a:pPr marL="0" marR="0" indent="0" algn="ctr" defTabSz="619648" rtl="0" eaLnBrk="1" fontAlgn="auto" latinLnBrk="0" hangingPunct="1">
                        <a:lnSpc>
                          <a:spcPct val="100000"/>
                        </a:lnSpc>
                        <a:spcBef>
                          <a:spcPts val="0"/>
                        </a:spcBef>
                        <a:spcAft>
                          <a:spcPts val="0"/>
                        </a:spcAft>
                        <a:buClrTx/>
                        <a:buSzTx/>
                        <a:buFontTx/>
                        <a:buNone/>
                        <a:tabLst/>
                        <a:defRPr/>
                      </a:pPr>
                      <a:endParaRPr lang="en-US" altLang="en-US" sz="1000" b="1" dirty="0">
                        <a:solidFill>
                          <a:schemeClr val="accent6"/>
                        </a:solidFill>
                      </a:endParaRPr>
                    </a:p>
                    <a:p>
                      <a:pPr marL="0" marR="0" indent="0" algn="ctr" defTabSz="619648" rtl="0" eaLnBrk="1" fontAlgn="auto" latinLnBrk="0" hangingPunct="1">
                        <a:lnSpc>
                          <a:spcPct val="100000"/>
                        </a:lnSpc>
                        <a:spcBef>
                          <a:spcPts val="0"/>
                        </a:spcBef>
                        <a:spcAft>
                          <a:spcPts val="0"/>
                        </a:spcAft>
                        <a:buClrTx/>
                        <a:buSzTx/>
                        <a:buFontTx/>
                        <a:buNone/>
                        <a:tabLst/>
                        <a:defRPr/>
                      </a:pPr>
                      <a:endParaRPr lang="en-US" altLang="en-US" sz="1000" b="1" dirty="0">
                        <a:solidFill>
                          <a:schemeClr val="accent6"/>
                        </a:solidFill>
                      </a:endParaRPr>
                    </a:p>
                    <a:p>
                      <a:pPr marL="0" marR="0" lvl="0" indent="0" algn="ctr" defTabSz="619648" rtl="0" eaLnBrk="1" fontAlgn="auto" latinLnBrk="0" hangingPunct="1">
                        <a:lnSpc>
                          <a:spcPct val="100000"/>
                        </a:lnSpc>
                        <a:spcBef>
                          <a:spcPts val="0"/>
                        </a:spcBef>
                        <a:spcAft>
                          <a:spcPts val="0"/>
                        </a:spcAft>
                        <a:buClrTx/>
                        <a:buSzTx/>
                        <a:buFontTx/>
                        <a:buNone/>
                        <a:tabLst/>
                        <a:defRPr/>
                      </a:pPr>
                      <a:r>
                        <a:rPr lang="en-US" altLang="en-US" sz="1600" b="1" kern="1200" dirty="0">
                          <a:solidFill>
                            <a:schemeClr val="tx1">
                              <a:lumMod val="95000"/>
                              <a:lumOff val="5000"/>
                            </a:schemeClr>
                          </a:solidFill>
                          <a:latin typeface="+mn-lt"/>
                          <a:ea typeface="+mn-ea"/>
                          <a:cs typeface="+mn-cs"/>
                        </a:rPr>
                        <a:t>FINANCIAL </a:t>
                      </a:r>
                    </a:p>
                    <a:p>
                      <a:pPr marL="0" marR="0" indent="0" algn="ctr" defTabSz="619648" rtl="0" eaLnBrk="1" fontAlgn="auto" latinLnBrk="0" hangingPunct="1">
                        <a:lnSpc>
                          <a:spcPct val="100000"/>
                        </a:lnSpc>
                        <a:spcBef>
                          <a:spcPts val="0"/>
                        </a:spcBef>
                        <a:spcAft>
                          <a:spcPts val="0"/>
                        </a:spcAft>
                        <a:buClrTx/>
                        <a:buSzTx/>
                        <a:buFontTx/>
                        <a:buNone/>
                        <a:tabLst/>
                        <a:defRPr/>
                      </a:pPr>
                      <a:endParaRPr lang="en-ZA" sz="1300" dirty="0">
                        <a:solidFill>
                          <a:schemeClr val="accent6"/>
                        </a:solidFill>
                      </a:endParaRPr>
                    </a:p>
                  </a:txBody>
                  <a:tcPr marL="67022" marR="67022" marT="33512" marB="33512"/>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4267236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586" y="233470"/>
            <a:ext cx="6400800" cy="315068"/>
          </a:xfrm>
        </p:spPr>
        <p:txBody>
          <a:bodyPr>
            <a:noAutofit/>
          </a:bodyPr>
          <a:lstStyle/>
          <a:p>
            <a:pPr algn="l"/>
            <a:r>
              <a:rPr lang="en-ZA" sz="1800" dirty="0">
                <a:solidFill>
                  <a:schemeClr val="accent3">
                    <a:lumMod val="50000"/>
                  </a:schemeClr>
                </a:solidFill>
              </a:rPr>
              <a:t>Quadrant 1 </a:t>
            </a:r>
            <a:r>
              <a:rPr lang="en-GB" sz="1800" dirty="0">
                <a:solidFill>
                  <a:schemeClr val="accent3">
                    <a:lumMod val="50000"/>
                  </a:schemeClr>
                </a:solidFill>
              </a:rPr>
              <a:t>– Immediate to Short Term (0-2 years)</a:t>
            </a:r>
          </a:p>
        </p:txBody>
      </p:sp>
      <p:graphicFrame>
        <p:nvGraphicFramePr>
          <p:cNvPr id="4" name="Table 3"/>
          <p:cNvGraphicFramePr>
            <a:graphicFrameLocks noGrp="1"/>
          </p:cNvGraphicFramePr>
          <p:nvPr>
            <p:extLst>
              <p:ext uri="{D42A27DB-BD31-4B8C-83A1-F6EECF244321}">
                <p14:modId xmlns:p14="http://schemas.microsoft.com/office/powerpoint/2010/main" val="2327857629"/>
              </p:ext>
            </p:extLst>
          </p:nvPr>
        </p:nvGraphicFramePr>
        <p:xfrm>
          <a:off x="755650" y="682867"/>
          <a:ext cx="7785423" cy="3569313"/>
        </p:xfrm>
        <a:graphic>
          <a:graphicData uri="http://schemas.openxmlformats.org/drawingml/2006/table">
            <a:tbl>
              <a:tblPr firstRow="1" bandRow="1">
                <a:tableStyleId>{5C22544A-7EE6-4342-B048-85BDC9FD1C3A}</a:tableStyleId>
              </a:tblPr>
              <a:tblGrid>
                <a:gridCol w="4103813">
                  <a:extLst>
                    <a:ext uri="{9D8B030D-6E8A-4147-A177-3AD203B41FA5}">
                      <a16:colId xmlns:a16="http://schemas.microsoft.com/office/drawing/2014/main" val="3651979989"/>
                    </a:ext>
                  </a:extLst>
                </a:gridCol>
                <a:gridCol w="3681610">
                  <a:extLst>
                    <a:ext uri="{9D8B030D-6E8A-4147-A177-3AD203B41FA5}">
                      <a16:colId xmlns:a16="http://schemas.microsoft.com/office/drawing/2014/main" val="1792230789"/>
                    </a:ext>
                  </a:extLst>
                </a:gridCol>
              </a:tblGrid>
              <a:tr h="212790">
                <a:tc>
                  <a:txBody>
                    <a:bodyPr/>
                    <a:lstStyle/>
                    <a:p>
                      <a:pPr algn="ctr"/>
                      <a:r>
                        <a:rPr lang="en-ZA" sz="1000" dirty="0">
                          <a:solidFill>
                            <a:schemeClr val="bg1">
                              <a:lumMod val="95000"/>
                            </a:schemeClr>
                          </a:solidFill>
                        </a:rPr>
                        <a:t>Policy</a:t>
                      </a:r>
                      <a:r>
                        <a:rPr lang="en-ZA" sz="1000" baseline="0" dirty="0">
                          <a:solidFill>
                            <a:schemeClr val="bg1">
                              <a:lumMod val="95000"/>
                            </a:schemeClr>
                          </a:solidFill>
                        </a:rPr>
                        <a:t> and Legislation </a:t>
                      </a:r>
                      <a:endParaRPr lang="en-GB" sz="1000" dirty="0">
                        <a:solidFill>
                          <a:schemeClr val="bg1">
                            <a:lumMod val="95000"/>
                          </a:schemeClr>
                        </a:solidFill>
                      </a:endParaRPr>
                    </a:p>
                  </a:txBody>
                  <a:tcPr marL="60797" marR="60797" marT="30399" marB="30399"/>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ZA" sz="1000" dirty="0">
                          <a:solidFill>
                            <a:schemeClr val="bg1">
                              <a:lumMod val="95000"/>
                            </a:schemeClr>
                          </a:solidFill>
                        </a:rPr>
                        <a:t>Outcome</a:t>
                      </a:r>
                      <a:r>
                        <a:rPr lang="en-ZA" sz="1000" baseline="0" dirty="0">
                          <a:solidFill>
                            <a:schemeClr val="bg1">
                              <a:lumMod val="95000"/>
                            </a:schemeClr>
                          </a:solidFill>
                        </a:rPr>
                        <a:t> </a:t>
                      </a:r>
                      <a:endParaRPr lang="en-GB" sz="1000" dirty="0">
                        <a:solidFill>
                          <a:schemeClr val="bg1">
                            <a:lumMod val="95000"/>
                          </a:schemeClr>
                        </a:solidFill>
                      </a:endParaRPr>
                    </a:p>
                  </a:txBody>
                  <a:tcPr marL="60797" marR="60797" marT="30399" marB="30399"/>
                </a:tc>
                <a:extLst>
                  <a:ext uri="{0D108BD9-81ED-4DB2-BD59-A6C34878D82A}">
                    <a16:rowId xmlns:a16="http://schemas.microsoft.com/office/drawing/2014/main" val="838494366"/>
                  </a:ext>
                </a:extLst>
              </a:tr>
              <a:tr h="364783">
                <a:tc>
                  <a:txBody>
                    <a:bodyPr/>
                    <a:lstStyle/>
                    <a:p>
                      <a:r>
                        <a:rPr lang="en-GB" sz="900" b="0" i="0" dirty="0">
                          <a:solidFill>
                            <a:schemeClr val="tx1"/>
                          </a:solidFill>
                          <a:latin typeface="Arial Narrow" panose="020B0604020202020204" pitchFamily="34" charset="0"/>
                          <a:cs typeface="Arial Narrow" panose="020B0604020202020204" pitchFamily="34" charset="0"/>
                        </a:rPr>
                        <a:t>Water costing and pricing Policy Regime (Norms &amp; Standards for tariffs and Pricing Strategy</a:t>
                      </a:r>
                      <a:r>
                        <a:rPr lang="en-GB" sz="900" b="0" i="0" baseline="0" dirty="0">
                          <a:solidFill>
                            <a:schemeClr val="tx1"/>
                          </a:solidFill>
                          <a:latin typeface="Arial Narrow" panose="020B0604020202020204" pitchFamily="34" charset="0"/>
                          <a:cs typeface="Arial Narrow" panose="020B0604020202020204" pitchFamily="34" charset="0"/>
                        </a:rPr>
                        <a:t> are already under review)</a:t>
                      </a:r>
                      <a:r>
                        <a:rPr lang="en-GB" sz="900" b="0" i="0" dirty="0">
                          <a:solidFill>
                            <a:schemeClr val="tx1"/>
                          </a:solidFill>
                          <a:latin typeface="Arial Narrow" panose="020B0604020202020204" pitchFamily="34" charset="0"/>
                          <a:cs typeface="Arial Narrow" panose="020B0604020202020204" pitchFamily="34" charset="0"/>
                        </a:rPr>
                        <a:t> </a:t>
                      </a:r>
                    </a:p>
                  </a:txBody>
                  <a:tcPr marL="60797" marR="60797" marT="30399" marB="30399"/>
                </a:tc>
                <a:tc>
                  <a:txBody>
                    <a:bodyPr/>
                    <a:lstStyle/>
                    <a:p>
                      <a:r>
                        <a:rPr lang="en-ZA" sz="900" b="0" i="0" dirty="0">
                          <a:solidFill>
                            <a:schemeClr val="tx1"/>
                          </a:solidFill>
                          <a:latin typeface="Arial Narrow" panose="020B0604020202020204" pitchFamily="34" charset="0"/>
                          <a:cs typeface="Arial Narrow" panose="020B0604020202020204" pitchFamily="34" charset="0"/>
                        </a:rPr>
                        <a:t>Common costing model/s parameters</a:t>
                      </a:r>
                      <a:r>
                        <a:rPr lang="en-ZA" sz="900" b="0" i="0" baseline="0" dirty="0">
                          <a:solidFill>
                            <a:schemeClr val="tx1"/>
                          </a:solidFill>
                          <a:latin typeface="Arial Narrow" panose="020B0604020202020204" pitchFamily="34" charset="0"/>
                          <a:cs typeface="Arial Narrow" panose="020B0604020202020204" pitchFamily="34" charset="0"/>
                        </a:rPr>
                        <a:t> and pricing sensitive to geographical spaces </a:t>
                      </a:r>
                      <a:endParaRPr lang="en-GB" sz="900" b="0" i="0" dirty="0">
                        <a:solidFill>
                          <a:schemeClr val="tx1"/>
                        </a:solidFill>
                        <a:latin typeface="Arial Narrow" panose="020B0604020202020204" pitchFamily="34" charset="0"/>
                        <a:cs typeface="Arial Narrow" panose="020B0604020202020204" pitchFamily="34" charset="0"/>
                      </a:endParaRPr>
                    </a:p>
                  </a:txBody>
                  <a:tcPr marL="60797" marR="60797" marT="30399" marB="30399"/>
                </a:tc>
                <a:extLst>
                  <a:ext uri="{0D108BD9-81ED-4DB2-BD59-A6C34878D82A}">
                    <a16:rowId xmlns:a16="http://schemas.microsoft.com/office/drawing/2014/main" val="464586366"/>
                  </a:ext>
                </a:extLst>
              </a:tr>
              <a:tr h="364783">
                <a:tc>
                  <a:txBody>
                    <a:bodyPr/>
                    <a:lstStyle/>
                    <a:p>
                      <a:r>
                        <a:rPr lang="en-GB" sz="900" b="0" i="0" dirty="0">
                          <a:solidFill>
                            <a:schemeClr val="tx1"/>
                          </a:solidFill>
                          <a:latin typeface="Arial Narrow" panose="020B0604020202020204" pitchFamily="34" charset="0"/>
                          <a:cs typeface="Arial Narrow" panose="020B0604020202020204" pitchFamily="34" charset="0"/>
                        </a:rPr>
                        <a:t>Multi- year tariff determination</a:t>
                      </a:r>
                      <a:r>
                        <a:rPr lang="en-GB" sz="900" b="0" i="0" baseline="0" dirty="0">
                          <a:solidFill>
                            <a:schemeClr val="tx1"/>
                          </a:solidFill>
                          <a:latin typeface="Arial Narrow" panose="020B0604020202020204" pitchFamily="34" charset="0"/>
                          <a:cs typeface="Arial Narrow" panose="020B0604020202020204" pitchFamily="34" charset="0"/>
                        </a:rPr>
                        <a:t> ( Already included in Norms &amp; Standards and Pricing Strategy)</a:t>
                      </a:r>
                      <a:r>
                        <a:rPr lang="en-GB" sz="900" b="0" i="0" dirty="0">
                          <a:solidFill>
                            <a:schemeClr val="tx1"/>
                          </a:solidFill>
                          <a:latin typeface="Arial Narrow" panose="020B0604020202020204" pitchFamily="34" charset="0"/>
                          <a:cs typeface="Arial Narrow" panose="020B0604020202020204" pitchFamily="34" charset="0"/>
                        </a:rPr>
                        <a:t> </a:t>
                      </a:r>
                    </a:p>
                  </a:txBody>
                  <a:tcPr marL="60797" marR="60797" marT="30399" marB="30399"/>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900" b="0" i="0" dirty="0">
                          <a:solidFill>
                            <a:schemeClr val="tx1"/>
                          </a:solidFill>
                          <a:latin typeface="Arial Narrow" panose="020B0604020202020204" pitchFamily="34" charset="0"/>
                          <a:cs typeface="Arial Narrow" panose="020B0604020202020204" pitchFamily="34" charset="0"/>
                        </a:rPr>
                        <a:t>Tariff certainty</a:t>
                      </a:r>
                      <a:r>
                        <a:rPr lang="en-GB" sz="900" b="0" i="0" baseline="0" dirty="0">
                          <a:solidFill>
                            <a:schemeClr val="tx1"/>
                          </a:solidFill>
                          <a:latin typeface="Arial Narrow" panose="020B0604020202020204" pitchFamily="34" charset="0"/>
                          <a:cs typeface="Arial Narrow" panose="020B0604020202020204" pitchFamily="34" charset="0"/>
                        </a:rPr>
                        <a:t> (floor and ceiling approach) </a:t>
                      </a:r>
                      <a:r>
                        <a:rPr lang="en-GB" sz="900" b="0" i="0" dirty="0">
                          <a:solidFill>
                            <a:schemeClr val="tx1"/>
                          </a:solidFill>
                          <a:latin typeface="Arial Narrow" panose="020B0604020202020204" pitchFamily="34" charset="0"/>
                          <a:cs typeface="Arial Narrow" panose="020B0604020202020204" pitchFamily="34" charset="0"/>
                        </a:rPr>
                        <a:t>  </a:t>
                      </a:r>
                    </a:p>
                    <a:p>
                      <a:r>
                        <a:rPr lang="en-GB" sz="900" b="0" i="0" dirty="0">
                          <a:solidFill>
                            <a:schemeClr val="tx1"/>
                          </a:solidFill>
                          <a:latin typeface="Arial Narrow" panose="020B0604020202020204" pitchFamily="34" charset="0"/>
                          <a:cs typeface="Arial Narrow" panose="020B0604020202020204" pitchFamily="34" charset="0"/>
                        </a:rPr>
                        <a:t>Reduction</a:t>
                      </a:r>
                      <a:r>
                        <a:rPr lang="en-GB" sz="900" b="0" i="0" baseline="0" dirty="0">
                          <a:solidFill>
                            <a:schemeClr val="tx1"/>
                          </a:solidFill>
                          <a:latin typeface="Arial Narrow" panose="020B0604020202020204" pitchFamily="34" charset="0"/>
                          <a:cs typeface="Arial Narrow" panose="020B0604020202020204" pitchFamily="34" charset="0"/>
                        </a:rPr>
                        <a:t> in yearly consultation process </a:t>
                      </a:r>
                      <a:endParaRPr lang="en-GB" sz="900" b="0" i="0" dirty="0">
                        <a:solidFill>
                          <a:schemeClr val="tx1"/>
                        </a:solidFill>
                        <a:latin typeface="Arial Narrow" panose="020B0604020202020204" pitchFamily="34" charset="0"/>
                        <a:cs typeface="Arial Narrow" panose="020B0604020202020204" pitchFamily="34" charset="0"/>
                      </a:endParaRPr>
                    </a:p>
                  </a:txBody>
                  <a:tcPr marL="60797" marR="60797" marT="30399" marB="30399"/>
                </a:tc>
                <a:extLst>
                  <a:ext uri="{0D108BD9-81ED-4DB2-BD59-A6C34878D82A}">
                    <a16:rowId xmlns:a16="http://schemas.microsoft.com/office/drawing/2014/main" val="123657940"/>
                  </a:ext>
                </a:extLst>
              </a:tr>
              <a:tr h="476245">
                <a:tc>
                  <a:txBody>
                    <a:bodyPr/>
                    <a:lstStyle/>
                    <a:p>
                      <a:r>
                        <a:rPr lang="en-ZA" sz="900" b="0" i="0" dirty="0">
                          <a:solidFill>
                            <a:schemeClr val="tx1"/>
                          </a:solidFill>
                          <a:latin typeface="Arial Narrow" panose="020B0604020202020204" pitchFamily="34" charset="0"/>
                          <a:cs typeface="Arial Narrow" panose="020B0604020202020204" pitchFamily="34" charset="0"/>
                        </a:rPr>
                        <a:t>Develop</a:t>
                      </a:r>
                      <a:r>
                        <a:rPr lang="en-ZA" sz="900" b="0" i="0" baseline="0" dirty="0">
                          <a:solidFill>
                            <a:schemeClr val="tx1"/>
                          </a:solidFill>
                          <a:latin typeface="Arial Narrow" panose="020B0604020202020204" pitchFamily="34" charset="0"/>
                          <a:cs typeface="Arial Narrow" panose="020B0604020202020204" pitchFamily="34" charset="0"/>
                        </a:rPr>
                        <a:t> guidelines for drought tariff for the sector – to provide transparency on setting drought tariffs (part of the draft Norms &amp; Standards but transitional policy guidelines are considered)</a:t>
                      </a:r>
                      <a:endParaRPr lang="en-GB" sz="900" b="0" i="0" dirty="0">
                        <a:solidFill>
                          <a:schemeClr val="tx1"/>
                        </a:solidFill>
                        <a:latin typeface="Arial Narrow" panose="020B0604020202020204" pitchFamily="34" charset="0"/>
                        <a:cs typeface="Arial Narrow" panose="020B0604020202020204" pitchFamily="34" charset="0"/>
                      </a:endParaRPr>
                    </a:p>
                  </a:txBody>
                  <a:tcPr marL="60797" marR="60797" marT="30399" marB="30399"/>
                </a:tc>
                <a:tc>
                  <a:txBody>
                    <a:bodyPr/>
                    <a:lstStyle/>
                    <a:p>
                      <a:r>
                        <a:rPr lang="en-GB" sz="900" b="0" i="0" dirty="0">
                          <a:solidFill>
                            <a:schemeClr val="tx1"/>
                          </a:solidFill>
                          <a:latin typeface="Arial Narrow" panose="020B0604020202020204" pitchFamily="34" charset="0"/>
                          <a:cs typeface="Arial Narrow" panose="020B0604020202020204" pitchFamily="34" charset="0"/>
                        </a:rPr>
                        <a:t> Policy</a:t>
                      </a:r>
                      <a:r>
                        <a:rPr lang="en-GB" sz="900" b="0" i="0" baseline="0" dirty="0">
                          <a:solidFill>
                            <a:schemeClr val="tx1"/>
                          </a:solidFill>
                          <a:latin typeface="Arial Narrow" panose="020B0604020202020204" pitchFamily="34" charset="0"/>
                          <a:cs typeface="Arial Narrow" panose="020B0604020202020204" pitchFamily="34" charset="0"/>
                        </a:rPr>
                        <a:t> guidance on the implementation of drought tariffs </a:t>
                      </a:r>
                      <a:endParaRPr lang="en-GB" sz="900" b="0" i="0" dirty="0">
                        <a:solidFill>
                          <a:schemeClr val="tx1"/>
                        </a:solidFill>
                        <a:latin typeface="Arial Narrow" panose="020B0604020202020204" pitchFamily="34" charset="0"/>
                        <a:cs typeface="Arial Narrow" panose="020B0604020202020204" pitchFamily="34" charset="0"/>
                      </a:endParaRPr>
                    </a:p>
                  </a:txBody>
                  <a:tcPr marL="60797" marR="60797" marT="30399" marB="30399"/>
                </a:tc>
                <a:extLst>
                  <a:ext uri="{0D108BD9-81ED-4DB2-BD59-A6C34878D82A}">
                    <a16:rowId xmlns:a16="http://schemas.microsoft.com/office/drawing/2014/main" val="2742650853"/>
                  </a:ext>
                </a:extLst>
              </a:tr>
              <a:tr h="486378">
                <a:tc>
                  <a:txBody>
                    <a:bodyPr/>
                    <a:lstStyle/>
                    <a:p>
                      <a:r>
                        <a:rPr lang="en-GB" sz="900" b="0" i="0" dirty="0">
                          <a:solidFill>
                            <a:schemeClr val="tx1"/>
                          </a:solidFill>
                          <a:latin typeface="Arial Narrow" panose="020B0604020202020204" pitchFamily="34" charset="0"/>
                          <a:cs typeface="Arial Narrow" panose="020B0604020202020204" pitchFamily="34" charset="0"/>
                        </a:rPr>
                        <a:t>National Policy framework of funding raw and potable</a:t>
                      </a:r>
                      <a:r>
                        <a:rPr lang="en-GB" sz="900" b="0" i="0" baseline="0" dirty="0">
                          <a:solidFill>
                            <a:schemeClr val="tx1"/>
                          </a:solidFill>
                          <a:latin typeface="Arial Narrow" panose="020B0604020202020204" pitchFamily="34" charset="0"/>
                          <a:cs typeface="Arial Narrow" panose="020B0604020202020204" pitchFamily="34" charset="0"/>
                        </a:rPr>
                        <a:t> </a:t>
                      </a:r>
                      <a:r>
                        <a:rPr lang="en-GB" sz="900" b="0" i="0" dirty="0">
                          <a:solidFill>
                            <a:schemeClr val="tx1"/>
                          </a:solidFill>
                          <a:latin typeface="Arial Narrow" panose="020B0604020202020204" pitchFamily="34" charset="0"/>
                          <a:cs typeface="Arial Narrow" panose="020B0604020202020204" pitchFamily="34" charset="0"/>
                        </a:rPr>
                        <a:t>bulk infrastructure programmes</a:t>
                      </a:r>
                    </a:p>
                    <a:p>
                      <a:endParaRPr lang="en-GB" sz="900" b="0" i="0" dirty="0">
                        <a:solidFill>
                          <a:schemeClr val="tx1"/>
                        </a:solidFill>
                        <a:latin typeface="Arial Narrow" panose="020B0604020202020204" pitchFamily="34" charset="0"/>
                        <a:cs typeface="Arial Narrow" panose="020B0604020202020204" pitchFamily="34" charset="0"/>
                      </a:endParaRPr>
                    </a:p>
                  </a:txBody>
                  <a:tcPr marL="60797" marR="60797" marT="30399" marB="30399"/>
                </a:tc>
                <a:tc>
                  <a:txBody>
                    <a:bodyPr/>
                    <a:lstStyle/>
                    <a:p>
                      <a:r>
                        <a:rPr lang="en-GB" sz="900" b="0" i="0" dirty="0">
                          <a:solidFill>
                            <a:schemeClr val="tx1"/>
                          </a:solidFill>
                          <a:latin typeface="Arial Narrow" panose="020B0604020202020204" pitchFamily="34" charset="0"/>
                          <a:cs typeface="Arial Narrow" panose="020B0604020202020204" pitchFamily="34" charset="0"/>
                        </a:rPr>
                        <a:t>Differentiated</a:t>
                      </a:r>
                      <a:r>
                        <a:rPr lang="en-GB" sz="900" b="0" i="0" baseline="0" dirty="0">
                          <a:solidFill>
                            <a:schemeClr val="tx1"/>
                          </a:solidFill>
                          <a:latin typeface="Arial Narrow" panose="020B0604020202020204" pitchFamily="34" charset="0"/>
                          <a:cs typeface="Arial Narrow" panose="020B0604020202020204" pitchFamily="34" charset="0"/>
                        </a:rPr>
                        <a:t>  approach in the infrastructure development that considers socio – economic and subsidy instruments </a:t>
                      </a:r>
                      <a:endParaRPr lang="en-GB" sz="900" b="0" i="0" dirty="0">
                        <a:solidFill>
                          <a:schemeClr val="tx1"/>
                        </a:solidFill>
                        <a:latin typeface="Arial Narrow" panose="020B0604020202020204" pitchFamily="34" charset="0"/>
                        <a:cs typeface="Arial Narrow" panose="020B0604020202020204" pitchFamily="34" charset="0"/>
                      </a:endParaRPr>
                    </a:p>
                  </a:txBody>
                  <a:tcPr marL="60797" marR="60797" marT="30399" marB="30399"/>
                </a:tc>
                <a:extLst>
                  <a:ext uri="{0D108BD9-81ED-4DB2-BD59-A6C34878D82A}">
                    <a16:rowId xmlns:a16="http://schemas.microsoft.com/office/drawing/2014/main" val="10004"/>
                  </a:ext>
                </a:extLst>
              </a:tr>
              <a:tr h="385049">
                <a:tc>
                  <a:txBody>
                    <a:bodyPr/>
                    <a:lstStyle/>
                    <a:p>
                      <a:r>
                        <a:rPr lang="en-US" sz="900" b="0" i="0" dirty="0">
                          <a:solidFill>
                            <a:schemeClr val="tx1"/>
                          </a:solidFill>
                          <a:latin typeface="Arial Narrow" panose="020B0604020202020204" pitchFamily="34" charset="0"/>
                          <a:cs typeface="Arial Narrow" panose="020B0604020202020204" pitchFamily="34" charset="0"/>
                        </a:rPr>
                        <a:t>The interpretation of s42(5) of the MFMA</a:t>
                      </a:r>
                      <a:endParaRPr lang="en-GB" sz="900" b="0" i="0" dirty="0">
                        <a:solidFill>
                          <a:schemeClr val="tx1"/>
                        </a:solidFill>
                        <a:latin typeface="Arial Narrow" panose="020B0604020202020204" pitchFamily="34" charset="0"/>
                        <a:cs typeface="Arial Narrow" panose="020B0604020202020204" pitchFamily="34" charset="0"/>
                      </a:endParaRPr>
                    </a:p>
                  </a:txBody>
                  <a:tcPr marL="60797" marR="60797" marT="30399" marB="30399"/>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b="0" i="0" dirty="0">
                          <a:solidFill>
                            <a:schemeClr val="tx1"/>
                          </a:solidFill>
                          <a:latin typeface="Arial Narrow" panose="020B0604020202020204" pitchFamily="34" charset="0"/>
                          <a:cs typeface="Arial Narrow" panose="020B0604020202020204" pitchFamily="34" charset="0"/>
                        </a:rPr>
                        <a:t>Common understanding-Immediate discussion between the stakeholders who are party to the tariff processes</a:t>
                      </a:r>
                      <a:endParaRPr lang="en-GB" sz="900" b="0" i="0" dirty="0">
                        <a:solidFill>
                          <a:schemeClr val="tx1"/>
                        </a:solidFill>
                        <a:latin typeface="Arial Narrow" panose="020B0604020202020204" pitchFamily="34" charset="0"/>
                        <a:cs typeface="Arial Narrow" panose="020B0604020202020204" pitchFamily="34" charset="0"/>
                      </a:endParaRPr>
                    </a:p>
                  </a:txBody>
                  <a:tcPr marL="60797" marR="60797" marT="30399" marB="30399"/>
                </a:tc>
                <a:extLst>
                  <a:ext uri="{0D108BD9-81ED-4DB2-BD59-A6C34878D82A}">
                    <a16:rowId xmlns:a16="http://schemas.microsoft.com/office/drawing/2014/main" val="10008"/>
                  </a:ext>
                </a:extLst>
              </a:tr>
              <a:tr h="331007">
                <a:tc>
                  <a:txBody>
                    <a:bodyPr/>
                    <a:lstStyle/>
                    <a:p>
                      <a:r>
                        <a:rPr lang="en-GB" sz="900" b="0" i="0" dirty="0">
                          <a:solidFill>
                            <a:schemeClr val="tx1"/>
                          </a:solidFill>
                          <a:latin typeface="Arial Narrow" panose="020B0604020202020204" pitchFamily="34" charset="0"/>
                          <a:cs typeface="Arial Narrow" panose="020B0604020202020204" pitchFamily="34" charset="0"/>
                        </a:rPr>
                        <a:t>Debt Management policy</a:t>
                      </a:r>
                      <a:r>
                        <a:rPr lang="en-GB" sz="900" b="0" i="0" baseline="0" dirty="0">
                          <a:solidFill>
                            <a:schemeClr val="tx1"/>
                          </a:solidFill>
                          <a:latin typeface="Arial Narrow" panose="020B0604020202020204" pitchFamily="34" charset="0"/>
                          <a:cs typeface="Arial Narrow" panose="020B0604020202020204" pitchFamily="34" charset="0"/>
                        </a:rPr>
                        <a:t> regime (draft debt management strategy for the value chain exists and pending consultation for finalising)</a:t>
                      </a:r>
                      <a:endParaRPr lang="en-GB" sz="900" b="0" i="0" dirty="0">
                        <a:solidFill>
                          <a:schemeClr val="tx1"/>
                        </a:solidFill>
                        <a:latin typeface="Arial Narrow" panose="020B0604020202020204" pitchFamily="34" charset="0"/>
                        <a:cs typeface="Arial Narrow" panose="020B0604020202020204" pitchFamily="34" charset="0"/>
                      </a:endParaRPr>
                    </a:p>
                  </a:txBody>
                  <a:tcPr marL="60797" marR="60797" marT="30399" marB="30399"/>
                </a:tc>
                <a:tc>
                  <a:txBody>
                    <a:bodyPr/>
                    <a:lstStyle/>
                    <a:p>
                      <a:r>
                        <a:rPr lang="en-GB" sz="900" b="0" i="0" dirty="0">
                          <a:solidFill>
                            <a:schemeClr val="tx1"/>
                          </a:solidFill>
                          <a:latin typeface="Arial Narrow" panose="020B0604020202020204" pitchFamily="34" charset="0"/>
                          <a:cs typeface="Arial Narrow" panose="020B0604020202020204" pitchFamily="34" charset="0"/>
                        </a:rPr>
                        <a:t>Management of the debtors</a:t>
                      </a:r>
                      <a:r>
                        <a:rPr lang="en-GB" sz="900" b="0" i="0" baseline="0" dirty="0">
                          <a:solidFill>
                            <a:schemeClr val="tx1"/>
                          </a:solidFill>
                          <a:latin typeface="Arial Narrow" panose="020B0604020202020204" pitchFamily="34" charset="0"/>
                          <a:cs typeface="Arial Narrow" panose="020B0604020202020204" pitchFamily="34" charset="0"/>
                        </a:rPr>
                        <a:t> book across the value chain </a:t>
                      </a:r>
                      <a:endParaRPr lang="en-GB" sz="900" b="0" i="0" dirty="0">
                        <a:solidFill>
                          <a:schemeClr val="tx1"/>
                        </a:solidFill>
                        <a:latin typeface="Arial Narrow" panose="020B0604020202020204" pitchFamily="34" charset="0"/>
                        <a:cs typeface="Arial Narrow" panose="020B0604020202020204" pitchFamily="34" charset="0"/>
                      </a:endParaRPr>
                    </a:p>
                  </a:txBody>
                  <a:tcPr marL="60797" marR="60797" marT="30399" marB="30399"/>
                </a:tc>
                <a:extLst>
                  <a:ext uri="{0D108BD9-81ED-4DB2-BD59-A6C34878D82A}">
                    <a16:rowId xmlns:a16="http://schemas.microsoft.com/office/drawing/2014/main" val="10005"/>
                  </a:ext>
                </a:extLst>
              </a:tr>
              <a:tr h="466112">
                <a:tc>
                  <a:txBody>
                    <a:bodyPr/>
                    <a:lstStyle/>
                    <a:p>
                      <a:r>
                        <a:rPr lang="en-GB" sz="900" b="0" i="0" dirty="0">
                          <a:solidFill>
                            <a:schemeClr val="tx1"/>
                          </a:solidFill>
                          <a:latin typeface="Arial Narrow" panose="020B0604020202020204" pitchFamily="34" charset="0"/>
                          <a:cs typeface="Arial Narrow" panose="020B0604020202020204" pitchFamily="34" charset="0"/>
                        </a:rPr>
                        <a:t>Regulatory instruments (Chief Directorate:</a:t>
                      </a:r>
                      <a:r>
                        <a:rPr lang="en-GB" sz="900" b="0" i="0" baseline="0" dirty="0">
                          <a:solidFill>
                            <a:schemeClr val="tx1"/>
                          </a:solidFill>
                          <a:latin typeface="Arial Narrow" panose="020B0604020202020204" pitchFamily="34" charset="0"/>
                          <a:cs typeface="Arial Narrow" panose="020B0604020202020204" pitchFamily="34" charset="0"/>
                        </a:rPr>
                        <a:t> Economic &amp; Social Regulation exist; Business Case for Regulator in place; public consultations with public entities in the country done – department in review of the establishment beyond incubation within DWS)</a:t>
                      </a:r>
                      <a:r>
                        <a:rPr lang="en-GB" sz="900" b="0" i="0" dirty="0">
                          <a:solidFill>
                            <a:schemeClr val="tx1"/>
                          </a:solidFill>
                          <a:latin typeface="Arial Narrow" panose="020B0604020202020204" pitchFamily="34" charset="0"/>
                          <a:cs typeface="Arial Narrow" panose="020B0604020202020204" pitchFamily="34" charset="0"/>
                        </a:rPr>
                        <a:t> </a:t>
                      </a:r>
                    </a:p>
                  </a:txBody>
                  <a:tcPr marL="60797" marR="60797" marT="30399" marB="30399"/>
                </a:tc>
                <a:tc>
                  <a:txBody>
                    <a:bodyPr/>
                    <a:lstStyle/>
                    <a:p>
                      <a:r>
                        <a:rPr lang="en-GB" sz="900" b="0" i="0" dirty="0">
                          <a:solidFill>
                            <a:schemeClr val="tx1"/>
                          </a:solidFill>
                          <a:latin typeface="Arial Narrow" panose="020B0604020202020204" pitchFamily="34" charset="0"/>
                          <a:cs typeface="Arial Narrow" panose="020B0604020202020204" pitchFamily="34" charset="0"/>
                        </a:rPr>
                        <a:t>Accountability</a:t>
                      </a:r>
                      <a:r>
                        <a:rPr lang="en-GB" sz="900" b="0" i="0" baseline="0" dirty="0">
                          <a:solidFill>
                            <a:schemeClr val="tx1"/>
                          </a:solidFill>
                          <a:latin typeface="Arial Narrow" panose="020B0604020202020204" pitchFamily="34" charset="0"/>
                          <a:cs typeface="Arial Narrow" panose="020B0604020202020204" pitchFamily="34" charset="0"/>
                        </a:rPr>
                        <a:t> and transparency </a:t>
                      </a:r>
                      <a:endParaRPr lang="en-GB" sz="900" b="0" i="0" dirty="0">
                        <a:solidFill>
                          <a:schemeClr val="tx1"/>
                        </a:solidFill>
                        <a:latin typeface="Arial Narrow" panose="020B0604020202020204" pitchFamily="34" charset="0"/>
                        <a:cs typeface="Arial Narrow" panose="020B0604020202020204" pitchFamily="34" charset="0"/>
                      </a:endParaRPr>
                    </a:p>
                  </a:txBody>
                  <a:tcPr marL="60797" marR="60797" marT="30399" marB="30399"/>
                </a:tc>
                <a:extLst>
                  <a:ext uri="{0D108BD9-81ED-4DB2-BD59-A6C34878D82A}">
                    <a16:rowId xmlns:a16="http://schemas.microsoft.com/office/drawing/2014/main" val="10006"/>
                  </a:ext>
                </a:extLst>
              </a:tr>
              <a:tr h="471481">
                <a:tc>
                  <a:txBody>
                    <a:bodyPr/>
                    <a:lstStyle/>
                    <a:p>
                      <a:r>
                        <a:rPr lang="en-GB" sz="900" b="0" i="0" baseline="0" dirty="0">
                          <a:solidFill>
                            <a:schemeClr val="tx1"/>
                          </a:solidFill>
                          <a:latin typeface="Arial Narrow" panose="020B0604020202020204" pitchFamily="34" charset="0"/>
                          <a:cs typeface="Arial Narrow" panose="020B0604020202020204" pitchFamily="34" charset="0"/>
                        </a:rPr>
                        <a:t>Amendments of the Water Services and National Water Acts respectively to reflect the current environment.</a:t>
                      </a:r>
                      <a:endParaRPr lang="en-GB" sz="900" b="0" i="0" dirty="0">
                        <a:solidFill>
                          <a:schemeClr val="tx1"/>
                        </a:solidFill>
                        <a:latin typeface="Arial Narrow" panose="020B0604020202020204" pitchFamily="34" charset="0"/>
                        <a:cs typeface="Arial Narrow" panose="020B0604020202020204" pitchFamily="34" charset="0"/>
                      </a:endParaRPr>
                    </a:p>
                  </a:txBody>
                  <a:tcPr marL="60797" marR="60797" marT="30399" marB="30399"/>
                </a:tc>
                <a:tc>
                  <a:txBody>
                    <a:bodyPr/>
                    <a:lstStyle/>
                    <a:p>
                      <a:r>
                        <a:rPr lang="en-GB" sz="900" b="0" i="0" dirty="0">
                          <a:solidFill>
                            <a:schemeClr val="tx1"/>
                          </a:solidFill>
                          <a:latin typeface="Arial Narrow" panose="020B0604020202020204" pitchFamily="34" charset="0"/>
                          <a:cs typeface="Arial Narrow" panose="020B0604020202020204" pitchFamily="34" charset="0"/>
                        </a:rPr>
                        <a:t>Enabling environment</a:t>
                      </a:r>
                      <a:r>
                        <a:rPr lang="en-GB" sz="900" b="0" i="0" baseline="0" dirty="0">
                          <a:solidFill>
                            <a:schemeClr val="tx1"/>
                          </a:solidFill>
                          <a:latin typeface="Arial Narrow" panose="020B0604020202020204" pitchFamily="34" charset="0"/>
                          <a:cs typeface="Arial Narrow" panose="020B0604020202020204" pitchFamily="34" charset="0"/>
                        </a:rPr>
                        <a:t> for the sector to thrive </a:t>
                      </a:r>
                      <a:endParaRPr lang="en-GB" sz="900" b="0" i="0" dirty="0">
                        <a:solidFill>
                          <a:schemeClr val="tx1"/>
                        </a:solidFill>
                        <a:latin typeface="Arial Narrow" panose="020B0604020202020204" pitchFamily="34" charset="0"/>
                        <a:cs typeface="Arial Narrow" panose="020B0604020202020204" pitchFamily="34" charset="0"/>
                      </a:endParaRPr>
                    </a:p>
                  </a:txBody>
                  <a:tcPr marL="60797" marR="60797" marT="30399" marB="30399"/>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1889600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730" y="305506"/>
            <a:ext cx="6400800" cy="596111"/>
          </a:xfrm>
        </p:spPr>
        <p:txBody>
          <a:bodyPr>
            <a:noAutofit/>
          </a:bodyPr>
          <a:lstStyle/>
          <a:p>
            <a:pPr algn="l"/>
            <a:r>
              <a:rPr lang="en-ZA" sz="1800" dirty="0">
                <a:solidFill>
                  <a:schemeClr val="accent3">
                    <a:lumMod val="50000"/>
                  </a:schemeClr>
                </a:solidFill>
                <a:latin typeface="Arial" panose="020B0604020202020204" pitchFamily="34" charset="0"/>
                <a:cs typeface="Arial" panose="020B0604020202020204" pitchFamily="34" charset="0"/>
              </a:rPr>
              <a:t>Quadrant 2 </a:t>
            </a:r>
            <a:r>
              <a:rPr lang="en-GB" sz="1800" dirty="0">
                <a:solidFill>
                  <a:schemeClr val="accent3">
                    <a:lumMod val="50000"/>
                  </a:schemeClr>
                </a:solidFill>
                <a:latin typeface="Arial" panose="020B0604020202020204" pitchFamily="34" charset="0"/>
                <a:cs typeface="Arial" panose="020B0604020202020204" pitchFamily="34" charset="0"/>
              </a:rPr>
              <a:t>Short to Medium Term (3-5 years)</a:t>
            </a:r>
          </a:p>
        </p:txBody>
      </p:sp>
      <p:graphicFrame>
        <p:nvGraphicFramePr>
          <p:cNvPr id="4" name="Table 3"/>
          <p:cNvGraphicFramePr>
            <a:graphicFrameLocks noGrp="1"/>
          </p:cNvGraphicFramePr>
          <p:nvPr>
            <p:extLst>
              <p:ext uri="{D42A27DB-BD31-4B8C-83A1-F6EECF244321}">
                <p14:modId xmlns:p14="http://schemas.microsoft.com/office/powerpoint/2010/main" val="678601435"/>
              </p:ext>
            </p:extLst>
          </p:nvPr>
        </p:nvGraphicFramePr>
        <p:xfrm>
          <a:off x="755650" y="898423"/>
          <a:ext cx="8255629" cy="3104449"/>
        </p:xfrm>
        <a:graphic>
          <a:graphicData uri="http://schemas.openxmlformats.org/drawingml/2006/table">
            <a:tbl>
              <a:tblPr firstRow="1" bandRow="1">
                <a:tableStyleId>{5C22544A-7EE6-4342-B048-85BDC9FD1C3A}</a:tableStyleId>
              </a:tblPr>
              <a:tblGrid>
                <a:gridCol w="4025473">
                  <a:extLst>
                    <a:ext uri="{9D8B030D-6E8A-4147-A177-3AD203B41FA5}">
                      <a16:colId xmlns:a16="http://schemas.microsoft.com/office/drawing/2014/main" val="1792230789"/>
                    </a:ext>
                  </a:extLst>
                </a:gridCol>
                <a:gridCol w="4230156">
                  <a:extLst>
                    <a:ext uri="{9D8B030D-6E8A-4147-A177-3AD203B41FA5}">
                      <a16:colId xmlns:a16="http://schemas.microsoft.com/office/drawing/2014/main" val="2934396253"/>
                    </a:ext>
                  </a:extLst>
                </a:gridCol>
              </a:tblGrid>
              <a:tr h="38170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ZA" sz="1000" dirty="0">
                          <a:solidFill>
                            <a:schemeClr val="bg1"/>
                          </a:solidFill>
                        </a:rPr>
                        <a:t>Institutional </a:t>
                      </a:r>
                      <a:endParaRPr lang="en-GB" sz="1000" dirty="0">
                        <a:solidFill>
                          <a:schemeClr val="bg1"/>
                        </a:solidFill>
                      </a:endParaRPr>
                    </a:p>
                    <a:p>
                      <a:pPr algn="ctr"/>
                      <a:endParaRPr lang="en-GB" sz="1000" dirty="0">
                        <a:solidFill>
                          <a:schemeClr val="bg1"/>
                        </a:solidFill>
                      </a:endParaRPr>
                    </a:p>
                  </a:txBody>
                  <a:tcPr marL="64817" marR="64817" marT="32408" marB="32408"/>
                </a:tc>
                <a:tc>
                  <a:txBody>
                    <a:bodyPr/>
                    <a:lstStyle/>
                    <a:p>
                      <a:pPr algn="ctr"/>
                      <a:r>
                        <a:rPr lang="en-GB" sz="1000" dirty="0">
                          <a:solidFill>
                            <a:schemeClr val="bg1"/>
                          </a:solidFill>
                        </a:rPr>
                        <a:t>Outcomes </a:t>
                      </a:r>
                    </a:p>
                  </a:txBody>
                  <a:tcPr marL="64817" marR="64817" marT="32408" marB="32408"/>
                </a:tc>
                <a:extLst>
                  <a:ext uri="{0D108BD9-81ED-4DB2-BD59-A6C34878D82A}">
                    <a16:rowId xmlns:a16="http://schemas.microsoft.com/office/drawing/2014/main" val="838494366"/>
                  </a:ext>
                </a:extLst>
              </a:tr>
              <a:tr h="39185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Institutional Reform (Economies of scale) </a:t>
                      </a:r>
                    </a:p>
                    <a:p>
                      <a:endParaRPr lang="en-GB" sz="1000" dirty="0">
                        <a:solidFill>
                          <a:schemeClr val="tx1"/>
                        </a:solidFill>
                      </a:endParaRPr>
                    </a:p>
                  </a:txBody>
                  <a:tcPr marL="64817" marR="64817" marT="32408" marB="32408"/>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Cost</a:t>
                      </a:r>
                      <a:r>
                        <a:rPr lang="en-GB" sz="1000" baseline="0" dirty="0">
                          <a:solidFill>
                            <a:schemeClr val="tx1"/>
                          </a:solidFill>
                        </a:rPr>
                        <a:t> Effective institutions and economies of scale </a:t>
                      </a:r>
                      <a:endParaRPr lang="en-GB" sz="1000" dirty="0">
                        <a:solidFill>
                          <a:schemeClr val="tx1"/>
                        </a:solidFill>
                      </a:endParaRPr>
                    </a:p>
                  </a:txBody>
                  <a:tcPr marL="64817" marR="64817" marT="32408" marB="32408"/>
                </a:tc>
                <a:extLst>
                  <a:ext uri="{0D108BD9-81ED-4DB2-BD59-A6C34878D82A}">
                    <a16:rowId xmlns:a16="http://schemas.microsoft.com/office/drawing/2014/main" val="464586366"/>
                  </a:ext>
                </a:extLst>
              </a:tr>
              <a:tr h="54014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000" dirty="0">
                          <a:solidFill>
                            <a:schemeClr val="tx1"/>
                          </a:solidFill>
                        </a:rPr>
                        <a:t>Benchmarking of how all institutions are performing</a:t>
                      </a:r>
                      <a:r>
                        <a:rPr lang="en-ZA" sz="1000" baseline="0" dirty="0">
                          <a:solidFill>
                            <a:schemeClr val="tx1"/>
                          </a:solidFill>
                        </a:rPr>
                        <a:t> along the value chain</a:t>
                      </a:r>
                      <a:endParaRPr lang="en-GB" sz="1000" dirty="0">
                        <a:solidFill>
                          <a:schemeClr val="tx1"/>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000" dirty="0">
                        <a:solidFill>
                          <a:schemeClr val="tx1"/>
                        </a:solidFill>
                      </a:endParaRPr>
                    </a:p>
                  </a:txBody>
                  <a:tcPr marL="64817" marR="64817" marT="32408" marB="32408"/>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000" dirty="0">
                          <a:solidFill>
                            <a:schemeClr val="tx1"/>
                          </a:solidFill>
                        </a:rPr>
                        <a:t>Performance</a:t>
                      </a:r>
                      <a:r>
                        <a:rPr lang="en-ZA" sz="1000" baseline="0" dirty="0">
                          <a:solidFill>
                            <a:schemeClr val="tx1"/>
                          </a:solidFill>
                        </a:rPr>
                        <a:t> report with clearly defined indicators </a:t>
                      </a:r>
                      <a:endParaRPr lang="en-GB" sz="1000" dirty="0">
                        <a:solidFill>
                          <a:schemeClr val="tx1"/>
                        </a:solidFill>
                      </a:endParaRPr>
                    </a:p>
                  </a:txBody>
                  <a:tcPr marL="64817" marR="64817" marT="32408" marB="32408"/>
                </a:tc>
                <a:extLst>
                  <a:ext uri="{0D108BD9-81ED-4DB2-BD59-A6C34878D82A}">
                    <a16:rowId xmlns:a16="http://schemas.microsoft.com/office/drawing/2014/main" val="123657940"/>
                  </a:ext>
                </a:extLst>
              </a:tr>
              <a:tr h="105867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Establish a water sector regulatory mechanism – to manage</a:t>
                      </a:r>
                      <a:r>
                        <a:rPr lang="en-GB" sz="1000" baseline="0" dirty="0">
                          <a:solidFill>
                            <a:schemeClr val="tx1"/>
                          </a:solidFill>
                        </a:rPr>
                        <a:t> disputes between parties impartially. </a:t>
                      </a:r>
                      <a:r>
                        <a:rPr lang="en-GB" sz="1000" dirty="0">
                          <a:solidFill>
                            <a:schemeClr val="tx1"/>
                          </a:solidFill>
                        </a:rPr>
                        <a:t>(</a:t>
                      </a:r>
                      <a:r>
                        <a:rPr lang="en-ZA" sz="900" dirty="0">
                          <a:solidFill>
                            <a:schemeClr val="tx1"/>
                          </a:solidFill>
                        </a:rPr>
                        <a:t>Under the CD: Economic and Social Regulation – there is a dispute resolution process which is followed when disputes / objections are lodged – can be developed further)</a:t>
                      </a:r>
                    </a:p>
                    <a:p>
                      <a:pPr marL="0" marR="0" lvl="0" indent="0" algn="l" defTabSz="457200" rtl="0" eaLnBrk="1" fontAlgn="auto" latinLnBrk="0" hangingPunct="1">
                        <a:lnSpc>
                          <a:spcPct val="100000"/>
                        </a:lnSpc>
                        <a:spcBef>
                          <a:spcPts val="0"/>
                        </a:spcBef>
                        <a:spcAft>
                          <a:spcPts val="0"/>
                        </a:spcAft>
                        <a:buClrTx/>
                        <a:buSzTx/>
                        <a:buFontTx/>
                        <a:buNone/>
                        <a:tabLst/>
                        <a:defRPr/>
                      </a:pPr>
                      <a:r>
                        <a:rPr lang="en-ZA" sz="900" dirty="0">
                          <a:solidFill>
                            <a:schemeClr val="tx1"/>
                          </a:solidFill>
                        </a:rPr>
                        <a:t>(MFMA s44 process is also an option to be considered (further discussions with NT to be held)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000" dirty="0">
                        <a:solidFill>
                          <a:schemeClr val="tx1"/>
                        </a:solidFill>
                      </a:endParaRPr>
                    </a:p>
                  </a:txBody>
                  <a:tcPr marL="64817" marR="64817" marT="32408" marB="32408"/>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Establish a water sector regulatory mechanism – to manage</a:t>
                      </a:r>
                      <a:r>
                        <a:rPr lang="en-GB" sz="1000" baseline="0" dirty="0">
                          <a:solidFill>
                            <a:schemeClr val="tx1"/>
                          </a:solidFill>
                        </a:rPr>
                        <a:t> disputes between parties impartially</a:t>
                      </a:r>
                      <a:r>
                        <a:rPr lang="en-GB" sz="1000" dirty="0">
                          <a:solidFill>
                            <a:schemeClr val="tx1"/>
                          </a:solidFill>
                        </a:rPr>
                        <a:t> </a:t>
                      </a:r>
                    </a:p>
                  </a:txBody>
                  <a:tcPr marL="64817" marR="64817" marT="32408" marB="32408"/>
                </a:tc>
                <a:extLst>
                  <a:ext uri="{0D108BD9-81ED-4DB2-BD59-A6C34878D82A}">
                    <a16:rowId xmlns:a16="http://schemas.microsoft.com/office/drawing/2014/main" val="2742650853"/>
                  </a:ext>
                </a:extLst>
              </a:tr>
              <a:tr h="72009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Water Sector IGR</a:t>
                      </a:r>
                    </a:p>
                  </a:txBody>
                  <a:tcPr marL="64817" marR="64817" marT="32408" marB="32408"/>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Collaboration</a:t>
                      </a:r>
                      <a:r>
                        <a:rPr lang="en-GB" sz="1000" baseline="0" dirty="0">
                          <a:solidFill>
                            <a:schemeClr val="tx1"/>
                          </a:solidFill>
                        </a:rPr>
                        <a:t> to improve water sector’s vision and mission </a:t>
                      </a:r>
                      <a:endParaRPr lang="en-GB" sz="1000" dirty="0">
                        <a:solidFill>
                          <a:schemeClr val="tx1"/>
                        </a:solidFill>
                      </a:endParaRPr>
                    </a:p>
                  </a:txBody>
                  <a:tcPr marL="64817" marR="64817" marT="32408" marB="32408"/>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5649566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052" y="244547"/>
            <a:ext cx="6400800" cy="596111"/>
          </a:xfrm>
        </p:spPr>
        <p:txBody>
          <a:bodyPr/>
          <a:lstStyle/>
          <a:p>
            <a:pPr algn="l"/>
            <a:r>
              <a:rPr lang="en-ZA" sz="1800" dirty="0">
                <a:solidFill>
                  <a:schemeClr val="accent3">
                    <a:lumMod val="50000"/>
                  </a:schemeClr>
                </a:solidFill>
                <a:latin typeface="Arial" panose="020B0604020202020204" pitchFamily="34" charset="0"/>
                <a:cs typeface="Arial" panose="020B0604020202020204" pitchFamily="34" charset="0"/>
              </a:rPr>
              <a:t>Quadrant 3 </a:t>
            </a:r>
            <a:r>
              <a:rPr lang="en-GB" sz="1800" dirty="0">
                <a:solidFill>
                  <a:schemeClr val="accent3">
                    <a:lumMod val="50000"/>
                  </a:schemeClr>
                </a:solidFill>
                <a:latin typeface="Arial" panose="020B0604020202020204" pitchFamily="34" charset="0"/>
                <a:cs typeface="Arial" panose="020B0604020202020204" pitchFamily="34" charset="0"/>
              </a:rPr>
              <a:t> Short to Medium Term (3-5 years)</a:t>
            </a:r>
          </a:p>
        </p:txBody>
      </p:sp>
      <p:graphicFrame>
        <p:nvGraphicFramePr>
          <p:cNvPr id="4" name="Table 3"/>
          <p:cNvGraphicFramePr>
            <a:graphicFrameLocks noGrp="1"/>
          </p:cNvGraphicFramePr>
          <p:nvPr>
            <p:extLst>
              <p:ext uri="{D42A27DB-BD31-4B8C-83A1-F6EECF244321}">
                <p14:modId xmlns:p14="http://schemas.microsoft.com/office/powerpoint/2010/main" val="1564639048"/>
              </p:ext>
            </p:extLst>
          </p:nvPr>
        </p:nvGraphicFramePr>
        <p:xfrm>
          <a:off x="755650" y="810756"/>
          <a:ext cx="8168540" cy="3430364"/>
        </p:xfrm>
        <a:graphic>
          <a:graphicData uri="http://schemas.openxmlformats.org/drawingml/2006/table">
            <a:tbl>
              <a:tblPr firstRow="1" bandRow="1">
                <a:tableStyleId>{5C22544A-7EE6-4342-B048-85BDC9FD1C3A}</a:tableStyleId>
              </a:tblPr>
              <a:tblGrid>
                <a:gridCol w="4084270">
                  <a:extLst>
                    <a:ext uri="{9D8B030D-6E8A-4147-A177-3AD203B41FA5}">
                      <a16:colId xmlns:a16="http://schemas.microsoft.com/office/drawing/2014/main" val="2934396253"/>
                    </a:ext>
                  </a:extLst>
                </a:gridCol>
                <a:gridCol w="4084270">
                  <a:extLst>
                    <a:ext uri="{9D8B030D-6E8A-4147-A177-3AD203B41FA5}">
                      <a16:colId xmlns:a16="http://schemas.microsoft.com/office/drawing/2014/main" val="1928868264"/>
                    </a:ext>
                  </a:extLst>
                </a:gridCol>
              </a:tblGrid>
              <a:tr h="456376">
                <a:tc>
                  <a:txBody>
                    <a:bodyPr/>
                    <a:lstStyle/>
                    <a:p>
                      <a:pPr algn="ctr"/>
                      <a:r>
                        <a:rPr lang="en-GB" sz="1000" dirty="0">
                          <a:solidFill>
                            <a:schemeClr val="bg1"/>
                          </a:solidFill>
                        </a:rPr>
                        <a:t>Financial </a:t>
                      </a:r>
                    </a:p>
                  </a:txBody>
                  <a:tcPr marL="63975" marR="63975" marT="31987" marB="31987"/>
                </a:tc>
                <a:tc>
                  <a:txBody>
                    <a:bodyPr/>
                    <a:lstStyle/>
                    <a:p>
                      <a:pPr algn="ctr"/>
                      <a:r>
                        <a:rPr lang="en-GB" sz="1000" dirty="0">
                          <a:solidFill>
                            <a:schemeClr val="bg1"/>
                          </a:solidFill>
                        </a:rPr>
                        <a:t>Outcomes</a:t>
                      </a:r>
                      <a:r>
                        <a:rPr lang="en-GB" sz="1000" baseline="0" dirty="0">
                          <a:solidFill>
                            <a:schemeClr val="bg1"/>
                          </a:solidFill>
                        </a:rPr>
                        <a:t> </a:t>
                      </a:r>
                      <a:endParaRPr lang="en-GB" sz="1000" dirty="0">
                        <a:solidFill>
                          <a:schemeClr val="bg1"/>
                        </a:solidFill>
                      </a:endParaRPr>
                    </a:p>
                  </a:txBody>
                  <a:tcPr marL="63975" marR="63975" marT="31987" marB="31987"/>
                </a:tc>
                <a:extLst>
                  <a:ext uri="{0D108BD9-81ED-4DB2-BD59-A6C34878D82A}">
                    <a16:rowId xmlns:a16="http://schemas.microsoft.com/office/drawing/2014/main" val="838494366"/>
                  </a:ext>
                </a:extLst>
              </a:tr>
              <a:tr h="47980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Subsidy</a:t>
                      </a:r>
                      <a:r>
                        <a:rPr lang="en-GB" sz="1000" baseline="0" dirty="0">
                          <a:solidFill>
                            <a:schemeClr val="tx1"/>
                          </a:solidFill>
                        </a:rPr>
                        <a:t> and funding instruments </a:t>
                      </a:r>
                      <a:r>
                        <a:rPr lang="en-GB" sz="800" baseline="0" dirty="0">
                          <a:solidFill>
                            <a:schemeClr val="tx1"/>
                          </a:solidFill>
                        </a:rPr>
                        <a:t>( worth noting: 2019/20 municipalities had 65.35 % of revenue from grants while water boards had 100% revenue raised from service charges with no grants)</a:t>
                      </a:r>
                      <a:endParaRPr lang="en-GB" sz="800" dirty="0">
                        <a:solidFill>
                          <a:schemeClr val="tx1"/>
                        </a:solidFill>
                      </a:endParaRPr>
                    </a:p>
                  </a:txBody>
                  <a:tcPr marL="63975" marR="63975" marT="31987" marB="31987"/>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Equitable subsidy mechanism/s</a:t>
                      </a:r>
                      <a:r>
                        <a:rPr lang="en-GB" sz="1000" baseline="0" dirty="0">
                          <a:solidFill>
                            <a:schemeClr val="tx1"/>
                          </a:solidFill>
                        </a:rPr>
                        <a:t> based on identified needs </a:t>
                      </a:r>
                      <a:endParaRPr lang="en-GB" sz="1000" dirty="0">
                        <a:solidFill>
                          <a:schemeClr val="tx1"/>
                        </a:solidFill>
                      </a:endParaRPr>
                    </a:p>
                    <a:p>
                      <a:endParaRPr lang="en-GB" sz="1000" dirty="0">
                        <a:solidFill>
                          <a:schemeClr val="tx1"/>
                        </a:solidFill>
                      </a:endParaRPr>
                    </a:p>
                  </a:txBody>
                  <a:tcPr marL="63975" marR="63975" marT="31987" marB="31987"/>
                </a:tc>
                <a:extLst>
                  <a:ext uri="{0D108BD9-81ED-4DB2-BD59-A6C34878D82A}">
                    <a16:rowId xmlns:a16="http://schemas.microsoft.com/office/drawing/2014/main" val="464586366"/>
                  </a:ext>
                </a:extLst>
              </a:tr>
              <a:tr h="48112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Establish a National programme</a:t>
                      </a:r>
                      <a:r>
                        <a:rPr lang="en-GB" sz="1000" baseline="0" dirty="0">
                          <a:solidFill>
                            <a:schemeClr val="tx1"/>
                          </a:solidFill>
                        </a:rPr>
                        <a:t> for non-revenue water mitigation</a:t>
                      </a:r>
                      <a:endParaRPr lang="en-GB" sz="1000" dirty="0">
                        <a:solidFill>
                          <a:schemeClr val="tx1"/>
                        </a:solidFill>
                      </a:endParaRPr>
                    </a:p>
                    <a:p>
                      <a:endParaRPr lang="en-GB" sz="1000" dirty="0">
                        <a:solidFill>
                          <a:schemeClr val="tx1"/>
                        </a:solidFill>
                      </a:endParaRPr>
                    </a:p>
                  </a:txBody>
                  <a:tcPr marL="63975" marR="63975" marT="31987" marB="31987"/>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Water</a:t>
                      </a:r>
                      <a:r>
                        <a:rPr lang="en-GB" sz="1000" baseline="0" dirty="0">
                          <a:solidFill>
                            <a:schemeClr val="tx1"/>
                          </a:solidFill>
                        </a:rPr>
                        <a:t> losses kept within acceptable norms and standard (benchmark)</a:t>
                      </a:r>
                      <a:endParaRPr lang="en-GB" sz="1000" dirty="0">
                        <a:solidFill>
                          <a:schemeClr val="tx1"/>
                        </a:solidFill>
                      </a:endParaRPr>
                    </a:p>
                  </a:txBody>
                  <a:tcPr marL="63975" marR="63975" marT="31987" marB="31987"/>
                </a:tc>
                <a:extLst>
                  <a:ext uri="{0D108BD9-81ED-4DB2-BD59-A6C34878D82A}">
                    <a16:rowId xmlns:a16="http://schemas.microsoft.com/office/drawing/2014/main" val="123657940"/>
                  </a:ext>
                </a:extLst>
              </a:tr>
              <a:tr h="376739">
                <a:tc>
                  <a:txBody>
                    <a:bodyPr/>
                    <a:lstStyle/>
                    <a:p>
                      <a:r>
                        <a:rPr lang="en-GB" sz="1000" dirty="0">
                          <a:solidFill>
                            <a:schemeClr val="tx1"/>
                          </a:solidFill>
                        </a:rPr>
                        <a:t>Cost drivers </a:t>
                      </a:r>
                      <a:r>
                        <a:rPr lang="en-GB" sz="1000" b="1" dirty="0">
                          <a:solidFill>
                            <a:schemeClr val="tx1"/>
                          </a:solidFill>
                        </a:rPr>
                        <a:t>benchmarks</a:t>
                      </a:r>
                      <a:r>
                        <a:rPr lang="en-GB" sz="1000" dirty="0">
                          <a:solidFill>
                            <a:schemeClr val="tx1"/>
                          </a:solidFill>
                        </a:rPr>
                        <a:t> </a:t>
                      </a:r>
                    </a:p>
                    <a:p>
                      <a:endParaRPr lang="en-GB" sz="1000" dirty="0">
                        <a:solidFill>
                          <a:schemeClr val="tx1"/>
                        </a:solidFill>
                      </a:endParaRPr>
                    </a:p>
                  </a:txBody>
                  <a:tcPr marL="63975" marR="63975" marT="31987" marB="31987"/>
                </a:tc>
                <a:tc>
                  <a:txBody>
                    <a:bodyPr/>
                    <a:lstStyle/>
                    <a:p>
                      <a:r>
                        <a:rPr lang="en-GB" sz="1000" dirty="0">
                          <a:solidFill>
                            <a:schemeClr val="tx1"/>
                          </a:solidFill>
                        </a:rPr>
                        <a:t>Cost containment </a:t>
                      </a:r>
                    </a:p>
                  </a:txBody>
                  <a:tcPr marL="63975" marR="63975" marT="31987" marB="31987"/>
                </a:tc>
                <a:extLst>
                  <a:ext uri="{0D108BD9-81ED-4DB2-BD59-A6C34878D82A}">
                    <a16:rowId xmlns:a16="http://schemas.microsoft.com/office/drawing/2014/main" val="2742650853"/>
                  </a:ext>
                </a:extLst>
              </a:tr>
              <a:tr h="258640">
                <a:tc>
                  <a:txBody>
                    <a:bodyPr/>
                    <a:lstStyle/>
                    <a:p>
                      <a:r>
                        <a:rPr lang="en-GB" sz="1000" dirty="0">
                          <a:solidFill>
                            <a:schemeClr val="tx1"/>
                          </a:solidFill>
                        </a:rPr>
                        <a:t>Debt Management approach </a:t>
                      </a:r>
                    </a:p>
                  </a:txBody>
                  <a:tcPr marL="63975" marR="63975" marT="31987" marB="31987"/>
                </a:tc>
                <a:tc>
                  <a:txBody>
                    <a:bodyPr/>
                    <a:lstStyle/>
                    <a:p>
                      <a:r>
                        <a:rPr lang="en-GB" sz="1000" dirty="0">
                          <a:solidFill>
                            <a:schemeClr val="tx1"/>
                          </a:solidFill>
                        </a:rPr>
                        <a:t>Management of debtors</a:t>
                      </a:r>
                      <a:r>
                        <a:rPr lang="en-GB" sz="1000" baseline="0" dirty="0">
                          <a:solidFill>
                            <a:schemeClr val="tx1"/>
                          </a:solidFill>
                        </a:rPr>
                        <a:t> books</a:t>
                      </a:r>
                      <a:endParaRPr lang="en-GB" sz="1000" dirty="0">
                        <a:solidFill>
                          <a:schemeClr val="tx1"/>
                        </a:solidFill>
                      </a:endParaRPr>
                    </a:p>
                  </a:txBody>
                  <a:tcPr marL="63975" marR="63975" marT="31987" marB="31987"/>
                </a:tc>
                <a:extLst>
                  <a:ext uri="{0D108BD9-81ED-4DB2-BD59-A6C34878D82A}">
                    <a16:rowId xmlns:a16="http://schemas.microsoft.com/office/drawing/2014/main" val="10004"/>
                  </a:ext>
                </a:extLst>
              </a:tr>
              <a:tr h="388136">
                <a:tc>
                  <a:txBody>
                    <a:bodyPr/>
                    <a:lstStyle/>
                    <a:p>
                      <a:r>
                        <a:rPr lang="en-GB" sz="1000" dirty="0">
                          <a:solidFill>
                            <a:schemeClr val="tx1"/>
                          </a:solidFill>
                        </a:rPr>
                        <a:t>Water Costing</a:t>
                      </a:r>
                      <a:r>
                        <a:rPr lang="en-GB" sz="1000" baseline="0" dirty="0">
                          <a:solidFill>
                            <a:schemeClr val="tx1"/>
                          </a:solidFill>
                        </a:rPr>
                        <a:t> and Pricing  (</a:t>
                      </a:r>
                      <a:r>
                        <a:rPr lang="en-GB" sz="1000" dirty="0">
                          <a:solidFill>
                            <a:schemeClr val="tx1"/>
                          </a:solidFill>
                        </a:rPr>
                        <a:t>Revenue</a:t>
                      </a:r>
                      <a:r>
                        <a:rPr lang="en-GB" sz="1000" baseline="0" dirty="0">
                          <a:solidFill>
                            <a:schemeClr val="tx1"/>
                          </a:solidFill>
                        </a:rPr>
                        <a:t> collection) </a:t>
                      </a:r>
                      <a:endParaRPr lang="en-GB" sz="1000" dirty="0">
                        <a:solidFill>
                          <a:schemeClr val="tx1"/>
                        </a:solidFill>
                      </a:endParaRPr>
                    </a:p>
                  </a:txBody>
                  <a:tcPr marL="63975" marR="63975" marT="31987" marB="31987"/>
                </a:tc>
                <a:tc>
                  <a:txBody>
                    <a:bodyPr/>
                    <a:lstStyle/>
                    <a:p>
                      <a:r>
                        <a:rPr lang="en-GB" sz="1000" dirty="0">
                          <a:solidFill>
                            <a:schemeClr val="tx1"/>
                          </a:solidFill>
                        </a:rPr>
                        <a:t>Cost</a:t>
                      </a:r>
                      <a:r>
                        <a:rPr lang="en-GB" sz="1000" baseline="0" dirty="0">
                          <a:solidFill>
                            <a:schemeClr val="tx1"/>
                          </a:solidFill>
                        </a:rPr>
                        <a:t> reflective tariff and revenue collection instruments </a:t>
                      </a:r>
                      <a:endParaRPr lang="en-GB" sz="1000" dirty="0">
                        <a:solidFill>
                          <a:schemeClr val="tx1"/>
                        </a:solidFill>
                      </a:endParaRPr>
                    </a:p>
                  </a:txBody>
                  <a:tcPr marL="63975" marR="63975" marT="31987" marB="31987"/>
                </a:tc>
                <a:extLst>
                  <a:ext uri="{0D108BD9-81ED-4DB2-BD59-A6C34878D82A}">
                    <a16:rowId xmlns:a16="http://schemas.microsoft.com/office/drawing/2014/main" val="10005"/>
                  </a:ext>
                </a:extLst>
              </a:tr>
              <a:tr h="328663">
                <a:tc>
                  <a:txBody>
                    <a:bodyPr/>
                    <a:lstStyle/>
                    <a:p>
                      <a:r>
                        <a:rPr lang="en-GB" sz="1000" dirty="0">
                          <a:solidFill>
                            <a:schemeClr val="tx1"/>
                          </a:solidFill>
                        </a:rPr>
                        <a:t>Infrastructure investment </a:t>
                      </a:r>
                    </a:p>
                  </a:txBody>
                  <a:tcPr marL="63975" marR="63975" marT="31987" marB="31987"/>
                </a:tc>
                <a:tc>
                  <a:txBody>
                    <a:bodyPr/>
                    <a:lstStyle/>
                    <a:p>
                      <a:r>
                        <a:rPr lang="en-GB" sz="1000" dirty="0">
                          <a:solidFill>
                            <a:schemeClr val="tx1"/>
                          </a:solidFill>
                        </a:rPr>
                        <a:t>Investment</a:t>
                      </a:r>
                      <a:r>
                        <a:rPr lang="en-GB" sz="1000" baseline="0" dirty="0">
                          <a:solidFill>
                            <a:schemeClr val="tx1"/>
                          </a:solidFill>
                        </a:rPr>
                        <a:t> policy regime </a:t>
                      </a:r>
                      <a:endParaRPr lang="en-GB" sz="1000" dirty="0">
                        <a:solidFill>
                          <a:schemeClr val="tx1"/>
                        </a:solidFill>
                      </a:endParaRPr>
                    </a:p>
                  </a:txBody>
                  <a:tcPr marL="63975" marR="63975" marT="31987" marB="31987"/>
                </a:tc>
                <a:extLst>
                  <a:ext uri="{0D108BD9-81ED-4DB2-BD59-A6C34878D82A}">
                    <a16:rowId xmlns:a16="http://schemas.microsoft.com/office/drawing/2014/main" val="10006"/>
                  </a:ext>
                </a:extLst>
              </a:tr>
              <a:tr h="660877">
                <a:tc>
                  <a:txBody>
                    <a:bodyPr/>
                    <a:lstStyle/>
                    <a:p>
                      <a:r>
                        <a:rPr lang="en-GB" sz="1000" dirty="0">
                          <a:solidFill>
                            <a:schemeClr val="tx1"/>
                          </a:solidFill>
                        </a:rPr>
                        <a:t>Cost of basic service vs equitable</a:t>
                      </a:r>
                      <a:r>
                        <a:rPr lang="en-GB" sz="1000" baseline="0" dirty="0">
                          <a:solidFill>
                            <a:schemeClr val="tx1"/>
                          </a:solidFill>
                        </a:rPr>
                        <a:t> share</a:t>
                      </a:r>
                      <a:endParaRPr lang="en-GB" sz="1000" dirty="0">
                        <a:solidFill>
                          <a:schemeClr val="tx1"/>
                        </a:solidFill>
                      </a:endParaRPr>
                    </a:p>
                  </a:txBody>
                  <a:tcPr marL="63975" marR="63975" marT="31987" marB="31987"/>
                </a:tc>
                <a:tc>
                  <a:txBody>
                    <a:bodyPr/>
                    <a:lstStyle/>
                    <a:p>
                      <a:r>
                        <a:rPr lang="en-GB" sz="1000" dirty="0">
                          <a:solidFill>
                            <a:schemeClr val="tx1"/>
                          </a:solidFill>
                        </a:rPr>
                        <a:t>Cost reflective equitable</a:t>
                      </a:r>
                      <a:r>
                        <a:rPr lang="en-GB" sz="1000" baseline="0" dirty="0">
                          <a:solidFill>
                            <a:schemeClr val="tx1"/>
                          </a:solidFill>
                        </a:rPr>
                        <a:t> share formulae </a:t>
                      </a:r>
                      <a:endParaRPr lang="en-GB" sz="1000" dirty="0">
                        <a:solidFill>
                          <a:schemeClr val="tx1"/>
                        </a:solidFill>
                      </a:endParaRPr>
                    </a:p>
                  </a:txBody>
                  <a:tcPr marL="63975" marR="63975" marT="31987" marB="31987"/>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6691432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AutoShape 18" descr="Image result for water management icon"/>
          <p:cNvSpPr>
            <a:spLocks noChangeAspect="1" noChangeArrowheads="1"/>
          </p:cNvSpPr>
          <p:nvPr/>
        </p:nvSpPr>
        <p:spPr bwMode="auto">
          <a:xfrm>
            <a:off x="1089160" y="-398702"/>
            <a:ext cx="248960" cy="24896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4688" tIns="37345" rIns="74688" bIns="37345" numCol="1" anchor="t" anchorCtr="0" compatLnSpc="1">
            <a:prstTxWarp prst="textNoShape">
              <a:avLst/>
            </a:prstTxWarp>
          </a:bodyPr>
          <a:lstStyle/>
          <a:p>
            <a:pPr>
              <a:defRPr/>
            </a:pPr>
            <a:endParaRPr lang="en-ZA" sz="1470" dirty="0">
              <a:solidFill>
                <a:srgbClr val="F06D19"/>
              </a:solidFill>
              <a:latin typeface="Arial"/>
            </a:endParaRPr>
          </a:p>
        </p:txBody>
      </p:sp>
      <p:sp>
        <p:nvSpPr>
          <p:cNvPr id="6" name="Down Arrow 5"/>
          <p:cNvSpPr/>
          <p:nvPr/>
        </p:nvSpPr>
        <p:spPr>
          <a:xfrm>
            <a:off x="892760" y="1384126"/>
            <a:ext cx="967077" cy="1583741"/>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defRPr/>
            </a:pPr>
            <a:r>
              <a:rPr lang="en-ZA" sz="1013" dirty="0">
                <a:solidFill>
                  <a:prstClr val="white"/>
                </a:solidFill>
                <a:latin typeface="Arial"/>
              </a:rPr>
              <a:t> </a:t>
            </a:r>
            <a:r>
              <a:rPr lang="en-ZA" sz="1575" b="1" dirty="0">
                <a:solidFill>
                  <a:srgbClr val="000000"/>
                </a:solidFill>
                <a:latin typeface="Arial"/>
              </a:rPr>
              <a:t>Taxes</a:t>
            </a:r>
            <a:r>
              <a:rPr lang="en-ZA" sz="1013" dirty="0">
                <a:solidFill>
                  <a:srgbClr val="000000"/>
                </a:solidFill>
                <a:latin typeface="Arial"/>
              </a:rPr>
              <a:t>   (property rates)</a:t>
            </a:r>
          </a:p>
        </p:txBody>
      </p:sp>
      <p:sp>
        <p:nvSpPr>
          <p:cNvPr id="9" name="Down Arrow 8"/>
          <p:cNvSpPr/>
          <p:nvPr/>
        </p:nvSpPr>
        <p:spPr>
          <a:xfrm>
            <a:off x="3852969" y="1499756"/>
            <a:ext cx="1051669" cy="1468111"/>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defRPr/>
            </a:pPr>
            <a:r>
              <a:rPr lang="en-ZA" sz="1013" dirty="0">
                <a:solidFill>
                  <a:prstClr val="white"/>
                </a:solidFill>
                <a:latin typeface="Arial"/>
              </a:rPr>
              <a:t> </a:t>
            </a:r>
            <a:r>
              <a:rPr lang="en-ZA" sz="1575" b="1" dirty="0">
                <a:solidFill>
                  <a:srgbClr val="000000"/>
                </a:solidFill>
                <a:latin typeface="Arial"/>
              </a:rPr>
              <a:t>Tariffs </a:t>
            </a:r>
          </a:p>
        </p:txBody>
      </p:sp>
      <p:sp>
        <p:nvSpPr>
          <p:cNvPr id="10" name="Down Arrow 9"/>
          <p:cNvSpPr/>
          <p:nvPr/>
        </p:nvSpPr>
        <p:spPr>
          <a:xfrm>
            <a:off x="5775256" y="1499756"/>
            <a:ext cx="1179548" cy="1516054"/>
          </a:xfrm>
          <a:prstGeom prst="downArrow">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defRPr/>
            </a:pPr>
            <a:r>
              <a:rPr lang="en-ZA" sz="1013" dirty="0">
                <a:solidFill>
                  <a:prstClr val="white"/>
                </a:solidFill>
                <a:latin typeface="Arial"/>
              </a:rPr>
              <a:t> </a:t>
            </a:r>
            <a:r>
              <a:rPr lang="en-ZA" sz="1575" b="1" dirty="0">
                <a:solidFill>
                  <a:srgbClr val="F06D19"/>
                </a:solidFill>
                <a:latin typeface="Arial"/>
              </a:rPr>
              <a:t>Transfers</a:t>
            </a:r>
          </a:p>
          <a:p>
            <a:pPr algn="ctr">
              <a:defRPr/>
            </a:pPr>
            <a:r>
              <a:rPr lang="en-ZA" sz="788" dirty="0">
                <a:solidFill>
                  <a:srgbClr val="F06D19"/>
                </a:solidFill>
                <a:latin typeface="Arial"/>
              </a:rPr>
              <a:t>(Capex)</a:t>
            </a:r>
          </a:p>
        </p:txBody>
      </p:sp>
      <p:sp>
        <p:nvSpPr>
          <p:cNvPr id="20" name="Down Arrow 19"/>
          <p:cNvSpPr/>
          <p:nvPr/>
        </p:nvSpPr>
        <p:spPr>
          <a:xfrm>
            <a:off x="7639459" y="1499756"/>
            <a:ext cx="1014552" cy="1583742"/>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defRPr/>
            </a:pPr>
            <a:r>
              <a:rPr lang="en-ZA" sz="1575" b="1" dirty="0">
                <a:solidFill>
                  <a:srgbClr val="000000"/>
                </a:solidFill>
                <a:latin typeface="Arial"/>
              </a:rPr>
              <a:t>Financial      M </a:t>
            </a:r>
            <a:r>
              <a:rPr lang="en-ZA" sz="1575" b="1" dirty="0" err="1">
                <a:solidFill>
                  <a:srgbClr val="000000"/>
                </a:solidFill>
                <a:latin typeface="Arial"/>
              </a:rPr>
              <a:t>arkets</a:t>
            </a:r>
            <a:endParaRPr lang="en-ZA" sz="788" dirty="0">
              <a:solidFill>
                <a:srgbClr val="000000"/>
              </a:solidFill>
              <a:latin typeface="Arial"/>
            </a:endParaRPr>
          </a:p>
        </p:txBody>
      </p:sp>
      <p:sp>
        <p:nvSpPr>
          <p:cNvPr id="25" name="Title 1"/>
          <p:cNvSpPr txBox="1">
            <a:spLocks/>
          </p:cNvSpPr>
          <p:nvPr/>
        </p:nvSpPr>
        <p:spPr>
          <a:xfrm>
            <a:off x="696492" y="102543"/>
            <a:ext cx="4228906" cy="642938"/>
          </a:xfrm>
          <a:prstGeom prst="rect">
            <a:avLst/>
          </a:prstGeom>
        </p:spPr>
        <p:txBody>
          <a:bodyPr vert="horz" lIns="51435" tIns="25718" rIns="51435" bIns="25718"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defTabSz="685800">
              <a:defRPr/>
            </a:pPr>
            <a:r>
              <a:rPr lang="en-ZA" sz="1800" b="1" spc="-75" dirty="0">
                <a:solidFill>
                  <a:schemeClr val="accent3">
                    <a:lumMod val="50000"/>
                  </a:schemeClr>
                </a:solidFill>
                <a:latin typeface="Arial"/>
              </a:rPr>
              <a:t>Sources of Funding  for the sector </a:t>
            </a:r>
          </a:p>
        </p:txBody>
      </p:sp>
      <p:sp>
        <p:nvSpPr>
          <p:cNvPr id="29" name="Right Brace 28"/>
          <p:cNvSpPr/>
          <p:nvPr/>
        </p:nvSpPr>
        <p:spPr>
          <a:xfrm rot="5400000">
            <a:off x="6127373" y="2530667"/>
            <a:ext cx="459465" cy="1625999"/>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en-ZA" sz="1447" dirty="0">
              <a:solidFill>
                <a:srgbClr val="F06D19"/>
              </a:solidFill>
              <a:latin typeface="Arial"/>
            </a:endParaRPr>
          </a:p>
        </p:txBody>
      </p:sp>
      <p:sp>
        <p:nvSpPr>
          <p:cNvPr id="13" name="Title 1"/>
          <p:cNvSpPr txBox="1">
            <a:spLocks/>
          </p:cNvSpPr>
          <p:nvPr/>
        </p:nvSpPr>
        <p:spPr>
          <a:xfrm>
            <a:off x="5652378" y="3356222"/>
            <a:ext cx="1420376" cy="642938"/>
          </a:xfrm>
          <a:prstGeom prst="rect">
            <a:avLst/>
          </a:prstGeom>
        </p:spPr>
        <p:txBody>
          <a:bodyPr vert="horz" lIns="51435" tIns="25718" rIns="51435" bIns="25718"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defTabSz="685800">
              <a:defRPr/>
            </a:pPr>
            <a:r>
              <a:rPr lang="en-ZA" sz="1575" b="1" spc="-75" dirty="0">
                <a:solidFill>
                  <a:srgbClr val="000000"/>
                </a:solidFill>
                <a:latin typeface="Arial"/>
              </a:rPr>
              <a:t>Municipalities </a:t>
            </a:r>
          </a:p>
        </p:txBody>
      </p:sp>
      <p:sp>
        <p:nvSpPr>
          <p:cNvPr id="15" name="Oval 14"/>
          <p:cNvSpPr/>
          <p:nvPr/>
        </p:nvSpPr>
        <p:spPr>
          <a:xfrm>
            <a:off x="3676015" y="1127597"/>
            <a:ext cx="1405574" cy="1986334"/>
          </a:xfrm>
          <a:prstGeom prst="ellipse">
            <a:avLst/>
          </a:prstGeom>
          <a:noFill/>
          <a:ln w="34925">
            <a:prstDash val="lgDashDot"/>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ZA" sz="1013" dirty="0">
              <a:solidFill>
                <a:prstClr val="white"/>
              </a:solidFill>
              <a:latin typeface="Arial"/>
            </a:endParaRPr>
          </a:p>
        </p:txBody>
      </p:sp>
      <p:sp>
        <p:nvSpPr>
          <p:cNvPr id="19" name="Right Brace 18"/>
          <p:cNvSpPr/>
          <p:nvPr/>
        </p:nvSpPr>
        <p:spPr>
          <a:xfrm rot="5400000">
            <a:off x="7917004" y="2848947"/>
            <a:ext cx="459464" cy="1014552"/>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en-ZA" sz="1447" dirty="0">
              <a:solidFill>
                <a:srgbClr val="F06D19"/>
              </a:solidFill>
              <a:latin typeface="Arial"/>
            </a:endParaRPr>
          </a:p>
        </p:txBody>
      </p:sp>
      <p:sp>
        <p:nvSpPr>
          <p:cNvPr id="21" name="Title 1"/>
          <p:cNvSpPr txBox="1">
            <a:spLocks/>
          </p:cNvSpPr>
          <p:nvPr/>
        </p:nvSpPr>
        <p:spPr>
          <a:xfrm>
            <a:off x="3762647" y="3390716"/>
            <a:ext cx="1420376" cy="642938"/>
          </a:xfrm>
          <a:prstGeom prst="rect">
            <a:avLst/>
          </a:prstGeom>
        </p:spPr>
        <p:txBody>
          <a:bodyPr vert="horz" lIns="51435" tIns="25718" rIns="51435" bIns="25718"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defTabSz="685800">
              <a:defRPr/>
            </a:pPr>
            <a:r>
              <a:rPr lang="en-ZA" sz="1575" b="1" spc="-75" dirty="0">
                <a:solidFill>
                  <a:srgbClr val="000000"/>
                </a:solidFill>
                <a:latin typeface="Arial"/>
              </a:rPr>
              <a:t>Water Boards </a:t>
            </a:r>
          </a:p>
        </p:txBody>
      </p:sp>
      <p:sp>
        <p:nvSpPr>
          <p:cNvPr id="22" name="Right Brace 21"/>
          <p:cNvSpPr/>
          <p:nvPr/>
        </p:nvSpPr>
        <p:spPr>
          <a:xfrm rot="5400000">
            <a:off x="1088460" y="2581553"/>
            <a:ext cx="459464" cy="1057481"/>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en-ZA" sz="1447" dirty="0">
              <a:solidFill>
                <a:srgbClr val="F06D19"/>
              </a:solidFill>
              <a:latin typeface="Arial"/>
            </a:endParaRPr>
          </a:p>
        </p:txBody>
      </p:sp>
      <p:sp>
        <p:nvSpPr>
          <p:cNvPr id="23" name="Title 1"/>
          <p:cNvSpPr txBox="1">
            <a:spLocks/>
          </p:cNvSpPr>
          <p:nvPr/>
        </p:nvSpPr>
        <p:spPr>
          <a:xfrm>
            <a:off x="701041" y="3180250"/>
            <a:ext cx="1420376" cy="642938"/>
          </a:xfrm>
          <a:prstGeom prst="rect">
            <a:avLst/>
          </a:prstGeom>
        </p:spPr>
        <p:txBody>
          <a:bodyPr vert="horz" lIns="51435" tIns="25718" rIns="51435" bIns="25718"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defTabSz="685800">
              <a:defRPr/>
            </a:pPr>
            <a:r>
              <a:rPr lang="en-ZA" sz="1575" b="1" spc="-75" dirty="0">
                <a:solidFill>
                  <a:srgbClr val="000000"/>
                </a:solidFill>
                <a:latin typeface="Arial"/>
              </a:rPr>
              <a:t>Municipalities </a:t>
            </a:r>
          </a:p>
        </p:txBody>
      </p:sp>
      <p:sp>
        <p:nvSpPr>
          <p:cNvPr id="24" name="Right Brace 23"/>
          <p:cNvSpPr/>
          <p:nvPr/>
        </p:nvSpPr>
        <p:spPr>
          <a:xfrm rot="5400000">
            <a:off x="4199786" y="2586523"/>
            <a:ext cx="459465" cy="1507007"/>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en-ZA" sz="1447" dirty="0">
              <a:solidFill>
                <a:srgbClr val="F06D19"/>
              </a:solidFill>
              <a:latin typeface="Arial"/>
            </a:endParaRPr>
          </a:p>
        </p:txBody>
      </p:sp>
      <p:sp>
        <p:nvSpPr>
          <p:cNvPr id="27" name="Title 1"/>
          <p:cNvSpPr txBox="1">
            <a:spLocks/>
          </p:cNvSpPr>
          <p:nvPr/>
        </p:nvSpPr>
        <p:spPr>
          <a:xfrm>
            <a:off x="7557407" y="3390716"/>
            <a:ext cx="1420376" cy="642938"/>
          </a:xfrm>
          <a:prstGeom prst="rect">
            <a:avLst/>
          </a:prstGeom>
        </p:spPr>
        <p:txBody>
          <a:bodyPr vert="horz" lIns="51435" tIns="25718" rIns="51435" bIns="25718"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defTabSz="685800">
              <a:defRPr/>
            </a:pPr>
            <a:r>
              <a:rPr lang="en-ZA" sz="1575" b="1" spc="-75" dirty="0">
                <a:solidFill>
                  <a:srgbClr val="000000"/>
                </a:solidFill>
                <a:latin typeface="Arial"/>
              </a:rPr>
              <a:t>Water Boards </a:t>
            </a:r>
          </a:p>
        </p:txBody>
      </p:sp>
      <p:sp>
        <p:nvSpPr>
          <p:cNvPr id="28" name="Title 1"/>
          <p:cNvSpPr txBox="1">
            <a:spLocks/>
          </p:cNvSpPr>
          <p:nvPr/>
        </p:nvSpPr>
        <p:spPr>
          <a:xfrm>
            <a:off x="3786481" y="3630905"/>
            <a:ext cx="1420376" cy="642938"/>
          </a:xfrm>
          <a:prstGeom prst="rect">
            <a:avLst/>
          </a:prstGeom>
        </p:spPr>
        <p:txBody>
          <a:bodyPr vert="horz" lIns="51435" tIns="25718" rIns="51435" bIns="25718"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defTabSz="685800">
              <a:defRPr/>
            </a:pPr>
            <a:r>
              <a:rPr lang="en-ZA" sz="1575" b="1" spc="-75" dirty="0">
                <a:solidFill>
                  <a:srgbClr val="000000"/>
                </a:solidFill>
                <a:latin typeface="Arial"/>
              </a:rPr>
              <a:t>Municipalities </a:t>
            </a:r>
          </a:p>
        </p:txBody>
      </p:sp>
      <p:sp>
        <p:nvSpPr>
          <p:cNvPr id="31" name="AutoShape 10"/>
          <p:cNvSpPr>
            <a:spLocks noChangeArrowheads="1"/>
          </p:cNvSpPr>
          <p:nvPr/>
        </p:nvSpPr>
        <p:spPr bwMode="auto">
          <a:xfrm>
            <a:off x="2322353" y="2091384"/>
            <a:ext cx="1249727" cy="1393039"/>
          </a:xfrm>
          <a:prstGeom prst="wedgeRoundRectCallout">
            <a:avLst>
              <a:gd name="adj1" fmla="val -49026"/>
              <a:gd name="adj2" fmla="val -21464"/>
              <a:gd name="adj3" fmla="val 16667"/>
            </a:avLst>
          </a:prstGeom>
          <a:solidFill>
            <a:srgbClr val="FF0000"/>
          </a:solidFill>
          <a:ln w="9525">
            <a:solidFill>
              <a:srgbClr val="000000"/>
            </a:solidFill>
            <a:miter lim="800000"/>
            <a:headEnd/>
            <a:tailEnd/>
          </a:ln>
        </p:spPr>
        <p:txBody>
          <a:bodyPr/>
          <a:lstStyle>
            <a:lvl1pPr eaLnBrk="0" hangingPunct="0">
              <a:defRPr>
                <a:solidFill>
                  <a:srgbClr val="000000"/>
                </a:solidFill>
                <a:latin typeface="Calibri" pitchFamily="34" charset="0"/>
                <a:ea typeface="ヒラギノ角ゴ ProN W3" pitchFamily="1" charset="-128"/>
                <a:sym typeface="Calibri" pitchFamily="34" charset="0"/>
              </a:defRPr>
            </a:lvl1pPr>
            <a:lvl2pPr marL="742950" indent="-285750" eaLnBrk="0" hangingPunct="0">
              <a:defRPr>
                <a:solidFill>
                  <a:srgbClr val="000000"/>
                </a:solidFill>
                <a:latin typeface="Calibri" pitchFamily="34" charset="0"/>
                <a:ea typeface="ヒラギノ角ゴ ProN W3" pitchFamily="1" charset="-128"/>
                <a:sym typeface="Calibri" pitchFamily="34" charset="0"/>
              </a:defRPr>
            </a:lvl2pPr>
            <a:lvl3pPr marL="1143000" indent="-228600" eaLnBrk="0" hangingPunct="0">
              <a:defRPr>
                <a:solidFill>
                  <a:srgbClr val="000000"/>
                </a:solidFill>
                <a:latin typeface="Calibri" pitchFamily="34" charset="0"/>
                <a:ea typeface="ヒラギノ角ゴ ProN W3" pitchFamily="1" charset="-128"/>
                <a:sym typeface="Calibri" pitchFamily="34" charset="0"/>
              </a:defRPr>
            </a:lvl3pPr>
            <a:lvl4pPr marL="1600200" indent="-228600" eaLnBrk="0" hangingPunct="0">
              <a:defRPr>
                <a:solidFill>
                  <a:srgbClr val="000000"/>
                </a:solidFill>
                <a:latin typeface="Calibri" pitchFamily="34" charset="0"/>
                <a:ea typeface="ヒラギノ角ゴ ProN W3" pitchFamily="1" charset="-128"/>
                <a:sym typeface="Calibri" pitchFamily="34" charset="0"/>
              </a:defRPr>
            </a:lvl4pPr>
            <a:lvl5pPr marL="2057400" indent="-228600" eaLnBrk="0" hangingPunct="0">
              <a:defRPr>
                <a:solidFill>
                  <a:srgbClr val="000000"/>
                </a:solidFill>
                <a:latin typeface="Calibri" pitchFamily="34" charset="0"/>
                <a:ea typeface="ヒラギノ角ゴ ProN W3" pitchFamily="1" charset="-128"/>
                <a:sym typeface="Calibri" pitchFamily="34" charset="0"/>
              </a:defRPr>
            </a:lvl5pPr>
            <a:lvl6pPr marL="25146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6pPr>
            <a:lvl7pPr marL="29718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7pPr>
            <a:lvl8pPr marL="34290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8pPr>
            <a:lvl9pPr marL="38862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9pPr>
          </a:lstStyle>
          <a:p>
            <a:pPr algn="ctr">
              <a:defRPr/>
            </a:pPr>
            <a:r>
              <a:rPr lang="en-US" altLang="en-US" sz="825" b="1" dirty="0"/>
              <a:t>Debt owed </a:t>
            </a:r>
            <a:r>
              <a:rPr lang="en-US" altLang="en-US" sz="825" b="1" u="sng" dirty="0"/>
              <a:t>TO</a:t>
            </a:r>
            <a:r>
              <a:rPr lang="en-US" altLang="en-US" sz="825" b="1" dirty="0"/>
              <a:t> Municipalities as at June 2019 </a:t>
            </a:r>
          </a:p>
          <a:p>
            <a:pPr algn="ctr">
              <a:defRPr/>
            </a:pPr>
            <a:r>
              <a:rPr lang="en-US" altLang="en-US" sz="825" b="1" dirty="0"/>
              <a:t>Total Debt R165.5b, </a:t>
            </a:r>
          </a:p>
          <a:p>
            <a:pPr algn="ctr">
              <a:defRPr/>
            </a:pPr>
            <a:r>
              <a:rPr lang="en-US" altLang="en-US" sz="825" b="1" dirty="0"/>
              <a:t>(R50.2b on water services)</a:t>
            </a:r>
          </a:p>
          <a:p>
            <a:pPr algn="ctr">
              <a:defRPr/>
            </a:pPr>
            <a:endParaRPr lang="en-US" altLang="en-US" sz="825" b="1" dirty="0"/>
          </a:p>
          <a:p>
            <a:pPr algn="ctr">
              <a:defRPr/>
            </a:pPr>
            <a:r>
              <a:rPr lang="en-US" altLang="en-US" sz="825" b="1" dirty="0"/>
              <a:t>Household   R118.6b</a:t>
            </a:r>
          </a:p>
          <a:p>
            <a:pPr algn="ctr">
              <a:defRPr/>
            </a:pPr>
            <a:r>
              <a:rPr lang="en-US" altLang="en-US" sz="825" b="1" dirty="0"/>
              <a:t>Business     R24.7b</a:t>
            </a:r>
          </a:p>
          <a:p>
            <a:pPr algn="ctr">
              <a:defRPr/>
            </a:pPr>
            <a:r>
              <a:rPr lang="en-US" altLang="en-US" sz="825" b="1" dirty="0"/>
              <a:t>Government   R10.3b</a:t>
            </a:r>
          </a:p>
        </p:txBody>
      </p:sp>
      <p:sp>
        <p:nvSpPr>
          <p:cNvPr id="26" name="Title 1"/>
          <p:cNvSpPr txBox="1">
            <a:spLocks/>
          </p:cNvSpPr>
          <p:nvPr/>
        </p:nvSpPr>
        <p:spPr>
          <a:xfrm>
            <a:off x="7571081" y="3611574"/>
            <a:ext cx="1420376" cy="642938"/>
          </a:xfrm>
          <a:prstGeom prst="rect">
            <a:avLst/>
          </a:prstGeom>
        </p:spPr>
        <p:txBody>
          <a:bodyPr vert="horz" lIns="51435" tIns="25718" rIns="51435" bIns="25718"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defTabSz="685800">
              <a:defRPr/>
            </a:pPr>
            <a:r>
              <a:rPr lang="en-ZA" sz="1575" b="1" spc="-75" dirty="0">
                <a:solidFill>
                  <a:srgbClr val="000000"/>
                </a:solidFill>
                <a:latin typeface="Arial"/>
              </a:rPr>
              <a:t>Municipalities </a:t>
            </a:r>
          </a:p>
        </p:txBody>
      </p:sp>
    </p:spTree>
    <p:extLst>
      <p:ext uri="{BB962C8B-B14F-4D97-AF65-F5344CB8AC3E}">
        <p14:creationId xmlns:p14="http://schemas.microsoft.com/office/powerpoint/2010/main" val="2581776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AutoShape 18" descr="Image result for water management icon"/>
          <p:cNvSpPr>
            <a:spLocks noChangeAspect="1" noChangeArrowheads="1"/>
          </p:cNvSpPr>
          <p:nvPr/>
        </p:nvSpPr>
        <p:spPr bwMode="auto">
          <a:xfrm>
            <a:off x="1959871" y="-299027"/>
            <a:ext cx="186720" cy="1867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6016" tIns="28009" rIns="56016" bIns="28009" numCol="1" anchor="t" anchorCtr="0" compatLnSpc="1">
            <a:prstTxWarp prst="textNoShape">
              <a:avLst/>
            </a:prstTxWarp>
          </a:bodyPr>
          <a:lstStyle/>
          <a:p>
            <a:pPr>
              <a:defRPr/>
            </a:pPr>
            <a:endParaRPr lang="en-ZA" sz="1103" dirty="0">
              <a:solidFill>
                <a:srgbClr val="F06D19"/>
              </a:solidFill>
              <a:latin typeface="Arial"/>
            </a:endParaRPr>
          </a:p>
        </p:txBody>
      </p:sp>
      <p:sp>
        <p:nvSpPr>
          <p:cNvPr id="7" name="Content Placeholder 2"/>
          <p:cNvSpPr txBox="1">
            <a:spLocks/>
          </p:cNvSpPr>
          <p:nvPr/>
        </p:nvSpPr>
        <p:spPr>
          <a:xfrm>
            <a:off x="478502" y="759644"/>
            <a:ext cx="7647878" cy="3972333"/>
          </a:xfrm>
          <a:prstGeom prst="rect">
            <a:avLst/>
          </a:prstGeom>
        </p:spPr>
        <p:txBody>
          <a:bodyPr/>
          <a:lstStyle>
            <a:lvl1pPr marL="464736" indent="-464736" algn="l" defTabSz="619648" rtl="0" eaLnBrk="1" latinLnBrk="0" hangingPunct="1">
              <a:spcBef>
                <a:spcPct val="20000"/>
              </a:spcBef>
              <a:buFont typeface="Arial"/>
              <a:buChar char="•"/>
              <a:defRPr sz="4338" kern="1200">
                <a:solidFill>
                  <a:schemeClr val="tx1"/>
                </a:solidFill>
                <a:latin typeface="+mn-lt"/>
                <a:ea typeface="+mn-ea"/>
                <a:cs typeface="+mn-cs"/>
              </a:defRPr>
            </a:lvl1pPr>
            <a:lvl2pPr marL="1006928" indent="-387280" algn="l" defTabSz="619648" rtl="0" eaLnBrk="1" latinLnBrk="0" hangingPunct="1">
              <a:spcBef>
                <a:spcPct val="20000"/>
              </a:spcBef>
              <a:buFont typeface="Arial"/>
              <a:buChar char="–"/>
              <a:defRPr sz="3795" kern="1200">
                <a:solidFill>
                  <a:schemeClr val="tx1"/>
                </a:solidFill>
                <a:latin typeface="+mn-lt"/>
                <a:ea typeface="+mn-ea"/>
                <a:cs typeface="+mn-cs"/>
              </a:defRPr>
            </a:lvl2pPr>
            <a:lvl3pPr marL="1549120" indent="-309823" algn="l" defTabSz="619648" rtl="0" eaLnBrk="1" latinLnBrk="0" hangingPunct="1">
              <a:spcBef>
                <a:spcPct val="20000"/>
              </a:spcBef>
              <a:buFont typeface="Arial"/>
              <a:buChar char="•"/>
              <a:defRPr sz="3254" kern="1200">
                <a:solidFill>
                  <a:schemeClr val="tx1"/>
                </a:solidFill>
                <a:latin typeface="+mn-lt"/>
                <a:ea typeface="+mn-ea"/>
                <a:cs typeface="+mn-cs"/>
              </a:defRPr>
            </a:lvl3pPr>
            <a:lvl4pPr marL="2168768" indent="-309823" algn="l" defTabSz="619648" rtl="0" eaLnBrk="1" latinLnBrk="0" hangingPunct="1">
              <a:spcBef>
                <a:spcPct val="20000"/>
              </a:spcBef>
              <a:buFont typeface="Arial"/>
              <a:buChar char="–"/>
              <a:defRPr sz="2710" kern="1200">
                <a:solidFill>
                  <a:schemeClr val="tx1"/>
                </a:solidFill>
                <a:latin typeface="+mn-lt"/>
                <a:ea typeface="+mn-ea"/>
                <a:cs typeface="+mn-cs"/>
              </a:defRPr>
            </a:lvl4pPr>
            <a:lvl5pPr marL="2788417" indent="-309823" algn="l" defTabSz="619648" rtl="0" eaLnBrk="1" latinLnBrk="0" hangingPunct="1">
              <a:spcBef>
                <a:spcPct val="20000"/>
              </a:spcBef>
              <a:buFont typeface="Arial"/>
              <a:buChar char="»"/>
              <a:defRPr sz="2710" kern="1200">
                <a:solidFill>
                  <a:schemeClr val="tx1"/>
                </a:solidFill>
                <a:latin typeface="+mn-lt"/>
                <a:ea typeface="+mn-ea"/>
                <a:cs typeface="+mn-cs"/>
              </a:defRPr>
            </a:lvl5pPr>
            <a:lvl6pPr marL="3408065" indent="-309823" algn="l" defTabSz="619648" rtl="0" eaLnBrk="1" latinLnBrk="0" hangingPunct="1">
              <a:spcBef>
                <a:spcPct val="20000"/>
              </a:spcBef>
              <a:buFont typeface="Arial"/>
              <a:buChar char="•"/>
              <a:defRPr sz="2710" kern="1200">
                <a:solidFill>
                  <a:schemeClr val="tx1"/>
                </a:solidFill>
                <a:latin typeface="+mn-lt"/>
                <a:ea typeface="+mn-ea"/>
                <a:cs typeface="+mn-cs"/>
              </a:defRPr>
            </a:lvl6pPr>
            <a:lvl7pPr marL="4027713" indent="-309823" algn="l" defTabSz="619648" rtl="0" eaLnBrk="1" latinLnBrk="0" hangingPunct="1">
              <a:spcBef>
                <a:spcPct val="20000"/>
              </a:spcBef>
              <a:buFont typeface="Arial"/>
              <a:buChar char="•"/>
              <a:defRPr sz="2710" kern="1200">
                <a:solidFill>
                  <a:schemeClr val="tx1"/>
                </a:solidFill>
                <a:latin typeface="+mn-lt"/>
                <a:ea typeface="+mn-ea"/>
                <a:cs typeface="+mn-cs"/>
              </a:defRPr>
            </a:lvl7pPr>
            <a:lvl8pPr marL="4647362" indent="-309823" algn="l" defTabSz="619648" rtl="0" eaLnBrk="1" latinLnBrk="0" hangingPunct="1">
              <a:spcBef>
                <a:spcPct val="20000"/>
              </a:spcBef>
              <a:buFont typeface="Arial"/>
              <a:buChar char="•"/>
              <a:defRPr sz="2710" kern="1200">
                <a:solidFill>
                  <a:schemeClr val="tx1"/>
                </a:solidFill>
                <a:latin typeface="+mn-lt"/>
                <a:ea typeface="+mn-ea"/>
                <a:cs typeface="+mn-cs"/>
              </a:defRPr>
            </a:lvl8pPr>
            <a:lvl9pPr marL="5267009" indent="-309823" algn="l" defTabSz="619648" rtl="0" eaLnBrk="1" latinLnBrk="0" hangingPunct="1">
              <a:spcBef>
                <a:spcPct val="20000"/>
              </a:spcBef>
              <a:buFont typeface="Arial"/>
              <a:buChar char="•"/>
              <a:defRPr sz="2710" kern="1200">
                <a:solidFill>
                  <a:schemeClr val="tx1"/>
                </a:solidFill>
                <a:latin typeface="+mn-lt"/>
                <a:ea typeface="+mn-ea"/>
                <a:cs typeface="+mn-cs"/>
              </a:defRPr>
            </a:lvl9pPr>
          </a:lstStyle>
          <a:p>
            <a:pPr marL="410594" lvl="1" indent="-223874" defTabSz="464736">
              <a:buFont typeface="Arial"/>
              <a:buAutoNum type="arabicPeriod"/>
              <a:defRPr/>
            </a:pPr>
            <a:r>
              <a:rPr lang="en-ZA" sz="1500" dirty="0">
                <a:solidFill>
                  <a:srgbClr val="000000"/>
                </a:solidFill>
                <a:latin typeface="Arial"/>
              </a:rPr>
              <a:t>Underscore the importance of water during Covid19</a:t>
            </a:r>
          </a:p>
          <a:p>
            <a:pPr marL="410594" lvl="1" indent="-223874" defTabSz="464736">
              <a:buFont typeface="Arial"/>
              <a:buAutoNum type="arabicPeriod"/>
              <a:defRPr/>
            </a:pPr>
            <a:r>
              <a:rPr lang="en-ZA" sz="1500" dirty="0">
                <a:solidFill>
                  <a:srgbClr val="000000"/>
                </a:solidFill>
                <a:latin typeface="Arial"/>
              </a:rPr>
              <a:t>Highlight Tariff Legislative process and implications</a:t>
            </a:r>
          </a:p>
          <a:p>
            <a:pPr marL="764813" lvl="2" indent="-171450" defTabSz="464736">
              <a:defRPr/>
            </a:pPr>
            <a:r>
              <a:rPr lang="en-ZA" sz="1200" dirty="0">
                <a:solidFill>
                  <a:srgbClr val="000000"/>
                </a:solidFill>
                <a:latin typeface="Arial"/>
              </a:rPr>
              <a:t>Section 42 of the MFMA</a:t>
            </a:r>
          </a:p>
          <a:p>
            <a:pPr marL="764813" lvl="2" indent="-171450" defTabSz="464736">
              <a:defRPr/>
            </a:pPr>
            <a:r>
              <a:rPr lang="en-ZA" sz="1200" dirty="0">
                <a:solidFill>
                  <a:srgbClr val="000000"/>
                </a:solidFill>
                <a:latin typeface="Arial"/>
              </a:rPr>
              <a:t>Circular 23 of the MFMA </a:t>
            </a:r>
          </a:p>
          <a:p>
            <a:pPr marL="764813" lvl="2" indent="-171450" defTabSz="464736">
              <a:defRPr/>
            </a:pPr>
            <a:r>
              <a:rPr lang="en-ZA" sz="1200" dirty="0">
                <a:solidFill>
                  <a:srgbClr val="000000"/>
                </a:solidFill>
                <a:latin typeface="Arial"/>
              </a:rPr>
              <a:t>Bulk Water Agreement</a:t>
            </a:r>
          </a:p>
          <a:p>
            <a:pPr marL="410594" lvl="1" indent="-223874" defTabSz="464736">
              <a:buFont typeface="Arial"/>
              <a:buAutoNum type="arabicPeriod"/>
              <a:defRPr/>
            </a:pPr>
            <a:endParaRPr lang="en-ZA" sz="1500" dirty="0">
              <a:solidFill>
                <a:srgbClr val="000000"/>
              </a:solidFill>
              <a:latin typeface="Arial"/>
            </a:endParaRPr>
          </a:p>
          <a:p>
            <a:pPr marL="529619" lvl="1" indent="-342900" defTabSz="464736">
              <a:buFont typeface="Arial"/>
              <a:buAutoNum type="arabicPeriod" startAt="3"/>
              <a:defRPr/>
            </a:pPr>
            <a:r>
              <a:rPr lang="en-ZA" sz="1500" dirty="0">
                <a:solidFill>
                  <a:srgbClr val="000000"/>
                </a:solidFill>
                <a:latin typeface="Arial"/>
              </a:rPr>
              <a:t>Indicate Proposals to remedy the implications Tariff Analysis for the past 3 years</a:t>
            </a:r>
          </a:p>
          <a:p>
            <a:pPr marL="529619" lvl="1" indent="-342900" defTabSz="464736">
              <a:buFont typeface="Arial"/>
              <a:buAutoNum type="arabicPeriod" startAt="3"/>
              <a:defRPr/>
            </a:pPr>
            <a:r>
              <a:rPr lang="en-ZA" sz="1500" dirty="0">
                <a:solidFill>
                  <a:srgbClr val="000000"/>
                </a:solidFill>
                <a:latin typeface="Arial"/>
              </a:rPr>
              <a:t>Propose Short – Medium and Long Term  Solutions</a:t>
            </a:r>
          </a:p>
          <a:p>
            <a:pPr marL="186719" lvl="1" indent="0" defTabSz="464736">
              <a:buNone/>
              <a:defRPr/>
            </a:pPr>
            <a:r>
              <a:rPr lang="en-ZA" sz="1500" dirty="0">
                <a:solidFill>
                  <a:srgbClr val="000000"/>
                </a:solidFill>
                <a:latin typeface="Arial"/>
              </a:rPr>
              <a:t>5.	Joint PC to consider suggested Recommendations </a:t>
            </a:r>
          </a:p>
          <a:p>
            <a:pPr marL="186719" lvl="1" indent="0" defTabSz="464736">
              <a:buNone/>
              <a:defRPr/>
            </a:pPr>
            <a:r>
              <a:rPr lang="en-ZA" sz="1500" dirty="0">
                <a:solidFill>
                  <a:srgbClr val="000000"/>
                </a:solidFill>
                <a:latin typeface="Arial"/>
              </a:rPr>
              <a:t>6.	Give clarity on questions raised by members </a:t>
            </a:r>
          </a:p>
          <a:p>
            <a:pPr marL="410594" lvl="1" indent="-223874" defTabSz="464736">
              <a:buFont typeface="Arial"/>
              <a:buAutoNum type="arabicPeriod"/>
              <a:defRPr/>
            </a:pPr>
            <a:endParaRPr lang="en-ZA" sz="1500" dirty="0">
              <a:solidFill>
                <a:srgbClr val="000000"/>
              </a:solidFill>
              <a:latin typeface="Arial"/>
            </a:endParaRPr>
          </a:p>
          <a:p>
            <a:pPr marL="186719" lvl="1" indent="0" defTabSz="464736">
              <a:buNone/>
              <a:defRPr/>
            </a:pPr>
            <a:endParaRPr lang="en-ZA" sz="1500" dirty="0">
              <a:solidFill>
                <a:srgbClr val="000000"/>
              </a:solidFill>
              <a:latin typeface="Arial"/>
            </a:endParaRPr>
          </a:p>
          <a:p>
            <a:pPr marL="186719" lvl="1" indent="0" defTabSz="464736">
              <a:buNone/>
              <a:defRPr/>
            </a:pPr>
            <a:endParaRPr lang="en-ZA" sz="1125" dirty="0">
              <a:solidFill>
                <a:srgbClr val="000000"/>
              </a:solidFill>
              <a:latin typeface="Arial"/>
            </a:endParaRPr>
          </a:p>
          <a:p>
            <a:pPr marL="186720" lvl="1" indent="0" defTabSz="464736">
              <a:buNone/>
              <a:defRPr/>
            </a:pPr>
            <a:endParaRPr lang="en-ZA" sz="1125" dirty="0">
              <a:solidFill>
                <a:srgbClr val="F06D19"/>
              </a:solidFill>
              <a:latin typeface="Arial"/>
            </a:endParaRPr>
          </a:p>
          <a:p>
            <a:pPr marL="348527" lvl="1" indent="0" defTabSz="464736">
              <a:buNone/>
              <a:defRPr/>
            </a:pPr>
            <a:endParaRPr lang="en-ZA" altLang="en-US" sz="1045" b="1" dirty="0">
              <a:solidFill>
                <a:srgbClr val="F06D19"/>
              </a:solidFill>
              <a:latin typeface="Arial"/>
            </a:endParaRPr>
          </a:p>
          <a:p>
            <a:pPr marL="755196" lvl="1" indent="-290460" defTabSz="464736">
              <a:defRPr/>
            </a:pPr>
            <a:endParaRPr lang="en-ZA" altLang="en-US" sz="1045" dirty="0">
              <a:solidFill>
                <a:srgbClr val="F06D19"/>
              </a:solidFill>
              <a:latin typeface="Arial"/>
            </a:endParaRPr>
          </a:p>
          <a:p>
            <a:pPr marL="755196" lvl="1" indent="-290460" defTabSz="464736">
              <a:defRPr/>
            </a:pPr>
            <a:endParaRPr lang="en-ZA" altLang="en-US" sz="1045" dirty="0">
              <a:solidFill>
                <a:srgbClr val="F06D19"/>
              </a:solidFill>
              <a:latin typeface="Arial"/>
            </a:endParaRPr>
          </a:p>
        </p:txBody>
      </p:sp>
      <p:sp>
        <p:nvSpPr>
          <p:cNvPr id="8" name="Title 1"/>
          <p:cNvSpPr>
            <a:spLocks noGrp="1"/>
          </p:cNvSpPr>
          <p:nvPr>
            <p:ph type="title"/>
          </p:nvPr>
        </p:nvSpPr>
        <p:spPr>
          <a:xfrm>
            <a:off x="647074" y="245350"/>
            <a:ext cx="4480561" cy="342506"/>
          </a:xfrm>
        </p:spPr>
        <p:txBody>
          <a:bodyPr>
            <a:noAutofit/>
          </a:bodyPr>
          <a:lstStyle/>
          <a:p>
            <a:pPr algn="l"/>
            <a:r>
              <a:rPr lang="en-ZA" sz="1800" dirty="0">
                <a:solidFill>
                  <a:schemeClr val="accent3">
                    <a:lumMod val="50000"/>
                  </a:schemeClr>
                </a:solidFill>
                <a:latin typeface="Arial" panose="020B0604020202020204" pitchFamily="34" charset="0"/>
                <a:cs typeface="Arial" panose="020B0604020202020204" pitchFamily="34" charset="0"/>
              </a:rPr>
              <a:t>OBJECTIVES OF THE PRESENTATION  </a:t>
            </a:r>
          </a:p>
        </p:txBody>
      </p:sp>
    </p:spTree>
    <p:extLst>
      <p:ext uri="{BB962C8B-B14F-4D97-AF65-F5344CB8AC3E}">
        <p14:creationId xmlns:p14="http://schemas.microsoft.com/office/powerpoint/2010/main" val="31107105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AutoShape 18" descr="Image result for water management icon"/>
          <p:cNvSpPr>
            <a:spLocks noChangeAspect="1" noChangeArrowheads="1"/>
          </p:cNvSpPr>
          <p:nvPr/>
        </p:nvSpPr>
        <p:spPr bwMode="auto">
          <a:xfrm>
            <a:off x="1959870" y="-299027"/>
            <a:ext cx="186720" cy="1867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6016" tIns="28009" rIns="56016" bIns="28009" numCol="1" anchor="t" anchorCtr="0" compatLnSpc="1">
            <a:prstTxWarp prst="textNoShape">
              <a:avLst/>
            </a:prstTxWarp>
          </a:bodyPr>
          <a:lstStyle/>
          <a:p>
            <a:endParaRPr lang="en-ZA" sz="1103" dirty="0"/>
          </a:p>
        </p:txBody>
      </p:sp>
      <p:sp>
        <p:nvSpPr>
          <p:cNvPr id="5" name="Content Placeholder 2"/>
          <p:cNvSpPr txBox="1">
            <a:spLocks/>
          </p:cNvSpPr>
          <p:nvPr/>
        </p:nvSpPr>
        <p:spPr>
          <a:xfrm>
            <a:off x="-202015" y="4567722"/>
            <a:ext cx="1620507" cy="371046"/>
          </a:xfrm>
          <a:prstGeom prst="rect">
            <a:avLst/>
          </a:prstGeom>
        </p:spPr>
        <p:txBody>
          <a:bodyPr/>
          <a:lstStyle>
            <a:lvl1pPr marL="464736" indent="-464736" algn="l" defTabSz="619648" rtl="0" eaLnBrk="1" latinLnBrk="0" hangingPunct="1">
              <a:spcBef>
                <a:spcPct val="20000"/>
              </a:spcBef>
              <a:buFont typeface="Arial"/>
              <a:buChar char="•"/>
              <a:defRPr sz="4338" kern="1200">
                <a:solidFill>
                  <a:schemeClr val="tx1"/>
                </a:solidFill>
                <a:latin typeface="+mn-lt"/>
                <a:ea typeface="+mn-ea"/>
                <a:cs typeface="+mn-cs"/>
              </a:defRPr>
            </a:lvl1pPr>
            <a:lvl2pPr marL="1006928" indent="-387280" algn="l" defTabSz="619648" rtl="0" eaLnBrk="1" latinLnBrk="0" hangingPunct="1">
              <a:spcBef>
                <a:spcPct val="20000"/>
              </a:spcBef>
              <a:buFont typeface="Arial"/>
              <a:buChar char="–"/>
              <a:defRPr sz="3795" kern="1200">
                <a:solidFill>
                  <a:schemeClr val="tx1"/>
                </a:solidFill>
                <a:latin typeface="+mn-lt"/>
                <a:ea typeface="+mn-ea"/>
                <a:cs typeface="+mn-cs"/>
              </a:defRPr>
            </a:lvl2pPr>
            <a:lvl3pPr marL="1549120" indent="-309823" algn="l" defTabSz="619648" rtl="0" eaLnBrk="1" latinLnBrk="0" hangingPunct="1">
              <a:spcBef>
                <a:spcPct val="20000"/>
              </a:spcBef>
              <a:buFont typeface="Arial"/>
              <a:buChar char="•"/>
              <a:defRPr sz="3254" kern="1200">
                <a:solidFill>
                  <a:schemeClr val="tx1"/>
                </a:solidFill>
                <a:latin typeface="+mn-lt"/>
                <a:ea typeface="+mn-ea"/>
                <a:cs typeface="+mn-cs"/>
              </a:defRPr>
            </a:lvl3pPr>
            <a:lvl4pPr marL="2168768" indent="-309823" algn="l" defTabSz="619648" rtl="0" eaLnBrk="1" latinLnBrk="0" hangingPunct="1">
              <a:spcBef>
                <a:spcPct val="20000"/>
              </a:spcBef>
              <a:buFont typeface="Arial"/>
              <a:buChar char="–"/>
              <a:defRPr sz="2710" kern="1200">
                <a:solidFill>
                  <a:schemeClr val="tx1"/>
                </a:solidFill>
                <a:latin typeface="+mn-lt"/>
                <a:ea typeface="+mn-ea"/>
                <a:cs typeface="+mn-cs"/>
              </a:defRPr>
            </a:lvl4pPr>
            <a:lvl5pPr marL="2788417" indent="-309823" algn="l" defTabSz="619648" rtl="0" eaLnBrk="1" latinLnBrk="0" hangingPunct="1">
              <a:spcBef>
                <a:spcPct val="20000"/>
              </a:spcBef>
              <a:buFont typeface="Arial"/>
              <a:buChar char="»"/>
              <a:defRPr sz="2710" kern="1200">
                <a:solidFill>
                  <a:schemeClr val="tx1"/>
                </a:solidFill>
                <a:latin typeface="+mn-lt"/>
                <a:ea typeface="+mn-ea"/>
                <a:cs typeface="+mn-cs"/>
              </a:defRPr>
            </a:lvl5pPr>
            <a:lvl6pPr marL="3408065" indent="-309823" algn="l" defTabSz="619648" rtl="0" eaLnBrk="1" latinLnBrk="0" hangingPunct="1">
              <a:spcBef>
                <a:spcPct val="20000"/>
              </a:spcBef>
              <a:buFont typeface="Arial"/>
              <a:buChar char="•"/>
              <a:defRPr sz="2710" kern="1200">
                <a:solidFill>
                  <a:schemeClr val="tx1"/>
                </a:solidFill>
                <a:latin typeface="+mn-lt"/>
                <a:ea typeface="+mn-ea"/>
                <a:cs typeface="+mn-cs"/>
              </a:defRPr>
            </a:lvl6pPr>
            <a:lvl7pPr marL="4027713" indent="-309823" algn="l" defTabSz="619648" rtl="0" eaLnBrk="1" latinLnBrk="0" hangingPunct="1">
              <a:spcBef>
                <a:spcPct val="20000"/>
              </a:spcBef>
              <a:buFont typeface="Arial"/>
              <a:buChar char="•"/>
              <a:defRPr sz="2710" kern="1200">
                <a:solidFill>
                  <a:schemeClr val="tx1"/>
                </a:solidFill>
                <a:latin typeface="+mn-lt"/>
                <a:ea typeface="+mn-ea"/>
                <a:cs typeface="+mn-cs"/>
              </a:defRPr>
            </a:lvl7pPr>
            <a:lvl8pPr marL="4647362" indent="-309823" algn="l" defTabSz="619648" rtl="0" eaLnBrk="1" latinLnBrk="0" hangingPunct="1">
              <a:spcBef>
                <a:spcPct val="20000"/>
              </a:spcBef>
              <a:buFont typeface="Arial"/>
              <a:buChar char="•"/>
              <a:defRPr sz="2710" kern="1200">
                <a:solidFill>
                  <a:schemeClr val="tx1"/>
                </a:solidFill>
                <a:latin typeface="+mn-lt"/>
                <a:ea typeface="+mn-ea"/>
                <a:cs typeface="+mn-cs"/>
              </a:defRPr>
            </a:lvl8pPr>
            <a:lvl9pPr marL="5267009" indent="-309823" algn="l" defTabSz="619648" rtl="0" eaLnBrk="1" latinLnBrk="0" hangingPunct="1">
              <a:spcBef>
                <a:spcPct val="20000"/>
              </a:spcBef>
              <a:buFont typeface="Arial"/>
              <a:buChar char="•"/>
              <a:defRPr sz="2710" kern="1200">
                <a:solidFill>
                  <a:schemeClr val="tx1"/>
                </a:solidFill>
                <a:latin typeface="+mn-lt"/>
                <a:ea typeface="+mn-ea"/>
                <a:cs typeface="+mn-cs"/>
              </a:defRPr>
            </a:lvl9pPr>
          </a:lstStyle>
          <a:p>
            <a:pPr marL="0" indent="0">
              <a:buNone/>
            </a:pPr>
            <a:endParaRPr lang="en-ZA" sz="814" dirty="0"/>
          </a:p>
          <a:p>
            <a:pPr marL="0" indent="0" algn="ctr">
              <a:buNone/>
            </a:pPr>
            <a:r>
              <a:rPr lang="en-ZA" sz="563" b="1" dirty="0">
                <a:solidFill>
                  <a:schemeClr val="accent6"/>
                </a:solidFill>
              </a:rPr>
              <a:t>Source: HH Survey Stats SA 2018 </a:t>
            </a:r>
            <a:endParaRPr lang="en-US" sz="563" b="1" dirty="0">
              <a:solidFill>
                <a:schemeClr val="accent6"/>
              </a:solidFill>
            </a:endParaRPr>
          </a:p>
        </p:txBody>
      </p:sp>
      <p:sp>
        <p:nvSpPr>
          <p:cNvPr id="8" name="Content Placeholder 2"/>
          <p:cNvSpPr txBox="1">
            <a:spLocks/>
          </p:cNvSpPr>
          <p:nvPr/>
        </p:nvSpPr>
        <p:spPr>
          <a:xfrm>
            <a:off x="655379" y="239395"/>
            <a:ext cx="4798572" cy="614148"/>
          </a:xfrm>
          <a:prstGeom prst="rect">
            <a:avLst/>
          </a:prstGeom>
        </p:spPr>
        <p:txBody>
          <a:bodyPr/>
          <a:lstStyle>
            <a:lvl1pPr marL="464736" indent="-464736" algn="l" defTabSz="619648" rtl="0" eaLnBrk="1" latinLnBrk="0" hangingPunct="1">
              <a:spcBef>
                <a:spcPct val="20000"/>
              </a:spcBef>
              <a:buFont typeface="Arial"/>
              <a:buChar char="•"/>
              <a:defRPr sz="4338" kern="1200">
                <a:solidFill>
                  <a:schemeClr val="tx1"/>
                </a:solidFill>
                <a:latin typeface="+mn-lt"/>
                <a:ea typeface="+mn-ea"/>
                <a:cs typeface="+mn-cs"/>
              </a:defRPr>
            </a:lvl1pPr>
            <a:lvl2pPr marL="1006928" indent="-387280" algn="l" defTabSz="619648" rtl="0" eaLnBrk="1" latinLnBrk="0" hangingPunct="1">
              <a:spcBef>
                <a:spcPct val="20000"/>
              </a:spcBef>
              <a:buFont typeface="Arial"/>
              <a:buChar char="–"/>
              <a:defRPr sz="3795" kern="1200">
                <a:solidFill>
                  <a:schemeClr val="tx1"/>
                </a:solidFill>
                <a:latin typeface="+mn-lt"/>
                <a:ea typeface="+mn-ea"/>
                <a:cs typeface="+mn-cs"/>
              </a:defRPr>
            </a:lvl2pPr>
            <a:lvl3pPr marL="1549120" indent="-309823" algn="l" defTabSz="619648" rtl="0" eaLnBrk="1" latinLnBrk="0" hangingPunct="1">
              <a:spcBef>
                <a:spcPct val="20000"/>
              </a:spcBef>
              <a:buFont typeface="Arial"/>
              <a:buChar char="•"/>
              <a:defRPr sz="3254" kern="1200">
                <a:solidFill>
                  <a:schemeClr val="tx1"/>
                </a:solidFill>
                <a:latin typeface="+mn-lt"/>
                <a:ea typeface="+mn-ea"/>
                <a:cs typeface="+mn-cs"/>
              </a:defRPr>
            </a:lvl3pPr>
            <a:lvl4pPr marL="2168768" indent="-309823" algn="l" defTabSz="619648" rtl="0" eaLnBrk="1" latinLnBrk="0" hangingPunct="1">
              <a:spcBef>
                <a:spcPct val="20000"/>
              </a:spcBef>
              <a:buFont typeface="Arial"/>
              <a:buChar char="–"/>
              <a:defRPr sz="2710" kern="1200">
                <a:solidFill>
                  <a:schemeClr val="tx1"/>
                </a:solidFill>
                <a:latin typeface="+mn-lt"/>
                <a:ea typeface="+mn-ea"/>
                <a:cs typeface="+mn-cs"/>
              </a:defRPr>
            </a:lvl4pPr>
            <a:lvl5pPr marL="2788417" indent="-309823" algn="l" defTabSz="619648" rtl="0" eaLnBrk="1" latinLnBrk="0" hangingPunct="1">
              <a:spcBef>
                <a:spcPct val="20000"/>
              </a:spcBef>
              <a:buFont typeface="Arial"/>
              <a:buChar char="»"/>
              <a:defRPr sz="2710" kern="1200">
                <a:solidFill>
                  <a:schemeClr val="tx1"/>
                </a:solidFill>
                <a:latin typeface="+mn-lt"/>
                <a:ea typeface="+mn-ea"/>
                <a:cs typeface="+mn-cs"/>
              </a:defRPr>
            </a:lvl5pPr>
            <a:lvl6pPr marL="3408065" indent="-309823" algn="l" defTabSz="619648" rtl="0" eaLnBrk="1" latinLnBrk="0" hangingPunct="1">
              <a:spcBef>
                <a:spcPct val="20000"/>
              </a:spcBef>
              <a:buFont typeface="Arial"/>
              <a:buChar char="•"/>
              <a:defRPr sz="2710" kern="1200">
                <a:solidFill>
                  <a:schemeClr val="tx1"/>
                </a:solidFill>
                <a:latin typeface="+mn-lt"/>
                <a:ea typeface="+mn-ea"/>
                <a:cs typeface="+mn-cs"/>
              </a:defRPr>
            </a:lvl6pPr>
            <a:lvl7pPr marL="4027713" indent="-309823" algn="l" defTabSz="619648" rtl="0" eaLnBrk="1" latinLnBrk="0" hangingPunct="1">
              <a:spcBef>
                <a:spcPct val="20000"/>
              </a:spcBef>
              <a:buFont typeface="Arial"/>
              <a:buChar char="•"/>
              <a:defRPr sz="2710" kern="1200">
                <a:solidFill>
                  <a:schemeClr val="tx1"/>
                </a:solidFill>
                <a:latin typeface="+mn-lt"/>
                <a:ea typeface="+mn-ea"/>
                <a:cs typeface="+mn-cs"/>
              </a:defRPr>
            </a:lvl7pPr>
            <a:lvl8pPr marL="4647362" indent="-309823" algn="l" defTabSz="619648" rtl="0" eaLnBrk="1" latinLnBrk="0" hangingPunct="1">
              <a:spcBef>
                <a:spcPct val="20000"/>
              </a:spcBef>
              <a:buFont typeface="Arial"/>
              <a:buChar char="•"/>
              <a:defRPr sz="2710" kern="1200">
                <a:solidFill>
                  <a:schemeClr val="tx1"/>
                </a:solidFill>
                <a:latin typeface="+mn-lt"/>
                <a:ea typeface="+mn-ea"/>
                <a:cs typeface="+mn-cs"/>
              </a:defRPr>
            </a:lvl8pPr>
            <a:lvl9pPr marL="5267009" indent="-309823" algn="l" defTabSz="619648" rtl="0" eaLnBrk="1" latinLnBrk="0" hangingPunct="1">
              <a:spcBef>
                <a:spcPct val="20000"/>
              </a:spcBef>
              <a:buFont typeface="Arial"/>
              <a:buChar char="•"/>
              <a:defRPr sz="2710" kern="1200">
                <a:solidFill>
                  <a:schemeClr val="tx1"/>
                </a:solidFill>
                <a:latin typeface="+mn-lt"/>
                <a:ea typeface="+mn-ea"/>
                <a:cs typeface="+mn-cs"/>
              </a:defRPr>
            </a:lvl9pPr>
          </a:lstStyle>
          <a:p>
            <a:pPr marL="0" indent="0">
              <a:buNone/>
            </a:pPr>
            <a:r>
              <a:rPr lang="en-ZA" sz="1808" b="1" dirty="0">
                <a:solidFill>
                  <a:schemeClr val="accent3">
                    <a:lumMod val="50000"/>
                  </a:schemeClr>
                </a:solidFill>
                <a:latin typeface="Arial" panose="020B0604020202020204" pitchFamily="34" charset="0"/>
                <a:cs typeface="Arial" panose="020B0604020202020204" pitchFamily="34" charset="0"/>
              </a:rPr>
              <a:t>Payment Levels   </a:t>
            </a:r>
            <a:endParaRPr lang="en-US" sz="1808" b="1" dirty="0">
              <a:solidFill>
                <a:schemeClr val="accent3">
                  <a:lumMod val="50000"/>
                </a:schemeClr>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2" cstate="print"/>
          <a:stretch>
            <a:fillRect/>
          </a:stretch>
        </p:blipFill>
        <p:spPr>
          <a:xfrm>
            <a:off x="0" y="673294"/>
            <a:ext cx="8604985" cy="3609473"/>
          </a:xfrm>
          <a:prstGeom prst="rect">
            <a:avLst/>
          </a:prstGeom>
        </p:spPr>
      </p:pic>
      <p:grpSp>
        <p:nvGrpSpPr>
          <p:cNvPr id="10" name="Group 9"/>
          <p:cNvGrpSpPr/>
          <p:nvPr/>
        </p:nvGrpSpPr>
        <p:grpSpPr>
          <a:xfrm>
            <a:off x="1642011" y="2159003"/>
            <a:ext cx="6512945" cy="1336869"/>
            <a:chOff x="2400374" y="3275614"/>
            <a:chExt cx="8932392" cy="1823145"/>
          </a:xfrm>
        </p:grpSpPr>
        <p:sp>
          <p:nvSpPr>
            <p:cNvPr id="11" name="Oval 10"/>
            <p:cNvSpPr/>
            <p:nvPr/>
          </p:nvSpPr>
          <p:spPr>
            <a:xfrm>
              <a:off x="2400436" y="3383627"/>
              <a:ext cx="628254" cy="647555"/>
            </a:xfrm>
            <a:prstGeom prst="ellipse">
              <a:avLst/>
            </a:prstGeom>
            <a:noFill/>
            <a:ln w="34925">
              <a:solidFill>
                <a:srgbClr val="FF0000"/>
              </a:solidFill>
              <a:prstDash val="lgDashDot"/>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760" dirty="0"/>
            </a:p>
          </p:txBody>
        </p:sp>
        <p:sp>
          <p:nvSpPr>
            <p:cNvPr id="12" name="Oval 11"/>
            <p:cNvSpPr/>
            <p:nvPr/>
          </p:nvSpPr>
          <p:spPr>
            <a:xfrm>
              <a:off x="10704512" y="3275614"/>
              <a:ext cx="628254" cy="647555"/>
            </a:xfrm>
            <a:prstGeom prst="ellipse">
              <a:avLst/>
            </a:prstGeom>
            <a:noFill/>
            <a:ln w="34925">
              <a:solidFill>
                <a:srgbClr val="FF0000"/>
              </a:solidFill>
              <a:prstDash val="lgDashDot"/>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760" dirty="0"/>
            </a:p>
          </p:txBody>
        </p:sp>
        <p:sp>
          <p:nvSpPr>
            <p:cNvPr id="13" name="Oval 12"/>
            <p:cNvSpPr/>
            <p:nvPr/>
          </p:nvSpPr>
          <p:spPr>
            <a:xfrm>
              <a:off x="2400374" y="4451204"/>
              <a:ext cx="628254" cy="647555"/>
            </a:xfrm>
            <a:prstGeom prst="ellipse">
              <a:avLst/>
            </a:prstGeom>
            <a:noFill/>
            <a:ln w="34925">
              <a:solidFill>
                <a:srgbClr val="FF0000"/>
              </a:solidFill>
              <a:prstDash val="lgDashDot"/>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760" dirty="0"/>
            </a:p>
          </p:txBody>
        </p:sp>
        <p:sp>
          <p:nvSpPr>
            <p:cNvPr id="14" name="Oval 13"/>
            <p:cNvSpPr/>
            <p:nvPr/>
          </p:nvSpPr>
          <p:spPr>
            <a:xfrm>
              <a:off x="10704512" y="4332497"/>
              <a:ext cx="628254" cy="647555"/>
            </a:xfrm>
            <a:prstGeom prst="ellipse">
              <a:avLst/>
            </a:prstGeom>
            <a:noFill/>
            <a:ln w="34925">
              <a:solidFill>
                <a:srgbClr val="FF0000"/>
              </a:solidFill>
              <a:prstDash val="lgDashDot"/>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760" dirty="0"/>
            </a:p>
          </p:txBody>
        </p:sp>
      </p:grpSp>
    </p:spTree>
    <p:extLst>
      <p:ext uri="{BB962C8B-B14F-4D97-AF65-F5344CB8AC3E}">
        <p14:creationId xmlns:p14="http://schemas.microsoft.com/office/powerpoint/2010/main" val="4655331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2634" y="257299"/>
            <a:ext cx="6400800" cy="596111"/>
          </a:xfrm>
        </p:spPr>
        <p:txBody>
          <a:bodyPr/>
          <a:lstStyle/>
          <a:p>
            <a:pPr algn="l"/>
            <a:r>
              <a:rPr lang="en-ZA" altLang="en-US" dirty="0">
                <a:solidFill>
                  <a:schemeClr val="accent3">
                    <a:lumMod val="50000"/>
                  </a:schemeClr>
                </a:solidFill>
                <a:latin typeface="Arial" panose="020B0604020202020204" pitchFamily="34" charset="0"/>
              </a:rPr>
              <a:t>Water Gross and Net Operating Margins – Secondary Cities (National Treasury Benchmark Exercise)</a:t>
            </a:r>
            <a:endParaRPr lang="en-GB" dirty="0">
              <a:solidFill>
                <a:schemeClr val="accent3">
                  <a:lumMod val="50000"/>
                </a:schemeClr>
              </a:solidFill>
            </a:endParaRPr>
          </a:p>
        </p:txBody>
      </p:sp>
      <p:sp>
        <p:nvSpPr>
          <p:cNvPr id="3" name="Text Placeholder 2"/>
          <p:cNvSpPr>
            <a:spLocks noGrp="1"/>
          </p:cNvSpPr>
          <p:nvPr>
            <p:ph type="body" sz="quarter" idx="10"/>
          </p:nvPr>
        </p:nvSpPr>
        <p:spPr/>
        <p:txBody>
          <a:bodyPr/>
          <a:lstStyle/>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5650" y="883890"/>
            <a:ext cx="6107430" cy="3388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61275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892" y="235112"/>
            <a:ext cx="6400800" cy="596111"/>
          </a:xfrm>
        </p:spPr>
        <p:txBody>
          <a:bodyPr>
            <a:noAutofit/>
          </a:bodyPr>
          <a:lstStyle/>
          <a:p>
            <a:pPr algn="l"/>
            <a:r>
              <a:rPr lang="en-ZA" sz="1800" dirty="0">
                <a:solidFill>
                  <a:schemeClr val="accent3">
                    <a:lumMod val="50000"/>
                  </a:schemeClr>
                </a:solidFill>
                <a:latin typeface="Arial" panose="020B0604020202020204" pitchFamily="34" charset="0"/>
                <a:cs typeface="Arial" panose="020B0604020202020204" pitchFamily="34" charset="0"/>
              </a:rPr>
              <a:t>Quadrant 4 </a:t>
            </a:r>
            <a:r>
              <a:rPr lang="en-GB" sz="1800" dirty="0">
                <a:solidFill>
                  <a:schemeClr val="accent3">
                    <a:lumMod val="50000"/>
                  </a:schemeClr>
                </a:solidFill>
                <a:latin typeface="Arial" panose="020B0604020202020204" pitchFamily="34" charset="0"/>
                <a:cs typeface="Arial" panose="020B0604020202020204" pitchFamily="34" charset="0"/>
              </a:rPr>
              <a:t>– Short to Medium Term (3-5 years)</a:t>
            </a:r>
          </a:p>
        </p:txBody>
      </p:sp>
      <p:graphicFrame>
        <p:nvGraphicFramePr>
          <p:cNvPr id="4" name="Table 3"/>
          <p:cNvGraphicFramePr>
            <a:graphicFrameLocks noGrp="1"/>
          </p:cNvGraphicFramePr>
          <p:nvPr>
            <p:extLst>
              <p:ext uri="{D42A27DB-BD31-4B8C-83A1-F6EECF244321}">
                <p14:modId xmlns:p14="http://schemas.microsoft.com/office/powerpoint/2010/main" val="1918395819"/>
              </p:ext>
            </p:extLst>
          </p:nvPr>
        </p:nvGraphicFramePr>
        <p:xfrm>
          <a:off x="645775" y="1227523"/>
          <a:ext cx="8417294" cy="1538710"/>
        </p:xfrm>
        <a:graphic>
          <a:graphicData uri="http://schemas.openxmlformats.org/drawingml/2006/table">
            <a:tbl>
              <a:tblPr firstRow="1" bandRow="1">
                <a:tableStyleId>{5C22544A-7EE6-4342-B048-85BDC9FD1C3A}</a:tableStyleId>
              </a:tblPr>
              <a:tblGrid>
                <a:gridCol w="4208647">
                  <a:extLst>
                    <a:ext uri="{9D8B030D-6E8A-4147-A177-3AD203B41FA5}">
                      <a16:colId xmlns:a16="http://schemas.microsoft.com/office/drawing/2014/main" val="1928868264"/>
                    </a:ext>
                  </a:extLst>
                </a:gridCol>
                <a:gridCol w="4208647">
                  <a:extLst>
                    <a:ext uri="{9D8B030D-6E8A-4147-A177-3AD203B41FA5}">
                      <a16:colId xmlns:a16="http://schemas.microsoft.com/office/drawing/2014/main" val="20001"/>
                    </a:ext>
                  </a:extLst>
                </a:gridCol>
              </a:tblGrid>
              <a:tr h="520418">
                <a:tc>
                  <a:txBody>
                    <a:bodyPr/>
                    <a:lstStyle/>
                    <a:p>
                      <a:pPr algn="ctr"/>
                      <a:r>
                        <a:rPr lang="en-GB" sz="1100" dirty="0">
                          <a:solidFill>
                            <a:schemeClr val="bg1"/>
                          </a:solidFill>
                        </a:rPr>
                        <a:t>Corporate Governance</a:t>
                      </a:r>
                    </a:p>
                  </a:txBody>
                  <a:tcPr marL="68580" marR="68580" marT="34290" marB="34290"/>
                </a:tc>
                <a:tc>
                  <a:txBody>
                    <a:bodyPr/>
                    <a:lstStyle/>
                    <a:p>
                      <a:pPr algn="ctr"/>
                      <a:r>
                        <a:rPr lang="en-GB" sz="1100" dirty="0">
                          <a:solidFill>
                            <a:schemeClr val="bg1"/>
                          </a:solidFill>
                        </a:rPr>
                        <a:t>Outcomes </a:t>
                      </a:r>
                    </a:p>
                  </a:txBody>
                  <a:tcPr marL="68580" marR="68580" marT="34290" marB="34290"/>
                </a:tc>
                <a:extLst>
                  <a:ext uri="{0D108BD9-81ED-4DB2-BD59-A6C34878D82A}">
                    <a16:rowId xmlns:a16="http://schemas.microsoft.com/office/drawing/2014/main" val="838494366"/>
                  </a:ext>
                </a:extLst>
              </a:tr>
              <a:tr h="57793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100" dirty="0">
                          <a:solidFill>
                            <a:schemeClr val="tx1"/>
                          </a:solidFill>
                        </a:rPr>
                        <a:t>Agreements between Municipalities, Water Boards and DWS</a:t>
                      </a:r>
                    </a:p>
                    <a:p>
                      <a:endParaRPr lang="en-GB" sz="1100" dirty="0">
                        <a:solidFill>
                          <a:schemeClr val="tx1"/>
                        </a:solidFill>
                      </a:endParaRPr>
                    </a:p>
                  </a:txBody>
                  <a:tcPr marL="68580" marR="68580" marT="34290" marB="34290"/>
                </a:tc>
                <a:tc>
                  <a:txBody>
                    <a:bodyPr/>
                    <a:lstStyle/>
                    <a:p>
                      <a:r>
                        <a:rPr lang="en-GB" sz="1100" dirty="0">
                          <a:solidFill>
                            <a:schemeClr val="tx1"/>
                          </a:solidFill>
                        </a:rPr>
                        <a:t>Sound</a:t>
                      </a:r>
                      <a:r>
                        <a:rPr lang="en-GB" sz="1100" baseline="0" dirty="0">
                          <a:solidFill>
                            <a:schemeClr val="tx1"/>
                          </a:solidFill>
                        </a:rPr>
                        <a:t> Relationship</a:t>
                      </a:r>
                      <a:endParaRPr lang="en-GB" sz="1100" dirty="0">
                        <a:solidFill>
                          <a:schemeClr val="tx1"/>
                        </a:solidFill>
                      </a:endParaRPr>
                    </a:p>
                  </a:txBody>
                  <a:tcPr marL="68580" marR="68580" marT="34290" marB="34290"/>
                </a:tc>
                <a:extLst>
                  <a:ext uri="{0D108BD9-81ED-4DB2-BD59-A6C34878D82A}">
                    <a16:rowId xmlns:a16="http://schemas.microsoft.com/office/drawing/2014/main" val="464586366"/>
                  </a:ext>
                </a:extLst>
              </a:tr>
              <a:tr h="44035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100" dirty="0">
                          <a:solidFill>
                            <a:schemeClr val="tx1"/>
                          </a:solidFill>
                        </a:rPr>
                        <a:t>Sound</a:t>
                      </a:r>
                      <a:r>
                        <a:rPr lang="en-GB" sz="1100" baseline="0" dirty="0">
                          <a:solidFill>
                            <a:schemeClr val="tx1"/>
                          </a:solidFill>
                        </a:rPr>
                        <a:t> Corporate Governance </a:t>
                      </a:r>
                      <a:endParaRPr lang="en-GB" sz="1100" dirty="0">
                        <a:solidFill>
                          <a:schemeClr val="tx1"/>
                        </a:solidFill>
                      </a:endParaRPr>
                    </a:p>
                  </a:txBody>
                  <a:tcPr marL="68580" marR="68580" marT="34290" marB="3429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100" dirty="0">
                          <a:solidFill>
                            <a:schemeClr val="tx1"/>
                          </a:solidFill>
                        </a:rPr>
                        <a:t>Improved</a:t>
                      </a:r>
                      <a:r>
                        <a:rPr lang="en-GB" sz="1100" baseline="0" dirty="0">
                          <a:solidFill>
                            <a:schemeClr val="tx1"/>
                          </a:solidFill>
                        </a:rPr>
                        <a:t> decision making and relationship </a:t>
                      </a:r>
                      <a:endParaRPr lang="en-GB" sz="1100" dirty="0">
                        <a:solidFill>
                          <a:schemeClr val="tx1"/>
                        </a:solidFill>
                      </a:endParaRPr>
                    </a:p>
                  </a:txBody>
                  <a:tcPr marL="68580" marR="68580" marT="34290" marB="34290"/>
                </a:tc>
                <a:extLst>
                  <a:ext uri="{0D108BD9-81ED-4DB2-BD59-A6C34878D82A}">
                    <a16:rowId xmlns:a16="http://schemas.microsoft.com/office/drawing/2014/main" val="123657940"/>
                  </a:ext>
                </a:extLst>
              </a:tr>
            </a:tbl>
          </a:graphicData>
        </a:graphic>
      </p:graphicFrame>
    </p:spTree>
    <p:extLst>
      <p:ext uri="{BB962C8B-B14F-4D97-AF65-F5344CB8AC3E}">
        <p14:creationId xmlns:p14="http://schemas.microsoft.com/office/powerpoint/2010/main" val="22712521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cell phone&#10;&#10;Description automatically generated">
            <a:extLst>
              <a:ext uri="{FF2B5EF4-FFF2-40B4-BE49-F238E27FC236}">
                <a16:creationId xmlns:a16="http://schemas.microsoft.com/office/drawing/2014/main" id="{FDB7ECAA-4CEB-1D4F-AB31-E50F16C09845}"/>
              </a:ext>
            </a:extLst>
          </p:cNvPr>
          <p:cNvPicPr>
            <a:picLocks noChangeAspect="1"/>
          </p:cNvPicPr>
          <p:nvPr/>
        </p:nvPicPr>
        <p:blipFill>
          <a:blip r:embed="rId3"/>
          <a:stretch>
            <a:fillRect/>
          </a:stretch>
        </p:blipFill>
        <p:spPr>
          <a:xfrm>
            <a:off x="0" y="0"/>
            <a:ext cx="9144000" cy="5143500"/>
          </a:xfrm>
          <a:prstGeom prst="rect">
            <a:avLst/>
          </a:prstGeom>
        </p:spPr>
      </p:pic>
      <p:sp>
        <p:nvSpPr>
          <p:cNvPr id="4" name="TextBox 2"/>
          <p:cNvSpPr txBox="1">
            <a:spLocks noChangeArrowheads="1"/>
          </p:cNvSpPr>
          <p:nvPr/>
        </p:nvSpPr>
        <p:spPr bwMode="auto">
          <a:xfrm>
            <a:off x="1042879" y="2225224"/>
            <a:ext cx="6192440" cy="1107996"/>
          </a:xfrm>
          <a:prstGeom prst="rect">
            <a:avLst/>
          </a:prstGeom>
          <a:noFill/>
          <a:ln>
            <a:no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defRPr/>
            </a:pPr>
            <a:r>
              <a:rPr lang="en-US" b="1" dirty="0">
                <a:solidFill>
                  <a:schemeClr val="bg1">
                    <a:lumMod val="95000"/>
                  </a:schemeClr>
                </a:solidFill>
              </a:rPr>
              <a:t>RESPONSES TO QUESTIONS RAISED ON 2 JUNE 2020  </a:t>
            </a:r>
            <a:endParaRPr lang="en-ZA" b="1" dirty="0">
              <a:solidFill>
                <a:schemeClr val="bg1">
                  <a:lumMod val="95000"/>
                </a:schemeClr>
              </a:solidFill>
            </a:endParaRPr>
          </a:p>
          <a:p>
            <a:pPr algn="ctr" eaLnBrk="1" fontAlgn="base" hangingPunct="1">
              <a:spcBef>
                <a:spcPct val="0"/>
              </a:spcBef>
              <a:spcAft>
                <a:spcPct val="0"/>
              </a:spcAft>
              <a:defRPr/>
            </a:pPr>
            <a:endParaRPr lang="en-US" sz="1800" dirty="0">
              <a:solidFill>
                <a:srgbClr val="EEECE1">
                  <a:lumMod val="25000"/>
                </a:srgbClr>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defTabSz="685800">
              <a:defRPr/>
            </a:pPr>
            <a:fld id="{166612C9-CFFE-4D60-9349-AC2EACBA623F}" type="slidenum">
              <a:rPr lang="en-US">
                <a:solidFill>
                  <a:prstClr val="black"/>
                </a:solidFill>
              </a:rPr>
              <a:pPr defTabSz="685800">
                <a:defRPr/>
              </a:pPr>
              <a:t>43</a:t>
            </a:fld>
            <a:endParaRPr lang="en-US">
              <a:solidFill>
                <a:prstClr val="black"/>
              </a:solidFill>
            </a:endParaRPr>
          </a:p>
        </p:txBody>
      </p:sp>
    </p:spTree>
    <p:extLst>
      <p:ext uri="{BB962C8B-B14F-4D97-AF65-F5344CB8AC3E}">
        <p14:creationId xmlns:p14="http://schemas.microsoft.com/office/powerpoint/2010/main" val="40062951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3"/>
          <p:cNvSpPr txBox="1">
            <a:spLocks noChangeArrowheads="1"/>
          </p:cNvSpPr>
          <p:nvPr/>
        </p:nvSpPr>
        <p:spPr bwMode="auto">
          <a:xfrm>
            <a:off x="663349" y="241684"/>
            <a:ext cx="7878411" cy="646331"/>
          </a:xfrm>
          <a:prstGeom prst="rect">
            <a:avLst/>
          </a:prstGeom>
          <a:noFill/>
          <a:ln w="9525">
            <a:noFill/>
            <a:miter lim="800000"/>
            <a:headEnd/>
            <a:tailEnd/>
          </a:ln>
        </p:spPr>
        <p:txBody>
          <a:bodyPr wrap="square">
            <a:spAutoFit/>
          </a:bodyPr>
          <a:lstStyle/>
          <a:p>
            <a:pPr fontAlgn="base">
              <a:spcBef>
                <a:spcPct val="0"/>
              </a:spcBef>
              <a:spcAft>
                <a:spcPct val="0"/>
              </a:spcAft>
            </a:pPr>
            <a:r>
              <a:rPr lang="en-US" sz="1800" b="1" dirty="0">
                <a:solidFill>
                  <a:schemeClr val="accent3">
                    <a:lumMod val="50000"/>
                  </a:schemeClr>
                </a:solidFill>
                <a:latin typeface="Arial" pitchFamily="34" charset="0"/>
                <a:ea typeface="ＭＳ Ｐゴシック" pitchFamily="34" charset="-128"/>
              </a:rPr>
              <a:t>Why ordinary citizens are not part of the stakeholders to be consulted by water boards during tariff determination:</a:t>
            </a:r>
            <a:endParaRPr lang="en-ZA" sz="1800" dirty="0">
              <a:solidFill>
                <a:schemeClr val="accent3">
                  <a:lumMod val="50000"/>
                </a:schemeClr>
              </a:solidFill>
              <a:latin typeface="Arial" pitchFamily="34" charset="0"/>
              <a:ea typeface="ＭＳ Ｐゴシック" pitchFamily="34" charset="-128"/>
            </a:endParaRPr>
          </a:p>
        </p:txBody>
      </p:sp>
      <p:sp>
        <p:nvSpPr>
          <p:cNvPr id="14339" name="Rectangle 3"/>
          <p:cNvSpPr>
            <a:spLocks noChangeArrowheads="1"/>
          </p:cNvSpPr>
          <p:nvPr/>
        </p:nvSpPr>
        <p:spPr bwMode="auto">
          <a:xfrm>
            <a:off x="408836" y="1140589"/>
            <a:ext cx="8299735" cy="2862322"/>
          </a:xfrm>
          <a:prstGeom prst="rect">
            <a:avLst/>
          </a:prstGeom>
          <a:noFill/>
          <a:ln w="9525">
            <a:noFill/>
            <a:miter lim="800000"/>
            <a:headEnd/>
            <a:tailEnd/>
          </a:ln>
        </p:spPr>
        <p:txBody>
          <a:bodyPr wrap="square">
            <a:spAutoFit/>
          </a:bodyPr>
          <a:lstStyle/>
          <a:p>
            <a:pPr fontAlgn="base">
              <a:spcBef>
                <a:spcPct val="0"/>
              </a:spcBef>
              <a:spcAft>
                <a:spcPct val="0"/>
              </a:spcAft>
              <a:defRPr/>
            </a:pPr>
            <a:endParaRPr lang="en-US" sz="1500" b="1" u="sng" dirty="0">
              <a:solidFill>
                <a:prstClr val="black"/>
              </a:solidFill>
              <a:latin typeface="Arial" pitchFamily="34" charset="0"/>
              <a:ea typeface="ＭＳ Ｐゴシック" pitchFamily="34" charset="-128"/>
              <a:cs typeface="Tahoma" pitchFamily="34" charset="0"/>
            </a:endParaRPr>
          </a:p>
          <a:p>
            <a:pPr marL="257175" indent="-257175" fontAlgn="base">
              <a:spcBef>
                <a:spcPct val="0"/>
              </a:spcBef>
              <a:spcAft>
                <a:spcPct val="0"/>
              </a:spcAft>
              <a:buFont typeface="Arial" pitchFamily="34" charset="0"/>
              <a:buChar char="•"/>
              <a:defRPr/>
            </a:pPr>
            <a:r>
              <a:rPr lang="en-US" sz="1500" dirty="0">
                <a:solidFill>
                  <a:prstClr val="black"/>
                </a:solidFill>
                <a:latin typeface="Arial" pitchFamily="34" charset="0"/>
                <a:ea typeface="ＭＳ Ｐゴシック" pitchFamily="34" charset="-128"/>
              </a:rPr>
              <a:t>Bulk or Water board’s tariff consultation process is directed by Section 42 of the Municipal Finance Management Act (Act 56 of 2003) (MFMA) differing from the municipal tariff consultation which is broadly directed by Chapter 4 of the Municipal Systems Act (Act 32 of 2000) which is done via community participation</a:t>
            </a:r>
          </a:p>
          <a:p>
            <a:pPr marL="257175" indent="-257175" fontAlgn="base">
              <a:spcBef>
                <a:spcPct val="0"/>
              </a:spcBef>
              <a:spcAft>
                <a:spcPct val="0"/>
              </a:spcAft>
              <a:buFont typeface="Arial" pitchFamily="34" charset="0"/>
              <a:buChar char="•"/>
              <a:defRPr/>
            </a:pPr>
            <a:endParaRPr lang="en-US" sz="1500" dirty="0">
              <a:solidFill>
                <a:prstClr val="black"/>
              </a:solidFill>
              <a:latin typeface="Arial" pitchFamily="34" charset="0"/>
              <a:ea typeface="ＭＳ Ｐゴシック" pitchFamily="34" charset="-128"/>
            </a:endParaRPr>
          </a:p>
          <a:p>
            <a:pPr marL="257175" indent="-257175" fontAlgn="base">
              <a:spcBef>
                <a:spcPct val="0"/>
              </a:spcBef>
              <a:spcAft>
                <a:spcPct val="0"/>
              </a:spcAft>
              <a:buFont typeface="Arial" pitchFamily="34" charset="0"/>
              <a:buChar char="•"/>
              <a:defRPr/>
            </a:pPr>
            <a:r>
              <a:rPr lang="en-US" sz="1500" dirty="0">
                <a:solidFill>
                  <a:prstClr val="black"/>
                </a:solidFill>
                <a:latin typeface="Arial" pitchFamily="34" charset="0"/>
                <a:ea typeface="ＭＳ Ｐゴシック" pitchFamily="34" charset="-128"/>
              </a:rPr>
              <a:t>The MFMA in s42 requires the water board to consult with the municipality; SALGA &amp; National Treasury</a:t>
            </a:r>
          </a:p>
          <a:p>
            <a:pPr marL="257175" indent="-257175" fontAlgn="base">
              <a:spcBef>
                <a:spcPct val="0"/>
              </a:spcBef>
              <a:spcAft>
                <a:spcPct val="0"/>
              </a:spcAft>
              <a:buFont typeface="Arial" pitchFamily="34" charset="0"/>
              <a:buChar char="•"/>
              <a:defRPr/>
            </a:pPr>
            <a:endParaRPr lang="en-US" sz="1500" dirty="0">
              <a:solidFill>
                <a:prstClr val="black"/>
              </a:solidFill>
              <a:latin typeface="Arial" pitchFamily="34" charset="0"/>
              <a:ea typeface="ＭＳ Ｐゴシック" pitchFamily="34" charset="-128"/>
            </a:endParaRPr>
          </a:p>
          <a:p>
            <a:pPr marL="257175" indent="-257175" fontAlgn="base">
              <a:spcBef>
                <a:spcPct val="0"/>
              </a:spcBef>
              <a:spcAft>
                <a:spcPct val="0"/>
              </a:spcAft>
              <a:buFont typeface="Arial" pitchFamily="34" charset="0"/>
              <a:buChar char="•"/>
              <a:defRPr/>
            </a:pPr>
            <a:r>
              <a:rPr lang="en-US" sz="1500" dirty="0">
                <a:solidFill>
                  <a:prstClr val="black"/>
                </a:solidFill>
                <a:latin typeface="Arial" pitchFamily="34" charset="0"/>
                <a:ea typeface="ＭＳ Ｐゴシック" pitchFamily="34" charset="-128"/>
              </a:rPr>
              <a:t>The assumption is that the end-users are represented by the municipality within whose jurisdiction they reside.</a:t>
            </a:r>
            <a:endParaRPr lang="en-ZA" sz="1500" dirty="0">
              <a:solidFill>
                <a:prstClr val="black"/>
              </a:solidFill>
              <a:latin typeface="Arial" pitchFamily="34" charset="0"/>
              <a:ea typeface="ＭＳ Ｐゴシック" pitchFamily="34" charset="-128"/>
            </a:endParaRPr>
          </a:p>
          <a:p>
            <a:pPr marL="257175" indent="-257175" fontAlgn="base">
              <a:spcBef>
                <a:spcPct val="0"/>
              </a:spcBef>
              <a:spcAft>
                <a:spcPct val="0"/>
              </a:spcAft>
              <a:buFont typeface="Arial" pitchFamily="34" charset="0"/>
              <a:buChar char="•"/>
              <a:defRPr/>
            </a:pPr>
            <a:endParaRPr lang="en-US" sz="1500" dirty="0">
              <a:solidFill>
                <a:prstClr val="black"/>
              </a:solidFill>
              <a:latin typeface="Arial" pitchFamily="34" charset="0"/>
              <a:ea typeface="ＭＳ Ｐゴシック" pitchFamily="34" charset="-128"/>
              <a:cs typeface="Tahoma" pitchFamily="34" charset="0"/>
            </a:endParaRPr>
          </a:p>
        </p:txBody>
      </p:sp>
    </p:spTree>
    <p:extLst>
      <p:ext uri="{BB962C8B-B14F-4D97-AF65-F5344CB8AC3E}">
        <p14:creationId xmlns:p14="http://schemas.microsoft.com/office/powerpoint/2010/main" val="24414823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843" y="235261"/>
            <a:ext cx="6435142" cy="368301"/>
          </a:xfrm>
        </p:spPr>
        <p:txBody>
          <a:bodyPr>
            <a:noAutofit/>
          </a:bodyPr>
          <a:lstStyle/>
          <a:p>
            <a:pPr lvl="0" algn="l"/>
            <a:r>
              <a:rPr lang="en-US" sz="1800" b="1" dirty="0">
                <a:solidFill>
                  <a:schemeClr val="accent3">
                    <a:lumMod val="50000"/>
                  </a:schemeClr>
                </a:solidFill>
                <a:latin typeface="Arial" panose="020B0604020202020204" pitchFamily="34" charset="0"/>
                <a:cs typeface="Arial" panose="020B0604020202020204" pitchFamily="34" charset="0"/>
              </a:rPr>
              <a:t>Inconsistency of tariffs for  the different water boards:</a:t>
            </a:r>
            <a:endParaRPr lang="en-ZA" sz="1800" dirty="0">
              <a:solidFill>
                <a:schemeClr val="accent3">
                  <a:lumMod val="50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06452" y="852488"/>
            <a:ext cx="8203629" cy="4291012"/>
          </a:xfrm>
        </p:spPr>
        <p:txBody>
          <a:bodyPr>
            <a:normAutofit/>
          </a:bodyPr>
          <a:lstStyle/>
          <a:p>
            <a:r>
              <a:rPr lang="en-US" sz="1350" dirty="0">
                <a:latin typeface="Arial Narrow" panose="020B0604020202020204" pitchFamily="34" charset="0"/>
                <a:cs typeface="Arial Narrow" panose="020B0604020202020204" pitchFamily="34" charset="0"/>
              </a:rPr>
              <a:t>The Minister with concurrence from the Minister of Finance  prescribes norms and standards for tariffs from time to time. (S10(1) of Water Services Act  108 of 1997), for Water Boards S34 of the Water Services Act outlines parameters for tariff setting and modeling</a:t>
            </a:r>
          </a:p>
          <a:p>
            <a:r>
              <a:rPr lang="en-US" sz="1350" dirty="0">
                <a:latin typeface="Arial Narrow" panose="020B0604020202020204" pitchFamily="34" charset="0"/>
                <a:cs typeface="Arial Narrow" panose="020B0604020202020204" pitchFamily="34" charset="0"/>
              </a:rPr>
              <a:t>The difference in the sizes of the water boards; geographical locations; quality and availability of raw water; requirement and source of energy; volume (water demand) and the size of supply area are attributes of the difference in the tariffs.</a:t>
            </a:r>
          </a:p>
          <a:p>
            <a:r>
              <a:rPr lang="en-US" sz="1350" dirty="0">
                <a:latin typeface="Arial Narrow" panose="020B0604020202020204" pitchFamily="34" charset="0"/>
                <a:cs typeface="Arial Narrow" panose="020B0604020202020204" pitchFamily="34" charset="0"/>
              </a:rPr>
              <a:t>Because of these dynamics, the department consider each proposal of a Water Board (WB) individually given its operating environment both their institutional viability and water resource sustainability</a:t>
            </a:r>
          </a:p>
          <a:p>
            <a:endParaRPr lang="en-ZA" sz="1350" dirty="0">
              <a:latin typeface="Arial Narrow" panose="020B0604020202020204" pitchFamily="34" charset="0"/>
              <a:cs typeface="Arial Narrow" panose="020B0604020202020204" pitchFamily="34" charset="0"/>
            </a:endParaRPr>
          </a:p>
          <a:p>
            <a:pPr marL="0" indent="0">
              <a:buNone/>
            </a:pPr>
            <a:r>
              <a:rPr lang="en-US" sz="1350" b="1" dirty="0">
                <a:latin typeface="Arial Narrow" panose="020B0604020202020204" pitchFamily="34" charset="0"/>
                <a:cs typeface="Arial Narrow" panose="020B0604020202020204" pitchFamily="34" charset="0"/>
              </a:rPr>
              <a:t>Is there a single method in determining the tariffs and why the outcomes are different?</a:t>
            </a:r>
          </a:p>
          <a:p>
            <a:pPr marL="0" indent="0">
              <a:buNone/>
            </a:pPr>
            <a:endParaRPr lang="en-US" sz="1350" b="1" dirty="0">
              <a:latin typeface="Arial Narrow" panose="020B0604020202020204" pitchFamily="34" charset="0"/>
              <a:cs typeface="Arial Narrow" panose="020B0604020202020204" pitchFamily="34" charset="0"/>
            </a:endParaRPr>
          </a:p>
          <a:p>
            <a:r>
              <a:rPr lang="en-US" sz="1350" dirty="0">
                <a:latin typeface="Arial Narrow" panose="020B0604020202020204" pitchFamily="34" charset="0"/>
                <a:cs typeface="Arial Narrow" panose="020B0604020202020204" pitchFamily="34" charset="0"/>
              </a:rPr>
              <a:t>The norms and standards provide a framework within which tariffs at both bulk and retail water services are determined.</a:t>
            </a:r>
          </a:p>
          <a:p>
            <a:r>
              <a:rPr lang="en-US" sz="1350" dirty="0">
                <a:latin typeface="Arial Narrow" panose="020B0604020202020204" pitchFamily="34" charset="0"/>
                <a:cs typeface="Arial Narrow" panose="020B0604020202020204" pitchFamily="34" charset="0"/>
              </a:rPr>
              <a:t>The norms and standards also provide for factors that should be considered as cost drivers whose costs should be recovered by the tariff (</a:t>
            </a:r>
            <a:r>
              <a:rPr lang="en-US" sz="1350" dirty="0" err="1">
                <a:latin typeface="Arial Narrow" panose="020B0604020202020204" pitchFamily="34" charset="0"/>
                <a:cs typeface="Arial Narrow" panose="020B0604020202020204" pitchFamily="34" charset="0"/>
              </a:rPr>
              <a:t>labour</a:t>
            </a:r>
            <a:r>
              <a:rPr lang="en-US" sz="1350" dirty="0">
                <a:latin typeface="Arial Narrow" panose="020B0604020202020204" pitchFamily="34" charset="0"/>
                <a:cs typeface="Arial Narrow" panose="020B0604020202020204" pitchFamily="34" charset="0"/>
              </a:rPr>
              <a:t>; raw water; electricity; chemicals; repairs and maintenance; depreciation; overheads; capital and finance cost). </a:t>
            </a:r>
          </a:p>
          <a:p>
            <a:pPr>
              <a:buNone/>
            </a:pPr>
            <a:endParaRPr lang="en-ZA" sz="1350" dirty="0">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36698422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482" y="240030"/>
            <a:ext cx="5420738" cy="368301"/>
          </a:xfrm>
        </p:spPr>
        <p:txBody>
          <a:bodyPr/>
          <a:lstStyle/>
          <a:p>
            <a:pPr lvl="1" algn="l"/>
            <a:r>
              <a:rPr lang="en-US" sz="1800" b="1" dirty="0">
                <a:solidFill>
                  <a:schemeClr val="accent3">
                    <a:lumMod val="50000"/>
                  </a:schemeClr>
                </a:solidFill>
                <a:latin typeface="Arial" panose="020B0604020202020204" pitchFamily="34" charset="0"/>
                <a:cs typeface="Arial" panose="020B0604020202020204" pitchFamily="34" charset="0"/>
              </a:rPr>
              <a:t>Inconsistency of tariffs for water boards:</a:t>
            </a:r>
            <a:endParaRPr lang="en-ZA" sz="1800" dirty="0">
              <a:solidFill>
                <a:schemeClr val="accent3">
                  <a:lumMod val="50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62562" y="733195"/>
            <a:ext cx="7099678" cy="4289898"/>
          </a:xfrm>
        </p:spPr>
        <p:txBody>
          <a:bodyPr>
            <a:normAutofit/>
          </a:bodyPr>
          <a:lstStyle/>
          <a:p>
            <a:pPr marL="0" lvl="1" indent="0">
              <a:buNone/>
            </a:pPr>
            <a:r>
              <a:rPr lang="en-US" sz="1500" dirty="0">
                <a:latin typeface="Arial Narrow" panose="020B0604020202020204" pitchFamily="34" charset="0"/>
                <a:cs typeface="Arial Narrow" panose="020B0604020202020204" pitchFamily="34" charset="0"/>
              </a:rPr>
              <a:t>How does the department coordinate the tariff setting?</a:t>
            </a:r>
            <a:endParaRPr lang="en-ZA" sz="1500" dirty="0">
              <a:latin typeface="Arial Narrow" panose="020B0604020202020204" pitchFamily="34" charset="0"/>
              <a:cs typeface="Arial Narrow" panose="020B0604020202020204" pitchFamily="34" charset="0"/>
            </a:endParaRPr>
          </a:p>
          <a:p>
            <a:endParaRPr lang="en-US" sz="1350" dirty="0">
              <a:latin typeface="Arial Narrow" panose="020B0604020202020204" pitchFamily="34" charset="0"/>
              <a:cs typeface="Arial Narrow" panose="020B0604020202020204" pitchFamily="34" charset="0"/>
            </a:endParaRPr>
          </a:p>
          <a:p>
            <a:r>
              <a:rPr lang="en-US" sz="1350" dirty="0">
                <a:latin typeface="Arial Narrow" panose="020B0604020202020204" pitchFamily="34" charset="0"/>
                <a:cs typeface="Arial Narrow" panose="020B0604020202020204" pitchFamily="34" charset="0"/>
              </a:rPr>
              <a:t>The role of the department is to promulgate norms and standards for tariffs that direct entities in the water services sector in tariff setting and to regulate the entities,</a:t>
            </a:r>
            <a:endParaRPr lang="en-ZA" sz="1350" dirty="0">
              <a:latin typeface="Arial Narrow" panose="020B0604020202020204" pitchFamily="34" charset="0"/>
              <a:cs typeface="Arial Narrow" panose="020B0604020202020204" pitchFamily="34" charset="0"/>
            </a:endParaRPr>
          </a:p>
          <a:p>
            <a:r>
              <a:rPr lang="en-US" sz="1350" dirty="0">
                <a:latin typeface="Arial Narrow" panose="020B0604020202020204" pitchFamily="34" charset="0"/>
                <a:cs typeface="Arial Narrow" panose="020B0604020202020204" pitchFamily="34" charset="0"/>
              </a:rPr>
              <a:t>After the water boards have determined the tariffs, the department evaluate the tariffs in terms of legal compliance, the economic and financial viability, affordability of such tariff,  in relations to the broader socio-economic impact.  The department also monitor  that submissions are made to SALGA and National Treasury and matters raised are responded to by each water board.</a:t>
            </a:r>
          </a:p>
          <a:p>
            <a:endParaRPr lang="en-US" sz="1350" dirty="0">
              <a:latin typeface="Arial Narrow" panose="020B0604020202020204" pitchFamily="34" charset="0"/>
              <a:cs typeface="Arial Narrow" panose="020B0604020202020204" pitchFamily="34" charset="0"/>
            </a:endParaRPr>
          </a:p>
          <a:p>
            <a:pPr marL="0" lvl="1" indent="0">
              <a:buNone/>
            </a:pPr>
            <a:r>
              <a:rPr lang="en-US" sz="1350" dirty="0">
                <a:latin typeface="Arial Narrow" panose="020B0604020202020204" pitchFamily="34" charset="0"/>
                <a:cs typeface="Arial Narrow" panose="020B0604020202020204" pitchFamily="34" charset="0"/>
              </a:rPr>
              <a:t>Water board should disclose their method of determining the tariff.</a:t>
            </a:r>
            <a:endParaRPr lang="en-ZA" sz="1350" dirty="0">
              <a:latin typeface="Arial Narrow" panose="020B0604020202020204" pitchFamily="34" charset="0"/>
              <a:cs typeface="Arial Narrow" panose="020B0604020202020204" pitchFamily="34" charset="0"/>
            </a:endParaRPr>
          </a:p>
          <a:p>
            <a:pPr marL="0" indent="0">
              <a:buNone/>
            </a:pPr>
            <a:endParaRPr lang="en-ZA" sz="1350" dirty="0">
              <a:latin typeface="Arial Narrow" panose="020B0604020202020204" pitchFamily="34" charset="0"/>
              <a:cs typeface="Arial Narrow" panose="020B0604020202020204" pitchFamily="34" charset="0"/>
            </a:endParaRPr>
          </a:p>
          <a:p>
            <a:r>
              <a:rPr lang="en-US" sz="1350" dirty="0">
                <a:latin typeface="Arial Narrow" panose="020B0604020202020204" pitchFamily="34" charset="0"/>
                <a:cs typeface="Arial Narrow" panose="020B0604020202020204" pitchFamily="34" charset="0"/>
              </a:rPr>
              <a:t>All the water boards’ tariffs are the same in terms of the factors that should be considered in the determination as per the framework although for the reasons above the tariffs will never be equal.</a:t>
            </a:r>
          </a:p>
          <a:p>
            <a:r>
              <a:rPr lang="en-US" sz="1350" dirty="0">
                <a:latin typeface="Arial Narrow" panose="020B0604020202020204" pitchFamily="34" charset="0"/>
                <a:cs typeface="Arial Narrow" panose="020B0604020202020204" pitchFamily="34" charset="0"/>
              </a:rPr>
              <a:t>Because of these dynamics, the department considers each proposal of a Water Board (WB) individually given its operating environment in terms of both institutional viability and water resource sustainability</a:t>
            </a:r>
            <a:endParaRPr lang="en-ZA" sz="1350" dirty="0">
              <a:latin typeface="Arial Narrow" panose="020B0604020202020204" pitchFamily="34" charset="0"/>
              <a:cs typeface="Arial Narrow" panose="020B0604020202020204" pitchFamily="34" charset="0"/>
            </a:endParaRPr>
          </a:p>
          <a:p>
            <a:pPr>
              <a:buNone/>
            </a:pPr>
            <a:endParaRPr lang="en-ZA" sz="1350" dirty="0"/>
          </a:p>
        </p:txBody>
      </p:sp>
    </p:spTree>
    <p:extLst>
      <p:ext uri="{BB962C8B-B14F-4D97-AF65-F5344CB8AC3E}">
        <p14:creationId xmlns:p14="http://schemas.microsoft.com/office/powerpoint/2010/main" val="37318328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935" y="248163"/>
            <a:ext cx="6899345" cy="592577"/>
          </a:xfrm>
        </p:spPr>
        <p:txBody>
          <a:bodyPr>
            <a:normAutofit fontScale="90000"/>
          </a:bodyPr>
          <a:lstStyle/>
          <a:p>
            <a:pPr lvl="0" algn="l"/>
            <a:r>
              <a:rPr lang="en-US" sz="1800" b="1" dirty="0">
                <a:solidFill>
                  <a:schemeClr val="accent3">
                    <a:lumMod val="50000"/>
                  </a:schemeClr>
                </a:solidFill>
                <a:latin typeface="Arial" panose="020B0604020202020204" pitchFamily="34" charset="0"/>
                <a:cs typeface="Arial" panose="020B0604020202020204" pitchFamily="34" charset="0"/>
              </a:rPr>
              <a:t>Transparency and consistency of the tariff determination process:</a:t>
            </a:r>
            <a:r>
              <a:rPr lang="en-ZA" sz="2100" dirty="0"/>
              <a:t/>
            </a:r>
            <a:br>
              <a:rPr lang="en-ZA" sz="2100" dirty="0"/>
            </a:br>
            <a:r>
              <a:rPr lang="en-US" dirty="0"/>
              <a:t/>
            </a:r>
            <a:br>
              <a:rPr lang="en-US" dirty="0"/>
            </a:br>
            <a:endParaRPr lang="en-ZA" dirty="0"/>
          </a:p>
        </p:txBody>
      </p:sp>
      <p:sp>
        <p:nvSpPr>
          <p:cNvPr id="3" name="Content Placeholder 2"/>
          <p:cNvSpPr>
            <a:spLocks noGrp="1"/>
          </p:cNvSpPr>
          <p:nvPr>
            <p:ph idx="1"/>
          </p:nvPr>
        </p:nvSpPr>
        <p:spPr>
          <a:xfrm>
            <a:off x="669856" y="850901"/>
            <a:ext cx="8088064" cy="4098587"/>
          </a:xfrm>
        </p:spPr>
        <p:txBody>
          <a:bodyPr>
            <a:normAutofit/>
          </a:bodyPr>
          <a:lstStyle/>
          <a:p>
            <a:r>
              <a:rPr lang="en-US" sz="1200" dirty="0">
                <a:latin typeface="Arial Narrow" panose="020B0604020202020204" pitchFamily="34" charset="0"/>
                <a:cs typeface="Arial Narrow" panose="020B0604020202020204" pitchFamily="34" charset="0"/>
              </a:rPr>
              <a:t>Water boards are public entities which account in terms of the Public Finance Management Act (Act 1 of 1999) and the Water Services Act (Act 108 of 1997)</a:t>
            </a:r>
            <a:endParaRPr lang="en-ZA" sz="1200" dirty="0">
              <a:latin typeface="Arial Narrow" panose="020B0604020202020204" pitchFamily="34" charset="0"/>
              <a:cs typeface="Arial Narrow" panose="020B0604020202020204" pitchFamily="34" charset="0"/>
            </a:endParaRPr>
          </a:p>
          <a:p>
            <a:r>
              <a:rPr lang="en-US" sz="1200" dirty="0">
                <a:latin typeface="Arial Narrow" panose="020B0604020202020204" pitchFamily="34" charset="0"/>
                <a:cs typeface="Arial Narrow" panose="020B0604020202020204" pitchFamily="34" charset="0"/>
              </a:rPr>
              <a:t>The tariff process is conducted in compliance with Section 10 of the Water Services Act; Section 42 of the MFMA; Section 10 norms and standards and Circular 23 in terms of the MFMA</a:t>
            </a:r>
          </a:p>
          <a:p>
            <a:r>
              <a:rPr lang="en-US" sz="1200" dirty="0">
                <a:latin typeface="Arial Narrow" panose="020B0604020202020204" pitchFamily="34" charset="0"/>
                <a:cs typeface="Arial Narrow" panose="020B0604020202020204" pitchFamily="34" charset="0"/>
              </a:rPr>
              <a:t>The involvement of National Treasury; SALGA; DWS and the customer municipalities  in consultations are meant to achieve the transparency and consistency of the tariff process. The legislation provides processes that water boards must adhere to  A – Z  which have implications if not complied with.</a:t>
            </a:r>
          </a:p>
          <a:p>
            <a:endParaRPr lang="en-US" sz="1200" dirty="0">
              <a:latin typeface="Arial Narrow" panose="020B0604020202020204" pitchFamily="34" charset="0"/>
              <a:cs typeface="Arial Narrow" panose="020B0604020202020204" pitchFamily="34" charset="0"/>
            </a:endParaRPr>
          </a:p>
          <a:p>
            <a:pPr marL="0" lvl="1" indent="0">
              <a:buNone/>
            </a:pPr>
            <a:r>
              <a:rPr lang="en-US" sz="1200" dirty="0">
                <a:latin typeface="Arial Narrow" panose="020B0604020202020204" pitchFamily="34" charset="0"/>
                <a:cs typeface="Arial Narrow" panose="020B0604020202020204" pitchFamily="34" charset="0"/>
              </a:rPr>
              <a:t>-Water boards should disclose their method of determining the tariff.</a:t>
            </a:r>
          </a:p>
          <a:p>
            <a:pPr marL="0" lvl="1" indent="0">
              <a:buNone/>
            </a:pPr>
            <a:endParaRPr lang="en-US" sz="1200" dirty="0">
              <a:latin typeface="Arial Narrow" panose="020B0604020202020204" pitchFamily="34" charset="0"/>
              <a:cs typeface="Arial Narrow" panose="020B0604020202020204" pitchFamily="34" charset="0"/>
            </a:endParaRPr>
          </a:p>
          <a:p>
            <a:pPr marL="214313" lvl="1">
              <a:buFont typeface="Arial" pitchFamily="34" charset="0"/>
              <a:buChar char="•"/>
            </a:pPr>
            <a:r>
              <a:rPr lang="en-US" sz="1200" dirty="0">
                <a:latin typeface="Arial Narrow" panose="020B0604020202020204" pitchFamily="34" charset="0"/>
                <a:cs typeface="Arial Narrow" panose="020B0604020202020204" pitchFamily="34" charset="0"/>
              </a:rPr>
              <a:t>Each water board shares the financial model used to calculate tariffs with the department, SALGA &amp; NT (comprising of all cost drivers, projected revenue based on water demand, financial projection (income statement, cash flow, balance sheet </a:t>
            </a:r>
            <a:r>
              <a:rPr lang="en-US" sz="1200" dirty="0" err="1">
                <a:latin typeface="Arial Narrow" panose="020B0604020202020204" pitchFamily="34" charset="0"/>
                <a:cs typeface="Arial Narrow" panose="020B0604020202020204" pitchFamily="34" charset="0"/>
              </a:rPr>
              <a:t>etc</a:t>
            </a:r>
            <a:r>
              <a:rPr lang="en-US" sz="1200" dirty="0">
                <a:latin typeface="Arial Narrow" panose="020B0604020202020204" pitchFamily="34" charset="0"/>
                <a:cs typeface="Arial Narrow" panose="020B0604020202020204" pitchFamily="34" charset="0"/>
              </a:rPr>
              <a:t>). </a:t>
            </a:r>
          </a:p>
          <a:p>
            <a:pPr marL="214313" lvl="1">
              <a:buFont typeface="Arial" pitchFamily="34" charset="0"/>
              <a:buChar char="•"/>
            </a:pPr>
            <a:r>
              <a:rPr lang="en-US" sz="1200" dirty="0">
                <a:latin typeface="Arial Narrow" panose="020B0604020202020204" pitchFamily="34" charset="0"/>
                <a:cs typeface="Arial Narrow" panose="020B0604020202020204" pitchFamily="34" charset="0"/>
              </a:rPr>
              <a:t>Each water board annually tables to the minister their 5 year corporate business plans  which are appraised by DWS, SALGA &amp; NT..</a:t>
            </a:r>
            <a:endParaRPr lang="en-ZA" sz="1200" dirty="0">
              <a:latin typeface="Arial Narrow" panose="020B0604020202020204" pitchFamily="34" charset="0"/>
              <a:cs typeface="Arial Narrow" panose="020B0604020202020204" pitchFamily="34" charset="0"/>
            </a:endParaRPr>
          </a:p>
          <a:p>
            <a:pPr marL="0" lvl="1" indent="0">
              <a:buNone/>
            </a:pPr>
            <a:endParaRPr lang="en-ZA" sz="1200" dirty="0">
              <a:latin typeface="Arial Narrow" panose="020B0604020202020204" pitchFamily="34" charset="0"/>
              <a:cs typeface="Arial Narrow" panose="020B0604020202020204" pitchFamily="34" charset="0"/>
            </a:endParaRPr>
          </a:p>
          <a:p>
            <a:pPr marL="0" indent="0">
              <a:buNone/>
            </a:pPr>
            <a:endParaRPr lang="en-US" sz="1200" dirty="0">
              <a:latin typeface="Arial Narrow" panose="020B0604020202020204" pitchFamily="34" charset="0"/>
              <a:cs typeface="Arial Narrow" panose="020B0604020202020204" pitchFamily="34" charset="0"/>
            </a:endParaRPr>
          </a:p>
          <a:p>
            <a:pPr marL="0" indent="0">
              <a:buNone/>
            </a:pPr>
            <a:endParaRPr lang="en-ZA" sz="1200" dirty="0">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8855995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340" y="244824"/>
            <a:ext cx="6172200" cy="335604"/>
          </a:xfrm>
        </p:spPr>
        <p:txBody>
          <a:bodyPr>
            <a:noAutofit/>
          </a:bodyPr>
          <a:lstStyle/>
          <a:p>
            <a:pPr lvl="0" algn="l"/>
            <a:r>
              <a:rPr lang="en-US" sz="1800" b="1" dirty="0">
                <a:solidFill>
                  <a:schemeClr val="accent3">
                    <a:lumMod val="50000"/>
                  </a:schemeClr>
                </a:solidFill>
                <a:latin typeface="Arial" panose="020B0604020202020204" pitchFamily="34" charset="0"/>
                <a:cs typeface="Arial" panose="020B0604020202020204" pitchFamily="34" charset="0"/>
              </a:rPr>
              <a:t>Above inflation tariff proposed:</a:t>
            </a:r>
            <a:r>
              <a:rPr lang="en-ZA" sz="1800" dirty="0">
                <a:solidFill>
                  <a:schemeClr val="accent3">
                    <a:lumMod val="50000"/>
                  </a:schemeClr>
                </a:solidFill>
                <a:latin typeface="Arial" panose="020B0604020202020204" pitchFamily="34" charset="0"/>
                <a:cs typeface="Arial" panose="020B0604020202020204" pitchFamily="34" charset="0"/>
              </a:rPr>
              <a:t/>
            </a:r>
            <a:br>
              <a:rPr lang="en-ZA" sz="1800" dirty="0">
                <a:solidFill>
                  <a:schemeClr val="accent3">
                    <a:lumMod val="50000"/>
                  </a:schemeClr>
                </a:solidFill>
                <a:latin typeface="Arial" panose="020B0604020202020204" pitchFamily="34" charset="0"/>
                <a:cs typeface="Arial" panose="020B0604020202020204" pitchFamily="34" charset="0"/>
              </a:rPr>
            </a:br>
            <a:endParaRPr lang="en-ZA" sz="1800" dirty="0">
              <a:solidFill>
                <a:schemeClr val="accent3">
                  <a:lumMod val="50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12988" y="830735"/>
            <a:ext cx="8360172" cy="4120399"/>
          </a:xfrm>
        </p:spPr>
        <p:txBody>
          <a:bodyPr/>
          <a:lstStyle/>
          <a:p>
            <a:r>
              <a:rPr lang="en-US" sz="1200" dirty="0">
                <a:latin typeface="Arial Narrow" panose="020B0604020202020204" pitchFamily="34" charset="0"/>
                <a:cs typeface="Arial Narrow" panose="020B0604020202020204" pitchFamily="34" charset="0"/>
              </a:rPr>
              <a:t>The main objective of the water board tariff is to recover the cost of the provision of the water services to the customer municipalities thereby servicing debts &amp; loans; allowing for expansion; achieving </a:t>
            </a:r>
            <a:r>
              <a:rPr lang="en-US" sz="1200" dirty="0" err="1">
                <a:latin typeface="Arial Narrow" panose="020B0604020202020204" pitchFamily="34" charset="0"/>
                <a:cs typeface="Arial Narrow" panose="020B0604020202020204" pitchFamily="34" charset="0"/>
              </a:rPr>
              <a:t>labour</a:t>
            </a:r>
            <a:r>
              <a:rPr lang="en-US" sz="1200" dirty="0">
                <a:latin typeface="Arial Narrow" panose="020B0604020202020204" pitchFamily="34" charset="0"/>
                <a:cs typeface="Arial Narrow" panose="020B0604020202020204" pitchFamily="34" charset="0"/>
              </a:rPr>
              <a:t> peace and sustainable provision of services</a:t>
            </a:r>
          </a:p>
          <a:p>
            <a:pPr marL="0" indent="0">
              <a:buNone/>
            </a:pPr>
            <a:endParaRPr lang="en-US" sz="1200" dirty="0">
              <a:latin typeface="Arial Narrow" panose="020B0604020202020204" pitchFamily="34" charset="0"/>
              <a:cs typeface="Arial Narrow" panose="020B0604020202020204" pitchFamily="34" charset="0"/>
            </a:endParaRPr>
          </a:p>
          <a:p>
            <a:r>
              <a:rPr lang="en-US" sz="1200" dirty="0">
                <a:latin typeface="Arial Narrow" panose="020B0604020202020204" pitchFamily="34" charset="0"/>
                <a:cs typeface="Arial Narrow" panose="020B0604020202020204" pitchFamily="34" charset="0"/>
              </a:rPr>
              <a:t>Section 42(3)(b)(ii) of the MFMA provides that an indication of how the ‘national government’s inflation targets and other macroeconomic indicators’ have been taken into account in the determination of the tariff.</a:t>
            </a:r>
          </a:p>
          <a:p>
            <a:pPr marL="0" indent="0">
              <a:buNone/>
            </a:pPr>
            <a:endParaRPr lang="en-US" sz="1200" dirty="0">
              <a:latin typeface="Arial Narrow" panose="020B0604020202020204" pitchFamily="34" charset="0"/>
              <a:cs typeface="Arial Narrow" panose="020B0604020202020204" pitchFamily="34" charset="0"/>
            </a:endParaRPr>
          </a:p>
          <a:p>
            <a:r>
              <a:rPr lang="en-US" sz="1200" dirty="0">
                <a:latin typeface="Arial Narrow" panose="020B0604020202020204" pitchFamily="34" charset="0"/>
                <a:cs typeface="Arial Narrow" panose="020B0604020202020204" pitchFamily="34" charset="0"/>
              </a:rPr>
              <a:t>The inflation target projected for 2020/21 at an average 5.5% measured at Consumer Price Index. This index is utilized for projecting the cost of each cost factor for the delivery of bulk water services, while there is still a need to strengthen balance sheet in order to fund CAPEX requirement in particular for the areas with service backlogs. </a:t>
            </a:r>
          </a:p>
          <a:p>
            <a:pPr marL="0" indent="0">
              <a:buNone/>
            </a:pPr>
            <a:r>
              <a:rPr lang="en-US" sz="1200" dirty="0">
                <a:latin typeface="Arial Narrow" panose="020B0604020202020204" pitchFamily="34" charset="0"/>
                <a:cs typeface="Arial Narrow" panose="020B0604020202020204" pitchFamily="34" charset="0"/>
              </a:rPr>
              <a:t> </a:t>
            </a:r>
          </a:p>
          <a:p>
            <a:r>
              <a:rPr lang="en-US" sz="1200" dirty="0" err="1">
                <a:latin typeface="Arial Narrow" panose="020B0604020202020204" pitchFamily="34" charset="0"/>
                <a:cs typeface="Arial Narrow" panose="020B0604020202020204" pitchFamily="34" charset="0"/>
              </a:rPr>
              <a:t>Labour</a:t>
            </a:r>
            <a:r>
              <a:rPr lang="en-US" sz="1200" dirty="0">
                <a:latin typeface="Arial Narrow" panose="020B0604020202020204" pitchFamily="34" charset="0"/>
                <a:cs typeface="Arial Narrow" panose="020B0604020202020204" pitchFamily="34" charset="0"/>
              </a:rPr>
              <a:t> costs however always increase by CPI + from the agreements with organized </a:t>
            </a:r>
            <a:r>
              <a:rPr lang="en-US" sz="1200" dirty="0" err="1">
                <a:latin typeface="Arial Narrow" panose="020B0604020202020204" pitchFamily="34" charset="0"/>
                <a:cs typeface="Arial Narrow" panose="020B0604020202020204" pitchFamily="34" charset="0"/>
              </a:rPr>
              <a:t>labour</a:t>
            </a:r>
            <a:r>
              <a:rPr lang="en-US" sz="1200" dirty="0">
                <a:latin typeface="Arial Narrow" panose="020B0604020202020204" pitchFamily="34" charset="0"/>
                <a:cs typeface="Arial Narrow" panose="020B0604020202020204" pitchFamily="34" charset="0"/>
              </a:rPr>
              <a:t> in the sector, Eskom electricity at 8.1% increase as per </a:t>
            </a:r>
            <a:r>
              <a:rPr lang="en-US" sz="1200" dirty="0" err="1">
                <a:latin typeface="Arial Narrow" panose="020B0604020202020204" pitchFamily="34" charset="0"/>
                <a:cs typeface="Arial Narrow" panose="020B0604020202020204" pitchFamily="34" charset="0"/>
              </a:rPr>
              <a:t>Nersa</a:t>
            </a:r>
            <a:r>
              <a:rPr lang="en-US" sz="1200" dirty="0">
                <a:latin typeface="Arial Narrow" panose="020B0604020202020204" pitchFamily="34" charset="0"/>
                <a:cs typeface="Arial Narrow" panose="020B0604020202020204" pitchFamily="34" charset="0"/>
              </a:rPr>
              <a:t> MYPD</a:t>
            </a:r>
          </a:p>
          <a:p>
            <a:pPr marL="0" indent="0">
              <a:buNone/>
            </a:pPr>
            <a:endParaRPr lang="en-US" sz="1200" dirty="0">
              <a:latin typeface="Arial Narrow" panose="020B0604020202020204" pitchFamily="34" charset="0"/>
              <a:cs typeface="Arial Narrow" panose="020B0604020202020204" pitchFamily="34" charset="0"/>
            </a:endParaRPr>
          </a:p>
          <a:p>
            <a:r>
              <a:rPr lang="en-ZA" sz="1200" dirty="0">
                <a:latin typeface="Arial Narrow" panose="020B0604020202020204" pitchFamily="34" charset="0"/>
                <a:cs typeface="Arial Narrow" panose="020B0604020202020204" pitchFamily="34" charset="0"/>
              </a:rPr>
              <a:t>Electricity costs will also increase should the volume of water pumped increase.</a:t>
            </a:r>
            <a:endParaRPr lang="en-US" sz="1200" dirty="0">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20707576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8306" y="241539"/>
            <a:ext cx="4749674" cy="523596"/>
          </a:xfrm>
        </p:spPr>
        <p:txBody>
          <a:bodyPr/>
          <a:lstStyle/>
          <a:p>
            <a:pPr algn="l"/>
            <a:r>
              <a:rPr lang="en-US" sz="1800" b="1" dirty="0">
                <a:solidFill>
                  <a:schemeClr val="accent3">
                    <a:lumMod val="50000"/>
                  </a:schemeClr>
                </a:solidFill>
                <a:latin typeface="Arial" panose="020B0604020202020204" pitchFamily="34" charset="0"/>
                <a:cs typeface="Arial" panose="020B0604020202020204" pitchFamily="34" charset="0"/>
              </a:rPr>
              <a:t>Above inflation tariff proposed (2)</a:t>
            </a:r>
            <a:endParaRPr lang="en-ZA" sz="1800" dirty="0">
              <a:solidFill>
                <a:schemeClr val="accent3">
                  <a:lumMod val="50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04509" y="866736"/>
            <a:ext cx="8277211" cy="3394472"/>
          </a:xfrm>
        </p:spPr>
        <p:txBody>
          <a:bodyPr/>
          <a:lstStyle/>
          <a:p>
            <a:r>
              <a:rPr lang="en-ZA" sz="1200" dirty="0">
                <a:latin typeface="Arial Narrow" panose="020B0604020202020204" pitchFamily="34" charset="0"/>
                <a:cs typeface="Arial Narrow" panose="020B0604020202020204" pitchFamily="34" charset="0"/>
              </a:rPr>
              <a:t>The CPI figure will be mainly applicable to other purchases like chemicals and repairs. The cost of a factor as reflected mainly shows the contribution of the factor cost in the total cost/ the contribution of the factor into the tariffs not necessary the rate of increase against CPI</a:t>
            </a:r>
          </a:p>
          <a:p>
            <a:pPr marL="0" indent="0">
              <a:buNone/>
            </a:pPr>
            <a:endParaRPr lang="en-US" sz="1200" dirty="0">
              <a:latin typeface="Arial Narrow" panose="020B0604020202020204" pitchFamily="34" charset="0"/>
              <a:cs typeface="Arial Narrow" panose="020B0604020202020204" pitchFamily="34" charset="0"/>
            </a:endParaRPr>
          </a:p>
          <a:p>
            <a:r>
              <a:rPr lang="en-US" sz="1200" dirty="0">
                <a:latin typeface="Arial Narrow" panose="020B0604020202020204" pitchFamily="34" charset="0"/>
                <a:cs typeface="Arial Narrow" panose="020B0604020202020204" pitchFamily="34" charset="0"/>
              </a:rPr>
              <a:t>Total </a:t>
            </a:r>
            <a:r>
              <a:rPr lang="en-US" sz="1200" dirty="0" err="1">
                <a:latin typeface="Arial Narrow" panose="020B0604020202020204" pitchFamily="34" charset="0"/>
                <a:cs typeface="Arial Narrow" panose="020B0604020202020204" pitchFamily="34" charset="0"/>
              </a:rPr>
              <a:t>labour</a:t>
            </a:r>
            <a:r>
              <a:rPr lang="en-US" sz="1200" dirty="0">
                <a:latin typeface="Arial Narrow" panose="020B0604020202020204" pitchFamily="34" charset="0"/>
                <a:cs typeface="Arial Narrow" panose="020B0604020202020204" pitchFamily="34" charset="0"/>
              </a:rPr>
              <a:t> cost means employee salary increase added to salaries of new staff; chemicals being CPI increase added to cost of increased chemical quantities; electricity being the Eskom added to municipal electricity at a rate added to increased demand  for electricity.</a:t>
            </a:r>
          </a:p>
          <a:p>
            <a:pPr marL="0" indent="0">
              <a:buNone/>
            </a:pPr>
            <a:endParaRPr lang="en-US" sz="1200" dirty="0">
              <a:latin typeface="Arial Narrow" panose="020B0604020202020204" pitchFamily="34" charset="0"/>
              <a:cs typeface="Arial Narrow" panose="020B0604020202020204" pitchFamily="34" charset="0"/>
            </a:endParaRPr>
          </a:p>
          <a:p>
            <a:r>
              <a:rPr lang="en-US" sz="1200" dirty="0">
                <a:latin typeface="Arial Narrow" panose="020B0604020202020204" pitchFamily="34" charset="0"/>
                <a:cs typeface="Arial Narrow" panose="020B0604020202020204" pitchFamily="34" charset="0"/>
              </a:rPr>
              <a:t>Since the price is involving quantities/volumes which are not static but moving, the tariff rate of increase will hardly reflect any relation to inflation increase without unpacking it into building blocks.</a:t>
            </a:r>
            <a:endParaRPr lang="en-ZA" sz="1200" dirty="0">
              <a:latin typeface="Arial Narrow" panose="020B0604020202020204" pitchFamily="34" charset="0"/>
              <a:cs typeface="Arial Narrow" panose="020B0604020202020204" pitchFamily="34" charset="0"/>
            </a:endParaRPr>
          </a:p>
          <a:p>
            <a:endParaRPr lang="en-ZA" sz="1200" dirty="0">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2031273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114" y="224075"/>
            <a:ext cx="8229600" cy="857250"/>
          </a:xfrm>
        </p:spPr>
        <p:txBody>
          <a:bodyPr/>
          <a:lstStyle/>
          <a:p>
            <a:pPr algn="l"/>
            <a:r>
              <a:rPr lang="en-ZA" sz="2400" b="1" dirty="0">
                <a:solidFill>
                  <a:schemeClr val="accent3">
                    <a:lumMod val="50000"/>
                  </a:schemeClr>
                </a:solidFill>
                <a:latin typeface="Arial" panose="020B0604020202020204" pitchFamily="34" charset="0"/>
                <a:cs typeface="Arial" panose="020B0604020202020204" pitchFamily="34" charset="0"/>
              </a:rPr>
              <a:t>Background</a:t>
            </a:r>
          </a:p>
        </p:txBody>
      </p:sp>
      <p:sp>
        <p:nvSpPr>
          <p:cNvPr id="3" name="Content Placeholder 2"/>
          <p:cNvSpPr>
            <a:spLocks noGrp="1"/>
          </p:cNvSpPr>
          <p:nvPr>
            <p:ph idx="1"/>
          </p:nvPr>
        </p:nvSpPr>
        <p:spPr>
          <a:xfrm>
            <a:off x="415640" y="953447"/>
            <a:ext cx="6836898" cy="3642898"/>
          </a:xfrm>
        </p:spPr>
        <p:txBody>
          <a:bodyPr/>
          <a:lstStyle/>
          <a:p>
            <a:r>
              <a:rPr lang="en-ZA" sz="1350" dirty="0">
                <a:latin typeface="Arial Narrow" panose="020B0604020202020204" pitchFamily="34" charset="0"/>
                <a:cs typeface="Arial Narrow" panose="020B0604020202020204" pitchFamily="34" charset="0"/>
              </a:rPr>
              <a:t>Water Boards are Schedule 3A entities of PFMA, they are supposed to be self sustainable</a:t>
            </a:r>
          </a:p>
          <a:p>
            <a:r>
              <a:rPr lang="en-US" sz="1350" dirty="0">
                <a:latin typeface="Arial Narrow" panose="020B0604020202020204" pitchFamily="34" charset="0"/>
                <a:cs typeface="Arial Narrow" panose="020B0604020202020204" pitchFamily="34" charset="0"/>
              </a:rPr>
              <a:t>In their operation, water boards must strive to be financially viable in terms of section 34 of the Water Services Act.</a:t>
            </a:r>
            <a:endParaRPr lang="en-ZA" sz="1350" dirty="0">
              <a:latin typeface="Arial Narrow" panose="020B0604020202020204" pitchFamily="34" charset="0"/>
              <a:cs typeface="Arial Narrow" panose="020B0604020202020204" pitchFamily="34" charset="0"/>
            </a:endParaRPr>
          </a:p>
          <a:p>
            <a:endParaRPr lang="en-ZA" sz="1350" dirty="0">
              <a:latin typeface="Arial Narrow" panose="020B0604020202020204" pitchFamily="34" charset="0"/>
              <a:cs typeface="Arial Narrow" panose="020B0604020202020204" pitchFamily="34" charset="0"/>
            </a:endParaRPr>
          </a:p>
          <a:p>
            <a:r>
              <a:rPr lang="en-ZA" sz="1350" dirty="0">
                <a:latin typeface="Arial Narrow" panose="020B0604020202020204" pitchFamily="34" charset="0"/>
                <a:cs typeface="Arial Narrow" panose="020B0604020202020204" pitchFamily="34" charset="0"/>
              </a:rPr>
              <a:t>The tariffs are cost reflective, and based on prudent budget process</a:t>
            </a:r>
          </a:p>
          <a:p>
            <a:endParaRPr lang="en-ZA" sz="1350" dirty="0">
              <a:latin typeface="Arial Narrow" panose="020B0604020202020204" pitchFamily="34" charset="0"/>
              <a:cs typeface="Arial Narrow" panose="020B0604020202020204" pitchFamily="34" charset="0"/>
            </a:endParaRPr>
          </a:p>
          <a:p>
            <a:r>
              <a:rPr lang="en-ZA" sz="1350" dirty="0">
                <a:latin typeface="Arial Narrow" panose="020B0604020202020204" pitchFamily="34" charset="0"/>
                <a:cs typeface="Arial Narrow" panose="020B0604020202020204" pitchFamily="34" charset="0"/>
              </a:rPr>
              <a:t>The tariff process was concluded on 13 March 2020 as per Sec 42 MFMA and circular 23, whereas the state of disaster (due to Covid 19) was declared on the 26</a:t>
            </a:r>
            <a:r>
              <a:rPr lang="en-ZA" sz="1350" baseline="30000" dirty="0">
                <a:latin typeface="Arial Narrow" panose="020B0604020202020204" pitchFamily="34" charset="0"/>
                <a:cs typeface="Arial Narrow" panose="020B0604020202020204" pitchFamily="34" charset="0"/>
              </a:rPr>
              <a:t>th</a:t>
            </a:r>
            <a:r>
              <a:rPr lang="en-ZA" sz="1350" dirty="0">
                <a:latin typeface="Arial Narrow" panose="020B0604020202020204" pitchFamily="34" charset="0"/>
                <a:cs typeface="Arial Narrow" panose="020B0604020202020204" pitchFamily="34" charset="0"/>
              </a:rPr>
              <a:t> March 2020.</a:t>
            </a:r>
          </a:p>
          <a:p>
            <a:endParaRPr lang="en-ZA" sz="1350" dirty="0">
              <a:latin typeface="Arial Narrow" panose="020B0604020202020204" pitchFamily="34" charset="0"/>
              <a:cs typeface="Arial Narrow" panose="020B0604020202020204" pitchFamily="34" charset="0"/>
            </a:endParaRPr>
          </a:p>
          <a:p>
            <a:r>
              <a:rPr lang="en-ZA" sz="1350" dirty="0">
                <a:latin typeface="Arial Narrow" panose="020B0604020202020204" pitchFamily="34" charset="0"/>
                <a:cs typeface="Arial Narrow" panose="020B0604020202020204" pitchFamily="34" charset="0"/>
              </a:rPr>
              <a:t>The impact of Covid 19 on the economy is acknowledged and the Department is considering options on how to factor it in future tariff processes</a:t>
            </a:r>
          </a:p>
        </p:txBody>
      </p:sp>
    </p:spTree>
    <p:extLst>
      <p:ext uri="{BB962C8B-B14F-4D97-AF65-F5344CB8AC3E}">
        <p14:creationId xmlns:p14="http://schemas.microsoft.com/office/powerpoint/2010/main" val="3277879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a:xfrm>
            <a:off x="674018" y="236460"/>
            <a:ext cx="8002622" cy="638083"/>
          </a:xfrm>
        </p:spPr>
        <p:txBody>
          <a:bodyPr>
            <a:noAutofit/>
          </a:bodyPr>
          <a:lstStyle/>
          <a:p>
            <a:pPr algn="l" eaLnBrk="1" hangingPunct="1"/>
            <a:r>
              <a:rPr lang="en-US" sz="1800" b="1" dirty="0">
                <a:solidFill>
                  <a:schemeClr val="accent3">
                    <a:lumMod val="50000"/>
                  </a:schemeClr>
                </a:solidFill>
                <a:latin typeface="Arial" panose="020B0604020202020204" pitchFamily="34" charset="0"/>
                <a:cs typeface="Arial" panose="020B0604020202020204" pitchFamily="34" charset="0"/>
              </a:rPr>
              <a:t>Why is drought tariff inconsistently applied, why DWS not provide a uniform method of determining a drought tariff:</a:t>
            </a:r>
            <a:endParaRPr lang="en-US" sz="1800" dirty="0">
              <a:solidFill>
                <a:schemeClr val="accent3">
                  <a:lumMod val="50000"/>
                </a:schemeClr>
              </a:solidFill>
              <a:latin typeface="Arial" panose="020B0604020202020204" pitchFamily="34" charset="0"/>
              <a:cs typeface="Arial" panose="020B0604020202020204" pitchFamily="34" charset="0"/>
            </a:endParaRPr>
          </a:p>
        </p:txBody>
      </p:sp>
      <p:sp>
        <p:nvSpPr>
          <p:cNvPr id="13317" name="Rectangle 3"/>
          <p:cNvSpPr>
            <a:spLocks noGrp="1" noChangeArrowheads="1"/>
          </p:cNvSpPr>
          <p:nvPr>
            <p:ph idx="1"/>
          </p:nvPr>
        </p:nvSpPr>
        <p:spPr>
          <a:xfrm>
            <a:off x="404137" y="1108198"/>
            <a:ext cx="8480783" cy="3582211"/>
          </a:xfrm>
        </p:spPr>
        <p:txBody>
          <a:bodyPr>
            <a:normAutofit/>
          </a:bodyPr>
          <a:lstStyle/>
          <a:p>
            <a:pPr eaLnBrk="1" hangingPunct="1">
              <a:lnSpc>
                <a:spcPts val="1200"/>
              </a:lnSpc>
            </a:pPr>
            <a:r>
              <a:rPr lang="en-US" sz="1200" dirty="0">
                <a:latin typeface="Arial Narrow" panose="020B0604020202020204" pitchFamily="34" charset="0"/>
                <a:cs typeface="Arial Narrow" panose="020B0604020202020204" pitchFamily="34" charset="0"/>
              </a:rPr>
              <a:t>Drought is real and hard hitting where it is experienced. Municipalities will suffer failure to meet demand of residents and it distorts the budget.</a:t>
            </a:r>
          </a:p>
          <a:p>
            <a:pPr marL="0" indent="0" eaLnBrk="1" hangingPunct="1">
              <a:lnSpc>
                <a:spcPts val="1200"/>
              </a:lnSpc>
              <a:buNone/>
            </a:pPr>
            <a:endParaRPr lang="en-US" sz="1200" dirty="0">
              <a:latin typeface="Arial Narrow" panose="020B0604020202020204" pitchFamily="34" charset="0"/>
              <a:cs typeface="Arial Narrow" panose="020B0604020202020204" pitchFamily="34" charset="0"/>
            </a:endParaRPr>
          </a:p>
          <a:p>
            <a:pPr eaLnBrk="1" hangingPunct="1">
              <a:lnSpc>
                <a:spcPts val="1200"/>
              </a:lnSpc>
            </a:pPr>
            <a:r>
              <a:rPr lang="en-US" sz="1200" dirty="0">
                <a:latin typeface="Arial Narrow" panose="020B0604020202020204" pitchFamily="34" charset="0"/>
                <a:cs typeface="Arial Narrow" panose="020B0604020202020204" pitchFamily="34" charset="0"/>
              </a:rPr>
              <a:t>Restrictions imposed by the department on abstraction are applied indiscriminately in all affected schemes in order to postpone the total shortage of water at least until resources are recharged. </a:t>
            </a:r>
          </a:p>
          <a:p>
            <a:pPr marL="0" indent="0" eaLnBrk="1" hangingPunct="1">
              <a:lnSpc>
                <a:spcPts val="1200"/>
              </a:lnSpc>
              <a:buNone/>
            </a:pPr>
            <a:endParaRPr lang="en-US" sz="1200" dirty="0">
              <a:latin typeface="Arial Narrow" panose="020B0604020202020204" pitchFamily="34" charset="0"/>
              <a:cs typeface="Arial Narrow" panose="020B0604020202020204" pitchFamily="34" charset="0"/>
            </a:endParaRPr>
          </a:p>
          <a:p>
            <a:pPr eaLnBrk="1" hangingPunct="1">
              <a:lnSpc>
                <a:spcPts val="1200"/>
              </a:lnSpc>
            </a:pPr>
            <a:r>
              <a:rPr lang="en-US" sz="1200" dirty="0">
                <a:latin typeface="Arial Narrow" panose="020B0604020202020204" pitchFamily="34" charset="0"/>
                <a:cs typeface="Arial Narrow" panose="020B0604020202020204" pitchFamily="34" charset="0"/>
              </a:rPr>
              <a:t>Water services is a volume based business, reduction in the volumes available for distribution has negative cash flow implications. With declared drought, water boards are expected to revise budgets to align with the available volumes and determine the tariff on that basis.</a:t>
            </a:r>
          </a:p>
          <a:p>
            <a:pPr marL="0" indent="0" eaLnBrk="1" hangingPunct="1">
              <a:lnSpc>
                <a:spcPts val="1200"/>
              </a:lnSpc>
              <a:buNone/>
            </a:pPr>
            <a:endParaRPr lang="en-US" sz="1200" dirty="0">
              <a:latin typeface="Arial Narrow" panose="020B0604020202020204" pitchFamily="34" charset="0"/>
              <a:cs typeface="Arial Narrow" panose="020B0604020202020204" pitchFamily="34" charset="0"/>
            </a:endParaRPr>
          </a:p>
          <a:p>
            <a:pPr eaLnBrk="1" hangingPunct="1">
              <a:lnSpc>
                <a:spcPts val="1200"/>
              </a:lnSpc>
            </a:pPr>
            <a:r>
              <a:rPr lang="en-US" sz="1200" dirty="0">
                <a:latin typeface="Arial Narrow" panose="020B0604020202020204" pitchFamily="34" charset="0"/>
                <a:cs typeface="Arial Narrow" panose="020B0604020202020204" pitchFamily="34" charset="0"/>
              </a:rPr>
              <a:t>There is an interim measure that could apply in case a water board faces volume restrictions due to drought which has been shared with water boards pending the finalization of the revised norms and standards</a:t>
            </a:r>
          </a:p>
          <a:p>
            <a:pPr marL="0" indent="0" eaLnBrk="1" hangingPunct="1">
              <a:lnSpc>
                <a:spcPts val="1200"/>
              </a:lnSpc>
              <a:buNone/>
            </a:pPr>
            <a:endParaRPr lang="en-US" sz="1200" dirty="0">
              <a:latin typeface="Arial Narrow" panose="020B0604020202020204" pitchFamily="34" charset="0"/>
              <a:cs typeface="Arial Narrow" panose="020B0604020202020204" pitchFamily="34" charset="0"/>
            </a:endParaRPr>
          </a:p>
          <a:p>
            <a:pPr eaLnBrk="1" hangingPunct="1">
              <a:lnSpc>
                <a:spcPts val="1200"/>
              </a:lnSpc>
            </a:pPr>
            <a:r>
              <a:rPr lang="en-US" sz="1200" dirty="0">
                <a:latin typeface="Arial Narrow" panose="020B0604020202020204" pitchFamily="34" charset="0"/>
                <a:cs typeface="Arial Narrow" panose="020B0604020202020204" pitchFamily="34" charset="0"/>
              </a:rPr>
              <a:t>Drought tariff is the only available tool to compensate water boards for revenue losses due to drought as compared with municipalities may receive a relief from National/ Province or both.</a:t>
            </a:r>
            <a:endParaRPr lang="en-ZA" sz="1200" dirty="0">
              <a:latin typeface="Arial Narrow" panose="020B0604020202020204" pitchFamily="34" charset="0"/>
              <a:cs typeface="Arial Narrow" panose="020B0604020202020204" pitchFamily="34" charset="0"/>
            </a:endParaRPr>
          </a:p>
          <a:p>
            <a:pPr eaLnBrk="1" hangingPunct="1"/>
            <a:endParaRPr lang="en-US" sz="1350" dirty="0">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13027907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673428" y="233225"/>
            <a:ext cx="7662852" cy="646331"/>
          </a:xfrm>
          <a:prstGeom prst="rect">
            <a:avLst/>
          </a:prstGeom>
          <a:noFill/>
        </p:spPr>
        <p:txBody>
          <a:bodyPr wrap="square">
            <a:spAutoFit/>
          </a:bodyPr>
          <a:lstStyle/>
          <a:p>
            <a:pPr>
              <a:defRPr/>
            </a:pPr>
            <a:r>
              <a:rPr lang="en-US" sz="1800" b="1" dirty="0">
                <a:solidFill>
                  <a:schemeClr val="accent3">
                    <a:lumMod val="50000"/>
                  </a:schemeClr>
                </a:solidFill>
                <a:latin typeface="Arial" panose="020B0604020202020204" pitchFamily="34" charset="0"/>
                <a:ea typeface="ＭＳ Ｐゴシック" pitchFamily="34" charset="-128"/>
                <a:cs typeface="Arial" panose="020B0604020202020204" pitchFamily="34" charset="0"/>
              </a:rPr>
              <a:t>Water charges (tariffs) are determined annually, why is</a:t>
            </a:r>
          </a:p>
          <a:p>
            <a:pPr>
              <a:defRPr/>
            </a:pPr>
            <a:r>
              <a:rPr lang="en-US" sz="1800" b="1" dirty="0">
                <a:solidFill>
                  <a:schemeClr val="accent3">
                    <a:lumMod val="50000"/>
                  </a:schemeClr>
                </a:solidFill>
                <a:latin typeface="Arial" panose="020B0604020202020204" pitchFamily="34" charset="0"/>
                <a:ea typeface="ＭＳ Ｐゴシック" pitchFamily="34" charset="-128"/>
                <a:cs typeface="Arial" panose="020B0604020202020204" pitchFamily="34" charset="0"/>
              </a:rPr>
              <a:t>DWS not adopting a multi year water charge system (tariff).</a:t>
            </a:r>
            <a:endParaRPr lang="en-ZA" sz="1800" dirty="0">
              <a:solidFill>
                <a:schemeClr val="accent3">
                  <a:lumMod val="50000"/>
                </a:schemeClr>
              </a:solidFill>
              <a:latin typeface="Arial" panose="020B0604020202020204" pitchFamily="34" charset="0"/>
              <a:ea typeface="ＭＳ Ｐゴシック" pitchFamily="34" charset="-128"/>
              <a:cs typeface="Arial" panose="020B0604020202020204" pitchFamily="34" charset="0"/>
            </a:endParaRPr>
          </a:p>
        </p:txBody>
      </p:sp>
      <p:sp>
        <p:nvSpPr>
          <p:cNvPr id="15363" name="Rectangle 4"/>
          <p:cNvSpPr>
            <a:spLocks noChangeArrowheads="1"/>
          </p:cNvSpPr>
          <p:nvPr/>
        </p:nvSpPr>
        <p:spPr bwMode="auto">
          <a:xfrm>
            <a:off x="313150" y="1228658"/>
            <a:ext cx="7891050" cy="1606594"/>
          </a:xfrm>
          <a:prstGeom prst="rect">
            <a:avLst/>
          </a:prstGeom>
          <a:noFill/>
          <a:ln w="9525">
            <a:noFill/>
            <a:miter lim="800000"/>
            <a:headEnd/>
            <a:tailEnd/>
          </a:ln>
        </p:spPr>
        <p:txBody>
          <a:bodyPr wrap="square">
            <a:spAutoFit/>
          </a:bodyPr>
          <a:lstStyle/>
          <a:p>
            <a:pPr marL="514350" lvl="1" indent="-171450" fontAlgn="base">
              <a:spcBef>
                <a:spcPct val="0"/>
              </a:spcBef>
              <a:spcAft>
                <a:spcPct val="0"/>
              </a:spcAft>
              <a:buFont typeface="Arial" panose="020B0604020202020204" pitchFamily="34" charset="0"/>
              <a:buChar char="•"/>
            </a:pPr>
            <a:r>
              <a:rPr lang="en-US" sz="1200" dirty="0">
                <a:solidFill>
                  <a:prstClr val="black"/>
                </a:solidFill>
                <a:latin typeface="Arial Narrow" panose="020B0604020202020204" pitchFamily="34" charset="0"/>
                <a:ea typeface="ＭＳ Ｐゴシック" pitchFamily="34" charset="-128"/>
                <a:cs typeface="Arial Narrow" panose="020B0604020202020204" pitchFamily="34" charset="0"/>
              </a:rPr>
              <a:t>The Pricing Strategy for raw water charges and the norms &amp; standards for water services tariffs are currently under review</a:t>
            </a:r>
          </a:p>
          <a:p>
            <a:pPr marL="557213" lvl="1" indent="-214313" fontAlgn="base">
              <a:spcBef>
                <a:spcPct val="0"/>
              </a:spcBef>
              <a:spcAft>
                <a:spcPct val="0"/>
              </a:spcAft>
              <a:buFont typeface="Arial" pitchFamily="34" charset="0"/>
              <a:buChar char="•"/>
            </a:pPr>
            <a:endParaRPr lang="en-ZA" sz="1200" dirty="0">
              <a:solidFill>
                <a:prstClr val="black"/>
              </a:solidFill>
              <a:latin typeface="Arial Narrow" panose="020B0604020202020204" pitchFamily="34" charset="0"/>
              <a:ea typeface="ＭＳ Ｐゴシック" pitchFamily="34" charset="-128"/>
              <a:cs typeface="Arial Narrow" panose="020B0604020202020204" pitchFamily="34" charset="0"/>
            </a:endParaRPr>
          </a:p>
          <a:p>
            <a:pPr lvl="1" fontAlgn="base">
              <a:spcBef>
                <a:spcPct val="0"/>
              </a:spcBef>
              <a:spcAft>
                <a:spcPct val="0"/>
              </a:spcAft>
              <a:buFont typeface="Arial" pitchFamily="34" charset="0"/>
              <a:buChar char="•"/>
            </a:pPr>
            <a:r>
              <a:rPr lang="en-US" sz="1200" dirty="0">
                <a:solidFill>
                  <a:prstClr val="black"/>
                </a:solidFill>
                <a:latin typeface="Arial Narrow" panose="020B0604020202020204" pitchFamily="34" charset="0"/>
                <a:ea typeface="ＭＳ Ｐゴシック" pitchFamily="34" charset="-128"/>
                <a:cs typeface="Arial Narrow" panose="020B0604020202020204" pitchFamily="34" charset="0"/>
              </a:rPr>
              <a:t>  The draft documents adopts the multi year tariff  approach.  </a:t>
            </a:r>
            <a:endParaRPr lang="en-US" sz="1200" u="sng" dirty="0">
              <a:solidFill>
                <a:prstClr val="black"/>
              </a:solidFill>
              <a:latin typeface="Arial Narrow" panose="020B0604020202020204" pitchFamily="34" charset="0"/>
              <a:ea typeface="ＭＳ Ｐゴシック" pitchFamily="34" charset="-128"/>
              <a:cs typeface="Arial Narrow" panose="020B0604020202020204" pitchFamily="34" charset="0"/>
            </a:endParaRPr>
          </a:p>
          <a:p>
            <a:pPr lvl="1" fontAlgn="base">
              <a:spcBef>
                <a:spcPct val="0"/>
              </a:spcBef>
              <a:spcAft>
                <a:spcPct val="0"/>
              </a:spcAft>
              <a:buFont typeface="Arial" pitchFamily="34" charset="0"/>
              <a:buChar char="•"/>
            </a:pPr>
            <a:endParaRPr lang="en-US" sz="1200" u="sng" dirty="0">
              <a:solidFill>
                <a:prstClr val="black"/>
              </a:solidFill>
              <a:latin typeface="Arial Narrow" panose="020B0604020202020204" pitchFamily="34" charset="0"/>
              <a:ea typeface="ＭＳ Ｐゴシック" pitchFamily="34" charset="-128"/>
              <a:cs typeface="Arial Narrow" panose="020B0604020202020204" pitchFamily="34" charset="0"/>
            </a:endParaRPr>
          </a:p>
          <a:p>
            <a:pPr lvl="1" fontAlgn="base">
              <a:spcBef>
                <a:spcPct val="0"/>
              </a:spcBef>
              <a:spcAft>
                <a:spcPct val="0"/>
              </a:spcAft>
            </a:pPr>
            <a:r>
              <a:rPr lang="en-ZA" sz="1200" b="1" dirty="0">
                <a:solidFill>
                  <a:prstClr val="black"/>
                </a:solidFill>
                <a:latin typeface="Arial Narrow" panose="020B0604020202020204" pitchFamily="34" charset="0"/>
                <a:ea typeface="ＭＳ Ｐゴシック" pitchFamily="34" charset="-128"/>
                <a:cs typeface="Arial Narrow" panose="020B0604020202020204" pitchFamily="34" charset="0"/>
              </a:rPr>
              <a:t>Water Sector does not have an independent Regular like energy sector. What are the plans to establish and expedite the independent Regulator not continue with internal Economic Regulator</a:t>
            </a:r>
          </a:p>
          <a:p>
            <a:pPr lvl="1" fontAlgn="base">
              <a:spcBef>
                <a:spcPct val="0"/>
              </a:spcBef>
              <a:spcAft>
                <a:spcPct val="0"/>
              </a:spcAft>
            </a:pPr>
            <a:endParaRPr lang="en-ZA" sz="1200" dirty="0">
              <a:solidFill>
                <a:prstClr val="black"/>
              </a:solidFill>
              <a:latin typeface="Arial Narrow" panose="020B0604020202020204" pitchFamily="34" charset="0"/>
              <a:ea typeface="ＭＳ Ｐゴシック" pitchFamily="34" charset="-128"/>
              <a:cs typeface="Arial Narrow" panose="020B0604020202020204" pitchFamily="34" charset="0"/>
            </a:endParaRPr>
          </a:p>
          <a:p>
            <a:pPr marL="514350" lvl="1" indent="-171450" eaLnBrk="0" fontAlgn="base" hangingPunct="0">
              <a:spcBef>
                <a:spcPct val="20000"/>
              </a:spcBef>
              <a:spcAft>
                <a:spcPct val="0"/>
              </a:spcAft>
              <a:buFont typeface="Arial" panose="020B0604020202020204" pitchFamily="34" charset="0"/>
              <a:buChar char="•"/>
            </a:pPr>
            <a:r>
              <a:rPr lang="en-ZA" sz="1200" dirty="0">
                <a:solidFill>
                  <a:prstClr val="black"/>
                </a:solidFill>
                <a:latin typeface="Arial Narrow" panose="020B0604020202020204" pitchFamily="34" charset="0"/>
                <a:ea typeface="ＭＳ Ｐゴシック" charset="0"/>
                <a:cs typeface="Arial Narrow" panose="020B0604020202020204" pitchFamily="34" charset="0"/>
              </a:rPr>
              <a:t>The Department is reviewing the functionality of the Economic Regulator. Stakeholders will be consulted in due course</a:t>
            </a:r>
            <a:endParaRPr lang="en-US" sz="1200" u="sng" dirty="0">
              <a:solidFill>
                <a:prstClr val="black"/>
              </a:solidFill>
              <a:latin typeface="Arial Narrow" panose="020B0604020202020204" pitchFamily="34" charset="0"/>
              <a:ea typeface="ＭＳ Ｐゴシック" pitchFamily="34" charset="-128"/>
              <a:cs typeface="Arial Narrow" panose="020B0604020202020204" pitchFamily="34" charset="0"/>
            </a:endParaRPr>
          </a:p>
        </p:txBody>
      </p:sp>
    </p:spTree>
    <p:extLst>
      <p:ext uri="{BB962C8B-B14F-4D97-AF65-F5344CB8AC3E}">
        <p14:creationId xmlns:p14="http://schemas.microsoft.com/office/powerpoint/2010/main" val="305156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651900" y="254953"/>
            <a:ext cx="7730100" cy="969496"/>
          </a:xfrm>
          <a:prstGeom prst="rect">
            <a:avLst/>
          </a:prstGeom>
          <a:noFill/>
        </p:spPr>
        <p:txBody>
          <a:bodyPr wrap="square">
            <a:spAutoFit/>
          </a:bodyPr>
          <a:lstStyle/>
          <a:p>
            <a:pPr>
              <a:defRPr/>
            </a:pPr>
            <a:r>
              <a:rPr lang="en-US" sz="1800" b="1" dirty="0">
                <a:solidFill>
                  <a:schemeClr val="accent3">
                    <a:lumMod val="50000"/>
                  </a:schemeClr>
                </a:solidFill>
                <a:latin typeface="Arial" panose="020B0604020202020204" pitchFamily="34" charset="0"/>
                <a:ea typeface="ＭＳ Ｐゴシック" pitchFamily="34" charset="-128"/>
                <a:cs typeface="Arial" panose="020B0604020202020204" pitchFamily="34" charset="0"/>
              </a:rPr>
              <a:t>A school and Clinic in Moses </a:t>
            </a:r>
            <a:r>
              <a:rPr lang="en-US" sz="1800" b="1" dirty="0" err="1">
                <a:solidFill>
                  <a:schemeClr val="accent3">
                    <a:lumMod val="50000"/>
                  </a:schemeClr>
                </a:solidFill>
                <a:latin typeface="Arial" panose="020B0604020202020204" pitchFamily="34" charset="0"/>
                <a:ea typeface="ＭＳ Ｐゴシック" pitchFamily="34" charset="-128"/>
                <a:cs typeface="Arial" panose="020B0604020202020204" pitchFamily="34" charset="0"/>
              </a:rPr>
              <a:t>Kotane</a:t>
            </a:r>
            <a:r>
              <a:rPr lang="en-US" sz="1800" b="1" dirty="0">
                <a:solidFill>
                  <a:schemeClr val="accent3">
                    <a:lumMod val="50000"/>
                  </a:schemeClr>
                </a:solidFill>
                <a:latin typeface="Arial" panose="020B0604020202020204" pitchFamily="34" charset="0"/>
                <a:ea typeface="ＭＳ Ｐゴシック" pitchFamily="34" charset="-128"/>
                <a:cs typeface="Arial" panose="020B0604020202020204" pitchFamily="34" charset="0"/>
              </a:rPr>
              <a:t> does not have water to wash hands and this will results in the spread of covid-19.</a:t>
            </a:r>
            <a:endParaRPr lang="en-ZA" sz="1800" b="1" cap="all" dirty="0">
              <a:solidFill>
                <a:schemeClr val="accent3">
                  <a:lumMod val="50000"/>
                </a:schemeClr>
              </a:solidFill>
              <a:latin typeface="Arial" panose="020B0604020202020204" pitchFamily="34" charset="0"/>
              <a:ea typeface="ＭＳ Ｐゴシック" pitchFamily="34" charset="-128"/>
              <a:cs typeface="Arial" panose="020B0604020202020204" pitchFamily="34" charset="0"/>
            </a:endParaRPr>
          </a:p>
          <a:p>
            <a:pPr>
              <a:defRPr/>
            </a:pPr>
            <a:endParaRPr lang="en-ZA" sz="2100" b="1" cap="all" dirty="0">
              <a:solidFill>
                <a:srgbClr val="A4B16F"/>
              </a:solidFill>
              <a:latin typeface="Gill Sans"/>
              <a:ea typeface="ＭＳ Ｐゴシック" pitchFamily="34" charset="-128"/>
              <a:cs typeface="Gill Sans"/>
            </a:endParaRPr>
          </a:p>
        </p:txBody>
      </p:sp>
      <p:sp>
        <p:nvSpPr>
          <p:cNvPr id="15363" name="Rectangle 4"/>
          <p:cNvSpPr>
            <a:spLocks noChangeArrowheads="1"/>
          </p:cNvSpPr>
          <p:nvPr/>
        </p:nvSpPr>
        <p:spPr bwMode="auto">
          <a:xfrm>
            <a:off x="445078" y="1148489"/>
            <a:ext cx="8383961" cy="2806922"/>
          </a:xfrm>
          <a:prstGeom prst="rect">
            <a:avLst/>
          </a:prstGeom>
          <a:noFill/>
          <a:ln w="9525">
            <a:noFill/>
            <a:miter lim="800000"/>
            <a:headEnd/>
            <a:tailEnd/>
          </a:ln>
        </p:spPr>
        <p:txBody>
          <a:bodyPr wrap="square">
            <a:spAutoFit/>
          </a:bodyPr>
          <a:lstStyle/>
          <a:p>
            <a:pPr marL="214313" indent="-214313" fontAlgn="base">
              <a:spcBef>
                <a:spcPct val="0"/>
              </a:spcBef>
              <a:spcAft>
                <a:spcPct val="0"/>
              </a:spcAft>
              <a:buFont typeface="Arial" pitchFamily="34" charset="0"/>
              <a:buChar char="•"/>
            </a:pPr>
            <a:r>
              <a:rPr lang="en-US" sz="1400" dirty="0">
                <a:solidFill>
                  <a:prstClr val="black"/>
                </a:solidFill>
                <a:latin typeface="Arial Narrow" panose="020B0604020202020204" pitchFamily="34" charset="0"/>
                <a:ea typeface="ＭＳ Ｐゴシック" pitchFamily="34" charset="-128"/>
                <a:cs typeface="Arial Narrow" panose="020B0604020202020204" pitchFamily="34" charset="0"/>
              </a:rPr>
              <a:t>Magalies Water provides bulk  water services to Moses </a:t>
            </a:r>
            <a:r>
              <a:rPr lang="en-US" sz="1400" dirty="0" err="1">
                <a:solidFill>
                  <a:prstClr val="black"/>
                </a:solidFill>
                <a:latin typeface="Arial Narrow" panose="020B0604020202020204" pitchFamily="34" charset="0"/>
                <a:ea typeface="ＭＳ Ｐゴシック" pitchFamily="34" charset="-128"/>
                <a:cs typeface="Arial Narrow" panose="020B0604020202020204" pitchFamily="34" charset="0"/>
              </a:rPr>
              <a:t>Kotane</a:t>
            </a:r>
            <a:r>
              <a:rPr lang="en-US" sz="1400" dirty="0">
                <a:solidFill>
                  <a:prstClr val="black"/>
                </a:solidFill>
                <a:latin typeface="Arial Narrow" panose="020B0604020202020204" pitchFamily="34" charset="0"/>
                <a:ea typeface="ＭＳ Ｐゴシック" pitchFamily="34" charset="-128"/>
                <a:cs typeface="Arial Narrow" panose="020B0604020202020204" pitchFamily="34" charset="0"/>
              </a:rPr>
              <a:t> Municipality (Water Services Authority)  which has authority in the area of jurisdiction within which the school and the clinic are located</a:t>
            </a:r>
          </a:p>
          <a:p>
            <a:pPr marL="214313" indent="-214313" fontAlgn="base">
              <a:spcBef>
                <a:spcPct val="0"/>
              </a:spcBef>
              <a:spcAft>
                <a:spcPct val="0"/>
              </a:spcAft>
              <a:buFont typeface="Arial" pitchFamily="34" charset="0"/>
              <a:buChar char="•"/>
            </a:pPr>
            <a:endParaRPr lang="en-US" sz="1400" dirty="0">
              <a:solidFill>
                <a:prstClr val="black"/>
              </a:solidFill>
              <a:latin typeface="Arial Narrow" panose="020B0604020202020204" pitchFamily="34" charset="0"/>
              <a:ea typeface="ＭＳ Ｐゴシック" pitchFamily="34" charset="-128"/>
              <a:cs typeface="Arial Narrow" panose="020B0604020202020204" pitchFamily="34" charset="0"/>
            </a:endParaRPr>
          </a:p>
          <a:p>
            <a:pPr marL="214313" indent="-214313" fontAlgn="base">
              <a:spcBef>
                <a:spcPct val="0"/>
              </a:spcBef>
              <a:spcAft>
                <a:spcPct val="0"/>
              </a:spcAft>
              <a:buFont typeface="Arial" pitchFamily="34" charset="0"/>
              <a:buChar char="•"/>
            </a:pPr>
            <a:r>
              <a:rPr lang="en-US" sz="1400" dirty="0">
                <a:solidFill>
                  <a:prstClr val="black"/>
                </a:solidFill>
                <a:latin typeface="Arial Narrow" panose="020B0604020202020204" pitchFamily="34" charset="0"/>
                <a:ea typeface="ＭＳ Ｐゴシック" pitchFamily="34" charset="-128"/>
                <a:cs typeface="Arial Narrow" panose="020B0604020202020204" pitchFamily="34" charset="0"/>
              </a:rPr>
              <a:t>The supply of water services to the clinic and the school is therefore the responsibility of  municipality and must ensure that every resident or potential resident has access to at least basic level of water services.</a:t>
            </a:r>
          </a:p>
          <a:p>
            <a:pPr fontAlgn="base">
              <a:spcBef>
                <a:spcPct val="0"/>
              </a:spcBef>
              <a:spcAft>
                <a:spcPct val="0"/>
              </a:spcAft>
            </a:pPr>
            <a:endParaRPr lang="en-US" sz="1400" dirty="0">
              <a:solidFill>
                <a:prstClr val="black"/>
              </a:solidFill>
              <a:latin typeface="Arial Narrow" panose="020B0604020202020204" pitchFamily="34" charset="0"/>
              <a:ea typeface="ＭＳ Ｐゴシック" pitchFamily="34" charset="-128"/>
              <a:cs typeface="Arial Narrow" panose="020B0604020202020204" pitchFamily="34" charset="0"/>
            </a:endParaRPr>
          </a:p>
          <a:p>
            <a:pPr marL="214313" indent="-214313" fontAlgn="base">
              <a:spcBef>
                <a:spcPct val="0"/>
              </a:spcBef>
              <a:spcAft>
                <a:spcPct val="0"/>
              </a:spcAft>
              <a:buFont typeface="Arial" pitchFamily="34" charset="0"/>
              <a:buChar char="•"/>
            </a:pPr>
            <a:r>
              <a:rPr lang="en-US" sz="1400" dirty="0">
                <a:solidFill>
                  <a:prstClr val="black"/>
                </a:solidFill>
                <a:latin typeface="Arial Narrow" panose="020B0604020202020204" pitchFamily="34" charset="0"/>
                <a:ea typeface="ＭＳ Ｐゴシック" pitchFamily="34" charset="-128"/>
                <a:cs typeface="Arial Narrow" panose="020B0604020202020204" pitchFamily="34" charset="0"/>
              </a:rPr>
              <a:t>Magalies Water may supply the water services to the residents of the municipality only if requested by the municipality (WSA) by means of a Service Level Agreement .</a:t>
            </a:r>
          </a:p>
          <a:p>
            <a:pPr fontAlgn="base">
              <a:spcBef>
                <a:spcPct val="0"/>
              </a:spcBef>
              <a:spcAft>
                <a:spcPct val="0"/>
              </a:spcAft>
            </a:pPr>
            <a:endParaRPr lang="en-US" sz="1400" dirty="0">
              <a:solidFill>
                <a:prstClr val="black"/>
              </a:solidFill>
              <a:latin typeface="Arial Narrow" panose="020B0604020202020204" pitchFamily="34" charset="0"/>
              <a:ea typeface="ＭＳ Ｐゴシック" pitchFamily="34" charset="-128"/>
              <a:cs typeface="Arial Narrow" panose="020B0604020202020204" pitchFamily="34" charset="0"/>
            </a:endParaRPr>
          </a:p>
          <a:p>
            <a:pPr marL="214313" indent="-214313" fontAlgn="base">
              <a:spcBef>
                <a:spcPct val="0"/>
              </a:spcBef>
              <a:spcAft>
                <a:spcPct val="0"/>
              </a:spcAft>
              <a:buFont typeface="Arial" pitchFamily="34" charset="0"/>
              <a:buChar char="•"/>
            </a:pPr>
            <a:r>
              <a:rPr lang="en-US" sz="1400" dirty="0">
                <a:solidFill>
                  <a:prstClr val="black"/>
                </a:solidFill>
                <a:latin typeface="Arial Narrow" panose="020B0604020202020204" pitchFamily="34" charset="0"/>
                <a:ea typeface="ＭＳ Ｐゴシック" pitchFamily="34" charset="-128"/>
                <a:cs typeface="Arial Narrow" panose="020B0604020202020204" pitchFamily="34" charset="0"/>
              </a:rPr>
              <a:t>For covid-19 the department has an initiative in which water tanks are distributed to communities which do not have access to water services. </a:t>
            </a:r>
          </a:p>
          <a:p>
            <a:pPr algn="just" fontAlgn="base">
              <a:lnSpc>
                <a:spcPct val="80000"/>
              </a:lnSpc>
              <a:spcBef>
                <a:spcPct val="0"/>
              </a:spcBef>
              <a:spcAft>
                <a:spcPct val="0"/>
              </a:spcAft>
              <a:buFont typeface="Arial" pitchFamily="34" charset="0"/>
              <a:buChar char="•"/>
              <a:defRPr/>
            </a:pPr>
            <a:endParaRPr lang="en-US" sz="1400" dirty="0">
              <a:solidFill>
                <a:prstClr val="black"/>
              </a:solidFill>
              <a:latin typeface="Arial Narrow" panose="020B0604020202020204" pitchFamily="34" charset="0"/>
              <a:ea typeface="ＭＳ Ｐゴシック" pitchFamily="34" charset="-128"/>
              <a:cs typeface="Arial Narrow" panose="020B0604020202020204" pitchFamily="34" charset="0"/>
            </a:endParaRPr>
          </a:p>
          <a:p>
            <a:pPr algn="ctr" fontAlgn="base">
              <a:lnSpc>
                <a:spcPct val="80000"/>
              </a:lnSpc>
              <a:spcBef>
                <a:spcPct val="0"/>
              </a:spcBef>
              <a:spcAft>
                <a:spcPct val="0"/>
              </a:spcAft>
              <a:defRPr/>
            </a:pPr>
            <a:endParaRPr lang="en-US" sz="1400" dirty="0">
              <a:solidFill>
                <a:prstClr val="black"/>
              </a:solidFill>
              <a:latin typeface="Arial Narrow" panose="020B0604020202020204" pitchFamily="34" charset="0"/>
              <a:ea typeface="ＭＳ Ｐゴシック" pitchFamily="34" charset="-128"/>
              <a:cs typeface="Arial Narrow" panose="020B0604020202020204" pitchFamily="34" charset="0"/>
            </a:endParaRPr>
          </a:p>
        </p:txBody>
      </p:sp>
      <p:sp>
        <p:nvSpPr>
          <p:cNvPr id="2" name="Slide Number Placeholder 1"/>
          <p:cNvSpPr>
            <a:spLocks noGrp="1"/>
          </p:cNvSpPr>
          <p:nvPr>
            <p:ph type="sldNum" sz="quarter" idx="12"/>
          </p:nvPr>
        </p:nvSpPr>
        <p:spPr>
          <a:xfrm>
            <a:off x="6057900" y="4647525"/>
            <a:ext cx="1600200" cy="273844"/>
          </a:xfrm>
        </p:spPr>
        <p:txBody>
          <a:bodyPr/>
          <a:lstStyle/>
          <a:p>
            <a:pPr defTabSz="685800">
              <a:defRPr/>
            </a:pPr>
            <a:fld id="{F7DF9DBC-A049-4888-A53B-AC4F919C11F7}" type="slidenum">
              <a:rPr lang="en-US">
                <a:solidFill>
                  <a:prstClr val="black"/>
                </a:solidFill>
              </a:rPr>
              <a:pPr defTabSz="685800">
                <a:defRPr/>
              </a:pPr>
              <a:t>52</a:t>
            </a:fld>
            <a:endParaRPr lang="en-US" dirty="0">
              <a:solidFill>
                <a:prstClr val="black"/>
              </a:solidFill>
            </a:endParaRPr>
          </a:p>
        </p:txBody>
      </p:sp>
    </p:spTree>
    <p:extLst>
      <p:ext uri="{BB962C8B-B14F-4D97-AF65-F5344CB8AC3E}">
        <p14:creationId xmlns:p14="http://schemas.microsoft.com/office/powerpoint/2010/main" val="1586187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4"/>
          <p:cNvSpPr>
            <a:spLocks noChangeArrowheads="1"/>
          </p:cNvSpPr>
          <p:nvPr/>
        </p:nvSpPr>
        <p:spPr bwMode="auto">
          <a:xfrm>
            <a:off x="663167" y="1500222"/>
            <a:ext cx="8145553" cy="2677656"/>
          </a:xfrm>
          <a:prstGeom prst="rect">
            <a:avLst/>
          </a:prstGeom>
          <a:noFill/>
          <a:ln w="9525">
            <a:noFill/>
            <a:miter lim="800000"/>
            <a:headEnd/>
            <a:tailEnd/>
          </a:ln>
        </p:spPr>
        <p:txBody>
          <a:bodyPr wrap="square">
            <a:spAutoFit/>
          </a:bodyPr>
          <a:lstStyle/>
          <a:p>
            <a:pPr fontAlgn="base">
              <a:spcBef>
                <a:spcPct val="0"/>
              </a:spcBef>
              <a:spcAft>
                <a:spcPct val="0"/>
              </a:spcAft>
              <a:buFont typeface="Arial" pitchFamily="34" charset="0"/>
              <a:buChar char="•"/>
              <a:defRPr/>
            </a:pPr>
            <a:r>
              <a:rPr lang="en-US" sz="1200" dirty="0">
                <a:solidFill>
                  <a:prstClr val="black"/>
                </a:solidFill>
                <a:latin typeface="Arial Narrow" panose="020B0604020202020204" pitchFamily="34" charset="0"/>
                <a:ea typeface="ＭＳ Ｐゴシック" pitchFamily="34" charset="-128"/>
                <a:cs typeface="Arial Narrow" panose="020B0604020202020204" pitchFamily="34" charset="0"/>
              </a:rPr>
              <a:t>Non payment  for services is a culture that has become rife in the Republic and has rippling effect in the delivery of services especially in rural communities.</a:t>
            </a:r>
          </a:p>
          <a:p>
            <a:pPr fontAlgn="base">
              <a:spcBef>
                <a:spcPct val="0"/>
              </a:spcBef>
              <a:spcAft>
                <a:spcPct val="0"/>
              </a:spcAft>
              <a:defRPr/>
            </a:pPr>
            <a:endParaRPr lang="en-US" sz="1200" dirty="0">
              <a:solidFill>
                <a:prstClr val="black"/>
              </a:solidFill>
              <a:latin typeface="Arial Narrow" panose="020B0604020202020204" pitchFamily="34" charset="0"/>
              <a:ea typeface="ＭＳ Ｐゴシック" pitchFamily="34" charset="-128"/>
              <a:cs typeface="Arial Narrow" panose="020B0604020202020204" pitchFamily="34" charset="0"/>
            </a:endParaRPr>
          </a:p>
          <a:p>
            <a:pPr fontAlgn="base">
              <a:spcBef>
                <a:spcPct val="0"/>
              </a:spcBef>
              <a:spcAft>
                <a:spcPct val="0"/>
              </a:spcAft>
              <a:buFont typeface="Arial" pitchFamily="34" charset="0"/>
              <a:buChar char="•"/>
              <a:defRPr/>
            </a:pPr>
            <a:r>
              <a:rPr lang="en-US" sz="1200" dirty="0">
                <a:solidFill>
                  <a:prstClr val="black"/>
                </a:solidFill>
                <a:latin typeface="Arial Narrow" panose="020B0604020202020204" pitchFamily="34" charset="0"/>
                <a:ea typeface="ＭＳ Ｐゴシック" pitchFamily="34" charset="-128"/>
                <a:cs typeface="Arial Narrow" panose="020B0604020202020204" pitchFamily="34" charset="0"/>
              </a:rPr>
              <a:t>As at April 2020, municipalities owed water boards over R10.8 billion and water boards owed the Water Trading Entity R6.1 billion as at March 2020</a:t>
            </a:r>
          </a:p>
          <a:p>
            <a:pPr fontAlgn="base">
              <a:spcBef>
                <a:spcPct val="0"/>
              </a:spcBef>
              <a:spcAft>
                <a:spcPct val="0"/>
              </a:spcAft>
              <a:defRPr/>
            </a:pPr>
            <a:endParaRPr lang="en-US" sz="1200" dirty="0">
              <a:solidFill>
                <a:prstClr val="black"/>
              </a:solidFill>
              <a:latin typeface="Arial Narrow" panose="020B0604020202020204" pitchFamily="34" charset="0"/>
              <a:ea typeface="ＭＳ Ｐゴシック" pitchFamily="34" charset="-128"/>
              <a:cs typeface="Arial Narrow" panose="020B0604020202020204" pitchFamily="34" charset="0"/>
            </a:endParaRPr>
          </a:p>
          <a:p>
            <a:pPr fontAlgn="base">
              <a:spcBef>
                <a:spcPct val="0"/>
              </a:spcBef>
              <a:spcAft>
                <a:spcPct val="0"/>
              </a:spcAft>
              <a:buFont typeface="Arial" pitchFamily="34" charset="0"/>
              <a:buChar char="•"/>
              <a:defRPr/>
            </a:pPr>
            <a:r>
              <a:rPr lang="en-US" sz="1200" dirty="0">
                <a:solidFill>
                  <a:prstClr val="black"/>
                </a:solidFill>
                <a:latin typeface="Arial Narrow" panose="020B0604020202020204" pitchFamily="34" charset="0"/>
                <a:ea typeface="ＭＳ Ｐゴシック" pitchFamily="34" charset="-128"/>
                <a:cs typeface="Arial Narrow" panose="020B0604020202020204" pitchFamily="34" charset="0"/>
              </a:rPr>
              <a:t>The only source of revenue for water boards  water sales as they do not receive grants from government. In very rare cases water boards have been bailed out by the state to relieve them off their cash flow problem.</a:t>
            </a:r>
          </a:p>
          <a:p>
            <a:pPr fontAlgn="base">
              <a:spcBef>
                <a:spcPct val="0"/>
              </a:spcBef>
              <a:spcAft>
                <a:spcPct val="0"/>
              </a:spcAft>
              <a:defRPr/>
            </a:pPr>
            <a:endParaRPr lang="en-US" sz="1200" dirty="0">
              <a:solidFill>
                <a:prstClr val="black"/>
              </a:solidFill>
              <a:latin typeface="Arial Narrow" panose="020B0604020202020204" pitchFamily="34" charset="0"/>
              <a:ea typeface="ＭＳ Ｐゴシック" pitchFamily="34" charset="-128"/>
              <a:cs typeface="Arial Narrow" panose="020B0604020202020204" pitchFamily="34" charset="0"/>
            </a:endParaRPr>
          </a:p>
          <a:p>
            <a:pPr fontAlgn="base">
              <a:spcBef>
                <a:spcPct val="0"/>
              </a:spcBef>
              <a:spcAft>
                <a:spcPct val="0"/>
              </a:spcAft>
              <a:buFont typeface="Arial" pitchFamily="34" charset="0"/>
              <a:buChar char="•"/>
              <a:defRPr/>
            </a:pPr>
            <a:r>
              <a:rPr lang="en-US" sz="1200" dirty="0">
                <a:solidFill>
                  <a:prstClr val="black"/>
                </a:solidFill>
                <a:latin typeface="Arial Narrow" panose="020B0604020202020204" pitchFamily="34" charset="0"/>
                <a:ea typeface="ＭＳ Ｐゴシック" pitchFamily="34" charset="-128"/>
                <a:cs typeface="Arial Narrow" panose="020B0604020202020204" pitchFamily="34" charset="0"/>
              </a:rPr>
              <a:t>Due to nonpayment by municipalities, some infrastructure maintenance is defaulted and may become expensive later.  Some water boards’ balance sheet disqualifies them to secure loans from the markets and lack of funding may create backlogs in capital development and renewals.</a:t>
            </a:r>
          </a:p>
          <a:p>
            <a:pPr fontAlgn="base">
              <a:spcBef>
                <a:spcPct val="0"/>
              </a:spcBef>
              <a:spcAft>
                <a:spcPct val="0"/>
              </a:spcAft>
              <a:defRPr/>
            </a:pPr>
            <a:endParaRPr lang="en-US" sz="1200" dirty="0">
              <a:solidFill>
                <a:prstClr val="black"/>
              </a:solidFill>
              <a:latin typeface="Arial Narrow" panose="020B0604020202020204" pitchFamily="34" charset="0"/>
              <a:ea typeface="ＭＳ Ｐゴシック" pitchFamily="34" charset="-128"/>
              <a:cs typeface="Arial Narrow" panose="020B0604020202020204" pitchFamily="34" charset="0"/>
            </a:endParaRPr>
          </a:p>
          <a:p>
            <a:pPr fontAlgn="base">
              <a:spcBef>
                <a:spcPct val="0"/>
              </a:spcBef>
              <a:spcAft>
                <a:spcPct val="0"/>
              </a:spcAft>
              <a:buFont typeface="Arial" pitchFamily="34" charset="0"/>
              <a:buChar char="•"/>
              <a:defRPr/>
            </a:pPr>
            <a:r>
              <a:rPr lang="en-US" sz="1200" dirty="0">
                <a:solidFill>
                  <a:prstClr val="black"/>
                </a:solidFill>
                <a:latin typeface="Arial Narrow" panose="020B0604020202020204" pitchFamily="34" charset="0"/>
                <a:ea typeface="ＭＳ Ｐゴシック" pitchFamily="34" charset="-128"/>
                <a:cs typeface="Arial Narrow" panose="020B0604020202020204" pitchFamily="34" charset="0"/>
              </a:rPr>
              <a:t>To enable cost recovery, tariffs increase may be seen to higher at such levels.</a:t>
            </a:r>
          </a:p>
        </p:txBody>
      </p:sp>
      <p:sp>
        <p:nvSpPr>
          <p:cNvPr id="3" name="Rectangle 2">
            <a:extLst>
              <a:ext uri="{FF2B5EF4-FFF2-40B4-BE49-F238E27FC236}">
                <a16:creationId xmlns:a16="http://schemas.microsoft.com/office/drawing/2014/main" id="{001B513F-8D8C-024A-B294-FAE18A38CA56}"/>
              </a:ext>
            </a:extLst>
          </p:cNvPr>
          <p:cNvSpPr/>
          <p:nvPr/>
        </p:nvSpPr>
        <p:spPr>
          <a:xfrm>
            <a:off x="664210" y="254744"/>
            <a:ext cx="7941310" cy="1169551"/>
          </a:xfrm>
          <a:prstGeom prst="rect">
            <a:avLst/>
          </a:prstGeom>
        </p:spPr>
        <p:txBody>
          <a:bodyPr wrap="square">
            <a:spAutoFit/>
          </a:bodyPr>
          <a:lstStyle/>
          <a:p>
            <a:pPr>
              <a:defRPr/>
            </a:pPr>
            <a:r>
              <a:rPr lang="en-US" sz="1400" b="1" dirty="0">
                <a:solidFill>
                  <a:schemeClr val="accent3">
                    <a:lumMod val="50000"/>
                  </a:schemeClr>
                </a:solidFill>
                <a:latin typeface="Arial" panose="020B0604020202020204" pitchFamily="34" charset="0"/>
                <a:ea typeface="ＭＳ Ｐゴシック" pitchFamily="34" charset="-128"/>
                <a:cs typeface="Arial" panose="020B0604020202020204" pitchFamily="34" charset="0"/>
              </a:rPr>
              <a:t>Inefficient debt management continues to incapacitate the water sector thus having a bearing on the ability of municipality to service their water board debt and high tariff increase will exacerbate this problem. City of Cape Town increase their tariff by 4.5% and has high collection rate, what are the underlying reasons for tariff increase of between 6%-12% by water boards.</a:t>
            </a:r>
            <a:endParaRPr lang="en-ZA" sz="1400" dirty="0">
              <a:solidFill>
                <a:schemeClr val="accent3">
                  <a:lumMod val="50000"/>
                </a:schemeClr>
              </a:solidFill>
              <a:latin typeface="Arial" panose="020B0604020202020204" pitchFamily="34" charset="0"/>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12754138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71666" y="677426"/>
            <a:ext cx="8035453" cy="2742226"/>
          </a:xfrm>
          <a:prstGeom prst="rect">
            <a:avLst/>
          </a:prstGeom>
        </p:spPr>
        <p:txBody>
          <a:bodyPr wrap="square">
            <a:spAutoFit/>
          </a:bodyPr>
          <a:lstStyle/>
          <a:p>
            <a:pPr fontAlgn="base">
              <a:spcBef>
                <a:spcPct val="0"/>
              </a:spcBef>
              <a:spcAft>
                <a:spcPct val="0"/>
              </a:spcAft>
            </a:pPr>
            <a:r>
              <a:rPr lang="en-US" sz="1013" b="1" dirty="0">
                <a:solidFill>
                  <a:schemeClr val="accent3">
                    <a:lumMod val="50000"/>
                  </a:schemeClr>
                </a:solidFill>
                <a:latin typeface="Arial" pitchFamily="34" charset="0"/>
                <a:ea typeface="ＭＳ Ｐゴシック" pitchFamily="34" charset="-128"/>
              </a:rPr>
              <a:t>Could DWS provide example of how pricing strategy was used during disaster.</a:t>
            </a:r>
          </a:p>
          <a:p>
            <a:pPr fontAlgn="base">
              <a:spcBef>
                <a:spcPct val="0"/>
              </a:spcBef>
              <a:spcAft>
                <a:spcPct val="0"/>
              </a:spcAft>
            </a:pPr>
            <a:endParaRPr lang="en-ZA" sz="1013" b="1" dirty="0">
              <a:solidFill>
                <a:schemeClr val="accent3">
                  <a:lumMod val="50000"/>
                </a:schemeClr>
              </a:solidFill>
              <a:latin typeface="Arial" pitchFamily="34" charset="0"/>
              <a:ea typeface="ＭＳ Ｐゴシック" pitchFamily="34" charset="-128"/>
            </a:endParaRPr>
          </a:p>
          <a:p>
            <a:pPr marL="214313" indent="-214313" fontAlgn="base">
              <a:spcBef>
                <a:spcPct val="0"/>
              </a:spcBef>
              <a:spcAft>
                <a:spcPct val="0"/>
              </a:spcAft>
              <a:buFont typeface="Arial" pitchFamily="34" charset="0"/>
              <a:buChar char="•"/>
            </a:pPr>
            <a:r>
              <a:rPr lang="en-US" sz="1013" dirty="0">
                <a:solidFill>
                  <a:prstClr val="black"/>
                </a:solidFill>
                <a:latin typeface="Arial" pitchFamily="34" charset="0"/>
                <a:ea typeface="ＭＳ Ｐゴシック" pitchFamily="34" charset="-128"/>
              </a:rPr>
              <a:t> The Pricing Strategy is a policy to determine charges / tariffs. The charges are determined and approved once per year. </a:t>
            </a:r>
          </a:p>
          <a:p>
            <a:pPr fontAlgn="base">
              <a:spcBef>
                <a:spcPct val="0"/>
              </a:spcBef>
              <a:spcAft>
                <a:spcPct val="0"/>
              </a:spcAft>
            </a:pPr>
            <a:endParaRPr lang="en-US" sz="1013" dirty="0">
              <a:solidFill>
                <a:prstClr val="black"/>
              </a:solidFill>
              <a:latin typeface="Arial" pitchFamily="34" charset="0"/>
              <a:ea typeface="ＭＳ Ｐゴシック" pitchFamily="34" charset="-128"/>
            </a:endParaRPr>
          </a:p>
          <a:p>
            <a:pPr marL="214313" indent="-214313" fontAlgn="base">
              <a:spcBef>
                <a:spcPct val="0"/>
              </a:spcBef>
              <a:spcAft>
                <a:spcPct val="0"/>
              </a:spcAft>
              <a:buFont typeface="Arial" pitchFamily="34" charset="0"/>
              <a:buChar char="•"/>
            </a:pPr>
            <a:r>
              <a:rPr lang="en-US" sz="1013" dirty="0">
                <a:solidFill>
                  <a:prstClr val="black"/>
                </a:solidFill>
                <a:latin typeface="Arial" pitchFamily="34" charset="0"/>
                <a:ea typeface="ＭＳ Ｐゴシック" pitchFamily="34" charset="-128"/>
              </a:rPr>
              <a:t>The disaster was declared after the charges were approved, thus they could not be changed.</a:t>
            </a:r>
          </a:p>
          <a:p>
            <a:pPr fontAlgn="base">
              <a:spcBef>
                <a:spcPct val="0"/>
              </a:spcBef>
              <a:spcAft>
                <a:spcPct val="0"/>
              </a:spcAft>
            </a:pPr>
            <a:r>
              <a:rPr lang="en-US" sz="1013" dirty="0">
                <a:solidFill>
                  <a:prstClr val="black"/>
                </a:solidFill>
                <a:latin typeface="Arial" pitchFamily="34" charset="0"/>
                <a:ea typeface="ＭＳ Ｐゴシック" pitchFamily="34" charset="-128"/>
              </a:rPr>
              <a:t> </a:t>
            </a:r>
          </a:p>
          <a:p>
            <a:pPr marL="214313" indent="-214313" fontAlgn="base">
              <a:spcBef>
                <a:spcPct val="0"/>
              </a:spcBef>
              <a:spcAft>
                <a:spcPct val="0"/>
              </a:spcAft>
              <a:buFont typeface="Arial" pitchFamily="34" charset="0"/>
              <a:buChar char="•"/>
            </a:pPr>
            <a:r>
              <a:rPr lang="en-US" sz="1013" dirty="0">
                <a:solidFill>
                  <a:prstClr val="black"/>
                </a:solidFill>
                <a:latin typeface="Arial" pitchFamily="34" charset="0"/>
                <a:ea typeface="ＭＳ Ｐゴシック" pitchFamily="34" charset="-128"/>
              </a:rPr>
              <a:t>Government needs to look at other means to subsidise the currently applicable charges and tariffs.</a:t>
            </a:r>
          </a:p>
          <a:p>
            <a:pPr fontAlgn="base">
              <a:spcBef>
                <a:spcPct val="0"/>
              </a:spcBef>
              <a:spcAft>
                <a:spcPct val="0"/>
              </a:spcAft>
            </a:pPr>
            <a:endParaRPr lang="en-ZA" sz="1013" dirty="0">
              <a:solidFill>
                <a:prstClr val="black"/>
              </a:solidFill>
              <a:latin typeface="Arial" pitchFamily="34" charset="0"/>
              <a:ea typeface="ＭＳ Ｐゴシック" pitchFamily="34" charset="-128"/>
            </a:endParaRPr>
          </a:p>
          <a:p>
            <a:pPr fontAlgn="base">
              <a:spcBef>
                <a:spcPct val="0"/>
              </a:spcBef>
              <a:spcAft>
                <a:spcPct val="0"/>
              </a:spcAft>
            </a:pPr>
            <a:r>
              <a:rPr lang="en-US" sz="1013" b="1" dirty="0">
                <a:solidFill>
                  <a:schemeClr val="accent3">
                    <a:lumMod val="50000"/>
                  </a:schemeClr>
                </a:solidFill>
                <a:latin typeface="Arial" pitchFamily="34" charset="0"/>
                <a:ea typeface="ＭＳ Ｐゴシック" pitchFamily="34" charset="-128"/>
              </a:rPr>
              <a:t>The department did not include charge for forestry why?</a:t>
            </a:r>
          </a:p>
          <a:p>
            <a:pPr fontAlgn="base">
              <a:spcBef>
                <a:spcPct val="0"/>
              </a:spcBef>
              <a:spcAft>
                <a:spcPct val="0"/>
              </a:spcAft>
            </a:pPr>
            <a:endParaRPr lang="en-ZA" sz="1013" b="1" dirty="0">
              <a:solidFill>
                <a:schemeClr val="accent3">
                  <a:lumMod val="50000"/>
                </a:schemeClr>
              </a:solidFill>
              <a:latin typeface="Arial" pitchFamily="34" charset="0"/>
              <a:ea typeface="ＭＳ Ｐゴシック" pitchFamily="34" charset="-128"/>
            </a:endParaRPr>
          </a:p>
          <a:p>
            <a:pPr marL="214313" indent="-214313" fontAlgn="base">
              <a:spcBef>
                <a:spcPct val="0"/>
              </a:spcBef>
              <a:spcAft>
                <a:spcPct val="0"/>
              </a:spcAft>
              <a:buFont typeface="Arial" pitchFamily="34" charset="0"/>
              <a:buChar char="•"/>
            </a:pPr>
            <a:r>
              <a:rPr lang="en-ZA" sz="1013" dirty="0">
                <a:solidFill>
                  <a:prstClr val="black"/>
                </a:solidFill>
                <a:latin typeface="Arial" pitchFamily="34" charset="0"/>
                <a:ea typeface="ＭＳ Ｐゴシック" pitchFamily="34" charset="-128"/>
              </a:rPr>
              <a:t>According to the current pricing strategy, Forestry is exempted from paying the Water Research Levy only. They are billed for Water Resource Management Charges</a:t>
            </a:r>
          </a:p>
          <a:p>
            <a:pPr fontAlgn="base">
              <a:spcBef>
                <a:spcPct val="0"/>
              </a:spcBef>
              <a:spcAft>
                <a:spcPct val="0"/>
              </a:spcAft>
            </a:pPr>
            <a:r>
              <a:rPr lang="en-US" sz="1013" dirty="0">
                <a:solidFill>
                  <a:prstClr val="black"/>
                </a:solidFill>
                <a:latin typeface="Arial" pitchFamily="34" charset="0"/>
                <a:ea typeface="ＭＳ Ｐゴシック" pitchFamily="34" charset="-128"/>
              </a:rPr>
              <a:t> </a:t>
            </a:r>
            <a:endParaRPr lang="en-ZA" sz="1013" dirty="0">
              <a:solidFill>
                <a:prstClr val="black"/>
              </a:solidFill>
              <a:latin typeface="Arial" pitchFamily="34" charset="0"/>
              <a:ea typeface="ＭＳ Ｐゴシック" pitchFamily="34" charset="-128"/>
            </a:endParaRPr>
          </a:p>
          <a:p>
            <a:pPr fontAlgn="base">
              <a:spcBef>
                <a:spcPct val="0"/>
              </a:spcBef>
              <a:spcAft>
                <a:spcPct val="0"/>
              </a:spcAft>
            </a:pPr>
            <a:r>
              <a:rPr lang="en-US" sz="1013" b="1" dirty="0">
                <a:solidFill>
                  <a:schemeClr val="accent3">
                    <a:lumMod val="50000"/>
                  </a:schemeClr>
                </a:solidFill>
                <a:latin typeface="Arial" pitchFamily="34" charset="0"/>
                <a:ea typeface="ＭＳ Ｐゴシック" pitchFamily="34" charset="-128"/>
              </a:rPr>
              <a:t>What are the challenges relating to implementation of waste water charge?</a:t>
            </a:r>
          </a:p>
          <a:p>
            <a:pPr fontAlgn="base">
              <a:spcBef>
                <a:spcPct val="0"/>
              </a:spcBef>
              <a:spcAft>
                <a:spcPct val="0"/>
              </a:spcAft>
            </a:pPr>
            <a:endParaRPr lang="en-ZA" sz="1013" b="1" dirty="0">
              <a:solidFill>
                <a:prstClr val="black"/>
              </a:solidFill>
              <a:latin typeface="Arial" pitchFamily="34" charset="0"/>
              <a:ea typeface="ＭＳ Ｐゴシック" pitchFamily="34" charset="-128"/>
            </a:endParaRPr>
          </a:p>
          <a:p>
            <a:pPr marL="214313" indent="-214313" fontAlgn="base">
              <a:spcBef>
                <a:spcPct val="0"/>
              </a:spcBef>
              <a:spcAft>
                <a:spcPct val="0"/>
              </a:spcAft>
              <a:buFont typeface="Arial" pitchFamily="34" charset="0"/>
              <a:buChar char="•"/>
            </a:pPr>
            <a:r>
              <a:rPr lang="en-US" sz="1013" dirty="0">
                <a:solidFill>
                  <a:prstClr val="black"/>
                </a:solidFill>
                <a:latin typeface="Arial" pitchFamily="34" charset="0"/>
                <a:ea typeface="ＭＳ Ｐゴシック" pitchFamily="34" charset="-128"/>
              </a:rPr>
              <a:t> The Waste Discharge Charge System has not been finalised yet. As soon as it is finalised, it will be implemented. Provision for such changes has been made in the revision draft pricing strategy.</a:t>
            </a:r>
            <a:endParaRPr lang="en-ZA" sz="1013" dirty="0">
              <a:solidFill>
                <a:prstClr val="black"/>
              </a:solidFill>
              <a:latin typeface="Arial" pitchFamily="34" charset="0"/>
              <a:ea typeface="ＭＳ Ｐゴシック" pitchFamily="34" charset="-128"/>
            </a:endParaRPr>
          </a:p>
        </p:txBody>
      </p:sp>
      <p:sp>
        <p:nvSpPr>
          <p:cNvPr id="2" name="Slide Number Placeholder 1"/>
          <p:cNvSpPr>
            <a:spLocks noGrp="1"/>
          </p:cNvSpPr>
          <p:nvPr>
            <p:ph type="sldNum" sz="quarter" idx="12"/>
          </p:nvPr>
        </p:nvSpPr>
        <p:spPr>
          <a:xfrm>
            <a:off x="6302344" y="4653270"/>
            <a:ext cx="1600200" cy="273844"/>
          </a:xfrm>
        </p:spPr>
        <p:txBody>
          <a:bodyPr/>
          <a:lstStyle/>
          <a:p>
            <a:pPr defTabSz="685800">
              <a:defRPr/>
            </a:pPr>
            <a:fld id="{F7DF9DBC-A049-4888-A53B-AC4F919C11F7}" type="slidenum">
              <a:rPr lang="en-US">
                <a:solidFill>
                  <a:prstClr val="black"/>
                </a:solidFill>
              </a:rPr>
              <a:pPr defTabSz="685800">
                <a:defRPr/>
              </a:pPr>
              <a:t>54</a:t>
            </a:fld>
            <a:endParaRPr lang="en-US" dirty="0">
              <a:solidFill>
                <a:prstClr val="black"/>
              </a:solidFill>
            </a:endParaRPr>
          </a:p>
        </p:txBody>
      </p:sp>
    </p:spTree>
    <p:extLst>
      <p:ext uri="{BB962C8B-B14F-4D97-AF65-F5344CB8AC3E}">
        <p14:creationId xmlns:p14="http://schemas.microsoft.com/office/powerpoint/2010/main" val="22452159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0007" y="593964"/>
            <a:ext cx="7965993" cy="3394472"/>
          </a:xfrm>
        </p:spPr>
        <p:txBody>
          <a:bodyPr/>
          <a:lstStyle/>
          <a:p>
            <a:pPr marL="0" indent="0">
              <a:buNone/>
            </a:pPr>
            <a:r>
              <a:rPr lang="en-ZA" sz="1200" b="1" dirty="0">
                <a:solidFill>
                  <a:schemeClr val="accent3">
                    <a:lumMod val="50000"/>
                  </a:schemeClr>
                </a:solidFill>
                <a:latin typeface="Arial Narrow" panose="020B0604020202020204" pitchFamily="34" charset="0"/>
                <a:cs typeface="Arial Narrow" panose="020B0604020202020204" pitchFamily="34" charset="0"/>
              </a:rPr>
              <a:t>Have DWS through depreciation build the reserves for bulk water provision?</a:t>
            </a:r>
          </a:p>
          <a:p>
            <a:pPr marL="0" indent="0">
              <a:buNone/>
            </a:pPr>
            <a:endParaRPr lang="en-ZA" sz="1200" b="1" dirty="0">
              <a:solidFill>
                <a:schemeClr val="accent3">
                  <a:lumMod val="50000"/>
                </a:schemeClr>
              </a:solidFill>
              <a:latin typeface="Arial Narrow" panose="020B0604020202020204" pitchFamily="34" charset="0"/>
              <a:cs typeface="Arial Narrow" panose="020B0604020202020204" pitchFamily="34" charset="0"/>
            </a:endParaRPr>
          </a:p>
          <a:p>
            <a:r>
              <a:rPr lang="en-ZA" sz="1200" dirty="0">
                <a:latin typeface="Arial Narrow" panose="020B0604020202020204" pitchFamily="34" charset="0"/>
                <a:cs typeface="Arial Narrow" panose="020B0604020202020204" pitchFamily="34" charset="0"/>
              </a:rPr>
              <a:t>No – all the money is allocated to projects per financial year</a:t>
            </a:r>
          </a:p>
          <a:p>
            <a:pPr marL="0" indent="0">
              <a:buNone/>
            </a:pPr>
            <a:endParaRPr lang="en-ZA" sz="1200" dirty="0">
              <a:latin typeface="Arial Narrow" panose="020B0604020202020204" pitchFamily="34" charset="0"/>
              <a:cs typeface="Arial Narrow" panose="020B0604020202020204" pitchFamily="34" charset="0"/>
            </a:endParaRPr>
          </a:p>
          <a:p>
            <a:pPr marL="0" indent="0">
              <a:buNone/>
            </a:pPr>
            <a:r>
              <a:rPr lang="en-ZA" sz="1200" b="1" dirty="0">
                <a:solidFill>
                  <a:schemeClr val="accent3">
                    <a:lumMod val="50000"/>
                  </a:schemeClr>
                </a:solidFill>
                <a:latin typeface="Arial Narrow" panose="020B0604020202020204" pitchFamily="34" charset="0"/>
                <a:cs typeface="Arial Narrow" panose="020B0604020202020204" pitchFamily="34" charset="0"/>
              </a:rPr>
              <a:t>DWS is increasing their tariff why did they not include parliament as a stakeholder in their consultation?</a:t>
            </a:r>
          </a:p>
          <a:p>
            <a:pPr marL="0" indent="0">
              <a:buNone/>
            </a:pPr>
            <a:endParaRPr lang="en-ZA" sz="1200" b="1" dirty="0">
              <a:solidFill>
                <a:schemeClr val="accent3">
                  <a:lumMod val="50000"/>
                </a:schemeClr>
              </a:solidFill>
              <a:latin typeface="Arial Narrow" panose="020B0604020202020204" pitchFamily="34" charset="0"/>
              <a:cs typeface="Arial Narrow" panose="020B0604020202020204" pitchFamily="34" charset="0"/>
            </a:endParaRPr>
          </a:p>
          <a:p>
            <a:r>
              <a:rPr lang="en-ZA" sz="1200" dirty="0">
                <a:latin typeface="Arial Narrow" panose="020B0604020202020204" pitchFamily="34" charset="0"/>
                <a:cs typeface="Arial Narrow" panose="020B0604020202020204" pitchFamily="34" charset="0"/>
              </a:rPr>
              <a:t>The current consultation process for Raw Water Charges is in three phases, where stakeholders in all user categories are consulted:</a:t>
            </a:r>
          </a:p>
          <a:p>
            <a:pPr marL="0" indent="0">
              <a:buNone/>
            </a:pPr>
            <a:r>
              <a:rPr lang="en-ZA" sz="1200" dirty="0">
                <a:latin typeface="Arial Narrow" panose="020B0604020202020204" pitchFamily="34" charset="0"/>
                <a:cs typeface="Arial Narrow" panose="020B0604020202020204" pitchFamily="34" charset="0"/>
              </a:rPr>
              <a:t>	- Provincial Consultations</a:t>
            </a:r>
          </a:p>
          <a:p>
            <a:pPr marL="0" indent="0">
              <a:buNone/>
            </a:pPr>
            <a:r>
              <a:rPr lang="en-ZA" sz="1200" dirty="0">
                <a:latin typeface="Arial Narrow" panose="020B0604020202020204" pitchFamily="34" charset="0"/>
                <a:cs typeface="Arial Narrow" panose="020B0604020202020204" pitchFamily="34" charset="0"/>
              </a:rPr>
              <a:t>	- Sector Specific Consultations, and</a:t>
            </a:r>
          </a:p>
          <a:p>
            <a:pPr marL="0" indent="0">
              <a:buNone/>
            </a:pPr>
            <a:r>
              <a:rPr lang="en-ZA" sz="1200" dirty="0">
                <a:latin typeface="Arial Narrow" panose="020B0604020202020204" pitchFamily="34" charset="0"/>
                <a:cs typeface="Arial Narrow" panose="020B0604020202020204" pitchFamily="34" charset="0"/>
              </a:rPr>
              <a:t>	- National Consultation</a:t>
            </a:r>
          </a:p>
          <a:p>
            <a:pPr marL="0" indent="0">
              <a:buNone/>
            </a:pPr>
            <a:endParaRPr lang="en-ZA" sz="1200" dirty="0">
              <a:latin typeface="Arial Narrow" panose="020B0604020202020204" pitchFamily="34" charset="0"/>
              <a:cs typeface="Arial Narrow" panose="020B0604020202020204" pitchFamily="34" charset="0"/>
            </a:endParaRPr>
          </a:p>
          <a:p>
            <a:r>
              <a:rPr lang="en-ZA" sz="1200" dirty="0">
                <a:latin typeface="Arial Narrow" panose="020B0604020202020204" pitchFamily="34" charset="0"/>
                <a:cs typeface="Arial Narrow" panose="020B0604020202020204" pitchFamily="34" charset="0"/>
              </a:rPr>
              <a:t>Parliament as an oversight body was not included as a stakeholder</a:t>
            </a:r>
          </a:p>
          <a:p>
            <a:pPr marL="0" indent="0">
              <a:buNone/>
            </a:pPr>
            <a:endParaRPr lang="en-ZA" sz="1200" dirty="0">
              <a:latin typeface="Arial Narrow" panose="020B0604020202020204" pitchFamily="34" charset="0"/>
              <a:cs typeface="Arial Narrow" panose="020B0604020202020204" pitchFamily="34" charset="0"/>
            </a:endParaRPr>
          </a:p>
        </p:txBody>
      </p:sp>
      <p:sp>
        <p:nvSpPr>
          <p:cNvPr id="2" name="Slide Number Placeholder 1"/>
          <p:cNvSpPr>
            <a:spLocks noGrp="1"/>
          </p:cNvSpPr>
          <p:nvPr>
            <p:ph type="sldNum" sz="quarter" idx="12"/>
          </p:nvPr>
        </p:nvSpPr>
        <p:spPr>
          <a:xfrm>
            <a:off x="6112220" y="4507613"/>
            <a:ext cx="1600200" cy="273844"/>
          </a:xfrm>
        </p:spPr>
        <p:txBody>
          <a:bodyPr/>
          <a:lstStyle/>
          <a:p>
            <a:pPr defTabSz="685800">
              <a:defRPr/>
            </a:pPr>
            <a:fld id="{166612C9-CFFE-4D60-9349-AC2EACBA623F}" type="slidenum">
              <a:rPr lang="en-US">
                <a:solidFill>
                  <a:prstClr val="black"/>
                </a:solidFill>
              </a:rPr>
              <a:pPr defTabSz="685800">
                <a:defRPr/>
              </a:pPr>
              <a:t>55</a:t>
            </a:fld>
            <a:endParaRPr lang="en-US" dirty="0">
              <a:solidFill>
                <a:prstClr val="black"/>
              </a:solidFill>
            </a:endParaRPr>
          </a:p>
        </p:txBody>
      </p:sp>
    </p:spTree>
    <p:extLst>
      <p:ext uri="{BB962C8B-B14F-4D97-AF65-F5344CB8AC3E}">
        <p14:creationId xmlns:p14="http://schemas.microsoft.com/office/powerpoint/2010/main" val="21022051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674942" y="244793"/>
            <a:ext cx="7783258" cy="1354217"/>
          </a:xfrm>
          <a:prstGeom prst="rect">
            <a:avLst/>
          </a:prstGeom>
          <a:noFill/>
        </p:spPr>
        <p:txBody>
          <a:bodyPr wrap="square">
            <a:spAutoFit/>
          </a:bodyPr>
          <a:lstStyle/>
          <a:p>
            <a:pPr>
              <a:defRPr/>
            </a:pPr>
            <a:r>
              <a:rPr lang="en-US" sz="1600" b="1" dirty="0">
                <a:solidFill>
                  <a:schemeClr val="accent3">
                    <a:lumMod val="50000"/>
                  </a:schemeClr>
                </a:solidFill>
                <a:latin typeface="Arial" panose="020B0604020202020204" pitchFamily="34" charset="0"/>
                <a:ea typeface="ＭＳ Ｐゴシック" pitchFamily="34" charset="-128"/>
                <a:cs typeface="Arial" panose="020B0604020202020204" pitchFamily="34" charset="0"/>
              </a:rPr>
              <a:t>What measures are the department taking to prevent the contamination of water resource, in Eastern Cape and Mpumalanga in some municipalities the water is not healthy for human consumption, what is the department doing about it.</a:t>
            </a:r>
            <a:endParaRPr lang="en-ZA" sz="1600" dirty="0">
              <a:solidFill>
                <a:schemeClr val="accent3">
                  <a:lumMod val="50000"/>
                </a:schemeClr>
              </a:solidFill>
              <a:latin typeface="Arial" panose="020B0604020202020204" pitchFamily="34" charset="0"/>
              <a:ea typeface="ＭＳ Ｐゴシック" pitchFamily="34" charset="-128"/>
              <a:cs typeface="Arial" panose="020B0604020202020204" pitchFamily="34" charset="0"/>
            </a:endParaRPr>
          </a:p>
          <a:p>
            <a:pPr>
              <a:defRPr/>
            </a:pPr>
            <a:endParaRPr lang="en-ZA" sz="1800" b="1" cap="all" dirty="0">
              <a:solidFill>
                <a:srgbClr val="A4B16F"/>
              </a:solidFill>
              <a:latin typeface="Gill Sans"/>
              <a:ea typeface="ＭＳ Ｐゴシック" pitchFamily="34" charset="-128"/>
              <a:cs typeface="Gill Sans"/>
            </a:endParaRPr>
          </a:p>
        </p:txBody>
      </p:sp>
      <p:sp>
        <p:nvSpPr>
          <p:cNvPr id="15363" name="Rectangle 4"/>
          <p:cNvSpPr>
            <a:spLocks noChangeArrowheads="1"/>
          </p:cNvSpPr>
          <p:nvPr/>
        </p:nvSpPr>
        <p:spPr bwMode="auto">
          <a:xfrm>
            <a:off x="2249742" y="1680262"/>
            <a:ext cx="5455094" cy="535531"/>
          </a:xfrm>
          <a:prstGeom prst="rect">
            <a:avLst/>
          </a:prstGeom>
          <a:noFill/>
          <a:ln w="9525">
            <a:noFill/>
            <a:miter lim="800000"/>
            <a:headEnd/>
            <a:tailEnd/>
          </a:ln>
        </p:spPr>
        <p:txBody>
          <a:bodyPr wrap="square">
            <a:spAutoFit/>
          </a:bodyPr>
          <a:lstStyle/>
          <a:p>
            <a:pPr fontAlgn="base">
              <a:lnSpc>
                <a:spcPct val="80000"/>
              </a:lnSpc>
              <a:spcBef>
                <a:spcPct val="0"/>
              </a:spcBef>
              <a:spcAft>
                <a:spcPct val="0"/>
              </a:spcAft>
              <a:defRPr/>
            </a:pPr>
            <a:endParaRPr lang="en-US" sz="1800" dirty="0">
              <a:solidFill>
                <a:prstClr val="black"/>
              </a:solidFill>
              <a:latin typeface="Arial" pitchFamily="34" charset="0"/>
              <a:ea typeface="ＭＳ Ｐゴシック" pitchFamily="34" charset="-128"/>
            </a:endParaRPr>
          </a:p>
          <a:p>
            <a:pPr algn="ctr" fontAlgn="base">
              <a:lnSpc>
                <a:spcPct val="80000"/>
              </a:lnSpc>
              <a:spcBef>
                <a:spcPct val="0"/>
              </a:spcBef>
              <a:spcAft>
                <a:spcPct val="0"/>
              </a:spcAft>
              <a:defRPr/>
            </a:pPr>
            <a:endParaRPr lang="en-US" sz="1800" dirty="0">
              <a:solidFill>
                <a:prstClr val="black"/>
              </a:solidFill>
              <a:latin typeface="Arial" pitchFamily="34" charset="0"/>
              <a:ea typeface="ＭＳ Ｐゴシック" pitchFamily="34" charset="-128"/>
            </a:endParaRPr>
          </a:p>
        </p:txBody>
      </p:sp>
      <p:sp>
        <p:nvSpPr>
          <p:cNvPr id="2" name="Rectangle 1"/>
          <p:cNvSpPr/>
          <p:nvPr/>
        </p:nvSpPr>
        <p:spPr>
          <a:xfrm>
            <a:off x="664240" y="1497382"/>
            <a:ext cx="7865080" cy="1754326"/>
          </a:xfrm>
          <a:prstGeom prst="rect">
            <a:avLst/>
          </a:prstGeom>
        </p:spPr>
        <p:txBody>
          <a:bodyPr wrap="square">
            <a:spAutoFit/>
          </a:bodyPr>
          <a:lstStyle/>
          <a:p>
            <a:pPr defTabSz="685800"/>
            <a:r>
              <a:rPr lang="en-ZA" sz="1200" b="1" dirty="0">
                <a:solidFill>
                  <a:prstClr val="black"/>
                </a:solidFill>
                <a:latin typeface="Arial Narrow" panose="020B0604020202020204" pitchFamily="34" charset="0"/>
                <a:cs typeface="Arial Narrow" panose="020B0604020202020204" pitchFamily="34" charset="0"/>
              </a:rPr>
              <a:t>Pollution of water resources is a concern and the Department has identified mining and local government (wastewater treatment works) as major contributors. Interventions underway are multi-pronged including:</a:t>
            </a:r>
          </a:p>
          <a:p>
            <a:pPr defTabSz="685800"/>
            <a:endParaRPr lang="en-ZA" sz="1200" dirty="0">
              <a:solidFill>
                <a:prstClr val="black"/>
              </a:solidFill>
              <a:latin typeface="Arial Narrow" panose="020B0604020202020204" pitchFamily="34" charset="0"/>
              <a:cs typeface="Arial Narrow" panose="020B0604020202020204" pitchFamily="34" charset="0"/>
            </a:endParaRPr>
          </a:p>
          <a:p>
            <a:pPr marL="257175" indent="-257175" defTabSz="685800">
              <a:buFontTx/>
              <a:buAutoNum type="arabicPeriod"/>
            </a:pPr>
            <a:r>
              <a:rPr lang="en-ZA" sz="1200" dirty="0">
                <a:solidFill>
                  <a:prstClr val="black"/>
                </a:solidFill>
                <a:latin typeface="Arial Narrow" panose="020B0604020202020204" pitchFamily="34" charset="0"/>
                <a:cs typeface="Arial Narrow" panose="020B0604020202020204" pitchFamily="34" charset="0"/>
              </a:rPr>
              <a:t>Enforcement – The Department initiated a special operation with IUCMA in 2019 to investigate WWTWs in Mpumalanga. The operation is on-going and findings have been communicated to Minister of COGTA, SALGA. MISA is also working with the Department to deal with dysfunctional WWTWs polluting water resources.</a:t>
            </a:r>
          </a:p>
          <a:p>
            <a:pPr marL="257175" indent="-257175" defTabSz="685800">
              <a:buFontTx/>
              <a:buAutoNum type="arabicPeriod"/>
            </a:pPr>
            <a:endParaRPr lang="en-ZA" sz="1200" dirty="0">
              <a:solidFill>
                <a:prstClr val="black"/>
              </a:solidFill>
              <a:latin typeface="Arial Narrow" panose="020B0604020202020204" pitchFamily="34" charset="0"/>
              <a:cs typeface="Arial Narrow" panose="020B0604020202020204" pitchFamily="34" charset="0"/>
            </a:endParaRPr>
          </a:p>
          <a:p>
            <a:pPr marL="257175" indent="-257175" defTabSz="685800">
              <a:buFontTx/>
              <a:buAutoNum type="arabicPeriod"/>
            </a:pPr>
            <a:r>
              <a:rPr lang="en-ZA" sz="1200" dirty="0">
                <a:solidFill>
                  <a:prstClr val="black"/>
                </a:solidFill>
                <a:latin typeface="Arial Narrow" panose="020B0604020202020204" pitchFamily="34" charset="0"/>
                <a:cs typeface="Arial Narrow" panose="020B0604020202020204" pitchFamily="34" charset="0"/>
              </a:rPr>
              <a:t>The Department has open criminal and civil cases for municipalities that have are failing to deal with their WWTWs</a:t>
            </a:r>
          </a:p>
          <a:p>
            <a:pPr marL="257175" indent="-257175" defTabSz="685800">
              <a:buFontTx/>
              <a:buAutoNum type="arabicPeriod"/>
            </a:pPr>
            <a:endParaRPr lang="en-ZA" sz="1200" dirty="0">
              <a:solidFill>
                <a:prstClr val="black"/>
              </a:solidFill>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22510456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4"/>
          <p:cNvSpPr>
            <a:spLocks noChangeArrowheads="1"/>
          </p:cNvSpPr>
          <p:nvPr/>
        </p:nvSpPr>
        <p:spPr bwMode="auto">
          <a:xfrm>
            <a:off x="661304" y="759863"/>
            <a:ext cx="7995016" cy="1988237"/>
          </a:xfrm>
          <a:prstGeom prst="rect">
            <a:avLst/>
          </a:prstGeom>
          <a:noFill/>
          <a:ln w="9525">
            <a:noFill/>
            <a:miter lim="800000"/>
            <a:headEnd/>
            <a:tailEnd/>
          </a:ln>
        </p:spPr>
        <p:txBody>
          <a:bodyPr wrap="square">
            <a:spAutoFit/>
          </a:bodyPr>
          <a:lstStyle/>
          <a:p>
            <a:pPr marL="257175" indent="-257175" fontAlgn="base">
              <a:lnSpc>
                <a:spcPct val="80000"/>
              </a:lnSpc>
              <a:spcBef>
                <a:spcPct val="0"/>
              </a:spcBef>
              <a:spcAft>
                <a:spcPct val="0"/>
              </a:spcAft>
              <a:buFontTx/>
              <a:buAutoNum type="arabicPeriod" startAt="3"/>
              <a:defRPr/>
            </a:pPr>
            <a:r>
              <a:rPr lang="en-US" sz="1400" dirty="0">
                <a:solidFill>
                  <a:prstClr val="black"/>
                </a:solidFill>
                <a:latin typeface="Arial Narrow" panose="020B0604020202020204" pitchFamily="34" charset="0"/>
                <a:ea typeface="ＭＳ Ｐゴシック" pitchFamily="34" charset="-128"/>
                <a:cs typeface="Arial Narrow" panose="020B0604020202020204" pitchFamily="34" charset="0"/>
              </a:rPr>
              <a:t>The Department continues to offers infrastructure grants to 	municipalities to deal with WWTWs challenges.</a:t>
            </a:r>
          </a:p>
          <a:p>
            <a:pPr marL="257175" indent="-257175" fontAlgn="base">
              <a:lnSpc>
                <a:spcPct val="80000"/>
              </a:lnSpc>
              <a:spcBef>
                <a:spcPct val="0"/>
              </a:spcBef>
              <a:spcAft>
                <a:spcPct val="0"/>
              </a:spcAft>
              <a:buFontTx/>
              <a:buAutoNum type="arabicPeriod" startAt="3"/>
              <a:defRPr/>
            </a:pPr>
            <a:endParaRPr lang="en-US" sz="1400" dirty="0">
              <a:solidFill>
                <a:prstClr val="black"/>
              </a:solidFill>
              <a:latin typeface="Arial Narrow" panose="020B0604020202020204" pitchFamily="34" charset="0"/>
              <a:ea typeface="ＭＳ Ｐゴシック" pitchFamily="34" charset="-128"/>
              <a:cs typeface="Arial Narrow" panose="020B0604020202020204" pitchFamily="34" charset="0"/>
            </a:endParaRPr>
          </a:p>
          <a:p>
            <a:pPr marL="257175" indent="-257175" fontAlgn="base">
              <a:lnSpc>
                <a:spcPct val="80000"/>
              </a:lnSpc>
              <a:spcBef>
                <a:spcPct val="0"/>
              </a:spcBef>
              <a:spcAft>
                <a:spcPct val="0"/>
              </a:spcAft>
              <a:buFontTx/>
              <a:buAutoNum type="arabicPeriod" startAt="4"/>
              <a:defRPr/>
            </a:pPr>
            <a:r>
              <a:rPr lang="en-US" sz="1400" dirty="0">
                <a:solidFill>
                  <a:prstClr val="black"/>
                </a:solidFill>
                <a:latin typeface="Arial Narrow" panose="020B0604020202020204" pitchFamily="34" charset="0"/>
                <a:ea typeface="ＭＳ Ｐゴシック" pitchFamily="34" charset="-128"/>
                <a:cs typeface="Arial Narrow" panose="020B0604020202020204" pitchFamily="34" charset="0"/>
              </a:rPr>
              <a:t>Anti-pollution Task Team has been established to deal with pollution 	technology, monitoring, regulation and enforcement. </a:t>
            </a:r>
          </a:p>
          <a:p>
            <a:pPr marL="257175" indent="-257175" fontAlgn="base">
              <a:lnSpc>
                <a:spcPct val="80000"/>
              </a:lnSpc>
              <a:spcBef>
                <a:spcPct val="0"/>
              </a:spcBef>
              <a:spcAft>
                <a:spcPct val="0"/>
              </a:spcAft>
              <a:buFontTx/>
              <a:buAutoNum type="arabicPeriod" startAt="4"/>
              <a:defRPr/>
            </a:pPr>
            <a:endParaRPr lang="en-US" sz="1400" dirty="0">
              <a:solidFill>
                <a:prstClr val="black"/>
              </a:solidFill>
              <a:latin typeface="Arial Narrow" panose="020B0604020202020204" pitchFamily="34" charset="0"/>
              <a:ea typeface="ＭＳ Ｐゴシック" pitchFamily="34" charset="-128"/>
              <a:cs typeface="Arial Narrow" panose="020B0604020202020204" pitchFamily="34" charset="0"/>
            </a:endParaRPr>
          </a:p>
          <a:p>
            <a:pPr fontAlgn="base">
              <a:lnSpc>
                <a:spcPct val="80000"/>
              </a:lnSpc>
              <a:spcBef>
                <a:spcPct val="0"/>
              </a:spcBef>
              <a:spcAft>
                <a:spcPct val="0"/>
              </a:spcAft>
              <a:defRPr/>
            </a:pPr>
            <a:r>
              <a:rPr lang="en-US" sz="1400" dirty="0">
                <a:solidFill>
                  <a:prstClr val="black"/>
                </a:solidFill>
                <a:latin typeface="Arial Narrow" panose="020B0604020202020204" pitchFamily="34" charset="0"/>
                <a:ea typeface="ＭＳ Ｐゴシック" pitchFamily="34" charset="-128"/>
                <a:cs typeface="Arial Narrow" panose="020B0604020202020204" pitchFamily="34" charset="0"/>
              </a:rPr>
              <a:t>5.	Proactively on an annual basis the Department monitors high risk (WWTWs operation at or above design capacity). </a:t>
            </a:r>
          </a:p>
          <a:p>
            <a:pPr fontAlgn="base">
              <a:lnSpc>
                <a:spcPct val="80000"/>
              </a:lnSpc>
              <a:spcBef>
                <a:spcPct val="0"/>
              </a:spcBef>
              <a:spcAft>
                <a:spcPct val="0"/>
              </a:spcAft>
              <a:defRPr/>
            </a:pPr>
            <a:endParaRPr lang="en-US" sz="1400" dirty="0">
              <a:solidFill>
                <a:prstClr val="black"/>
              </a:solidFill>
              <a:latin typeface="Arial Narrow" panose="020B0604020202020204" pitchFamily="34" charset="0"/>
              <a:ea typeface="ＭＳ Ｐゴシック" pitchFamily="34" charset="-128"/>
              <a:cs typeface="Arial Narrow" panose="020B0604020202020204" pitchFamily="34" charset="0"/>
            </a:endParaRPr>
          </a:p>
          <a:p>
            <a:pPr fontAlgn="base">
              <a:lnSpc>
                <a:spcPct val="80000"/>
              </a:lnSpc>
              <a:spcBef>
                <a:spcPct val="0"/>
              </a:spcBef>
              <a:spcAft>
                <a:spcPct val="0"/>
              </a:spcAft>
              <a:defRPr/>
            </a:pPr>
            <a:r>
              <a:rPr lang="en-US" sz="1400" dirty="0">
                <a:solidFill>
                  <a:prstClr val="black"/>
                </a:solidFill>
                <a:latin typeface="Arial Narrow" panose="020B0604020202020204" pitchFamily="34" charset="0"/>
                <a:ea typeface="ＭＳ Ｐゴシック" pitchFamily="34" charset="-128"/>
                <a:cs typeface="Arial Narrow" panose="020B0604020202020204" pitchFamily="34" charset="0"/>
              </a:rPr>
              <a:t>The main challenge is that the Department is engaged in protracted court processes with polluters seeking court intervention to compel water users to do what they are legally obliged to do. The Department does not have resources to fix ailing WWTWs infrastructure across the country. </a:t>
            </a:r>
          </a:p>
          <a:p>
            <a:pPr fontAlgn="base">
              <a:lnSpc>
                <a:spcPct val="80000"/>
              </a:lnSpc>
              <a:spcBef>
                <a:spcPct val="0"/>
              </a:spcBef>
              <a:spcAft>
                <a:spcPct val="0"/>
              </a:spcAft>
              <a:defRPr/>
            </a:pPr>
            <a:endParaRPr lang="en-US" sz="1400" dirty="0">
              <a:solidFill>
                <a:prstClr val="black"/>
              </a:solidFill>
              <a:latin typeface="Arial Narrow" panose="020B0604020202020204" pitchFamily="34" charset="0"/>
              <a:ea typeface="ＭＳ Ｐゴシック" pitchFamily="34" charset="-128"/>
              <a:cs typeface="Arial Narrow" panose="020B0604020202020204" pitchFamily="34" charset="0"/>
            </a:endParaRPr>
          </a:p>
        </p:txBody>
      </p:sp>
    </p:spTree>
    <p:extLst>
      <p:ext uri="{BB962C8B-B14F-4D97-AF65-F5344CB8AC3E}">
        <p14:creationId xmlns:p14="http://schemas.microsoft.com/office/powerpoint/2010/main" val="36976887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650637" y="239713"/>
            <a:ext cx="5595938" cy="369332"/>
          </a:xfrm>
          <a:prstGeom prst="rect">
            <a:avLst/>
          </a:prstGeom>
          <a:noFill/>
        </p:spPr>
        <p:txBody>
          <a:bodyPr>
            <a:spAutoFit/>
          </a:bodyPr>
          <a:lstStyle/>
          <a:p>
            <a:pPr>
              <a:defRPr/>
            </a:pPr>
            <a:r>
              <a:rPr lang="en-US" sz="1800" b="1" dirty="0">
                <a:solidFill>
                  <a:schemeClr val="accent3">
                    <a:lumMod val="50000"/>
                  </a:schemeClr>
                </a:solidFill>
                <a:latin typeface="Arial" panose="020B0604020202020204" pitchFamily="34" charset="0"/>
                <a:ea typeface="ＭＳ Ｐゴシック" pitchFamily="34" charset="-128"/>
                <a:cs typeface="Arial" panose="020B0604020202020204" pitchFamily="34" charset="0"/>
              </a:rPr>
              <a:t>UMGENI WATER DIRECTED QUESTIONS.</a:t>
            </a:r>
            <a:endParaRPr lang="en-ZA" sz="1800" b="1" cap="all" dirty="0">
              <a:solidFill>
                <a:schemeClr val="accent3">
                  <a:lumMod val="50000"/>
                </a:schemeClr>
              </a:solidFill>
              <a:latin typeface="Arial" panose="020B0604020202020204" pitchFamily="34" charset="0"/>
              <a:ea typeface="ＭＳ Ｐゴシック" pitchFamily="34" charset="-128"/>
              <a:cs typeface="Arial" panose="020B0604020202020204" pitchFamily="34" charset="0"/>
            </a:endParaRPr>
          </a:p>
        </p:txBody>
      </p:sp>
      <p:sp>
        <p:nvSpPr>
          <p:cNvPr id="15363" name="Rectangle 4"/>
          <p:cNvSpPr>
            <a:spLocks noChangeArrowheads="1"/>
          </p:cNvSpPr>
          <p:nvPr/>
        </p:nvSpPr>
        <p:spPr bwMode="auto">
          <a:xfrm>
            <a:off x="663116" y="744090"/>
            <a:ext cx="8023684" cy="3953646"/>
          </a:xfrm>
          <a:prstGeom prst="rect">
            <a:avLst/>
          </a:prstGeom>
          <a:noFill/>
          <a:ln w="9525">
            <a:noFill/>
            <a:miter lim="800000"/>
            <a:headEnd/>
            <a:tailEnd/>
          </a:ln>
        </p:spPr>
        <p:txBody>
          <a:bodyPr wrap="square">
            <a:spAutoFit/>
          </a:bodyPr>
          <a:lstStyle/>
          <a:p>
            <a:pPr algn="just" fontAlgn="base">
              <a:lnSpc>
                <a:spcPts val="1200"/>
              </a:lnSpc>
              <a:spcBef>
                <a:spcPct val="0"/>
              </a:spcBef>
              <a:spcAft>
                <a:spcPct val="0"/>
              </a:spcAft>
            </a:pPr>
            <a:r>
              <a:rPr lang="en-ZA" sz="1400" b="1" dirty="0">
                <a:solidFill>
                  <a:prstClr val="black"/>
                </a:solidFill>
                <a:latin typeface="Arial" panose="020B0604020202020204" pitchFamily="34" charset="0"/>
                <a:ea typeface="ＭＳ Ｐゴシック" pitchFamily="34" charset="-128"/>
                <a:cs typeface="Arial" panose="020B0604020202020204" pitchFamily="34" charset="0"/>
              </a:rPr>
              <a:t>Operating Environment </a:t>
            </a:r>
          </a:p>
          <a:p>
            <a:pPr algn="just" fontAlgn="base">
              <a:lnSpc>
                <a:spcPts val="1200"/>
              </a:lnSpc>
              <a:spcBef>
                <a:spcPct val="0"/>
              </a:spcBef>
              <a:spcAft>
                <a:spcPct val="0"/>
              </a:spcAft>
            </a:pPr>
            <a:endParaRPr lang="en-ZA" sz="1500" b="1" u="sng" dirty="0">
              <a:solidFill>
                <a:prstClr val="black"/>
              </a:solidFill>
              <a:latin typeface="Arial" panose="020B0604020202020204" pitchFamily="34" charset="0"/>
              <a:ea typeface="ＭＳ Ｐゴシック" pitchFamily="34" charset="-128"/>
              <a:cs typeface="Arial" panose="020B0604020202020204" pitchFamily="34" charset="0"/>
            </a:endParaRPr>
          </a:p>
          <a:p>
            <a:pPr marL="214313" indent="-214313" algn="just" fontAlgn="base">
              <a:lnSpc>
                <a:spcPts val="1200"/>
              </a:lnSpc>
              <a:spcBef>
                <a:spcPct val="0"/>
              </a:spcBef>
              <a:spcAft>
                <a:spcPct val="0"/>
              </a:spcAft>
              <a:buFont typeface="Arial" pitchFamily="34" charset="0"/>
              <a:buChar char="•"/>
            </a:pPr>
            <a:r>
              <a:rPr lang="en-ZA" sz="1200" dirty="0">
                <a:solidFill>
                  <a:prstClr val="black"/>
                </a:solidFill>
                <a:latin typeface="Arial Narrow" panose="020B0604020202020204" pitchFamily="34" charset="0"/>
                <a:ea typeface="ＭＳ Ｐゴシック" pitchFamily="34" charset="-128"/>
                <a:cs typeface="Arial Narrow" panose="020B0604020202020204" pitchFamily="34" charset="0"/>
              </a:rPr>
              <a:t>There is a need to put water delivery at the centre of the developmental agenda: </a:t>
            </a:r>
          </a:p>
          <a:p>
            <a:pPr algn="just" fontAlgn="base">
              <a:lnSpc>
                <a:spcPts val="1200"/>
              </a:lnSpc>
              <a:spcBef>
                <a:spcPct val="0"/>
              </a:spcBef>
              <a:spcAft>
                <a:spcPct val="0"/>
              </a:spcAft>
            </a:pPr>
            <a:endParaRPr lang="en-ZA" sz="1200" dirty="0">
              <a:solidFill>
                <a:prstClr val="black"/>
              </a:solidFill>
              <a:latin typeface="Arial Narrow" panose="020B0604020202020204" pitchFamily="34" charset="0"/>
              <a:ea typeface="ＭＳ Ｐゴシック" pitchFamily="34" charset="-128"/>
              <a:cs typeface="Arial Narrow" panose="020B0604020202020204" pitchFamily="34" charset="0"/>
            </a:endParaRPr>
          </a:p>
          <a:p>
            <a:pPr marL="214313" indent="-214313" algn="just" fontAlgn="base">
              <a:lnSpc>
                <a:spcPts val="1200"/>
              </a:lnSpc>
              <a:spcBef>
                <a:spcPct val="0"/>
              </a:spcBef>
              <a:spcAft>
                <a:spcPct val="0"/>
              </a:spcAft>
              <a:buFont typeface="Arial" pitchFamily="34" charset="0"/>
              <a:buChar char="•"/>
            </a:pPr>
            <a:r>
              <a:rPr lang="en-ZA" sz="1200" dirty="0">
                <a:solidFill>
                  <a:prstClr val="black"/>
                </a:solidFill>
                <a:latin typeface="Arial Narrow" panose="020B0604020202020204" pitchFamily="34" charset="0"/>
                <a:ea typeface="ＭＳ Ｐゴシック" pitchFamily="34" charset="-128"/>
                <a:cs typeface="Arial Narrow" panose="020B0604020202020204" pitchFamily="34" charset="0"/>
              </a:rPr>
              <a:t>Need to accurately predict the future demand as it influences the tariff setting; </a:t>
            </a:r>
          </a:p>
          <a:p>
            <a:pPr algn="just" fontAlgn="base">
              <a:lnSpc>
                <a:spcPts val="1200"/>
              </a:lnSpc>
              <a:spcBef>
                <a:spcPct val="0"/>
              </a:spcBef>
              <a:spcAft>
                <a:spcPct val="0"/>
              </a:spcAft>
            </a:pPr>
            <a:endParaRPr lang="en-ZA" sz="1200" dirty="0">
              <a:solidFill>
                <a:prstClr val="black"/>
              </a:solidFill>
              <a:latin typeface="Arial Narrow" panose="020B0604020202020204" pitchFamily="34" charset="0"/>
              <a:ea typeface="ＭＳ Ｐゴシック" pitchFamily="34" charset="-128"/>
              <a:cs typeface="Arial Narrow" panose="020B0604020202020204" pitchFamily="34" charset="0"/>
            </a:endParaRPr>
          </a:p>
          <a:p>
            <a:pPr marL="214313" indent="-214313" algn="just" fontAlgn="base">
              <a:lnSpc>
                <a:spcPts val="1200"/>
              </a:lnSpc>
              <a:spcBef>
                <a:spcPct val="0"/>
              </a:spcBef>
              <a:spcAft>
                <a:spcPct val="0"/>
              </a:spcAft>
              <a:buFont typeface="Arial" pitchFamily="34" charset="0"/>
              <a:buChar char="•"/>
            </a:pPr>
            <a:r>
              <a:rPr lang="en-ZA" sz="1200" dirty="0">
                <a:solidFill>
                  <a:prstClr val="black"/>
                </a:solidFill>
                <a:latin typeface="Arial Narrow" panose="020B0604020202020204" pitchFamily="34" charset="0"/>
                <a:ea typeface="ＭＳ Ｐゴシック" pitchFamily="34" charset="-128"/>
                <a:cs typeface="Arial Narrow" panose="020B0604020202020204" pitchFamily="34" charset="0"/>
              </a:rPr>
              <a:t>Take cognisance of the rural development especially Household consumption (increasing from traditional 25 litres per person per day to 100 litres and up to 25 litres;</a:t>
            </a:r>
          </a:p>
          <a:p>
            <a:pPr algn="just" fontAlgn="base">
              <a:lnSpc>
                <a:spcPts val="1200"/>
              </a:lnSpc>
              <a:spcBef>
                <a:spcPct val="0"/>
              </a:spcBef>
              <a:spcAft>
                <a:spcPct val="0"/>
              </a:spcAft>
            </a:pPr>
            <a:endParaRPr lang="en-ZA" sz="1200" dirty="0">
              <a:solidFill>
                <a:prstClr val="black"/>
              </a:solidFill>
              <a:latin typeface="Arial Narrow" panose="020B0604020202020204" pitchFamily="34" charset="0"/>
              <a:ea typeface="ＭＳ Ｐゴシック" pitchFamily="34" charset="-128"/>
              <a:cs typeface="Arial Narrow" panose="020B0604020202020204" pitchFamily="34" charset="0"/>
            </a:endParaRPr>
          </a:p>
          <a:p>
            <a:pPr marL="214313" indent="-214313" algn="just" fontAlgn="base">
              <a:lnSpc>
                <a:spcPts val="1200"/>
              </a:lnSpc>
              <a:spcBef>
                <a:spcPct val="0"/>
              </a:spcBef>
              <a:spcAft>
                <a:spcPct val="0"/>
              </a:spcAft>
              <a:buFont typeface="Arial" pitchFamily="34" charset="0"/>
              <a:buChar char="•"/>
            </a:pPr>
            <a:r>
              <a:rPr lang="en-ZA" sz="1200" dirty="0">
                <a:solidFill>
                  <a:prstClr val="black"/>
                </a:solidFill>
                <a:latin typeface="Arial Narrow" panose="020B0604020202020204" pitchFamily="34" charset="0"/>
                <a:ea typeface="ＭＳ Ｐゴシック" pitchFamily="34" charset="-128"/>
                <a:cs typeface="Arial Narrow" panose="020B0604020202020204" pitchFamily="34" charset="0"/>
              </a:rPr>
              <a:t>Appreciate economic development emanating from water services delivery, thus a need for rural development of water provision; </a:t>
            </a:r>
          </a:p>
          <a:p>
            <a:pPr algn="just" fontAlgn="base">
              <a:lnSpc>
                <a:spcPts val="1200"/>
              </a:lnSpc>
              <a:spcBef>
                <a:spcPct val="0"/>
              </a:spcBef>
              <a:spcAft>
                <a:spcPct val="0"/>
              </a:spcAft>
            </a:pPr>
            <a:endParaRPr lang="en-ZA" sz="1200" dirty="0">
              <a:solidFill>
                <a:prstClr val="black"/>
              </a:solidFill>
              <a:latin typeface="Arial Narrow" panose="020B0604020202020204" pitchFamily="34" charset="0"/>
              <a:ea typeface="ＭＳ Ｐゴシック" pitchFamily="34" charset="-128"/>
              <a:cs typeface="Arial Narrow" panose="020B0604020202020204" pitchFamily="34" charset="0"/>
            </a:endParaRPr>
          </a:p>
          <a:p>
            <a:pPr marL="214313" indent="-214313" algn="just" fontAlgn="base">
              <a:lnSpc>
                <a:spcPts val="1200"/>
              </a:lnSpc>
              <a:spcBef>
                <a:spcPct val="0"/>
              </a:spcBef>
              <a:spcAft>
                <a:spcPct val="0"/>
              </a:spcAft>
              <a:buFont typeface="Arial" pitchFamily="34" charset="0"/>
              <a:buChar char="•"/>
            </a:pPr>
            <a:r>
              <a:rPr lang="en-ZA" sz="1200" dirty="0">
                <a:solidFill>
                  <a:prstClr val="black"/>
                </a:solidFill>
                <a:latin typeface="Arial Narrow" panose="020B0604020202020204" pitchFamily="34" charset="0"/>
                <a:ea typeface="ＭＳ Ｐゴシック" pitchFamily="34" charset="-128"/>
                <a:cs typeface="Arial Narrow" panose="020B0604020202020204" pitchFamily="34" charset="0"/>
              </a:rPr>
              <a:t>Urgent need to invest in sustainable water provision and the entire water delivery value chain; </a:t>
            </a:r>
          </a:p>
          <a:p>
            <a:pPr algn="just" fontAlgn="base">
              <a:lnSpc>
                <a:spcPts val="1200"/>
              </a:lnSpc>
              <a:spcBef>
                <a:spcPct val="0"/>
              </a:spcBef>
              <a:spcAft>
                <a:spcPct val="0"/>
              </a:spcAft>
            </a:pPr>
            <a:endParaRPr lang="en-ZA" sz="1200" dirty="0">
              <a:solidFill>
                <a:prstClr val="black"/>
              </a:solidFill>
              <a:latin typeface="Arial Narrow" panose="020B0604020202020204" pitchFamily="34" charset="0"/>
              <a:ea typeface="ＭＳ Ｐゴシック" pitchFamily="34" charset="-128"/>
              <a:cs typeface="Arial Narrow" panose="020B0604020202020204" pitchFamily="34" charset="0"/>
            </a:endParaRPr>
          </a:p>
          <a:p>
            <a:pPr marL="214313" indent="-214313" algn="just" fontAlgn="base">
              <a:lnSpc>
                <a:spcPts val="1200"/>
              </a:lnSpc>
              <a:spcBef>
                <a:spcPct val="0"/>
              </a:spcBef>
              <a:spcAft>
                <a:spcPct val="0"/>
              </a:spcAft>
              <a:buFont typeface="Arial" pitchFamily="34" charset="0"/>
              <a:buChar char="•"/>
            </a:pPr>
            <a:r>
              <a:rPr lang="en-ZA" sz="1200" dirty="0">
                <a:solidFill>
                  <a:prstClr val="black"/>
                </a:solidFill>
                <a:latin typeface="Arial Narrow" panose="020B0604020202020204" pitchFamily="34" charset="0"/>
                <a:ea typeface="ＭＳ Ｐゴシック" pitchFamily="34" charset="-128"/>
                <a:cs typeface="Arial Narrow" panose="020B0604020202020204" pitchFamily="34" charset="0"/>
              </a:rPr>
              <a:t>Need to continue investing in Research and Development</a:t>
            </a:r>
          </a:p>
          <a:p>
            <a:pPr marL="214313" indent="-214313" algn="just" fontAlgn="base">
              <a:lnSpc>
                <a:spcPts val="1200"/>
              </a:lnSpc>
              <a:spcBef>
                <a:spcPct val="0"/>
              </a:spcBef>
              <a:spcAft>
                <a:spcPct val="0"/>
              </a:spcAft>
              <a:buFont typeface="Arial" pitchFamily="34" charset="0"/>
              <a:buChar char="•"/>
            </a:pPr>
            <a:endParaRPr lang="en-ZA" sz="1200" dirty="0">
              <a:solidFill>
                <a:prstClr val="black"/>
              </a:solidFill>
              <a:latin typeface="Arial Narrow" panose="020B0604020202020204" pitchFamily="34" charset="0"/>
              <a:ea typeface="ＭＳ Ｐゴシック" pitchFamily="34" charset="-128"/>
              <a:cs typeface="Arial Narrow" panose="020B0604020202020204" pitchFamily="34" charset="0"/>
            </a:endParaRPr>
          </a:p>
          <a:p>
            <a:pPr marL="214313" indent="-214313" algn="just" fontAlgn="base">
              <a:lnSpc>
                <a:spcPts val="1200"/>
              </a:lnSpc>
              <a:spcBef>
                <a:spcPct val="0"/>
              </a:spcBef>
              <a:spcAft>
                <a:spcPct val="0"/>
              </a:spcAft>
              <a:buFont typeface="Arial" pitchFamily="34" charset="0"/>
              <a:buChar char="•"/>
            </a:pPr>
            <a:r>
              <a:rPr lang="en-ZA" sz="1200" dirty="0">
                <a:solidFill>
                  <a:prstClr val="black"/>
                </a:solidFill>
                <a:latin typeface="Arial Narrow" panose="020B0604020202020204" pitchFamily="34" charset="0"/>
                <a:ea typeface="ＭＳ Ｐゴシック" pitchFamily="34" charset="-128"/>
                <a:cs typeface="Arial Narrow" panose="020B0604020202020204" pitchFamily="34" charset="0"/>
              </a:rPr>
              <a:t>Investing in water resources development for future demand is of paramount importance</a:t>
            </a:r>
          </a:p>
          <a:p>
            <a:pPr algn="just" fontAlgn="base">
              <a:lnSpc>
                <a:spcPts val="1200"/>
              </a:lnSpc>
              <a:spcBef>
                <a:spcPct val="0"/>
              </a:spcBef>
              <a:spcAft>
                <a:spcPct val="0"/>
              </a:spcAft>
            </a:pPr>
            <a:endParaRPr lang="en-ZA" sz="1200" dirty="0">
              <a:solidFill>
                <a:prstClr val="black"/>
              </a:solidFill>
              <a:latin typeface="Arial Narrow" panose="020B0604020202020204" pitchFamily="34" charset="0"/>
              <a:ea typeface="ＭＳ Ｐゴシック" pitchFamily="34" charset="-128"/>
              <a:cs typeface="Arial Narrow" panose="020B0604020202020204" pitchFamily="34" charset="0"/>
            </a:endParaRPr>
          </a:p>
          <a:p>
            <a:pPr marL="214313" indent="-214313" algn="just" fontAlgn="base">
              <a:lnSpc>
                <a:spcPts val="1200"/>
              </a:lnSpc>
              <a:spcBef>
                <a:spcPct val="0"/>
              </a:spcBef>
              <a:spcAft>
                <a:spcPct val="0"/>
              </a:spcAft>
              <a:buFont typeface="Arial" pitchFamily="34" charset="0"/>
              <a:buChar char="•"/>
            </a:pPr>
            <a:r>
              <a:rPr lang="en-ZA" sz="1200" dirty="0">
                <a:solidFill>
                  <a:prstClr val="black"/>
                </a:solidFill>
                <a:latin typeface="Arial Narrow" panose="020B0604020202020204" pitchFamily="34" charset="0"/>
                <a:ea typeface="ＭＳ Ｐゴシック" pitchFamily="34" charset="-128"/>
                <a:cs typeface="Arial Narrow" panose="020B0604020202020204" pitchFamily="34" charset="0"/>
              </a:rPr>
              <a:t>Industrialisation of climate change cognisant water solutions; </a:t>
            </a:r>
          </a:p>
          <a:p>
            <a:pPr algn="just" fontAlgn="base">
              <a:lnSpc>
                <a:spcPts val="1200"/>
              </a:lnSpc>
              <a:spcBef>
                <a:spcPct val="0"/>
              </a:spcBef>
              <a:spcAft>
                <a:spcPct val="0"/>
              </a:spcAft>
            </a:pPr>
            <a:endParaRPr lang="en-ZA" sz="1200" dirty="0">
              <a:solidFill>
                <a:prstClr val="black"/>
              </a:solidFill>
              <a:latin typeface="Arial Narrow" panose="020B0604020202020204" pitchFamily="34" charset="0"/>
              <a:ea typeface="ＭＳ Ｐゴシック" pitchFamily="34" charset="-128"/>
              <a:cs typeface="Arial Narrow" panose="020B0604020202020204" pitchFamily="34" charset="0"/>
            </a:endParaRPr>
          </a:p>
          <a:p>
            <a:pPr marL="214313" indent="-214313" algn="just" fontAlgn="base">
              <a:lnSpc>
                <a:spcPts val="1200"/>
              </a:lnSpc>
              <a:spcBef>
                <a:spcPct val="0"/>
              </a:spcBef>
              <a:spcAft>
                <a:spcPct val="0"/>
              </a:spcAft>
              <a:buFont typeface="Arial" pitchFamily="34" charset="0"/>
              <a:buChar char="•"/>
            </a:pPr>
            <a:r>
              <a:rPr lang="en-ZA" sz="1200" dirty="0">
                <a:solidFill>
                  <a:prstClr val="black"/>
                </a:solidFill>
                <a:latin typeface="Arial Narrow" panose="020B0604020202020204" pitchFamily="34" charset="0"/>
                <a:ea typeface="ＭＳ Ｐゴシック" pitchFamily="34" charset="-128"/>
                <a:cs typeface="Arial Narrow" panose="020B0604020202020204" pitchFamily="34" charset="0"/>
              </a:rPr>
              <a:t>Creating awareness and culture of payment of services by residents.</a:t>
            </a:r>
          </a:p>
          <a:p>
            <a:pPr algn="just" fontAlgn="base">
              <a:lnSpc>
                <a:spcPts val="1200"/>
              </a:lnSpc>
              <a:spcBef>
                <a:spcPct val="0"/>
              </a:spcBef>
              <a:spcAft>
                <a:spcPct val="0"/>
              </a:spcAft>
            </a:pPr>
            <a:r>
              <a:rPr lang="en-ZA" sz="1200" dirty="0">
                <a:solidFill>
                  <a:prstClr val="black"/>
                </a:solidFill>
                <a:latin typeface="Arial Narrow" panose="020B0604020202020204" pitchFamily="34" charset="0"/>
                <a:ea typeface="ＭＳ Ｐゴシック" pitchFamily="34" charset="-128"/>
                <a:cs typeface="Arial Narrow" panose="020B0604020202020204" pitchFamily="34" charset="0"/>
              </a:rPr>
              <a:t> </a:t>
            </a:r>
          </a:p>
          <a:p>
            <a:pPr marL="214313" indent="-214313" algn="just" fontAlgn="base">
              <a:lnSpc>
                <a:spcPts val="1200"/>
              </a:lnSpc>
              <a:spcBef>
                <a:spcPct val="0"/>
              </a:spcBef>
              <a:spcAft>
                <a:spcPct val="0"/>
              </a:spcAft>
              <a:buFont typeface="Arial" pitchFamily="34" charset="0"/>
              <a:buChar char="•"/>
            </a:pPr>
            <a:r>
              <a:rPr lang="en-ZA" sz="1200" dirty="0">
                <a:solidFill>
                  <a:prstClr val="black"/>
                </a:solidFill>
                <a:latin typeface="Arial Narrow" panose="020B0604020202020204" pitchFamily="34" charset="0"/>
                <a:ea typeface="ＭＳ Ｐゴシック" pitchFamily="34" charset="-128"/>
                <a:cs typeface="Arial Narrow" panose="020B0604020202020204" pitchFamily="34" charset="0"/>
              </a:rPr>
              <a:t>Resulting in resilient, sustainable water sector and industry.</a:t>
            </a:r>
          </a:p>
          <a:p>
            <a:pPr fontAlgn="base">
              <a:lnSpc>
                <a:spcPts val="1200"/>
              </a:lnSpc>
              <a:spcBef>
                <a:spcPct val="0"/>
              </a:spcBef>
              <a:spcAft>
                <a:spcPct val="0"/>
              </a:spcAft>
              <a:buFont typeface="Arial" pitchFamily="34" charset="0"/>
              <a:buChar char="•"/>
            </a:pPr>
            <a:endParaRPr lang="en-US" sz="1200" u="sng" dirty="0">
              <a:solidFill>
                <a:prstClr val="black"/>
              </a:solidFill>
              <a:latin typeface="Arial Narrow" panose="020B0604020202020204" pitchFamily="34" charset="0"/>
              <a:ea typeface="ＭＳ Ｐゴシック" pitchFamily="34" charset="-128"/>
              <a:cs typeface="Arial Narrow" panose="020B0604020202020204" pitchFamily="34" charset="0"/>
            </a:endParaRPr>
          </a:p>
          <a:p>
            <a:pPr fontAlgn="base">
              <a:lnSpc>
                <a:spcPts val="1200"/>
              </a:lnSpc>
              <a:spcBef>
                <a:spcPct val="0"/>
              </a:spcBef>
              <a:spcAft>
                <a:spcPct val="0"/>
              </a:spcAft>
            </a:pPr>
            <a:endParaRPr lang="en-US" sz="2100" u="sng" dirty="0">
              <a:solidFill>
                <a:prstClr val="black"/>
              </a:solidFill>
              <a:latin typeface="Arial" pitchFamily="34" charset="0"/>
              <a:ea typeface="ＭＳ Ｐゴシック" pitchFamily="34" charset="-128"/>
              <a:cs typeface="Tahoma" pitchFamily="34" charset="0"/>
            </a:endParaRPr>
          </a:p>
          <a:p>
            <a:pPr algn="ctr" fontAlgn="base">
              <a:lnSpc>
                <a:spcPts val="1200"/>
              </a:lnSpc>
              <a:spcBef>
                <a:spcPct val="0"/>
              </a:spcBef>
              <a:spcAft>
                <a:spcPct val="0"/>
              </a:spcAft>
              <a:buFont typeface="Arial" pitchFamily="34" charset="0"/>
              <a:buChar char="•"/>
            </a:pPr>
            <a:r>
              <a:rPr lang="en-US" sz="1800" dirty="0">
                <a:solidFill>
                  <a:prstClr val="black"/>
                </a:solidFill>
                <a:latin typeface="Arial" pitchFamily="34" charset="0"/>
                <a:ea typeface="ＭＳ Ｐゴシック" pitchFamily="34" charset="-128"/>
                <a:cs typeface="Tahoma" pitchFamily="34" charset="0"/>
              </a:rPr>
              <a:t> </a:t>
            </a:r>
            <a:endParaRPr lang="en-US" sz="2100" b="1" dirty="0">
              <a:solidFill>
                <a:prstClr val="black"/>
              </a:solidFill>
              <a:latin typeface="Arial" pitchFamily="34" charset="0"/>
              <a:ea typeface="ＭＳ Ｐゴシック" pitchFamily="34" charset="-128"/>
              <a:cs typeface="Tahoma" pitchFamily="34" charset="0"/>
            </a:endParaRPr>
          </a:p>
        </p:txBody>
      </p:sp>
      <p:sp>
        <p:nvSpPr>
          <p:cNvPr id="2" name="Slide Number Placeholder 1"/>
          <p:cNvSpPr>
            <a:spLocks noGrp="1"/>
          </p:cNvSpPr>
          <p:nvPr>
            <p:ph type="sldNum" sz="quarter" idx="12"/>
          </p:nvPr>
        </p:nvSpPr>
        <p:spPr>
          <a:xfrm>
            <a:off x="6057900" y="4630341"/>
            <a:ext cx="1600200" cy="273844"/>
          </a:xfrm>
        </p:spPr>
        <p:txBody>
          <a:bodyPr/>
          <a:lstStyle/>
          <a:p>
            <a:pPr defTabSz="685800">
              <a:defRPr/>
            </a:pPr>
            <a:fld id="{F7DF9DBC-A049-4888-A53B-AC4F919C11F7}" type="slidenum">
              <a:rPr lang="en-US">
                <a:solidFill>
                  <a:prstClr val="black"/>
                </a:solidFill>
              </a:rPr>
              <a:pPr defTabSz="685800">
                <a:defRPr/>
              </a:pPr>
              <a:t>58</a:t>
            </a:fld>
            <a:endParaRPr lang="en-US" dirty="0">
              <a:solidFill>
                <a:prstClr val="black"/>
              </a:solidFill>
            </a:endParaRPr>
          </a:p>
        </p:txBody>
      </p:sp>
    </p:spTree>
    <p:extLst>
      <p:ext uri="{BB962C8B-B14F-4D97-AF65-F5344CB8AC3E}">
        <p14:creationId xmlns:p14="http://schemas.microsoft.com/office/powerpoint/2010/main" val="3822334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4"/>
          <p:cNvSpPr>
            <a:spLocks noChangeArrowheads="1"/>
          </p:cNvSpPr>
          <p:nvPr/>
        </p:nvSpPr>
        <p:spPr bwMode="auto">
          <a:xfrm>
            <a:off x="662456" y="830490"/>
            <a:ext cx="8019263" cy="3046988"/>
          </a:xfrm>
          <a:prstGeom prst="rect">
            <a:avLst/>
          </a:prstGeom>
          <a:noFill/>
          <a:ln w="9525">
            <a:noFill/>
            <a:miter lim="800000"/>
            <a:headEnd/>
            <a:tailEnd/>
          </a:ln>
        </p:spPr>
        <p:txBody>
          <a:bodyPr wrap="square">
            <a:spAutoFit/>
          </a:bodyPr>
          <a:lstStyle/>
          <a:p>
            <a:pPr fontAlgn="base">
              <a:spcBef>
                <a:spcPct val="0"/>
              </a:spcBef>
              <a:spcAft>
                <a:spcPct val="0"/>
              </a:spcAft>
            </a:pPr>
            <a:r>
              <a:rPr lang="en-ZA" sz="1200" b="1" dirty="0">
                <a:solidFill>
                  <a:prstClr val="black"/>
                </a:solidFill>
                <a:latin typeface="Arial Narrow" panose="020B0604020202020204" pitchFamily="34" charset="0"/>
                <a:ea typeface="ＭＳ Ｐゴシック" pitchFamily="34" charset="-128"/>
                <a:cs typeface="Arial Narrow" panose="020B0604020202020204" pitchFamily="34" charset="0"/>
              </a:rPr>
              <a:t>Employee and Executive Remuneration Costs increase by 12 to 13%</a:t>
            </a:r>
          </a:p>
          <a:p>
            <a:pPr fontAlgn="base">
              <a:spcBef>
                <a:spcPct val="0"/>
              </a:spcBef>
              <a:spcAft>
                <a:spcPct val="0"/>
              </a:spcAft>
            </a:pPr>
            <a:endParaRPr lang="en-ZA" sz="1200" b="1" cap="all" dirty="0">
              <a:solidFill>
                <a:srgbClr val="A4B16F"/>
              </a:solidFill>
              <a:latin typeface="Arial Narrow" panose="020B0604020202020204" pitchFamily="34" charset="0"/>
              <a:ea typeface="ＭＳ Ｐゴシック" pitchFamily="34" charset="-128"/>
              <a:cs typeface="Arial Narrow" panose="020B0604020202020204" pitchFamily="34" charset="0"/>
            </a:endParaRPr>
          </a:p>
          <a:p>
            <a:pPr marL="257175" indent="-257175" fontAlgn="base">
              <a:spcBef>
                <a:spcPct val="0"/>
              </a:spcBef>
              <a:spcAft>
                <a:spcPct val="0"/>
              </a:spcAft>
              <a:buFont typeface="Arial" pitchFamily="34" charset="0"/>
              <a:buChar char="•"/>
            </a:pPr>
            <a:r>
              <a:rPr lang="en-ZA" sz="1200" dirty="0">
                <a:solidFill>
                  <a:prstClr val="black"/>
                </a:solidFill>
                <a:latin typeface="Arial Narrow" panose="020B0604020202020204" pitchFamily="34" charset="0"/>
                <a:ea typeface="ＭＳ Ｐゴシック" pitchFamily="34" charset="-128"/>
                <a:cs typeface="Arial Narrow" panose="020B0604020202020204" pitchFamily="34" charset="0"/>
              </a:rPr>
              <a:t>The purported increase is not an increase in remuneration rate</a:t>
            </a:r>
          </a:p>
          <a:p>
            <a:pPr marL="257175" indent="-257175" fontAlgn="base">
              <a:spcBef>
                <a:spcPct val="0"/>
              </a:spcBef>
              <a:spcAft>
                <a:spcPct val="0"/>
              </a:spcAft>
              <a:buFont typeface="Arial" pitchFamily="34" charset="0"/>
              <a:buChar char="•"/>
            </a:pPr>
            <a:r>
              <a:rPr lang="en-ZA" sz="1200" dirty="0">
                <a:solidFill>
                  <a:prstClr val="black"/>
                </a:solidFill>
                <a:latin typeface="Arial Narrow" panose="020B0604020202020204" pitchFamily="34" charset="0"/>
                <a:ea typeface="ＭＳ Ｐゴシック" pitchFamily="34" charset="-128"/>
                <a:cs typeface="Arial Narrow" panose="020B0604020202020204" pitchFamily="34" charset="0"/>
              </a:rPr>
              <a:t>The increase in salary is estimated at 7% (as per the Bureau of Economic Research indexes at the time of tariff setting)</a:t>
            </a:r>
          </a:p>
          <a:p>
            <a:pPr marL="257175" indent="-257175" fontAlgn="base">
              <a:spcBef>
                <a:spcPct val="0"/>
              </a:spcBef>
              <a:spcAft>
                <a:spcPct val="0"/>
              </a:spcAft>
              <a:buFont typeface="Arial" pitchFamily="34" charset="0"/>
              <a:buChar char="•"/>
            </a:pPr>
            <a:r>
              <a:rPr lang="en-ZA" sz="1200" dirty="0">
                <a:solidFill>
                  <a:prstClr val="black"/>
                </a:solidFill>
                <a:latin typeface="Arial Narrow" panose="020B0604020202020204" pitchFamily="34" charset="0"/>
                <a:ea typeface="ＭＳ Ｐゴシック" pitchFamily="34" charset="-128"/>
                <a:cs typeface="Arial Narrow" panose="020B0604020202020204" pitchFamily="34" charset="0"/>
              </a:rPr>
              <a:t>The total increase takes into account additional head count to cater for the new areas of operation and new plants commissioned, i.e. </a:t>
            </a:r>
            <a:r>
              <a:rPr lang="en-ZA" sz="1200" dirty="0" err="1">
                <a:solidFill>
                  <a:prstClr val="black"/>
                </a:solidFill>
                <a:latin typeface="Arial Narrow" panose="020B0604020202020204" pitchFamily="34" charset="0"/>
                <a:ea typeface="ＭＳ Ｐゴシック" pitchFamily="34" charset="-128"/>
                <a:cs typeface="Arial Narrow" panose="020B0604020202020204" pitchFamily="34" charset="0"/>
              </a:rPr>
              <a:t>Uthukela</a:t>
            </a:r>
            <a:r>
              <a:rPr lang="en-ZA" sz="1200" dirty="0">
                <a:solidFill>
                  <a:prstClr val="black"/>
                </a:solidFill>
                <a:latin typeface="Arial Narrow" panose="020B0604020202020204" pitchFamily="34" charset="0"/>
                <a:ea typeface="ＭＳ Ｐゴシック" pitchFamily="34" charset="-128"/>
                <a:cs typeface="Arial Narrow" panose="020B0604020202020204" pitchFamily="34" charset="0"/>
              </a:rPr>
              <a:t> District Municipality and </a:t>
            </a:r>
            <a:r>
              <a:rPr lang="en-ZA" sz="1200" dirty="0" err="1">
                <a:solidFill>
                  <a:prstClr val="black"/>
                </a:solidFill>
                <a:latin typeface="Arial Narrow" panose="020B0604020202020204" pitchFamily="34" charset="0"/>
                <a:ea typeface="ＭＳ Ｐゴシック" pitchFamily="34" charset="-128"/>
                <a:cs typeface="Arial Narrow" panose="020B0604020202020204" pitchFamily="34" charset="0"/>
              </a:rPr>
              <a:t>Mshwathi</a:t>
            </a:r>
            <a:r>
              <a:rPr lang="en-ZA" sz="1200" dirty="0">
                <a:solidFill>
                  <a:prstClr val="black"/>
                </a:solidFill>
                <a:latin typeface="Arial Narrow" panose="020B0604020202020204" pitchFamily="34" charset="0"/>
                <a:ea typeface="ＭＳ Ｐゴシック" pitchFamily="34" charset="-128"/>
                <a:cs typeface="Arial Narrow" panose="020B0604020202020204" pitchFamily="34" charset="0"/>
              </a:rPr>
              <a:t> Bulk Water Supply Scheme</a:t>
            </a:r>
          </a:p>
          <a:p>
            <a:pPr marL="257175" indent="-257175" fontAlgn="base">
              <a:spcBef>
                <a:spcPct val="0"/>
              </a:spcBef>
              <a:spcAft>
                <a:spcPct val="0"/>
              </a:spcAft>
              <a:buFont typeface="Arial" pitchFamily="34" charset="0"/>
              <a:buChar char="•"/>
            </a:pPr>
            <a:r>
              <a:rPr lang="en-ZA" sz="1200" dirty="0">
                <a:solidFill>
                  <a:prstClr val="black"/>
                </a:solidFill>
                <a:latin typeface="Arial Narrow" panose="020B0604020202020204" pitchFamily="34" charset="0"/>
                <a:ea typeface="ＭＳ Ｐゴシック" pitchFamily="34" charset="-128"/>
                <a:cs typeface="Arial Narrow" panose="020B0604020202020204" pitchFamily="34" charset="0"/>
              </a:rPr>
              <a:t>The salary increase of Executives are determined by DWS and are not part 13% as said.</a:t>
            </a:r>
          </a:p>
          <a:p>
            <a:pPr marL="257175" indent="-257175" fontAlgn="base">
              <a:spcBef>
                <a:spcPct val="0"/>
              </a:spcBef>
              <a:spcAft>
                <a:spcPct val="0"/>
              </a:spcAft>
              <a:buFont typeface="Arial" pitchFamily="34" charset="0"/>
              <a:buChar char="•"/>
            </a:pPr>
            <a:r>
              <a:rPr lang="en-ZA" sz="1200" dirty="0">
                <a:solidFill>
                  <a:prstClr val="black"/>
                </a:solidFill>
                <a:latin typeface="Arial Narrow" panose="020B0604020202020204" pitchFamily="34" charset="0"/>
                <a:ea typeface="ＭＳ Ｐゴシック" pitchFamily="34" charset="-128"/>
                <a:cs typeface="Arial Narrow" panose="020B0604020202020204" pitchFamily="34" charset="0"/>
              </a:rPr>
              <a:t>For 2019/2020, there has been zero salary increase for Executives.</a:t>
            </a:r>
          </a:p>
          <a:p>
            <a:pPr fontAlgn="base">
              <a:spcBef>
                <a:spcPct val="0"/>
              </a:spcBef>
              <a:spcAft>
                <a:spcPct val="0"/>
              </a:spcAft>
            </a:pPr>
            <a:endParaRPr lang="en-US" sz="1200" dirty="0">
              <a:solidFill>
                <a:prstClr val="black"/>
              </a:solidFill>
              <a:latin typeface="Arial Narrow" panose="020B0604020202020204" pitchFamily="34" charset="0"/>
              <a:ea typeface="ＭＳ Ｐゴシック" pitchFamily="34" charset="-128"/>
              <a:cs typeface="Arial Narrow" panose="020B0604020202020204" pitchFamily="34" charset="0"/>
            </a:endParaRPr>
          </a:p>
          <a:p>
            <a:pPr fontAlgn="base">
              <a:spcBef>
                <a:spcPct val="0"/>
              </a:spcBef>
              <a:spcAft>
                <a:spcPct val="0"/>
              </a:spcAft>
            </a:pPr>
            <a:r>
              <a:rPr lang="en-ZA" sz="1200" b="1" dirty="0">
                <a:solidFill>
                  <a:prstClr val="black"/>
                </a:solidFill>
                <a:latin typeface="Arial Narrow" panose="020B0604020202020204" pitchFamily="34" charset="0"/>
                <a:ea typeface="ＭＳ Ｐゴシック" pitchFamily="34" charset="-128"/>
                <a:cs typeface="Arial Narrow" panose="020B0604020202020204" pitchFamily="34" charset="0"/>
              </a:rPr>
              <a:t>Energy price increase of 14.6% higher than NERSA approved increase</a:t>
            </a:r>
          </a:p>
          <a:p>
            <a:pPr fontAlgn="base">
              <a:spcBef>
                <a:spcPct val="0"/>
              </a:spcBef>
              <a:spcAft>
                <a:spcPct val="0"/>
              </a:spcAft>
            </a:pPr>
            <a:endParaRPr lang="en-ZA" sz="1200" b="1" dirty="0">
              <a:solidFill>
                <a:prstClr val="black"/>
              </a:solidFill>
              <a:latin typeface="Arial Narrow" panose="020B0604020202020204" pitchFamily="34" charset="0"/>
              <a:ea typeface="ＭＳ Ｐゴシック" pitchFamily="34" charset="-128"/>
              <a:cs typeface="Arial Narrow" panose="020B0604020202020204" pitchFamily="34" charset="0"/>
            </a:endParaRPr>
          </a:p>
          <a:p>
            <a:pPr marL="214313" indent="-214313" fontAlgn="base">
              <a:spcBef>
                <a:spcPct val="0"/>
              </a:spcBef>
              <a:spcAft>
                <a:spcPct val="0"/>
              </a:spcAft>
              <a:buFont typeface="Arial" pitchFamily="34" charset="0"/>
              <a:buChar char="•"/>
            </a:pPr>
            <a:r>
              <a:rPr lang="en-ZA" sz="1200" dirty="0">
                <a:solidFill>
                  <a:prstClr val="black"/>
                </a:solidFill>
                <a:latin typeface="Arial Narrow" panose="020B0604020202020204" pitchFamily="34" charset="0"/>
                <a:ea typeface="ＭＳ Ｐゴシック" pitchFamily="34" charset="-128"/>
                <a:cs typeface="Arial Narrow" panose="020B0604020202020204" pitchFamily="34" charset="0"/>
              </a:rPr>
              <a:t>At the time of tariff setting, Eskom had indicated that an intention to increase its tariff by 16.6% and 16.7% for 2020 and 2021 respectively.</a:t>
            </a:r>
          </a:p>
          <a:p>
            <a:pPr marL="214313" indent="-214313" fontAlgn="base">
              <a:spcBef>
                <a:spcPct val="0"/>
              </a:spcBef>
              <a:spcAft>
                <a:spcPct val="0"/>
              </a:spcAft>
              <a:buFont typeface="Arial" pitchFamily="34" charset="0"/>
              <a:buChar char="•"/>
            </a:pPr>
            <a:r>
              <a:rPr lang="en-ZA" sz="1200" dirty="0">
                <a:solidFill>
                  <a:prstClr val="black"/>
                </a:solidFill>
                <a:latin typeface="Arial Narrow" panose="020B0604020202020204" pitchFamily="34" charset="0"/>
                <a:ea typeface="ＭＳ Ｐゴシック" pitchFamily="34" charset="-128"/>
                <a:cs typeface="Arial Narrow" panose="020B0604020202020204" pitchFamily="34" charset="0"/>
              </a:rPr>
              <a:t>Any downward adjustment will be factored in, in the following tariff cycle.</a:t>
            </a:r>
          </a:p>
          <a:p>
            <a:pPr marL="214313" indent="-214313" fontAlgn="base">
              <a:spcBef>
                <a:spcPct val="0"/>
              </a:spcBef>
              <a:spcAft>
                <a:spcPct val="0"/>
              </a:spcAft>
              <a:buFont typeface="Arial" pitchFamily="34" charset="0"/>
              <a:buChar char="•"/>
            </a:pPr>
            <a:r>
              <a:rPr lang="en-ZA" sz="1200" dirty="0">
                <a:solidFill>
                  <a:prstClr val="black"/>
                </a:solidFill>
                <a:latin typeface="Arial Narrow" panose="020B0604020202020204" pitchFamily="34" charset="0"/>
                <a:ea typeface="ＭＳ Ｐゴシック" pitchFamily="34" charset="-128"/>
                <a:cs typeface="Arial Narrow" panose="020B0604020202020204" pitchFamily="34" charset="0"/>
              </a:rPr>
              <a:t>At the time of tariff setting, UW prudently applied the worst case scenario so as to have a fully cost reflective tariff set.</a:t>
            </a:r>
          </a:p>
          <a:p>
            <a:pPr fontAlgn="base">
              <a:spcBef>
                <a:spcPct val="0"/>
              </a:spcBef>
              <a:spcAft>
                <a:spcPct val="0"/>
              </a:spcAft>
            </a:pPr>
            <a:endParaRPr lang="en-ZA" sz="1200" dirty="0">
              <a:solidFill>
                <a:prstClr val="black"/>
              </a:solidFill>
              <a:latin typeface="Arial Narrow" panose="020B0604020202020204" pitchFamily="34" charset="0"/>
              <a:ea typeface="ＭＳ Ｐゴシック" pitchFamily="34" charset="-128"/>
              <a:cs typeface="Arial Narrow" panose="020B0604020202020204" pitchFamily="34" charset="0"/>
            </a:endParaRPr>
          </a:p>
        </p:txBody>
      </p:sp>
      <p:sp>
        <p:nvSpPr>
          <p:cNvPr id="2" name="Slide Number Placeholder 1"/>
          <p:cNvSpPr>
            <a:spLocks noGrp="1"/>
          </p:cNvSpPr>
          <p:nvPr>
            <p:ph type="sldNum" sz="quarter" idx="12"/>
          </p:nvPr>
        </p:nvSpPr>
        <p:spPr>
          <a:xfrm>
            <a:off x="6105431" y="4630341"/>
            <a:ext cx="1600200" cy="273844"/>
          </a:xfrm>
        </p:spPr>
        <p:txBody>
          <a:bodyPr/>
          <a:lstStyle/>
          <a:p>
            <a:pPr defTabSz="685800">
              <a:defRPr/>
            </a:pPr>
            <a:fld id="{F7DF9DBC-A049-4888-A53B-AC4F919C11F7}" type="slidenum">
              <a:rPr lang="en-US">
                <a:solidFill>
                  <a:prstClr val="black"/>
                </a:solidFill>
              </a:rPr>
              <a:pPr defTabSz="685800">
                <a:defRPr/>
              </a:pPr>
              <a:t>59</a:t>
            </a:fld>
            <a:endParaRPr lang="en-US" dirty="0">
              <a:solidFill>
                <a:prstClr val="black"/>
              </a:solidFill>
            </a:endParaRPr>
          </a:p>
        </p:txBody>
      </p:sp>
      <p:sp>
        <p:nvSpPr>
          <p:cNvPr id="6" name="TextBox 5">
            <a:extLst>
              <a:ext uri="{FF2B5EF4-FFF2-40B4-BE49-F238E27FC236}">
                <a16:creationId xmlns:a16="http://schemas.microsoft.com/office/drawing/2014/main" id="{D77BC0C9-3689-BE4F-8EFE-DAFA9AE07CE6}"/>
              </a:ext>
            </a:extLst>
          </p:cNvPr>
          <p:cNvSpPr txBox="1"/>
          <p:nvPr/>
        </p:nvSpPr>
        <p:spPr bwMode="auto">
          <a:xfrm>
            <a:off x="650637" y="239713"/>
            <a:ext cx="5595938" cy="369332"/>
          </a:xfrm>
          <a:prstGeom prst="rect">
            <a:avLst/>
          </a:prstGeom>
          <a:noFill/>
        </p:spPr>
        <p:txBody>
          <a:bodyPr>
            <a:spAutoFit/>
          </a:bodyPr>
          <a:lstStyle/>
          <a:p>
            <a:pPr>
              <a:defRPr/>
            </a:pPr>
            <a:r>
              <a:rPr lang="en-US" sz="1800" b="1" dirty="0">
                <a:solidFill>
                  <a:schemeClr val="accent3">
                    <a:lumMod val="50000"/>
                  </a:schemeClr>
                </a:solidFill>
                <a:latin typeface="Arial" panose="020B0604020202020204" pitchFamily="34" charset="0"/>
                <a:ea typeface="ＭＳ Ｐゴシック" pitchFamily="34" charset="-128"/>
                <a:cs typeface="Arial" panose="020B0604020202020204" pitchFamily="34" charset="0"/>
              </a:rPr>
              <a:t>UMGENI WATER DIRECTED QUESTIONS.</a:t>
            </a:r>
            <a:endParaRPr lang="en-ZA" sz="1800" b="1" cap="all" dirty="0">
              <a:solidFill>
                <a:schemeClr val="accent3">
                  <a:lumMod val="50000"/>
                </a:schemeClr>
              </a:solidFill>
              <a:latin typeface="Arial" panose="020B0604020202020204" pitchFamily="34" charset="0"/>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2922384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AutoShape 18" descr="Image result for water management icon"/>
          <p:cNvSpPr>
            <a:spLocks noChangeAspect="1" noChangeArrowheads="1"/>
          </p:cNvSpPr>
          <p:nvPr/>
        </p:nvSpPr>
        <p:spPr bwMode="auto">
          <a:xfrm>
            <a:off x="1959871" y="-299027"/>
            <a:ext cx="186720" cy="1867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6016" tIns="28009" rIns="56016" bIns="28009" numCol="1" anchor="t" anchorCtr="0" compatLnSpc="1">
            <a:prstTxWarp prst="textNoShape">
              <a:avLst/>
            </a:prstTxWarp>
          </a:bodyPr>
          <a:lstStyle/>
          <a:p>
            <a:endParaRPr lang="en-ZA" sz="1103" dirty="0"/>
          </a:p>
        </p:txBody>
      </p:sp>
      <p:sp>
        <p:nvSpPr>
          <p:cNvPr id="8" name="Title 1"/>
          <p:cNvSpPr>
            <a:spLocks noGrp="1"/>
          </p:cNvSpPr>
          <p:nvPr>
            <p:ph type="title"/>
          </p:nvPr>
        </p:nvSpPr>
        <p:spPr>
          <a:xfrm>
            <a:off x="429236" y="255033"/>
            <a:ext cx="4480561" cy="411481"/>
          </a:xfrm>
        </p:spPr>
        <p:txBody>
          <a:bodyPr>
            <a:normAutofit/>
          </a:bodyPr>
          <a:lstStyle/>
          <a:p>
            <a:r>
              <a:rPr lang="en-ZA" dirty="0">
                <a:solidFill>
                  <a:schemeClr val="accent3">
                    <a:lumMod val="50000"/>
                  </a:schemeClr>
                </a:solidFill>
                <a:latin typeface="Arial" panose="020B0604020202020204" pitchFamily="34" charset="0"/>
                <a:cs typeface="Arial" panose="020B0604020202020204" pitchFamily="34" charset="0"/>
              </a:rPr>
              <a:t>Covid 19 Implications for the Water Sector </a:t>
            </a:r>
          </a:p>
        </p:txBody>
      </p:sp>
      <p:sp>
        <p:nvSpPr>
          <p:cNvPr id="7" name="Text Placeholder 2"/>
          <p:cNvSpPr>
            <a:spLocks noGrp="1"/>
          </p:cNvSpPr>
          <p:nvPr>
            <p:ph type="body" sz="quarter" idx="10"/>
          </p:nvPr>
        </p:nvSpPr>
        <p:spPr>
          <a:xfrm>
            <a:off x="648173" y="518966"/>
            <a:ext cx="8332922" cy="306607"/>
          </a:xfrm>
        </p:spPr>
        <p:txBody>
          <a:bodyPr>
            <a:noAutofit/>
          </a:bodyPr>
          <a:lstStyle/>
          <a:p>
            <a:pPr marL="0" indent="0">
              <a:buNone/>
            </a:pPr>
            <a:r>
              <a:rPr lang="en-GB" sz="1200" b="1" dirty="0">
                <a:solidFill>
                  <a:schemeClr val="tx1"/>
                </a:solidFill>
                <a:latin typeface="Arial Narrow" panose="020B0604020202020204" pitchFamily="34" charset="0"/>
                <a:cs typeface="Arial Narrow" panose="020B0604020202020204" pitchFamily="34" charset="0"/>
              </a:rPr>
              <a:t>The water sector is facing unchartered challenges due to this pandemic and the response requires a collective approach </a:t>
            </a:r>
          </a:p>
          <a:p>
            <a:pPr>
              <a:buFont typeface="Wingdings" panose="05000000000000000000" pitchFamily="2" charset="2"/>
              <a:buChar char="q"/>
            </a:pPr>
            <a:endParaRPr lang="en-GB" sz="1200" b="1" dirty="0"/>
          </a:p>
          <a:p>
            <a:pPr>
              <a:buFont typeface="Wingdings" panose="05000000000000000000" pitchFamily="2" charset="2"/>
              <a:buChar char="q"/>
            </a:pPr>
            <a:endParaRPr lang="en-GB" sz="1200" b="1"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pPr marL="0" indent="0">
              <a:buNone/>
            </a:pPr>
            <a:endParaRPr lang="en-GB" sz="1125" dirty="0"/>
          </a:p>
        </p:txBody>
      </p:sp>
      <p:pic>
        <p:nvPicPr>
          <p:cNvPr id="6" name="Content Placeholder 4"/>
          <p:cNvPicPr>
            <a:picLocks/>
          </p:cNvPicPr>
          <p:nvPr/>
        </p:nvPicPr>
        <p:blipFill>
          <a:blip r:embed="rId3"/>
          <a:srcRect l="3989" t="15363" r="23444" b="10577"/>
          <a:stretch>
            <a:fillRect/>
          </a:stretch>
        </p:blipFill>
        <p:spPr>
          <a:xfrm>
            <a:off x="4029559" y="894250"/>
            <a:ext cx="5047625" cy="3136145"/>
          </a:xfrm>
          <a:prstGeom prst="rect">
            <a:avLst/>
          </a:prstGeom>
        </p:spPr>
      </p:pic>
      <p:sp>
        <p:nvSpPr>
          <p:cNvPr id="9" name="Oval 8"/>
          <p:cNvSpPr/>
          <p:nvPr/>
        </p:nvSpPr>
        <p:spPr>
          <a:xfrm>
            <a:off x="7745930" y="2678230"/>
            <a:ext cx="952902" cy="1061186"/>
          </a:xfrm>
          <a:prstGeom prst="ellipse">
            <a:avLst/>
          </a:prstGeom>
          <a:noFill/>
          <a:ln w="57150">
            <a:solidFill>
              <a:srgbClr val="92D05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1013" dirty="0">
              <a:solidFill>
                <a:schemeClr val="accent6"/>
              </a:solidFill>
            </a:endParaRPr>
          </a:p>
        </p:txBody>
      </p:sp>
      <p:sp>
        <p:nvSpPr>
          <p:cNvPr id="11" name="Text Placeholder 2"/>
          <p:cNvSpPr txBox="1">
            <a:spLocks/>
          </p:cNvSpPr>
          <p:nvPr/>
        </p:nvSpPr>
        <p:spPr>
          <a:xfrm>
            <a:off x="338488" y="1022502"/>
            <a:ext cx="3419076" cy="4120998"/>
          </a:xfrm>
          <a:prstGeom prst="rect">
            <a:avLst/>
          </a:prstGeom>
        </p:spPr>
        <p:txBody>
          <a:bodyPr vert="horz" lIns="68580" tIns="34290" rIns="68580" bIns="34290" rtlCol="0">
            <a:noAutofit/>
          </a:bodyPr>
          <a:lstStyle>
            <a:lvl1pPr marL="342900" indent="-342900" algn="l" defTabSz="457200" rtl="0" eaLnBrk="1" latinLnBrk="0" hangingPunct="1">
              <a:spcBef>
                <a:spcPct val="20000"/>
              </a:spcBef>
              <a:buFont typeface="Arial"/>
              <a:buChar char="•"/>
              <a:defRPr sz="1200" kern="1200">
                <a:solidFill>
                  <a:schemeClr val="accent6"/>
                </a:solidFill>
                <a:latin typeface="+mn-lt"/>
                <a:ea typeface="+mn-ea"/>
                <a:cs typeface="+mn-cs"/>
              </a:defRPr>
            </a:lvl1pPr>
            <a:lvl2pPr marL="742950" indent="-285750" algn="l" defTabSz="457200" rtl="0" eaLnBrk="1" latinLnBrk="0" hangingPunct="1">
              <a:spcBef>
                <a:spcPct val="20000"/>
              </a:spcBef>
              <a:buFont typeface="Arial"/>
              <a:buChar char="–"/>
              <a:defRPr sz="1200" kern="1200">
                <a:solidFill>
                  <a:schemeClr val="accent6"/>
                </a:solidFill>
                <a:latin typeface="+mn-lt"/>
                <a:ea typeface="+mn-ea"/>
                <a:cs typeface="+mn-cs"/>
              </a:defRPr>
            </a:lvl2pPr>
            <a:lvl3pPr marL="1143000" indent="-228600" algn="l" defTabSz="457200" rtl="0" eaLnBrk="1" latinLnBrk="0" hangingPunct="1">
              <a:spcBef>
                <a:spcPct val="20000"/>
              </a:spcBef>
              <a:buFont typeface="Arial"/>
              <a:buChar char="•"/>
              <a:defRPr sz="1200" kern="1200">
                <a:solidFill>
                  <a:schemeClr val="accent6"/>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accent6"/>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accent6"/>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en-ZA" sz="1125" dirty="0">
                <a:solidFill>
                  <a:schemeClr val="tx1"/>
                </a:solidFill>
                <a:latin typeface="Arial Narrow" panose="020B0604020202020204" pitchFamily="34" charset="0"/>
                <a:cs typeface="Arial Narrow" panose="020B0604020202020204" pitchFamily="34" charset="0"/>
              </a:rPr>
              <a:t>Macroeconomic Projection - the South African economy is likely to go into further recession as a result of the coronavirus; current forecast are at economic contraction of 6.6% due to the pandemic (NT: Source). Local governments will be affected by customers struggling to pay property rates and service charges as unemployment continues to rise.</a:t>
            </a:r>
          </a:p>
          <a:p>
            <a:pPr algn="just"/>
            <a:endParaRPr lang="en-ZA" sz="1125" dirty="0">
              <a:solidFill>
                <a:schemeClr val="tx1"/>
              </a:solidFill>
              <a:latin typeface="Arial Narrow" panose="020B0604020202020204" pitchFamily="34" charset="0"/>
              <a:cs typeface="Arial Narrow" panose="020B0604020202020204" pitchFamily="34" charset="0"/>
            </a:endParaRPr>
          </a:p>
          <a:p>
            <a:pPr algn="just"/>
            <a:r>
              <a:rPr lang="en-ZA" sz="1125" dirty="0">
                <a:solidFill>
                  <a:schemeClr val="tx1"/>
                </a:solidFill>
                <a:latin typeface="Arial Narrow" panose="020B0604020202020204" pitchFamily="34" charset="0"/>
                <a:cs typeface="Arial Narrow" panose="020B0604020202020204" pitchFamily="34" charset="0"/>
              </a:rPr>
              <a:t>Lockdown Impact - a temporary disruption to revenue collections is expected across all municipalities – with local governments not operating at full capacity during the lockdown – weighing on their liquidity profiles</a:t>
            </a:r>
          </a:p>
          <a:p>
            <a:pPr algn="just"/>
            <a:endParaRPr lang="en-ZA" sz="1125" dirty="0">
              <a:solidFill>
                <a:schemeClr val="tx1"/>
              </a:solidFill>
              <a:latin typeface="Arial Narrow" panose="020B0604020202020204" pitchFamily="34" charset="0"/>
              <a:cs typeface="Arial Narrow" panose="020B0604020202020204" pitchFamily="34" charset="0"/>
            </a:endParaRPr>
          </a:p>
          <a:p>
            <a:pPr algn="just"/>
            <a:r>
              <a:rPr lang="en-GB" sz="1125" dirty="0">
                <a:solidFill>
                  <a:schemeClr val="tx1"/>
                </a:solidFill>
                <a:latin typeface="Arial Narrow" panose="020B0604020202020204" pitchFamily="34" charset="0"/>
                <a:cs typeface="Arial Narrow" panose="020B0604020202020204" pitchFamily="34" charset="0"/>
              </a:rPr>
              <a:t>Lower collection rates will </a:t>
            </a:r>
            <a:r>
              <a:rPr lang="en-ZA" sz="1125" dirty="0">
                <a:solidFill>
                  <a:schemeClr val="tx1"/>
                </a:solidFill>
                <a:latin typeface="Arial Narrow" panose="020B0604020202020204" pitchFamily="34" charset="0"/>
                <a:cs typeface="Arial Narrow" panose="020B0604020202020204" pitchFamily="34" charset="0"/>
              </a:rPr>
              <a:t>lead to a rise in bad debts provision, and thus a decline in municipalities' operating balances over the next 1-2 fiscal years.</a:t>
            </a:r>
          </a:p>
          <a:p>
            <a:pPr marL="0" indent="0" algn="just">
              <a:buNone/>
            </a:pPr>
            <a:endParaRPr lang="en-ZA" sz="1125" dirty="0">
              <a:solidFill>
                <a:schemeClr val="tx1"/>
              </a:solidFill>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26925886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576263" y="550089"/>
            <a:ext cx="4753965" cy="415498"/>
          </a:xfrm>
          <a:prstGeom prst="rect">
            <a:avLst/>
          </a:prstGeom>
          <a:noFill/>
        </p:spPr>
        <p:txBody>
          <a:bodyPr wrap="square">
            <a:spAutoFit/>
          </a:bodyPr>
          <a:lstStyle/>
          <a:p>
            <a:pPr>
              <a:defRPr/>
            </a:pPr>
            <a:r>
              <a:rPr lang="en-ZA" sz="2100" b="1" cap="all" dirty="0">
                <a:solidFill>
                  <a:srgbClr val="A4B16F"/>
                </a:solidFill>
                <a:latin typeface="Gill Sans"/>
                <a:ea typeface="ＭＳ Ｐゴシック" pitchFamily="34" charset="-128"/>
                <a:cs typeface="Gill Sans"/>
              </a:rPr>
              <a:t> </a:t>
            </a:r>
            <a:r>
              <a:rPr lang="en-ZA" sz="1500" b="1" dirty="0">
                <a:solidFill>
                  <a:prstClr val="black"/>
                </a:solidFill>
                <a:latin typeface="Arial" pitchFamily="34" charset="0"/>
                <a:ea typeface="ＭＳ Ｐゴシック" pitchFamily="34" charset="-128"/>
              </a:rPr>
              <a:t>Tender under appeal</a:t>
            </a:r>
            <a:endParaRPr lang="en-ZA" sz="1500" b="1" cap="all" dirty="0">
              <a:solidFill>
                <a:srgbClr val="A4B16F"/>
              </a:solidFill>
              <a:latin typeface="Gill Sans"/>
              <a:ea typeface="ＭＳ Ｐゴシック" pitchFamily="34" charset="-128"/>
              <a:cs typeface="Gill Sans"/>
            </a:endParaRPr>
          </a:p>
        </p:txBody>
      </p:sp>
      <p:sp>
        <p:nvSpPr>
          <p:cNvPr id="6" name="Rectangle 5"/>
          <p:cNvSpPr/>
          <p:nvPr/>
        </p:nvSpPr>
        <p:spPr>
          <a:xfrm>
            <a:off x="661306" y="1039024"/>
            <a:ext cx="8045814" cy="2862322"/>
          </a:xfrm>
          <a:prstGeom prst="rect">
            <a:avLst/>
          </a:prstGeom>
        </p:spPr>
        <p:txBody>
          <a:bodyPr wrap="square">
            <a:spAutoFit/>
          </a:bodyPr>
          <a:lstStyle/>
          <a:p>
            <a:pPr marL="171450" indent="-171450" fontAlgn="base">
              <a:spcBef>
                <a:spcPct val="0"/>
              </a:spcBef>
              <a:spcAft>
                <a:spcPct val="0"/>
              </a:spcAft>
              <a:buFont typeface="Arial" panose="020B0604020202020204" pitchFamily="34" charset="0"/>
              <a:buChar char="•"/>
            </a:pPr>
            <a:r>
              <a:rPr lang="en-ZA" sz="1200" dirty="0">
                <a:solidFill>
                  <a:prstClr val="black"/>
                </a:solidFill>
                <a:latin typeface="Arial Narrow" panose="020B0604020202020204" pitchFamily="34" charset="0"/>
                <a:ea typeface="ＭＳ Ｐゴシック" pitchFamily="34" charset="-128"/>
                <a:cs typeface="Arial Narrow" panose="020B0604020202020204" pitchFamily="34" charset="0"/>
              </a:rPr>
              <a:t>The matter is sub-</a:t>
            </a:r>
            <a:r>
              <a:rPr lang="en-ZA" sz="1200" dirty="0" err="1">
                <a:solidFill>
                  <a:prstClr val="black"/>
                </a:solidFill>
                <a:latin typeface="Arial Narrow" panose="020B0604020202020204" pitchFamily="34" charset="0"/>
                <a:ea typeface="ＭＳ Ｐゴシック" pitchFamily="34" charset="-128"/>
                <a:cs typeface="Arial Narrow" panose="020B0604020202020204" pitchFamily="34" charset="0"/>
              </a:rPr>
              <a:t>judice</a:t>
            </a:r>
            <a:r>
              <a:rPr lang="en-ZA" sz="1200" dirty="0">
                <a:solidFill>
                  <a:prstClr val="black"/>
                </a:solidFill>
                <a:latin typeface="Arial Narrow" panose="020B0604020202020204" pitchFamily="34" charset="0"/>
                <a:ea typeface="ＭＳ Ｐゴシック" pitchFamily="34" charset="-128"/>
                <a:cs typeface="Arial Narrow" panose="020B0604020202020204" pitchFamily="34" charset="0"/>
              </a:rPr>
              <a:t> as it currently in courts (awaiting judgement)</a:t>
            </a:r>
          </a:p>
          <a:p>
            <a:pPr fontAlgn="base">
              <a:spcBef>
                <a:spcPct val="0"/>
              </a:spcBef>
              <a:spcAft>
                <a:spcPct val="0"/>
              </a:spcAft>
            </a:pPr>
            <a:endParaRPr lang="en-ZA" sz="1200" dirty="0">
              <a:solidFill>
                <a:prstClr val="black"/>
              </a:solidFill>
              <a:latin typeface="Arial Narrow" panose="020B0604020202020204" pitchFamily="34" charset="0"/>
              <a:ea typeface="ＭＳ Ｐゴシック" pitchFamily="34" charset="-128"/>
              <a:cs typeface="Arial Narrow" panose="020B0604020202020204" pitchFamily="34" charset="0"/>
            </a:endParaRPr>
          </a:p>
          <a:p>
            <a:pPr marL="171450" indent="-171450" fontAlgn="base">
              <a:spcBef>
                <a:spcPct val="0"/>
              </a:spcBef>
              <a:spcAft>
                <a:spcPct val="0"/>
              </a:spcAft>
              <a:buFont typeface="Arial" panose="020B0604020202020204" pitchFamily="34" charset="0"/>
              <a:buChar char="•"/>
            </a:pPr>
            <a:r>
              <a:rPr lang="en-ZA" sz="1200" dirty="0">
                <a:solidFill>
                  <a:prstClr val="black"/>
                </a:solidFill>
                <a:latin typeface="Arial Narrow" panose="020B0604020202020204" pitchFamily="34" charset="0"/>
                <a:ea typeface="ＭＳ Ｐゴシック" pitchFamily="34" charset="-128"/>
                <a:cs typeface="Arial Narrow" panose="020B0604020202020204" pitchFamily="34" charset="0"/>
              </a:rPr>
              <a:t>The appellant did admit they did justly failed the functionality thus failed to show the capability required to execute such a complex project.</a:t>
            </a:r>
          </a:p>
          <a:p>
            <a:pPr fontAlgn="base">
              <a:spcBef>
                <a:spcPct val="0"/>
              </a:spcBef>
              <a:spcAft>
                <a:spcPct val="0"/>
              </a:spcAft>
            </a:pPr>
            <a:endParaRPr lang="en-ZA" sz="1200" dirty="0">
              <a:solidFill>
                <a:prstClr val="black"/>
              </a:solidFill>
              <a:latin typeface="Arial Narrow" panose="020B0604020202020204" pitchFamily="34" charset="0"/>
              <a:ea typeface="ＭＳ Ｐゴシック" pitchFamily="34" charset="-128"/>
              <a:cs typeface="Arial Narrow" panose="020B0604020202020204" pitchFamily="34" charset="0"/>
            </a:endParaRPr>
          </a:p>
          <a:p>
            <a:pPr marL="171450" indent="-171450" fontAlgn="base">
              <a:spcBef>
                <a:spcPct val="0"/>
              </a:spcBef>
              <a:spcAft>
                <a:spcPct val="0"/>
              </a:spcAft>
              <a:buFont typeface="Arial" panose="020B0604020202020204" pitchFamily="34" charset="0"/>
              <a:buChar char="•"/>
            </a:pPr>
            <a:r>
              <a:rPr lang="en-ZA" sz="1200" dirty="0">
                <a:solidFill>
                  <a:prstClr val="black"/>
                </a:solidFill>
                <a:latin typeface="Arial Narrow" panose="020B0604020202020204" pitchFamily="34" charset="0"/>
                <a:ea typeface="ＭＳ Ｐゴシック" pitchFamily="34" charset="-128"/>
                <a:cs typeface="Arial Narrow" panose="020B0604020202020204" pitchFamily="34" charset="0"/>
              </a:rPr>
              <a:t>The appellant however contests that all tenderers who tendered did not have the capacity to execute.</a:t>
            </a:r>
          </a:p>
          <a:p>
            <a:pPr fontAlgn="base">
              <a:spcBef>
                <a:spcPct val="0"/>
              </a:spcBef>
              <a:spcAft>
                <a:spcPct val="0"/>
              </a:spcAft>
            </a:pPr>
            <a:endParaRPr lang="en-ZA" sz="1200" dirty="0">
              <a:solidFill>
                <a:prstClr val="black"/>
              </a:solidFill>
              <a:latin typeface="Arial Narrow" panose="020B0604020202020204" pitchFamily="34" charset="0"/>
              <a:ea typeface="ＭＳ Ｐゴシック" pitchFamily="34" charset="-128"/>
              <a:cs typeface="Arial Narrow" panose="020B0604020202020204" pitchFamily="34" charset="0"/>
            </a:endParaRPr>
          </a:p>
          <a:p>
            <a:pPr marL="171450" indent="-171450" fontAlgn="base">
              <a:spcBef>
                <a:spcPct val="0"/>
              </a:spcBef>
              <a:spcAft>
                <a:spcPct val="0"/>
              </a:spcAft>
              <a:buFont typeface="Arial" panose="020B0604020202020204" pitchFamily="34" charset="0"/>
              <a:buChar char="•"/>
            </a:pPr>
            <a:r>
              <a:rPr lang="en-ZA" sz="1200" dirty="0">
                <a:solidFill>
                  <a:prstClr val="black"/>
                </a:solidFill>
                <a:latin typeface="Arial Narrow" panose="020B0604020202020204" pitchFamily="34" charset="0"/>
                <a:ea typeface="ＭＳ Ｐゴシック" pitchFamily="34" charset="-128"/>
                <a:cs typeface="Arial Narrow" panose="020B0604020202020204" pitchFamily="34" charset="0"/>
              </a:rPr>
              <a:t>The fact that the appellant quoted approximately R600 million below the engineering estimate further indicates that they did not understand the magnitude of the project.</a:t>
            </a:r>
          </a:p>
          <a:p>
            <a:pPr fontAlgn="base">
              <a:spcBef>
                <a:spcPct val="0"/>
              </a:spcBef>
              <a:spcAft>
                <a:spcPct val="0"/>
              </a:spcAft>
            </a:pPr>
            <a:endParaRPr lang="en-ZA" sz="1200" dirty="0">
              <a:solidFill>
                <a:prstClr val="black"/>
              </a:solidFill>
              <a:latin typeface="Arial Narrow" panose="020B0604020202020204" pitchFamily="34" charset="0"/>
              <a:ea typeface="ＭＳ Ｐゴシック" pitchFamily="34" charset="-128"/>
              <a:cs typeface="Arial Narrow" panose="020B0604020202020204" pitchFamily="34" charset="0"/>
            </a:endParaRPr>
          </a:p>
          <a:p>
            <a:pPr marL="171450" indent="-171450" fontAlgn="base">
              <a:spcBef>
                <a:spcPct val="0"/>
              </a:spcBef>
              <a:spcAft>
                <a:spcPct val="0"/>
              </a:spcAft>
              <a:buFont typeface="Arial" panose="020B0604020202020204" pitchFamily="34" charset="0"/>
              <a:buChar char="•"/>
            </a:pPr>
            <a:r>
              <a:rPr lang="en-ZA" sz="1200" dirty="0">
                <a:solidFill>
                  <a:prstClr val="black"/>
                </a:solidFill>
                <a:latin typeface="Arial Narrow" panose="020B0604020202020204" pitchFamily="34" charset="0"/>
                <a:ea typeface="ＭＳ Ｐゴシック" pitchFamily="34" charset="-128"/>
                <a:cs typeface="Arial Narrow" panose="020B0604020202020204" pitchFamily="34" charset="0"/>
              </a:rPr>
              <a:t>Over the years there has been a trend of lowballing by contractors and threaten with Variation orders and terminations in the middle of the projects and/or filing for Business Rescue when they fail to execute and penalties are imposed. UW has to balance “cheap” with quality, timely and on budget execution, and it starts at the tendering stage. </a:t>
            </a:r>
          </a:p>
          <a:p>
            <a:pPr fontAlgn="base">
              <a:spcBef>
                <a:spcPct val="0"/>
              </a:spcBef>
              <a:spcAft>
                <a:spcPct val="0"/>
              </a:spcAft>
            </a:pPr>
            <a:endParaRPr lang="en-ZA" sz="1200" dirty="0">
              <a:solidFill>
                <a:prstClr val="black"/>
              </a:solidFill>
              <a:latin typeface="Arial Narrow" panose="020B0604020202020204" pitchFamily="34" charset="0"/>
              <a:ea typeface="ＭＳ Ｐゴシック" pitchFamily="34" charset="-128"/>
              <a:cs typeface="Arial Narrow" panose="020B0604020202020204" pitchFamily="34" charset="0"/>
            </a:endParaRPr>
          </a:p>
          <a:p>
            <a:pPr marL="171450" indent="-171450" fontAlgn="base">
              <a:spcBef>
                <a:spcPct val="0"/>
              </a:spcBef>
              <a:spcAft>
                <a:spcPct val="0"/>
              </a:spcAft>
              <a:buFont typeface="Arial" panose="020B0604020202020204" pitchFamily="34" charset="0"/>
              <a:buChar char="•"/>
            </a:pPr>
            <a:r>
              <a:rPr lang="en-ZA" sz="1200" dirty="0">
                <a:solidFill>
                  <a:prstClr val="black"/>
                </a:solidFill>
                <a:latin typeface="Arial Narrow" panose="020B0604020202020204" pitchFamily="34" charset="0"/>
                <a:ea typeface="ＭＳ Ｐゴシック" pitchFamily="34" charset="-128"/>
                <a:cs typeface="Arial Narrow" panose="020B0604020202020204" pitchFamily="34" charset="0"/>
              </a:rPr>
              <a:t>UW proactively requested that the court arbitrate on the matter rather than opposing the interdict application in order to expedite the implementation of the project</a:t>
            </a:r>
          </a:p>
        </p:txBody>
      </p:sp>
      <p:sp>
        <p:nvSpPr>
          <p:cNvPr id="2" name="Slide Number Placeholder 1"/>
          <p:cNvSpPr>
            <a:spLocks noGrp="1"/>
          </p:cNvSpPr>
          <p:nvPr>
            <p:ph type="sldNum" sz="quarter" idx="12"/>
          </p:nvPr>
        </p:nvSpPr>
        <p:spPr>
          <a:xfrm>
            <a:off x="6057900" y="4655864"/>
            <a:ext cx="1600200" cy="273844"/>
          </a:xfrm>
        </p:spPr>
        <p:txBody>
          <a:bodyPr/>
          <a:lstStyle/>
          <a:p>
            <a:pPr defTabSz="685800">
              <a:defRPr/>
            </a:pPr>
            <a:fld id="{F7DF9DBC-A049-4888-A53B-AC4F919C11F7}" type="slidenum">
              <a:rPr lang="en-US">
                <a:solidFill>
                  <a:prstClr val="black"/>
                </a:solidFill>
              </a:rPr>
              <a:pPr defTabSz="685800">
                <a:defRPr/>
              </a:pPr>
              <a:t>60</a:t>
            </a:fld>
            <a:endParaRPr lang="en-US" dirty="0">
              <a:solidFill>
                <a:prstClr val="black"/>
              </a:solidFill>
            </a:endParaRPr>
          </a:p>
        </p:txBody>
      </p:sp>
      <p:sp>
        <p:nvSpPr>
          <p:cNvPr id="7" name="TextBox 6">
            <a:extLst>
              <a:ext uri="{FF2B5EF4-FFF2-40B4-BE49-F238E27FC236}">
                <a16:creationId xmlns:a16="http://schemas.microsoft.com/office/drawing/2014/main" id="{77BDF0DD-DFC8-F344-8CAE-090FEB2F9050}"/>
              </a:ext>
            </a:extLst>
          </p:cNvPr>
          <p:cNvSpPr txBox="1"/>
          <p:nvPr/>
        </p:nvSpPr>
        <p:spPr bwMode="auto">
          <a:xfrm>
            <a:off x="655717" y="239713"/>
            <a:ext cx="5595938" cy="369332"/>
          </a:xfrm>
          <a:prstGeom prst="rect">
            <a:avLst/>
          </a:prstGeom>
          <a:noFill/>
        </p:spPr>
        <p:txBody>
          <a:bodyPr>
            <a:spAutoFit/>
          </a:bodyPr>
          <a:lstStyle/>
          <a:p>
            <a:pPr>
              <a:defRPr/>
            </a:pPr>
            <a:r>
              <a:rPr lang="en-US" sz="1800" b="1" dirty="0">
                <a:solidFill>
                  <a:schemeClr val="accent3">
                    <a:lumMod val="50000"/>
                  </a:schemeClr>
                </a:solidFill>
                <a:latin typeface="Arial" panose="020B0604020202020204" pitchFamily="34" charset="0"/>
                <a:ea typeface="ＭＳ Ｐゴシック" pitchFamily="34" charset="-128"/>
                <a:cs typeface="Arial" panose="020B0604020202020204" pitchFamily="34" charset="0"/>
              </a:rPr>
              <a:t>UMGENI WATER DIRECTED QUESTIONS.</a:t>
            </a:r>
            <a:endParaRPr lang="en-ZA" sz="1800" b="1" cap="all" dirty="0">
              <a:solidFill>
                <a:schemeClr val="accent3">
                  <a:lumMod val="50000"/>
                </a:schemeClr>
              </a:solidFill>
              <a:latin typeface="Arial" panose="020B0604020202020204" pitchFamily="34" charset="0"/>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21230737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240" y="241539"/>
            <a:ext cx="8229600" cy="857250"/>
          </a:xfrm>
        </p:spPr>
        <p:txBody>
          <a:bodyPr/>
          <a:lstStyle/>
          <a:p>
            <a:pPr algn="l"/>
            <a:r>
              <a:rPr lang="en-ZA" sz="1800" b="1" dirty="0">
                <a:solidFill>
                  <a:schemeClr val="accent3">
                    <a:lumMod val="50000"/>
                  </a:schemeClr>
                </a:solidFill>
                <a:latin typeface="Arial" panose="020B0604020202020204" pitchFamily="34" charset="0"/>
                <a:cs typeface="Arial" panose="020B0604020202020204" pitchFamily="34" charset="0"/>
              </a:rPr>
              <a:t>BLOEM WATER RESPONSE</a:t>
            </a:r>
          </a:p>
        </p:txBody>
      </p:sp>
      <p:sp>
        <p:nvSpPr>
          <p:cNvPr id="3" name="Content Placeholder 2"/>
          <p:cNvSpPr>
            <a:spLocks noGrp="1"/>
          </p:cNvSpPr>
          <p:nvPr>
            <p:ph idx="1"/>
          </p:nvPr>
        </p:nvSpPr>
        <p:spPr>
          <a:xfrm>
            <a:off x="668296" y="951835"/>
            <a:ext cx="8109944" cy="3394472"/>
          </a:xfrm>
        </p:spPr>
        <p:txBody>
          <a:bodyPr/>
          <a:lstStyle/>
          <a:p>
            <a:pPr>
              <a:lnSpc>
                <a:spcPts val="1200"/>
              </a:lnSpc>
            </a:pPr>
            <a:r>
              <a:rPr lang="en-US" sz="1200" dirty="0">
                <a:latin typeface="Arial Narrow" panose="020B0604020202020204" pitchFamily="34" charset="0"/>
                <a:cs typeface="Arial Narrow" panose="020B0604020202020204" pitchFamily="34" charset="0"/>
              </a:rPr>
              <a:t>The tariff cover O &amp; M expenditure, refurbishment, loan repayments and Capex funding. </a:t>
            </a:r>
          </a:p>
          <a:p>
            <a:pPr marL="0" indent="0">
              <a:lnSpc>
                <a:spcPts val="1200"/>
              </a:lnSpc>
              <a:buNone/>
            </a:pPr>
            <a:endParaRPr lang="en-US" sz="1200" dirty="0">
              <a:latin typeface="Arial Narrow" panose="020B0604020202020204" pitchFamily="34" charset="0"/>
              <a:cs typeface="Arial Narrow" panose="020B0604020202020204" pitchFamily="34" charset="0"/>
            </a:endParaRPr>
          </a:p>
          <a:p>
            <a:pPr>
              <a:lnSpc>
                <a:spcPts val="1200"/>
              </a:lnSpc>
            </a:pPr>
            <a:r>
              <a:rPr lang="en-US" sz="1200" dirty="0" err="1">
                <a:latin typeface="Arial Narrow" panose="020B0604020202020204" pitchFamily="34" charset="0"/>
                <a:cs typeface="Arial Narrow" panose="020B0604020202020204" pitchFamily="34" charset="0"/>
              </a:rPr>
              <a:t>Labour</a:t>
            </a:r>
            <a:r>
              <a:rPr lang="en-US" sz="1200" dirty="0">
                <a:latin typeface="Arial Narrow" panose="020B0604020202020204" pitchFamily="34" charset="0"/>
                <a:cs typeface="Arial Narrow" panose="020B0604020202020204" pitchFamily="34" charset="0"/>
              </a:rPr>
              <a:t> cost are in anticipation of an increase by  the </a:t>
            </a:r>
            <a:r>
              <a:rPr lang="en-US" sz="1200" dirty="0" err="1">
                <a:latin typeface="Arial Narrow" panose="020B0604020202020204" pitchFamily="34" charset="0"/>
                <a:cs typeface="Arial Narrow" panose="020B0604020202020204" pitchFamily="34" charset="0"/>
              </a:rPr>
              <a:t>Amanzi</a:t>
            </a:r>
            <a:r>
              <a:rPr lang="en-US" sz="1200" dirty="0">
                <a:latin typeface="Arial Narrow" panose="020B0604020202020204" pitchFamily="34" charset="0"/>
                <a:cs typeface="Arial Narrow" panose="020B0604020202020204" pitchFamily="34" charset="0"/>
              </a:rPr>
              <a:t> Bargaining </a:t>
            </a:r>
          </a:p>
          <a:p>
            <a:pPr marL="0" indent="0">
              <a:lnSpc>
                <a:spcPts val="1200"/>
              </a:lnSpc>
              <a:buNone/>
            </a:pPr>
            <a:endParaRPr lang="en-US" sz="1200" dirty="0">
              <a:latin typeface="Arial Narrow" panose="020B0604020202020204" pitchFamily="34" charset="0"/>
              <a:cs typeface="Arial Narrow" panose="020B0604020202020204" pitchFamily="34" charset="0"/>
            </a:endParaRPr>
          </a:p>
          <a:p>
            <a:pPr>
              <a:lnSpc>
                <a:spcPts val="1200"/>
              </a:lnSpc>
            </a:pPr>
            <a:r>
              <a:rPr lang="en-US" sz="1200" dirty="0">
                <a:latin typeface="Arial Narrow" panose="020B0604020202020204" pitchFamily="34" charset="0"/>
                <a:cs typeface="Arial Narrow" panose="020B0604020202020204" pitchFamily="34" charset="0"/>
              </a:rPr>
              <a:t>Raw water cost are major cost driver projected by DWS to be above inflation.</a:t>
            </a:r>
          </a:p>
          <a:p>
            <a:pPr marL="0" indent="0">
              <a:lnSpc>
                <a:spcPts val="1200"/>
              </a:lnSpc>
              <a:buNone/>
            </a:pPr>
            <a:endParaRPr lang="en-US" sz="1200" dirty="0">
              <a:latin typeface="Arial Narrow" panose="020B0604020202020204" pitchFamily="34" charset="0"/>
              <a:cs typeface="Arial Narrow" panose="020B0604020202020204" pitchFamily="34" charset="0"/>
            </a:endParaRPr>
          </a:p>
          <a:p>
            <a:pPr>
              <a:lnSpc>
                <a:spcPts val="1200"/>
              </a:lnSpc>
            </a:pPr>
            <a:r>
              <a:rPr lang="en-US" sz="1200" dirty="0" err="1">
                <a:latin typeface="Arial Narrow" panose="020B0604020202020204" pitchFamily="34" charset="0"/>
                <a:cs typeface="Arial Narrow" panose="020B0604020202020204" pitchFamily="34" charset="0"/>
              </a:rPr>
              <a:t>Bloem</a:t>
            </a:r>
            <a:r>
              <a:rPr lang="en-US" sz="1200" dirty="0">
                <a:latin typeface="Arial Narrow" panose="020B0604020202020204" pitchFamily="34" charset="0"/>
                <a:cs typeface="Arial Narrow" panose="020B0604020202020204" pitchFamily="34" charset="0"/>
              </a:rPr>
              <a:t> water volumes are restricted due to drought thus limiting its revenue.</a:t>
            </a:r>
          </a:p>
          <a:p>
            <a:pPr marL="0" indent="0">
              <a:lnSpc>
                <a:spcPts val="1200"/>
              </a:lnSpc>
              <a:buNone/>
            </a:pPr>
            <a:r>
              <a:rPr lang="en-US" sz="1200" dirty="0">
                <a:latin typeface="Arial Narrow" panose="020B0604020202020204" pitchFamily="34" charset="0"/>
                <a:cs typeface="Arial Narrow" panose="020B0604020202020204" pitchFamily="34" charset="0"/>
              </a:rPr>
              <a:t> </a:t>
            </a:r>
          </a:p>
          <a:p>
            <a:pPr>
              <a:lnSpc>
                <a:spcPts val="1200"/>
              </a:lnSpc>
            </a:pPr>
            <a:r>
              <a:rPr lang="en-US" sz="1200" dirty="0" err="1">
                <a:latin typeface="Arial Narrow" panose="020B0604020202020204" pitchFamily="34" charset="0"/>
                <a:cs typeface="Arial Narrow" panose="020B0604020202020204" pitchFamily="34" charset="0"/>
              </a:rPr>
              <a:t>Bloem</a:t>
            </a:r>
            <a:r>
              <a:rPr lang="en-US" sz="1200" dirty="0">
                <a:latin typeface="Arial Narrow" panose="020B0604020202020204" pitchFamily="34" charset="0"/>
                <a:cs typeface="Arial Narrow" panose="020B0604020202020204" pitchFamily="34" charset="0"/>
              </a:rPr>
              <a:t> Water procures electricity from different  sources (Eskom ,</a:t>
            </a:r>
            <a:r>
              <a:rPr lang="en-US" sz="1200" dirty="0" err="1">
                <a:latin typeface="Arial Narrow" panose="020B0604020202020204" pitchFamily="34" charset="0"/>
                <a:cs typeface="Arial Narrow" panose="020B0604020202020204" pitchFamily="34" charset="0"/>
              </a:rPr>
              <a:t>Megaflex</a:t>
            </a:r>
            <a:r>
              <a:rPr lang="en-US" sz="1200" dirty="0">
                <a:latin typeface="Arial Narrow" panose="020B0604020202020204" pitchFamily="34" charset="0"/>
                <a:cs typeface="Arial Narrow" panose="020B0604020202020204" pitchFamily="34" charset="0"/>
              </a:rPr>
              <a:t>, </a:t>
            </a:r>
            <a:r>
              <a:rPr lang="en-US" sz="1200" dirty="0" err="1">
                <a:latin typeface="Arial Narrow" panose="020B0604020202020204" pitchFamily="34" charset="0"/>
                <a:cs typeface="Arial Narrow" panose="020B0604020202020204" pitchFamily="34" charset="0"/>
              </a:rPr>
              <a:t>Ruraflex</a:t>
            </a:r>
            <a:r>
              <a:rPr lang="en-US" sz="1200" dirty="0">
                <a:latin typeface="Arial Narrow" panose="020B0604020202020204" pitchFamily="34" charset="0"/>
                <a:cs typeface="Arial Narrow" panose="020B0604020202020204" pitchFamily="34" charset="0"/>
              </a:rPr>
              <a:t>, etc.) at variable cost hence the projection.</a:t>
            </a:r>
          </a:p>
          <a:p>
            <a:pPr marL="0" indent="0">
              <a:lnSpc>
                <a:spcPts val="1200"/>
              </a:lnSpc>
              <a:buNone/>
            </a:pPr>
            <a:endParaRPr lang="en-US" sz="1200" dirty="0">
              <a:latin typeface="Arial Narrow" panose="020B0604020202020204" pitchFamily="34" charset="0"/>
              <a:cs typeface="Arial Narrow" panose="020B0604020202020204" pitchFamily="34" charset="0"/>
            </a:endParaRPr>
          </a:p>
          <a:p>
            <a:pPr>
              <a:lnSpc>
                <a:spcPts val="1200"/>
              </a:lnSpc>
            </a:pPr>
            <a:r>
              <a:rPr lang="en-US" sz="1200" dirty="0">
                <a:latin typeface="Arial Narrow" panose="020B0604020202020204" pitchFamily="34" charset="0"/>
                <a:cs typeface="Arial Narrow" panose="020B0604020202020204" pitchFamily="34" charset="0"/>
              </a:rPr>
              <a:t> </a:t>
            </a:r>
            <a:r>
              <a:rPr lang="en-US" sz="1200" dirty="0" err="1">
                <a:latin typeface="Arial Narrow" panose="020B0604020202020204" pitchFamily="34" charset="0"/>
                <a:cs typeface="Arial Narrow" panose="020B0604020202020204" pitchFamily="34" charset="0"/>
              </a:rPr>
              <a:t>Bloem</a:t>
            </a:r>
            <a:r>
              <a:rPr lang="en-US" sz="1200" dirty="0">
                <a:latin typeface="Arial Narrow" panose="020B0604020202020204" pitchFamily="34" charset="0"/>
                <a:cs typeface="Arial Narrow" panose="020B0604020202020204" pitchFamily="34" charset="0"/>
              </a:rPr>
              <a:t> Water does not have borrowing limits and its compel to fund its CAPEX through tariffs.</a:t>
            </a:r>
          </a:p>
          <a:p>
            <a:pPr marL="0" indent="0">
              <a:lnSpc>
                <a:spcPts val="1200"/>
              </a:lnSpc>
              <a:buNone/>
            </a:pPr>
            <a:endParaRPr lang="en-US" sz="1200" dirty="0">
              <a:latin typeface="Arial Narrow" panose="020B0604020202020204" pitchFamily="34" charset="0"/>
              <a:cs typeface="Arial Narrow" panose="020B0604020202020204" pitchFamily="34" charset="0"/>
            </a:endParaRPr>
          </a:p>
          <a:p>
            <a:pPr>
              <a:lnSpc>
                <a:spcPts val="1200"/>
              </a:lnSpc>
            </a:pPr>
            <a:r>
              <a:rPr lang="en-ZA" sz="1200" dirty="0" err="1">
                <a:latin typeface="Arial Narrow" panose="020B0604020202020204" pitchFamily="34" charset="0"/>
                <a:cs typeface="Arial Narrow" panose="020B0604020202020204" pitchFamily="34" charset="0"/>
              </a:rPr>
              <a:t>Bloem</a:t>
            </a:r>
            <a:r>
              <a:rPr lang="en-ZA" sz="1200" dirty="0">
                <a:latin typeface="Arial Narrow" panose="020B0604020202020204" pitchFamily="34" charset="0"/>
                <a:cs typeface="Arial Narrow" panose="020B0604020202020204" pitchFamily="34" charset="0"/>
              </a:rPr>
              <a:t> Water’s liquidity is impacted by non-payment of service by Municipalities .</a:t>
            </a:r>
          </a:p>
        </p:txBody>
      </p:sp>
      <p:sp>
        <p:nvSpPr>
          <p:cNvPr id="4" name="Slide Number Placeholder 3"/>
          <p:cNvSpPr>
            <a:spLocks noGrp="1"/>
          </p:cNvSpPr>
          <p:nvPr>
            <p:ph type="sldNum" sz="quarter" idx="12"/>
          </p:nvPr>
        </p:nvSpPr>
        <p:spPr>
          <a:xfrm>
            <a:off x="6057900" y="4630341"/>
            <a:ext cx="1600200" cy="273844"/>
          </a:xfrm>
        </p:spPr>
        <p:txBody>
          <a:bodyPr/>
          <a:lstStyle/>
          <a:p>
            <a:pPr defTabSz="685800">
              <a:defRPr/>
            </a:pPr>
            <a:fld id="{166612C9-CFFE-4D60-9349-AC2EACBA623F}" type="slidenum">
              <a:rPr lang="en-US">
                <a:solidFill>
                  <a:prstClr val="black"/>
                </a:solidFill>
              </a:rPr>
              <a:pPr defTabSz="685800">
                <a:defRPr/>
              </a:pPr>
              <a:t>61</a:t>
            </a:fld>
            <a:endParaRPr lang="en-US" dirty="0">
              <a:solidFill>
                <a:prstClr val="black"/>
              </a:solidFill>
            </a:endParaRPr>
          </a:p>
        </p:txBody>
      </p:sp>
    </p:spTree>
    <p:extLst>
      <p:ext uri="{BB962C8B-B14F-4D97-AF65-F5344CB8AC3E}">
        <p14:creationId xmlns:p14="http://schemas.microsoft.com/office/powerpoint/2010/main" val="35031827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480" y="246619"/>
            <a:ext cx="8229600" cy="857250"/>
          </a:xfrm>
        </p:spPr>
        <p:txBody>
          <a:bodyPr/>
          <a:lstStyle/>
          <a:p>
            <a:pPr algn="l"/>
            <a:r>
              <a:rPr lang="en-ZA" sz="1800" b="1" dirty="0">
                <a:solidFill>
                  <a:schemeClr val="accent3">
                    <a:lumMod val="50000"/>
                  </a:schemeClr>
                </a:solidFill>
                <a:latin typeface="Arial" panose="020B0604020202020204" pitchFamily="34" charset="0"/>
                <a:cs typeface="Arial" panose="020B0604020202020204" pitchFamily="34" charset="0"/>
              </a:rPr>
              <a:t>AMATOLA WATER RESPONSE</a:t>
            </a:r>
          </a:p>
        </p:txBody>
      </p:sp>
      <p:sp>
        <p:nvSpPr>
          <p:cNvPr id="3" name="Content Placeholder 2"/>
          <p:cNvSpPr>
            <a:spLocks noGrp="1"/>
          </p:cNvSpPr>
          <p:nvPr>
            <p:ph idx="1"/>
          </p:nvPr>
        </p:nvSpPr>
        <p:spPr>
          <a:xfrm>
            <a:off x="664876" y="859238"/>
            <a:ext cx="8052403" cy="3394472"/>
          </a:xfrm>
        </p:spPr>
        <p:txBody>
          <a:bodyPr>
            <a:normAutofit/>
          </a:bodyPr>
          <a:lstStyle/>
          <a:p>
            <a:pPr>
              <a:lnSpc>
                <a:spcPts val="1200"/>
              </a:lnSpc>
            </a:pPr>
            <a:r>
              <a:rPr lang="en-ZA" sz="1200" dirty="0">
                <a:latin typeface="Arial Narrow" panose="020B0604020202020204" pitchFamily="34" charset="0"/>
                <a:cs typeface="Arial Narrow" panose="020B0604020202020204" pitchFamily="34" charset="0"/>
              </a:rPr>
              <a:t>Anticipated increase in electricity input cost for 2020/2021 is per NERSA media statement at 8.2% well above CPI</a:t>
            </a:r>
          </a:p>
          <a:p>
            <a:pPr marL="0" indent="0">
              <a:lnSpc>
                <a:spcPts val="1200"/>
              </a:lnSpc>
              <a:buNone/>
            </a:pPr>
            <a:endParaRPr lang="en-ZA" sz="1200" dirty="0">
              <a:latin typeface="Arial Narrow" panose="020B0604020202020204" pitchFamily="34" charset="0"/>
              <a:cs typeface="Arial Narrow" panose="020B0604020202020204" pitchFamily="34" charset="0"/>
            </a:endParaRPr>
          </a:p>
          <a:p>
            <a:pPr>
              <a:lnSpc>
                <a:spcPts val="1200"/>
              </a:lnSpc>
            </a:pPr>
            <a:r>
              <a:rPr lang="en-ZA" sz="1200" dirty="0">
                <a:latin typeface="Arial Narrow" panose="020B0604020202020204" pitchFamily="34" charset="0"/>
                <a:cs typeface="Arial Narrow" panose="020B0604020202020204" pitchFamily="34" charset="0"/>
              </a:rPr>
              <a:t>Under recovery of 1.05% in Electricity Bulk Water Tariff for the 2019/2020 financial year due to late approval by NERSA of the electricity tariff increase.</a:t>
            </a:r>
          </a:p>
          <a:p>
            <a:pPr marL="0" indent="0">
              <a:lnSpc>
                <a:spcPts val="1200"/>
              </a:lnSpc>
              <a:buNone/>
            </a:pPr>
            <a:endParaRPr lang="en-ZA" sz="1200" dirty="0">
              <a:latin typeface="Arial Narrow" panose="020B0604020202020204" pitchFamily="34" charset="0"/>
              <a:cs typeface="Arial Narrow" panose="020B0604020202020204" pitchFamily="34" charset="0"/>
            </a:endParaRPr>
          </a:p>
          <a:p>
            <a:pPr>
              <a:lnSpc>
                <a:spcPts val="1200"/>
              </a:lnSpc>
            </a:pPr>
            <a:r>
              <a:rPr lang="en-ZA" sz="1200" dirty="0" err="1">
                <a:latin typeface="Arial Narrow" panose="020B0604020202020204" pitchFamily="34" charset="0"/>
                <a:cs typeface="Arial Narrow" panose="020B0604020202020204" pitchFamily="34" charset="0"/>
              </a:rPr>
              <a:t>Amanzi</a:t>
            </a:r>
            <a:r>
              <a:rPr lang="en-ZA" sz="1200" dirty="0">
                <a:latin typeface="Arial Narrow" panose="020B0604020202020204" pitchFamily="34" charset="0"/>
                <a:cs typeface="Arial Narrow" panose="020B0604020202020204" pitchFamily="34" charset="0"/>
              </a:rPr>
              <a:t> Bargaining Council agreement with SAMWU is under discussion currently with a projected 10% wage demand well above CPI.</a:t>
            </a:r>
          </a:p>
          <a:p>
            <a:pPr marL="0" indent="0">
              <a:lnSpc>
                <a:spcPts val="1200"/>
              </a:lnSpc>
              <a:buNone/>
            </a:pPr>
            <a:endParaRPr lang="en-ZA" sz="1200" dirty="0">
              <a:latin typeface="Arial Narrow" panose="020B0604020202020204" pitchFamily="34" charset="0"/>
              <a:cs typeface="Arial Narrow" panose="020B0604020202020204" pitchFamily="34" charset="0"/>
            </a:endParaRPr>
          </a:p>
          <a:p>
            <a:pPr>
              <a:lnSpc>
                <a:spcPts val="1200"/>
              </a:lnSpc>
            </a:pPr>
            <a:r>
              <a:rPr lang="en-ZA" sz="1200" dirty="0">
                <a:latin typeface="Arial Narrow" panose="020B0604020202020204" pitchFamily="34" charset="0"/>
                <a:cs typeface="Arial Narrow" panose="020B0604020202020204" pitchFamily="34" charset="0"/>
              </a:rPr>
              <a:t>DHSWS raw water increases set between 0% and 16.5% which is well above CPI.</a:t>
            </a:r>
          </a:p>
          <a:p>
            <a:pPr marL="0" indent="0">
              <a:lnSpc>
                <a:spcPts val="1200"/>
              </a:lnSpc>
              <a:buNone/>
            </a:pPr>
            <a:endParaRPr lang="en-ZA" sz="1200" dirty="0">
              <a:latin typeface="Arial Narrow" panose="020B0604020202020204" pitchFamily="34" charset="0"/>
              <a:cs typeface="Arial Narrow" panose="020B0604020202020204" pitchFamily="34" charset="0"/>
            </a:endParaRPr>
          </a:p>
          <a:p>
            <a:pPr>
              <a:lnSpc>
                <a:spcPts val="1200"/>
              </a:lnSpc>
            </a:pPr>
            <a:r>
              <a:rPr lang="en-ZA" sz="1200" dirty="0">
                <a:latin typeface="Arial Narrow" panose="020B0604020202020204" pitchFamily="34" charset="0"/>
                <a:cs typeface="Arial Narrow" panose="020B0604020202020204" pitchFamily="34" charset="0"/>
              </a:rPr>
              <a:t>Amatola Water does not receive any equitable share/ grant funding to subsidise late/non-payment by municipalities</a:t>
            </a:r>
          </a:p>
          <a:p>
            <a:pPr marL="0" indent="0">
              <a:lnSpc>
                <a:spcPts val="1200"/>
              </a:lnSpc>
              <a:buNone/>
            </a:pPr>
            <a:endParaRPr lang="en-ZA" sz="1200" dirty="0">
              <a:latin typeface="Arial Narrow" panose="020B0604020202020204" pitchFamily="34" charset="0"/>
              <a:cs typeface="Arial Narrow" panose="020B0604020202020204" pitchFamily="34" charset="0"/>
            </a:endParaRPr>
          </a:p>
          <a:p>
            <a:pPr>
              <a:lnSpc>
                <a:spcPts val="1200"/>
              </a:lnSpc>
            </a:pPr>
            <a:r>
              <a:rPr lang="en-ZA" sz="1200" dirty="0">
                <a:latin typeface="Arial Narrow" panose="020B0604020202020204" pitchFamily="34" charset="0"/>
                <a:cs typeface="Arial Narrow" panose="020B0604020202020204" pitchFamily="34" charset="0"/>
              </a:rPr>
              <a:t>Amatola Water currently owed R230 million (R204 million by Amathole District Municipality) which continues to escalate and impacts negatively on cashflows.</a:t>
            </a:r>
          </a:p>
          <a:p>
            <a:pPr marL="0" indent="0">
              <a:lnSpc>
                <a:spcPts val="1200"/>
              </a:lnSpc>
              <a:buNone/>
            </a:pPr>
            <a:endParaRPr lang="en-ZA" sz="1200" dirty="0">
              <a:latin typeface="Arial Narrow" panose="020B0604020202020204" pitchFamily="34" charset="0"/>
              <a:cs typeface="Arial Narrow" panose="020B0604020202020204" pitchFamily="34" charset="0"/>
            </a:endParaRPr>
          </a:p>
          <a:p>
            <a:pPr>
              <a:lnSpc>
                <a:spcPts val="1200"/>
              </a:lnSpc>
            </a:pPr>
            <a:r>
              <a:rPr lang="en-ZA" sz="1200" dirty="0">
                <a:latin typeface="Arial Narrow" panose="020B0604020202020204" pitchFamily="34" charset="0"/>
                <a:cs typeface="Arial Narrow" panose="020B0604020202020204" pitchFamily="34" charset="0"/>
              </a:rPr>
              <a:t>Amatola Water does not have reserves for capital replacement and these can only be financed from revenues to be generated from tariff increases.</a:t>
            </a:r>
          </a:p>
          <a:p>
            <a:endParaRPr lang="en-ZA" sz="1200" dirty="0">
              <a:latin typeface="Arial Narrow" panose="020B0604020202020204" pitchFamily="34" charset="0"/>
              <a:cs typeface="Arial Narrow" panose="020B0604020202020204" pitchFamily="34" charset="0"/>
            </a:endParaRPr>
          </a:p>
        </p:txBody>
      </p:sp>
      <p:sp>
        <p:nvSpPr>
          <p:cNvPr id="4" name="Slide Number Placeholder 3"/>
          <p:cNvSpPr>
            <a:spLocks noGrp="1"/>
          </p:cNvSpPr>
          <p:nvPr>
            <p:ph type="sldNum" sz="quarter" idx="12"/>
          </p:nvPr>
        </p:nvSpPr>
        <p:spPr>
          <a:xfrm>
            <a:off x="6180122" y="4630341"/>
            <a:ext cx="1600200" cy="273844"/>
          </a:xfrm>
        </p:spPr>
        <p:txBody>
          <a:bodyPr/>
          <a:lstStyle/>
          <a:p>
            <a:pPr defTabSz="685800">
              <a:defRPr/>
            </a:pPr>
            <a:fld id="{166612C9-CFFE-4D60-9349-AC2EACBA623F}" type="slidenum">
              <a:rPr lang="en-US">
                <a:solidFill>
                  <a:prstClr val="black"/>
                </a:solidFill>
              </a:rPr>
              <a:pPr defTabSz="685800">
                <a:defRPr/>
              </a:pPr>
              <a:t>62</a:t>
            </a:fld>
            <a:endParaRPr lang="en-US" dirty="0">
              <a:solidFill>
                <a:prstClr val="black"/>
              </a:solidFill>
            </a:endParaRPr>
          </a:p>
        </p:txBody>
      </p:sp>
    </p:spTree>
    <p:extLst>
      <p:ext uri="{BB962C8B-B14F-4D97-AF65-F5344CB8AC3E}">
        <p14:creationId xmlns:p14="http://schemas.microsoft.com/office/powerpoint/2010/main" val="33926777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AutoShape 18" descr="Image result for water management icon"/>
          <p:cNvSpPr>
            <a:spLocks noChangeAspect="1" noChangeArrowheads="1"/>
          </p:cNvSpPr>
          <p:nvPr/>
        </p:nvSpPr>
        <p:spPr bwMode="auto">
          <a:xfrm>
            <a:off x="1959869" y="-299028"/>
            <a:ext cx="186720" cy="18672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6016" tIns="28008" rIns="56016" bIns="28008" numCol="1" anchor="t" anchorCtr="0" compatLnSpc="1">
            <a:prstTxWarp prst="textNoShape">
              <a:avLst/>
            </a:prstTxWarp>
          </a:bodyPr>
          <a:lstStyle/>
          <a:p>
            <a:pPr>
              <a:defRPr/>
            </a:pPr>
            <a:endParaRPr lang="en-ZA" sz="1103" dirty="0">
              <a:solidFill>
                <a:srgbClr val="F06D19"/>
              </a:solidFill>
              <a:latin typeface="Arial"/>
            </a:endParaRPr>
          </a:p>
        </p:txBody>
      </p:sp>
      <p:sp>
        <p:nvSpPr>
          <p:cNvPr id="3" name="Title 2"/>
          <p:cNvSpPr>
            <a:spLocks noGrp="1"/>
          </p:cNvSpPr>
          <p:nvPr>
            <p:ph type="title"/>
          </p:nvPr>
        </p:nvSpPr>
        <p:spPr>
          <a:xfrm>
            <a:off x="657058" y="251248"/>
            <a:ext cx="4800600" cy="509348"/>
          </a:xfrm>
        </p:spPr>
        <p:txBody>
          <a:bodyPr/>
          <a:lstStyle/>
          <a:p>
            <a:pPr algn="l"/>
            <a:r>
              <a:rPr lang="en-ZA" dirty="0">
                <a:solidFill>
                  <a:schemeClr val="accent3">
                    <a:lumMod val="50000"/>
                  </a:schemeClr>
                </a:solidFill>
                <a:latin typeface="Arial" panose="020B0604020202020204" pitchFamily="34" charset="0"/>
                <a:cs typeface="Arial" panose="020B0604020202020204" pitchFamily="34" charset="0"/>
              </a:rPr>
              <a:t>RECOMMENDATIONS </a:t>
            </a:r>
          </a:p>
        </p:txBody>
      </p:sp>
      <p:sp>
        <p:nvSpPr>
          <p:cNvPr id="8" name="Text Placeholder 2"/>
          <p:cNvSpPr>
            <a:spLocks noGrp="1"/>
          </p:cNvSpPr>
          <p:nvPr>
            <p:ph type="body" sz="quarter" idx="10"/>
          </p:nvPr>
        </p:nvSpPr>
        <p:spPr>
          <a:xfrm>
            <a:off x="105134" y="1007110"/>
            <a:ext cx="8579795" cy="3901240"/>
          </a:xfrm>
        </p:spPr>
        <p:txBody>
          <a:bodyPr>
            <a:noAutofit/>
          </a:bodyPr>
          <a:lstStyle/>
          <a:p>
            <a:pPr lvl="1">
              <a:lnSpc>
                <a:spcPts val="1200"/>
              </a:lnSpc>
              <a:buFont typeface="Arial" panose="020B0604020202020204" pitchFamily="34" charset="0"/>
              <a:buChar char="•"/>
            </a:pPr>
            <a:r>
              <a:rPr lang="en-GB" sz="1200" dirty="0">
                <a:solidFill>
                  <a:schemeClr val="tx1"/>
                </a:solidFill>
                <a:latin typeface="Arial Narrow" panose="020B0604020202020204" pitchFamily="34" charset="0"/>
                <a:cs typeface="Arial Narrow" panose="020B0604020202020204" pitchFamily="34" charset="0"/>
              </a:rPr>
              <a:t>Notes work done by the sector in response to COVID 19</a:t>
            </a:r>
          </a:p>
          <a:p>
            <a:pPr>
              <a:lnSpc>
                <a:spcPts val="1200"/>
              </a:lnSpc>
            </a:pPr>
            <a:endParaRPr lang="en-GB" sz="1200" dirty="0">
              <a:solidFill>
                <a:schemeClr val="tx1"/>
              </a:solidFill>
              <a:latin typeface="Arial Narrow" panose="020B0604020202020204" pitchFamily="34" charset="0"/>
              <a:cs typeface="Arial Narrow" panose="020B0604020202020204" pitchFamily="34" charset="0"/>
            </a:endParaRPr>
          </a:p>
          <a:p>
            <a:pPr lvl="1">
              <a:lnSpc>
                <a:spcPts val="1200"/>
              </a:lnSpc>
              <a:buFont typeface="Arial" panose="020B0604020202020204" pitchFamily="34" charset="0"/>
              <a:buChar char="•"/>
            </a:pPr>
            <a:r>
              <a:rPr lang="en-GB" sz="1200" dirty="0">
                <a:solidFill>
                  <a:schemeClr val="tx1"/>
                </a:solidFill>
                <a:latin typeface="Arial Narrow" panose="020B0604020202020204" pitchFamily="34" charset="0"/>
                <a:cs typeface="Arial Narrow" panose="020B0604020202020204" pitchFamily="34" charset="0"/>
              </a:rPr>
              <a:t>Notes that the Tariff consultation and approval process unfolded as per legislative requirement </a:t>
            </a:r>
          </a:p>
          <a:p>
            <a:pPr lvl="1">
              <a:lnSpc>
                <a:spcPts val="1200"/>
              </a:lnSpc>
              <a:buFont typeface="Arial" panose="020B0604020202020204" pitchFamily="34" charset="0"/>
              <a:buChar char="•"/>
            </a:pPr>
            <a:endParaRPr lang="en-GB" sz="1200" dirty="0">
              <a:solidFill>
                <a:schemeClr val="tx1"/>
              </a:solidFill>
              <a:latin typeface="Arial Narrow" panose="020B0604020202020204" pitchFamily="34" charset="0"/>
              <a:cs typeface="Arial Narrow" panose="020B0604020202020204" pitchFamily="34" charset="0"/>
            </a:endParaRPr>
          </a:p>
          <a:p>
            <a:pPr lvl="1">
              <a:lnSpc>
                <a:spcPts val="1200"/>
              </a:lnSpc>
              <a:buFont typeface="Arial" panose="020B0604020202020204" pitchFamily="34" charset="0"/>
              <a:buChar char="•"/>
            </a:pPr>
            <a:r>
              <a:rPr lang="en-GB" sz="1200" dirty="0">
                <a:solidFill>
                  <a:schemeClr val="tx1"/>
                </a:solidFill>
                <a:latin typeface="Arial Narrow" panose="020B0604020202020204" pitchFamily="34" charset="0"/>
                <a:cs typeface="Arial Narrow" panose="020B0604020202020204" pitchFamily="34" charset="0"/>
              </a:rPr>
              <a:t>Notes the 3 scenarios and implications </a:t>
            </a:r>
          </a:p>
          <a:p>
            <a:pPr lvl="1">
              <a:lnSpc>
                <a:spcPts val="1200"/>
              </a:lnSpc>
              <a:buFont typeface="Arial" panose="020B0604020202020204" pitchFamily="34" charset="0"/>
              <a:buChar char="•"/>
            </a:pPr>
            <a:endParaRPr lang="en-GB" sz="1200" dirty="0">
              <a:solidFill>
                <a:schemeClr val="tx1"/>
              </a:solidFill>
              <a:latin typeface="Arial Narrow" panose="020B0604020202020204" pitchFamily="34" charset="0"/>
              <a:cs typeface="Arial Narrow" panose="020B0604020202020204" pitchFamily="34" charset="0"/>
            </a:endParaRPr>
          </a:p>
          <a:p>
            <a:pPr lvl="1">
              <a:lnSpc>
                <a:spcPts val="1200"/>
              </a:lnSpc>
              <a:buFont typeface="Arial" panose="020B0604020202020204" pitchFamily="34" charset="0"/>
              <a:buChar char="•"/>
            </a:pPr>
            <a:r>
              <a:rPr lang="en-GB" sz="1200" dirty="0">
                <a:solidFill>
                  <a:schemeClr val="tx1"/>
                </a:solidFill>
                <a:latin typeface="Arial Narrow" panose="020B0604020202020204" pitchFamily="34" charset="0"/>
                <a:cs typeface="Arial Narrow" panose="020B0604020202020204" pitchFamily="34" charset="0"/>
              </a:rPr>
              <a:t>Support quantification of financial implication of each scenario 3 </a:t>
            </a:r>
          </a:p>
          <a:p>
            <a:pPr>
              <a:lnSpc>
                <a:spcPts val="1200"/>
              </a:lnSpc>
            </a:pPr>
            <a:endParaRPr lang="en-GB" sz="1200" dirty="0">
              <a:solidFill>
                <a:schemeClr val="tx1"/>
              </a:solidFill>
              <a:latin typeface="Arial Narrow" panose="020B0604020202020204" pitchFamily="34" charset="0"/>
              <a:cs typeface="Arial Narrow" panose="020B0604020202020204" pitchFamily="34" charset="0"/>
            </a:endParaRPr>
          </a:p>
          <a:p>
            <a:pPr lvl="1">
              <a:lnSpc>
                <a:spcPts val="1200"/>
              </a:lnSpc>
              <a:buFont typeface="Arial" panose="020B0604020202020204" pitchFamily="34" charset="0"/>
              <a:buChar char="•"/>
            </a:pPr>
            <a:r>
              <a:rPr lang="en-GB" sz="1200" dirty="0">
                <a:solidFill>
                  <a:schemeClr val="tx1"/>
                </a:solidFill>
                <a:latin typeface="Arial Narrow" panose="020B0604020202020204" pitchFamily="34" charset="0"/>
                <a:cs typeface="Arial Narrow" panose="020B0604020202020204" pitchFamily="34" charset="0"/>
              </a:rPr>
              <a:t>Endorse the establishment of a water regulatory mechanism (regulator) </a:t>
            </a:r>
          </a:p>
          <a:p>
            <a:pPr>
              <a:lnSpc>
                <a:spcPts val="1200"/>
              </a:lnSpc>
            </a:pPr>
            <a:endParaRPr lang="en-GB" sz="1200" dirty="0">
              <a:solidFill>
                <a:schemeClr val="tx1"/>
              </a:solidFill>
              <a:latin typeface="Arial Narrow" panose="020B0604020202020204" pitchFamily="34" charset="0"/>
              <a:cs typeface="Arial Narrow" panose="020B0604020202020204" pitchFamily="34" charset="0"/>
            </a:endParaRPr>
          </a:p>
          <a:p>
            <a:pPr lvl="1">
              <a:lnSpc>
                <a:spcPts val="1200"/>
              </a:lnSpc>
              <a:buFont typeface="Arial" panose="020B0604020202020204" pitchFamily="34" charset="0"/>
              <a:buChar char="•"/>
            </a:pPr>
            <a:r>
              <a:rPr lang="en-GB" sz="1200" dirty="0">
                <a:solidFill>
                  <a:schemeClr val="tx1"/>
                </a:solidFill>
                <a:latin typeface="Arial Narrow" panose="020B0604020202020204" pitchFamily="34" charset="0"/>
                <a:cs typeface="Arial Narrow" panose="020B0604020202020204" pitchFamily="34" charset="0"/>
              </a:rPr>
              <a:t>Endorse  the development of uniform costing and pricing models and methodologies across the value chain </a:t>
            </a:r>
          </a:p>
          <a:p>
            <a:pPr>
              <a:lnSpc>
                <a:spcPts val="1200"/>
              </a:lnSpc>
            </a:pPr>
            <a:endParaRPr lang="en-GB" sz="1200" dirty="0">
              <a:solidFill>
                <a:schemeClr val="tx1"/>
              </a:solidFill>
              <a:latin typeface="Arial Narrow" panose="020B0604020202020204" pitchFamily="34" charset="0"/>
              <a:cs typeface="Arial Narrow" panose="020B0604020202020204" pitchFamily="34" charset="0"/>
            </a:endParaRPr>
          </a:p>
          <a:p>
            <a:pPr lvl="1">
              <a:lnSpc>
                <a:spcPts val="1200"/>
              </a:lnSpc>
              <a:buFont typeface="Arial" panose="020B0604020202020204" pitchFamily="34" charset="0"/>
              <a:buChar char="•"/>
            </a:pPr>
            <a:r>
              <a:rPr lang="en-GB" sz="1200" dirty="0">
                <a:solidFill>
                  <a:schemeClr val="tx1"/>
                </a:solidFill>
                <a:latin typeface="Arial Narrow" panose="020B0604020202020204" pitchFamily="34" charset="0"/>
                <a:cs typeface="Arial Narrow" panose="020B0604020202020204" pitchFamily="34" charset="0"/>
              </a:rPr>
              <a:t>Support the development of a multi year tariff regime </a:t>
            </a:r>
          </a:p>
          <a:p>
            <a:pPr>
              <a:lnSpc>
                <a:spcPts val="1200"/>
              </a:lnSpc>
            </a:pPr>
            <a:endParaRPr lang="en-GB" sz="1200" dirty="0">
              <a:solidFill>
                <a:schemeClr val="tx1"/>
              </a:solidFill>
              <a:latin typeface="Arial Narrow" panose="020B0604020202020204" pitchFamily="34" charset="0"/>
              <a:cs typeface="Arial Narrow" panose="020B0604020202020204" pitchFamily="34" charset="0"/>
            </a:endParaRPr>
          </a:p>
          <a:p>
            <a:pPr lvl="1">
              <a:lnSpc>
                <a:spcPts val="1200"/>
              </a:lnSpc>
              <a:buFont typeface="Arial" panose="020B0604020202020204" pitchFamily="34" charset="0"/>
              <a:buChar char="•"/>
            </a:pPr>
            <a:r>
              <a:rPr lang="en-GB" sz="1200" dirty="0">
                <a:solidFill>
                  <a:schemeClr val="tx1"/>
                </a:solidFill>
                <a:latin typeface="Arial Narrow" panose="020B0604020202020204" pitchFamily="34" charset="0"/>
                <a:cs typeface="Arial Narrow" panose="020B0604020202020204" pitchFamily="34" charset="0"/>
              </a:rPr>
              <a:t>Support the proposed short to medium term interventions in a quest to address some of the water sector challenges raised by SALGA </a:t>
            </a:r>
          </a:p>
          <a:p>
            <a:pPr>
              <a:lnSpc>
                <a:spcPts val="1200"/>
              </a:lnSpc>
            </a:pPr>
            <a:endParaRPr lang="en-GB" sz="1200" dirty="0">
              <a:solidFill>
                <a:schemeClr val="tx1"/>
              </a:solidFill>
              <a:latin typeface="Arial Narrow" panose="020B0604020202020204" pitchFamily="34" charset="0"/>
              <a:cs typeface="Arial Narrow" panose="020B0604020202020204" pitchFamily="34" charset="0"/>
            </a:endParaRPr>
          </a:p>
          <a:p>
            <a:pPr lvl="1">
              <a:lnSpc>
                <a:spcPts val="1200"/>
              </a:lnSpc>
              <a:buFont typeface="Arial" panose="020B0604020202020204" pitchFamily="34" charset="0"/>
              <a:buChar char="•"/>
            </a:pPr>
            <a:r>
              <a:rPr lang="en-GB" sz="1200" dirty="0">
                <a:solidFill>
                  <a:schemeClr val="tx1"/>
                </a:solidFill>
                <a:latin typeface="Arial Narrow" panose="020B0604020202020204" pitchFamily="34" charset="0"/>
                <a:cs typeface="Arial Narrow" panose="020B0604020202020204" pitchFamily="34" charset="0"/>
              </a:rPr>
              <a:t>Be kept abreast on the implementation of suggested interventions </a:t>
            </a:r>
          </a:p>
          <a:p>
            <a:pPr>
              <a:lnSpc>
                <a:spcPts val="1200"/>
              </a:lnSpc>
            </a:pPr>
            <a:endParaRPr lang="en-GB" sz="1200" dirty="0">
              <a:solidFill>
                <a:schemeClr val="tx1"/>
              </a:solidFill>
              <a:latin typeface="Arial Narrow" panose="020B0604020202020204" pitchFamily="34" charset="0"/>
              <a:cs typeface="Arial Narrow" panose="020B0604020202020204" pitchFamily="34" charset="0"/>
            </a:endParaRPr>
          </a:p>
          <a:p>
            <a:pPr>
              <a:lnSpc>
                <a:spcPts val="1200"/>
              </a:lnSpc>
            </a:pPr>
            <a:endParaRPr lang="en-GB" sz="1050" dirty="0">
              <a:solidFill>
                <a:schemeClr val="tx1"/>
              </a:solidFill>
            </a:endParaRPr>
          </a:p>
          <a:p>
            <a:pPr>
              <a:lnSpc>
                <a:spcPts val="1200"/>
              </a:lnSpc>
            </a:pPr>
            <a:endParaRPr lang="en-GB" sz="1050" dirty="0">
              <a:solidFill>
                <a:schemeClr val="tx1"/>
              </a:solidFill>
            </a:endParaRPr>
          </a:p>
          <a:p>
            <a:endParaRPr lang="en-GB" sz="1050" dirty="0"/>
          </a:p>
          <a:p>
            <a:endParaRPr lang="en-GB" sz="1050" dirty="0"/>
          </a:p>
          <a:p>
            <a:endParaRPr lang="en-GB" sz="1050" dirty="0"/>
          </a:p>
        </p:txBody>
      </p:sp>
      <p:sp>
        <p:nvSpPr>
          <p:cNvPr id="2" name="TextBox 1">
            <a:extLst>
              <a:ext uri="{FF2B5EF4-FFF2-40B4-BE49-F238E27FC236}">
                <a16:creationId xmlns:a16="http://schemas.microsoft.com/office/drawing/2014/main" id="{B43E5613-59C9-774C-9F3E-74B4F1B0A6D9}"/>
              </a:ext>
            </a:extLst>
          </p:cNvPr>
          <p:cNvSpPr txBox="1"/>
          <p:nvPr/>
        </p:nvSpPr>
        <p:spPr>
          <a:xfrm>
            <a:off x="655320" y="655320"/>
            <a:ext cx="1264920" cy="515526"/>
          </a:xfrm>
          <a:prstGeom prst="rect">
            <a:avLst/>
          </a:prstGeom>
          <a:noFill/>
        </p:spPr>
        <p:txBody>
          <a:bodyPr wrap="square" rtlCol="0">
            <a:spAutoFit/>
          </a:bodyPr>
          <a:lstStyle/>
          <a:p>
            <a:r>
              <a:rPr lang="en-GB" sz="1400" b="1" dirty="0">
                <a:latin typeface="Arial Narrow" panose="020B0604020202020204" pitchFamily="34" charset="0"/>
                <a:cs typeface="Arial Narrow" panose="020B0604020202020204" pitchFamily="34" charset="0"/>
              </a:rPr>
              <a:t>The Joint PCs </a:t>
            </a:r>
          </a:p>
          <a:p>
            <a:endParaRPr lang="en-US" dirty="0"/>
          </a:p>
        </p:txBody>
      </p:sp>
    </p:spTree>
    <p:extLst>
      <p:ext uri="{BB962C8B-B14F-4D97-AF65-F5344CB8AC3E}">
        <p14:creationId xmlns:p14="http://schemas.microsoft.com/office/powerpoint/2010/main" val="7850224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AutoShape 18" descr="Image result for water management icon"/>
          <p:cNvSpPr>
            <a:spLocks noChangeAspect="1" noChangeArrowheads="1"/>
          </p:cNvSpPr>
          <p:nvPr/>
        </p:nvSpPr>
        <p:spPr bwMode="auto">
          <a:xfrm>
            <a:off x="-71790" y="-531604"/>
            <a:ext cx="331947" cy="33194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9584" tIns="49792" rIns="99584" bIns="49792" numCol="1" anchor="t" anchorCtr="0" compatLnSpc="1">
            <a:prstTxWarp prst="textNoShape">
              <a:avLst/>
            </a:prstTxWarp>
          </a:bodyPr>
          <a:lstStyle/>
          <a:p>
            <a:endParaRPr lang="en-ZA" sz="1960" dirty="0"/>
          </a:p>
        </p:txBody>
      </p:sp>
      <p:sp>
        <p:nvSpPr>
          <p:cNvPr id="9" name="Title 1"/>
          <p:cNvSpPr txBox="1">
            <a:spLocks/>
          </p:cNvSpPr>
          <p:nvPr/>
        </p:nvSpPr>
        <p:spPr>
          <a:xfrm>
            <a:off x="600644" y="1625600"/>
            <a:ext cx="7509879" cy="929640"/>
          </a:xfrm>
          <a:prstGeom prst="rect">
            <a:avLst/>
          </a:prstGeom>
        </p:spPr>
        <p:txBody>
          <a:bodyPr vert="horz" lIns="89626" tIns="44813" rIns="89626" bIns="44813" rtlCol="0" anchor="ctr">
            <a:noAutofit/>
          </a:bodyPr>
          <a:lstStyle>
            <a:lvl1pPr algn="ctr" defTabSz="507995" rtl="0" eaLnBrk="1" latinLnBrk="0" hangingPunct="1">
              <a:spcBef>
                <a:spcPct val="0"/>
              </a:spcBef>
              <a:buNone/>
              <a:defRPr sz="2222" b="1" kern="1200">
                <a:solidFill>
                  <a:schemeClr val="tx1"/>
                </a:solidFill>
                <a:latin typeface="+mj-lt"/>
                <a:ea typeface="+mj-ea"/>
                <a:cs typeface="+mj-cs"/>
              </a:defRPr>
            </a:lvl1pPr>
          </a:lstStyle>
          <a:p>
            <a:r>
              <a:rPr lang="en-US" sz="5400" dirty="0"/>
              <a:t> </a:t>
            </a:r>
          </a:p>
          <a:p>
            <a:endParaRPr lang="en-US" sz="5400" dirty="0">
              <a:solidFill>
                <a:schemeClr val="accent6"/>
              </a:solidFill>
            </a:endParaRPr>
          </a:p>
          <a:p>
            <a:endParaRPr lang="en-US" sz="5400" dirty="0"/>
          </a:p>
        </p:txBody>
      </p:sp>
      <p:sp>
        <p:nvSpPr>
          <p:cNvPr id="3" name="TextBox 2">
            <a:extLst>
              <a:ext uri="{FF2B5EF4-FFF2-40B4-BE49-F238E27FC236}">
                <a16:creationId xmlns:a16="http://schemas.microsoft.com/office/drawing/2014/main" id="{8022B9AB-B9C6-504E-AA1C-1EB38C0817B9}"/>
              </a:ext>
            </a:extLst>
          </p:cNvPr>
          <p:cNvSpPr txBox="1"/>
          <p:nvPr/>
        </p:nvSpPr>
        <p:spPr>
          <a:xfrm>
            <a:off x="2108200" y="1661160"/>
            <a:ext cx="4790440" cy="1223412"/>
          </a:xfrm>
          <a:prstGeom prst="rect">
            <a:avLst/>
          </a:prstGeom>
          <a:noFill/>
        </p:spPr>
        <p:txBody>
          <a:bodyPr wrap="square" rtlCol="0">
            <a:spAutoFit/>
          </a:bodyPr>
          <a:lstStyle/>
          <a:p>
            <a:r>
              <a:rPr lang="en-US" sz="6000" b="1" dirty="0">
                <a:solidFill>
                  <a:schemeClr val="accent3">
                    <a:lumMod val="50000"/>
                  </a:schemeClr>
                </a:solidFill>
                <a:latin typeface="Arial" panose="020B0604020202020204" pitchFamily="34" charset="0"/>
                <a:cs typeface="Arial" panose="020B0604020202020204" pitchFamily="34" charset="0"/>
              </a:rPr>
              <a:t>THANK YOU </a:t>
            </a:r>
          </a:p>
          <a:p>
            <a:endParaRPr lang="en-US" dirty="0"/>
          </a:p>
        </p:txBody>
      </p:sp>
    </p:spTree>
    <p:extLst>
      <p:ext uri="{BB962C8B-B14F-4D97-AF65-F5344CB8AC3E}">
        <p14:creationId xmlns:p14="http://schemas.microsoft.com/office/powerpoint/2010/main" val="6516158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AutoShape 18" descr="Image result for water management icon"/>
          <p:cNvSpPr>
            <a:spLocks noChangeAspect="1" noChangeArrowheads="1"/>
          </p:cNvSpPr>
          <p:nvPr/>
        </p:nvSpPr>
        <p:spPr bwMode="auto">
          <a:xfrm>
            <a:off x="1959871" y="-299027"/>
            <a:ext cx="186720" cy="1867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6016" tIns="28009" rIns="56016" bIns="28009" numCol="1" anchor="t" anchorCtr="0" compatLnSpc="1">
            <a:prstTxWarp prst="textNoShape">
              <a:avLst/>
            </a:prstTxWarp>
          </a:bodyPr>
          <a:lstStyle/>
          <a:p>
            <a:endParaRPr lang="en-ZA" sz="1103" dirty="0"/>
          </a:p>
        </p:txBody>
      </p:sp>
      <p:sp>
        <p:nvSpPr>
          <p:cNvPr id="10" name="Text Placeholder 2">
            <a:extLst>
              <a:ext uri="{FF2B5EF4-FFF2-40B4-BE49-F238E27FC236}">
                <a16:creationId xmlns:a16="http://schemas.microsoft.com/office/drawing/2014/main" id="{ABAB5712-83EB-E544-A0E7-AD837726E96B}"/>
              </a:ext>
            </a:extLst>
          </p:cNvPr>
          <p:cNvSpPr txBox="1">
            <a:spLocks/>
          </p:cNvSpPr>
          <p:nvPr/>
        </p:nvSpPr>
        <p:spPr>
          <a:xfrm>
            <a:off x="330727" y="894040"/>
            <a:ext cx="8218385" cy="3909651"/>
          </a:xfrm>
          <a:prstGeom prst="rect">
            <a:avLst/>
          </a:prstGeom>
        </p:spPr>
        <p:txBody>
          <a:bodyPr vert="horz" lIns="68580" tIns="34290" rIns="68580" bIns="34290" rtlCol="0">
            <a:noAutofit/>
          </a:bodyPr>
          <a:lstStyle>
            <a:lvl1pPr marL="342900" indent="-342900" algn="l" defTabSz="457200" rtl="0" eaLnBrk="1" latinLnBrk="0" hangingPunct="1">
              <a:spcBef>
                <a:spcPct val="20000"/>
              </a:spcBef>
              <a:buFont typeface="Arial"/>
              <a:buChar char="•"/>
              <a:defRPr sz="1200" kern="1200">
                <a:solidFill>
                  <a:schemeClr val="accent6"/>
                </a:solidFill>
                <a:latin typeface="+mn-lt"/>
                <a:ea typeface="+mn-ea"/>
                <a:cs typeface="+mn-cs"/>
              </a:defRPr>
            </a:lvl1pPr>
            <a:lvl2pPr marL="742950" indent="-285750" algn="l" defTabSz="457200" rtl="0" eaLnBrk="1" latinLnBrk="0" hangingPunct="1">
              <a:spcBef>
                <a:spcPct val="20000"/>
              </a:spcBef>
              <a:buFont typeface="Arial"/>
              <a:buChar char="–"/>
              <a:defRPr sz="1200" kern="1200">
                <a:solidFill>
                  <a:schemeClr val="accent6"/>
                </a:solidFill>
                <a:latin typeface="+mn-lt"/>
                <a:ea typeface="+mn-ea"/>
                <a:cs typeface="+mn-cs"/>
              </a:defRPr>
            </a:lvl2pPr>
            <a:lvl3pPr marL="1143000" indent="-228600" algn="l" defTabSz="457200" rtl="0" eaLnBrk="1" latinLnBrk="0" hangingPunct="1">
              <a:spcBef>
                <a:spcPct val="20000"/>
              </a:spcBef>
              <a:buFont typeface="Arial"/>
              <a:buChar char="•"/>
              <a:defRPr sz="1200" kern="1200">
                <a:solidFill>
                  <a:schemeClr val="accent6"/>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accent6"/>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accent6"/>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125" dirty="0">
                <a:solidFill>
                  <a:schemeClr val="tx1"/>
                </a:solidFill>
                <a:latin typeface="Arial Narrow" panose="020B0604020202020204" pitchFamily="34" charset="0"/>
                <a:cs typeface="Arial Narrow" panose="020B0604020202020204" pitchFamily="34" charset="0"/>
              </a:rPr>
              <a:t>Decline in municipalities operating balances  have the same or more impact on the water boards.</a:t>
            </a:r>
          </a:p>
          <a:p>
            <a:endParaRPr lang="en-GB" sz="1125" dirty="0">
              <a:solidFill>
                <a:schemeClr val="tx1"/>
              </a:solidFill>
              <a:latin typeface="Arial Narrow" panose="020B0604020202020204" pitchFamily="34" charset="0"/>
              <a:cs typeface="Arial Narrow" panose="020B0604020202020204" pitchFamily="34" charset="0"/>
            </a:endParaRPr>
          </a:p>
          <a:p>
            <a:r>
              <a:rPr lang="en-ZA" sz="1125" dirty="0">
                <a:solidFill>
                  <a:schemeClr val="tx1"/>
                </a:solidFill>
                <a:latin typeface="Arial Narrow" panose="020B0604020202020204" pitchFamily="34" charset="0"/>
                <a:cs typeface="Arial Narrow" panose="020B0604020202020204" pitchFamily="34" charset="0"/>
              </a:rPr>
              <a:t>The whole of government has had to reprioritise and revise its objectives and projections. Water boards are integral to the water value chain and the curbing of the COVID19 epidemic.  </a:t>
            </a:r>
          </a:p>
          <a:p>
            <a:endParaRPr lang="en-ZA" sz="1125" dirty="0">
              <a:solidFill>
                <a:schemeClr val="tx1"/>
              </a:solidFill>
              <a:latin typeface="Arial Narrow" panose="020B0604020202020204" pitchFamily="34" charset="0"/>
              <a:cs typeface="Arial Narrow" panose="020B0604020202020204" pitchFamily="34" charset="0"/>
            </a:endParaRPr>
          </a:p>
          <a:p>
            <a:r>
              <a:rPr lang="en-US" sz="1125" dirty="0">
                <a:solidFill>
                  <a:schemeClr val="tx1"/>
                </a:solidFill>
                <a:latin typeface="Arial Narrow" panose="020B0604020202020204" pitchFamily="34" charset="0"/>
                <a:cs typeface="Arial Narrow" panose="020B0604020202020204" pitchFamily="34" charset="0"/>
              </a:rPr>
              <a:t>A collective effort will continuously be sought to ensure that both water boards and municipalities remain sustainable within the Covid-19 constraints. and beyond.</a:t>
            </a:r>
            <a:r>
              <a:rPr lang="en-ZA" sz="1125" dirty="0">
                <a:solidFill>
                  <a:schemeClr val="tx1"/>
                </a:solidFill>
                <a:latin typeface="Arial Narrow" panose="020B0604020202020204" pitchFamily="34" charset="0"/>
                <a:cs typeface="Arial Narrow" panose="020B0604020202020204" pitchFamily="34" charset="0"/>
              </a:rPr>
              <a:t>  </a:t>
            </a:r>
          </a:p>
          <a:p>
            <a:endParaRPr lang="en-GB" sz="1125" dirty="0">
              <a:solidFill>
                <a:schemeClr val="tx1"/>
              </a:solidFill>
              <a:latin typeface="Arial Narrow" panose="020B0604020202020204" pitchFamily="34" charset="0"/>
              <a:cs typeface="Arial Narrow" panose="020B0604020202020204" pitchFamily="34" charset="0"/>
            </a:endParaRPr>
          </a:p>
        </p:txBody>
      </p:sp>
      <p:sp>
        <p:nvSpPr>
          <p:cNvPr id="12" name="Title 1">
            <a:extLst>
              <a:ext uri="{FF2B5EF4-FFF2-40B4-BE49-F238E27FC236}">
                <a16:creationId xmlns:a16="http://schemas.microsoft.com/office/drawing/2014/main" id="{A4BBDDC7-BEC2-3546-8496-4B074AC84A4A}"/>
              </a:ext>
            </a:extLst>
          </p:cNvPr>
          <p:cNvSpPr txBox="1">
            <a:spLocks/>
          </p:cNvSpPr>
          <p:nvPr/>
        </p:nvSpPr>
        <p:spPr>
          <a:xfrm>
            <a:off x="564932" y="250772"/>
            <a:ext cx="4480561" cy="411481"/>
          </a:xfrm>
        </p:spPr>
        <p:txBody>
          <a:bodyPr>
            <a:normAutofit/>
          </a:bodyPr>
          <a:lstStyle>
            <a:lvl1pPr algn="ctr" defTabSz="342900" rtl="0" eaLnBrk="0" fontAlgn="base" hangingPunct="0">
              <a:spcBef>
                <a:spcPct val="0"/>
              </a:spcBef>
              <a:spcAft>
                <a:spcPct val="0"/>
              </a:spcAft>
              <a:defRPr sz="1500" b="1" kern="1200">
                <a:solidFill>
                  <a:schemeClr val="tx1"/>
                </a:solidFill>
                <a:latin typeface="+mj-lt"/>
                <a:ea typeface="ＭＳ Ｐゴシック" charset="0"/>
                <a:cs typeface="ＭＳ Ｐゴシック" charset="0"/>
              </a:defRPr>
            </a:lvl1pPr>
            <a:lvl2pPr algn="ctr" defTabSz="342900" rtl="0" eaLnBrk="0" fontAlgn="base" hangingPunct="0">
              <a:spcBef>
                <a:spcPct val="0"/>
              </a:spcBef>
              <a:spcAft>
                <a:spcPct val="0"/>
              </a:spcAft>
              <a:defRPr sz="3300">
                <a:solidFill>
                  <a:schemeClr val="tx1"/>
                </a:solidFill>
                <a:latin typeface="Calibri" pitchFamily="34" charset="0"/>
                <a:ea typeface="ＭＳ Ｐゴシック" charset="0"/>
                <a:cs typeface="ＭＳ Ｐゴシック" charset="0"/>
              </a:defRPr>
            </a:lvl2pPr>
            <a:lvl3pPr algn="ctr" defTabSz="342900" rtl="0" eaLnBrk="0" fontAlgn="base" hangingPunct="0">
              <a:spcBef>
                <a:spcPct val="0"/>
              </a:spcBef>
              <a:spcAft>
                <a:spcPct val="0"/>
              </a:spcAft>
              <a:defRPr sz="3300">
                <a:solidFill>
                  <a:schemeClr val="tx1"/>
                </a:solidFill>
                <a:latin typeface="Calibri" pitchFamily="34" charset="0"/>
                <a:ea typeface="ＭＳ Ｐゴシック" charset="0"/>
                <a:cs typeface="ＭＳ Ｐゴシック" charset="0"/>
              </a:defRPr>
            </a:lvl3pPr>
            <a:lvl4pPr algn="ctr" defTabSz="342900" rtl="0" eaLnBrk="0" fontAlgn="base" hangingPunct="0">
              <a:spcBef>
                <a:spcPct val="0"/>
              </a:spcBef>
              <a:spcAft>
                <a:spcPct val="0"/>
              </a:spcAft>
              <a:defRPr sz="3300">
                <a:solidFill>
                  <a:schemeClr val="tx1"/>
                </a:solidFill>
                <a:latin typeface="Calibri" pitchFamily="34" charset="0"/>
                <a:ea typeface="ＭＳ Ｐゴシック" charset="0"/>
                <a:cs typeface="ＭＳ Ｐゴシック" charset="0"/>
              </a:defRPr>
            </a:lvl4pPr>
            <a:lvl5pPr algn="ctr" defTabSz="342900" rtl="0" eaLnBrk="0" fontAlgn="base" hangingPunct="0">
              <a:spcBef>
                <a:spcPct val="0"/>
              </a:spcBef>
              <a:spcAft>
                <a:spcPct val="0"/>
              </a:spcAft>
              <a:defRPr sz="3300">
                <a:solidFill>
                  <a:schemeClr val="tx1"/>
                </a:solidFill>
                <a:latin typeface="Calibri" pitchFamily="34" charset="0"/>
                <a:ea typeface="ＭＳ Ｐゴシック" charset="0"/>
                <a:cs typeface="ＭＳ Ｐゴシック" charset="0"/>
              </a:defRPr>
            </a:lvl5pPr>
            <a:lvl6pPr marL="342900" algn="ctr" defTabSz="342900" rtl="0" fontAlgn="base">
              <a:spcBef>
                <a:spcPct val="0"/>
              </a:spcBef>
              <a:spcAft>
                <a:spcPct val="0"/>
              </a:spcAft>
              <a:defRPr sz="3300">
                <a:solidFill>
                  <a:schemeClr val="tx1"/>
                </a:solidFill>
                <a:latin typeface="Calibri" pitchFamily="34" charset="0"/>
              </a:defRPr>
            </a:lvl6pPr>
            <a:lvl7pPr marL="685800" algn="ctr" defTabSz="342900" rtl="0" fontAlgn="base">
              <a:spcBef>
                <a:spcPct val="0"/>
              </a:spcBef>
              <a:spcAft>
                <a:spcPct val="0"/>
              </a:spcAft>
              <a:defRPr sz="3300">
                <a:solidFill>
                  <a:schemeClr val="tx1"/>
                </a:solidFill>
                <a:latin typeface="Calibri" pitchFamily="34" charset="0"/>
              </a:defRPr>
            </a:lvl7pPr>
            <a:lvl8pPr marL="1028700" algn="ctr" defTabSz="342900" rtl="0" fontAlgn="base">
              <a:spcBef>
                <a:spcPct val="0"/>
              </a:spcBef>
              <a:spcAft>
                <a:spcPct val="0"/>
              </a:spcAft>
              <a:defRPr sz="3300">
                <a:solidFill>
                  <a:schemeClr val="tx1"/>
                </a:solidFill>
                <a:latin typeface="Calibri" pitchFamily="34" charset="0"/>
              </a:defRPr>
            </a:lvl8pPr>
            <a:lvl9pPr marL="1371600" algn="ctr" defTabSz="342900" rtl="0" fontAlgn="base">
              <a:spcBef>
                <a:spcPct val="0"/>
              </a:spcBef>
              <a:spcAft>
                <a:spcPct val="0"/>
              </a:spcAft>
              <a:defRPr sz="3300">
                <a:solidFill>
                  <a:schemeClr val="tx1"/>
                </a:solidFill>
                <a:latin typeface="Calibri" pitchFamily="34" charset="0"/>
              </a:defRPr>
            </a:lvl9pPr>
          </a:lstStyle>
          <a:p>
            <a:r>
              <a:rPr lang="en-ZA" dirty="0" err="1">
                <a:solidFill>
                  <a:schemeClr val="accent3">
                    <a:lumMod val="50000"/>
                  </a:schemeClr>
                </a:solidFill>
                <a:latin typeface="Arial" panose="020B0604020202020204" pitchFamily="34" charset="0"/>
                <a:cs typeface="Arial" panose="020B0604020202020204" pitchFamily="34" charset="0"/>
              </a:rPr>
              <a:t>Covid</a:t>
            </a:r>
            <a:r>
              <a:rPr lang="en-ZA" dirty="0">
                <a:solidFill>
                  <a:schemeClr val="accent3">
                    <a:lumMod val="50000"/>
                  </a:schemeClr>
                </a:solidFill>
                <a:latin typeface="Arial" panose="020B0604020202020204" pitchFamily="34" charset="0"/>
                <a:cs typeface="Arial" panose="020B0604020202020204" pitchFamily="34" charset="0"/>
              </a:rPr>
              <a:t> 19 Implications for the Water Sector (2) </a:t>
            </a:r>
          </a:p>
        </p:txBody>
      </p:sp>
    </p:spTree>
    <p:extLst>
      <p:ext uri="{BB962C8B-B14F-4D97-AF65-F5344CB8AC3E}">
        <p14:creationId xmlns:p14="http://schemas.microsoft.com/office/powerpoint/2010/main" val="35461899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AutoShape 18" descr="Image result for water management icon"/>
          <p:cNvSpPr>
            <a:spLocks noChangeAspect="1" noChangeArrowheads="1"/>
          </p:cNvSpPr>
          <p:nvPr/>
        </p:nvSpPr>
        <p:spPr bwMode="auto">
          <a:xfrm>
            <a:off x="1959870" y="-299027"/>
            <a:ext cx="186720" cy="1867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6016" tIns="28009" rIns="56016" bIns="28009" numCol="1" anchor="t" anchorCtr="0" compatLnSpc="1">
            <a:prstTxWarp prst="textNoShape">
              <a:avLst/>
            </a:prstTxWarp>
          </a:bodyPr>
          <a:lstStyle/>
          <a:p>
            <a:endParaRPr lang="en-ZA" sz="1103" dirty="0"/>
          </a:p>
        </p:txBody>
      </p:sp>
      <p:sp>
        <p:nvSpPr>
          <p:cNvPr id="34" name="Title 1"/>
          <p:cNvSpPr txBox="1">
            <a:spLocks/>
          </p:cNvSpPr>
          <p:nvPr/>
        </p:nvSpPr>
        <p:spPr>
          <a:xfrm>
            <a:off x="693500" y="242414"/>
            <a:ext cx="6884126" cy="365177"/>
          </a:xfrm>
          <a:prstGeom prst="rect">
            <a:avLst/>
          </a:prstGeom>
        </p:spPr>
        <p:txBody>
          <a:bodyPr vert="horz" lIns="50415" tIns="25208" rIns="50415" bIns="25208" rtlCol="0" anchor="ctr">
            <a:noAutofit/>
          </a:bodyPr>
          <a:lstStyle>
            <a:lvl1pPr algn="ctr" defTabSz="507995" rtl="0" eaLnBrk="1" latinLnBrk="0" hangingPunct="1">
              <a:spcBef>
                <a:spcPct val="0"/>
              </a:spcBef>
              <a:buNone/>
              <a:defRPr sz="2222" b="1" kern="1200">
                <a:solidFill>
                  <a:schemeClr val="tx1"/>
                </a:solidFill>
                <a:latin typeface="+mj-lt"/>
                <a:ea typeface="+mj-ea"/>
                <a:cs typeface="+mj-cs"/>
              </a:defRPr>
            </a:lvl1pPr>
          </a:lstStyle>
          <a:p>
            <a:pPr algn="l"/>
            <a:r>
              <a:rPr lang="en-US" sz="1800" dirty="0">
                <a:solidFill>
                  <a:schemeClr val="accent3">
                    <a:lumMod val="50000"/>
                  </a:schemeClr>
                </a:solidFill>
                <a:latin typeface="Arial" panose="020B0604020202020204" pitchFamily="34" charset="0"/>
                <a:cs typeface="Arial" panose="020B0604020202020204" pitchFamily="34" charset="0"/>
              </a:rPr>
              <a:t>RESPONSE TO COVID 19 – BY WATER THE WATER SECTOR      </a:t>
            </a:r>
          </a:p>
        </p:txBody>
      </p:sp>
      <p:pic>
        <p:nvPicPr>
          <p:cNvPr id="2" name="Picture 1"/>
          <p:cNvPicPr>
            <a:picLocks noChangeAspect="1"/>
          </p:cNvPicPr>
          <p:nvPr/>
        </p:nvPicPr>
        <p:blipFill>
          <a:blip r:embed="rId2"/>
          <a:stretch>
            <a:fillRect/>
          </a:stretch>
        </p:blipFill>
        <p:spPr>
          <a:xfrm>
            <a:off x="755650" y="686095"/>
            <a:ext cx="6319655" cy="3254571"/>
          </a:xfrm>
          <a:prstGeom prst="rect">
            <a:avLst/>
          </a:prstGeom>
        </p:spPr>
      </p:pic>
      <p:sp>
        <p:nvSpPr>
          <p:cNvPr id="3" name="Rectangle 2"/>
          <p:cNvSpPr/>
          <p:nvPr/>
        </p:nvSpPr>
        <p:spPr>
          <a:xfrm>
            <a:off x="665443" y="3933040"/>
            <a:ext cx="7921133" cy="404085"/>
          </a:xfrm>
          <a:prstGeom prst="rect">
            <a:avLst/>
          </a:prstGeom>
        </p:spPr>
        <p:txBody>
          <a:bodyPr wrap="square">
            <a:spAutoFit/>
          </a:bodyPr>
          <a:lstStyle/>
          <a:p>
            <a:r>
              <a:rPr lang="en-GB" sz="1013" b="1" dirty="0">
                <a:solidFill>
                  <a:srgbClr val="000000"/>
                </a:solidFill>
                <a:latin typeface="Arial Narrow" panose="020B0604020202020204" pitchFamily="34" charset="0"/>
                <a:cs typeface="Arial Narrow" panose="020B0604020202020204" pitchFamily="34" charset="0"/>
              </a:rPr>
              <a:t>Total of 548 ML of water delivered from 28 March 2020 to 7 June 2020. The growth from last week is 70 ML.</a:t>
            </a:r>
          </a:p>
          <a:p>
            <a:r>
              <a:rPr lang="en-GB" sz="1013" b="1" dirty="0">
                <a:solidFill>
                  <a:srgbClr val="000000"/>
                </a:solidFill>
                <a:latin typeface="Arial Narrow" panose="020B0604020202020204" pitchFamily="34" charset="0"/>
                <a:cs typeface="Arial Narrow" panose="020B0604020202020204" pitchFamily="34" charset="0"/>
              </a:rPr>
              <a:t>Growing need for water is clear implying greater demand which justifies the need to increase the supply of bulk water.</a:t>
            </a:r>
            <a:endParaRPr lang="en-ZA" sz="1013" b="1" dirty="0">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2473416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590505" y="239374"/>
            <a:ext cx="7769950" cy="369332"/>
          </a:xfrm>
          <a:prstGeom prst="rect">
            <a:avLst/>
          </a:prstGeom>
          <a:noFill/>
        </p:spPr>
        <p:txBody>
          <a:bodyPr wrap="square">
            <a:spAutoFit/>
          </a:bodyPr>
          <a:lstStyle/>
          <a:p>
            <a:pPr marL="64294" defTabSz="685800"/>
            <a:r>
              <a:rPr lang="en-GB" sz="1800" b="1" dirty="0">
                <a:solidFill>
                  <a:schemeClr val="accent3">
                    <a:lumMod val="50000"/>
                  </a:schemeClr>
                </a:solidFill>
                <a:latin typeface="Arial Narrow" panose="020B0604020202020204" pitchFamily="34" charset="0"/>
                <a:cs typeface="Arial Narrow" panose="020B0604020202020204" pitchFamily="34" charset="0"/>
              </a:rPr>
              <a:t>Reflection on the legislative process governing the tariff process and the approvals </a:t>
            </a:r>
          </a:p>
        </p:txBody>
      </p:sp>
      <p:sp>
        <p:nvSpPr>
          <p:cNvPr id="5" name="Content Placeholder 2"/>
          <p:cNvSpPr txBox="1">
            <a:spLocks/>
          </p:cNvSpPr>
          <p:nvPr/>
        </p:nvSpPr>
        <p:spPr>
          <a:xfrm>
            <a:off x="320033" y="926217"/>
            <a:ext cx="8527048" cy="3726414"/>
          </a:xfrm>
          <a:prstGeom prst="rect">
            <a:avLst/>
          </a:prstGeom>
        </p:spPr>
        <p:txBody>
          <a:bodyPr>
            <a:noAutofit/>
          </a:bodyPr>
          <a:lst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a:lnSpc>
                <a:spcPts val="1200"/>
              </a:lnSpc>
            </a:pPr>
            <a:r>
              <a:rPr lang="en-GB" sz="1200" dirty="0">
                <a:solidFill>
                  <a:prstClr val="black"/>
                </a:solidFill>
                <a:latin typeface="Arial Narrow" panose="020B0604020202020204" pitchFamily="34" charset="0"/>
                <a:cs typeface="Arial Narrow" panose="020B0604020202020204" pitchFamily="34" charset="0"/>
              </a:rPr>
              <a:t>The MFMA</a:t>
            </a:r>
            <a:r>
              <a:rPr lang="en-GB" sz="1200" dirty="0">
                <a:solidFill>
                  <a:srgbClr val="FF0000"/>
                </a:solidFill>
                <a:latin typeface="Arial Narrow" panose="020B0604020202020204" pitchFamily="34" charset="0"/>
                <a:cs typeface="Arial Narrow" panose="020B0604020202020204" pitchFamily="34" charset="0"/>
              </a:rPr>
              <a:t> </a:t>
            </a:r>
            <a:r>
              <a:rPr lang="en-GB" sz="1200" dirty="0">
                <a:latin typeface="Arial Narrow" panose="020B0604020202020204" pitchFamily="34" charset="0"/>
                <a:cs typeface="Arial Narrow" panose="020B0604020202020204" pitchFamily="34" charset="0"/>
              </a:rPr>
              <a:t>and</a:t>
            </a:r>
            <a:r>
              <a:rPr lang="en-GB" sz="1200" dirty="0">
                <a:solidFill>
                  <a:srgbClr val="FF0000"/>
                </a:solidFill>
                <a:latin typeface="Arial Narrow" panose="020B0604020202020204" pitchFamily="34" charset="0"/>
                <a:cs typeface="Arial Narrow" panose="020B0604020202020204" pitchFamily="34" charset="0"/>
              </a:rPr>
              <a:t> </a:t>
            </a:r>
            <a:r>
              <a:rPr lang="en-GB" sz="1200" dirty="0">
                <a:solidFill>
                  <a:prstClr val="black"/>
                </a:solidFill>
                <a:latin typeface="Arial Narrow" panose="020B0604020202020204" pitchFamily="34" charset="0"/>
                <a:cs typeface="Arial Narrow" panose="020B0604020202020204" pitchFamily="34" charset="0"/>
              </a:rPr>
              <a:t>Circular 23  provides for the legislative process governing the tariff </a:t>
            </a:r>
            <a:r>
              <a:rPr lang="en-GB" sz="1200" dirty="0">
                <a:latin typeface="Arial Narrow" panose="020B0604020202020204" pitchFamily="34" charset="0"/>
                <a:cs typeface="Arial Narrow" panose="020B0604020202020204" pitchFamily="34" charset="0"/>
              </a:rPr>
              <a:t>consultation</a:t>
            </a:r>
            <a:r>
              <a:rPr lang="en-GB" sz="1200" dirty="0">
                <a:solidFill>
                  <a:prstClr val="black"/>
                </a:solidFill>
                <a:latin typeface="Arial Narrow" panose="020B0604020202020204" pitchFamily="34" charset="0"/>
                <a:cs typeface="Arial Narrow" panose="020B0604020202020204" pitchFamily="34" charset="0"/>
              </a:rPr>
              <a:t> process and the approvals thereof. </a:t>
            </a:r>
          </a:p>
          <a:p>
            <a:pPr marL="0" indent="0">
              <a:lnSpc>
                <a:spcPts val="1200"/>
              </a:lnSpc>
              <a:buNone/>
            </a:pPr>
            <a:endParaRPr lang="en-GB" sz="1200" dirty="0">
              <a:solidFill>
                <a:prstClr val="black"/>
              </a:solidFill>
              <a:latin typeface="Arial Narrow" panose="020B0604020202020204" pitchFamily="34" charset="0"/>
              <a:cs typeface="Arial Narrow" panose="020B0604020202020204" pitchFamily="34" charset="0"/>
            </a:endParaRPr>
          </a:p>
          <a:p>
            <a:pPr>
              <a:lnSpc>
                <a:spcPts val="1200"/>
              </a:lnSpc>
            </a:pPr>
            <a:r>
              <a:rPr lang="en-GB" sz="1200" dirty="0">
                <a:solidFill>
                  <a:prstClr val="black"/>
                </a:solidFill>
                <a:latin typeface="Arial Narrow" panose="020B0604020202020204" pitchFamily="34" charset="0"/>
                <a:cs typeface="Arial Narrow" panose="020B0604020202020204" pitchFamily="34" charset="0"/>
              </a:rPr>
              <a:t>The Act requires national or provincial organs of state to make submissions to their executive authorities in terms of PFMA for any intention to amend the tariffs.</a:t>
            </a:r>
          </a:p>
          <a:p>
            <a:pPr marL="0" indent="0">
              <a:lnSpc>
                <a:spcPts val="1200"/>
              </a:lnSpc>
              <a:buNone/>
            </a:pPr>
            <a:endParaRPr lang="en-GB" sz="1200" dirty="0">
              <a:solidFill>
                <a:prstClr val="black"/>
              </a:solidFill>
              <a:latin typeface="Arial Narrow" panose="020B0604020202020204" pitchFamily="34" charset="0"/>
              <a:cs typeface="Arial Narrow" panose="020B0604020202020204" pitchFamily="34" charset="0"/>
            </a:endParaRPr>
          </a:p>
          <a:p>
            <a:pPr>
              <a:lnSpc>
                <a:spcPts val="1200"/>
              </a:lnSpc>
            </a:pPr>
            <a:r>
              <a:rPr lang="en-GB" sz="1200" dirty="0">
                <a:solidFill>
                  <a:prstClr val="black"/>
                </a:solidFill>
                <a:latin typeface="Arial Narrow" panose="020B0604020202020204" pitchFamily="34" charset="0"/>
                <a:cs typeface="Arial Narrow" panose="020B0604020202020204" pitchFamily="34" charset="0"/>
              </a:rPr>
              <a:t>This procedure applies where the organ of state supplies bulk resource to municipalities for purposes of a municipal service.</a:t>
            </a:r>
          </a:p>
          <a:p>
            <a:pPr marL="0" indent="0">
              <a:lnSpc>
                <a:spcPts val="1200"/>
              </a:lnSpc>
              <a:buNone/>
            </a:pPr>
            <a:endParaRPr lang="en-GB" sz="1200" dirty="0">
              <a:solidFill>
                <a:prstClr val="black"/>
              </a:solidFill>
              <a:latin typeface="Arial Narrow" panose="020B0604020202020204" pitchFamily="34" charset="0"/>
              <a:cs typeface="Arial Narrow" panose="020B0604020202020204" pitchFamily="34" charset="0"/>
            </a:endParaRPr>
          </a:p>
          <a:p>
            <a:pPr>
              <a:lnSpc>
                <a:spcPts val="1200"/>
              </a:lnSpc>
            </a:pPr>
            <a:r>
              <a:rPr lang="en-GB" sz="1200" dirty="0">
                <a:solidFill>
                  <a:prstClr val="black"/>
                </a:solidFill>
                <a:latin typeface="Arial Narrow" panose="020B0604020202020204" pitchFamily="34" charset="0"/>
                <a:cs typeface="Arial Narrow" panose="020B0604020202020204" pitchFamily="34" charset="0"/>
              </a:rPr>
              <a:t>The water boards have requested for comments from SALGA and Treasury in terms of MFMA s42(2) within 40 days in the meaning of the MFMA.</a:t>
            </a:r>
          </a:p>
          <a:p>
            <a:pPr marL="0" indent="0">
              <a:lnSpc>
                <a:spcPts val="1200"/>
              </a:lnSpc>
              <a:buNone/>
            </a:pPr>
            <a:endParaRPr lang="en-GB" sz="1200" dirty="0">
              <a:solidFill>
                <a:prstClr val="black"/>
              </a:solidFill>
              <a:latin typeface="Arial Narrow" panose="020B0604020202020204" pitchFamily="34" charset="0"/>
              <a:cs typeface="Arial Narrow" panose="020B0604020202020204" pitchFamily="34" charset="0"/>
            </a:endParaRPr>
          </a:p>
          <a:p>
            <a:pPr>
              <a:lnSpc>
                <a:spcPts val="1200"/>
              </a:lnSpc>
            </a:pPr>
            <a:r>
              <a:rPr lang="en-GB" sz="1200" dirty="0">
                <a:solidFill>
                  <a:prstClr val="black"/>
                </a:solidFill>
                <a:latin typeface="Arial Narrow" panose="020B0604020202020204" pitchFamily="34" charset="0"/>
                <a:cs typeface="Arial Narrow" panose="020B0604020202020204" pitchFamily="34" charset="0"/>
              </a:rPr>
              <a:t>SALGA and National Treasury made comments and engaged with water boards to have the comments sufficiently responded to. </a:t>
            </a:r>
          </a:p>
          <a:p>
            <a:pPr marL="0" indent="0">
              <a:lnSpc>
                <a:spcPts val="1200"/>
              </a:lnSpc>
              <a:buNone/>
            </a:pPr>
            <a:endParaRPr lang="en-GB" sz="1200" dirty="0">
              <a:solidFill>
                <a:prstClr val="black"/>
              </a:solidFill>
              <a:latin typeface="Arial Narrow" panose="020B0604020202020204" pitchFamily="34" charset="0"/>
              <a:cs typeface="Arial Narrow" panose="020B0604020202020204" pitchFamily="34" charset="0"/>
            </a:endParaRPr>
          </a:p>
          <a:p>
            <a:pPr>
              <a:lnSpc>
                <a:spcPts val="1200"/>
              </a:lnSpc>
            </a:pPr>
            <a:r>
              <a:rPr lang="en-GB" sz="1200" dirty="0">
                <a:solidFill>
                  <a:prstClr val="black"/>
                </a:solidFill>
                <a:latin typeface="Arial Narrow" panose="020B0604020202020204" pitchFamily="34" charset="0"/>
                <a:cs typeface="Arial Narrow" panose="020B0604020202020204" pitchFamily="34" charset="0"/>
              </a:rPr>
              <a:t>In case any comment is not accepted, a water board must justify why the comment is not accepted.</a:t>
            </a:r>
          </a:p>
          <a:p>
            <a:pPr marL="0" indent="0">
              <a:lnSpc>
                <a:spcPts val="1200"/>
              </a:lnSpc>
              <a:buNone/>
            </a:pPr>
            <a:endParaRPr lang="en-GB" sz="1200" dirty="0">
              <a:solidFill>
                <a:prstClr val="black"/>
              </a:solidFill>
              <a:latin typeface="Arial Narrow" panose="020B0604020202020204" pitchFamily="34" charset="0"/>
              <a:cs typeface="Arial Narrow" panose="020B0604020202020204" pitchFamily="34" charset="0"/>
            </a:endParaRPr>
          </a:p>
          <a:p>
            <a:pPr>
              <a:lnSpc>
                <a:spcPts val="1200"/>
              </a:lnSpc>
            </a:pPr>
            <a:r>
              <a:rPr lang="en-GB" sz="1200" dirty="0">
                <a:solidFill>
                  <a:prstClr val="black"/>
                </a:solidFill>
                <a:latin typeface="Arial Narrow" panose="020B0604020202020204" pitchFamily="34" charset="0"/>
                <a:cs typeface="Arial Narrow" panose="020B0604020202020204" pitchFamily="34" charset="0"/>
              </a:rPr>
              <a:t>The current framework does not have a provision for a deadlock breaking mechanism in the event there is disagreement exist between a water board and SALGA or NT or both on the basis of the comments.</a:t>
            </a:r>
          </a:p>
          <a:p>
            <a:pPr marL="621500" lvl="1" indent="-257175">
              <a:lnSpc>
                <a:spcPts val="1200"/>
              </a:lnSpc>
              <a:buFont typeface="Wingdings" panose="05000000000000000000" pitchFamily="2" charset="2"/>
              <a:buChar char="q"/>
            </a:pPr>
            <a:endParaRPr lang="en-GB" sz="1200" dirty="0">
              <a:solidFill>
                <a:prstClr val="black"/>
              </a:solidFill>
              <a:latin typeface="Arial Narrow" panose="020B0604020202020204" pitchFamily="34" charset="0"/>
              <a:cs typeface="Arial Narrow" panose="020B0604020202020204" pitchFamily="34" charset="0"/>
            </a:endParaRPr>
          </a:p>
          <a:p>
            <a:pPr marL="621500" lvl="1" indent="-257175">
              <a:lnSpc>
                <a:spcPts val="1200"/>
              </a:lnSpc>
              <a:buFont typeface="Wingdings" panose="05000000000000000000" pitchFamily="2" charset="2"/>
              <a:buChar char="q"/>
            </a:pPr>
            <a:endParaRPr lang="en-GB" sz="600" dirty="0">
              <a:solidFill>
                <a:prstClr val="black"/>
              </a:solidFill>
              <a:latin typeface="Arial Narrow" panose="020B0604020202020204" pitchFamily="34" charset="0"/>
              <a:cs typeface="Arial Narrow" panose="020B0604020202020204" pitchFamily="34" charset="0"/>
            </a:endParaRPr>
          </a:p>
          <a:p>
            <a:pPr marL="621500" lvl="1" indent="-257175">
              <a:lnSpc>
                <a:spcPts val="1200"/>
              </a:lnSpc>
              <a:buFont typeface="Wingdings" panose="05000000000000000000" pitchFamily="2" charset="2"/>
              <a:buChar char="q"/>
            </a:pPr>
            <a:endParaRPr lang="en-GB" sz="600" dirty="0">
              <a:solidFill>
                <a:prstClr val="black"/>
              </a:solidFill>
              <a:latin typeface="Arial Narrow" panose="020B0604020202020204" pitchFamily="34" charset="0"/>
              <a:cs typeface="Arial Narrow" panose="020B0604020202020204" pitchFamily="34" charset="0"/>
            </a:endParaRPr>
          </a:p>
          <a:p>
            <a:pPr marL="321469" indent="-257175">
              <a:lnSpc>
                <a:spcPts val="1200"/>
              </a:lnSpc>
              <a:buFont typeface="+mj-lt"/>
              <a:buAutoNum type="arabicParenR"/>
            </a:pPr>
            <a:endParaRPr lang="en-ZA" sz="600" dirty="0">
              <a:solidFill>
                <a:prstClr val="black"/>
              </a:solidFill>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3965746678"/>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4997</TotalTime>
  <Words>6527</Words>
  <Application>Microsoft Office PowerPoint</Application>
  <PresentationFormat>On-screen Show (16:9)</PresentationFormat>
  <Paragraphs>818</Paragraphs>
  <Slides>64</Slides>
  <Notes>28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64</vt:i4>
      </vt:variant>
    </vt:vector>
  </HeadingPairs>
  <TitlesOfParts>
    <vt:vector size="76" baseType="lpstr">
      <vt:lpstr>ＭＳ Ｐゴシック</vt:lpstr>
      <vt:lpstr>Arial</vt:lpstr>
      <vt:lpstr>Arial Narrow</vt:lpstr>
      <vt:lpstr>Calibri</vt:lpstr>
      <vt:lpstr>Comic Sans MS</vt:lpstr>
      <vt:lpstr>Gill Sans</vt:lpstr>
      <vt:lpstr>Gill Sans MT</vt:lpstr>
      <vt:lpstr>Tahoma</vt:lpstr>
      <vt:lpstr>Times New Roman</vt:lpstr>
      <vt:lpstr>Wingdings</vt:lpstr>
      <vt:lpstr>ヒラギノ角ゴ ProN W3</vt:lpstr>
      <vt:lpstr>2_Office Theme</vt:lpstr>
      <vt:lpstr>  JOINT PORTFOLIO COMMITTEE MEETING ON 2020/21WATER BOARD TARIFFS   </vt:lpstr>
      <vt:lpstr>Table of Content</vt:lpstr>
      <vt:lpstr>Purpose of the Presentation</vt:lpstr>
      <vt:lpstr>OBJECTIVES OF THE PRESENTATION  </vt:lpstr>
      <vt:lpstr>Background</vt:lpstr>
      <vt:lpstr>Covid 19 Implications for the Water Sector </vt:lpstr>
      <vt:lpstr>PowerPoint Presentation</vt:lpstr>
      <vt:lpstr>PowerPoint Presentation</vt:lpstr>
      <vt:lpstr>PowerPoint Presentation</vt:lpstr>
      <vt:lpstr>PowerPoint Presentation</vt:lpstr>
      <vt:lpstr>CONSULTATION PROCESS </vt:lpstr>
      <vt:lpstr>PowerPoint Presentation</vt:lpstr>
      <vt:lpstr>PowerPoint Presentation</vt:lpstr>
      <vt:lpstr>Summary of Tariff Increases (Figures Based on Water Board proposals 2020/21) </vt:lpstr>
      <vt:lpstr>Water Board Tariff Increases</vt:lpstr>
      <vt:lpstr>Timeline of the Water Value Chain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DEVELOPED 3 SCENARIOS TAKING INTO ACCOUNT  THE FOLLOWING 5 ELEMENTS (1) </vt:lpstr>
      <vt:lpstr>PowerPoint Presentation</vt:lpstr>
      <vt:lpstr>IMPLICATIONS   (Scenario 1 – Implementing Approved Tariffs ) </vt:lpstr>
      <vt:lpstr>IMPLICATIONS   (Scenario 1 – Implementing Approved Tariffs ) </vt:lpstr>
      <vt:lpstr>IMPLICATIONS   (Scenario 2  – No tariff Increase across the value chain) </vt:lpstr>
      <vt:lpstr>IMPLICATIONS   (Scenario 2  – No tariff Increase across the value chain) </vt:lpstr>
      <vt:lpstr>IMPLICATIONS   (Scenario 3 – Revised Tariff Review ) </vt:lpstr>
      <vt:lpstr>IMPLICATIONS   (Scenario 3 – Revised Tariff Review ) </vt:lpstr>
      <vt:lpstr>SUMMARY OF THE 3 SCENARIOS </vt:lpstr>
      <vt:lpstr>PROPOSED INTERVENTIONS  GOING FORWARD </vt:lpstr>
      <vt:lpstr>AREAS OF INTERVENTIONS </vt:lpstr>
      <vt:lpstr>Quadrant 1 – Immediate to Short Term (0-2 years)</vt:lpstr>
      <vt:lpstr>Quadrant 2 Short to Medium Term (3-5 years)</vt:lpstr>
      <vt:lpstr>Quadrant 3  Short to Medium Term (3-5 years)</vt:lpstr>
      <vt:lpstr>PowerPoint Presentation</vt:lpstr>
      <vt:lpstr>PowerPoint Presentation</vt:lpstr>
      <vt:lpstr>Water Gross and Net Operating Margins – Secondary Cities (National Treasury Benchmark Exercise)</vt:lpstr>
      <vt:lpstr>Quadrant 4 – Short to Medium Term (3-5 years)</vt:lpstr>
      <vt:lpstr>PowerPoint Presentation</vt:lpstr>
      <vt:lpstr>PowerPoint Presentation</vt:lpstr>
      <vt:lpstr>Inconsistency of tariffs for  the different water boards:</vt:lpstr>
      <vt:lpstr>Inconsistency of tariffs for water boards:</vt:lpstr>
      <vt:lpstr>Transparency and consistency of the tariff determination process:  </vt:lpstr>
      <vt:lpstr>Above inflation tariff proposed: </vt:lpstr>
      <vt:lpstr>Above inflation tariff proposed (2)</vt:lpstr>
      <vt:lpstr>Why is drought tariff inconsistently applied, why DWS not provide a uniform method of determining a drought tariff: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BLOEM WATER RESPONSE</vt:lpstr>
      <vt:lpstr>AMATOLA WATER RESPONSE</vt:lpstr>
      <vt:lpstr>RECOMMENDATIONS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SALGA Water Boards Tariffs Analysis – PC Human Settlements, Water and Sanitation</dc:title>
  <dc:creator>James Matsie</dc:creator>
  <cp:lastModifiedBy>Malatswa Evans Molepo</cp:lastModifiedBy>
  <cp:revision>382</cp:revision>
  <dcterms:created xsi:type="dcterms:W3CDTF">2020-05-27T12:20:18Z</dcterms:created>
  <dcterms:modified xsi:type="dcterms:W3CDTF">2020-07-28T07:12:30Z</dcterms:modified>
</cp:coreProperties>
</file>