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76" r:id="rId2"/>
    <p:sldId id="334" r:id="rId3"/>
    <p:sldId id="333" r:id="rId4"/>
    <p:sldId id="308" r:id="rId5"/>
    <p:sldId id="338" r:id="rId6"/>
    <p:sldId id="339" r:id="rId7"/>
    <p:sldId id="337" r:id="rId8"/>
    <p:sldId id="344" r:id="rId9"/>
    <p:sldId id="342" r:id="rId10"/>
    <p:sldId id="341" r:id="rId11"/>
    <p:sldId id="343" r:id="rId12"/>
    <p:sldId id="345" r:id="rId13"/>
    <p:sldId id="347" r:id="rId14"/>
    <p:sldId id="348" r:id="rId15"/>
    <p:sldId id="349" r:id="rId16"/>
    <p:sldId id="350" r:id="rId17"/>
    <p:sldId id="351" r:id="rId18"/>
    <p:sldId id="352" r:id="rId19"/>
    <p:sldId id="353" r:id="rId20"/>
    <p:sldId id="359" r:id="rId21"/>
    <p:sldId id="354" r:id="rId22"/>
    <p:sldId id="355" r:id="rId23"/>
    <p:sldId id="356" r:id="rId24"/>
    <p:sldId id="357" r:id="rId25"/>
    <p:sldId id="358" r:id="rId26"/>
    <p:sldId id="360" r:id="rId27"/>
    <p:sldId id="346" r:id="rId28"/>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ylvia Sibiya" initials="SS" lastIdx="1" clrIdx="0">
    <p:extLst>
      <p:ext uri="{19B8F6BF-5375-455C-9EA6-DF929625EA0E}">
        <p15:presenceInfo xmlns:p15="http://schemas.microsoft.com/office/powerpoint/2012/main" userId="S-1-5-21-1454741856-2891356945-868088179-35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09"/>
  </p:normalViewPr>
  <p:slideViewPr>
    <p:cSldViewPr snapToGrid="0" snapToObjects="1">
      <p:cViewPr varScale="1">
        <p:scale>
          <a:sx n="73" d="100"/>
          <a:sy n="73" d="100"/>
        </p:scale>
        <p:origin x="106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497.57764" units="1/cm"/>
          <inkml:channelProperty channel="Y" name="resolution" value="2482.34839" units="1/cm"/>
          <inkml:channelProperty channel="F" name="resolution" value="7.44E-7" units="1/dev"/>
          <inkml:channelProperty channel="T" name="resolution" value="1" units="1/dev"/>
        </inkml:channelProperties>
      </inkml:inkSource>
      <inkml:timestamp xml:id="ts0" timeString="2019-10-28T14:15:53.418"/>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4234 36 55 0,'-90'-23'68'15,"-3"13"-43"-15,-21 6-12 16,-24 4 3-16,-17 0-2 15,-17 0-4-15,-38 14-2 16,-14 11 3-16,-11 11 1 0,-25 5-1 16,-8 16 0-16,-4 13-1 15,-3 6 2-15,6 0-1 16,9 12 2-16,14-8-3 16,28 2-1-16,22 2-2 15,33-5-1-15,22-1-3 16,30-2-2-16,33 2-1 15,45-6-1-15,15 7 1 16,36-1-1-16,32-4 1 16,26-5-2-16,49 2 2 15,14 1 3-15,50-11 1 16,-5 5 3-16,62-5-1 16,27-3 3-16,30-9 0 0,15-2 4 15,16-13 1-15,-14-4 3 16,41-11-2-16,48-7 2 15,-21-12 0-15,-22-6 1 16,15-16-1-16,21-3-2 16,-10-11 0-16,18-8-5 15,-53-12 2-15,-44 1-5 16,-1-17 1-16,17-4-5 16,-72-2 3-16,-27-4-5 15,-40-3 4-15,-34 1-1 16,-43-9-3-16,-13 5 2 15,-78 5-3-15,-38-1 2 16,-41-5-2-16,-39 5 2 16,-45 2-4-16,-40 1 0 0,-34 5 2 15,-42 2-4-15,-30 12 3 16,-49 7-1-16,-36 15-1 16,-43 15-3-16,-20 16 0 15,-43 9-8-15,-6 34-17 16,-38 13-16-16,9 24-35 15,-15 23-38-15,-16 1 0 16,40 23 2-16,-20 0 84 16</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497.57764" units="1/cm"/>
          <inkml:channelProperty channel="Y" name="resolution" value="2482.34839" units="1/cm"/>
          <inkml:channelProperty channel="F" name="resolution" value="7.44E-7" units="1/dev"/>
          <inkml:channelProperty channel="T" name="resolution" value="1" units="1/dev"/>
        </inkml:channelProperties>
      </inkml:inkSource>
      <inkml:timestamp xml:id="ts0" timeString="2019-10-28T14:15:53.440"/>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2235 25 55 0,'-48'-16'68'15,"0"7"-43"-15,-12 8-12 16,-14 1 3-16,-8 0-2 15,-9 0-4-15,-20 10-2 16,-6 7 3-16,-7 9 1 0,-12 1-1 16,-7 13 0-16,1 9-1 15,-2 3 2-15,2 3-1 16,4 5 2-16,8-5-3 16,15 2-1-16,13 1-2 15,14-3-1-15,13 0-3 16,16-3-2-16,21 2-1 15,20-3-1-15,8 3 1 16,20-1-1-16,16 0 1 16,14-5-2-16,24 2 2 15,10-1 3-15,27-5 1 16,-5 1 3-16,36-3-1 16,10-1 3-16,18-8 0 0,7-1 4 15,10-7 1-15,-10-4 3 16,25-8-2-16,24-4 2 15,-12-9 0-15,-10-6 1 16,6-8-1-16,12-3-2 16,-6-9 0-16,10-6-5 15,-26-5 2-15,-26-3-5 16,-1-10 1-16,13-1-5 16,-40-4 3-16,-16-2-5 15,-21-2 4-15,-15 1-1 16,-24-7-3-16,-9 4 2 15,-39 4-3-15,-21-2 2 16,-20-2-2-16,-22 2 2 16,-24 2-4-16,-19 1 0 0,-20 3 2 15,-20 1-4-15,-18 8 3 16,-27 7-1-16,-15 11-1 16,-25 6-3-16,-12 16 0 15,-19 4-8-15,-5 24-17 16,-22 8-16-16,7 16-35 15,-10 20-38-15,-5-4 0 16,17 19 2-16,-8-3 84 16</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497.57764" units="1/cm"/>
          <inkml:channelProperty channel="Y" name="resolution" value="2482.34839" units="1/cm"/>
          <inkml:channelProperty channel="F" name="resolution" value="7.44E-7" units="1/dev"/>
          <inkml:channelProperty channel="T" name="resolution" value="1" units="1/dev"/>
        </inkml:channelProperties>
      </inkml:inkSource>
      <inkml:timestamp xml:id="ts0" timeString="2019-10-28T14:15:53.441"/>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2023 27 55 0,'-44'-17'68'15,"1"7"-43"-15,-12 9-12 16,-12 1 3-16,-5 0-2 15,-10 0-4-15,-19 11-2 16,-4 8 3-16,-9 8 1 0,-7 4-1 16,-10 12 0-16,0 12-1 15,1 2 2-15,1 2-1 16,6 7 2-16,4-5-3 16,16 2-1-16,10 0-2 15,14-2-1-15,11 0-3 16,15-5-2-16,18 5-1 15,19-7-1-15,7 5 1 16,18 1-1-16,13-4 1 16,15-2-2-16,22 1 2 15,8-1 3-15,24-6 1 16,-5 0 3-16,33 0-1 16,11-6 3-16,14-4 0 0,10-1 4 15,4-11 1-15,-4-3 3 16,17-10-2-16,24-2 2 15,-9-11 0-15,-12-6 1 16,7-10-1-16,11-3-2 16,-5-8 0-16,9-9-5 15,-24-5 2-15,-23-1-5 16,-2-13 1-16,11-4-5 16,-35 1 3-16,-13-4-5 15,-22-3 4-15,-12-1-1 16,-22-2-3-16,-7-1 2 15,-36 6-3-15,-20-2 2 16,-16-1-2-16,-22 1 2 16,-20 2-4-16,-19 2 0 0,-14 2 2 15,-24 2-4-15,-14 10 3 16,-23 6-1-16,-14 12-1 16,-24 8-3-16,-12 16 0 15,-16 5-8-15,-2 26-17 16,-21 9-16-16,6 18-35 15,-7 21-38-15,-9-3 0 16,17 20 2-16,-6-2 84 16</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497.57764" units="1/cm"/>
          <inkml:channelProperty channel="Y" name="resolution" value="2482.34839" units="1/cm"/>
          <inkml:channelProperty channel="F" name="resolution" value="7.44E-7" units="1/dev"/>
          <inkml:channelProperty channel="T" name="resolution" value="1" units="1/dev"/>
        </inkml:channelProperties>
      </inkml:inkSource>
      <inkml:timestamp xml:id="ts0" timeString="2019-10-28T14:15:53.442"/>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2567 29 55 0,'-54'-18'68'15,"-2"9"-43"-15,-11 6-12 16,-17 3 3-16,-11 0-2 15,-7 0-4-15,-28 12-2 16,-6 6 3-16,-6 11 1 0,-15 2-1 16,-7 13 0-16,0 11-1 15,-3 4 2-15,4 0-1 16,7 8 2-16,4-4-3 16,22 1-1-16,12 1-2 15,18-4-1-15,13 0-3 16,21-4-2-16,18 4-1 15,28-6-1-15,10 6 1 16,20-3-1-16,20 1 1 16,16-3-2-16,30-2 2 15,9 3 3-15,29-10 1 16,-4 2 3-16,41-2-1 16,16-1 3-16,17-7 0 0,7-4 4 15,12-7 1-15,-8-5 3 16,23-10-2-16,31-3 2 15,-14-10 0-15,-15-5 1 16,13-11-1-16,10-3-2 16,-7-9 0-16,13-8-5 15,-32-4 2-15,-27-5-5 16,-3-12 1-16,16 0-5 16,-48-4 3-16,-17-2-5 15,-21-3 4-15,-23-1-1 16,-26-3-3-16,-8 0 2 15,-46 8-3-15,-24-4 2 16,-22-2-2-16,-28 2 2 16,-26 2-4-16,-23 1 0 0,-22 6 2 15,-23 0-4-15,-21 7 3 16,-31 8-1-16,-17 14-1 16,-28 7-3-16,-18 14 0 15,-19 7-8-15,-4 28-17 16,-24 6-16-16,5 21-35 15,-8 20-38-15,-13-5 0 16,27 24 2-16,-12-4 84 16</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497.57764" units="1/cm"/>
          <inkml:channelProperty channel="Y" name="resolution" value="2482.34839" units="1/cm"/>
          <inkml:channelProperty channel="F" name="resolution" value="7.44E-7" units="1/dev"/>
          <inkml:channelProperty channel="T" name="resolution" value="1" units="1/dev"/>
        </inkml:channelProperties>
      </inkml:inkSource>
      <inkml:timestamp xml:id="ts0" timeString="2019-10-28T14:15:53.443"/>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1777 39 55 0,'-39'-24'68'15,"0"9"-43"-15,-7 14-12 16,-11 1 3-16,-11 0-2 15,-4 0-4-15,-14 16-2 16,-9 9 3-16,-4 15 1 0,-8 4-1 16,-6 17 0-16,-2 12-1 15,1 11 2-15,1-1-1 16,4 9 2-16,6-7-3 16,11 4-1-16,11-1-2 15,11 0-1-15,10-6-3 16,14 1-2-16,15 2-1 15,17-8-1-15,6 8 1 16,16-3-1-16,12-3 1 16,11-4-2-16,21 2 2 15,9-1 3-15,18-8 1 16,-3 1 3-16,29-4-1 16,9-2 3-16,12-11 0 0,7-1 4 15,7-13 1-15,-5-8 3 16,16-10-2-16,22-5 2 15,-13-15 0-15,-6-8 1 16,5-14-1-16,9-5-2 16,-3-12 0-16,7-11-5 15,-23-8 2-15,-17-3-5 16,-2-16 1-16,9-4-5 16,-31-1 3-16,-12-6-5 15,-16-4 4-15,-14 2-1 16,-19-7-3-16,-6 1 2 15,-32 6-3-15,-15-2 2 16,-17-2-2-16,-18 2 2 16,-19 4-4-16,-14 3 0 0,-17 2 2 15,-16 4-4-15,-14 12 3 16,-22 8-1-16,-13 18-1 16,-17 13-3-16,-10 18 0 15,-17 10-8-15,-1 38-17 16,-19 11-16-16,7 28-35 15,-11 25-38-15,-3-1 0 16,16 24 2-16,-8 3 84 16</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497.57764" units="1/cm"/>
          <inkml:channelProperty channel="Y" name="resolution" value="2482.34839" units="1/cm"/>
          <inkml:channelProperty channel="F" name="resolution" value="7.44E-7" units="1/dev"/>
          <inkml:channelProperty channel="T" name="resolution" value="1" units="1/dev"/>
        </inkml:channelProperties>
      </inkml:inkSource>
      <inkml:timestamp xml:id="ts0" timeString="2019-10-28T14:15:53.444"/>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1794 28 55 0,'-38'-18'68'15,"-1"11"-43"-15,-11 3-12 16,-8 4 3-16,-8 0-2 15,-6 0-4-15,-17 11-2 16,-5 8 3-16,-7 12 1 0,-7 1-1 16,-7 13 0-16,0 9-1 15,1 5 2-15,-3 2-1 16,9 8 2-16,2-6-3 16,16 2-1-16,6 0-2 15,16-2-1-15,6-2-3 16,17-2-2-16,12 4-1 15,18-8-1-15,8 6 1 16,14 1-1-16,14-4 1 16,11-4-2-16,22 3 2 15,4 0 3-15,22-9 1 16,-2 3 3-16,26-2-1 16,12-5 3-16,11-5 0 0,7-2 4 15,8-10 1-15,-6-3 3 16,16-10-2-16,22-2 2 15,-11-12 0-15,-7-6 1 16,5-11-1-16,10-2-2 16,-4-10 0-16,6-8-5 15,-23-5 2-15,-18-2-5 16,1-13 1-16,7-1-5 16,-31-6 3-16,-12 0-5 15,-18-3 4-15,-13 1-1 16,-18-6-3-16,-6 3 2 15,-32 4-3-15,-16 1 2 16,-18-6-2-16,-18 2 2 16,-18 3-4-16,-15 2 0 0,-16 4 2 15,-18-1-4-15,-13 12 3 16,-23 4-1-16,-9 14-1 16,-23 9-3-16,-7 14 0 15,-17 7-8-15,-4 28-17 16,-17 8-16-16,4 22-35 15,-3 15-38-15,-11 1 0 16,20 20 2-16,-11-2 84 16</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497.57764" units="1/cm"/>
          <inkml:channelProperty channel="Y" name="resolution" value="2482.34839" units="1/cm"/>
          <inkml:channelProperty channel="F" name="resolution" value="7.44E-7" units="1/dev"/>
          <inkml:channelProperty channel="T" name="resolution" value="1" units="1/dev"/>
        </inkml:channelProperties>
      </inkml:inkSource>
      <inkml:timestamp xml:id="ts0" timeString="2019-10-28T14:15:53.423"/>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2919 31 55 0,'-62'-21'68'15,"-3"14"-43"-15,-13 3-12 16,-17 4 3-16,-11 0-2 15,-14 0-4-15,-24 11-2 16,-10 11 3-16,-8 11 1 0,-17 3-1 16,-8 15 0-16,1 8-1 15,-2 7 2-15,2 2-1 16,7 9 2-16,8-8-3 16,22 4-1-16,14 0-2 15,23-3-1-15,12-4-3 16,25 2-2-16,20 0-1 15,33-5-1-15,10 4 1 16,24 2-1-16,23-4 1 16,17-5-2-16,34 4 2 15,11-3 3-15,34-6 1 16,-7 3 3-16,46-5-1 16,19-2 3-16,21-9 0 0,8-2 4 15,11-8 1-15,-7-7 3 16,26-10-2-16,37-2 2 15,-20-13 0-15,-13-7 1 16,11-10-1-16,16-6-2 16,-9-9 0-16,11-7-5 15,-34-9 2-15,-31-1-5 16,-3-15 1-16,17 0-5 16,-54-4 3-16,-17-4-5 15,-30-3 4-15,-20-1-1 16,-32-1-3-16,-8-2 2 15,-52 7-3-15,-30-1 2 16,-25-3-2-16,-28 0 2 16,-31 4-4-16,-28 2 0 0,-23 5 2 15,-29 0-4-15,-22 10 3 16,-33 6-1-16,-23 15-1 16,-32 10-3-16,-13 17 0 15,-31 7-8-15,0 31-17 16,-31 10-16-16,10 21-35 15,-13 22-38-15,-11-3 0 16,29 23 2-16,-13-1 84 16</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497.57764" units="1/cm"/>
          <inkml:channelProperty channel="Y" name="resolution" value="2482.34839" units="1/cm"/>
          <inkml:channelProperty channel="F" name="resolution" value="7.44E-7" units="1/dev"/>
          <inkml:channelProperty channel="T" name="resolution" value="1" units="1/dev"/>
        </inkml:channelProperties>
      </inkml:inkSource>
      <inkml:timestamp xml:id="ts0" timeString="2019-10-28T14:15:53.424"/>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2424 31 55 0,'-51'-20'68'15,"-3"12"-43"-15,-11 4-12 16,-12 4 3-16,-14 0-2 15,-8 0-4-15,-20 12-2 16,-8 11 3-16,-9 7 1 0,-11 5-1 16,-9 13 0-16,2 12-1 15,-1 3 2-15,-2 3-1 16,10 9 2-16,6-8-3 16,15 4-1-16,14 0-2 15,20-4-1-15,9 0-3 16,21-3-2-16,17 3-1 15,25-8-1-15,11 8 1 16,18-1-1-16,21-2 1 16,12-6-2-16,30 3 2 15,7 1 3-15,30-11 1 16,-4 6 3-16,35-5-1 16,17-5 3-16,17-5 0 0,8-1 4 15,9-11 1-15,-8-5 3 16,24-10-2-16,28-4 2 15,-14-11 0-15,-10-5 1 16,6-13-1-16,13-4-2 16,-7-8 0-16,12-10-5 15,-30-6 2-15,-26-2-5 16,-3-14 1-16,15 0-5 16,-45-5 3-16,-14-3-5 15,-23-2 4-15,-21 0-1 16,-23-6-3-16,-7 4 2 15,-44 3-3-15,-24-1 2 16,-23-2-2-16,-22 1 2 16,-26 3-4-16,-21 2 0 0,-23 4 2 15,-21 1-4-15,-18 10 3 16,-30 7-1-16,-18 11-1 16,-25 14-3-16,-14 13 0 15,-21 8-8-15,-3 29-17 16,-25 12-16-16,7 19-35 15,-11 22-38-15,-6-4 0 16,22 23 2-16,-13-1 84 16</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497.57764" units="1/cm"/>
          <inkml:channelProperty channel="Y" name="resolution" value="2482.34839" units="1/cm"/>
          <inkml:channelProperty channel="F" name="resolution" value="7.44E-7" units="1/dev"/>
          <inkml:channelProperty channel="T" name="resolution" value="1" units="1/dev"/>
        </inkml:channelProperties>
      </inkml:inkSource>
      <inkml:timestamp xml:id="ts0" timeString="2019-10-28T14:22:09.096"/>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2088 37 55 0,'-44'-23'68'15,"-1"12"-43"-15,-13 8-12 16,-9 3 3-16,-10 0-2 15,-8 0-4-15,-18 14-2 16,-6 11 3-16,-7 12 1 0,-12 5-1 16,-7 17 0-16,2 9-1 15,0 12 2-15,-2-5-1 16,9 16 2-16,3-10-3 16,16 1-1-16,10 4-2 15,17-6-1-15,10 0-3 16,15-4-2-16,17 5-1 15,22-9-1-15,7 7 1 16,18 0-1-16,15-5 1 16,14-2-2-16,23-1 2 15,8 3 3-15,25-10 1 16,-5 0 3-16,33 0-1 16,14-6 3-16,12-8 0 0,9-2 4 15,8-14 1-15,-8-3 3 16,22-14-2-16,23-3 2 15,-12-14 0-15,-10-6 1 16,8-16-1-16,11-3-2 16,-6-11 0-16,10-12-5 15,-27-6 2-15,-22-3-5 16,-1-16 1-16,10-6-5 16,-37 2 3-16,-12-7-5 15,-21-3 4-15,-16 1-1 16,-21-5-3-16,-8-1 2 15,-36 11-3-15,-20-5 2 16,-19-5-2-16,-22 5 2 16,-20 2-4-16,-20 4 0 0,-16 2 2 15,-22 4-4-15,-16 9 3 16,-24 10-1-16,-14 14-1 16,-24 14-3-16,-11 20 0 15,-18 7-8-15,-4 34-17 16,-21 13-16-16,7 27-35 15,-9 23-38-15,-7-2 0 16,21 24 2-16,-12 1 84 16</inkml:trace>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497.57764" units="1/cm"/>
          <inkml:channelProperty channel="Y" name="resolution" value="2482.34839" units="1/cm"/>
          <inkml:channelProperty channel="F" name="resolution" value="7.44E-7" units="1/dev"/>
          <inkml:channelProperty channel="T" name="resolution" value="1" units="1/dev"/>
        </inkml:channelProperties>
      </inkml:inkSource>
      <inkml:timestamp xml:id="ts0" timeString="2019-10-28T14:22:09.097"/>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2411 38 55 0,'-53'-25'68'15,"0"16"-43"-15,-11 4-12 16,-14 5 3-16,-11 0-2 15,-11 0-4-15,-17 14-2 16,-11 12 3-16,-6 10 1 0,-12 7-1 16,-7 15 0-16,-3 11-1 15,3 8 2-15,-3 2-1 16,10 10 2-16,5-8-3 16,16 4-1-16,14 0-2 15,21-7-1-15,6 2-3 16,22-4-2-16,17 5-1 15,27-10-1-15,9 10 1 16,18-1-1-16,20-5 1 16,14-5-2-16,28 1 2 15,8 4 3-15,29-13 1 16,-4 5 3-16,37-5-1 16,14-4 3-16,18-9 0 0,6 0 4 15,11-15 1-15,-8-2 3 16,23-16-2-16,29-1 2 15,-15-15 0-15,-10-6 1 16,9-17-1-16,9-1-2 16,-2-13 0-16,7-10-5 15,-29-9 2-15,-24 0-5 16,-5-18 1-16,16-1-5 16,-46-5 3-16,-12-3-5 15,-24-5 4-15,-20 3-1 16,-23-8-3-16,-8 2 2 15,-44 11-3-15,-24-7 2 16,-19-3-2-16,-25 3 2 16,-27 4-4-16,-21 2 0 0,-18 3 2 15,-25 3-4-15,-18 12 3 16,-27 7-1-16,-20 15-1 16,-24 15-3-16,-12 17 0 15,-26 9-8-15,-1 35-17 16,-25 14-16-16,8 22-35 15,-10 27-38-15,-9-3 0 16,24 25 2-16,-12-1 84 16</inkml:trace>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497.57764" units="1/cm"/>
          <inkml:channelProperty channel="Y" name="resolution" value="2482.34839" units="1/cm"/>
          <inkml:channelProperty channel="F" name="resolution" value="7.44E-7" units="1/dev"/>
          <inkml:channelProperty channel="T" name="resolution" value="1" units="1/dev"/>
        </inkml:channelProperties>
      </inkml:inkSource>
      <inkml:timestamp xml:id="ts0" timeString="2019-10-28T14:22:09.098"/>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1731 34 55 0,'-37'-22'68'15,"-1"13"-43"-15,-7 5-12 16,-11 4 3-16,-8 0-2 15,-8 0-4-15,-12 13-2 16,-8 12 3-16,-6 7 1 0,-7 7-1 16,-6 14 0-16,2 12-1 15,-3 4 2-15,2 3-1 16,5 8 2-16,2-6-3 16,14 3-1-16,9 1-2 15,14-4-1-15,8-3-3 16,12-1-2-16,15 7-1 15,17-12-1-15,7 7 1 16,14 1-1-16,14-4 1 16,9-5-2-16,22 2 2 15,4 1 3-15,22-10 1 16,-4 4 3-16,27-4-1 16,12-4 3-16,9-8 0 0,9-1 4 15,4-11 1-15,-3-6 3 16,15-10-2-16,23-6 2 15,-12-11 0-15,-10-4 1 16,8-16-1-16,8-4-2 16,-3-9 0-16,7-9-5 15,-22-9 2-15,-19-2-5 16,0-14 1-16,7-2-5 16,-27-3 3-16,-12-4-5 15,-19-3 4-15,-14-1-1 16,-14-4-3-16,-6 2 2 15,-34 7-3-15,-15-7 2 16,-16 0-2-16,-16 4 2 16,-19 1-4-16,-15 2 0 0,-16 5 2 15,-15 2-4-15,-15 10 3 16,-17 8-1-16,-16 12-1 16,-18 15-3-16,-7 16 0 15,-21 7-8-15,2 30-17 16,-18 13-16-16,6 23-35 15,-10 23-38-15,-4-3 0 16,16 25 2-16,-8-2 84 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497.57764" units="1/cm"/>
          <inkml:channelProperty channel="Y" name="resolution" value="2482.34839" units="1/cm"/>
          <inkml:channelProperty channel="F" name="resolution" value="7.44E-7" units="1/dev"/>
          <inkml:channelProperty channel="T" name="resolution" value="1" units="1/dev"/>
        </inkml:channelProperties>
      </inkml:inkSource>
      <inkml:timestamp xml:id="ts0" timeString="2019-10-28T14:15:53.419"/>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4064 40 55 0,'-89'-24'68'15,"0"12"-43"-15,-20 7-12 16,-21 5 3-16,-22 0-2 15,-12 0-4-15,-36 17-2 16,-15 10 3-16,-11 15 1 0,-21 5-1 16,-12 17 0-16,-1 14-1 15,0 9 2-15,-2 2-1 16,13 9 2-16,13-9-3 16,27 8-1-16,23-4-2 15,28-3-1-15,22 0-3 16,31-6-2-16,29 8-1 15,45-13-1-15,13 11 1 16,36-4-1-16,31-2 1 16,23-4-2-16,47 1 2 15,16-1 3-15,46-7 1 16,-6 0 3-16,62-3-1 16,25-5 3-16,28-9 0 0,15-3 4 15,14-13 1-15,-10-5 3 16,35-16-2-16,50-3 2 15,-24-16 0-15,-19-10 1 16,15-12-1-16,18-7-2 16,-5-12 0-16,13-11-5 15,-51-9 2-15,-41-3-5 16,-1-19 1-16,18-2-5 16,-70-4 3-16,-29-4-5 15,-35-4 4-15,-34 2-1 16,-38-7-3-16,-17-1 2 15,-73 10-3-15,-37-2 2 16,-36-8-2-16,-41 7 2 16,-43 4-4-16,-38 1 0 0,-32 5 2 15,-39 1-4-15,-31 16 3 16,-48 6-1-16,-31 16-1 16,-42 18-3-16,-21 21 0 15,-41 8-8-15,-4 37-17 16,-39 16-16-16,13 30-35 15,-20 24-38-15,-11 0 0 16,37 27 2-16,-20-1 84 16</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497.57764" units="1/cm"/>
          <inkml:channelProperty channel="Y" name="resolution" value="2482.34839" units="1/cm"/>
          <inkml:channelProperty channel="F" name="resolution" value="7.44E-7" units="1/dev"/>
          <inkml:channelProperty channel="T" name="resolution" value="1" units="1/dev"/>
        </inkml:channelProperties>
      </inkml:inkSource>
      <inkml:timestamp xml:id="ts0" timeString="2020-02-24T07:30:45.278"/>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2272 29 55 0,'-49'-18'68'15,"-2"8"-43"-15,-9 9-12 16,-13 1 3-16,-9 0-2 15,-12 0-4-15,-20 11-2 16,-5 8 3-16,-7 11 1 0,-11 0-1 16,-10 15 0-16,3 11-1 15,-4 4 2-15,5 0-1 16,4 10 2-16,6-9-3 16,15 5-1-16,14-1-2 15,17-4-1-15,9 2-3 16,18-2-2-16,19 0-1 15,24-3-1-15,8 3 1 16,18-1-1-16,18-2 1 16,15-2-2-16,23 1 2 15,11-3 3-15,25-4 1 16,-5 1 3-16,38-3-1 16,11-1 3-16,21-9 0 0,4-2 4 15,6-9 1-15,-3-2 3 16,21-11-2-16,25-5 2 15,-11-9 0-15,-11-5 1 16,8-10-1-16,12-7-2 16,-9-5 0-16,9-10-5 15,-21-4 2-15,-29-4-5 16,-2-11 1-16,13-5-5 16,-40-1 3-16,-16-1-5 15,-20-3 4-15,-18-1-1 16,-23-5-3-16,-9 2 2 15,-40 5-3-15,-20-2 2 16,-21-4-2-16,-24 4 2 16,-23 4-4-16,-20-2 0 0,-20 5 2 15,-21 4-4-15,-17 7 3 16,-28 4-1-16,-15 16-1 16,-24 7-3-16,-17 15 0 15,-16 7-8-15,-6 29-17 16,-19 7-16-16,5 19-35 15,-10 22-38-15,-8-6 0 16,20 23 2-16,-7-2 84 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497.57764" units="1/cm"/>
          <inkml:channelProperty channel="Y" name="resolution" value="2482.34839" units="1/cm"/>
          <inkml:channelProperty channel="F" name="resolution" value="7.44E-7" units="1/dev"/>
          <inkml:channelProperty channel="T" name="resolution" value="1" units="1/dev"/>
        </inkml:channelProperties>
      </inkml:inkSource>
      <inkml:timestamp xml:id="ts0" timeString="2019-10-28T14:15:53.420"/>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4379 35 55 0,'-94'-21'68'15,"-1"10"-43"-15,-21 6-12 16,-27 5 3-16,-17 0-2 15,-18 0-4-15,-40 16-2 16,-13 9 3-16,-12 11 1 0,-25 6-1 16,-13 15 0-16,1 10-1 15,1 12 2-15,-3-1-1 16,13 9 2-16,15-9-3 16,27 5-1-16,27 0-2 15,30-2-1-15,23-3-3 16,33-2-2-16,35 5-1 15,44-12-1-15,16 10 1 16,38-1-1-16,32-4 1 16,29-6-2-16,48 5 2 15,15-1 3-15,53-9 1 16,-6 2 3-16,66-5-1 16,27-1 3-16,30-11 0 0,14 0 4 15,19-13 1-15,-16-5 3 16,42-13-2-16,53-3 2 15,-25-14 0-15,-22-6 1 16,17-16-1-16,21-3-2 16,-11-12 0-16,21-10-5 15,-59-7 2-15,-45-1-5 16,2-18 1-16,16-3-5 16,-72-2 3-16,-32-4-5 15,-40-2 4-15,-35-2-1 16,-44-5-3-16,-14 3 2 15,-79 5-3-15,-41-3 2 16,-41-3-2-16,-42 5 2 16,-46 2-4-16,-40 1 0 0,-36 4 2 15,-44 3-4-15,-32 12 3 16,-52 9-1-16,-31 12-1 16,-49 15-3-16,-19 17 0 15,-47 9-8-15,-2 35-17 16,-43 11-16-16,11 25-35 15,-16 25-38-15,-18-2 0 16,45 26 2-16,-23-4 84 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497.57764" units="1/cm"/>
          <inkml:channelProperty channel="Y" name="resolution" value="2482.34839" units="1/cm"/>
          <inkml:channelProperty channel="F" name="resolution" value="7.44E-7" units="1/dev"/>
          <inkml:channelProperty channel="T" name="resolution" value="1" units="1/dev"/>
        </inkml:channelProperties>
      </inkml:inkSource>
      <inkml:timestamp xml:id="ts0" timeString="2019-10-28T14:15:53.434"/>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2461 31 55 0,'-53'-19'68'15,"-3"8"-43"-15,-9 10-12 16,-14 1 3-16,-10 0-2 15,-12 0-4-15,-23 12-2 16,-5 8 3-16,-7 13 1 0,-12-1-1 16,-12 18 0-16,4 10-1 15,-4 5 2-15,5 1-1 16,5 9 2-16,6-9-3 16,16 6-1-16,15-2-2 15,19-4-1-15,10 3-3 16,19-4-2-16,20 2-1 15,27-5-1-15,8 5 1 16,20-2-1-16,19-3 1 16,16 0-2-16,26-1 2 15,11-2 3-15,28-5 1 16,-6 2 3-16,41-5-1 16,12 0 3-16,22-10 0 0,5-1 4 15,7-11 1-15,-4-2 3 16,24-12-2-16,26-5 2 15,-12-10 0-15,-12-6 1 16,10-10-1-16,11-7-2 16,-8-7 0-16,9-10-5 15,-23-5 2-15,-31-3-5 16,-2-13 1-16,13-5-5 16,-42-1 3-16,-18-1-5 15,-22-5 4-15,-19 1-1 16,-25-6-3-16,-9 2 2 15,-44 6-3-15,-22-4 2 16,-22-2-2-16,-27 4 2 16,-24 4-4-16,-22-3 0 0,-22 6 2 15,-22 4-4-15,-19 8 3 16,-30 4-1-16,-16 18-1 16,-27 7-3-16,-17 16 0 15,-18 8-8-15,-7 32-17 16,-20 6-16-16,5 23-35 15,-11 22-38-15,-8-6 0 16,22 25 2-16,-8-3 84 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497.57764" units="1/cm"/>
          <inkml:channelProperty channel="Y" name="resolution" value="2482.34839" units="1/cm"/>
          <inkml:channelProperty channel="F" name="resolution" value="7.44E-7" units="1/dev"/>
          <inkml:channelProperty channel="T" name="resolution" value="1" units="1/dev"/>
        </inkml:channelProperties>
      </inkml:inkSource>
      <inkml:timestamp xml:id="ts0" timeString="2019-10-28T14:15:53.435"/>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3135 33 55 0,'-68'-21'68'15,"0"13"-43"-15,-19 3-12 16,-14 5 3-16,-15 0-2 15,-12 0-4-15,-26 13-2 16,-10 8 3-16,-12 15 1 0,-15 1-1 16,-8 15 0-16,-1 13-1 15,-3 3 2-15,4 4-1 16,4 8 2-16,11-7-3 16,22 5-1-16,21-3-2 15,20-2-1-15,14-1-3 16,25-2-2-16,25 3-1 15,35-8-1-15,7 7 1 16,30 1-1-16,20-8 1 16,22 0-2-16,34 0 2 15,13 3 3-15,36-12 1 16,-4 5 3-16,46-5-1 16,21-2 3-16,23-11 0 0,9 2 4 15,9-14 1-15,-4-4 3 16,25-10-2-16,39-4 2 15,-18-13 0-15,-12-8 1 16,6-9-1-16,19-5-2 16,-9-14 0-16,12-6-5 15,-36-9 2-15,-37 0-5 16,1-14 1-16,20-5-5 16,-61-2 3-16,-21-5-5 15,-28-1 4-15,-22 1-1 16,-35-6-3-16,-11-1 2 15,-51 11-3-15,-34-4 2 16,-30-7-2-16,-29 7 2 16,-33 1-4-16,-26 3 0 0,-29 1 2 15,-30 5-4-15,-25 8 3 16,-35 11-1-16,-24 12-1 16,-31 11-3-16,-20 18 0 15,-28 7-8-15,-3 32-17 16,-34 9-16-16,12 25-35 15,-17 24-38-15,-4-5 0 16,26 25 2-16,-18-5 84 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497.57764" units="1/cm"/>
          <inkml:channelProperty channel="Y" name="resolution" value="2482.34839" units="1/cm"/>
          <inkml:channelProperty channel="F" name="resolution" value="7.44E-7" units="1/dev"/>
          <inkml:channelProperty channel="T" name="resolution" value="1" units="1/dev"/>
        </inkml:channelProperties>
      </inkml:inkSource>
      <inkml:timestamp xml:id="ts0" timeString="2019-10-28T14:15:53.436"/>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3283 32 55 0,'-70'-20'68'15,"-3"11"-43"-15,-16 6-12 16,-15 3 3-16,-17 0-2 15,-15 0-4-15,-23 12-2 16,-15 10 3-16,-11 9 1 0,-15 6-1 16,-10 12 0-16,1 12-1 15,-1 5 2-15,0 3-1 16,8 7 2-16,11-4-3 16,23 1-1-16,19-2-2 15,21-1-1-15,20-2-3 16,20-2-2-16,26 1-1 15,38-4-1-15,11 5 1 16,26 2-1-16,25-7 1 16,21-2-2-16,37 2 2 15,14 2 3-15,34-12 1 16,-1 6 3-16,47-5-1 16,22-4 3-16,23-10 0 0,12 3 4 15,10-13 1-15,-9-4 3 16,34-11-2-16,34-3 2 15,-16-12 0-15,-17-5 1 16,13-13-1-16,15-5-2 16,-6-8 0-16,15-11-5 15,-44-4 2-15,-38-2-5 16,6-16 1-16,12-1-5 16,-57-6 3-16,-23-2-5 15,-28-1 4-15,-27 1-1 16,-31-8-3-16,-15 4 2 15,-56 6-3-15,-32-3 2 16,-31-4-2-16,-30 4 2 16,-38 2-4-16,-28 2 0 0,-26 3 2 15,-34 1-4-15,-19 12 3 16,-46 6-1-16,-20 13-1 16,-35 13-3-16,-20 15 0 15,-27 7-8-15,-10 29-17 16,-28 12-16-16,7 21-35 15,-12 23-38-15,-12-3 0 16,34 23 2-16,-17-3 84 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497.57764" units="1/cm"/>
          <inkml:channelProperty channel="Y" name="resolution" value="2482.34839" units="1/cm"/>
          <inkml:channelProperty channel="F" name="resolution" value="7.44E-7" units="1/dev"/>
          <inkml:channelProperty channel="T" name="resolution" value="1" units="1/dev"/>
        </inkml:channelProperties>
      </inkml:inkSource>
      <inkml:timestamp xml:id="ts0" timeString="2019-10-28T14:15:53.437"/>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2531 27 55 0,'-52'-17'68'15,"-5"10"-43"-15,-10 4-12 16,-14 3 3-16,-13 0-2 15,-10 0-4-15,-20 10-2 16,-10 9 3-16,-5 11 1 0,-15 2-1 16,-10 13 0-16,4 6-1 15,-4 8 2-15,1 1-1 16,10 8 2-16,3-8-3 16,21 6-1-16,13-2-2 15,18-2-1-15,13-1-3 16,19-4-2-16,19 7-1 15,28-10-1-15,8 6 1 16,22 1-1-16,20-3 1 16,12-4-2-16,34 1 2 15,6 1 3-15,29-10 1 16,-1 6 3-16,34-5-1 16,18-3 3-16,19-5 0 0,8-3 4 15,9-9 1-15,-6-5 3 16,20-7-2-16,33-5 2 15,-15-10 0-15,-14-6 1 16,11-8-1-16,14-6-2 16,-8-9 0-16,11-7-5 15,-31-6 2-15,-29-1-5 16,1-13 1-16,12-3-5 16,-46 0 3-16,-12-4-5 15,-29-3 4-15,-17 0-1 16,-26-6-3-16,-10 3 2 15,-43 7-3-15,-24-4 2 16,-25-5-2-16,-24 6 2 16,-27 2-4-16,-21 1 0 0,-24 3 2 15,-22 1-4-15,-23 10 3 16,-26 5-1-16,-18 14-1 16,-29 8-3-16,-14 16 0 15,-22 5-8-15,-6 26-17 16,-21 9-16-16,5 20-35 15,-11 20-38-15,-7-3 0 16,23 19 2-16,-13 1 84 16</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497.57764" units="1/cm"/>
          <inkml:channelProperty channel="Y" name="resolution" value="2482.34839" units="1/cm"/>
          <inkml:channelProperty channel="F" name="resolution" value="7.44E-7" units="1/dev"/>
          <inkml:channelProperty channel="T" name="resolution" value="1" units="1/dev"/>
        </inkml:channelProperties>
      </inkml:inkSource>
      <inkml:timestamp xml:id="ts0" timeString="2019-10-28T14:15:53.438"/>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2374 33 55 0,'-52'-21'68'15,"1"12"-43"-15,-13 5-12 16,-12 4 3-16,-11 0-2 15,-10 0-4-15,-19 13-2 16,-11 9 3-16,-5 9 1 0,-13 5-1 16,-6 15 0-16,-1 9-1 15,-3 6 2-15,6 5-1 16,2 4 2-16,9-5-3 16,16 4-1-16,14-2-2 15,15-3-1-15,14 1-3 16,16-4-2-16,21 2-1 15,24-5-1-15,7 4 1 16,22 3-1-16,16-5 1 16,15-4-2-16,28 2 2 15,9-2 3-15,26-5 1 16,-3 1 3-16,38-3-1 16,12-3 3-16,19-8 0 0,6-3 4 15,10-8 1-15,-7-6 3 16,23-12-2-16,25 0 2 15,-11-14 0-15,-12-7 1 16,9-12-1-16,11-1-2 16,-6-12 0-16,12-9-5 15,-31-7 2-15,-25-2-5 16,-1-11 1-16,12-8-5 16,-44 1 3-16,-14-3-5 15,-22-5 4-15,-18 2-1 16,-24-4-3-16,-8 0 2 15,-43 5-3-15,-23-2 2 16,-22-4-2-16,-22 5 2 16,-25 3-4-16,-21 1 0 0,-22 2 2 15,-21 4-4-15,-16 9 3 16,-30 7-1-16,-19 12-1 16,-26 15-3-16,-10 14 0 15,-23 7-8-15,-3 28-17 16,-23 16-16-16,7 16-35 15,-11 24-38-15,-9-1 0 16,24 21 2-16,-11 0 84 16</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497.57764" units="1/cm"/>
          <inkml:channelProperty channel="Y" name="resolution" value="2482.34839" units="1/cm"/>
          <inkml:channelProperty channel="F" name="resolution" value="7.44E-7" units="1/dev"/>
          <inkml:channelProperty channel="T" name="resolution" value="1" units="1/dev"/>
        </inkml:channelProperties>
      </inkml:inkSource>
      <inkml:timestamp xml:id="ts0" timeString="2019-10-28T14:15:53.439"/>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2314 30 55 0,'-50'-18'68'15,"0"6"-43"-15,-12 11-12 16,-14 1 3-16,-9 0-2 15,-9 0-4-15,-22 13-2 16,-5 6 3-16,-8 14 1 0,-11 0-1 16,-8 15 0-16,1 12-1 15,-3 4 2-15,3 2-1 16,5 8 2-16,8-6-3 16,15 0-1-16,13 3-2 15,16-3-1-15,11-1-3 16,19-5-2-16,20 5-1 15,22-6-1-15,7 7 1 16,22-3-1-16,15-4 1 16,16 0-2-16,25 0 2 15,9-2 3-15,29-4 1 16,-6-2 3-16,36-1-1 16,13-4 3-16,19-6 0 0,5-2 4 15,10-9 1-15,-9-6 3 16,26-9-2-16,25-5 2 15,-13-11 0-15,-11-8 1 16,8-8-1-16,12-6-2 16,-7-9 0-16,9-9-5 15,-25-4 2-15,-26-4-5 16,-3-13 1-16,15-2-5 16,-44-3 3-16,-15-4-5 15,-20-2 4-15,-18-1-1 16,-24-4-3-16,-8 1 2 15,-42 8-3-15,-22-6 2 16,-19-1-2-16,-25 4 2 16,-23 1-4-16,-21 3 0 0,-19 1 2 15,-23 4-4-15,-15 9 3 16,-32 6-1-16,-13 15-1 16,-27 11-3-16,-12 14 0 15,-20 7-8-15,-6 28-17 16,-20 11-16-16,5 22-35 15,-9 20-38-15,-7-2 0 16,20 22 2-16,-11-3 84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8949A8A-FA6C-4A3E-9598-22259C4CB82A}" type="datetimeFigureOut">
              <a:rPr lang="en-US" smtClean="0"/>
              <a:t>7/24/2020</a:t>
            </a:fld>
            <a:endParaRPr lang="en-US" dirty="0"/>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0D82149-505F-46C1-9360-6815205D6532}" type="slidenum">
              <a:rPr lang="en-US" smtClean="0"/>
              <a:t>‹#›</a:t>
            </a:fld>
            <a:endParaRPr lang="en-US" dirty="0"/>
          </a:p>
        </p:txBody>
      </p:sp>
    </p:spTree>
    <p:extLst>
      <p:ext uri="{BB962C8B-B14F-4D97-AF65-F5344CB8AC3E}">
        <p14:creationId xmlns:p14="http://schemas.microsoft.com/office/powerpoint/2010/main" val="1177798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F4A5FF-19B5-4C0B-834D-2DFD889777FF}" type="datetime1">
              <a:rPr lang="en-US" smtClean="0"/>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72CB22-D7A4-7547-B048-02B7C821FF3F}" type="slidenum">
              <a:rPr lang="en-US" smtClean="0"/>
              <a:t>‹#›</a:t>
            </a:fld>
            <a:endParaRPr lang="en-US" dirty="0"/>
          </a:p>
        </p:txBody>
      </p:sp>
    </p:spTree>
    <p:extLst>
      <p:ext uri="{BB962C8B-B14F-4D97-AF65-F5344CB8AC3E}">
        <p14:creationId xmlns:p14="http://schemas.microsoft.com/office/powerpoint/2010/main" val="488227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0C6CA-E256-42E0-85C5-F1233E3D9D34}" type="datetime1">
              <a:rPr lang="en-US" smtClean="0"/>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72CB22-D7A4-7547-B048-02B7C821FF3F}" type="slidenum">
              <a:rPr lang="en-US" smtClean="0"/>
              <a:t>‹#›</a:t>
            </a:fld>
            <a:endParaRPr lang="en-US" dirty="0"/>
          </a:p>
        </p:txBody>
      </p:sp>
    </p:spTree>
    <p:extLst>
      <p:ext uri="{BB962C8B-B14F-4D97-AF65-F5344CB8AC3E}">
        <p14:creationId xmlns:p14="http://schemas.microsoft.com/office/powerpoint/2010/main" val="1977895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E4B38B-9AF5-451E-A262-235C9E69193E}" type="datetime1">
              <a:rPr lang="en-US" smtClean="0"/>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72CB22-D7A4-7547-B048-02B7C821FF3F}" type="slidenum">
              <a:rPr lang="en-US" smtClean="0"/>
              <a:t>‹#›</a:t>
            </a:fld>
            <a:endParaRPr lang="en-US" dirty="0"/>
          </a:p>
        </p:txBody>
      </p:sp>
    </p:spTree>
    <p:extLst>
      <p:ext uri="{BB962C8B-B14F-4D97-AF65-F5344CB8AC3E}">
        <p14:creationId xmlns:p14="http://schemas.microsoft.com/office/powerpoint/2010/main" val="1587170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7D0254-54ED-4D68-8CDC-F5C76E17B2A0}" type="datetime1">
              <a:rPr lang="en-US" smtClean="0"/>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72CB22-D7A4-7547-B048-02B7C821FF3F}" type="slidenum">
              <a:rPr lang="en-US" smtClean="0"/>
              <a:t>‹#›</a:t>
            </a:fld>
            <a:endParaRPr lang="en-US" dirty="0"/>
          </a:p>
        </p:txBody>
      </p:sp>
    </p:spTree>
    <p:extLst>
      <p:ext uri="{BB962C8B-B14F-4D97-AF65-F5344CB8AC3E}">
        <p14:creationId xmlns:p14="http://schemas.microsoft.com/office/powerpoint/2010/main" val="97400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EF6E8B-DA9B-4927-9988-3B588BCD48E6}" type="datetime1">
              <a:rPr lang="en-US" smtClean="0"/>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72CB22-D7A4-7547-B048-02B7C821FF3F}" type="slidenum">
              <a:rPr lang="en-US" smtClean="0"/>
              <a:t>‹#›</a:t>
            </a:fld>
            <a:endParaRPr lang="en-US" dirty="0"/>
          </a:p>
        </p:txBody>
      </p:sp>
    </p:spTree>
    <p:extLst>
      <p:ext uri="{BB962C8B-B14F-4D97-AF65-F5344CB8AC3E}">
        <p14:creationId xmlns:p14="http://schemas.microsoft.com/office/powerpoint/2010/main" val="631429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CD5189-C237-4C0B-B45E-8723C1830F6F}" type="datetime1">
              <a:rPr lang="en-US" smtClean="0"/>
              <a:t>7/24/2020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72CB22-D7A4-7547-B048-02B7C821FF3F}" type="slidenum">
              <a:rPr lang="en-US" smtClean="0"/>
              <a:t>‹#›</a:t>
            </a:fld>
            <a:endParaRPr lang="en-US" dirty="0"/>
          </a:p>
        </p:txBody>
      </p:sp>
    </p:spTree>
    <p:extLst>
      <p:ext uri="{BB962C8B-B14F-4D97-AF65-F5344CB8AC3E}">
        <p14:creationId xmlns:p14="http://schemas.microsoft.com/office/powerpoint/2010/main" val="1714772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E9B962-E073-4698-A5B1-30EF2A8F72D2}" type="datetime1">
              <a:rPr lang="en-US" smtClean="0"/>
              <a:t>7/24/2020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C72CB22-D7A4-7547-B048-02B7C821FF3F}" type="slidenum">
              <a:rPr lang="en-US" smtClean="0"/>
              <a:t>‹#›</a:t>
            </a:fld>
            <a:endParaRPr lang="en-US" dirty="0"/>
          </a:p>
        </p:txBody>
      </p:sp>
    </p:spTree>
    <p:extLst>
      <p:ext uri="{BB962C8B-B14F-4D97-AF65-F5344CB8AC3E}">
        <p14:creationId xmlns:p14="http://schemas.microsoft.com/office/powerpoint/2010/main" val="944999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F2CCC5-7BD8-4F1D-818C-5C3164868431}" type="datetime1">
              <a:rPr lang="en-US" smtClean="0"/>
              <a:t>7/24/2020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72CB22-D7A4-7547-B048-02B7C821FF3F}" type="slidenum">
              <a:rPr lang="en-US" smtClean="0"/>
              <a:t>‹#›</a:t>
            </a:fld>
            <a:endParaRPr lang="en-US" dirty="0"/>
          </a:p>
        </p:txBody>
      </p:sp>
    </p:spTree>
    <p:extLst>
      <p:ext uri="{BB962C8B-B14F-4D97-AF65-F5344CB8AC3E}">
        <p14:creationId xmlns:p14="http://schemas.microsoft.com/office/powerpoint/2010/main" val="1958589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B67F4-C314-472E-A1A5-5689E647F9A0}" type="datetime1">
              <a:rPr lang="en-US" smtClean="0"/>
              <a:t>7/24/2020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C72CB22-D7A4-7547-B048-02B7C821FF3F}" type="slidenum">
              <a:rPr lang="en-US" smtClean="0"/>
              <a:t>‹#›</a:t>
            </a:fld>
            <a:endParaRPr lang="en-US" dirty="0"/>
          </a:p>
        </p:txBody>
      </p:sp>
    </p:spTree>
    <p:extLst>
      <p:ext uri="{BB962C8B-B14F-4D97-AF65-F5344CB8AC3E}">
        <p14:creationId xmlns:p14="http://schemas.microsoft.com/office/powerpoint/2010/main" val="1390334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108083-9FD7-43DE-B74D-6D933345B300}" type="datetime1">
              <a:rPr lang="en-US" smtClean="0"/>
              <a:t>7/24/2020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72CB22-D7A4-7547-B048-02B7C821FF3F}" type="slidenum">
              <a:rPr lang="en-US" smtClean="0"/>
              <a:t>‹#›</a:t>
            </a:fld>
            <a:endParaRPr lang="en-US" dirty="0"/>
          </a:p>
        </p:txBody>
      </p:sp>
    </p:spTree>
    <p:extLst>
      <p:ext uri="{BB962C8B-B14F-4D97-AF65-F5344CB8AC3E}">
        <p14:creationId xmlns:p14="http://schemas.microsoft.com/office/powerpoint/2010/main" val="59014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5F0DFF-A4BE-4A71-98ED-E936011C3B71}" type="datetime1">
              <a:rPr lang="en-US" smtClean="0"/>
              <a:t>7/24/2020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72CB22-D7A4-7547-B048-02B7C821FF3F}" type="slidenum">
              <a:rPr lang="en-US" smtClean="0"/>
              <a:t>‹#›</a:t>
            </a:fld>
            <a:endParaRPr lang="en-US" dirty="0"/>
          </a:p>
        </p:txBody>
      </p:sp>
    </p:spTree>
    <p:extLst>
      <p:ext uri="{BB962C8B-B14F-4D97-AF65-F5344CB8AC3E}">
        <p14:creationId xmlns:p14="http://schemas.microsoft.com/office/powerpoint/2010/main" val="1459415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8CD5B-C24C-4713-9F1B-B61016580D2D}" type="datetime1">
              <a:rPr lang="en-US" smtClean="0"/>
              <a:t>7/24/2020</a:t>
            </a:fld>
            <a:endParaRPr 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72CB22-D7A4-7547-B048-02B7C821FF3F}" type="slidenum">
              <a:rPr lang="en-US" smtClean="0"/>
              <a:t>‹#›</a:t>
            </a:fld>
            <a:endParaRPr lang="en-US" dirty="0"/>
          </a:p>
        </p:txBody>
      </p:sp>
    </p:spTree>
    <p:extLst>
      <p:ext uri="{BB962C8B-B14F-4D97-AF65-F5344CB8AC3E}">
        <p14:creationId xmlns:p14="http://schemas.microsoft.com/office/powerpoint/2010/main" val="892013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image" Target="../media/image80.emf"/><Relationship Id="rId18" Type="http://schemas.openxmlformats.org/officeDocument/2006/relationships/customXml" Target="../ink/ink9.xml"/><Relationship Id="rId26" Type="http://schemas.openxmlformats.org/officeDocument/2006/relationships/customXml" Target="../ink/ink13.xml"/><Relationship Id="rId39" Type="http://schemas.openxmlformats.org/officeDocument/2006/relationships/image" Target="../media/image21.emf"/><Relationship Id="rId21" Type="http://schemas.openxmlformats.org/officeDocument/2006/relationships/image" Target="../media/image12.emf"/><Relationship Id="rId34" Type="http://schemas.openxmlformats.org/officeDocument/2006/relationships/customXml" Target="../ink/ink17.xml"/><Relationship Id="rId7" Type="http://schemas.openxmlformats.org/officeDocument/2006/relationships/image" Target="../media/image2.emf"/><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29" Type="http://schemas.openxmlformats.org/officeDocument/2006/relationships/image" Target="../media/image17.emf"/><Relationship Id="rId41"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customXml" Target="../ink/ink3.xml"/><Relationship Id="rId11" Type="http://schemas.openxmlformats.org/officeDocument/2006/relationships/image" Target="../media/image70.emf"/><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4.emf"/><Relationship Id="rId40" Type="http://schemas.openxmlformats.org/officeDocument/2006/relationships/customXml" Target="../ink/ink20.xml"/><Relationship Id="rId5" Type="http://schemas.openxmlformats.org/officeDocument/2006/relationships/image" Target="../media/image1.emf"/><Relationship Id="rId15" Type="http://schemas.openxmlformats.org/officeDocument/2006/relationships/image" Target="../media/image90.emf"/><Relationship Id="rId23" Type="http://schemas.openxmlformats.org/officeDocument/2006/relationships/image" Target="../media/image130.emf"/><Relationship Id="rId28" Type="http://schemas.openxmlformats.org/officeDocument/2006/relationships/customXml" Target="../ink/ink14.xml"/><Relationship Id="rId36" Type="http://schemas.openxmlformats.org/officeDocument/2006/relationships/customXml" Target="../ink/ink18.xml"/><Relationship Id="rId10" Type="http://schemas.openxmlformats.org/officeDocument/2006/relationships/customXml" Target="../ink/ink5.xml"/><Relationship Id="rId19" Type="http://schemas.openxmlformats.org/officeDocument/2006/relationships/image" Target="../media/image15.emf"/><Relationship Id="rId31" Type="http://schemas.openxmlformats.org/officeDocument/2006/relationships/image" Target="../media/image170.emf"/><Relationship Id="rId4" Type="http://schemas.openxmlformats.org/officeDocument/2006/relationships/customXml" Target="../ink/ink2.xml"/><Relationship Id="rId9" Type="http://schemas.openxmlformats.org/officeDocument/2006/relationships/image" Target="../media/image60.emf"/><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6.emf"/><Relationship Id="rId30" Type="http://schemas.openxmlformats.org/officeDocument/2006/relationships/customXml" Target="../ink/ink15.xml"/><Relationship Id="rId35" Type="http://schemas.openxmlformats.org/officeDocument/2006/relationships/image" Target="../media/image19.emf"/><Relationship Id="rId8" Type="http://schemas.openxmlformats.org/officeDocument/2006/relationships/customXml" Target="../ink/ink4.xml"/><Relationship Id="rId3" Type="http://schemas.openxmlformats.org/officeDocument/2006/relationships/image" Target="../media/image3.emf"/><Relationship Id="rId12" Type="http://schemas.openxmlformats.org/officeDocument/2006/relationships/customXml" Target="../ink/ink6.xml"/><Relationship Id="rId17" Type="http://schemas.openxmlformats.org/officeDocument/2006/relationships/image" Target="../media/image14.emf"/><Relationship Id="rId25" Type="http://schemas.openxmlformats.org/officeDocument/2006/relationships/image" Target="../media/image140.emf"/><Relationship Id="rId33" Type="http://schemas.openxmlformats.org/officeDocument/2006/relationships/image" Target="../media/image18.emf"/><Relationship Id="rId38" Type="http://schemas.openxmlformats.org/officeDocument/2006/relationships/customXml" Target="../ink/ink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101861"/>
            <a:ext cx="5758962" cy="747346"/>
          </a:xfrm>
        </p:spPr>
        <p:txBody>
          <a:bodyPr>
            <a:normAutofit fontScale="90000"/>
          </a:bodyPr>
          <a:lstStyle/>
          <a:p>
            <a:r>
              <a:rPr lang="en-US" sz="3200" b="1" dirty="0" smtClean="0"/>
              <a:t/>
            </a:r>
            <a:br>
              <a:rPr lang="en-US" sz="3200" b="1" dirty="0" smtClean="0"/>
            </a:br>
            <a:r>
              <a:rPr lang="en-US" sz="3200" b="1" dirty="0" smtClean="0"/>
              <a:t> </a:t>
            </a:r>
            <a:endParaRPr lang="en-US" sz="3200" b="1" dirty="0"/>
          </a:p>
        </p:txBody>
      </p:sp>
      <p:sp>
        <p:nvSpPr>
          <p:cNvPr id="4" name="TextBox 3"/>
          <p:cNvSpPr txBox="1"/>
          <p:nvPr/>
        </p:nvSpPr>
        <p:spPr>
          <a:xfrm>
            <a:off x="0" y="5585013"/>
            <a:ext cx="9814560" cy="830997"/>
          </a:xfrm>
          <a:prstGeom prst="rect">
            <a:avLst/>
          </a:prstGeom>
          <a:noFill/>
        </p:spPr>
        <p:txBody>
          <a:bodyPr wrap="square" rtlCol="0">
            <a:spAutoFit/>
          </a:bodyPr>
          <a:lstStyle/>
          <a:p>
            <a:pPr algn="ctr"/>
            <a:r>
              <a:rPr lang="en-ZA" sz="2400" b="1" dirty="0" smtClean="0"/>
              <a:t>Briefing to the Joint Standing Committee on Financial Management of Parliament : 2020/21 Revised Annual Performance Plan </a:t>
            </a:r>
          </a:p>
        </p:txBody>
      </p:sp>
      <p:sp>
        <p:nvSpPr>
          <p:cNvPr id="3" name="Slide Number Placeholder 2"/>
          <p:cNvSpPr>
            <a:spLocks noGrp="1"/>
          </p:cNvSpPr>
          <p:nvPr>
            <p:ph type="sldNum" sz="quarter" idx="12"/>
          </p:nvPr>
        </p:nvSpPr>
        <p:spPr/>
        <p:txBody>
          <a:bodyPr/>
          <a:lstStyle/>
          <a:p>
            <a:fld id="{BC72CB22-D7A4-7547-B048-02B7C821FF3F}" type="slidenum">
              <a:rPr lang="en-US" smtClean="0"/>
              <a:t>1</a:t>
            </a:fld>
            <a:endParaRPr lang="en-US" dirty="0"/>
          </a:p>
        </p:txBody>
      </p:sp>
      <p:sp>
        <p:nvSpPr>
          <p:cNvPr id="5" name="TextBox 4"/>
          <p:cNvSpPr txBox="1"/>
          <p:nvPr/>
        </p:nvSpPr>
        <p:spPr>
          <a:xfrm>
            <a:off x="8403771" y="6416010"/>
            <a:ext cx="1502229" cy="369332"/>
          </a:xfrm>
          <a:prstGeom prst="rect">
            <a:avLst/>
          </a:prstGeom>
          <a:noFill/>
        </p:spPr>
        <p:txBody>
          <a:bodyPr wrap="square" rtlCol="0">
            <a:spAutoFit/>
          </a:bodyPr>
          <a:lstStyle/>
          <a:p>
            <a:r>
              <a:rPr lang="en-ZA" b="1" dirty="0" smtClean="0"/>
              <a:t>28 July 2020</a:t>
            </a:r>
            <a:endParaRPr lang="en-US" b="1" dirty="0"/>
          </a:p>
        </p:txBody>
      </p:sp>
    </p:spTree>
    <p:extLst>
      <p:ext uri="{BB962C8B-B14F-4D97-AF65-F5344CB8AC3E}">
        <p14:creationId xmlns:p14="http://schemas.microsoft.com/office/powerpoint/2010/main" val="1211865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274638"/>
            <a:ext cx="8592532" cy="11430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ZA" b="1" dirty="0" smtClean="0">
                <a:latin typeface="+mn-lt"/>
              </a:rPr>
              <a:t>2020/21</a:t>
            </a:r>
            <a:r>
              <a:rPr lang="en-ZA" dirty="0" smtClean="0">
                <a:latin typeface="+mn-lt"/>
              </a:rPr>
              <a:t/>
            </a:r>
            <a:br>
              <a:rPr lang="en-ZA" dirty="0" smtClean="0">
                <a:latin typeface="+mn-lt"/>
              </a:rPr>
            </a:br>
            <a:r>
              <a:rPr lang="en-ZA" i="1" dirty="0" smtClean="0">
                <a:latin typeface="+mn-lt"/>
              </a:rPr>
              <a:t>Budget structure</a:t>
            </a:r>
            <a:endParaRPr lang="en-ZA" sz="2700" i="1" dirty="0">
              <a:latin typeface="+mn-lt"/>
            </a:endParaRPr>
          </a:p>
        </p:txBody>
      </p:sp>
      <p:sp>
        <p:nvSpPr>
          <p:cNvPr id="2" name="Slide Number Placeholder 1"/>
          <p:cNvSpPr>
            <a:spLocks noGrp="1"/>
          </p:cNvSpPr>
          <p:nvPr>
            <p:ph type="sldNum" sz="quarter" idx="12"/>
          </p:nvPr>
        </p:nvSpPr>
        <p:spPr/>
        <p:txBody>
          <a:bodyPr/>
          <a:lstStyle/>
          <a:p>
            <a:fld id="{BC72CB22-D7A4-7547-B048-02B7C821FF3F}" type="slidenum">
              <a:rPr lang="en-US" smtClean="0"/>
              <a:t>10</a:t>
            </a:fld>
            <a:endParaRPr lang="en-US" dirty="0"/>
          </a:p>
        </p:txBody>
      </p:sp>
      <p:sp>
        <p:nvSpPr>
          <p:cNvPr id="5" name="Content Placeholder 6"/>
          <p:cNvSpPr txBox="1">
            <a:spLocks/>
          </p:cNvSpPr>
          <p:nvPr/>
        </p:nvSpPr>
        <p:spPr>
          <a:xfrm>
            <a:off x="418011" y="1417638"/>
            <a:ext cx="9263951" cy="518006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smtClean="0"/>
              <a:t>Programme 1: Strategic Leadership and Governance </a:t>
            </a:r>
          </a:p>
          <a:p>
            <a:pPr marL="400050" lvl="1" indent="0">
              <a:buFont typeface="Arial" panose="020B0604020202020204" pitchFamily="34" charset="0"/>
              <a:buNone/>
            </a:pPr>
            <a:r>
              <a:rPr lang="en-ZA" sz="1400" dirty="0" smtClean="0"/>
              <a:t>Political leadership, governance and institutional policy, communication and co-ordination, oversee development and implementation of strategic plan, annual performance plan and budget, Parliamentary Budget Office and Office: ISD.</a:t>
            </a:r>
            <a:endParaRPr lang="en-ZA" sz="1400" b="1" dirty="0" smtClean="0"/>
          </a:p>
          <a:p>
            <a:pPr>
              <a:defRPr/>
            </a:pPr>
            <a:r>
              <a:rPr lang="en-US" dirty="0" smtClean="0"/>
              <a:t>Programme 2: Administration</a:t>
            </a:r>
          </a:p>
          <a:p>
            <a:pPr marL="400050" lvl="1" indent="0">
              <a:buFont typeface="Arial" panose="020B0604020202020204" pitchFamily="34" charset="0"/>
              <a:buNone/>
            </a:pPr>
            <a:r>
              <a:rPr lang="en-ZA" sz="1400" dirty="0" smtClean="0"/>
              <a:t>Strategic leadership support and management, institutional policy and governance, development programmes for Members, management and administration, internal audit and financial management, and the Registrar of Members’ Interests.</a:t>
            </a:r>
          </a:p>
          <a:p>
            <a:pPr>
              <a:defRPr/>
            </a:pPr>
            <a:r>
              <a:rPr lang="en-ZA" dirty="0" smtClean="0"/>
              <a:t>Programme 3: Core Business</a:t>
            </a:r>
          </a:p>
          <a:p>
            <a:pPr marL="400050" lvl="1" indent="0">
              <a:buFont typeface="Arial" panose="020B0604020202020204" pitchFamily="34" charset="0"/>
              <a:buNone/>
            </a:pPr>
            <a:r>
              <a:rPr lang="en-ZA" sz="1400" dirty="0" smtClean="0"/>
              <a:t>Procedural and legal advice, analysis, information and research, language, content and secretarial and legislative drafting services for meetings of the National Assembly, National Council of Provinces and their committees. Provide public education, information and access to support public participation. Provide analysis, advice and content support for parliamentary international engagement.</a:t>
            </a:r>
            <a:endParaRPr lang="en-ZA" sz="1400" b="1" dirty="0" smtClean="0"/>
          </a:p>
          <a:p>
            <a:pPr>
              <a:defRPr/>
            </a:pPr>
            <a:r>
              <a:rPr lang="en-US" dirty="0" smtClean="0"/>
              <a:t>Programme 4: Support Services</a:t>
            </a:r>
          </a:p>
          <a:p>
            <a:pPr marL="400050" lvl="1" indent="0">
              <a:buFont typeface="Arial" panose="020B0604020202020204" pitchFamily="34" charset="0"/>
              <a:buNone/>
            </a:pPr>
            <a:r>
              <a:rPr lang="en-ZA" sz="1400" dirty="0" smtClean="0"/>
              <a:t>Provide institutional communication services, human resource management, information communication technology,  institutional support services and Members’ support services.</a:t>
            </a:r>
            <a:endParaRPr lang="en-US" sz="1400" dirty="0" smtClean="0"/>
          </a:p>
          <a:p>
            <a:pPr>
              <a:defRPr/>
            </a:pPr>
            <a:r>
              <a:rPr lang="en-US" dirty="0" smtClean="0"/>
              <a:t>Programme 5: Associated Services</a:t>
            </a:r>
          </a:p>
          <a:p>
            <a:pPr marL="400050" lvl="1" indent="0">
              <a:buFont typeface="Arial" panose="020B0604020202020204" pitchFamily="34" charset="0"/>
              <a:buNone/>
            </a:pPr>
            <a:r>
              <a:rPr lang="en-ZA" sz="1400" dirty="0" smtClean="0"/>
              <a:t>Provide travel, communication and other facilities for Members of Parliament to </a:t>
            </a:r>
            <a:r>
              <a:rPr lang="en-ZA" sz="1400" dirty="0" err="1" smtClean="0"/>
              <a:t>fulfill</a:t>
            </a:r>
            <a:r>
              <a:rPr lang="en-ZA" sz="1400" dirty="0" smtClean="0"/>
              <a:t> their duties as elected public representatives. Provide financial support to political parties represented in Parliament, their leaders and constituency offices.</a:t>
            </a:r>
            <a:endParaRPr lang="en-US" sz="1400" dirty="0" smtClean="0"/>
          </a:p>
          <a:p>
            <a:pPr>
              <a:defRPr/>
            </a:pPr>
            <a:endParaRPr lang="en-ZA" dirty="0"/>
          </a:p>
        </p:txBody>
      </p:sp>
    </p:spTree>
    <p:extLst>
      <p:ext uri="{BB962C8B-B14F-4D97-AF65-F5344CB8AC3E}">
        <p14:creationId xmlns:p14="http://schemas.microsoft.com/office/powerpoint/2010/main" val="394633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274638"/>
            <a:ext cx="8592532" cy="11430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ZA" b="1" dirty="0" smtClean="0">
                <a:latin typeface="+mn-lt"/>
              </a:rPr>
              <a:t>2020/21</a:t>
            </a:r>
            <a:r>
              <a:rPr lang="en-ZA" dirty="0" smtClean="0">
                <a:latin typeface="+mn-lt"/>
              </a:rPr>
              <a:t/>
            </a:r>
            <a:br>
              <a:rPr lang="en-ZA" dirty="0" smtClean="0">
                <a:latin typeface="+mn-lt"/>
              </a:rPr>
            </a:br>
            <a:r>
              <a:rPr lang="en-ZA" i="1" dirty="0" smtClean="0">
                <a:latin typeface="+mn-lt"/>
              </a:rPr>
              <a:t>Adjusted budget</a:t>
            </a:r>
            <a:endParaRPr lang="en-ZA" sz="2700" i="1" dirty="0">
              <a:latin typeface="+mn-lt"/>
            </a:endParaRPr>
          </a:p>
        </p:txBody>
      </p:sp>
      <p:sp>
        <p:nvSpPr>
          <p:cNvPr id="2" name="Slide Number Placeholder 1"/>
          <p:cNvSpPr>
            <a:spLocks noGrp="1"/>
          </p:cNvSpPr>
          <p:nvPr>
            <p:ph type="sldNum" sz="quarter" idx="12"/>
          </p:nvPr>
        </p:nvSpPr>
        <p:spPr/>
        <p:txBody>
          <a:bodyPr/>
          <a:lstStyle/>
          <a:p>
            <a:fld id="{BC72CB22-D7A4-7547-B048-02B7C821FF3F}" type="slidenum">
              <a:rPr lang="en-US" smtClean="0"/>
              <a:t>11</a:t>
            </a:fld>
            <a:endParaRPr lang="en-US" dirty="0"/>
          </a:p>
        </p:txBody>
      </p:sp>
      <p:pic>
        <p:nvPicPr>
          <p:cNvPr id="4" name="Picture 3"/>
          <p:cNvPicPr>
            <a:picLocks noChangeAspect="1"/>
          </p:cNvPicPr>
          <p:nvPr/>
        </p:nvPicPr>
        <p:blipFill>
          <a:blip r:embed="rId2"/>
          <a:stretch>
            <a:fillRect/>
          </a:stretch>
        </p:blipFill>
        <p:spPr>
          <a:xfrm>
            <a:off x="978183" y="1448884"/>
            <a:ext cx="8074377" cy="4948571"/>
          </a:xfrm>
          <a:prstGeom prst="rect">
            <a:avLst/>
          </a:prstGeom>
        </p:spPr>
      </p:pic>
    </p:spTree>
    <p:extLst>
      <p:ext uri="{BB962C8B-B14F-4D97-AF65-F5344CB8AC3E}">
        <p14:creationId xmlns:p14="http://schemas.microsoft.com/office/powerpoint/2010/main" val="2224623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274638"/>
            <a:ext cx="8592532" cy="11430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ZA" b="1" dirty="0" smtClean="0">
                <a:latin typeface="+mn-lt"/>
              </a:rPr>
              <a:t>2020/21</a:t>
            </a:r>
            <a:r>
              <a:rPr lang="en-ZA" dirty="0" smtClean="0">
                <a:latin typeface="+mn-lt"/>
              </a:rPr>
              <a:t/>
            </a:r>
            <a:br>
              <a:rPr lang="en-ZA" dirty="0" smtClean="0">
                <a:latin typeface="+mn-lt"/>
              </a:rPr>
            </a:br>
            <a:r>
              <a:rPr lang="en-ZA" i="1" dirty="0" smtClean="0">
                <a:latin typeface="+mn-lt"/>
              </a:rPr>
              <a:t>Programme performance information</a:t>
            </a:r>
            <a:endParaRPr lang="en-ZA" sz="2700" i="1" dirty="0">
              <a:latin typeface="+mn-lt"/>
            </a:endParaRPr>
          </a:p>
        </p:txBody>
      </p:sp>
      <p:sp>
        <p:nvSpPr>
          <p:cNvPr id="2" name="Slide Number Placeholder 1"/>
          <p:cNvSpPr>
            <a:spLocks noGrp="1"/>
          </p:cNvSpPr>
          <p:nvPr>
            <p:ph type="sldNum" sz="quarter" idx="12"/>
          </p:nvPr>
        </p:nvSpPr>
        <p:spPr/>
        <p:txBody>
          <a:bodyPr/>
          <a:lstStyle/>
          <a:p>
            <a:fld id="{BC72CB22-D7A4-7547-B048-02B7C821FF3F}" type="slidenum">
              <a:rPr lang="en-US" smtClean="0"/>
              <a:t>12</a:t>
            </a:fld>
            <a:endParaRPr lang="en-US" dirty="0"/>
          </a:p>
        </p:txBody>
      </p:sp>
      <p:sp>
        <p:nvSpPr>
          <p:cNvPr id="6" name="Content Placeholder 1"/>
          <p:cNvSpPr txBox="1">
            <a:spLocks/>
          </p:cNvSpPr>
          <p:nvPr/>
        </p:nvSpPr>
        <p:spPr>
          <a:xfrm>
            <a:off x="112295" y="1731394"/>
            <a:ext cx="9793705"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3200" dirty="0" smtClean="0"/>
              <a:t>2024 MTSF measures included,</a:t>
            </a:r>
          </a:p>
          <a:p>
            <a:r>
              <a:rPr lang="en-ZA" sz="3200" dirty="0" smtClean="0"/>
              <a:t>Existing indicators were retained for 2020/21 due to budget structure, but will be transitioned out to Operational Plans in 2021,</a:t>
            </a:r>
          </a:p>
          <a:p>
            <a:r>
              <a:rPr lang="en-ZA" sz="3200" dirty="0" smtClean="0"/>
              <a:t>Indicators on the programme of Parliament inserted,</a:t>
            </a:r>
          </a:p>
          <a:p>
            <a:r>
              <a:rPr lang="en-ZA" sz="3200" dirty="0" smtClean="0"/>
              <a:t>Advisory and information services use the </a:t>
            </a:r>
            <a:r>
              <a:rPr lang="en-ZA" sz="3200" i="1" dirty="0" smtClean="0"/>
              <a:t>Service Charter</a:t>
            </a:r>
            <a:r>
              <a:rPr lang="en-ZA" sz="3200" dirty="0" smtClean="0"/>
              <a:t> indicator, but will be transitioned to measure </a:t>
            </a:r>
            <a:r>
              <a:rPr lang="en-ZA" sz="3200" i="1" dirty="0" smtClean="0"/>
              <a:t>usefulness</a:t>
            </a:r>
            <a:r>
              <a:rPr lang="en-ZA" sz="3200" dirty="0" smtClean="0"/>
              <a:t> in future,</a:t>
            </a:r>
          </a:p>
          <a:p>
            <a:r>
              <a:rPr lang="en-ZA" sz="3200" dirty="0" smtClean="0"/>
              <a:t>Support services will also transition to using </a:t>
            </a:r>
            <a:r>
              <a:rPr lang="en-ZA" sz="3200" i="1" dirty="0" smtClean="0"/>
              <a:t>usefulness </a:t>
            </a:r>
            <a:r>
              <a:rPr lang="en-ZA" sz="3200" dirty="0" smtClean="0"/>
              <a:t>measurements.</a:t>
            </a:r>
          </a:p>
          <a:p>
            <a:pPr marL="0" indent="0">
              <a:buNone/>
            </a:pPr>
            <a:endParaRPr lang="en-ZA" sz="3200" dirty="0" smtClean="0"/>
          </a:p>
        </p:txBody>
      </p:sp>
    </p:spTree>
    <p:extLst>
      <p:ext uri="{BB962C8B-B14F-4D97-AF65-F5344CB8AC3E}">
        <p14:creationId xmlns:p14="http://schemas.microsoft.com/office/powerpoint/2010/main" val="321470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274638"/>
            <a:ext cx="8592532" cy="11430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ZA" b="1" dirty="0" smtClean="0">
                <a:latin typeface="+mn-lt"/>
              </a:rPr>
              <a:t>2020/21</a:t>
            </a:r>
            <a:r>
              <a:rPr lang="en-ZA" dirty="0" smtClean="0">
                <a:latin typeface="+mn-lt"/>
              </a:rPr>
              <a:t/>
            </a:r>
            <a:br>
              <a:rPr lang="en-ZA" dirty="0" smtClean="0">
                <a:latin typeface="+mn-lt"/>
              </a:rPr>
            </a:br>
            <a:r>
              <a:rPr lang="en-ZA" i="1" dirty="0" smtClean="0">
                <a:latin typeface="+mn-lt"/>
              </a:rPr>
              <a:t>Outcome measurements</a:t>
            </a:r>
            <a:endParaRPr lang="en-ZA" sz="2700" i="1" dirty="0">
              <a:latin typeface="+mn-lt"/>
            </a:endParaRPr>
          </a:p>
        </p:txBody>
      </p:sp>
      <p:sp>
        <p:nvSpPr>
          <p:cNvPr id="2" name="Slide Number Placeholder 1"/>
          <p:cNvSpPr>
            <a:spLocks noGrp="1"/>
          </p:cNvSpPr>
          <p:nvPr>
            <p:ph type="sldNum" sz="quarter" idx="12"/>
          </p:nvPr>
        </p:nvSpPr>
        <p:spPr/>
        <p:txBody>
          <a:bodyPr/>
          <a:lstStyle/>
          <a:p>
            <a:fld id="{BC72CB22-D7A4-7547-B048-02B7C821FF3F}" type="slidenum">
              <a:rPr lang="en-US" smtClean="0"/>
              <a:t>13</a:t>
            </a:fld>
            <a:endParaRPr lang="en-US" dirty="0"/>
          </a:p>
        </p:txBody>
      </p:sp>
      <p:sp>
        <p:nvSpPr>
          <p:cNvPr id="6" name="Content Placeholder 1"/>
          <p:cNvSpPr txBox="1">
            <a:spLocks/>
          </p:cNvSpPr>
          <p:nvPr/>
        </p:nvSpPr>
        <p:spPr>
          <a:xfrm>
            <a:off x="112295" y="1731394"/>
            <a:ext cx="9793705"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smtClean="0"/>
              <a:t>Parliament’s 2024 </a:t>
            </a:r>
            <a:r>
              <a:rPr lang="en-US" sz="3200" dirty="0"/>
              <a:t>outcome goal: </a:t>
            </a:r>
            <a:r>
              <a:rPr lang="en-US" sz="3200" i="1" dirty="0"/>
              <a:t>to increase government’s responsiveness and accountability</a:t>
            </a:r>
            <a:r>
              <a:rPr lang="en-US" sz="3200" dirty="0"/>
              <a:t>.</a:t>
            </a:r>
          </a:p>
          <a:p>
            <a:r>
              <a:rPr lang="en-US" sz="3200" dirty="0" smtClean="0"/>
              <a:t>The 2019-2024 </a:t>
            </a:r>
            <a:r>
              <a:rPr lang="en-US" sz="3200" dirty="0"/>
              <a:t>Medium-Term Strategic Framework (MTSF) enable </a:t>
            </a:r>
            <a:r>
              <a:rPr lang="en-US" sz="3200" dirty="0" smtClean="0"/>
              <a:t>Parliament to </a:t>
            </a:r>
            <a:r>
              <a:rPr lang="en-US" sz="3200" dirty="0"/>
              <a:t>monitor the overall performance of </a:t>
            </a:r>
            <a:r>
              <a:rPr lang="en-US" sz="3200" dirty="0" smtClean="0"/>
              <a:t>government.</a:t>
            </a:r>
          </a:p>
          <a:p>
            <a:r>
              <a:rPr lang="en-US" sz="3200" dirty="0"/>
              <a:t>The 2019-2024 MTSF has set out 7 priorities, 81 outcomes with 561 indicators.</a:t>
            </a:r>
            <a:endParaRPr lang="en-US" sz="3200" dirty="0" smtClean="0"/>
          </a:p>
          <a:p>
            <a:r>
              <a:rPr lang="en-US" sz="3200" dirty="0" smtClean="0"/>
              <a:t>Parliament must scrutinize and assess government’s performance.</a:t>
            </a:r>
            <a:endParaRPr lang="en-ZA" sz="3200" dirty="0" smtClean="0"/>
          </a:p>
        </p:txBody>
      </p:sp>
    </p:spTree>
    <p:extLst>
      <p:ext uri="{BB962C8B-B14F-4D97-AF65-F5344CB8AC3E}">
        <p14:creationId xmlns:p14="http://schemas.microsoft.com/office/powerpoint/2010/main" val="3562234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274638"/>
            <a:ext cx="8592532" cy="11430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ZA" b="1" dirty="0" smtClean="0">
                <a:latin typeface="+mn-lt"/>
              </a:rPr>
              <a:t>2020/21</a:t>
            </a:r>
            <a:r>
              <a:rPr lang="en-ZA" dirty="0" smtClean="0">
                <a:latin typeface="+mn-lt"/>
              </a:rPr>
              <a:t/>
            </a:r>
            <a:br>
              <a:rPr lang="en-ZA" dirty="0" smtClean="0">
                <a:latin typeface="+mn-lt"/>
              </a:rPr>
            </a:br>
            <a:r>
              <a:rPr lang="en-ZA" i="1" dirty="0" smtClean="0">
                <a:latin typeface="+mn-lt"/>
              </a:rPr>
              <a:t>MTSF 2019 – 2024 outcomes</a:t>
            </a:r>
            <a:endParaRPr lang="en-ZA" sz="2700" i="1" dirty="0">
              <a:latin typeface="+mn-lt"/>
            </a:endParaRPr>
          </a:p>
        </p:txBody>
      </p:sp>
      <p:sp>
        <p:nvSpPr>
          <p:cNvPr id="2" name="Slide Number Placeholder 1"/>
          <p:cNvSpPr>
            <a:spLocks noGrp="1"/>
          </p:cNvSpPr>
          <p:nvPr>
            <p:ph type="sldNum" sz="quarter" idx="12"/>
          </p:nvPr>
        </p:nvSpPr>
        <p:spPr/>
        <p:txBody>
          <a:bodyPr/>
          <a:lstStyle/>
          <a:p>
            <a:fld id="{BC72CB22-D7A4-7547-B048-02B7C821FF3F}" type="slidenum">
              <a:rPr lang="en-US" smtClean="0"/>
              <a:t>14</a:t>
            </a:fld>
            <a:endParaRPr lang="en-US" dirty="0"/>
          </a:p>
        </p:txBody>
      </p:sp>
      <p:pic>
        <p:nvPicPr>
          <p:cNvPr id="4" name="Picture 3"/>
          <p:cNvPicPr>
            <a:picLocks noChangeAspect="1"/>
          </p:cNvPicPr>
          <p:nvPr/>
        </p:nvPicPr>
        <p:blipFill>
          <a:blip r:embed="rId2"/>
          <a:stretch>
            <a:fillRect/>
          </a:stretch>
        </p:blipFill>
        <p:spPr>
          <a:xfrm>
            <a:off x="123825" y="2074266"/>
            <a:ext cx="9525000" cy="2745383"/>
          </a:xfrm>
          <a:prstGeom prst="rect">
            <a:avLst/>
          </a:prstGeom>
        </p:spPr>
      </p:pic>
    </p:spTree>
    <p:extLst>
      <p:ext uri="{BB962C8B-B14F-4D97-AF65-F5344CB8AC3E}">
        <p14:creationId xmlns:p14="http://schemas.microsoft.com/office/powerpoint/2010/main" val="293897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07B2958-9B69-4272-BE99-42A3A7DD5E2C}" type="slidenum">
              <a:rPr lang="en-US" smtClean="0"/>
              <a:pPr>
                <a:defRPr/>
              </a:pPr>
              <a:t>15</a:t>
            </a:fld>
            <a:endParaRPr lang="en-US"/>
          </a:p>
        </p:txBody>
      </p:sp>
      <p:sp>
        <p:nvSpPr>
          <p:cNvPr id="7" name="Content Placeholder 6"/>
          <p:cNvSpPr>
            <a:spLocks noGrp="1"/>
          </p:cNvSpPr>
          <p:nvPr>
            <p:ph idx="1"/>
          </p:nvPr>
        </p:nvSpPr>
        <p:spPr>
          <a:xfrm>
            <a:off x="484152" y="1675785"/>
            <a:ext cx="8897815" cy="4525963"/>
          </a:xfrm>
        </p:spPr>
        <p:txBody>
          <a:bodyPr>
            <a:normAutofit/>
          </a:bodyPr>
          <a:lstStyle/>
          <a:p>
            <a:pPr marL="0" indent="0">
              <a:buNone/>
              <a:defRPr/>
            </a:pPr>
            <a:r>
              <a:rPr lang="en-ZA" sz="2400" dirty="0" smtClean="0"/>
              <a:t>Includes: Office of the Speaker, Office of the Chairperson, Office of Institutions Supporting Democracy, Parliamentary Budget Office (transfer), Treasury Advice Office</a:t>
            </a:r>
            <a:endParaRPr lang="en-ZA" sz="2400" dirty="0"/>
          </a:p>
        </p:txBody>
      </p:sp>
      <p:sp>
        <p:nvSpPr>
          <p:cNvPr id="9" name="Title 1"/>
          <p:cNvSpPr>
            <a:spLocks noGrp="1"/>
          </p:cNvSpPr>
          <p:nvPr>
            <p:ph type="title"/>
          </p:nvPr>
        </p:nvSpPr>
        <p:spPr>
          <a:xfrm>
            <a:off x="1349621" y="293502"/>
            <a:ext cx="8229600" cy="1143000"/>
          </a:xfrm>
        </p:spPr>
        <p:txBody>
          <a:bodyPr>
            <a:normAutofit/>
          </a:bodyPr>
          <a:lstStyle/>
          <a:p>
            <a:pPr algn="r">
              <a:defRPr/>
            </a:pPr>
            <a:r>
              <a:rPr lang="en-ZA" b="1" dirty="0" smtClean="0">
                <a:latin typeface="+mn-lt"/>
              </a:rPr>
              <a:t>Programme 1</a:t>
            </a:r>
            <a:br>
              <a:rPr lang="en-ZA" b="1" dirty="0" smtClean="0">
                <a:latin typeface="+mn-lt"/>
              </a:rPr>
            </a:br>
            <a:r>
              <a:rPr lang="en-ZA" sz="3100" b="1" i="1" dirty="0" smtClean="0">
                <a:latin typeface="+mn-lt"/>
              </a:rPr>
              <a:t>Strategic </a:t>
            </a:r>
            <a:r>
              <a:rPr lang="en-ZA" sz="3100" b="1" i="1" dirty="0">
                <a:latin typeface="+mn-lt"/>
              </a:rPr>
              <a:t>Leadership and governance</a:t>
            </a:r>
          </a:p>
        </p:txBody>
      </p:sp>
      <p:pic>
        <p:nvPicPr>
          <p:cNvPr id="2" name="Picture 1"/>
          <p:cNvPicPr>
            <a:picLocks noChangeAspect="1"/>
          </p:cNvPicPr>
          <p:nvPr/>
        </p:nvPicPr>
        <p:blipFill>
          <a:blip r:embed="rId2"/>
          <a:stretch>
            <a:fillRect/>
          </a:stretch>
        </p:blipFill>
        <p:spPr>
          <a:xfrm>
            <a:off x="449395" y="2785301"/>
            <a:ext cx="9129826" cy="3571051"/>
          </a:xfrm>
          <a:prstGeom prst="rect">
            <a:avLst/>
          </a:prstGeom>
        </p:spPr>
      </p:pic>
    </p:spTree>
    <p:extLst>
      <p:ext uri="{BB962C8B-B14F-4D97-AF65-F5344CB8AC3E}">
        <p14:creationId xmlns:p14="http://schemas.microsoft.com/office/powerpoint/2010/main" val="310946070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07B2958-9B69-4272-BE99-42A3A7DD5E2C}" type="slidenum">
              <a:rPr lang="en-US" smtClean="0"/>
              <a:pPr>
                <a:defRPr/>
              </a:pPr>
              <a:t>16</a:t>
            </a:fld>
            <a:endParaRPr lang="en-US" dirty="0"/>
          </a:p>
        </p:txBody>
      </p:sp>
      <p:sp>
        <p:nvSpPr>
          <p:cNvPr id="9" name="Title 1"/>
          <p:cNvSpPr>
            <a:spLocks noGrp="1"/>
          </p:cNvSpPr>
          <p:nvPr>
            <p:ph type="title"/>
          </p:nvPr>
        </p:nvSpPr>
        <p:spPr>
          <a:xfrm>
            <a:off x="1533525" y="274638"/>
            <a:ext cx="8229600" cy="1143000"/>
          </a:xfrm>
        </p:spPr>
        <p:txBody>
          <a:bodyPr>
            <a:normAutofit/>
          </a:bodyPr>
          <a:lstStyle/>
          <a:p>
            <a:pPr algn="r">
              <a:defRPr/>
            </a:pPr>
            <a:r>
              <a:rPr lang="en-ZA" b="1" dirty="0" smtClean="0">
                <a:latin typeface="+mn-lt"/>
              </a:rPr>
              <a:t>Programme 1:</a:t>
            </a:r>
            <a:br>
              <a:rPr lang="en-ZA" b="1" dirty="0" smtClean="0">
                <a:latin typeface="+mn-lt"/>
              </a:rPr>
            </a:br>
            <a:r>
              <a:rPr lang="en-ZA" sz="3100" b="1" i="1" dirty="0" smtClean="0">
                <a:latin typeface="+mn-lt"/>
              </a:rPr>
              <a:t>Proposed expenditure</a:t>
            </a:r>
            <a:endParaRPr lang="en-ZA" sz="3100" b="1" i="1" dirty="0">
              <a:latin typeface="+mn-lt"/>
            </a:endParaRPr>
          </a:p>
        </p:txBody>
      </p:sp>
      <p:pic>
        <p:nvPicPr>
          <p:cNvPr id="2" name="Picture 1"/>
          <p:cNvPicPr>
            <a:picLocks noChangeAspect="1"/>
          </p:cNvPicPr>
          <p:nvPr/>
        </p:nvPicPr>
        <p:blipFill>
          <a:blip r:embed="rId2"/>
          <a:stretch>
            <a:fillRect/>
          </a:stretch>
        </p:blipFill>
        <p:spPr>
          <a:xfrm>
            <a:off x="681038" y="1644073"/>
            <a:ext cx="8644946" cy="4742439"/>
          </a:xfrm>
          <a:prstGeom prst="rect">
            <a:avLst/>
          </a:prstGeom>
        </p:spPr>
      </p:pic>
    </p:spTree>
    <p:extLst>
      <p:ext uri="{BB962C8B-B14F-4D97-AF65-F5344CB8AC3E}">
        <p14:creationId xmlns:p14="http://schemas.microsoft.com/office/powerpoint/2010/main" val="332590752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07B2958-9B69-4272-BE99-42A3A7DD5E2C}" type="slidenum">
              <a:rPr lang="en-US" smtClean="0"/>
              <a:pPr>
                <a:defRPr/>
              </a:pPr>
              <a:t>17</a:t>
            </a:fld>
            <a:endParaRPr lang="en-US"/>
          </a:p>
        </p:txBody>
      </p:sp>
      <p:sp>
        <p:nvSpPr>
          <p:cNvPr id="9" name="Title 1"/>
          <p:cNvSpPr>
            <a:spLocks noGrp="1"/>
          </p:cNvSpPr>
          <p:nvPr>
            <p:ph type="title"/>
          </p:nvPr>
        </p:nvSpPr>
        <p:spPr>
          <a:xfrm>
            <a:off x="1349621" y="274638"/>
            <a:ext cx="8229600" cy="1143000"/>
          </a:xfrm>
        </p:spPr>
        <p:txBody>
          <a:bodyPr>
            <a:normAutofit/>
          </a:bodyPr>
          <a:lstStyle/>
          <a:p>
            <a:pPr algn="r">
              <a:defRPr/>
            </a:pPr>
            <a:r>
              <a:rPr lang="en-ZA" b="1" dirty="0" smtClean="0">
                <a:latin typeface="+mn-lt"/>
              </a:rPr>
              <a:t>Programme 2</a:t>
            </a:r>
            <a:br>
              <a:rPr lang="en-ZA" b="1" dirty="0" smtClean="0">
                <a:latin typeface="+mn-lt"/>
              </a:rPr>
            </a:br>
            <a:r>
              <a:rPr lang="en-ZA" sz="3100" b="1" i="1" dirty="0" smtClean="0">
                <a:latin typeface="+mn-lt"/>
              </a:rPr>
              <a:t>Administration</a:t>
            </a:r>
            <a:endParaRPr lang="en-ZA" sz="3100" b="1" i="1" dirty="0">
              <a:latin typeface="+mn-lt"/>
            </a:endParaRPr>
          </a:p>
        </p:txBody>
      </p:sp>
      <p:sp>
        <p:nvSpPr>
          <p:cNvPr id="6" name="Content Placeholder 6"/>
          <p:cNvSpPr>
            <a:spLocks noGrp="1"/>
          </p:cNvSpPr>
          <p:nvPr>
            <p:ph idx="1"/>
          </p:nvPr>
        </p:nvSpPr>
        <p:spPr>
          <a:xfrm>
            <a:off x="484152" y="1501776"/>
            <a:ext cx="8897815" cy="4525963"/>
          </a:xfrm>
        </p:spPr>
        <p:txBody>
          <a:bodyPr>
            <a:normAutofit/>
          </a:bodyPr>
          <a:lstStyle/>
          <a:p>
            <a:pPr marL="0" indent="0">
              <a:buNone/>
              <a:defRPr/>
            </a:pPr>
            <a:r>
              <a:rPr lang="en-ZA" sz="2400" dirty="0" smtClean="0"/>
              <a:t>Includes: Office of the Secretary to Parliament, Strategic Management and Governance, Finance Management Office, Internal Audit, Legislative Sector Support, Registrar of Members’ Interests.</a:t>
            </a:r>
          </a:p>
          <a:p>
            <a:pPr marL="0" indent="0">
              <a:buNone/>
              <a:defRPr/>
            </a:pPr>
            <a:endParaRPr lang="en-ZA" sz="2400" dirty="0" smtClean="0"/>
          </a:p>
          <a:p>
            <a:pPr marL="0" indent="0">
              <a:buNone/>
              <a:defRPr/>
            </a:pPr>
            <a:r>
              <a:rPr lang="en-ZA" sz="2400" i="1" dirty="0" smtClean="0"/>
              <a:t>Members capacity-building programmes</a:t>
            </a:r>
            <a:endParaRPr lang="en-ZA" sz="2400" i="1" dirty="0"/>
          </a:p>
        </p:txBody>
      </p:sp>
      <p:pic>
        <p:nvPicPr>
          <p:cNvPr id="3" name="Picture 2"/>
          <p:cNvPicPr>
            <a:picLocks noChangeAspect="1"/>
          </p:cNvPicPr>
          <p:nvPr/>
        </p:nvPicPr>
        <p:blipFill>
          <a:blip r:embed="rId2"/>
          <a:stretch>
            <a:fillRect/>
          </a:stretch>
        </p:blipFill>
        <p:spPr>
          <a:xfrm>
            <a:off x="484152" y="3430601"/>
            <a:ext cx="8811217" cy="2817800"/>
          </a:xfrm>
          <a:prstGeom prst="rect">
            <a:avLst/>
          </a:prstGeom>
        </p:spPr>
      </p:pic>
    </p:spTree>
    <p:extLst>
      <p:ext uri="{BB962C8B-B14F-4D97-AF65-F5344CB8AC3E}">
        <p14:creationId xmlns:p14="http://schemas.microsoft.com/office/powerpoint/2010/main" val="428713032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07B2958-9B69-4272-BE99-42A3A7DD5E2C}" type="slidenum">
              <a:rPr lang="en-US" smtClean="0"/>
              <a:pPr>
                <a:defRPr/>
              </a:pPr>
              <a:t>18</a:t>
            </a:fld>
            <a:endParaRPr lang="en-US" dirty="0"/>
          </a:p>
        </p:txBody>
      </p:sp>
      <p:sp>
        <p:nvSpPr>
          <p:cNvPr id="9" name="Title 1"/>
          <p:cNvSpPr>
            <a:spLocks noGrp="1"/>
          </p:cNvSpPr>
          <p:nvPr>
            <p:ph type="title"/>
          </p:nvPr>
        </p:nvSpPr>
        <p:spPr>
          <a:xfrm>
            <a:off x="995363" y="413001"/>
            <a:ext cx="8229600" cy="1143000"/>
          </a:xfrm>
        </p:spPr>
        <p:txBody>
          <a:bodyPr>
            <a:normAutofit/>
          </a:bodyPr>
          <a:lstStyle/>
          <a:p>
            <a:pPr algn="r">
              <a:defRPr/>
            </a:pPr>
            <a:r>
              <a:rPr lang="en-ZA" b="1" dirty="0" smtClean="0">
                <a:latin typeface="+mn-lt"/>
              </a:rPr>
              <a:t>Programme 2:</a:t>
            </a:r>
            <a:br>
              <a:rPr lang="en-ZA" b="1" dirty="0" smtClean="0">
                <a:latin typeface="+mn-lt"/>
              </a:rPr>
            </a:br>
            <a:r>
              <a:rPr lang="en-ZA" sz="3100" b="1" i="1" dirty="0" smtClean="0">
                <a:latin typeface="+mn-lt"/>
              </a:rPr>
              <a:t>Proposed expenditure</a:t>
            </a:r>
            <a:endParaRPr lang="en-ZA" sz="3100" b="1" i="1" dirty="0">
              <a:latin typeface="+mn-lt"/>
            </a:endParaRPr>
          </a:p>
        </p:txBody>
      </p:sp>
      <p:pic>
        <p:nvPicPr>
          <p:cNvPr id="3" name="Picture 2"/>
          <p:cNvPicPr>
            <a:picLocks noChangeAspect="1"/>
          </p:cNvPicPr>
          <p:nvPr/>
        </p:nvPicPr>
        <p:blipFill>
          <a:blip r:embed="rId2"/>
          <a:stretch>
            <a:fillRect/>
          </a:stretch>
        </p:blipFill>
        <p:spPr>
          <a:xfrm>
            <a:off x="731520" y="1547185"/>
            <a:ext cx="8493443" cy="4809168"/>
          </a:xfrm>
          <a:prstGeom prst="rect">
            <a:avLst/>
          </a:prstGeom>
        </p:spPr>
      </p:pic>
    </p:spTree>
    <p:extLst>
      <p:ext uri="{BB962C8B-B14F-4D97-AF65-F5344CB8AC3E}">
        <p14:creationId xmlns:p14="http://schemas.microsoft.com/office/powerpoint/2010/main" val="351845187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89D7FDE2-B904-43C0-8B7D-8177FE427282}" type="slidenum">
              <a:rPr lang="en-US" smtClean="0"/>
              <a:pPr>
                <a:defRPr/>
              </a:pPr>
              <a:t>19</a:t>
            </a:fld>
            <a:endParaRPr lang="en-US"/>
          </a:p>
        </p:txBody>
      </p:sp>
      <p:sp>
        <p:nvSpPr>
          <p:cNvPr id="9" name="Title 1"/>
          <p:cNvSpPr>
            <a:spLocks noGrp="1"/>
          </p:cNvSpPr>
          <p:nvPr>
            <p:ph type="title"/>
          </p:nvPr>
        </p:nvSpPr>
        <p:spPr>
          <a:xfrm>
            <a:off x="1490607" y="200390"/>
            <a:ext cx="8229600" cy="1143000"/>
          </a:xfrm>
        </p:spPr>
        <p:txBody>
          <a:bodyPr>
            <a:normAutofit/>
          </a:bodyPr>
          <a:lstStyle/>
          <a:p>
            <a:pPr algn="r">
              <a:defRPr/>
            </a:pPr>
            <a:r>
              <a:rPr lang="en-ZA" b="1" dirty="0" smtClean="0">
                <a:latin typeface="+mn-lt"/>
              </a:rPr>
              <a:t>Programme 3</a:t>
            </a:r>
            <a:br>
              <a:rPr lang="en-ZA" b="1" dirty="0" smtClean="0">
                <a:latin typeface="+mn-lt"/>
              </a:rPr>
            </a:br>
            <a:r>
              <a:rPr lang="en-ZA" sz="3100" b="1" i="1" dirty="0" smtClean="0">
                <a:latin typeface="+mn-lt"/>
              </a:rPr>
              <a:t>Core </a:t>
            </a:r>
            <a:r>
              <a:rPr lang="en-ZA" sz="3100" b="1" i="1" dirty="0">
                <a:latin typeface="+mn-lt"/>
              </a:rPr>
              <a:t>Business</a:t>
            </a:r>
          </a:p>
        </p:txBody>
      </p:sp>
      <p:sp>
        <p:nvSpPr>
          <p:cNvPr id="8" name="Content Placeholder 6"/>
          <p:cNvSpPr txBox="1">
            <a:spLocks/>
          </p:cNvSpPr>
          <p:nvPr/>
        </p:nvSpPr>
        <p:spPr>
          <a:xfrm>
            <a:off x="484152" y="1675785"/>
            <a:ext cx="8897815"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ZA" sz="2400" dirty="0" smtClean="0"/>
              <a:t>Includes: National Assembly, National Council of Provinces, Core Business Support, Knowledge and Information Services, International Relations and Protocol.</a:t>
            </a:r>
          </a:p>
          <a:p>
            <a:pPr marL="0" indent="0">
              <a:buFont typeface="Arial" panose="020B0604020202020204" pitchFamily="34" charset="0"/>
              <a:buNone/>
              <a:defRPr/>
            </a:pPr>
            <a:endParaRPr lang="en-ZA" sz="900" dirty="0"/>
          </a:p>
          <a:p>
            <a:pPr marL="0" indent="0">
              <a:buFont typeface="Arial" panose="020B0604020202020204" pitchFamily="34" charset="0"/>
              <a:buNone/>
              <a:defRPr/>
            </a:pPr>
            <a:r>
              <a:rPr lang="en-ZA" sz="2400" i="1" dirty="0" smtClean="0"/>
              <a:t>Parliamentary programme</a:t>
            </a:r>
            <a:endParaRPr lang="en-ZA" sz="2400" i="1" dirty="0"/>
          </a:p>
        </p:txBody>
      </p:sp>
      <p:pic>
        <p:nvPicPr>
          <p:cNvPr id="3" name="Picture 2"/>
          <p:cNvPicPr>
            <a:picLocks noChangeAspect="1"/>
          </p:cNvPicPr>
          <p:nvPr/>
        </p:nvPicPr>
        <p:blipFill>
          <a:blip r:embed="rId2"/>
          <a:stretch>
            <a:fillRect/>
          </a:stretch>
        </p:blipFill>
        <p:spPr>
          <a:xfrm>
            <a:off x="484152" y="3416300"/>
            <a:ext cx="9012545" cy="2940052"/>
          </a:xfrm>
          <a:prstGeom prst="rect">
            <a:avLst/>
          </a:prstGeom>
        </p:spPr>
      </p:pic>
    </p:spTree>
    <p:extLst>
      <p:ext uri="{BB962C8B-B14F-4D97-AF65-F5344CB8AC3E}">
        <p14:creationId xmlns:p14="http://schemas.microsoft.com/office/powerpoint/2010/main" val="221462129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39679" y="483975"/>
            <a:ext cx="8915400" cy="1143000"/>
          </a:xfrm>
        </p:spPr>
        <p:txBody>
          <a:bodyPr>
            <a:normAutofit fontScale="90000"/>
          </a:bodyPr>
          <a:lstStyle/>
          <a:p>
            <a:pPr algn="r">
              <a:defRPr/>
            </a:pPr>
            <a:r>
              <a:rPr lang="en-ZA" b="1" dirty="0" smtClean="0">
                <a:latin typeface="+mn-lt"/>
              </a:rPr>
              <a:t>2020/21</a:t>
            </a:r>
            <a:br>
              <a:rPr lang="en-ZA" b="1" dirty="0" smtClean="0">
                <a:latin typeface="+mn-lt"/>
              </a:rPr>
            </a:br>
            <a:r>
              <a:rPr lang="en-ZA" i="1" dirty="0" smtClean="0">
                <a:latin typeface="+mn-lt"/>
              </a:rPr>
              <a:t>Annual Performance Plan and Budget</a:t>
            </a:r>
            <a:br>
              <a:rPr lang="en-ZA" i="1" dirty="0" smtClean="0">
                <a:latin typeface="+mn-lt"/>
              </a:rPr>
            </a:br>
            <a:endParaRPr lang="en-ZA" i="1" dirty="0" smtClean="0">
              <a:latin typeface="+mn-lt"/>
            </a:endParaRPr>
          </a:p>
        </p:txBody>
      </p:sp>
      <p:sp>
        <p:nvSpPr>
          <p:cNvPr id="4099" name="Content Placeholder 2"/>
          <p:cNvSpPr>
            <a:spLocks noGrp="1"/>
          </p:cNvSpPr>
          <p:nvPr>
            <p:ph idx="1"/>
          </p:nvPr>
        </p:nvSpPr>
        <p:spPr>
          <a:xfrm>
            <a:off x="1181100" y="1654752"/>
            <a:ext cx="8229600" cy="4525963"/>
          </a:xfrm>
        </p:spPr>
        <p:txBody>
          <a:bodyPr>
            <a:normAutofit/>
          </a:bodyPr>
          <a:lstStyle/>
          <a:p>
            <a:pPr marL="742950" indent="-742950">
              <a:buFont typeface="+mj-lt"/>
              <a:buAutoNum type="arabicPeriod"/>
              <a:defRPr/>
            </a:pPr>
            <a:r>
              <a:rPr lang="en-ZA" sz="4000" dirty="0" smtClean="0"/>
              <a:t>6</a:t>
            </a:r>
            <a:r>
              <a:rPr lang="en-ZA" sz="4000" baseline="30000" dirty="0" smtClean="0"/>
              <a:t>th</a:t>
            </a:r>
            <a:r>
              <a:rPr lang="en-ZA" sz="4000" dirty="0" smtClean="0"/>
              <a:t> Parliament strategy</a:t>
            </a:r>
          </a:p>
          <a:p>
            <a:pPr marL="742950" indent="-742950">
              <a:buFont typeface="+mj-lt"/>
              <a:buAutoNum type="arabicPeriod"/>
              <a:defRPr/>
            </a:pPr>
            <a:r>
              <a:rPr lang="en-ZA" sz="4000" dirty="0" smtClean="0"/>
              <a:t>Draft 2020/21 APP and Budget</a:t>
            </a:r>
          </a:p>
          <a:p>
            <a:pPr marL="742950" indent="-742950">
              <a:buFont typeface="+mj-lt"/>
              <a:buAutoNum type="arabicPeriod"/>
              <a:defRPr/>
            </a:pPr>
            <a:r>
              <a:rPr lang="en-ZA" sz="4000" dirty="0" smtClean="0"/>
              <a:t>Special adjustments appropriation</a:t>
            </a:r>
          </a:p>
          <a:p>
            <a:pPr marL="742950" indent="-742950">
              <a:buFont typeface="+mj-lt"/>
              <a:buAutoNum type="arabicPeriod"/>
              <a:defRPr/>
            </a:pPr>
            <a:r>
              <a:rPr lang="en-ZA" sz="4000" dirty="0" smtClean="0"/>
              <a:t>Revised 2020/21 APP and Budget</a:t>
            </a:r>
            <a:endParaRPr lang="en-ZA" sz="4000" dirty="0"/>
          </a:p>
          <a:p>
            <a:pPr>
              <a:buFont typeface="Arial" charset="0"/>
              <a:buNone/>
              <a:defRPr/>
            </a:pPr>
            <a:endParaRPr lang="en-ZA" sz="4000" dirty="0"/>
          </a:p>
          <a:p>
            <a:pPr>
              <a:defRPr/>
            </a:pPr>
            <a:endParaRPr lang="en-ZA" sz="4000" dirty="0"/>
          </a:p>
        </p:txBody>
      </p:sp>
      <p:sp>
        <p:nvSpPr>
          <p:cNvPr id="4" name="Date Placeholder 3"/>
          <p:cNvSpPr>
            <a:spLocks noGrp="1"/>
          </p:cNvSpPr>
          <p:nvPr>
            <p:ph type="dt" sz="quarter" idx="10"/>
          </p:nvPr>
        </p:nvSpPr>
        <p:spPr>
          <a:xfrm>
            <a:off x="495300" y="7137188"/>
            <a:ext cx="2311400" cy="365125"/>
          </a:xfrm>
        </p:spPr>
        <p:txBody>
          <a:bodyPr/>
          <a:lstStyle/>
          <a:p>
            <a:pPr>
              <a:defRPr/>
            </a:pPr>
            <a:fld id="{34553E19-6DB1-41CC-A1C9-F6ECAB5F2A12}" type="datetime1">
              <a:rPr lang="en-US"/>
              <a:pPr>
                <a:defRPr/>
              </a:pPr>
              <a:t>7/24/2020</a:t>
            </a:fld>
            <a:endParaRPr lang="en-US"/>
          </a:p>
        </p:txBody>
      </p:sp>
      <p:sp>
        <p:nvSpPr>
          <p:cNvPr id="5" name="Slide Number Placeholder 4"/>
          <p:cNvSpPr>
            <a:spLocks noGrp="1"/>
          </p:cNvSpPr>
          <p:nvPr>
            <p:ph type="sldNum" sz="quarter" idx="12"/>
          </p:nvPr>
        </p:nvSpPr>
        <p:spPr>
          <a:xfrm>
            <a:off x="7099300" y="7137188"/>
            <a:ext cx="2311400" cy="365125"/>
          </a:xfrm>
        </p:spPr>
        <p:txBody>
          <a:bodyPr/>
          <a:lstStyle/>
          <a:p>
            <a:pPr>
              <a:defRPr/>
            </a:pPr>
            <a:fld id="{4CF856D3-8E0E-40A4-9D91-522FC9D5713F}" type="slidenum">
              <a:rPr lang="en-US" smtClean="0"/>
              <a:pPr>
                <a:defRPr/>
              </a:pPr>
              <a:t>2</a:t>
            </a:fld>
            <a:endParaRPr lang="en-US"/>
          </a:p>
        </p:txBody>
      </p:sp>
    </p:spTree>
    <p:extLst>
      <p:ext uri="{BB962C8B-B14F-4D97-AF65-F5344CB8AC3E}">
        <p14:creationId xmlns:p14="http://schemas.microsoft.com/office/powerpoint/2010/main" val="376078127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89D7FDE2-B904-43C0-8B7D-8177FE427282}" type="slidenum">
              <a:rPr lang="en-US" smtClean="0"/>
              <a:pPr>
                <a:defRPr/>
              </a:pPr>
              <a:t>20</a:t>
            </a:fld>
            <a:endParaRPr lang="en-US"/>
          </a:p>
        </p:txBody>
      </p:sp>
      <p:sp>
        <p:nvSpPr>
          <p:cNvPr id="9" name="Title 1"/>
          <p:cNvSpPr>
            <a:spLocks noGrp="1"/>
          </p:cNvSpPr>
          <p:nvPr>
            <p:ph type="title"/>
          </p:nvPr>
        </p:nvSpPr>
        <p:spPr>
          <a:xfrm>
            <a:off x="1490607" y="200390"/>
            <a:ext cx="8229600" cy="1143000"/>
          </a:xfrm>
        </p:spPr>
        <p:txBody>
          <a:bodyPr>
            <a:normAutofit/>
          </a:bodyPr>
          <a:lstStyle/>
          <a:p>
            <a:pPr algn="r">
              <a:defRPr/>
            </a:pPr>
            <a:r>
              <a:rPr lang="en-ZA" b="1" dirty="0" smtClean="0">
                <a:latin typeface="+mn-lt"/>
              </a:rPr>
              <a:t>Programme 3</a:t>
            </a:r>
            <a:br>
              <a:rPr lang="en-ZA" b="1" dirty="0" smtClean="0">
                <a:latin typeface="+mn-lt"/>
              </a:rPr>
            </a:br>
            <a:r>
              <a:rPr lang="en-ZA" sz="3100" b="1" i="1" dirty="0" smtClean="0">
                <a:latin typeface="+mn-lt"/>
              </a:rPr>
              <a:t>Core </a:t>
            </a:r>
            <a:r>
              <a:rPr lang="en-ZA" sz="3100" b="1" i="1" dirty="0">
                <a:latin typeface="+mn-lt"/>
              </a:rPr>
              <a:t>Business</a:t>
            </a:r>
          </a:p>
        </p:txBody>
      </p:sp>
      <p:sp>
        <p:nvSpPr>
          <p:cNvPr id="8" name="Content Placeholder 6"/>
          <p:cNvSpPr txBox="1">
            <a:spLocks/>
          </p:cNvSpPr>
          <p:nvPr/>
        </p:nvSpPr>
        <p:spPr>
          <a:xfrm>
            <a:off x="484152" y="1609479"/>
            <a:ext cx="8897815"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ZA" sz="2400" i="1" dirty="0" smtClean="0"/>
              <a:t>Advisory and information services</a:t>
            </a:r>
          </a:p>
          <a:p>
            <a:pPr marL="0" indent="0">
              <a:buFont typeface="Arial" panose="020B0604020202020204" pitchFamily="34" charset="0"/>
              <a:buNone/>
              <a:defRPr/>
            </a:pPr>
            <a:endParaRPr lang="en-ZA" sz="2400" i="1" dirty="0"/>
          </a:p>
          <a:p>
            <a:pPr marL="0" indent="0">
              <a:buFont typeface="Arial" panose="020B0604020202020204" pitchFamily="34" charset="0"/>
              <a:buNone/>
              <a:defRPr/>
            </a:pPr>
            <a:endParaRPr lang="en-ZA" sz="2400" i="1" dirty="0" smtClean="0"/>
          </a:p>
          <a:p>
            <a:pPr marL="0" indent="0">
              <a:buFont typeface="Arial" panose="020B0604020202020204" pitchFamily="34" charset="0"/>
              <a:buNone/>
              <a:defRPr/>
            </a:pPr>
            <a:endParaRPr lang="en-ZA" sz="2400" i="1" dirty="0"/>
          </a:p>
          <a:p>
            <a:pPr marL="0" indent="0">
              <a:buFont typeface="Arial" panose="020B0604020202020204" pitchFamily="34" charset="0"/>
              <a:buNone/>
              <a:defRPr/>
            </a:pPr>
            <a:endParaRPr lang="en-ZA" sz="2400" i="1" dirty="0" smtClean="0"/>
          </a:p>
          <a:p>
            <a:pPr marL="0" indent="0">
              <a:buFont typeface="Arial" panose="020B0604020202020204" pitchFamily="34" charset="0"/>
              <a:buNone/>
              <a:defRPr/>
            </a:pPr>
            <a:r>
              <a:rPr lang="en-ZA" sz="2400" i="1" dirty="0" smtClean="0"/>
              <a:t>Public involvement</a:t>
            </a:r>
            <a:endParaRPr lang="en-ZA" sz="2400" i="1" dirty="0"/>
          </a:p>
        </p:txBody>
      </p:sp>
      <p:pic>
        <p:nvPicPr>
          <p:cNvPr id="2" name="Picture 1"/>
          <p:cNvPicPr>
            <a:picLocks noChangeAspect="1"/>
          </p:cNvPicPr>
          <p:nvPr/>
        </p:nvPicPr>
        <p:blipFill>
          <a:blip r:embed="rId2"/>
          <a:stretch>
            <a:fillRect/>
          </a:stretch>
        </p:blipFill>
        <p:spPr>
          <a:xfrm>
            <a:off x="484151" y="2050302"/>
            <a:ext cx="8740811" cy="1711325"/>
          </a:xfrm>
          <a:prstGeom prst="rect">
            <a:avLst/>
          </a:prstGeom>
        </p:spPr>
      </p:pic>
      <p:pic>
        <p:nvPicPr>
          <p:cNvPr id="6" name="Picture 5"/>
          <p:cNvPicPr>
            <a:picLocks noChangeAspect="1"/>
          </p:cNvPicPr>
          <p:nvPr/>
        </p:nvPicPr>
        <p:blipFill>
          <a:blip r:embed="rId3"/>
          <a:stretch>
            <a:fillRect/>
          </a:stretch>
        </p:blipFill>
        <p:spPr>
          <a:xfrm>
            <a:off x="542167" y="4299800"/>
            <a:ext cx="8682795" cy="1946097"/>
          </a:xfrm>
          <a:prstGeom prst="rect">
            <a:avLst/>
          </a:prstGeom>
        </p:spPr>
      </p:pic>
    </p:spTree>
    <p:extLst>
      <p:ext uri="{BB962C8B-B14F-4D97-AF65-F5344CB8AC3E}">
        <p14:creationId xmlns:p14="http://schemas.microsoft.com/office/powerpoint/2010/main" val="62401105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07B2958-9B69-4272-BE99-42A3A7DD5E2C}" type="slidenum">
              <a:rPr lang="en-US" smtClean="0"/>
              <a:pPr>
                <a:defRPr/>
              </a:pPr>
              <a:t>21</a:t>
            </a:fld>
            <a:endParaRPr lang="en-US" dirty="0"/>
          </a:p>
        </p:txBody>
      </p:sp>
      <p:sp>
        <p:nvSpPr>
          <p:cNvPr id="9" name="Title 1"/>
          <p:cNvSpPr>
            <a:spLocks noGrp="1"/>
          </p:cNvSpPr>
          <p:nvPr>
            <p:ph type="title"/>
          </p:nvPr>
        </p:nvSpPr>
        <p:spPr>
          <a:xfrm>
            <a:off x="1490000" y="274638"/>
            <a:ext cx="8229600" cy="1143000"/>
          </a:xfrm>
        </p:spPr>
        <p:txBody>
          <a:bodyPr>
            <a:normAutofit/>
          </a:bodyPr>
          <a:lstStyle/>
          <a:p>
            <a:pPr algn="r">
              <a:defRPr/>
            </a:pPr>
            <a:r>
              <a:rPr lang="en-ZA" b="1" dirty="0" smtClean="0">
                <a:latin typeface="+mn-lt"/>
              </a:rPr>
              <a:t>Programme 3:</a:t>
            </a:r>
            <a:br>
              <a:rPr lang="en-ZA" b="1" dirty="0" smtClean="0">
                <a:latin typeface="+mn-lt"/>
              </a:rPr>
            </a:br>
            <a:r>
              <a:rPr lang="en-ZA" sz="3100" b="1" i="1" dirty="0" smtClean="0">
                <a:latin typeface="+mn-lt"/>
              </a:rPr>
              <a:t>Proposed expenditure</a:t>
            </a:r>
            <a:endParaRPr lang="en-ZA" sz="3100" b="1" i="1" dirty="0">
              <a:latin typeface="+mn-lt"/>
            </a:endParaRPr>
          </a:p>
        </p:txBody>
      </p:sp>
      <p:pic>
        <p:nvPicPr>
          <p:cNvPr id="2" name="Picture 1"/>
          <p:cNvPicPr>
            <a:picLocks noChangeAspect="1"/>
          </p:cNvPicPr>
          <p:nvPr/>
        </p:nvPicPr>
        <p:blipFill>
          <a:blip r:embed="rId2"/>
          <a:stretch>
            <a:fillRect/>
          </a:stretch>
        </p:blipFill>
        <p:spPr>
          <a:xfrm>
            <a:off x="681038" y="1702314"/>
            <a:ext cx="8543925" cy="4654038"/>
          </a:xfrm>
          <a:prstGeom prst="rect">
            <a:avLst/>
          </a:prstGeom>
        </p:spPr>
      </p:pic>
    </p:spTree>
    <p:extLst>
      <p:ext uri="{BB962C8B-B14F-4D97-AF65-F5344CB8AC3E}">
        <p14:creationId xmlns:p14="http://schemas.microsoft.com/office/powerpoint/2010/main" val="254911926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07B2958-9B69-4272-BE99-42A3A7DD5E2C}" type="slidenum">
              <a:rPr lang="en-US" smtClean="0"/>
              <a:pPr>
                <a:defRPr/>
              </a:pPr>
              <a:t>22</a:t>
            </a:fld>
            <a:endParaRPr lang="en-US"/>
          </a:p>
        </p:txBody>
      </p:sp>
      <p:sp>
        <p:nvSpPr>
          <p:cNvPr id="9" name="Title 1"/>
          <p:cNvSpPr>
            <a:spLocks noGrp="1"/>
          </p:cNvSpPr>
          <p:nvPr>
            <p:ph type="title"/>
          </p:nvPr>
        </p:nvSpPr>
        <p:spPr>
          <a:xfrm>
            <a:off x="1349621" y="274638"/>
            <a:ext cx="8229600" cy="1143000"/>
          </a:xfrm>
        </p:spPr>
        <p:txBody>
          <a:bodyPr>
            <a:normAutofit/>
          </a:bodyPr>
          <a:lstStyle/>
          <a:p>
            <a:pPr algn="r">
              <a:defRPr/>
            </a:pPr>
            <a:r>
              <a:rPr lang="en-ZA" b="1" dirty="0" smtClean="0">
                <a:latin typeface="+mn-lt"/>
              </a:rPr>
              <a:t>Programme 4</a:t>
            </a:r>
            <a:br>
              <a:rPr lang="en-ZA" b="1" dirty="0" smtClean="0">
                <a:latin typeface="+mn-lt"/>
              </a:rPr>
            </a:br>
            <a:r>
              <a:rPr lang="en-ZA" sz="3100" b="1" i="1" dirty="0" smtClean="0">
                <a:latin typeface="+mn-lt"/>
              </a:rPr>
              <a:t>Support </a:t>
            </a:r>
            <a:r>
              <a:rPr lang="en-ZA" sz="3100" b="1" i="1" dirty="0">
                <a:latin typeface="+mn-lt"/>
              </a:rPr>
              <a:t>Services</a:t>
            </a:r>
          </a:p>
        </p:txBody>
      </p:sp>
      <p:sp>
        <p:nvSpPr>
          <p:cNvPr id="8" name="Content Placeholder 6"/>
          <p:cNvSpPr txBox="1">
            <a:spLocks/>
          </p:cNvSpPr>
          <p:nvPr/>
        </p:nvSpPr>
        <p:spPr>
          <a:xfrm>
            <a:off x="484152" y="1455123"/>
            <a:ext cx="8897815"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ZA" sz="2400" dirty="0" smtClean="0"/>
              <a:t>Includes: Human resources, ICT, Institutional support services, Parliamentary communication services, Members’ support services.</a:t>
            </a:r>
          </a:p>
        </p:txBody>
      </p:sp>
      <p:pic>
        <p:nvPicPr>
          <p:cNvPr id="3" name="Picture 2"/>
          <p:cNvPicPr>
            <a:picLocks noChangeAspect="1"/>
          </p:cNvPicPr>
          <p:nvPr/>
        </p:nvPicPr>
        <p:blipFill>
          <a:blip r:embed="rId2"/>
          <a:stretch>
            <a:fillRect/>
          </a:stretch>
        </p:blipFill>
        <p:spPr>
          <a:xfrm>
            <a:off x="553111" y="2178908"/>
            <a:ext cx="8828856" cy="4177444"/>
          </a:xfrm>
          <a:prstGeom prst="rect">
            <a:avLst/>
          </a:prstGeom>
        </p:spPr>
      </p:pic>
    </p:spTree>
    <p:extLst>
      <p:ext uri="{BB962C8B-B14F-4D97-AF65-F5344CB8AC3E}">
        <p14:creationId xmlns:p14="http://schemas.microsoft.com/office/powerpoint/2010/main" val="209632790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07B2958-9B69-4272-BE99-42A3A7DD5E2C}" type="slidenum">
              <a:rPr lang="en-US" smtClean="0"/>
              <a:pPr>
                <a:defRPr/>
              </a:pPr>
              <a:t>23</a:t>
            </a:fld>
            <a:endParaRPr lang="en-US" dirty="0"/>
          </a:p>
        </p:txBody>
      </p:sp>
      <p:sp>
        <p:nvSpPr>
          <p:cNvPr id="9" name="Title 1"/>
          <p:cNvSpPr>
            <a:spLocks noGrp="1"/>
          </p:cNvSpPr>
          <p:nvPr>
            <p:ph type="title"/>
          </p:nvPr>
        </p:nvSpPr>
        <p:spPr>
          <a:xfrm>
            <a:off x="1233326" y="274638"/>
            <a:ext cx="8229600" cy="1143000"/>
          </a:xfrm>
        </p:spPr>
        <p:txBody>
          <a:bodyPr>
            <a:normAutofit/>
          </a:bodyPr>
          <a:lstStyle/>
          <a:p>
            <a:pPr algn="r">
              <a:defRPr/>
            </a:pPr>
            <a:r>
              <a:rPr lang="en-ZA" b="1" dirty="0" smtClean="0">
                <a:latin typeface="+mn-lt"/>
              </a:rPr>
              <a:t>Programme 4:</a:t>
            </a:r>
            <a:br>
              <a:rPr lang="en-ZA" b="1" dirty="0" smtClean="0">
                <a:latin typeface="+mn-lt"/>
              </a:rPr>
            </a:br>
            <a:r>
              <a:rPr lang="en-ZA" sz="3100" b="1" i="1" dirty="0" smtClean="0">
                <a:latin typeface="+mn-lt"/>
              </a:rPr>
              <a:t>Proposed expenditure</a:t>
            </a:r>
            <a:endParaRPr lang="en-ZA" sz="3100" b="1" i="1" dirty="0">
              <a:latin typeface="+mn-lt"/>
            </a:endParaRPr>
          </a:p>
        </p:txBody>
      </p:sp>
      <p:pic>
        <p:nvPicPr>
          <p:cNvPr id="3" name="Picture 2"/>
          <p:cNvPicPr>
            <a:picLocks noChangeAspect="1"/>
          </p:cNvPicPr>
          <p:nvPr/>
        </p:nvPicPr>
        <p:blipFill>
          <a:blip r:embed="rId2"/>
          <a:stretch>
            <a:fillRect/>
          </a:stretch>
        </p:blipFill>
        <p:spPr>
          <a:xfrm>
            <a:off x="731520" y="1531937"/>
            <a:ext cx="8493443" cy="4824245"/>
          </a:xfrm>
          <a:prstGeom prst="rect">
            <a:avLst/>
          </a:prstGeom>
        </p:spPr>
      </p:pic>
    </p:spTree>
    <p:extLst>
      <p:ext uri="{BB962C8B-B14F-4D97-AF65-F5344CB8AC3E}">
        <p14:creationId xmlns:p14="http://schemas.microsoft.com/office/powerpoint/2010/main" val="373808789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82FDBD33-A37E-4236-92CE-CB24A1AA9619}" type="datetime1">
              <a:rPr lang="en-US" smtClean="0"/>
              <a:pPr>
                <a:defRPr/>
              </a:pPr>
              <a:t>7/24/2020</a:t>
            </a:fld>
            <a:endParaRPr lang="en-US"/>
          </a:p>
        </p:txBody>
      </p:sp>
      <p:sp>
        <p:nvSpPr>
          <p:cNvPr id="5" name="Slide Number Placeholder 4"/>
          <p:cNvSpPr>
            <a:spLocks noGrp="1"/>
          </p:cNvSpPr>
          <p:nvPr>
            <p:ph type="sldNum" sz="quarter" idx="12"/>
          </p:nvPr>
        </p:nvSpPr>
        <p:spPr/>
        <p:txBody>
          <a:bodyPr/>
          <a:lstStyle/>
          <a:p>
            <a:pPr>
              <a:defRPr/>
            </a:pPr>
            <a:fld id="{A4A80195-0835-4FC0-9A2C-12E2ECF2245C}" type="slidenum">
              <a:rPr lang="en-US" smtClean="0"/>
              <a:pPr>
                <a:defRPr/>
              </a:pPr>
              <a:t>24</a:t>
            </a:fld>
            <a:endParaRPr lang="en-US"/>
          </a:p>
        </p:txBody>
      </p:sp>
      <p:sp>
        <p:nvSpPr>
          <p:cNvPr id="15364" name="Content Placeholder 6"/>
          <p:cNvSpPr>
            <a:spLocks noGrp="1"/>
          </p:cNvSpPr>
          <p:nvPr>
            <p:ph idx="1"/>
          </p:nvPr>
        </p:nvSpPr>
        <p:spPr>
          <a:xfrm>
            <a:off x="644526" y="1850761"/>
            <a:ext cx="8897815" cy="4525963"/>
          </a:xfrm>
        </p:spPr>
        <p:txBody>
          <a:bodyPr>
            <a:normAutofit/>
          </a:bodyPr>
          <a:lstStyle/>
          <a:p>
            <a:pPr marL="0" lvl="0" indent="0" algn="just">
              <a:buNone/>
            </a:pPr>
            <a:r>
              <a:rPr lang="en-US" dirty="0"/>
              <a:t>Provide travel, communication and other facilities for Members of Parliament to fulfil their duties as elected public representatives</a:t>
            </a:r>
            <a:r>
              <a:rPr lang="en-US" dirty="0" smtClean="0"/>
              <a:t>.</a:t>
            </a:r>
          </a:p>
          <a:p>
            <a:pPr marL="0" lvl="0" indent="0" algn="just">
              <a:buNone/>
            </a:pPr>
            <a:endParaRPr lang="en-US" dirty="0" smtClean="0"/>
          </a:p>
          <a:p>
            <a:pPr marL="0" lvl="0" indent="0" algn="just">
              <a:buNone/>
            </a:pPr>
            <a:r>
              <a:rPr lang="en-US" dirty="0" smtClean="0"/>
              <a:t>Provide </a:t>
            </a:r>
            <a:r>
              <a:rPr lang="en-US" dirty="0"/>
              <a:t>financial support to political parties represented in Parliament, their leaders, and constituency offices. </a:t>
            </a:r>
            <a:endParaRPr lang="en-US" sz="3600" dirty="0"/>
          </a:p>
        </p:txBody>
      </p:sp>
      <p:sp>
        <p:nvSpPr>
          <p:cNvPr id="9" name="Title 1"/>
          <p:cNvSpPr>
            <a:spLocks noGrp="1"/>
          </p:cNvSpPr>
          <p:nvPr>
            <p:ph type="title"/>
          </p:nvPr>
        </p:nvSpPr>
        <p:spPr>
          <a:xfrm>
            <a:off x="1521994" y="274638"/>
            <a:ext cx="8229600" cy="1143000"/>
          </a:xfrm>
        </p:spPr>
        <p:txBody>
          <a:bodyPr>
            <a:normAutofit/>
          </a:bodyPr>
          <a:lstStyle/>
          <a:p>
            <a:pPr algn="r">
              <a:defRPr/>
            </a:pPr>
            <a:r>
              <a:rPr lang="en-ZA" b="1" dirty="0" smtClean="0">
                <a:latin typeface="+mn-lt"/>
              </a:rPr>
              <a:t>Programme 5</a:t>
            </a:r>
            <a:br>
              <a:rPr lang="en-ZA" b="1" dirty="0" smtClean="0">
                <a:latin typeface="+mn-lt"/>
              </a:rPr>
            </a:br>
            <a:r>
              <a:rPr lang="en-ZA" sz="3100" b="1" i="1" dirty="0" smtClean="0">
                <a:latin typeface="+mn-lt"/>
              </a:rPr>
              <a:t>Associated </a:t>
            </a:r>
            <a:r>
              <a:rPr lang="en-ZA" sz="3100" b="1" i="1" dirty="0">
                <a:latin typeface="+mn-lt"/>
              </a:rPr>
              <a:t>services</a:t>
            </a:r>
          </a:p>
        </p:txBody>
      </p:sp>
    </p:spTree>
    <p:extLst>
      <p:ext uri="{BB962C8B-B14F-4D97-AF65-F5344CB8AC3E}">
        <p14:creationId xmlns:p14="http://schemas.microsoft.com/office/powerpoint/2010/main" val="386991118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07B2958-9B69-4272-BE99-42A3A7DD5E2C}" type="slidenum">
              <a:rPr lang="en-US" smtClean="0"/>
              <a:pPr>
                <a:defRPr/>
              </a:pPr>
              <a:t>25</a:t>
            </a:fld>
            <a:endParaRPr lang="en-US" dirty="0"/>
          </a:p>
        </p:txBody>
      </p:sp>
      <p:sp>
        <p:nvSpPr>
          <p:cNvPr id="9" name="Title 1"/>
          <p:cNvSpPr>
            <a:spLocks noGrp="1"/>
          </p:cNvSpPr>
          <p:nvPr>
            <p:ph type="title"/>
          </p:nvPr>
        </p:nvSpPr>
        <p:spPr>
          <a:xfrm>
            <a:off x="1425831" y="274638"/>
            <a:ext cx="8229600" cy="1143000"/>
          </a:xfrm>
        </p:spPr>
        <p:txBody>
          <a:bodyPr>
            <a:normAutofit/>
          </a:bodyPr>
          <a:lstStyle/>
          <a:p>
            <a:pPr algn="r">
              <a:defRPr/>
            </a:pPr>
            <a:r>
              <a:rPr lang="en-ZA" b="1" dirty="0" smtClean="0">
                <a:latin typeface="+mn-lt"/>
              </a:rPr>
              <a:t>Programme 5:</a:t>
            </a:r>
            <a:br>
              <a:rPr lang="en-ZA" b="1" dirty="0" smtClean="0">
                <a:latin typeface="+mn-lt"/>
              </a:rPr>
            </a:br>
            <a:r>
              <a:rPr lang="en-ZA" sz="3100" b="1" i="1" dirty="0" smtClean="0">
                <a:latin typeface="+mn-lt"/>
              </a:rPr>
              <a:t>Proposed expenditure</a:t>
            </a:r>
            <a:endParaRPr lang="en-ZA" sz="3100" b="1" i="1" dirty="0">
              <a:latin typeface="+mn-lt"/>
            </a:endParaRPr>
          </a:p>
        </p:txBody>
      </p:sp>
      <p:pic>
        <p:nvPicPr>
          <p:cNvPr id="2" name="Picture 1"/>
          <p:cNvPicPr>
            <a:picLocks noChangeAspect="1"/>
          </p:cNvPicPr>
          <p:nvPr/>
        </p:nvPicPr>
        <p:blipFill>
          <a:blip r:embed="rId2"/>
          <a:stretch>
            <a:fillRect/>
          </a:stretch>
        </p:blipFill>
        <p:spPr>
          <a:xfrm>
            <a:off x="493564" y="1520824"/>
            <a:ext cx="8866656" cy="4689476"/>
          </a:xfrm>
          <a:prstGeom prst="rect">
            <a:avLst/>
          </a:prstGeom>
        </p:spPr>
      </p:pic>
    </p:spTree>
    <p:extLst>
      <p:ext uri="{BB962C8B-B14F-4D97-AF65-F5344CB8AC3E}">
        <p14:creationId xmlns:p14="http://schemas.microsoft.com/office/powerpoint/2010/main" val="86314363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274638"/>
            <a:ext cx="8592532" cy="11430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ZA" b="1" dirty="0" smtClean="0">
                <a:latin typeface="+mn-lt"/>
              </a:rPr>
              <a:t>2020/21</a:t>
            </a:r>
            <a:r>
              <a:rPr lang="en-ZA" dirty="0" smtClean="0">
                <a:latin typeface="+mn-lt"/>
              </a:rPr>
              <a:t/>
            </a:r>
            <a:br>
              <a:rPr lang="en-ZA" dirty="0" smtClean="0">
                <a:latin typeface="+mn-lt"/>
              </a:rPr>
            </a:br>
            <a:r>
              <a:rPr lang="en-ZA" i="1" dirty="0" smtClean="0">
                <a:latin typeface="+mn-lt"/>
              </a:rPr>
              <a:t>Mid-year adjustments appropriation</a:t>
            </a:r>
            <a:endParaRPr lang="en-ZA" sz="2700" i="1" dirty="0">
              <a:latin typeface="+mn-lt"/>
            </a:endParaRPr>
          </a:p>
        </p:txBody>
      </p:sp>
      <p:sp>
        <p:nvSpPr>
          <p:cNvPr id="2" name="Slide Number Placeholder 1"/>
          <p:cNvSpPr>
            <a:spLocks noGrp="1"/>
          </p:cNvSpPr>
          <p:nvPr>
            <p:ph type="sldNum" sz="quarter" idx="12"/>
          </p:nvPr>
        </p:nvSpPr>
        <p:spPr/>
        <p:txBody>
          <a:bodyPr/>
          <a:lstStyle/>
          <a:p>
            <a:fld id="{BC72CB22-D7A4-7547-B048-02B7C821FF3F}" type="slidenum">
              <a:rPr lang="en-US" smtClean="0"/>
              <a:t>26</a:t>
            </a:fld>
            <a:endParaRPr lang="en-US" dirty="0"/>
          </a:p>
        </p:txBody>
      </p:sp>
      <p:sp>
        <p:nvSpPr>
          <p:cNvPr id="6" name="Content Placeholder 1"/>
          <p:cNvSpPr txBox="1">
            <a:spLocks/>
          </p:cNvSpPr>
          <p:nvPr/>
        </p:nvSpPr>
        <p:spPr>
          <a:xfrm>
            <a:off x="112295" y="1731394"/>
            <a:ext cx="9793705"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3200" dirty="0" smtClean="0"/>
              <a:t>Further downward adjustments could be expected over the 2020/21 to 2022/23 Medium Term Expenditure Framework</a:t>
            </a:r>
            <a:r>
              <a:rPr lang="en-ZA" sz="3200" dirty="0"/>
              <a:t>,</a:t>
            </a:r>
            <a:endParaRPr lang="en-ZA" sz="3200" dirty="0" smtClean="0"/>
          </a:p>
          <a:p>
            <a:r>
              <a:rPr lang="en-ZA" sz="3200" dirty="0" smtClean="0"/>
              <a:t>Management developed three scenarios to shape possible responses,</a:t>
            </a:r>
          </a:p>
          <a:p>
            <a:r>
              <a:rPr lang="en-ZA" sz="3200" dirty="0" smtClean="0"/>
              <a:t>Accordingly the 2020/21 APP will be revised in November 2020,</a:t>
            </a:r>
          </a:p>
          <a:p>
            <a:r>
              <a:rPr lang="en-ZA" sz="3200" dirty="0" smtClean="0"/>
              <a:t>The draft 2021/22 APP will be revised in March 2021.</a:t>
            </a:r>
          </a:p>
          <a:p>
            <a:endParaRPr lang="en-ZA" sz="3200" dirty="0" smtClean="0"/>
          </a:p>
          <a:p>
            <a:pPr marL="0" indent="0">
              <a:buNone/>
            </a:pPr>
            <a:endParaRPr lang="en-ZA" sz="3200" dirty="0" smtClean="0"/>
          </a:p>
        </p:txBody>
      </p:sp>
    </p:spTree>
    <p:extLst>
      <p:ext uri="{BB962C8B-B14F-4D97-AF65-F5344CB8AC3E}">
        <p14:creationId xmlns:p14="http://schemas.microsoft.com/office/powerpoint/2010/main" val="307347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C72CB22-D7A4-7547-B048-02B7C821FF3F}" type="slidenum">
              <a:rPr lang="en-US" smtClean="0"/>
              <a:t>27</a:t>
            </a:fld>
            <a:endParaRPr lang="en-US" dirty="0"/>
          </a:p>
        </p:txBody>
      </p:sp>
      <p:sp>
        <p:nvSpPr>
          <p:cNvPr id="6" name="Content Placeholder 1"/>
          <p:cNvSpPr txBox="1">
            <a:spLocks/>
          </p:cNvSpPr>
          <p:nvPr/>
        </p:nvSpPr>
        <p:spPr>
          <a:xfrm>
            <a:off x="112295" y="1731394"/>
            <a:ext cx="9488905" cy="3546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ZA" sz="3200" dirty="0" smtClean="0"/>
          </a:p>
          <a:p>
            <a:pPr marL="0" indent="0">
              <a:buNone/>
            </a:pPr>
            <a:endParaRPr lang="en-ZA" sz="3200" dirty="0"/>
          </a:p>
          <a:p>
            <a:pPr marL="0" indent="0" algn="ctr">
              <a:buNone/>
            </a:pPr>
            <a:r>
              <a:rPr lang="en-ZA" sz="6600" dirty="0" smtClean="0"/>
              <a:t>End</a:t>
            </a:r>
          </a:p>
          <a:p>
            <a:pPr marL="0" indent="0">
              <a:buNone/>
            </a:pPr>
            <a:endParaRPr lang="en-ZA" sz="3200" dirty="0" smtClean="0"/>
          </a:p>
        </p:txBody>
      </p:sp>
    </p:spTree>
    <p:extLst>
      <p:ext uri="{BB962C8B-B14F-4D97-AF65-F5344CB8AC3E}">
        <p14:creationId xmlns:p14="http://schemas.microsoft.com/office/powerpoint/2010/main" val="1181416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274638"/>
            <a:ext cx="8592532" cy="1143000"/>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ZA" b="1" dirty="0" smtClean="0">
                <a:latin typeface="+mn-lt"/>
              </a:rPr>
              <a:t>2020/21</a:t>
            </a:r>
            <a:r>
              <a:rPr lang="en-ZA" dirty="0" smtClean="0">
                <a:latin typeface="+mn-lt"/>
              </a:rPr>
              <a:t/>
            </a:r>
            <a:br>
              <a:rPr lang="en-ZA" dirty="0" smtClean="0">
                <a:latin typeface="+mn-lt"/>
              </a:rPr>
            </a:br>
            <a:r>
              <a:rPr lang="en-ZA" i="1" dirty="0" smtClean="0">
                <a:latin typeface="+mn-lt"/>
              </a:rPr>
              <a:t>6</a:t>
            </a:r>
            <a:r>
              <a:rPr lang="en-ZA" i="1" baseline="30000" dirty="0" smtClean="0">
                <a:latin typeface="+mn-lt"/>
              </a:rPr>
              <a:t>th</a:t>
            </a:r>
            <a:r>
              <a:rPr lang="en-ZA" i="1" dirty="0" smtClean="0">
                <a:latin typeface="+mn-lt"/>
              </a:rPr>
              <a:t> Parliament strategy</a:t>
            </a:r>
            <a:endParaRPr lang="en-ZA" sz="2700" i="1" dirty="0">
              <a:latin typeface="+mn-lt"/>
            </a:endParaRPr>
          </a:p>
        </p:txBody>
      </p:sp>
      <p:sp>
        <p:nvSpPr>
          <p:cNvPr id="2" name="Slide Number Placeholder 1"/>
          <p:cNvSpPr>
            <a:spLocks noGrp="1"/>
          </p:cNvSpPr>
          <p:nvPr>
            <p:ph type="sldNum" sz="quarter" idx="12"/>
          </p:nvPr>
        </p:nvSpPr>
        <p:spPr/>
        <p:txBody>
          <a:bodyPr/>
          <a:lstStyle/>
          <a:p>
            <a:fld id="{BC72CB22-D7A4-7547-B048-02B7C821FF3F}" type="slidenum">
              <a:rPr lang="en-US" smtClean="0"/>
              <a:t>3</a:t>
            </a:fld>
            <a:endParaRPr lang="en-US" dirty="0"/>
          </a:p>
        </p:txBody>
      </p:sp>
      <p:sp>
        <p:nvSpPr>
          <p:cNvPr id="6" name="Content Placeholder 1"/>
          <p:cNvSpPr txBox="1">
            <a:spLocks/>
          </p:cNvSpPr>
          <p:nvPr/>
        </p:nvSpPr>
        <p:spPr>
          <a:xfrm>
            <a:off x="112295" y="1563118"/>
            <a:ext cx="9793705"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3200" dirty="0" smtClean="0"/>
              <a:t>6</a:t>
            </a:r>
            <a:r>
              <a:rPr lang="en-ZA" sz="3200" baseline="30000" dirty="0" smtClean="0"/>
              <a:t>th</a:t>
            </a:r>
            <a:r>
              <a:rPr lang="en-ZA" sz="3200" dirty="0" smtClean="0"/>
              <a:t> Parliament Policy Priorities and Strategic Plan tabled on 27 February 2020,</a:t>
            </a:r>
          </a:p>
          <a:p>
            <a:r>
              <a:rPr lang="en-ZA" sz="3200" dirty="0" smtClean="0"/>
              <a:t>Strengthening oversight and accountability as main priority, requiring the following:</a:t>
            </a:r>
          </a:p>
          <a:p>
            <a:pPr lvl="1">
              <a:buFont typeface="Courier New" panose="02070309020205020404" pitchFamily="49" charset="0"/>
              <a:buChar char="o"/>
            </a:pPr>
            <a:r>
              <a:rPr lang="en-US" sz="2800" dirty="0" smtClean="0"/>
              <a:t>more </a:t>
            </a:r>
            <a:r>
              <a:rPr lang="en-US" sz="2800" dirty="0"/>
              <a:t>time for committee oversight work,</a:t>
            </a:r>
          </a:p>
          <a:p>
            <a:pPr lvl="1">
              <a:buFont typeface="Courier New" panose="02070309020205020404" pitchFamily="49" charset="0"/>
              <a:buChar char="o"/>
            </a:pPr>
            <a:r>
              <a:rPr lang="en-US" sz="2800" dirty="0" smtClean="0"/>
              <a:t>greater </a:t>
            </a:r>
            <a:r>
              <a:rPr lang="en-US" sz="2800" dirty="0"/>
              <a:t>Member capacity-building and empowerment,</a:t>
            </a:r>
          </a:p>
          <a:p>
            <a:pPr lvl="1">
              <a:buFont typeface="Courier New" panose="02070309020205020404" pitchFamily="49" charset="0"/>
              <a:buChar char="o"/>
            </a:pPr>
            <a:r>
              <a:rPr lang="en-US" sz="2800" dirty="0" smtClean="0"/>
              <a:t>improvement </a:t>
            </a:r>
            <a:r>
              <a:rPr lang="en-US" sz="2800" dirty="0"/>
              <a:t>of research and analysis to provide deeper insights, and</a:t>
            </a:r>
          </a:p>
          <a:p>
            <a:pPr lvl="1">
              <a:buFont typeface="Courier New" panose="02070309020205020404" pitchFamily="49" charset="0"/>
              <a:buChar char="o"/>
            </a:pPr>
            <a:r>
              <a:rPr lang="en-US" sz="2800" dirty="0" smtClean="0"/>
              <a:t>ensuring </a:t>
            </a:r>
            <a:r>
              <a:rPr lang="en-US" sz="2800" dirty="0"/>
              <a:t>effective public involvement, petitions and submissions</a:t>
            </a:r>
            <a:r>
              <a:rPr lang="en-US" sz="2800" dirty="0" smtClean="0"/>
              <a:t>.</a:t>
            </a:r>
            <a:endParaRPr lang="en-ZA" sz="2800" dirty="0" smtClean="0"/>
          </a:p>
        </p:txBody>
      </p:sp>
    </p:spTree>
    <p:extLst>
      <p:ext uri="{BB962C8B-B14F-4D97-AF65-F5344CB8AC3E}">
        <p14:creationId xmlns:p14="http://schemas.microsoft.com/office/powerpoint/2010/main" val="3118866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458543" y="1512289"/>
            <a:ext cx="2896498" cy="729258"/>
            <a:chOff x="6300839" y="213058"/>
            <a:chExt cx="2344749" cy="1404434"/>
          </a:xfrm>
        </p:grpSpPr>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6300839" y="213058"/>
                <a:ext cx="2344749" cy="1404434"/>
              </p14:xfrm>
            </p:contentPart>
          </mc:Choice>
          <mc:Fallback xmlns="">
            <p:pic>
              <p:nvPicPr>
                <p:cNvPr id="3" name="Ink 2"/>
                <p:cNvPicPr/>
                <p:nvPr/>
              </p:nvPicPr>
              <p:blipFill>
                <a:blip r:embed="rId3"/>
                <a:stretch>
                  <a:fillRect/>
                </a:stretch>
              </p:blipFill>
              <p:spPr>
                <a:xfrm>
                  <a:off x="6293038" y="198975"/>
                  <a:ext cx="2364387" cy="1442201"/>
                </a:xfrm>
                <a:prstGeom prst="rect">
                  <a:avLst/>
                </a:prstGeom>
              </p:spPr>
            </p:pic>
          </mc:Fallback>
        </mc:AlternateContent>
        <p:sp>
          <p:nvSpPr>
            <p:cNvPr id="4" name="TextBox 3"/>
            <p:cNvSpPr txBox="1"/>
            <p:nvPr/>
          </p:nvSpPr>
          <p:spPr>
            <a:xfrm>
              <a:off x="6383652" y="558754"/>
              <a:ext cx="2209333" cy="1053328"/>
            </a:xfrm>
            <a:prstGeom prst="rect">
              <a:avLst/>
            </a:prstGeom>
            <a:noFill/>
          </p:spPr>
          <p:txBody>
            <a:bodyPr wrap="square" rtlCol="0">
              <a:spAutoFit/>
            </a:bodyPr>
            <a:lstStyle/>
            <a:p>
              <a:pPr algn="ctr"/>
              <a:r>
                <a:rPr lang="en-ZA" sz="1477" dirty="0"/>
                <a:t>Reduce poverty, unemployment and inequality</a:t>
              </a:r>
              <a:endParaRPr lang="en-US" sz="1477" dirty="0"/>
            </a:p>
          </p:txBody>
        </p:sp>
      </p:grpSp>
      <p:grpSp>
        <p:nvGrpSpPr>
          <p:cNvPr id="5" name="Group 4"/>
          <p:cNvGrpSpPr/>
          <p:nvPr/>
        </p:nvGrpSpPr>
        <p:grpSpPr>
          <a:xfrm>
            <a:off x="2232875" y="2208882"/>
            <a:ext cx="2777059" cy="819532"/>
            <a:chOff x="2197761" y="1003505"/>
            <a:chExt cx="2183427" cy="1092712"/>
          </a:xfrm>
        </p:grpSpPr>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2197761" y="1003505"/>
                <a:ext cx="2183427" cy="1092712"/>
              </p14:xfrm>
            </p:contentPart>
          </mc:Choice>
          <mc:Fallback xmlns="">
            <p:pic>
              <p:nvPicPr>
                <p:cNvPr id="6" name="Ink 5"/>
                <p:cNvPicPr/>
                <p:nvPr/>
              </p:nvPicPr>
              <p:blipFill>
                <a:blip r:embed="rId5"/>
                <a:stretch>
                  <a:fillRect/>
                </a:stretch>
              </p:blipFill>
              <p:spPr>
                <a:xfrm>
                  <a:off x="2189553" y="992943"/>
                  <a:ext cx="2204089" cy="1121038"/>
                </a:xfrm>
                <a:prstGeom prst="rect">
                  <a:avLst/>
                </a:prstGeom>
              </p:spPr>
            </p:pic>
          </mc:Fallback>
        </mc:AlternateContent>
        <p:sp>
          <p:nvSpPr>
            <p:cNvPr id="7" name="TextBox 6"/>
            <p:cNvSpPr txBox="1"/>
            <p:nvPr/>
          </p:nvSpPr>
          <p:spPr>
            <a:xfrm>
              <a:off x="2208227" y="1188504"/>
              <a:ext cx="2076196" cy="729262"/>
            </a:xfrm>
            <a:prstGeom prst="rect">
              <a:avLst/>
            </a:prstGeom>
            <a:noFill/>
          </p:spPr>
          <p:txBody>
            <a:bodyPr wrap="square" rtlCol="0">
              <a:spAutoFit/>
            </a:bodyPr>
            <a:lstStyle/>
            <a:p>
              <a:pPr algn="ctr"/>
              <a:r>
                <a:rPr lang="en-ZA" sz="1477" dirty="0"/>
                <a:t>Increase government’s   responsiveness &amp; accountability</a:t>
              </a:r>
              <a:endParaRPr lang="en-US" sz="1477" dirty="0"/>
            </a:p>
          </p:txBody>
        </p:sp>
      </p:grpSp>
      <p:grpSp>
        <p:nvGrpSpPr>
          <p:cNvPr id="8" name="Group 7"/>
          <p:cNvGrpSpPr/>
          <p:nvPr/>
        </p:nvGrpSpPr>
        <p:grpSpPr>
          <a:xfrm>
            <a:off x="5475883" y="2631207"/>
            <a:ext cx="3027393" cy="726255"/>
            <a:chOff x="9867317" y="2334601"/>
            <a:chExt cx="1956204" cy="1038643"/>
          </a:xfrm>
        </p:grpSpPr>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9867317" y="2334601"/>
                <a:ext cx="1939516" cy="1038643"/>
              </p14:xfrm>
            </p:contentPart>
          </mc:Choice>
          <mc:Fallback xmlns="">
            <p:pic>
              <p:nvPicPr>
                <p:cNvPr id="9" name="Ink 8"/>
                <p:cNvPicPr/>
                <p:nvPr/>
              </p:nvPicPr>
              <p:blipFill>
                <a:blip r:embed="rId7"/>
                <a:stretch>
                  <a:fillRect/>
                </a:stretch>
              </p:blipFill>
              <p:spPr>
                <a:xfrm>
                  <a:off x="9860571" y="2323272"/>
                  <a:ext cx="1956497" cy="1069025"/>
                </a:xfrm>
                <a:prstGeom prst="rect">
                  <a:avLst/>
                </a:prstGeom>
              </p:spPr>
            </p:pic>
          </mc:Fallback>
        </mc:AlternateContent>
        <p:sp>
          <p:nvSpPr>
            <p:cNvPr id="10" name="TextBox 9"/>
            <p:cNvSpPr txBox="1"/>
            <p:nvPr/>
          </p:nvSpPr>
          <p:spPr>
            <a:xfrm>
              <a:off x="9959647" y="2576139"/>
              <a:ext cx="1863874" cy="782205"/>
            </a:xfrm>
            <a:prstGeom prst="rect">
              <a:avLst/>
            </a:prstGeom>
            <a:noFill/>
          </p:spPr>
          <p:txBody>
            <a:bodyPr wrap="square" rtlCol="0">
              <a:spAutoFit/>
            </a:bodyPr>
            <a:lstStyle/>
            <a:p>
              <a:pPr algn="ctr"/>
              <a:r>
                <a:rPr lang="en-ZA" sz="1477" dirty="0"/>
                <a:t>Improved oversight over</a:t>
              </a:r>
            </a:p>
            <a:p>
              <a:pPr algn="ctr"/>
              <a:r>
                <a:rPr lang="en-ZA" sz="1477" dirty="0"/>
                <a:t> budget legislation</a:t>
              </a:r>
              <a:endParaRPr lang="en-US" sz="1477" dirty="0"/>
            </a:p>
          </p:txBody>
        </p:sp>
      </p:grpSp>
      <p:grpSp>
        <p:nvGrpSpPr>
          <p:cNvPr id="21" name="Group 20"/>
          <p:cNvGrpSpPr/>
          <p:nvPr/>
        </p:nvGrpSpPr>
        <p:grpSpPr>
          <a:xfrm>
            <a:off x="2497707" y="4955520"/>
            <a:ext cx="6580781" cy="694271"/>
            <a:chOff x="-684410" y="4729580"/>
            <a:chExt cx="8774372" cy="925693"/>
          </a:xfrm>
        </p:grpSpPr>
        <mc:AlternateContent xmlns:mc="http://schemas.openxmlformats.org/markup-compatibility/2006" xmlns:p14="http://schemas.microsoft.com/office/powerpoint/2010/main">
          <mc:Choice Requires="p14">
            <p:contentPart p14:bwMode="auto" r:id="rId8">
              <p14:nvContentPartPr>
                <p14:cNvPr id="22" name="Ink 21"/>
                <p14:cNvContentPartPr/>
                <p14:nvPr/>
              </p14:nvContentPartPr>
              <p14:xfrm>
                <a:off x="-684410" y="4828247"/>
                <a:ext cx="2241505" cy="817489"/>
              </p14:xfrm>
            </p:contentPart>
          </mc:Choice>
          <mc:Fallback xmlns="">
            <p:pic>
              <p:nvPicPr>
                <p:cNvPr id="22" name="Ink 21"/>
                <p:cNvPicPr/>
                <p:nvPr/>
              </p:nvPicPr>
              <p:blipFill>
                <a:blip r:embed="rId9"/>
                <a:stretch>
                  <a:fillRect/>
                </a:stretch>
              </p:blipFill>
              <p:spPr>
                <a:xfrm>
                  <a:off x="-697262" y="4818499"/>
                  <a:ext cx="2273856" cy="843631"/>
                </a:xfrm>
                <a:prstGeom prst="rect">
                  <a:avLst/>
                </a:prstGeom>
              </p:spPr>
            </p:pic>
          </mc:Fallback>
        </mc:AlternateContent>
        <p:sp>
          <p:nvSpPr>
            <p:cNvPr id="23" name="TextBox 22"/>
            <p:cNvSpPr txBox="1"/>
            <p:nvPr/>
          </p:nvSpPr>
          <p:spPr>
            <a:xfrm>
              <a:off x="-331669" y="4926014"/>
              <a:ext cx="1492585" cy="729259"/>
            </a:xfrm>
            <a:prstGeom prst="rect">
              <a:avLst/>
            </a:prstGeom>
            <a:noFill/>
          </p:spPr>
          <p:txBody>
            <a:bodyPr wrap="square" rtlCol="0">
              <a:spAutoFit/>
            </a:bodyPr>
            <a:lstStyle/>
            <a:p>
              <a:pPr algn="ctr"/>
              <a:r>
                <a:rPr lang="en-ZA" sz="1477" b="1" dirty="0"/>
                <a:t>Time for committees</a:t>
              </a:r>
              <a:endParaRPr lang="en-US" sz="1477" b="1" dirty="0"/>
            </a:p>
          </p:txBody>
        </p:sp>
        <mc:AlternateContent xmlns:mc="http://schemas.openxmlformats.org/markup-compatibility/2006" xmlns:p14="http://schemas.microsoft.com/office/powerpoint/2010/main">
          <mc:Choice Requires="p14">
            <p:contentPart p14:bwMode="auto" r:id="rId10">
              <p14:nvContentPartPr>
                <p14:cNvPr id="24" name="Ink 23"/>
                <p14:cNvContentPartPr/>
                <p14:nvPr/>
              </p14:nvContentPartPr>
              <p14:xfrm>
                <a:off x="3489184" y="4729580"/>
                <a:ext cx="2865862" cy="881809"/>
              </p14:xfrm>
            </p:contentPart>
          </mc:Choice>
          <mc:Fallback xmlns="">
            <p:pic>
              <p:nvPicPr>
                <p:cNvPr id="24" name="Ink 23"/>
                <p:cNvPicPr/>
                <p:nvPr/>
              </p:nvPicPr>
              <p:blipFill>
                <a:blip r:embed="rId11"/>
                <a:stretch>
                  <a:fillRect/>
                </a:stretch>
              </p:blipFill>
              <p:spPr>
                <a:xfrm>
                  <a:off x="3476335" y="4719836"/>
                  <a:ext cx="2898207" cy="907940"/>
                </a:xfrm>
                <a:prstGeom prst="rect">
                  <a:avLst/>
                </a:prstGeom>
              </p:spPr>
            </p:pic>
          </mc:Fallback>
        </mc:AlternateContent>
        <p:sp>
          <p:nvSpPr>
            <p:cNvPr id="25" name="TextBox 24"/>
            <p:cNvSpPr txBox="1"/>
            <p:nvPr/>
          </p:nvSpPr>
          <p:spPr>
            <a:xfrm>
              <a:off x="4288164" y="4880833"/>
              <a:ext cx="1067020" cy="729259"/>
            </a:xfrm>
            <a:prstGeom prst="rect">
              <a:avLst/>
            </a:prstGeom>
            <a:noFill/>
          </p:spPr>
          <p:txBody>
            <a:bodyPr wrap="square" rtlCol="0">
              <a:spAutoFit/>
            </a:bodyPr>
            <a:lstStyle/>
            <a:p>
              <a:pPr algn="ctr"/>
              <a:r>
                <a:rPr lang="en-ZA" sz="1477" b="1" dirty="0"/>
                <a:t>Deeper insights</a:t>
              </a:r>
              <a:endParaRPr lang="en-US" sz="1477" b="1" dirty="0"/>
            </a:p>
          </p:txBody>
        </p:sp>
        <mc:AlternateContent xmlns:mc="http://schemas.openxmlformats.org/markup-compatibility/2006" xmlns:p14="http://schemas.microsoft.com/office/powerpoint/2010/main">
          <mc:Choice Requires="p14">
            <p:contentPart p14:bwMode="auto" r:id="rId12">
              <p14:nvContentPartPr>
                <p14:cNvPr id="26" name="Ink 25"/>
                <p14:cNvContentPartPr/>
                <p14:nvPr/>
              </p14:nvContentPartPr>
              <p14:xfrm>
                <a:off x="1321219" y="4792712"/>
                <a:ext cx="2998115" cy="839338"/>
              </p14:xfrm>
            </p:contentPart>
          </mc:Choice>
          <mc:Fallback xmlns="">
            <p:pic>
              <p:nvPicPr>
                <p:cNvPr id="26" name="Ink 25"/>
                <p:cNvPicPr/>
                <p:nvPr/>
              </p:nvPicPr>
              <p:blipFill>
                <a:blip r:embed="rId13"/>
                <a:stretch>
                  <a:fillRect/>
                </a:stretch>
              </p:blipFill>
              <p:spPr>
                <a:xfrm>
                  <a:off x="1308369" y="4782968"/>
                  <a:ext cx="3030462" cy="865470"/>
                </a:xfrm>
                <a:prstGeom prst="rect">
                  <a:avLst/>
                </a:prstGeom>
              </p:spPr>
            </p:pic>
          </mc:Fallback>
        </mc:AlternateContent>
        <p:sp>
          <p:nvSpPr>
            <p:cNvPr id="27" name="TextBox 26"/>
            <p:cNvSpPr txBox="1"/>
            <p:nvPr/>
          </p:nvSpPr>
          <p:spPr>
            <a:xfrm>
              <a:off x="1641348" y="4868454"/>
              <a:ext cx="2097894" cy="729259"/>
            </a:xfrm>
            <a:prstGeom prst="rect">
              <a:avLst/>
            </a:prstGeom>
            <a:noFill/>
          </p:spPr>
          <p:txBody>
            <a:bodyPr wrap="square" rtlCol="0">
              <a:spAutoFit/>
            </a:bodyPr>
            <a:lstStyle/>
            <a:p>
              <a:pPr algn="ctr"/>
              <a:r>
                <a:rPr lang="en-ZA" sz="1477" b="1" dirty="0"/>
                <a:t>Enhanced Member capacity </a:t>
              </a:r>
              <a:endParaRPr lang="en-US" sz="1477" b="1" dirty="0"/>
            </a:p>
          </p:txBody>
        </p:sp>
        <mc:AlternateContent xmlns:mc="http://schemas.openxmlformats.org/markup-compatibility/2006" xmlns:p14="http://schemas.microsoft.com/office/powerpoint/2010/main">
          <mc:Choice Requires="p14">
            <p:contentPart p14:bwMode="auto" r:id="rId14">
              <p14:nvContentPartPr>
                <p14:cNvPr id="28" name="Ink 27"/>
                <p14:cNvContentPartPr/>
                <p14:nvPr/>
              </p14:nvContentPartPr>
              <p14:xfrm>
                <a:off x="5783128" y="4792712"/>
                <a:ext cx="2306834" cy="750517"/>
              </p14:xfrm>
            </p:contentPart>
          </mc:Choice>
          <mc:Fallback xmlns="">
            <p:pic>
              <p:nvPicPr>
                <p:cNvPr id="28" name="Ink 27"/>
                <p:cNvPicPr/>
                <p:nvPr/>
              </p:nvPicPr>
              <p:blipFill>
                <a:blip r:embed="rId15"/>
                <a:stretch>
                  <a:fillRect/>
                </a:stretch>
              </p:blipFill>
              <p:spPr>
                <a:xfrm>
                  <a:off x="5770278" y="4782959"/>
                  <a:ext cx="2339181" cy="776672"/>
                </a:xfrm>
                <a:prstGeom prst="rect">
                  <a:avLst/>
                </a:prstGeom>
              </p:spPr>
            </p:pic>
          </mc:Fallback>
        </mc:AlternateContent>
        <p:sp>
          <p:nvSpPr>
            <p:cNvPr id="29" name="TextBox 28"/>
            <p:cNvSpPr txBox="1"/>
            <p:nvPr/>
          </p:nvSpPr>
          <p:spPr>
            <a:xfrm>
              <a:off x="6057443" y="4852546"/>
              <a:ext cx="1895471" cy="729259"/>
            </a:xfrm>
            <a:prstGeom prst="rect">
              <a:avLst/>
            </a:prstGeom>
            <a:noFill/>
          </p:spPr>
          <p:txBody>
            <a:bodyPr wrap="square" rtlCol="0">
              <a:spAutoFit/>
            </a:bodyPr>
            <a:lstStyle/>
            <a:p>
              <a:pPr algn="ctr"/>
              <a:r>
                <a:rPr lang="en-ZA" sz="1477" b="1" dirty="0"/>
                <a:t>Public submissions</a:t>
              </a:r>
              <a:endParaRPr lang="en-US" sz="1477" b="1" dirty="0"/>
            </a:p>
          </p:txBody>
        </p:sp>
      </p:grpSp>
      <p:grpSp>
        <p:nvGrpSpPr>
          <p:cNvPr id="12" name="Group 11"/>
          <p:cNvGrpSpPr/>
          <p:nvPr/>
        </p:nvGrpSpPr>
        <p:grpSpPr>
          <a:xfrm>
            <a:off x="637256" y="5840764"/>
            <a:ext cx="8761995" cy="799412"/>
            <a:chOff x="165186" y="5979801"/>
            <a:chExt cx="9492161" cy="866030"/>
          </a:xfrm>
        </p:grpSpPr>
        <mc:AlternateContent xmlns:mc="http://schemas.openxmlformats.org/markup-compatibility/2006" xmlns:p14="http://schemas.microsoft.com/office/powerpoint/2010/main">
          <mc:Choice Requires="p14">
            <p:contentPart p14:bwMode="auto" r:id="rId16">
              <p14:nvContentPartPr>
                <p14:cNvPr id="31" name="Ink 30"/>
                <p14:cNvContentPartPr/>
                <p14:nvPr/>
              </p14:nvContentPartPr>
              <p14:xfrm>
                <a:off x="5377619" y="6050390"/>
                <a:ext cx="1759811" cy="684815"/>
              </p14:xfrm>
            </p:contentPart>
          </mc:Choice>
          <mc:Fallback xmlns="">
            <p:pic>
              <p:nvPicPr>
                <p:cNvPr id="31" name="Ink 30"/>
                <p:cNvPicPr/>
                <p:nvPr/>
              </p:nvPicPr>
              <p:blipFill>
                <a:blip r:embed="rId17"/>
                <a:stretch>
                  <a:fillRect/>
                </a:stretch>
              </p:blipFill>
              <p:spPr>
                <a:xfrm>
                  <a:off x="5367178" y="6042469"/>
                  <a:ext cx="1786093" cy="706058"/>
                </a:xfrm>
                <a:prstGeom prst="rect">
                  <a:avLst/>
                </a:prstGeom>
              </p:spPr>
            </p:pic>
          </mc:Fallback>
        </mc:AlternateContent>
        <p:sp>
          <p:nvSpPr>
            <p:cNvPr id="32" name="TextBox 31"/>
            <p:cNvSpPr txBox="1"/>
            <p:nvPr/>
          </p:nvSpPr>
          <p:spPr>
            <a:xfrm>
              <a:off x="5594229" y="6210971"/>
              <a:ext cx="1728806" cy="530840"/>
            </a:xfrm>
            <a:prstGeom prst="rect">
              <a:avLst/>
            </a:prstGeom>
            <a:noFill/>
          </p:spPr>
          <p:txBody>
            <a:bodyPr wrap="square" rtlCol="0">
              <a:spAutoFit/>
            </a:bodyPr>
            <a:lstStyle/>
            <a:p>
              <a:r>
                <a:rPr lang="en-ZA" sz="1292" dirty="0"/>
                <a:t>Better tracking, monitoring</a:t>
              </a:r>
              <a:endParaRPr lang="en-US" sz="1292" dirty="0"/>
            </a:p>
          </p:txBody>
        </p:sp>
        <mc:AlternateContent xmlns:mc="http://schemas.openxmlformats.org/markup-compatibility/2006" xmlns:p14="http://schemas.microsoft.com/office/powerpoint/2010/main">
          <mc:Choice Requires="p14">
            <p:contentPart p14:bwMode="auto" r:id="rId18">
              <p14:nvContentPartPr>
                <p14:cNvPr id="33" name="Ink 32"/>
                <p14:cNvContentPartPr/>
                <p14:nvPr/>
              </p14:nvContentPartPr>
              <p14:xfrm>
                <a:off x="165186" y="6050390"/>
                <a:ext cx="1713532" cy="662021"/>
              </p14:xfrm>
            </p:contentPart>
          </mc:Choice>
          <mc:Fallback xmlns="">
            <p:pic>
              <p:nvPicPr>
                <p:cNvPr id="33" name="Ink 32"/>
                <p:cNvPicPr/>
                <p:nvPr/>
              </p:nvPicPr>
              <p:blipFill>
                <a:blip r:embed="rId19"/>
                <a:stretch>
                  <a:fillRect/>
                </a:stretch>
              </p:blipFill>
              <p:spPr>
                <a:xfrm>
                  <a:off x="154746" y="6042470"/>
                  <a:ext cx="1739811" cy="683260"/>
                </a:xfrm>
                <a:prstGeom prst="rect">
                  <a:avLst/>
                </a:prstGeom>
              </p:spPr>
            </p:pic>
          </mc:Fallback>
        </mc:AlternateContent>
        <p:sp>
          <p:nvSpPr>
            <p:cNvPr id="34" name="TextBox 33"/>
            <p:cNvSpPr txBox="1"/>
            <p:nvPr/>
          </p:nvSpPr>
          <p:spPr>
            <a:xfrm>
              <a:off x="395606" y="6211985"/>
              <a:ext cx="1429428" cy="530840"/>
            </a:xfrm>
            <a:prstGeom prst="rect">
              <a:avLst/>
            </a:prstGeom>
            <a:noFill/>
          </p:spPr>
          <p:txBody>
            <a:bodyPr wrap="square" rtlCol="0">
              <a:spAutoFit/>
            </a:bodyPr>
            <a:lstStyle/>
            <a:p>
              <a:r>
                <a:rPr lang="en-ZA" sz="1292" dirty="0"/>
                <a:t>Change in programme</a:t>
              </a:r>
              <a:endParaRPr lang="en-US" sz="1292" dirty="0"/>
            </a:p>
          </p:txBody>
        </p:sp>
        <mc:AlternateContent xmlns:mc="http://schemas.openxmlformats.org/markup-compatibility/2006" xmlns:p14="http://schemas.microsoft.com/office/powerpoint/2010/main">
          <mc:Choice Requires="p14">
            <p:contentPart p14:bwMode="auto" r:id="rId20">
              <p14:nvContentPartPr>
                <p14:cNvPr id="35" name="Ink 34"/>
                <p14:cNvContentPartPr/>
                <p14:nvPr/>
              </p14:nvContentPartPr>
              <p14:xfrm>
                <a:off x="6664957" y="6168173"/>
                <a:ext cx="1658828" cy="544238"/>
              </p14:xfrm>
            </p:contentPart>
          </mc:Choice>
          <mc:Fallback xmlns="">
            <p:pic>
              <p:nvPicPr>
                <p:cNvPr id="35" name="Ink 34"/>
                <p:cNvPicPr/>
                <p:nvPr/>
              </p:nvPicPr>
              <p:blipFill>
                <a:blip r:embed="rId21"/>
                <a:stretch>
                  <a:fillRect/>
                </a:stretch>
              </p:blipFill>
              <p:spPr>
                <a:xfrm>
                  <a:off x="6654517" y="6160254"/>
                  <a:ext cx="1685107" cy="565475"/>
                </a:xfrm>
                <a:prstGeom prst="rect">
                  <a:avLst/>
                </a:prstGeom>
              </p:spPr>
            </p:pic>
          </mc:Fallback>
        </mc:AlternateContent>
        <p:sp>
          <p:nvSpPr>
            <p:cNvPr id="36" name="TextBox 35"/>
            <p:cNvSpPr txBox="1"/>
            <p:nvPr/>
          </p:nvSpPr>
          <p:spPr>
            <a:xfrm>
              <a:off x="7146833" y="6216258"/>
              <a:ext cx="1020941" cy="530840"/>
            </a:xfrm>
            <a:prstGeom prst="rect">
              <a:avLst/>
            </a:prstGeom>
            <a:noFill/>
          </p:spPr>
          <p:txBody>
            <a:bodyPr wrap="square" rtlCol="0">
              <a:spAutoFit/>
            </a:bodyPr>
            <a:lstStyle/>
            <a:p>
              <a:r>
                <a:rPr lang="en-ZA" sz="1292" dirty="0"/>
                <a:t>Data and systems</a:t>
              </a:r>
              <a:endParaRPr lang="en-US" sz="1292" dirty="0"/>
            </a:p>
          </p:txBody>
        </p:sp>
        <mc:AlternateContent xmlns:mc="http://schemas.openxmlformats.org/markup-compatibility/2006" xmlns:p14="http://schemas.microsoft.com/office/powerpoint/2010/main">
          <mc:Choice Requires="p14">
            <p:contentPart p14:bwMode="auto" r:id="rId22">
              <p14:nvContentPartPr>
                <p14:cNvPr id="37" name="Ink 36"/>
                <p14:cNvContentPartPr/>
                <p14:nvPr/>
              </p14:nvContentPartPr>
              <p14:xfrm>
                <a:off x="8011764" y="6118970"/>
                <a:ext cx="1498374" cy="593441"/>
              </p14:xfrm>
            </p:contentPart>
          </mc:Choice>
          <mc:Fallback xmlns="">
            <p:pic>
              <p:nvPicPr>
                <p:cNvPr id="37" name="Ink 36"/>
                <p:cNvPicPr/>
                <p:nvPr/>
              </p:nvPicPr>
              <p:blipFill>
                <a:blip r:embed="rId23"/>
                <a:stretch>
                  <a:fillRect/>
                </a:stretch>
              </p:blipFill>
              <p:spPr>
                <a:xfrm>
                  <a:off x="8001311" y="6111038"/>
                  <a:ext cx="1524687" cy="614713"/>
                </a:xfrm>
                <a:prstGeom prst="rect">
                  <a:avLst/>
                </a:prstGeom>
              </p:spPr>
            </p:pic>
          </mc:Fallback>
        </mc:AlternateContent>
        <p:sp>
          <p:nvSpPr>
            <p:cNvPr id="38" name="TextBox 37"/>
            <p:cNvSpPr txBox="1"/>
            <p:nvPr/>
          </p:nvSpPr>
          <p:spPr>
            <a:xfrm>
              <a:off x="8260754" y="6191768"/>
              <a:ext cx="1396593" cy="530840"/>
            </a:xfrm>
            <a:prstGeom prst="rect">
              <a:avLst/>
            </a:prstGeom>
            <a:noFill/>
          </p:spPr>
          <p:txBody>
            <a:bodyPr wrap="square" rtlCol="0">
              <a:spAutoFit/>
            </a:bodyPr>
            <a:lstStyle/>
            <a:p>
              <a:r>
                <a:rPr lang="en-ZA" sz="1292" dirty="0"/>
                <a:t>Technology &amp; social media</a:t>
              </a:r>
              <a:endParaRPr lang="en-US" sz="1292" dirty="0"/>
            </a:p>
          </p:txBody>
        </p:sp>
        <mc:AlternateContent xmlns:mc="http://schemas.openxmlformats.org/markup-compatibility/2006" xmlns:p14="http://schemas.microsoft.com/office/powerpoint/2010/main">
          <mc:Choice Requires="p14">
            <p:contentPart p14:bwMode="auto" r:id="rId24">
              <p14:nvContentPartPr>
                <p14:cNvPr id="39" name="Ink 38"/>
                <p14:cNvContentPartPr/>
                <p14:nvPr/>
              </p14:nvContentPartPr>
              <p14:xfrm>
                <a:off x="1406243" y="6141993"/>
                <a:ext cx="1902918" cy="606845"/>
              </p14:xfrm>
            </p:contentPart>
          </mc:Choice>
          <mc:Fallback xmlns="">
            <p:pic>
              <p:nvPicPr>
                <p:cNvPr id="39" name="Ink 38"/>
                <p:cNvPicPr/>
                <p:nvPr/>
              </p:nvPicPr>
              <p:blipFill>
                <a:blip r:embed="rId25"/>
                <a:stretch>
                  <a:fillRect/>
                </a:stretch>
              </p:blipFill>
              <p:spPr>
                <a:xfrm>
                  <a:off x="1395803" y="6134075"/>
                  <a:ext cx="1929197" cy="628081"/>
                </a:xfrm>
                <a:prstGeom prst="rect">
                  <a:avLst/>
                </a:prstGeom>
              </p:spPr>
            </p:pic>
          </mc:Fallback>
        </mc:AlternateContent>
        <p:sp>
          <p:nvSpPr>
            <p:cNvPr id="40" name="TextBox 39"/>
            <p:cNvSpPr txBox="1"/>
            <p:nvPr/>
          </p:nvSpPr>
          <p:spPr>
            <a:xfrm>
              <a:off x="1771800" y="6215073"/>
              <a:ext cx="1533208" cy="530840"/>
            </a:xfrm>
            <a:prstGeom prst="rect">
              <a:avLst/>
            </a:prstGeom>
            <a:noFill/>
          </p:spPr>
          <p:txBody>
            <a:bodyPr wrap="square" rtlCol="0">
              <a:spAutoFit/>
            </a:bodyPr>
            <a:lstStyle/>
            <a:p>
              <a:r>
                <a:rPr lang="en-ZA" sz="1292" dirty="0"/>
                <a:t>Capacity-building Programmes</a:t>
              </a:r>
              <a:endParaRPr lang="en-US" sz="1292" dirty="0"/>
            </a:p>
          </p:txBody>
        </p:sp>
        <mc:AlternateContent xmlns:mc="http://schemas.openxmlformats.org/markup-compatibility/2006" xmlns:p14="http://schemas.microsoft.com/office/powerpoint/2010/main">
          <mc:Choice Requires="p14">
            <p:contentPart p14:bwMode="auto" r:id="rId26">
              <p14:nvContentPartPr>
                <p14:cNvPr id="41" name="Ink 40"/>
                <p14:cNvContentPartPr/>
                <p14:nvPr/>
              </p14:nvContentPartPr>
              <p14:xfrm>
                <a:off x="3119775" y="5979801"/>
                <a:ext cx="1317958" cy="835717"/>
              </p14:xfrm>
            </p:contentPart>
          </mc:Choice>
          <mc:Fallback xmlns="">
            <p:pic>
              <p:nvPicPr>
                <p:cNvPr id="41" name="Ink 40"/>
                <p:cNvPicPr/>
                <p:nvPr/>
              </p:nvPicPr>
              <p:blipFill>
                <a:blip r:embed="rId27"/>
                <a:stretch>
                  <a:fillRect/>
                </a:stretch>
              </p:blipFill>
              <p:spPr>
                <a:xfrm>
                  <a:off x="3109335" y="5971880"/>
                  <a:ext cx="1344238" cy="856961"/>
                </a:xfrm>
                <a:prstGeom prst="rect">
                  <a:avLst/>
                </a:prstGeom>
              </p:spPr>
            </p:pic>
          </mc:Fallback>
        </mc:AlternateContent>
        <p:sp>
          <p:nvSpPr>
            <p:cNvPr id="42" name="TextBox 41"/>
            <p:cNvSpPr txBox="1"/>
            <p:nvPr/>
          </p:nvSpPr>
          <p:spPr>
            <a:xfrm>
              <a:off x="3271852" y="6099584"/>
              <a:ext cx="990723" cy="746247"/>
            </a:xfrm>
            <a:prstGeom prst="rect">
              <a:avLst/>
            </a:prstGeom>
            <a:noFill/>
          </p:spPr>
          <p:txBody>
            <a:bodyPr wrap="square" rtlCol="0">
              <a:spAutoFit/>
            </a:bodyPr>
            <a:lstStyle/>
            <a:p>
              <a:pPr algn="ctr"/>
              <a:r>
                <a:rPr lang="en-ZA" sz="1292" dirty="0"/>
                <a:t>Better analysis,  synthesis </a:t>
              </a:r>
              <a:endParaRPr lang="en-US" sz="1292" dirty="0"/>
            </a:p>
          </p:txBody>
        </p:sp>
        <mc:AlternateContent xmlns:mc="http://schemas.openxmlformats.org/markup-compatibility/2006" xmlns:p14="http://schemas.microsoft.com/office/powerpoint/2010/main">
          <mc:Choice Requires="p14">
            <p:contentPart p14:bwMode="auto" r:id="rId28">
              <p14:nvContentPartPr>
                <p14:cNvPr id="43" name="Ink 42"/>
                <p14:cNvContentPartPr/>
                <p14:nvPr/>
              </p14:nvContentPartPr>
              <p14:xfrm>
                <a:off x="4244894" y="6089095"/>
                <a:ext cx="1330643" cy="612641"/>
              </p14:xfrm>
            </p:contentPart>
          </mc:Choice>
          <mc:Fallback xmlns="">
            <p:pic>
              <p:nvPicPr>
                <p:cNvPr id="43" name="Ink 42"/>
                <p:cNvPicPr/>
                <p:nvPr/>
              </p:nvPicPr>
              <p:blipFill>
                <a:blip r:embed="rId29"/>
                <a:stretch>
                  <a:fillRect/>
                </a:stretch>
              </p:blipFill>
              <p:spPr>
                <a:xfrm>
                  <a:off x="4234456" y="6081176"/>
                  <a:ext cx="1356918" cy="633878"/>
                </a:xfrm>
                <a:prstGeom prst="rect">
                  <a:avLst/>
                </a:prstGeom>
              </p:spPr>
            </p:pic>
          </mc:Fallback>
        </mc:AlternateContent>
        <p:sp>
          <p:nvSpPr>
            <p:cNvPr id="44" name="TextBox 43"/>
            <p:cNvSpPr txBox="1"/>
            <p:nvPr/>
          </p:nvSpPr>
          <p:spPr>
            <a:xfrm>
              <a:off x="4423074" y="6194069"/>
              <a:ext cx="1269885" cy="530840"/>
            </a:xfrm>
            <a:prstGeom prst="rect">
              <a:avLst/>
            </a:prstGeom>
            <a:noFill/>
          </p:spPr>
          <p:txBody>
            <a:bodyPr wrap="square" rtlCol="0">
              <a:spAutoFit/>
            </a:bodyPr>
            <a:lstStyle/>
            <a:p>
              <a:r>
                <a:rPr lang="en-ZA" sz="1292" dirty="0"/>
                <a:t>Public info  and access</a:t>
              </a:r>
              <a:endParaRPr lang="en-US" sz="1292" dirty="0"/>
            </a:p>
          </p:txBody>
        </p:sp>
      </p:grpSp>
      <p:sp>
        <p:nvSpPr>
          <p:cNvPr id="47" name="TextBox 46"/>
          <p:cNvSpPr txBox="1"/>
          <p:nvPr/>
        </p:nvSpPr>
        <p:spPr>
          <a:xfrm>
            <a:off x="499784" y="1828400"/>
            <a:ext cx="1234475" cy="319639"/>
          </a:xfrm>
          <a:prstGeom prst="rect">
            <a:avLst/>
          </a:prstGeom>
          <a:noFill/>
        </p:spPr>
        <p:txBody>
          <a:bodyPr wrap="square" rtlCol="0">
            <a:spAutoFit/>
          </a:bodyPr>
          <a:lstStyle/>
          <a:p>
            <a:r>
              <a:rPr lang="en-ZA" sz="1477" i="1" dirty="0">
                <a:solidFill>
                  <a:schemeClr val="bg1">
                    <a:lumMod val="50000"/>
                  </a:schemeClr>
                </a:solidFill>
              </a:rPr>
              <a:t>Impact 2030</a:t>
            </a:r>
            <a:endParaRPr lang="en-US" sz="1477" i="1" dirty="0">
              <a:solidFill>
                <a:schemeClr val="bg1">
                  <a:lumMod val="50000"/>
                </a:schemeClr>
              </a:solidFill>
            </a:endParaRPr>
          </a:p>
        </p:txBody>
      </p:sp>
      <p:sp>
        <p:nvSpPr>
          <p:cNvPr id="48" name="TextBox 47"/>
          <p:cNvSpPr txBox="1"/>
          <p:nvPr/>
        </p:nvSpPr>
        <p:spPr>
          <a:xfrm>
            <a:off x="499783" y="2446474"/>
            <a:ext cx="1325175" cy="319639"/>
          </a:xfrm>
          <a:prstGeom prst="rect">
            <a:avLst/>
          </a:prstGeom>
          <a:noFill/>
        </p:spPr>
        <p:txBody>
          <a:bodyPr wrap="square" rtlCol="0">
            <a:spAutoFit/>
          </a:bodyPr>
          <a:lstStyle/>
          <a:p>
            <a:r>
              <a:rPr lang="en-ZA" sz="1477" i="1" dirty="0">
                <a:solidFill>
                  <a:schemeClr val="bg1">
                    <a:lumMod val="50000"/>
                  </a:schemeClr>
                </a:solidFill>
              </a:rPr>
              <a:t>Outcome 2024</a:t>
            </a:r>
            <a:endParaRPr lang="en-US" sz="1477" i="1" dirty="0">
              <a:solidFill>
                <a:schemeClr val="bg1">
                  <a:lumMod val="50000"/>
                </a:schemeClr>
              </a:solidFill>
            </a:endParaRPr>
          </a:p>
        </p:txBody>
      </p:sp>
      <p:sp>
        <p:nvSpPr>
          <p:cNvPr id="49" name="TextBox 48"/>
          <p:cNvSpPr txBox="1"/>
          <p:nvPr/>
        </p:nvSpPr>
        <p:spPr>
          <a:xfrm>
            <a:off x="511507" y="3090294"/>
            <a:ext cx="1234475" cy="319639"/>
          </a:xfrm>
          <a:prstGeom prst="rect">
            <a:avLst/>
          </a:prstGeom>
          <a:noFill/>
        </p:spPr>
        <p:txBody>
          <a:bodyPr wrap="square" rtlCol="0">
            <a:spAutoFit/>
          </a:bodyPr>
          <a:lstStyle/>
          <a:p>
            <a:r>
              <a:rPr lang="en-ZA" sz="1477" i="1" dirty="0">
                <a:solidFill>
                  <a:schemeClr val="bg1">
                    <a:lumMod val="50000"/>
                  </a:schemeClr>
                </a:solidFill>
              </a:rPr>
              <a:t>Outputs</a:t>
            </a:r>
            <a:endParaRPr lang="en-US" sz="1477" i="1" dirty="0">
              <a:solidFill>
                <a:schemeClr val="bg1">
                  <a:lumMod val="50000"/>
                </a:schemeClr>
              </a:solidFill>
            </a:endParaRPr>
          </a:p>
        </p:txBody>
      </p:sp>
      <p:sp>
        <p:nvSpPr>
          <p:cNvPr id="50" name="TextBox 49"/>
          <p:cNvSpPr txBox="1"/>
          <p:nvPr/>
        </p:nvSpPr>
        <p:spPr>
          <a:xfrm>
            <a:off x="548732" y="5250896"/>
            <a:ext cx="1234475" cy="319639"/>
          </a:xfrm>
          <a:prstGeom prst="rect">
            <a:avLst/>
          </a:prstGeom>
          <a:noFill/>
        </p:spPr>
        <p:txBody>
          <a:bodyPr wrap="square" rtlCol="0">
            <a:spAutoFit/>
          </a:bodyPr>
          <a:lstStyle/>
          <a:p>
            <a:r>
              <a:rPr lang="en-ZA" sz="1477" i="1" dirty="0">
                <a:solidFill>
                  <a:schemeClr val="bg1">
                    <a:lumMod val="50000"/>
                  </a:schemeClr>
                </a:solidFill>
              </a:rPr>
              <a:t>Inputs</a:t>
            </a:r>
            <a:endParaRPr lang="en-US" sz="1477" i="1" dirty="0">
              <a:solidFill>
                <a:schemeClr val="bg1">
                  <a:lumMod val="50000"/>
                </a:schemeClr>
              </a:solidFill>
            </a:endParaRPr>
          </a:p>
        </p:txBody>
      </p:sp>
      <p:sp>
        <p:nvSpPr>
          <p:cNvPr id="51" name="TextBox 50"/>
          <p:cNvSpPr txBox="1"/>
          <p:nvPr/>
        </p:nvSpPr>
        <p:spPr>
          <a:xfrm>
            <a:off x="502026" y="4176200"/>
            <a:ext cx="1234475" cy="319639"/>
          </a:xfrm>
          <a:prstGeom prst="rect">
            <a:avLst/>
          </a:prstGeom>
          <a:noFill/>
        </p:spPr>
        <p:txBody>
          <a:bodyPr wrap="square" rtlCol="0">
            <a:spAutoFit/>
          </a:bodyPr>
          <a:lstStyle/>
          <a:p>
            <a:r>
              <a:rPr lang="en-ZA" sz="1477" i="1" dirty="0">
                <a:solidFill>
                  <a:schemeClr val="bg1">
                    <a:lumMod val="50000"/>
                  </a:schemeClr>
                </a:solidFill>
              </a:rPr>
              <a:t>Activities</a:t>
            </a:r>
            <a:endParaRPr lang="en-US" sz="1477" i="1" dirty="0">
              <a:solidFill>
                <a:schemeClr val="bg1">
                  <a:lumMod val="50000"/>
                </a:schemeClr>
              </a:solidFill>
            </a:endParaRPr>
          </a:p>
        </p:txBody>
      </p:sp>
      <p:grpSp>
        <p:nvGrpSpPr>
          <p:cNvPr id="11" name="Group 10"/>
          <p:cNvGrpSpPr/>
          <p:nvPr/>
        </p:nvGrpSpPr>
        <p:grpSpPr>
          <a:xfrm>
            <a:off x="1354159" y="3937729"/>
            <a:ext cx="8174046" cy="753157"/>
            <a:chOff x="963826" y="4431578"/>
            <a:chExt cx="8855216" cy="815920"/>
          </a:xfrm>
        </p:grpSpPr>
        <p:grpSp>
          <p:nvGrpSpPr>
            <p:cNvPr id="16" name="Group 15"/>
            <p:cNvGrpSpPr/>
            <p:nvPr/>
          </p:nvGrpSpPr>
          <p:grpSpPr>
            <a:xfrm>
              <a:off x="963826" y="4461093"/>
              <a:ext cx="8855216" cy="727231"/>
              <a:chOff x="697108" y="3759578"/>
              <a:chExt cx="9687204" cy="895053"/>
            </a:xfrm>
          </p:grpSpPr>
          <p:sp>
            <p:nvSpPr>
              <p:cNvPr id="17" name="TextBox 16"/>
              <p:cNvSpPr txBox="1"/>
              <p:nvPr/>
            </p:nvSpPr>
            <p:spPr>
              <a:xfrm>
                <a:off x="7644008" y="3918101"/>
                <a:ext cx="2740304" cy="729260"/>
              </a:xfrm>
              <a:prstGeom prst="rect">
                <a:avLst/>
              </a:prstGeom>
              <a:noFill/>
            </p:spPr>
            <p:txBody>
              <a:bodyPr wrap="square" rtlCol="0">
                <a:spAutoFit/>
              </a:bodyPr>
              <a:lstStyle/>
              <a:p>
                <a:pPr algn="ctr"/>
                <a:r>
                  <a:rPr lang="en-ZA" sz="1477" dirty="0"/>
                  <a:t>Questions, debates, statements</a:t>
                </a:r>
                <a:endParaRPr lang="en-US" sz="1477" dirty="0"/>
              </a:p>
            </p:txBody>
          </p:sp>
          <mc:AlternateContent xmlns:mc="http://schemas.openxmlformats.org/markup-compatibility/2006" xmlns:p14="http://schemas.microsoft.com/office/powerpoint/2010/main">
            <mc:Choice Requires="p14">
              <p:contentPart p14:bwMode="auto" r:id="rId30">
                <p14:nvContentPartPr>
                  <p14:cNvPr id="18" name="Ink 17"/>
                  <p14:cNvContentPartPr/>
                  <p14:nvPr/>
                </p14:nvContentPartPr>
                <p14:xfrm>
                  <a:off x="7859346" y="3759578"/>
                  <a:ext cx="2372139" cy="838334"/>
                </p14:xfrm>
              </p:contentPart>
            </mc:Choice>
            <mc:Fallback xmlns="">
              <p:pic>
                <p:nvPicPr>
                  <p:cNvPr id="18" name="Ink 17"/>
                  <p:cNvPicPr/>
                  <p:nvPr/>
                </p:nvPicPr>
                <p:blipFill>
                  <a:blip r:embed="rId31"/>
                  <a:stretch>
                    <a:fillRect/>
                  </a:stretch>
                </p:blipFill>
                <p:spPr>
                  <a:xfrm>
                    <a:off x="7847924" y="3749830"/>
                    <a:ext cx="2400890" cy="864477"/>
                  </a:xfrm>
                  <a:prstGeom prst="rect">
                    <a:avLst/>
                  </a:prstGeom>
                </p:spPr>
              </p:pic>
            </mc:Fallback>
          </mc:AlternateContent>
          <p:sp>
            <p:nvSpPr>
              <p:cNvPr id="19" name="TextBox 18"/>
              <p:cNvSpPr txBox="1"/>
              <p:nvPr/>
            </p:nvSpPr>
            <p:spPr>
              <a:xfrm>
                <a:off x="701243" y="3925372"/>
                <a:ext cx="1985543" cy="729259"/>
              </a:xfrm>
              <a:prstGeom prst="rect">
                <a:avLst/>
              </a:prstGeom>
              <a:noFill/>
            </p:spPr>
            <p:txBody>
              <a:bodyPr wrap="square" rtlCol="0">
                <a:spAutoFit/>
              </a:bodyPr>
              <a:lstStyle/>
              <a:p>
                <a:pPr algn="ctr"/>
                <a:r>
                  <a:rPr lang="en-ZA" sz="1477" dirty="0"/>
                  <a:t>Individual Member activities</a:t>
                </a:r>
                <a:endParaRPr lang="en-US" sz="1477" dirty="0"/>
              </a:p>
            </p:txBody>
          </p:sp>
          <mc:AlternateContent xmlns:mc="http://schemas.openxmlformats.org/markup-compatibility/2006" xmlns:p14="http://schemas.microsoft.com/office/powerpoint/2010/main">
            <mc:Choice Requires="p14">
              <p:contentPart p14:bwMode="auto" r:id="rId32">
                <p14:nvContentPartPr>
                  <p14:cNvPr id="20" name="Ink 19"/>
                  <p14:cNvContentPartPr/>
                  <p14:nvPr/>
                </p14:nvContentPartPr>
                <p14:xfrm>
                  <a:off x="697108" y="3796036"/>
                  <a:ext cx="1969706" cy="823783"/>
                </p14:xfrm>
              </p:contentPart>
            </mc:Choice>
            <mc:Fallback xmlns="">
              <p:pic>
                <p:nvPicPr>
                  <p:cNvPr id="20" name="Ink 19"/>
                  <p:cNvPicPr/>
                  <p:nvPr/>
                </p:nvPicPr>
                <p:blipFill>
                  <a:blip r:embed="rId33"/>
                  <a:stretch>
                    <a:fillRect/>
                  </a:stretch>
                </p:blipFill>
                <p:spPr>
                  <a:xfrm>
                    <a:off x="685686" y="3786287"/>
                    <a:ext cx="1998458" cy="849928"/>
                  </a:xfrm>
                  <a:prstGeom prst="rect">
                    <a:avLst/>
                  </a:prstGeom>
                </p:spPr>
              </p:pic>
            </mc:Fallback>
          </mc:AlternateContent>
        </p:grpSp>
        <p:grpSp>
          <p:nvGrpSpPr>
            <p:cNvPr id="52" name="Group 51"/>
            <p:cNvGrpSpPr/>
            <p:nvPr/>
          </p:nvGrpSpPr>
          <p:grpSpPr>
            <a:xfrm>
              <a:off x="2988782" y="4431578"/>
              <a:ext cx="4528149" cy="815920"/>
              <a:chOff x="2610381" y="3697901"/>
              <a:chExt cx="5573106" cy="1004210"/>
            </a:xfrm>
          </p:grpSpPr>
          <mc:AlternateContent xmlns:mc="http://schemas.openxmlformats.org/markup-compatibility/2006" xmlns:p14="http://schemas.microsoft.com/office/powerpoint/2010/main">
            <mc:Choice Requires="p14">
              <p:contentPart p14:bwMode="auto" r:id="rId34">
                <p14:nvContentPartPr>
                  <p14:cNvPr id="54" name="Ink 53"/>
                  <p14:cNvContentPartPr/>
                  <p14:nvPr/>
                </p14:nvContentPartPr>
                <p14:xfrm>
                  <a:off x="4024492" y="3730709"/>
                  <a:ext cx="1907442" cy="971402"/>
                </p14:xfrm>
              </p:contentPart>
            </mc:Choice>
            <mc:Fallback xmlns="">
              <p:pic>
                <p:nvPicPr>
                  <p:cNvPr id="54" name="Ink 53"/>
                  <p:cNvPicPr/>
                  <p:nvPr/>
                </p:nvPicPr>
                <p:blipFill>
                  <a:blip r:embed="rId35"/>
                  <a:stretch>
                    <a:fillRect/>
                  </a:stretch>
                </p:blipFill>
                <p:spPr>
                  <a:xfrm>
                    <a:off x="4011643" y="3720960"/>
                    <a:ext cx="1939787" cy="997548"/>
                  </a:xfrm>
                  <a:prstGeom prst="rect">
                    <a:avLst/>
                  </a:prstGeom>
                </p:spPr>
              </p:pic>
            </mc:Fallback>
          </mc:AlternateContent>
          <p:sp>
            <p:nvSpPr>
              <p:cNvPr id="55" name="TextBox 54"/>
              <p:cNvSpPr txBox="1"/>
              <p:nvPr/>
            </p:nvSpPr>
            <p:spPr>
              <a:xfrm>
                <a:off x="4191970" y="3918982"/>
                <a:ext cx="2130940" cy="729261"/>
              </a:xfrm>
              <a:prstGeom prst="rect">
                <a:avLst/>
              </a:prstGeom>
              <a:noFill/>
            </p:spPr>
            <p:txBody>
              <a:bodyPr wrap="square" rtlCol="0">
                <a:spAutoFit/>
              </a:bodyPr>
              <a:lstStyle/>
              <a:p>
                <a:r>
                  <a:rPr lang="en-ZA" sz="1477" b="1" dirty="0"/>
                  <a:t>More effective involvement</a:t>
                </a:r>
                <a:endParaRPr lang="en-US" sz="1477" b="1" dirty="0"/>
              </a:p>
            </p:txBody>
          </p:sp>
          <mc:AlternateContent xmlns:mc="http://schemas.openxmlformats.org/markup-compatibility/2006" xmlns:p14="http://schemas.microsoft.com/office/powerpoint/2010/main">
            <mc:Choice Requires="p14">
              <p:contentPart p14:bwMode="auto" r:id="rId36">
                <p14:nvContentPartPr>
                  <p14:cNvPr id="56" name="Ink 55"/>
                  <p14:cNvContentPartPr/>
                  <p14:nvPr/>
                </p14:nvContentPartPr>
                <p14:xfrm>
                  <a:off x="5830905" y="3697901"/>
                  <a:ext cx="2201757" cy="971658"/>
                </p14:xfrm>
              </p:contentPart>
            </mc:Choice>
            <mc:Fallback xmlns="">
              <p:pic>
                <p:nvPicPr>
                  <p:cNvPr id="56" name="Ink 55"/>
                  <p:cNvPicPr/>
                  <p:nvPr/>
                </p:nvPicPr>
                <p:blipFill>
                  <a:blip r:embed="rId37"/>
                  <a:stretch>
                    <a:fillRect/>
                  </a:stretch>
                </p:blipFill>
                <p:spPr>
                  <a:xfrm>
                    <a:off x="5816985" y="3687339"/>
                    <a:ext cx="2236797" cy="999982"/>
                  </a:xfrm>
                  <a:prstGeom prst="rect">
                    <a:avLst/>
                  </a:prstGeom>
                </p:spPr>
              </p:pic>
            </mc:Fallback>
          </mc:AlternateContent>
          <p:sp>
            <p:nvSpPr>
              <p:cNvPr id="57" name="TextBox 56"/>
              <p:cNvSpPr txBox="1"/>
              <p:nvPr/>
            </p:nvSpPr>
            <p:spPr>
              <a:xfrm>
                <a:off x="2858276" y="3884474"/>
                <a:ext cx="1721778" cy="729261"/>
              </a:xfrm>
              <a:prstGeom prst="rect">
                <a:avLst/>
              </a:prstGeom>
              <a:noFill/>
            </p:spPr>
            <p:txBody>
              <a:bodyPr wrap="square" rtlCol="0">
                <a:spAutoFit/>
              </a:bodyPr>
              <a:lstStyle/>
              <a:p>
                <a:r>
                  <a:rPr lang="en-ZA" sz="1477" b="1" dirty="0"/>
                  <a:t>Deeper scrutiny</a:t>
                </a:r>
                <a:endParaRPr lang="en-US" sz="1477" b="1" dirty="0"/>
              </a:p>
            </p:txBody>
          </p:sp>
          <mc:AlternateContent xmlns:mc="http://schemas.openxmlformats.org/markup-compatibility/2006" xmlns:p14="http://schemas.microsoft.com/office/powerpoint/2010/main">
            <mc:Choice Requires="p14">
              <p:contentPart p14:bwMode="auto" r:id="rId38">
                <p14:nvContentPartPr>
                  <p14:cNvPr id="58" name="Ink 57"/>
                  <p14:cNvContentPartPr/>
                  <p14:nvPr/>
                </p14:nvContentPartPr>
                <p14:xfrm>
                  <a:off x="2610381" y="3730709"/>
                  <a:ext cx="1581590" cy="889034"/>
                </p14:xfrm>
              </p:contentPart>
            </mc:Choice>
            <mc:Fallback xmlns="">
              <p:pic>
                <p:nvPicPr>
                  <p:cNvPr id="58" name="Ink 57"/>
                  <p:cNvPicPr/>
                  <p:nvPr/>
                </p:nvPicPr>
                <p:blipFill>
                  <a:blip r:embed="rId39"/>
                  <a:stretch>
                    <a:fillRect/>
                  </a:stretch>
                </p:blipFill>
                <p:spPr>
                  <a:xfrm>
                    <a:off x="2597120" y="3720935"/>
                    <a:ext cx="1614300" cy="915247"/>
                  </a:xfrm>
                  <a:prstGeom prst="rect">
                    <a:avLst/>
                  </a:prstGeom>
                </p:spPr>
              </p:pic>
            </mc:Fallback>
          </mc:AlternateContent>
          <p:sp>
            <p:nvSpPr>
              <p:cNvPr id="53" name="TextBox 52"/>
              <p:cNvSpPr txBox="1"/>
              <p:nvPr/>
            </p:nvSpPr>
            <p:spPr>
              <a:xfrm>
                <a:off x="5931935" y="3855981"/>
                <a:ext cx="2251552" cy="729261"/>
              </a:xfrm>
              <a:prstGeom prst="rect">
                <a:avLst/>
              </a:prstGeom>
              <a:noFill/>
            </p:spPr>
            <p:txBody>
              <a:bodyPr wrap="square" rtlCol="0">
                <a:spAutoFit/>
              </a:bodyPr>
              <a:lstStyle/>
              <a:p>
                <a:r>
                  <a:rPr lang="en-ZA" sz="1477" b="1" dirty="0"/>
                  <a:t>More effective recommendations</a:t>
                </a:r>
                <a:endParaRPr lang="en-US" sz="1477" b="1" dirty="0"/>
              </a:p>
            </p:txBody>
          </p:sp>
        </p:grpSp>
      </p:grpSp>
      <p:sp>
        <p:nvSpPr>
          <p:cNvPr id="59" name="TextBox 58"/>
          <p:cNvSpPr txBox="1"/>
          <p:nvPr/>
        </p:nvSpPr>
        <p:spPr>
          <a:xfrm>
            <a:off x="4236111" y="3560434"/>
            <a:ext cx="2479542" cy="319639"/>
          </a:xfrm>
          <a:prstGeom prst="rect">
            <a:avLst/>
          </a:prstGeom>
          <a:noFill/>
        </p:spPr>
        <p:txBody>
          <a:bodyPr wrap="square" rtlCol="0">
            <a:spAutoFit/>
          </a:bodyPr>
          <a:lstStyle/>
          <a:p>
            <a:r>
              <a:rPr lang="en-ZA" sz="1477" i="1" u="sng" dirty="0"/>
              <a:t>Committee oversight work</a:t>
            </a:r>
            <a:endParaRPr lang="en-US" sz="1477" i="1" u="sng" dirty="0"/>
          </a:p>
        </p:txBody>
      </p:sp>
      <p:sp>
        <p:nvSpPr>
          <p:cNvPr id="60" name="TextBox 59"/>
          <p:cNvSpPr txBox="1"/>
          <p:nvPr/>
        </p:nvSpPr>
        <p:spPr>
          <a:xfrm>
            <a:off x="1050769" y="3560037"/>
            <a:ext cx="2390837" cy="319639"/>
          </a:xfrm>
          <a:prstGeom prst="rect">
            <a:avLst/>
          </a:prstGeom>
          <a:noFill/>
        </p:spPr>
        <p:txBody>
          <a:bodyPr wrap="square" rtlCol="0">
            <a:spAutoFit/>
          </a:bodyPr>
          <a:lstStyle/>
          <a:p>
            <a:r>
              <a:rPr lang="en-ZA" sz="1477" i="1" u="sng" dirty="0"/>
              <a:t>Constituency oversight work</a:t>
            </a:r>
            <a:endParaRPr lang="en-US" sz="1477" i="1" u="sng" dirty="0"/>
          </a:p>
        </p:txBody>
      </p:sp>
      <p:sp>
        <p:nvSpPr>
          <p:cNvPr id="61" name="TextBox 60"/>
          <p:cNvSpPr txBox="1"/>
          <p:nvPr/>
        </p:nvSpPr>
        <p:spPr>
          <a:xfrm>
            <a:off x="7406856" y="3561346"/>
            <a:ext cx="2479542" cy="319639"/>
          </a:xfrm>
          <a:prstGeom prst="rect">
            <a:avLst/>
          </a:prstGeom>
          <a:noFill/>
        </p:spPr>
        <p:txBody>
          <a:bodyPr wrap="square" rtlCol="0">
            <a:spAutoFit/>
          </a:bodyPr>
          <a:lstStyle/>
          <a:p>
            <a:r>
              <a:rPr lang="en-ZA" sz="1477" i="1" u="sng" dirty="0"/>
              <a:t>Plenary oversight work</a:t>
            </a:r>
            <a:endParaRPr lang="en-US" sz="1477" i="1" u="sng" dirty="0"/>
          </a:p>
        </p:txBody>
      </p:sp>
      <p:cxnSp>
        <p:nvCxnSpPr>
          <p:cNvPr id="62" name="Curved Connector 61"/>
          <p:cNvCxnSpPr>
            <a:endCxn id="4" idx="2"/>
          </p:cNvCxnSpPr>
          <p:nvPr/>
        </p:nvCxnSpPr>
        <p:spPr>
          <a:xfrm flipV="1">
            <a:off x="4831080" y="2238738"/>
            <a:ext cx="1094372" cy="273910"/>
          </a:xfrm>
          <a:prstGeom prst="curvedConnector2">
            <a:avLst/>
          </a:prstGeom>
          <a:ln w="38100">
            <a:solidFill>
              <a:schemeClr val="tx1">
                <a:lumMod val="50000"/>
                <a:lumOff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4" name="Curved Connector 73"/>
          <p:cNvCxnSpPr/>
          <p:nvPr/>
        </p:nvCxnSpPr>
        <p:spPr>
          <a:xfrm flipV="1">
            <a:off x="6373279" y="3275329"/>
            <a:ext cx="617108" cy="537817"/>
          </a:xfrm>
          <a:prstGeom prst="curvedConnector2">
            <a:avLst/>
          </a:prstGeom>
          <a:ln w="38100">
            <a:solidFill>
              <a:schemeClr val="tx1">
                <a:lumMod val="50000"/>
                <a:lumOff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7" name="Curved Connector 76"/>
          <p:cNvCxnSpPr/>
          <p:nvPr/>
        </p:nvCxnSpPr>
        <p:spPr>
          <a:xfrm flipV="1">
            <a:off x="1964891" y="3314877"/>
            <a:ext cx="4879917" cy="320887"/>
          </a:xfrm>
          <a:prstGeom prst="curvedConnector2">
            <a:avLst/>
          </a:prstGeom>
          <a:ln w="38100">
            <a:solidFill>
              <a:schemeClr val="tx1">
                <a:lumMod val="50000"/>
                <a:lumOff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0" name="Curved Connector 79"/>
          <p:cNvCxnSpPr/>
          <p:nvPr/>
        </p:nvCxnSpPr>
        <p:spPr>
          <a:xfrm rot="10800000">
            <a:off x="7089647" y="3377791"/>
            <a:ext cx="396781" cy="336116"/>
          </a:xfrm>
          <a:prstGeom prst="curvedConnector2">
            <a:avLst/>
          </a:prstGeom>
          <a:ln w="38100">
            <a:solidFill>
              <a:schemeClr val="tx1">
                <a:lumMod val="50000"/>
                <a:lumOff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0800000">
            <a:off x="4988995" y="2670814"/>
            <a:ext cx="486888" cy="419481"/>
          </a:xfrm>
          <a:prstGeom prst="curvedConnector3">
            <a:avLst>
              <a:gd name="adj1" fmla="val 50000"/>
            </a:avLst>
          </a:prstGeom>
          <a:ln w="38100">
            <a:solidFill>
              <a:schemeClr val="tx1">
                <a:lumMod val="50000"/>
                <a:lumOff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0">
            <p14:nvContentPartPr>
              <p14:cNvPr id="75" name="Ink 74"/>
              <p14:cNvContentPartPr/>
              <p14:nvPr/>
            </p14:nvContentPartPr>
            <p14:xfrm>
              <a:off x="1171087" y="5047161"/>
              <a:ext cx="1551811" cy="565954"/>
            </p14:xfrm>
          </p:contentPart>
        </mc:Choice>
        <mc:Fallback xmlns="">
          <p:pic>
            <p:nvPicPr>
              <p:cNvPr id="75" name="Ink 74"/>
              <p:cNvPicPr/>
              <p:nvPr/>
            </p:nvPicPr>
            <p:blipFill>
              <a:blip r:embed="rId41"/>
              <a:stretch>
                <a:fillRect/>
              </a:stretch>
            </p:blipFill>
            <p:spPr>
              <a:xfrm>
                <a:off x="1160648" y="5039241"/>
                <a:ext cx="1578088" cy="587195"/>
              </a:xfrm>
              <a:prstGeom prst="rect">
                <a:avLst/>
              </a:prstGeom>
            </p:spPr>
          </p:pic>
        </mc:Fallback>
      </mc:AlternateContent>
      <p:sp>
        <p:nvSpPr>
          <p:cNvPr id="76" name="TextBox 75"/>
          <p:cNvSpPr txBox="1"/>
          <p:nvPr/>
        </p:nvSpPr>
        <p:spPr>
          <a:xfrm>
            <a:off x="1415291" y="5114848"/>
            <a:ext cx="1033328" cy="511807"/>
          </a:xfrm>
          <a:prstGeom prst="rect">
            <a:avLst/>
          </a:prstGeom>
          <a:noFill/>
        </p:spPr>
        <p:txBody>
          <a:bodyPr wrap="square" rtlCol="0">
            <a:spAutoFit/>
          </a:bodyPr>
          <a:lstStyle/>
          <a:p>
            <a:pPr algn="ctr"/>
            <a:r>
              <a:rPr lang="en-ZA" sz="1363" b="1" dirty="0"/>
              <a:t>Oversight plan </a:t>
            </a:r>
            <a:endParaRPr lang="en-US" sz="1363" b="1" dirty="0"/>
          </a:p>
        </p:txBody>
      </p:sp>
      <p:sp>
        <p:nvSpPr>
          <p:cNvPr id="13" name="Up Arrow 12"/>
          <p:cNvSpPr/>
          <p:nvPr/>
        </p:nvSpPr>
        <p:spPr>
          <a:xfrm>
            <a:off x="7238711" y="4629078"/>
            <a:ext cx="596537" cy="273910"/>
          </a:xfrm>
          <a:prstGeom prst="upArrow">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Up Arrow 77"/>
          <p:cNvSpPr/>
          <p:nvPr/>
        </p:nvSpPr>
        <p:spPr>
          <a:xfrm>
            <a:off x="5132508" y="4637563"/>
            <a:ext cx="596537" cy="273910"/>
          </a:xfrm>
          <a:prstGeom prst="upArrow">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Up Arrow 78"/>
          <p:cNvSpPr/>
          <p:nvPr/>
        </p:nvSpPr>
        <p:spPr>
          <a:xfrm>
            <a:off x="2716734" y="4632316"/>
            <a:ext cx="596537" cy="273910"/>
          </a:xfrm>
          <a:prstGeom prst="upArrow">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Up Arrow 80"/>
          <p:cNvSpPr/>
          <p:nvPr/>
        </p:nvSpPr>
        <p:spPr>
          <a:xfrm>
            <a:off x="7243072" y="5674105"/>
            <a:ext cx="596537" cy="273910"/>
          </a:xfrm>
          <a:prstGeom prst="upArrow">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Up Arrow 81"/>
          <p:cNvSpPr/>
          <p:nvPr/>
        </p:nvSpPr>
        <p:spPr>
          <a:xfrm>
            <a:off x="5136869" y="5682590"/>
            <a:ext cx="596537" cy="273910"/>
          </a:xfrm>
          <a:prstGeom prst="upArrow">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Up Arrow 82"/>
          <p:cNvSpPr/>
          <p:nvPr/>
        </p:nvSpPr>
        <p:spPr>
          <a:xfrm>
            <a:off x="2721095" y="5677343"/>
            <a:ext cx="596537" cy="273910"/>
          </a:xfrm>
          <a:prstGeom prst="upArrow">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lide Number Placeholder 29"/>
          <p:cNvSpPr>
            <a:spLocks noGrp="1"/>
          </p:cNvSpPr>
          <p:nvPr>
            <p:ph type="sldNum" sz="quarter" idx="12"/>
          </p:nvPr>
        </p:nvSpPr>
        <p:spPr/>
        <p:txBody>
          <a:bodyPr/>
          <a:lstStyle/>
          <a:p>
            <a:fld id="{BC72CB22-D7A4-7547-B048-02B7C821FF3F}" type="slidenum">
              <a:rPr lang="en-US" smtClean="0"/>
              <a:t>4</a:t>
            </a:fld>
            <a:endParaRPr lang="en-US" dirty="0"/>
          </a:p>
        </p:txBody>
      </p:sp>
      <p:sp>
        <p:nvSpPr>
          <p:cNvPr id="72" name="Title 1"/>
          <p:cNvSpPr txBox="1">
            <a:spLocks/>
          </p:cNvSpPr>
          <p:nvPr/>
        </p:nvSpPr>
        <p:spPr>
          <a:xfrm>
            <a:off x="838200" y="274638"/>
            <a:ext cx="8592532" cy="1143000"/>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ZA" b="1" dirty="0" smtClean="0">
                <a:latin typeface="+mn-lt"/>
              </a:rPr>
              <a:t>2020/21</a:t>
            </a:r>
            <a:r>
              <a:rPr lang="en-ZA" dirty="0" smtClean="0">
                <a:latin typeface="+mn-lt"/>
              </a:rPr>
              <a:t/>
            </a:r>
            <a:br>
              <a:rPr lang="en-ZA" dirty="0" smtClean="0">
                <a:latin typeface="+mn-lt"/>
              </a:rPr>
            </a:br>
            <a:r>
              <a:rPr lang="en-ZA" i="1" dirty="0" smtClean="0">
                <a:latin typeface="+mn-lt"/>
              </a:rPr>
              <a:t>6</a:t>
            </a:r>
            <a:r>
              <a:rPr lang="en-ZA" i="1" baseline="30000" dirty="0" smtClean="0">
                <a:latin typeface="+mn-lt"/>
              </a:rPr>
              <a:t>th</a:t>
            </a:r>
            <a:r>
              <a:rPr lang="en-ZA" i="1" dirty="0" smtClean="0">
                <a:latin typeface="+mn-lt"/>
              </a:rPr>
              <a:t> Parliament strategy</a:t>
            </a:r>
            <a:endParaRPr lang="en-ZA" sz="2700" i="1" dirty="0">
              <a:latin typeface="+mn-lt"/>
            </a:endParaRPr>
          </a:p>
        </p:txBody>
      </p:sp>
    </p:spTree>
    <p:extLst>
      <p:ext uri="{BB962C8B-B14F-4D97-AF65-F5344CB8AC3E}">
        <p14:creationId xmlns:p14="http://schemas.microsoft.com/office/powerpoint/2010/main" val="390413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274638"/>
            <a:ext cx="8592532" cy="11430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ZA" b="1" dirty="0" smtClean="0">
                <a:latin typeface="+mn-lt"/>
              </a:rPr>
              <a:t>2020/21</a:t>
            </a:r>
            <a:r>
              <a:rPr lang="en-ZA" dirty="0" smtClean="0">
                <a:latin typeface="+mn-lt"/>
              </a:rPr>
              <a:t/>
            </a:r>
            <a:br>
              <a:rPr lang="en-ZA" dirty="0" smtClean="0">
                <a:latin typeface="+mn-lt"/>
              </a:rPr>
            </a:br>
            <a:r>
              <a:rPr lang="en-ZA" i="1" dirty="0" smtClean="0">
                <a:latin typeface="+mn-lt"/>
              </a:rPr>
              <a:t>Draft APP and Budget</a:t>
            </a:r>
            <a:endParaRPr lang="en-ZA" sz="2700" i="1" dirty="0">
              <a:latin typeface="+mn-lt"/>
            </a:endParaRPr>
          </a:p>
        </p:txBody>
      </p:sp>
      <p:sp>
        <p:nvSpPr>
          <p:cNvPr id="2" name="Slide Number Placeholder 1"/>
          <p:cNvSpPr>
            <a:spLocks noGrp="1"/>
          </p:cNvSpPr>
          <p:nvPr>
            <p:ph type="sldNum" sz="quarter" idx="12"/>
          </p:nvPr>
        </p:nvSpPr>
        <p:spPr/>
        <p:txBody>
          <a:bodyPr/>
          <a:lstStyle/>
          <a:p>
            <a:fld id="{BC72CB22-D7A4-7547-B048-02B7C821FF3F}" type="slidenum">
              <a:rPr lang="en-US" smtClean="0"/>
              <a:t>5</a:t>
            </a:fld>
            <a:endParaRPr lang="en-US" dirty="0"/>
          </a:p>
        </p:txBody>
      </p:sp>
      <p:sp>
        <p:nvSpPr>
          <p:cNvPr id="6" name="Content Placeholder 1"/>
          <p:cNvSpPr txBox="1">
            <a:spLocks/>
          </p:cNvSpPr>
          <p:nvPr/>
        </p:nvSpPr>
        <p:spPr>
          <a:xfrm>
            <a:off x="112295" y="1731394"/>
            <a:ext cx="9793705"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3200" dirty="0" smtClean="0"/>
              <a:t>Draft 2020/21 APP and Budget presented in May 2019, and tabled in June 2019.</a:t>
            </a:r>
          </a:p>
          <a:p>
            <a:r>
              <a:rPr lang="en-ZA" sz="3200" dirty="0" smtClean="0"/>
              <a:t>This APP serves as transitional instrument, as it was presented and tabled before the finalisation of the 6</a:t>
            </a:r>
            <a:r>
              <a:rPr lang="en-ZA" sz="3200" baseline="30000" dirty="0" smtClean="0"/>
              <a:t>th</a:t>
            </a:r>
            <a:r>
              <a:rPr lang="en-ZA" sz="3200" dirty="0" smtClean="0"/>
              <a:t> Parliament strategy.</a:t>
            </a:r>
          </a:p>
          <a:p>
            <a:r>
              <a:rPr lang="en-ZA" sz="3200" dirty="0" smtClean="0"/>
              <a:t>The revision was delayed to accommodate the special adjustments appropriation,</a:t>
            </a:r>
          </a:p>
          <a:p>
            <a:r>
              <a:rPr lang="en-ZA" sz="3200" dirty="0" smtClean="0"/>
              <a:t>Revised 2020/21 APP and Budget were tabled on 16 July 2020.</a:t>
            </a:r>
          </a:p>
          <a:p>
            <a:pPr marL="0" indent="0">
              <a:buNone/>
            </a:pPr>
            <a:endParaRPr lang="en-ZA" sz="3200" dirty="0" smtClean="0"/>
          </a:p>
        </p:txBody>
      </p:sp>
    </p:spTree>
    <p:extLst>
      <p:ext uri="{BB962C8B-B14F-4D97-AF65-F5344CB8AC3E}">
        <p14:creationId xmlns:p14="http://schemas.microsoft.com/office/powerpoint/2010/main" val="3616973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274638"/>
            <a:ext cx="8592532" cy="11430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ZA" b="1" dirty="0" smtClean="0">
                <a:latin typeface="+mn-lt"/>
              </a:rPr>
              <a:t>2020/21</a:t>
            </a:r>
            <a:r>
              <a:rPr lang="en-ZA" dirty="0" smtClean="0">
                <a:latin typeface="+mn-lt"/>
              </a:rPr>
              <a:t/>
            </a:r>
            <a:br>
              <a:rPr lang="en-ZA" dirty="0" smtClean="0">
                <a:latin typeface="+mn-lt"/>
              </a:rPr>
            </a:br>
            <a:r>
              <a:rPr lang="en-ZA" i="1" dirty="0" smtClean="0">
                <a:latin typeface="+mn-lt"/>
              </a:rPr>
              <a:t>Adjustments appropriation</a:t>
            </a:r>
            <a:endParaRPr lang="en-ZA" sz="2700" i="1" dirty="0">
              <a:latin typeface="+mn-lt"/>
            </a:endParaRPr>
          </a:p>
        </p:txBody>
      </p:sp>
      <p:sp>
        <p:nvSpPr>
          <p:cNvPr id="2" name="Slide Number Placeholder 1"/>
          <p:cNvSpPr>
            <a:spLocks noGrp="1"/>
          </p:cNvSpPr>
          <p:nvPr>
            <p:ph type="sldNum" sz="quarter" idx="12"/>
          </p:nvPr>
        </p:nvSpPr>
        <p:spPr/>
        <p:txBody>
          <a:bodyPr/>
          <a:lstStyle/>
          <a:p>
            <a:fld id="{BC72CB22-D7A4-7547-B048-02B7C821FF3F}" type="slidenum">
              <a:rPr lang="en-US" smtClean="0"/>
              <a:t>6</a:t>
            </a:fld>
            <a:endParaRPr lang="en-US" dirty="0"/>
          </a:p>
        </p:txBody>
      </p:sp>
      <p:sp>
        <p:nvSpPr>
          <p:cNvPr id="6" name="Content Placeholder 1"/>
          <p:cNvSpPr txBox="1">
            <a:spLocks/>
          </p:cNvSpPr>
          <p:nvPr/>
        </p:nvSpPr>
        <p:spPr>
          <a:xfrm>
            <a:off x="112295" y="1731394"/>
            <a:ext cx="9793705"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3200" dirty="0" smtClean="0"/>
              <a:t>The President declared a national state of disaster, on 16 March 2020, in order to set measures dealing with the effects and impact of the Covid-19 pandemic.</a:t>
            </a:r>
          </a:p>
          <a:p>
            <a:r>
              <a:rPr lang="en-ZA" sz="3200" dirty="0" smtClean="0"/>
              <a:t>The Minister of Finance tabled a special adjustments appropriation on 24 June 2020.</a:t>
            </a:r>
          </a:p>
          <a:p>
            <a:r>
              <a:rPr lang="en-ZA" sz="3200" dirty="0" smtClean="0"/>
              <a:t>The 2020/21 budget for Vote 2 was downward adjusted by R 80 million.</a:t>
            </a:r>
          </a:p>
          <a:p>
            <a:r>
              <a:rPr lang="en-ZA" sz="3200" dirty="0" smtClean="0"/>
              <a:t>Further downward adjustments could be expected over the 2020/21 to 2022/23 Medium Term Expenditure Framework.</a:t>
            </a:r>
          </a:p>
          <a:p>
            <a:endParaRPr lang="en-ZA" sz="3200" dirty="0" smtClean="0"/>
          </a:p>
          <a:p>
            <a:pPr marL="0" indent="0">
              <a:buNone/>
            </a:pPr>
            <a:endParaRPr lang="en-ZA" sz="3200" dirty="0" smtClean="0"/>
          </a:p>
        </p:txBody>
      </p:sp>
    </p:spTree>
    <p:extLst>
      <p:ext uri="{BB962C8B-B14F-4D97-AF65-F5344CB8AC3E}">
        <p14:creationId xmlns:p14="http://schemas.microsoft.com/office/powerpoint/2010/main" val="2731799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C72CB22-D7A4-7547-B048-02B7C821FF3F}" type="slidenum">
              <a:rPr lang="en-US" smtClean="0"/>
              <a:t>7</a:t>
            </a:fld>
            <a:endParaRPr lang="en-US" dirty="0"/>
          </a:p>
        </p:txBody>
      </p:sp>
      <p:pic>
        <p:nvPicPr>
          <p:cNvPr id="3" name="Picture 2"/>
          <p:cNvPicPr>
            <a:picLocks noChangeAspect="1"/>
          </p:cNvPicPr>
          <p:nvPr/>
        </p:nvPicPr>
        <p:blipFill>
          <a:blip r:embed="rId2"/>
          <a:stretch>
            <a:fillRect/>
          </a:stretch>
        </p:blipFill>
        <p:spPr>
          <a:xfrm>
            <a:off x="757646" y="1281359"/>
            <a:ext cx="8712926" cy="5074993"/>
          </a:xfrm>
          <a:prstGeom prst="rect">
            <a:avLst/>
          </a:prstGeom>
        </p:spPr>
      </p:pic>
    </p:spTree>
    <p:extLst>
      <p:ext uri="{BB962C8B-B14F-4D97-AF65-F5344CB8AC3E}">
        <p14:creationId xmlns:p14="http://schemas.microsoft.com/office/powerpoint/2010/main" val="1094506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274638"/>
            <a:ext cx="8592532" cy="1143000"/>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ZA" b="1" dirty="0" smtClean="0">
                <a:latin typeface="+mn-lt"/>
              </a:rPr>
              <a:t>2020/21</a:t>
            </a:r>
            <a:r>
              <a:rPr lang="en-ZA" dirty="0" smtClean="0">
                <a:latin typeface="+mn-lt"/>
              </a:rPr>
              <a:t/>
            </a:r>
            <a:br>
              <a:rPr lang="en-ZA" dirty="0" smtClean="0">
                <a:latin typeface="+mn-lt"/>
              </a:rPr>
            </a:br>
            <a:r>
              <a:rPr lang="en-ZA" i="1" dirty="0" smtClean="0">
                <a:latin typeface="+mn-lt"/>
              </a:rPr>
              <a:t>Situational analysis</a:t>
            </a:r>
            <a:endParaRPr lang="en-ZA" sz="2700" i="1" dirty="0">
              <a:latin typeface="+mn-lt"/>
            </a:endParaRPr>
          </a:p>
        </p:txBody>
      </p:sp>
      <p:sp>
        <p:nvSpPr>
          <p:cNvPr id="2" name="Slide Number Placeholder 1"/>
          <p:cNvSpPr>
            <a:spLocks noGrp="1"/>
          </p:cNvSpPr>
          <p:nvPr>
            <p:ph type="sldNum" sz="quarter" idx="12"/>
          </p:nvPr>
        </p:nvSpPr>
        <p:spPr/>
        <p:txBody>
          <a:bodyPr/>
          <a:lstStyle/>
          <a:p>
            <a:fld id="{BC72CB22-D7A4-7547-B048-02B7C821FF3F}" type="slidenum">
              <a:rPr lang="en-US" smtClean="0"/>
              <a:t>8</a:t>
            </a:fld>
            <a:endParaRPr lang="en-US" dirty="0"/>
          </a:p>
        </p:txBody>
      </p:sp>
      <p:sp>
        <p:nvSpPr>
          <p:cNvPr id="6" name="Content Placeholder 1"/>
          <p:cNvSpPr txBox="1">
            <a:spLocks/>
          </p:cNvSpPr>
          <p:nvPr/>
        </p:nvSpPr>
        <p:spPr>
          <a:xfrm>
            <a:off x="112295" y="1598044"/>
            <a:ext cx="9793705" cy="475830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dirty="0" smtClean="0"/>
              <a:t>Impact of Covid-19 pandemic on Parliament:</a:t>
            </a:r>
          </a:p>
          <a:p>
            <a:pPr lvl="1">
              <a:buFont typeface="Courier New" panose="02070309020205020404" pitchFamily="49" charset="0"/>
              <a:buChar char="o"/>
            </a:pPr>
            <a:r>
              <a:rPr lang="en-ZA" dirty="0" smtClean="0"/>
              <a:t>As GDP growth and tax revenue decreases, Parliament’s budget will come under downward pressure,</a:t>
            </a:r>
          </a:p>
          <a:p>
            <a:pPr lvl="1">
              <a:buFont typeface="Courier New" panose="02070309020205020404" pitchFamily="49" charset="0"/>
              <a:buChar char="o"/>
            </a:pPr>
            <a:r>
              <a:rPr lang="en-ZA" dirty="0" smtClean="0"/>
              <a:t>Disrupt Parliament's old style of work, bring about health and security risks,</a:t>
            </a:r>
          </a:p>
          <a:p>
            <a:pPr lvl="1">
              <a:buFont typeface="Courier New" panose="02070309020205020404" pitchFamily="49" charset="0"/>
              <a:buChar char="o"/>
            </a:pPr>
            <a:r>
              <a:rPr lang="en-ZA" dirty="0" smtClean="0"/>
              <a:t>Could cause process disruptions and further resource constraints,</a:t>
            </a:r>
          </a:p>
          <a:p>
            <a:pPr lvl="1">
              <a:buFont typeface="Courier New" panose="02070309020205020404" pitchFamily="49" charset="0"/>
              <a:buChar char="o"/>
            </a:pPr>
            <a:r>
              <a:rPr lang="en-ZA" dirty="0" smtClean="0"/>
              <a:t>May catapult institution forward, using technology, and making it more relevant and accessible,</a:t>
            </a:r>
          </a:p>
          <a:p>
            <a:pPr lvl="1">
              <a:buFont typeface="Courier New" panose="02070309020205020404" pitchFamily="49" charset="0"/>
              <a:buChar char="o"/>
            </a:pPr>
            <a:r>
              <a:rPr lang="en-ZA" dirty="0" smtClean="0"/>
              <a:t>Forces institution toward greater efficiency.</a:t>
            </a:r>
          </a:p>
          <a:p>
            <a:r>
              <a:rPr lang="en-ZA" dirty="0" smtClean="0"/>
              <a:t>Other constraints and risks are being amplified by pandemic impacts.</a:t>
            </a:r>
          </a:p>
          <a:p>
            <a:pPr marL="0" indent="0">
              <a:buNone/>
            </a:pPr>
            <a:endParaRPr lang="en-ZA" sz="3200" dirty="0" smtClean="0"/>
          </a:p>
        </p:txBody>
      </p:sp>
    </p:spTree>
    <p:extLst>
      <p:ext uri="{BB962C8B-B14F-4D97-AF65-F5344CB8AC3E}">
        <p14:creationId xmlns:p14="http://schemas.microsoft.com/office/powerpoint/2010/main" val="276515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274638"/>
            <a:ext cx="8592532" cy="11430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ZA" b="1" dirty="0" smtClean="0">
                <a:latin typeface="+mn-lt"/>
              </a:rPr>
              <a:t>2020/21</a:t>
            </a:r>
            <a:r>
              <a:rPr lang="en-ZA" dirty="0" smtClean="0">
                <a:latin typeface="+mn-lt"/>
              </a:rPr>
              <a:t/>
            </a:r>
            <a:br>
              <a:rPr lang="en-ZA" dirty="0" smtClean="0">
                <a:latin typeface="+mn-lt"/>
              </a:rPr>
            </a:br>
            <a:r>
              <a:rPr lang="en-ZA" i="1" dirty="0" smtClean="0">
                <a:latin typeface="+mn-lt"/>
              </a:rPr>
              <a:t>Budget structure</a:t>
            </a:r>
            <a:endParaRPr lang="en-ZA" sz="2700" i="1" dirty="0">
              <a:latin typeface="+mn-lt"/>
            </a:endParaRPr>
          </a:p>
        </p:txBody>
      </p:sp>
      <p:sp>
        <p:nvSpPr>
          <p:cNvPr id="2" name="Slide Number Placeholder 1"/>
          <p:cNvSpPr>
            <a:spLocks noGrp="1"/>
          </p:cNvSpPr>
          <p:nvPr>
            <p:ph type="sldNum" sz="quarter" idx="12"/>
          </p:nvPr>
        </p:nvSpPr>
        <p:spPr/>
        <p:txBody>
          <a:bodyPr/>
          <a:lstStyle/>
          <a:p>
            <a:fld id="{BC72CB22-D7A4-7547-B048-02B7C821FF3F}" type="slidenum">
              <a:rPr lang="en-US" smtClean="0"/>
              <a:t>9</a:t>
            </a:fld>
            <a:endParaRPr lang="en-US" dirty="0"/>
          </a:p>
        </p:txBody>
      </p:sp>
      <p:sp>
        <p:nvSpPr>
          <p:cNvPr id="6" name="Content Placeholder 1"/>
          <p:cNvSpPr txBox="1">
            <a:spLocks/>
          </p:cNvSpPr>
          <p:nvPr/>
        </p:nvSpPr>
        <p:spPr>
          <a:xfrm>
            <a:off x="112295" y="1731394"/>
            <a:ext cx="9793705"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3200" dirty="0" smtClean="0"/>
              <a:t>The new strategy of the 6</a:t>
            </a:r>
            <a:r>
              <a:rPr lang="en-ZA" sz="3200" baseline="30000" dirty="0" smtClean="0"/>
              <a:t>th</a:t>
            </a:r>
            <a:r>
              <a:rPr lang="en-ZA" sz="3200" dirty="0" smtClean="0"/>
              <a:t> Parliament required a new budget structure for the APP,</a:t>
            </a:r>
          </a:p>
          <a:p>
            <a:r>
              <a:rPr lang="en-ZA" sz="3200" dirty="0" smtClean="0"/>
              <a:t>Changes to the 2020/21 budget structure could not be effected, </a:t>
            </a:r>
          </a:p>
          <a:p>
            <a:r>
              <a:rPr lang="en-ZA" sz="3200" dirty="0" smtClean="0"/>
              <a:t>The revised APP uses the existing budget structure,</a:t>
            </a:r>
          </a:p>
          <a:p>
            <a:r>
              <a:rPr lang="en-ZA" sz="3200" dirty="0" smtClean="0"/>
              <a:t>Budget structure dictates performance information, </a:t>
            </a:r>
          </a:p>
          <a:p>
            <a:r>
              <a:rPr lang="en-ZA" sz="3200" dirty="0" smtClean="0"/>
              <a:t>Utilise existing performance indicators for 2020/21,</a:t>
            </a:r>
          </a:p>
          <a:p>
            <a:r>
              <a:rPr lang="en-ZA" sz="3200" dirty="0" smtClean="0"/>
              <a:t>However, future indicators can already be tracked (usefulness indicators)</a:t>
            </a:r>
          </a:p>
          <a:p>
            <a:pPr marL="0" indent="0">
              <a:buNone/>
            </a:pPr>
            <a:endParaRPr lang="en-ZA" sz="3200" dirty="0" smtClean="0"/>
          </a:p>
        </p:txBody>
      </p:sp>
    </p:spTree>
    <p:extLst>
      <p:ext uri="{BB962C8B-B14F-4D97-AF65-F5344CB8AC3E}">
        <p14:creationId xmlns:p14="http://schemas.microsoft.com/office/powerpoint/2010/main" val="40033067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38715</TotalTime>
  <Words>1050</Words>
  <Application>Microsoft Office PowerPoint</Application>
  <PresentationFormat>A4 Paper (210x297 mm)</PresentationFormat>
  <Paragraphs>159</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Courier New</vt:lpstr>
      <vt:lpstr>Office Theme</vt:lpstr>
      <vt:lpstr>  </vt:lpstr>
      <vt:lpstr>2020/21 Annual Performance Plan and Budget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Programme 1 Strategic Leadership and governance</vt:lpstr>
      <vt:lpstr>Programme 1: Proposed expenditure</vt:lpstr>
      <vt:lpstr>Programme 2 Administration</vt:lpstr>
      <vt:lpstr>Programme 2: Proposed expenditure</vt:lpstr>
      <vt:lpstr>Programme 3 Core Business</vt:lpstr>
      <vt:lpstr>Programme 3 Core Business</vt:lpstr>
      <vt:lpstr>Programme 3: Proposed expenditure</vt:lpstr>
      <vt:lpstr>Programme 4 Support Services</vt:lpstr>
      <vt:lpstr>Programme 4: Proposed expenditure</vt:lpstr>
      <vt:lpstr>Programme 5 Associated services</vt:lpstr>
      <vt:lpstr>Programme 5: Proposed expenditure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Cindy-Joy Balie</cp:lastModifiedBy>
  <cp:revision>439</cp:revision>
  <cp:lastPrinted>2019-03-06T09:30:07Z</cp:lastPrinted>
  <dcterms:created xsi:type="dcterms:W3CDTF">2018-09-19T18:24:14Z</dcterms:created>
  <dcterms:modified xsi:type="dcterms:W3CDTF">2020-07-24T09:42:21Z</dcterms:modified>
</cp:coreProperties>
</file>