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73"/>
  </p:notesMasterIdLst>
  <p:handoutMasterIdLst>
    <p:handoutMasterId r:id="rId74"/>
  </p:handoutMasterIdLst>
  <p:sldIdLst>
    <p:sldId id="279" r:id="rId3"/>
    <p:sldId id="259" r:id="rId4"/>
    <p:sldId id="296" r:id="rId5"/>
    <p:sldId id="651" r:id="rId6"/>
    <p:sldId id="488" r:id="rId7"/>
    <p:sldId id="406" r:id="rId8"/>
    <p:sldId id="457" r:id="rId9"/>
    <p:sldId id="458" r:id="rId10"/>
    <p:sldId id="588" r:id="rId11"/>
    <p:sldId id="643" r:id="rId12"/>
    <p:sldId id="591" r:id="rId13"/>
    <p:sldId id="592" r:id="rId14"/>
    <p:sldId id="594" r:id="rId15"/>
    <p:sldId id="593" r:id="rId16"/>
    <p:sldId id="595" r:id="rId17"/>
    <p:sldId id="437" r:id="rId18"/>
    <p:sldId id="653" r:id="rId19"/>
    <p:sldId id="654"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419" r:id="rId33"/>
    <p:sldId id="667" r:id="rId34"/>
    <p:sldId id="668" r:id="rId35"/>
    <p:sldId id="669" r:id="rId36"/>
    <p:sldId id="671" r:id="rId37"/>
    <p:sldId id="672" r:id="rId38"/>
    <p:sldId id="673" r:id="rId39"/>
    <p:sldId id="674" r:id="rId40"/>
    <p:sldId id="675" r:id="rId41"/>
    <p:sldId id="676" r:id="rId42"/>
    <p:sldId id="677" r:id="rId43"/>
    <p:sldId id="678" r:id="rId44"/>
    <p:sldId id="679" r:id="rId45"/>
    <p:sldId id="680" r:id="rId46"/>
    <p:sldId id="681" r:id="rId47"/>
    <p:sldId id="682" r:id="rId48"/>
    <p:sldId id="683" r:id="rId49"/>
    <p:sldId id="684" r:id="rId50"/>
    <p:sldId id="685" r:id="rId51"/>
    <p:sldId id="686" r:id="rId52"/>
    <p:sldId id="687" r:id="rId53"/>
    <p:sldId id="689" r:id="rId54"/>
    <p:sldId id="690" r:id="rId55"/>
    <p:sldId id="691" r:id="rId56"/>
    <p:sldId id="692" r:id="rId57"/>
    <p:sldId id="535" r:id="rId58"/>
    <p:sldId id="693" r:id="rId59"/>
    <p:sldId id="694" r:id="rId60"/>
    <p:sldId id="695" r:id="rId61"/>
    <p:sldId id="696" r:id="rId62"/>
    <p:sldId id="697" r:id="rId63"/>
    <p:sldId id="698" r:id="rId64"/>
    <p:sldId id="481" r:id="rId65"/>
    <p:sldId id="483" r:id="rId66"/>
    <p:sldId id="482" r:id="rId67"/>
    <p:sldId id="484" r:id="rId68"/>
    <p:sldId id="586" r:id="rId69"/>
    <p:sldId id="587" r:id="rId70"/>
    <p:sldId id="436" r:id="rId71"/>
    <p:sldId id="350" r:id="rId7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userId="PvanNiekerk" providerId="None"/>
      </p:ext>
    </p:extLst>
  </p:cmAuthor>
  <p:cmAuthor id="2" name="TMqikiqwa" initials="T" lastIdx="6" clrIdx="1">
    <p:extLst>
      <p:ext uri="{19B8F6BF-5375-455C-9EA6-DF929625EA0E}">
        <p15:presenceInfo xmlns:p15="http://schemas.microsoft.com/office/powerpoint/2012/main" userId="TMqikiqwa" providerId="None"/>
      </p:ext>
    </p:extLst>
  </p:cmAuthor>
  <p:cmAuthor id="3" name="P van Niekerk" initials="PvN" lastIdx="70" clrIdx="2">
    <p:extLst>
      <p:ext uri="{19B8F6BF-5375-455C-9EA6-DF929625EA0E}">
        <p15:presenceInfo xmlns:p15="http://schemas.microsoft.com/office/powerpoint/2012/main" userId="P van Niekerk" providerId="None"/>
      </p:ext>
    </p:extLst>
  </p:cmAuthor>
  <p:cmAuthor id="4" name="Itumeleng Rabotapi" initials="IR" lastIdx="46" clrIdx="3">
    <p:extLst>
      <p:ext uri="{19B8F6BF-5375-455C-9EA6-DF929625EA0E}">
        <p15:presenceInfo xmlns:p15="http://schemas.microsoft.com/office/powerpoint/2012/main" userId="Itumeleng Rabotapi" providerId="None"/>
      </p:ext>
    </p:extLst>
  </p:cmAuthor>
  <p:cmAuthor id="5" name="Mramphele" initials="M" lastIdx="7" clrIdx="4">
    <p:extLst>
      <p:ext uri="{19B8F6BF-5375-455C-9EA6-DF929625EA0E}">
        <p15:presenceInfo xmlns:p15="http://schemas.microsoft.com/office/powerpoint/2012/main" userId="Mramph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CECE8"/>
    <a:srgbClr val="F1995D"/>
    <a:srgbClr val="F1C15D"/>
    <a:srgbClr val="ED7D31"/>
    <a:srgbClr val="ED7F31"/>
    <a:srgbClr val="000000"/>
    <a:srgbClr val="F26500"/>
    <a:srgbClr val="FF4000"/>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6374" autoAdjust="0"/>
  </p:normalViewPr>
  <p:slideViewPr>
    <p:cSldViewPr snapToGrid="0">
      <p:cViewPr varScale="1">
        <p:scale>
          <a:sx n="69" d="100"/>
          <a:sy n="69" d="100"/>
        </p:scale>
        <p:origin x="1482" y="72"/>
      </p:cViewPr>
      <p:guideLst/>
    </p:cSldViewPr>
  </p:slideViewPr>
  <p:notesTextViewPr>
    <p:cViewPr>
      <p:scale>
        <a:sx n="1" d="1"/>
        <a:sy n="1" d="1"/>
      </p:scale>
      <p:origin x="0" y="0"/>
    </p:cViewPr>
  </p:notesTextViewPr>
  <p:sorterViewPr>
    <p:cViewPr>
      <p:scale>
        <a:sx n="68" d="100"/>
        <a:sy n="68" d="100"/>
      </p:scale>
      <p:origin x="0" y="-66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Mqikiqwa\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800" b="1" dirty="0"/>
              <a:t>2019/20 Quarterly Performance Overview – Quarter 1</a:t>
            </a:r>
            <a:endParaRPr lang="en-ZA"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952705512257001E-2"/>
          <c:y val="0.12180802498044341"/>
          <c:w val="0.83809458897548594"/>
          <c:h val="0.65547184428013971"/>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53630896620810886"/>
          <c:y val="0.7830224526501558"/>
          <c:w val="0.43999306800487986"/>
          <c:h val="0.1845700467214142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a:pPr>
            <a:r>
              <a:rPr lang="en-US" dirty="0"/>
              <a:t>2019/20 Quarterly Performance Overview – Quarter 3</a:t>
            </a:r>
            <a:endParaRPr lang="en-ZA" dirty="0"/>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0471890314410011E-2"/>
          <c:y val="0.12951829146901536"/>
          <c:w val="0.82371822403318462"/>
          <c:h val="0.64836398501625836"/>
        </c:manualLayout>
      </c:layout>
      <c:pie3DChart>
        <c:varyColors val="1"/>
        <c:ser>
          <c:idx val="1"/>
          <c:order val="0"/>
          <c:dPt>
            <c:idx val="0"/>
            <c:bubble3D val="0"/>
            <c:spPr>
              <a:solidFill>
                <a:srgbClr val="00B050"/>
              </a:solidFill>
            </c:spPr>
            <c:extLst>
              <c:ext xmlns:c16="http://schemas.microsoft.com/office/drawing/2014/chart" uri="{C3380CC4-5D6E-409C-BE32-E72D297353CC}">
                <c16:uniqueId val="{00000001-D146-4222-9A3A-D7B1A3779450}"/>
              </c:ext>
            </c:extLst>
          </c:dPt>
          <c:dPt>
            <c:idx val="1"/>
            <c:bubble3D val="0"/>
            <c:spPr>
              <a:solidFill>
                <a:srgbClr val="FFFF00"/>
              </a:solidFill>
            </c:spPr>
            <c:extLst>
              <c:ext xmlns:c16="http://schemas.microsoft.com/office/drawing/2014/chart" uri="{C3380CC4-5D6E-409C-BE32-E72D297353CC}">
                <c16:uniqueId val="{00000003-D146-4222-9A3A-D7B1A3779450}"/>
              </c:ext>
            </c:extLst>
          </c:dPt>
          <c:dPt>
            <c:idx val="2"/>
            <c:bubble3D val="0"/>
            <c:spPr>
              <a:solidFill>
                <a:srgbClr val="FF0000"/>
              </a:solidFill>
            </c:spPr>
            <c:extLst>
              <c:ext xmlns:c16="http://schemas.microsoft.com/office/drawing/2014/chart" uri="{C3380CC4-5D6E-409C-BE32-E72D297353CC}">
                <c16:uniqueId val="{00000005-D146-4222-9A3A-D7B1A3779450}"/>
              </c:ext>
            </c:extLst>
          </c:dPt>
          <c:dPt>
            <c:idx val="3"/>
            <c:bubble3D val="0"/>
            <c:spPr>
              <a:solidFill>
                <a:schemeClr val="accent2">
                  <a:lumMod val="50000"/>
                </a:schemeClr>
              </a:solidFill>
            </c:spPr>
            <c:extLst>
              <c:ext xmlns:c16="http://schemas.microsoft.com/office/drawing/2014/chart" uri="{C3380CC4-5D6E-409C-BE32-E72D297353CC}">
                <c16:uniqueId val="{00000007-D146-4222-9A3A-D7B1A3779450}"/>
              </c:ext>
            </c:extLst>
          </c:dPt>
          <c:dLbls>
            <c:dLbl>
              <c:idx val="0"/>
              <c:layout>
                <c:manualLayout>
                  <c:x val="-0.26897674503973718"/>
                  <c:y val="-0.2168514918898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46-4222-9A3A-D7B1A3779450}"/>
                </c:ext>
              </c:extLst>
            </c:dLbl>
            <c:dLbl>
              <c:idx val="1"/>
              <c:layout>
                <c:manualLayout>
                  <c:x val="0.11740542921645283"/>
                  <c:y val="4.84279423231091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46-4222-9A3A-D7B1A3779450}"/>
                </c:ext>
              </c:extLst>
            </c:dLbl>
            <c:dLbl>
              <c:idx val="2"/>
              <c:layout>
                <c:manualLayout>
                  <c:x val="0.13881651157241709"/>
                  <c:y val="6.3644450301452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46-4222-9A3A-D7B1A3779450}"/>
                </c:ext>
              </c:extLst>
            </c:dLbl>
            <c:dLbl>
              <c:idx val="3"/>
              <c:delete val="1"/>
              <c:extLst>
                <c:ext xmlns:c15="http://schemas.microsoft.com/office/drawing/2012/chart" uri="{CE6537A1-D6FC-4f65-9D91-7224C49458BB}"/>
                <c:ext xmlns:c16="http://schemas.microsoft.com/office/drawing/2014/chart" uri="{C3380CC4-5D6E-409C-BE32-E72D297353CC}">
                  <c16:uniqueId val="{00000007-D146-4222-9A3A-D7B1A3779450}"/>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0.71621621621621623</c:v>
                </c:pt>
                <c:pt idx="1">
                  <c:v>8.1081081081081086E-2</c:v>
                </c:pt>
                <c:pt idx="2">
                  <c:v>0.20270270270270271</c:v>
                </c:pt>
                <c:pt idx="3">
                  <c:v>0</c:v>
                </c:pt>
              </c:numCache>
            </c:numRef>
          </c:val>
          <c:extLst>
            <c:ext xmlns:c16="http://schemas.microsoft.com/office/drawing/2014/chart" uri="{C3380CC4-5D6E-409C-BE32-E72D297353CC}">
              <c16:uniqueId val="{00000008-D146-4222-9A3A-D7B1A3779450}"/>
            </c:ext>
          </c:extLst>
        </c:ser>
        <c:ser>
          <c:idx val="0"/>
          <c:order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A-D146-4222-9A3A-D7B1A3779450}"/>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D146-4222-9A3A-D7B1A3779450}"/>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E-D146-4222-9A3A-D7B1A3779450}"/>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D146-4222-9A3A-D7B1A3779450}"/>
              </c:ext>
            </c:extLst>
          </c:dPt>
          <c:dLbls>
            <c:dLbl>
              <c:idx val="0"/>
              <c:layout>
                <c:manualLayout>
                  <c:x val="-0.14707556867891514"/>
                  <c:y val="-0.21578374712822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46-4222-9A3A-D7B1A3779450}"/>
                </c:ext>
              </c:extLst>
            </c:dLbl>
            <c:dLbl>
              <c:idx val="1"/>
              <c:layout>
                <c:manualLayout>
                  <c:x val="-2.0038495188101486E-2"/>
                  <c:y val="-2.419874319890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46-4222-9A3A-D7B1A3779450}"/>
                </c:ext>
              </c:extLst>
            </c:dLbl>
            <c:dLbl>
              <c:idx val="2"/>
              <c:delete val="1"/>
              <c:extLst>
                <c:ext xmlns:c15="http://schemas.microsoft.com/office/drawing/2012/chart" uri="{CE6537A1-D6FC-4f65-9D91-7224C49458BB}"/>
                <c:ext xmlns:c16="http://schemas.microsoft.com/office/drawing/2014/chart" uri="{C3380CC4-5D6E-409C-BE32-E72D297353CC}">
                  <c16:uniqueId val="{0000000E-D146-4222-9A3A-D7B1A3779450}"/>
                </c:ext>
              </c:extLst>
            </c:dLbl>
            <c:dLbl>
              <c:idx val="3"/>
              <c:delete val="1"/>
              <c:extLst>
                <c:ext xmlns:c15="http://schemas.microsoft.com/office/drawing/2012/chart" uri="{CE6537A1-D6FC-4f65-9D91-7224C49458BB}"/>
                <c:ext xmlns:c16="http://schemas.microsoft.com/office/drawing/2014/chart" uri="{C3380CC4-5D6E-409C-BE32-E72D297353CC}">
                  <c16:uniqueId val="{00000010-D146-4222-9A3A-D7B1A3779450}"/>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0.71621621621621623</c:v>
                </c:pt>
                <c:pt idx="1">
                  <c:v>8.1081081081081086E-2</c:v>
                </c:pt>
                <c:pt idx="2">
                  <c:v>0.20270270270270271</c:v>
                </c:pt>
                <c:pt idx="3">
                  <c:v>0</c:v>
                </c:pt>
              </c:numCache>
            </c:numRef>
          </c:val>
          <c:extLst>
            <c:ext xmlns:c16="http://schemas.microsoft.com/office/drawing/2014/chart" uri="{C3380CC4-5D6E-409C-BE32-E72D297353CC}">
              <c16:uniqueId val="{00000011-D146-4222-9A3A-D7B1A3779450}"/>
            </c:ext>
          </c:extLst>
        </c:ser>
        <c:dLbls>
          <c:showLegendKey val="0"/>
          <c:showVal val="0"/>
          <c:showCatName val="0"/>
          <c:showSerName val="0"/>
          <c:showPercent val="0"/>
          <c:showBubbleSize val="0"/>
          <c:showLeaderLines val="1"/>
        </c:dLbls>
      </c:pie3DChart>
    </c:plotArea>
    <c:legend>
      <c:legendPos val="b"/>
      <c:layout>
        <c:manualLayout>
          <c:xMode val="edge"/>
          <c:yMode val="edge"/>
          <c:x val="0.63790475309444306"/>
          <c:y val="0.77501641850130532"/>
          <c:w val="0.32105694147244868"/>
          <c:h val="0.18331697203934949"/>
        </c:manualLayout>
      </c:layout>
      <c:overlay val="0"/>
      <c:spPr>
        <a:noFill/>
        <a:ln>
          <a:noFill/>
        </a:ln>
        <a:effectLst/>
      </c:spPr>
      <c:txPr>
        <a:bodyPr rot="0" vert="horz"/>
        <a:lstStyle/>
        <a:p>
          <a:pPr>
            <a:defRPr sz="900"/>
          </a:pPr>
          <a:endParaRPr lang="en-US"/>
        </a:p>
      </c:txPr>
    </c:legend>
    <c:plotVisOnly val="1"/>
    <c:dispBlanksAs val="gap"/>
    <c:showDLblsOverMax val="0"/>
  </c:chart>
  <c:txPr>
    <a:bodyPr/>
    <a:lstStyle/>
    <a:p>
      <a:pPr>
        <a:defRPr>
          <a:latin typeface="Gill Sans MT" panose="020B050202010402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6640800334741E-2"/>
          <c:y val="7.2543367838091233E-2"/>
          <c:w val="0.95080499448438516"/>
          <c:h val="0.84182691045972358"/>
        </c:manualLayout>
      </c:layout>
      <c:barChart>
        <c:barDir val="col"/>
        <c:grouping val="clustered"/>
        <c:varyColors val="0"/>
        <c:ser>
          <c:idx val="1"/>
          <c:order val="1"/>
          <c:tx>
            <c:strRef>
              <c:f>Sheet1!$C$1</c:f>
              <c:strCache>
                <c:ptCount val="1"/>
                <c:pt idx="0">
                  <c:v>Column3</c:v>
                </c:pt>
              </c:strCache>
            </c:strRef>
          </c:tx>
          <c:spPr>
            <a:solidFill>
              <a:schemeClr val="accent2"/>
            </a:solidFill>
            <a:ln>
              <a:noFill/>
            </a:ln>
            <a:effectLst/>
          </c:spPr>
          <c:invertIfNegative val="0"/>
          <c:dLbls>
            <c:dLbl>
              <c:idx val="1"/>
              <c:tx>
                <c:rich>
                  <a:bodyPr/>
                  <a:lstStyle/>
                  <a:p>
                    <a:r>
                      <a:rPr lang="en-US" dirty="0"/>
                      <a:t>35%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CC-45E4-AAFD-9EA6BF1C2AE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11 DOMESTIC TOURISTS</c:v>
                </c:pt>
                <c:pt idx="1">
                  <c:v>6 INTERNATIONAL TOURISTS</c:v>
                </c:pt>
              </c:strCache>
            </c:strRef>
          </c:cat>
          <c:val>
            <c:numRef>
              <c:f>Sheet1!$C$2:$C$3</c:f>
              <c:numCache>
                <c:formatCode>General</c:formatCode>
                <c:ptCount val="2"/>
                <c:pt idx="1">
                  <c:v>6</c:v>
                </c:pt>
              </c:numCache>
            </c:numRef>
          </c:val>
          <c:extLst>
            <c:ext xmlns:c16="http://schemas.microsoft.com/office/drawing/2014/chart" uri="{C3380CC4-5D6E-409C-BE32-E72D297353CC}">
              <c16:uniqueId val="{00000000-B39F-4ADE-8D85-30B82637E979}"/>
            </c:ext>
          </c:extLst>
        </c:ser>
        <c:dLbls>
          <c:showLegendKey val="0"/>
          <c:showVal val="0"/>
          <c:showCatName val="0"/>
          <c:showSerName val="0"/>
          <c:showPercent val="0"/>
          <c:showBubbleSize val="0"/>
        </c:dLbls>
        <c:gapWidth val="150"/>
        <c:axId val="265095216"/>
        <c:axId val="265095776"/>
      </c:barChar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layout>
                <c:manualLayout>
                  <c:x val="1.2077294685990338E-3"/>
                  <c:y val="1.1130147524852014E-2"/>
                </c:manualLayout>
              </c:layout>
              <c:tx>
                <c:rich>
                  <a:bodyPr/>
                  <a:lstStyle/>
                  <a:p>
                    <a:r>
                      <a:rPr lang="en-US" dirty="0"/>
                      <a:t>65%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9F-4ADE-8D85-30B82637E97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11 DOMESTIC TOURISTS</c:v>
                </c:pt>
                <c:pt idx="1">
                  <c:v>6 INTERNATIONAL TOURISTS</c:v>
                </c:pt>
              </c:strCache>
            </c:strRef>
          </c:cat>
          <c:val>
            <c:numRef>
              <c:f>Sheet1!$B$2:$B$3</c:f>
              <c:numCache>
                <c:formatCode>General</c:formatCode>
                <c:ptCount val="2"/>
                <c:pt idx="0">
                  <c:v>11</c:v>
                </c:pt>
              </c:numCache>
            </c:numRef>
          </c:val>
          <c:extLst>
            <c:ext xmlns:c16="http://schemas.microsoft.com/office/drawing/2014/chart" uri="{C3380CC4-5D6E-409C-BE32-E72D297353CC}">
              <c16:uniqueId val="{00000002-B39F-4ADE-8D85-30B82637E979}"/>
            </c:ext>
          </c:extLst>
        </c:ser>
        <c:dLbls>
          <c:showLegendKey val="0"/>
          <c:showVal val="0"/>
          <c:showCatName val="0"/>
          <c:showSerName val="0"/>
          <c:showPercent val="0"/>
          <c:showBubbleSize val="0"/>
        </c:dLbls>
        <c:gapWidth val="150"/>
        <c:axId val="265096896"/>
        <c:axId val="265096336"/>
      </c:barChart>
      <c:dateAx>
        <c:axId val="26509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crossAx val="265095776"/>
        <c:crosses val="autoZero"/>
        <c:auto val="0"/>
        <c:lblOffset val="100"/>
        <c:baseTimeUnit val="days"/>
      </c:dateAx>
      <c:valAx>
        <c:axId val="265095776"/>
        <c:scaling>
          <c:orientation val="minMax"/>
          <c:max val="12"/>
          <c:min val="0"/>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crossAx val="265095216"/>
        <c:crosses val="autoZero"/>
        <c:crossBetween val="between"/>
      </c:valAx>
      <c:valAx>
        <c:axId val="265096336"/>
        <c:scaling>
          <c:orientation val="minMax"/>
        </c:scaling>
        <c:delete val="1"/>
        <c:axPos val="r"/>
        <c:numFmt formatCode="General" sourceLinked="1"/>
        <c:majorTickMark val="out"/>
        <c:minorTickMark val="none"/>
        <c:tickLblPos val="nextTo"/>
        <c:crossAx val="265096896"/>
        <c:crosses val="max"/>
        <c:crossBetween val="between"/>
      </c:valAx>
      <c:catAx>
        <c:axId val="265096896"/>
        <c:scaling>
          <c:orientation val="minMax"/>
        </c:scaling>
        <c:delete val="1"/>
        <c:axPos val="b"/>
        <c:numFmt formatCode="General" sourceLinked="1"/>
        <c:majorTickMark val="out"/>
        <c:minorTickMark val="none"/>
        <c:tickLblPos val="nextTo"/>
        <c:crossAx val="265096336"/>
        <c:crosses val="autoZero"/>
        <c:auto val="1"/>
        <c:lblAlgn val="ctr"/>
        <c:lblOffset val="100"/>
        <c:noMultiLvlLbl val="0"/>
      </c:catAx>
      <c:spPr>
        <a:noFill/>
        <a:ln w="50800">
          <a:solidFill>
            <a:srgbClr val="FF0000"/>
          </a:solidFill>
        </a:ln>
        <a:effectLst/>
      </c:spPr>
    </c:plotArea>
    <c:plotVisOnly val="1"/>
    <c:dispBlanksAs val="gap"/>
    <c:showDLblsOverMax val="0"/>
  </c:chart>
  <c:spPr>
    <a:noFill/>
    <a:ln>
      <a:noFill/>
    </a:ln>
    <a:effectLst/>
  </c:spPr>
  <c:txPr>
    <a:bodyPr/>
    <a:lstStyle/>
    <a:p>
      <a:pPr>
        <a:defRPr sz="1400" b="1">
          <a:solidFill>
            <a:schemeClr val="tx1"/>
          </a:solidFill>
          <a:latin typeface="Gill Sans MT" panose="020B05020201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909981361025523E-2"/>
          <c:y val="2.8802194629873358E-2"/>
          <c:w val="0.95080499448438516"/>
          <c:h val="0.7770252239836517"/>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layout>
                <c:manualLayout>
                  <c:x val="-2.4154589371980788E-3"/>
                  <c:y val="2.2928233958840923E-2"/>
                </c:manualLayout>
              </c:layout>
              <c:tx>
                <c:rich>
                  <a:bodyPr/>
                  <a:lstStyle/>
                  <a:p>
                    <a:r>
                      <a:rPr lang="en-US" sz="1600" dirty="0"/>
                      <a:t>76%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9F-4ADE-8D85-30B82637E979}"/>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 REFUND</c:v>
                </c:pt>
                <c:pt idx="1">
                  <c:v>2 UNPROFESSIONAL CONDUCT</c:v>
                </c:pt>
                <c:pt idx="2">
                  <c:v>1 POOR SERVICE</c:v>
                </c:pt>
                <c:pt idx="3">
                  <c:v>1 BRIBERY</c:v>
                </c:pt>
              </c:strCache>
            </c:strRef>
          </c:cat>
          <c:val>
            <c:numRef>
              <c:f>Sheet1!$B$2:$B$5</c:f>
              <c:numCache>
                <c:formatCode>General</c:formatCode>
                <c:ptCount val="4"/>
                <c:pt idx="0">
                  <c:v>13</c:v>
                </c:pt>
              </c:numCache>
            </c:numRef>
          </c:val>
          <c:extLst>
            <c:ext xmlns:c16="http://schemas.microsoft.com/office/drawing/2014/chart" uri="{C3380CC4-5D6E-409C-BE32-E72D297353CC}">
              <c16:uniqueId val="{00000002-B39F-4ADE-8D85-30B82637E979}"/>
            </c:ext>
          </c:extLst>
        </c:ser>
        <c:ser>
          <c:idx val="1"/>
          <c:order val="1"/>
          <c:tx>
            <c:strRef>
              <c:f>Sheet1!$C$1</c:f>
              <c:strCache>
                <c:ptCount val="1"/>
                <c:pt idx="0">
                  <c:v>Column3</c:v>
                </c:pt>
              </c:strCache>
            </c:strRef>
          </c:tx>
          <c:spPr>
            <a:solidFill>
              <a:schemeClr val="accent2"/>
            </a:solidFill>
            <a:ln>
              <a:noFill/>
            </a:ln>
            <a:effectLst/>
          </c:spPr>
          <c:invertIfNegative val="0"/>
          <c:dLbls>
            <c:dLbl>
              <c:idx val="1"/>
              <c:layout>
                <c:manualLayout>
                  <c:x val="0"/>
                  <c:y val="8.3837402968108127E-3"/>
                </c:manualLayout>
              </c:layout>
              <c:tx>
                <c:rich>
                  <a:bodyPr/>
                  <a:lstStyle/>
                  <a:p>
                    <a:r>
                      <a:rPr lang="en-US" sz="1600"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AE-4413-AE2C-A8A209C5E576}"/>
                </c:ext>
              </c:extLst>
            </c:dLbl>
            <c:dLbl>
              <c:idx val="2"/>
              <c:layout>
                <c:manualLayout>
                  <c:x val="0"/>
                  <c:y val="1.3972900494684687E-2"/>
                </c:manualLayout>
              </c:layout>
              <c:tx>
                <c:rich>
                  <a:bodyPr/>
                  <a:lstStyle/>
                  <a:p>
                    <a:r>
                      <a:rPr lang="en-US" sz="2400" dirty="0"/>
                      <a:t>33,33%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A3-4317-8FD6-8E3B11E8B89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 REFUND</c:v>
                </c:pt>
                <c:pt idx="1">
                  <c:v>2 UNPROFESSIONAL CONDUCT</c:v>
                </c:pt>
                <c:pt idx="2">
                  <c:v>1 POOR SERVICE</c:v>
                </c:pt>
                <c:pt idx="3">
                  <c:v>1 BRIBERY</c:v>
                </c:pt>
              </c:strCache>
            </c:strRef>
          </c:cat>
          <c:val>
            <c:numRef>
              <c:f>Sheet1!$C$2:$C$5</c:f>
              <c:numCache>
                <c:formatCode>General</c:formatCode>
                <c:ptCount val="4"/>
                <c:pt idx="1">
                  <c:v>2</c:v>
                </c:pt>
              </c:numCache>
            </c:numRef>
          </c:val>
          <c:extLst>
            <c:ext xmlns:c16="http://schemas.microsoft.com/office/drawing/2014/chart" uri="{C3380CC4-5D6E-409C-BE32-E72D297353CC}">
              <c16:uniqueId val="{00000000-B39F-4ADE-8D85-30B82637E979}"/>
            </c:ext>
          </c:extLst>
        </c:ser>
        <c:ser>
          <c:idx val="2"/>
          <c:order val="2"/>
          <c:tx>
            <c:strRef>
              <c:f>Sheet1!$D$1</c:f>
              <c:strCache>
                <c:ptCount val="1"/>
                <c:pt idx="0">
                  <c:v>Column4</c:v>
                </c:pt>
              </c:strCache>
            </c:strRef>
          </c:tx>
          <c:spPr>
            <a:solidFill>
              <a:schemeClr val="accent3"/>
            </a:solidFill>
            <a:ln>
              <a:noFill/>
            </a:ln>
            <a:effectLst/>
          </c:spPr>
          <c:invertIfNegative val="0"/>
          <c:dLbls>
            <c:dLbl>
              <c:idx val="2"/>
              <c:layout>
                <c:manualLayout>
                  <c:x val="-2.4154589371980233E-3"/>
                  <c:y val="2.2356640791495498E-2"/>
                </c:manualLayout>
              </c:layout>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AE-4413-AE2C-A8A209C5E576}"/>
                </c:ext>
              </c:extLst>
            </c:dLbl>
            <c:dLbl>
              <c:idx val="3"/>
              <c:layout>
                <c:manualLayout>
                  <c:x val="-2.4154589371980675E-3"/>
                  <c:y val="1.1178320395747749E-2"/>
                </c:manualLayout>
              </c:layout>
              <c:tx>
                <c:rich>
                  <a:bodyPr/>
                  <a:lstStyle/>
                  <a:p>
                    <a:r>
                      <a:rPr lang="en-US" dirty="0"/>
                      <a:t>5,56%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A3-4317-8FD6-8E3B11E8B89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 REFUND</c:v>
                </c:pt>
                <c:pt idx="1">
                  <c:v>2 UNPROFESSIONAL CONDUCT</c:v>
                </c:pt>
                <c:pt idx="2">
                  <c:v>1 POOR SERVICE</c:v>
                </c:pt>
                <c:pt idx="3">
                  <c:v>1 BRIBERY</c:v>
                </c:pt>
              </c:strCache>
            </c:strRef>
          </c:cat>
          <c:val>
            <c:numRef>
              <c:f>Sheet1!$D$2:$D$5</c:f>
              <c:numCache>
                <c:formatCode>General</c:formatCode>
                <c:ptCount val="4"/>
                <c:pt idx="2">
                  <c:v>1</c:v>
                </c:pt>
              </c:numCache>
            </c:numRef>
          </c:val>
          <c:extLst>
            <c:ext xmlns:c16="http://schemas.microsoft.com/office/drawing/2014/chart" uri="{C3380CC4-5D6E-409C-BE32-E72D297353CC}">
              <c16:uniqueId val="{00000000-0CAE-4413-AE2C-A8A209C5E576}"/>
            </c:ext>
          </c:extLst>
        </c:ser>
        <c:ser>
          <c:idx val="3"/>
          <c:order val="3"/>
          <c:tx>
            <c:strRef>
              <c:f>Sheet1!$E$1</c:f>
              <c:strCache>
                <c:ptCount val="1"/>
                <c:pt idx="0">
                  <c:v>Column5</c:v>
                </c:pt>
              </c:strCache>
            </c:strRef>
          </c:tx>
          <c:spPr>
            <a:solidFill>
              <a:schemeClr val="accent4"/>
            </a:solidFill>
            <a:ln>
              <a:noFill/>
            </a:ln>
            <a:effectLst/>
          </c:spPr>
          <c:invertIfNegative val="0"/>
          <c:dLbls>
            <c:dLbl>
              <c:idx val="3"/>
              <c:layout>
                <c:manualLayout>
                  <c:x val="1.2077294685990338E-3"/>
                  <c:y val="1.9562060692558562E-2"/>
                </c:manualLayout>
              </c:layout>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layout>
                    <c:manualLayout>
                      <c:w val="9.6817585301837275E-2"/>
                      <c:h val="9.0251074318006927E-2"/>
                    </c:manualLayout>
                  </c15:layout>
                </c:ext>
                <c:ext xmlns:c16="http://schemas.microsoft.com/office/drawing/2014/chart" uri="{C3380CC4-5D6E-409C-BE32-E72D297353CC}">
                  <c16:uniqueId val="{00000000-DCE8-49C4-B3EE-28C93CC4858A}"/>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 REFUND</c:v>
                </c:pt>
                <c:pt idx="1">
                  <c:v>2 UNPROFESSIONAL CONDUCT</c:v>
                </c:pt>
                <c:pt idx="2">
                  <c:v>1 POOR SERVICE</c:v>
                </c:pt>
                <c:pt idx="3">
                  <c:v>1 BRIBERY</c:v>
                </c:pt>
              </c:strCache>
            </c:strRef>
          </c:cat>
          <c:val>
            <c:numRef>
              <c:f>Sheet1!$E$2:$E$5</c:f>
              <c:numCache>
                <c:formatCode>General</c:formatCode>
                <c:ptCount val="4"/>
                <c:pt idx="3">
                  <c:v>1</c:v>
                </c:pt>
              </c:numCache>
            </c:numRef>
          </c:val>
          <c:extLst>
            <c:ext xmlns:c16="http://schemas.microsoft.com/office/drawing/2014/chart" uri="{C3380CC4-5D6E-409C-BE32-E72D297353CC}">
              <c16:uniqueId val="{00000001-0CAE-4413-AE2C-A8A209C5E576}"/>
            </c:ext>
          </c:extLst>
        </c:ser>
        <c:ser>
          <c:idx val="4"/>
          <c:order val="4"/>
          <c:tx>
            <c:strRef>
              <c:f>Sheet1!$F$1</c:f>
              <c:strCache>
                <c:ptCount val="1"/>
                <c:pt idx="0">
                  <c:v>Column6</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 REFUND</c:v>
                </c:pt>
                <c:pt idx="1">
                  <c:v>2 UNPROFESSIONAL CONDUCT</c:v>
                </c:pt>
                <c:pt idx="2">
                  <c:v>1 POOR SERVICE</c:v>
                </c:pt>
                <c:pt idx="3">
                  <c:v>1 BRIBERY</c:v>
                </c:pt>
              </c:strCache>
            </c:strRef>
          </c:cat>
          <c:val>
            <c:numRef>
              <c:f>Sheet1!$F$2:$F$5</c:f>
              <c:numCache>
                <c:formatCode>General</c:formatCode>
                <c:ptCount val="4"/>
              </c:numCache>
            </c:numRef>
          </c:val>
          <c:extLst>
            <c:ext xmlns:c16="http://schemas.microsoft.com/office/drawing/2014/chart" uri="{C3380CC4-5D6E-409C-BE32-E72D297353CC}">
              <c16:uniqueId val="{00000002-0CAE-4413-AE2C-A8A209C5E576}"/>
            </c:ext>
          </c:extLst>
        </c:ser>
        <c:ser>
          <c:idx val="5"/>
          <c:order val="5"/>
          <c:tx>
            <c:strRef>
              <c:f>Sheet1!$G$1</c:f>
              <c:strCache>
                <c:ptCount val="1"/>
                <c:pt idx="0">
                  <c:v>Column7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 REFUND</c:v>
                </c:pt>
                <c:pt idx="1">
                  <c:v>2 UNPROFESSIONAL CONDUCT</c:v>
                </c:pt>
                <c:pt idx="2">
                  <c:v>1 POOR SERVICE</c:v>
                </c:pt>
                <c:pt idx="3">
                  <c:v>1 BRIBERY</c:v>
                </c:pt>
              </c:strCache>
            </c:strRef>
          </c:cat>
          <c:val>
            <c:numRef>
              <c:f>Sheet1!$G$2:$G$5</c:f>
              <c:numCache>
                <c:formatCode>General</c:formatCode>
                <c:ptCount val="4"/>
              </c:numCache>
            </c:numRef>
          </c:val>
          <c:extLst>
            <c:ext xmlns:c16="http://schemas.microsoft.com/office/drawing/2014/chart" uri="{C3380CC4-5D6E-409C-BE32-E72D297353CC}">
              <c16:uniqueId val="{00000003-0CAE-4413-AE2C-A8A209C5E576}"/>
            </c:ext>
          </c:extLst>
        </c:ser>
        <c:ser>
          <c:idx val="6"/>
          <c:order val="6"/>
          <c:tx>
            <c:strRef>
              <c:f>Sheet1!$H$1</c:f>
              <c:strCache>
                <c:ptCount val="1"/>
                <c:pt idx="0">
                  <c:v>Column8</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13 REFUND</c:v>
                </c:pt>
                <c:pt idx="1">
                  <c:v>2 UNPROFESSIONAL CONDUCT</c:v>
                </c:pt>
                <c:pt idx="2">
                  <c:v>1 POOR SERVICE</c:v>
                </c:pt>
                <c:pt idx="3">
                  <c:v>1 BRIBERY</c:v>
                </c:pt>
              </c:strCache>
            </c:strRef>
          </c:cat>
          <c:val>
            <c:numRef>
              <c:f>Sheet1!$H$2:$H$5</c:f>
              <c:numCache>
                <c:formatCode>General</c:formatCode>
                <c:ptCount val="4"/>
              </c:numCache>
            </c:numRef>
          </c:val>
          <c:extLst>
            <c:ext xmlns:c16="http://schemas.microsoft.com/office/drawing/2014/chart" uri="{C3380CC4-5D6E-409C-BE32-E72D297353CC}">
              <c16:uniqueId val="{00000004-B2A3-4317-8FD6-8E3B11E8B893}"/>
            </c:ext>
          </c:extLst>
        </c:ser>
        <c:dLbls>
          <c:showLegendKey val="0"/>
          <c:showVal val="0"/>
          <c:showCatName val="0"/>
          <c:showSerName val="0"/>
          <c:showPercent val="0"/>
          <c:showBubbleSize val="0"/>
        </c:dLbls>
        <c:gapWidth val="117"/>
        <c:overlap val="100"/>
        <c:axId val="265102496"/>
        <c:axId val="265035040"/>
      </c:barChart>
      <c:dateAx>
        <c:axId val="265102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ill Sans MT" panose="020B0502020104020203" pitchFamily="34" charset="0"/>
                <a:ea typeface="+mn-ea"/>
                <a:cs typeface="+mn-cs"/>
              </a:defRPr>
            </a:pPr>
            <a:endParaRPr lang="en-US"/>
          </a:p>
        </c:txPr>
        <c:crossAx val="265035040"/>
        <c:crosses val="autoZero"/>
        <c:auto val="0"/>
        <c:lblOffset val="100"/>
        <c:baseTimeUnit val="days"/>
      </c:dateAx>
      <c:valAx>
        <c:axId val="265035040"/>
        <c:scaling>
          <c:orientation val="minMax"/>
          <c:max val="16"/>
          <c:min val="0"/>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crossAx val="265102496"/>
        <c:crosses val="autoZero"/>
        <c:crossBetween val="between"/>
        <c:majorUnit val="2"/>
      </c:valAx>
      <c:spPr>
        <a:noFill/>
        <a:ln w="57150">
          <a:solidFill>
            <a:srgbClr val="FF0000"/>
          </a:solidFill>
        </a:ln>
        <a:effectLst/>
      </c:spPr>
    </c:plotArea>
    <c:plotVisOnly val="1"/>
    <c:dispBlanksAs val="gap"/>
    <c:showDLblsOverMax val="0"/>
  </c:chart>
  <c:spPr>
    <a:noFill/>
    <a:ln>
      <a:noFill/>
    </a:ln>
    <a:effectLst/>
  </c:spPr>
  <c:txPr>
    <a:bodyPr/>
    <a:lstStyle/>
    <a:p>
      <a:pPr>
        <a:defRPr sz="1400" b="1">
          <a:solidFill>
            <a:schemeClr val="tx1"/>
          </a:solidFill>
          <a:latin typeface="Gill Sans MT" panose="020B05020201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0192761230932981E-3"/>
                  <c:y val="2.039774812221741E-2"/>
                </c:manualLayout>
              </c:layout>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15:layout>
                    <c:manualLayout>
                      <c:w val="0.11917275286241391"/>
                      <c:h val="9.5746209525788856E-2"/>
                    </c:manualLayout>
                  </c15:layout>
                </c:ext>
                <c:ext xmlns:c16="http://schemas.microsoft.com/office/drawing/2014/chart" uri="{C3380CC4-5D6E-409C-BE32-E72D297353CC}">
                  <c16:uniqueId val="{00000000-FBC9-4D3F-A344-58FDC7C7215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Sheet1!$B$2:$B$10</c:f>
              <c:numCache>
                <c:formatCode>General</c:formatCode>
                <c:ptCount val="9"/>
                <c:pt idx="0">
                  <c:v>5</c:v>
                </c:pt>
              </c:numCache>
            </c:numRef>
          </c:val>
          <c:extLst>
            <c:ext xmlns:c16="http://schemas.microsoft.com/office/drawing/2014/chart" uri="{C3380CC4-5D6E-409C-BE32-E72D297353CC}">
              <c16:uniqueId val="{00000001-FBC9-4D3F-A344-58FDC7C72153}"/>
            </c:ext>
          </c:extLst>
        </c:ser>
        <c:ser>
          <c:idx val="1"/>
          <c:order val="1"/>
          <c:tx>
            <c:strRef>
              <c:f>Sheet1!$C$1</c:f>
              <c:strCache>
                <c:ptCount val="1"/>
                <c:pt idx="0">
                  <c:v>Series 2</c:v>
                </c:pt>
              </c:strCache>
            </c:strRef>
          </c:tx>
          <c:spPr>
            <a:solidFill>
              <a:schemeClr val="accent2"/>
            </a:solidFill>
            <a:ln>
              <a:noFill/>
            </a:ln>
            <a:effectLst/>
          </c:spPr>
          <c:invertIfNegative val="0"/>
          <c:dLbls>
            <c:dLbl>
              <c:idx val="1"/>
              <c:layout>
                <c:manualLayout>
                  <c:x val="6.038647342995169E-3"/>
                  <c:y val="9.2149764729185946E-3"/>
                </c:manualLayout>
              </c:layout>
              <c:tx>
                <c:rich>
                  <a:bodyPr/>
                  <a:lstStyle/>
                  <a:p>
                    <a:r>
                      <a:rPr lang="en-US" dirty="0"/>
                      <a:t>16,67%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C9-4D3F-A344-58FDC7C72153}"/>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Sheet1!$C$2:$C$10</c:f>
              <c:numCache>
                <c:formatCode>General</c:formatCode>
                <c:ptCount val="9"/>
              </c:numCache>
            </c:numRef>
          </c:val>
          <c:extLst>
            <c:ext xmlns:c16="http://schemas.microsoft.com/office/drawing/2014/chart" uri="{C3380CC4-5D6E-409C-BE32-E72D297353CC}">
              <c16:uniqueId val="{00000003-FBC9-4D3F-A344-58FDC7C72153}"/>
            </c:ext>
          </c:extLst>
        </c:ser>
        <c:ser>
          <c:idx val="2"/>
          <c:order val="2"/>
          <c:tx>
            <c:strRef>
              <c:f>Sheet1!$D$1</c:f>
              <c:strCache>
                <c:ptCount val="1"/>
                <c:pt idx="0">
                  <c:v>Series 3</c:v>
                </c:pt>
              </c:strCache>
            </c:strRef>
          </c:tx>
          <c:spPr>
            <a:solidFill>
              <a:schemeClr val="accent3"/>
            </a:solidFill>
            <a:ln>
              <a:noFill/>
            </a:ln>
            <a:effectLst/>
          </c:spPr>
          <c:invertIfNegative val="0"/>
          <c:dLbls>
            <c:dLbl>
              <c:idx val="1"/>
              <c:tx>
                <c:rich>
                  <a:bodyPr/>
                  <a:lstStyle/>
                  <a:p>
                    <a:r>
                      <a:rPr lang="en-US" sz="1600" dirty="0">
                        <a:latin typeface="Gill Sans MT" panose="020B0502020104020203" pitchFamily="34" charset="0"/>
                      </a:rPr>
                      <a:t>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B-4D9A-B55E-39647F881DDD}"/>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Sheet1!$D$2:$D$10</c:f>
              <c:numCache>
                <c:formatCode>General</c:formatCode>
                <c:ptCount val="9"/>
                <c:pt idx="1">
                  <c:v>4</c:v>
                </c:pt>
              </c:numCache>
            </c:numRef>
          </c:val>
          <c:extLst>
            <c:ext xmlns:c16="http://schemas.microsoft.com/office/drawing/2014/chart" uri="{C3380CC4-5D6E-409C-BE32-E72D297353CC}">
              <c16:uniqueId val="{00000004-FBC9-4D3F-A344-58FDC7C72153}"/>
            </c:ext>
          </c:extLst>
        </c:ser>
        <c:ser>
          <c:idx val="3"/>
          <c:order val="3"/>
          <c:tx>
            <c:strRef>
              <c:f>Sheet1!$E$1</c:f>
              <c:strCache>
                <c:ptCount val="1"/>
                <c:pt idx="0">
                  <c:v>Series 4</c:v>
                </c:pt>
              </c:strCache>
            </c:strRef>
          </c:tx>
          <c:spPr>
            <a:solidFill>
              <a:schemeClr val="accent4"/>
            </a:solidFill>
            <a:ln>
              <a:noFill/>
            </a:ln>
            <a:effectLst/>
          </c:spPr>
          <c:invertIfNegative val="0"/>
          <c:dLbls>
            <c:dLbl>
              <c:idx val="2"/>
              <c:layout>
                <c:manualLayout>
                  <c:x val="1.2077294685990338E-3"/>
                  <c:y val="2.5775874106571434E-3"/>
                </c:manualLayout>
              </c:layout>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8B-496B-A3E7-403B0B3DB93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Sheet1!$E$2:$E$10</c:f>
              <c:numCache>
                <c:formatCode>General</c:formatCode>
                <c:ptCount val="9"/>
                <c:pt idx="2">
                  <c:v>2</c:v>
                </c:pt>
              </c:numCache>
            </c:numRef>
          </c:val>
          <c:extLst>
            <c:ext xmlns:c16="http://schemas.microsoft.com/office/drawing/2014/chart" uri="{C3380CC4-5D6E-409C-BE32-E72D297353CC}">
              <c16:uniqueId val="{00000005-FBC9-4D3F-A344-58FDC7C72153}"/>
            </c:ext>
          </c:extLst>
        </c:ser>
        <c:ser>
          <c:idx val="4"/>
          <c:order val="4"/>
          <c:tx>
            <c:strRef>
              <c:f>Sheet1!$F$1</c:f>
              <c:strCache>
                <c:ptCount val="1"/>
                <c:pt idx="0">
                  <c:v>Series 5</c:v>
                </c:pt>
              </c:strCache>
            </c:strRef>
          </c:tx>
          <c:spPr>
            <a:solidFill>
              <a:schemeClr val="accent5"/>
            </a:solidFill>
            <a:ln>
              <a:noFill/>
            </a:ln>
            <a:effectLst/>
          </c:spPr>
          <c:invertIfNegative val="0"/>
          <c:dLbls>
            <c:dLbl>
              <c:idx val="2"/>
              <c:layout>
                <c:manualLayout>
                  <c:x val="1.3285024154589372E-2"/>
                  <c:y val="-0.183874477229762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8B-496B-A3E7-403B0B3DB934}"/>
                </c:ext>
              </c:extLst>
            </c:dLbl>
            <c:dLbl>
              <c:idx val="3"/>
              <c:layout>
                <c:manualLayout>
                  <c:x val="3.6231884057971015E-3"/>
                  <c:y val="8.6071123552085814E-3"/>
                </c:manualLayout>
              </c:layout>
              <c:tx>
                <c:rich>
                  <a:bodyPr/>
                  <a:lstStyle/>
                  <a:p>
                    <a:r>
                      <a:rPr lang="en-US" dirty="0">
                        <a:latin typeface="Gill Sans MT" panose="020B0502020104020203" pitchFamily="34" charset="0"/>
                      </a:rPr>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B6-4984-9A96-B83F2A830A0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Sheet1!$F$2:$F$10</c:f>
              <c:numCache>
                <c:formatCode>General</c:formatCode>
                <c:ptCount val="9"/>
                <c:pt idx="3">
                  <c:v>2</c:v>
                </c:pt>
              </c:numCache>
            </c:numRef>
          </c:val>
          <c:extLst>
            <c:ext xmlns:c16="http://schemas.microsoft.com/office/drawing/2014/chart" uri="{C3380CC4-5D6E-409C-BE32-E72D297353CC}">
              <c16:uniqueId val="{00000007-FBC9-4D3F-A344-58FDC7C72153}"/>
            </c:ext>
          </c:extLst>
        </c:ser>
        <c:ser>
          <c:idx val="5"/>
          <c:order val="5"/>
          <c:tx>
            <c:strRef>
              <c:f>Sheet1!$G$1</c:f>
              <c:strCache>
                <c:ptCount val="1"/>
                <c:pt idx="0">
                  <c:v>Series 6</c:v>
                </c:pt>
              </c:strCache>
            </c:strRef>
          </c:tx>
          <c:spPr>
            <a:solidFill>
              <a:schemeClr val="accent6"/>
            </a:solidFill>
            <a:ln>
              <a:noFill/>
            </a:ln>
            <a:effectLst/>
          </c:spPr>
          <c:invertIfNegative val="0"/>
          <c:dLbls>
            <c:dLbl>
              <c:idx val="3"/>
              <c:layout>
                <c:manualLayout>
                  <c:x val="3.6231884057971015E-3"/>
                  <c:y val="-0.125501627315552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8B-496B-A3E7-403B0B3DB934}"/>
                </c:ext>
              </c:extLst>
            </c:dLbl>
            <c:dLbl>
              <c:idx val="4"/>
              <c:layout>
                <c:manualLayout>
                  <c:x val="-2.415458937198156E-3"/>
                  <c:y val="-2.5775874106572145E-3"/>
                </c:manualLayout>
              </c:layout>
              <c:tx>
                <c:rich>
                  <a:bodyPr/>
                  <a:lstStyle/>
                  <a:p>
                    <a:r>
                      <a:rPr lang="en-US" dirty="0">
                        <a:latin typeface="Gill Sans MT" panose="020B0502020104020203" pitchFamily="34" charset="0"/>
                      </a:rPr>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B6-4984-9A96-B83F2A830A0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Sheet1!$G$2:$G$10</c:f>
              <c:numCache>
                <c:formatCode>General</c:formatCode>
                <c:ptCount val="9"/>
                <c:pt idx="4">
                  <c:v>2</c:v>
                </c:pt>
              </c:numCache>
            </c:numRef>
          </c:val>
          <c:extLst>
            <c:ext xmlns:c16="http://schemas.microsoft.com/office/drawing/2014/chart" uri="{C3380CC4-5D6E-409C-BE32-E72D297353CC}">
              <c16:uniqueId val="{00000009-FBC9-4D3F-A344-58FDC7C72153}"/>
            </c:ext>
          </c:extLst>
        </c:ser>
        <c:ser>
          <c:idx val="6"/>
          <c:order val="6"/>
          <c:tx>
            <c:strRef>
              <c:f>Sheet1!$H$1</c:f>
              <c:strCache>
                <c:ptCount val="1"/>
                <c:pt idx="0">
                  <c:v>Series 7</c:v>
                </c:pt>
              </c:strCache>
            </c:strRef>
          </c:tx>
          <c:spPr>
            <a:solidFill>
              <a:srgbClr val="FF0000"/>
            </a:solidFill>
            <a:ln>
              <a:noFill/>
            </a:ln>
            <a:effectLst/>
          </c:spPr>
          <c:invertIfNegative val="0"/>
          <c:dLbls>
            <c:dLbl>
              <c:idx val="4"/>
              <c:layout>
                <c:manualLayout>
                  <c:x val="4.830917874396135E-3"/>
                  <c:y val="-0.125501627315552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8B-496B-A3E7-403B0B3DB934}"/>
                </c:ext>
              </c:extLst>
            </c:dLbl>
            <c:dLbl>
              <c:idx val="5"/>
              <c:tx>
                <c:rich>
                  <a:bodyPr/>
                  <a:lstStyle/>
                  <a:p>
                    <a:r>
                      <a:rPr lang="en-US" sz="1600" b="1" dirty="0">
                        <a:solidFill>
                          <a:schemeClr val="tx1"/>
                        </a:solidFill>
                      </a:rPr>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B6-4984-9A96-B83F2A830A0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Sheet1!$H$2:$H$10</c:f>
              <c:numCache>
                <c:formatCode>General</c:formatCode>
                <c:ptCount val="9"/>
                <c:pt idx="5">
                  <c:v>1</c:v>
                </c:pt>
              </c:numCache>
            </c:numRef>
          </c:val>
          <c:extLst>
            <c:ext xmlns:c16="http://schemas.microsoft.com/office/drawing/2014/chart" uri="{C3380CC4-5D6E-409C-BE32-E72D297353CC}">
              <c16:uniqueId val="{0000000B-FBC9-4D3F-A344-58FDC7C72153}"/>
            </c:ext>
          </c:extLst>
        </c:ser>
        <c:ser>
          <c:idx val="7"/>
          <c:order val="7"/>
          <c:tx>
            <c:strRef>
              <c:f>Sheet1!$I$1</c:f>
              <c:strCache>
                <c:ptCount val="1"/>
                <c:pt idx="0">
                  <c:v>Series 8</c:v>
                </c:pt>
              </c:strCache>
            </c:strRef>
          </c:tx>
          <c:spPr>
            <a:solidFill>
              <a:schemeClr val="accent2">
                <a:lumMod val="60000"/>
              </a:schemeClr>
            </a:solidFill>
            <a:ln>
              <a:noFill/>
            </a:ln>
            <a:effectLst/>
          </c:spPr>
          <c:invertIfNegative val="0"/>
          <c:dLbls>
            <c:dLbl>
              <c:idx val="5"/>
              <c:layout>
                <c:manualLayout>
                  <c:x val="-1.2077294685992109E-3"/>
                  <c:y val="7.7327622319715008E-3"/>
                </c:manualLayout>
              </c:layout>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8B-496B-A3E7-403B0B3DB934}"/>
                </c:ext>
              </c:extLst>
            </c:dLbl>
            <c:dLbl>
              <c:idx val="6"/>
              <c:tx>
                <c:rich>
                  <a:bodyPr/>
                  <a:lstStyle/>
                  <a:p>
                    <a:r>
                      <a:rPr lang="en-US" sz="1600" b="1" dirty="0">
                        <a:solidFill>
                          <a:schemeClr val="tx1"/>
                        </a:solidFill>
                      </a:rPr>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B6-4984-9A96-B83F2A830A0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Sheet1!$I$2:$I$10</c:f>
              <c:numCache>
                <c:formatCode>General</c:formatCode>
                <c:ptCount val="9"/>
                <c:pt idx="6">
                  <c:v>1</c:v>
                </c:pt>
              </c:numCache>
            </c:numRef>
          </c:val>
          <c:extLst>
            <c:ext xmlns:c16="http://schemas.microsoft.com/office/drawing/2014/chart" uri="{C3380CC4-5D6E-409C-BE32-E72D297353CC}">
              <c16:uniqueId val="{0000000D-FBC9-4D3F-A344-58FDC7C72153}"/>
            </c:ext>
          </c:extLst>
        </c:ser>
        <c:ser>
          <c:idx val="8"/>
          <c:order val="8"/>
          <c:tx>
            <c:strRef>
              <c:f>Sheet1!$J$1</c:f>
              <c:strCache>
                <c:ptCount val="1"/>
                <c:pt idx="0">
                  <c:v>Series 9</c:v>
                </c:pt>
              </c:strCache>
            </c:strRef>
          </c:tx>
          <c:spPr>
            <a:solidFill>
              <a:schemeClr val="accent3">
                <a:lumMod val="60000"/>
              </a:schemeClr>
            </a:solidFill>
            <a:ln>
              <a:noFill/>
            </a:ln>
            <a:effectLst/>
          </c:spPr>
          <c:invertIfNegative val="0"/>
          <c:dLbls>
            <c:dLbl>
              <c:idx val="5"/>
              <c:layout>
                <c:manualLayout>
                  <c:x val="3.6231884057971015E-3"/>
                  <c:y val="-0.12842026981126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8B-496B-A3E7-403B0B3DB934}"/>
                </c:ext>
              </c:extLst>
            </c:dLbl>
            <c:dLbl>
              <c:idx val="7"/>
              <c:layout>
                <c:manualLayout>
                  <c:x val="-1.7713160915506076E-16"/>
                  <c:y val="2.5775874106571672E-3"/>
                </c:manualLayout>
              </c:layout>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B6-4984-9A96-B83F2A830A0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Sheet1!$J$2:$J$10</c:f>
              <c:numCache>
                <c:formatCode>General</c:formatCode>
                <c:ptCount val="9"/>
                <c:pt idx="7">
                  <c:v>0</c:v>
                </c:pt>
              </c:numCache>
            </c:numRef>
          </c:val>
          <c:extLst>
            <c:ext xmlns:c16="http://schemas.microsoft.com/office/drawing/2014/chart" uri="{C3380CC4-5D6E-409C-BE32-E72D297353CC}">
              <c16:uniqueId val="{0000000F-FBC9-4D3F-A344-58FDC7C72153}"/>
            </c:ext>
          </c:extLst>
        </c:ser>
        <c:ser>
          <c:idx val="9"/>
          <c:order val="9"/>
          <c:tx>
            <c:strRef>
              <c:f>Sheet1!$K$1</c:f>
              <c:strCache>
                <c:ptCount val="1"/>
                <c:pt idx="0">
                  <c:v>Series 10</c:v>
                </c:pt>
              </c:strCache>
            </c:strRef>
          </c:tx>
          <c:spPr>
            <a:solidFill>
              <a:schemeClr val="accent4">
                <a:lumMod val="60000"/>
              </a:schemeClr>
            </a:solidFill>
            <a:ln>
              <a:noFill/>
            </a:ln>
            <a:effectLst/>
          </c:spPr>
          <c:invertIfNegative val="0"/>
          <c:dLbls>
            <c:dLbl>
              <c:idx val="8"/>
              <c:layout>
                <c:manualLayout>
                  <c:x val="-6.0385522461866179E-3"/>
                  <c:y val="1.5465524463943002E-2"/>
                </c:manualLayout>
              </c:layout>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15:layout>
                    <c:manualLayout>
                      <c:w val="5.3218551485412151E-2"/>
                      <c:h val="8.1477538050873058E-2"/>
                    </c:manualLayout>
                  </c15:layout>
                </c:ext>
                <c:ext xmlns:c16="http://schemas.microsoft.com/office/drawing/2014/chart" uri="{C3380CC4-5D6E-409C-BE32-E72D297353CC}">
                  <c16:uniqueId val="{00000000-AF56-4307-ABEF-5B86696D63E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Sheet1!$K$2:$K$10</c:f>
              <c:numCache>
                <c:formatCode>General</c:formatCode>
                <c:ptCount val="9"/>
                <c:pt idx="8">
                  <c:v>0</c:v>
                </c:pt>
              </c:numCache>
            </c:numRef>
          </c:val>
          <c:extLst>
            <c:ext xmlns:c16="http://schemas.microsoft.com/office/drawing/2014/chart" uri="{C3380CC4-5D6E-409C-BE32-E72D297353CC}">
              <c16:uniqueId val="{00000010-FBC9-4D3F-A344-58FDC7C72153}"/>
            </c:ext>
          </c:extLst>
        </c:ser>
        <c:ser>
          <c:idx val="10"/>
          <c:order val="10"/>
          <c:tx>
            <c:strRef>
              <c:f>Sheet1!$L$1</c:f>
              <c:strCache>
                <c:ptCount val="1"/>
                <c:pt idx="0">
                  <c:v>Series 11</c:v>
                </c:pt>
              </c:strCache>
            </c:strRef>
          </c:tx>
          <c:spPr>
            <a:solidFill>
              <a:schemeClr val="accent5">
                <a:lumMod val="60000"/>
              </a:schemeClr>
            </a:solidFill>
            <a:ln>
              <a:noFill/>
            </a:ln>
            <a:effectLst/>
          </c:spPr>
          <c:invertIfNegative val="0"/>
          <c:cat>
            <c:strRef>
              <c:f>Sheet1!$A$2:$A$10</c:f>
              <c:strCache>
                <c:ptCount val="9"/>
                <c:pt idx="0">
                  <c:v>5 WESTERN CAPE</c:v>
                </c:pt>
                <c:pt idx="1">
                  <c:v>4 GAUTENG</c:v>
                </c:pt>
                <c:pt idx="2">
                  <c:v>2 LIMPOPO</c:v>
                </c:pt>
                <c:pt idx="3">
                  <c:v>2 NORTH WEST</c:v>
                </c:pt>
                <c:pt idx="4">
                  <c:v>2 MPUMALANGA</c:v>
                </c:pt>
                <c:pt idx="5">
                  <c:v>1 FREE STATE</c:v>
                </c:pt>
                <c:pt idx="6">
                  <c:v>1 KZN</c:v>
                </c:pt>
                <c:pt idx="7">
                  <c:v>0 NORTHERN CAPE</c:v>
                </c:pt>
                <c:pt idx="8">
                  <c:v>0 EASTERN CAPE</c:v>
                </c:pt>
              </c:strCache>
            </c:strRef>
          </c:cat>
          <c:val>
            <c:numRef>
              <c:f>Sheet1!$L$2:$L$10</c:f>
              <c:numCache>
                <c:formatCode>General</c:formatCode>
                <c:ptCount val="9"/>
              </c:numCache>
            </c:numRef>
          </c:val>
          <c:extLst>
            <c:ext xmlns:c16="http://schemas.microsoft.com/office/drawing/2014/chart" uri="{C3380CC4-5D6E-409C-BE32-E72D297353CC}">
              <c16:uniqueId val="{00000011-FBC9-4D3F-A344-58FDC7C72153}"/>
            </c:ext>
          </c:extLst>
        </c:ser>
        <c:dLbls>
          <c:showLegendKey val="0"/>
          <c:showVal val="0"/>
          <c:showCatName val="0"/>
          <c:showSerName val="0"/>
          <c:showPercent val="0"/>
          <c:showBubbleSize val="0"/>
        </c:dLbls>
        <c:gapWidth val="74"/>
        <c:overlap val="100"/>
        <c:axId val="265853920"/>
        <c:axId val="265854480"/>
      </c:barChart>
      <c:catAx>
        <c:axId val="265853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ill Sans MT" panose="020B0502020104020203" pitchFamily="34" charset="0"/>
                <a:ea typeface="+mn-ea"/>
                <a:cs typeface="+mn-cs"/>
              </a:defRPr>
            </a:pPr>
            <a:endParaRPr lang="en-US"/>
          </a:p>
        </c:txPr>
        <c:crossAx val="265854480"/>
        <c:crosses val="autoZero"/>
        <c:auto val="1"/>
        <c:lblAlgn val="ctr"/>
        <c:lblOffset val="100"/>
        <c:noMultiLvlLbl val="0"/>
      </c:catAx>
      <c:valAx>
        <c:axId val="265854480"/>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crossAx val="265853920"/>
        <c:crosses val="autoZero"/>
        <c:crossBetween val="between"/>
        <c:majorUnit val="1"/>
      </c:valAx>
      <c:spPr>
        <a:solidFill>
          <a:schemeClr val="bg1"/>
        </a:solidFill>
        <a:ln w="57150">
          <a:solidFill>
            <a:schemeClr val="tx1"/>
          </a:solidFill>
        </a:ln>
        <a:effectLst/>
        <a:sp3d contourW="15875">
          <a:contourClr>
            <a:schemeClr val="tx1"/>
          </a:contourClr>
        </a:sp3d>
      </c:spPr>
    </c:plotArea>
    <c:plotVisOnly val="1"/>
    <c:dispBlanksAs val="gap"/>
    <c:showDLblsOverMax val="0"/>
  </c:chart>
  <c:spPr>
    <a:noFill/>
    <a:ln>
      <a:noFill/>
    </a:ln>
    <a:effectLst/>
  </c:spPr>
  <c:txPr>
    <a:bodyPr/>
    <a:lstStyle/>
    <a:p>
      <a:pPr>
        <a:defRPr sz="1400" b="1">
          <a:solidFill>
            <a:schemeClr val="tx1"/>
          </a:solidFill>
          <a:latin typeface="Gill Sans MT" panose="020B05020201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18677013199438E-2"/>
          <c:y val="3.2995368321192244E-2"/>
          <c:w val="0.94715765148921605"/>
          <c:h val="0.88030141533477746"/>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Lbls>
            <c:dLbl>
              <c:idx val="0"/>
              <c:tx>
                <c:rich>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r>
                      <a:rPr lang="en-US" sz="1600" dirty="0">
                        <a:latin typeface="Gill Sans MT" panose="020B0502020104020203" pitchFamily="34" charset="0"/>
                      </a:rPr>
                      <a:t>76%</a:t>
                    </a:r>
                  </a:p>
                </c:rich>
              </c:tx>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81-4296-8FEC-42F2C77B8954}"/>
                </c:ext>
              </c:extLst>
            </c:dLbl>
            <c:dLbl>
              <c:idx val="1"/>
              <c:layout>
                <c:manualLayout>
                  <c:x val="2.4154589371980567E-3"/>
                  <c:y val="5.83728499142113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E8-4240-93F5-24DA594B93CE}"/>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13 IN-PROGRESS</c:v>
                </c:pt>
                <c:pt idx="1">
                  <c:v>2 RESOLVED</c:v>
                </c:pt>
                <c:pt idx="2">
                  <c:v>2 REFERRAL</c:v>
                </c:pt>
              </c:strCache>
            </c:strRef>
          </c:cat>
          <c:val>
            <c:numRef>
              <c:f>Sheet1!$B$2:$B$4</c:f>
              <c:numCache>
                <c:formatCode>General</c:formatCode>
                <c:ptCount val="3"/>
                <c:pt idx="0">
                  <c:v>13</c:v>
                </c:pt>
              </c:numCache>
            </c:numRef>
          </c:val>
          <c:extLst>
            <c:ext xmlns:c16="http://schemas.microsoft.com/office/drawing/2014/chart" uri="{C3380CC4-5D6E-409C-BE32-E72D297353CC}">
              <c16:uniqueId val="{00000000-4781-4296-8FEC-42F2C77B8954}"/>
            </c:ext>
          </c:extLst>
        </c:ser>
        <c:ser>
          <c:idx val="1"/>
          <c:order val="1"/>
          <c:tx>
            <c:strRef>
              <c:f>Sheet1!$C$1</c:f>
              <c:strCache>
                <c:ptCount val="1"/>
                <c:pt idx="0">
                  <c:v>Series 2</c:v>
                </c:pt>
              </c:strCache>
            </c:strRef>
          </c:tx>
          <c:spPr>
            <a:solidFill>
              <a:schemeClr val="accent2"/>
            </a:solidFill>
            <a:ln>
              <a:noFill/>
            </a:ln>
            <a:effectLst/>
          </c:spPr>
          <c:invertIfNegative val="0"/>
          <c:dLbls>
            <c:dLbl>
              <c:idx val="1"/>
              <c:tx>
                <c:rich>
                  <a:bodyPr/>
                  <a:lstStyle/>
                  <a:p>
                    <a:r>
                      <a:rPr lang="en-US" dirty="0">
                        <a:latin typeface="Gill Sans MT" panose="020B0502020104020203" pitchFamily="34" charset="0"/>
                      </a:rPr>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1-4296-8FEC-42F2C77B895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13 IN-PROGRESS</c:v>
                </c:pt>
                <c:pt idx="1">
                  <c:v>2 RESOLVED</c:v>
                </c:pt>
                <c:pt idx="2">
                  <c:v>2 REFERRAL</c:v>
                </c:pt>
              </c:strCache>
            </c:strRef>
          </c:cat>
          <c:val>
            <c:numRef>
              <c:f>Sheet1!$C$2:$C$4</c:f>
              <c:numCache>
                <c:formatCode>General</c:formatCode>
                <c:ptCount val="3"/>
                <c:pt idx="1">
                  <c:v>2</c:v>
                </c:pt>
              </c:numCache>
            </c:numRef>
          </c:val>
          <c:extLst>
            <c:ext xmlns:c16="http://schemas.microsoft.com/office/drawing/2014/chart" uri="{C3380CC4-5D6E-409C-BE32-E72D297353CC}">
              <c16:uniqueId val="{00000002-4781-4296-8FEC-42F2C77B8954}"/>
            </c:ext>
          </c:extLst>
        </c:ser>
        <c:ser>
          <c:idx val="2"/>
          <c:order val="2"/>
          <c:tx>
            <c:strRef>
              <c:f>Sheet1!$D$1</c:f>
              <c:strCache>
                <c:ptCount val="1"/>
                <c:pt idx="0">
                  <c:v>Series 3</c:v>
                </c:pt>
              </c:strCache>
            </c:strRef>
          </c:tx>
          <c:spPr>
            <a:solidFill>
              <a:schemeClr val="accent6">
                <a:lumMod val="75000"/>
              </a:schemeClr>
            </a:solidFill>
            <a:ln>
              <a:noFill/>
            </a:ln>
            <a:effectLst/>
          </c:spPr>
          <c:invertIfNegative val="0"/>
          <c:dLbls>
            <c:dLbl>
              <c:idx val="2"/>
              <c:layout>
                <c:manualLayout>
                  <c:x val="-7.8502415458938084E-3"/>
                  <c:y val="1.0635833527082767E-7"/>
                </c:manualLayout>
              </c:layout>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15:layout>
                    <c:manualLayout>
                      <c:w val="0.10765101373197916"/>
                      <c:h val="6.8658772467400625E-2"/>
                    </c:manualLayout>
                  </c15:layout>
                </c:ext>
                <c:ext xmlns:c16="http://schemas.microsoft.com/office/drawing/2014/chart" uri="{C3380CC4-5D6E-409C-BE32-E72D297353CC}">
                  <c16:uniqueId val="{00000000-0069-4899-8A39-EA8804E12A89}"/>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13 IN-PROGRESS</c:v>
                </c:pt>
                <c:pt idx="1">
                  <c:v>2 RESOLVED</c:v>
                </c:pt>
                <c:pt idx="2">
                  <c:v>2 REFERRAL</c:v>
                </c:pt>
              </c:strCache>
            </c:strRef>
          </c:cat>
          <c:val>
            <c:numRef>
              <c:f>Sheet1!$D$2:$D$4</c:f>
              <c:numCache>
                <c:formatCode>General</c:formatCode>
                <c:ptCount val="3"/>
                <c:pt idx="2">
                  <c:v>2</c:v>
                </c:pt>
              </c:numCache>
            </c:numRef>
          </c:val>
          <c:extLst>
            <c:ext xmlns:c16="http://schemas.microsoft.com/office/drawing/2014/chart" uri="{C3380CC4-5D6E-409C-BE32-E72D297353CC}">
              <c16:uniqueId val="{00000005-4781-4296-8FEC-42F2C77B8954}"/>
            </c:ext>
          </c:extLst>
        </c:ser>
        <c:ser>
          <c:idx val="3"/>
          <c:order val="3"/>
          <c:tx>
            <c:strRef>
              <c:f>Sheet1!$E$1</c:f>
              <c:strCache>
                <c:ptCount val="1"/>
                <c:pt idx="0">
                  <c:v>Series 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13 IN-PROGRESS</c:v>
                </c:pt>
                <c:pt idx="1">
                  <c:v>2 RESOLVED</c:v>
                </c:pt>
                <c:pt idx="2">
                  <c:v>2 REFERRAL</c:v>
                </c:pt>
              </c:strCache>
            </c:strRef>
          </c:cat>
          <c:val>
            <c:numRef>
              <c:f>Sheet1!$E$2:$E$4</c:f>
              <c:numCache>
                <c:formatCode>General</c:formatCode>
                <c:ptCount val="3"/>
              </c:numCache>
            </c:numRef>
          </c:val>
          <c:extLst>
            <c:ext xmlns:c16="http://schemas.microsoft.com/office/drawing/2014/chart" uri="{C3380CC4-5D6E-409C-BE32-E72D297353CC}">
              <c16:uniqueId val="{00000006-4781-4296-8FEC-42F2C77B8954}"/>
            </c:ext>
          </c:extLst>
        </c:ser>
        <c:ser>
          <c:idx val="4"/>
          <c:order val="4"/>
          <c:tx>
            <c:strRef>
              <c:f>Sheet1!$F$1</c:f>
              <c:strCache>
                <c:ptCount val="1"/>
                <c:pt idx="0">
                  <c:v>Series 5</c:v>
                </c:pt>
              </c:strCache>
            </c:strRef>
          </c:tx>
          <c:spPr>
            <a:solidFill>
              <a:schemeClr val="accent5"/>
            </a:solidFill>
            <a:ln>
              <a:noFill/>
            </a:ln>
            <a:effectLst/>
          </c:spPr>
          <c:invertIfNegative val="0"/>
          <c:cat>
            <c:strRef>
              <c:f>Sheet1!$A$2:$A$4</c:f>
              <c:strCache>
                <c:ptCount val="3"/>
                <c:pt idx="0">
                  <c:v>13 IN-PROGRESS</c:v>
                </c:pt>
                <c:pt idx="1">
                  <c:v>2 RESOLVED</c:v>
                </c:pt>
                <c:pt idx="2">
                  <c:v>2 REFERRAL</c:v>
                </c:pt>
              </c:strCache>
            </c:strRef>
          </c:cat>
          <c:val>
            <c:numRef>
              <c:f>Sheet1!$F$2:$F$4</c:f>
              <c:numCache>
                <c:formatCode>General</c:formatCode>
                <c:ptCount val="3"/>
              </c:numCache>
            </c:numRef>
          </c:val>
          <c:extLst>
            <c:ext xmlns:c16="http://schemas.microsoft.com/office/drawing/2014/chart" uri="{C3380CC4-5D6E-409C-BE32-E72D297353CC}">
              <c16:uniqueId val="{00000007-4781-4296-8FEC-42F2C77B8954}"/>
            </c:ext>
          </c:extLst>
        </c:ser>
        <c:ser>
          <c:idx val="5"/>
          <c:order val="5"/>
          <c:tx>
            <c:strRef>
              <c:f>Sheet1!$G$1</c:f>
              <c:strCache>
                <c:ptCount val="1"/>
                <c:pt idx="0">
                  <c:v>Series 6</c:v>
                </c:pt>
              </c:strCache>
            </c:strRef>
          </c:tx>
          <c:spPr>
            <a:solidFill>
              <a:schemeClr val="accent6"/>
            </a:solidFill>
            <a:ln>
              <a:noFill/>
            </a:ln>
            <a:effectLst/>
          </c:spPr>
          <c:invertIfNegative val="0"/>
          <c:cat>
            <c:strRef>
              <c:f>Sheet1!$A$2:$A$4</c:f>
              <c:strCache>
                <c:ptCount val="3"/>
                <c:pt idx="0">
                  <c:v>13 IN-PROGRESS</c:v>
                </c:pt>
                <c:pt idx="1">
                  <c:v>2 RESOLVED</c:v>
                </c:pt>
                <c:pt idx="2">
                  <c:v>2 REFERRAL</c:v>
                </c:pt>
              </c:strCache>
            </c:strRef>
          </c:cat>
          <c:val>
            <c:numRef>
              <c:f>Sheet1!$G$2:$G$4</c:f>
              <c:numCache>
                <c:formatCode>General</c:formatCode>
                <c:ptCount val="3"/>
              </c:numCache>
            </c:numRef>
          </c:val>
          <c:extLst>
            <c:ext xmlns:c16="http://schemas.microsoft.com/office/drawing/2014/chart" uri="{C3380CC4-5D6E-409C-BE32-E72D297353CC}">
              <c16:uniqueId val="{00000008-4781-4296-8FEC-42F2C77B8954}"/>
            </c:ext>
          </c:extLst>
        </c:ser>
        <c:ser>
          <c:idx val="6"/>
          <c:order val="6"/>
          <c:tx>
            <c:strRef>
              <c:f>Sheet1!$H$1</c:f>
              <c:strCache>
                <c:ptCount val="1"/>
                <c:pt idx="0">
                  <c:v>Series 7</c:v>
                </c:pt>
              </c:strCache>
            </c:strRef>
          </c:tx>
          <c:spPr>
            <a:solidFill>
              <a:schemeClr val="accent1">
                <a:lumMod val="60000"/>
              </a:schemeClr>
            </a:solidFill>
            <a:ln>
              <a:noFill/>
            </a:ln>
            <a:effectLst/>
          </c:spPr>
          <c:invertIfNegative val="0"/>
          <c:cat>
            <c:strRef>
              <c:f>Sheet1!$A$2:$A$4</c:f>
              <c:strCache>
                <c:ptCount val="3"/>
                <c:pt idx="0">
                  <c:v>13 IN-PROGRESS</c:v>
                </c:pt>
                <c:pt idx="1">
                  <c:v>2 RESOLVED</c:v>
                </c:pt>
                <c:pt idx="2">
                  <c:v>2 REFERRAL</c:v>
                </c:pt>
              </c:strCache>
            </c:strRef>
          </c:cat>
          <c:val>
            <c:numRef>
              <c:f>Sheet1!$H$2:$H$4</c:f>
              <c:numCache>
                <c:formatCode>General</c:formatCode>
                <c:ptCount val="3"/>
              </c:numCache>
            </c:numRef>
          </c:val>
          <c:extLst>
            <c:ext xmlns:c16="http://schemas.microsoft.com/office/drawing/2014/chart" uri="{C3380CC4-5D6E-409C-BE32-E72D297353CC}">
              <c16:uniqueId val="{00000009-4781-4296-8FEC-42F2C77B8954}"/>
            </c:ext>
          </c:extLst>
        </c:ser>
        <c:dLbls>
          <c:showLegendKey val="0"/>
          <c:showVal val="0"/>
          <c:showCatName val="0"/>
          <c:showSerName val="0"/>
          <c:showPercent val="0"/>
          <c:showBubbleSize val="0"/>
        </c:dLbls>
        <c:gapWidth val="256"/>
        <c:overlap val="100"/>
        <c:axId val="265860640"/>
        <c:axId val="265861200"/>
      </c:barChart>
      <c:catAx>
        <c:axId val="26586064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ill Sans MT" panose="020B0502020104020203" pitchFamily="34" charset="0"/>
                <a:ea typeface="+mn-ea"/>
                <a:cs typeface="+mn-cs"/>
              </a:defRPr>
            </a:pPr>
            <a:endParaRPr lang="en-US"/>
          </a:p>
        </c:txPr>
        <c:crossAx val="265861200"/>
        <c:crosses val="autoZero"/>
        <c:auto val="1"/>
        <c:lblAlgn val="ctr"/>
        <c:lblOffset val="100"/>
        <c:noMultiLvlLbl val="0"/>
      </c:catAx>
      <c:valAx>
        <c:axId val="265861200"/>
        <c:scaling>
          <c:orientation val="minMax"/>
          <c:max val="15"/>
          <c:min val="1"/>
        </c:scaling>
        <c:delete val="0"/>
        <c:axPos val="l"/>
        <c:majorGridlines>
          <c:spPr>
            <a:ln w="19050" cap="flat" cmpd="sng" algn="ctr">
              <a:solidFill>
                <a:schemeClr val="bg2">
                  <a:lumMod val="9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mn-cs"/>
              </a:defRPr>
            </a:pPr>
            <a:endParaRPr lang="en-US"/>
          </a:p>
        </c:txPr>
        <c:crossAx val="265860640"/>
        <c:crosses val="autoZero"/>
        <c:crossBetween val="between"/>
        <c:majorUnit val="2"/>
      </c:valAx>
      <c:spPr>
        <a:noFill/>
        <a:ln w="47625">
          <a:solidFill>
            <a:srgbClr val="FF0000"/>
          </a:solidFill>
        </a:ln>
        <a:effectLst/>
      </c:spPr>
    </c:plotArea>
    <c:plotVisOnly val="1"/>
    <c:dispBlanksAs val="gap"/>
    <c:showDLblsOverMax val="0"/>
  </c:chart>
  <c:spPr>
    <a:solidFill>
      <a:schemeClr val="bg1"/>
    </a:solidFill>
    <a:ln w="38100">
      <a:noFill/>
    </a:ln>
    <a:effectLst/>
  </c:spPr>
  <c:txPr>
    <a:bodyPr/>
    <a:lstStyle/>
    <a:p>
      <a:pPr>
        <a:defRPr sz="1400" b="1">
          <a:solidFill>
            <a:schemeClr val="tx1"/>
          </a:solidFill>
          <a:latin typeface="Gill Sans MT" panose="020B05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400" cy="49800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9" y="0"/>
            <a:ext cx="2946400" cy="498008"/>
          </a:xfrm>
          <a:prstGeom prst="rect">
            <a:avLst/>
          </a:prstGeom>
        </p:spPr>
        <p:txBody>
          <a:bodyPr vert="horz" lIns="91440" tIns="45720" rIns="91440" bIns="45720" rtlCol="0"/>
          <a:lstStyle>
            <a:lvl1pPr algn="r">
              <a:defRPr sz="1200"/>
            </a:lvl1pPr>
          </a:lstStyle>
          <a:p>
            <a:fld id="{2E977D7D-3C05-451C-8AB8-7460922E2CCD}" type="datetimeFigureOut">
              <a:rPr lang="en-ZA" smtClean="0"/>
              <a:t>2020/07/26</a:t>
            </a:fld>
            <a:endParaRPr lang="en-ZA" dirty="0"/>
          </a:p>
        </p:txBody>
      </p:sp>
      <p:sp>
        <p:nvSpPr>
          <p:cNvPr id="4" name="Footer Placeholder 3"/>
          <p:cNvSpPr>
            <a:spLocks noGrp="1"/>
          </p:cNvSpPr>
          <p:nvPr>
            <p:ph type="ftr" sz="quarter" idx="2"/>
          </p:nvPr>
        </p:nvSpPr>
        <p:spPr>
          <a:xfrm>
            <a:off x="2" y="9428630"/>
            <a:ext cx="2946400" cy="49800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9" y="9428630"/>
            <a:ext cx="2946400" cy="498008"/>
          </a:xfrm>
          <a:prstGeom prst="rect">
            <a:avLst/>
          </a:prstGeom>
        </p:spPr>
        <p:txBody>
          <a:bodyPr vert="horz" lIns="91440" tIns="45720" rIns="91440" bIns="45720" rtlCol="0" anchor="b"/>
          <a:lstStyle>
            <a:lvl1pPr algn="r">
              <a:defRPr sz="1200"/>
            </a:lvl1pPr>
          </a:lstStyle>
          <a:p>
            <a:fld id="{B43726ED-32F9-4F4F-8791-9F43B497CC33}" type="slidenum">
              <a:rPr lang="en-ZA" smtClean="0"/>
              <a:t>‹#›</a:t>
            </a:fld>
            <a:endParaRPr lang="en-ZA" dirty="0"/>
          </a:p>
        </p:txBody>
      </p:sp>
    </p:spTree>
    <p:extLst>
      <p:ext uri="{BB962C8B-B14F-4D97-AF65-F5344CB8AC3E}">
        <p14:creationId xmlns:p14="http://schemas.microsoft.com/office/powerpoint/2010/main" val="9019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2"/>
            <a:ext cx="2945659" cy="498056"/>
          </a:xfrm>
          <a:prstGeom prst="rect">
            <a:avLst/>
          </a:prstGeom>
        </p:spPr>
        <p:txBody>
          <a:bodyPr vert="horz" lIns="91440" tIns="45720" rIns="91440" bIns="45720" rtlCol="0"/>
          <a:lstStyle>
            <a:lvl1pPr algn="r">
              <a:defRPr sz="1200"/>
            </a:lvl1pPr>
          </a:lstStyle>
          <a:p>
            <a:fld id="{63597F0C-5600-4E51-AFA2-926859C0B40D}" type="datetimeFigureOut">
              <a:rPr lang="en-ZA" smtClean="0"/>
              <a:t>2020/07/26</a:t>
            </a:fld>
            <a:endParaRPr lang="en-ZA" dirty="0"/>
          </a:p>
        </p:txBody>
      </p:sp>
      <p:sp>
        <p:nvSpPr>
          <p:cNvPr id="4" name="Slide Image Placeholder 3"/>
          <p:cNvSpPr>
            <a:spLocks noGrp="1" noRot="1" noChangeAspect="1"/>
          </p:cNvSpPr>
          <p:nvPr>
            <p:ph type="sldImg" idx="2"/>
          </p:nvPr>
        </p:nvSpPr>
        <p:spPr>
          <a:xfrm>
            <a:off x="1166813" y="1243013"/>
            <a:ext cx="4464050" cy="33480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9"/>
            <a:ext cx="5438140" cy="39086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9"/>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9"/>
            <a:ext cx="2945659" cy="498055"/>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3</a:t>
            </a:fld>
            <a:endParaRPr lang="en-ZA" dirty="0"/>
          </a:p>
        </p:txBody>
      </p:sp>
    </p:spTree>
    <p:extLst>
      <p:ext uri="{BB962C8B-B14F-4D97-AF65-F5344CB8AC3E}">
        <p14:creationId xmlns:p14="http://schemas.microsoft.com/office/powerpoint/2010/main" val="25793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val="284246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11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36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2019-20 Quarter 3 Report to Portfolio Committee on Tourism  – Actual Data</a:t>
            </a: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t>2019-20 Quarter 3 Report to Portfolio Committee on Tourism  – Actual Data</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t>2019-20 Quarter 3 Report to Portfolio Committee on Tourism  – Actual Data</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2019-20 Quarter 3 Report to Portfolio Committee on Tourism  – Actual Data</a:t>
            </a: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2019-20 Quarter 3 Report to Portfolio Committee on Tourism  – Actual Data</a:t>
            </a: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2019-20 Quarter 3 Report to Portfolio Committee on Tourism  – Actual Data</a:t>
            </a: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2019-20 Quarter 3 Report to Portfolio Committee on Tourism  – Actual Data</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2019-20 Quarter 3 Report to Portfolio Committee on Tourism  – Actual Data</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2019-20 Quarter 3 Report to Portfolio Committee on Tourism  – Actual Data</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2019-20 Quarter 3 Report to Portfolio Committee on Tourism  – Actual Data</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2019-20 Quarter 3 Report to Portfolio Committee on Tourism  – Actual Data</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2019-20 Quarter 3 Report to Portfolio Committee on Tourism  – Actual Data</a:t>
            </a: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2019-20 Quarter 3 Report to Portfolio Committee on Tourism  – Actual Data</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2019-20 Quarter 3 Report to Portfolio Committee on Tourism  – Actual Data</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a:solidFill>
                  <a:prstClr val="black"/>
                </a:solidFill>
              </a:rPr>
              <a:t>2019-20 Quarter 3 Report to Portfolio Committee on Tourism  – Actual Data</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2019-20 Quarter 3 Report to Portfolio Committee on Tourism  – Actual Data</a:t>
            </a: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2019-20 Quarter 3 Report to Portfolio Committee on Tourism  – Actual Data</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a:t>2019-20 Quarter 3 Report to Portfolio Committee on Tourism  – Actual Data</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a:t>2019-20 Quarter 3 Report to Portfolio Committee on Tourism  – Actual Data</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a:t>2019-20 Quarter 3 Report to Portfolio Committee on Tourism  – Actual Data</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2019-20 Quarter 3 Report to Portfolio Committee on Tourism  – Actual Data</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a:t>2019-20 Quarter 3 Report to Portfolio Committee on Tourism  – Actual Data</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2019-20 Quarter 3 Report to Portfolio Committee on Tourism  – Actual Data</a:t>
            </a: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a:solidFill>
                  <a:prstClr val="white">
                    <a:lumMod val="65000"/>
                  </a:prstClr>
                </a:solidFill>
                <a:latin typeface="Arial" panose="020B0604020202020204" pitchFamily="34" charset="0"/>
                <a:cs typeface="Arial" panose="020B0604020202020204" pitchFamily="34" charset="0"/>
              </a:rPr>
              <a:t>2019-20 Quarter 3 Report to Portfolio Committee on Tourism  – Actual Data</a:t>
            </a: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
        <p:nvSpPr>
          <p:cNvPr id="5" name="Subtitle 2"/>
          <p:cNvSpPr txBox="1">
            <a:spLocks/>
          </p:cNvSpPr>
          <p:nvPr/>
        </p:nvSpPr>
        <p:spPr bwMode="auto">
          <a:xfrm>
            <a:off x="401653" y="707866"/>
            <a:ext cx="8110335" cy="357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eaLnBrk="1" fontAlgn="auto" hangingPunct="1">
              <a:spcBef>
                <a:spcPts val="0"/>
              </a:spcBef>
              <a:spcAft>
                <a:spcPts val="0"/>
              </a:spcAft>
            </a:pPr>
            <a:r>
              <a:rPr lang="en-US" sz="4400" b="1" dirty="0">
                <a:solidFill>
                  <a:srgbClr val="ED7D31"/>
                </a:solidFill>
                <a:latin typeface="Gill Sans MT" panose="020B0502020104020203" pitchFamily="34" charset="0"/>
              </a:rPr>
              <a:t>Briefing to the Portfolio Committee</a:t>
            </a:r>
          </a:p>
          <a:p>
            <a:pPr lvl="0" eaLnBrk="1" fontAlgn="auto" hangingPunct="1">
              <a:spcBef>
                <a:spcPts val="0"/>
              </a:spcBef>
              <a:spcAft>
                <a:spcPts val="0"/>
              </a:spcAft>
            </a:pPr>
            <a:r>
              <a:rPr lang="en-US" sz="4400" b="1" dirty="0">
                <a:solidFill>
                  <a:srgbClr val="ED7D31"/>
                </a:solidFill>
                <a:latin typeface="Gill Sans MT" panose="020B0502020104020203" pitchFamily="34" charset="0"/>
              </a:rPr>
              <a:t> on Tourism</a:t>
            </a:r>
            <a:br>
              <a:rPr lang="en-US" sz="4400" b="1" dirty="0">
                <a:solidFill>
                  <a:srgbClr val="ED7D31"/>
                </a:solidFill>
                <a:latin typeface="Gill Sans MT" panose="020B0502020104020203" pitchFamily="34" charset="0"/>
              </a:rPr>
            </a:br>
            <a:r>
              <a:rPr lang="en-US" sz="4400" b="1" dirty="0">
                <a:solidFill>
                  <a:srgbClr val="ED7D31"/>
                </a:solidFill>
                <a:latin typeface="Gill Sans MT" panose="020B0502020104020203" pitchFamily="34" charset="0"/>
              </a:rPr>
              <a:t/>
            </a:r>
            <a:br>
              <a:rPr lang="en-US" sz="4400" b="1" dirty="0">
                <a:solidFill>
                  <a:srgbClr val="ED7D31"/>
                </a:solidFill>
                <a:latin typeface="Gill Sans MT" panose="020B0502020104020203" pitchFamily="34" charset="0"/>
              </a:rPr>
            </a:br>
            <a:r>
              <a:rPr lang="en-US" sz="4400" b="1" dirty="0">
                <a:solidFill>
                  <a:srgbClr val="ED7D31"/>
                </a:solidFill>
                <a:latin typeface="Gill Sans MT" panose="020B0502020104020203" pitchFamily="34" charset="0"/>
              </a:rPr>
              <a:t>2019/20 Quarterly Report – Quarter 3 </a:t>
            </a:r>
          </a:p>
          <a:p>
            <a:pPr lvl="0" eaLnBrk="1" fontAlgn="auto" hangingPunct="1">
              <a:spcBef>
                <a:spcPts val="0"/>
              </a:spcBef>
              <a:spcAft>
                <a:spcPts val="0"/>
              </a:spcAft>
            </a:pPr>
            <a:endParaRPr lang="en-US" sz="4400" b="1" dirty="0">
              <a:solidFill>
                <a:srgbClr val="ED7D31"/>
              </a:solidFill>
              <a:latin typeface="Gill Sans MT" panose="020B0502020104020203" pitchFamily="34" charset="0"/>
            </a:endParaRPr>
          </a:p>
          <a:p>
            <a:pPr lvl="0" eaLnBrk="1" fontAlgn="auto" hangingPunct="1">
              <a:spcBef>
                <a:spcPts val="0"/>
              </a:spcBef>
              <a:spcAft>
                <a:spcPts val="0"/>
              </a:spcAft>
            </a:pPr>
            <a:r>
              <a:rPr lang="en-US" sz="4400" b="1" dirty="0">
                <a:solidFill>
                  <a:srgbClr val="ED7D31"/>
                </a:solidFill>
                <a:latin typeface="Gill Sans MT" panose="020B0502020104020203" pitchFamily="34" charset="0"/>
              </a:rPr>
              <a:t>Performance Report </a:t>
            </a:r>
            <a:r>
              <a:rPr lang="en-US" sz="4400" b="1" dirty="0" smtClean="0">
                <a:solidFill>
                  <a:srgbClr val="ED7D31"/>
                </a:solidFill>
                <a:latin typeface="Gill Sans MT" panose="020B0502020104020203" pitchFamily="34" charset="0"/>
              </a:rPr>
              <a:t>(Actual</a:t>
            </a:r>
            <a:r>
              <a:rPr lang="en-US" sz="4400" b="1" dirty="0">
                <a:solidFill>
                  <a:srgbClr val="ED7D31"/>
                </a:solidFill>
                <a:latin typeface="Gill Sans MT" panose="020B0502020104020203" pitchFamily="34" charset="0"/>
              </a:rPr>
              <a:t>)</a:t>
            </a:r>
          </a:p>
          <a:p>
            <a:pPr lvl="0" eaLnBrk="1" fontAlgn="auto" hangingPunct="1">
              <a:spcBef>
                <a:spcPts val="0"/>
              </a:spcBef>
              <a:spcAft>
                <a:spcPts val="0"/>
              </a:spcAft>
            </a:pPr>
            <a:endParaRPr lang="en-US" sz="4400" b="1" dirty="0">
              <a:solidFill>
                <a:srgbClr val="ED7D31"/>
              </a:solidFill>
              <a:latin typeface="Gill Sans MT" panose="020B0502020104020203" pitchFamily="34" charset="0"/>
            </a:endParaRPr>
          </a:p>
          <a:p>
            <a:pPr lvl="0" eaLnBrk="1" fontAlgn="auto" hangingPunct="1">
              <a:spcBef>
                <a:spcPts val="0"/>
              </a:spcBef>
              <a:spcAft>
                <a:spcPts val="0"/>
              </a:spcAft>
            </a:pPr>
            <a:r>
              <a:rPr lang="en-US" sz="4400" b="1" dirty="0">
                <a:solidFill>
                  <a:srgbClr val="ED7D31"/>
                </a:solidFill>
                <a:latin typeface="Gill Sans MT" panose="020B0502020104020203" pitchFamily="34" charset="0"/>
              </a:rPr>
              <a:t> </a:t>
            </a:r>
            <a:r>
              <a:rPr lang="en-US" sz="4400" b="1" dirty="0" smtClean="0">
                <a:solidFill>
                  <a:srgbClr val="ED7D31"/>
                </a:solidFill>
                <a:latin typeface="Gill Sans MT" panose="020B0502020104020203" pitchFamily="34" charset="0"/>
              </a:rPr>
              <a:t>28 July  </a:t>
            </a:r>
            <a:r>
              <a:rPr lang="en-US" sz="4400" b="1" dirty="0">
                <a:solidFill>
                  <a:srgbClr val="ED7D31"/>
                </a:solidFill>
                <a:latin typeface="Gill Sans MT" panose="020B0502020104020203" pitchFamily="34" charset="0"/>
              </a:rPr>
              <a:t>2020</a:t>
            </a:r>
          </a:p>
          <a:p>
            <a:pPr eaLnBrk="1" fontAlgn="auto" hangingPunct="1">
              <a:spcAft>
                <a:spcPts val="0"/>
              </a:spcAft>
              <a:defRPr/>
            </a:pPr>
            <a:endParaRPr lang="en-ZA" dirty="0">
              <a:solidFill>
                <a:sysClr val="windowText" lastClr="000000"/>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30040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641250566"/>
              </p:ext>
            </p:extLst>
          </p:nvPr>
        </p:nvGraphicFramePr>
        <p:xfrm>
          <a:off x="328532" y="224005"/>
          <a:ext cx="8532005" cy="4907210"/>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val="20000"/>
                    </a:ext>
                  </a:extLst>
                </a:gridCol>
                <a:gridCol w="2067104">
                  <a:extLst>
                    <a:ext uri="{9D8B030D-6E8A-4147-A177-3AD203B41FA5}">
                      <a16:colId xmlns:a16="http://schemas.microsoft.com/office/drawing/2014/main" val="20001"/>
                    </a:ext>
                  </a:extLst>
                </a:gridCol>
                <a:gridCol w="1884784">
                  <a:extLst>
                    <a:ext uri="{9D8B030D-6E8A-4147-A177-3AD203B41FA5}">
                      <a16:colId xmlns:a16="http://schemas.microsoft.com/office/drawing/2014/main" val="3659000044"/>
                    </a:ext>
                  </a:extLst>
                </a:gridCol>
                <a:gridCol w="2832961">
                  <a:extLst>
                    <a:ext uri="{9D8B030D-6E8A-4147-A177-3AD203B41FA5}">
                      <a16:colId xmlns:a16="http://schemas.microsoft.com/office/drawing/2014/main" val="20004"/>
                    </a:ext>
                  </a:extLst>
                </a:gridCol>
              </a:tblGrid>
              <a:tr h="597089">
                <a:tc gridSpan="4">
                  <a:txBody>
                    <a:bodyPr/>
                    <a:lstStyle/>
                    <a:p>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Strategic objective: To provide knowledge services to inform policy, planning and decision making </a:t>
                      </a:r>
                      <a:r>
                        <a:rPr lang="en-ZA" sz="1600" b="1" i="0" u="none" strike="noStrike" kern="1200" baseline="0" dirty="0" smtClean="0">
                          <a:solidFill>
                            <a:schemeClr val="dk1"/>
                          </a:solidFill>
                          <a:latin typeface="Gill Sans MT" panose="020B0502020104020203" pitchFamily="34" charset="0"/>
                          <a:ea typeface="+mn-ea"/>
                          <a:cs typeface="Arial" panose="020B0604020202020204" pitchFamily="34" charset="0"/>
                        </a:rPr>
                        <a:t>.</a:t>
                      </a: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	</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lnL w="19050" cap="flat" cmpd="sng" algn="ctr">
                      <a:solidFill>
                        <a:srgbClr val="F265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0"/>
                  </a:ext>
                </a:extLst>
              </a:tr>
              <a:tr h="307867">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2">
                  <a:txBody>
                    <a:bodyPr/>
                    <a:lstStyle/>
                    <a:p>
                      <a:pPr algn="ct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dirty="0"/>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5834">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01832">
                <a:tc rowSpan="3">
                  <a:txBody>
                    <a:bodyPr/>
                    <a:lstStyle/>
                    <a:p>
                      <a:pPr marL="342900" indent="-342900" algn="just">
                        <a:buFont typeface="+mj-lt"/>
                        <a:buAutoNum type="arabicPeriod" startAt="2"/>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Number of monitoring and evaluation reports on tourism projects and initiatives developed.	</a:t>
                      </a:r>
                    </a:p>
                  </a:txBody>
                  <a:tcPr marL="86400" marR="86400" marT="0" marB="0">
                    <a:solidFill>
                      <a:schemeClr val="bg1"/>
                    </a:solidFill>
                  </a:tcPr>
                </a:tc>
                <a:tc gridSpan="3">
                  <a:txBody>
                    <a:bodyPr/>
                    <a:lstStyle/>
                    <a:p>
                      <a:pPr algn="just"/>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Seven monitoring reports developed ... continued:</a:t>
                      </a: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tc hMerge="1">
                  <a:txBody>
                    <a:bodyPr/>
                    <a:lstStyle/>
                    <a:p>
                      <a:endParaRPr lang="en-ZA"/>
                    </a:p>
                  </a:txBody>
                  <a:tcPr/>
                </a:tc>
                <a:tc hMerge="1">
                  <a:txBody>
                    <a:bodyPr/>
                    <a:lstStyle/>
                    <a:p>
                      <a:pPr algn="just"/>
                      <a:endParaRPr lang="en-ZA" sz="1800" b="0" i="0" u="none" strike="noStrike" kern="1200" baseline="0" dirty="0">
                        <a:solidFill>
                          <a:schemeClr val="dk1"/>
                        </a:solidFill>
                        <a:latin typeface="+mn-lt"/>
                        <a:ea typeface="+mn-ea"/>
                        <a:cs typeface="+mn-cs"/>
                      </a:endParaRPr>
                    </a:p>
                  </a:txBody>
                  <a:tcPr marL="85725" marR="86400" marT="9525" marB="0">
                    <a:solidFill>
                      <a:schemeClr val="bg1"/>
                    </a:solidFill>
                  </a:tcPr>
                </a:tc>
                <a:extLst>
                  <a:ext uri="{0D108BD9-81ED-4DB2-BD59-A6C34878D82A}">
                    <a16:rowId xmlns:a16="http://schemas.microsoft.com/office/drawing/2014/main" val="10003"/>
                  </a:ext>
                </a:extLst>
              </a:tr>
              <a:tr h="1387009">
                <a:tc vMerge="1">
                  <a:txBody>
                    <a:bodyPr/>
                    <a:lstStyle/>
                    <a:p>
                      <a:endParaRPr lang="en-ZA"/>
                    </a:p>
                  </a:txBody>
                  <a:tcPr/>
                </a:tc>
                <a:tc>
                  <a:txBody>
                    <a:bodyPr/>
                    <a:lstStyle/>
                    <a:p>
                      <a:pPr marL="342900" indent="-342900" algn="just">
                        <a:buFont typeface="+mj-lt"/>
                        <a:buAutoNum type="arabicPeriod" startAt="4"/>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Four Tourism Performance Reports developed (Quarterly).</a:t>
                      </a:r>
                    </a:p>
                  </a:txBody>
                  <a:tcPr marL="85725" marR="86400" marT="9525" marB="0">
                    <a:solidFill>
                      <a:schemeClr val="bg1"/>
                    </a:solid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Quarterly Tourism Performance Report developed.</a:t>
                      </a:r>
                    </a:p>
                  </a:txBody>
                  <a:tcPr marR="90000" marT="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Quarterly Tourism Performance Report was developed, on key important indicators used to track the performance of the sector.</a:t>
                      </a:r>
                      <a:endParaRPr kumimoji="0" lang="en-ZA" sz="16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endParaRPr>
                    </a:p>
                  </a:txBody>
                  <a:tcPr marR="90000" marT="0" marB="0">
                    <a:solidFill>
                      <a:schemeClr val="bg1"/>
                    </a:solidFill>
                  </a:tcPr>
                </a:tc>
                <a:extLst>
                  <a:ext uri="{0D108BD9-81ED-4DB2-BD59-A6C34878D82A}">
                    <a16:rowId xmlns:a16="http://schemas.microsoft.com/office/drawing/2014/main" val="54933463"/>
                  </a:ext>
                </a:extLst>
              </a:tr>
              <a:tr h="1332262">
                <a:tc vMerge="1">
                  <a:txBody>
                    <a:bodyPr/>
                    <a:lstStyle/>
                    <a:p>
                      <a:endParaRPr lang="en-ZA"/>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One Impact evaluation report on departmental capacity building programme developed.</a:t>
                      </a:r>
                    </a:p>
                  </a:txBody>
                  <a:tcPr marL="85725" marR="86400" marT="9525" marB="0">
                    <a:solidFill>
                      <a:schemeClr val="bg1"/>
                    </a:solid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Draft impact evaluation report reviewed.</a:t>
                      </a:r>
                    </a:p>
                  </a:txBody>
                  <a:tcPr marR="90000" marT="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Draft impact evaluation report was reviewed. The evaluation measured the impact of human capacity development programmes implemented by the department in the past five years.</a:t>
                      </a:r>
                      <a:endParaRPr kumimoji="0" lang="en-ZA" sz="16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endParaRPr>
                    </a:p>
                  </a:txBody>
                  <a:tcPr marR="90000" marT="0" marB="0">
                    <a:solidFill>
                      <a:schemeClr val="bg1"/>
                    </a:solidFill>
                  </a:tcPr>
                </a:tc>
                <a:extLst>
                  <a:ext uri="{0D108BD9-81ED-4DB2-BD59-A6C34878D82A}">
                    <a16:rowId xmlns:a16="http://schemas.microsoft.com/office/drawing/2014/main" val="118867323"/>
                  </a:ext>
                </a:extLst>
              </a:tr>
            </a:tbl>
          </a:graphicData>
        </a:graphic>
      </p:graphicFrame>
      <p:sp>
        <p:nvSpPr>
          <p:cNvPr id="13" name="Footer Placeholder 1"/>
          <p:cNvSpPr>
            <a:spLocks noGrp="1"/>
          </p:cNvSpPr>
          <p:nvPr>
            <p:ph type="ftr" sz="quarter" idx="11"/>
          </p:nvPr>
        </p:nvSpPr>
        <p:spPr>
          <a:xfrm>
            <a:off x="328532" y="5991226"/>
            <a:ext cx="4243468"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339177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60054386"/>
              </p:ext>
            </p:extLst>
          </p:nvPr>
        </p:nvGraphicFramePr>
        <p:xfrm>
          <a:off x="328532" y="224005"/>
          <a:ext cx="8532005" cy="3949889"/>
        </p:xfrm>
        <a:graphic>
          <a:graphicData uri="http://schemas.openxmlformats.org/drawingml/2006/table">
            <a:tbl>
              <a:tblPr>
                <a:tableStyleId>{8A107856-5554-42FB-B03E-39F5DBC370BA}</a:tableStyleId>
              </a:tblPr>
              <a:tblGrid>
                <a:gridCol w="1901484">
                  <a:extLst>
                    <a:ext uri="{9D8B030D-6E8A-4147-A177-3AD203B41FA5}">
                      <a16:colId xmlns:a16="http://schemas.microsoft.com/office/drawing/2014/main" val="20000"/>
                    </a:ext>
                  </a:extLst>
                </a:gridCol>
                <a:gridCol w="1763486">
                  <a:extLst>
                    <a:ext uri="{9D8B030D-6E8A-4147-A177-3AD203B41FA5}">
                      <a16:colId xmlns:a16="http://schemas.microsoft.com/office/drawing/2014/main" val="20001"/>
                    </a:ext>
                  </a:extLst>
                </a:gridCol>
                <a:gridCol w="2286000">
                  <a:extLst>
                    <a:ext uri="{9D8B030D-6E8A-4147-A177-3AD203B41FA5}">
                      <a16:colId xmlns:a16="http://schemas.microsoft.com/office/drawing/2014/main" val="684266548"/>
                    </a:ext>
                  </a:extLst>
                </a:gridCol>
                <a:gridCol w="2581035">
                  <a:extLst>
                    <a:ext uri="{9D8B030D-6E8A-4147-A177-3AD203B41FA5}">
                      <a16:colId xmlns:a16="http://schemas.microsoft.com/office/drawing/2014/main" val="2213556641"/>
                    </a:ext>
                  </a:extLst>
                </a:gridCol>
              </a:tblGrid>
              <a:tr h="597089">
                <a:tc gridSpan="4">
                  <a:txBody>
                    <a:bodyPr/>
                    <a:lstStyle/>
                    <a:p>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Strategic objective: To provide knowledge services to inform policy, planning and decision </a:t>
                      </a:r>
                      <a:r>
                        <a:rPr lang="en-ZA" sz="1600" b="1" i="0" u="none" strike="noStrike" kern="1200" baseline="0" dirty="0" smtClean="0">
                          <a:solidFill>
                            <a:schemeClr val="dk1"/>
                          </a:solidFill>
                          <a:latin typeface="Gill Sans MT" panose="020B0502020104020203" pitchFamily="34" charset="0"/>
                          <a:ea typeface="+mn-ea"/>
                          <a:cs typeface="Arial" panose="020B0604020202020204" pitchFamily="34" charset="0"/>
                        </a:rPr>
                        <a:t>making.</a:t>
                      </a: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	</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lnL w="19050" cap="flat" cmpd="sng" algn="ctr">
                      <a:solidFill>
                        <a:srgbClr val="F26500"/>
                      </a:solidFill>
                      <a:prstDash val="solid"/>
                      <a:round/>
                      <a:headEnd type="none" w="med" len="med"/>
                      <a:tailEnd type="none" w="med" len="med"/>
                    </a:lnL>
                  </a:tcPr>
                </a:tc>
                <a:tc hMerge="1">
                  <a:txBody>
                    <a:bodyPr/>
                    <a:lstStyle/>
                    <a:p>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extLst>
                  <a:ext uri="{0D108BD9-81ED-4DB2-BD59-A6C34878D82A}">
                    <a16:rowId xmlns:a16="http://schemas.microsoft.com/office/drawing/2014/main" val="10000"/>
                  </a:ext>
                </a:extLst>
              </a:tr>
              <a:tr h="307867">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2">
                  <a:txBody>
                    <a:bodyPr/>
                    <a:lstStyle/>
                    <a:p>
                      <a:pPr algn="ct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dirty="0"/>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85834">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01832">
                <a:tc rowSpan="2">
                  <a:txBody>
                    <a:bodyPr/>
                    <a:lstStyle/>
                    <a:p>
                      <a:pPr marL="342900" indent="-342900" algn="just">
                        <a:buFont typeface="+mj-lt"/>
                        <a:buAutoNum type="arabicPeriod" startAt="3"/>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Number of sub-systems developed and maintained for the National Tourism Information and Monitoring System.	</a:t>
                      </a:r>
                    </a:p>
                  </a:txBody>
                  <a:tcPr marL="86400" marR="86400" marT="0" marB="0">
                    <a:solidFill>
                      <a:schemeClr val="bg1"/>
                    </a:solidFill>
                  </a:tcPr>
                </a:tc>
                <a:tc gridSpan="3">
                  <a:txBody>
                    <a:bodyPr/>
                    <a:lstStyle/>
                    <a:p>
                      <a:pPr algn="just"/>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Two sub-systems developed:</a:t>
                      </a: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tc hMerge="1">
                  <a:txBody>
                    <a:bodyPr/>
                    <a:lstStyle/>
                    <a:p>
                      <a:endParaRPr lang="en-ZA"/>
                    </a:p>
                  </a:txBody>
                  <a:tcPr/>
                </a:tc>
                <a:tc hMerge="1">
                  <a:txBody>
                    <a:bodyPr/>
                    <a:lstStyle/>
                    <a:p>
                      <a:pPr algn="just"/>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extLst>
                  <a:ext uri="{0D108BD9-81ED-4DB2-BD59-A6C34878D82A}">
                    <a16:rowId xmlns:a16="http://schemas.microsoft.com/office/drawing/2014/main" val="10003"/>
                  </a:ext>
                </a:extLst>
              </a:tr>
              <a:tr h="1367414">
                <a:tc vMerge="1">
                  <a:txBody>
                    <a:bodyPr/>
                    <a:lstStyle/>
                    <a:p>
                      <a:endParaRPr lang="en-ZA"/>
                    </a:p>
                  </a:txBody>
                  <a:tcPr/>
                </a:tc>
                <a:tc>
                  <a:txBody>
                    <a:bodyPr/>
                    <a:lstStyle/>
                    <a:p>
                      <a:pPr marL="342900" indent="-342900" algn="just">
                        <a:buFont typeface="+mj-lt"/>
                        <a:buAutoNum type="arabicPeriod"/>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Database of black-owned products and services implemented (Go Live).</a:t>
                      </a:r>
                    </a:p>
                  </a:txBody>
                  <a:tcPr marL="85725" marR="86400" marT="9525" marB="0">
                    <a:solidFill>
                      <a:schemeClr val="bg1"/>
                    </a:solid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Data verification continued and imported into the database.</a:t>
                      </a:r>
                    </a:p>
                  </a:txBody>
                  <a:tcPr marR="90000" marT="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Gill Sans MT" panose="020B0502020104020203" pitchFamily="34" charset="0"/>
                          <a:ea typeface="+mn-ea"/>
                          <a:cs typeface="Arial" panose="020B0604020202020204" pitchFamily="34" charset="0"/>
                        </a:rPr>
                        <a:t>Data verification continued </a:t>
                      </a:r>
                      <a:r>
                        <a:rPr kumimoji="0" lang="en-ZA" sz="16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and imported into the database.  Primary data was collected by youth and was subjected to quality assurance mechanism on an online system.</a:t>
                      </a:r>
                      <a:endParaRPr kumimoji="0" lang="en-ZA" sz="16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endParaRPr>
                    </a:p>
                  </a:txBody>
                  <a:tcPr marR="90000" marT="0" marB="0">
                    <a:solidFill>
                      <a:schemeClr val="bg1"/>
                    </a:solidFill>
                  </a:tcPr>
                </a:tc>
                <a:extLst>
                  <a:ext uri="{0D108BD9-81ED-4DB2-BD59-A6C34878D82A}">
                    <a16:rowId xmlns:a16="http://schemas.microsoft.com/office/drawing/2014/main" val="54933463"/>
                  </a:ext>
                </a:extLst>
              </a:tr>
            </a:tbl>
          </a:graphicData>
        </a:graphic>
      </p:graphicFrame>
      <p:sp>
        <p:nvSpPr>
          <p:cNvPr id="13" name="Footer Placeholder 1"/>
          <p:cNvSpPr>
            <a:spLocks noGrp="1"/>
          </p:cNvSpPr>
          <p:nvPr>
            <p:ph type="ftr" sz="quarter" idx="11"/>
          </p:nvPr>
        </p:nvSpPr>
        <p:spPr>
          <a:xfrm>
            <a:off x="328532" y="5991226"/>
            <a:ext cx="4159492"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356170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13086958"/>
              </p:ext>
            </p:extLst>
          </p:nvPr>
        </p:nvGraphicFramePr>
        <p:xfrm>
          <a:off x="171778" y="97792"/>
          <a:ext cx="8715838" cy="5445951"/>
        </p:xfrm>
        <a:graphic>
          <a:graphicData uri="http://schemas.openxmlformats.org/drawingml/2006/table">
            <a:tbl>
              <a:tblPr>
                <a:tableStyleId>{8A107856-5554-42FB-B03E-39F5DBC370BA}</a:tableStyleId>
              </a:tblPr>
              <a:tblGrid>
                <a:gridCol w="2060105">
                  <a:extLst>
                    <a:ext uri="{9D8B030D-6E8A-4147-A177-3AD203B41FA5}">
                      <a16:colId xmlns:a16="http://schemas.microsoft.com/office/drawing/2014/main" val="20000"/>
                    </a:ext>
                  </a:extLst>
                </a:gridCol>
                <a:gridCol w="1887790">
                  <a:extLst>
                    <a:ext uri="{9D8B030D-6E8A-4147-A177-3AD203B41FA5}">
                      <a16:colId xmlns:a16="http://schemas.microsoft.com/office/drawing/2014/main" val="20001"/>
                    </a:ext>
                  </a:extLst>
                </a:gridCol>
                <a:gridCol w="1856792">
                  <a:extLst>
                    <a:ext uri="{9D8B030D-6E8A-4147-A177-3AD203B41FA5}">
                      <a16:colId xmlns:a16="http://schemas.microsoft.com/office/drawing/2014/main" val="3979495612"/>
                    </a:ext>
                  </a:extLst>
                </a:gridCol>
                <a:gridCol w="2911151">
                  <a:extLst>
                    <a:ext uri="{9D8B030D-6E8A-4147-A177-3AD203B41FA5}">
                      <a16:colId xmlns:a16="http://schemas.microsoft.com/office/drawing/2014/main" val="2133807851"/>
                    </a:ext>
                  </a:extLst>
                </a:gridCol>
              </a:tblGrid>
              <a:tr h="440346">
                <a:tc gridSpan="4">
                  <a:txBody>
                    <a:bodyPr/>
                    <a:lstStyle/>
                    <a:p>
                      <a:r>
                        <a:rPr lang="en-ZA" sz="1300" b="1" i="0" u="none" strike="noStrike" kern="1200" baseline="0" dirty="0">
                          <a:solidFill>
                            <a:schemeClr val="dk1"/>
                          </a:solidFill>
                          <a:latin typeface="Gill Sans MT" panose="020B0502020104020203" pitchFamily="34" charset="0"/>
                          <a:ea typeface="+mn-ea"/>
                          <a:cs typeface="Arial" panose="020B0604020202020204" pitchFamily="34" charset="0"/>
                        </a:rPr>
                        <a:t>Strategic objective: To provide knowledge services to inform policy, planning and decision </a:t>
                      </a:r>
                      <a:r>
                        <a:rPr lang="en-ZA" sz="1300" b="1" i="0" u="none" strike="noStrike" kern="1200" baseline="0" dirty="0" smtClean="0">
                          <a:solidFill>
                            <a:schemeClr val="dk1"/>
                          </a:solidFill>
                          <a:latin typeface="Gill Sans MT" panose="020B0502020104020203" pitchFamily="34" charset="0"/>
                          <a:ea typeface="+mn-ea"/>
                          <a:cs typeface="Arial" panose="020B0604020202020204" pitchFamily="34" charset="0"/>
                        </a:rPr>
                        <a:t>making.</a:t>
                      </a: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	</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lnL w="19050" cap="flat" cmpd="sng" algn="ctr">
                      <a:solidFill>
                        <a:srgbClr val="F26500"/>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val="10000"/>
                  </a:ext>
                </a:extLst>
              </a:tr>
              <a:tr h="302738">
                <a:tc rowSpan="2">
                  <a:txBody>
                    <a:bodyPr/>
                    <a:lstStyle/>
                    <a:p>
                      <a:pPr algn="ctr">
                        <a:lnSpc>
                          <a:spcPct val="100000"/>
                        </a:lnSpc>
                      </a:pPr>
                      <a:r>
                        <a:rPr lang="en-US" sz="1300" b="1" dirty="0">
                          <a:latin typeface="Gill Sans MT" panose="020B0502020104020203" pitchFamily="34" charset="0"/>
                          <a:cs typeface="Arial" panose="020B0604020202020204" pitchFamily="34" charset="0"/>
                        </a:rPr>
                        <a:t>Key</a:t>
                      </a:r>
                      <a:r>
                        <a:rPr lang="en-US" sz="1300" b="1" baseline="0" dirty="0">
                          <a:latin typeface="Gill Sans MT" panose="020B0502020104020203" pitchFamily="34" charset="0"/>
                          <a:cs typeface="Arial" panose="020B0604020202020204" pitchFamily="34" charset="0"/>
                        </a:rPr>
                        <a:t> Performance Indicator</a:t>
                      </a:r>
                      <a:endParaRPr lang="en-US" sz="13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Gill Sans MT" panose="020B0502020104020203" pitchFamily="34" charset="0"/>
                          <a:cs typeface="Arial" panose="020B0604020202020204" pitchFamily="34" charset="0"/>
                        </a:rPr>
                        <a:t>Annual Target</a:t>
                      </a:r>
                      <a:endParaRPr lang="en-US" sz="13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2">
                  <a:txBody>
                    <a:bodyPr/>
                    <a:lstStyle/>
                    <a:p>
                      <a:pPr algn="ctr"/>
                      <a:r>
                        <a:rPr kumimoji="0" lang="en-US"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sz="1300" dirty="0"/>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22911">
                <a:tc vMerge="1">
                  <a:txBody>
                    <a:bodyPr/>
                    <a:lstStyle/>
                    <a:p>
                      <a:endParaRPr lang="en-ZA"/>
                    </a:p>
                  </a:txBody>
                  <a:tcPr/>
                </a:tc>
                <a:tc vMerge="1">
                  <a:txBody>
                    <a:bodyPr/>
                    <a:lstStyle/>
                    <a:p>
                      <a:endParaRPr lang="en-ZA"/>
                    </a:p>
                  </a:txBody>
                  <a:tcPr/>
                </a:tc>
                <a:tc>
                  <a:txBody>
                    <a:bodyPr/>
                    <a:lstStyle/>
                    <a:p>
                      <a:r>
                        <a:rPr lang="en-US" sz="1300" b="1" dirty="0">
                          <a:latin typeface="Gill Sans MT" panose="020B0502020104020203" pitchFamily="34" charset="0"/>
                          <a:cs typeface="Arial" panose="020B0604020202020204" pitchFamily="34" charset="0"/>
                        </a:rPr>
                        <a:t>Quarter 3 Targets</a:t>
                      </a:r>
                      <a:endParaRPr lang="en-ZA" sz="1300" dirty="0"/>
                    </a:p>
                  </a:txBody>
                  <a:tcPr anchor="ctr">
                    <a:lnT w="12700" cap="flat" cmpd="sng" algn="ctr">
                      <a:solidFill>
                        <a:schemeClr val="tx1"/>
                      </a:solidFill>
                      <a:prstDash val="solid"/>
                      <a:round/>
                      <a:headEnd type="none" w="med" len="med"/>
                      <a:tailEnd type="none" w="med" len="med"/>
                    </a:lnT>
                  </a:tcPr>
                </a:tc>
                <a:tc>
                  <a:txBody>
                    <a:bodyPr/>
                    <a:lstStyle/>
                    <a:p>
                      <a:r>
                        <a:rPr lang="en-US" sz="1300" b="1" dirty="0">
                          <a:latin typeface="Gill Sans MT" panose="020B0502020104020203" pitchFamily="34" charset="0"/>
                          <a:cs typeface="Arial" panose="020B0604020202020204" pitchFamily="34" charset="0"/>
                        </a:rPr>
                        <a:t>Quarter 3 Performance – </a:t>
                      </a:r>
                      <a:r>
                        <a:rPr lang="en-ZA" sz="1300" b="1" i="0" dirty="0">
                          <a:latin typeface="Gill Sans MT" panose="020B0502020104020203" pitchFamily="34" charset="0"/>
                          <a:cs typeface="Arial" panose="020B0604020202020204" pitchFamily="34" charset="0"/>
                        </a:rPr>
                        <a:t>Actual </a:t>
                      </a:r>
                      <a:r>
                        <a:rPr lang="en-US" sz="1300" b="1" dirty="0">
                          <a:latin typeface="Gill Sans MT" panose="020B0502020104020203" pitchFamily="34" charset="0"/>
                          <a:cs typeface="Arial" panose="020B0604020202020204" pitchFamily="34" charset="0"/>
                        </a:rPr>
                        <a:t>Data</a:t>
                      </a:r>
                      <a:endParaRPr lang="en-ZA" sz="13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01252">
                <a:tc rowSpan="2">
                  <a:txBody>
                    <a:bodyPr/>
                    <a:lstStyle/>
                    <a:p>
                      <a:pPr marL="342900" indent="-342900" algn="just">
                        <a:buFont typeface="+mj-lt"/>
                        <a:buAutoNum type="arabicPeriod" startAt="3"/>
                      </a:pP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Number of sub-systems developed and maintained for the National Tourism Information and Monitoring System.	</a:t>
                      </a:r>
                    </a:p>
                  </a:txBody>
                  <a:tcPr marL="86400" marR="86400" marT="0" marB="0">
                    <a:solidFill>
                      <a:schemeClr val="bg1"/>
                    </a:solidFill>
                  </a:tcPr>
                </a:tc>
                <a:tc gridSpan="3">
                  <a:txBody>
                    <a:bodyPr/>
                    <a:lstStyle/>
                    <a:p>
                      <a:pPr algn="just"/>
                      <a:r>
                        <a:rPr lang="en-ZA" sz="1300" b="1" i="0" u="none" strike="noStrike" kern="1200" baseline="0" dirty="0">
                          <a:solidFill>
                            <a:schemeClr val="dk1"/>
                          </a:solidFill>
                          <a:latin typeface="Gill Sans MT" panose="020B0502020104020203" pitchFamily="34" charset="0"/>
                          <a:ea typeface="+mn-ea"/>
                          <a:cs typeface="Arial" panose="020B0604020202020204" pitchFamily="34" charset="0"/>
                        </a:rPr>
                        <a:t>Two sub-systems developed … continued:</a:t>
                      </a: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972311">
                <a:tc vMerge="1">
                  <a:txBody>
                    <a:bodyPr/>
                    <a:lstStyle/>
                    <a:p>
                      <a:endParaRPr lang="en-ZA"/>
                    </a:p>
                  </a:txBody>
                  <a:tcPr/>
                </a:tc>
                <a:tc>
                  <a:txBody>
                    <a:bodyPr/>
                    <a:lstStyle/>
                    <a:p>
                      <a:pPr marL="342900" indent="-342900" algn="just">
                        <a:buFont typeface="+mj-lt"/>
                        <a:buAutoNum type="arabicPeriod" startAt="2"/>
                      </a:pP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Development of the Enterprise Development and Transformation Portal.</a:t>
                      </a:r>
                    </a:p>
                  </a:txBody>
                  <a:tcPr marL="85725" marR="86400" marT="9525" marB="0">
                    <a:solidFill>
                      <a:schemeClr val="bg1"/>
                    </a:solidFill>
                  </a:tcPr>
                </a:tc>
                <a:tc>
                  <a:txBody>
                    <a:bodyPr/>
                    <a:lstStyle/>
                    <a:p>
                      <a:pPr marL="0" algn="just" defTabSz="914400" rtl="0" eaLnBrk="1" fontAlgn="t" latinLnBrk="0" hangingPunct="1"/>
                      <a:r>
                        <a:rPr lang="en-ZA" sz="1300" b="0" i="0" u="none" strike="noStrike" kern="1200" dirty="0">
                          <a:solidFill>
                            <a:srgbClr val="000000"/>
                          </a:solidFill>
                          <a:effectLst/>
                          <a:latin typeface="Gill Sans MT" panose="020B0502020104020203" pitchFamily="34" charset="0"/>
                          <a:ea typeface="+mn-ea"/>
                          <a:cs typeface="Arial" panose="020B0604020202020204" pitchFamily="34" charset="0"/>
                        </a:rPr>
                        <a:t>Development of Enterprise Development and Transformation</a:t>
                      </a:r>
                    </a:p>
                    <a:p>
                      <a:pPr marL="0" algn="just" defTabSz="914400" rtl="0" eaLnBrk="1" fontAlgn="t" latinLnBrk="0" hangingPunct="1"/>
                      <a:r>
                        <a:rPr lang="en-ZA" sz="1300" b="0" i="0" u="none" strike="noStrike" kern="1200" dirty="0">
                          <a:solidFill>
                            <a:srgbClr val="000000"/>
                          </a:solidFill>
                          <a:effectLst/>
                          <a:latin typeface="Gill Sans MT" panose="020B0502020104020203" pitchFamily="34" charset="0"/>
                          <a:ea typeface="+mn-ea"/>
                          <a:cs typeface="Arial" panose="020B0604020202020204" pitchFamily="34" charset="0"/>
                        </a:rPr>
                        <a:t>Portal finalised.</a:t>
                      </a: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R="90000" marT="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Gill Sans MT" panose="020B0502020104020203" pitchFamily="34" charset="0"/>
                          <a:ea typeface="+mn-ea"/>
                          <a:cs typeface="Arial" panose="020B0604020202020204" pitchFamily="34" charset="0"/>
                        </a:rPr>
                        <a:t>Development of Enterprise Development and Transformation Portal was not finalised.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rgbClr val="000000"/>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A suitable service provider could not be recommended for appointment by the Bid Evaluation Committee (BEC) due to the lack of quality proposals that could meet the minimum requirements set for </a:t>
                      </a:r>
                      <a:r>
                        <a:rPr kumimoji="0" lang="en-ZA" sz="13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appointment as per the published bid.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The procurement process </a:t>
                      </a:r>
                      <a:r>
                        <a:rPr kumimoji="0" lang="en-ZA" sz="13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to appoint a suitable service provider through a Request for Quotations (</a:t>
                      </a:r>
                      <a:r>
                        <a:rPr kumimoji="0" lang="en-ZA" sz="1300" b="0" i="0" u="none" strike="noStrike" kern="1200" cap="none" spc="0" normalizeH="0" baseline="0" noProof="0" dirty="0" err="1" smtClean="0">
                          <a:ln>
                            <a:noFill/>
                          </a:ln>
                          <a:solidFill>
                            <a:prstClr val="black"/>
                          </a:solidFill>
                          <a:effectLst/>
                          <a:uLnTx/>
                          <a:uFillTx/>
                          <a:latin typeface="Gill Sans MT" panose="020B0502020104020203" pitchFamily="34" charset="0"/>
                          <a:ea typeface="+mn-ea"/>
                          <a:cs typeface="Arial" panose="020B0604020202020204" pitchFamily="34" charset="0"/>
                        </a:rPr>
                        <a:t>RFQ</a:t>
                      </a:r>
                      <a:r>
                        <a:rPr kumimoji="0" lang="en-ZA" sz="13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 (three quote system) was being explored to fast track the process. This would enable the appointment of the service provider to deliver on the annual target.</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R="90000" marT="0" marB="0">
                    <a:solidFill>
                      <a:schemeClr val="bg1"/>
                    </a:solidFill>
                  </a:tcPr>
                </a:tc>
                <a:extLst>
                  <a:ext uri="{0D108BD9-81ED-4DB2-BD59-A6C34878D82A}">
                    <a16:rowId xmlns:a16="http://schemas.microsoft.com/office/drawing/2014/main" val="54933463"/>
                  </a:ext>
                </a:extLst>
              </a:tr>
            </a:tbl>
          </a:graphicData>
        </a:graphic>
      </p:graphicFrame>
      <p:sp>
        <p:nvSpPr>
          <p:cNvPr id="13" name="Footer Placeholder 1"/>
          <p:cNvSpPr>
            <a:spLocks noGrp="1"/>
          </p:cNvSpPr>
          <p:nvPr>
            <p:ph type="ftr" sz="quarter" idx="11"/>
          </p:nvPr>
        </p:nvSpPr>
        <p:spPr>
          <a:xfrm>
            <a:off x="171778" y="5991226"/>
            <a:ext cx="4220452"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97863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15901188"/>
              </p:ext>
            </p:extLst>
          </p:nvPr>
        </p:nvGraphicFramePr>
        <p:xfrm>
          <a:off x="328532" y="224005"/>
          <a:ext cx="8532005" cy="3770233"/>
        </p:xfrm>
        <a:graphic>
          <a:graphicData uri="http://schemas.openxmlformats.org/drawingml/2006/table">
            <a:tbl>
              <a:tblPr>
                <a:tableStyleId>{8A107856-5554-42FB-B03E-39F5DBC370BA}</a:tableStyleId>
              </a:tblPr>
              <a:tblGrid>
                <a:gridCol w="1892154">
                  <a:extLst>
                    <a:ext uri="{9D8B030D-6E8A-4147-A177-3AD203B41FA5}">
                      <a16:colId xmlns:a16="http://schemas.microsoft.com/office/drawing/2014/main" val="20000"/>
                    </a:ext>
                  </a:extLst>
                </a:gridCol>
                <a:gridCol w="1744824">
                  <a:extLst>
                    <a:ext uri="{9D8B030D-6E8A-4147-A177-3AD203B41FA5}">
                      <a16:colId xmlns:a16="http://schemas.microsoft.com/office/drawing/2014/main" val="20001"/>
                    </a:ext>
                  </a:extLst>
                </a:gridCol>
                <a:gridCol w="2062066">
                  <a:extLst>
                    <a:ext uri="{9D8B030D-6E8A-4147-A177-3AD203B41FA5}">
                      <a16:colId xmlns:a16="http://schemas.microsoft.com/office/drawing/2014/main" val="20003"/>
                    </a:ext>
                  </a:extLst>
                </a:gridCol>
                <a:gridCol w="2832961">
                  <a:extLst>
                    <a:ext uri="{9D8B030D-6E8A-4147-A177-3AD203B41FA5}">
                      <a16:colId xmlns:a16="http://schemas.microsoft.com/office/drawing/2014/main" val="20004"/>
                    </a:ext>
                  </a:extLst>
                </a:gridCol>
              </a:tblGrid>
              <a:tr h="597089">
                <a:tc gridSpan="4">
                  <a:txBody>
                    <a:bodyPr/>
                    <a:lstStyle/>
                    <a:p>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Strategic objective: To provide knowledge services to inform policy, planning and decision making </a:t>
                      </a: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	</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7867">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5834">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45969">
                <a:tc rowSpan="2">
                  <a:txBody>
                    <a:bodyPr/>
                    <a:lstStyle/>
                    <a:p>
                      <a:pPr marL="342900" indent="-342900" algn="just">
                        <a:buFont typeface="+mj-lt"/>
                        <a:buAutoNum type="arabicPeriod" startAt="4"/>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Number of Information dissemination platforms hosted.	</a:t>
                      </a:r>
                    </a:p>
                  </a:txBody>
                  <a:tcPr marL="86400" marR="86400" marT="0" marB="0">
                    <a:solidFill>
                      <a:schemeClr val="bg1"/>
                    </a:solidFill>
                  </a:tcPr>
                </a:tc>
                <a:tc gridSpan="3">
                  <a:txBody>
                    <a:bodyPr/>
                    <a:lstStyle/>
                    <a:p>
                      <a:pPr algn="just"/>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One Information dissemination platform: </a:t>
                      </a: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	</a:t>
                      </a:r>
                    </a:p>
                  </a:txBody>
                  <a:tcPr marL="85725" marR="86400" marT="9525" marB="0">
                    <a:solidFill>
                      <a:schemeClr val="bg1"/>
                    </a:solidFill>
                  </a:tcPr>
                </a:tc>
                <a:tc hMerge="1">
                  <a:txBody>
                    <a:bodyPr/>
                    <a:lstStyle/>
                    <a:p>
                      <a:pPr algn="just" fontAlgn="t"/>
                      <a:endPar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endParaRPr>
                    </a:p>
                  </a:txBody>
                  <a:tcPr marR="90000" marT="0" marB="0">
                    <a:solidFill>
                      <a:schemeClr val="bg1"/>
                    </a:solidFill>
                  </a:tcPr>
                </a:tc>
                <a:tc hMerge="1">
                  <a:txBody>
                    <a:bodyPr/>
                    <a:lstStyle/>
                    <a:p>
                      <a:pPr algn="just" fontAlgn="t"/>
                      <a:endPar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endParaRPr>
                    </a:p>
                  </a:txBody>
                  <a:tcPr marR="90000" marT="0" marB="0">
                    <a:solidFill>
                      <a:schemeClr val="bg1"/>
                    </a:solidFill>
                  </a:tcPr>
                </a:tc>
                <a:extLst>
                  <a:ext uri="{0D108BD9-81ED-4DB2-BD59-A6C34878D82A}">
                    <a16:rowId xmlns:a16="http://schemas.microsoft.com/office/drawing/2014/main" val="10003"/>
                  </a:ext>
                </a:extLst>
              </a:tr>
              <a:tr h="1912775">
                <a:tc vMerge="1">
                  <a:txBody>
                    <a:bodyPr/>
                    <a:lstStyle/>
                    <a:p>
                      <a:pPr marL="342900" indent="-342900" algn="just">
                        <a:buFont typeface="+mj-lt"/>
                        <a:buAutoNum type="arabicPeriod" startAt="4"/>
                      </a:pP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0" marR="86400" marT="0" marB="0">
                    <a:solidFill>
                      <a:schemeClr val="bg1"/>
                    </a:solidFill>
                  </a:tcPr>
                </a:tc>
                <a:tc>
                  <a:txBody>
                    <a:bodyPr/>
                    <a:lstStyle/>
                    <a:p>
                      <a:pPr algn="just"/>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Tourism research seminar hosted.</a:t>
                      </a:r>
                    </a:p>
                  </a:txBody>
                  <a:tcPr marL="85725" marR="86400" marT="9525"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2019/20 Tourism Research Seminar plan implemented.</a:t>
                      </a:r>
                    </a:p>
                    <a:p>
                      <a:pPr algn="just" fontAlgn="t"/>
                      <a:endPar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endParaRPr>
                    </a:p>
                  </a:txBody>
                  <a:tcPr marR="90000" marT="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2019/20 Tourism Research Seminar plan was implemented and monitored.</a:t>
                      </a:r>
                    </a:p>
                    <a:p>
                      <a:pPr algn="just" fontAlgn="t"/>
                      <a:endPar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endParaRPr>
                    </a:p>
                  </a:txBody>
                  <a:tcPr marR="90000" marT="0" marB="0">
                    <a:solidFill>
                      <a:schemeClr val="bg1"/>
                    </a:solidFill>
                  </a:tcPr>
                </a:tc>
                <a:extLst>
                  <a:ext uri="{0D108BD9-81ED-4DB2-BD59-A6C34878D82A}">
                    <a16:rowId xmlns:a16="http://schemas.microsoft.com/office/drawing/2014/main" val="3280225756"/>
                  </a:ext>
                </a:extLst>
              </a:tr>
            </a:tbl>
          </a:graphicData>
        </a:graphic>
      </p:graphicFrame>
      <p:sp>
        <p:nvSpPr>
          <p:cNvPr id="13" name="Footer Placeholder 1"/>
          <p:cNvSpPr>
            <a:spLocks noGrp="1"/>
          </p:cNvSpPr>
          <p:nvPr>
            <p:ph type="ftr" sz="quarter" idx="11"/>
          </p:nvPr>
        </p:nvSpPr>
        <p:spPr>
          <a:xfrm>
            <a:off x="306374" y="5991226"/>
            <a:ext cx="4243468"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352376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696482477"/>
              </p:ext>
            </p:extLst>
          </p:nvPr>
        </p:nvGraphicFramePr>
        <p:xfrm>
          <a:off x="328532" y="224005"/>
          <a:ext cx="8532005" cy="5713267"/>
        </p:xfrm>
        <a:graphic>
          <a:graphicData uri="http://schemas.openxmlformats.org/drawingml/2006/table">
            <a:tbl>
              <a:tblPr>
                <a:tableStyleId>{8A107856-5554-42FB-B03E-39F5DBC370BA}</a:tableStyleId>
              </a:tblPr>
              <a:tblGrid>
                <a:gridCol w="1910815">
                  <a:extLst>
                    <a:ext uri="{9D8B030D-6E8A-4147-A177-3AD203B41FA5}">
                      <a16:colId xmlns:a16="http://schemas.microsoft.com/office/drawing/2014/main" val="20000"/>
                    </a:ext>
                  </a:extLst>
                </a:gridCol>
                <a:gridCol w="2062065">
                  <a:extLst>
                    <a:ext uri="{9D8B030D-6E8A-4147-A177-3AD203B41FA5}">
                      <a16:colId xmlns:a16="http://schemas.microsoft.com/office/drawing/2014/main" val="20001"/>
                    </a:ext>
                  </a:extLst>
                </a:gridCol>
                <a:gridCol w="1884784">
                  <a:extLst>
                    <a:ext uri="{9D8B030D-6E8A-4147-A177-3AD203B41FA5}">
                      <a16:colId xmlns:a16="http://schemas.microsoft.com/office/drawing/2014/main" val="20003"/>
                    </a:ext>
                  </a:extLst>
                </a:gridCol>
                <a:gridCol w="2674341">
                  <a:extLst>
                    <a:ext uri="{9D8B030D-6E8A-4147-A177-3AD203B41FA5}">
                      <a16:colId xmlns:a16="http://schemas.microsoft.com/office/drawing/2014/main" val="20004"/>
                    </a:ext>
                  </a:extLst>
                </a:gridCol>
              </a:tblGrid>
              <a:tr h="491662">
                <a:tc gridSpan="4">
                  <a:txBody>
                    <a:bodyPr/>
                    <a:lstStyle/>
                    <a:p>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Strategic objective: To provide knowledge services to inform policy, planning and decision </a:t>
                      </a:r>
                      <a:r>
                        <a:rPr lang="en-ZA" sz="1500" b="1" i="0" u="none" strike="noStrike" kern="1200" baseline="0" dirty="0" smtClean="0">
                          <a:solidFill>
                            <a:schemeClr val="dk1"/>
                          </a:solidFill>
                          <a:latin typeface="Gill Sans MT" panose="020B0502020104020203" pitchFamily="34" charset="0"/>
                          <a:ea typeface="+mn-ea"/>
                          <a:cs typeface="Arial" panose="020B0604020202020204" pitchFamily="34" charset="0"/>
                        </a:rPr>
                        <a:t>making.</a:t>
                      </a: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	</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6080">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6866">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500" b="1" i="0" dirty="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60187">
                <a:tc rowSpan="2">
                  <a:txBody>
                    <a:bodyPr/>
                    <a:lstStyle/>
                    <a:p>
                      <a:pPr marL="342900" indent="-342900" algn="just">
                        <a:buFont typeface="+mj-lt"/>
                        <a:buAutoNum type="arabicPeriod" startAt="5"/>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Number of initiatives conducted to promote innovation in the tourism sector.	</a:t>
                      </a:r>
                    </a:p>
                  </a:txBody>
                  <a:tcPr marL="86400" marR="86400" marT="0" marB="0">
                    <a:solidFill>
                      <a:schemeClr val="bg1"/>
                    </a:solidFill>
                  </a:tcPr>
                </a:tc>
                <a:tc gridSpan="3">
                  <a:txBody>
                    <a:bodyPr/>
                    <a:lstStyle/>
                    <a:p>
                      <a:pPr algn="just"/>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One initiative conducted to promote digitalisation in the tourism sector:</a:t>
                      </a:r>
                    </a:p>
                  </a:txBody>
                  <a:tcPr marL="85725" marR="86400" marT="9525" marB="0">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kern="1200" dirty="0">
                        <a:solidFill>
                          <a:srgbClr val="000000"/>
                        </a:solidFill>
                        <a:effectLst/>
                        <a:latin typeface="Gill Sans MT" panose="020B0502020104020203" pitchFamily="34" charset="0"/>
                        <a:ea typeface="+mn-ea"/>
                        <a:cs typeface="Arial" panose="020B0604020202020204" pitchFamily="34" charset="0"/>
                      </a:endParaRPr>
                    </a:p>
                  </a:txBody>
                  <a:tcPr marR="90000" marT="0" marB="0">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kern="1200" baseline="0" dirty="0">
                        <a:solidFill>
                          <a:schemeClr val="dk1"/>
                        </a:solidFill>
                        <a:latin typeface="Gill Sans MT" panose="020B0502020104020203" pitchFamily="34" charset="0"/>
                        <a:ea typeface="+mn-ea"/>
                        <a:cs typeface="+mn-cs"/>
                      </a:endParaRPr>
                    </a:p>
                  </a:txBody>
                  <a:tcPr marR="90000" marT="0" marB="0">
                    <a:solidFill>
                      <a:schemeClr val="bg1"/>
                    </a:solidFill>
                  </a:tcPr>
                </a:tc>
                <a:extLst>
                  <a:ext uri="{0D108BD9-81ED-4DB2-BD59-A6C34878D82A}">
                    <a16:rowId xmlns:a16="http://schemas.microsoft.com/office/drawing/2014/main" val="10003"/>
                  </a:ext>
                </a:extLst>
              </a:tr>
              <a:tr h="3212569">
                <a:tc vMerge="1">
                  <a:txBody>
                    <a:bodyPr/>
                    <a:lstStyle/>
                    <a:p>
                      <a:pPr marL="342900" indent="-342900" algn="just">
                        <a:buFont typeface="+mj-lt"/>
                        <a:buAutoNum type="arabicPeriod" startAt="5"/>
                      </a:pPr>
                      <a:endParaRPr lang="en-ZA" sz="12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0" marR="86400"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Digitalisation Framework for the tourism sector developed.</a:t>
                      </a:r>
                    </a:p>
                    <a:p>
                      <a:pPr algn="just"/>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500" b="0" i="0" u="none" strike="noStrike" kern="1200" dirty="0">
                          <a:solidFill>
                            <a:srgbClr val="000000"/>
                          </a:solidFill>
                          <a:effectLst/>
                          <a:latin typeface="Gill Sans MT" panose="020B0502020104020203" pitchFamily="34" charset="0"/>
                          <a:ea typeface="+mn-ea"/>
                          <a:cs typeface="Arial" panose="020B0604020202020204" pitchFamily="34" charset="0"/>
                        </a:rPr>
                        <a:t>Draft Digitalisation Framework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500" b="0" i="0" u="none" strike="noStrike" kern="1200" dirty="0">
                        <a:solidFill>
                          <a:srgbClr val="000000"/>
                        </a:solidFill>
                        <a:effectLst/>
                        <a:latin typeface="Gill Sans MT" panose="020B0502020104020203" pitchFamily="34" charset="0"/>
                        <a:ea typeface="+mn-ea"/>
                        <a:cs typeface="Arial" panose="020B0604020202020204" pitchFamily="34" charset="0"/>
                      </a:endParaRPr>
                    </a:p>
                  </a:txBody>
                  <a:tcPr marR="90000" marT="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anose="020B0604020202020204" pitchFamily="34" charset="0"/>
                        </a:rPr>
                        <a:t>Draft Digitalisation Framework was not developed.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Reason for Variance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A suitable service provider was not yet appointed in quarter three due to unforeseen delays in the procurement process.</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The Bid Evaluation Committee meeting was scheduled for 22 and 23 January 2020 to evaluate proposals and make recommendations for the appointment of a suitable service provider.</a:t>
                      </a:r>
                      <a:r>
                        <a:rPr lang="en-ZA" sz="1500" b="0" i="0" u="none" strike="noStrike" kern="1200" baseline="0" dirty="0">
                          <a:solidFill>
                            <a:schemeClr val="dk1"/>
                          </a:solidFill>
                          <a:latin typeface="Gill Sans MT" panose="020B0502020104020203" pitchFamily="34" charset="0"/>
                          <a:ea typeface="+mn-ea"/>
                          <a:cs typeface="+mn-cs"/>
                        </a:rPr>
                        <a:t>	</a:t>
                      </a:r>
                    </a:p>
                  </a:txBody>
                  <a:tcPr marR="90000" marT="0" marB="0">
                    <a:solidFill>
                      <a:schemeClr val="bg1"/>
                    </a:solidFill>
                  </a:tcPr>
                </a:tc>
                <a:extLst>
                  <a:ext uri="{0D108BD9-81ED-4DB2-BD59-A6C34878D82A}">
                    <a16:rowId xmlns:a16="http://schemas.microsoft.com/office/drawing/2014/main" val="3812683202"/>
                  </a:ext>
                </a:extLst>
              </a:tr>
            </a:tbl>
          </a:graphicData>
        </a:graphic>
      </p:graphicFrame>
      <p:sp>
        <p:nvSpPr>
          <p:cNvPr id="13" name="Footer Placeholder 1"/>
          <p:cNvSpPr>
            <a:spLocks noGrp="1"/>
          </p:cNvSpPr>
          <p:nvPr>
            <p:ph type="ftr" sz="quarter" idx="11"/>
          </p:nvPr>
        </p:nvSpPr>
        <p:spPr>
          <a:xfrm>
            <a:off x="328532" y="5991226"/>
            <a:ext cx="4243468"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229853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733444140"/>
              </p:ext>
            </p:extLst>
          </p:nvPr>
        </p:nvGraphicFramePr>
        <p:xfrm>
          <a:off x="328532" y="224005"/>
          <a:ext cx="8532005" cy="5309832"/>
        </p:xfrm>
        <a:graphic>
          <a:graphicData uri="http://schemas.openxmlformats.org/drawingml/2006/table">
            <a:tbl>
              <a:tblPr>
                <a:tableStyleId>{8A107856-5554-42FB-B03E-39F5DBC370BA}</a:tableStyleId>
              </a:tblPr>
              <a:tblGrid>
                <a:gridCol w="1752195">
                  <a:extLst>
                    <a:ext uri="{9D8B030D-6E8A-4147-A177-3AD203B41FA5}">
                      <a16:colId xmlns:a16="http://schemas.microsoft.com/office/drawing/2014/main" val="20000"/>
                    </a:ext>
                  </a:extLst>
                </a:gridCol>
                <a:gridCol w="1975079">
                  <a:extLst>
                    <a:ext uri="{9D8B030D-6E8A-4147-A177-3AD203B41FA5}">
                      <a16:colId xmlns:a16="http://schemas.microsoft.com/office/drawing/2014/main" val="20001"/>
                    </a:ext>
                  </a:extLst>
                </a:gridCol>
                <a:gridCol w="236276">
                  <a:extLst>
                    <a:ext uri="{9D8B030D-6E8A-4147-A177-3AD203B41FA5}">
                      <a16:colId xmlns:a16="http://schemas.microsoft.com/office/drawing/2014/main" val="2621187160"/>
                    </a:ext>
                  </a:extLst>
                </a:gridCol>
                <a:gridCol w="1666266">
                  <a:extLst>
                    <a:ext uri="{9D8B030D-6E8A-4147-A177-3AD203B41FA5}">
                      <a16:colId xmlns:a16="http://schemas.microsoft.com/office/drawing/2014/main" val="3781691404"/>
                    </a:ext>
                  </a:extLst>
                </a:gridCol>
                <a:gridCol w="395799">
                  <a:extLst>
                    <a:ext uri="{9D8B030D-6E8A-4147-A177-3AD203B41FA5}">
                      <a16:colId xmlns:a16="http://schemas.microsoft.com/office/drawing/2014/main" val="2723734948"/>
                    </a:ext>
                  </a:extLst>
                </a:gridCol>
                <a:gridCol w="2506390">
                  <a:extLst>
                    <a:ext uri="{9D8B030D-6E8A-4147-A177-3AD203B41FA5}">
                      <a16:colId xmlns:a16="http://schemas.microsoft.com/office/drawing/2014/main" val="3471185916"/>
                    </a:ext>
                  </a:extLst>
                </a:gridCol>
              </a:tblGrid>
              <a:tr h="371617">
                <a:tc gridSpan="6">
                  <a:txBody>
                    <a:bodyPr/>
                    <a:lstStyle/>
                    <a:p>
                      <a:r>
                        <a:rPr lang="en-ZA" sz="1300" b="1" i="0" u="none" strike="noStrike" kern="1200" baseline="0" dirty="0">
                          <a:solidFill>
                            <a:schemeClr val="dk1"/>
                          </a:solidFill>
                          <a:latin typeface="Gill Sans MT" panose="020B0502020104020203" pitchFamily="34" charset="0"/>
                          <a:ea typeface="+mn-ea"/>
                          <a:cs typeface="Arial" panose="020B0604020202020204" pitchFamily="34" charset="0"/>
                        </a:rPr>
                        <a:t>Strategic objective: To enhance regional tourism </a:t>
                      </a:r>
                      <a:r>
                        <a:rPr lang="en-ZA" sz="1300" b="1" i="0" u="none" strike="noStrike" kern="1200" baseline="0" dirty="0" smtClean="0">
                          <a:solidFill>
                            <a:schemeClr val="dk1"/>
                          </a:solidFill>
                          <a:latin typeface="Gill Sans MT" panose="020B0502020104020203" pitchFamily="34" charset="0"/>
                          <a:ea typeface="+mn-ea"/>
                          <a:cs typeface="Arial" panose="020B0604020202020204" pitchFamily="34" charset="0"/>
                        </a:rPr>
                        <a:t>integration.</a:t>
                      </a: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lnL w="19050" cap="flat" cmpd="sng" algn="ctr">
                      <a:solidFill>
                        <a:srgbClr val="F26500"/>
                      </a:solidFill>
                      <a:prstDash val="solid"/>
                      <a:round/>
                      <a:headEnd type="none" w="med" len="med"/>
                      <a:tailEnd type="none" w="med" len="med"/>
                    </a:lnL>
                  </a:tcPr>
                </a:tc>
                <a:tc hMerge="1">
                  <a:txBody>
                    <a:bodyPr/>
                    <a:lstStyle/>
                    <a:p>
                      <a:endParaRPr lang="en-ZA"/>
                    </a:p>
                  </a:txBody>
                  <a:tcPr/>
                </a:tc>
                <a:tc hMerge="1">
                  <a:txBody>
                    <a:bodyPr/>
                    <a:lstStyle/>
                    <a:p>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solidFill>
                      <a:srgbClr val="F1995D"/>
                    </a:solidFill>
                  </a:tcPr>
                </a:tc>
                <a:extLst>
                  <a:ext uri="{0D108BD9-81ED-4DB2-BD59-A6C34878D82A}">
                    <a16:rowId xmlns:a16="http://schemas.microsoft.com/office/drawing/2014/main" val="10000"/>
                  </a:ext>
                </a:extLst>
              </a:tr>
              <a:tr h="271887">
                <a:tc rowSpan="2">
                  <a:txBody>
                    <a:bodyPr/>
                    <a:lstStyle/>
                    <a:p>
                      <a:pPr algn="ctr">
                        <a:lnSpc>
                          <a:spcPct val="100000"/>
                        </a:lnSpc>
                      </a:pPr>
                      <a:r>
                        <a:rPr lang="en-US" sz="1300" b="1" dirty="0">
                          <a:latin typeface="Gill Sans MT" panose="020B0502020104020203" pitchFamily="34" charset="0"/>
                          <a:cs typeface="Arial" panose="020B0604020202020204" pitchFamily="34" charset="0"/>
                        </a:rPr>
                        <a:t>Key</a:t>
                      </a:r>
                      <a:r>
                        <a:rPr lang="en-US" sz="1300" b="1" baseline="0" dirty="0">
                          <a:latin typeface="Gill Sans MT" panose="020B0502020104020203" pitchFamily="34" charset="0"/>
                          <a:cs typeface="Arial" panose="020B0604020202020204" pitchFamily="34" charset="0"/>
                        </a:rPr>
                        <a:t> Performance Indicator</a:t>
                      </a:r>
                      <a:endParaRPr lang="en-US" sz="13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gridSpan="2">
                  <a:txBody>
                    <a:bodyPr/>
                    <a:lstStyle/>
                    <a:p>
                      <a:pPr marL="0" indent="0" algn="ctr">
                        <a:lnSpc>
                          <a:spcPct val="100000"/>
                        </a:lnSpc>
                        <a:tabLst>
                          <a:tab pos="534988" algn="l"/>
                          <a:tab pos="1614488" algn="l"/>
                        </a:tabLst>
                      </a:pPr>
                      <a:r>
                        <a:rPr lang="en-US" sz="1300" b="1" dirty="0">
                          <a:latin typeface="Gill Sans MT" panose="020B0502020104020203" pitchFamily="34" charset="0"/>
                          <a:cs typeface="Arial" panose="020B0604020202020204" pitchFamily="34" charset="0"/>
                        </a:rPr>
                        <a:t>Annual Target</a:t>
                      </a:r>
                      <a:endParaRPr lang="en-US" sz="13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hMerge="1">
                  <a:txBody>
                    <a:bodyPr/>
                    <a:lstStyle/>
                    <a:p>
                      <a:endParaRPr lang="en-ZA"/>
                    </a:p>
                  </a:txBody>
                  <a:tcPr/>
                </a:tc>
                <a:tc gridSpan="3">
                  <a:txBody>
                    <a:bodyPr/>
                    <a:lstStyle/>
                    <a:p>
                      <a:pPr algn="ctr"/>
                      <a:r>
                        <a:rPr kumimoji="0" lang="en-US"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sz="1300" dirty="0"/>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57916">
                <a:tc vMerge="1">
                  <a:txBody>
                    <a:bodyPr/>
                    <a:lstStyle/>
                    <a:p>
                      <a:endParaRPr lang="en-ZA"/>
                    </a:p>
                  </a:txBody>
                  <a:tcPr/>
                </a:tc>
                <a:tc gridSpan="2" vMerge="1">
                  <a:txBody>
                    <a:bodyPr/>
                    <a:lstStyle/>
                    <a:p>
                      <a:endParaRPr lang="en-ZA"/>
                    </a:p>
                  </a:txBody>
                  <a:tcPr/>
                </a:tc>
                <a:tc hMerge="1" vMerge="1">
                  <a:txBody>
                    <a:bodyPr/>
                    <a:lstStyle/>
                    <a:p>
                      <a:endParaRPr lang="en-ZA"/>
                    </a:p>
                  </a:txBody>
                  <a:tcPr/>
                </a:tc>
                <a:tc gridSpan="2">
                  <a:txBody>
                    <a:bodyPr/>
                    <a:lstStyle/>
                    <a:p>
                      <a:pPr algn="ctr">
                        <a:lnSpc>
                          <a:spcPct val="100000"/>
                        </a:lnSpc>
                      </a:pPr>
                      <a:r>
                        <a:rPr lang="en-US" sz="1300" b="1" dirty="0">
                          <a:latin typeface="Gill Sans MT" panose="020B0502020104020203" pitchFamily="34" charset="0"/>
                          <a:cs typeface="Arial" panose="020B0604020202020204" pitchFamily="34" charset="0"/>
                        </a:rPr>
                        <a:t>Quarter 3 Targets</a:t>
                      </a:r>
                      <a:endParaRPr lang="en-US" sz="13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h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Gill Sans MT" panose="020B0502020104020203" pitchFamily="34" charset="0"/>
                          <a:cs typeface="Arial" panose="020B0604020202020204" pitchFamily="34" charset="0"/>
                        </a:rPr>
                        <a:t>Quarter 3 Performance – </a:t>
                      </a:r>
                      <a:r>
                        <a:rPr lang="en-ZA" sz="1300" b="1" i="0" dirty="0">
                          <a:latin typeface="Gill Sans MT" panose="020B0502020104020203" pitchFamily="34" charset="0"/>
                          <a:cs typeface="Arial" panose="020B0604020202020204" pitchFamily="34" charset="0"/>
                        </a:rPr>
                        <a:t>Actual </a:t>
                      </a:r>
                      <a:r>
                        <a:rPr lang="en-US" sz="1300" b="1" dirty="0">
                          <a:latin typeface="Gill Sans MT" panose="020B0502020104020203" pitchFamily="34" charset="0"/>
                          <a:cs typeface="Arial" panose="020B0604020202020204" pitchFamily="34" charset="0"/>
                        </a:rPr>
                        <a:t>Data</a:t>
                      </a:r>
                      <a:endParaRPr lang="en-US" sz="13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63270">
                <a:tc rowSpan="3">
                  <a:txBody>
                    <a:bodyPr/>
                    <a:lstStyle/>
                    <a:p>
                      <a:pPr marL="342900" indent="-342900" algn="just">
                        <a:buFont typeface="+mj-lt"/>
                        <a:buAutoNum type="arabicPeriod" startAt="6"/>
                      </a:pP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Number of capacity-building programmes implemented.</a:t>
                      </a:r>
                    </a:p>
                  </a:txBody>
                  <a:tcPr marL="86400" marR="86400" marT="0" marB="0">
                    <a:solidFill>
                      <a:schemeClr val="bg1"/>
                    </a:solidFill>
                  </a:tcPr>
                </a:tc>
                <a:tc gridSpan="5">
                  <a:txBody>
                    <a:bodyPr/>
                    <a:lstStyle/>
                    <a:p>
                      <a:pPr algn="just"/>
                      <a:r>
                        <a:rPr lang="en-ZA" sz="1300" b="1" i="0" u="none" strike="noStrike" kern="1200" baseline="0" dirty="0">
                          <a:solidFill>
                            <a:schemeClr val="dk1"/>
                          </a:solidFill>
                          <a:latin typeface="Gill Sans MT" panose="020B0502020104020203" pitchFamily="34" charset="0"/>
                          <a:ea typeface="+mn-ea"/>
                          <a:cs typeface="Arial" panose="020B0604020202020204" pitchFamily="34" charset="0"/>
                        </a:rPr>
                        <a:t>Two initiatives facilitated for regional integration: </a:t>
                      </a: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extLst>
                  <a:ext uri="{0D108BD9-81ED-4DB2-BD59-A6C34878D82A}">
                    <a16:rowId xmlns:a16="http://schemas.microsoft.com/office/drawing/2014/main" val="10003"/>
                  </a:ext>
                </a:extLst>
              </a:tr>
              <a:tr h="2790424">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Best Practices Workshop targeting African countries and countries with whom Agreements were signed hosted.</a:t>
                      </a:r>
                    </a:p>
                  </a:txBody>
                  <a:tcPr marL="85725" marR="86400" marT="9525" marB="0">
                    <a:solidFill>
                      <a:schemeClr val="bg1"/>
                    </a:solidFill>
                  </a:tcPr>
                </a:tc>
                <a:tc gridSpan="2">
                  <a:txBody>
                    <a:bodyPr/>
                    <a:lstStyle/>
                    <a:p>
                      <a:pPr algn="just" fontAlgn="t"/>
                      <a:r>
                        <a:rPr lang="en-ZA" sz="1300" b="0" i="0" u="none" strike="noStrike" kern="1200" dirty="0">
                          <a:solidFill>
                            <a:srgbClr val="000000"/>
                          </a:solidFill>
                          <a:effectLst/>
                          <a:latin typeface="Gill Sans MT" panose="020B0502020104020203" pitchFamily="34" charset="0"/>
                          <a:ea typeface="+mn-ea"/>
                          <a:cs typeface="Arial" panose="020B0604020202020204" pitchFamily="34" charset="0"/>
                        </a:rPr>
                        <a:t>Concept document and project</a:t>
                      </a:r>
                    </a:p>
                    <a:p>
                      <a:pPr algn="just" fontAlgn="t"/>
                      <a:r>
                        <a:rPr lang="en-ZA" sz="1300" b="0" i="0" u="none" strike="noStrike" kern="1200" dirty="0">
                          <a:solidFill>
                            <a:srgbClr val="000000"/>
                          </a:solidFill>
                          <a:effectLst/>
                          <a:latin typeface="Gill Sans MT" panose="020B0502020104020203" pitchFamily="34" charset="0"/>
                          <a:ea typeface="+mn-ea"/>
                          <a:cs typeface="Arial" panose="020B0604020202020204" pitchFamily="34" charset="0"/>
                        </a:rPr>
                        <a:t>implementation plan for the Best Practices Workshop </a:t>
                      </a:r>
                      <a:r>
                        <a:rPr lang="en-ZA" sz="1300" b="0" i="0" u="none" strike="noStrike" kern="1200" dirty="0" smtClean="0">
                          <a:solidFill>
                            <a:srgbClr val="000000"/>
                          </a:solidFill>
                          <a:effectLst/>
                          <a:latin typeface="Gill Sans MT" panose="020B0502020104020203" pitchFamily="34" charset="0"/>
                          <a:ea typeface="+mn-ea"/>
                          <a:cs typeface="Arial" panose="020B0604020202020204" pitchFamily="34" charset="0"/>
                        </a:rPr>
                        <a:t>finalised</a:t>
                      </a:r>
                      <a:r>
                        <a:rPr lang="en-ZA" sz="1300" b="0" i="0" u="none" strike="noStrike" kern="1200" dirty="0">
                          <a:solidFill>
                            <a:srgbClr val="000000"/>
                          </a:solidFill>
                          <a:effectLst/>
                          <a:latin typeface="Gill Sans MT" panose="020B0502020104020203" pitchFamily="34" charset="0"/>
                          <a:ea typeface="+mn-ea"/>
                          <a:cs typeface="Arial" panose="020B0604020202020204" pitchFamily="34" charset="0"/>
                        </a:rPr>
                        <a:t>.</a:t>
                      </a:r>
                    </a:p>
                  </a:txBody>
                  <a:tcPr marR="90000" marT="0" marB="0">
                    <a:solidFill>
                      <a:schemeClr val="bg1"/>
                    </a:solidFill>
                  </a:tcPr>
                </a:tc>
                <a:tc hMerge="1">
                  <a:txBody>
                    <a:bodyPr/>
                    <a:lstStyle/>
                    <a:p>
                      <a:pPr algn="just" fontAlgn="t"/>
                      <a:endParaRPr lang="en-ZA" sz="1400" b="0" i="0" u="none" strike="noStrike" kern="1200" dirty="0">
                        <a:solidFill>
                          <a:srgbClr val="000000"/>
                        </a:solidFill>
                        <a:effectLst/>
                        <a:latin typeface="Gill Sans MT" panose="020B0502020104020203" pitchFamily="34" charset="0"/>
                        <a:ea typeface="+mn-ea"/>
                        <a:cs typeface="Arial" panose="020B0604020202020204" pitchFamily="34" charset="0"/>
                      </a:endParaRPr>
                    </a:p>
                  </a:txBody>
                  <a:tcPr marR="90000" marT="0" marB="0">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Gill Sans MT" panose="020B0502020104020203" pitchFamily="34" charset="0"/>
                          <a:ea typeface="+mn-ea"/>
                          <a:cs typeface="Arial" panose="020B0604020202020204" pitchFamily="34" charset="0"/>
                        </a:rPr>
                        <a:t>Concept document and project implementation plan for the Best Practices Workshop were finalised</a:t>
                      </a:r>
                      <a:r>
                        <a:rPr lang="en-ZA" sz="1400" b="0" i="0" u="none" strike="noStrike" kern="1200" dirty="0" smtClean="0">
                          <a:solidFill>
                            <a:srgbClr val="000000"/>
                          </a:solidFill>
                          <a:effectLst/>
                          <a:latin typeface="Gill Sans MT" panose="020B0502020104020203" pitchFamily="34" charset="0"/>
                          <a:ea typeface="+mn-ea"/>
                          <a:cs typeface="Arial" panose="020B0604020202020204" pitchFamily="34" charset="0"/>
                        </a:rPr>
                        <a:t>. </a:t>
                      </a:r>
                      <a:r>
                        <a:rPr lang="en-ZA" sz="1400" b="0" i="0" u="none" strike="noStrike" kern="1200" dirty="0" smtClean="0">
                          <a:solidFill>
                            <a:schemeClr val="tx1"/>
                          </a:solidFill>
                          <a:effectLst/>
                          <a:latin typeface="Gill Sans MT" panose="020B0502020104020203" pitchFamily="34" charset="0"/>
                          <a:ea typeface="+mn-ea"/>
                          <a:cs typeface="Arial" panose="020B0604020202020204" pitchFamily="34" charset="0"/>
                        </a:rPr>
                        <a:t>The</a:t>
                      </a:r>
                      <a:r>
                        <a:rPr lang="en-ZA" sz="1400" b="0" i="0" u="none" strike="noStrike" kern="1200" baseline="0" dirty="0" smtClean="0">
                          <a:solidFill>
                            <a:schemeClr val="tx1"/>
                          </a:solidFill>
                          <a:effectLst/>
                          <a:latin typeface="Gill Sans MT" panose="020B0502020104020203" pitchFamily="34" charset="0"/>
                          <a:ea typeface="+mn-ea"/>
                          <a:cs typeface="Arial" panose="020B0604020202020204" pitchFamily="34" charset="0"/>
                        </a:rPr>
                        <a:t> workshop is a mechanism to implement bilateral agreements with African countries in particular and to promote regional integration. The concept for the workshop was developed based on interest shown by different countries. Focus for this year was on grading and classification</a:t>
                      </a:r>
                      <a:r>
                        <a:rPr lang="en-ZA" sz="1400" b="0" i="0" u="none" strike="noStrike" kern="1200" baseline="0" dirty="0" smtClean="0">
                          <a:solidFill>
                            <a:srgbClr val="FF0000"/>
                          </a:solidFill>
                          <a:effectLst/>
                          <a:latin typeface="Gill Sans MT" panose="020B0502020104020203" pitchFamily="34" charset="0"/>
                          <a:ea typeface="+mn-ea"/>
                          <a:cs typeface="Arial" panose="020B0604020202020204" pitchFamily="34" charset="0"/>
                        </a:rPr>
                        <a:t>.</a:t>
                      </a:r>
                      <a:endParaRPr lang="en-ZA" sz="1400" b="0" i="0" u="none" strike="noStrike" kern="1200" dirty="0" smtClean="0">
                        <a:solidFill>
                          <a:srgbClr val="000000"/>
                        </a:solidFill>
                        <a:effectLst/>
                        <a:latin typeface="Gill Sans MT" panose="020B0502020104020203" pitchFamily="34" charset="0"/>
                        <a:ea typeface="+mn-ea"/>
                        <a:cs typeface="Arial" panose="020B0604020202020204" pitchFamily="34" charset="0"/>
                      </a:endParaRPr>
                    </a:p>
                    <a:p>
                      <a:pPr algn="just" fontAlgn="t">
                        <a:spcAft>
                          <a:spcPts val="0"/>
                        </a:spcAft>
                      </a:pPr>
                      <a:endParaRPr lang="en-ZA" sz="1300" kern="1200" dirty="0" smtClean="0">
                        <a:solidFill>
                          <a:srgbClr val="000000"/>
                        </a:solidFill>
                        <a:effectLst/>
                        <a:latin typeface="Gill Sans MT" panose="020B0502020104020203" pitchFamily="34" charset="0"/>
                        <a:ea typeface="+mn-ea"/>
                        <a:cs typeface="Arial" panose="020B0604020202020204" pitchFamily="34" charset="0"/>
                      </a:endParaRPr>
                    </a:p>
                    <a:p>
                      <a:pPr algn="just" fontAlgn="t">
                        <a:spcAft>
                          <a:spcPts val="0"/>
                        </a:spcAft>
                      </a:pPr>
                      <a:endParaRPr lang="en-ZA" sz="1300" dirty="0" smtClean="0">
                        <a:effectLst/>
                        <a:latin typeface="Times New Roman" panose="02020603050405020304" pitchFamily="18" charset="0"/>
                        <a:ea typeface="Times New Roman" panose="02020603050405020304" pitchFamily="18" charset="0"/>
                      </a:endParaRPr>
                    </a:p>
                  </a:txBody>
                  <a:tcPr marR="90000" marT="0" marB="0">
                    <a:solidFill>
                      <a:schemeClr val="bg1"/>
                    </a:solidFill>
                  </a:tcPr>
                </a:tc>
                <a:tc hMerge="1">
                  <a:txBody>
                    <a:bodyPr/>
                    <a:lstStyle/>
                    <a:p>
                      <a:pPr algn="just" fontAlgn="t">
                        <a:spcAft>
                          <a:spcPts val="0"/>
                        </a:spcAft>
                      </a:pPr>
                      <a:endParaRPr lang="en-ZA" sz="1800" dirty="0" smtClean="0">
                        <a:effectLst/>
                        <a:latin typeface="Times New Roman" panose="02020603050405020304" pitchFamily="18" charset="0"/>
                        <a:ea typeface="Times New Roman" panose="02020603050405020304" pitchFamily="18" charset="0"/>
                      </a:endParaRPr>
                    </a:p>
                  </a:txBody>
                  <a:tcPr marR="90000" marT="0" marB="0">
                    <a:solidFill>
                      <a:schemeClr val="bg1"/>
                    </a:solidFill>
                  </a:tcPr>
                </a:tc>
                <a:extLst>
                  <a:ext uri="{0D108BD9-81ED-4DB2-BD59-A6C34878D82A}">
                    <a16:rowId xmlns:a16="http://schemas.microsoft.com/office/drawing/2014/main" val="2530061487"/>
                  </a:ext>
                </a:extLst>
              </a:tr>
              <a:tr h="1107281">
                <a:tc vMerge="1">
                  <a:txBody>
                    <a:bodyPr/>
                    <a:lstStyle/>
                    <a:p>
                      <a:endParaRPr lang="en-ZA"/>
                    </a:p>
                  </a:txBody>
                  <a:tcPr/>
                </a:tc>
                <a:tc>
                  <a:txBody>
                    <a:bodyPr/>
                    <a:lstStyle/>
                    <a:p>
                      <a:pPr marL="342900" indent="-342900" algn="just">
                        <a:buFont typeface="+mj-lt"/>
                        <a:buAutoNum type="arabicPeriod" startAt="2"/>
                      </a:pP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Implementation of signed bilateral agreements and bilateral engagements.</a:t>
                      </a:r>
                    </a:p>
                  </a:txBody>
                  <a:tcPr marL="85725" marR="86400" marT="9525" marB="0">
                    <a:solidFill>
                      <a:schemeClr val="bg1"/>
                    </a:solidFill>
                  </a:tcPr>
                </a:tc>
                <a:tc gridSpan="2">
                  <a:txBody>
                    <a:bodyPr/>
                    <a:lstStyle/>
                    <a:p>
                      <a:pPr algn="just"/>
                      <a:r>
                        <a:rPr lang="en-ZA" sz="1300" dirty="0">
                          <a:latin typeface="Gill Sans MT" panose="020B0502020104020203" pitchFamily="34" charset="0"/>
                          <a:cs typeface="Arial" panose="020B0604020202020204" pitchFamily="34" charset="0"/>
                        </a:rPr>
                        <a:t>Quarterly report on the implementation of prioritised areas in the bilateral agreements</a:t>
                      </a:r>
                    </a:p>
                    <a:p>
                      <a:pPr algn="just"/>
                      <a:r>
                        <a:rPr lang="en-ZA" sz="1300" dirty="0">
                          <a:latin typeface="Gill Sans MT" panose="020B0502020104020203" pitchFamily="34" charset="0"/>
                          <a:cs typeface="Arial" panose="020B0604020202020204" pitchFamily="34" charset="0"/>
                        </a:rPr>
                        <a:t>Developed.</a:t>
                      </a:r>
                    </a:p>
                  </a:txBody>
                  <a:tcPr marR="90000" marT="0" marB="0">
                    <a:solidFill>
                      <a:schemeClr val="bg1"/>
                    </a:solidFill>
                  </a:tcPr>
                </a:tc>
                <a:tc hMerge="1">
                  <a:txBody>
                    <a:bodyPr/>
                    <a:lstStyle/>
                    <a:p>
                      <a:pPr algn="just"/>
                      <a:endParaRPr lang="en-ZA" sz="1400" dirty="0">
                        <a:latin typeface="Gill Sans MT" panose="020B0502020104020203" pitchFamily="34" charset="0"/>
                        <a:cs typeface="Arial" panose="020B0604020202020204" pitchFamily="34" charset="0"/>
                      </a:endParaRPr>
                    </a:p>
                  </a:txBody>
                  <a:tcPr marR="90000" marT="0" marB="0">
                    <a:solidFill>
                      <a:schemeClr val="bg1"/>
                    </a:solidFill>
                  </a:tcPr>
                </a:tc>
                <a:tc gridSpan="2">
                  <a:txBody>
                    <a:bodyPr/>
                    <a:lstStyle/>
                    <a:p>
                      <a:pPr algn="just"/>
                      <a:r>
                        <a:rPr lang="en-ZA" sz="1300" b="0" dirty="0">
                          <a:latin typeface="Gill Sans MT" panose="020B0502020104020203" pitchFamily="34" charset="0"/>
                          <a:cs typeface="Arial" panose="020B0604020202020204" pitchFamily="34" charset="0"/>
                        </a:rPr>
                        <a:t>Quarterly report on the implementation of prioritised areas in the bilateral agreements was developed.</a:t>
                      </a:r>
                    </a:p>
                  </a:txBody>
                  <a:tcPr marR="90000" marT="0" marB="0">
                    <a:solidFill>
                      <a:schemeClr val="bg1"/>
                    </a:solidFill>
                  </a:tcPr>
                </a:tc>
                <a:tc hMerge="1">
                  <a:txBody>
                    <a:bodyPr/>
                    <a:lstStyle/>
                    <a:p>
                      <a:pPr algn="just"/>
                      <a:endParaRPr lang="en-ZA" sz="1400" b="0" dirty="0">
                        <a:latin typeface="Gill Sans MT" panose="020B0502020104020203" pitchFamily="34" charset="0"/>
                        <a:cs typeface="Arial" panose="020B0604020202020204" pitchFamily="34" charset="0"/>
                      </a:endParaRPr>
                    </a:p>
                  </a:txBody>
                  <a:tcPr marR="90000" marT="0" marB="0">
                    <a:solidFill>
                      <a:schemeClr val="bg1"/>
                    </a:solidFill>
                  </a:tcPr>
                </a:tc>
                <a:extLst>
                  <a:ext uri="{0D108BD9-81ED-4DB2-BD59-A6C34878D82A}">
                    <a16:rowId xmlns:a16="http://schemas.microsoft.com/office/drawing/2014/main" val="663526862"/>
                  </a:ext>
                </a:extLst>
              </a:tr>
            </a:tbl>
          </a:graphicData>
        </a:graphic>
      </p:graphicFrame>
      <p:sp>
        <p:nvSpPr>
          <p:cNvPr id="13" name="Footer Placeholder 1"/>
          <p:cNvSpPr>
            <a:spLocks noGrp="1"/>
          </p:cNvSpPr>
          <p:nvPr>
            <p:ph type="ftr" sz="quarter" idx="11"/>
          </p:nvPr>
        </p:nvSpPr>
        <p:spPr>
          <a:xfrm>
            <a:off x="351066" y="5882044"/>
            <a:ext cx="4243468"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206587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98247" y="5991226"/>
            <a:ext cx="4184822"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
        <p:nvSpPr>
          <p:cNvPr id="4" name="Rectangle 3"/>
          <p:cNvSpPr/>
          <p:nvPr/>
        </p:nvSpPr>
        <p:spPr>
          <a:xfrm>
            <a:off x="162370" y="1533951"/>
            <a:ext cx="8785077" cy="1938992"/>
          </a:xfrm>
          <a:prstGeom prst="rect">
            <a:avLst/>
          </a:prstGeom>
          <a:noFill/>
        </p:spPr>
        <p:txBody>
          <a:bodyPr wrap="square">
            <a:spAutoFit/>
          </a:bodyPr>
          <a:lstStyle/>
          <a:p>
            <a:pPr algn="ctr" eaLnBrk="0" hangingPunct="0">
              <a:defRPr/>
            </a:pPr>
            <a:r>
              <a:rPr lang="en-US" sz="4000" b="1" dirty="0">
                <a:solidFill>
                  <a:srgbClr val="ED7D31"/>
                </a:solidFill>
                <a:latin typeface="Gill Sans MT" panose="020B0502020104020203" pitchFamily="34" charset="0"/>
              </a:rPr>
              <a:t>2.3	PROGRAMME 3</a:t>
            </a:r>
          </a:p>
          <a:p>
            <a:pPr algn="ctr" eaLnBrk="0" hangingPunct="0">
              <a:defRPr/>
            </a:pPr>
            <a:endParaRPr lang="en-US" sz="4000" b="1" dirty="0">
              <a:solidFill>
                <a:srgbClr val="ED7D31"/>
              </a:solidFill>
              <a:latin typeface="Gill Sans MT" panose="020B0502020104020203" pitchFamily="34" charset="0"/>
            </a:endParaRPr>
          </a:p>
          <a:p>
            <a:pPr algn="ctr" eaLnBrk="0" hangingPunct="0">
              <a:defRPr/>
            </a:pPr>
            <a:r>
              <a:rPr lang="en-ZA" sz="4000" b="1" dirty="0">
                <a:solidFill>
                  <a:srgbClr val="ED7D31"/>
                </a:solidFill>
                <a:latin typeface="Gill Sans MT" panose="020B0502020104020203" pitchFamily="34" charset="0"/>
              </a:rPr>
              <a:t>DESTINATION DEVELOPMENT</a:t>
            </a:r>
          </a:p>
        </p:txBody>
      </p:sp>
    </p:spTree>
    <p:extLst>
      <p:ext uri="{BB962C8B-B14F-4D97-AF65-F5344CB8AC3E}">
        <p14:creationId xmlns:p14="http://schemas.microsoft.com/office/powerpoint/2010/main" val="122259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82137" y="5903948"/>
            <a:ext cx="4204162" cy="282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3343398475"/>
              </p:ext>
            </p:extLst>
          </p:nvPr>
        </p:nvGraphicFramePr>
        <p:xfrm>
          <a:off x="382137" y="224005"/>
          <a:ext cx="8338781" cy="5510115"/>
        </p:xfrm>
        <a:graphic>
          <a:graphicData uri="http://schemas.openxmlformats.org/drawingml/2006/table">
            <a:tbl>
              <a:tblPr>
                <a:tableStyleId>{8A107856-5554-42FB-B03E-39F5DBC370BA}</a:tableStyleId>
              </a:tblPr>
              <a:tblGrid>
                <a:gridCol w="1655908">
                  <a:extLst>
                    <a:ext uri="{9D8B030D-6E8A-4147-A177-3AD203B41FA5}">
                      <a16:colId xmlns:a16="http://schemas.microsoft.com/office/drawing/2014/main" val="20000"/>
                    </a:ext>
                  </a:extLst>
                </a:gridCol>
                <a:gridCol w="1914269">
                  <a:extLst>
                    <a:ext uri="{9D8B030D-6E8A-4147-A177-3AD203B41FA5}">
                      <a16:colId xmlns:a16="http://schemas.microsoft.com/office/drawing/2014/main" val="20001"/>
                    </a:ext>
                  </a:extLst>
                </a:gridCol>
                <a:gridCol w="2045984">
                  <a:extLst>
                    <a:ext uri="{9D8B030D-6E8A-4147-A177-3AD203B41FA5}">
                      <a16:colId xmlns:a16="http://schemas.microsoft.com/office/drawing/2014/main" val="2772285377"/>
                    </a:ext>
                  </a:extLst>
                </a:gridCol>
                <a:gridCol w="2722620">
                  <a:extLst>
                    <a:ext uri="{9D8B030D-6E8A-4147-A177-3AD203B41FA5}">
                      <a16:colId xmlns:a16="http://schemas.microsoft.com/office/drawing/2014/main" val="3952496359"/>
                    </a:ext>
                  </a:extLst>
                </a:gridCol>
              </a:tblGrid>
              <a:tr h="342932">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latin typeface="Gill Sans MT" panose="020B0502020104020203" pitchFamily="34" charset="0"/>
                          <a:ea typeface="+mn-ea"/>
                          <a:cs typeface="Arial" panose="020B0604020202020204" pitchFamily="34" charset="0"/>
                        </a:rPr>
                        <a:t>Strategic objective: </a:t>
                      </a:r>
                      <a:r>
                        <a:rPr lang="en-US" sz="14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solidFill>
                      <a:srgbClr val="F1995D"/>
                    </a:solidFill>
                  </a:tcPr>
                </a:tc>
                <a:extLst>
                  <a:ext uri="{0D108BD9-81ED-4DB2-BD59-A6C34878D82A}">
                    <a16:rowId xmlns:a16="http://schemas.microsoft.com/office/drawing/2014/main" val="10000"/>
                  </a:ext>
                </a:extLst>
              </a:tr>
              <a:tr h="223674">
                <a:tc rowSpan="2">
                  <a:txBody>
                    <a:bodyPr/>
                    <a:lstStyle/>
                    <a:p>
                      <a:pPr algn="ctr">
                        <a:lnSpc>
                          <a:spcPct val="100000"/>
                        </a:lnSpc>
                      </a:pPr>
                      <a:r>
                        <a:rPr lang="en-US" sz="1400" b="1" dirty="0">
                          <a:latin typeface="Gill Sans MT" panose="020B0502020104020203" pitchFamily="34" charset="0"/>
                          <a:cs typeface="Arial" panose="020B0604020202020204" pitchFamily="34" charset="0"/>
                        </a:rPr>
                        <a:t>Key</a:t>
                      </a:r>
                      <a:r>
                        <a:rPr lang="en-US" sz="1400" b="1" baseline="0" dirty="0">
                          <a:latin typeface="Gill Sans MT" panose="020B0502020104020203" pitchFamily="34" charset="0"/>
                          <a:cs typeface="Arial" panose="020B0604020202020204" pitchFamily="34" charset="0"/>
                        </a:rPr>
                        <a:t> Performance Indicator</a:t>
                      </a:r>
                      <a:endParaRPr lang="en-US" sz="14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Gill Sans MT" panose="020B0502020104020203" pitchFamily="34" charset="0"/>
                          <a:cs typeface="Arial" panose="020B0604020202020204" pitchFamily="34" charset="0"/>
                        </a:rPr>
                        <a:t>Annual Target</a:t>
                      </a:r>
                      <a:endParaRPr lang="en-US" sz="14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algn="ct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sz="1400" dirty="0"/>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9826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400" b="1" dirty="0">
                          <a:latin typeface="Gill Sans MT" panose="020B0502020104020203" pitchFamily="34" charset="0"/>
                          <a:cs typeface="Arial" panose="020B0604020202020204" pitchFamily="34" charset="0"/>
                        </a:rPr>
                        <a:t>Quarter 3 Targets</a:t>
                      </a:r>
                      <a:endParaRPr lang="en-US" sz="14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cs typeface="Arial" panose="020B0604020202020204" pitchFamily="34" charset="0"/>
                        </a:rPr>
                        <a:t>Quarter 3 Performance – </a:t>
                      </a:r>
                      <a:r>
                        <a:rPr lang="en-ZA" sz="1400" b="1" i="0" dirty="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4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24872">
                <a:tc rowSpan="4">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a:pPr>
                      <a:r>
                        <a:rPr lang="en-ZA" sz="14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planning and investment coordination initiatives undertaken.	</a:t>
                      </a:r>
                    </a:p>
                  </a:txBody>
                  <a:tcPr marL="86409" marR="86400" marT="45713" marB="45713" horzOverflow="overflow">
                    <a:noFill/>
                  </a:tcPr>
                </a:tc>
                <a:tc gridSpan="3">
                  <a:txBody>
                    <a:bodyPr/>
                    <a:lstStyle/>
                    <a:p>
                      <a:r>
                        <a:rPr lang="en-ZA" sz="1400" b="1" i="0" u="none" strike="noStrike" kern="1200" baseline="0" dirty="0">
                          <a:solidFill>
                            <a:schemeClr val="dk1"/>
                          </a:solidFill>
                          <a:latin typeface="Gill Sans MT" panose="020B0502020104020203" pitchFamily="34" charset="0"/>
                          <a:ea typeface="+mn-ea"/>
                          <a:cs typeface="Arial" panose="020B0604020202020204" pitchFamily="34" charset="0"/>
                        </a:rPr>
                        <a:t>Seven destination planning and investment coordination initiatives undertaken:</a:t>
                      </a:r>
                      <a:endParaRPr lang="en-ZA" sz="14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0004"/>
                  </a:ext>
                </a:extLst>
              </a:tr>
              <a:tr h="137528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indent="-342900" algn="just">
                        <a:buFont typeface="+mj-lt"/>
                        <a:buAutoNum type="arabicPeriod"/>
                      </a:pPr>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Tourism master plan for Port Nolloth to Hondeklipbaai finalised.</a:t>
                      </a:r>
                    </a:p>
                  </a:txBody>
                  <a:tcPr marL="68580" marR="68580" marT="0" marB="0">
                    <a:no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Stakeholder inputs incorporated into the Tourism Master Plan for</a:t>
                      </a:r>
                    </a:p>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Port Nolloth to Hondeklipbaai.</a:t>
                      </a:r>
                      <a:endParaRPr lang="en-ZA" sz="1400" b="0" i="0" u="none" strike="noStrike" kern="1200" baseline="0" dirty="0">
                        <a:solidFill>
                          <a:schemeClr val="dk1"/>
                        </a:solidFill>
                        <a:latin typeface="Gill Sans MT" panose="020B0502020104020203" pitchFamily="34" charset="0"/>
                        <a:ea typeface=""/>
                        <a:cs typeface="Arial" panose="020B0604020202020204" pitchFamily="34" charset="0"/>
                      </a:endParaRPr>
                    </a:p>
                  </a:txBody>
                  <a:tcPr marL="68580" marR="68580" marT="0" marB="0">
                    <a:no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a:solidFill>
                            <a:schemeClr val="dk1"/>
                          </a:solidFill>
                          <a:latin typeface="Gill Sans MT" panose="020B0502020104020203" pitchFamily="34" charset="0"/>
                          <a:ea typeface=""/>
                          <a:cs typeface="Arial" panose="020B0604020202020204" pitchFamily="34" charset="0"/>
                        </a:rPr>
                        <a:t>Stakeholder inputs were incorporated into the Tourism Master Plan for Port Nolloth to Hondeklipbaai.</a:t>
                      </a:r>
                    </a:p>
                  </a:txBody>
                  <a:tcPr marL="86409" marR="86400" marT="0" marB="0">
                    <a:noFill/>
                  </a:tcPr>
                </a:tc>
                <a:extLst>
                  <a:ext uri="{0D108BD9-81ED-4DB2-BD59-A6C34878D82A}">
                    <a16:rowId xmlns:a16="http://schemas.microsoft.com/office/drawing/2014/main" val="3328367527"/>
                  </a:ext>
                </a:extLst>
              </a:tr>
              <a:tr h="1160501">
                <a:tc vMerge="1">
                  <a:txBody>
                    <a:bodyPr/>
                    <a:lstStyle/>
                    <a:p>
                      <a:endParaRPr lang="en-ZA"/>
                    </a:p>
                  </a:txBody>
                  <a:tcPr/>
                </a:tc>
                <a:tc>
                  <a:txBody>
                    <a:bodyPr/>
                    <a:lstStyle/>
                    <a:p>
                      <a:pPr marL="342900" indent="-342900" algn="just">
                        <a:buFont typeface="+mj-lt"/>
                        <a:buAutoNum type="arabicPeriod" startAt="2"/>
                      </a:pPr>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Tourism master plan for Sutherland to Carnarvon finalised.</a:t>
                      </a:r>
                    </a:p>
                  </a:txBody>
                  <a:tcPr marL="68580" marR="68580" marT="0" marB="0">
                    <a:no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Stakeholder inputs incorporated into the Tourism Master Plan for</a:t>
                      </a:r>
                    </a:p>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Sutherland to Carnarvon.</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
                        <a:cs typeface="Arial" panose="020B0604020202020204" pitchFamily="34" charset="0"/>
                      </a:endParaRPr>
                    </a:p>
                  </a:txBody>
                  <a:tcPr marL="68580" marR="68580" marT="0" marB="0">
                    <a:no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a:solidFill>
                            <a:schemeClr val="dk1"/>
                          </a:solidFill>
                          <a:latin typeface="Gill Sans MT" panose="020B0502020104020203" pitchFamily="34" charset="0"/>
                          <a:ea typeface=""/>
                          <a:cs typeface="Arial" panose="020B0604020202020204" pitchFamily="34" charset="0"/>
                        </a:rPr>
                        <a:t>Stakeholder inputs were incorporated into the Tourism Master Plan for Sutherland to Carnarvon.</a:t>
                      </a:r>
                    </a:p>
                  </a:txBody>
                  <a:tcPr marL="86409" marR="86400" marT="0" marB="0">
                    <a:noFill/>
                  </a:tcPr>
                </a:tc>
                <a:extLst>
                  <a:ext uri="{0D108BD9-81ED-4DB2-BD59-A6C34878D82A}">
                    <a16:rowId xmlns:a16="http://schemas.microsoft.com/office/drawing/2014/main" val="4021963136"/>
                  </a:ext>
                </a:extLst>
              </a:tr>
              <a:tr h="1483567">
                <a:tc vMerge="1">
                  <a:txBody>
                    <a:bodyPr/>
                    <a:lstStyle/>
                    <a:p>
                      <a:pPr marL="342900" indent="-342900" algn="just">
                        <a:buFont typeface="+mj-lt"/>
                        <a:buAutoNum type="arabicPeriod"/>
                      </a:pPr>
                      <a:endParaRPr lang="en-ZA" sz="1500" b="0" i="0" u="none" strike="noStrike" kern="1200" baseline="0" dirty="0">
                        <a:solidFill>
                          <a:schemeClr val="dk1"/>
                        </a:solidFill>
                        <a:latin typeface="Gill Sans MT" panose="020B0502020104020203" pitchFamily="34" charset="0"/>
                        <a:ea typeface=""/>
                        <a:cs typeface="Arial" panose="020B0604020202020204" pitchFamily="34" charset="0"/>
                      </a:endParaRPr>
                    </a:p>
                  </a:txBody>
                  <a:tcPr marL="86409" marR="86400" marT="45713" marB="45713" horzOverflow="overflow">
                    <a:noFill/>
                  </a:tcPr>
                </a:tc>
                <a:tc>
                  <a:txBody>
                    <a:bodyPr/>
                    <a:lstStyle/>
                    <a:p>
                      <a:pPr marL="342900" indent="-342900" algn="just">
                        <a:buFont typeface="+mj-lt"/>
                        <a:buAutoNum type="arabicPeriod" startAt="3"/>
                      </a:pPr>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Tourism master plan for Orange River Mouth to Vioolsdrift finalised.</a:t>
                      </a:r>
                    </a:p>
                  </a:txBody>
                  <a:tcPr marL="68580" marR="68580" marT="0" marB="0">
                    <a:no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Stakeholder inputs incorporated into the Tourism Master Plan for</a:t>
                      </a:r>
                    </a:p>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Orange River Mouth to Vioolsdrift.</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
                        <a:cs typeface="Arial" panose="020B0604020202020204" pitchFamily="34" charset="0"/>
                      </a:endParaRPr>
                    </a:p>
                  </a:txBody>
                  <a:tcPr marL="68580" marR="68580" marT="0" marB="0">
                    <a:no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a:solidFill>
                            <a:schemeClr val="dk1"/>
                          </a:solidFill>
                          <a:latin typeface="Gill Sans MT" panose="020B0502020104020203" pitchFamily="34" charset="0"/>
                          <a:ea typeface=""/>
                          <a:cs typeface="Arial" panose="020B0604020202020204" pitchFamily="34" charset="0"/>
                        </a:rPr>
                        <a:t>Stakeholder inputs were incorporated into the Tourism Master Plan for Orange River Mouth to Vioolsdrift.</a:t>
                      </a:r>
                    </a:p>
                  </a:txBody>
                  <a:tcPr marL="86409" marR="86400" marT="0" marB="0">
                    <a:noFill/>
                  </a:tcPr>
                </a:tc>
                <a:extLst>
                  <a:ext uri="{0D108BD9-81ED-4DB2-BD59-A6C34878D82A}">
                    <a16:rowId xmlns:a16="http://schemas.microsoft.com/office/drawing/2014/main" val="4163431900"/>
                  </a:ext>
                </a:extLst>
              </a:tr>
            </a:tbl>
          </a:graphicData>
        </a:graphic>
      </p:graphicFrame>
    </p:spTree>
    <p:extLst>
      <p:ext uri="{BB962C8B-B14F-4D97-AF65-F5344CB8AC3E}">
        <p14:creationId xmlns:p14="http://schemas.microsoft.com/office/powerpoint/2010/main" val="175426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68968" y="5910004"/>
            <a:ext cx="4176172" cy="282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425630548"/>
              </p:ext>
            </p:extLst>
          </p:nvPr>
        </p:nvGraphicFramePr>
        <p:xfrm>
          <a:off x="368968" y="335715"/>
          <a:ext cx="8390021" cy="4786998"/>
        </p:xfrm>
        <a:graphic>
          <a:graphicData uri="http://schemas.openxmlformats.org/drawingml/2006/table">
            <a:tbl>
              <a:tblPr>
                <a:tableStyleId>{8A107856-5554-42FB-B03E-39F5DBC370BA}</a:tableStyleId>
              </a:tblPr>
              <a:tblGrid>
                <a:gridCol w="1560063">
                  <a:extLst>
                    <a:ext uri="{9D8B030D-6E8A-4147-A177-3AD203B41FA5}">
                      <a16:colId xmlns:a16="http://schemas.microsoft.com/office/drawing/2014/main" val="20000"/>
                    </a:ext>
                  </a:extLst>
                </a:gridCol>
                <a:gridCol w="1820012">
                  <a:extLst>
                    <a:ext uri="{9D8B030D-6E8A-4147-A177-3AD203B41FA5}">
                      <a16:colId xmlns:a16="http://schemas.microsoft.com/office/drawing/2014/main" val="20001"/>
                    </a:ext>
                  </a:extLst>
                </a:gridCol>
                <a:gridCol w="2314772">
                  <a:extLst>
                    <a:ext uri="{9D8B030D-6E8A-4147-A177-3AD203B41FA5}">
                      <a16:colId xmlns:a16="http://schemas.microsoft.com/office/drawing/2014/main" val="3299321673"/>
                    </a:ext>
                  </a:extLst>
                </a:gridCol>
                <a:gridCol w="2695174">
                  <a:extLst>
                    <a:ext uri="{9D8B030D-6E8A-4147-A177-3AD203B41FA5}">
                      <a16:colId xmlns:a16="http://schemas.microsoft.com/office/drawing/2014/main" val="1775826533"/>
                    </a:ext>
                  </a:extLst>
                </a:gridCol>
              </a:tblGrid>
              <a:tr h="342932">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latin typeface="Gill Sans MT" panose="020B0502020104020203" pitchFamily="34" charset="0"/>
                          <a:ea typeface="+mn-ea"/>
                          <a:cs typeface="Arial" panose="020B0604020202020204" pitchFamily="34" charset="0"/>
                        </a:rPr>
                        <a:t>Strategic objective: </a:t>
                      </a:r>
                      <a:r>
                        <a:rPr lang="en-US" sz="14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solidFill>
                      <a:srgbClr val="F1995D"/>
                    </a:solidFill>
                  </a:tcPr>
                </a:tc>
                <a:extLst>
                  <a:ext uri="{0D108BD9-81ED-4DB2-BD59-A6C34878D82A}">
                    <a16:rowId xmlns:a16="http://schemas.microsoft.com/office/drawing/2014/main" val="10000"/>
                  </a:ext>
                </a:extLst>
              </a:tr>
              <a:tr h="223674">
                <a:tc rowSpan="2">
                  <a:txBody>
                    <a:bodyPr/>
                    <a:lstStyle/>
                    <a:p>
                      <a:pPr algn="ctr">
                        <a:lnSpc>
                          <a:spcPct val="100000"/>
                        </a:lnSpc>
                      </a:pPr>
                      <a:r>
                        <a:rPr lang="en-US" sz="1400" b="1" dirty="0">
                          <a:latin typeface="Gill Sans MT" panose="020B0502020104020203" pitchFamily="34" charset="0"/>
                          <a:cs typeface="Arial" panose="020B0604020202020204" pitchFamily="34" charset="0"/>
                        </a:rPr>
                        <a:t>Key</a:t>
                      </a:r>
                      <a:r>
                        <a:rPr lang="en-US" sz="1400" b="1" baseline="0" dirty="0">
                          <a:latin typeface="Gill Sans MT" panose="020B0502020104020203" pitchFamily="34" charset="0"/>
                          <a:cs typeface="Arial" panose="020B0604020202020204" pitchFamily="34" charset="0"/>
                        </a:rPr>
                        <a:t> Performance Indicator</a:t>
                      </a:r>
                      <a:endParaRPr lang="en-US" sz="14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Gill Sans MT" panose="020B0502020104020203" pitchFamily="34" charset="0"/>
                          <a:cs typeface="Arial" panose="020B0604020202020204" pitchFamily="34" charset="0"/>
                        </a:rPr>
                        <a:t>Annual Target</a:t>
                      </a:r>
                      <a:endParaRPr lang="en-US" sz="14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algn="ct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sz="1400" dirty="0"/>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9826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400" b="1" dirty="0">
                          <a:latin typeface="Gill Sans MT" panose="020B0502020104020203" pitchFamily="34" charset="0"/>
                          <a:cs typeface="Arial" panose="020B0604020202020204" pitchFamily="34" charset="0"/>
                        </a:rPr>
                        <a:t>Quarter 3 Targets</a:t>
                      </a:r>
                      <a:endParaRPr lang="en-US" sz="14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cs typeface="Arial" panose="020B0604020202020204" pitchFamily="34" charset="0"/>
                        </a:rPr>
                        <a:t>Quarter 3 Performance – </a:t>
                      </a:r>
                      <a:r>
                        <a:rPr lang="en-ZA" sz="1400" b="1" i="0" dirty="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4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555793">
                <a:tc rowSpan="3">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a:pPr>
                      <a:r>
                        <a:rPr lang="en-ZA" sz="14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planning and investment coordination initiatives undertaken.	</a:t>
                      </a:r>
                    </a:p>
                  </a:txBody>
                  <a:tcPr marL="86409" marR="86400" marT="45713" marB="45713" horzOverflow="overflow">
                    <a:noFill/>
                  </a:tcPr>
                </a:tc>
                <a:tc gridSpan="3">
                  <a:txBody>
                    <a:bodyPr/>
                    <a:lstStyle/>
                    <a:p>
                      <a:r>
                        <a:rPr lang="en-ZA" sz="1400" b="1" i="0" u="none" strike="noStrike" kern="1200" baseline="0" dirty="0">
                          <a:solidFill>
                            <a:schemeClr val="dk1"/>
                          </a:solidFill>
                          <a:latin typeface="Gill Sans MT" panose="020B0502020104020203" pitchFamily="34" charset="0"/>
                          <a:ea typeface="+mn-ea"/>
                          <a:cs typeface="Arial" panose="020B0604020202020204" pitchFamily="34" charset="0"/>
                        </a:rPr>
                        <a:t>Seven destination planning and investment coordination initiatives undertaken … continued:</a:t>
                      </a:r>
                      <a:endParaRPr lang="en-ZA" sz="14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0004"/>
                  </a:ext>
                </a:extLst>
              </a:tr>
              <a:tr h="111967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indent="-342900" algn="just">
                        <a:buFont typeface="+mj-lt"/>
                        <a:buAutoNum type="arabicPeriod" startAt="4"/>
                      </a:pPr>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Tourism master plan for Port St Johns to Coffee Bay finalised.</a:t>
                      </a:r>
                    </a:p>
                  </a:txBody>
                  <a:tcPr marL="68580" marR="68580" marT="0" marB="0">
                    <a:no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Stakeholder inputs incorporated into the Tourism Master Plan for</a:t>
                      </a:r>
                    </a:p>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Port St Johns to Coffee Bay.</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
                        <a:cs typeface="Arial" panose="020B0604020202020204" pitchFamily="34" charset="0"/>
                      </a:endParaRPr>
                    </a:p>
                  </a:txBody>
                  <a:tcPr marL="68580" marR="68580" marT="0" marB="0">
                    <a:no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a:solidFill>
                            <a:schemeClr val="dk1"/>
                          </a:solidFill>
                          <a:latin typeface="Gill Sans MT" panose="020B0502020104020203" pitchFamily="34" charset="0"/>
                          <a:ea typeface=""/>
                          <a:cs typeface="Arial" panose="020B0604020202020204" pitchFamily="34" charset="0"/>
                        </a:rPr>
                        <a:t>Stakeholder inputs were incorporated into the Tourism Master Plan for Port St Johns to Coffee Bay.</a:t>
                      </a:r>
                    </a:p>
                  </a:txBody>
                  <a:tcPr marL="86409" marR="86400" marT="0" marB="0">
                    <a:noFill/>
                  </a:tcPr>
                </a:tc>
                <a:extLst>
                  <a:ext uri="{0D108BD9-81ED-4DB2-BD59-A6C34878D82A}">
                    <a16:rowId xmlns:a16="http://schemas.microsoft.com/office/drawing/2014/main" val="3328367527"/>
                  </a:ext>
                </a:extLst>
              </a:tr>
              <a:tr h="1118742">
                <a:tc vMerge="1">
                  <a:txBody>
                    <a:bodyPr/>
                    <a:lstStyle/>
                    <a:p>
                      <a:endParaRPr lang="en-ZA"/>
                    </a:p>
                  </a:txBody>
                  <a:tcPr/>
                </a:tc>
                <a:tc>
                  <a:txBody>
                    <a:bodyPr/>
                    <a:lstStyle/>
                    <a:p>
                      <a:pPr marL="342900" indent="-342900" algn="just">
                        <a:buFont typeface="+mj-lt"/>
                        <a:buAutoNum type="arabicPeriod" startAt="5"/>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Budget resort network and brand concept developed.</a:t>
                      </a:r>
                    </a:p>
                  </a:txBody>
                  <a:tcPr marL="68580" marR="68580" marT="0" marB="0">
                    <a:noFill/>
                  </a:tcPr>
                </a:tc>
                <a:tc>
                  <a:txBody>
                    <a:bodyPr/>
                    <a:lstStyle/>
                    <a:p>
                      <a:pPr algn="just">
                        <a:spcAft>
                          <a:spcPts val="0"/>
                        </a:spcAft>
                      </a:pPr>
                      <a:r>
                        <a:rPr lang="en-ZA" sz="14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Stakeholder inputs on the framework to develop a budget resort network and brand concept.</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Arial" panose="020B0604020202020204" pitchFamily="34" charset="0"/>
                      </a:endParaRPr>
                    </a:p>
                  </a:txBody>
                  <a:tcPr marL="68580" marR="68580" marT="0" marB="0">
                    <a:no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a:solidFill>
                            <a:schemeClr val="tx1"/>
                          </a:solidFill>
                          <a:latin typeface="Gill Sans MT" panose="020B0502020104020203" pitchFamily="34" charset="0"/>
                          <a:ea typeface=""/>
                          <a:cs typeface="Arial" panose="020B0604020202020204" pitchFamily="34" charset="0"/>
                        </a:rPr>
                        <a:t>A Framework for budget resort network and brand was drafted. However, the finalisation of stakeholder (inputs) report was delayed and only completed by end of January 2020 and not at the time of Q3 reporting in December 2019.</a:t>
                      </a:r>
                    </a:p>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endParaRPr lang="en-ZA" sz="1400" b="0" i="0" u="none" strike="noStrike" kern="1200" baseline="0" noProof="0" dirty="0">
                        <a:solidFill>
                          <a:schemeClr val="accent1"/>
                        </a:solidFill>
                        <a:latin typeface="Gill Sans MT" panose="020B0502020104020203" pitchFamily="34" charset="0"/>
                        <a:ea typeface=""/>
                        <a:cs typeface="Arial" panose="020B0604020202020204" pitchFamily="34" charset="0"/>
                      </a:endParaRPr>
                    </a:p>
                  </a:txBody>
                  <a:tcPr marL="86409" marR="86400" marT="0" marB="0">
                    <a:noFill/>
                  </a:tcPr>
                </a:tc>
                <a:extLst>
                  <a:ext uri="{0D108BD9-81ED-4DB2-BD59-A6C34878D82A}">
                    <a16:rowId xmlns:a16="http://schemas.microsoft.com/office/drawing/2014/main" val="3203859056"/>
                  </a:ext>
                </a:extLst>
              </a:tr>
            </a:tbl>
          </a:graphicData>
        </a:graphic>
      </p:graphicFrame>
    </p:spTree>
    <p:extLst>
      <p:ext uri="{BB962C8B-B14F-4D97-AF65-F5344CB8AC3E}">
        <p14:creationId xmlns:p14="http://schemas.microsoft.com/office/powerpoint/2010/main" val="116730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85010" y="5860182"/>
            <a:ext cx="4185502" cy="2914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925138575"/>
              </p:ext>
            </p:extLst>
          </p:nvPr>
        </p:nvGraphicFramePr>
        <p:xfrm>
          <a:off x="385010" y="324665"/>
          <a:ext cx="8313822" cy="4925760"/>
        </p:xfrm>
        <a:graphic>
          <a:graphicData uri="http://schemas.openxmlformats.org/drawingml/2006/table">
            <a:tbl>
              <a:tblPr>
                <a:tableStyleId>{8A107856-5554-42FB-B03E-39F5DBC370BA}</a:tableStyleId>
              </a:tblPr>
              <a:tblGrid>
                <a:gridCol w="1677217">
                  <a:extLst>
                    <a:ext uri="{9D8B030D-6E8A-4147-A177-3AD203B41FA5}">
                      <a16:colId xmlns:a16="http://schemas.microsoft.com/office/drawing/2014/main" val="20000"/>
                    </a:ext>
                  </a:extLst>
                </a:gridCol>
                <a:gridCol w="2092389">
                  <a:extLst>
                    <a:ext uri="{9D8B030D-6E8A-4147-A177-3AD203B41FA5}">
                      <a16:colId xmlns:a16="http://schemas.microsoft.com/office/drawing/2014/main" val="20001"/>
                    </a:ext>
                  </a:extLst>
                </a:gridCol>
                <a:gridCol w="2092390">
                  <a:extLst>
                    <a:ext uri="{9D8B030D-6E8A-4147-A177-3AD203B41FA5}">
                      <a16:colId xmlns:a16="http://schemas.microsoft.com/office/drawing/2014/main" val="754754855"/>
                    </a:ext>
                  </a:extLst>
                </a:gridCol>
                <a:gridCol w="2451826">
                  <a:extLst>
                    <a:ext uri="{9D8B030D-6E8A-4147-A177-3AD203B41FA5}">
                      <a16:colId xmlns:a16="http://schemas.microsoft.com/office/drawing/2014/main" val="478778659"/>
                    </a:ext>
                  </a:extLst>
                </a:gridCol>
              </a:tblGrid>
              <a:tr h="346286">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latin typeface="Gill Sans MT" panose="020B0502020104020203" pitchFamily="34" charset="0"/>
                          <a:ea typeface="+mn-ea"/>
                          <a:cs typeface="Arial" panose="020B0604020202020204" pitchFamily="34" charset="0"/>
                        </a:rPr>
                        <a:t>Strategic objective: </a:t>
                      </a:r>
                      <a:r>
                        <a:rPr lang="en-US" sz="14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solidFill>
                      <a:srgbClr val="F1995D"/>
                    </a:solidFill>
                  </a:tcPr>
                </a:tc>
                <a:extLst>
                  <a:ext uri="{0D108BD9-81ED-4DB2-BD59-A6C34878D82A}">
                    <a16:rowId xmlns:a16="http://schemas.microsoft.com/office/drawing/2014/main" val="10000"/>
                  </a:ext>
                </a:extLst>
              </a:tr>
              <a:tr h="307781">
                <a:tc rowSpan="2">
                  <a:txBody>
                    <a:bodyPr/>
                    <a:lstStyle/>
                    <a:p>
                      <a:pPr algn="ctr">
                        <a:lnSpc>
                          <a:spcPct val="100000"/>
                        </a:lnSpc>
                      </a:pPr>
                      <a:r>
                        <a:rPr lang="en-US" sz="1400" b="1" dirty="0">
                          <a:latin typeface="Gill Sans MT" panose="020B0502020104020203" pitchFamily="34" charset="0"/>
                          <a:cs typeface="Arial" panose="020B0604020202020204" pitchFamily="34" charset="0"/>
                        </a:rPr>
                        <a:t>Key</a:t>
                      </a:r>
                      <a:r>
                        <a:rPr lang="en-US" sz="1400" b="1" baseline="0" dirty="0">
                          <a:latin typeface="Gill Sans MT" panose="020B0502020104020203" pitchFamily="34" charset="0"/>
                          <a:cs typeface="Arial" panose="020B0604020202020204" pitchFamily="34" charset="0"/>
                        </a:rPr>
                        <a:t> Performance Indicator</a:t>
                      </a:r>
                      <a:endParaRPr lang="en-US" sz="14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Gill Sans MT" panose="020B0502020104020203" pitchFamily="34" charset="0"/>
                          <a:cs typeface="Arial" panose="020B0604020202020204" pitchFamily="34" charset="0"/>
                        </a:rPr>
                        <a:t>Annual Target</a:t>
                      </a:r>
                      <a:endParaRPr lang="en-US" sz="14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algn="ct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sz="1400" dirty="0"/>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52322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400" b="1" dirty="0">
                          <a:latin typeface="Gill Sans MT" panose="020B0502020104020203" pitchFamily="34" charset="0"/>
                          <a:cs typeface="Arial" panose="020B0604020202020204" pitchFamily="34" charset="0"/>
                        </a:rPr>
                        <a:t>Quarter 3 Targets</a:t>
                      </a:r>
                      <a:endParaRPr lang="en-US" sz="14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cs typeface="Arial" panose="020B0604020202020204" pitchFamily="34" charset="0"/>
                        </a:rPr>
                        <a:t>Quarter 3 Performance – </a:t>
                      </a:r>
                      <a:r>
                        <a:rPr lang="en-ZA" sz="1400" b="1" i="0" dirty="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4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560237">
                <a:tc rowSpan="3">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a:pPr>
                      <a:r>
                        <a:rPr lang="en-ZA" sz="14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planning and investment coordination initiatives undertaken.	</a:t>
                      </a:r>
                    </a:p>
                  </a:txBody>
                  <a:tcPr marL="86409" marR="86400" marT="45713" marB="45713" horzOverflow="overflow">
                    <a:noFill/>
                  </a:tcPr>
                </a:tc>
                <a:tc gridSpan="3">
                  <a:txBody>
                    <a:bodyPr/>
                    <a:lstStyle/>
                    <a:p>
                      <a:r>
                        <a:rPr lang="en-ZA" sz="1400" b="1" i="0" u="none" strike="noStrike" kern="1200" baseline="0" dirty="0">
                          <a:solidFill>
                            <a:schemeClr val="dk1"/>
                          </a:solidFill>
                          <a:latin typeface="Gill Sans MT" panose="020B0502020104020203" pitchFamily="34" charset="0"/>
                          <a:ea typeface="+mn-ea"/>
                          <a:cs typeface="Arial" panose="020B0604020202020204" pitchFamily="34" charset="0"/>
                        </a:rPr>
                        <a:t>Seven destination planning and investment coordination initiatives undertaken … continued:</a:t>
                      </a:r>
                      <a:endParaRPr lang="en-ZA" sz="14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0004"/>
                  </a:ext>
                </a:extLst>
              </a:tr>
              <a:tr h="1793791">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Develop content and facilitate a session per Province for the implementation of the niche (township / rural) tourism development methodology.</a:t>
                      </a:r>
                    </a:p>
                  </a:txBody>
                  <a:tcPr marL="68580" marR="68580" marT="0" marB="0">
                    <a:no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Facilitation sessions held in 5 Provinces for the implementation of the niche (township/rural)</a:t>
                      </a:r>
                    </a:p>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tourism development methodology.</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
                        <a:cs typeface="Arial" panose="020B0604020202020204" pitchFamily="34" charset="0"/>
                      </a:endParaRPr>
                    </a:p>
                  </a:txBody>
                  <a:tcPr marL="68580" marR="68580" marT="0" marB="0">
                    <a:no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a:solidFill>
                            <a:schemeClr val="dk1"/>
                          </a:solidFill>
                          <a:latin typeface="Gill Sans MT" panose="020B0502020104020203" pitchFamily="34" charset="0"/>
                          <a:ea typeface=""/>
                          <a:cs typeface="Arial" panose="020B0604020202020204" pitchFamily="34" charset="0"/>
                        </a:rPr>
                        <a:t>Facilitation sessions were held in 9 Provinces for the implementation of the niche (township/rural) tourism development methodology from 18 November 2019 to 11 December 2019.</a:t>
                      </a:r>
                    </a:p>
                  </a:txBody>
                  <a:tcPr marL="86409" marR="86400" marT="0" marB="0">
                    <a:noFill/>
                  </a:tcPr>
                </a:tc>
                <a:extLst>
                  <a:ext uri="{0D108BD9-81ED-4DB2-BD59-A6C34878D82A}">
                    <a16:rowId xmlns:a16="http://schemas.microsoft.com/office/drawing/2014/main" val="3328367527"/>
                  </a:ext>
                </a:extLst>
              </a:tr>
              <a:tr h="1394437">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7"/>
                        <a:tabLst/>
                        <a:defRPr/>
                      </a:pPr>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A </a:t>
                      </a:r>
                      <a:r>
                        <a:rPr lang="en-ZA" sz="1400" b="0" i="0" u="none" strike="noStrike" kern="1200" baseline="0" dirty="0" smtClean="0">
                          <a:solidFill>
                            <a:schemeClr val="dk1"/>
                          </a:solidFill>
                          <a:latin typeface="Gill Sans MT" panose="020B0502020104020203" pitchFamily="34" charset="0"/>
                          <a:ea typeface="+mn-ea"/>
                          <a:cs typeface="Arial" panose="020B0604020202020204" pitchFamily="34" charset="0"/>
                        </a:rPr>
                        <a:t>*pipeline </a:t>
                      </a:r>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of nationally prioritised tourism investment opportunities managed.</a:t>
                      </a:r>
                    </a:p>
                  </a:txBody>
                  <a:tcPr marL="68580" marR="68580" marT="0" marB="0">
                    <a:noFill/>
                  </a:tcPr>
                </a:tc>
                <a:tc>
                  <a:txBody>
                    <a:bodyPr/>
                    <a:lstStyle/>
                    <a:p>
                      <a:pPr algn="just">
                        <a:spcAft>
                          <a:spcPts val="0"/>
                        </a:spcAft>
                      </a:pPr>
                      <a:r>
                        <a:rPr lang="en-ZA" sz="1400" dirty="0">
                          <a:effectLst/>
                          <a:latin typeface="Gill Sans MT" panose="020B0502020104020203" pitchFamily="34" charset="0"/>
                          <a:ea typeface="Times New Roman" panose="02020603050405020304" pitchFamily="18" charset="0"/>
                          <a:cs typeface="Arial" panose="020B0604020202020204" pitchFamily="34" charset="0"/>
                        </a:rPr>
                        <a:t>Quarterly Report on the management of a pipeline of nationally prioritised tourism investment opportunities.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
                        <a:cs typeface="Arial" panose="020B0604020202020204" pitchFamily="34" charset="0"/>
                      </a:endParaRPr>
                    </a:p>
                  </a:txBody>
                  <a:tcPr marL="68580" marR="68580" marT="0" marB="0">
                    <a:no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a:solidFill>
                            <a:schemeClr val="dk1"/>
                          </a:solidFill>
                          <a:latin typeface="Gill Sans MT" panose="020B0502020104020203" pitchFamily="34" charset="0"/>
                          <a:ea typeface=""/>
                          <a:cs typeface="Arial" panose="020B0604020202020204" pitchFamily="34" charset="0"/>
                        </a:rPr>
                        <a:t>Quarterly Report on the management of a pipeline of nationally prioritised tourism investment opportunities was developed.</a:t>
                      </a:r>
                    </a:p>
                  </a:txBody>
                  <a:tcPr marL="86409" marR="86400" marT="0" marB="0">
                    <a:noFill/>
                  </a:tcPr>
                </a:tc>
                <a:extLst>
                  <a:ext uri="{0D108BD9-81ED-4DB2-BD59-A6C34878D82A}">
                    <a16:rowId xmlns:a16="http://schemas.microsoft.com/office/drawing/2014/main" val="4188403182"/>
                  </a:ext>
                </a:extLst>
              </a:tr>
            </a:tbl>
          </a:graphicData>
        </a:graphic>
      </p:graphicFrame>
      <p:sp>
        <p:nvSpPr>
          <p:cNvPr id="2" name="Rectangle 1"/>
          <p:cNvSpPr/>
          <p:nvPr/>
        </p:nvSpPr>
        <p:spPr>
          <a:xfrm>
            <a:off x="385010" y="5250425"/>
            <a:ext cx="8434525" cy="635751"/>
          </a:xfrm>
          <a:prstGeom prst="rect">
            <a:avLst/>
          </a:prstGeom>
        </p:spPr>
        <p:txBody>
          <a:bodyPr wrap="square">
            <a:spAutoFit/>
          </a:bodyPr>
          <a:lstStyle/>
          <a:p>
            <a:pPr algn="just">
              <a:lnSpc>
                <a:spcPct val="107000"/>
              </a:lnSpc>
              <a:spcAft>
                <a:spcPts val="800"/>
              </a:spcAft>
            </a:pPr>
            <a:r>
              <a:rPr lang="en-ZA" sz="1100" b="1" dirty="0">
                <a:latin typeface="Gill Sans MT" panose="020B0502020104020203" pitchFamily="34" charset="0"/>
                <a:ea typeface="Calibri" panose="020F0502020204030204" pitchFamily="34" charset="0"/>
                <a:cs typeface="Times New Roman" panose="02020603050405020304" pitchFamily="18" charset="0"/>
              </a:rPr>
              <a:t>Note:</a:t>
            </a:r>
            <a:r>
              <a:rPr lang="en-ZA" sz="1100" dirty="0">
                <a:latin typeface="Gill Sans MT" panose="020B0502020104020203" pitchFamily="34" charset="0"/>
                <a:ea typeface="Calibri" panose="020F0502020204030204" pitchFamily="34" charset="0"/>
                <a:cs typeface="Times New Roman" panose="02020603050405020304" pitchFamily="18" charset="0"/>
              </a:rPr>
              <a:t>  Through a consultative process involving all Provinces, a pipeline of projects has been identified for progressive implementation.  The Department assists by evaluating project concepts, project packaging and promotion and facilitating discussion between project owners and potential investors at various investment platforms.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68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27032" y="162260"/>
            <a:ext cx="7465782" cy="523220"/>
          </a:xfrm>
          <a:prstGeom prst="rect">
            <a:avLst/>
          </a:prstGeom>
        </p:spPr>
        <p:txBody>
          <a:bodyPr wrap="square">
            <a:spAutoFit/>
          </a:bodyPr>
          <a:lstStyle/>
          <a:p>
            <a:pPr algn="ctr"/>
            <a:r>
              <a:rPr lang="en-US" sz="2800" b="1" dirty="0">
                <a:solidFill>
                  <a:srgbClr val="ED7D31"/>
                </a:solidFill>
                <a:latin typeface="Gill Sans MT" panose="020B0502020104020203" pitchFamily="34" charset="0"/>
              </a:rPr>
              <a:t>Contents</a:t>
            </a:r>
          </a:p>
        </p:txBody>
      </p:sp>
      <p:sp>
        <p:nvSpPr>
          <p:cNvPr id="12" name="Content Placeholder 2"/>
          <p:cNvSpPr>
            <a:spLocks noGrp="1"/>
          </p:cNvSpPr>
          <p:nvPr>
            <p:ph idx="1"/>
          </p:nvPr>
        </p:nvSpPr>
        <p:spPr>
          <a:xfrm>
            <a:off x="572568" y="742950"/>
            <a:ext cx="8306512" cy="4782087"/>
          </a:xfrm>
        </p:spPr>
        <p:txBody>
          <a:bodyPr>
            <a:noAutofit/>
          </a:bodyPr>
          <a:lstStyle/>
          <a:p>
            <a:pPr marL="514350" indent="-514350" algn="just">
              <a:lnSpc>
                <a:spcPct val="150000"/>
              </a:lnSpc>
              <a:buFont typeface="+mj-lt"/>
              <a:buAutoNum type="arabicPeriod"/>
            </a:pPr>
            <a:r>
              <a:rPr lang="en-US" sz="1800" dirty="0">
                <a:cs typeface="Arial" panose="020B0604020202020204" pitchFamily="34" charset="0"/>
              </a:rPr>
              <a:t>Performance Overview. </a:t>
            </a:r>
          </a:p>
          <a:p>
            <a:pPr marL="514350" indent="-514350" algn="just">
              <a:lnSpc>
                <a:spcPct val="150000"/>
              </a:lnSpc>
              <a:buFont typeface="+mj-lt"/>
              <a:buAutoNum type="arabicPeriod"/>
            </a:pPr>
            <a:r>
              <a:rPr lang="en-US" sz="1800" dirty="0">
                <a:cs typeface="Arial" panose="020B0604020202020204" pitchFamily="34" charset="0"/>
              </a:rPr>
              <a:t>Programme Performance Information.</a:t>
            </a:r>
          </a:p>
          <a:p>
            <a:pPr marL="0" indent="0">
              <a:buNone/>
            </a:pPr>
            <a:r>
              <a:rPr lang="en-US" sz="1800" dirty="0">
                <a:solidFill>
                  <a:prstClr val="black"/>
                </a:solidFill>
                <a:cs typeface="Arial" panose="020B0604020202020204" pitchFamily="34" charset="0"/>
              </a:rPr>
              <a:t>2.2	Programme 2: </a:t>
            </a:r>
            <a:r>
              <a:rPr lang="en-ZA" sz="1800" dirty="0">
                <a:solidFill>
                  <a:prstClr val="black"/>
                </a:solidFill>
                <a:cs typeface="Arial" panose="020B0604020202020204" pitchFamily="34" charset="0"/>
              </a:rPr>
              <a:t>Tourism Research, Policy and International </a:t>
            </a:r>
            <a:r>
              <a:rPr lang="en-ZA" sz="1800" dirty="0" smtClean="0">
                <a:solidFill>
                  <a:prstClr val="black"/>
                </a:solidFill>
                <a:cs typeface="Arial" panose="020B0604020202020204" pitchFamily="34" charset="0"/>
              </a:rPr>
              <a:t>Relations.</a:t>
            </a:r>
            <a:endParaRPr lang="en-US" sz="1800" dirty="0" smtClean="0">
              <a:solidFill>
                <a:prstClr val="black"/>
              </a:solidFill>
              <a:cs typeface="Arial" panose="020B0604020202020204" pitchFamily="34" charset="0"/>
            </a:endParaRPr>
          </a:p>
          <a:p>
            <a:pPr marL="0" indent="0">
              <a:buNone/>
            </a:pPr>
            <a:r>
              <a:rPr lang="en-US" sz="1800" dirty="0" smtClean="0">
                <a:solidFill>
                  <a:prstClr val="black"/>
                </a:solidFill>
                <a:cs typeface="Arial" panose="020B0604020202020204" pitchFamily="34" charset="0"/>
              </a:rPr>
              <a:t>2.3	</a:t>
            </a:r>
            <a:r>
              <a:rPr lang="en-US" sz="1800" dirty="0" err="1" smtClean="0">
                <a:solidFill>
                  <a:prstClr val="black"/>
                </a:solidFill>
                <a:cs typeface="Arial" panose="020B0604020202020204" pitchFamily="34" charset="0"/>
              </a:rPr>
              <a:t>Programme</a:t>
            </a:r>
            <a:r>
              <a:rPr lang="en-US" sz="1800" dirty="0" smtClean="0">
                <a:solidFill>
                  <a:prstClr val="black"/>
                </a:solidFill>
                <a:cs typeface="Arial" panose="020B0604020202020204" pitchFamily="34" charset="0"/>
              </a:rPr>
              <a:t> 3: Destination Development.</a:t>
            </a:r>
          </a:p>
          <a:p>
            <a:pPr marL="0" indent="0">
              <a:buNone/>
            </a:pPr>
            <a:r>
              <a:rPr lang="en-US" sz="1800" dirty="0" smtClean="0">
                <a:solidFill>
                  <a:prstClr val="black"/>
                </a:solidFill>
                <a:cs typeface="Arial" panose="020B0604020202020204" pitchFamily="34" charset="0"/>
              </a:rPr>
              <a:t>2.4</a:t>
            </a:r>
            <a:r>
              <a:rPr lang="en-US" sz="1800" dirty="0">
                <a:solidFill>
                  <a:prstClr val="black"/>
                </a:solidFill>
                <a:cs typeface="Arial" panose="020B0604020202020204" pitchFamily="34" charset="0"/>
              </a:rPr>
              <a:t>	Programme 4: Tourism Sector Support </a:t>
            </a:r>
            <a:r>
              <a:rPr lang="en-US" sz="1800" dirty="0" smtClean="0">
                <a:solidFill>
                  <a:prstClr val="black"/>
                </a:solidFill>
                <a:cs typeface="Arial" panose="020B0604020202020204" pitchFamily="34" charset="0"/>
              </a:rPr>
              <a:t>Services.</a:t>
            </a:r>
            <a:endParaRPr lang="en-US" sz="1800" dirty="0">
              <a:solidFill>
                <a:prstClr val="black"/>
              </a:solidFill>
              <a:cs typeface="Arial" panose="020B0604020202020204" pitchFamily="34" charset="0"/>
            </a:endParaRPr>
          </a:p>
          <a:p>
            <a:pPr marL="0" indent="0">
              <a:buNone/>
            </a:pPr>
            <a:r>
              <a:rPr lang="en-US" sz="1800" dirty="0">
                <a:solidFill>
                  <a:prstClr val="black"/>
                </a:solidFill>
                <a:cs typeface="Arial" panose="020B0604020202020204" pitchFamily="34" charset="0"/>
              </a:rPr>
              <a:t>2.1 	Programme 1: Corporate </a:t>
            </a:r>
            <a:r>
              <a:rPr lang="en-US" sz="1800" dirty="0" smtClean="0">
                <a:solidFill>
                  <a:prstClr val="black"/>
                </a:solidFill>
                <a:cs typeface="Arial" panose="020B0604020202020204" pitchFamily="34" charset="0"/>
              </a:rPr>
              <a:t>Management. </a:t>
            </a:r>
            <a:endParaRPr lang="en-US" sz="1800" strike="sngStrike" dirty="0">
              <a:solidFill>
                <a:prstClr val="black"/>
              </a:solidFill>
              <a:cs typeface="Arial" panose="020B0604020202020204" pitchFamily="34" charset="0"/>
            </a:endParaRPr>
          </a:p>
          <a:p>
            <a:pPr marL="514350" indent="-514350" algn="just">
              <a:lnSpc>
                <a:spcPct val="150000"/>
              </a:lnSpc>
              <a:buFont typeface="+mj-lt"/>
              <a:buAutoNum type="arabicPeriod" startAt="3"/>
            </a:pPr>
            <a:r>
              <a:rPr lang="en-US" sz="1800" dirty="0">
                <a:solidFill>
                  <a:prstClr val="black"/>
                </a:solidFill>
                <a:cs typeface="Arial" panose="020B0604020202020204" pitchFamily="34" charset="0"/>
              </a:rPr>
              <a:t>Human Resource Information</a:t>
            </a:r>
            <a:r>
              <a:rPr lang="en-US" sz="1800" dirty="0">
                <a:cs typeface="Arial" panose="020B0604020202020204" pitchFamily="34" charset="0"/>
              </a:rPr>
              <a:t>.</a:t>
            </a:r>
          </a:p>
          <a:p>
            <a:pPr marL="514350" indent="-514350" algn="just">
              <a:lnSpc>
                <a:spcPct val="150000"/>
              </a:lnSpc>
              <a:buFont typeface="+mj-lt"/>
              <a:buAutoNum type="arabicPeriod" startAt="3"/>
            </a:pPr>
            <a:r>
              <a:rPr lang="en-US" sz="1800" dirty="0">
                <a:solidFill>
                  <a:prstClr val="black"/>
                </a:solidFill>
                <a:cs typeface="Arial" panose="020B0604020202020204" pitchFamily="34" charset="0"/>
              </a:rPr>
              <a:t>Financial Information.</a:t>
            </a:r>
          </a:p>
          <a:p>
            <a:pPr marL="514350" indent="-514350" algn="just">
              <a:lnSpc>
                <a:spcPct val="150000"/>
              </a:lnSpc>
              <a:buFont typeface="+mj-lt"/>
              <a:buAutoNum type="arabicPeriod" startAt="3"/>
            </a:pPr>
            <a:r>
              <a:rPr lang="en-US" sz="1800" dirty="0">
                <a:solidFill>
                  <a:prstClr val="black"/>
                </a:solidFill>
                <a:cs typeface="Arial" panose="020B0604020202020204" pitchFamily="34" charset="0"/>
              </a:rPr>
              <a:t>Acronyms</a:t>
            </a:r>
          </a:p>
          <a:p>
            <a:pPr marL="457200" indent="-457200" algn="just">
              <a:lnSpc>
                <a:spcPct val="160000"/>
              </a:lnSpc>
              <a:buFont typeface="+mj-lt"/>
              <a:buAutoNum type="arabicPeriod" startAt="3"/>
            </a:pPr>
            <a:endParaRPr lang="en-US" sz="1800" dirty="0">
              <a:cs typeface="Arial" panose="020B0604020202020204" pitchFamily="34" charset="0"/>
            </a:endParaRPr>
          </a:p>
          <a:p>
            <a:pPr marL="0" indent="0" algn="just">
              <a:lnSpc>
                <a:spcPct val="160000"/>
              </a:lnSpc>
              <a:buNone/>
            </a:pPr>
            <a:endParaRPr lang="en-US" sz="1800" dirty="0">
              <a:cs typeface="Arial" panose="020B0604020202020204" pitchFamily="34" charset="0"/>
            </a:endParaRPr>
          </a:p>
          <a:p>
            <a:pPr marL="0" indent="0" algn="just">
              <a:lnSpc>
                <a:spcPct val="160000"/>
              </a:lnSpc>
              <a:buNone/>
            </a:pPr>
            <a:endParaRPr lang="en-US" sz="1800" dirty="0">
              <a:cs typeface="Arial" panose="020B0604020202020204" pitchFamily="34" charset="0"/>
            </a:endParaRPr>
          </a:p>
          <a:p>
            <a:pPr marL="0" indent="0" algn="just">
              <a:lnSpc>
                <a:spcPct val="160000"/>
              </a:lnSpc>
              <a:buNone/>
            </a:pPr>
            <a:endParaRPr lang="en-US" sz="1800" dirty="0">
              <a:cs typeface="Arial" panose="020B0604020202020204" pitchFamily="34" charset="0"/>
            </a:endParaRPr>
          </a:p>
          <a:p>
            <a:pPr marL="457200" lvl="1" indent="0" algn="just">
              <a:buNone/>
            </a:pPr>
            <a:endParaRPr lang="en-US" sz="1800" dirty="0">
              <a:cs typeface="Arial" panose="020B0604020202020204" pitchFamily="34" charset="0"/>
            </a:endParaRPr>
          </a:p>
          <a:p>
            <a:pPr marL="0" indent="0">
              <a:buNone/>
            </a:pPr>
            <a:endParaRPr lang="en-US" sz="1800" dirty="0">
              <a:cs typeface="Arial" panose="020B0604020202020204" pitchFamily="34" charset="0"/>
            </a:endParaRPr>
          </a:p>
        </p:txBody>
      </p:sp>
      <p:sp>
        <p:nvSpPr>
          <p:cNvPr id="13" name="Footer Placeholder 1"/>
          <p:cNvSpPr>
            <a:spLocks noGrp="1"/>
          </p:cNvSpPr>
          <p:nvPr>
            <p:ph type="ftr" sz="quarter" idx="11"/>
          </p:nvPr>
        </p:nvSpPr>
        <p:spPr>
          <a:xfrm>
            <a:off x="727032" y="5991226"/>
            <a:ext cx="5527589"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80917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436729" y="6073777"/>
            <a:ext cx="4157510" cy="282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929097704"/>
              </p:ext>
            </p:extLst>
          </p:nvPr>
        </p:nvGraphicFramePr>
        <p:xfrm>
          <a:off x="436729" y="279568"/>
          <a:ext cx="8334292" cy="4893546"/>
        </p:xfrm>
        <a:graphic>
          <a:graphicData uri="http://schemas.openxmlformats.org/drawingml/2006/table">
            <a:tbl>
              <a:tblPr>
                <a:tableStyleId>{8A107856-5554-42FB-B03E-39F5DBC370BA}</a:tableStyleId>
              </a:tblPr>
              <a:tblGrid>
                <a:gridCol w="1646240">
                  <a:extLst>
                    <a:ext uri="{9D8B030D-6E8A-4147-A177-3AD203B41FA5}">
                      <a16:colId xmlns:a16="http://schemas.microsoft.com/office/drawing/2014/main" val="20000"/>
                    </a:ext>
                  </a:extLst>
                </a:gridCol>
                <a:gridCol w="2441919">
                  <a:extLst>
                    <a:ext uri="{9D8B030D-6E8A-4147-A177-3AD203B41FA5}">
                      <a16:colId xmlns:a16="http://schemas.microsoft.com/office/drawing/2014/main" val="20001"/>
                    </a:ext>
                  </a:extLst>
                </a:gridCol>
                <a:gridCol w="2115094">
                  <a:extLst>
                    <a:ext uri="{9D8B030D-6E8A-4147-A177-3AD203B41FA5}">
                      <a16:colId xmlns:a16="http://schemas.microsoft.com/office/drawing/2014/main" val="339522376"/>
                    </a:ext>
                  </a:extLst>
                </a:gridCol>
                <a:gridCol w="2131039">
                  <a:extLst>
                    <a:ext uri="{9D8B030D-6E8A-4147-A177-3AD203B41FA5}">
                      <a16:colId xmlns:a16="http://schemas.microsoft.com/office/drawing/2014/main" val="3825103185"/>
                    </a:ext>
                  </a:extLst>
                </a:gridCol>
              </a:tblGrid>
              <a:tr h="310535">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1" kern="1200" dirty="0">
                          <a:solidFill>
                            <a:schemeClr val="tx1"/>
                          </a:solidFill>
                          <a:latin typeface="Gill Sans MT" panose="020B0502020104020203" pitchFamily="34" charset="0"/>
                          <a:ea typeface="+mn-ea"/>
                          <a:cs typeface="Arial" panose="020B0604020202020204" pitchFamily="34" charset="0"/>
                        </a:rPr>
                        <a:t>Strategic objective: </a:t>
                      </a:r>
                      <a:r>
                        <a:rPr lang="en-US" sz="13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6006">
                <a:tc rowSpan="2">
                  <a:txBody>
                    <a:bodyPr/>
                    <a:lstStyle/>
                    <a:p>
                      <a:pPr algn="ctr">
                        <a:lnSpc>
                          <a:spcPct val="100000"/>
                        </a:lnSpc>
                      </a:pPr>
                      <a:r>
                        <a:rPr lang="en-US" sz="1300" b="1" dirty="0">
                          <a:latin typeface="Gill Sans MT" panose="020B0502020104020203" pitchFamily="34" charset="0"/>
                          <a:cs typeface="Arial" panose="020B0604020202020204" pitchFamily="34" charset="0"/>
                        </a:rPr>
                        <a:t>Key</a:t>
                      </a:r>
                      <a:r>
                        <a:rPr lang="en-US" sz="1300" b="1" baseline="0" dirty="0">
                          <a:latin typeface="Gill Sans MT" panose="020B0502020104020203" pitchFamily="34" charset="0"/>
                          <a:cs typeface="Arial" panose="020B0604020202020204" pitchFamily="34" charset="0"/>
                        </a:rPr>
                        <a:t> Performance Indicator</a:t>
                      </a:r>
                      <a:endParaRPr lang="en-US" sz="13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latin typeface="Gill Sans MT" panose="020B0502020104020203" pitchFamily="34" charset="0"/>
                          <a:cs typeface="Arial" panose="020B0604020202020204" pitchFamily="34" charset="0"/>
                        </a:rPr>
                        <a:t>Annual Target</a:t>
                      </a:r>
                      <a:endParaRPr lang="en-US" sz="13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indent="0" algn="ctr">
                        <a:lnSpc>
                          <a:spcPct val="100000"/>
                        </a:lnSpc>
                        <a:tabLst>
                          <a:tab pos="534988" algn="l"/>
                          <a:tab pos="1614488" algn="l"/>
                        </a:tabLst>
                      </a:pPr>
                      <a:r>
                        <a:rPr kumimoji="0" lang="en-US"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US" sz="1300" b="1" dirty="0">
                        <a:solidFill>
                          <a:schemeClr val="tx1"/>
                        </a:solidFill>
                        <a:latin typeface="Gill Sans MT" panose="020B0502020104020203"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662414">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300" b="1" dirty="0">
                          <a:latin typeface="Gill Sans MT" panose="020B0502020104020203" pitchFamily="34" charset="0"/>
                          <a:cs typeface="Arial" panose="020B0604020202020204" pitchFamily="34" charset="0"/>
                        </a:rPr>
                        <a:t>Quarter 3 Targets</a:t>
                      </a:r>
                      <a:endParaRPr lang="en-ZA" sz="13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300" b="1" dirty="0">
                          <a:latin typeface="Gill Sans MT" panose="020B0502020104020203" pitchFamily="34" charset="0"/>
                          <a:cs typeface="Arial" panose="020B0604020202020204" pitchFamily="34" charset="0"/>
                        </a:rPr>
                        <a:t>Quarter 3 Performance – </a:t>
                      </a:r>
                      <a:r>
                        <a:rPr lang="en-ZA" sz="1300" b="1" i="0" dirty="0">
                          <a:latin typeface="Gill Sans MT" panose="020B0502020104020203" pitchFamily="34" charset="0"/>
                          <a:cs typeface="Arial" panose="020B0604020202020204" pitchFamily="34" charset="0"/>
                        </a:rPr>
                        <a:t>Actual </a:t>
                      </a:r>
                      <a:r>
                        <a:rPr lang="en-US" sz="1300" b="1" dirty="0">
                          <a:latin typeface="Gill Sans MT" panose="020B0502020104020203" pitchFamily="34" charset="0"/>
                          <a:cs typeface="Arial" panose="020B0604020202020204" pitchFamily="34" charset="0"/>
                        </a:rPr>
                        <a:t>Data</a:t>
                      </a:r>
                      <a:endParaRPr lang="en-ZA" sz="13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94182">
                <a:tc rowSpan="4">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3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3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a:t>
                      </a: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924642">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indent="-342900" algn="just">
                        <a:buFont typeface="+mj-lt"/>
                        <a:buAutoNum type="arabicPeriod"/>
                      </a:pP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Support the implementation of interpretative </a:t>
                      </a:r>
                      <a:r>
                        <a:rPr lang="en-ZA" sz="1300" b="0" i="0" u="none" strike="noStrike" kern="1200" baseline="0" dirty="0" smtClean="0">
                          <a:solidFill>
                            <a:schemeClr val="dk1"/>
                          </a:solidFill>
                          <a:latin typeface="Gill Sans MT" panose="020B0502020104020203" pitchFamily="34" charset="0"/>
                          <a:ea typeface="+mn-ea"/>
                          <a:cs typeface="Arial" panose="020B0604020202020204" pitchFamily="34" charset="0"/>
                        </a:rPr>
                        <a:t>*signage </a:t>
                      </a: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in Kruger National Park. 	</a:t>
                      </a:r>
                    </a:p>
                  </a:txBody>
                  <a:tcPr marL="68580" marR="68580" marT="0" marB="0">
                    <a:noFill/>
                  </a:tcPr>
                </a:tc>
                <a:tc>
                  <a:txBody>
                    <a:bodyPr/>
                    <a:lstStyle/>
                    <a:p>
                      <a:pPr marL="0" indent="0" algn="just">
                        <a:buFont typeface="+mj-lt"/>
                        <a:buNone/>
                      </a:pPr>
                      <a:r>
                        <a:rPr lang="en-ZA" sz="1300" b="0" kern="1200" dirty="0">
                          <a:solidFill>
                            <a:schemeClr val="tx1"/>
                          </a:solidFill>
                          <a:latin typeface="Gill Sans MT" panose="020B0502020104020203" pitchFamily="34" charset="0"/>
                          <a:ea typeface=""/>
                          <a:cs typeface="Arial" panose="020B0604020202020204" pitchFamily="34" charset="0"/>
                        </a:rPr>
                        <a:t>Appointment of service provider to develop interpretative signage for the Kruger National Park.</a:t>
                      </a:r>
                    </a:p>
                    <a:p>
                      <a:pPr marL="0" indent="0" algn="just">
                        <a:buFont typeface="+mj-lt"/>
                        <a:buNone/>
                      </a:pP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marL="0" indent="0" algn="just">
                        <a:buFont typeface="+mj-lt"/>
                        <a:buNone/>
                      </a:pPr>
                      <a:r>
                        <a:rPr lang="en-ZA" sz="1300" dirty="0">
                          <a:latin typeface="Gill Sans MT" panose="020B0502020104020203" pitchFamily="34" charset="0"/>
                          <a:cs typeface="Arial" panose="020B0604020202020204" pitchFamily="34" charset="0"/>
                        </a:rPr>
                        <a:t>A service provider to develop interpretative signage for the Kruger National Park was appointed.</a:t>
                      </a:r>
                    </a:p>
                    <a:p>
                      <a:pPr marL="0" indent="0" algn="just">
                        <a:buFont typeface="+mj-lt"/>
                        <a:buNone/>
                      </a:pP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9" marR="86400" marT="0" marB="0">
                    <a:noFill/>
                  </a:tcPr>
                </a:tc>
                <a:extLst>
                  <a:ext uri="{0D108BD9-81ED-4DB2-BD59-A6C34878D82A}">
                    <a16:rowId xmlns:a16="http://schemas.microsoft.com/office/drawing/2014/main" val="3328367527"/>
                  </a:ext>
                </a:extLst>
              </a:tr>
              <a:tr h="1109570">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Support the implementation of interpretative signage in Golden Gate Highlands National Park.</a:t>
                      </a:r>
                    </a:p>
                  </a:txBody>
                  <a:tcPr marL="68580" marR="68580" marT="0" marB="0">
                    <a:noFill/>
                  </a:tcPr>
                </a:tc>
                <a:tc>
                  <a:txBody>
                    <a:bodyPr/>
                    <a:lstStyle/>
                    <a:p>
                      <a:pPr algn="just">
                        <a:spcAft>
                          <a:spcPts val="0"/>
                        </a:spcAft>
                      </a:pPr>
                      <a:r>
                        <a:rPr lang="en-ZA" sz="1300" b="0" kern="1200" dirty="0">
                          <a:solidFill>
                            <a:schemeClr val="tx1"/>
                          </a:solidFill>
                          <a:latin typeface="Gill Sans MT" panose="020B0502020104020203" pitchFamily="34" charset="0"/>
                          <a:ea typeface=""/>
                          <a:cs typeface="Arial" panose="020B0604020202020204" pitchFamily="34" charset="0"/>
                        </a:rPr>
                        <a:t>Appointment of service provider to develop interpretative signage for the Golden Gate Highlands</a:t>
                      </a:r>
                    </a:p>
                    <a:p>
                      <a:pPr algn="just">
                        <a:spcAft>
                          <a:spcPts val="0"/>
                        </a:spcAft>
                      </a:pPr>
                      <a:r>
                        <a:rPr lang="en-ZA" sz="1300" b="0" kern="1200" dirty="0">
                          <a:solidFill>
                            <a:schemeClr val="tx1"/>
                          </a:solidFill>
                          <a:latin typeface="Gill Sans MT" panose="020B0502020104020203" pitchFamily="34" charset="0"/>
                          <a:ea typeface=""/>
                          <a:cs typeface="Arial" panose="020B0604020202020204" pitchFamily="34" charset="0"/>
                        </a:rPr>
                        <a:t>National Park.</a:t>
                      </a:r>
                    </a:p>
                    <a:p>
                      <a:pPr algn="just">
                        <a:spcAft>
                          <a:spcPts val="0"/>
                        </a:spcAft>
                      </a:pP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algn="just">
                        <a:spcAft>
                          <a:spcPts val="0"/>
                        </a:spcAft>
                      </a:pPr>
                      <a:r>
                        <a:rPr lang="en-ZA" sz="1300" dirty="0">
                          <a:latin typeface="Gill Sans MT" panose="020B0502020104020203" pitchFamily="34" charset="0"/>
                          <a:cs typeface="Arial" panose="020B0604020202020204" pitchFamily="34" charset="0"/>
                        </a:rPr>
                        <a:t>A service provider to develop interpretative signage for the Golden Gate Highlands National Park was appointed.</a:t>
                      </a: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9" marR="86400" marT="0" marB="0">
                    <a:noFill/>
                  </a:tcPr>
                </a:tc>
                <a:extLst>
                  <a:ext uri="{0D108BD9-81ED-4DB2-BD59-A6C34878D82A}">
                    <a16:rowId xmlns:a16="http://schemas.microsoft.com/office/drawing/2014/main" val="3217353627"/>
                  </a:ext>
                </a:extLst>
              </a:tr>
              <a:tr h="1157535">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300" b="0" i="0" u="none" strike="noStrike" kern="1200" baseline="0" dirty="0">
                          <a:solidFill>
                            <a:schemeClr val="dk1"/>
                          </a:solidFill>
                          <a:latin typeface="Gill Sans MT" panose="020B0502020104020203" pitchFamily="34" charset="0"/>
                          <a:ea typeface="+mn-ea"/>
                          <a:cs typeface="Arial" panose="020B0604020202020204" pitchFamily="34" charset="0"/>
                        </a:rPr>
                        <a:t>Support the implementation of interpretative signage in Kgalagadi World Heritage Site (WHS).</a:t>
                      </a:r>
                    </a:p>
                  </a:txBody>
                  <a:tcPr marL="68580" marR="68580" marT="0" marB="0">
                    <a:noFill/>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300" b="0" kern="1200" dirty="0">
                          <a:solidFill>
                            <a:schemeClr val="tx1"/>
                          </a:solidFill>
                          <a:latin typeface="Gill Sans MT" panose="020B0502020104020203" pitchFamily="34" charset="0"/>
                          <a:ea typeface=""/>
                          <a:cs typeface="Arial" panose="020B0604020202020204" pitchFamily="34" charset="0"/>
                        </a:rPr>
                        <a:t>Appointment of service provider to develop interpretative signage for the Kgalagadi WHS.</a:t>
                      </a: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en-ZA" sz="1300" dirty="0">
                          <a:latin typeface="Gill Sans MT" panose="020B0502020104020203" pitchFamily="34" charset="0"/>
                          <a:cs typeface="Arial" panose="020B0604020202020204" pitchFamily="34" charset="0"/>
                        </a:rPr>
                        <a:t>A service provider to develop interpretative signage for the Kgalagadi WHS was appointed.</a:t>
                      </a:r>
                      <a:endParaRPr lang="en-ZA" sz="13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9" marR="86400" marT="0" marB="0">
                    <a:noFill/>
                  </a:tcPr>
                </a:tc>
                <a:extLst>
                  <a:ext uri="{0D108BD9-81ED-4DB2-BD59-A6C34878D82A}">
                    <a16:rowId xmlns:a16="http://schemas.microsoft.com/office/drawing/2014/main" val="3693237819"/>
                  </a:ext>
                </a:extLst>
              </a:tr>
            </a:tbl>
          </a:graphicData>
        </a:graphic>
      </p:graphicFrame>
      <p:sp>
        <p:nvSpPr>
          <p:cNvPr id="2" name="Rectangle 1"/>
          <p:cNvSpPr/>
          <p:nvPr/>
        </p:nvSpPr>
        <p:spPr>
          <a:xfrm>
            <a:off x="473715" y="5228677"/>
            <a:ext cx="8297305" cy="600164"/>
          </a:xfrm>
          <a:prstGeom prst="rect">
            <a:avLst/>
          </a:prstGeom>
        </p:spPr>
        <p:txBody>
          <a:bodyPr wrap="square">
            <a:spAutoFit/>
          </a:bodyPr>
          <a:lstStyle/>
          <a:p>
            <a:pPr lvl="0" algn="just"/>
            <a:r>
              <a:rPr lang="en-ZA" sz="1100" dirty="0">
                <a:latin typeface="Gill Sans MT" panose="020B0502020104020203" pitchFamily="34" charset="0"/>
                <a:ea typeface=""/>
                <a:cs typeface="Arial" panose="020B0604020202020204" pitchFamily="34" charset="0"/>
              </a:rPr>
              <a:t>* Note:  </a:t>
            </a:r>
            <a:r>
              <a:rPr lang="en-ZA" sz="1100" dirty="0">
                <a:latin typeface="Gill Sans MT" panose="020B0502020104020203" pitchFamily="34" charset="0"/>
              </a:rPr>
              <a:t>The Department provided funding support  for tourism signage in 5 National Parks.  This project involved the management, implementation of the design, production and installation of Tourism Interpretation Signage in the identified </a:t>
            </a:r>
            <a:r>
              <a:rPr lang="en-ZA" sz="1100" dirty="0" err="1">
                <a:latin typeface="Gill Sans MT" panose="020B0502020104020203" pitchFamily="34" charset="0"/>
              </a:rPr>
              <a:t>SANParks</a:t>
            </a:r>
            <a:r>
              <a:rPr lang="en-ZA" sz="1100" dirty="0">
                <a:latin typeface="Gill Sans MT" panose="020B0502020104020203" pitchFamily="34" charset="0"/>
              </a:rPr>
              <a:t> properties.  Tourism interpretative signage tells the story of a particular site</a:t>
            </a:r>
            <a:endParaRPr lang="en-ZA" sz="1100" dirty="0">
              <a:latin typeface="Gill Sans MT" panose="020B0502020104020203" pitchFamily="34" charset="0"/>
              <a:ea typeface=""/>
              <a:cs typeface="Arial" panose="020B0604020202020204" pitchFamily="34" charset="0"/>
            </a:endParaRPr>
          </a:p>
        </p:txBody>
      </p:sp>
    </p:spTree>
    <p:extLst>
      <p:ext uri="{BB962C8B-B14F-4D97-AF65-F5344CB8AC3E}">
        <p14:creationId xmlns:p14="http://schemas.microsoft.com/office/powerpoint/2010/main" val="232543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68490" y="5949034"/>
            <a:ext cx="4269477" cy="282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091430087"/>
              </p:ext>
            </p:extLst>
          </p:nvPr>
        </p:nvGraphicFramePr>
        <p:xfrm>
          <a:off x="368490" y="338828"/>
          <a:ext cx="8393372" cy="5239804"/>
        </p:xfrm>
        <a:graphic>
          <a:graphicData uri="http://schemas.openxmlformats.org/drawingml/2006/table">
            <a:tbl>
              <a:tblPr>
                <a:tableStyleId>{8A107856-5554-42FB-B03E-39F5DBC370BA}</a:tableStyleId>
              </a:tblPr>
              <a:tblGrid>
                <a:gridCol w="1702103">
                  <a:extLst>
                    <a:ext uri="{9D8B030D-6E8A-4147-A177-3AD203B41FA5}">
                      <a16:colId xmlns:a16="http://schemas.microsoft.com/office/drawing/2014/main" val="20000"/>
                    </a:ext>
                  </a:extLst>
                </a:gridCol>
                <a:gridCol w="2160213">
                  <a:extLst>
                    <a:ext uri="{9D8B030D-6E8A-4147-A177-3AD203B41FA5}">
                      <a16:colId xmlns:a16="http://schemas.microsoft.com/office/drawing/2014/main" val="20001"/>
                    </a:ext>
                  </a:extLst>
                </a:gridCol>
                <a:gridCol w="2117638">
                  <a:extLst>
                    <a:ext uri="{9D8B030D-6E8A-4147-A177-3AD203B41FA5}">
                      <a16:colId xmlns:a16="http://schemas.microsoft.com/office/drawing/2014/main" val="4294648839"/>
                    </a:ext>
                  </a:extLst>
                </a:gridCol>
                <a:gridCol w="2413418">
                  <a:extLst>
                    <a:ext uri="{9D8B030D-6E8A-4147-A177-3AD203B41FA5}">
                      <a16:colId xmlns:a16="http://schemas.microsoft.com/office/drawing/2014/main" val="3768021278"/>
                    </a:ext>
                  </a:extLst>
                </a:gridCol>
              </a:tblGrid>
              <a:tr h="342932">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Gill Sans MT" panose="020B0502020104020203" pitchFamily="34" charset="0"/>
                          <a:ea typeface="+mn-ea"/>
                          <a:cs typeface="Arial" panose="020B0604020202020204" pitchFamily="34" charset="0"/>
                        </a:rPr>
                        <a:t>Strategic objective: </a:t>
                      </a:r>
                      <a:r>
                        <a:rPr lang="en-US" sz="16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3674">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39826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24872">
                <a:tc rowSpan="3">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1360810">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Support the implementation of interpretative signage in the Marakele National Park.</a:t>
                      </a:r>
                    </a:p>
                    <a:p>
                      <a:pPr marL="0" marR="0" indent="0" algn="just" defTabSz="914400" rtl="0" eaLnBrk="1" fontAlgn="auto" latinLnBrk="0" hangingPunct="1">
                        <a:lnSpc>
                          <a:spcPct val="100000"/>
                        </a:lnSpc>
                        <a:spcBef>
                          <a:spcPts val="0"/>
                        </a:spcBef>
                        <a:spcAft>
                          <a:spcPts val="0"/>
                        </a:spcAft>
                        <a:buClrTx/>
                        <a:buSzTx/>
                        <a:buFont typeface="+mj-lt"/>
                        <a:buNone/>
                        <a:tabLst/>
                        <a:defRPr/>
                      </a:pP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algn="just">
                        <a:spcAft>
                          <a:spcPts val="0"/>
                        </a:spcAft>
                      </a:pPr>
                      <a:r>
                        <a:rPr lang="en-ZA" sz="1600" b="0" kern="1200" dirty="0">
                          <a:solidFill>
                            <a:schemeClr val="tx1"/>
                          </a:solidFill>
                          <a:latin typeface="Gill Sans MT" panose="020B0502020104020203" pitchFamily="34" charset="0"/>
                          <a:ea typeface=""/>
                          <a:cs typeface="Arial" panose="020B0604020202020204" pitchFamily="34" charset="0"/>
                        </a:rPr>
                        <a:t>Appointment of service provider to develop interpretative signage for Marakele National Park.</a:t>
                      </a:r>
                    </a:p>
                  </a:txBody>
                  <a:tcPr marL="68580" marR="68580" marT="0" marB="0">
                    <a:noFill/>
                  </a:tcPr>
                </a:tc>
                <a:tc>
                  <a:txBody>
                    <a:bodyPr/>
                    <a:lstStyle/>
                    <a:p>
                      <a:pPr algn="just"/>
                      <a:r>
                        <a:rPr lang="en-ZA" sz="1600" dirty="0">
                          <a:latin typeface="Gill Sans MT" panose="020B0502020104020203" pitchFamily="34" charset="0"/>
                          <a:cs typeface="Arial" panose="020B0604020202020204" pitchFamily="34" charset="0"/>
                        </a:rPr>
                        <a:t>A service provider to develop interpretative signage for Marakele National Park was appointed.</a:t>
                      </a:r>
                    </a:p>
                  </a:txBody>
                  <a:tcPr marL="86409" marR="86400" marT="0" marB="0">
                    <a:noFill/>
                  </a:tcPr>
                </a:tc>
                <a:extLst>
                  <a:ext uri="{0D108BD9-81ED-4DB2-BD59-A6C34878D82A}">
                    <a16:rowId xmlns:a16="http://schemas.microsoft.com/office/drawing/2014/main" val="3328367527"/>
                  </a:ext>
                </a:extLst>
              </a:tr>
              <a:tr h="1399592">
                <a:tc vMerge="1">
                  <a:txBody>
                    <a:bodyPr/>
                    <a:lstStyle/>
                    <a:p>
                      <a:endParaRPr lang="en-ZA"/>
                    </a:p>
                  </a:txBody>
                  <a:tcPr/>
                </a:tc>
                <a:tc>
                  <a:txBody>
                    <a:bodyPr/>
                    <a:lstStyle/>
                    <a:p>
                      <a:pPr marL="342900" indent="-342900" algn="just">
                        <a:buFont typeface="+mj-lt"/>
                        <a:buAutoNum type="arabicPeriod" startAt="5"/>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Support the implementation of interpretative signage in the Addo Elephant National Park.</a:t>
                      </a:r>
                    </a:p>
                    <a:p>
                      <a:pPr marL="0" indent="0" algn="just">
                        <a:buFont typeface="+mj-lt"/>
                        <a:buNone/>
                      </a:pP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algn="just">
                        <a:spcAft>
                          <a:spcPts val="0"/>
                        </a:spcAft>
                      </a:pPr>
                      <a:r>
                        <a:rPr lang="en-ZA" sz="1600" b="0" kern="1200" dirty="0">
                          <a:solidFill>
                            <a:schemeClr val="tx1"/>
                          </a:solidFill>
                          <a:latin typeface="Gill Sans MT" panose="020B0502020104020203" pitchFamily="34" charset="0"/>
                          <a:ea typeface=""/>
                          <a:cs typeface="Arial" panose="020B0604020202020204" pitchFamily="34" charset="0"/>
                        </a:rPr>
                        <a:t>Appointment of service provider to develop interpretative signage for Addo Elephant National Park.</a:t>
                      </a:r>
                    </a:p>
                  </a:txBody>
                  <a:tcPr marL="68580" marR="68580" marT="0" marB="0">
                    <a:noFill/>
                  </a:tcPr>
                </a:tc>
                <a:tc>
                  <a:txBody>
                    <a:bodyPr/>
                    <a:lstStyle/>
                    <a:p>
                      <a:pPr algn="just"/>
                      <a:r>
                        <a:rPr lang="en-ZA" sz="1600" dirty="0">
                          <a:latin typeface="Gill Sans MT" panose="020B0502020104020203" pitchFamily="34" charset="0"/>
                          <a:cs typeface="Arial" panose="020B0604020202020204" pitchFamily="34" charset="0"/>
                        </a:rPr>
                        <a:t>A service provider to develop interpretative signage for Addo Elephant National Park was appointed.</a:t>
                      </a:r>
                    </a:p>
                  </a:txBody>
                  <a:tcPr marL="86409" marR="86400" marT="0" marB="0">
                    <a:noFill/>
                  </a:tcPr>
                </a:tc>
                <a:extLst>
                  <a:ext uri="{0D108BD9-81ED-4DB2-BD59-A6C34878D82A}">
                    <a16:rowId xmlns:a16="http://schemas.microsoft.com/office/drawing/2014/main" val="3217353627"/>
                  </a:ext>
                </a:extLst>
              </a:tr>
            </a:tbl>
          </a:graphicData>
        </a:graphic>
      </p:graphicFrame>
    </p:spTree>
    <p:extLst>
      <p:ext uri="{BB962C8B-B14F-4D97-AF65-F5344CB8AC3E}">
        <p14:creationId xmlns:p14="http://schemas.microsoft.com/office/powerpoint/2010/main" val="2206412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68490" y="6073777"/>
            <a:ext cx="4353452" cy="282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444729217"/>
              </p:ext>
            </p:extLst>
          </p:nvPr>
        </p:nvGraphicFramePr>
        <p:xfrm>
          <a:off x="368490" y="224005"/>
          <a:ext cx="8379724" cy="5636118"/>
        </p:xfrm>
        <a:graphic>
          <a:graphicData uri="http://schemas.openxmlformats.org/drawingml/2006/table">
            <a:tbl>
              <a:tblPr>
                <a:tableStyleId>{8A107856-5554-42FB-B03E-39F5DBC370BA}</a:tableStyleId>
              </a:tblPr>
              <a:tblGrid>
                <a:gridCol w="1696616">
                  <a:extLst>
                    <a:ext uri="{9D8B030D-6E8A-4147-A177-3AD203B41FA5}">
                      <a16:colId xmlns:a16="http://schemas.microsoft.com/office/drawing/2014/main" val="20000"/>
                    </a:ext>
                  </a:extLst>
                </a:gridCol>
                <a:gridCol w="1753198">
                  <a:extLst>
                    <a:ext uri="{9D8B030D-6E8A-4147-A177-3AD203B41FA5}">
                      <a16:colId xmlns:a16="http://schemas.microsoft.com/office/drawing/2014/main" val="20001"/>
                    </a:ext>
                  </a:extLst>
                </a:gridCol>
                <a:gridCol w="1653348">
                  <a:extLst>
                    <a:ext uri="{9D8B030D-6E8A-4147-A177-3AD203B41FA5}">
                      <a16:colId xmlns:a16="http://schemas.microsoft.com/office/drawing/2014/main" val="2885954091"/>
                    </a:ext>
                  </a:extLst>
                </a:gridCol>
                <a:gridCol w="3276562">
                  <a:extLst>
                    <a:ext uri="{9D8B030D-6E8A-4147-A177-3AD203B41FA5}">
                      <a16:colId xmlns:a16="http://schemas.microsoft.com/office/drawing/2014/main" val="3401938362"/>
                    </a:ext>
                  </a:extLst>
                </a:gridCol>
              </a:tblGrid>
              <a:tr h="335144">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Gill Sans MT" panose="020B0502020104020203" pitchFamily="34" charset="0"/>
                          <a:ea typeface="+mn-ea"/>
                          <a:cs typeface="Arial" panose="020B0604020202020204" pitchFamily="34" charset="0"/>
                        </a:rPr>
                        <a:t>Strategic objective: </a:t>
                      </a:r>
                      <a:r>
                        <a:rPr lang="en-US" sz="15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2772">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21287">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400" b="1" i="0" dirty="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17494">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5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4021357">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Construction of the Leopard Trail in Baviaanskloof (Cape Floral Region WHS) commenced.</a:t>
                      </a:r>
                    </a:p>
                  </a:txBody>
                  <a:tcPr marL="68580" marR="68580" marT="0" marB="0">
                    <a:noFill/>
                  </a:tcPr>
                </a:tc>
                <a:tc>
                  <a:txBody>
                    <a:bodyPr/>
                    <a:lstStyle/>
                    <a:p>
                      <a:pPr algn="just">
                        <a:spcAft>
                          <a:spcPts val="0"/>
                        </a:spcAft>
                      </a:pPr>
                      <a:r>
                        <a:rPr lang="en-ZA" sz="1500" b="0" kern="1200" dirty="0">
                          <a:solidFill>
                            <a:schemeClr val="tx1"/>
                          </a:solidFill>
                          <a:latin typeface="Gill Sans MT" panose="020B0502020104020203" pitchFamily="34" charset="0"/>
                          <a:ea typeface=""/>
                          <a:cs typeface="Arial" panose="020B0604020202020204" pitchFamily="34" charset="0"/>
                        </a:rPr>
                        <a:t>Construction works for the Leopard Trail in Baviaanskloof (Cape Floral Region WHS) commenced.</a:t>
                      </a:r>
                    </a:p>
                  </a:txBody>
                  <a:tcPr marL="68580" marR="68580" marT="0" marB="0">
                    <a:noFill/>
                  </a:tcPr>
                </a:tc>
                <a:tc>
                  <a:txBody>
                    <a:bodyPr/>
                    <a:lstStyle/>
                    <a:p>
                      <a:pPr algn="just"/>
                      <a:r>
                        <a:rPr lang="en-ZA" sz="1500" dirty="0">
                          <a:latin typeface="Gill Sans MT" panose="020B0502020104020203" pitchFamily="34" charset="0"/>
                          <a:cs typeface="Arial" panose="020B0604020202020204" pitchFamily="34" charset="0"/>
                        </a:rPr>
                        <a:t>Construction works for the Leopard Trail in Baviaanskloof (Cape Floral Region WHS) has not commenced.</a:t>
                      </a:r>
                    </a:p>
                    <a:p>
                      <a:pPr algn="just"/>
                      <a:endParaRPr lang="en-ZA" sz="1500" dirty="0">
                        <a:latin typeface="Gill Sans MT" panose="020B0502020104020203"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The tender briefing was held on 11 December 2019 as the necessary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Supply Chain Management (SCM) </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process and precursor to commencement of construction works for the Leopard Trail in Baviaanskloof (Cape Floral Region WHS).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a:solidFill>
                          <a:srgbClr val="FF0000"/>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Corrective Measure</a:t>
                      </a: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SCM process and appointment of contractor for commencement of construction works has since been finalised (23/03/2020).</a:t>
                      </a:r>
                      <a:r>
                        <a:rPr lang="en-ZA" sz="1500" b="0" i="0" u="none" strike="noStrike" kern="1200" baseline="0" dirty="0">
                          <a:solidFill>
                            <a:schemeClr val="dk1"/>
                          </a:solidFill>
                          <a:latin typeface="Gill Sans MT" panose="020B0502020104020203" pitchFamily="34" charset="0"/>
                          <a:ea typeface="+mn-ea"/>
                          <a:cs typeface="+mn-cs"/>
                        </a:rPr>
                        <a:t>	</a:t>
                      </a:r>
                    </a:p>
                  </a:txBody>
                  <a:tcPr marL="86409" marR="86400" marT="0" marB="0">
                    <a:noFill/>
                  </a:tcPr>
                </a:tc>
                <a:extLst>
                  <a:ext uri="{0D108BD9-81ED-4DB2-BD59-A6C34878D82A}">
                    <a16:rowId xmlns:a16="http://schemas.microsoft.com/office/drawing/2014/main" val="3328367527"/>
                  </a:ext>
                </a:extLst>
              </a:tr>
            </a:tbl>
          </a:graphicData>
        </a:graphic>
      </p:graphicFrame>
    </p:spTree>
    <p:extLst>
      <p:ext uri="{BB962C8B-B14F-4D97-AF65-F5344CB8AC3E}">
        <p14:creationId xmlns:p14="http://schemas.microsoft.com/office/powerpoint/2010/main" val="96237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00251" y="5944906"/>
            <a:ext cx="4250817" cy="282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3167229599"/>
              </p:ext>
            </p:extLst>
          </p:nvPr>
        </p:nvGraphicFramePr>
        <p:xfrm>
          <a:off x="300251" y="304040"/>
          <a:ext cx="8516204" cy="5266336"/>
        </p:xfrm>
        <a:graphic>
          <a:graphicData uri="http://schemas.openxmlformats.org/drawingml/2006/table">
            <a:tbl>
              <a:tblPr>
                <a:tableStyleId>{8A107856-5554-42FB-B03E-39F5DBC370BA}</a:tableStyleId>
              </a:tblPr>
              <a:tblGrid>
                <a:gridCol w="1727012">
                  <a:extLst>
                    <a:ext uri="{9D8B030D-6E8A-4147-A177-3AD203B41FA5}">
                      <a16:colId xmlns:a16="http://schemas.microsoft.com/office/drawing/2014/main" val="20000"/>
                    </a:ext>
                  </a:extLst>
                </a:gridCol>
                <a:gridCol w="2484103">
                  <a:extLst>
                    <a:ext uri="{9D8B030D-6E8A-4147-A177-3AD203B41FA5}">
                      <a16:colId xmlns:a16="http://schemas.microsoft.com/office/drawing/2014/main" val="20001"/>
                    </a:ext>
                  </a:extLst>
                </a:gridCol>
                <a:gridCol w="1999839">
                  <a:extLst>
                    <a:ext uri="{9D8B030D-6E8A-4147-A177-3AD203B41FA5}">
                      <a16:colId xmlns:a16="http://schemas.microsoft.com/office/drawing/2014/main" val="880220698"/>
                    </a:ext>
                  </a:extLst>
                </a:gridCol>
                <a:gridCol w="2305250">
                  <a:extLst>
                    <a:ext uri="{9D8B030D-6E8A-4147-A177-3AD203B41FA5}">
                      <a16:colId xmlns:a16="http://schemas.microsoft.com/office/drawing/2014/main" val="2758029160"/>
                    </a:ext>
                  </a:extLst>
                </a:gridCol>
              </a:tblGrid>
              <a:tr h="342932">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Gill Sans MT" panose="020B0502020104020203" pitchFamily="34" charset="0"/>
                          <a:ea typeface="+mn-ea"/>
                          <a:cs typeface="Arial" panose="020B0604020202020204" pitchFamily="34" charset="0"/>
                        </a:rPr>
                        <a:t>Strategic objective: </a:t>
                      </a:r>
                      <a:r>
                        <a:rPr lang="en-US" sz="16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3674">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39826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tc>
                <a:extLst>
                  <a:ext uri="{0D108BD9-81ED-4DB2-BD59-A6C34878D82A}">
                    <a16:rowId xmlns:a16="http://schemas.microsoft.com/office/drawing/2014/main" val="10002"/>
                  </a:ext>
                </a:extLst>
              </a:tr>
              <a:tr h="324872">
                <a:tc rowSpan="3">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1846001">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7"/>
                        <a:tabLst/>
                        <a:defRPr/>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Appointment of contractor for the construction of the Visitor Interpretation Centre (VIC) in Baviaanskloof (Cape Floral Region WHS).</a:t>
                      </a:r>
                    </a:p>
                  </a:txBody>
                  <a:tcPr marL="68580" marR="68580" marT="0" marB="0">
                    <a:noFill/>
                  </a:tcPr>
                </a:tc>
                <a:tc>
                  <a:txBody>
                    <a:bodyPr/>
                    <a:lstStyle/>
                    <a:p>
                      <a:pPr algn="just">
                        <a:spcAft>
                          <a:spcPts val="0"/>
                        </a:spcAft>
                      </a:pPr>
                      <a:r>
                        <a:rPr lang="en-ZA" sz="1600" b="0" kern="1200" dirty="0">
                          <a:solidFill>
                            <a:schemeClr val="tx1"/>
                          </a:solidFill>
                          <a:latin typeface="Gill Sans MT" panose="020B0502020104020203" pitchFamily="34" charset="0"/>
                          <a:ea typeface=""/>
                          <a:cs typeface="Arial" panose="020B0604020202020204" pitchFamily="34" charset="0"/>
                        </a:rPr>
                        <a:t>Contractor </a:t>
                      </a:r>
                      <a:r>
                        <a:rPr lang="en-ZA" sz="1600" b="0" kern="1200" dirty="0" smtClean="0">
                          <a:solidFill>
                            <a:schemeClr val="tx1"/>
                          </a:solidFill>
                          <a:latin typeface="Gill Sans MT" panose="020B0502020104020203" pitchFamily="34" charset="0"/>
                          <a:ea typeface=""/>
                          <a:cs typeface="Arial" panose="020B0604020202020204" pitchFamily="34" charset="0"/>
                        </a:rPr>
                        <a:t>Terms </a:t>
                      </a:r>
                      <a:r>
                        <a:rPr lang="en-ZA" sz="1600" b="0" kern="1200" dirty="0">
                          <a:solidFill>
                            <a:schemeClr val="tx1"/>
                          </a:solidFill>
                          <a:latin typeface="Gill Sans MT" panose="020B0502020104020203" pitchFamily="34" charset="0"/>
                          <a:ea typeface=""/>
                          <a:cs typeface="Arial" panose="020B0604020202020204" pitchFamily="34" charset="0"/>
                        </a:rPr>
                        <a:t>of </a:t>
                      </a:r>
                      <a:r>
                        <a:rPr lang="en-ZA" sz="1600" b="0" kern="1200" dirty="0" smtClean="0">
                          <a:solidFill>
                            <a:schemeClr val="tx1"/>
                          </a:solidFill>
                          <a:latin typeface="Gill Sans MT" panose="020B0502020104020203" pitchFamily="34" charset="0"/>
                          <a:ea typeface=""/>
                          <a:cs typeface="Arial" panose="020B0604020202020204" pitchFamily="34" charset="0"/>
                        </a:rPr>
                        <a:t>Reference </a:t>
                      </a:r>
                      <a:r>
                        <a:rPr lang="en-ZA" sz="1600" b="0" kern="1200" dirty="0">
                          <a:solidFill>
                            <a:schemeClr val="tx1"/>
                          </a:solidFill>
                          <a:latin typeface="Gill Sans MT" panose="020B0502020104020203" pitchFamily="34" charset="0"/>
                          <a:ea typeface=""/>
                          <a:cs typeface="Arial" panose="020B0604020202020204" pitchFamily="34" charset="0"/>
                        </a:rPr>
                        <a:t>(</a:t>
                      </a:r>
                      <a:r>
                        <a:rPr lang="en-ZA" sz="1600" b="0" kern="1200" dirty="0" smtClean="0">
                          <a:solidFill>
                            <a:schemeClr val="tx1"/>
                          </a:solidFill>
                          <a:latin typeface="Gill Sans MT" panose="020B0502020104020203" pitchFamily="34" charset="0"/>
                          <a:ea typeface=""/>
                          <a:cs typeface="Arial" panose="020B0604020202020204" pitchFamily="34" charset="0"/>
                        </a:rPr>
                        <a:t>ToR</a:t>
                      </a:r>
                      <a:r>
                        <a:rPr lang="en-ZA" sz="1600" b="0" kern="1200" dirty="0">
                          <a:solidFill>
                            <a:schemeClr val="tx1"/>
                          </a:solidFill>
                          <a:latin typeface="Gill Sans MT" panose="020B0502020104020203" pitchFamily="34" charset="0"/>
                          <a:ea typeface=""/>
                          <a:cs typeface="Arial" panose="020B0604020202020204" pitchFamily="34" charset="0"/>
                        </a:rPr>
                        <a:t>) finalised for the VIC in Baviaanskloof (Cape Floral Region WHS).</a:t>
                      </a:r>
                    </a:p>
                  </a:txBody>
                  <a:tcPr marL="68580" marR="68580" marT="0" marB="0">
                    <a:noFill/>
                  </a:tcPr>
                </a:tc>
                <a:tc>
                  <a:txBody>
                    <a:bodyPr/>
                    <a:lstStyle/>
                    <a:p>
                      <a:pPr algn="just"/>
                      <a:r>
                        <a:rPr lang="en-ZA" sz="1600" dirty="0">
                          <a:latin typeface="Gill Sans MT" panose="020B0502020104020203" pitchFamily="34" charset="0"/>
                          <a:cs typeface="Arial" panose="020B0604020202020204" pitchFamily="34" charset="0"/>
                        </a:rPr>
                        <a:t>Contractor </a:t>
                      </a:r>
                      <a:r>
                        <a:rPr lang="en-ZA" sz="1600" dirty="0" smtClean="0">
                          <a:latin typeface="Gill Sans MT" panose="020B0502020104020203" pitchFamily="34" charset="0"/>
                          <a:cs typeface="Arial" panose="020B0604020202020204" pitchFamily="34" charset="0"/>
                        </a:rPr>
                        <a:t>ToR </a:t>
                      </a:r>
                      <a:r>
                        <a:rPr lang="en-ZA" sz="1600" dirty="0">
                          <a:latin typeface="Gill Sans MT" panose="020B0502020104020203" pitchFamily="34" charset="0"/>
                          <a:cs typeface="Arial" panose="020B0604020202020204" pitchFamily="34" charset="0"/>
                        </a:rPr>
                        <a:t>for the VIC in Baviaanskloof (Cape Floral Region WHS) were finalised.</a:t>
                      </a:r>
                    </a:p>
                  </a:txBody>
                  <a:tcPr marL="86409" marR="86400" marT="0" marB="0">
                    <a:noFill/>
                  </a:tcPr>
                </a:tc>
                <a:extLst>
                  <a:ext uri="{0D108BD9-81ED-4DB2-BD59-A6C34878D82A}">
                    <a16:rowId xmlns:a16="http://schemas.microsoft.com/office/drawing/2014/main" val="3328367527"/>
                  </a:ext>
                </a:extLst>
              </a:tr>
              <a:tr h="1594291">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8"/>
                        <a:tabLst/>
                        <a:defRPr/>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Construction for the Dinosaur Interpretation Centre at the Golden Gate Highlands National Park continued.</a:t>
                      </a:r>
                    </a:p>
                  </a:txBody>
                  <a:tcPr marL="68580" marR="68580" marT="0" marB="0">
                    <a:noFill/>
                  </a:tcPr>
                </a:tc>
                <a:tc>
                  <a:txBody>
                    <a:bodyPr/>
                    <a:lstStyle/>
                    <a:p>
                      <a:pPr marL="0" algn="just" defTabSz="914400" rtl="0" eaLnBrk="1" latinLnBrk="0" hangingPunct="1">
                        <a:spcAft>
                          <a:spcPts val="0"/>
                        </a:spcAft>
                      </a:pPr>
                      <a:r>
                        <a:rPr lang="en-ZA" sz="1600" b="0" kern="1200" dirty="0">
                          <a:solidFill>
                            <a:schemeClr val="tx1"/>
                          </a:solidFill>
                          <a:latin typeface="Gill Sans MT" panose="020B0502020104020203" pitchFamily="34" charset="0"/>
                          <a:ea typeface=""/>
                          <a:cs typeface="Arial" panose="020B0604020202020204" pitchFamily="34" charset="0"/>
                        </a:rPr>
                        <a:t>Quarterly Report on the implementation of the construction as per work schedule for Dinosaur Interpretation Centre.</a:t>
                      </a:r>
                    </a:p>
                  </a:txBody>
                  <a:tcPr marL="68580" marR="68580" marT="0" marB="0">
                    <a:noFill/>
                  </a:tcPr>
                </a:tc>
                <a:tc>
                  <a:txBody>
                    <a:bodyPr/>
                    <a:lstStyle/>
                    <a:p>
                      <a:pPr marL="0" algn="just" defTabSz="914400" rtl="0" eaLnBrk="1" latinLnBrk="0" hangingPunct="1">
                        <a:spcAft>
                          <a:spcPts val="0"/>
                        </a:spcAft>
                      </a:pPr>
                      <a:r>
                        <a:rPr lang="en-ZA" sz="1600" b="0" kern="1200" dirty="0">
                          <a:solidFill>
                            <a:schemeClr val="tx1"/>
                          </a:solidFill>
                          <a:latin typeface="Gill Sans MT" panose="020B0502020104020203" pitchFamily="34" charset="0"/>
                          <a:ea typeface=""/>
                          <a:cs typeface="Arial" panose="020B0604020202020204" pitchFamily="34" charset="0"/>
                        </a:rPr>
                        <a:t>Quarterly Report on the implementation of the construction as per work schedule for Dinosaur Interpretation Centre was developed.</a:t>
                      </a:r>
                    </a:p>
                  </a:txBody>
                  <a:tcPr marL="86409" marR="86400" marT="0" marB="0">
                    <a:noFill/>
                  </a:tcPr>
                </a:tc>
                <a:extLst>
                  <a:ext uri="{0D108BD9-81ED-4DB2-BD59-A6C34878D82A}">
                    <a16:rowId xmlns:a16="http://schemas.microsoft.com/office/drawing/2014/main" val="3217353627"/>
                  </a:ext>
                </a:extLst>
              </a:tr>
            </a:tbl>
          </a:graphicData>
        </a:graphic>
      </p:graphicFrame>
    </p:spTree>
    <p:extLst>
      <p:ext uri="{BB962C8B-B14F-4D97-AF65-F5344CB8AC3E}">
        <p14:creationId xmlns:p14="http://schemas.microsoft.com/office/powerpoint/2010/main" val="320242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82136" y="5948278"/>
            <a:ext cx="4206397" cy="282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970351212"/>
              </p:ext>
            </p:extLst>
          </p:nvPr>
        </p:nvGraphicFramePr>
        <p:xfrm>
          <a:off x="382136" y="250578"/>
          <a:ext cx="8420668" cy="5572202"/>
        </p:xfrm>
        <a:graphic>
          <a:graphicData uri="http://schemas.openxmlformats.org/drawingml/2006/table">
            <a:tbl>
              <a:tblPr>
                <a:tableStyleId>{8A107856-5554-42FB-B03E-39F5DBC370BA}</a:tableStyleId>
              </a:tblPr>
              <a:tblGrid>
                <a:gridCol w="1707639">
                  <a:extLst>
                    <a:ext uri="{9D8B030D-6E8A-4147-A177-3AD203B41FA5}">
                      <a16:colId xmlns:a16="http://schemas.microsoft.com/office/drawing/2014/main" val="20000"/>
                    </a:ext>
                  </a:extLst>
                </a:gridCol>
                <a:gridCol w="1767394">
                  <a:extLst>
                    <a:ext uri="{9D8B030D-6E8A-4147-A177-3AD203B41FA5}">
                      <a16:colId xmlns:a16="http://schemas.microsoft.com/office/drawing/2014/main" val="20001"/>
                    </a:ext>
                  </a:extLst>
                </a:gridCol>
                <a:gridCol w="1524080">
                  <a:extLst>
                    <a:ext uri="{9D8B030D-6E8A-4147-A177-3AD203B41FA5}">
                      <a16:colId xmlns:a16="http://schemas.microsoft.com/office/drawing/2014/main" val="3010746206"/>
                    </a:ext>
                  </a:extLst>
                </a:gridCol>
                <a:gridCol w="3421555">
                  <a:extLst>
                    <a:ext uri="{9D8B030D-6E8A-4147-A177-3AD203B41FA5}">
                      <a16:colId xmlns:a16="http://schemas.microsoft.com/office/drawing/2014/main" val="621421898"/>
                    </a:ext>
                  </a:extLst>
                </a:gridCol>
              </a:tblGrid>
              <a:tr h="274901">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Gill Sans MT" panose="020B0502020104020203" pitchFamily="34" charset="0"/>
                          <a:ea typeface="+mn-ea"/>
                          <a:cs typeface="Arial" panose="020B0604020202020204" pitchFamily="34" charset="0"/>
                        </a:rPr>
                        <a:t>Strategic objective: </a:t>
                      </a:r>
                      <a:r>
                        <a:rPr lang="en-US" sz="15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9832">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indent="0" algn="ctr">
                        <a:lnSpc>
                          <a:spcPct val="100000"/>
                        </a:lnSpc>
                        <a:tabLst>
                          <a:tab pos="534988" algn="l"/>
                          <a:tab pos="1614488" algn="l"/>
                        </a:tabLst>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10001"/>
                  </a:ext>
                </a:extLst>
              </a:tr>
              <a:tr h="531140">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500" b="1" dirty="0">
                          <a:latin typeface="Gill Sans MT" panose="020B0502020104020203" pitchFamily="34" charset="0"/>
                          <a:cs typeface="Arial" panose="020B0604020202020204" pitchFamily="34" charset="0"/>
                        </a:rPr>
                        <a:t>Quarter 3 Targets</a:t>
                      </a:r>
                      <a:endParaRPr lang="en-ZA" sz="15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500" b="1" dirty="0">
                          <a:latin typeface="Gill Sans MT" panose="020B0502020104020203" pitchFamily="34" charset="0"/>
                          <a:cs typeface="Arial" panose="020B0604020202020204" pitchFamily="34" charset="0"/>
                        </a:rPr>
                        <a:t>Quarter 3 Performance – </a:t>
                      </a:r>
                      <a:r>
                        <a:rPr lang="en-ZA" sz="1500" b="1" i="0" dirty="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ZA" sz="15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13821">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5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983550">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indent="-342900">
                        <a:buFont typeface="+mj-lt"/>
                        <a:buAutoNum type="arabicPeriod" startAt="9"/>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Contractor appointed for Shangoni Gate.</a:t>
                      </a:r>
                    </a:p>
                  </a:txBody>
                  <a:tcPr marL="68580" marR="68580" marT="0" marB="0">
                    <a:noFill/>
                  </a:tcPr>
                </a:tc>
                <a:tc>
                  <a:txBody>
                    <a:bodyPr/>
                    <a:lstStyle/>
                    <a:p>
                      <a:pPr marL="342900" indent="-342900">
                        <a:buFont typeface="+mj-lt"/>
                        <a:buAutoNum type="arabicPeriod" startAt="9"/>
                      </a:pPr>
                      <a:r>
                        <a:rPr lang="en-ZA" sz="1500" b="0" kern="1200" dirty="0">
                          <a:solidFill>
                            <a:schemeClr val="tx1"/>
                          </a:solidFill>
                          <a:latin typeface="Gill Sans MT" panose="020B0502020104020203" pitchFamily="34" charset="0"/>
                          <a:ea typeface=""/>
                          <a:cs typeface="Arial" panose="020B0604020202020204" pitchFamily="34" charset="0"/>
                        </a:rPr>
                        <a:t>Contractor </a:t>
                      </a:r>
                      <a:r>
                        <a:rPr lang="en-ZA" sz="1500" b="0" kern="1200" dirty="0" smtClean="0">
                          <a:solidFill>
                            <a:schemeClr val="tx1"/>
                          </a:solidFill>
                          <a:latin typeface="Gill Sans MT" panose="020B0502020104020203" pitchFamily="34" charset="0"/>
                          <a:ea typeface=""/>
                          <a:cs typeface="Arial" panose="020B0604020202020204" pitchFamily="34" charset="0"/>
                        </a:rPr>
                        <a:t>ToR </a:t>
                      </a:r>
                      <a:r>
                        <a:rPr lang="en-ZA" sz="1500" b="0" kern="1200" dirty="0">
                          <a:solidFill>
                            <a:schemeClr val="tx1"/>
                          </a:solidFill>
                          <a:latin typeface="Gill Sans MT" panose="020B0502020104020203" pitchFamily="34" charset="0"/>
                          <a:ea typeface=""/>
                          <a:cs typeface="Arial" panose="020B0604020202020204" pitchFamily="34" charset="0"/>
                        </a:rPr>
                        <a:t>finalised for Shangoni Gate.</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algn="just"/>
                      <a:r>
                        <a:rPr lang="en-ZA" sz="1500" dirty="0">
                          <a:solidFill>
                            <a:schemeClr val="tx1"/>
                          </a:solidFill>
                          <a:latin typeface="Gill Sans MT" panose="020B0502020104020203" pitchFamily="34" charset="0"/>
                          <a:cs typeface="Arial" panose="020B0604020202020204" pitchFamily="34" charset="0"/>
                        </a:rPr>
                        <a:t>Contractor </a:t>
                      </a:r>
                      <a:r>
                        <a:rPr lang="en-ZA" sz="1500" dirty="0" smtClean="0">
                          <a:solidFill>
                            <a:schemeClr val="tx1"/>
                          </a:solidFill>
                          <a:latin typeface="Gill Sans MT" panose="020B0502020104020203" pitchFamily="34" charset="0"/>
                          <a:cs typeface="Arial" panose="020B0604020202020204" pitchFamily="34" charset="0"/>
                        </a:rPr>
                        <a:t>ToR </a:t>
                      </a:r>
                      <a:r>
                        <a:rPr lang="en-ZA" sz="1500" dirty="0">
                          <a:solidFill>
                            <a:schemeClr val="tx1"/>
                          </a:solidFill>
                          <a:latin typeface="Gill Sans MT" panose="020B0502020104020203" pitchFamily="34" charset="0"/>
                          <a:cs typeface="Arial" panose="020B0604020202020204" pitchFamily="34" charset="0"/>
                        </a:rPr>
                        <a:t>for Shangoni Gate were developed.</a:t>
                      </a:r>
                    </a:p>
                    <a:p>
                      <a:pPr algn="just"/>
                      <a:endParaRPr lang="en-ZA" sz="1500" dirty="0">
                        <a:solidFill>
                          <a:schemeClr val="tx1"/>
                        </a:solidFill>
                        <a:latin typeface="Gill Sans MT" panose="020B0502020104020203"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Bid Specification Committee (BSC) could not sit in December to finalise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ToR</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a:solidFill>
                          <a:schemeClr val="accent1">
                            <a:lumMod val="75000"/>
                          </a:schemeClr>
                        </a:solidFill>
                        <a:latin typeface="Gill Sans MT" panose="020B0502020104020203" pitchFamily="34" charset="0"/>
                        <a:ea typeface="+mn-ea"/>
                        <a:cs typeface="Arial" panose="020B0604020202020204" pitchFamily="34" charset="0"/>
                      </a:endParaRPr>
                    </a:p>
                    <a:p>
                      <a:pPr algn="just"/>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BSC should have sat end of January 2020 to finalise the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ToR</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 however due to  flooding that took place in Dec 2019, the road designs had to be revised and the BSC could not finalise the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ToR</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 Additionally the Engineer assigned  to the project by SANParks  subsequently resigned in Feb 2020 thus exacerbating the delay. SANParks has since appointed  a consulting Engineer to finalise the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ToR</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t>
                      </a:r>
                    </a:p>
                  </a:txBody>
                  <a:tcPr marL="86409" marR="86400" marT="0" marB="0">
                    <a:noFill/>
                  </a:tcPr>
                </a:tc>
                <a:extLst>
                  <a:ext uri="{0D108BD9-81ED-4DB2-BD59-A6C34878D82A}">
                    <a16:rowId xmlns:a16="http://schemas.microsoft.com/office/drawing/2014/main" val="3328367527"/>
                  </a:ext>
                </a:extLst>
              </a:tr>
            </a:tbl>
          </a:graphicData>
        </a:graphic>
      </p:graphicFrame>
    </p:spTree>
    <p:extLst>
      <p:ext uri="{BB962C8B-B14F-4D97-AF65-F5344CB8AC3E}">
        <p14:creationId xmlns:p14="http://schemas.microsoft.com/office/powerpoint/2010/main" val="2293648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68489" y="5896356"/>
            <a:ext cx="4194833" cy="28257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9606344"/>
              </p:ext>
            </p:extLst>
          </p:nvPr>
        </p:nvGraphicFramePr>
        <p:xfrm>
          <a:off x="368489" y="256941"/>
          <a:ext cx="8488907" cy="4941428"/>
        </p:xfrm>
        <a:graphic>
          <a:graphicData uri="http://schemas.openxmlformats.org/drawingml/2006/table">
            <a:tbl>
              <a:tblPr>
                <a:tableStyleId>{8A107856-5554-42FB-B03E-39F5DBC370BA}</a:tableStyleId>
              </a:tblPr>
              <a:tblGrid>
                <a:gridCol w="1721477">
                  <a:extLst>
                    <a:ext uri="{9D8B030D-6E8A-4147-A177-3AD203B41FA5}">
                      <a16:colId xmlns:a16="http://schemas.microsoft.com/office/drawing/2014/main" val="20000"/>
                    </a:ext>
                  </a:extLst>
                </a:gridCol>
                <a:gridCol w="2279480">
                  <a:extLst>
                    <a:ext uri="{9D8B030D-6E8A-4147-A177-3AD203B41FA5}">
                      <a16:colId xmlns:a16="http://schemas.microsoft.com/office/drawing/2014/main" val="20001"/>
                    </a:ext>
                  </a:extLst>
                </a:gridCol>
                <a:gridCol w="2190089">
                  <a:extLst>
                    <a:ext uri="{9D8B030D-6E8A-4147-A177-3AD203B41FA5}">
                      <a16:colId xmlns:a16="http://schemas.microsoft.com/office/drawing/2014/main" val="3363204249"/>
                    </a:ext>
                  </a:extLst>
                </a:gridCol>
                <a:gridCol w="2297861">
                  <a:extLst>
                    <a:ext uri="{9D8B030D-6E8A-4147-A177-3AD203B41FA5}">
                      <a16:colId xmlns:a16="http://schemas.microsoft.com/office/drawing/2014/main" val="2758029160"/>
                    </a:ext>
                  </a:extLst>
                </a:gridCol>
              </a:tblGrid>
              <a:tr h="342932">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Gill Sans MT" panose="020B0502020104020203" pitchFamily="34" charset="0"/>
                          <a:ea typeface="+mn-ea"/>
                          <a:cs typeface="Arial" panose="020B0604020202020204" pitchFamily="34" charset="0"/>
                        </a:rPr>
                        <a:t>Strategic objective: </a:t>
                      </a:r>
                      <a:r>
                        <a:rPr lang="en-US" sz="15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3674">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39826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500" b="1" i="0" dirty="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24872">
                <a:tc rowSpan="3">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5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1576144">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10"/>
                        <a:tabLst/>
                        <a:defRPr/>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Input into the facilitation of statutory authorisations and approvals for the Phalaborwa Wild Activity Hub site.</a:t>
                      </a:r>
                    </a:p>
                  </a:txBody>
                  <a:tcPr marL="68580" marR="68580" marT="0" marB="0">
                    <a:noFill/>
                  </a:tcPr>
                </a:tc>
                <a:tc>
                  <a:txBody>
                    <a:bodyPr/>
                    <a:lstStyle/>
                    <a:p>
                      <a:pPr algn="just">
                        <a:spcAft>
                          <a:spcPts val="0"/>
                        </a:spcAft>
                      </a:pPr>
                      <a:r>
                        <a:rPr lang="en-ZA" sz="1500" b="0" kern="1200" dirty="0">
                          <a:solidFill>
                            <a:schemeClr val="tx1"/>
                          </a:solidFill>
                          <a:latin typeface="Gill Sans MT" panose="020B0502020104020203" pitchFamily="34" charset="0"/>
                          <a:ea typeface=""/>
                          <a:cs typeface="Arial" panose="020B0604020202020204" pitchFamily="34" charset="0"/>
                        </a:rPr>
                        <a:t>Progress report on status of statutory requirements and intervention as necessary.</a:t>
                      </a:r>
                    </a:p>
                  </a:txBody>
                  <a:tcPr marL="68580" marR="68580" marT="0" marB="0">
                    <a:noFill/>
                  </a:tcPr>
                </a:tc>
                <a:tc>
                  <a:txBody>
                    <a:bodyPr/>
                    <a:lstStyle/>
                    <a:p>
                      <a:pPr algn="just"/>
                      <a:r>
                        <a:rPr lang="en-ZA" sz="1500" dirty="0">
                          <a:latin typeface="Gill Sans MT" panose="020B0502020104020203" pitchFamily="34" charset="0"/>
                          <a:cs typeface="Arial" panose="020B0604020202020204" pitchFamily="34" charset="0"/>
                        </a:rPr>
                        <a:t>Progress report on status of statutory requirements and intervention as necessary was developed.</a:t>
                      </a:r>
                    </a:p>
                  </a:txBody>
                  <a:tcPr marL="86409" marR="86400" marT="0" marB="0">
                    <a:noFill/>
                  </a:tcPr>
                </a:tc>
                <a:extLst>
                  <a:ext uri="{0D108BD9-81ED-4DB2-BD59-A6C34878D82A}">
                    <a16:rowId xmlns:a16="http://schemas.microsoft.com/office/drawing/2014/main" val="3328367527"/>
                  </a:ext>
                </a:extLst>
              </a:tr>
              <a:tr h="1576144">
                <a:tc vMerge="1">
                  <a:txBody>
                    <a:bodyPr/>
                    <a:lstStyle/>
                    <a:p>
                      <a:endParaRPr lang="en-ZA"/>
                    </a:p>
                  </a:txBody>
                  <a:tcPr/>
                </a:tc>
                <a:tc>
                  <a:txBody>
                    <a:bodyPr/>
                    <a:lstStyle/>
                    <a:p>
                      <a:pPr marL="342900" indent="-342900" algn="just">
                        <a:buFont typeface="+mj-lt"/>
                        <a:buAutoNum type="arabicPeriod" startAt="11"/>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Finalisation of designs for the Harold Johnson Nature Reserve (</a:t>
                      </a:r>
                      <a:r>
                        <a:rPr lang="en-ZA" sz="1500" b="0" i="0" u="none" strike="noStrike" kern="1200" baseline="0" dirty="0" smtClean="0">
                          <a:solidFill>
                            <a:schemeClr val="dk1"/>
                          </a:solidFill>
                          <a:latin typeface="Gill Sans MT" panose="020B0502020104020203" pitchFamily="34" charset="0"/>
                          <a:ea typeface="+mn-ea"/>
                          <a:cs typeface="Arial" panose="020B0604020202020204" pitchFamily="34" charset="0"/>
                        </a:rPr>
                        <a:t>KwaZulu-Natal (KZN)) </a:t>
                      </a: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as a </a:t>
                      </a:r>
                      <a:r>
                        <a:rPr lang="en-ZA" sz="1500" b="0" i="0" u="none" strike="noStrike" kern="1200" baseline="0" dirty="0" smtClean="0">
                          <a:solidFill>
                            <a:schemeClr val="dk1"/>
                          </a:solidFill>
                          <a:latin typeface="Gill Sans MT" panose="020B0502020104020203" pitchFamily="34" charset="0"/>
                          <a:ea typeface="+mn-ea"/>
                          <a:cs typeface="Arial" panose="020B0604020202020204" pitchFamily="34" charset="0"/>
                        </a:rPr>
                        <a:t>Coastal Marine Tourism.</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algn="just">
                        <a:spcAft>
                          <a:spcPts val="0"/>
                        </a:spcAft>
                      </a:pPr>
                      <a:r>
                        <a:rPr lang="en-ZA" sz="1500" b="0" kern="1200" dirty="0">
                          <a:solidFill>
                            <a:schemeClr val="tx1"/>
                          </a:solidFill>
                          <a:latin typeface="Gill Sans MT" panose="020B0502020104020203" pitchFamily="34" charset="0"/>
                          <a:ea typeface=""/>
                          <a:cs typeface="Arial" panose="020B0604020202020204" pitchFamily="34" charset="0"/>
                        </a:rPr>
                        <a:t>Completion of concept design report for the Harold Johnson Nature Reserve (</a:t>
                      </a:r>
                      <a:r>
                        <a:rPr lang="en-ZA" sz="1500" b="0" kern="1200" dirty="0" smtClean="0">
                          <a:solidFill>
                            <a:schemeClr val="tx1"/>
                          </a:solidFill>
                          <a:latin typeface="Gill Sans MT" panose="020B0502020104020203" pitchFamily="34" charset="0"/>
                          <a:ea typeface=""/>
                          <a:cs typeface="Arial" panose="020B0604020202020204" pitchFamily="34" charset="0"/>
                        </a:rPr>
                        <a:t>KZN) </a:t>
                      </a:r>
                      <a:r>
                        <a:rPr lang="en-ZA" sz="1500" b="0" kern="1200" dirty="0">
                          <a:solidFill>
                            <a:schemeClr val="tx1"/>
                          </a:solidFill>
                          <a:latin typeface="Gill Sans MT" panose="020B0502020104020203" pitchFamily="34" charset="0"/>
                          <a:ea typeface=""/>
                          <a:cs typeface="Arial" panose="020B0604020202020204" pitchFamily="34" charset="0"/>
                        </a:rPr>
                        <a:t>as a CMT initiative.</a:t>
                      </a:r>
                    </a:p>
                  </a:txBody>
                  <a:tcPr marL="68580" marR="68580" marT="0" marB="0">
                    <a:noFill/>
                  </a:tcPr>
                </a:tc>
                <a:tc>
                  <a:txBody>
                    <a:bodyPr/>
                    <a:lstStyle/>
                    <a:p>
                      <a:pPr algn="just"/>
                      <a:r>
                        <a:rPr lang="en-ZA" sz="1500" dirty="0">
                          <a:latin typeface="Gill Sans MT" panose="020B0502020104020203" pitchFamily="34" charset="0"/>
                          <a:cs typeface="Arial" panose="020B0604020202020204" pitchFamily="34" charset="0"/>
                        </a:rPr>
                        <a:t>Concept design report for the Harold Johnson Nature Reserve (</a:t>
                      </a:r>
                      <a:r>
                        <a:rPr lang="en-ZA" sz="1500" dirty="0" smtClean="0">
                          <a:latin typeface="Gill Sans MT" panose="020B0502020104020203" pitchFamily="34" charset="0"/>
                          <a:cs typeface="Arial" panose="020B0604020202020204" pitchFamily="34" charset="0"/>
                        </a:rPr>
                        <a:t>KZN) </a:t>
                      </a:r>
                      <a:r>
                        <a:rPr lang="en-ZA" sz="1500" dirty="0">
                          <a:latin typeface="Gill Sans MT" panose="020B0502020104020203" pitchFamily="34" charset="0"/>
                          <a:cs typeface="Arial" panose="020B0604020202020204" pitchFamily="34" charset="0"/>
                        </a:rPr>
                        <a:t>as a CMT initiative has been completed. </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Alternate procurement strategies are also being explored.</a:t>
                      </a:r>
                    </a:p>
                    <a:p>
                      <a:pPr algn="just"/>
                      <a:endParaRPr lang="en-ZA" sz="1500" dirty="0">
                        <a:solidFill>
                          <a:schemeClr val="tx1"/>
                        </a:solidFill>
                        <a:latin typeface="Gill Sans MT" panose="020B0502020104020203" pitchFamily="34" charset="0"/>
                        <a:cs typeface="Arial" panose="020B0604020202020204" pitchFamily="34" charset="0"/>
                      </a:endParaRPr>
                    </a:p>
                  </a:txBody>
                  <a:tcPr marL="86409" marR="86400" marT="0" marB="0">
                    <a:noFill/>
                  </a:tcPr>
                </a:tc>
                <a:extLst>
                  <a:ext uri="{0D108BD9-81ED-4DB2-BD59-A6C34878D82A}">
                    <a16:rowId xmlns:a16="http://schemas.microsoft.com/office/drawing/2014/main" val="3432361445"/>
                  </a:ext>
                </a:extLst>
              </a:tr>
            </a:tbl>
          </a:graphicData>
        </a:graphic>
      </p:graphicFrame>
    </p:spTree>
    <p:extLst>
      <p:ext uri="{BB962C8B-B14F-4D97-AF65-F5344CB8AC3E}">
        <p14:creationId xmlns:p14="http://schemas.microsoft.com/office/powerpoint/2010/main" val="1823210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286603" y="5893892"/>
            <a:ext cx="5063319" cy="2612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1152933099"/>
              </p:ext>
            </p:extLst>
          </p:nvPr>
        </p:nvGraphicFramePr>
        <p:xfrm>
          <a:off x="286603" y="311532"/>
          <a:ext cx="8502555" cy="5313487"/>
        </p:xfrm>
        <a:graphic>
          <a:graphicData uri="http://schemas.openxmlformats.org/drawingml/2006/table">
            <a:tbl>
              <a:tblPr>
                <a:tableStyleId>{8A107856-5554-42FB-B03E-39F5DBC370BA}</a:tableStyleId>
              </a:tblPr>
              <a:tblGrid>
                <a:gridCol w="1565424">
                  <a:extLst>
                    <a:ext uri="{9D8B030D-6E8A-4147-A177-3AD203B41FA5}">
                      <a16:colId xmlns:a16="http://schemas.microsoft.com/office/drawing/2014/main" val="20000"/>
                    </a:ext>
                  </a:extLst>
                </a:gridCol>
                <a:gridCol w="1827479">
                  <a:extLst>
                    <a:ext uri="{9D8B030D-6E8A-4147-A177-3AD203B41FA5}">
                      <a16:colId xmlns:a16="http://schemas.microsoft.com/office/drawing/2014/main" val="20001"/>
                    </a:ext>
                  </a:extLst>
                </a:gridCol>
                <a:gridCol w="1834975">
                  <a:extLst>
                    <a:ext uri="{9D8B030D-6E8A-4147-A177-3AD203B41FA5}">
                      <a16:colId xmlns:a16="http://schemas.microsoft.com/office/drawing/2014/main" val="1623095482"/>
                    </a:ext>
                  </a:extLst>
                </a:gridCol>
                <a:gridCol w="3274677">
                  <a:extLst>
                    <a:ext uri="{9D8B030D-6E8A-4147-A177-3AD203B41FA5}">
                      <a16:colId xmlns:a16="http://schemas.microsoft.com/office/drawing/2014/main" val="2846224988"/>
                    </a:ext>
                  </a:extLst>
                </a:gridCol>
              </a:tblGrid>
              <a:tr h="311693">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Gill Sans MT" panose="020B0502020104020203" pitchFamily="34" charset="0"/>
                          <a:ea typeface="+mn-ea"/>
                          <a:cs typeface="Arial" panose="020B0604020202020204" pitchFamily="34" charset="0"/>
                        </a:rPr>
                        <a:t>Strategic objective: </a:t>
                      </a:r>
                      <a:r>
                        <a:rPr lang="en-US" sz="15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0099">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indent="0" algn="ctr">
                        <a:lnSpc>
                          <a:spcPct val="100000"/>
                        </a:lnSpc>
                        <a:tabLst>
                          <a:tab pos="534988" algn="l"/>
                          <a:tab pos="1614488" algn="l"/>
                        </a:tabLst>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35625">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500" b="1" dirty="0">
                          <a:latin typeface="Gill Sans MT" panose="020B0502020104020203" pitchFamily="34" charset="0"/>
                          <a:cs typeface="Arial" panose="020B0604020202020204" pitchFamily="34" charset="0"/>
                        </a:rPr>
                        <a:t>Quarter 3 Targets</a:t>
                      </a:r>
                      <a:endParaRPr lang="en-ZA" sz="15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500" b="1" dirty="0">
                          <a:latin typeface="Gill Sans MT" panose="020B0502020104020203" pitchFamily="34" charset="0"/>
                          <a:cs typeface="Arial" panose="020B0604020202020204" pitchFamily="34" charset="0"/>
                        </a:rPr>
                        <a:t>Quarter 3 Performance – </a:t>
                      </a:r>
                      <a:r>
                        <a:rPr lang="en-ZA" sz="1500" b="1" i="0" dirty="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ZA" sz="15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35902">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5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797212">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indent="-342900" algn="just">
                        <a:buFont typeface="+mj-lt"/>
                        <a:buAutoNum type="arabicPeriod" startAt="12"/>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Finalisation of designs for the Hole in the Wall (Eastern </a:t>
                      </a:r>
                      <a:r>
                        <a:rPr lang="en-ZA" sz="1500" b="0" i="0" u="none" strike="noStrike" kern="1200" baseline="0" dirty="0" smtClean="0">
                          <a:solidFill>
                            <a:schemeClr val="dk1"/>
                          </a:solidFill>
                          <a:latin typeface="Gill Sans MT" panose="020B0502020104020203" pitchFamily="34" charset="0"/>
                          <a:ea typeface="+mn-ea"/>
                          <a:cs typeface="Arial" panose="020B0604020202020204" pitchFamily="34" charset="0"/>
                        </a:rPr>
                        <a:t>Cape (EC)) </a:t>
                      </a: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as a CMT initiative.</a:t>
                      </a:r>
                    </a:p>
                  </a:txBody>
                  <a:tcPr marL="68580" marR="68580" marT="0" marB="0">
                    <a:noFill/>
                  </a:tcPr>
                </a:tc>
                <a:tc>
                  <a:txBody>
                    <a:bodyPr/>
                    <a:lstStyle/>
                    <a:p>
                      <a:pPr marL="0" indent="0" algn="just">
                        <a:buFont typeface="+mj-lt"/>
                        <a:buNone/>
                      </a:pPr>
                      <a:r>
                        <a:rPr lang="en-ZA" sz="1500" b="0" kern="1200" dirty="0">
                          <a:solidFill>
                            <a:schemeClr val="tx1"/>
                          </a:solidFill>
                          <a:latin typeface="Gill Sans MT" panose="020B0502020104020203" pitchFamily="34" charset="0"/>
                          <a:ea typeface=""/>
                          <a:cs typeface="Arial" panose="020B0604020202020204" pitchFamily="34" charset="0"/>
                        </a:rPr>
                        <a:t>Completion of concept design report for the Hole in the Wall (</a:t>
                      </a:r>
                      <a:r>
                        <a:rPr lang="en-ZA" sz="1500" b="0" kern="1200" dirty="0" smtClean="0">
                          <a:solidFill>
                            <a:schemeClr val="tx1"/>
                          </a:solidFill>
                          <a:latin typeface="Gill Sans MT" panose="020B0502020104020203" pitchFamily="34" charset="0"/>
                          <a:ea typeface=""/>
                          <a:cs typeface="Arial" panose="020B0604020202020204" pitchFamily="34" charset="0"/>
                        </a:rPr>
                        <a:t>EC) </a:t>
                      </a:r>
                      <a:r>
                        <a:rPr lang="en-ZA" sz="1500" b="0" kern="1200" dirty="0">
                          <a:solidFill>
                            <a:schemeClr val="tx1"/>
                          </a:solidFill>
                          <a:latin typeface="Gill Sans MT" panose="020B0502020104020203" pitchFamily="34" charset="0"/>
                          <a:ea typeface=""/>
                          <a:cs typeface="Arial" panose="020B0604020202020204" pitchFamily="34" charset="0"/>
                        </a:rPr>
                        <a:t>as a CMT initiative.</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algn="just"/>
                      <a:r>
                        <a:rPr lang="en-ZA" sz="1500" dirty="0">
                          <a:latin typeface="Gill Sans MT" panose="020B0502020104020203" pitchFamily="34" charset="0"/>
                          <a:cs typeface="Arial" panose="020B0604020202020204" pitchFamily="34" charset="0"/>
                        </a:rPr>
                        <a:t>Concept design report for the Hole in the Wall (</a:t>
                      </a:r>
                      <a:r>
                        <a:rPr lang="en-ZA" sz="1500" dirty="0" smtClean="0">
                          <a:latin typeface="Gill Sans MT" panose="020B0502020104020203" pitchFamily="34" charset="0"/>
                          <a:cs typeface="Arial" panose="020B0604020202020204" pitchFamily="34" charset="0"/>
                        </a:rPr>
                        <a:t>EC) </a:t>
                      </a:r>
                      <a:r>
                        <a:rPr lang="en-ZA" sz="1500" dirty="0">
                          <a:latin typeface="Gill Sans MT" panose="020B0502020104020203" pitchFamily="34" charset="0"/>
                          <a:cs typeface="Arial" panose="020B0604020202020204" pitchFamily="34" charset="0"/>
                        </a:rPr>
                        <a:t>as a CMT initiative was not completed.</a:t>
                      </a:r>
                    </a:p>
                    <a:p>
                      <a:pPr algn="just"/>
                      <a:endParaRPr lang="en-ZA" sz="1500" dirty="0">
                        <a:latin typeface="Gill Sans MT" panose="020B0502020104020203"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The appointment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of service provider </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to develop concept designs is not yet finalised.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Advise has been sought from National Treasury (NT) with regard to this appointment.</a:t>
                      </a:r>
                      <a:endParaRPr lang="en-ZA" sz="1500" b="0" i="0" u="none" strike="noStrike" kern="1200" baseline="0" dirty="0">
                        <a:solidFill>
                          <a:schemeClr val="tx1"/>
                        </a:solidFill>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a:solidFill>
                          <a:srgbClr val="FF0000"/>
                        </a:solidFill>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Follow up is being made with National Treasury. </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Alternate procurement strategies are also being explored.</a:t>
                      </a:r>
                    </a:p>
                  </a:txBody>
                  <a:tcPr marL="86409" marR="86400" marT="0" marB="0">
                    <a:noFill/>
                  </a:tcPr>
                </a:tc>
                <a:extLst>
                  <a:ext uri="{0D108BD9-81ED-4DB2-BD59-A6C34878D82A}">
                    <a16:rowId xmlns:a16="http://schemas.microsoft.com/office/drawing/2014/main" val="3328367527"/>
                  </a:ext>
                </a:extLst>
              </a:tr>
            </a:tbl>
          </a:graphicData>
        </a:graphic>
      </p:graphicFrame>
    </p:spTree>
    <p:extLst>
      <p:ext uri="{BB962C8B-B14F-4D97-AF65-F5344CB8AC3E}">
        <p14:creationId xmlns:p14="http://schemas.microsoft.com/office/powerpoint/2010/main" val="2905899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00254" y="5895833"/>
            <a:ext cx="4885896" cy="30847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380639098"/>
              </p:ext>
            </p:extLst>
          </p:nvPr>
        </p:nvGraphicFramePr>
        <p:xfrm>
          <a:off x="300253" y="224008"/>
          <a:ext cx="8502554" cy="5324269"/>
        </p:xfrm>
        <a:graphic>
          <a:graphicData uri="http://schemas.openxmlformats.org/drawingml/2006/table">
            <a:tbl>
              <a:tblPr>
                <a:tableStyleId>{8A107856-5554-42FB-B03E-39F5DBC370BA}</a:tableStyleId>
              </a:tblPr>
              <a:tblGrid>
                <a:gridCol w="1721485">
                  <a:extLst>
                    <a:ext uri="{9D8B030D-6E8A-4147-A177-3AD203B41FA5}">
                      <a16:colId xmlns:a16="http://schemas.microsoft.com/office/drawing/2014/main" val="20000"/>
                    </a:ext>
                  </a:extLst>
                </a:gridCol>
                <a:gridCol w="1823592">
                  <a:extLst>
                    <a:ext uri="{9D8B030D-6E8A-4147-A177-3AD203B41FA5}">
                      <a16:colId xmlns:a16="http://schemas.microsoft.com/office/drawing/2014/main" val="20001"/>
                    </a:ext>
                  </a:extLst>
                </a:gridCol>
                <a:gridCol w="1823593">
                  <a:extLst>
                    <a:ext uri="{9D8B030D-6E8A-4147-A177-3AD203B41FA5}">
                      <a16:colId xmlns:a16="http://schemas.microsoft.com/office/drawing/2014/main" val="2793126939"/>
                    </a:ext>
                  </a:extLst>
                </a:gridCol>
                <a:gridCol w="3133884">
                  <a:extLst>
                    <a:ext uri="{9D8B030D-6E8A-4147-A177-3AD203B41FA5}">
                      <a16:colId xmlns:a16="http://schemas.microsoft.com/office/drawing/2014/main" val="3437861581"/>
                    </a:ext>
                  </a:extLst>
                </a:gridCol>
              </a:tblGrid>
              <a:tr h="288700">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Gill Sans MT" panose="020B0502020104020203" pitchFamily="34" charset="0"/>
                          <a:ea typeface="+mn-ea"/>
                          <a:cs typeface="Arial" panose="020B0604020202020204" pitchFamily="34" charset="0"/>
                        </a:rPr>
                        <a:t>Strategic objective: </a:t>
                      </a:r>
                      <a:r>
                        <a:rPr lang="en-US" sz="15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0840">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indent="0" algn="ctr">
                        <a:lnSpc>
                          <a:spcPct val="100000"/>
                        </a:lnSpc>
                        <a:tabLst>
                          <a:tab pos="534988" algn="l"/>
                          <a:tab pos="1614488" algn="l"/>
                        </a:tabLst>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36907">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r>
                        <a:rPr lang="en-US" sz="1500" b="1" dirty="0">
                          <a:latin typeface="Gill Sans MT" panose="020B0502020104020203" pitchFamily="34" charset="0"/>
                          <a:cs typeface="Arial" panose="020B0604020202020204" pitchFamily="34" charset="0"/>
                        </a:rPr>
                        <a:t>Quarter 3 Targets</a:t>
                      </a:r>
                      <a:endParaRPr lang="en-ZA" sz="1500" dirty="0"/>
                    </a:p>
                  </a:txBody>
                  <a:tcPr anchor="ctr">
                    <a:lnT w="12700" cap="flat" cmpd="sng" algn="ctr">
                      <a:solidFill>
                        <a:schemeClr val="tx1"/>
                      </a:solidFill>
                      <a:prstDash val="solid"/>
                      <a:round/>
                      <a:headEnd type="none" w="med" len="med"/>
                      <a:tailEnd type="none" w="med" len="med"/>
                    </a:lnT>
                  </a:tcPr>
                </a:tc>
                <a:tc>
                  <a:txBody>
                    <a:bodyPr/>
                    <a:lstStyle/>
                    <a:p>
                      <a:r>
                        <a:rPr lang="en-US" sz="1500" b="1" dirty="0">
                          <a:latin typeface="Gill Sans MT" panose="020B0502020104020203" pitchFamily="34" charset="0"/>
                          <a:cs typeface="Arial" panose="020B0604020202020204" pitchFamily="34" charset="0"/>
                        </a:rPr>
                        <a:t>Quarter 3 Performance – </a:t>
                      </a:r>
                      <a:r>
                        <a:rPr lang="en-ZA" sz="1500" b="1" i="0" dirty="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ZA" sz="15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73495">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5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893394">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indent="-342900" algn="just">
                        <a:buFont typeface="+mj-lt"/>
                        <a:buAutoNum type="arabicPeriod" startAt="13"/>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Finalisation of designs for the Orange River Mouth (Northern </a:t>
                      </a:r>
                      <a:r>
                        <a:rPr lang="en-ZA" sz="1500" b="0" i="0" u="none" strike="noStrike" kern="1200" baseline="0" dirty="0" smtClean="0">
                          <a:solidFill>
                            <a:schemeClr val="dk1"/>
                          </a:solidFill>
                          <a:latin typeface="Gill Sans MT" panose="020B0502020104020203" pitchFamily="34" charset="0"/>
                          <a:ea typeface="+mn-ea"/>
                          <a:cs typeface="Arial" panose="020B0604020202020204" pitchFamily="34" charset="0"/>
                        </a:rPr>
                        <a:t>Cape (NC)) </a:t>
                      </a: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as a CMT initiative.</a:t>
                      </a:r>
                    </a:p>
                  </a:txBody>
                  <a:tcPr marL="68580" marR="68580" marT="0" marB="0">
                    <a:noFill/>
                  </a:tcPr>
                </a:tc>
                <a:tc>
                  <a:txBody>
                    <a:bodyPr/>
                    <a:lstStyle/>
                    <a:p>
                      <a:pPr marL="0" indent="0" algn="just">
                        <a:buFont typeface="+mj-lt"/>
                        <a:buNone/>
                      </a:pPr>
                      <a:r>
                        <a:rPr lang="en-ZA" sz="1500" b="0" kern="1200" dirty="0">
                          <a:solidFill>
                            <a:schemeClr val="tx1"/>
                          </a:solidFill>
                          <a:latin typeface="Gill Sans MT" panose="020B0502020104020203" pitchFamily="34" charset="0"/>
                          <a:ea typeface=""/>
                          <a:cs typeface="Arial" panose="020B0604020202020204" pitchFamily="34" charset="0"/>
                        </a:rPr>
                        <a:t>Completion of concept design report for the Orange River Mouth (</a:t>
                      </a:r>
                      <a:r>
                        <a:rPr lang="en-ZA" sz="1500" b="0" kern="1200" dirty="0" smtClean="0">
                          <a:solidFill>
                            <a:schemeClr val="tx1"/>
                          </a:solidFill>
                          <a:latin typeface="Gill Sans MT" panose="020B0502020104020203" pitchFamily="34" charset="0"/>
                          <a:ea typeface=""/>
                          <a:cs typeface="Arial" panose="020B0604020202020204" pitchFamily="34" charset="0"/>
                        </a:rPr>
                        <a:t>NC) </a:t>
                      </a:r>
                      <a:r>
                        <a:rPr lang="en-ZA" sz="1500" b="0" kern="1200" dirty="0">
                          <a:solidFill>
                            <a:schemeClr val="tx1"/>
                          </a:solidFill>
                          <a:latin typeface="Gill Sans MT" panose="020B0502020104020203" pitchFamily="34" charset="0"/>
                          <a:ea typeface=""/>
                          <a:cs typeface="Arial" panose="020B0604020202020204" pitchFamily="34" charset="0"/>
                        </a:rPr>
                        <a:t>as a CMT initiative.</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a:txBody>
                    <a:bodyPr/>
                    <a:lstStyle/>
                    <a:p>
                      <a:pPr algn="just"/>
                      <a:r>
                        <a:rPr lang="en-ZA" sz="1500" dirty="0">
                          <a:latin typeface="Gill Sans MT" panose="020B0502020104020203" pitchFamily="34" charset="0"/>
                          <a:cs typeface="Arial" panose="020B0604020202020204" pitchFamily="34" charset="0"/>
                        </a:rPr>
                        <a:t>Concept design report for the Orange River Mouth (</a:t>
                      </a:r>
                      <a:r>
                        <a:rPr lang="en-ZA" sz="1500" dirty="0" smtClean="0">
                          <a:latin typeface="Gill Sans MT" panose="020B0502020104020203" pitchFamily="34" charset="0"/>
                          <a:cs typeface="Arial" panose="020B0604020202020204" pitchFamily="34" charset="0"/>
                        </a:rPr>
                        <a:t>NC) </a:t>
                      </a:r>
                      <a:r>
                        <a:rPr lang="en-ZA" sz="1500" dirty="0">
                          <a:latin typeface="Gill Sans MT" panose="020B0502020104020203" pitchFamily="34" charset="0"/>
                          <a:cs typeface="Arial" panose="020B0604020202020204" pitchFamily="34" charset="0"/>
                        </a:rPr>
                        <a:t>as a CMT initiative was not completed.</a:t>
                      </a:r>
                    </a:p>
                    <a:p>
                      <a:pPr algn="just"/>
                      <a:endParaRPr lang="en-ZA" sz="1500" dirty="0">
                        <a:latin typeface="Gill Sans MT" panose="020B0502020104020203"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smtClean="0">
                          <a:solidFill>
                            <a:schemeClr val="tx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The appointment of service provider to develop concept designs is not yet finalised. Advise has been sought from National Treasury (NT) with regard to this appointment.</a:t>
                      </a:r>
                      <a:endParaRPr lang="en-ZA" sz="1500" b="0" i="0" u="none" strike="noStrike" kern="1200" baseline="0" dirty="0" smtClean="0">
                        <a:solidFill>
                          <a:schemeClr val="tx1"/>
                        </a:solidFill>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smtClean="0">
                        <a:solidFill>
                          <a:srgbClr val="FF0000"/>
                        </a:solidFill>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smtClean="0">
                          <a:solidFill>
                            <a:schemeClr val="tx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Follow up is being made with National Treasury. Alternate procurement strategies are also being explored.</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9" marR="86400" marT="0" marB="0">
                    <a:noFill/>
                  </a:tcPr>
                </a:tc>
                <a:extLst>
                  <a:ext uri="{0D108BD9-81ED-4DB2-BD59-A6C34878D82A}">
                    <a16:rowId xmlns:a16="http://schemas.microsoft.com/office/drawing/2014/main" val="3328367527"/>
                  </a:ext>
                </a:extLst>
              </a:tr>
            </a:tbl>
          </a:graphicData>
        </a:graphic>
      </p:graphicFrame>
    </p:spTree>
    <p:extLst>
      <p:ext uri="{BB962C8B-B14F-4D97-AF65-F5344CB8AC3E}">
        <p14:creationId xmlns:p14="http://schemas.microsoft.com/office/powerpoint/2010/main" val="3878353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409433" y="5923651"/>
            <a:ext cx="5063319" cy="2314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259682585"/>
              </p:ext>
            </p:extLst>
          </p:nvPr>
        </p:nvGraphicFramePr>
        <p:xfrm>
          <a:off x="409433" y="444598"/>
          <a:ext cx="8325134" cy="4407919"/>
        </p:xfrm>
        <a:graphic>
          <a:graphicData uri="http://schemas.openxmlformats.org/drawingml/2006/table">
            <a:tbl>
              <a:tblPr>
                <a:tableStyleId>{8A107856-5554-42FB-B03E-39F5DBC370BA}</a:tableStyleId>
              </a:tblPr>
              <a:tblGrid>
                <a:gridCol w="1687337">
                  <a:extLst>
                    <a:ext uri="{9D8B030D-6E8A-4147-A177-3AD203B41FA5}">
                      <a16:colId xmlns:a16="http://schemas.microsoft.com/office/drawing/2014/main" val="20000"/>
                    </a:ext>
                  </a:extLst>
                </a:gridCol>
                <a:gridCol w="2019803">
                  <a:extLst>
                    <a:ext uri="{9D8B030D-6E8A-4147-A177-3AD203B41FA5}">
                      <a16:colId xmlns:a16="http://schemas.microsoft.com/office/drawing/2014/main" val="20001"/>
                    </a:ext>
                  </a:extLst>
                </a:gridCol>
                <a:gridCol w="2146656">
                  <a:extLst>
                    <a:ext uri="{9D8B030D-6E8A-4147-A177-3AD203B41FA5}">
                      <a16:colId xmlns:a16="http://schemas.microsoft.com/office/drawing/2014/main" val="1352390301"/>
                    </a:ext>
                  </a:extLst>
                </a:gridCol>
                <a:gridCol w="2471338">
                  <a:extLst>
                    <a:ext uri="{9D8B030D-6E8A-4147-A177-3AD203B41FA5}">
                      <a16:colId xmlns:a16="http://schemas.microsoft.com/office/drawing/2014/main" val="2849243127"/>
                    </a:ext>
                  </a:extLst>
                </a:gridCol>
              </a:tblGrid>
              <a:tr h="342932">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Gill Sans MT" panose="020B0502020104020203" pitchFamily="34" charset="0"/>
                          <a:ea typeface="+mn-ea"/>
                          <a:cs typeface="Arial" panose="020B0604020202020204" pitchFamily="34" charset="0"/>
                        </a:rPr>
                        <a:t>Strategic objective: </a:t>
                      </a:r>
                      <a:r>
                        <a:rPr lang="en-US" sz="16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23674">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39826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24872">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6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825715">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indent="-342900" algn="just">
                        <a:buFont typeface="+mj-lt"/>
                        <a:buAutoNum type="arabicPeriod" startAt="14"/>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Implementation of the infrastructure maintenance programme in two national parks (Golden Gate Highlands National Park, Kgalagadi National Park).</a:t>
                      </a:r>
                    </a:p>
                  </a:txBody>
                  <a:tcPr marL="68580" marR="68580" marT="0" marB="0">
                    <a:noFill/>
                  </a:tcPr>
                </a:tc>
                <a:tc>
                  <a:txBody>
                    <a:bodyPr/>
                    <a:lstStyle/>
                    <a:p>
                      <a:pPr algn="just">
                        <a:spcAft>
                          <a:spcPts val="0"/>
                        </a:spcAft>
                      </a:pPr>
                      <a:r>
                        <a:rPr lang="en-ZA" sz="1600" b="0" kern="1200" dirty="0">
                          <a:solidFill>
                            <a:schemeClr val="tx1"/>
                          </a:solidFill>
                          <a:latin typeface="Gill Sans MT" panose="020B0502020104020203" pitchFamily="34" charset="0"/>
                          <a:ea typeface=""/>
                          <a:cs typeface="Arial" panose="020B0604020202020204" pitchFamily="34" charset="0"/>
                        </a:rPr>
                        <a:t>Support implementation of infrastructure maintenance works in two national parks (Golden Gate Highlands National Park, Kgalagadi National Park).</a:t>
                      </a:r>
                    </a:p>
                  </a:txBody>
                  <a:tcPr marL="68580" marR="68580" marT="0" marB="0">
                    <a:noFill/>
                  </a:tcPr>
                </a:tc>
                <a:tc>
                  <a:txBody>
                    <a:bodyPr/>
                    <a:lstStyle/>
                    <a:p>
                      <a:pPr algn="just"/>
                      <a:r>
                        <a:rPr lang="en-ZA" sz="1600" dirty="0">
                          <a:latin typeface="Gill Sans MT" panose="020B0502020104020203" pitchFamily="34" charset="0"/>
                          <a:cs typeface="Arial" panose="020B0604020202020204" pitchFamily="34" charset="0"/>
                        </a:rPr>
                        <a:t>Implementation of infrastructure maintenance works in two national parks (Golden Gate Highlands National Park, Kgalagadi National Park) was supported.</a:t>
                      </a:r>
                    </a:p>
                  </a:txBody>
                  <a:tcPr marL="86409" marR="86400" marT="0" marB="0">
                    <a:noFill/>
                  </a:tcPr>
                </a:tc>
                <a:extLst>
                  <a:ext uri="{0D108BD9-81ED-4DB2-BD59-A6C34878D82A}">
                    <a16:rowId xmlns:a16="http://schemas.microsoft.com/office/drawing/2014/main" val="3328367527"/>
                  </a:ext>
                </a:extLst>
              </a:tr>
            </a:tbl>
          </a:graphicData>
        </a:graphic>
      </p:graphicFrame>
    </p:spTree>
    <p:extLst>
      <p:ext uri="{BB962C8B-B14F-4D97-AF65-F5344CB8AC3E}">
        <p14:creationId xmlns:p14="http://schemas.microsoft.com/office/powerpoint/2010/main" val="380939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13900" y="5869061"/>
            <a:ext cx="5117909" cy="24513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616143981"/>
              </p:ext>
            </p:extLst>
          </p:nvPr>
        </p:nvGraphicFramePr>
        <p:xfrm>
          <a:off x="313900" y="297885"/>
          <a:ext cx="8461611" cy="5172594"/>
        </p:xfrm>
        <a:graphic>
          <a:graphicData uri="http://schemas.openxmlformats.org/drawingml/2006/table">
            <a:tbl>
              <a:tblPr>
                <a:tableStyleId>{8A107856-5554-42FB-B03E-39F5DBC370BA}</a:tableStyleId>
              </a:tblPr>
              <a:tblGrid>
                <a:gridCol w="1963701">
                  <a:extLst>
                    <a:ext uri="{9D8B030D-6E8A-4147-A177-3AD203B41FA5}">
                      <a16:colId xmlns:a16="http://schemas.microsoft.com/office/drawing/2014/main" val="20000"/>
                    </a:ext>
                  </a:extLst>
                </a:gridCol>
                <a:gridCol w="2065344">
                  <a:extLst>
                    <a:ext uri="{9D8B030D-6E8A-4147-A177-3AD203B41FA5}">
                      <a16:colId xmlns:a16="http://schemas.microsoft.com/office/drawing/2014/main" val="1671383515"/>
                    </a:ext>
                  </a:extLst>
                </a:gridCol>
                <a:gridCol w="1932381">
                  <a:extLst>
                    <a:ext uri="{9D8B030D-6E8A-4147-A177-3AD203B41FA5}">
                      <a16:colId xmlns:a16="http://schemas.microsoft.com/office/drawing/2014/main" val="2823463211"/>
                    </a:ext>
                  </a:extLst>
                </a:gridCol>
                <a:gridCol w="2500185">
                  <a:extLst>
                    <a:ext uri="{9D8B030D-6E8A-4147-A177-3AD203B41FA5}">
                      <a16:colId xmlns:a16="http://schemas.microsoft.com/office/drawing/2014/main" val="2849243127"/>
                    </a:ext>
                  </a:extLst>
                </a:gridCol>
              </a:tblGrid>
              <a:tr h="387549">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Gill Sans MT" panose="020B0502020104020203" pitchFamily="34" charset="0"/>
                          <a:ea typeface="+mn-ea"/>
                          <a:cs typeface="Arial" panose="020B0604020202020204" pitchFamily="34" charset="0"/>
                        </a:rPr>
                        <a:t>Strategic objective: </a:t>
                      </a:r>
                      <a:r>
                        <a:rPr lang="en-US" sz="1500" b="1" kern="1200" dirty="0">
                          <a:solidFill>
                            <a:schemeClr val="tx1"/>
                          </a:solidFill>
                          <a:latin typeface="Gill Sans MT" panose="020B0502020104020203" pitchFamily="34" charset="0"/>
                          <a:ea typeface="+mn-ea"/>
                          <a:cs typeface="Arial" panose="020B0604020202020204" pitchFamily="34" charset="0"/>
                        </a:rPr>
                        <a:t>To diversify and enhance tourism offerings.</a:t>
                      </a:r>
                    </a:p>
                  </a:txBody>
                  <a:tcPr marL="86400" marR="86400" marT="0" marB="0" anchor="ctr" horzOverflow="overflow">
                    <a:solidFill>
                      <a:srgbClr val="F1995D"/>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78901">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654466">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500" b="1" i="0" dirty="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67139">
                <a:tc row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2"/>
                      </a:pPr>
                      <a:r>
                        <a:rPr lang="en-ZA" sz="1500" b="0" i="0" u="none" strike="noStrike" kern="1200" baseline="0" dirty="0">
                          <a:solidFill>
                            <a:schemeClr val="dk1"/>
                          </a:solidFill>
                          <a:latin typeface="Gill Sans MT" panose="020B0502020104020203" pitchFamily="34" charset="0"/>
                          <a:ea typeface=""/>
                          <a:cs typeface="Arial" panose="020B0604020202020204" pitchFamily="34" charset="0"/>
                        </a:rPr>
                        <a:t>Number of destination enhancement initiatives supported.</a:t>
                      </a:r>
                    </a:p>
                  </a:txBody>
                  <a:tcPr marL="86409" marR="86400" marT="45713" marB="45713" horzOverflow="overflow">
                    <a:noFill/>
                  </a:tcPr>
                </a:tc>
                <a:tc gridSpan="3">
                  <a:txBody>
                    <a:bodyPr/>
                    <a:lstStyle/>
                    <a:p>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Fifteen destination enhancement initiatives supported … continued:</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68580" marR="68580" marT="0" marB="0">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384539">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i="0" u="none" strike="noStrike" kern="1200" baseline="0" dirty="0">
                        <a:solidFill>
                          <a:schemeClr val="dk1"/>
                        </a:solidFill>
                        <a:latin typeface="Arial Narrow" panose="020B0606020202030204" pitchFamily="34" charset="0"/>
                        <a:ea typeface=""/>
                        <a:cs typeface=""/>
                      </a:endParaRPr>
                    </a:p>
                  </a:txBody>
                  <a:tcPr marL="86409" marR="86400" marT="45713" marB="45713" horzOverflow="overflow">
                    <a:noFill/>
                  </a:tcPr>
                </a:tc>
                <a:tc>
                  <a:txBody>
                    <a:bodyPr/>
                    <a:lstStyle/>
                    <a:p>
                      <a:pPr marL="342900" indent="-342900" algn="just">
                        <a:buFont typeface="+mj-lt"/>
                        <a:buAutoNum type="arabicPeriod" startAt="15"/>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Implementation of the Tourism Blue Flag Programme to enhance South African beaches.</a:t>
                      </a:r>
                    </a:p>
                  </a:txBody>
                  <a:tcPr marL="68580" marR="68580" marT="0" marB="0">
                    <a:noFill/>
                  </a:tcPr>
                </a:tc>
                <a:tc>
                  <a:txBody>
                    <a:bodyPr/>
                    <a:lstStyle/>
                    <a:p>
                      <a:pPr algn="just">
                        <a:spcAft>
                          <a:spcPts val="0"/>
                        </a:spcAft>
                      </a:pPr>
                      <a:r>
                        <a:rPr lang="en-ZA" sz="1500" b="0" kern="1200" dirty="0">
                          <a:solidFill>
                            <a:schemeClr val="tx1"/>
                          </a:solidFill>
                          <a:latin typeface="Gill Sans MT" panose="020B0502020104020203" pitchFamily="34" charset="0"/>
                          <a:ea typeface=""/>
                          <a:cs typeface="Arial" panose="020B0604020202020204" pitchFamily="34" charset="0"/>
                        </a:rPr>
                        <a:t>Monitoring the implementation of the Tourism Blue Flag Programme.</a:t>
                      </a:r>
                    </a:p>
                  </a:txBody>
                  <a:tcPr marL="68580" marR="68580" marT="0" marB="0">
                    <a:noFill/>
                  </a:tcPr>
                </a:tc>
                <a:tc>
                  <a:txBody>
                    <a:bodyPr/>
                    <a:lstStyle/>
                    <a:p>
                      <a:pPr algn="just"/>
                      <a:r>
                        <a:rPr lang="en-ZA" sz="1500" dirty="0">
                          <a:latin typeface="Gill Sans MT" panose="020B0502020104020203" pitchFamily="34" charset="0"/>
                          <a:cs typeface="Arial" panose="020B0604020202020204" pitchFamily="34" charset="0"/>
                        </a:rPr>
                        <a:t>Monitoring the implementation of the Tourism Blue Flag Programme was not done.</a:t>
                      </a:r>
                    </a:p>
                    <a:p>
                      <a:pPr algn="just"/>
                      <a:endParaRPr lang="en-ZA" sz="1500" dirty="0">
                        <a:latin typeface="Gill Sans MT" panose="020B0502020104020203"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The Blue Flag interviews will be completed in January 2020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Induction and placement was completed in mid-February 2020.</a:t>
                      </a:r>
                      <a:r>
                        <a:rPr lang="en-ZA" sz="1500" b="0" i="0" u="none" strike="noStrike" kern="1200" baseline="0" dirty="0">
                          <a:solidFill>
                            <a:schemeClr val="tx1"/>
                          </a:solidFill>
                          <a:latin typeface="Gill Sans MT" panose="020B0502020104020203" pitchFamily="34" charset="0"/>
                          <a:ea typeface="+mn-ea"/>
                          <a:cs typeface="+mn-cs"/>
                        </a:rPr>
                        <a:t>	</a:t>
                      </a:r>
                      <a:endParaRPr lang="en-ZA" sz="1500" dirty="0">
                        <a:solidFill>
                          <a:schemeClr val="tx1"/>
                        </a:solidFill>
                        <a:latin typeface="Gill Sans MT" panose="020B0502020104020203" pitchFamily="34" charset="0"/>
                        <a:cs typeface="Arial" panose="020B0604020202020204" pitchFamily="34" charset="0"/>
                      </a:endParaRPr>
                    </a:p>
                  </a:txBody>
                  <a:tcPr marL="86409" marR="86400" marT="0" marB="0">
                    <a:noFill/>
                  </a:tcPr>
                </a:tc>
                <a:extLst>
                  <a:ext uri="{0D108BD9-81ED-4DB2-BD59-A6C34878D82A}">
                    <a16:rowId xmlns:a16="http://schemas.microsoft.com/office/drawing/2014/main" val="3328367527"/>
                  </a:ext>
                </a:extLst>
              </a:tr>
            </a:tbl>
          </a:graphicData>
        </a:graphic>
      </p:graphicFrame>
    </p:spTree>
    <p:extLst>
      <p:ext uri="{BB962C8B-B14F-4D97-AF65-F5344CB8AC3E}">
        <p14:creationId xmlns:p14="http://schemas.microsoft.com/office/powerpoint/2010/main" val="263169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4" name="Title 1"/>
          <p:cNvSpPr txBox="1">
            <a:spLocks/>
          </p:cNvSpPr>
          <p:nvPr/>
        </p:nvSpPr>
        <p:spPr>
          <a:xfrm>
            <a:off x="514865" y="1813632"/>
            <a:ext cx="8171935" cy="2398713"/>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4800" b="1" dirty="0">
              <a:solidFill>
                <a:srgbClr val="ED7D31"/>
              </a:solidFill>
              <a:latin typeface="Gill Sans MT" panose="020B0502020104020203" pitchFamily="34" charset="0"/>
            </a:endParaRPr>
          </a:p>
          <a:p>
            <a:pPr algn="ctr">
              <a:defRPr/>
            </a:pPr>
            <a:r>
              <a:rPr lang="en-US" sz="4800" b="1" dirty="0">
                <a:solidFill>
                  <a:srgbClr val="ED7D31"/>
                </a:solidFill>
                <a:latin typeface="Gill Sans MT" panose="020B0502020104020203" pitchFamily="34" charset="0"/>
              </a:rPr>
              <a:t> 1.	Performance Overview</a:t>
            </a:r>
          </a:p>
        </p:txBody>
      </p:sp>
      <p:sp>
        <p:nvSpPr>
          <p:cNvPr id="5" name="Footer Placeholder 1"/>
          <p:cNvSpPr>
            <a:spLocks noGrp="1"/>
          </p:cNvSpPr>
          <p:nvPr>
            <p:ph type="ftr" sz="quarter" idx="11"/>
          </p:nvPr>
        </p:nvSpPr>
        <p:spPr>
          <a:xfrm>
            <a:off x="514865" y="5991226"/>
            <a:ext cx="5526216"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594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41194" y="5828118"/>
            <a:ext cx="5104263" cy="2587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586375578"/>
              </p:ext>
            </p:extLst>
          </p:nvPr>
        </p:nvGraphicFramePr>
        <p:xfrm>
          <a:off x="341194" y="266246"/>
          <a:ext cx="8475259" cy="3326255"/>
        </p:xfrm>
        <a:graphic>
          <a:graphicData uri="http://schemas.openxmlformats.org/drawingml/2006/table">
            <a:tbl>
              <a:tblPr>
                <a:tableStyleId>{8A107856-5554-42FB-B03E-39F5DBC370BA}</a:tableStyleId>
              </a:tblPr>
              <a:tblGrid>
                <a:gridCol w="2140309">
                  <a:extLst>
                    <a:ext uri="{9D8B030D-6E8A-4147-A177-3AD203B41FA5}">
                      <a16:colId xmlns:a16="http://schemas.microsoft.com/office/drawing/2014/main" val="20000"/>
                    </a:ext>
                  </a:extLst>
                </a:gridCol>
                <a:gridCol w="1872065">
                  <a:extLst>
                    <a:ext uri="{9D8B030D-6E8A-4147-A177-3AD203B41FA5}">
                      <a16:colId xmlns:a16="http://schemas.microsoft.com/office/drawing/2014/main" val="1671383515"/>
                    </a:ext>
                  </a:extLst>
                </a:gridCol>
                <a:gridCol w="1945598">
                  <a:extLst>
                    <a:ext uri="{9D8B030D-6E8A-4147-A177-3AD203B41FA5}">
                      <a16:colId xmlns:a16="http://schemas.microsoft.com/office/drawing/2014/main" val="2823463211"/>
                    </a:ext>
                  </a:extLst>
                </a:gridCol>
                <a:gridCol w="2517287">
                  <a:extLst>
                    <a:ext uri="{9D8B030D-6E8A-4147-A177-3AD203B41FA5}">
                      <a16:colId xmlns:a16="http://schemas.microsoft.com/office/drawing/2014/main" val="2849243127"/>
                    </a:ext>
                  </a:extLst>
                </a:gridCol>
              </a:tblGrid>
              <a:tr h="481586">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latin typeface="Gill Sans MT" panose="020B0502020104020203" pitchFamily="34" charset="0"/>
                          <a:ea typeface="+mn-ea"/>
                          <a:cs typeface="Arial" panose="020B0604020202020204" pitchFamily="34" charset="0"/>
                        </a:rPr>
                        <a:t>Strategic objective: </a:t>
                      </a:r>
                      <a:r>
                        <a:rPr lang="en-US" sz="1600" b="1" kern="1200" dirty="0">
                          <a:solidFill>
                            <a:schemeClr val="tx1"/>
                          </a:solidFill>
                          <a:latin typeface="Gill Sans MT" panose="020B0502020104020203" pitchFamily="34" charset="0"/>
                          <a:ea typeface="+mn-ea"/>
                          <a:cs typeface="Arial" panose="020B0604020202020204" pitchFamily="34" charset="0"/>
                        </a:rPr>
                        <a:t>To create employment opportunities by implementing tourism projects.</a:t>
                      </a:r>
                    </a:p>
                  </a:txBody>
                  <a:tcPr marL="86400" marR="86400" marT="0" marB="0" anchor="ctr" horzOverflow="overflow">
                    <a:solidFill>
                      <a:srgbClr val="F1995D"/>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70840">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813269">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rgbClr val="FCECE8"/>
                    </a:solidFill>
                  </a:tcPr>
                </a:tc>
                <a:extLst>
                  <a:ext uri="{0D108BD9-81ED-4DB2-BD59-A6C34878D82A}">
                    <a16:rowId xmlns:a16="http://schemas.microsoft.com/office/drawing/2014/main" val="10002"/>
                  </a:ext>
                </a:extLst>
              </a:tr>
              <a:tr h="14017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indent="-342900" algn="just">
                        <a:buFont typeface="+mj-lt"/>
                        <a:buAutoNum type="arabicPeriod" startAt="3"/>
                      </a:pPr>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Number of </a:t>
                      </a:r>
                      <a:r>
                        <a:rPr lang="en-ZA" sz="1600" b="0" i="0" u="none" strike="noStrike" kern="1200" baseline="0" dirty="0" smtClean="0">
                          <a:solidFill>
                            <a:schemeClr val="dk1"/>
                          </a:solidFill>
                          <a:latin typeface="Gill Sans MT" panose="020B0502020104020203" pitchFamily="34" charset="0"/>
                          <a:ea typeface=""/>
                          <a:cs typeface="Arial" panose="020B0604020202020204" pitchFamily="34" charset="0"/>
                        </a:rPr>
                        <a:t>Full-Time Equivalent (FTE) FTE </a:t>
                      </a:r>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jobs created through Working for Tourism projects.</a:t>
                      </a:r>
                    </a:p>
                  </a:txBody>
                  <a:tcPr marL="86409" marR="86400" marT="45713" marB="45713" horzOverflow="overflow">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4 331 </a:t>
                      </a:r>
                      <a:r>
                        <a:rPr lang="en-ZA" sz="1600" b="0" i="0" u="none" strike="noStrike" kern="1200" baseline="0" dirty="0" smtClean="0">
                          <a:solidFill>
                            <a:schemeClr val="dk1"/>
                          </a:solidFill>
                          <a:latin typeface="Gill Sans MT" panose="020B0502020104020203" pitchFamily="34" charset="0"/>
                          <a:ea typeface="+mn-ea"/>
                          <a:cs typeface="Arial" panose="020B0604020202020204" pitchFamily="34" charset="0"/>
                        </a:rPr>
                        <a:t>FTE Jobs </a:t>
                      </a: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created.</a:t>
                      </a:r>
                    </a:p>
                  </a:txBody>
                  <a:tcPr marL="68580" marR="68580" marT="0" marB="0">
                    <a:noFill/>
                  </a:tcPr>
                </a:tc>
                <a:tc>
                  <a:txBody>
                    <a:bodyPr/>
                    <a:lstStyle/>
                    <a:p>
                      <a:pPr algn="just">
                        <a:spcAft>
                          <a:spcPts val="0"/>
                        </a:spcAft>
                      </a:pPr>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1082 </a:t>
                      </a:r>
                      <a:r>
                        <a:rPr lang="en-ZA" sz="1600" b="0" i="0" u="none" strike="noStrike" kern="1200" baseline="0" dirty="0" smtClean="0">
                          <a:solidFill>
                            <a:schemeClr val="dk1"/>
                          </a:solidFill>
                          <a:latin typeface="Gill Sans MT" panose="020B0502020104020203" pitchFamily="34" charset="0"/>
                          <a:ea typeface=""/>
                          <a:cs typeface="Arial" panose="020B0604020202020204" pitchFamily="34" charset="0"/>
                        </a:rPr>
                        <a:t>FTE Jobs </a:t>
                      </a:r>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created.</a:t>
                      </a:r>
                    </a:p>
                  </a:txBody>
                  <a:tcPr marL="68580" marR="68580" marT="0" marB="0">
                    <a:noFill/>
                  </a:tcPr>
                </a:tc>
                <a:tc>
                  <a:txBody>
                    <a:bodyPr/>
                    <a:lstStyle/>
                    <a:p>
                      <a:pPr algn="just" fontAlgn="t"/>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1 116 </a:t>
                      </a:r>
                      <a:r>
                        <a:rPr lang="en-ZA" sz="1600" b="0" i="0" u="none" strike="noStrike" kern="1200" baseline="0" dirty="0" smtClean="0">
                          <a:solidFill>
                            <a:schemeClr val="dk1"/>
                          </a:solidFill>
                          <a:latin typeface="Gill Sans MT" panose="020B0502020104020203" pitchFamily="34" charset="0"/>
                          <a:ea typeface=""/>
                          <a:cs typeface="Arial" panose="020B0604020202020204" pitchFamily="34" charset="0"/>
                        </a:rPr>
                        <a:t>FTE Jobs </a:t>
                      </a:r>
                      <a:r>
                        <a:rPr lang="en-ZA" sz="1600" b="0" i="0" u="none" strike="noStrike" kern="1200" baseline="0" dirty="0">
                          <a:solidFill>
                            <a:schemeClr val="dk1"/>
                          </a:solidFill>
                          <a:latin typeface="Gill Sans MT" panose="020B0502020104020203" pitchFamily="34" charset="0"/>
                          <a:ea typeface=""/>
                          <a:cs typeface="Arial" panose="020B0604020202020204" pitchFamily="34" charset="0"/>
                        </a:rPr>
                        <a:t>were created.</a:t>
                      </a: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	</a:t>
                      </a:r>
                    </a:p>
                    <a:p>
                      <a:pPr algn="just" fontAlgn="t"/>
                      <a:endParaRPr lang="en-ZA" sz="1600" b="0" i="0" u="none" strike="noStrike" kern="1200" baseline="0" dirty="0">
                        <a:solidFill>
                          <a:schemeClr val="dk1"/>
                        </a:solidFill>
                        <a:latin typeface="Gill Sans MT" panose="020B0502020104020203" pitchFamily="34" charset="0"/>
                        <a:ea typeface=""/>
                        <a:cs typeface="Arial" panose="020B0604020202020204" pitchFamily="34" charset="0"/>
                      </a:endParaRPr>
                    </a:p>
                  </a:txBody>
                  <a:tcPr marL="90000" marR="90000" marT="7620" marB="0">
                    <a:noFill/>
                  </a:tcPr>
                </a:tc>
                <a:extLst>
                  <a:ext uri="{0D108BD9-81ED-4DB2-BD59-A6C34878D82A}">
                    <a16:rowId xmlns:a16="http://schemas.microsoft.com/office/drawing/2014/main" val="3662097677"/>
                  </a:ext>
                </a:extLst>
              </a:tr>
            </a:tbl>
          </a:graphicData>
        </a:graphic>
      </p:graphicFrame>
    </p:spTree>
    <p:extLst>
      <p:ext uri="{BB962C8B-B14F-4D97-AF65-F5344CB8AC3E}">
        <p14:creationId xmlns:p14="http://schemas.microsoft.com/office/powerpoint/2010/main" val="397544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761242" y="5991226"/>
            <a:ext cx="4202643"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
        <p:nvSpPr>
          <p:cNvPr id="2" name="Rectangle 1"/>
          <p:cNvSpPr/>
          <p:nvPr/>
        </p:nvSpPr>
        <p:spPr>
          <a:xfrm>
            <a:off x="401651" y="1781086"/>
            <a:ext cx="8453591" cy="2554545"/>
          </a:xfrm>
          <a:prstGeom prst="rect">
            <a:avLst/>
          </a:prstGeom>
        </p:spPr>
        <p:txBody>
          <a:bodyPr wrap="square">
            <a:spAutoFit/>
          </a:bodyPr>
          <a:lstStyle/>
          <a:p>
            <a:pPr algn="ctr" eaLnBrk="0" hangingPunct="0">
              <a:defRPr/>
            </a:pPr>
            <a:r>
              <a:rPr lang="en-US" sz="4000" b="1" dirty="0">
                <a:solidFill>
                  <a:srgbClr val="ED7D31"/>
                </a:solidFill>
                <a:latin typeface="Gill Sans MT" panose="020B0502020104020203" pitchFamily="34" charset="0"/>
              </a:rPr>
              <a:t>2.4	PROGRAMME 4</a:t>
            </a:r>
          </a:p>
          <a:p>
            <a:pPr algn="ctr" eaLnBrk="0" hangingPunct="0">
              <a:defRPr/>
            </a:pPr>
            <a:endParaRPr lang="en-US" sz="4000" b="1" dirty="0">
              <a:solidFill>
                <a:srgbClr val="ED7D31"/>
              </a:solidFill>
              <a:latin typeface="Gill Sans MT" panose="020B0502020104020203" pitchFamily="34" charset="0"/>
            </a:endParaRPr>
          </a:p>
          <a:p>
            <a:pPr algn="ctr" eaLnBrk="0" hangingPunct="0">
              <a:defRPr/>
            </a:pPr>
            <a:r>
              <a:rPr lang="en-US" sz="4000" b="1" dirty="0">
                <a:solidFill>
                  <a:srgbClr val="ED7D31"/>
                </a:solidFill>
                <a:latin typeface="Gill Sans MT" panose="020B0502020104020203" pitchFamily="34" charset="0"/>
              </a:rPr>
              <a:t>TOURISM SECTOR SUPPORT SERVICES </a:t>
            </a:r>
          </a:p>
        </p:txBody>
      </p:sp>
    </p:spTree>
    <p:extLst>
      <p:ext uri="{BB962C8B-B14F-4D97-AF65-F5344CB8AC3E}">
        <p14:creationId xmlns:p14="http://schemas.microsoft.com/office/powerpoint/2010/main" val="52364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42991" y="5951399"/>
            <a:ext cx="4263546" cy="28212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687659829"/>
              </p:ext>
            </p:extLst>
          </p:nvPr>
        </p:nvGraphicFramePr>
        <p:xfrm>
          <a:off x="392464" y="319539"/>
          <a:ext cx="8428146" cy="5387900"/>
        </p:xfrm>
        <a:graphic>
          <a:graphicData uri="http://schemas.openxmlformats.org/drawingml/2006/table">
            <a:tbl>
              <a:tblPr/>
              <a:tblGrid>
                <a:gridCol w="1834872">
                  <a:extLst>
                    <a:ext uri="{9D8B030D-6E8A-4147-A177-3AD203B41FA5}">
                      <a16:colId xmlns:a16="http://schemas.microsoft.com/office/drawing/2014/main" val="20000"/>
                    </a:ext>
                  </a:extLst>
                </a:gridCol>
                <a:gridCol w="1754729">
                  <a:extLst>
                    <a:ext uri="{9D8B030D-6E8A-4147-A177-3AD203B41FA5}">
                      <a16:colId xmlns:a16="http://schemas.microsoft.com/office/drawing/2014/main" val="20001"/>
                    </a:ext>
                  </a:extLst>
                </a:gridCol>
                <a:gridCol w="2020529">
                  <a:extLst>
                    <a:ext uri="{9D8B030D-6E8A-4147-A177-3AD203B41FA5}">
                      <a16:colId xmlns:a16="http://schemas.microsoft.com/office/drawing/2014/main" val="2681679207"/>
                    </a:ext>
                  </a:extLst>
                </a:gridCol>
                <a:gridCol w="2818016">
                  <a:extLst>
                    <a:ext uri="{9D8B030D-6E8A-4147-A177-3AD203B41FA5}">
                      <a16:colId xmlns:a16="http://schemas.microsoft.com/office/drawing/2014/main" val="715179930"/>
                    </a:ext>
                  </a:extLst>
                </a:gridCol>
              </a:tblGrid>
              <a:tr h="375014">
                <a:tc gridSpan="4">
                  <a:txBody>
                    <a:bodyPr/>
                    <a:lstStyle/>
                    <a:p>
                      <a:r>
                        <a:rPr lang="en-ZA" sz="13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enhance understanding and awareness of the value of tourism and its opportunities.</a:t>
                      </a:r>
                      <a:r>
                        <a:rPr lang="en-ZA" sz="1300" b="0" i="0" u="none" strike="noStrike" kern="1200" baseline="0" dirty="0">
                          <a:solidFill>
                            <a:schemeClr val="tx1"/>
                          </a:solidFill>
                          <a:latin typeface="Gill Sans MT" panose="020B0502020104020203" pitchFamily="34" charset="0"/>
                          <a:ea typeface="+mn-ea"/>
                          <a:cs typeface="Arial" panose="020B0604020202020204" pitchFamily="34" charset="0"/>
                        </a:rPr>
                        <a:t>	</a:t>
                      </a: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7165">
                <a:tc rowSpan="2">
                  <a:txBody>
                    <a:bodyPr/>
                    <a:lstStyle/>
                    <a:p>
                      <a:pPr algn="ctr">
                        <a:lnSpc>
                          <a:spcPct val="100000"/>
                        </a:lnSpc>
                      </a:pPr>
                      <a:r>
                        <a:rPr lang="en-US" sz="1300" b="1" dirty="0">
                          <a:solidFill>
                            <a:schemeClr val="tx1"/>
                          </a:solidFill>
                          <a:latin typeface="Gill Sans MT" panose="020B0502020104020203" pitchFamily="34" charset="0"/>
                          <a:cs typeface="Arial" panose="020B0604020202020204" pitchFamily="34" charset="0"/>
                        </a:rPr>
                        <a:t>Key</a:t>
                      </a:r>
                      <a:r>
                        <a:rPr lang="en-US" sz="1300" b="1" baseline="0" dirty="0">
                          <a:solidFill>
                            <a:schemeClr val="tx1"/>
                          </a:solidFill>
                          <a:latin typeface="Gill Sans MT" panose="020B0502020104020203" pitchFamily="34" charset="0"/>
                          <a:cs typeface="Arial" panose="020B0604020202020204" pitchFamily="34" charset="0"/>
                        </a:rPr>
                        <a:t> Performance Indicator</a:t>
                      </a:r>
                      <a:endParaRPr lang="en-US" sz="13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algn="ctr">
                        <a:lnSpc>
                          <a:spcPct val="100000"/>
                        </a:lnSpc>
                      </a:pPr>
                      <a:r>
                        <a:rPr lang="en-US" sz="1300" b="1" dirty="0">
                          <a:solidFill>
                            <a:schemeClr val="tx1"/>
                          </a:solidFill>
                          <a:latin typeface="Gill Sans MT" panose="020B0502020104020203" pitchFamily="34" charset="0"/>
                          <a:cs typeface="Arial" panose="020B0604020202020204" pitchFamily="34" charset="0"/>
                        </a:rPr>
                        <a:t>Quarterly </a:t>
                      </a:r>
                      <a:r>
                        <a:rPr lang="en-US" sz="1300" b="1" baseline="0" dirty="0">
                          <a:solidFill>
                            <a:schemeClr val="tx1"/>
                          </a:solidFill>
                          <a:latin typeface="Gill Sans MT" panose="020B0502020104020203" pitchFamily="34" charset="0"/>
                          <a:cs typeface="Arial" panose="020B0604020202020204" pitchFamily="34" charset="0"/>
                        </a:rPr>
                        <a:t> </a:t>
                      </a:r>
                      <a:r>
                        <a:rPr lang="en-US" sz="1300" b="1" dirty="0">
                          <a:solidFill>
                            <a:schemeClr val="tx1"/>
                          </a:solidFill>
                          <a:latin typeface="Gill Sans MT" panose="020B0502020104020203" pitchFamily="34" charset="0"/>
                          <a:cs typeface="Arial" panose="020B0604020202020204" pitchFamily="34" charset="0"/>
                        </a:rPr>
                        <a:t>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459495">
                <a:tc vMerge="1">
                  <a:txBody>
                    <a:bodyPr/>
                    <a:lstStyle/>
                    <a:p>
                      <a:endParaRPr lang="en-ZA"/>
                    </a:p>
                  </a:txBody>
                  <a:tcPr/>
                </a:tc>
                <a:tc vMerge="1">
                  <a:txBody>
                    <a:bodyPr/>
                    <a:lstStyle/>
                    <a:p>
                      <a:endParaRPr lang="en-ZA"/>
                    </a:p>
                  </a:txBody>
                  <a:tcPr/>
                </a:tc>
                <a:tc>
                  <a:txBody>
                    <a:bodyPr/>
                    <a:lstStyle/>
                    <a:p>
                      <a:pPr algn="ctr">
                        <a:lnSpc>
                          <a:spcPct val="100000"/>
                        </a:lnSpc>
                      </a:pPr>
                      <a:r>
                        <a:rPr lang="en-US" sz="1300" b="1" dirty="0">
                          <a:latin typeface="Gill Sans MT" panose="020B0502020104020203" pitchFamily="34" charset="0"/>
                          <a:cs typeface="Arial" panose="020B0604020202020204" pitchFamily="34" charset="0"/>
                        </a:rPr>
                        <a:t>Quarter 3 Targets</a:t>
                      </a:r>
                      <a:endParaRPr lang="en-US" sz="13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Gill Sans MT" panose="020B0502020104020203" pitchFamily="34" charset="0"/>
                          <a:cs typeface="Arial" panose="020B0604020202020204" pitchFamily="34" charset="0"/>
                        </a:rPr>
                        <a:t>Quarter 3 Performance – </a:t>
                      </a:r>
                      <a:r>
                        <a:rPr lang="en-ZA" sz="1300" b="1" i="0" dirty="0" smtClean="0">
                          <a:latin typeface="Gill Sans MT" panose="020B0502020104020203" pitchFamily="34" charset="0"/>
                          <a:cs typeface="Arial" panose="020B0604020202020204" pitchFamily="34" charset="0"/>
                        </a:rPr>
                        <a:t>Actual </a:t>
                      </a:r>
                      <a:r>
                        <a:rPr lang="en-US" sz="1300" b="1" dirty="0">
                          <a:latin typeface="Gill Sans MT" panose="020B0502020104020203" pitchFamily="34" charset="0"/>
                          <a:cs typeface="Arial" panose="020B0604020202020204" pitchFamily="34" charset="0"/>
                        </a:rPr>
                        <a:t>Data</a:t>
                      </a:r>
                      <a:endParaRPr lang="en-US" sz="13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2048706">
                <a:tc rowSpan="2">
                  <a:txBody>
                    <a:bodyPr/>
                    <a:lstStyle/>
                    <a:p>
                      <a:pPr marL="342900" indent="-342900" algn="just">
                        <a:buFont typeface="+mj-lt"/>
                        <a:buAutoNum type="arabicPeriod"/>
                      </a:pPr>
                      <a:r>
                        <a:rPr lang="en-ZA" sz="1300" b="0" i="0" u="none" strike="noStrike" kern="1200" baseline="0" dirty="0">
                          <a:solidFill>
                            <a:schemeClr val="tx1"/>
                          </a:solidFill>
                          <a:latin typeface="Gill Sans MT" panose="020B0502020104020203" pitchFamily="34" charset="0"/>
                          <a:ea typeface="+mn-ea"/>
                          <a:cs typeface="Arial" panose="020B0604020202020204" pitchFamily="34" charset="0"/>
                        </a:rPr>
                        <a:t>Number of awareness sessions hosted.</a:t>
                      </a: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a:buFont typeface="+mj-lt"/>
                        <a:buAutoNum type="arabicPeriod"/>
                      </a:pPr>
                      <a:r>
                        <a:rPr lang="en-ZA" sz="1300" b="0" i="0" u="none" strike="noStrike" kern="1200" baseline="0" dirty="0">
                          <a:solidFill>
                            <a:schemeClr val="tx1"/>
                          </a:solidFill>
                          <a:latin typeface="Gill Sans MT" panose="020B0502020104020203" pitchFamily="34" charset="0"/>
                          <a:ea typeface="+mn-ea"/>
                          <a:cs typeface="Arial" panose="020B0604020202020204" pitchFamily="34" charset="0"/>
                        </a:rPr>
                        <a:t>Local Government Tourism Peer Learning Network sessions for municipal practitioners conducted in four provinces.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 typeface="+mj-lt"/>
                        <a:buNone/>
                        <a:tabLst/>
                        <a:defRPr/>
                      </a:pPr>
                      <a:r>
                        <a:rPr lang="en-ZA" sz="1300" b="0" kern="1200" dirty="0">
                          <a:solidFill>
                            <a:schemeClr val="tx1"/>
                          </a:solidFill>
                          <a:latin typeface="Gill Sans MT" panose="020B0502020104020203" pitchFamily="34" charset="0"/>
                          <a:ea typeface="+mn-ea"/>
                          <a:cs typeface="Arial" panose="020B0604020202020204" pitchFamily="34" charset="0"/>
                        </a:rPr>
                        <a:t>One Local Government Tourism Peer Learning Network session for municipal practitioners conducted.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a:solidFill>
                            <a:schemeClr val="tx1"/>
                          </a:solidFill>
                          <a:latin typeface="Gill Sans MT" panose="020B0502020104020203" pitchFamily="34" charset="0"/>
                          <a:ea typeface="+mn-ea"/>
                          <a:cs typeface="Arial" panose="020B0604020202020204" pitchFamily="34" charset="0"/>
                        </a:rPr>
                        <a:t>One Local Government Tourism Peer Learning Network session for municipal practitioners was conducted in Klerksdorp on 29-30 October 2019</a:t>
                      </a:r>
                      <a:r>
                        <a:rPr lang="en-ZA" sz="1300" b="0" kern="1200" dirty="0" smtClean="0">
                          <a:solidFill>
                            <a:schemeClr val="tx1"/>
                          </a:solidFill>
                          <a:latin typeface="Gill Sans MT" panose="020B0502020104020203" pitchFamily="34" charset="0"/>
                          <a:ea typeface="+mn-ea"/>
                          <a:cs typeface="Arial" panose="020B0604020202020204" pitchFamily="34" charset="0"/>
                        </a:rPr>
                        <a:t>. Participants</a:t>
                      </a:r>
                      <a:r>
                        <a:rPr lang="en-ZA" sz="1300" b="0" kern="1200" baseline="0" dirty="0" smtClean="0">
                          <a:solidFill>
                            <a:schemeClr val="tx1"/>
                          </a:solidFill>
                          <a:latin typeface="Gill Sans MT" panose="020B0502020104020203" pitchFamily="34" charset="0"/>
                          <a:ea typeface="+mn-ea"/>
                          <a:cs typeface="Arial" panose="020B0604020202020204" pitchFamily="34" charset="0"/>
                        </a:rPr>
                        <a:t> included Municipal Tourism and LED Practitioners, and members of Local Tourism Association. Discussions focused on Municipal Tourism Planning,  Municipal Tourism Human capital, etc.</a:t>
                      </a:r>
                    </a:p>
                    <a:p>
                      <a:pPr algn="just"/>
                      <a:endParaRPr lang="en-ZA" sz="13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55322">
                <a:tc vMerge="1">
                  <a:txBody>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endParaRPr lang="en-ZA" sz="1400" b="0" kern="1200" dirty="0">
                        <a:solidFill>
                          <a:schemeClr val="tx1"/>
                        </a:solidFill>
                        <a:latin typeface="Arial Narrow" pitchFamily="34" charset="0"/>
                        <a:ea typeface="+mn-ea"/>
                        <a:cs typeface="+mn-cs"/>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a:buFont typeface="+mj-lt"/>
                        <a:buAutoNum type="arabicPeriod" startAt="2"/>
                      </a:pPr>
                      <a:r>
                        <a:rPr lang="en-ZA" sz="1300" b="0" i="0" u="none" strike="noStrike" kern="1200" baseline="0" dirty="0">
                          <a:solidFill>
                            <a:schemeClr val="tx1"/>
                          </a:solidFill>
                          <a:latin typeface="Gill Sans MT" panose="020B0502020104020203" pitchFamily="34" charset="0"/>
                          <a:ea typeface="+mn-ea"/>
                          <a:cs typeface="Arial" panose="020B0604020202020204" pitchFamily="34" charset="0"/>
                        </a:rPr>
                        <a:t>Tourism information sharing sessions on departmental programmes and services, hosted in four provinces.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 typeface="+mj-lt"/>
                        <a:buNone/>
                        <a:tabLst/>
                        <a:defRPr/>
                      </a:pPr>
                      <a:r>
                        <a:rPr lang="en-ZA" sz="1300" b="0" kern="1200" dirty="0">
                          <a:solidFill>
                            <a:schemeClr val="tx1"/>
                          </a:solidFill>
                          <a:latin typeface="Gill Sans MT" panose="020B0502020104020203" pitchFamily="34" charset="0"/>
                          <a:ea typeface="+mn-ea"/>
                          <a:cs typeface="Arial" panose="020B0604020202020204" pitchFamily="34" charset="0"/>
                        </a:rPr>
                        <a:t>Tourism Information sharing sessions on departmental programmes and services hosted in one province.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a:solidFill>
                            <a:schemeClr val="tx1"/>
                          </a:solidFill>
                          <a:latin typeface="Gill Sans MT" panose="020B0502020104020203" pitchFamily="34" charset="0"/>
                          <a:ea typeface="+mn-ea"/>
                          <a:cs typeface="Arial" panose="020B0604020202020204" pitchFamily="34" charset="0"/>
                        </a:rPr>
                        <a:t>Tourism Information sharing sessions on departmental programmes and services in one province were hosted in Klerksdorp and Vryburg on 22 October 2019 and 19 November </a:t>
                      </a:r>
                      <a:r>
                        <a:rPr lang="en-ZA" sz="1300" b="0" kern="1200" dirty="0" smtClean="0">
                          <a:solidFill>
                            <a:schemeClr val="tx1"/>
                          </a:solidFill>
                          <a:latin typeface="Gill Sans MT" panose="020B0502020104020203" pitchFamily="34" charset="0"/>
                          <a:ea typeface="+mn-ea"/>
                          <a:cs typeface="Arial" panose="020B0604020202020204" pitchFamily="34" charset="0"/>
                        </a:rPr>
                        <a:t>2019. The format of the sessions included presentations by various institutions on their programmes and projects in support of SMME development and tourism funding. </a:t>
                      </a:r>
                    </a:p>
                    <a:p>
                      <a:pPr algn="just"/>
                      <a:endParaRPr lang="en-ZA" sz="13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633632"/>
                  </a:ext>
                </a:extLst>
              </a:tr>
            </a:tbl>
          </a:graphicData>
        </a:graphic>
      </p:graphicFrame>
    </p:spTree>
    <p:extLst>
      <p:ext uri="{BB962C8B-B14F-4D97-AF65-F5344CB8AC3E}">
        <p14:creationId xmlns:p14="http://schemas.microsoft.com/office/powerpoint/2010/main" val="2388700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219382" y="5854748"/>
            <a:ext cx="414734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1830251738"/>
              </p:ext>
            </p:extLst>
          </p:nvPr>
        </p:nvGraphicFramePr>
        <p:xfrm>
          <a:off x="219382" y="224005"/>
          <a:ext cx="8616708" cy="5130367"/>
        </p:xfrm>
        <a:graphic>
          <a:graphicData uri="http://schemas.openxmlformats.org/drawingml/2006/table">
            <a:tbl>
              <a:tblPr/>
              <a:tblGrid>
                <a:gridCol w="1940139">
                  <a:extLst>
                    <a:ext uri="{9D8B030D-6E8A-4147-A177-3AD203B41FA5}">
                      <a16:colId xmlns:a16="http://schemas.microsoft.com/office/drawing/2014/main" val="20000"/>
                    </a:ext>
                  </a:extLst>
                </a:gridCol>
                <a:gridCol w="1876082">
                  <a:extLst>
                    <a:ext uri="{9D8B030D-6E8A-4147-A177-3AD203B41FA5}">
                      <a16:colId xmlns:a16="http://schemas.microsoft.com/office/drawing/2014/main" val="20001"/>
                    </a:ext>
                  </a:extLst>
                </a:gridCol>
                <a:gridCol w="1735494">
                  <a:extLst>
                    <a:ext uri="{9D8B030D-6E8A-4147-A177-3AD203B41FA5}">
                      <a16:colId xmlns:a16="http://schemas.microsoft.com/office/drawing/2014/main" val="2777562130"/>
                    </a:ext>
                  </a:extLst>
                </a:gridCol>
                <a:gridCol w="3064993">
                  <a:extLst>
                    <a:ext uri="{9D8B030D-6E8A-4147-A177-3AD203B41FA5}">
                      <a16:colId xmlns:a16="http://schemas.microsoft.com/office/drawing/2014/main" val="454889364"/>
                    </a:ext>
                  </a:extLst>
                </a:gridCol>
              </a:tblGrid>
              <a:tr h="438468">
                <a:tc gridSpan="4">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accelerate the transformation of the tourism sector.</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62023">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Performance – </a:t>
                      </a:r>
                      <a:r>
                        <a:rPr lang="en-ZA" sz="1600" b="1" i="0" dirty="0" smtClean="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26572">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2"/>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incentivised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Five incentive programmes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2313992">
                <a:tc vMerge="1">
                  <a:txBody>
                    <a:bodyPr/>
                    <a:lstStyle/>
                    <a:p>
                      <a:endParaRPr lang="en-ZA"/>
                    </a:p>
                  </a:txBody>
                  <a:tcPr/>
                </a:tc>
                <a:tc>
                  <a:txBody>
                    <a:bodyPr/>
                    <a:lstStyle/>
                    <a:p>
                      <a:pPr marL="342900" indent="-342900" algn="just">
                        <a:buFont typeface="+mj-lt"/>
                        <a:buAutoNum type="arabicPeriod"/>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Market Access Support Programme (MASP).</a:t>
                      </a:r>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Applications and claims for MASP approved.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83 applications were received and 33 were approved for the MASP through the following shows: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Vakantieubeurs;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International Tourismus Borse; and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Moscow International Travel and Tourism.</a:t>
                      </a:r>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r h="1136935">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Tourism Grading Support Programme (TGSP).</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Discounts under the TGSP approved.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kumimoji="0" lang="en-ZA" sz="16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655 TGSP discounts were approved.</a:t>
                      </a:r>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5809153"/>
                  </a:ext>
                </a:extLst>
              </a:tr>
            </a:tbl>
          </a:graphicData>
        </a:graphic>
      </p:graphicFrame>
    </p:spTree>
    <p:extLst>
      <p:ext uri="{BB962C8B-B14F-4D97-AF65-F5344CB8AC3E}">
        <p14:creationId xmlns:p14="http://schemas.microsoft.com/office/powerpoint/2010/main" val="291213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238042" y="5991226"/>
            <a:ext cx="414734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953784455"/>
              </p:ext>
            </p:extLst>
          </p:nvPr>
        </p:nvGraphicFramePr>
        <p:xfrm>
          <a:off x="238042" y="224005"/>
          <a:ext cx="8551395" cy="5552351"/>
        </p:xfrm>
        <a:graphic>
          <a:graphicData uri="http://schemas.openxmlformats.org/drawingml/2006/table">
            <a:tbl>
              <a:tblPr/>
              <a:tblGrid>
                <a:gridCol w="1577110">
                  <a:extLst>
                    <a:ext uri="{9D8B030D-6E8A-4147-A177-3AD203B41FA5}">
                      <a16:colId xmlns:a16="http://schemas.microsoft.com/office/drawing/2014/main" val="20000"/>
                    </a:ext>
                  </a:extLst>
                </a:gridCol>
                <a:gridCol w="1916190">
                  <a:extLst>
                    <a:ext uri="{9D8B030D-6E8A-4147-A177-3AD203B41FA5}">
                      <a16:colId xmlns:a16="http://schemas.microsoft.com/office/drawing/2014/main" val="20001"/>
                    </a:ext>
                  </a:extLst>
                </a:gridCol>
                <a:gridCol w="1755058">
                  <a:extLst>
                    <a:ext uri="{9D8B030D-6E8A-4147-A177-3AD203B41FA5}">
                      <a16:colId xmlns:a16="http://schemas.microsoft.com/office/drawing/2014/main" val="1488690086"/>
                    </a:ext>
                  </a:extLst>
                </a:gridCol>
                <a:gridCol w="3303037">
                  <a:extLst>
                    <a:ext uri="{9D8B030D-6E8A-4147-A177-3AD203B41FA5}">
                      <a16:colId xmlns:a16="http://schemas.microsoft.com/office/drawing/2014/main" val="3356888239"/>
                    </a:ext>
                  </a:extLst>
                </a:gridCol>
              </a:tblGrid>
              <a:tr h="272847">
                <a:tc gridSpan="4">
                  <a:txBody>
                    <a:bodyPr/>
                    <a:lstStyle/>
                    <a:p>
                      <a:r>
                        <a:rPr lang="en-ZA" sz="14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accelerate the transformation of the tourism sector.</a:t>
                      </a:r>
                      <a:endParaRPr lang="en-ZA" sz="14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5380">
                <a:tc rowSpan="2">
                  <a:txBody>
                    <a:bodyPr/>
                    <a:lstStyle/>
                    <a:p>
                      <a:pPr algn="ctr">
                        <a:lnSpc>
                          <a:spcPct val="100000"/>
                        </a:lnSpc>
                      </a:pPr>
                      <a:r>
                        <a:rPr lang="en-US" sz="1400" b="1" dirty="0">
                          <a:solidFill>
                            <a:schemeClr val="tx1"/>
                          </a:solidFill>
                          <a:latin typeface="Gill Sans MT" panose="020B0502020104020203" pitchFamily="34" charset="0"/>
                          <a:cs typeface="Arial" panose="020B0604020202020204" pitchFamily="34" charset="0"/>
                        </a:rPr>
                        <a:t>Key</a:t>
                      </a:r>
                      <a:r>
                        <a:rPr lang="en-US" sz="1400" b="1" baseline="0" dirty="0">
                          <a:solidFill>
                            <a:schemeClr val="tx1"/>
                          </a:solidFill>
                          <a:latin typeface="Gill Sans MT" panose="020B0502020104020203" pitchFamily="34" charset="0"/>
                          <a:cs typeface="Arial" panose="020B0604020202020204" pitchFamily="34" charset="0"/>
                        </a:rPr>
                        <a:t> Performance Indicator</a:t>
                      </a:r>
                      <a:endParaRPr lang="en-US" sz="14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399532">
                <a:tc vMerge="1">
                  <a:txBody>
                    <a:bodyPr/>
                    <a:lstStyle/>
                    <a:p>
                      <a:endParaRPr lang="en-ZA"/>
                    </a:p>
                  </a:txBody>
                  <a:tcPr/>
                </a:tc>
                <a:tc vMerge="1">
                  <a:txBody>
                    <a:bodyPr/>
                    <a:lstStyle/>
                    <a:p>
                      <a:endParaRPr lang="en-ZA"/>
                    </a:p>
                  </a:txBody>
                  <a:tcPr/>
                </a:tc>
                <a:tc>
                  <a:txBody>
                    <a:bodyPr/>
                    <a:lstStyle/>
                    <a:p>
                      <a:pPr algn="ctr">
                        <a:lnSpc>
                          <a:spcPct val="100000"/>
                        </a:lnSpc>
                      </a:pPr>
                      <a:r>
                        <a:rPr lang="en-US" sz="1400" b="1" dirty="0">
                          <a:latin typeface="Gill Sans MT" panose="020B0502020104020203" pitchFamily="34" charset="0"/>
                          <a:cs typeface="Arial" panose="020B0604020202020204" pitchFamily="34" charset="0"/>
                        </a:rPr>
                        <a:t>Quarter 3 Targets</a:t>
                      </a:r>
                      <a:endParaRPr lang="en-US" sz="14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cs typeface="Arial" panose="020B0604020202020204" pitchFamily="34" charset="0"/>
                        </a:rPr>
                        <a:t>Quarter 3 Performance – </a:t>
                      </a:r>
                      <a:r>
                        <a:rPr lang="en-ZA" sz="1400" b="1" i="0" dirty="0" smtClean="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4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265544">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2"/>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Number of incentivised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400" b="1" i="0" u="none" strike="noStrike" kern="1200" baseline="0" dirty="0">
                          <a:solidFill>
                            <a:schemeClr val="tx1"/>
                          </a:solidFill>
                          <a:latin typeface="Gill Sans MT" panose="020B0502020104020203" pitchFamily="34" charset="0"/>
                          <a:ea typeface="+mn-ea"/>
                          <a:cs typeface="Arial" panose="020B0604020202020204" pitchFamily="34" charset="0"/>
                        </a:rPr>
                        <a:t>Five incentive programmes implemented … continued: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806199">
                <a:tc vMerge="1">
                  <a:txBody>
                    <a:bodyPr/>
                    <a:lstStyle/>
                    <a:p>
                      <a:endParaRPr lang="en-ZA"/>
                    </a:p>
                  </a:txBody>
                  <a:tcPr/>
                </a:tc>
                <a:tc>
                  <a:txBody>
                    <a:bodyPr/>
                    <a:lstStyle/>
                    <a:p>
                      <a:pPr marL="342900" indent="-342900" algn="just">
                        <a:buFont typeface="+mj-lt"/>
                        <a:buAutoNum type="arabicPeriod" startAt="3"/>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Green Tourism Incentive Programme (GTIP).</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kern="1200" dirty="0">
                          <a:solidFill>
                            <a:schemeClr val="tx1"/>
                          </a:solidFill>
                          <a:latin typeface="Gill Sans MT" panose="020B0502020104020203" pitchFamily="34" charset="0"/>
                          <a:ea typeface="+mn-ea"/>
                          <a:cs typeface="Arial" panose="020B0604020202020204" pitchFamily="34" charset="0"/>
                        </a:rPr>
                        <a:t>Applications for the GTIP approved.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4 applications for the GTIP were approved in Eastern Cape </a:t>
                      </a:r>
                      <a:r>
                        <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(EC) (1</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r>
                        <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Gauteng (GP)  </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(1) and </a:t>
                      </a:r>
                      <a:r>
                        <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Mpumalanga (MP)  </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r h="799065">
                <a:tc vMerge="1">
                  <a:txBody>
                    <a:bodyPr/>
                    <a:lstStyle/>
                    <a:p>
                      <a:endParaRPr lang="en-ZA"/>
                    </a:p>
                  </a:txBody>
                  <a:tcPr/>
                </a:tc>
                <a:tc>
                  <a:txBody>
                    <a:bodyPr/>
                    <a:lstStyle/>
                    <a:p>
                      <a:pPr marL="342900" indent="-342900" algn="just">
                        <a:buFont typeface="+mj-lt"/>
                        <a:buAutoNum type="arabicPeriod" startAt="4"/>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Tourism Transformation Fund (TTF</a:t>
                      </a:r>
                      <a:r>
                        <a:rPr lang="en-ZA" sz="1400" b="0" i="0" u="none" strike="noStrike" kern="1200" baseline="0" dirty="0" smtClean="0">
                          <a:solidFill>
                            <a:schemeClr val="tx1"/>
                          </a:solidFill>
                          <a:latin typeface="Gill Sans MT" panose="020B0502020104020203" pitchFamily="34" charset="0"/>
                          <a:ea typeface="+mn-ea"/>
                          <a:cs typeface="Arial" panose="020B0604020202020204" pitchFamily="34" charset="0"/>
                        </a:rPr>
                        <a:t>).</a:t>
                      </a:r>
                    </a:p>
                    <a:p>
                      <a:pPr marL="342900" indent="-342900" algn="just">
                        <a:buFont typeface="+mj-lt"/>
                        <a:buAutoNum type="arabicPeriod" startAt="4"/>
                      </a:pPr>
                      <a:endParaRPr lang="en-ZA" sz="14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kern="1200" dirty="0">
                          <a:solidFill>
                            <a:schemeClr val="tx1"/>
                          </a:solidFill>
                          <a:latin typeface="Gill Sans MT" panose="020B0502020104020203" pitchFamily="34" charset="0"/>
                          <a:ea typeface="+mn-ea"/>
                          <a:cs typeface="Arial" panose="020B0604020202020204" pitchFamily="34" charset="0"/>
                        </a:rPr>
                        <a:t>Applications for the TTF approved.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3 applications for TTF were approved in </a:t>
                      </a:r>
                      <a:r>
                        <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MP (</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 and </a:t>
                      </a:r>
                      <a:r>
                        <a:rPr kumimoji="0" lang="en-ZA" sz="1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EC (</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1).</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5809153"/>
                  </a:ext>
                </a:extLst>
              </a:tr>
              <a:tr h="2404329">
                <a:tc vMerge="1">
                  <a:txBody>
                    <a:bodyPr/>
                    <a:lstStyle/>
                    <a:p>
                      <a:pPr marL="342900" indent="-342900" algn="just">
                        <a:buFont typeface="+mj-lt"/>
                        <a:buAutoNum type="arabicPeriod" startAt="2"/>
                      </a:pP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5"/>
                        <a:tabLst/>
                        <a:defRPr/>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Tourism Equity Fund (TEF).</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dirty="0">
                          <a:latin typeface="Gill Sans MT" panose="020B0502020104020203" pitchFamily="34" charset="0"/>
                          <a:cs typeface="Arial" panose="020B0604020202020204" pitchFamily="34" charset="0"/>
                        </a:rPr>
                        <a:t>Applications for the TEF approved.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dirty="0">
                          <a:latin typeface="Gill Sans MT" panose="020B0502020104020203" pitchFamily="34" charset="0"/>
                          <a:cs typeface="Arial" panose="020B0604020202020204" pitchFamily="34" charset="0"/>
                        </a:rPr>
                        <a:t>Applications for the TEF were not approved</a:t>
                      </a:r>
                    </a:p>
                    <a:p>
                      <a:pPr algn="just"/>
                      <a:endParaRPr lang="en-ZA" sz="1400" dirty="0">
                        <a:latin typeface="Gill Sans MT" panose="020B0502020104020203"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a:solidFill>
                            <a:schemeClr val="dk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tx1"/>
                          </a:solidFill>
                          <a:latin typeface="Gill Sans MT" panose="020B0502020104020203" pitchFamily="34" charset="0"/>
                          <a:ea typeface="+mn-ea"/>
                          <a:cs typeface="Arial" panose="020B0604020202020204" pitchFamily="34" charset="0"/>
                        </a:rPr>
                        <a:t>There were delays </a:t>
                      </a: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in finalising the TEF pilot proposal and scoring model.</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tx1"/>
                          </a:solidFill>
                          <a:latin typeface="Gill Sans MT" panose="020B05020201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a:solidFill>
                            <a:schemeClr val="dk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tx1"/>
                          </a:solidFill>
                          <a:latin typeface="Gill Sans MT" panose="020B0502020104020203" pitchFamily="34" charset="0"/>
                          <a:ea typeface="+mn-ea"/>
                          <a:cs typeface="Arial" panose="020B0604020202020204" pitchFamily="34" charset="0"/>
                        </a:rPr>
                        <a:t>The TEF </a:t>
                      </a: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pilot proposal </a:t>
                      </a:r>
                      <a:r>
                        <a:rPr lang="en-ZA" sz="1400" b="0" i="0" u="none" strike="noStrike" kern="1200" baseline="0" dirty="0" smtClean="0">
                          <a:solidFill>
                            <a:schemeClr val="tx1"/>
                          </a:solidFill>
                          <a:latin typeface="Gill Sans MT" panose="020B0502020104020203" pitchFamily="34" charset="0"/>
                          <a:ea typeface="+mn-ea"/>
                          <a:cs typeface="Arial" panose="020B0604020202020204" pitchFamily="34" charset="0"/>
                        </a:rPr>
                        <a:t>was submitted </a:t>
                      </a: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for Ministerial approval. FMA and guidelines will be finalised following approval</a:t>
                      </a:r>
                      <a:r>
                        <a:rPr lang="en-ZA" sz="1400" b="0" i="0" u="none" strike="noStrike" kern="1200" baseline="0" dirty="0" smtClean="0">
                          <a:solidFill>
                            <a:schemeClr val="tx1"/>
                          </a:solidFill>
                          <a:latin typeface="Gill Sans MT" panose="020B0502020104020203"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0106387"/>
                  </a:ext>
                </a:extLst>
              </a:tr>
            </a:tbl>
          </a:graphicData>
        </a:graphic>
      </p:graphicFrame>
    </p:spTree>
    <p:extLst>
      <p:ext uri="{BB962C8B-B14F-4D97-AF65-F5344CB8AC3E}">
        <p14:creationId xmlns:p14="http://schemas.microsoft.com/office/powerpoint/2010/main" val="1937715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436727" y="5827453"/>
            <a:ext cx="41521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887597878"/>
              </p:ext>
            </p:extLst>
          </p:nvPr>
        </p:nvGraphicFramePr>
        <p:xfrm>
          <a:off x="460402" y="395510"/>
          <a:ext cx="8256896" cy="5365065"/>
        </p:xfrm>
        <a:graphic>
          <a:graphicData uri="http://schemas.openxmlformats.org/drawingml/2006/table">
            <a:tbl>
              <a:tblPr/>
              <a:tblGrid>
                <a:gridCol w="1848092">
                  <a:extLst>
                    <a:ext uri="{9D8B030D-6E8A-4147-A177-3AD203B41FA5}">
                      <a16:colId xmlns:a16="http://schemas.microsoft.com/office/drawing/2014/main" val="20000"/>
                    </a:ext>
                  </a:extLst>
                </a:gridCol>
                <a:gridCol w="2195788">
                  <a:extLst>
                    <a:ext uri="{9D8B030D-6E8A-4147-A177-3AD203B41FA5}">
                      <a16:colId xmlns:a16="http://schemas.microsoft.com/office/drawing/2014/main" val="20001"/>
                    </a:ext>
                  </a:extLst>
                </a:gridCol>
                <a:gridCol w="1703035">
                  <a:extLst>
                    <a:ext uri="{9D8B030D-6E8A-4147-A177-3AD203B41FA5}">
                      <a16:colId xmlns:a16="http://schemas.microsoft.com/office/drawing/2014/main" val="330662138"/>
                    </a:ext>
                  </a:extLst>
                </a:gridCol>
                <a:gridCol w="2509981">
                  <a:extLst>
                    <a:ext uri="{9D8B030D-6E8A-4147-A177-3AD203B41FA5}">
                      <a16:colId xmlns:a16="http://schemas.microsoft.com/office/drawing/2014/main" val="3484772054"/>
                    </a:ext>
                  </a:extLst>
                </a:gridCol>
              </a:tblGrid>
              <a:tr h="309357">
                <a:tc gridSpan="4">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accelerate the transformation of the tourism sector.</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0772">
                <a:tc rowSpan="2">
                  <a:txBody>
                    <a:bodyPr/>
                    <a:lstStyle/>
                    <a:p>
                      <a:pPr algn="ctr">
                        <a:lnSpc>
                          <a:spcPct val="100000"/>
                        </a:lnSpc>
                      </a:pPr>
                      <a:r>
                        <a:rPr lang="en-US" sz="1500" b="1" dirty="0">
                          <a:solidFill>
                            <a:schemeClr val="tx1"/>
                          </a:solidFill>
                          <a:latin typeface="Gill Sans MT" panose="020B0502020104020203" pitchFamily="34" charset="0"/>
                          <a:cs typeface="Arial" panose="020B0604020202020204" pitchFamily="34" charset="0"/>
                        </a:rPr>
                        <a:t>Key</a:t>
                      </a:r>
                      <a:r>
                        <a:rPr lang="en-US" sz="1500" b="1" baseline="0" dirty="0">
                          <a:solidFill>
                            <a:schemeClr val="tx1"/>
                          </a:solidFill>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algn="ct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32752">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400" b="1" i="0" dirty="0" smtClean="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0082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3"/>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Number of initiatives implemented to support Domestic Tourism Growth Strategy.</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Three initiatives: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773659">
                <a:tc vMerge="1">
                  <a:txBody>
                    <a:bodyPr/>
                    <a:lstStyle/>
                    <a:p>
                      <a:endParaRPr lang="en-ZA"/>
                    </a:p>
                  </a:txBody>
                  <a:tcPr/>
                </a:tc>
                <a:tc>
                  <a:txBody>
                    <a:bodyPr/>
                    <a:lstStyle/>
                    <a:p>
                      <a:pPr marL="228600" indent="-228600" algn="just">
                        <a:buFont typeface="+mj-lt"/>
                        <a:buAutoNum type="arabicPeriod"/>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Implementation of Domestic Tourism Incentive scheme to increase tourist numbers in partnership with SANParks at five National Parks:</a:t>
                      </a:r>
                    </a:p>
                    <a:p>
                      <a:pPr marL="355600" lvl="0" indent="-17145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Kruger National Park</a:t>
                      </a:r>
                    </a:p>
                    <a:p>
                      <a:pPr marL="355600" lvl="0" indent="-17145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Golden Gate National Park</a:t>
                      </a:r>
                    </a:p>
                    <a:p>
                      <a:pPr marL="355600" lvl="0" indent="-17145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Kgalagadi National Park</a:t>
                      </a:r>
                    </a:p>
                    <a:p>
                      <a:pPr marL="355600" lvl="0" indent="-17145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Marakele National Park</a:t>
                      </a:r>
                    </a:p>
                    <a:p>
                      <a:pPr marL="355600" lvl="0" indent="-17145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Addo Elephant National Park</a:t>
                      </a:r>
                    </a:p>
                    <a:p>
                      <a:pPr marL="184150" lvl="0" indent="0" algn="just">
                        <a:buFont typeface="Arial" panose="020B0604020202020204" pitchFamily="34" charset="0"/>
                        <a:buNone/>
                      </a:pP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Implement Domestic Tourism Scheme in two Parks.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Domestic Tourism Scheme was implemented in one park (Addo National Park).</a:t>
                      </a:r>
                    </a:p>
                    <a:p>
                      <a:pPr algn="just"/>
                      <a:endParaRPr lang="en-ZA" sz="15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Consultation with the parks had to be done before activation of the implementation of the scheme.</a:t>
                      </a:r>
                      <a:r>
                        <a:rPr lang="en-ZA" sz="1500" b="0" i="0" u="none" strike="noStrike" kern="1200" baseline="0" dirty="0">
                          <a:solidFill>
                            <a:schemeClr val="tx1"/>
                          </a:solidFill>
                          <a:latin typeface="Gill Sans MT" panose="020B05020201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a:solidFill>
                          <a:schemeClr val="tx1"/>
                        </a:solidFill>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Activations were to be done in Augrabies on 16 &amp; 17 January 2020 and Marakele on 4 &amp; 5 February 2020.</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3735502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219382" y="5991226"/>
            <a:ext cx="41566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38734159"/>
              </p:ext>
            </p:extLst>
          </p:nvPr>
        </p:nvGraphicFramePr>
        <p:xfrm>
          <a:off x="354841" y="224005"/>
          <a:ext cx="8420668" cy="5495660"/>
        </p:xfrm>
        <a:graphic>
          <a:graphicData uri="http://schemas.openxmlformats.org/drawingml/2006/table">
            <a:tbl>
              <a:tblPr/>
              <a:tblGrid>
                <a:gridCol w="1902178">
                  <a:extLst>
                    <a:ext uri="{9D8B030D-6E8A-4147-A177-3AD203B41FA5}">
                      <a16:colId xmlns:a16="http://schemas.microsoft.com/office/drawing/2014/main" val="20000"/>
                    </a:ext>
                  </a:extLst>
                </a:gridCol>
                <a:gridCol w="2049779">
                  <a:extLst>
                    <a:ext uri="{9D8B030D-6E8A-4147-A177-3AD203B41FA5}">
                      <a16:colId xmlns:a16="http://schemas.microsoft.com/office/drawing/2014/main" val="20001"/>
                    </a:ext>
                  </a:extLst>
                </a:gridCol>
                <a:gridCol w="154929">
                  <a:extLst>
                    <a:ext uri="{9D8B030D-6E8A-4147-A177-3AD203B41FA5}">
                      <a16:colId xmlns:a16="http://schemas.microsoft.com/office/drawing/2014/main" val="3725002578"/>
                    </a:ext>
                  </a:extLst>
                </a:gridCol>
                <a:gridCol w="1866791">
                  <a:extLst>
                    <a:ext uri="{9D8B030D-6E8A-4147-A177-3AD203B41FA5}">
                      <a16:colId xmlns:a16="http://schemas.microsoft.com/office/drawing/2014/main" val="2204199228"/>
                    </a:ext>
                  </a:extLst>
                </a:gridCol>
                <a:gridCol w="193841">
                  <a:extLst>
                    <a:ext uri="{9D8B030D-6E8A-4147-A177-3AD203B41FA5}">
                      <a16:colId xmlns:a16="http://schemas.microsoft.com/office/drawing/2014/main" val="3079057122"/>
                    </a:ext>
                  </a:extLst>
                </a:gridCol>
                <a:gridCol w="2253150">
                  <a:extLst>
                    <a:ext uri="{9D8B030D-6E8A-4147-A177-3AD203B41FA5}">
                      <a16:colId xmlns:a16="http://schemas.microsoft.com/office/drawing/2014/main" val="2403975759"/>
                    </a:ext>
                  </a:extLst>
                </a:gridCol>
              </a:tblGrid>
              <a:tr h="335832">
                <a:tc gridSpan="6">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accelerate the transformation of the tourism sector.</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gridSpan="2">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hMerge="1">
                  <a:txBody>
                    <a:bodyPr/>
                    <a:lstStyle/>
                    <a:p>
                      <a:endParaRPr lang="en-ZA"/>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smtClean="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hMerge="1">
                  <a:txBody>
                    <a:bodyPr/>
                    <a:lstStyle/>
                    <a:p>
                      <a:endParaRPr lang="en-ZA"/>
                    </a:p>
                  </a:txBody>
                  <a:tcPr/>
                </a:tc>
                <a:extLst>
                  <a:ext uri="{0D108BD9-81ED-4DB2-BD59-A6C34878D82A}">
                    <a16:rowId xmlns:a16="http://schemas.microsoft.com/office/drawing/2014/main" val="10002"/>
                  </a:ext>
                </a:extLst>
              </a:tr>
              <a:tr h="326572">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3"/>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initiatives implemented to support Domestic Tourism Growth Strategy.</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5">
                  <a:txBody>
                    <a:bodyPr/>
                    <a:lstStyle/>
                    <a:p>
                      <a:pPr algn="just"/>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Three initiatives … continued: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lnT w="19050" cap="flat" cmpd="sng" algn="ctr">
                      <a:solidFill>
                        <a:srgbClr val="F26500"/>
                      </a:solidFill>
                      <a:prstDash val="solid"/>
                      <a:round/>
                      <a:headEnd type="none" w="med" len="med"/>
                      <a:tailEnd type="none" w="med" len="med"/>
                    </a:lnT>
                  </a:tcPr>
                </a:tc>
                <a:tc hMerge="1">
                  <a:txBody>
                    <a:bodyPr/>
                    <a:lstStyle/>
                    <a:p>
                      <a:endParaRPr lang="en-ZA"/>
                    </a:p>
                  </a:txBody>
                  <a:tcPr/>
                </a:tc>
                <a:extLst>
                  <a:ext uri="{0D108BD9-81ED-4DB2-BD59-A6C34878D82A}">
                    <a16:rowId xmlns:a16="http://schemas.microsoft.com/office/drawing/2014/main" val="10003"/>
                  </a:ext>
                </a:extLst>
              </a:tr>
              <a:tr h="2285999">
                <a:tc vMerge="1">
                  <a:txBody>
                    <a:bodyPr/>
                    <a:lstStyle/>
                    <a:p>
                      <a:endParaRPr lang="en-ZA"/>
                    </a:p>
                  </a:txBody>
                  <a:tcPr/>
                </a:tc>
                <a:tc gridSpan="2">
                  <a:txBody>
                    <a:bodyPr/>
                    <a:lstStyle/>
                    <a:p>
                      <a:pPr marL="342900" indent="-342900" algn="just">
                        <a:buFont typeface="+mj-lt"/>
                        <a:buAutoNum type="arabicPeriod" startAt="2"/>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Implementation of initiative targeted at supporting the increase in domestic tourism among designated groups (youth, elderly and people with disabilities).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2">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One initiative for designated group supported.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One initiative for designated group (people with disabilities) was supported in Lesedi Cultural Village on 12 December 2019.</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r h="1632857">
                <a:tc vMerge="1">
                  <a:txBody>
                    <a:bodyPr/>
                    <a:lstStyle/>
                    <a:p>
                      <a:endParaRPr lang="en-ZA"/>
                    </a:p>
                  </a:txBody>
                  <a:tcPr/>
                </a:tc>
                <a:tc gridSpan="2">
                  <a:txBody>
                    <a:bodyPr/>
                    <a:lstStyle/>
                    <a:p>
                      <a:pPr marL="342900" indent="-342900" algn="just">
                        <a:buFont typeface="+mj-lt"/>
                        <a:buAutoNum type="arabicPeriod" startAt="3"/>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Tourism Month campaign implemented in conjunction with provinces and the sector.</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2">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Close out report for World Tourism Day activities and commence planning for 2020 Tourism Month Activities.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Close out report for World Tourism Day activities was developed and planning for 2020 Tourism Month Activities has commenced.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2158413"/>
                  </a:ext>
                </a:extLst>
              </a:tr>
            </a:tbl>
          </a:graphicData>
        </a:graphic>
      </p:graphicFrame>
    </p:spTree>
    <p:extLst>
      <p:ext uri="{BB962C8B-B14F-4D97-AF65-F5344CB8AC3E}">
        <p14:creationId xmlns:p14="http://schemas.microsoft.com/office/powerpoint/2010/main" val="265163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422692" y="6268870"/>
            <a:ext cx="110217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228904" y="5903745"/>
            <a:ext cx="412849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828278719"/>
              </p:ext>
            </p:extLst>
          </p:nvPr>
        </p:nvGraphicFramePr>
        <p:xfrm>
          <a:off x="228904" y="224005"/>
          <a:ext cx="8625847" cy="5286832"/>
        </p:xfrm>
        <a:graphic>
          <a:graphicData uri="http://schemas.openxmlformats.org/drawingml/2006/table">
            <a:tbl>
              <a:tblPr/>
              <a:tblGrid>
                <a:gridCol w="1940139">
                  <a:extLst>
                    <a:ext uri="{9D8B030D-6E8A-4147-A177-3AD203B41FA5}">
                      <a16:colId xmlns:a16="http://schemas.microsoft.com/office/drawing/2014/main" val="20000"/>
                    </a:ext>
                  </a:extLst>
                </a:gridCol>
                <a:gridCol w="2090686">
                  <a:extLst>
                    <a:ext uri="{9D8B030D-6E8A-4147-A177-3AD203B41FA5}">
                      <a16:colId xmlns:a16="http://schemas.microsoft.com/office/drawing/2014/main" val="20001"/>
                    </a:ext>
                  </a:extLst>
                </a:gridCol>
                <a:gridCol w="2062066">
                  <a:extLst>
                    <a:ext uri="{9D8B030D-6E8A-4147-A177-3AD203B41FA5}">
                      <a16:colId xmlns:a16="http://schemas.microsoft.com/office/drawing/2014/main" val="3725002578"/>
                    </a:ext>
                  </a:extLst>
                </a:gridCol>
                <a:gridCol w="2532956">
                  <a:extLst>
                    <a:ext uri="{9D8B030D-6E8A-4147-A177-3AD203B41FA5}">
                      <a16:colId xmlns:a16="http://schemas.microsoft.com/office/drawing/2014/main" val="3079057122"/>
                    </a:ext>
                  </a:extLst>
                </a:gridCol>
              </a:tblGrid>
              <a:tr h="457731">
                <a:tc gridSpan="4">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the development and growth of tourism enterprises to contribute to inclusive economic growth and job creation.</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4690">
                <a:tc rowSpan="2">
                  <a:txBody>
                    <a:bodyPr/>
                    <a:lstStyle/>
                    <a:p>
                      <a:pPr algn="ctr">
                        <a:lnSpc>
                          <a:spcPct val="100000"/>
                        </a:lnSpc>
                      </a:pPr>
                      <a:r>
                        <a:rPr lang="en-US" sz="1500" b="1" dirty="0">
                          <a:solidFill>
                            <a:schemeClr val="tx1"/>
                          </a:solidFill>
                          <a:latin typeface="Gill Sans MT" panose="020B0502020104020203" pitchFamily="34" charset="0"/>
                          <a:cs typeface="Arial" panose="020B0604020202020204" pitchFamily="34" charset="0"/>
                        </a:rPr>
                        <a:t>Key</a:t>
                      </a:r>
                      <a:r>
                        <a:rPr lang="en-US" sz="1500" b="1" baseline="0" dirty="0">
                          <a:solidFill>
                            <a:schemeClr val="tx1"/>
                          </a:solidFill>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772421">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500" b="1" i="0" dirty="0" smtClean="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06517">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4"/>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Number of enterprise development initiatives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Three initiatives: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963855">
                <a:tc vMerge="1">
                  <a:txBody>
                    <a:bodyPr/>
                    <a:lstStyle/>
                    <a:p>
                      <a:endParaRPr lang="en-ZA"/>
                    </a:p>
                  </a:txBody>
                  <a:tcPr/>
                </a:tc>
                <a:tc>
                  <a:txBody>
                    <a:bodyPr/>
                    <a:lstStyle/>
                    <a:p>
                      <a:pPr marL="342900" indent="-342900" algn="just">
                        <a:buFont typeface="+mj-lt"/>
                        <a:buAutoNum type="arabicPeriod"/>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Support four existing incubators:</a:t>
                      </a:r>
                    </a:p>
                    <a:p>
                      <a:pPr marL="400050" indent="-400050" algn="just">
                        <a:buFont typeface="+mj-lt"/>
                        <a:buAutoNum type="romanLcPeriod"/>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Pilanesberg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500" b="0" i="0" u="none" strike="noStrike" kern="1200" baseline="0" dirty="0" smtClean="0">
                        <a:solidFill>
                          <a:schemeClr val="tx1"/>
                        </a:solidFill>
                        <a:latin typeface="Gill Sans MT" panose="020B0502020104020203"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500" b="0" i="0" u="none" strike="noStrike" kern="1200" baseline="0" dirty="0" smtClean="0">
                        <a:solidFill>
                          <a:schemeClr val="tx1"/>
                        </a:solidFill>
                        <a:latin typeface="Gill Sans MT" panose="020B0502020104020203"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No target for Q3</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N/A</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r h="1129225">
                <a:tc vMerge="1">
                  <a:txBody>
                    <a:bodyPr/>
                    <a:lstStyle/>
                    <a:p>
                      <a:endParaRPr lang="en-ZA"/>
                    </a:p>
                  </a:txBody>
                  <a:tcPr/>
                </a:tc>
                <a:tc>
                  <a:txBody>
                    <a:bodyPr/>
                    <a:lstStyle/>
                    <a:p>
                      <a:pPr marL="400050" marR="0" indent="-400050" algn="just" defTabSz="914400" rtl="0" eaLnBrk="1" fontAlgn="auto" latinLnBrk="0" hangingPunct="1">
                        <a:lnSpc>
                          <a:spcPct val="100000"/>
                        </a:lnSpc>
                        <a:spcBef>
                          <a:spcPts val="0"/>
                        </a:spcBef>
                        <a:spcAft>
                          <a:spcPts val="0"/>
                        </a:spcAft>
                        <a:buClrTx/>
                        <a:buSzTx/>
                        <a:buFont typeface="+mj-lt"/>
                        <a:buAutoNum type="romanLcPeriod" startAt="2"/>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Manyeleti</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Implementation, monitoring and evaluation of incubator plan for Manyeleti.</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Implementation, monitoring and evaluation of incubator plan for Manyeleti were conducted.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2711034"/>
                  </a:ext>
                </a:extLst>
              </a:tr>
              <a:tr h="1337043">
                <a:tc vMerge="1">
                  <a:txBody>
                    <a:bodyPr/>
                    <a:lstStyle/>
                    <a:p>
                      <a:endParaRPr lang="en-ZA"/>
                    </a:p>
                  </a:txBody>
                  <a:tcPr/>
                </a:tc>
                <a:tc>
                  <a:txBody>
                    <a:bodyPr/>
                    <a:lstStyle/>
                    <a:p>
                      <a:pPr marL="400050" marR="0" indent="-400050" algn="just" defTabSz="914400" rtl="0" eaLnBrk="1" fontAlgn="auto" latinLnBrk="0" hangingPunct="1">
                        <a:lnSpc>
                          <a:spcPct val="100000"/>
                        </a:lnSpc>
                        <a:spcBef>
                          <a:spcPts val="0"/>
                        </a:spcBef>
                        <a:spcAft>
                          <a:spcPts val="0"/>
                        </a:spcAft>
                        <a:buClrTx/>
                        <a:buSzTx/>
                        <a:buFont typeface="+mj-lt"/>
                        <a:buAutoNum type="romanLcPeriod" startAt="3"/>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Phalaborwa</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r>
                        <a:rPr lang="en-ZA" sz="1500" b="0" kern="1200" dirty="0">
                          <a:solidFill>
                            <a:schemeClr val="tx1"/>
                          </a:solidFill>
                          <a:latin typeface="Gill Sans MT" panose="020B0502020104020203" pitchFamily="34" charset="0"/>
                          <a:ea typeface="+mn-ea"/>
                          <a:cs typeface="Arial" panose="020B0604020202020204" pitchFamily="34" charset="0"/>
                        </a:rPr>
                        <a:t>Implementation, monitoring and evaluation of incubator plan for Phalaborwa.</a:t>
                      </a:r>
                      <a:endParaRPr lang="en-ZA" sz="1500" dirty="0">
                        <a:latin typeface="Gill Sans MT" panose="020B0502020104020203" pitchFamily="34" charset="0"/>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latinLnBrk="0" hangingPunct="1"/>
                      <a:r>
                        <a:rPr lang="en-ZA" sz="1500" b="0" kern="1200" dirty="0">
                          <a:solidFill>
                            <a:schemeClr val="tx1"/>
                          </a:solidFill>
                          <a:latin typeface="Gill Sans MT" panose="020B0502020104020203" pitchFamily="34" charset="0"/>
                          <a:ea typeface="+mn-ea"/>
                          <a:cs typeface="Arial" panose="020B0604020202020204" pitchFamily="34" charset="0"/>
                        </a:rPr>
                        <a:t>Implementation, monitoring and evaluation of incubator plan for Phalaborwa were conducted.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594850"/>
                  </a:ext>
                </a:extLst>
              </a:tr>
            </a:tbl>
          </a:graphicData>
        </a:graphic>
      </p:graphicFrame>
    </p:spTree>
    <p:extLst>
      <p:ext uri="{BB962C8B-B14F-4D97-AF65-F5344CB8AC3E}">
        <p14:creationId xmlns:p14="http://schemas.microsoft.com/office/powerpoint/2010/main" val="2484702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238042" y="5991226"/>
            <a:ext cx="411935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3666525502"/>
              </p:ext>
            </p:extLst>
          </p:nvPr>
        </p:nvGraphicFramePr>
        <p:xfrm>
          <a:off x="382136" y="319540"/>
          <a:ext cx="8393374" cy="5500179"/>
        </p:xfrm>
        <a:graphic>
          <a:graphicData uri="http://schemas.openxmlformats.org/drawingml/2006/table">
            <a:tbl>
              <a:tblPr/>
              <a:tblGrid>
                <a:gridCol w="1885769">
                  <a:extLst>
                    <a:ext uri="{9D8B030D-6E8A-4147-A177-3AD203B41FA5}">
                      <a16:colId xmlns:a16="http://schemas.microsoft.com/office/drawing/2014/main" val="20000"/>
                    </a:ext>
                  </a:extLst>
                </a:gridCol>
                <a:gridCol w="1430638">
                  <a:extLst>
                    <a:ext uri="{9D8B030D-6E8A-4147-A177-3AD203B41FA5}">
                      <a16:colId xmlns:a16="http://schemas.microsoft.com/office/drawing/2014/main" val="20001"/>
                    </a:ext>
                  </a:extLst>
                </a:gridCol>
                <a:gridCol w="1771377">
                  <a:extLst>
                    <a:ext uri="{9D8B030D-6E8A-4147-A177-3AD203B41FA5}">
                      <a16:colId xmlns:a16="http://schemas.microsoft.com/office/drawing/2014/main" val="3216524118"/>
                    </a:ext>
                  </a:extLst>
                </a:gridCol>
                <a:gridCol w="3305590">
                  <a:extLst>
                    <a:ext uri="{9D8B030D-6E8A-4147-A177-3AD203B41FA5}">
                      <a16:colId xmlns:a16="http://schemas.microsoft.com/office/drawing/2014/main" val="1358462012"/>
                    </a:ext>
                  </a:extLst>
                </a:gridCol>
              </a:tblGrid>
              <a:tr h="433913">
                <a:tc gridSpan="4">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the development and growth of tourism enterprises to contribute to inclusive economic growth and job </a:t>
                      </a:r>
                      <a:r>
                        <a:rPr lang="en-ZA" sz="1500" b="1" i="0" u="none" strike="noStrike" kern="1200" baseline="0" dirty="0" smtClean="0">
                          <a:solidFill>
                            <a:schemeClr val="tx1"/>
                          </a:solidFill>
                          <a:latin typeface="Gill Sans MT" panose="020B0502020104020203" pitchFamily="34" charset="0"/>
                          <a:ea typeface="+mn-ea"/>
                          <a:cs typeface="Arial" panose="020B0604020202020204" pitchFamily="34" charset="0"/>
                        </a:rPr>
                        <a:t>creation.</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03739">
                <a:tc rowSpan="2">
                  <a:txBody>
                    <a:bodyPr/>
                    <a:lstStyle/>
                    <a:p>
                      <a:pPr algn="ctr">
                        <a:lnSpc>
                          <a:spcPct val="100000"/>
                        </a:lnSpc>
                      </a:pPr>
                      <a:r>
                        <a:rPr lang="en-US" sz="1500" b="1" dirty="0">
                          <a:solidFill>
                            <a:schemeClr val="tx1"/>
                          </a:solidFill>
                          <a:latin typeface="Gill Sans MT" panose="020B0502020104020203" pitchFamily="34" charset="0"/>
                          <a:cs typeface="Arial" panose="020B0604020202020204" pitchFamily="34" charset="0"/>
                        </a:rPr>
                        <a:t>Key</a:t>
                      </a:r>
                      <a:r>
                        <a:rPr lang="en-US" sz="1500" b="1" baseline="0" dirty="0">
                          <a:solidFill>
                            <a:schemeClr val="tx1"/>
                          </a:solidFill>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06232">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400" b="1" i="0" dirty="0" smtClean="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29571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4"/>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Number of enterprise development initiatives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implemented.</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Three initiatives… Continued: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695496">
                <a:tc vMerge="1">
                  <a:txBody>
                    <a:bodyPr/>
                    <a:lstStyle/>
                    <a:p>
                      <a:endParaRPr lang="en-ZA"/>
                    </a:p>
                  </a:txBody>
                  <a:tcPr/>
                </a:tc>
                <a:tc>
                  <a:txBody>
                    <a:bodyPr/>
                    <a:lstStyle/>
                    <a:p>
                      <a:pPr marL="400050" indent="-400050" algn="just">
                        <a:buFont typeface="+mj-lt"/>
                        <a:buAutoNum type="romanLcPeriod" startAt="4"/>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Mier</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Implementation, monitoring and evaluation of incubator plan for </a:t>
                      </a:r>
                      <a:r>
                        <a:rPr lang="en-ZA" sz="1500" b="0" kern="1200" dirty="0" err="1" smtClean="0">
                          <a:solidFill>
                            <a:schemeClr val="tx1"/>
                          </a:solidFill>
                          <a:latin typeface="Gill Sans MT" panose="020B0502020104020203" pitchFamily="34" charset="0"/>
                          <a:ea typeface="+mn-ea"/>
                          <a:cs typeface="Arial" panose="020B0604020202020204" pitchFamily="34" charset="0"/>
                        </a:rPr>
                        <a:t>Mier</a:t>
                      </a:r>
                      <a:r>
                        <a:rPr lang="en-ZA" sz="1500" b="0" kern="1200" dirty="0" smtClean="0">
                          <a:solidFill>
                            <a:schemeClr val="tx1"/>
                          </a:solidFill>
                          <a:latin typeface="Gill Sans MT" panose="020B0502020104020203" pitchFamily="34" charset="0"/>
                          <a:ea typeface="+mn-ea"/>
                          <a:cs typeface="Arial" panose="020B0604020202020204" pitchFamily="34" charset="0"/>
                        </a:rPr>
                        <a:t>.</a:t>
                      </a:r>
                      <a:endParaRPr lang="en-ZA" sz="1500" dirty="0">
                        <a:latin typeface="Gill Sans MT" panose="020B0502020104020203" pitchFamily="34" charset="0"/>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latinLnBrk="0" hangingPunct="1"/>
                      <a:r>
                        <a:rPr lang="en-ZA" sz="1500" b="0" kern="1200" dirty="0">
                          <a:solidFill>
                            <a:schemeClr val="tx1"/>
                          </a:solidFill>
                          <a:latin typeface="Gill Sans MT" panose="020B0502020104020203" pitchFamily="34" charset="0"/>
                          <a:ea typeface="+mn-ea"/>
                          <a:cs typeface="Arial" panose="020B0604020202020204" pitchFamily="34" charset="0"/>
                        </a:rPr>
                        <a:t>Implementation, monitoring and evaluation of incubator plan for Mier was not done, however, needs analyses were conducted from </a:t>
                      </a:r>
                      <a:r>
                        <a:rPr lang="en-ZA" sz="1500" b="0" kern="1200" dirty="0" smtClean="0">
                          <a:solidFill>
                            <a:schemeClr val="tx1"/>
                          </a:solidFill>
                          <a:latin typeface="Gill Sans MT" panose="020B0502020104020203" pitchFamily="34" charset="0"/>
                          <a:ea typeface="+mn-ea"/>
                          <a:cs typeface="Arial" panose="020B0604020202020204" pitchFamily="34" charset="0"/>
                        </a:rPr>
                        <a:t>SMMEs.</a:t>
                      </a:r>
                      <a:endParaRPr lang="en-ZA" sz="1500" b="0" kern="1200" dirty="0">
                        <a:solidFill>
                          <a:schemeClr val="tx1"/>
                        </a:solidFill>
                        <a:latin typeface="Gill Sans MT" panose="020B0502020104020203" pitchFamily="34" charset="0"/>
                        <a:ea typeface="+mn-ea"/>
                        <a:cs typeface="Arial" panose="020B0604020202020204" pitchFamily="34" charset="0"/>
                      </a:endParaRPr>
                    </a:p>
                    <a:p>
                      <a:pPr marL="0" algn="just" defTabSz="914400" rtl="0" eaLnBrk="1" latinLnBrk="0" hangingPunct="1"/>
                      <a:endParaRPr lang="en-ZA" sz="15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kern="1200" dirty="0" smtClean="0">
                          <a:solidFill>
                            <a:schemeClr val="tx1"/>
                          </a:solidFill>
                          <a:latin typeface="Gill Sans MT" panose="020B0502020104020203" pitchFamily="34" charset="0"/>
                          <a:ea typeface="+mn-ea"/>
                          <a:cs typeface="Arial" panose="020B0604020202020204" pitchFamily="34" charset="0"/>
                        </a:rPr>
                        <a:t>The service provider </a:t>
                      </a:r>
                      <a:r>
                        <a:rPr lang="en-ZA" sz="1500" b="0" kern="1200" dirty="0">
                          <a:solidFill>
                            <a:schemeClr val="tx1"/>
                          </a:solidFill>
                          <a:latin typeface="Gill Sans MT" panose="020B0502020104020203" pitchFamily="34" charset="0"/>
                          <a:ea typeface="+mn-ea"/>
                          <a:cs typeface="Arial" panose="020B0604020202020204" pitchFamily="34" charset="0"/>
                        </a:rPr>
                        <a:t>had not been appointed at the beginning of Quarter 3 (only appointed on 23 October 2019) and the delay affected the project activity </a:t>
                      </a:r>
                      <a:r>
                        <a:rPr lang="en-ZA" sz="1500" b="0" kern="1200" dirty="0" smtClean="0">
                          <a:solidFill>
                            <a:schemeClr val="tx1"/>
                          </a:solidFill>
                          <a:latin typeface="Gill Sans MT" panose="020B0502020104020203" pitchFamily="34" charset="0"/>
                          <a:ea typeface="+mn-ea"/>
                          <a:cs typeface="Arial" panose="020B0604020202020204" pitchFamily="34" charset="0"/>
                        </a:rPr>
                        <a:t>plan.</a:t>
                      </a:r>
                      <a:endParaRPr lang="en-ZA" sz="15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kern="1200" dirty="0">
                          <a:solidFill>
                            <a:schemeClr val="tx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kern="1200" dirty="0">
                          <a:solidFill>
                            <a:schemeClr val="tx1"/>
                          </a:solidFill>
                          <a:latin typeface="Gill Sans MT" panose="020B0502020104020203" pitchFamily="34" charset="0"/>
                          <a:ea typeface="+mn-ea"/>
                          <a:cs typeface="Arial" panose="020B0604020202020204" pitchFamily="34" charset="0"/>
                        </a:rPr>
                        <a:t>The finalisation of implementation plan is underway, and monitoring and evaluation to take place in Quarter 4.</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2827165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409432" y="5827453"/>
            <a:ext cx="417533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4196401835"/>
              </p:ext>
            </p:extLst>
          </p:nvPr>
        </p:nvGraphicFramePr>
        <p:xfrm>
          <a:off x="409432" y="224005"/>
          <a:ext cx="8311487" cy="5456628"/>
        </p:xfrm>
        <a:graphic>
          <a:graphicData uri="http://schemas.openxmlformats.org/drawingml/2006/table">
            <a:tbl>
              <a:tblPr/>
              <a:tblGrid>
                <a:gridCol w="1871415">
                  <a:extLst>
                    <a:ext uri="{9D8B030D-6E8A-4147-A177-3AD203B41FA5}">
                      <a16:colId xmlns:a16="http://schemas.microsoft.com/office/drawing/2014/main" val="20000"/>
                    </a:ext>
                  </a:extLst>
                </a:gridCol>
                <a:gridCol w="1796018">
                  <a:extLst>
                    <a:ext uri="{9D8B030D-6E8A-4147-A177-3AD203B41FA5}">
                      <a16:colId xmlns:a16="http://schemas.microsoft.com/office/drawing/2014/main" val="20001"/>
                    </a:ext>
                  </a:extLst>
                </a:gridCol>
                <a:gridCol w="1620019">
                  <a:extLst>
                    <a:ext uri="{9D8B030D-6E8A-4147-A177-3AD203B41FA5}">
                      <a16:colId xmlns:a16="http://schemas.microsoft.com/office/drawing/2014/main" val="3190479384"/>
                    </a:ext>
                  </a:extLst>
                </a:gridCol>
                <a:gridCol w="3024035">
                  <a:extLst>
                    <a:ext uri="{9D8B030D-6E8A-4147-A177-3AD203B41FA5}">
                      <a16:colId xmlns:a16="http://schemas.microsoft.com/office/drawing/2014/main" val="2807900117"/>
                    </a:ext>
                  </a:extLst>
                </a:gridCol>
              </a:tblGrid>
              <a:tr h="550436">
                <a:tc gridSpan="4">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the development and growth of tourism enterprises to contribute to inclusive economic growth and job creation.</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lnL w="19050" cap="flat" cmpd="sng" algn="ctr">
                      <a:solidFill>
                        <a:srgbClr val="F26500"/>
                      </a:solidFill>
                      <a:prstDash val="solid"/>
                      <a:round/>
                      <a:headEnd type="none" w="med" len="med"/>
                      <a:tailEnd type="none" w="med" len="med"/>
                    </a:lnL>
                  </a:tcPr>
                </a:tc>
                <a:tc hMerge="1">
                  <a:txBody>
                    <a:bodyPr/>
                    <a:lstStyle/>
                    <a:p>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TlToBr>
                      <a:noFill/>
                    </a:lnTlToBr>
                    <a:lnBlToTr>
                      <a:noFill/>
                    </a:lnBlToTr>
                    <a:solidFill>
                      <a:srgbClr val="F1995D"/>
                    </a:solidFill>
                  </a:tcPr>
                </a:tc>
                <a:extLst>
                  <a:ext uri="{0D108BD9-81ED-4DB2-BD59-A6C34878D82A}">
                    <a16:rowId xmlns:a16="http://schemas.microsoft.com/office/drawing/2014/main" val="10000"/>
                  </a:ext>
                </a:extLst>
              </a:tr>
              <a:tr h="320096">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smtClean="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265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4"/>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enterprise development initiatives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Three initiatives … continued: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lnL w="19050" cap="flat" cmpd="sng" algn="ctr">
                      <a:solidFill>
                        <a:srgbClr val="F26500"/>
                      </a:solidFill>
                      <a:prstDash val="solid"/>
                      <a:round/>
                      <a:headEnd type="none" w="med" len="med"/>
                      <a:tailEnd type="none" w="med" len="med"/>
                    </a:lnL>
                    <a:lnT w="19050" cap="flat" cmpd="sng" algn="ctr">
                      <a:solidFill>
                        <a:srgbClr val="F26500"/>
                      </a:solidFill>
                      <a:prstDash val="solid"/>
                      <a:round/>
                      <a:headEnd type="none" w="med" len="med"/>
                      <a:tailEnd type="none" w="med" len="med"/>
                    </a:lnT>
                  </a:tcPr>
                </a:tc>
                <a:tc hMerge="1">
                  <a:txBody>
                    <a:bodyPr/>
                    <a:lstStyle/>
                    <a:p>
                      <a:pPr algn="just"/>
                      <a:endParaRPr lang="en-ZA" sz="1600" b="1"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61939">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Develop two new incubators off-site:</a:t>
                      </a:r>
                    </a:p>
                    <a:p>
                      <a:pPr marL="531813" marR="0" indent="-2587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Tour Operators Incubator	</a:t>
                      </a:r>
                    </a:p>
                    <a:p>
                      <a:pPr algn="just"/>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Launch of the Tour Operators incubator.</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Tour Operators incubator was not launched due to delays in procurement process of service provider.</a:t>
                      </a:r>
                    </a:p>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p>
                      <a:pPr algn="just"/>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Tours Operator RFP was advertised in November 2019.</a:t>
                      </a:r>
                      <a:r>
                        <a:rPr lang="en-ZA" sz="1600" b="0" i="0" u="none" strike="noStrike" kern="1200" baseline="0" dirty="0">
                          <a:solidFill>
                            <a:schemeClr val="tx1"/>
                          </a:solidFill>
                          <a:latin typeface="Gill Sans MT" panose="020B0502020104020203" pitchFamily="34" charset="0"/>
                          <a:ea typeface="+mn-ea"/>
                          <a:cs typeface="+mn-cs"/>
                        </a:rPr>
                        <a:t>	</a:t>
                      </a:r>
                    </a:p>
                    <a:p>
                      <a:pPr algn="just"/>
                      <a:endParaRPr lang="en-ZA" sz="1600" b="1" i="0" u="none" strike="noStrike" kern="1200" baseline="0" dirty="0">
                        <a:solidFill>
                          <a:schemeClr val="tx1"/>
                        </a:solidFill>
                        <a:latin typeface="Gill Sans MT" panose="020B0502020104020203" pitchFamily="34" charset="0"/>
                        <a:ea typeface="+mn-ea"/>
                        <a:cs typeface="Arial" panose="020B0604020202020204" pitchFamily="34" charset="0"/>
                      </a:endParaRPr>
                    </a:p>
                    <a:p>
                      <a:pPr algn="just"/>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The draft </a:t>
                      </a:r>
                      <a:r>
                        <a:rPr lang="en-ZA" sz="1600" b="0" i="0" u="none" strike="noStrike" kern="1200" baseline="0" dirty="0" smtClean="0">
                          <a:solidFill>
                            <a:schemeClr val="tx1"/>
                          </a:solidFill>
                          <a:latin typeface="Gill Sans MT" panose="020B0502020104020203" pitchFamily="34" charset="0"/>
                          <a:ea typeface="+mn-ea"/>
                          <a:cs typeface="Arial" panose="020B0604020202020204" pitchFamily="34" charset="0"/>
                        </a:rPr>
                        <a:t>Memorandum of Understanding (MoU) </a:t>
                      </a: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and </a:t>
                      </a:r>
                      <a:r>
                        <a:rPr lang="en-ZA" sz="1600" b="0" i="0" u="none" strike="noStrike" kern="1200" baseline="0" dirty="0" smtClean="0">
                          <a:solidFill>
                            <a:schemeClr val="tx1"/>
                          </a:solidFill>
                          <a:latin typeface="Gill Sans MT" panose="020B0502020104020203" pitchFamily="34" charset="0"/>
                          <a:ea typeface="+mn-ea"/>
                          <a:cs typeface="Arial" panose="020B0604020202020204" pitchFamily="34" charset="0"/>
                        </a:rPr>
                        <a:t>Service Level Agreement (SLA) </a:t>
                      </a: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were submitted to Legal Services.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b="0" i="0" u="none" strike="noStrike" kern="1200" baseline="0" dirty="0">
                        <a:solidFill>
                          <a:srgbClr val="FF0000"/>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80116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594743" y="217700"/>
            <a:ext cx="79894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41406" y="358039"/>
            <a:ext cx="7465782" cy="338554"/>
          </a:xfrm>
          <a:prstGeom prst="rect">
            <a:avLst/>
          </a:prstGeom>
        </p:spPr>
        <p:txBody>
          <a:bodyPr wrap="square">
            <a:spAutoFit/>
          </a:bodyPr>
          <a:lstStyle/>
          <a:p>
            <a:pPr algn="ctr"/>
            <a:r>
              <a:rPr lang="en-US" sz="1600" b="1" dirty="0">
                <a:solidFill>
                  <a:srgbClr val="ED7D31"/>
                </a:solidFill>
                <a:latin typeface="Gill Sans MT" panose="020B0502020104020203" pitchFamily="34" charset="0"/>
              </a:rPr>
              <a:t>2019/20 Quarter 3 Performance (Actual)</a:t>
            </a:r>
          </a:p>
        </p:txBody>
      </p:sp>
      <p:sp>
        <p:nvSpPr>
          <p:cNvPr id="8" name="Footer Placeholder 1"/>
          <p:cNvSpPr>
            <a:spLocks noGrp="1"/>
          </p:cNvSpPr>
          <p:nvPr>
            <p:ph type="ftr" sz="quarter" idx="11"/>
          </p:nvPr>
        </p:nvSpPr>
        <p:spPr>
          <a:xfrm>
            <a:off x="468530" y="5991226"/>
            <a:ext cx="5323146"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graphicFrame>
        <p:nvGraphicFramePr>
          <p:cNvPr id="10" name="Content Placeholder 5">
            <a:extLst>
              <a:ext uri="{FF2B5EF4-FFF2-40B4-BE49-F238E27FC236}">
                <a16:creationId xmlns:a16="http://schemas.microsoft.com/office/drawing/2014/main" id="{8260CA40-123E-443B-86D2-C2EC0E695DC4}"/>
              </a:ext>
            </a:extLst>
          </p:cNvPr>
          <p:cNvGraphicFramePr>
            <a:graphicFrameLocks/>
          </p:cNvGraphicFramePr>
          <p:nvPr>
            <p:extLst>
              <p:ext uri="{D42A27DB-BD31-4B8C-83A1-F6EECF244321}">
                <p14:modId xmlns:p14="http://schemas.microsoft.com/office/powerpoint/2010/main" val="507424117"/>
              </p:ext>
            </p:extLst>
          </p:nvPr>
        </p:nvGraphicFramePr>
        <p:xfrm>
          <a:off x="468530" y="903840"/>
          <a:ext cx="8206940" cy="4302866"/>
        </p:xfrm>
        <a:graphic>
          <a:graphicData uri="http://schemas.openxmlformats.org/drawingml/2006/table">
            <a:tbl>
              <a:tblPr firstRow="1" bandRow="1">
                <a:tableStyleId>{5C22544A-7EE6-4342-B048-85BDC9FD1C3A}</a:tableStyleId>
              </a:tblPr>
              <a:tblGrid>
                <a:gridCol w="1833850">
                  <a:extLst>
                    <a:ext uri="{9D8B030D-6E8A-4147-A177-3AD203B41FA5}">
                      <a16:colId xmlns:a16="http://schemas.microsoft.com/office/drawing/2014/main" val="20000"/>
                    </a:ext>
                  </a:extLst>
                </a:gridCol>
                <a:gridCol w="1699490">
                  <a:extLst>
                    <a:ext uri="{9D8B030D-6E8A-4147-A177-3AD203B41FA5}">
                      <a16:colId xmlns:a16="http://schemas.microsoft.com/office/drawing/2014/main" val="20001"/>
                    </a:ext>
                  </a:extLst>
                </a:gridCol>
                <a:gridCol w="1505528">
                  <a:extLst>
                    <a:ext uri="{9D8B030D-6E8A-4147-A177-3AD203B41FA5}">
                      <a16:colId xmlns:a16="http://schemas.microsoft.com/office/drawing/2014/main" val="20002"/>
                    </a:ext>
                  </a:extLst>
                </a:gridCol>
                <a:gridCol w="1671782">
                  <a:extLst>
                    <a:ext uri="{9D8B030D-6E8A-4147-A177-3AD203B41FA5}">
                      <a16:colId xmlns:a16="http://schemas.microsoft.com/office/drawing/2014/main" val="20003"/>
                    </a:ext>
                  </a:extLst>
                </a:gridCol>
                <a:gridCol w="1496290">
                  <a:extLst>
                    <a:ext uri="{9D8B030D-6E8A-4147-A177-3AD203B41FA5}">
                      <a16:colId xmlns:a16="http://schemas.microsoft.com/office/drawing/2014/main" val="20004"/>
                    </a:ext>
                  </a:extLst>
                </a:gridCol>
              </a:tblGrid>
              <a:tr h="94503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Gill Sans MT" panose="020B0502020104020203" pitchFamily="34" charset="0"/>
                          <a:cs typeface="Arial" panose="020B0604020202020204" pitchFamily="34" charset="0"/>
                        </a:rPr>
                        <a:t>Branches</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Gill Sans MT" panose="020B0502020104020203" pitchFamily="34" charset="0"/>
                          <a:cs typeface="Arial" panose="020B0604020202020204" pitchFamily="34" charset="0"/>
                        </a:rPr>
                        <a:t>Achieved</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Gill Sans MT" panose="020B0502020104020203" pitchFamily="34" charset="0"/>
                          <a:cs typeface="Arial" panose="020B0604020202020204" pitchFamily="34" charset="0"/>
                        </a:rPr>
                        <a:t>Not  achieved; sig</a:t>
                      </a:r>
                      <a:r>
                        <a:rPr lang="en-US" sz="1400" baseline="0" dirty="0">
                          <a:solidFill>
                            <a:schemeClr val="tx1"/>
                          </a:solidFill>
                          <a:latin typeface="Gill Sans MT" panose="020B0502020104020203" pitchFamily="34" charset="0"/>
                          <a:cs typeface="Arial" panose="020B0604020202020204" pitchFamily="34" charset="0"/>
                        </a:rPr>
                        <a:t>nificant work done</a:t>
                      </a:r>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Gill Sans MT" panose="020B0502020104020203" pitchFamily="34" charset="0"/>
                          <a:cs typeface="Arial" panose="020B0604020202020204" pitchFamily="34" charset="0"/>
                        </a:rPr>
                        <a:t>Not achieved; intervention required</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a:solidFill>
                            <a:schemeClr val="tx1"/>
                          </a:solidFill>
                          <a:latin typeface="Gill Sans MT" panose="020B0502020104020203" pitchFamily="34" charset="0"/>
                          <a:cs typeface="Arial" panose="020B0604020202020204" pitchFamily="34" charset="0"/>
                        </a:rPr>
                        <a:t>Insufficient information  to express opinion</a:t>
                      </a: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49778">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extLst>
                  <a:ext uri="{0D108BD9-81ED-4DB2-BD59-A6C34878D82A}">
                    <a16:rowId xmlns:a16="http://schemas.microsoft.com/office/drawing/2014/main" val="10001"/>
                  </a:ext>
                </a:extLst>
              </a:tr>
              <a:tr h="5545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prstClr val="black"/>
                          </a:solidFill>
                          <a:latin typeface="Gill Sans MT" panose="020B0502020104020203" pitchFamily="34" charset="0"/>
                          <a:cs typeface="Arial" panose="020B0604020202020204" pitchFamily="34" charset="0"/>
                        </a:rPr>
                        <a:t>Corporate Management </a:t>
                      </a:r>
                      <a:endParaRPr lang="en-US" sz="1400" b="1"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90.91% (10 of 11)</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9.09% (1 of 11)</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0.00% (0 of 11)</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11)</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655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ZA" sz="1400" b="1" dirty="0">
                          <a:solidFill>
                            <a:prstClr val="black"/>
                          </a:solidFill>
                          <a:latin typeface="Gill Sans MT" panose="020B0502020104020203" pitchFamily="34" charset="0"/>
                          <a:cs typeface="Arial" panose="020B0604020202020204" pitchFamily="34" charset="0"/>
                        </a:rPr>
                        <a:t>Tourism Research, Policy and International Relations</a:t>
                      </a:r>
                      <a:r>
                        <a:rPr lang="en-US" sz="1400" b="1" dirty="0">
                          <a:solidFill>
                            <a:prstClr val="black"/>
                          </a:solidFill>
                          <a:latin typeface="Gill Sans MT" panose="020B0502020104020203" pitchFamily="34" charset="0"/>
                          <a:cs typeface="Arial" panose="020B0604020202020204" pitchFamily="34" charset="0"/>
                        </a:rPr>
                        <a:t> </a:t>
                      </a:r>
                      <a:endParaRPr lang="en-US" sz="1400" b="1"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81.82% (9 of 11)</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11)</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18.18% (2 of 11)</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11)</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6217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prstClr val="black"/>
                          </a:solidFill>
                          <a:latin typeface="Gill Sans MT" panose="020B0502020104020203" pitchFamily="34" charset="0"/>
                          <a:cs typeface="Arial" panose="020B0604020202020204" pitchFamily="34" charset="0"/>
                        </a:rPr>
                        <a:t>Destination Development</a:t>
                      </a:r>
                      <a:endParaRPr lang="en-US" sz="1400" b="1"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73.91%(17 of 23)</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8.70% (2 of 23)</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17.39% (4 of 23)</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0.00% (0 of 23)</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5606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cs typeface="Arial" panose="020B0604020202020204" pitchFamily="34" charset="0"/>
                        </a:rPr>
                        <a:t>Tourism</a:t>
                      </a:r>
                      <a:r>
                        <a:rPr lang="en-US" sz="1400" b="1" baseline="0" dirty="0">
                          <a:solidFill>
                            <a:schemeClr val="tx1"/>
                          </a:solidFill>
                          <a:latin typeface="Gill Sans MT" panose="020B0502020104020203" pitchFamily="34" charset="0"/>
                          <a:cs typeface="Arial" panose="020B0604020202020204" pitchFamily="34" charset="0"/>
                        </a:rPr>
                        <a:t> Sector</a:t>
                      </a:r>
                      <a:r>
                        <a:rPr lang="en-US" sz="1400" b="1" dirty="0">
                          <a:solidFill>
                            <a:schemeClr val="tx1"/>
                          </a:solidFill>
                          <a:latin typeface="Gill Sans MT" panose="020B0502020104020203" pitchFamily="34" charset="0"/>
                          <a:cs typeface="Arial" panose="020B0604020202020204" pitchFamily="34" charset="0"/>
                        </a:rPr>
                        <a:t>  Support Services</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58.62% (17 of 29)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10.34% (3 of 29)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31.03% (9 of 29)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cs typeface="Arial" panose="020B0604020202020204" pitchFamily="34" charset="0"/>
                        </a:rPr>
                        <a:t> 0.00% (0 of 29)</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62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cs typeface="Arial" panose="020B0604020202020204" pitchFamily="34" charset="0"/>
                        </a:rPr>
                        <a:t>Total</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cs typeface="Arial" panose="020B0604020202020204" pitchFamily="34" charset="0"/>
                        </a:rPr>
                        <a:t>71.62% (53 of</a:t>
                      </a:r>
                      <a:r>
                        <a:rPr lang="en-US" sz="1400" b="1" baseline="0" dirty="0">
                          <a:solidFill>
                            <a:schemeClr val="tx1"/>
                          </a:solidFill>
                          <a:latin typeface="Gill Sans MT" panose="020B0502020104020203" pitchFamily="34" charset="0"/>
                          <a:cs typeface="Arial" panose="020B0604020202020204" pitchFamily="34" charset="0"/>
                        </a:rPr>
                        <a:t> 74)</a:t>
                      </a:r>
                      <a:endParaRPr lang="en-US" sz="1400" b="1"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cs typeface="Arial" panose="020B0604020202020204" pitchFamily="34" charset="0"/>
                        </a:rPr>
                        <a:t>8.11% (6 o</a:t>
                      </a:r>
                      <a:r>
                        <a:rPr lang="en-US" sz="1400" b="1" baseline="0" dirty="0">
                          <a:solidFill>
                            <a:schemeClr val="tx1"/>
                          </a:solidFill>
                          <a:latin typeface="Gill Sans MT" panose="020B0502020104020203" pitchFamily="34" charset="0"/>
                          <a:cs typeface="Arial" panose="020B0604020202020204" pitchFamily="34" charset="0"/>
                        </a:rPr>
                        <a:t>f 74)</a:t>
                      </a:r>
                      <a:endParaRPr lang="en-US" sz="1400" b="1" dirty="0">
                        <a:solidFill>
                          <a:schemeClr val="tx1"/>
                        </a:solidFill>
                        <a:latin typeface="Gill Sans MT" panose="020B0502020104020203" pitchFamily="34" charset="0"/>
                        <a:cs typeface="Arial" panose="020B0604020202020204"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baseline="0" dirty="0">
                          <a:solidFill>
                            <a:schemeClr val="tx1"/>
                          </a:solidFill>
                          <a:latin typeface="Gill Sans MT" panose="020B0502020104020203" pitchFamily="34" charset="0"/>
                          <a:cs typeface="Arial" panose="020B0604020202020204" pitchFamily="34" charset="0"/>
                        </a:rPr>
                        <a:t> 20.27% </a:t>
                      </a:r>
                      <a:r>
                        <a:rPr lang="en-US" sz="1400" b="1" dirty="0">
                          <a:solidFill>
                            <a:schemeClr val="tx1"/>
                          </a:solidFill>
                          <a:latin typeface="Gill Sans MT" panose="020B0502020104020203" pitchFamily="34" charset="0"/>
                          <a:cs typeface="Arial" panose="020B0604020202020204" pitchFamily="34" charset="0"/>
                        </a:rPr>
                        <a:t>(15 of </a:t>
                      </a:r>
                      <a:r>
                        <a:rPr lang="en-US" sz="1400" b="1" baseline="0" dirty="0">
                          <a:solidFill>
                            <a:schemeClr val="tx1"/>
                          </a:solidFill>
                          <a:latin typeface="Gill Sans MT" panose="020B0502020104020203" pitchFamily="34" charset="0"/>
                          <a:cs typeface="Arial" panose="020B0604020202020204" pitchFamily="34" charset="0"/>
                        </a:rPr>
                        <a:t>74</a:t>
                      </a:r>
                      <a:r>
                        <a:rPr lang="en-US" sz="1400" b="1" dirty="0">
                          <a:solidFill>
                            <a:schemeClr val="tx1"/>
                          </a:solidFill>
                          <a:latin typeface="Gill Sans MT" panose="020B0502020104020203" pitchFamily="34" charset="0"/>
                          <a:cs typeface="Arial" panose="020B0604020202020204" pitchFamily="34" charset="0"/>
                        </a:rPr>
                        <a:t>)</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cs typeface="Arial" panose="020B0604020202020204" pitchFamily="34" charset="0"/>
                        </a:rPr>
                        <a:t>0.00% (0 of </a:t>
                      </a:r>
                      <a:r>
                        <a:rPr lang="en-US" sz="1400" b="1" baseline="0" dirty="0">
                          <a:solidFill>
                            <a:schemeClr val="tx1"/>
                          </a:solidFill>
                          <a:latin typeface="Gill Sans MT" panose="020B0502020104020203" pitchFamily="34" charset="0"/>
                          <a:cs typeface="Arial" panose="020B0604020202020204" pitchFamily="34" charset="0"/>
                        </a:rPr>
                        <a:t>74</a:t>
                      </a:r>
                      <a:r>
                        <a:rPr lang="en-US" sz="1400" b="1" dirty="0">
                          <a:solidFill>
                            <a:schemeClr val="tx1"/>
                          </a:solidFill>
                          <a:latin typeface="Gill Sans MT" panose="020B0502020104020203" pitchFamily="34" charset="0"/>
                          <a:cs typeface="Arial" panose="020B0604020202020204" pitchFamily="34" charset="0"/>
                        </a:rPr>
                        <a:t>)</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43684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82136" y="5729829"/>
            <a:ext cx="412868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3867125130"/>
              </p:ext>
            </p:extLst>
          </p:nvPr>
        </p:nvGraphicFramePr>
        <p:xfrm>
          <a:off x="382136" y="256941"/>
          <a:ext cx="8325136" cy="4835334"/>
        </p:xfrm>
        <a:graphic>
          <a:graphicData uri="http://schemas.openxmlformats.org/drawingml/2006/table">
            <a:tbl>
              <a:tblPr/>
              <a:tblGrid>
                <a:gridCol w="1878557">
                  <a:extLst>
                    <a:ext uri="{9D8B030D-6E8A-4147-A177-3AD203B41FA5}">
                      <a16:colId xmlns:a16="http://schemas.microsoft.com/office/drawing/2014/main" val="20000"/>
                    </a:ext>
                  </a:extLst>
                </a:gridCol>
                <a:gridCol w="1888809">
                  <a:extLst>
                    <a:ext uri="{9D8B030D-6E8A-4147-A177-3AD203B41FA5}">
                      <a16:colId xmlns:a16="http://schemas.microsoft.com/office/drawing/2014/main" val="20001"/>
                    </a:ext>
                  </a:extLst>
                </a:gridCol>
                <a:gridCol w="1734615">
                  <a:extLst>
                    <a:ext uri="{9D8B030D-6E8A-4147-A177-3AD203B41FA5}">
                      <a16:colId xmlns:a16="http://schemas.microsoft.com/office/drawing/2014/main" val="1814097366"/>
                    </a:ext>
                  </a:extLst>
                </a:gridCol>
                <a:gridCol w="2823155">
                  <a:extLst>
                    <a:ext uri="{9D8B030D-6E8A-4147-A177-3AD203B41FA5}">
                      <a16:colId xmlns:a16="http://schemas.microsoft.com/office/drawing/2014/main" val="3034936230"/>
                    </a:ext>
                  </a:extLst>
                </a:gridCol>
              </a:tblGrid>
              <a:tr h="335832">
                <a:tc gridSpan="4">
                  <a:txBody>
                    <a:bodyPr/>
                    <a:lstStyle/>
                    <a:p>
                      <a:r>
                        <a:rPr lang="en-ZA" sz="1600" b="1" i="0" u="none" strike="noStrike" kern="1200" baseline="0" dirty="0">
                          <a:solidFill>
                            <a:schemeClr val="tx1"/>
                          </a:solidFill>
                          <a:latin typeface="Gill Sans MT" panose="020B0502020104020203" pitchFamily="34" charset="0"/>
                          <a:ea typeface="+mn-ea"/>
                          <a:cs typeface="+mn-cs"/>
                        </a:rPr>
                        <a:t>Strategic objective: To facilitate the development and growth of tourism enterprises to contribute to inclusive economic growth and job creation.</a:t>
                      </a:r>
                      <a:endParaRPr lang="en-ZA" sz="1600" b="0" i="0" u="none" strike="noStrike" kern="1200" baseline="0" dirty="0">
                        <a:solidFill>
                          <a:schemeClr val="tx1"/>
                        </a:solidFill>
                        <a:latin typeface="Gill Sans MT" panose="020B0502020104020203"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smtClean="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265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4"/>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enterprise development initiatives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Three initiatives … continued: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106682">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Develop two new incubators off-site:</a:t>
                      </a:r>
                    </a:p>
                    <a:p>
                      <a:pPr marL="531813" marR="0" indent="-2587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Innovation Incubator</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Launch of the Innovation incubator.</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US" sz="1600" b="0" kern="1200" dirty="0">
                          <a:solidFill>
                            <a:schemeClr val="tx1"/>
                          </a:solidFill>
                          <a:latin typeface="Gill Sans MT" panose="020B0502020104020203" pitchFamily="34" charset="0"/>
                          <a:ea typeface="+mn-ea"/>
                          <a:cs typeface="Arial" panose="020B0604020202020204" pitchFamily="34" charset="0"/>
                        </a:rPr>
                        <a:t>The Innovation incubator was not launched due to delays in decision on using TIA as departmental partner.</a:t>
                      </a:r>
                    </a:p>
                    <a:p>
                      <a:pPr algn="just"/>
                      <a:endParaRPr lang="en-US" sz="1600" b="0" kern="1200" dirty="0">
                        <a:solidFill>
                          <a:schemeClr val="tx1"/>
                        </a:solidFill>
                        <a:latin typeface="Gill Sans MT" panose="020B0502020104020203" pitchFamily="34" charset="0"/>
                        <a:ea typeface="+mn-ea"/>
                        <a:cs typeface="Arial" panose="020B0604020202020204" pitchFamily="34" charset="0"/>
                      </a:endParaRPr>
                    </a:p>
                    <a:p>
                      <a:pPr algn="just"/>
                      <a:r>
                        <a:rPr lang="en-US" sz="1600" b="1" kern="1200" dirty="0">
                          <a:solidFill>
                            <a:schemeClr val="tx1"/>
                          </a:solidFill>
                          <a:latin typeface="Gill Sans MT" panose="020B0502020104020203" pitchFamily="34" charset="0"/>
                          <a:ea typeface="+mn-ea"/>
                          <a:cs typeface="Arial" panose="020B0604020202020204" pitchFamily="34" charset="0"/>
                        </a:rPr>
                        <a:t>Reason for Variance:</a:t>
                      </a:r>
                    </a:p>
                    <a:p>
                      <a:pPr algn="just"/>
                      <a:r>
                        <a:rPr lang="en-US" sz="1600" b="0" kern="1200" dirty="0">
                          <a:solidFill>
                            <a:schemeClr val="tx1"/>
                          </a:solidFill>
                          <a:latin typeface="Gill Sans MT" panose="020B0502020104020203" pitchFamily="34" charset="0"/>
                          <a:ea typeface="+mn-ea"/>
                          <a:cs typeface="Arial" panose="020B0604020202020204" pitchFamily="34" charset="0"/>
                        </a:rPr>
                        <a:t>MoU could not be finalised until TIA was approved.</a:t>
                      </a:r>
                    </a:p>
                    <a:p>
                      <a:pPr algn="just"/>
                      <a:endParaRPr lang="en-US" sz="1600" b="0" kern="1200" dirty="0">
                        <a:solidFill>
                          <a:schemeClr val="tx1"/>
                        </a:solidFill>
                        <a:latin typeface="Gill Sans MT" panose="020B0502020104020203" pitchFamily="34" charset="0"/>
                        <a:ea typeface="+mn-ea"/>
                        <a:cs typeface="Arial" panose="020B0604020202020204" pitchFamily="34" charset="0"/>
                      </a:endParaRPr>
                    </a:p>
                    <a:p>
                      <a:pPr algn="just"/>
                      <a:r>
                        <a:rPr lang="en-US" sz="1600" b="1" kern="1200" dirty="0">
                          <a:solidFill>
                            <a:schemeClr val="tx1"/>
                          </a:solidFill>
                          <a:latin typeface="Gill Sans MT" panose="020B0502020104020203" pitchFamily="34" charset="0"/>
                          <a:ea typeface="+mn-ea"/>
                          <a:cs typeface="Arial" panose="020B0604020202020204" pitchFamily="34" charset="0"/>
                        </a:rPr>
                        <a:t>Corrective Measure:</a:t>
                      </a:r>
                    </a:p>
                    <a:p>
                      <a:pPr algn="just"/>
                      <a:r>
                        <a:rPr lang="en-US" sz="1600" b="0" kern="1200" dirty="0">
                          <a:solidFill>
                            <a:schemeClr val="tx1"/>
                          </a:solidFill>
                          <a:latin typeface="Gill Sans MT" panose="020B0502020104020203" pitchFamily="34" charset="0"/>
                          <a:ea typeface="+mn-ea"/>
                          <a:cs typeface="Arial" panose="020B0604020202020204" pitchFamily="34" charset="0"/>
                        </a:rPr>
                        <a:t>Finalisation of MoU and SLA is underway.</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401693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95786" y="5991226"/>
            <a:ext cx="414734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3365444397"/>
              </p:ext>
            </p:extLst>
          </p:nvPr>
        </p:nvGraphicFramePr>
        <p:xfrm>
          <a:off x="395786" y="224005"/>
          <a:ext cx="8430973" cy="5405293"/>
        </p:xfrm>
        <a:graphic>
          <a:graphicData uri="http://schemas.openxmlformats.org/drawingml/2006/table">
            <a:tbl>
              <a:tblPr/>
              <a:tblGrid>
                <a:gridCol w="1672508">
                  <a:extLst>
                    <a:ext uri="{9D8B030D-6E8A-4147-A177-3AD203B41FA5}">
                      <a16:colId xmlns:a16="http://schemas.microsoft.com/office/drawing/2014/main" val="20000"/>
                    </a:ext>
                  </a:extLst>
                </a:gridCol>
                <a:gridCol w="2083780">
                  <a:extLst>
                    <a:ext uri="{9D8B030D-6E8A-4147-A177-3AD203B41FA5}">
                      <a16:colId xmlns:a16="http://schemas.microsoft.com/office/drawing/2014/main" val="20001"/>
                    </a:ext>
                  </a:extLst>
                </a:gridCol>
                <a:gridCol w="1635951">
                  <a:extLst>
                    <a:ext uri="{9D8B030D-6E8A-4147-A177-3AD203B41FA5}">
                      <a16:colId xmlns:a16="http://schemas.microsoft.com/office/drawing/2014/main" val="2450466312"/>
                    </a:ext>
                  </a:extLst>
                </a:gridCol>
                <a:gridCol w="3038734">
                  <a:extLst>
                    <a:ext uri="{9D8B030D-6E8A-4147-A177-3AD203B41FA5}">
                      <a16:colId xmlns:a16="http://schemas.microsoft.com/office/drawing/2014/main" val="369449112"/>
                    </a:ext>
                  </a:extLst>
                </a:gridCol>
              </a:tblGrid>
              <a:tr h="446204">
                <a:tc gridSpan="4">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the development and growth of tourism enterprises to contribute to inclusive economic growth and job creation.</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2343">
                <a:tc rowSpan="2">
                  <a:txBody>
                    <a:bodyPr/>
                    <a:lstStyle/>
                    <a:p>
                      <a:pPr algn="ctr">
                        <a:lnSpc>
                          <a:spcPct val="100000"/>
                        </a:lnSpc>
                      </a:pPr>
                      <a:r>
                        <a:rPr lang="en-US" sz="1500" b="1" dirty="0">
                          <a:solidFill>
                            <a:schemeClr val="tx1"/>
                          </a:solidFill>
                          <a:latin typeface="Gill Sans MT" panose="020B0502020104020203" pitchFamily="34" charset="0"/>
                          <a:cs typeface="Arial" panose="020B0604020202020204" pitchFamily="34" charset="0"/>
                        </a:rPr>
                        <a:t>Key</a:t>
                      </a:r>
                      <a:r>
                        <a:rPr lang="en-US" sz="1500" b="1" baseline="0" dirty="0">
                          <a:solidFill>
                            <a:schemeClr val="tx1"/>
                          </a:solidFill>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35444">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400" b="1" i="0" dirty="0" smtClean="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0122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4"/>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Number of enterprise development initiatives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Three initiatives … continued: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778187">
                <a:tc vMerge="1">
                  <a:txBody>
                    <a:bodyPr/>
                    <a:lstStyle/>
                    <a:p>
                      <a:endParaRPr lang="en-ZA"/>
                    </a:p>
                  </a:txBody>
                  <a:tcPr/>
                </a:tc>
                <a:tc>
                  <a:txBody>
                    <a:bodyPr/>
                    <a:lstStyle/>
                    <a:p>
                      <a:pPr marL="342900" indent="-342900" algn="just">
                        <a:buFont typeface="+mj-lt"/>
                        <a:buAutoNum type="arabicPeriod" startAt="3"/>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Conduct a feasibility study of community based enterprises in communities within the proximity of the following five national parks:</a:t>
                      </a:r>
                    </a:p>
                    <a:p>
                      <a:pPr marL="450850" indent="-17780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Kruger National Park</a:t>
                      </a:r>
                    </a:p>
                    <a:p>
                      <a:pPr marL="450850" indent="-17780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Golden Gate National Park</a:t>
                      </a:r>
                    </a:p>
                    <a:p>
                      <a:pPr marL="450850" indent="-17780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Kgalagadi WHS</a:t>
                      </a:r>
                    </a:p>
                    <a:p>
                      <a:pPr marL="450850" indent="-17780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Marakele National Park</a:t>
                      </a:r>
                    </a:p>
                    <a:p>
                      <a:pPr marL="450850" indent="-177800"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Addo Elephant National Park</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Feasibility study for the development and support of the community based enterprises.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Feasibility study for the development and support of the community based enterprises was not conducted.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Two service providers were not appointed. The process to appoint service providers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was </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underway.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1" i="0" u="none" strike="noStrike" kern="1200" baseline="0" dirty="0">
                        <a:solidFill>
                          <a:schemeClr val="dk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Two service providers to be appointed by quarter 4. Meeting/s to brief Service Providers will be held as soon as the appointment is finalised in Q4. The feasibility studies were to commence in Q4.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1155661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242595" y="5827453"/>
            <a:ext cx="41987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672423407"/>
              </p:ext>
            </p:extLst>
          </p:nvPr>
        </p:nvGraphicFramePr>
        <p:xfrm>
          <a:off x="242595" y="270589"/>
          <a:ext cx="8621487" cy="5187750"/>
        </p:xfrm>
        <a:graphic>
          <a:graphicData uri="http://schemas.openxmlformats.org/drawingml/2006/table">
            <a:tbl>
              <a:tblPr/>
              <a:tblGrid>
                <a:gridCol w="1707503">
                  <a:extLst>
                    <a:ext uri="{9D8B030D-6E8A-4147-A177-3AD203B41FA5}">
                      <a16:colId xmlns:a16="http://schemas.microsoft.com/office/drawing/2014/main" val="20000"/>
                    </a:ext>
                  </a:extLst>
                </a:gridCol>
                <a:gridCol w="2321651">
                  <a:extLst>
                    <a:ext uri="{9D8B030D-6E8A-4147-A177-3AD203B41FA5}">
                      <a16:colId xmlns:a16="http://schemas.microsoft.com/office/drawing/2014/main" val="20001"/>
                    </a:ext>
                  </a:extLst>
                </a:gridCol>
                <a:gridCol w="1760561">
                  <a:extLst>
                    <a:ext uri="{9D8B030D-6E8A-4147-A177-3AD203B41FA5}">
                      <a16:colId xmlns:a16="http://schemas.microsoft.com/office/drawing/2014/main" val="410418181"/>
                    </a:ext>
                  </a:extLst>
                </a:gridCol>
                <a:gridCol w="2831772">
                  <a:extLst>
                    <a:ext uri="{9D8B030D-6E8A-4147-A177-3AD203B41FA5}">
                      <a16:colId xmlns:a16="http://schemas.microsoft.com/office/drawing/2014/main" val="1791143881"/>
                    </a:ext>
                  </a:extLst>
                </a:gridCol>
              </a:tblGrid>
              <a:tr h="335832">
                <a:tc gridSpan="4">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the development and growth of tourism enterprises to contribute to inclusive economic growth and job creation.</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500" b="1" dirty="0">
                          <a:solidFill>
                            <a:schemeClr val="tx1"/>
                          </a:solidFill>
                          <a:latin typeface="Gill Sans MT" panose="020B0502020104020203" pitchFamily="34" charset="0"/>
                          <a:cs typeface="Arial" panose="020B0604020202020204" pitchFamily="34" charset="0"/>
                        </a:rPr>
                        <a:t>Key</a:t>
                      </a:r>
                      <a:r>
                        <a:rPr lang="en-US" sz="1500" b="1" baseline="0" dirty="0">
                          <a:solidFill>
                            <a:schemeClr val="tx1"/>
                          </a:solidFill>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algn="ct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400" b="1" i="0" dirty="0" smtClean="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265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4"/>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Number of enterprise development initiatives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pPr algn="just"/>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Three initiatives ... continued: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535242">
                <a:tc vMerge="1">
                  <a:txBody>
                    <a:bodyPr/>
                    <a:lstStyle/>
                    <a:p>
                      <a:endParaRPr lang="en-ZA"/>
                    </a:p>
                  </a:txBody>
                  <a:tcPr/>
                </a:tc>
                <a:tc>
                  <a:txBody>
                    <a:bodyPr/>
                    <a:lstStyle/>
                    <a:p>
                      <a:pPr marL="342900" indent="-342900" algn="just">
                        <a:buFont typeface="+mj-lt"/>
                        <a:buAutoNum type="arabicPeriod" startAt="3"/>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Conduct a feasibility study of community based enterprises in communities within the proximity of the following five national parks:</a:t>
                      </a:r>
                    </a:p>
                    <a:p>
                      <a:pPr marL="531813" indent="-258763"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Kruger National Park</a:t>
                      </a:r>
                    </a:p>
                    <a:p>
                      <a:pPr marL="531813" indent="-258763"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Golden Gate National Park</a:t>
                      </a:r>
                    </a:p>
                    <a:p>
                      <a:pPr marL="531813" indent="-258763"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Kgalagadi WHS</a:t>
                      </a:r>
                    </a:p>
                    <a:p>
                      <a:pPr marL="531813" indent="-258763"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Marakele National Park</a:t>
                      </a:r>
                    </a:p>
                    <a:p>
                      <a:pPr marL="531813" indent="-258763" algn="just">
                        <a:buFont typeface="Arial" panose="020B0604020202020204" pitchFamily="34" charset="0"/>
                        <a:buChar cha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Addo Elephant National Park</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Business Plans for the development and support of the community based enterprises.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kumimoji="0" lang="en-ZA" sz="15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Business Plans for the development and support of the community-based enterprises were not developed.</a:t>
                      </a:r>
                    </a:p>
                    <a:p>
                      <a:pPr algn="just"/>
                      <a:endParaRPr kumimoji="0" lang="en-ZA" sz="15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Reason for Variance:</a:t>
                      </a:r>
                      <a:endParaRPr kumimoji="0" lang="en-ZA" sz="15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Two service providers were not appointed. The process to appoint service providers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was underway</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Business Plans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were to </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be developed and finalised in Q4.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2862944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08604" y="5991226"/>
            <a:ext cx="42360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613123728"/>
              </p:ext>
            </p:extLst>
          </p:nvPr>
        </p:nvGraphicFramePr>
        <p:xfrm>
          <a:off x="368489" y="320398"/>
          <a:ext cx="8352429" cy="5203980"/>
        </p:xfrm>
        <a:graphic>
          <a:graphicData uri="http://schemas.openxmlformats.org/drawingml/2006/table">
            <a:tbl>
              <a:tblPr/>
              <a:tblGrid>
                <a:gridCol w="1646159">
                  <a:extLst>
                    <a:ext uri="{9D8B030D-6E8A-4147-A177-3AD203B41FA5}">
                      <a16:colId xmlns:a16="http://schemas.microsoft.com/office/drawing/2014/main" val="20000"/>
                    </a:ext>
                  </a:extLst>
                </a:gridCol>
                <a:gridCol w="1920718">
                  <a:extLst>
                    <a:ext uri="{9D8B030D-6E8A-4147-A177-3AD203B41FA5}">
                      <a16:colId xmlns:a16="http://schemas.microsoft.com/office/drawing/2014/main" val="20001"/>
                    </a:ext>
                  </a:extLst>
                </a:gridCol>
                <a:gridCol w="1884337">
                  <a:extLst>
                    <a:ext uri="{9D8B030D-6E8A-4147-A177-3AD203B41FA5}">
                      <a16:colId xmlns:a16="http://schemas.microsoft.com/office/drawing/2014/main" val="2467370610"/>
                    </a:ext>
                  </a:extLst>
                </a:gridCol>
                <a:gridCol w="2901215">
                  <a:extLst>
                    <a:ext uri="{9D8B030D-6E8A-4147-A177-3AD203B41FA5}">
                      <a16:colId xmlns:a16="http://schemas.microsoft.com/office/drawing/2014/main" val="742594430"/>
                    </a:ext>
                  </a:extLst>
                </a:gridCol>
              </a:tblGrid>
              <a:tr h="335832">
                <a:tc gridSpan="4">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diversify and enhance tourism offerings.</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lnL w="19050" cap="flat" cmpd="sng" algn="ctr">
                      <a:solidFill>
                        <a:srgbClr val="F26500"/>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500" b="1" dirty="0">
                          <a:solidFill>
                            <a:schemeClr val="tx1"/>
                          </a:solidFill>
                          <a:latin typeface="Gill Sans MT" panose="020B0502020104020203" pitchFamily="34" charset="0"/>
                          <a:cs typeface="Arial" panose="020B0604020202020204" pitchFamily="34" charset="0"/>
                        </a:rPr>
                        <a:t>Key</a:t>
                      </a:r>
                      <a:r>
                        <a:rPr lang="en-US" sz="1500" b="1" baseline="0" dirty="0">
                          <a:solidFill>
                            <a:schemeClr val="tx1"/>
                          </a:solidFill>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algn="ct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sz="1500"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Performance – </a:t>
                      </a:r>
                      <a:r>
                        <a:rPr lang="en-ZA" sz="1500" b="1" i="0" dirty="0" smtClean="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26572">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5"/>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Number of initiatives for improving visitor services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Two initiatives:</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lnL w="19050" cap="flat" cmpd="sng" algn="ctr">
                      <a:solidFill>
                        <a:srgbClr val="F26500"/>
                      </a:solidFill>
                      <a:prstDash val="solid"/>
                      <a:round/>
                      <a:headEnd type="none" w="med" len="med"/>
                      <a:tailEnd type="none" w="med" len="med"/>
                    </a:lnL>
                    <a:lnT w="19050" cap="flat" cmpd="sng" algn="ctr">
                      <a:solidFill>
                        <a:srgbClr val="F26500"/>
                      </a:solidFill>
                      <a:prstDash val="solid"/>
                      <a:round/>
                      <a:headEnd type="none" w="med" len="med"/>
                      <a:tailEnd type="none" w="med" len="med"/>
                    </a:lnT>
                  </a:tcPr>
                </a:tc>
                <a:tc hMerge="1">
                  <a:txBody>
                    <a:bodyPr/>
                    <a:lstStyle/>
                    <a:p>
                      <a:endParaRPr lang="en-ZA"/>
                    </a:p>
                  </a:txBody>
                  <a:tcPr/>
                </a:tc>
                <a:extLst>
                  <a:ext uri="{0D108BD9-81ED-4DB2-BD59-A6C34878D82A}">
                    <a16:rowId xmlns:a16="http://schemas.microsoft.com/office/drawing/2014/main" val="10003"/>
                  </a:ext>
                </a:extLst>
              </a:tr>
              <a:tr h="1156006">
                <a:tc vMerge="1">
                  <a:txBody>
                    <a:bodyPr/>
                    <a:lstStyle/>
                    <a:p>
                      <a:endParaRPr lang="en-ZA"/>
                    </a:p>
                  </a:txBody>
                  <a:tcPr/>
                </a:tc>
                <a:tc>
                  <a:txBody>
                    <a:bodyPr/>
                    <a:lstStyle/>
                    <a:p>
                      <a:pPr marL="342900" indent="-342900" algn="just">
                        <a:buFont typeface="+mj-lt"/>
                        <a:buAutoNum type="arabicPeriod"/>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Tourism Monitors Programme implemented in all provinces.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Tourism Monitors Programme implemented in all provinces.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Tourism Monitors Programme was implemented in </a:t>
                      </a:r>
                      <a:r>
                        <a:rPr lang="en-ZA" sz="1500" b="0" kern="1200" dirty="0" smtClean="0">
                          <a:solidFill>
                            <a:schemeClr val="tx1"/>
                          </a:solidFill>
                          <a:latin typeface="Gill Sans MT" panose="020B0502020104020203" pitchFamily="34" charset="0"/>
                          <a:ea typeface="+mn-ea"/>
                          <a:cs typeface="Arial" panose="020B0604020202020204" pitchFamily="34" charset="0"/>
                        </a:rPr>
                        <a:t>9 </a:t>
                      </a:r>
                      <a:r>
                        <a:rPr lang="en-ZA" sz="1500" b="0" kern="1200" dirty="0">
                          <a:solidFill>
                            <a:schemeClr val="tx1"/>
                          </a:solidFill>
                          <a:latin typeface="Gill Sans MT" panose="020B0502020104020203" pitchFamily="34" charset="0"/>
                          <a:ea typeface="+mn-ea"/>
                          <a:cs typeface="Arial" panose="020B0604020202020204" pitchFamily="34" charset="0"/>
                        </a:rPr>
                        <a:t>provinces</a:t>
                      </a:r>
                      <a:r>
                        <a:rPr lang="en-ZA" sz="1500" b="0" kern="1200" dirty="0" smtClean="0">
                          <a:solidFill>
                            <a:schemeClr val="tx1"/>
                          </a:solidFill>
                          <a:latin typeface="Gill Sans MT" panose="020B0502020104020203" pitchFamily="34" charset="0"/>
                          <a:ea typeface="+mn-ea"/>
                          <a:cs typeface="Arial" panose="020B0604020202020204" pitchFamily="34" charset="0"/>
                        </a:rPr>
                        <a:t>. The Programme is part of broader government intervention</a:t>
                      </a:r>
                      <a:r>
                        <a:rPr lang="en-ZA" sz="1500" b="0" kern="1200" baseline="0" dirty="0" smtClean="0">
                          <a:solidFill>
                            <a:schemeClr val="tx1"/>
                          </a:solidFill>
                          <a:latin typeface="Gill Sans MT" panose="020B0502020104020203" pitchFamily="34" charset="0"/>
                          <a:ea typeface="+mn-ea"/>
                          <a:cs typeface="Arial" panose="020B0604020202020204" pitchFamily="34" charset="0"/>
                        </a:rPr>
                        <a:t> that involves training, mentorship and deployment of unemployed youth in tourism attractions and sites.</a:t>
                      </a:r>
                    </a:p>
                    <a:p>
                      <a:pPr algn="just"/>
                      <a:endParaRPr lang="en-ZA" sz="15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r h="1633846">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100% compliance with the service delivery charter in the management of tourist complaints.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Quarterly progress report on tourists’ complaints.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Quarterly progress report on tourists’ complaints was developed</a:t>
                      </a:r>
                      <a:r>
                        <a:rPr lang="en-ZA" sz="1500" b="0" kern="1200" dirty="0" smtClean="0">
                          <a:solidFill>
                            <a:schemeClr val="tx1"/>
                          </a:solidFill>
                          <a:latin typeface="Gill Sans MT" panose="020B0502020104020203" pitchFamily="34" charset="0"/>
                          <a:ea typeface="+mn-ea"/>
                          <a:cs typeface="Arial" panose="020B0604020202020204" pitchFamily="34" charset="0"/>
                        </a:rPr>
                        <a:t>. </a:t>
                      </a:r>
                      <a:endParaRPr lang="en-ZA" sz="1500" b="0" kern="1200" dirty="0">
                        <a:solidFill>
                          <a:schemeClr val="tx1"/>
                        </a:solidFill>
                        <a:latin typeface="Gill Sans MT" panose="020B0502020104020203" pitchFamily="34" charset="0"/>
                        <a:ea typeface="+mn-ea"/>
                        <a:cs typeface="Arial" panose="020B0604020202020204" pitchFamily="34" charset="0"/>
                      </a:endParaRPr>
                    </a:p>
                    <a:p>
                      <a:pPr marL="0" algn="just" defTabSz="914400" rtl="0" eaLnBrk="1" latinLnBrk="0" hangingPunct="1"/>
                      <a:r>
                        <a:rPr lang="en-US" sz="1500" dirty="0">
                          <a:solidFill>
                            <a:schemeClr val="tx1"/>
                          </a:solidFill>
                          <a:latin typeface="Gill Sans MT" panose="020B0502020104020203" pitchFamily="34" charset="0"/>
                          <a:cs typeface="Arial" panose="020B0604020202020204" pitchFamily="34" charset="0"/>
                        </a:rPr>
                        <a:t>There were 17</a:t>
                      </a:r>
                      <a:r>
                        <a:rPr lang="en-US" sz="1500" baseline="0" dirty="0">
                          <a:solidFill>
                            <a:schemeClr val="tx1"/>
                          </a:solidFill>
                          <a:latin typeface="Gill Sans MT" panose="020B0502020104020203" pitchFamily="34" charset="0"/>
                          <a:cs typeface="Arial" panose="020B0604020202020204" pitchFamily="34" charset="0"/>
                        </a:rPr>
                        <a:t> complaints received, 11 from domestic tourists and 6 from international tourists</a:t>
                      </a:r>
                      <a:r>
                        <a:rPr lang="en-US" sz="1500" baseline="0" dirty="0" smtClean="0">
                          <a:solidFill>
                            <a:schemeClr val="tx1"/>
                          </a:solidFill>
                          <a:latin typeface="Gill Sans MT" panose="020B0502020104020203" pitchFamily="34" charset="0"/>
                          <a:cs typeface="Arial" panose="020B0604020202020204" pitchFamily="34" charset="0"/>
                        </a:rPr>
                        <a:t>. </a:t>
                      </a:r>
                      <a:r>
                        <a:rPr lang="en-US" sz="1500" kern="1200" baseline="0" dirty="0" smtClean="0">
                          <a:solidFill>
                            <a:schemeClr val="tx1"/>
                          </a:solidFill>
                          <a:effectLst/>
                          <a:latin typeface="Gill Sans MT" panose="020B0502020104020203" pitchFamily="34" charset="0"/>
                          <a:ea typeface="+mn-ea"/>
                          <a:cs typeface="+mn-cs"/>
                        </a:rPr>
                        <a:t>The </a:t>
                      </a:r>
                      <a:r>
                        <a:rPr lang="en-US" sz="1500" kern="1200" baseline="0" dirty="0">
                          <a:solidFill>
                            <a:schemeClr val="tx1"/>
                          </a:solidFill>
                          <a:effectLst/>
                          <a:latin typeface="Gill Sans MT" panose="020B0502020104020203" pitchFamily="34" charset="0"/>
                          <a:ea typeface="+mn-ea"/>
                          <a:cs typeface="+mn-cs"/>
                        </a:rPr>
                        <a:t>following graphs in slides 44 - 47 provide an indication on the nature of these complaints.</a:t>
                      </a:r>
                      <a:endParaRPr lang="en-ZA" sz="15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617554"/>
                  </a:ext>
                </a:extLst>
              </a:tr>
            </a:tbl>
          </a:graphicData>
        </a:graphic>
      </p:graphicFrame>
    </p:spTree>
    <p:extLst>
      <p:ext uri="{BB962C8B-B14F-4D97-AF65-F5344CB8AC3E}">
        <p14:creationId xmlns:p14="http://schemas.microsoft.com/office/powerpoint/2010/main" val="2124999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79" y="246223"/>
            <a:ext cx="7886700" cy="736416"/>
          </a:xfrm>
        </p:spPr>
        <p:txBody>
          <a:bodyPr>
            <a:normAutofit fontScale="90000"/>
          </a:bodyPr>
          <a:lstStyle/>
          <a:p>
            <a:pPr algn="ctr"/>
            <a:r>
              <a:rPr lang="en-US" sz="2400" dirty="0">
                <a:cs typeface="Arial" panose="020B0604020202020204" pitchFamily="34" charset="0"/>
              </a:rPr>
              <a:t>GRAPH 1: ORIGIN OF TOURIST COMPLAINTS: INTERNATIONAL AND DOMESTIC TOURIST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9789392"/>
              </p:ext>
            </p:extLst>
          </p:nvPr>
        </p:nvGraphicFramePr>
        <p:xfrm>
          <a:off x="307929" y="1119116"/>
          <a:ext cx="8070649" cy="4230806"/>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1">
            <a:extLst>
              <a:ext uri="{FF2B5EF4-FFF2-40B4-BE49-F238E27FC236}">
                <a16:creationId xmlns:a16="http://schemas.microsoft.com/office/drawing/2014/main" id="{0848CFE5-7D1D-4EAB-B429-8ACBDEA26770}"/>
              </a:ext>
            </a:extLst>
          </p:cNvPr>
          <p:cNvSpPr>
            <a:spLocks noGrp="1"/>
          </p:cNvSpPr>
          <p:nvPr>
            <p:ph type="ftr" sz="quarter" idx="11"/>
          </p:nvPr>
        </p:nvSpPr>
        <p:spPr>
          <a:xfrm>
            <a:off x="491879" y="5703610"/>
            <a:ext cx="42640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
        <p:nvSpPr>
          <p:cNvPr id="3" name="Slide Number Placeholder 2">
            <a:extLst>
              <a:ext uri="{FF2B5EF4-FFF2-40B4-BE49-F238E27FC236}">
                <a16:creationId xmlns:a16="http://schemas.microsoft.com/office/drawing/2014/main" id="{B82755E9-4933-418A-9D67-39FC2143D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6141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28847"/>
            <a:ext cx="7886700" cy="710292"/>
          </a:xfrm>
        </p:spPr>
        <p:txBody>
          <a:bodyPr>
            <a:normAutofit/>
          </a:bodyPr>
          <a:lstStyle/>
          <a:p>
            <a:pPr algn="ctr"/>
            <a:r>
              <a:rPr lang="en-US" sz="2400" dirty="0">
                <a:cs typeface="Arial" panose="020B0604020202020204" pitchFamily="34" charset="0"/>
              </a:rPr>
              <a:t>GRAPH 2: NATURE OF TOURIST COMPLAINT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9791732"/>
              </p:ext>
            </p:extLst>
          </p:nvPr>
        </p:nvGraphicFramePr>
        <p:xfrm>
          <a:off x="345251" y="1039139"/>
          <a:ext cx="8170097" cy="45155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1">
            <a:extLst>
              <a:ext uri="{FF2B5EF4-FFF2-40B4-BE49-F238E27FC236}">
                <a16:creationId xmlns:a16="http://schemas.microsoft.com/office/drawing/2014/main" id="{2A7CEB2D-263C-431E-805C-2E19213EE12E}"/>
              </a:ext>
            </a:extLst>
          </p:cNvPr>
          <p:cNvSpPr>
            <a:spLocks noGrp="1"/>
          </p:cNvSpPr>
          <p:nvPr>
            <p:ph type="ftr" sz="quarter" idx="11"/>
          </p:nvPr>
        </p:nvSpPr>
        <p:spPr>
          <a:xfrm>
            <a:off x="345252" y="6008849"/>
            <a:ext cx="422674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
        <p:nvSpPr>
          <p:cNvPr id="3" name="Slide Number Placeholder 2">
            <a:extLst>
              <a:ext uri="{FF2B5EF4-FFF2-40B4-BE49-F238E27FC236}">
                <a16:creationId xmlns:a16="http://schemas.microsoft.com/office/drawing/2014/main" id="{5D09FE3B-6D67-4D94-9734-456CE0EDB2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9305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365127"/>
            <a:ext cx="8175009" cy="904116"/>
          </a:xfrm>
        </p:spPr>
        <p:txBody>
          <a:bodyPr>
            <a:normAutofit/>
          </a:bodyPr>
          <a:lstStyle/>
          <a:p>
            <a:pPr algn="ctr"/>
            <a:r>
              <a:rPr lang="en-ZA" sz="2700" dirty="0">
                <a:cs typeface="Arial" panose="020B0604020202020204" pitchFamily="34" charset="0"/>
              </a:rPr>
              <a:t>GRAPH 3: NUMBER OF COMPLAINTS PER PROVINCE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249658"/>
              </p:ext>
            </p:extLst>
          </p:nvPr>
        </p:nvGraphicFramePr>
        <p:xfrm>
          <a:off x="491319" y="1269243"/>
          <a:ext cx="8175009" cy="411676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1">
            <a:extLst>
              <a:ext uri="{FF2B5EF4-FFF2-40B4-BE49-F238E27FC236}">
                <a16:creationId xmlns:a16="http://schemas.microsoft.com/office/drawing/2014/main" id="{4CAD2CCD-5467-4F71-96EF-69ADC519F270}"/>
              </a:ext>
            </a:extLst>
          </p:cNvPr>
          <p:cNvSpPr>
            <a:spLocks noGrp="1"/>
          </p:cNvSpPr>
          <p:nvPr>
            <p:ph type="ftr" sz="quarter" idx="11"/>
          </p:nvPr>
        </p:nvSpPr>
        <p:spPr>
          <a:xfrm>
            <a:off x="628650" y="5924996"/>
            <a:ext cx="42605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
        <p:nvSpPr>
          <p:cNvPr id="3" name="Slide Number Placeholder 2">
            <a:extLst>
              <a:ext uri="{FF2B5EF4-FFF2-40B4-BE49-F238E27FC236}">
                <a16:creationId xmlns:a16="http://schemas.microsoft.com/office/drawing/2014/main" id="{A0AA4501-BFD1-4060-80A1-2DE61D768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4839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5" y="365127"/>
            <a:ext cx="8079475" cy="549274"/>
          </a:xfrm>
        </p:spPr>
        <p:txBody>
          <a:bodyPr>
            <a:normAutofit/>
          </a:bodyPr>
          <a:lstStyle/>
          <a:p>
            <a:pPr algn="ctr"/>
            <a:r>
              <a:rPr lang="en-US" sz="2700" dirty="0">
                <a:cs typeface="Arial" panose="020B0604020202020204" pitchFamily="34" charset="0"/>
              </a:rPr>
              <a:t>GRAPH 4: STATUS OF COMPLAINTS</a:t>
            </a:r>
            <a:endParaRPr lang="en-ZA" sz="2700" dirty="0">
              <a:cs typeface="Arial" panose="020B0604020202020204" pitchFamily="34" charset="0"/>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991081640"/>
              </p:ext>
            </p:extLst>
          </p:nvPr>
        </p:nvGraphicFramePr>
        <p:xfrm>
          <a:off x="377850" y="914401"/>
          <a:ext cx="8274830" cy="454470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1">
            <a:extLst>
              <a:ext uri="{FF2B5EF4-FFF2-40B4-BE49-F238E27FC236}">
                <a16:creationId xmlns:a16="http://schemas.microsoft.com/office/drawing/2014/main" id="{1B61CE6B-56A6-4ACF-AFC5-547E4F77901C}"/>
              </a:ext>
            </a:extLst>
          </p:cNvPr>
          <p:cNvSpPr>
            <a:spLocks noGrp="1"/>
          </p:cNvSpPr>
          <p:nvPr>
            <p:ph type="ftr" sz="quarter" idx="11"/>
          </p:nvPr>
        </p:nvSpPr>
        <p:spPr>
          <a:xfrm>
            <a:off x="573205" y="5810415"/>
            <a:ext cx="41241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
        <p:nvSpPr>
          <p:cNvPr id="3" name="Slide Number Placeholder 2">
            <a:extLst>
              <a:ext uri="{FF2B5EF4-FFF2-40B4-BE49-F238E27FC236}">
                <a16:creationId xmlns:a16="http://schemas.microsoft.com/office/drawing/2014/main" id="{39604376-8D22-426A-B556-0585598FAB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0384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423081" y="5991226"/>
            <a:ext cx="431074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4218675604"/>
              </p:ext>
            </p:extLst>
          </p:nvPr>
        </p:nvGraphicFramePr>
        <p:xfrm>
          <a:off x="423081" y="389066"/>
          <a:ext cx="8270543" cy="5242024"/>
        </p:xfrm>
        <a:graphic>
          <a:graphicData uri="http://schemas.openxmlformats.org/drawingml/2006/table">
            <a:tbl>
              <a:tblPr/>
              <a:tblGrid>
                <a:gridCol w="1648704">
                  <a:extLst>
                    <a:ext uri="{9D8B030D-6E8A-4147-A177-3AD203B41FA5}">
                      <a16:colId xmlns:a16="http://schemas.microsoft.com/office/drawing/2014/main" val="20000"/>
                    </a:ext>
                  </a:extLst>
                </a:gridCol>
                <a:gridCol w="2009075">
                  <a:extLst>
                    <a:ext uri="{9D8B030D-6E8A-4147-A177-3AD203B41FA5}">
                      <a16:colId xmlns:a16="http://schemas.microsoft.com/office/drawing/2014/main" val="20001"/>
                    </a:ext>
                  </a:extLst>
                </a:gridCol>
                <a:gridCol w="1760382">
                  <a:extLst>
                    <a:ext uri="{9D8B030D-6E8A-4147-A177-3AD203B41FA5}">
                      <a16:colId xmlns:a16="http://schemas.microsoft.com/office/drawing/2014/main" val="3668320333"/>
                    </a:ext>
                  </a:extLst>
                </a:gridCol>
                <a:gridCol w="293739">
                  <a:extLst>
                    <a:ext uri="{9D8B030D-6E8A-4147-A177-3AD203B41FA5}">
                      <a16:colId xmlns:a16="http://schemas.microsoft.com/office/drawing/2014/main" val="2543530817"/>
                    </a:ext>
                  </a:extLst>
                </a:gridCol>
                <a:gridCol w="2558643">
                  <a:extLst>
                    <a:ext uri="{9D8B030D-6E8A-4147-A177-3AD203B41FA5}">
                      <a16:colId xmlns:a16="http://schemas.microsoft.com/office/drawing/2014/main" val="1530449605"/>
                    </a:ext>
                  </a:extLst>
                </a:gridCol>
              </a:tblGrid>
              <a:tr h="335832">
                <a:tc gridSpan="5">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tourism capacity building programmes.</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lnL w="19050" cap="flat" cmpd="sng" algn="ctr">
                      <a:solidFill>
                        <a:srgbClr val="F26500"/>
                      </a:solidFill>
                      <a:prstDash val="solid"/>
                      <a:round/>
                      <a:headEnd type="none" w="med" len="med"/>
                      <a:tailEnd type="none" w="med" len="med"/>
                    </a:lnL>
                  </a:tcPr>
                </a:tc>
                <a:tc hMerge="1">
                  <a:txBody>
                    <a:bodyPr/>
                    <a:lstStyle/>
                    <a:p>
                      <a:endParaRPr lang="en-ZA"/>
                    </a:p>
                  </a:txBody>
                  <a:tcPr/>
                </a:tc>
                <a:tc hMerge="1">
                  <a:txBody>
                    <a:bodyPr/>
                    <a:lstStyle/>
                    <a:p>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extLst>
                  <a:ext uri="{0D108BD9-81ED-4DB2-BD59-A6C34878D82A}">
                    <a16:rowId xmlns:a16="http://schemas.microsoft.com/office/drawing/2014/main" val="10000"/>
                  </a:ext>
                </a:extLst>
              </a:tr>
              <a:tr h="320096">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gridSpan="2">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h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smtClean="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265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6"/>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capacity-building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Ten capacity building programmes implemented: </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lnL w="19050" cap="flat" cmpd="sng" algn="ctr">
                      <a:solidFill>
                        <a:srgbClr val="F26500"/>
                      </a:solidFill>
                      <a:prstDash val="solid"/>
                      <a:round/>
                      <a:headEnd type="none" w="med" len="med"/>
                      <a:tailEnd type="none" w="med" len="med"/>
                    </a:lnL>
                    <a:lnT w="19050" cap="flat" cmpd="sng" algn="ctr">
                      <a:solidFill>
                        <a:srgbClr val="F26500"/>
                      </a:solidFill>
                      <a:prstDash val="solid"/>
                      <a:round/>
                      <a:headEnd type="none" w="med" len="med"/>
                      <a:tailEnd type="none" w="med" len="med"/>
                    </a:lnT>
                  </a:tcPr>
                </a:tc>
                <a:tc hMerge="1">
                  <a:txBody>
                    <a:bodyPr/>
                    <a:lstStyle/>
                    <a:p>
                      <a:endParaRPr lang="en-ZA"/>
                    </a:p>
                  </a:txBody>
                  <a:tcPr/>
                </a:tc>
                <a:tc hMerge="1">
                  <a:txBody>
                    <a:bodyPr/>
                    <a:lstStyle/>
                    <a:p>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35928">
                <a:tc vMerge="1">
                  <a:txBody>
                    <a:bodyPr/>
                    <a:lstStyle/>
                    <a:p>
                      <a:endParaRPr lang="en-ZA"/>
                    </a:p>
                  </a:txBody>
                  <a:tcPr/>
                </a:tc>
                <a:tc>
                  <a:txBody>
                    <a:bodyPr/>
                    <a:lstStyle/>
                    <a:p>
                      <a:pPr marL="342900" indent="-342900" algn="just">
                        <a:buFont typeface="+mj-lt"/>
                        <a:buAutoNum type="arabicPeriod"/>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20 tourist guides trained in Mandarin language.</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Implementation of Mandarin language training.</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latin typeface="Gill Sans MT" panose="020B0502020104020203" pitchFamily="34" charset="0"/>
                          <a:ea typeface="+mn-ea"/>
                          <a:cs typeface="Arial" panose="020B0604020202020204" pitchFamily="34" charset="0"/>
                        </a:rPr>
                        <a:t>Mandarin language training was not implemented.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Gill Sans MT" panose="020B0502020104020203" pitchFamily="34" charset="0"/>
                          <a:ea typeface="+mn-ea"/>
                          <a:cs typeface="Arial" panose="020B0604020202020204" pitchFamily="34" charset="0"/>
                        </a:rPr>
                        <a:t>Reason for Variance:</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latin typeface="Gill Sans MT" panose="020B0502020104020203" pitchFamily="34" charset="0"/>
                          <a:ea typeface="+mn-ea"/>
                          <a:cs typeface="Arial" panose="020B0604020202020204" pitchFamily="34" charset="0"/>
                        </a:rPr>
                        <a:t>There was a delay on the approval of the partnership with Economic Development Solutions (EDS) regarding funding for the training.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kern="1200" dirty="0">
                          <a:solidFill>
                            <a:schemeClr val="tx1"/>
                          </a:solidFill>
                          <a:latin typeface="Gill Sans MT" panose="020B0502020104020203" pitchFamily="34" charset="0"/>
                          <a:ea typeface="+mn-ea"/>
                          <a:cs typeface="Arial" panose="020B0604020202020204" pitchFamily="34" charset="0"/>
                        </a:rPr>
                        <a:t>The training was</a:t>
                      </a:r>
                      <a:r>
                        <a:rPr lang="en-ZA" sz="1600" b="0" kern="1200" baseline="0" dirty="0">
                          <a:solidFill>
                            <a:schemeClr val="tx1"/>
                          </a:solidFill>
                          <a:latin typeface="Gill Sans MT" panose="020B0502020104020203" pitchFamily="34" charset="0"/>
                          <a:ea typeface="+mn-ea"/>
                          <a:cs typeface="Arial" panose="020B0604020202020204" pitchFamily="34" charset="0"/>
                        </a:rPr>
                        <a:t> to</a:t>
                      </a:r>
                      <a:r>
                        <a:rPr lang="en-ZA" sz="1600" b="0" kern="1200" dirty="0">
                          <a:solidFill>
                            <a:schemeClr val="tx1"/>
                          </a:solidFill>
                          <a:latin typeface="Gill Sans MT" panose="020B0502020104020203" pitchFamily="34" charset="0"/>
                          <a:ea typeface="+mn-ea"/>
                          <a:cs typeface="Arial" panose="020B0604020202020204" pitchFamily="34" charset="0"/>
                        </a:rPr>
                        <a:t> commence on 6 January </a:t>
                      </a:r>
                      <a:r>
                        <a:rPr lang="en-ZA" sz="1600" b="0" kern="1200" dirty="0" smtClean="0">
                          <a:solidFill>
                            <a:schemeClr val="tx1"/>
                          </a:solidFill>
                          <a:latin typeface="Gill Sans MT" panose="020B0502020104020203" pitchFamily="34" charset="0"/>
                          <a:ea typeface="+mn-ea"/>
                          <a:cs typeface="Arial" panose="020B0604020202020204" pitchFamily="34" charset="0"/>
                        </a:rPr>
                        <a:t>2020 and </a:t>
                      </a:r>
                      <a:r>
                        <a:rPr lang="en-ZA" sz="1600" b="0" kern="1200" dirty="0">
                          <a:solidFill>
                            <a:schemeClr val="tx1"/>
                          </a:solidFill>
                          <a:latin typeface="Gill Sans MT" panose="020B0502020104020203" pitchFamily="34" charset="0"/>
                          <a:ea typeface="+mn-ea"/>
                          <a:cs typeface="Arial" panose="020B0604020202020204" pitchFamily="34" charset="0"/>
                        </a:rPr>
                        <a:t>be funded fully by the department.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4255589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436728" y="5991226"/>
            <a:ext cx="431074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1943042288"/>
              </p:ext>
            </p:extLst>
          </p:nvPr>
        </p:nvGraphicFramePr>
        <p:xfrm>
          <a:off x="436728" y="403655"/>
          <a:ext cx="8297840" cy="5461138"/>
        </p:xfrm>
        <a:graphic>
          <a:graphicData uri="http://schemas.openxmlformats.org/drawingml/2006/table">
            <a:tbl>
              <a:tblPr/>
              <a:tblGrid>
                <a:gridCol w="1654145">
                  <a:extLst>
                    <a:ext uri="{9D8B030D-6E8A-4147-A177-3AD203B41FA5}">
                      <a16:colId xmlns:a16="http://schemas.microsoft.com/office/drawing/2014/main" val="20000"/>
                    </a:ext>
                  </a:extLst>
                </a:gridCol>
                <a:gridCol w="2194524">
                  <a:extLst>
                    <a:ext uri="{9D8B030D-6E8A-4147-A177-3AD203B41FA5}">
                      <a16:colId xmlns:a16="http://schemas.microsoft.com/office/drawing/2014/main" val="20001"/>
                    </a:ext>
                  </a:extLst>
                </a:gridCol>
                <a:gridCol w="1554964">
                  <a:extLst>
                    <a:ext uri="{9D8B030D-6E8A-4147-A177-3AD203B41FA5}">
                      <a16:colId xmlns:a16="http://schemas.microsoft.com/office/drawing/2014/main" val="1434149390"/>
                    </a:ext>
                  </a:extLst>
                </a:gridCol>
                <a:gridCol w="2894207">
                  <a:extLst>
                    <a:ext uri="{9D8B030D-6E8A-4147-A177-3AD203B41FA5}">
                      <a16:colId xmlns:a16="http://schemas.microsoft.com/office/drawing/2014/main" val="3972294891"/>
                    </a:ext>
                  </a:extLst>
                </a:gridCol>
              </a:tblGrid>
              <a:tr h="335832">
                <a:tc gridSpan="4">
                  <a:txBody>
                    <a:bodyPr/>
                    <a:lstStyle/>
                    <a:p>
                      <a:r>
                        <a:rPr lang="en-ZA" sz="13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tourism capacity building programmes.</a:t>
                      </a:r>
                      <a:endParaRPr lang="en-ZA" sz="13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300" b="1" dirty="0">
                          <a:solidFill>
                            <a:schemeClr val="tx1"/>
                          </a:solidFill>
                          <a:latin typeface="Gill Sans MT" panose="020B0502020104020203" pitchFamily="34" charset="0"/>
                          <a:cs typeface="Arial" panose="020B0604020202020204" pitchFamily="34" charset="0"/>
                        </a:rPr>
                        <a:t>Key</a:t>
                      </a:r>
                      <a:r>
                        <a:rPr lang="en-US" sz="1300" b="1" baseline="0" dirty="0">
                          <a:solidFill>
                            <a:schemeClr val="tx1"/>
                          </a:solidFill>
                          <a:latin typeface="Gill Sans MT" panose="020B0502020104020203" pitchFamily="34" charset="0"/>
                          <a:cs typeface="Arial" panose="020B0604020202020204" pitchFamily="34" charset="0"/>
                        </a:rPr>
                        <a:t> Performance Indicator</a:t>
                      </a:r>
                      <a:endParaRPr lang="en-US" sz="13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algn="ctr"/>
                      <a:r>
                        <a:rPr kumimoji="0" lang="en-US"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endParaRPr lang="en-ZA" sz="1300"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a:txBody>
                    <a:bodyPr/>
                    <a:lstStyle/>
                    <a:p>
                      <a:pPr algn="ctr">
                        <a:lnSpc>
                          <a:spcPct val="100000"/>
                        </a:lnSpc>
                      </a:pPr>
                      <a:r>
                        <a:rPr lang="en-US" sz="1300" b="1" dirty="0">
                          <a:latin typeface="Gill Sans MT" panose="020B0502020104020203" pitchFamily="34" charset="0"/>
                          <a:cs typeface="Arial" panose="020B0604020202020204" pitchFamily="34" charset="0"/>
                        </a:rPr>
                        <a:t>Quarter 3 Targets</a:t>
                      </a:r>
                      <a:endParaRPr lang="en-US" sz="13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latin typeface="Gill Sans MT" panose="020B0502020104020203" pitchFamily="34" charset="0"/>
                          <a:cs typeface="Arial" panose="020B0604020202020204" pitchFamily="34" charset="0"/>
                        </a:rPr>
                        <a:t>Quarter 3 Performance – </a:t>
                      </a:r>
                      <a:r>
                        <a:rPr lang="en-ZA" sz="1300" b="1" i="0" dirty="0" smtClean="0">
                          <a:latin typeface="Gill Sans MT" panose="020B0502020104020203" pitchFamily="34" charset="0"/>
                          <a:cs typeface="Arial" panose="020B0604020202020204" pitchFamily="34" charset="0"/>
                        </a:rPr>
                        <a:t>Actual </a:t>
                      </a:r>
                      <a:r>
                        <a:rPr lang="en-US" sz="1300" b="1" dirty="0">
                          <a:latin typeface="Gill Sans MT" panose="020B0502020104020203" pitchFamily="34" charset="0"/>
                          <a:cs typeface="Arial" panose="020B0604020202020204" pitchFamily="34" charset="0"/>
                        </a:rPr>
                        <a:t>Data</a:t>
                      </a:r>
                      <a:endParaRPr lang="en-US" sz="13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26572">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6"/>
                      </a:pPr>
                      <a:r>
                        <a:rPr lang="en-ZA" sz="1300" b="0" i="0" u="none" strike="noStrike" kern="1200" baseline="0" dirty="0">
                          <a:solidFill>
                            <a:schemeClr val="tx1"/>
                          </a:solidFill>
                          <a:latin typeface="Gill Sans MT" panose="020B0502020104020203" pitchFamily="34" charset="0"/>
                          <a:ea typeface="+mn-ea"/>
                          <a:cs typeface="Arial" panose="020B0604020202020204" pitchFamily="34" charset="0"/>
                        </a:rPr>
                        <a:t>Number of capacity-building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r>
                        <a:rPr lang="en-ZA" sz="1300" b="1" i="0" u="none" strike="noStrike" kern="1200" baseline="0" dirty="0">
                          <a:solidFill>
                            <a:schemeClr val="tx1"/>
                          </a:solidFill>
                          <a:latin typeface="Gill Sans MT" panose="020B0502020104020203" pitchFamily="34" charset="0"/>
                          <a:ea typeface="+mn-ea"/>
                          <a:cs typeface="Arial" panose="020B0604020202020204" pitchFamily="34" charset="0"/>
                        </a:rPr>
                        <a:t>Ten capacity building programmes implemented … continued: </a:t>
                      </a:r>
                      <a:endParaRPr lang="en-ZA" sz="13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886407">
                <a:tc vMerge="1">
                  <a:txBody>
                    <a:bodyPr/>
                    <a:lstStyle/>
                    <a:p>
                      <a:endParaRPr lang="en-ZA"/>
                    </a:p>
                  </a:txBody>
                  <a:tcPr/>
                </a:tc>
                <a:tc>
                  <a:txBody>
                    <a:bodyPr/>
                    <a:lstStyle/>
                    <a:p>
                      <a:pPr marL="342900" indent="-342900" algn="just">
                        <a:buFont typeface="+mj-lt"/>
                        <a:buAutoNum type="arabicPeriod" startAt="2"/>
                      </a:pPr>
                      <a:r>
                        <a:rPr lang="en-ZA" sz="1300" b="0" i="0" u="none" strike="noStrike" kern="1200" baseline="0" dirty="0">
                          <a:solidFill>
                            <a:schemeClr val="tx1"/>
                          </a:solidFill>
                          <a:latin typeface="Gill Sans MT" panose="020B0502020104020203" pitchFamily="34" charset="0"/>
                          <a:ea typeface="+mn-ea"/>
                          <a:cs typeface="Arial" panose="020B0604020202020204" pitchFamily="34" charset="0"/>
                        </a:rPr>
                        <a:t>National Tourism Careers Expo 2019 hosted.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a:solidFill>
                            <a:schemeClr val="tx1"/>
                          </a:solidFill>
                          <a:latin typeface="Gill Sans MT" panose="020B0502020104020203" pitchFamily="34" charset="0"/>
                          <a:ea typeface="+mn-ea"/>
                          <a:cs typeface="Arial" panose="020B0604020202020204" pitchFamily="34" charset="0"/>
                        </a:rPr>
                        <a:t>Draft Close Out Report developed.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Final NTCE report was developed. The purpose of NTCE is to promote tourism as a career and profession of choice, whilst industry is give an opportunity to sell itself as an employer of choice.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r h="1371600">
                <a:tc vMerge="1">
                  <a:txBody>
                    <a:bodyPr/>
                    <a:lstStyle/>
                    <a:p>
                      <a:endParaRPr lang="en-ZA"/>
                    </a:p>
                  </a:txBody>
                  <a:tcPr/>
                </a:tc>
                <a:tc>
                  <a:txBody>
                    <a:bodyPr/>
                    <a:lstStyle/>
                    <a:p>
                      <a:pPr marL="342900" indent="-342900" algn="just">
                        <a:buFont typeface="+mj-lt"/>
                        <a:buAutoNum type="arabicPeriod" startAt="3"/>
                      </a:pPr>
                      <a:r>
                        <a:rPr lang="en-ZA" sz="1300" b="0" i="0" u="none" strike="noStrike" kern="1200" baseline="0" dirty="0">
                          <a:solidFill>
                            <a:schemeClr val="tx1"/>
                          </a:solidFill>
                          <a:latin typeface="Gill Sans MT" panose="020B0502020104020203" pitchFamily="34" charset="0"/>
                          <a:ea typeface="+mn-ea"/>
                          <a:cs typeface="Arial" panose="020B0604020202020204" pitchFamily="34" charset="0"/>
                        </a:rPr>
                        <a:t>Hospitality Youth </a:t>
                      </a:r>
                      <a:r>
                        <a:rPr lang="en-ZA" sz="1300" b="0" i="0" u="none" strike="noStrike" kern="1200" baseline="0" dirty="0" smtClean="0">
                          <a:solidFill>
                            <a:schemeClr val="tx1"/>
                          </a:solidFill>
                          <a:latin typeface="Gill Sans MT" panose="020B0502020104020203" pitchFamily="34" charset="0"/>
                          <a:ea typeface="+mn-ea"/>
                          <a:cs typeface="Arial" panose="020B0604020202020204" pitchFamily="34" charset="0"/>
                        </a:rPr>
                        <a:t>Programme </a:t>
                      </a:r>
                      <a:r>
                        <a:rPr lang="en-ZA" sz="1300" b="0" i="0" u="none" strike="noStrike" kern="1200" baseline="0" dirty="0">
                          <a:solidFill>
                            <a:schemeClr val="tx1"/>
                          </a:solidFill>
                          <a:latin typeface="Gill Sans MT" panose="020B0502020104020203" pitchFamily="34" charset="0"/>
                          <a:ea typeface="+mn-ea"/>
                          <a:cs typeface="Arial" panose="020B0604020202020204" pitchFamily="34" charset="0"/>
                        </a:rPr>
                        <a:t>implemented targeting 3 900 unemployed youth.</a:t>
                      </a:r>
                    </a:p>
                    <a:p>
                      <a:pPr marL="0" indent="0" algn="just">
                        <a:buFont typeface="+mj-lt"/>
                        <a:buNone/>
                      </a:pPr>
                      <a:endParaRPr lang="en-ZA" sz="13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a:solidFill>
                            <a:schemeClr val="tx1"/>
                          </a:solidFill>
                          <a:latin typeface="Gill Sans MT" panose="020B0502020104020203" pitchFamily="34" charset="0"/>
                          <a:ea typeface="+mn-ea"/>
                          <a:cs typeface="Arial" panose="020B0604020202020204" pitchFamily="34" charset="0"/>
                        </a:rPr>
                        <a:t>Quarterly report on the placement and training of participants in all</a:t>
                      </a:r>
                    </a:p>
                    <a:p>
                      <a:pPr algn="just"/>
                      <a:r>
                        <a:rPr lang="en-ZA" sz="1300" b="0" kern="1200" dirty="0">
                          <a:solidFill>
                            <a:schemeClr val="tx1"/>
                          </a:solidFill>
                          <a:latin typeface="Gill Sans MT" panose="020B0502020104020203" pitchFamily="34" charset="0"/>
                          <a:ea typeface="+mn-ea"/>
                          <a:cs typeface="Arial" panose="020B0604020202020204" pitchFamily="34" charset="0"/>
                        </a:rPr>
                        <a:t>Provinces.</a:t>
                      </a:r>
                      <a:endParaRPr lang="en-ZA" sz="1300" dirty="0">
                        <a:latin typeface="Gill Sans MT" panose="020B0502020104020203" pitchFamily="34" charset="0"/>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300" b="0" kern="1200" dirty="0">
                          <a:solidFill>
                            <a:schemeClr val="tx1"/>
                          </a:solidFill>
                          <a:latin typeface="Gill Sans MT" panose="020B0502020104020203" pitchFamily="34" charset="0"/>
                          <a:ea typeface="+mn-ea"/>
                          <a:cs typeface="Arial" panose="020B0604020202020204" pitchFamily="34" charset="0"/>
                        </a:rPr>
                        <a:t>Quarterly report on the placement and training of participants in GP, MP, LP, </a:t>
                      </a:r>
                      <a:r>
                        <a:rPr lang="en-ZA" sz="1300" b="0" kern="1200" dirty="0" smtClean="0">
                          <a:solidFill>
                            <a:schemeClr val="tx1"/>
                          </a:solidFill>
                          <a:latin typeface="Gill Sans MT" panose="020B0502020104020203" pitchFamily="34" charset="0"/>
                          <a:ea typeface="+mn-ea"/>
                          <a:cs typeface="Arial" panose="020B0604020202020204" pitchFamily="34" charset="0"/>
                        </a:rPr>
                        <a:t>WC</a:t>
                      </a:r>
                      <a:r>
                        <a:rPr lang="en-ZA" sz="1300" b="0" kern="1200" dirty="0">
                          <a:solidFill>
                            <a:schemeClr val="tx1"/>
                          </a:solidFill>
                          <a:latin typeface="Gill Sans MT" panose="020B0502020104020203" pitchFamily="34" charset="0"/>
                          <a:ea typeface="+mn-ea"/>
                          <a:cs typeface="Arial" panose="020B0604020202020204" pitchFamily="34" charset="0"/>
                        </a:rPr>
                        <a:t>, NW, KZN, NC provinces was developed</a:t>
                      </a:r>
                      <a:r>
                        <a:rPr lang="en-ZA" sz="1300" b="0" kern="1200" dirty="0" smtClean="0">
                          <a:solidFill>
                            <a:schemeClr val="tx1"/>
                          </a:solidFill>
                          <a:latin typeface="Gill Sans MT" panose="020B0502020104020203" pitchFamily="34" charset="0"/>
                          <a:ea typeface="+mn-ea"/>
                          <a:cs typeface="Arial" panose="020B0604020202020204" pitchFamily="34" charset="0"/>
                        </a:rPr>
                        <a:t>.</a:t>
                      </a:r>
                      <a:r>
                        <a:rPr kumimoji="0" lang="en-ZA" sz="13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Arial" panose="020B0604020202020204" pitchFamily="34" charset="0"/>
                        </a:rPr>
                        <a:t> The HYP targets unemployed youth for training in Hospitality Programme and National Certificate: Fast Food Services NQF level 3, and place them in various hospitality establishments for experiential learning for the duration of the projects. The Qualification entails of 30% theory and 70 %  for practical.</a:t>
                      </a:r>
                    </a:p>
                    <a:p>
                      <a:pPr algn="just"/>
                      <a:endParaRPr lang="en-ZA" sz="1300" dirty="0">
                        <a:latin typeface="Gill Sans MT" panose="020B0502020104020203" pitchFamily="34" charset="0"/>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617554"/>
                  </a:ext>
                </a:extLst>
              </a:tr>
            </a:tbl>
          </a:graphicData>
        </a:graphic>
      </p:graphicFrame>
    </p:spTree>
    <p:extLst>
      <p:ext uri="{BB962C8B-B14F-4D97-AF65-F5344CB8AC3E}">
        <p14:creationId xmlns:p14="http://schemas.microsoft.com/office/powerpoint/2010/main" val="286244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7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sz="1400" b="1" i="0" u="none" strike="noStrike" kern="1200" spc="0" baseline="0">
                <a:solidFill>
                  <a:prstClr val="black"/>
                </a:solidFill>
                <a:latin typeface="Arial Narrow" panose="020B0606020202030204" pitchFamily="34" charset="0"/>
                <a:ea typeface="+mn-ea"/>
                <a:cs typeface="+mn-cs"/>
              </a:defRPr>
            </a:pPr>
            <a:endParaRPr lang="en-US" sz="2800" b="1" dirty="0">
              <a:latin typeface="Arial Narrow" panose="020B0606020202030204" pitchFamily="34" charset="0"/>
            </a:endParaRPr>
          </a:p>
        </p:txBody>
      </p:sp>
      <p:sp>
        <p:nvSpPr>
          <p:cNvPr id="2" name="Rectangle 1"/>
          <p:cNvSpPr/>
          <p:nvPr/>
        </p:nvSpPr>
        <p:spPr>
          <a:xfrm>
            <a:off x="741406" y="358039"/>
            <a:ext cx="7465782" cy="523220"/>
          </a:xfrm>
          <a:prstGeom prst="rect">
            <a:avLst/>
          </a:prstGeom>
        </p:spPr>
        <p:txBody>
          <a:bodyPr wrap="square">
            <a:spAutoFit/>
          </a:bodyPr>
          <a:lstStyle/>
          <a:p>
            <a:pPr algn="ctr"/>
            <a:r>
              <a:rPr lang="en-US" sz="2800" b="1" dirty="0">
                <a:solidFill>
                  <a:srgbClr val="ED7D31"/>
                </a:solidFill>
                <a:latin typeface="Gill Sans MT" panose="020B0502020104020203" pitchFamily="34" charset="0"/>
              </a:rPr>
              <a:t>Summary of Overall Performance</a:t>
            </a:r>
          </a:p>
        </p:txBody>
      </p:sp>
      <p:sp>
        <p:nvSpPr>
          <p:cNvPr id="6" name="Footer Placeholder 1"/>
          <p:cNvSpPr>
            <a:spLocks noGrp="1"/>
          </p:cNvSpPr>
          <p:nvPr>
            <p:ph type="ftr" sz="quarter" idx="11"/>
          </p:nvPr>
        </p:nvSpPr>
        <p:spPr>
          <a:xfrm>
            <a:off x="637675" y="5771178"/>
            <a:ext cx="4241141"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graphicFrame>
        <p:nvGraphicFramePr>
          <p:cNvPr id="8" name="Chart 7"/>
          <p:cNvGraphicFramePr>
            <a:graphicFrameLocks/>
          </p:cNvGraphicFramePr>
          <p:nvPr>
            <p:extLst>
              <p:ext uri="{D42A27DB-BD31-4B8C-83A1-F6EECF244321}">
                <p14:modId xmlns:p14="http://schemas.microsoft.com/office/powerpoint/2010/main" val="3803011457"/>
              </p:ext>
            </p:extLst>
          </p:nvPr>
        </p:nvGraphicFramePr>
        <p:xfrm>
          <a:off x="806825" y="1045029"/>
          <a:ext cx="7570692" cy="46186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328629132"/>
              </p:ext>
            </p:extLst>
          </p:nvPr>
        </p:nvGraphicFramePr>
        <p:xfrm>
          <a:off x="637675" y="1152525"/>
          <a:ext cx="7739842" cy="4309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1235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438538" y="5831693"/>
            <a:ext cx="413346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597991898"/>
              </p:ext>
            </p:extLst>
          </p:nvPr>
        </p:nvGraphicFramePr>
        <p:xfrm>
          <a:off x="438538" y="319539"/>
          <a:ext cx="8350621" cy="4991807"/>
        </p:xfrm>
        <a:graphic>
          <a:graphicData uri="http://schemas.openxmlformats.org/drawingml/2006/table">
            <a:tbl>
              <a:tblPr/>
              <a:tblGrid>
                <a:gridCol w="1686427">
                  <a:extLst>
                    <a:ext uri="{9D8B030D-6E8A-4147-A177-3AD203B41FA5}">
                      <a16:colId xmlns:a16="http://schemas.microsoft.com/office/drawing/2014/main" val="20000"/>
                    </a:ext>
                  </a:extLst>
                </a:gridCol>
                <a:gridCol w="2103499">
                  <a:extLst>
                    <a:ext uri="{9D8B030D-6E8A-4147-A177-3AD203B41FA5}">
                      <a16:colId xmlns:a16="http://schemas.microsoft.com/office/drawing/2014/main" val="20001"/>
                    </a:ext>
                  </a:extLst>
                </a:gridCol>
                <a:gridCol w="1659226">
                  <a:extLst>
                    <a:ext uri="{9D8B030D-6E8A-4147-A177-3AD203B41FA5}">
                      <a16:colId xmlns:a16="http://schemas.microsoft.com/office/drawing/2014/main" val="63044862"/>
                    </a:ext>
                  </a:extLst>
                </a:gridCol>
                <a:gridCol w="2901469">
                  <a:extLst>
                    <a:ext uri="{9D8B030D-6E8A-4147-A177-3AD203B41FA5}">
                      <a16:colId xmlns:a16="http://schemas.microsoft.com/office/drawing/2014/main" val="451418439"/>
                    </a:ext>
                  </a:extLst>
                </a:gridCol>
              </a:tblGrid>
              <a:tr h="355184">
                <a:tc gridSpan="4">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tourism capacity building programmes.</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54600">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612492">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Gill Sans MT" panose="020B0502020104020203" pitchFamily="34" charset="0"/>
                          <a:cs typeface="Arial" panose="020B0604020202020204" pitchFamily="34" charset="0"/>
                        </a:rPr>
                        <a:t>Quarter 3 Performance – </a:t>
                      </a:r>
                      <a:r>
                        <a:rPr lang="en-ZA" sz="1600" b="1" i="0" dirty="0" smtClean="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6512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6"/>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capacity-building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Ten capacity building programmes implemented … continued: </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304405">
                <a:tc vMerge="1">
                  <a:txBody>
                    <a:bodyPr/>
                    <a:lstStyle/>
                    <a:p>
                      <a:endParaRPr lang="en-ZA"/>
                    </a:p>
                  </a:txBody>
                  <a:tcPr/>
                </a:tc>
                <a:tc>
                  <a:txBody>
                    <a:bodyPr/>
                    <a:lstStyle/>
                    <a:p>
                      <a:pPr marL="342900" indent="-342900" algn="just">
                        <a:buFont typeface="+mj-lt"/>
                        <a:buAutoNum type="arabicPeriod" startAt="4"/>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National Chefs Training Programme implemented in all provinces targeting 540 youth.</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Graduations for the National Chefs Training Programme held.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Graduations for the National Chefs Training Programme were held as follows:</a:t>
                      </a:r>
                    </a:p>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p>
                      <a:pPr marL="285750" indent="-285750" algn="just">
                        <a:buFont typeface="Arial" panose="020B0604020202020204" pitchFamily="34" charset="0"/>
                        <a:buChar char="•"/>
                      </a:pPr>
                      <a:r>
                        <a:rPr lang="en-ZA" sz="1600" b="0" kern="1200" dirty="0">
                          <a:solidFill>
                            <a:schemeClr val="tx1"/>
                          </a:solidFill>
                          <a:latin typeface="Gill Sans MT" panose="020B0502020104020203" pitchFamily="34" charset="0"/>
                          <a:ea typeface="+mn-ea"/>
                          <a:cs typeface="Arial" panose="020B0604020202020204" pitchFamily="34" charset="0"/>
                        </a:rPr>
                        <a:t>4 November 2019 in </a:t>
                      </a:r>
                      <a:r>
                        <a:rPr lang="en-ZA" sz="1600" b="0" kern="1200" dirty="0" smtClean="0">
                          <a:solidFill>
                            <a:schemeClr val="tx1"/>
                          </a:solidFill>
                          <a:latin typeface="Gill Sans MT" panose="020B0502020104020203" pitchFamily="34" charset="0"/>
                          <a:ea typeface="+mn-ea"/>
                          <a:cs typeface="Arial" panose="020B0604020202020204" pitchFamily="34" charset="0"/>
                        </a:rPr>
                        <a:t>KZN;</a:t>
                      </a:r>
                      <a:endParaRPr lang="en-ZA" sz="1600" b="0" kern="1200" dirty="0">
                        <a:solidFill>
                          <a:schemeClr val="tx1"/>
                        </a:solidFill>
                        <a:latin typeface="Gill Sans MT" panose="020B0502020104020203" pitchFamily="34" charset="0"/>
                        <a:ea typeface="+mn-ea"/>
                        <a:cs typeface="Arial" panose="020B0604020202020204" pitchFamily="34" charset="0"/>
                      </a:endParaRPr>
                    </a:p>
                    <a:p>
                      <a:pPr marL="285750" indent="-285750" algn="just">
                        <a:buFont typeface="Arial" panose="020B0604020202020204" pitchFamily="34" charset="0"/>
                        <a:buChar char="•"/>
                      </a:pPr>
                      <a:r>
                        <a:rPr lang="en-ZA" sz="1600" b="0" kern="1200" dirty="0">
                          <a:solidFill>
                            <a:schemeClr val="tx1"/>
                          </a:solidFill>
                          <a:latin typeface="Gill Sans MT" panose="020B0502020104020203" pitchFamily="34" charset="0"/>
                          <a:ea typeface="+mn-ea"/>
                          <a:cs typeface="Arial" panose="020B0604020202020204" pitchFamily="34" charset="0"/>
                        </a:rPr>
                        <a:t>11 November 2019 in </a:t>
                      </a:r>
                      <a:r>
                        <a:rPr lang="en-ZA" sz="1600" b="0" kern="1200" dirty="0" smtClean="0">
                          <a:solidFill>
                            <a:schemeClr val="tx1"/>
                          </a:solidFill>
                          <a:latin typeface="Gill Sans MT" panose="020B0502020104020203" pitchFamily="34" charset="0"/>
                          <a:ea typeface="+mn-ea"/>
                          <a:cs typeface="Arial" panose="020B0604020202020204" pitchFamily="34" charset="0"/>
                        </a:rPr>
                        <a:t>EC;</a:t>
                      </a:r>
                      <a:endParaRPr lang="en-ZA" sz="1600" b="0" kern="1200" dirty="0">
                        <a:solidFill>
                          <a:schemeClr val="tx1"/>
                        </a:solidFill>
                        <a:latin typeface="Gill Sans MT" panose="020B0502020104020203" pitchFamily="34" charset="0"/>
                        <a:ea typeface="+mn-ea"/>
                        <a:cs typeface="Arial" panose="020B0604020202020204" pitchFamily="34" charset="0"/>
                      </a:endParaRPr>
                    </a:p>
                    <a:p>
                      <a:pPr marL="285750" indent="-285750" algn="just">
                        <a:buFont typeface="Arial" panose="020B0604020202020204" pitchFamily="34" charset="0"/>
                        <a:buChar char="•"/>
                      </a:pPr>
                      <a:r>
                        <a:rPr lang="en-ZA" sz="1600" b="0" kern="1200" dirty="0">
                          <a:solidFill>
                            <a:schemeClr val="tx1"/>
                          </a:solidFill>
                          <a:latin typeface="Gill Sans MT" panose="020B0502020104020203" pitchFamily="34" charset="0"/>
                          <a:ea typeface="+mn-ea"/>
                          <a:cs typeface="Arial" panose="020B0604020202020204" pitchFamily="34" charset="0"/>
                        </a:rPr>
                        <a:t>13 November 2019 in </a:t>
                      </a:r>
                      <a:r>
                        <a:rPr lang="en-ZA" sz="1600" b="0" kern="1200" dirty="0" smtClean="0">
                          <a:solidFill>
                            <a:schemeClr val="tx1"/>
                          </a:solidFill>
                          <a:latin typeface="Gill Sans MT" panose="020B0502020104020203" pitchFamily="34" charset="0"/>
                          <a:ea typeface="+mn-ea"/>
                          <a:cs typeface="Arial" panose="020B0604020202020204" pitchFamily="34" charset="0"/>
                        </a:rPr>
                        <a:t>WC;</a:t>
                      </a:r>
                      <a:endParaRPr lang="en-ZA" sz="1600" b="0" kern="1200" dirty="0">
                        <a:solidFill>
                          <a:schemeClr val="tx1"/>
                        </a:solidFill>
                        <a:latin typeface="Gill Sans MT" panose="020B0502020104020203" pitchFamily="34" charset="0"/>
                        <a:ea typeface="+mn-ea"/>
                        <a:cs typeface="Arial" panose="020B0604020202020204" pitchFamily="34" charset="0"/>
                      </a:endParaRPr>
                    </a:p>
                    <a:p>
                      <a:pPr marL="285750" indent="-285750" algn="just">
                        <a:buFont typeface="Arial" panose="020B0604020202020204" pitchFamily="34" charset="0"/>
                        <a:buChar char="•"/>
                      </a:pPr>
                      <a:r>
                        <a:rPr lang="en-ZA" sz="1600" b="0" kern="1200" dirty="0">
                          <a:solidFill>
                            <a:schemeClr val="tx1"/>
                          </a:solidFill>
                          <a:latin typeface="Gill Sans MT" panose="020B0502020104020203" pitchFamily="34" charset="0"/>
                          <a:ea typeface="+mn-ea"/>
                          <a:cs typeface="Arial" panose="020B0604020202020204" pitchFamily="34" charset="0"/>
                        </a:rPr>
                        <a:t>11 December 2019 in </a:t>
                      </a:r>
                      <a:r>
                        <a:rPr lang="en-ZA" sz="1600" b="0" kern="1200" dirty="0" smtClean="0">
                          <a:solidFill>
                            <a:schemeClr val="tx1"/>
                          </a:solidFill>
                          <a:latin typeface="Gill Sans MT" panose="020B0502020104020203" pitchFamily="34" charset="0"/>
                          <a:ea typeface="+mn-ea"/>
                          <a:cs typeface="Arial" panose="020B0604020202020204" pitchFamily="34" charset="0"/>
                        </a:rPr>
                        <a:t>GP, NC, MP, </a:t>
                      </a:r>
                      <a:r>
                        <a:rPr lang="en-ZA" sz="1600" b="0" kern="1200" dirty="0">
                          <a:solidFill>
                            <a:schemeClr val="tx1"/>
                          </a:solidFill>
                          <a:latin typeface="Gill Sans MT" panose="020B0502020104020203" pitchFamily="34" charset="0"/>
                          <a:ea typeface="+mn-ea"/>
                          <a:cs typeface="Arial" panose="020B0604020202020204" pitchFamily="34" charset="0"/>
                        </a:rPr>
                        <a:t>Limpopo </a:t>
                      </a:r>
                      <a:r>
                        <a:rPr lang="en-ZA" sz="1600" b="0" kern="1200" dirty="0" smtClean="0">
                          <a:solidFill>
                            <a:schemeClr val="tx1"/>
                          </a:solidFill>
                          <a:latin typeface="Gill Sans MT" panose="020B0502020104020203" pitchFamily="34" charset="0"/>
                          <a:ea typeface="+mn-ea"/>
                          <a:cs typeface="Arial" panose="020B0604020202020204" pitchFamily="34" charset="0"/>
                        </a:rPr>
                        <a:t>(LP) and </a:t>
                      </a:r>
                      <a:r>
                        <a:rPr lang="en-ZA" sz="1600" b="0" kern="1200" dirty="0">
                          <a:solidFill>
                            <a:schemeClr val="tx1"/>
                          </a:solidFill>
                          <a:latin typeface="Gill Sans MT" panose="020B0502020104020203" pitchFamily="34" charset="0"/>
                          <a:ea typeface="+mn-ea"/>
                          <a:cs typeface="Arial" panose="020B0604020202020204" pitchFamily="34" charset="0"/>
                        </a:rPr>
                        <a:t>Free </a:t>
                      </a:r>
                      <a:r>
                        <a:rPr lang="en-ZA" sz="1600" b="0" kern="1200" dirty="0" smtClean="0">
                          <a:solidFill>
                            <a:schemeClr val="tx1"/>
                          </a:solidFill>
                          <a:latin typeface="Gill Sans MT" panose="020B0502020104020203" pitchFamily="34" charset="0"/>
                          <a:ea typeface="+mn-ea"/>
                          <a:cs typeface="Arial" panose="020B0604020202020204" pitchFamily="34" charset="0"/>
                        </a:rPr>
                        <a:t>State (FS).</a:t>
                      </a:r>
                      <a:endParaRPr lang="en-ZA" sz="1600" b="0" kern="1200" dirty="0">
                        <a:solidFill>
                          <a:schemeClr val="tx1"/>
                        </a:solidFill>
                        <a:latin typeface="Gill Sans MT" panose="020B0502020104020203" pitchFamily="34" charset="0"/>
                        <a:ea typeface="+mn-ea"/>
                        <a:cs typeface="Arial" panose="020B0604020202020204" pitchFamily="34" charset="0"/>
                      </a:endParaRPr>
                    </a:p>
                    <a:p>
                      <a:pPr marL="0" indent="0" algn="just">
                        <a:buFont typeface="Arial" panose="020B0604020202020204" pitchFamily="34" charset="0"/>
                        <a:buNone/>
                      </a:pPr>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2787110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21906" y="5991226"/>
            <a:ext cx="42547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858914181"/>
              </p:ext>
            </p:extLst>
          </p:nvPr>
        </p:nvGraphicFramePr>
        <p:xfrm>
          <a:off x="321906" y="382625"/>
          <a:ext cx="8500188" cy="5355573"/>
        </p:xfrm>
        <a:graphic>
          <a:graphicData uri="http://schemas.openxmlformats.org/drawingml/2006/table">
            <a:tbl>
              <a:tblPr/>
              <a:tblGrid>
                <a:gridCol w="1619189">
                  <a:extLst>
                    <a:ext uri="{9D8B030D-6E8A-4147-A177-3AD203B41FA5}">
                      <a16:colId xmlns:a16="http://schemas.microsoft.com/office/drawing/2014/main" val="20000"/>
                    </a:ext>
                  </a:extLst>
                </a:gridCol>
                <a:gridCol w="2010420">
                  <a:extLst>
                    <a:ext uri="{9D8B030D-6E8A-4147-A177-3AD203B41FA5}">
                      <a16:colId xmlns:a16="http://schemas.microsoft.com/office/drawing/2014/main" val="20001"/>
                    </a:ext>
                  </a:extLst>
                </a:gridCol>
                <a:gridCol w="1978090">
                  <a:extLst>
                    <a:ext uri="{9D8B030D-6E8A-4147-A177-3AD203B41FA5}">
                      <a16:colId xmlns:a16="http://schemas.microsoft.com/office/drawing/2014/main" val="1172269421"/>
                    </a:ext>
                  </a:extLst>
                </a:gridCol>
                <a:gridCol w="2892489">
                  <a:extLst>
                    <a:ext uri="{9D8B030D-6E8A-4147-A177-3AD203B41FA5}">
                      <a16:colId xmlns:a16="http://schemas.microsoft.com/office/drawing/2014/main" val="451418439"/>
                    </a:ext>
                  </a:extLst>
                </a:gridCol>
              </a:tblGrid>
              <a:tr h="244086">
                <a:tc gridSpan="4">
                  <a:txBody>
                    <a:bodyPr/>
                    <a:lstStyle/>
                    <a:p>
                      <a:r>
                        <a:rPr lang="en-ZA" sz="14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tourism capacity building programmes.</a:t>
                      </a:r>
                      <a:endParaRPr lang="en-ZA" sz="14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60816">
                <a:tc rowSpan="2">
                  <a:txBody>
                    <a:bodyPr/>
                    <a:lstStyle/>
                    <a:p>
                      <a:pPr algn="ctr">
                        <a:lnSpc>
                          <a:spcPct val="100000"/>
                        </a:lnSpc>
                      </a:pPr>
                      <a:r>
                        <a:rPr lang="en-US" sz="1400" b="1" dirty="0">
                          <a:solidFill>
                            <a:schemeClr val="tx1"/>
                          </a:solidFill>
                          <a:latin typeface="Gill Sans MT" panose="020B0502020104020203" pitchFamily="34" charset="0"/>
                          <a:cs typeface="Arial" panose="020B0604020202020204" pitchFamily="34" charset="0"/>
                        </a:rPr>
                        <a:t>Key</a:t>
                      </a:r>
                      <a:r>
                        <a:rPr lang="en-US" sz="1400" b="1" baseline="0" dirty="0">
                          <a:solidFill>
                            <a:schemeClr val="tx1"/>
                          </a:solidFill>
                          <a:latin typeface="Gill Sans MT" panose="020B0502020104020203" pitchFamily="34" charset="0"/>
                          <a:cs typeface="Arial" panose="020B0604020202020204" pitchFamily="34" charset="0"/>
                        </a:rPr>
                        <a:t> Performance Indicator</a:t>
                      </a:r>
                      <a:endParaRPr lang="en-US" sz="14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447114">
                <a:tc vMerge="1">
                  <a:txBody>
                    <a:bodyPr/>
                    <a:lstStyle/>
                    <a:p>
                      <a:endParaRPr lang="en-ZA"/>
                    </a:p>
                  </a:txBody>
                  <a:tcPr/>
                </a:tc>
                <a:tc vMerge="1">
                  <a:txBody>
                    <a:bodyPr/>
                    <a:lstStyle/>
                    <a:p>
                      <a:endParaRPr lang="en-ZA"/>
                    </a:p>
                  </a:txBody>
                  <a:tcPr/>
                </a:tc>
                <a:tc>
                  <a:txBody>
                    <a:bodyPr/>
                    <a:lstStyle/>
                    <a:p>
                      <a:pPr algn="ctr">
                        <a:lnSpc>
                          <a:spcPct val="100000"/>
                        </a:lnSpc>
                      </a:pPr>
                      <a:r>
                        <a:rPr lang="en-US" sz="1400" b="1" dirty="0">
                          <a:solidFill>
                            <a:schemeClr val="tx1"/>
                          </a:solidFill>
                          <a:latin typeface="Gill Sans MT" panose="020B0502020104020203" pitchFamily="34" charset="0"/>
                          <a:cs typeface="Arial" panose="020B0604020202020204"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Gill Sans MT" panose="020B0502020104020203" pitchFamily="34" charset="0"/>
                          <a:cs typeface="Arial" panose="020B0604020202020204" pitchFamily="34" charset="0"/>
                        </a:rPr>
                        <a:t>Quarter 3 Performance – </a:t>
                      </a:r>
                      <a:r>
                        <a:rPr lang="en-US" sz="1400" b="1" dirty="0" smtClean="0">
                          <a:solidFill>
                            <a:schemeClr val="tx1"/>
                          </a:solidFill>
                          <a:latin typeface="Gill Sans MT" panose="020B0502020104020203" pitchFamily="34" charset="0"/>
                          <a:cs typeface="Arial" panose="020B0604020202020204" pitchFamily="34" charset="0"/>
                        </a:rPr>
                        <a:t>Actual</a:t>
                      </a:r>
                      <a:r>
                        <a:rPr lang="en-ZA" sz="1400" b="1" i="0" dirty="0" smtClean="0">
                          <a:latin typeface="Gill Sans MT" panose="020B0502020104020203" pitchFamily="34" charset="0"/>
                          <a:cs typeface="Arial" panose="020B0604020202020204" pitchFamily="34" charset="0"/>
                        </a:rPr>
                        <a:t> </a:t>
                      </a:r>
                      <a:r>
                        <a:rPr lang="en-US" sz="1400" b="1" dirty="0">
                          <a:latin typeface="Gill Sans MT" panose="020B0502020104020203" pitchFamily="34" charset="0"/>
                          <a:cs typeface="Arial" panose="020B0604020202020204" pitchFamily="34" charset="0"/>
                        </a:rPr>
                        <a:t>Data</a:t>
                      </a:r>
                      <a:endParaRPr lang="en-US" sz="14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411213">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6"/>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Number of capacity-building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r>
                        <a:rPr lang="en-ZA" sz="1400" b="1" i="0" u="none" strike="noStrike" kern="1200" baseline="0" dirty="0">
                          <a:solidFill>
                            <a:schemeClr val="tx1"/>
                          </a:solidFill>
                          <a:latin typeface="Gill Sans MT" panose="020B0502020104020203" pitchFamily="34" charset="0"/>
                          <a:ea typeface="+mn-ea"/>
                          <a:cs typeface="Arial" panose="020B0604020202020204" pitchFamily="34" charset="0"/>
                        </a:rPr>
                        <a:t>Ten capacity building programmes implemented … continued: </a:t>
                      </a:r>
                      <a:endParaRPr lang="en-ZA" sz="14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134844">
                <a:tc vMerge="1">
                  <a:txBody>
                    <a:bodyPr/>
                    <a:lstStyle/>
                    <a:p>
                      <a:endParaRPr lang="en-ZA"/>
                    </a:p>
                  </a:txBody>
                  <a:tcPr/>
                </a:tc>
                <a:tc>
                  <a:txBody>
                    <a:bodyPr/>
                    <a:lstStyle/>
                    <a:p>
                      <a:pPr marL="342900" indent="-342900" algn="just">
                        <a:buFont typeface="+mj-lt"/>
                        <a:buAutoNum type="arabicPeriod" startAt="5"/>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Wine Service Training Programme implemented targeting 300 youth.</a:t>
                      </a:r>
                    </a:p>
                    <a:p>
                      <a:pPr marL="0" indent="0" algn="just">
                        <a:buFont typeface="+mj-lt"/>
                        <a:buNone/>
                      </a:pPr>
                      <a:endParaRPr lang="en-ZA" sz="14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kern="1200" dirty="0">
                          <a:solidFill>
                            <a:schemeClr val="tx1"/>
                          </a:solidFill>
                          <a:latin typeface="Gill Sans MT" panose="020B0502020104020203" pitchFamily="34" charset="0"/>
                          <a:ea typeface="+mn-ea"/>
                          <a:cs typeface="Arial" panose="020B0604020202020204" pitchFamily="34" charset="0"/>
                        </a:rPr>
                        <a:t>Quarterly report on the placement and training of participants of the Wine Service Training Programme.</a:t>
                      </a:r>
                    </a:p>
                    <a:p>
                      <a:pPr algn="just"/>
                      <a:endParaRPr lang="en-ZA" sz="14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kern="1200" dirty="0">
                          <a:solidFill>
                            <a:schemeClr val="tx1"/>
                          </a:solidFill>
                          <a:latin typeface="Gill Sans MT" panose="020B0502020104020203" pitchFamily="34" charset="0"/>
                          <a:ea typeface="+mn-ea"/>
                          <a:cs typeface="Arial" panose="020B0604020202020204" pitchFamily="34" charset="0"/>
                        </a:rPr>
                        <a:t>Quarterly report on the placement and training of participants of the Wine Service Training Programme was developed.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r h="2589534">
                <a:tc vMerge="1">
                  <a:txBody>
                    <a:bodyPr/>
                    <a:lstStyle/>
                    <a:p>
                      <a:pPr marL="342900" indent="-342900" algn="just">
                        <a:buFont typeface="+mj-lt"/>
                        <a:buAutoNum type="arabicPeriod" startAt="6"/>
                      </a:pP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a:buFont typeface="+mj-lt"/>
                        <a:buAutoNum type="arabicPeriod" startAt="6"/>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Food Safety Quality Assurer Programme implemented targeting 1500 youth.</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kern="1200" dirty="0">
                          <a:solidFill>
                            <a:schemeClr val="tx1"/>
                          </a:solidFill>
                          <a:latin typeface="Gill Sans MT" panose="020B0502020104020203" pitchFamily="34" charset="0"/>
                          <a:ea typeface="+mn-ea"/>
                          <a:cs typeface="Arial" panose="020B0604020202020204" pitchFamily="34" charset="0"/>
                        </a:rPr>
                        <a:t>Quarterly report on the placement and training of participants of the Food Safety Quality Assurer programme.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400" b="0" kern="1200" dirty="0">
                          <a:solidFill>
                            <a:schemeClr val="tx1"/>
                          </a:solidFill>
                          <a:latin typeface="Gill Sans MT" panose="020B0502020104020203" pitchFamily="34" charset="0"/>
                          <a:ea typeface="+mn-ea"/>
                          <a:cs typeface="Arial" panose="020B0604020202020204" pitchFamily="34" charset="0"/>
                        </a:rPr>
                        <a:t>Quarterly report on the placement and training of participants of the Food Safety Quality Assurer programme was not developed.</a:t>
                      </a:r>
                    </a:p>
                    <a:p>
                      <a:pPr algn="just"/>
                      <a:endParaRPr lang="en-ZA" sz="14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tx1"/>
                          </a:solidFill>
                          <a:effectLst/>
                          <a:latin typeface="Gill Sans MT" panose="020B0502020104020203" pitchFamily="34" charset="0"/>
                          <a:ea typeface="+mn-ea"/>
                          <a:cs typeface="Arial" panose="020B0604020202020204" pitchFamily="34" charset="0"/>
                        </a:rPr>
                        <a:t>Reason for Variance:</a:t>
                      </a:r>
                      <a:endParaRPr lang="en-ZA" sz="1400" kern="1200" dirty="0">
                        <a:solidFill>
                          <a:schemeClr val="tx1"/>
                        </a:solidFill>
                        <a:effectLst/>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Procurement processes were delayed.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1" i="0" u="none" strike="noStrike" kern="1200" baseline="0" dirty="0">
                        <a:solidFill>
                          <a:schemeClr val="dk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a:solidFill>
                            <a:schemeClr val="dk1"/>
                          </a:solidFill>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tx1"/>
                          </a:solidFill>
                          <a:latin typeface="Gill Sans MT" panose="020B0502020104020203" pitchFamily="34" charset="0"/>
                          <a:ea typeface="+mn-ea"/>
                          <a:cs typeface="Arial" panose="020B0604020202020204" pitchFamily="34" charset="0"/>
                        </a:rPr>
                        <a:t>Procurement processes was to be finalised in Q4.</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5736081"/>
                  </a:ext>
                </a:extLst>
              </a:tr>
            </a:tbl>
          </a:graphicData>
        </a:graphic>
      </p:graphicFrame>
    </p:spTree>
    <p:extLst>
      <p:ext uri="{BB962C8B-B14F-4D97-AF65-F5344CB8AC3E}">
        <p14:creationId xmlns:p14="http://schemas.microsoft.com/office/powerpoint/2010/main" val="451548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20842" y="5991226"/>
            <a:ext cx="437615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339891535"/>
              </p:ext>
            </p:extLst>
          </p:nvPr>
        </p:nvGraphicFramePr>
        <p:xfrm>
          <a:off x="320842" y="336300"/>
          <a:ext cx="8454190" cy="3935975"/>
        </p:xfrm>
        <a:graphic>
          <a:graphicData uri="http://schemas.openxmlformats.org/drawingml/2006/table">
            <a:tbl>
              <a:tblPr/>
              <a:tblGrid>
                <a:gridCol w="1687193">
                  <a:extLst>
                    <a:ext uri="{9D8B030D-6E8A-4147-A177-3AD203B41FA5}">
                      <a16:colId xmlns:a16="http://schemas.microsoft.com/office/drawing/2014/main" val="20000"/>
                    </a:ext>
                  </a:extLst>
                </a:gridCol>
                <a:gridCol w="1741707">
                  <a:extLst>
                    <a:ext uri="{9D8B030D-6E8A-4147-A177-3AD203B41FA5}">
                      <a16:colId xmlns:a16="http://schemas.microsoft.com/office/drawing/2014/main" val="20001"/>
                    </a:ext>
                  </a:extLst>
                </a:gridCol>
                <a:gridCol w="2122596">
                  <a:extLst>
                    <a:ext uri="{9D8B030D-6E8A-4147-A177-3AD203B41FA5}">
                      <a16:colId xmlns:a16="http://schemas.microsoft.com/office/drawing/2014/main" val="135837867"/>
                    </a:ext>
                  </a:extLst>
                </a:gridCol>
                <a:gridCol w="2902694">
                  <a:extLst>
                    <a:ext uri="{9D8B030D-6E8A-4147-A177-3AD203B41FA5}">
                      <a16:colId xmlns:a16="http://schemas.microsoft.com/office/drawing/2014/main" val="2874595268"/>
                    </a:ext>
                  </a:extLst>
                </a:gridCol>
              </a:tblGrid>
              <a:tr h="335832">
                <a:tc gridSpan="4">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tourism capacity building programmes.</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lnL w="19050" cap="flat" cmpd="sng" algn="ctr">
                      <a:solidFill>
                        <a:srgbClr val="F26500"/>
                      </a:solidFill>
                      <a:prstDash val="solid"/>
                      <a:round/>
                      <a:headEnd type="none" w="med" len="med"/>
                      <a:tailEnd type="none" w="med" len="med"/>
                    </a:lnL>
                  </a:tcPr>
                </a:tc>
                <a:tc hMerge="1">
                  <a:txBody>
                    <a:bodyPr/>
                    <a:lstStyle/>
                    <a:p>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TlToBr>
                      <a:noFill/>
                    </a:lnTlToBr>
                    <a:lnBlToTr>
                      <a:noFill/>
                    </a:lnBlToTr>
                    <a:solidFill>
                      <a:srgbClr val="F1995D"/>
                    </a:solidFill>
                  </a:tcPr>
                </a:tc>
                <a:extLst>
                  <a:ext uri="{0D108BD9-81ED-4DB2-BD59-A6C34878D82A}">
                    <a16:rowId xmlns:a16="http://schemas.microsoft.com/office/drawing/2014/main" val="10000"/>
                  </a:ext>
                </a:extLst>
              </a:tr>
              <a:tr h="320096">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r>
                        <a:rPr kumimoji="0" lang="en-US" sz="16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Quarterly Targets</a:t>
                      </a:r>
                      <a:endParaRPr lang="en-ZA" sz="1600"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Gill Sans MT" panose="020B0502020104020203" pitchFamily="34" charset="0"/>
                          <a:cs typeface="Arial" panose="020B0604020202020204" pitchFamily="34" charset="0"/>
                        </a:rPr>
                        <a:t>Quarter 3 Performance – </a:t>
                      </a:r>
                      <a:r>
                        <a:rPr lang="en-ZA" sz="1600" b="1" i="0" dirty="0" smtClean="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4523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6"/>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capacity-building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Ten capacity building programmes implemented … continued: </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lnL w="19050" cap="flat" cmpd="sng" algn="ctr">
                      <a:solidFill>
                        <a:srgbClr val="F26500"/>
                      </a:solidFill>
                      <a:prstDash val="solid"/>
                      <a:round/>
                      <a:headEnd type="none" w="med" len="med"/>
                      <a:tailEnd type="none" w="med" len="med"/>
                    </a:lnL>
                    <a:lnT w="19050" cap="flat" cmpd="sng" algn="ctr">
                      <a:solidFill>
                        <a:srgbClr val="F26500"/>
                      </a:solidFill>
                      <a:prstDash val="solid"/>
                      <a:round/>
                      <a:headEnd type="none" w="med" len="med"/>
                      <a:tailEnd type="none" w="med" len="med"/>
                    </a:lnT>
                  </a:tcPr>
                </a:tc>
                <a:tc hMerge="1">
                  <a:txBody>
                    <a:bodyPr/>
                    <a:lstStyle/>
                    <a:p>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40511">
                <a:tc vMerge="1">
                  <a:txBody>
                    <a:bodyPr/>
                    <a:lstStyle/>
                    <a:p>
                      <a:endParaRPr lang="en-ZA"/>
                    </a:p>
                  </a:txBody>
                  <a:tcPr/>
                </a:tc>
                <a:tc>
                  <a:txBody>
                    <a:bodyPr/>
                    <a:lstStyle/>
                    <a:p>
                      <a:pPr marL="342900" indent="-342900" algn="just">
                        <a:buFont typeface="+mj-lt"/>
                        <a:buAutoNum type="arabicPeriod" startAt="7"/>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Training of 60 Youth on Resource Efficiency:</a:t>
                      </a:r>
                    </a:p>
                    <a:p>
                      <a:pPr marL="546100" indent="-273050" algn="just">
                        <a:buFont typeface="Arial" panose="020B0604020202020204" pitchFamily="34" charset="0"/>
                        <a:buChar cha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North West</a:t>
                      </a:r>
                    </a:p>
                    <a:p>
                      <a:pPr marL="546100" indent="-273050" algn="just">
                        <a:buFont typeface="Arial" panose="020B0604020202020204" pitchFamily="34" charset="0"/>
                        <a:buChar cha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Northern Cape</a:t>
                      </a:r>
                    </a:p>
                    <a:p>
                      <a:pPr marL="546100" indent="-273050" algn="just">
                        <a:buFont typeface="Arial" panose="020B0604020202020204" pitchFamily="34" charset="0"/>
                        <a:buChar cha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Mpumalanga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Mentorship and coaching of trainees.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Mentorship and coaching of trainees was conducted as follows:</a:t>
                      </a:r>
                    </a:p>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p>
                      <a:pPr marL="285750" indent="-285750" algn="just">
                        <a:buFont typeface="Arial" panose="020B0604020202020204" pitchFamily="34" charset="0"/>
                        <a:buChar char="•"/>
                      </a:pPr>
                      <a:r>
                        <a:rPr lang="en-ZA" sz="1600" b="0" kern="1200" dirty="0">
                          <a:solidFill>
                            <a:schemeClr val="tx1"/>
                          </a:solidFill>
                          <a:latin typeface="Gill Sans MT" panose="020B0502020104020203" pitchFamily="34" charset="0"/>
                          <a:ea typeface="+mn-ea"/>
                          <a:cs typeface="Arial" panose="020B0604020202020204" pitchFamily="34" charset="0"/>
                        </a:rPr>
                        <a:t>26 November 2019 in </a:t>
                      </a:r>
                      <a:r>
                        <a:rPr lang="en-ZA" sz="1600" b="0" kern="1200" dirty="0" smtClean="0">
                          <a:solidFill>
                            <a:schemeClr val="tx1"/>
                          </a:solidFill>
                          <a:latin typeface="Gill Sans MT" panose="020B0502020104020203" pitchFamily="34" charset="0"/>
                          <a:ea typeface="+mn-ea"/>
                          <a:cs typeface="Arial" panose="020B0604020202020204" pitchFamily="34" charset="0"/>
                        </a:rPr>
                        <a:t>MP;</a:t>
                      </a:r>
                      <a:endParaRPr lang="en-ZA" sz="1600" b="0" kern="1200" dirty="0">
                        <a:solidFill>
                          <a:schemeClr val="tx1"/>
                        </a:solidFill>
                        <a:latin typeface="Gill Sans MT" panose="020B0502020104020203" pitchFamily="34" charset="0"/>
                        <a:ea typeface="+mn-ea"/>
                        <a:cs typeface="Arial" panose="020B0604020202020204" pitchFamily="34" charset="0"/>
                      </a:endParaRPr>
                    </a:p>
                    <a:p>
                      <a:pPr marL="285750" indent="-285750" algn="just">
                        <a:buFont typeface="Arial" panose="020B0604020202020204" pitchFamily="34" charset="0"/>
                        <a:buChar char="•"/>
                      </a:pPr>
                      <a:r>
                        <a:rPr lang="en-ZA" sz="1600" b="0" kern="1200" dirty="0">
                          <a:solidFill>
                            <a:schemeClr val="tx1"/>
                          </a:solidFill>
                          <a:latin typeface="Gill Sans MT" panose="020B0502020104020203" pitchFamily="34" charset="0"/>
                          <a:ea typeface="+mn-ea"/>
                          <a:cs typeface="Arial" panose="020B0604020202020204" pitchFamily="34" charset="0"/>
                        </a:rPr>
                        <a:t>28 November 2019 in </a:t>
                      </a:r>
                      <a:r>
                        <a:rPr lang="en-ZA" sz="1600" b="0" kern="1200" dirty="0" smtClean="0">
                          <a:solidFill>
                            <a:schemeClr val="tx1"/>
                          </a:solidFill>
                          <a:latin typeface="Gill Sans MT" panose="020B0502020104020203" pitchFamily="34" charset="0"/>
                          <a:ea typeface="+mn-ea"/>
                          <a:cs typeface="Arial" panose="020B0604020202020204" pitchFamily="34" charset="0"/>
                        </a:rPr>
                        <a:t>North West</a:t>
                      </a:r>
                      <a:r>
                        <a:rPr lang="en-ZA" sz="1600" b="0" kern="1200" baseline="0" dirty="0" smtClean="0">
                          <a:solidFill>
                            <a:schemeClr val="tx1"/>
                          </a:solidFill>
                          <a:latin typeface="Gill Sans MT" panose="020B0502020104020203" pitchFamily="34" charset="0"/>
                          <a:ea typeface="+mn-ea"/>
                          <a:cs typeface="Arial" panose="020B0604020202020204" pitchFamily="34" charset="0"/>
                        </a:rPr>
                        <a:t> (</a:t>
                      </a:r>
                      <a:r>
                        <a:rPr lang="en-ZA" sz="1600" b="0" kern="1200" dirty="0" smtClean="0">
                          <a:solidFill>
                            <a:schemeClr val="tx1"/>
                          </a:solidFill>
                          <a:latin typeface="Gill Sans MT" panose="020B0502020104020203" pitchFamily="34" charset="0"/>
                          <a:ea typeface="+mn-ea"/>
                          <a:cs typeface="Arial" panose="020B0604020202020204" pitchFamily="34" charset="0"/>
                        </a:rPr>
                        <a:t>NW);</a:t>
                      </a:r>
                      <a:endParaRPr lang="en-ZA" sz="1600" b="0" kern="1200" dirty="0">
                        <a:solidFill>
                          <a:schemeClr val="tx1"/>
                        </a:solidFill>
                        <a:latin typeface="Gill Sans MT" panose="020B0502020104020203" pitchFamily="34" charset="0"/>
                        <a:ea typeface="+mn-ea"/>
                        <a:cs typeface="Arial" panose="020B0604020202020204" pitchFamily="34" charset="0"/>
                      </a:endParaRPr>
                    </a:p>
                    <a:p>
                      <a:pPr marL="285750" indent="-285750" algn="just">
                        <a:buFont typeface="Arial" panose="020B0604020202020204" pitchFamily="34" charset="0"/>
                        <a:buChar char="•"/>
                      </a:pPr>
                      <a:r>
                        <a:rPr lang="en-ZA" sz="1600" b="0" kern="1200" dirty="0">
                          <a:solidFill>
                            <a:schemeClr val="tx1"/>
                          </a:solidFill>
                          <a:latin typeface="Gill Sans MT" panose="020B0502020104020203" pitchFamily="34" charset="0"/>
                          <a:ea typeface="+mn-ea"/>
                          <a:cs typeface="Arial" panose="020B0604020202020204" pitchFamily="34" charset="0"/>
                        </a:rPr>
                        <a:t>29 November 2019 in </a:t>
                      </a:r>
                      <a:r>
                        <a:rPr lang="en-ZA" sz="1600" b="0" kern="1200" dirty="0" smtClean="0">
                          <a:solidFill>
                            <a:schemeClr val="tx1"/>
                          </a:solidFill>
                          <a:latin typeface="Gill Sans MT" panose="020B0502020104020203" pitchFamily="34" charset="0"/>
                          <a:ea typeface="+mn-ea"/>
                          <a:cs typeface="Arial" panose="020B0604020202020204" pitchFamily="34" charset="0"/>
                        </a:rPr>
                        <a:t>NC.</a:t>
                      </a:r>
                      <a:endParaRPr lang="en-ZA" sz="1600" b="0" kern="1200" dirty="0">
                        <a:solidFill>
                          <a:schemeClr val="tx1"/>
                        </a:solidFill>
                        <a:latin typeface="Gill Sans MT" panose="020B0502020104020203" pitchFamily="34" charset="0"/>
                        <a:ea typeface="+mn-ea"/>
                        <a:cs typeface="Arial" panose="020B0604020202020204" pitchFamily="34" charset="0"/>
                      </a:endParaRPr>
                    </a:p>
                    <a:p>
                      <a:pPr marL="0" indent="0" algn="just">
                        <a:buFont typeface="Arial" panose="020B0604020202020204" pitchFamily="34" charset="0"/>
                        <a:buNone/>
                      </a:pPr>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1551348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438538" y="5991226"/>
            <a:ext cx="413346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404614514"/>
              </p:ext>
            </p:extLst>
          </p:nvPr>
        </p:nvGraphicFramePr>
        <p:xfrm>
          <a:off x="438538" y="336300"/>
          <a:ext cx="8368579" cy="5443620"/>
        </p:xfrm>
        <a:graphic>
          <a:graphicData uri="http://schemas.openxmlformats.org/drawingml/2006/table">
            <a:tbl>
              <a:tblPr/>
              <a:tblGrid>
                <a:gridCol w="1690054">
                  <a:extLst>
                    <a:ext uri="{9D8B030D-6E8A-4147-A177-3AD203B41FA5}">
                      <a16:colId xmlns:a16="http://schemas.microsoft.com/office/drawing/2014/main" val="20000"/>
                    </a:ext>
                  </a:extLst>
                </a:gridCol>
                <a:gridCol w="1962641">
                  <a:extLst>
                    <a:ext uri="{9D8B030D-6E8A-4147-A177-3AD203B41FA5}">
                      <a16:colId xmlns:a16="http://schemas.microsoft.com/office/drawing/2014/main" val="20001"/>
                    </a:ext>
                  </a:extLst>
                </a:gridCol>
                <a:gridCol w="1553759">
                  <a:extLst>
                    <a:ext uri="{9D8B030D-6E8A-4147-A177-3AD203B41FA5}">
                      <a16:colId xmlns:a16="http://schemas.microsoft.com/office/drawing/2014/main" val="4216561258"/>
                    </a:ext>
                  </a:extLst>
                </a:gridCol>
                <a:gridCol w="3162125">
                  <a:extLst>
                    <a:ext uri="{9D8B030D-6E8A-4147-A177-3AD203B41FA5}">
                      <a16:colId xmlns:a16="http://schemas.microsoft.com/office/drawing/2014/main" val="1717661725"/>
                    </a:ext>
                  </a:extLst>
                </a:gridCol>
              </a:tblGrid>
              <a:tr h="335832">
                <a:tc gridSpan="4">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tourism capacity building programmes.</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500" b="1" dirty="0">
                          <a:solidFill>
                            <a:schemeClr val="tx1"/>
                          </a:solidFill>
                          <a:latin typeface="Gill Sans MT" panose="020B0502020104020203" pitchFamily="34" charset="0"/>
                          <a:cs typeface="Arial" panose="020B0604020202020204" pitchFamily="34" charset="0"/>
                        </a:rPr>
                        <a:t>Key</a:t>
                      </a:r>
                      <a:r>
                        <a:rPr lang="en-US" sz="1500" b="1" baseline="0" dirty="0">
                          <a:solidFill>
                            <a:schemeClr val="tx1"/>
                          </a:solidFill>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solidFill>
                            <a:schemeClr val="tx1"/>
                          </a:solidFill>
                          <a:latin typeface="Gill Sans MT" panose="020B0502020104020203" pitchFamily="34" charset="0"/>
                          <a:cs typeface="Arial" panose="020B0604020202020204"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Gill Sans MT" panose="020B0502020104020203" pitchFamily="34" charset="0"/>
                          <a:cs typeface="Arial" panose="020B0604020202020204" pitchFamily="34" charset="0"/>
                        </a:rPr>
                        <a:t>Quarter 3 Performance – </a:t>
                      </a:r>
                      <a:r>
                        <a:rPr lang="en-US" sz="1500" b="1" dirty="0" smtClean="0">
                          <a:solidFill>
                            <a:schemeClr val="tx1"/>
                          </a:solidFill>
                          <a:latin typeface="Gill Sans MT" panose="020B0502020104020203" pitchFamily="34" charset="0"/>
                          <a:cs typeface="Arial" panose="020B0604020202020204" pitchFamily="34" charset="0"/>
                        </a:rPr>
                        <a:t>Actual</a:t>
                      </a:r>
                      <a:r>
                        <a:rPr lang="en-ZA" sz="1400" b="1" i="0" dirty="0" smtClean="0">
                          <a:latin typeface="Gill Sans MT" panose="020B0502020104020203" pitchFamily="34" charset="0"/>
                          <a:cs typeface="Arial" panose="020B0604020202020204" pitchFamily="34" charset="0"/>
                        </a:rPr>
                        <a:t> </a:t>
                      </a:r>
                      <a:r>
                        <a:rPr lang="en-US" sz="14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4523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6"/>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Number of capacity-building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r>
                        <a:rPr lang="en-ZA" sz="1500" b="1" i="0" u="none" strike="noStrike" kern="1200" baseline="0" dirty="0">
                          <a:solidFill>
                            <a:schemeClr val="tx1"/>
                          </a:solidFill>
                          <a:latin typeface="Gill Sans MT" panose="020B0502020104020203" pitchFamily="34" charset="0"/>
                          <a:ea typeface="+mn-ea"/>
                          <a:cs typeface="Arial" panose="020B0604020202020204" pitchFamily="34" charset="0"/>
                        </a:rPr>
                        <a:t>Ten capacity building programmes implemented … continued: </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581966">
                <a:tc vMerge="1">
                  <a:txBody>
                    <a:bodyPr/>
                    <a:lstStyle/>
                    <a:p>
                      <a:endParaRPr lang="en-ZA"/>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8"/>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Women in Tourism Programme capacity-building initiatives implemented:</a:t>
                      </a:r>
                    </a:p>
                    <a:p>
                      <a:pPr marL="449263" marR="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One Board Development training for WiT Chapter Executives</a:t>
                      </a:r>
                    </a:p>
                    <a:p>
                      <a:pPr marL="449263" marR="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Three Business Development and Training Sessions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500" b="0" kern="1200" dirty="0">
                          <a:solidFill>
                            <a:schemeClr val="tx1"/>
                          </a:solidFill>
                          <a:latin typeface="Gill Sans MT" panose="020B0502020104020203" pitchFamily="34" charset="0"/>
                          <a:ea typeface="+mn-ea"/>
                          <a:cs typeface="Arial" panose="020B0604020202020204" pitchFamily="34" charset="0"/>
                        </a:rPr>
                        <a:t>Implementation of one capacity-building initiative on Business Development and Training.</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kern="1200" dirty="0">
                          <a:solidFill>
                            <a:schemeClr val="tx1"/>
                          </a:solidFill>
                          <a:latin typeface="Gill Sans MT" panose="020B0502020104020203" pitchFamily="34" charset="0"/>
                          <a:ea typeface="+mn-ea"/>
                          <a:cs typeface="Arial" panose="020B0604020202020204" pitchFamily="34" charset="0"/>
                        </a:rPr>
                        <a:t>One capacity-building initiative on Business Development and Training was not implemented.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500" b="0" kern="1200" dirty="0">
                        <a:solidFill>
                          <a:schemeClr val="tx1"/>
                        </a:solidFill>
                        <a:latin typeface="Gill Sans MT" panose="020B0502020104020203" pitchFamily="34" charset="0"/>
                        <a:ea typeface="+mn-ea"/>
                        <a:cs typeface="Arial" panose="020B0604020202020204" pitchFamily="34" charset="0"/>
                      </a:endParaRPr>
                    </a:p>
                    <a:p>
                      <a:r>
                        <a:rPr lang="en-ZA" sz="1500" b="1" kern="1200" dirty="0">
                          <a:solidFill>
                            <a:schemeClr val="tx1"/>
                          </a:solidFill>
                          <a:effectLst/>
                          <a:latin typeface="Gill Sans MT" panose="020B0502020104020203" pitchFamily="34" charset="0"/>
                          <a:ea typeface="+mn-ea"/>
                          <a:cs typeface="Arial" panose="020B0604020202020204" pitchFamily="34" charset="0"/>
                        </a:rPr>
                        <a:t>Reason for Variance:</a:t>
                      </a:r>
                      <a:endParaRPr lang="en-ZA" sz="1500" b="0" i="0" u="none" strike="noStrike" kern="1200" baseline="0" dirty="0">
                        <a:solidFill>
                          <a:schemeClr val="tx1"/>
                        </a:solidFill>
                        <a:effectLst/>
                        <a:latin typeface="Gill Sans MT" panose="020B0502020104020203" pitchFamily="34" charset="0"/>
                        <a:ea typeface="+mn-ea"/>
                        <a:cs typeface="Arial" panose="020B0604020202020204" pitchFamily="34" charset="0"/>
                      </a:endParaRPr>
                    </a:p>
                    <a:p>
                      <a:pPr algn="just"/>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Implementation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was pending </a:t>
                      </a: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approval of the partnership framework by </a:t>
                      </a:r>
                      <a:r>
                        <a:rPr lang="en-ZA" sz="1500" b="0" i="0" u="none" strike="noStrike" kern="1200" baseline="0" dirty="0" smtClean="0">
                          <a:solidFill>
                            <a:schemeClr val="tx1"/>
                          </a:solidFill>
                          <a:latin typeface="Gill Sans MT" panose="020B0502020104020203" pitchFamily="34" charset="0"/>
                          <a:ea typeface="+mn-ea"/>
                          <a:cs typeface="Arial" panose="020B0604020202020204" pitchFamily="34" charset="0"/>
                        </a:rPr>
                        <a:t>the Executive Authority.</a:t>
                      </a:r>
                      <a:endParaRPr lang="en-ZA" sz="1500" b="0" i="0" u="none" strike="noStrike" kern="1200" baseline="0" dirty="0">
                        <a:solidFill>
                          <a:schemeClr val="tx1"/>
                        </a:solidFill>
                        <a:latin typeface="Gill Sans MT" panose="020B0502020104020203" pitchFamily="34" charset="0"/>
                        <a:ea typeface="+mn-ea"/>
                        <a:cs typeface="Arial" panose="020B0604020202020204" pitchFamily="34" charset="0"/>
                      </a:endParaRPr>
                    </a:p>
                    <a:p>
                      <a:endParaRPr lang="en-ZA" sz="1500" kern="1200" dirty="0">
                        <a:solidFill>
                          <a:schemeClr val="tx1"/>
                        </a:solidFill>
                        <a:effectLst/>
                        <a:latin typeface="Gill Sans MT" panose="020B0502020104020203" pitchFamily="34" charset="0"/>
                        <a:ea typeface="+mn-ea"/>
                        <a:cs typeface="Arial" panose="020B0604020202020204" pitchFamily="34" charset="0"/>
                      </a:endParaRPr>
                    </a:p>
                    <a:p>
                      <a:r>
                        <a:rPr lang="en-ZA" sz="1500" b="1" kern="1200" dirty="0">
                          <a:solidFill>
                            <a:schemeClr val="tx1"/>
                          </a:solidFill>
                          <a:effectLst/>
                          <a:latin typeface="Gill Sans MT" panose="020B0502020104020203" pitchFamily="34" charset="0"/>
                          <a:ea typeface="+mn-ea"/>
                          <a:cs typeface="Arial" panose="020B0604020202020204" pitchFamily="34" charset="0"/>
                        </a:rPr>
                        <a:t>Corrective Measure:</a:t>
                      </a:r>
                      <a:endParaRPr lang="en-ZA" sz="1500" kern="1200" dirty="0">
                        <a:solidFill>
                          <a:schemeClr val="tx1"/>
                        </a:solidFill>
                        <a:effectLst/>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u="none" strike="noStrike" kern="1200" baseline="0" dirty="0">
                          <a:solidFill>
                            <a:schemeClr val="tx1"/>
                          </a:solidFill>
                          <a:latin typeface="Gill Sans MT" panose="020B0502020104020203" pitchFamily="34" charset="0"/>
                          <a:ea typeface="+mn-ea"/>
                          <a:cs typeface="Arial" panose="020B0604020202020204" pitchFamily="34" charset="0"/>
                        </a:rPr>
                        <a:t>Implementation of one capacity building initiative on Business Development and Training will be conducted in quarter 4 pending approval of the Partnership Framework and signing of SLA with Nedbank.</a:t>
                      </a:r>
                      <a:endParaRPr lang="en-ZA" sz="1500" kern="1200" dirty="0">
                        <a:solidFill>
                          <a:schemeClr val="tx1"/>
                        </a:solidFill>
                        <a:effectLst/>
                        <a:latin typeface="Gill Sans MT" panose="020B0502020104020203"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1846527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67165" y="5830805"/>
            <a:ext cx="421743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1154236638"/>
              </p:ext>
            </p:extLst>
          </p:nvPr>
        </p:nvGraphicFramePr>
        <p:xfrm>
          <a:off x="417094" y="317312"/>
          <a:ext cx="8335018" cy="4285324"/>
        </p:xfrm>
        <a:graphic>
          <a:graphicData uri="http://schemas.openxmlformats.org/drawingml/2006/table">
            <a:tbl>
              <a:tblPr/>
              <a:tblGrid>
                <a:gridCol w="1703642">
                  <a:extLst>
                    <a:ext uri="{9D8B030D-6E8A-4147-A177-3AD203B41FA5}">
                      <a16:colId xmlns:a16="http://schemas.microsoft.com/office/drawing/2014/main" val="20000"/>
                    </a:ext>
                  </a:extLst>
                </a:gridCol>
                <a:gridCol w="1841031">
                  <a:extLst>
                    <a:ext uri="{9D8B030D-6E8A-4147-A177-3AD203B41FA5}">
                      <a16:colId xmlns:a16="http://schemas.microsoft.com/office/drawing/2014/main" val="20001"/>
                    </a:ext>
                  </a:extLst>
                </a:gridCol>
                <a:gridCol w="1712800">
                  <a:extLst>
                    <a:ext uri="{9D8B030D-6E8A-4147-A177-3AD203B41FA5}">
                      <a16:colId xmlns:a16="http://schemas.microsoft.com/office/drawing/2014/main" val="3222533138"/>
                    </a:ext>
                  </a:extLst>
                </a:gridCol>
                <a:gridCol w="3077545">
                  <a:extLst>
                    <a:ext uri="{9D8B030D-6E8A-4147-A177-3AD203B41FA5}">
                      <a16:colId xmlns:a16="http://schemas.microsoft.com/office/drawing/2014/main" val="2263373425"/>
                    </a:ext>
                  </a:extLst>
                </a:gridCol>
              </a:tblGrid>
              <a:tr h="335832">
                <a:tc gridSpan="4">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tourism capacity building programmes.</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00998">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Gill Sans MT" panose="020B0502020104020203" pitchFamily="34" charset="0"/>
                          <a:cs typeface="Arial" panose="020B0604020202020204" pitchFamily="34" charset="0"/>
                        </a:rPr>
                        <a:t>Quarter 3 Performance – </a:t>
                      </a:r>
                      <a:r>
                        <a:rPr lang="en-ZA" sz="1600" b="1" i="0" dirty="0" smtClean="0">
                          <a:solidFill>
                            <a:schemeClr val="tx1"/>
                          </a:solidFill>
                          <a:latin typeface="Gill Sans MT" panose="020B0502020104020203" pitchFamily="34" charset="0"/>
                          <a:cs typeface="Arial" panose="020B0604020202020204" pitchFamily="34" charset="0"/>
                        </a:rPr>
                        <a:t>Actual</a:t>
                      </a:r>
                      <a:r>
                        <a:rPr lang="en-ZA" sz="1600" b="1" i="0" baseline="0" dirty="0" smtClean="0">
                          <a:solidFill>
                            <a:schemeClr val="tx1"/>
                          </a:solidFill>
                          <a:latin typeface="Gill Sans MT" panose="020B0502020104020203" pitchFamily="34" charset="0"/>
                          <a:cs typeface="Arial" panose="020B0604020202020204" pitchFamily="34" charset="0"/>
                        </a:rPr>
                        <a:t>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4523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6"/>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capacity-building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Ten capacity building programmes implemented … continued: </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2304661">
                <a:tc vMerge="1">
                  <a:txBody>
                    <a:bodyPr/>
                    <a:lstStyle/>
                    <a:p>
                      <a:endParaRPr lang="en-ZA"/>
                    </a:p>
                  </a:txBody>
                  <a:tcPr/>
                </a:tc>
                <a:tc>
                  <a:txBody>
                    <a:bodyPr/>
                    <a:lstStyle/>
                    <a:p>
                      <a:pPr marL="342900" indent="-342900" algn="just">
                        <a:buFont typeface="+mj-lt"/>
                        <a:buAutoNum type="arabicPeriod" startAt="9"/>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Executive Development Programme: 20 Black Women Trained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Continuous training of 20 Black women undertaken at an institution of higher learning.</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Continuous training of 14 Black women undertaken at an institution of higher learning </a:t>
                      </a:r>
                      <a:r>
                        <a:rPr lang="en-ZA" sz="1600" b="0" kern="1200" dirty="0" smtClean="0">
                          <a:solidFill>
                            <a:schemeClr val="tx1"/>
                          </a:solidFill>
                          <a:latin typeface="Gill Sans MT" panose="020B0502020104020203" pitchFamily="34" charset="0"/>
                          <a:ea typeface="+mn-ea"/>
                          <a:cs typeface="Arial" panose="020B0604020202020204" pitchFamily="34" charset="0"/>
                        </a:rPr>
                        <a:t>was conducted</a:t>
                      </a:r>
                      <a:r>
                        <a:rPr lang="en-ZA" sz="1600" b="0" kern="1200" dirty="0">
                          <a:solidFill>
                            <a:schemeClr val="tx1"/>
                          </a:solidFill>
                          <a:latin typeface="Gill Sans MT" panose="020B0502020104020203" pitchFamily="34" charset="0"/>
                          <a:ea typeface="+mn-ea"/>
                          <a:cs typeface="Arial" panose="020B0604020202020204" pitchFamily="34" charset="0"/>
                        </a:rPr>
                        <a:t>.</a:t>
                      </a:r>
                    </a:p>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Gill Sans MT" panose="020B0502020104020203" pitchFamily="34" charset="0"/>
                          <a:ea typeface="+mn-ea"/>
                          <a:cs typeface="Arial" panose="020B0604020202020204" pitchFamily="34" charset="0"/>
                        </a:rPr>
                        <a:t>Reason for Variance:</a:t>
                      </a:r>
                      <a:endParaRPr lang="en-ZA" sz="1600" b="0" i="0" u="none" strike="noStrike" kern="1200" baseline="0" dirty="0">
                        <a:solidFill>
                          <a:schemeClr val="tx1"/>
                        </a:solidFill>
                        <a:effectLst/>
                        <a:latin typeface="Gill Sans MT" panose="020B0502020104020203" pitchFamily="34" charset="0"/>
                        <a:ea typeface="+mn-ea"/>
                        <a:cs typeface="Arial" panose="020B0604020202020204" pitchFamily="34" charset="0"/>
                      </a:endParaRPr>
                    </a:p>
                    <a:p>
                      <a:pPr algn="just"/>
                      <a:r>
                        <a:rPr lang="en-ZA" sz="1600" b="0" kern="1200" dirty="0" smtClean="0">
                          <a:solidFill>
                            <a:schemeClr val="tx1"/>
                          </a:solidFill>
                          <a:latin typeface="Gill Sans MT" panose="020B0502020104020203" pitchFamily="34" charset="0"/>
                          <a:ea typeface="+mn-ea"/>
                          <a:cs typeface="Arial" panose="020B0604020202020204" pitchFamily="34" charset="0"/>
                        </a:rPr>
                        <a:t>Four</a:t>
                      </a:r>
                      <a:r>
                        <a:rPr lang="en-ZA" sz="1600" b="0" kern="1200" baseline="0" dirty="0" smtClean="0">
                          <a:solidFill>
                            <a:schemeClr val="tx1"/>
                          </a:solidFill>
                          <a:latin typeface="Gill Sans MT" panose="020B0502020104020203" pitchFamily="34" charset="0"/>
                          <a:ea typeface="+mn-ea"/>
                          <a:cs typeface="Arial" panose="020B0604020202020204" pitchFamily="34" charset="0"/>
                        </a:rPr>
                        <a:t> (4) </a:t>
                      </a:r>
                      <a:r>
                        <a:rPr lang="en-ZA" sz="1600" b="0" kern="1200" dirty="0" smtClean="0">
                          <a:solidFill>
                            <a:schemeClr val="tx1"/>
                          </a:solidFill>
                          <a:latin typeface="Gill Sans MT" panose="020B0502020104020203" pitchFamily="34" charset="0"/>
                          <a:ea typeface="+mn-ea"/>
                          <a:cs typeface="Arial" panose="020B0604020202020204" pitchFamily="34" charset="0"/>
                        </a:rPr>
                        <a:t>students </a:t>
                      </a:r>
                      <a:r>
                        <a:rPr lang="en-ZA" sz="1600" b="0" kern="1200" dirty="0">
                          <a:solidFill>
                            <a:schemeClr val="tx1"/>
                          </a:solidFill>
                          <a:latin typeface="Gill Sans MT" panose="020B0502020104020203" pitchFamily="34" charset="0"/>
                          <a:ea typeface="+mn-ea"/>
                          <a:cs typeface="Arial" panose="020B0604020202020204" pitchFamily="34" charset="0"/>
                        </a:rPr>
                        <a:t>dropped out. The remainder of the students have two modules each outstanding to graduate.</a:t>
                      </a:r>
                    </a:p>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58626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13" name="Footer Placeholder 1"/>
          <p:cNvSpPr>
            <a:spLocks noGrp="1"/>
          </p:cNvSpPr>
          <p:nvPr>
            <p:ph type="ftr" sz="quarter" idx="11"/>
          </p:nvPr>
        </p:nvSpPr>
        <p:spPr>
          <a:xfrm>
            <a:off x="385011" y="5743020"/>
            <a:ext cx="415221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graphicFrame>
        <p:nvGraphicFramePr>
          <p:cNvPr id="12" name="Table 11"/>
          <p:cNvGraphicFramePr>
            <a:graphicFrameLocks noGrp="1"/>
          </p:cNvGraphicFramePr>
          <p:nvPr>
            <p:extLst>
              <p:ext uri="{D42A27DB-BD31-4B8C-83A1-F6EECF244321}">
                <p14:modId xmlns:p14="http://schemas.microsoft.com/office/powerpoint/2010/main" val="2079188041"/>
              </p:ext>
            </p:extLst>
          </p:nvPr>
        </p:nvGraphicFramePr>
        <p:xfrm>
          <a:off x="385011" y="336300"/>
          <a:ext cx="8292458" cy="5158514"/>
        </p:xfrm>
        <a:graphic>
          <a:graphicData uri="http://schemas.openxmlformats.org/drawingml/2006/table">
            <a:tbl>
              <a:tblPr/>
              <a:tblGrid>
                <a:gridCol w="1696789">
                  <a:extLst>
                    <a:ext uri="{9D8B030D-6E8A-4147-A177-3AD203B41FA5}">
                      <a16:colId xmlns:a16="http://schemas.microsoft.com/office/drawing/2014/main" val="20000"/>
                    </a:ext>
                  </a:extLst>
                </a:gridCol>
                <a:gridCol w="1833625">
                  <a:extLst>
                    <a:ext uri="{9D8B030D-6E8A-4147-A177-3AD203B41FA5}">
                      <a16:colId xmlns:a16="http://schemas.microsoft.com/office/drawing/2014/main" val="20001"/>
                    </a:ext>
                  </a:extLst>
                </a:gridCol>
                <a:gridCol w="1705910">
                  <a:extLst>
                    <a:ext uri="{9D8B030D-6E8A-4147-A177-3AD203B41FA5}">
                      <a16:colId xmlns:a16="http://schemas.microsoft.com/office/drawing/2014/main" val="3222533138"/>
                    </a:ext>
                  </a:extLst>
                </a:gridCol>
                <a:gridCol w="3056134">
                  <a:extLst>
                    <a:ext uri="{9D8B030D-6E8A-4147-A177-3AD203B41FA5}">
                      <a16:colId xmlns:a16="http://schemas.microsoft.com/office/drawing/2014/main" val="2263373425"/>
                    </a:ext>
                  </a:extLst>
                </a:gridCol>
              </a:tblGrid>
              <a:tr h="349820">
                <a:tc gridSpan="4">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Strategic objective: To facilitate tourism capacity building programmes.</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6024">
                <a:tc rowSpan="2">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Key</a:t>
                      </a:r>
                      <a:r>
                        <a:rPr lang="en-US" sz="1600" b="1" baseline="0" dirty="0">
                          <a:solidFill>
                            <a:schemeClr val="tx1"/>
                          </a:solidFill>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solidFill>
                            <a:schemeClr val="tx1"/>
                          </a:solidFill>
                          <a:latin typeface="Gill Sans MT" panose="020B0502020104020203" pitchFamily="34" charset="0"/>
                          <a:cs typeface="Arial" panose="020B0604020202020204" pitchFamily="34" charset="0"/>
                        </a:rPr>
                        <a:t>Annual Target</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45860">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solidFill>
                            <a:schemeClr val="tx1"/>
                          </a:solidFill>
                          <a:latin typeface="Gill Sans MT" panose="020B0502020104020203" pitchFamily="34" charset="0"/>
                          <a:cs typeface="Arial" panose="020B0604020202020204" pitchFamily="34" charset="0"/>
                        </a:rPr>
                        <a:t>Quarter 3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Gill Sans MT" panose="020B0502020104020203" pitchFamily="34" charset="0"/>
                          <a:cs typeface="Arial" panose="020B0604020202020204" pitchFamily="34" charset="0"/>
                        </a:rPr>
                        <a:t>Quarter 3 Performance – </a:t>
                      </a:r>
                      <a:r>
                        <a:rPr lang="en-ZA" sz="1600" b="1" i="0" dirty="0" smtClean="0">
                          <a:solidFill>
                            <a:schemeClr val="tx1"/>
                          </a:solidFill>
                          <a:latin typeface="Gill Sans MT" panose="020B0502020104020203" pitchFamily="34" charset="0"/>
                          <a:cs typeface="Arial" panose="020B0604020202020204" pitchFamily="34" charset="0"/>
                        </a:rPr>
                        <a:t>Actual</a:t>
                      </a:r>
                      <a:r>
                        <a:rPr lang="en-ZA" sz="1600" b="1" i="0" dirty="0" smtClean="0">
                          <a:latin typeface="Gill Sans MT" panose="020B0502020104020203" pitchFamily="34" charset="0"/>
                          <a:cs typeface="Arial" panose="020B0604020202020204" pitchFamily="34" charset="0"/>
                        </a:rPr>
                        <a:t>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CECE8"/>
                    </a:solidFill>
                  </a:tcPr>
                </a:tc>
                <a:extLst>
                  <a:ext uri="{0D108BD9-81ED-4DB2-BD59-A6C34878D82A}">
                    <a16:rowId xmlns:a16="http://schemas.microsoft.com/office/drawing/2014/main" val="10002"/>
                  </a:ext>
                </a:extLst>
              </a:tr>
              <a:tr h="33590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indent="-342900" algn="just">
                        <a:buFont typeface="+mj-lt"/>
                        <a:buAutoNum type="arabicPeriod" startAt="6"/>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Number of capacity-building programmes implemented.</a:t>
                      </a: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3">
                  <a:txBody>
                    <a:bodyPr/>
                    <a:lstStyle/>
                    <a:p>
                      <a:r>
                        <a:rPr lang="en-ZA" sz="1600" b="1" i="0" u="none" strike="noStrike" kern="1200" baseline="0" dirty="0">
                          <a:solidFill>
                            <a:schemeClr val="tx1"/>
                          </a:solidFill>
                          <a:latin typeface="Gill Sans MT" panose="020B0502020104020203" pitchFamily="34" charset="0"/>
                          <a:ea typeface="+mn-ea"/>
                          <a:cs typeface="Arial" panose="020B0604020202020204" pitchFamily="34" charset="0"/>
                        </a:rPr>
                        <a:t>Ten capacity building programmes implemented … continued: </a:t>
                      </a:r>
                      <a:endParaRPr lang="en-ZA" sz="1600" b="0" i="0" u="none" strike="noStrike" kern="1200" baseline="0" dirty="0">
                        <a:solidFill>
                          <a:schemeClr val="tx1"/>
                        </a:solidFill>
                        <a:latin typeface="Gill Sans MT" panose="020B0502020104020203" pitchFamily="34" charset="0"/>
                        <a:ea typeface="+mn-ea"/>
                        <a:cs typeface="Arial" panose="020B0604020202020204"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558392">
                <a:tc vMerge="1">
                  <a:txBody>
                    <a:bodyPr/>
                    <a:lstStyle/>
                    <a:p>
                      <a:endParaRPr lang="en-ZA"/>
                    </a:p>
                  </a:txBody>
                  <a:tcPr/>
                </a:tc>
                <a:tc>
                  <a:txBody>
                    <a:bodyPr/>
                    <a:lstStyle/>
                    <a:p>
                      <a:pPr marL="342900" indent="-342900" algn="just">
                        <a:buFont typeface="+mj-lt"/>
                        <a:buAutoNum type="arabicPeriod" startAt="10"/>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Mentorship Pilot Programme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Assess pilot mentorship programme.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kern="1200" dirty="0">
                          <a:solidFill>
                            <a:schemeClr val="tx1"/>
                          </a:solidFill>
                          <a:latin typeface="Gill Sans MT" panose="020B0502020104020203" pitchFamily="34" charset="0"/>
                          <a:ea typeface="+mn-ea"/>
                          <a:cs typeface="Arial" panose="020B0604020202020204" pitchFamily="34" charset="0"/>
                        </a:rPr>
                        <a:t>Assessment of pilot mentorship programme was not done.</a:t>
                      </a:r>
                    </a:p>
                    <a:p>
                      <a:pPr algn="just"/>
                      <a:endParaRPr lang="en-ZA" sz="1600" b="0" kern="1200" dirty="0">
                        <a:solidFill>
                          <a:schemeClr val="tx1"/>
                        </a:solidFill>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Gill Sans MT" panose="020B0502020104020203" pitchFamily="34" charset="0"/>
                          <a:ea typeface="+mn-ea"/>
                          <a:cs typeface="Arial" panose="020B0604020202020204" pitchFamily="34" charset="0"/>
                        </a:rPr>
                        <a:t>Reason for Variance:</a:t>
                      </a:r>
                      <a:endParaRPr lang="en-ZA" sz="1600" kern="1200" dirty="0">
                        <a:solidFill>
                          <a:schemeClr val="tx1"/>
                        </a:solidFill>
                        <a:effectLst/>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Awaiting Tourism Business Council of South Africa (TBCSA) funding approval from the board.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b="0" i="0" u="none" strike="noStrike" kern="1200" baseline="0" dirty="0">
                        <a:solidFill>
                          <a:schemeClr val="tx1"/>
                        </a:solidFill>
                        <a:effectLst/>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Gill Sans MT" panose="020B0502020104020203" pitchFamily="34" charset="0"/>
                          <a:ea typeface="+mn-ea"/>
                          <a:cs typeface="Arial" panose="020B0604020202020204" pitchFamily="34" charset="0"/>
                        </a:rPr>
                        <a:t>Corrective Measure:</a:t>
                      </a:r>
                      <a:endParaRPr lang="en-ZA" sz="1600" kern="1200" dirty="0">
                        <a:solidFill>
                          <a:schemeClr val="tx1"/>
                        </a:solidFill>
                        <a:effectLst/>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A letter </a:t>
                      </a:r>
                      <a:r>
                        <a:rPr lang="en-ZA" sz="1600" b="0" i="0" u="none" strike="noStrike" kern="1200" baseline="0" dirty="0" smtClean="0">
                          <a:solidFill>
                            <a:schemeClr val="tx1"/>
                          </a:solidFill>
                          <a:latin typeface="Gill Sans MT" panose="020B0502020104020203" pitchFamily="34" charset="0"/>
                          <a:ea typeface="+mn-ea"/>
                          <a:cs typeface="Arial" panose="020B0604020202020204" pitchFamily="34" charset="0"/>
                        </a:rPr>
                        <a:t>was written </a:t>
                      </a:r>
                      <a:r>
                        <a:rPr lang="en-ZA" sz="1600" b="0" i="0" u="none" strike="noStrike" kern="1200" baseline="0" dirty="0">
                          <a:solidFill>
                            <a:schemeClr val="tx1"/>
                          </a:solidFill>
                          <a:latin typeface="Gill Sans MT" panose="020B0502020104020203" pitchFamily="34" charset="0"/>
                          <a:ea typeface="+mn-ea"/>
                          <a:cs typeface="Arial" panose="020B0604020202020204" pitchFamily="34" charset="0"/>
                        </a:rPr>
                        <a:t>to the CEO: TBCSA to request a written response to advise on progress as this target is unlikely to be achieved at this moment.</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3785106"/>
                  </a:ext>
                </a:extLst>
              </a:tr>
            </a:tbl>
          </a:graphicData>
        </a:graphic>
      </p:graphicFrame>
    </p:spTree>
    <p:extLst>
      <p:ext uri="{BB962C8B-B14F-4D97-AF65-F5344CB8AC3E}">
        <p14:creationId xmlns:p14="http://schemas.microsoft.com/office/powerpoint/2010/main" val="918271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015556" y="239393"/>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4" name="Rectangle 3"/>
          <p:cNvSpPr/>
          <p:nvPr/>
        </p:nvSpPr>
        <p:spPr>
          <a:xfrm>
            <a:off x="741405" y="1673994"/>
            <a:ext cx="7773944" cy="1938992"/>
          </a:xfrm>
          <a:prstGeom prst="rect">
            <a:avLst/>
          </a:prstGeom>
          <a:noFill/>
        </p:spPr>
        <p:txBody>
          <a:bodyPr wrap="square">
            <a:spAutoFit/>
          </a:bodyPr>
          <a:lstStyle/>
          <a:p>
            <a:pPr algn="ctr" eaLnBrk="0" hangingPunct="0">
              <a:defRPr/>
            </a:pPr>
            <a:r>
              <a:rPr lang="en-US" sz="4000" b="1" dirty="0">
                <a:solidFill>
                  <a:srgbClr val="ED7D31"/>
                </a:solidFill>
                <a:latin typeface="Gill Sans MT" panose="020B0502020104020203" pitchFamily="34" charset="0"/>
              </a:rPr>
              <a:t>2.1	PROGRAMME 1:</a:t>
            </a:r>
          </a:p>
          <a:p>
            <a:pPr algn="ctr" eaLnBrk="0" hangingPunct="0">
              <a:defRPr/>
            </a:pPr>
            <a:endParaRPr lang="en-US" sz="4000" b="1" dirty="0">
              <a:solidFill>
                <a:srgbClr val="ED7D31"/>
              </a:solidFill>
              <a:latin typeface="Gill Sans MT" panose="020B0502020104020203" pitchFamily="34" charset="0"/>
            </a:endParaRPr>
          </a:p>
          <a:p>
            <a:pPr algn="ctr" eaLnBrk="0" hangingPunct="0">
              <a:defRPr/>
            </a:pPr>
            <a:r>
              <a:rPr lang="en-US" sz="4000" b="1" dirty="0">
                <a:solidFill>
                  <a:srgbClr val="ED7D31"/>
                </a:solidFill>
                <a:latin typeface="Gill Sans MT" panose="020B0502020104020203" pitchFamily="34" charset="0"/>
              </a:rPr>
              <a:t>CORPORATE MANAGEMENT</a:t>
            </a:r>
            <a:endParaRPr lang="en-ZA" sz="4000" b="1" dirty="0">
              <a:solidFill>
                <a:srgbClr val="ED7D31"/>
              </a:solidFill>
              <a:latin typeface="Gill Sans MT" panose="020B0502020104020203" pitchFamily="34" charset="0"/>
            </a:endParaRPr>
          </a:p>
        </p:txBody>
      </p:sp>
      <p:sp>
        <p:nvSpPr>
          <p:cNvPr id="7" name="Footer Placeholder 1"/>
          <p:cNvSpPr>
            <a:spLocks noGrp="1"/>
          </p:cNvSpPr>
          <p:nvPr>
            <p:ph type="ftr" sz="quarter" idx="11"/>
          </p:nvPr>
        </p:nvSpPr>
        <p:spPr>
          <a:xfrm>
            <a:off x="486167" y="5991226"/>
            <a:ext cx="5084805"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1903173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2027013913"/>
              </p:ext>
            </p:extLst>
          </p:nvPr>
        </p:nvGraphicFramePr>
        <p:xfrm>
          <a:off x="421345" y="315392"/>
          <a:ext cx="8320319" cy="5005275"/>
        </p:xfrm>
        <a:graphic>
          <a:graphicData uri="http://schemas.openxmlformats.org/drawingml/2006/table">
            <a:tbl>
              <a:tblPr firstRow="1" bandRow="1">
                <a:tableStyleId>{21E4AEA4-8DFA-4A89-87EB-49C32662AFE0}</a:tableStyleId>
              </a:tblPr>
              <a:tblGrid>
                <a:gridCol w="1883316">
                  <a:extLst>
                    <a:ext uri="{9D8B030D-6E8A-4147-A177-3AD203B41FA5}">
                      <a16:colId xmlns:a16="http://schemas.microsoft.com/office/drawing/2014/main" val="20000"/>
                    </a:ext>
                  </a:extLst>
                </a:gridCol>
                <a:gridCol w="1754155">
                  <a:extLst>
                    <a:ext uri="{9D8B030D-6E8A-4147-A177-3AD203B41FA5}">
                      <a16:colId xmlns:a16="http://schemas.microsoft.com/office/drawing/2014/main" val="20001"/>
                    </a:ext>
                  </a:extLst>
                </a:gridCol>
                <a:gridCol w="1987421">
                  <a:extLst>
                    <a:ext uri="{9D8B030D-6E8A-4147-A177-3AD203B41FA5}">
                      <a16:colId xmlns:a16="http://schemas.microsoft.com/office/drawing/2014/main" val="20003"/>
                    </a:ext>
                  </a:extLst>
                </a:gridCol>
                <a:gridCol w="2695427">
                  <a:extLst>
                    <a:ext uri="{9D8B030D-6E8A-4147-A177-3AD203B41FA5}">
                      <a16:colId xmlns:a16="http://schemas.microsoft.com/office/drawing/2014/main" val="20004"/>
                    </a:ext>
                  </a:extLst>
                </a:gridCol>
              </a:tblGrid>
              <a:tr h="395103">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1945">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0989">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CECE8"/>
                    </a:solidFill>
                  </a:tcPr>
                </a:tc>
                <a:extLst>
                  <a:ext uri="{0D108BD9-81ED-4DB2-BD59-A6C34878D82A}">
                    <a16:rowId xmlns:a16="http://schemas.microsoft.com/office/drawing/2014/main" val="10002"/>
                  </a:ext>
                </a:extLst>
              </a:tr>
              <a:tr h="881781">
                <a:tc rowSpan="2">
                  <a:txBody>
                    <a:bodyPr/>
                    <a:lstStyle/>
                    <a:p>
                      <a:pPr marL="342900" indent="-342900" algn="just">
                        <a:buFont typeface="+mj-lt"/>
                        <a:buAutoNum type="arabicPeriod"/>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Audit outcome on financial and non-financial performance.</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rowSpan="2">
                  <a:txBody>
                    <a:bodyPr/>
                    <a:lstStyle/>
                    <a:p>
                      <a:pPr algn="just"/>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Unqualified audit on financial and non-financial performance.</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Implementation plan developed as per </a:t>
                      </a:r>
                      <a:r>
                        <a:rPr lang="en-ZA" sz="1600" b="0" i="0" u="none" strike="noStrike" kern="1200" dirty="0" smtClean="0">
                          <a:solidFill>
                            <a:srgbClr val="000000"/>
                          </a:solidFill>
                          <a:effectLst/>
                          <a:latin typeface="Gill Sans MT" panose="020B0502020104020203" pitchFamily="34" charset="0"/>
                          <a:ea typeface="+mn-ea"/>
                          <a:cs typeface="Arial" panose="020B0604020202020204" pitchFamily="34" charset="0"/>
                        </a:rPr>
                        <a:t>Auditor-General South Africa (AGSA) </a:t>
                      </a:r>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outcomes</a:t>
                      </a:r>
                      <a:r>
                        <a:rPr lang="en-ZA" sz="1600" b="0" i="0" u="none" strike="noStrike" kern="1200" dirty="0" smtClean="0">
                          <a:solidFill>
                            <a:srgbClr val="000000"/>
                          </a:solidFill>
                          <a:effectLst/>
                          <a:latin typeface="Gill Sans MT" panose="020B0502020104020203" pitchFamily="34" charset="0"/>
                          <a:ea typeface="+mn-ea"/>
                          <a:cs typeface="Arial" panose="020B0604020202020204" pitchFamily="34" charset="0"/>
                        </a:rPr>
                        <a:t>.</a:t>
                      </a:r>
                    </a:p>
                    <a:p>
                      <a:pPr algn="just" fontAlgn="t"/>
                      <a:endPar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chemeClr val="tx1"/>
                          </a:solidFill>
                          <a:effectLst/>
                          <a:latin typeface="Gill Sans MT" panose="020B0502020104020203" pitchFamily="34" charset="0"/>
                          <a:ea typeface="+mn-ea"/>
                          <a:cs typeface="Arial" panose="020B0604020202020204" pitchFamily="34" charset="0"/>
                        </a:rPr>
                        <a:t>Implementation plan was developed as per AGSA outcomes.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3859048558"/>
                  </a:ext>
                </a:extLst>
              </a:tr>
              <a:tr h="974394">
                <a:tc vMerge="1">
                  <a:txBody>
                    <a:bodyPr/>
                    <a:lstStyle/>
                    <a:p>
                      <a:endParaRPr lang="en-ZA"/>
                    </a:p>
                  </a:txBody>
                  <a:tcPr/>
                </a:tc>
                <a:tc vMerge="1">
                  <a:txBody>
                    <a:bodyPr/>
                    <a:lstStyle/>
                    <a:p>
                      <a:endParaRPr lang="en-ZA"/>
                    </a:p>
                  </a:txBody>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Review of internal control</a:t>
                      </a:r>
                    </a:p>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Measures.</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chemeClr val="tx1"/>
                          </a:solidFill>
                          <a:effectLst/>
                          <a:latin typeface="Gill Sans MT" panose="020B0502020104020203" pitchFamily="34" charset="0"/>
                          <a:ea typeface="+mn-ea"/>
                          <a:cs typeface="Arial" panose="020B0604020202020204" pitchFamily="34" charset="0"/>
                        </a:rPr>
                        <a:t>Internal control measures were reviewed.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595500165"/>
                  </a:ext>
                </a:extLst>
              </a:tr>
              <a:tr h="1104367">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2"/>
                        <a:tabLst/>
                        <a:defRPr/>
                      </a:pPr>
                      <a:r>
                        <a:rPr kumimoji="0" lang="en-US" sz="1600" b="0" i="0" u="none" strike="noStrike" kern="1200" cap="none" spc="0" normalizeH="0" baseline="0" dirty="0">
                          <a:ln>
                            <a:noFill/>
                          </a:ln>
                          <a:solidFill>
                            <a:srgbClr val="000000"/>
                          </a:solidFill>
                          <a:effectLst/>
                          <a:uLnTx/>
                          <a:uFillTx/>
                          <a:latin typeface="Gill Sans MT" panose="020B0502020104020203" pitchFamily="34" charset="0"/>
                          <a:ea typeface="+mn-ea"/>
                          <a:cs typeface="Arial" panose="020B0604020202020204" pitchFamily="34" charset="0"/>
                        </a:rPr>
                        <a:t>Vacancy rate.</a:t>
                      </a: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Vacancy rate not to exceed 10% of the funded establishment.</a:t>
                      </a: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a:solidFill>
                            <a:srgbClr val="000000"/>
                          </a:solidFill>
                          <a:effectLst/>
                          <a:latin typeface="Gill Sans MT" panose="020B0502020104020203" pitchFamily="34" charset="0"/>
                          <a:cs typeface="Arial" panose="020B0604020202020204" pitchFamily="34" charset="0"/>
                        </a:rPr>
                        <a:t>Vacancy rate not to exceed 10% of the funded establishment.</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Vacancy rate was maintained at 9.7%.</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2755969397"/>
                  </a:ext>
                </a:extLst>
              </a:tr>
            </a:tbl>
          </a:graphicData>
        </a:graphic>
      </p:graphicFrame>
      <p:sp>
        <p:nvSpPr>
          <p:cNvPr id="13" name="Footer Placeholder 1"/>
          <p:cNvSpPr>
            <a:spLocks noGrp="1"/>
          </p:cNvSpPr>
          <p:nvPr>
            <p:ph type="ftr" sz="quarter" idx="11"/>
          </p:nvPr>
        </p:nvSpPr>
        <p:spPr>
          <a:xfrm>
            <a:off x="461137" y="5830805"/>
            <a:ext cx="439325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1633783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2062550073"/>
              </p:ext>
            </p:extLst>
          </p:nvPr>
        </p:nvGraphicFramePr>
        <p:xfrm>
          <a:off x="388851" y="281199"/>
          <a:ext cx="8341893" cy="5565648"/>
        </p:xfrm>
        <a:graphic>
          <a:graphicData uri="http://schemas.openxmlformats.org/drawingml/2006/table">
            <a:tbl>
              <a:tblPr firstRow="1" bandRow="1">
                <a:tableStyleId>{21E4AEA4-8DFA-4A89-87EB-49C32662AFE0}</a:tableStyleId>
              </a:tblPr>
              <a:tblGrid>
                <a:gridCol w="1741233">
                  <a:extLst>
                    <a:ext uri="{9D8B030D-6E8A-4147-A177-3AD203B41FA5}">
                      <a16:colId xmlns:a16="http://schemas.microsoft.com/office/drawing/2014/main" val="20000"/>
                    </a:ext>
                  </a:extLst>
                </a:gridCol>
                <a:gridCol w="1731042">
                  <a:extLst>
                    <a:ext uri="{9D8B030D-6E8A-4147-A177-3AD203B41FA5}">
                      <a16:colId xmlns:a16="http://schemas.microsoft.com/office/drawing/2014/main" val="20001"/>
                    </a:ext>
                  </a:extLst>
                </a:gridCol>
                <a:gridCol w="1522591">
                  <a:extLst>
                    <a:ext uri="{9D8B030D-6E8A-4147-A177-3AD203B41FA5}">
                      <a16:colId xmlns:a16="http://schemas.microsoft.com/office/drawing/2014/main" val="20003"/>
                    </a:ext>
                  </a:extLst>
                </a:gridCol>
                <a:gridCol w="3347027">
                  <a:extLst>
                    <a:ext uri="{9D8B030D-6E8A-4147-A177-3AD203B41FA5}">
                      <a16:colId xmlns:a16="http://schemas.microsoft.com/office/drawing/2014/main" val="20004"/>
                    </a:ext>
                  </a:extLst>
                </a:gridCol>
              </a:tblGrid>
              <a:tr h="393280">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3464">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3608">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500" b="1" i="0" dirty="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CECE8"/>
                    </a:solidFill>
                  </a:tcPr>
                </a:tc>
                <a:extLst>
                  <a:ext uri="{0D108BD9-81ED-4DB2-BD59-A6C34878D82A}">
                    <a16:rowId xmlns:a16="http://schemas.microsoft.com/office/drawing/2014/main" val="10002"/>
                  </a:ext>
                </a:extLst>
              </a:tr>
              <a:tr h="2989678">
                <a:tc>
                  <a:txBody>
                    <a:bodyPr/>
                    <a:lstStyle/>
                    <a:p>
                      <a:pPr marL="342900" indent="-342900" algn="just">
                        <a:buFont typeface="+mj-lt"/>
                        <a:buAutoNum type="arabicPeriod" startAt="3"/>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Percentage compliance with equity targets in terms of departmental Employment Equity Plan.</a:t>
                      </a: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500" b="0" i="0" u="none" strike="noStrike" dirty="0">
                          <a:solidFill>
                            <a:srgbClr val="000000"/>
                          </a:solidFill>
                          <a:effectLst/>
                          <a:latin typeface="Gill Sans MT" panose="020B0502020104020203" pitchFamily="34" charset="0"/>
                          <a:cs typeface="Arial" panose="020B0604020202020204" pitchFamily="34" charset="0"/>
                        </a:rPr>
                        <a:t>Maintain</a:t>
                      </a:r>
                      <a:r>
                        <a:rPr lang="en-US" sz="1500" b="0" i="0" u="none" strike="noStrike" baseline="0" dirty="0">
                          <a:solidFill>
                            <a:srgbClr val="000000"/>
                          </a:solidFill>
                          <a:effectLst/>
                          <a:latin typeface="Gill Sans MT" panose="020B0502020104020203" pitchFamily="34" charset="0"/>
                          <a:cs typeface="Arial" panose="020B0604020202020204" pitchFamily="34" charset="0"/>
                        </a:rPr>
                        <a:t> minimum of 50% women representation at </a:t>
                      </a:r>
                      <a:r>
                        <a:rPr lang="en-US" sz="1500" b="0" i="0" u="none" strike="noStrike" baseline="0" dirty="0" smtClean="0">
                          <a:solidFill>
                            <a:srgbClr val="000000"/>
                          </a:solidFill>
                          <a:effectLst/>
                          <a:latin typeface="Gill Sans MT" panose="020B0502020104020203" pitchFamily="34" charset="0"/>
                          <a:cs typeface="Arial" panose="020B0604020202020204" pitchFamily="34" charset="0"/>
                        </a:rPr>
                        <a:t>Senior Management Services (SMS) </a:t>
                      </a:r>
                      <a:r>
                        <a:rPr lang="en-US" sz="1500" b="0" i="0" u="none" strike="noStrike" baseline="0" dirty="0">
                          <a:solidFill>
                            <a:srgbClr val="000000"/>
                          </a:solidFill>
                          <a:effectLst/>
                          <a:latin typeface="Gill Sans MT" panose="020B0502020104020203" pitchFamily="34" charset="0"/>
                          <a:cs typeface="Arial" panose="020B0604020202020204" pitchFamily="34" charset="0"/>
                        </a:rPr>
                        <a:t>level.</a:t>
                      </a:r>
                      <a:endParaRPr lang="en-US" sz="1500" b="0" i="0" u="none" strike="noStrike" dirty="0">
                        <a:solidFill>
                          <a:srgbClr val="000000"/>
                        </a:solidFill>
                        <a:effectLst/>
                        <a:latin typeface="Gill Sans MT" panose="020B0502020104020203" pitchFamily="34" charset="0"/>
                        <a:cs typeface="Arial" panose="020B060402020202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500" b="0" i="0" u="none" strike="noStrike" dirty="0">
                          <a:solidFill>
                            <a:srgbClr val="000000"/>
                          </a:solidFill>
                          <a:effectLst/>
                          <a:latin typeface="Gill Sans MT" panose="020B0502020104020203" pitchFamily="34" charset="0"/>
                          <a:cs typeface="Arial" panose="020B0604020202020204" pitchFamily="34" charset="0"/>
                        </a:rPr>
                        <a:t>Maintain minimum of 50% women representation at SMS level.</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000000"/>
                          </a:solidFill>
                          <a:effectLst/>
                          <a:uLnTx/>
                          <a:uFillTx/>
                          <a:latin typeface="Gill Sans MT" panose="020B0502020104020203" pitchFamily="34" charset="0"/>
                          <a:ea typeface="+mn-ea"/>
                          <a:cs typeface="Arial" panose="020B0604020202020204" pitchFamily="34" charset="0"/>
                        </a:rPr>
                        <a:t>Women representation at SMS level </a:t>
                      </a:r>
                      <a:r>
                        <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was maintained at 45.1%.</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The Department has recently lost female employees at SMS level without replacing those vacancies with females as recruitment processes were targeted to resume in FY 2020/21 following a prioritisation process on the filling of vacant posts.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Corrective Measure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In compliance with the Department’s Employment Equity targets, recruitment processes currently underway are focused at attracting female candidates for qualifying SMS posts.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180610522"/>
                  </a:ext>
                </a:extLst>
              </a:tr>
            </a:tbl>
          </a:graphicData>
        </a:graphic>
      </p:graphicFrame>
      <p:sp>
        <p:nvSpPr>
          <p:cNvPr id="13" name="Footer Placeholder 1"/>
          <p:cNvSpPr>
            <a:spLocks noGrp="1"/>
          </p:cNvSpPr>
          <p:nvPr>
            <p:ph type="ftr" sz="quarter" idx="11"/>
          </p:nvPr>
        </p:nvSpPr>
        <p:spPr>
          <a:xfrm>
            <a:off x="385012" y="5846847"/>
            <a:ext cx="417478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1474829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3118588039"/>
              </p:ext>
            </p:extLst>
          </p:nvPr>
        </p:nvGraphicFramePr>
        <p:xfrm>
          <a:off x="381395" y="365672"/>
          <a:ext cx="8286086" cy="3806871"/>
        </p:xfrm>
        <a:graphic>
          <a:graphicData uri="http://schemas.openxmlformats.org/drawingml/2006/table">
            <a:tbl>
              <a:tblPr firstRow="1" bandRow="1">
                <a:tableStyleId>{21E4AEA4-8DFA-4A89-87EB-49C32662AFE0}</a:tableStyleId>
              </a:tblPr>
              <a:tblGrid>
                <a:gridCol w="2104228">
                  <a:extLst>
                    <a:ext uri="{9D8B030D-6E8A-4147-A177-3AD203B41FA5}">
                      <a16:colId xmlns:a16="http://schemas.microsoft.com/office/drawing/2014/main" val="20000"/>
                    </a:ext>
                  </a:extLst>
                </a:gridCol>
                <a:gridCol w="1918952">
                  <a:extLst>
                    <a:ext uri="{9D8B030D-6E8A-4147-A177-3AD203B41FA5}">
                      <a16:colId xmlns:a16="http://schemas.microsoft.com/office/drawing/2014/main" val="20001"/>
                    </a:ext>
                  </a:extLst>
                </a:gridCol>
                <a:gridCol w="1906073">
                  <a:extLst>
                    <a:ext uri="{9D8B030D-6E8A-4147-A177-3AD203B41FA5}">
                      <a16:colId xmlns:a16="http://schemas.microsoft.com/office/drawing/2014/main" val="20003"/>
                    </a:ext>
                  </a:extLst>
                </a:gridCol>
                <a:gridCol w="2356833">
                  <a:extLst>
                    <a:ext uri="{9D8B030D-6E8A-4147-A177-3AD203B41FA5}">
                      <a16:colId xmlns:a16="http://schemas.microsoft.com/office/drawing/2014/main" val="20004"/>
                    </a:ext>
                  </a:extLst>
                </a:gridCol>
              </a:tblGrid>
              <a:tr h="393280">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3464">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73608">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CECE8"/>
                    </a:solidFill>
                  </a:tcPr>
                </a:tc>
                <a:extLst>
                  <a:ext uri="{0D108BD9-81ED-4DB2-BD59-A6C34878D82A}">
                    <a16:rowId xmlns:a16="http://schemas.microsoft.com/office/drawing/2014/main" val="10002"/>
                  </a:ext>
                </a:extLst>
              </a:tr>
              <a:tr h="1091681">
                <a:tc rowSpan="2">
                  <a:txBody>
                    <a:bodyPr/>
                    <a:lstStyle/>
                    <a:p>
                      <a:pPr marL="342900" indent="-342900" algn="just">
                        <a:buFont typeface="+mj-lt"/>
                        <a:buAutoNum type="arabicPeriod" startAt="3"/>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Percentage compliance with equity targets in terms of departmental Employment Equity Plan.</a:t>
                      </a: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Gill Sans MT" panose="020B0502020104020203" pitchFamily="34" charset="0"/>
                          <a:cs typeface="Arial" panose="020B0604020202020204" pitchFamily="34" charset="0"/>
                        </a:rPr>
                        <a:t>Maintain</a:t>
                      </a:r>
                      <a:r>
                        <a:rPr lang="en-US" sz="1600" b="0" i="0" u="none" strike="noStrike" baseline="0" dirty="0">
                          <a:solidFill>
                            <a:srgbClr val="000000"/>
                          </a:solidFill>
                          <a:effectLst/>
                          <a:latin typeface="Gill Sans MT" panose="020B0502020104020203" pitchFamily="34" charset="0"/>
                          <a:cs typeface="Arial" panose="020B0604020202020204" pitchFamily="34" charset="0"/>
                        </a:rPr>
                        <a:t> minimum of 3% people with disabilities representation.</a:t>
                      </a:r>
                      <a:endParaRPr lang="en-US" sz="1600" b="0" i="0" u="none" strike="noStrike" dirty="0">
                        <a:solidFill>
                          <a:srgbClr val="000000"/>
                        </a:solidFill>
                        <a:effectLst/>
                        <a:latin typeface="Gill Sans MT" panose="020B0502020104020203" pitchFamily="34" charset="0"/>
                        <a:cs typeface="Arial" panose="020B060402020202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a:solidFill>
                            <a:srgbClr val="000000"/>
                          </a:solidFill>
                          <a:effectLst/>
                          <a:latin typeface="Gill Sans MT" panose="020B0502020104020203" pitchFamily="34" charset="0"/>
                          <a:cs typeface="Arial" panose="020B0604020202020204" pitchFamily="34" charset="0"/>
                        </a:rPr>
                        <a:t>Maintain minimum of 3% people with disabilities representation.</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People with disabilities' representation was maintained at 4.4%.</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180610522"/>
                  </a:ext>
                </a:extLst>
              </a:tr>
              <a:tr h="1069270">
                <a:tc vMerge="1">
                  <a:txBody>
                    <a:bodyPr/>
                    <a:lstStyle/>
                    <a:p>
                      <a:pPr marL="0" lvl="0" indent="0" algn="just" fontAlgn="t">
                        <a:buFont typeface="+mj-lt"/>
                        <a:buNone/>
                        <a:tabLst>
                          <a:tab pos="628650" algn="l"/>
                          <a:tab pos="900113" algn="l"/>
                        </a:tabLst>
                      </a:pPr>
                      <a:endParaRPr lang="en-US" sz="1400" b="0" i="0" u="none" strike="noStrike" dirty="0">
                        <a:solidFill>
                          <a:srgbClr val="000000"/>
                        </a:solidFill>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Gill Sans MT" panose="020B0502020104020203" pitchFamily="34" charset="0"/>
                          <a:cs typeface="Arial" panose="020B0604020202020204" pitchFamily="34" charset="0"/>
                        </a:rPr>
                        <a:t>Maintain minimum</a:t>
                      </a:r>
                      <a:r>
                        <a:rPr lang="en-US" sz="1600" b="0" i="0" u="none" strike="noStrike" baseline="0" dirty="0">
                          <a:solidFill>
                            <a:srgbClr val="000000"/>
                          </a:solidFill>
                          <a:effectLst/>
                          <a:latin typeface="Gill Sans MT" panose="020B0502020104020203" pitchFamily="34" charset="0"/>
                          <a:cs typeface="Arial" panose="020B0604020202020204" pitchFamily="34" charset="0"/>
                        </a:rPr>
                        <a:t> of 91.5% black representation.</a:t>
                      </a:r>
                      <a:endParaRPr lang="en-US" sz="1600" b="0" i="0" u="none" strike="noStrike" dirty="0">
                        <a:solidFill>
                          <a:srgbClr val="000000"/>
                        </a:solidFill>
                        <a:effectLst/>
                        <a:latin typeface="Gill Sans MT" panose="020B0502020104020203" pitchFamily="34" charset="0"/>
                        <a:cs typeface="Arial" panose="020B060402020202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a:solidFill>
                            <a:srgbClr val="000000"/>
                          </a:solidFill>
                          <a:effectLst/>
                          <a:latin typeface="Gill Sans MT" panose="020B0502020104020203" pitchFamily="34" charset="0"/>
                          <a:cs typeface="Arial" panose="020B0604020202020204" pitchFamily="34" charset="0"/>
                        </a:rPr>
                        <a:t>Maintain minimum of 91,5% Black representation.</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Black representation was maintained at 95.8%.</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3" name="Footer Placeholder 1"/>
          <p:cNvSpPr>
            <a:spLocks noGrp="1"/>
          </p:cNvSpPr>
          <p:nvPr>
            <p:ph type="ftr" sz="quarter" idx="11"/>
          </p:nvPr>
        </p:nvSpPr>
        <p:spPr>
          <a:xfrm>
            <a:off x="381395" y="5991226"/>
            <a:ext cx="419060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46431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4" name="Title 1"/>
          <p:cNvSpPr txBox="1">
            <a:spLocks/>
          </p:cNvSpPr>
          <p:nvPr/>
        </p:nvSpPr>
        <p:spPr>
          <a:xfrm>
            <a:off x="514865" y="1813632"/>
            <a:ext cx="8171935" cy="2398713"/>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3200" b="1" dirty="0">
              <a:solidFill>
                <a:prstClr val="black"/>
              </a:solidFill>
              <a:latin typeface="Gill Sans MT" panose="020B0502020104020203" pitchFamily="34" charset="0"/>
              <a:cs typeface="Arial" panose="020B0604020202020204" pitchFamily="34" charset="0"/>
            </a:endParaRPr>
          </a:p>
          <a:p>
            <a:pPr algn="ctr">
              <a:defRPr/>
            </a:pPr>
            <a:r>
              <a:rPr lang="en-US" sz="5400" b="1" dirty="0">
                <a:solidFill>
                  <a:prstClr val="black"/>
                </a:solidFill>
                <a:latin typeface="Gill Sans MT" panose="020B0502020104020203" pitchFamily="34" charset="0"/>
                <a:cs typeface="Arial" panose="020B0604020202020204" pitchFamily="34" charset="0"/>
              </a:rPr>
              <a:t> </a:t>
            </a:r>
            <a:r>
              <a:rPr lang="en-US" sz="4800" b="1" dirty="0">
                <a:solidFill>
                  <a:srgbClr val="ED7D31"/>
                </a:solidFill>
                <a:latin typeface="Gill Sans MT" panose="020B0502020104020203" pitchFamily="34" charset="0"/>
              </a:rPr>
              <a:t>2.	Programme Performance Information</a:t>
            </a:r>
          </a:p>
        </p:txBody>
      </p:sp>
      <p:sp>
        <p:nvSpPr>
          <p:cNvPr id="5" name="Footer Placeholder 1"/>
          <p:cNvSpPr>
            <a:spLocks noGrp="1"/>
          </p:cNvSpPr>
          <p:nvPr>
            <p:ph type="ftr" sz="quarter" idx="11"/>
          </p:nvPr>
        </p:nvSpPr>
        <p:spPr>
          <a:xfrm>
            <a:off x="660400" y="5895032"/>
            <a:ext cx="5526216"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2821586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2495766945"/>
              </p:ext>
            </p:extLst>
          </p:nvPr>
        </p:nvGraphicFramePr>
        <p:xfrm>
          <a:off x="465221" y="335973"/>
          <a:ext cx="8341896" cy="4691555"/>
        </p:xfrm>
        <a:graphic>
          <a:graphicData uri="http://schemas.openxmlformats.org/drawingml/2006/table">
            <a:tbl>
              <a:tblPr firstRow="1" bandRow="1">
                <a:tableStyleId>{21E4AEA4-8DFA-4A89-87EB-49C32662AFE0}</a:tableStyleId>
              </a:tblPr>
              <a:tblGrid>
                <a:gridCol w="2022027">
                  <a:extLst>
                    <a:ext uri="{9D8B030D-6E8A-4147-A177-3AD203B41FA5}">
                      <a16:colId xmlns:a16="http://schemas.microsoft.com/office/drawing/2014/main" val="20000"/>
                    </a:ext>
                  </a:extLst>
                </a:gridCol>
                <a:gridCol w="1613394">
                  <a:extLst>
                    <a:ext uri="{9D8B030D-6E8A-4147-A177-3AD203B41FA5}">
                      <a16:colId xmlns:a16="http://schemas.microsoft.com/office/drawing/2014/main" val="20001"/>
                    </a:ext>
                  </a:extLst>
                </a:gridCol>
                <a:gridCol w="2005601">
                  <a:extLst>
                    <a:ext uri="{9D8B030D-6E8A-4147-A177-3AD203B41FA5}">
                      <a16:colId xmlns:a16="http://schemas.microsoft.com/office/drawing/2014/main" val="20003"/>
                    </a:ext>
                  </a:extLst>
                </a:gridCol>
                <a:gridCol w="2700874">
                  <a:extLst>
                    <a:ext uri="{9D8B030D-6E8A-4147-A177-3AD203B41FA5}">
                      <a16:colId xmlns:a16="http://schemas.microsoft.com/office/drawing/2014/main" val="20004"/>
                    </a:ext>
                  </a:extLst>
                </a:gridCol>
              </a:tblGrid>
              <a:tr h="219983">
                <a:tc gridSpan="4">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2545">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9023">
                <a:tc vMerge="1">
                  <a:txBody>
                    <a:bodyPr/>
                    <a:lstStyle/>
                    <a:p>
                      <a:endParaRPr lang="en-ZA"/>
                    </a:p>
                  </a:txBody>
                  <a:tcPr/>
                </a:tc>
                <a:tc vMerge="1">
                  <a:txBody>
                    <a:bodyPr/>
                    <a:lstStyle/>
                    <a:p>
                      <a:endParaRPr lang="en-ZA"/>
                    </a:p>
                  </a:txBody>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CE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CECE8"/>
                    </a:solidFill>
                  </a:tcPr>
                </a:tc>
                <a:extLst>
                  <a:ext uri="{0D108BD9-81ED-4DB2-BD59-A6C34878D82A}">
                    <a16:rowId xmlns:a16="http://schemas.microsoft.com/office/drawing/2014/main" val="10002"/>
                  </a:ext>
                </a:extLst>
              </a:tr>
              <a:tr h="1816910">
                <a:tc>
                  <a:txBody>
                    <a:bodyPr/>
                    <a:lstStyle/>
                    <a:p>
                      <a:pPr marL="342900" indent="-342900" algn="just">
                        <a:buFont typeface="+mj-lt"/>
                        <a:buAutoNum type="arabicPeriod" startAt="4"/>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Percentage implementation of Work Place Skills Plan (WSP) with defined targeted training interventions.</a:t>
                      </a:r>
                    </a:p>
                  </a:txBody>
                  <a:tcPr marL="86402" marR="86402"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600" b="0" i="0" u="none" strike="noStrike" dirty="0">
                          <a:solidFill>
                            <a:srgbClr val="000000"/>
                          </a:solidFill>
                          <a:effectLst/>
                          <a:latin typeface="Gill Sans MT" panose="020B0502020104020203" pitchFamily="34" charset="0"/>
                          <a:cs typeface="Arial" panose="020B0604020202020204" pitchFamily="34" charset="0"/>
                        </a:rPr>
                        <a:t>Development and 100%</a:t>
                      </a:r>
                      <a:r>
                        <a:rPr lang="en-US" sz="1600" b="0" i="0" u="none" strike="noStrike" baseline="0" dirty="0">
                          <a:solidFill>
                            <a:srgbClr val="000000"/>
                          </a:solidFill>
                          <a:effectLst/>
                          <a:latin typeface="Gill Sans MT" panose="020B0502020104020203" pitchFamily="34" charset="0"/>
                          <a:cs typeface="Arial" panose="020B0604020202020204" pitchFamily="34" charset="0"/>
                        </a:rPr>
                        <a:t> </a:t>
                      </a:r>
                      <a:r>
                        <a:rPr lang="en-US" sz="1600" b="0" i="0" u="none" strike="noStrike" dirty="0">
                          <a:solidFill>
                            <a:srgbClr val="000000"/>
                          </a:solidFill>
                          <a:effectLst/>
                          <a:latin typeface="Gill Sans MT" panose="020B0502020104020203" pitchFamily="34" charset="0"/>
                          <a:cs typeface="Arial" panose="020B0604020202020204" pitchFamily="34" charset="0"/>
                        </a:rPr>
                        <a:t>implementation </a:t>
                      </a:r>
                      <a:r>
                        <a:rPr lang="en-US" sz="1600" b="0" i="0" u="none" strike="noStrike" dirty="0" smtClean="0">
                          <a:solidFill>
                            <a:srgbClr val="000000"/>
                          </a:solidFill>
                          <a:effectLst/>
                          <a:latin typeface="Gill Sans MT" panose="020B0502020104020203" pitchFamily="34" charset="0"/>
                          <a:cs typeface="Arial" panose="020B0604020202020204" pitchFamily="34" charset="0"/>
                        </a:rPr>
                        <a:t>of  </a:t>
                      </a:r>
                      <a:r>
                        <a:rPr lang="en-US" sz="1600" b="0" i="0" u="none" strike="noStrike" dirty="0">
                          <a:solidFill>
                            <a:srgbClr val="000000"/>
                          </a:solidFill>
                          <a:effectLst/>
                          <a:latin typeface="Gill Sans MT" panose="020B0502020104020203" pitchFamily="34" charset="0"/>
                          <a:cs typeface="Arial" panose="020B0604020202020204" pitchFamily="34" charset="0"/>
                        </a:rPr>
                        <a:t>WSP.</a:t>
                      </a: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a:solidFill>
                            <a:srgbClr val="000000"/>
                          </a:solidFill>
                          <a:effectLst/>
                          <a:latin typeface="Gill Sans MT" panose="020B0502020104020203" pitchFamily="34" charset="0"/>
                          <a:cs typeface="Arial" panose="020B0604020202020204" pitchFamily="34" charset="0"/>
                        </a:rPr>
                        <a:t>25% implementation of </a:t>
                      </a:r>
                      <a:r>
                        <a:rPr lang="en-ZA" sz="1600" b="0" i="0" u="none" strike="noStrike" dirty="0" smtClean="0">
                          <a:solidFill>
                            <a:srgbClr val="000000"/>
                          </a:solidFill>
                          <a:effectLst/>
                          <a:latin typeface="Gill Sans MT" panose="020B0502020104020203" pitchFamily="34" charset="0"/>
                          <a:cs typeface="Arial" panose="020B0604020202020204" pitchFamily="34" charset="0"/>
                        </a:rPr>
                        <a:t> WSP</a:t>
                      </a:r>
                      <a:r>
                        <a:rPr lang="en-ZA" sz="1600" b="0" i="0" u="none" strike="noStrike" dirty="0">
                          <a:solidFill>
                            <a:srgbClr val="000000"/>
                          </a:solidFill>
                          <a:effectLst/>
                          <a:latin typeface="Gill Sans MT" panose="020B0502020104020203" pitchFamily="34" charset="0"/>
                          <a:cs typeface="Arial" panose="020B0604020202020204" pitchFamily="34" charset="0"/>
                        </a:rPr>
                        <a:t>.</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25% of WSP was implemented.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3"/>
                  </a:ext>
                </a:extLst>
              </a:tr>
              <a:tr h="908455">
                <a:tc>
                  <a:txBody>
                    <a:bodyPr/>
                    <a:lstStyle/>
                    <a:p>
                      <a:pPr marL="342900" indent="-342900" algn="just">
                        <a:buFont typeface="+mj-lt"/>
                        <a:buAutoNum type="arabicPeriod" startAt="5"/>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Percentage implementation of the annual internal audit plan.	</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100% implementation of the annual internal audit plan.</a:t>
                      </a:r>
                    </a:p>
                    <a:p>
                      <a:pPr algn="just"/>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	</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a:solidFill>
                            <a:srgbClr val="000000"/>
                          </a:solidFill>
                          <a:effectLst/>
                          <a:latin typeface="Gill Sans MT" panose="020B0502020104020203" pitchFamily="34" charset="0"/>
                          <a:cs typeface="Arial" panose="020B0604020202020204" pitchFamily="34" charset="0"/>
                        </a:rPr>
                        <a:t>30% implementation of the annual internal audit plan.</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30% of the annual internal audit plan implemented.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3199981863"/>
                  </a:ext>
                </a:extLst>
              </a:tr>
            </a:tbl>
          </a:graphicData>
        </a:graphic>
      </p:graphicFrame>
      <p:sp>
        <p:nvSpPr>
          <p:cNvPr id="13" name="Footer Placeholder 1"/>
          <p:cNvSpPr>
            <a:spLocks noGrp="1"/>
          </p:cNvSpPr>
          <p:nvPr>
            <p:ph type="ftr" sz="quarter" idx="11"/>
          </p:nvPr>
        </p:nvSpPr>
        <p:spPr>
          <a:xfrm>
            <a:off x="465221" y="5896293"/>
            <a:ext cx="4421244" cy="23546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2468821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3" name="Content Placeholder 3"/>
          <p:cNvGraphicFramePr>
            <a:graphicFrameLocks/>
          </p:cNvGraphicFramePr>
          <p:nvPr>
            <p:extLst>
              <p:ext uri="{D42A27DB-BD31-4B8C-83A1-F6EECF244321}">
                <p14:modId xmlns:p14="http://schemas.microsoft.com/office/powerpoint/2010/main" val="613871676"/>
              </p:ext>
            </p:extLst>
          </p:nvPr>
        </p:nvGraphicFramePr>
        <p:xfrm>
          <a:off x="234656" y="318195"/>
          <a:ext cx="8620095" cy="3787274"/>
        </p:xfrm>
        <a:graphic>
          <a:graphicData uri="http://schemas.openxmlformats.org/drawingml/2006/table">
            <a:tbl>
              <a:tblPr firstRow="1" bandRow="1">
                <a:tableStyleId>{21E4AEA4-8DFA-4A89-87EB-49C32662AFE0}</a:tableStyleId>
              </a:tblPr>
              <a:tblGrid>
                <a:gridCol w="1995360">
                  <a:extLst>
                    <a:ext uri="{9D8B030D-6E8A-4147-A177-3AD203B41FA5}">
                      <a16:colId xmlns:a16="http://schemas.microsoft.com/office/drawing/2014/main" val="20000"/>
                    </a:ext>
                  </a:extLst>
                </a:gridCol>
                <a:gridCol w="1931437">
                  <a:extLst>
                    <a:ext uri="{9D8B030D-6E8A-4147-A177-3AD203B41FA5}">
                      <a16:colId xmlns:a16="http://schemas.microsoft.com/office/drawing/2014/main" val="20001"/>
                    </a:ext>
                  </a:extLst>
                </a:gridCol>
                <a:gridCol w="2127380">
                  <a:extLst>
                    <a:ext uri="{9D8B030D-6E8A-4147-A177-3AD203B41FA5}">
                      <a16:colId xmlns:a16="http://schemas.microsoft.com/office/drawing/2014/main" val="20003"/>
                    </a:ext>
                  </a:extLst>
                </a:gridCol>
                <a:gridCol w="2565918">
                  <a:extLst>
                    <a:ext uri="{9D8B030D-6E8A-4147-A177-3AD203B41FA5}">
                      <a16:colId xmlns:a16="http://schemas.microsoft.com/office/drawing/2014/main" val="20004"/>
                    </a:ext>
                  </a:extLst>
                </a:gridCol>
              </a:tblGrid>
              <a:tr h="310320">
                <a:tc gridSpan="4">
                  <a:txBody>
                    <a:bodyPr/>
                    <a:lstStyle/>
                    <a:p>
                      <a:pPr marL="0" marR="0" lvl="0" indent="0" algn="just" defTabSz="914400" rtl="0" eaLnBrk="1" fontAlgn="ctr"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cs typeface="Arial" panose="020B0604020202020204" pitchFamily="34" charset="0"/>
                        </a:rPr>
                        <a:t>Strategic Objective: To enhance understanding and awareness of the value of tourism and its opportunities.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7491">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3812">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2385194">
                <a:tc>
                  <a:txBody>
                    <a:bodyPr/>
                    <a:lstStyle/>
                    <a:p>
                      <a:pPr marL="342900" indent="-342900" algn="just">
                        <a:buFont typeface="+mj-lt"/>
                        <a:buAutoNum type="arabicPeriod" startAt="6"/>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Percentage implementation of the communication strategy.</a:t>
                      </a:r>
                    </a:p>
                  </a:txBody>
                  <a:tcPr marL="86398" marR="86398"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Implement 2019/20 communications strategy targets as indicated in the implementation plan.</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a:solidFill>
                            <a:srgbClr val="000000"/>
                          </a:solidFill>
                          <a:effectLst/>
                          <a:latin typeface="Gill Sans MT" panose="020B0502020104020203" pitchFamily="34" charset="0"/>
                          <a:cs typeface="Arial" panose="020B0604020202020204" pitchFamily="34" charset="0"/>
                        </a:rPr>
                        <a:t>100% implementation of the quarter two requirements of the annual implementation plan of the department’s communication strategy.</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100% of the quarter three requirements of the annual implementation plan of the department’s communication strategy was implemented.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Footer Placeholder 1"/>
          <p:cNvSpPr>
            <a:spLocks noGrp="1"/>
          </p:cNvSpPr>
          <p:nvPr>
            <p:ph type="ftr" sz="quarter" idx="11"/>
          </p:nvPr>
        </p:nvSpPr>
        <p:spPr>
          <a:xfrm>
            <a:off x="234655" y="5991226"/>
            <a:ext cx="433734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2988007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3" name="Content Placeholder 3"/>
          <p:cNvGraphicFramePr>
            <a:graphicFrameLocks/>
          </p:cNvGraphicFramePr>
          <p:nvPr>
            <p:extLst>
              <p:ext uri="{D42A27DB-BD31-4B8C-83A1-F6EECF244321}">
                <p14:modId xmlns:p14="http://schemas.microsoft.com/office/powerpoint/2010/main" val="476299738"/>
              </p:ext>
            </p:extLst>
          </p:nvPr>
        </p:nvGraphicFramePr>
        <p:xfrm>
          <a:off x="335901" y="318195"/>
          <a:ext cx="8397552" cy="5525878"/>
        </p:xfrm>
        <a:graphic>
          <a:graphicData uri="http://schemas.openxmlformats.org/drawingml/2006/table">
            <a:tbl>
              <a:tblPr firstRow="1" bandRow="1">
                <a:tableStyleId>{21E4AEA4-8DFA-4A89-87EB-49C32662AFE0}</a:tableStyleId>
              </a:tblPr>
              <a:tblGrid>
                <a:gridCol w="1883995">
                  <a:extLst>
                    <a:ext uri="{9D8B030D-6E8A-4147-A177-3AD203B41FA5}">
                      <a16:colId xmlns:a16="http://schemas.microsoft.com/office/drawing/2014/main" val="20000"/>
                    </a:ext>
                  </a:extLst>
                </a:gridCol>
                <a:gridCol w="2044194">
                  <a:extLst>
                    <a:ext uri="{9D8B030D-6E8A-4147-A177-3AD203B41FA5}">
                      <a16:colId xmlns:a16="http://schemas.microsoft.com/office/drawing/2014/main" val="20001"/>
                    </a:ext>
                  </a:extLst>
                </a:gridCol>
                <a:gridCol w="2127379">
                  <a:extLst>
                    <a:ext uri="{9D8B030D-6E8A-4147-A177-3AD203B41FA5}">
                      <a16:colId xmlns:a16="http://schemas.microsoft.com/office/drawing/2014/main" val="20003"/>
                    </a:ext>
                  </a:extLst>
                </a:gridCol>
                <a:gridCol w="2341984">
                  <a:extLst>
                    <a:ext uri="{9D8B030D-6E8A-4147-A177-3AD203B41FA5}">
                      <a16:colId xmlns:a16="http://schemas.microsoft.com/office/drawing/2014/main" val="20004"/>
                    </a:ext>
                  </a:extLst>
                </a:gridCol>
              </a:tblGrid>
              <a:tr h="344278">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Strategic Objective: To contribute to economic transformation in South Africa.</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9613">
                <a:tc rowSpan="2">
                  <a:txBody>
                    <a:bodyPr/>
                    <a:lstStyle/>
                    <a:p>
                      <a:pPr algn="ctr">
                        <a:lnSpc>
                          <a:spcPct val="100000"/>
                        </a:lnSpc>
                      </a:pPr>
                      <a:r>
                        <a:rPr lang="en-US" sz="1600" b="1" dirty="0">
                          <a:latin typeface="Gill Sans MT" panose="020B0502020104020203" pitchFamily="34" charset="0"/>
                          <a:cs typeface="Arial" panose="020B0604020202020204" pitchFamily="34" charset="0"/>
                        </a:rPr>
                        <a:t>Key</a:t>
                      </a:r>
                      <a:r>
                        <a:rPr lang="en-US" sz="1600" b="1" baseline="0" dirty="0">
                          <a:latin typeface="Gill Sans MT" panose="020B0502020104020203" pitchFamily="34" charset="0"/>
                          <a:cs typeface="Arial" panose="020B0604020202020204" pitchFamily="34" charset="0"/>
                        </a:rPr>
                        <a:t> Performance Indicator</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a:latin typeface="Gill Sans MT" panose="020B0502020104020203" pitchFamily="34" charset="0"/>
                          <a:cs typeface="Arial" panose="020B0604020202020204" pitchFamily="34" charset="0"/>
                        </a:rPr>
                        <a:t>Annual Target</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9070">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algn="ctr">
                        <a:lnSpc>
                          <a:spcPct val="100000"/>
                        </a:lnSpc>
                      </a:pPr>
                      <a:r>
                        <a:rPr lang="en-US" sz="1600" b="1" dirty="0">
                          <a:latin typeface="Gill Sans MT" panose="020B0502020104020203" pitchFamily="34" charset="0"/>
                          <a:cs typeface="Arial" panose="020B0604020202020204" pitchFamily="34" charset="0"/>
                        </a:rPr>
                        <a:t>Quarter 3 Targets</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cs typeface="Arial" panose="020B0604020202020204" pitchFamily="34" charset="0"/>
                        </a:rPr>
                        <a:t>Quarter 3 Performance – </a:t>
                      </a:r>
                      <a:r>
                        <a:rPr lang="en-ZA" sz="1600" b="1" i="0" dirty="0">
                          <a:latin typeface="Gill Sans MT" panose="020B0502020104020203" pitchFamily="34" charset="0"/>
                          <a:cs typeface="Arial" panose="020B0604020202020204" pitchFamily="34" charset="0"/>
                        </a:rPr>
                        <a:t>Actual </a:t>
                      </a:r>
                      <a:r>
                        <a:rPr lang="en-US" sz="1600" b="1" dirty="0">
                          <a:latin typeface="Gill Sans MT" panose="020B0502020104020203" pitchFamily="34" charset="0"/>
                          <a:cs typeface="Arial" panose="020B0604020202020204" pitchFamily="34" charset="0"/>
                        </a:rPr>
                        <a:t>Data</a:t>
                      </a:r>
                      <a:endParaRPr lang="en-US" sz="1600" b="1" dirty="0">
                        <a:solidFill>
                          <a:schemeClr val="tx1"/>
                        </a:solidFill>
                        <a:latin typeface="Gill Sans MT" panose="020B0502020104020203" pitchFamily="34" charset="0"/>
                        <a:cs typeface="Arial" panose="020B060402020202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1584960">
                <a:tc rowSpan="2">
                  <a:txBody>
                    <a:bodyPr/>
                    <a:lstStyle/>
                    <a:p>
                      <a:pPr marL="342900" indent="-342900" algn="just">
                        <a:buFont typeface="+mj-lt"/>
                        <a:buAutoNum type="arabicPeriod" startAt="7"/>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Percentage procurement of goods and services from </a:t>
                      </a:r>
                      <a:r>
                        <a:rPr lang="en-ZA" sz="1600" b="0" i="0" u="none" strike="noStrike" kern="1200" baseline="0" dirty="0" smtClean="0">
                          <a:solidFill>
                            <a:schemeClr val="dk1"/>
                          </a:solidFill>
                          <a:latin typeface="Gill Sans MT" panose="020B0502020104020203" pitchFamily="34" charset="0"/>
                          <a:ea typeface="+mn-ea"/>
                          <a:cs typeface="Arial" panose="020B0604020202020204" pitchFamily="34" charset="0"/>
                        </a:rPr>
                        <a:t>Broad-based Black Economic Empowerment (B-BBEE) </a:t>
                      </a: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compliant businesses and </a:t>
                      </a:r>
                      <a:r>
                        <a:rPr lang="en-ZA" sz="1600" b="0" i="0" u="none" strike="noStrike" kern="1200" baseline="0" dirty="0" smtClean="0">
                          <a:solidFill>
                            <a:schemeClr val="dk1"/>
                          </a:solidFill>
                          <a:latin typeface="Gill Sans MT" panose="020B0502020104020203" pitchFamily="34" charset="0"/>
                          <a:ea typeface="+mn-ea"/>
                          <a:cs typeface="Arial" panose="020B0604020202020204" pitchFamily="34" charset="0"/>
                        </a:rPr>
                        <a:t>Small, Medium and Micro-sized  Enterprises (SMMEs).</a:t>
                      </a:r>
                    </a:p>
                    <a:p>
                      <a:pPr marL="0" indent="0" algn="just">
                        <a:buFont typeface="+mj-lt"/>
                        <a:buNone/>
                      </a:pPr>
                      <a:endParaRPr lang="en-ZA" sz="16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a:solidFill>
                            <a:srgbClr val="000000"/>
                          </a:solidFill>
                          <a:effectLst/>
                          <a:latin typeface="Gill Sans MT" panose="020B0502020104020203" pitchFamily="34" charset="0"/>
                          <a:cs typeface="Arial" panose="020B0604020202020204" pitchFamily="34" charset="0"/>
                        </a:rPr>
                        <a:t>100% of expenditure achieved on procurement from enterprises on B-BBEE contributor status levels 1 to 5.</a:t>
                      </a:r>
                      <a:endParaRPr lang="en-US" sz="1600" b="0" i="0" u="none" strike="noStrike" dirty="0">
                        <a:solidFill>
                          <a:srgbClr val="000000"/>
                        </a:solidFill>
                        <a:effectLst/>
                        <a:latin typeface="Gill Sans MT" panose="020B0502020104020203" pitchFamily="34" charset="0"/>
                        <a:cs typeface="Arial" panose="020B060402020202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a:solidFill>
                            <a:srgbClr val="000000"/>
                          </a:solidFill>
                          <a:effectLst/>
                          <a:latin typeface="Gill Sans MT" panose="020B0502020104020203" pitchFamily="34" charset="0"/>
                          <a:cs typeface="Arial" panose="020B0604020202020204" pitchFamily="34" charset="0"/>
                        </a:rPr>
                        <a:t>100% of expenditure achieved on procurement from enterprises on B-BBEE contributor status levels 1 to 5.</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a:r>
                        <a:rPr lang="en-ZA" sz="1600" b="0" i="0" u="none" strike="noStrike" kern="1200" dirty="0">
                          <a:solidFill>
                            <a:srgbClr val="000000"/>
                          </a:solidFill>
                          <a:effectLst/>
                          <a:latin typeface="Gill Sans MT" panose="020B0502020104020203" pitchFamily="34" charset="0"/>
                          <a:ea typeface="+mn-ea"/>
                          <a:cs typeface="Arial" panose="020B0604020202020204" pitchFamily="34" charset="0"/>
                        </a:rPr>
                        <a:t>100% of expenditure achieved on procurement from enterprises on B-BBEE contributor status levels 1 to 5 was achieved.</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r h="1390262">
                <a:tc vMerge="1">
                  <a:txBody>
                    <a:bodyPr/>
                    <a:lstStyle/>
                    <a:p>
                      <a:endParaRPr lang="en-ZA"/>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baseline="0" dirty="0">
                          <a:solidFill>
                            <a:schemeClr val="dk1"/>
                          </a:solidFill>
                          <a:latin typeface="Gill Sans MT" panose="020B0502020104020203" pitchFamily="34" charset="0"/>
                          <a:ea typeface="+mn-ea"/>
                          <a:cs typeface="Arial" panose="020B0604020202020204" pitchFamily="34" charset="0"/>
                        </a:rPr>
                        <a:t>Minimum 30% expenditure achieved on procurement of goods and services from SMMEs.</a:t>
                      </a: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a:r>
                        <a:rPr lang="en-ZA" sz="1600" dirty="0">
                          <a:latin typeface="Gill Sans MT" panose="020B0502020104020203" pitchFamily="34" charset="0"/>
                          <a:cs typeface="Arial" panose="020B0604020202020204" pitchFamily="34" charset="0"/>
                        </a:rPr>
                        <a:t>Minimum 30% expenditure achieved on procurement of goods and services from SMMEs.</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a:r>
                        <a:rPr lang="en-ZA" sz="1600" kern="1200" dirty="0">
                          <a:solidFill>
                            <a:schemeClr val="dk1"/>
                          </a:solidFill>
                          <a:latin typeface="Gill Sans MT" panose="020B0502020104020203" pitchFamily="34" charset="0"/>
                          <a:ea typeface="+mn-ea"/>
                          <a:cs typeface="Arial" panose="020B0604020202020204" pitchFamily="34" charset="0"/>
                        </a:rPr>
                        <a:t>54.95% expenditure on procurement of goods and services from SMMEs was achieved</a:t>
                      </a:r>
                      <a:r>
                        <a:rPr lang="en-ZA" sz="1600" kern="1200" dirty="0" smtClean="0">
                          <a:solidFill>
                            <a:schemeClr val="dk1"/>
                          </a:solidFill>
                          <a:latin typeface="Gill Sans MT" panose="020B0502020104020203" pitchFamily="34" charset="0"/>
                          <a:ea typeface="+mn-ea"/>
                          <a:cs typeface="Arial" panose="020B0604020202020204" pitchFamily="34" charset="0"/>
                        </a:rPr>
                        <a:t>.</a:t>
                      </a:r>
                    </a:p>
                    <a:p>
                      <a:pPr algn="just"/>
                      <a:endParaRPr lang="en-US" sz="1600" kern="1200" dirty="0" smtClean="0">
                        <a:solidFill>
                          <a:schemeClr val="dk1"/>
                        </a:solidFill>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The Department mainly procures from level 1-5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B-BBEE compliant SMMEs.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404310462"/>
                  </a:ext>
                </a:extLst>
              </a:tr>
            </a:tbl>
          </a:graphicData>
        </a:graphic>
      </p:graphicFrame>
      <p:sp>
        <p:nvSpPr>
          <p:cNvPr id="12" name="Footer Placeholder 1"/>
          <p:cNvSpPr>
            <a:spLocks noGrp="1"/>
          </p:cNvSpPr>
          <p:nvPr>
            <p:ph type="ftr" sz="quarter" idx="11"/>
          </p:nvPr>
        </p:nvSpPr>
        <p:spPr>
          <a:xfrm>
            <a:off x="335901" y="5846847"/>
            <a:ext cx="423609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2440001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728444" y="5991226"/>
            <a:ext cx="4282095"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
        <p:nvSpPr>
          <p:cNvPr id="8" name="Title 1"/>
          <p:cNvSpPr txBox="1">
            <a:spLocks/>
          </p:cNvSpPr>
          <p:nvPr/>
        </p:nvSpPr>
        <p:spPr>
          <a:xfrm>
            <a:off x="728444" y="1559858"/>
            <a:ext cx="7982464" cy="2666909"/>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3200" b="1" dirty="0">
              <a:solidFill>
                <a:prstClr val="black"/>
              </a:solidFill>
              <a:latin typeface="Gill Sans MT" panose="020B0502020104020203" pitchFamily="34" charset="0"/>
            </a:endParaRPr>
          </a:p>
          <a:p>
            <a:pPr algn="ctr">
              <a:defRPr/>
            </a:pPr>
            <a:r>
              <a:rPr lang="en-US" sz="5400" b="1" dirty="0">
                <a:solidFill>
                  <a:prstClr val="black"/>
                </a:solidFill>
                <a:latin typeface="Gill Sans MT" panose="020B0502020104020203" pitchFamily="34" charset="0"/>
              </a:rPr>
              <a:t> </a:t>
            </a:r>
            <a:r>
              <a:rPr lang="en-US" sz="5400" b="1" dirty="0">
                <a:solidFill>
                  <a:srgbClr val="ED7D31"/>
                </a:solidFill>
                <a:latin typeface="Gill Sans MT" panose="020B0502020104020203" pitchFamily="34" charset="0"/>
              </a:rPr>
              <a:t>3.	Human Resource Information</a:t>
            </a:r>
          </a:p>
        </p:txBody>
      </p:sp>
    </p:spTree>
    <p:extLst>
      <p:ext uri="{BB962C8B-B14F-4D97-AF65-F5344CB8AC3E}">
        <p14:creationId xmlns:p14="http://schemas.microsoft.com/office/powerpoint/2010/main" val="2930040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370698" y="5991226"/>
            <a:ext cx="4201301" cy="365125"/>
          </a:xfrm>
        </p:spPr>
        <p:txBody>
          <a:bodyPr/>
          <a:lstStyle/>
          <a:p>
            <a:pPr>
              <a:defRPr/>
            </a:pPr>
            <a:r>
              <a:rPr lang="en-ZA" sz="1000" i="1" dirty="0">
                <a:latin typeface="Gill Sans MT" panose="020B0502020104020203" pitchFamily="34" charset="0"/>
              </a:rPr>
              <a:t>2019-20 Quarter 3 Report to Portfolio Committee on Tourism  – Actual Data</a:t>
            </a:r>
          </a:p>
        </p:txBody>
      </p:sp>
      <p:sp>
        <p:nvSpPr>
          <p:cNvPr id="5" name="Title 1"/>
          <p:cNvSpPr>
            <a:spLocks noGrp="1"/>
          </p:cNvSpPr>
          <p:nvPr>
            <p:ph type="title"/>
          </p:nvPr>
        </p:nvSpPr>
        <p:spPr>
          <a:xfrm>
            <a:off x="362464" y="421895"/>
            <a:ext cx="8427310" cy="528016"/>
          </a:xfrm>
          <a:solidFill>
            <a:schemeClr val="accent2">
              <a:lumMod val="40000"/>
              <a:lumOff val="60000"/>
            </a:schemeClr>
          </a:solidFill>
          <a:ln>
            <a:solidFill>
              <a:schemeClr val="accent6">
                <a:lumMod val="75000"/>
              </a:schemeClr>
            </a:solidFill>
          </a:ln>
        </p:spPr>
        <p:txBody>
          <a:bodyPr rtlCol="0">
            <a:normAutofit fontScale="90000"/>
          </a:bodyPr>
          <a:lstStyle/>
          <a:p>
            <a:pPr algn="ctr"/>
            <a:r>
              <a:rPr lang="en-US" sz="2800" dirty="0">
                <a:solidFill>
                  <a:srgbClr val="ED7D31"/>
                </a:solidFill>
              </a:rPr>
              <a:t>Workforce Representativity as at 31 December 2019</a:t>
            </a:r>
            <a:endParaRPr lang="en-ZA" sz="2800" dirty="0">
              <a:solidFill>
                <a:schemeClr val="tx1"/>
              </a:solidFill>
              <a:latin typeface="Arial Narrow"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1098654841"/>
              </p:ext>
            </p:extLst>
          </p:nvPr>
        </p:nvGraphicFramePr>
        <p:xfrm>
          <a:off x="370699" y="1198061"/>
          <a:ext cx="8437124" cy="3296128"/>
        </p:xfrm>
        <a:graphic>
          <a:graphicData uri="http://schemas.openxmlformats.org/drawingml/2006/table">
            <a:tbl>
              <a:tblPr firstRow="1" bandRow="1">
                <a:tableStyleId>{21E4AEA4-8DFA-4A89-87EB-49C32662AFE0}</a:tableStyleId>
              </a:tblPr>
              <a:tblGrid>
                <a:gridCol w="4206391">
                  <a:extLst>
                    <a:ext uri="{9D8B030D-6E8A-4147-A177-3AD203B41FA5}">
                      <a16:colId xmlns:a16="http://schemas.microsoft.com/office/drawing/2014/main" val="20000"/>
                    </a:ext>
                  </a:extLst>
                </a:gridCol>
                <a:gridCol w="1818554">
                  <a:extLst>
                    <a:ext uri="{9D8B030D-6E8A-4147-A177-3AD203B41FA5}">
                      <a16:colId xmlns:a16="http://schemas.microsoft.com/office/drawing/2014/main" val="20001"/>
                    </a:ext>
                  </a:extLst>
                </a:gridCol>
                <a:gridCol w="2412179">
                  <a:extLst>
                    <a:ext uri="{9D8B030D-6E8A-4147-A177-3AD203B41FA5}">
                      <a16:colId xmlns:a16="http://schemas.microsoft.com/office/drawing/2014/main" val="20002"/>
                    </a:ext>
                  </a:extLst>
                </a:gridCol>
              </a:tblGrid>
              <a:tr h="419310">
                <a:tc gridSpan="3">
                  <a:txBody>
                    <a:bodyPr/>
                    <a:lstStyle/>
                    <a:p>
                      <a:pPr algn="ctr"/>
                      <a:r>
                        <a:rPr lang="en-ZA" sz="1600" dirty="0">
                          <a:latin typeface="Gill Sans MT" panose="020B0502020104020203" pitchFamily="34" charset="0"/>
                        </a:rPr>
                        <a:t>TOTAL ESTABLISHMENT</a:t>
                      </a:r>
                      <a:endParaRPr lang="en-ZA" sz="1600" dirty="0">
                        <a:solidFill>
                          <a:schemeClr val="tx1"/>
                        </a:solidFill>
                        <a:latin typeface="Gill Sans MT" panose="020B0502020104020203"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419310">
                <a:tc>
                  <a:txBody>
                    <a:bodyPr/>
                    <a:lstStyle/>
                    <a:p>
                      <a:r>
                        <a:rPr lang="en-ZA" sz="1600" b="1" dirty="0">
                          <a:latin typeface="Gill Sans MT" panose="020B0502020104020203" pitchFamily="34" charset="0"/>
                          <a:cs typeface="Arial" panose="020B0604020202020204" pitchFamily="34" charset="0"/>
                        </a:rPr>
                        <a:t>Race</a:t>
                      </a:r>
                    </a:p>
                  </a:txBody>
                  <a:tcPr/>
                </a:tc>
                <a:tc>
                  <a:txBody>
                    <a:bodyPr/>
                    <a:lstStyle/>
                    <a:p>
                      <a:r>
                        <a:rPr lang="en-ZA" sz="1600" b="1" dirty="0">
                          <a:latin typeface="Gill Sans MT" panose="020B0502020104020203" pitchFamily="34" charset="0"/>
                          <a:cs typeface="Arial" panose="020B0604020202020204" pitchFamily="34" charset="0"/>
                        </a:rPr>
                        <a:t>Number</a:t>
                      </a:r>
                    </a:p>
                  </a:txBody>
                  <a:tcPr/>
                </a:tc>
                <a:tc>
                  <a:txBody>
                    <a:bodyPr/>
                    <a:lstStyle/>
                    <a:p>
                      <a:r>
                        <a:rPr lang="en-ZA" sz="1600" b="1" dirty="0">
                          <a:latin typeface="Gill Sans MT" panose="020B0502020104020203" pitchFamily="34" charset="0"/>
                          <a:cs typeface="Arial" panose="020B0604020202020204" pitchFamily="34" charset="0"/>
                        </a:rPr>
                        <a:t>Percentage</a:t>
                      </a:r>
                    </a:p>
                  </a:txBody>
                  <a:tcPr/>
                </a:tc>
                <a:extLst>
                  <a:ext uri="{0D108BD9-81ED-4DB2-BD59-A6C34878D82A}">
                    <a16:rowId xmlns:a16="http://schemas.microsoft.com/office/drawing/2014/main" val="10001"/>
                  </a:ext>
                </a:extLst>
              </a:tr>
              <a:tr h="419310">
                <a:tc>
                  <a:txBody>
                    <a:bodyPr/>
                    <a:lstStyle/>
                    <a:p>
                      <a:r>
                        <a:rPr lang="en-ZA" sz="1600" dirty="0">
                          <a:latin typeface="Gill Sans MT" panose="020B0502020104020203" pitchFamily="34" charset="0"/>
                          <a:cs typeface="Arial" panose="020B0604020202020204" pitchFamily="34" charset="0"/>
                        </a:rPr>
                        <a:t>Africans</a:t>
                      </a: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416</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87.6%</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2"/>
                  </a:ext>
                </a:extLst>
              </a:tr>
              <a:tr h="419310">
                <a:tc>
                  <a:txBody>
                    <a:bodyPr/>
                    <a:lstStyle/>
                    <a:p>
                      <a:r>
                        <a:rPr lang="en-ZA" sz="1600" dirty="0">
                          <a:latin typeface="Gill Sans MT" panose="020B0502020104020203" pitchFamily="34" charset="0"/>
                          <a:cs typeface="Arial" panose="020B0604020202020204" pitchFamily="34" charset="0"/>
                        </a:rPr>
                        <a:t>Coloureds</a:t>
                      </a: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22</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4.6%</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3"/>
                  </a:ext>
                </a:extLst>
              </a:tr>
              <a:tr h="360958">
                <a:tc>
                  <a:txBody>
                    <a:bodyPr/>
                    <a:lstStyle/>
                    <a:p>
                      <a:r>
                        <a:rPr lang="en-US" sz="1600" dirty="0">
                          <a:latin typeface="Gill Sans MT" panose="020B0502020104020203" pitchFamily="34" charset="0"/>
                          <a:cs typeface="Arial" panose="020B0604020202020204" pitchFamily="34" charset="0"/>
                        </a:rPr>
                        <a:t>Asians</a:t>
                      </a:r>
                      <a:endParaRPr lang="en-ZA" sz="1600" dirty="0">
                        <a:latin typeface="Gill Sans MT" panose="020B0502020104020203" pitchFamily="34" charset="0"/>
                        <a:cs typeface="Arial" panose="020B0604020202020204" pitchFamily="34" charset="0"/>
                      </a:endParaRP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17</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3.6%</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4"/>
                  </a:ext>
                </a:extLst>
              </a:tr>
              <a:tr h="419310">
                <a:tc>
                  <a:txBody>
                    <a:bodyPr/>
                    <a:lstStyle/>
                    <a:p>
                      <a:r>
                        <a:rPr lang="en-ZA" sz="1600" dirty="0">
                          <a:latin typeface="Gill Sans MT" panose="020B0502020104020203" pitchFamily="34" charset="0"/>
                          <a:cs typeface="Arial" panose="020B0604020202020204" pitchFamily="34" charset="0"/>
                        </a:rPr>
                        <a:t>Whites</a:t>
                      </a: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20</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4.2%</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5"/>
                  </a:ext>
                </a:extLst>
              </a:tr>
              <a:tr h="419310">
                <a:tc>
                  <a:txBody>
                    <a:bodyPr/>
                    <a:lstStyle/>
                    <a:p>
                      <a:r>
                        <a:rPr lang="en-ZA" sz="1600" b="1" dirty="0">
                          <a:latin typeface="Gill Sans MT" panose="020B0502020104020203" pitchFamily="34" charset="0"/>
                          <a:cs typeface="Arial" panose="020B0604020202020204" pitchFamily="34" charset="0"/>
                        </a:rPr>
                        <a:t>TOTAL</a:t>
                      </a:r>
                    </a:p>
                  </a:txBody>
                  <a:tcPr/>
                </a:tc>
                <a:tc>
                  <a:txBody>
                    <a:bodyPr/>
                    <a:lstStyle/>
                    <a:p>
                      <a:pPr algn="l"/>
                      <a:r>
                        <a:rPr lang="en-US" sz="1600" b="1" dirty="0">
                          <a:solidFill>
                            <a:schemeClr val="tx1"/>
                          </a:solidFill>
                          <a:latin typeface="Gill Sans MT" panose="020B0502020104020203" pitchFamily="34" charset="0"/>
                          <a:cs typeface="Arial" panose="020B0604020202020204" pitchFamily="34" charset="0"/>
                        </a:rPr>
                        <a:t>475</a:t>
                      </a:r>
                      <a:endParaRPr lang="en-ZA" sz="1600" b="1" dirty="0">
                        <a:solidFill>
                          <a:schemeClr val="tx1"/>
                        </a:solidFill>
                        <a:latin typeface="Gill Sans MT" panose="020B0502020104020203" pitchFamily="34" charset="0"/>
                        <a:cs typeface="Arial" panose="020B0604020202020204" pitchFamily="34" charset="0"/>
                      </a:endParaRPr>
                    </a:p>
                  </a:txBody>
                  <a:tcPr/>
                </a:tc>
                <a:tc>
                  <a:txBody>
                    <a:bodyPr/>
                    <a:lstStyle/>
                    <a:p>
                      <a:pPr algn="l"/>
                      <a:r>
                        <a:rPr lang="en-US" sz="1600" b="1" dirty="0">
                          <a:solidFill>
                            <a:schemeClr val="tx1"/>
                          </a:solidFill>
                          <a:latin typeface="Gill Sans MT" panose="020B0502020104020203" pitchFamily="34" charset="0"/>
                          <a:cs typeface="Arial" panose="020B0604020202020204" pitchFamily="34" charset="0"/>
                        </a:rPr>
                        <a:t>100%</a:t>
                      </a:r>
                      <a:endParaRPr lang="en-ZA" sz="1600" b="1"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6"/>
                  </a:ext>
                </a:extLst>
              </a:tr>
              <a:tr h="419310">
                <a:tc>
                  <a:txBody>
                    <a:bodyPr/>
                    <a:lstStyle/>
                    <a:p>
                      <a:r>
                        <a:rPr lang="en-ZA" sz="1600" dirty="0">
                          <a:latin typeface="Gill Sans MT" panose="020B0502020104020203" pitchFamily="34" charset="0"/>
                          <a:cs typeface="Arial" panose="020B0604020202020204" pitchFamily="34" charset="0"/>
                        </a:rPr>
                        <a:t>Persons with Disabilities</a:t>
                      </a: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21</a:t>
                      </a:r>
                      <a:endParaRPr lang="en-ZA" sz="1600" dirty="0">
                        <a:solidFill>
                          <a:schemeClr val="tx1"/>
                        </a:solidFill>
                        <a:latin typeface="Gill Sans MT" panose="020B0502020104020203" pitchFamily="34" charset="0"/>
                        <a:cs typeface="Arial" panose="020B0604020202020204" pitchFamily="34" charset="0"/>
                      </a:endParaRPr>
                    </a:p>
                  </a:txBody>
                  <a:tcPr/>
                </a:tc>
                <a:tc>
                  <a:txBody>
                    <a:bodyPr/>
                    <a:lstStyle/>
                    <a:p>
                      <a:pPr algn="l"/>
                      <a:r>
                        <a:rPr lang="en-US" sz="1600" dirty="0">
                          <a:solidFill>
                            <a:schemeClr val="tx1"/>
                          </a:solidFill>
                          <a:latin typeface="Gill Sans MT" panose="020B0502020104020203" pitchFamily="34" charset="0"/>
                          <a:cs typeface="Arial" panose="020B0604020202020204" pitchFamily="34" charset="0"/>
                        </a:rPr>
                        <a:t>4.4%</a:t>
                      </a:r>
                      <a:endParaRPr lang="en-ZA" sz="1600" dirty="0">
                        <a:solidFill>
                          <a:schemeClr val="tx1"/>
                        </a:solidFill>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24024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222191" y="5849728"/>
            <a:ext cx="4170515" cy="276778"/>
          </a:xfrm>
        </p:spPr>
        <p:txBody>
          <a:bodyPr/>
          <a:lstStyle/>
          <a:p>
            <a:pPr>
              <a:defRPr/>
            </a:pPr>
            <a:r>
              <a:rPr lang="en-ZA" sz="1000" i="1" dirty="0">
                <a:latin typeface="Gill Sans MT" panose="020B0502020104020203" pitchFamily="34" charset="0"/>
              </a:rPr>
              <a:t>2019-20 Quarter 3 Report to Portfolio Committee on Tourism  – Actual Data</a:t>
            </a:r>
          </a:p>
        </p:txBody>
      </p:sp>
      <p:sp>
        <p:nvSpPr>
          <p:cNvPr id="5" name="Title 1"/>
          <p:cNvSpPr>
            <a:spLocks noGrp="1"/>
          </p:cNvSpPr>
          <p:nvPr>
            <p:ph type="title"/>
          </p:nvPr>
        </p:nvSpPr>
        <p:spPr>
          <a:xfrm>
            <a:off x="222191" y="239604"/>
            <a:ext cx="8612717" cy="500448"/>
          </a:xfrm>
          <a:solidFill>
            <a:schemeClr val="accent2">
              <a:lumMod val="40000"/>
              <a:lumOff val="60000"/>
            </a:schemeClr>
          </a:solidFill>
          <a:ln>
            <a:solidFill>
              <a:schemeClr val="accent6">
                <a:lumMod val="75000"/>
              </a:schemeClr>
            </a:solidFill>
          </a:ln>
        </p:spPr>
        <p:txBody>
          <a:bodyPr rtlCol="0">
            <a:normAutofit fontScale="90000"/>
          </a:bodyPr>
          <a:lstStyle/>
          <a:p>
            <a:pPr algn="ctr"/>
            <a:r>
              <a:rPr lang="en-ZA" dirty="0">
                <a:solidFill>
                  <a:srgbClr val="ED7D31"/>
                </a:solidFill>
              </a:rPr>
              <a:t>Employees per Occupational Bands: </a:t>
            </a:r>
            <a:r>
              <a:rPr lang="en-US" dirty="0">
                <a:solidFill>
                  <a:srgbClr val="ED7D31"/>
                </a:solidFill>
              </a:rPr>
              <a:t>2019</a:t>
            </a:r>
            <a:endParaRPr lang="en-ZA" dirty="0">
              <a:solidFill>
                <a:schemeClr val="tx1"/>
              </a:solidFill>
              <a:latin typeface="Arial Narrow"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2719640442"/>
              </p:ext>
            </p:extLst>
          </p:nvPr>
        </p:nvGraphicFramePr>
        <p:xfrm>
          <a:off x="222191" y="871671"/>
          <a:ext cx="8612717" cy="4748213"/>
        </p:xfrm>
        <a:graphic>
          <a:graphicData uri="http://schemas.openxmlformats.org/drawingml/2006/table">
            <a:tbl>
              <a:tblPr firstRow="1" firstCol="1" bandRow="1" bandCol="1">
                <a:tableStyleId>{21E4AEA4-8DFA-4A89-87EB-49C32662AFE0}</a:tableStyleId>
              </a:tblPr>
              <a:tblGrid>
                <a:gridCol w="2019132">
                  <a:extLst>
                    <a:ext uri="{9D8B030D-6E8A-4147-A177-3AD203B41FA5}">
                      <a16:colId xmlns:a16="http://schemas.microsoft.com/office/drawing/2014/main" val="20000"/>
                    </a:ext>
                  </a:extLst>
                </a:gridCol>
                <a:gridCol w="658601">
                  <a:extLst>
                    <a:ext uri="{9D8B030D-6E8A-4147-A177-3AD203B41FA5}">
                      <a16:colId xmlns:a16="http://schemas.microsoft.com/office/drawing/2014/main" val="20001"/>
                    </a:ext>
                  </a:extLst>
                </a:gridCol>
                <a:gridCol w="823252">
                  <a:extLst>
                    <a:ext uri="{9D8B030D-6E8A-4147-A177-3AD203B41FA5}">
                      <a16:colId xmlns:a16="http://schemas.microsoft.com/office/drawing/2014/main" val="20002"/>
                    </a:ext>
                  </a:extLst>
                </a:gridCol>
                <a:gridCol w="684598">
                  <a:extLst>
                    <a:ext uri="{9D8B030D-6E8A-4147-A177-3AD203B41FA5}">
                      <a16:colId xmlns:a16="http://schemas.microsoft.com/office/drawing/2014/main" val="20003"/>
                    </a:ext>
                  </a:extLst>
                </a:gridCol>
                <a:gridCol w="684599">
                  <a:extLst>
                    <a:ext uri="{9D8B030D-6E8A-4147-A177-3AD203B41FA5}">
                      <a16:colId xmlns:a16="http://schemas.microsoft.com/office/drawing/2014/main" val="20004"/>
                    </a:ext>
                  </a:extLst>
                </a:gridCol>
                <a:gridCol w="675933">
                  <a:extLst>
                    <a:ext uri="{9D8B030D-6E8A-4147-A177-3AD203B41FA5}">
                      <a16:colId xmlns:a16="http://schemas.microsoft.com/office/drawing/2014/main" val="20005"/>
                    </a:ext>
                  </a:extLst>
                </a:gridCol>
                <a:gridCol w="909909">
                  <a:extLst>
                    <a:ext uri="{9D8B030D-6E8A-4147-A177-3AD203B41FA5}">
                      <a16:colId xmlns:a16="http://schemas.microsoft.com/office/drawing/2014/main" val="20006"/>
                    </a:ext>
                  </a:extLst>
                </a:gridCol>
                <a:gridCol w="727928">
                  <a:extLst>
                    <a:ext uri="{9D8B030D-6E8A-4147-A177-3AD203B41FA5}">
                      <a16:colId xmlns:a16="http://schemas.microsoft.com/office/drawing/2014/main" val="20007"/>
                    </a:ext>
                  </a:extLst>
                </a:gridCol>
                <a:gridCol w="714581">
                  <a:extLst>
                    <a:ext uri="{9D8B030D-6E8A-4147-A177-3AD203B41FA5}">
                      <a16:colId xmlns:a16="http://schemas.microsoft.com/office/drawing/2014/main" val="20008"/>
                    </a:ext>
                  </a:extLst>
                </a:gridCol>
                <a:gridCol w="714184">
                  <a:extLst>
                    <a:ext uri="{9D8B030D-6E8A-4147-A177-3AD203B41FA5}">
                      <a16:colId xmlns:a16="http://schemas.microsoft.com/office/drawing/2014/main" val="20009"/>
                    </a:ext>
                  </a:extLst>
                </a:gridCol>
              </a:tblGrid>
              <a:tr h="234171">
                <a:tc rowSpan="2">
                  <a:txBody>
                    <a:bodyPr/>
                    <a:lstStyle/>
                    <a:p>
                      <a:pPr algn="ctr">
                        <a:lnSpc>
                          <a:spcPct val="115000"/>
                        </a:lnSpc>
                        <a:spcAft>
                          <a:spcPts val="0"/>
                        </a:spcAft>
                      </a:pPr>
                      <a:r>
                        <a:rPr lang="en-ZA" sz="1200" dirty="0">
                          <a:effectLst/>
                          <a:latin typeface="Gill Sans MT" panose="020B0502020104020203" pitchFamily="34" charset="0"/>
                        </a:rPr>
                        <a:t>OCCUPATIONAL BAND</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ZA" sz="1200" dirty="0">
                          <a:effectLst/>
                          <a:latin typeface="Gill Sans MT" panose="020B0502020104020203" pitchFamily="34" charset="0"/>
                        </a:rPr>
                        <a:t>MALE</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200" dirty="0">
                          <a:effectLst/>
                          <a:latin typeface="Gill Sans MT" panose="020B0502020104020203" pitchFamily="34" charset="0"/>
                        </a:rPr>
                        <a:t>FEMALE</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1200" dirty="0">
                          <a:effectLst/>
                          <a:latin typeface="Gill Sans MT" panose="020B0502020104020203" pitchFamily="34" charset="0"/>
                        </a:rPr>
                        <a:t>TOTAL</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38864">
                <a:tc vMerge="1">
                  <a:txBody>
                    <a:bodyPr/>
                    <a:lstStyle/>
                    <a:p>
                      <a:endParaRPr lang="en-ZA"/>
                    </a:p>
                  </a:txBody>
                  <a:tcPr/>
                </a:tc>
                <a:tc>
                  <a:txBody>
                    <a:bodyPr/>
                    <a:lstStyle/>
                    <a:p>
                      <a:pPr algn="ctr">
                        <a:lnSpc>
                          <a:spcPct val="115000"/>
                        </a:lnSpc>
                        <a:spcAft>
                          <a:spcPts val="0"/>
                        </a:spcAft>
                      </a:pPr>
                      <a:r>
                        <a:rPr lang="en-ZA" sz="1200" b="1" dirty="0">
                          <a:effectLst/>
                          <a:latin typeface="Gill Sans MT" panose="020B0502020104020203" pitchFamily="34" charset="0"/>
                        </a:rPr>
                        <a:t>African</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Coloured</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Indian</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White</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African</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Coloured</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Indian</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a:effectLst/>
                          <a:latin typeface="Gill Sans MT" panose="020B0502020104020203" pitchFamily="34" charset="0"/>
                        </a:rPr>
                        <a:t>White</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val="10001"/>
                  </a:ext>
                </a:extLst>
              </a:tr>
              <a:tr h="234171">
                <a:tc>
                  <a:txBody>
                    <a:bodyPr/>
                    <a:lstStyle/>
                    <a:p>
                      <a:pPr>
                        <a:lnSpc>
                          <a:spcPct val="115000"/>
                        </a:lnSpc>
                        <a:spcBef>
                          <a:spcPts val="300"/>
                        </a:spcBef>
                        <a:spcAft>
                          <a:spcPts val="0"/>
                        </a:spcAft>
                      </a:pPr>
                      <a:r>
                        <a:rPr lang="en-ZA" sz="1200" dirty="0">
                          <a:effectLst/>
                          <a:latin typeface="Gill Sans MT" panose="020B0502020104020203" pitchFamily="34" charset="0"/>
                        </a:rPr>
                        <a:t>Top Management </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4</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cs typeface="Arial" panose="020B0604020202020204" pitchFamily="34" charset="0"/>
                        </a:rPr>
                        <a:t>1</a:t>
                      </a:r>
                      <a:endParaRPr lang="en-ZA" sz="1200" dirty="0">
                        <a:solidFill>
                          <a:schemeClr val="tx1"/>
                        </a:solidFill>
                        <a:effectLst/>
                        <a:latin typeface="Gill Sans MT" panose="020B0502020104020203"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10</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34171">
                <a:tc>
                  <a:txBody>
                    <a:bodyPr/>
                    <a:lstStyle/>
                    <a:p>
                      <a:pPr>
                        <a:lnSpc>
                          <a:spcPct val="115000"/>
                        </a:lnSpc>
                        <a:spcBef>
                          <a:spcPts val="300"/>
                        </a:spcBef>
                        <a:spcAft>
                          <a:spcPts val="0"/>
                        </a:spcAft>
                      </a:pPr>
                      <a:r>
                        <a:rPr lang="en-ZA" sz="1200" dirty="0">
                          <a:effectLst/>
                          <a:latin typeface="Gill Sans MT" panose="020B0502020104020203" pitchFamily="34" charset="0"/>
                        </a:rPr>
                        <a:t>Senior </a:t>
                      </a:r>
                      <a:r>
                        <a:rPr lang="en-ZA" sz="1200" b="1" i="1" dirty="0">
                          <a:effectLst/>
                          <a:latin typeface="Gill Sans MT" panose="020B0502020104020203" pitchFamily="34" charset="0"/>
                        </a:rPr>
                        <a:t>Management</a:t>
                      </a:r>
                      <a:r>
                        <a:rPr lang="en-ZA" sz="1200" b="1" i="0" dirty="0">
                          <a:effectLst/>
                          <a:latin typeface="Gill Sans MT" panose="020B0502020104020203" pitchFamily="34" charset="0"/>
                        </a:rPr>
                        <a:t>.</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61</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936683">
                <a:tc>
                  <a:txBody>
                    <a:bodyPr/>
                    <a:lstStyle/>
                    <a:p>
                      <a:pPr>
                        <a:lnSpc>
                          <a:spcPct val="115000"/>
                        </a:lnSpc>
                        <a:spcBef>
                          <a:spcPts val="300"/>
                        </a:spcBef>
                        <a:spcAft>
                          <a:spcPts val="0"/>
                        </a:spcAft>
                      </a:pPr>
                      <a:r>
                        <a:rPr lang="en-ZA" sz="1200" dirty="0">
                          <a:effectLst/>
                          <a:latin typeface="Gill Sans MT" panose="020B0502020104020203" pitchFamily="34" charset="0"/>
                        </a:rPr>
                        <a:t>Professionally qualified and experienced specialists and mid-management.</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94</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4</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4</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109</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8</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6</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7</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234</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1405023">
                <a:tc>
                  <a:txBody>
                    <a:bodyPr/>
                    <a:lstStyle/>
                    <a:p>
                      <a:pPr>
                        <a:lnSpc>
                          <a:spcPct val="115000"/>
                        </a:lnSpc>
                        <a:spcBef>
                          <a:spcPts val="300"/>
                        </a:spcBef>
                        <a:spcAft>
                          <a:spcPts val="0"/>
                        </a:spcAft>
                      </a:pPr>
                      <a:r>
                        <a:rPr lang="en-ZA" sz="1200" dirty="0">
                          <a:effectLst/>
                          <a:latin typeface="Gill Sans MT" panose="020B0502020104020203" pitchFamily="34" charset="0"/>
                        </a:rPr>
                        <a:t>Skilled technical and academically qualified workers, junior management, supervisors, foreman and superintendents.</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43</a:t>
                      </a: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4</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75</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6</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132</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702512">
                <a:tc>
                  <a:txBody>
                    <a:bodyPr/>
                    <a:lstStyle/>
                    <a:p>
                      <a:pPr>
                        <a:lnSpc>
                          <a:spcPct val="115000"/>
                        </a:lnSpc>
                        <a:spcBef>
                          <a:spcPts val="300"/>
                        </a:spcBef>
                        <a:spcAft>
                          <a:spcPts val="0"/>
                        </a:spcAft>
                      </a:pPr>
                      <a:r>
                        <a:rPr lang="en-ZA" sz="1200" dirty="0">
                          <a:effectLst/>
                          <a:latin typeface="Gill Sans MT" panose="020B0502020104020203" pitchFamily="34" charset="0"/>
                        </a:rPr>
                        <a:t>Semi-skilled and discretionary decision making.</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17</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37</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487404">
                <a:tc>
                  <a:txBody>
                    <a:bodyPr/>
                    <a:lstStyle/>
                    <a:p>
                      <a:pPr>
                        <a:lnSpc>
                          <a:spcPct val="115000"/>
                        </a:lnSpc>
                        <a:spcBef>
                          <a:spcPts val="300"/>
                        </a:spcBef>
                        <a:spcAft>
                          <a:spcPts val="0"/>
                        </a:spcAft>
                      </a:pPr>
                      <a:r>
                        <a:rPr lang="en-ZA" sz="1200" dirty="0">
                          <a:effectLst/>
                          <a:latin typeface="Gill Sans MT" panose="020B0502020104020203" pitchFamily="34" charset="0"/>
                        </a:rPr>
                        <a:t>Unskilled and defined decision-making. (Interns)</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275214">
                <a:tc>
                  <a:txBody>
                    <a:bodyPr/>
                    <a:lstStyle/>
                    <a:p>
                      <a:pPr>
                        <a:lnSpc>
                          <a:spcPct val="115000"/>
                        </a:lnSpc>
                        <a:spcBef>
                          <a:spcPts val="300"/>
                        </a:spcBef>
                        <a:spcAft>
                          <a:spcPts val="0"/>
                        </a:spcAft>
                      </a:pPr>
                      <a:r>
                        <a:rPr lang="en-ZA" sz="1200" dirty="0">
                          <a:effectLst/>
                          <a:latin typeface="Gill Sans MT" panose="020B0502020104020203" pitchFamily="34" charset="0"/>
                        </a:rPr>
                        <a:t>TOTAL</a:t>
                      </a:r>
                      <a:endPar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191</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7</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6</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6</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225</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15</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11</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14</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475</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24836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6" name="Title 1"/>
          <p:cNvSpPr txBox="1">
            <a:spLocks/>
          </p:cNvSpPr>
          <p:nvPr/>
        </p:nvSpPr>
        <p:spPr>
          <a:xfrm>
            <a:off x="522513" y="2218332"/>
            <a:ext cx="7992835" cy="1635211"/>
          </a:xfrm>
          <a:prstGeom prst="rect">
            <a:avLst/>
          </a:prstGeom>
          <a:solidFill>
            <a:schemeClr val="accent2">
              <a:lumMod val="40000"/>
              <a:lumOff val="60000"/>
            </a:schemeClr>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2400"/>
              </a:spcBef>
              <a:buNone/>
              <a:defRPr/>
            </a:pPr>
            <a:r>
              <a:rPr lang="en-US" sz="5400" b="1" dirty="0">
                <a:solidFill>
                  <a:srgbClr val="ED7D31"/>
                </a:solidFill>
              </a:rPr>
              <a:t>4.	Financial Information</a:t>
            </a:r>
          </a:p>
          <a:p>
            <a:pPr marL="0" indent="0" algn="ctr">
              <a:spcBef>
                <a:spcPts val="2400"/>
              </a:spcBef>
              <a:buFont typeface="Arial" panose="020B0604020202020204" pitchFamily="34" charset="0"/>
              <a:buNone/>
              <a:defRPr/>
            </a:pPr>
            <a:endParaRPr lang="en-US" sz="5400" b="1" dirty="0">
              <a:solidFill>
                <a:prstClr val="black"/>
              </a:solidFill>
              <a:cs typeface="Arial" panose="020B0604020202020204" pitchFamily="34" charset="0"/>
            </a:endParaRPr>
          </a:p>
          <a:p>
            <a:pPr marL="0" indent="0" algn="ctr">
              <a:spcBef>
                <a:spcPts val="2400"/>
              </a:spcBef>
              <a:buFont typeface="Arial" panose="020B0604020202020204" pitchFamily="34" charset="0"/>
              <a:buNone/>
              <a:defRPr/>
            </a:pPr>
            <a:endParaRPr lang="en-US" sz="5400" b="1" dirty="0">
              <a:solidFill>
                <a:prstClr val="black"/>
              </a:solidFill>
              <a:cs typeface="Arial" panose="020B0604020202020204" pitchFamily="34" charset="0"/>
            </a:endParaRPr>
          </a:p>
        </p:txBody>
      </p:sp>
      <p:sp>
        <p:nvSpPr>
          <p:cNvPr id="7" name="Footer Placeholder 1"/>
          <p:cNvSpPr>
            <a:spLocks noGrp="1"/>
          </p:cNvSpPr>
          <p:nvPr>
            <p:ph type="ftr" sz="quarter" idx="11"/>
          </p:nvPr>
        </p:nvSpPr>
        <p:spPr>
          <a:xfrm>
            <a:off x="522513" y="5928147"/>
            <a:ext cx="4374377"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5595183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78944" y="5647728"/>
            <a:ext cx="2057400" cy="273844"/>
          </a:xfrm>
        </p:spPr>
        <p:txBody>
          <a:bodyPr/>
          <a:lstStyle/>
          <a:p>
            <a:fld id="{E40FEAE8-3F87-4A99-BAF2-EE59B96B6E72}" type="slidenum">
              <a:rPr lang="en-ZA" sz="675">
                <a:solidFill>
                  <a:prstClr val="black"/>
                </a:solidFill>
                <a:latin typeface="Arial" panose="020B0604020202020204" pitchFamily="34" charset="0"/>
                <a:cs typeface="Arial" panose="020B0604020202020204" pitchFamily="34" charset="0"/>
              </a:rPr>
              <a:pPr/>
              <a:t>67</a:t>
            </a:fld>
            <a:endParaRPr lang="en-ZA" sz="675" dirty="0">
              <a:solidFill>
                <a:prstClr val="black"/>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05273" y="112737"/>
            <a:ext cx="8753755" cy="430757"/>
          </a:xfrm>
          <a:solidFill>
            <a:srgbClr val="F1995D"/>
          </a:solidFill>
          <a:ln>
            <a:solidFill>
              <a:schemeClr val="accent6">
                <a:lumMod val="75000"/>
              </a:schemeClr>
            </a:solidFill>
          </a:ln>
        </p:spPr>
        <p:txBody>
          <a:bodyPr rtlCol="0">
            <a:normAutofit/>
          </a:bodyPr>
          <a:lstStyle/>
          <a:p>
            <a:pPr algn="ctr">
              <a:defRPr/>
            </a:pPr>
            <a:r>
              <a:rPr lang="en-US" sz="1875" dirty="0">
                <a:solidFill>
                  <a:schemeClr val="tx1"/>
                </a:solidFill>
                <a:cs typeface="Arial" panose="020B0604020202020204" pitchFamily="34" charset="0"/>
              </a:rPr>
              <a:t>Budget and Expenditure Review as at 31 December 2019</a:t>
            </a:r>
          </a:p>
        </p:txBody>
      </p:sp>
      <p:graphicFrame>
        <p:nvGraphicFramePr>
          <p:cNvPr id="8" name="Content Placeholder 8"/>
          <p:cNvGraphicFramePr>
            <a:graphicFrameLocks/>
          </p:cNvGraphicFramePr>
          <p:nvPr>
            <p:extLst>
              <p:ext uri="{D42A27DB-BD31-4B8C-83A1-F6EECF244321}">
                <p14:modId xmlns:p14="http://schemas.microsoft.com/office/powerpoint/2010/main" val="4262696867"/>
              </p:ext>
            </p:extLst>
          </p:nvPr>
        </p:nvGraphicFramePr>
        <p:xfrm>
          <a:off x="205273" y="603335"/>
          <a:ext cx="8753757" cy="4984551"/>
        </p:xfrm>
        <a:graphic>
          <a:graphicData uri="http://schemas.openxmlformats.org/drawingml/2006/table">
            <a:tbl>
              <a:tblPr>
                <a:tableStyleId>{616DA210-FB5B-4158-B5E0-FEB733F419BA}</a:tableStyleId>
              </a:tblPr>
              <a:tblGrid>
                <a:gridCol w="1073687">
                  <a:extLst>
                    <a:ext uri="{9D8B030D-6E8A-4147-A177-3AD203B41FA5}">
                      <a16:colId xmlns:a16="http://schemas.microsoft.com/office/drawing/2014/main" val="20000"/>
                    </a:ext>
                  </a:extLst>
                </a:gridCol>
                <a:gridCol w="1024958">
                  <a:extLst>
                    <a:ext uri="{9D8B030D-6E8A-4147-A177-3AD203B41FA5}">
                      <a16:colId xmlns:a16="http://schemas.microsoft.com/office/drawing/2014/main" val="20001"/>
                    </a:ext>
                  </a:extLst>
                </a:gridCol>
                <a:gridCol w="948086">
                  <a:extLst>
                    <a:ext uri="{9D8B030D-6E8A-4147-A177-3AD203B41FA5}">
                      <a16:colId xmlns:a16="http://schemas.microsoft.com/office/drawing/2014/main" val="20002"/>
                    </a:ext>
                  </a:extLst>
                </a:gridCol>
                <a:gridCol w="751636">
                  <a:extLst>
                    <a:ext uri="{9D8B030D-6E8A-4147-A177-3AD203B41FA5}">
                      <a16:colId xmlns:a16="http://schemas.microsoft.com/office/drawing/2014/main" val="20003"/>
                    </a:ext>
                  </a:extLst>
                </a:gridCol>
                <a:gridCol w="1118913">
                  <a:extLst>
                    <a:ext uri="{9D8B030D-6E8A-4147-A177-3AD203B41FA5}">
                      <a16:colId xmlns:a16="http://schemas.microsoft.com/office/drawing/2014/main" val="20004"/>
                    </a:ext>
                  </a:extLst>
                </a:gridCol>
                <a:gridCol w="1153078">
                  <a:extLst>
                    <a:ext uri="{9D8B030D-6E8A-4147-A177-3AD203B41FA5}">
                      <a16:colId xmlns:a16="http://schemas.microsoft.com/office/drawing/2014/main" val="20005"/>
                    </a:ext>
                  </a:extLst>
                </a:gridCol>
                <a:gridCol w="726012">
                  <a:extLst>
                    <a:ext uri="{9D8B030D-6E8A-4147-A177-3AD203B41FA5}">
                      <a16:colId xmlns:a16="http://schemas.microsoft.com/office/drawing/2014/main" val="20006"/>
                    </a:ext>
                  </a:extLst>
                </a:gridCol>
                <a:gridCol w="1957387">
                  <a:extLst>
                    <a:ext uri="{9D8B030D-6E8A-4147-A177-3AD203B41FA5}">
                      <a16:colId xmlns:a16="http://schemas.microsoft.com/office/drawing/2014/main" val="20007"/>
                    </a:ext>
                  </a:extLst>
                </a:gridCol>
              </a:tblGrid>
              <a:tr h="676062">
                <a:tc>
                  <a:txBody>
                    <a:bodyPr/>
                    <a:lstStyle/>
                    <a:p>
                      <a:pPr algn="ctr" fontAlgn="t"/>
                      <a:r>
                        <a:rPr lang="en-ZA" sz="1100" b="1" u="none" strike="noStrike" dirty="0">
                          <a:solidFill>
                            <a:schemeClr val="tx1"/>
                          </a:solidFill>
                          <a:effectLst/>
                          <a:latin typeface="Arial Narrow" panose="020B0606020202030204" pitchFamily="34" charset="0"/>
                          <a:cs typeface="Arial" panose="020B0604020202020204" pitchFamily="34" charset="0"/>
                        </a:rPr>
                        <a:t>Programme </a:t>
                      </a:r>
                      <a:endParaRPr lang="en-ZA" sz="1100" b="1" i="0" u="none" strike="noStrike" dirty="0">
                        <a:solidFill>
                          <a:schemeClr val="tx1"/>
                        </a:solidFill>
                        <a:effectLst/>
                        <a:latin typeface="Arial Narrow" panose="020B0606020202030204" pitchFamily="34" charset="0"/>
                        <a:cs typeface="Arial" panose="020B0604020202020204" pitchFamily="34" charset="0"/>
                      </a:endParaRPr>
                    </a:p>
                  </a:txBody>
                  <a:tcPr marL="7144" marR="7144" marT="7144" marB="0" anchor="ctr">
                    <a:solidFill>
                      <a:schemeClr val="accent2">
                        <a:lumMod val="60000"/>
                        <a:lumOff val="40000"/>
                      </a:schemeClr>
                    </a:solidFill>
                  </a:tcPr>
                </a:tc>
                <a:tc>
                  <a:txBody>
                    <a:bodyPr/>
                    <a:lstStyle/>
                    <a:p>
                      <a:pPr algn="ctr" fontAlgn="t"/>
                      <a:r>
                        <a:rPr lang="en-ZA" sz="1100" b="1" u="none" strike="noStrike" dirty="0">
                          <a:solidFill>
                            <a:schemeClr val="tx1"/>
                          </a:solidFill>
                          <a:effectLst/>
                          <a:latin typeface="Arial Narrow" panose="020B0606020202030204" pitchFamily="34" charset="0"/>
                          <a:cs typeface="Arial" panose="020B0604020202020204" pitchFamily="34" charset="0"/>
                        </a:rPr>
                        <a:t>Budget </a:t>
                      </a:r>
                    </a:p>
                    <a:p>
                      <a:pPr algn="ctr" fontAlgn="t"/>
                      <a:r>
                        <a:rPr lang="en-ZA" sz="1100" b="1" u="none" strike="noStrike" dirty="0">
                          <a:solidFill>
                            <a:schemeClr val="tx1"/>
                          </a:solidFill>
                          <a:effectLst/>
                          <a:latin typeface="Arial Narrow" panose="020B0606020202030204" pitchFamily="34" charset="0"/>
                          <a:cs typeface="Arial" panose="020B0604020202020204" pitchFamily="34" charset="0"/>
                        </a:rPr>
                        <a:t>(ENE)</a:t>
                      </a:r>
                    </a:p>
                    <a:p>
                      <a:pPr algn="ctr" fontAlgn="t"/>
                      <a:r>
                        <a:rPr lang="en-ZA" sz="1100" b="1" u="none" strike="noStrike" dirty="0">
                          <a:solidFill>
                            <a:schemeClr val="tx1"/>
                          </a:solidFill>
                          <a:effectLst/>
                          <a:latin typeface="Arial Narrow" panose="020B0606020202030204" pitchFamily="34" charset="0"/>
                          <a:cs typeface="Arial" panose="020B0604020202020204" pitchFamily="34" charset="0"/>
                        </a:rPr>
                        <a:t>(R’000) </a:t>
                      </a:r>
                      <a:endParaRPr lang="en-ZA" sz="1100" b="1" i="0" u="none" strike="noStrike" dirty="0">
                        <a:solidFill>
                          <a:schemeClr val="tx1"/>
                        </a:solidFill>
                        <a:effectLst/>
                        <a:latin typeface="Arial Narrow" panose="020B0606020202030204" pitchFamily="34" charset="0"/>
                        <a:cs typeface="Arial" panose="020B0604020202020204" pitchFamily="34" charset="0"/>
                      </a:endParaRPr>
                    </a:p>
                  </a:txBody>
                  <a:tcPr marL="7144" marR="7144" marT="7144" marB="0" anchor="ctr">
                    <a:solidFill>
                      <a:schemeClr val="accent2">
                        <a:lumMod val="60000"/>
                        <a:lumOff val="40000"/>
                      </a:schemeClr>
                    </a:solidFill>
                  </a:tcPr>
                </a:tc>
                <a:tc>
                  <a:txBody>
                    <a:bodyPr/>
                    <a:lstStyle/>
                    <a:p>
                      <a:pPr algn="ctr" fontAlgn="t"/>
                      <a:r>
                        <a:rPr lang="en-ZA" sz="1100" b="1" u="none" strike="noStrike" dirty="0">
                          <a:solidFill>
                            <a:schemeClr val="tx1"/>
                          </a:solidFill>
                          <a:effectLst/>
                          <a:latin typeface="Arial Narrow" panose="020B0606020202030204" pitchFamily="34" charset="0"/>
                          <a:cs typeface="Arial" panose="020B0604020202020204" pitchFamily="34" charset="0"/>
                        </a:rPr>
                        <a:t>Expenditure </a:t>
                      </a:r>
                    </a:p>
                    <a:p>
                      <a:pPr marL="0" marR="0" lvl="0" indent="0" algn="ctr" defTabSz="914400" rtl="0" eaLnBrk="1" fontAlgn="t" latinLnBrk="0" hangingPunct="1">
                        <a:lnSpc>
                          <a:spcPct val="100000"/>
                        </a:lnSpc>
                        <a:spcBef>
                          <a:spcPts val="0"/>
                        </a:spcBef>
                        <a:spcAft>
                          <a:spcPts val="0"/>
                        </a:spcAft>
                        <a:buClrTx/>
                        <a:buSzTx/>
                        <a:buFontTx/>
                        <a:buNone/>
                        <a:tabLst/>
                        <a:defRPr/>
                      </a:pPr>
                      <a:r>
                        <a:rPr lang="en-ZA" sz="1100" b="1" i="0" u="none" strike="noStrike" dirty="0">
                          <a:solidFill>
                            <a:schemeClr val="tx1"/>
                          </a:solidFill>
                          <a:effectLst/>
                          <a:latin typeface="Arial Narrow" panose="020B0606020202030204" pitchFamily="34" charset="0"/>
                          <a:cs typeface="Arial" panose="020B0604020202020204" pitchFamily="34" charset="0"/>
                        </a:rPr>
                        <a:t>Q3</a:t>
                      </a:r>
                    </a:p>
                    <a:p>
                      <a:pPr algn="ctr" fontAlgn="t"/>
                      <a:r>
                        <a:rPr lang="en-ZA" sz="1100" b="1" u="none" strike="noStrike" dirty="0">
                          <a:solidFill>
                            <a:schemeClr val="tx1"/>
                          </a:solidFill>
                          <a:effectLst/>
                          <a:latin typeface="Arial Narrow" panose="020B0606020202030204" pitchFamily="34" charset="0"/>
                          <a:cs typeface="Arial" panose="020B0604020202020204" pitchFamily="34" charset="0"/>
                        </a:rPr>
                        <a:t>(R’000)</a:t>
                      </a:r>
                    </a:p>
                  </a:txBody>
                  <a:tcPr marL="7144" marR="7144" marT="7144" marB="0" anchor="ctr">
                    <a:solidFill>
                      <a:schemeClr val="accent2">
                        <a:lumMod val="60000"/>
                        <a:lumOff val="40000"/>
                      </a:schemeClr>
                    </a:solidFill>
                  </a:tcPr>
                </a:tc>
                <a:tc>
                  <a:txBody>
                    <a:bodyPr/>
                    <a:lstStyle/>
                    <a:p>
                      <a:pPr algn="ctr" fontAlgn="t"/>
                      <a:r>
                        <a:rPr lang="en-ZA" sz="1100" b="1" u="none" strike="noStrike" dirty="0">
                          <a:solidFill>
                            <a:schemeClr val="tx1"/>
                          </a:solidFill>
                          <a:effectLst/>
                          <a:latin typeface="Arial Narrow" panose="020B0606020202030204" pitchFamily="34" charset="0"/>
                          <a:cs typeface="Arial" panose="020B0604020202020204" pitchFamily="34" charset="0"/>
                        </a:rPr>
                        <a:t>Expenditure as % of ENE</a:t>
                      </a:r>
                      <a:endParaRPr lang="en-ZA" sz="1100" b="1" i="0" u="none" strike="noStrike" dirty="0">
                        <a:solidFill>
                          <a:schemeClr val="tx1"/>
                        </a:solidFill>
                        <a:effectLst/>
                        <a:latin typeface="Arial Narrow" panose="020B0606020202030204" pitchFamily="34" charset="0"/>
                        <a:cs typeface="Arial" panose="020B0604020202020204" pitchFamily="34" charset="0"/>
                      </a:endParaRPr>
                    </a:p>
                  </a:txBody>
                  <a:tcPr marL="7144" marR="7144" marT="7144" marB="0" anchor="ctr">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Arial Narrow" panose="020B0606020202030204" pitchFamily="34" charset="0"/>
                          <a:cs typeface="Arial" panose="020B0604020202020204" pitchFamily="34" charset="0"/>
                        </a:rPr>
                        <a:t>Projected</a:t>
                      </a:r>
                      <a:r>
                        <a:rPr lang="en-ZA" sz="1100" b="1" i="0" u="none" strike="noStrike" baseline="0" dirty="0">
                          <a:solidFill>
                            <a:schemeClr val="tx1"/>
                          </a:solidFill>
                          <a:effectLst/>
                          <a:latin typeface="Arial Narrow" panose="020B0606020202030204" pitchFamily="34" charset="0"/>
                          <a:cs typeface="Arial" panose="020B0604020202020204" pitchFamily="34" charset="0"/>
                        </a:rPr>
                        <a:t> Q3 Expenditure</a:t>
                      </a:r>
                    </a:p>
                    <a:p>
                      <a:pPr algn="ctr" fontAlgn="t"/>
                      <a:r>
                        <a:rPr lang="en-ZA" sz="1100" b="1" i="0" u="none" strike="noStrike" baseline="0" dirty="0">
                          <a:solidFill>
                            <a:schemeClr val="tx1"/>
                          </a:solidFill>
                          <a:effectLst/>
                          <a:latin typeface="Arial Narrow" panose="020B0606020202030204" pitchFamily="34" charset="0"/>
                          <a:cs typeface="Arial" panose="020B0604020202020204" pitchFamily="34" charset="0"/>
                        </a:rPr>
                        <a:t>(Drawings)</a:t>
                      </a:r>
                    </a:p>
                    <a:p>
                      <a:pPr algn="ctr" fontAlgn="t"/>
                      <a:r>
                        <a:rPr lang="en-ZA" sz="1100" b="1" i="0" u="none" strike="noStrike" baseline="0" dirty="0">
                          <a:solidFill>
                            <a:schemeClr val="tx1"/>
                          </a:solidFill>
                          <a:effectLst/>
                          <a:latin typeface="Arial Narrow" panose="020B0606020202030204" pitchFamily="34" charset="0"/>
                          <a:cs typeface="Arial" panose="020B0604020202020204" pitchFamily="34" charset="0"/>
                        </a:rPr>
                        <a:t>(R’000)</a:t>
                      </a:r>
                    </a:p>
                  </a:txBody>
                  <a:tcPr marL="7144" marR="7144" marT="7144" marB="0" anchor="ctr">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Arial Narrow" panose="020B0606020202030204" pitchFamily="34" charset="0"/>
                          <a:cs typeface="Arial" panose="020B0604020202020204" pitchFamily="34" charset="0"/>
                        </a:rPr>
                        <a:t>Variance from Projected Expenditure</a:t>
                      </a:r>
                    </a:p>
                    <a:p>
                      <a:pPr algn="ctr" fontAlgn="t"/>
                      <a:r>
                        <a:rPr lang="en-ZA" sz="1100" b="1" i="0" u="none" strike="noStrike" dirty="0">
                          <a:solidFill>
                            <a:schemeClr val="tx1"/>
                          </a:solidFill>
                          <a:effectLst/>
                          <a:latin typeface="Arial Narrow" panose="020B0606020202030204" pitchFamily="34" charset="0"/>
                          <a:cs typeface="Arial" panose="020B0604020202020204" pitchFamily="34" charset="0"/>
                        </a:rPr>
                        <a:t>(R’000)</a:t>
                      </a:r>
                    </a:p>
                  </a:txBody>
                  <a:tcPr marL="7144" marR="7144" marT="7144" marB="0" anchor="ctr">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Arial Narrow" panose="020B0606020202030204" pitchFamily="34" charset="0"/>
                          <a:cs typeface="Arial" panose="020B0604020202020204" pitchFamily="34" charset="0"/>
                        </a:rPr>
                        <a:t>% Variance from Projected Expenditure</a:t>
                      </a:r>
                    </a:p>
                  </a:txBody>
                  <a:tcPr marL="7144" marR="7144" marT="7144" marB="0" anchor="ctr">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Arial Narrow" panose="020B0606020202030204" pitchFamily="34" charset="0"/>
                          <a:cs typeface="Arial" panose="020B0604020202020204" pitchFamily="34" charset="0"/>
                        </a:rPr>
                        <a:t>Explanation of Material Variances</a:t>
                      </a:r>
                    </a:p>
                  </a:txBody>
                  <a:tcPr marL="7144" marR="7144" marT="7144" marB="0" anchor="ctr">
                    <a:solidFill>
                      <a:schemeClr val="accent2">
                        <a:lumMod val="60000"/>
                        <a:lumOff val="40000"/>
                      </a:schemeClr>
                    </a:solidFill>
                  </a:tcPr>
                </a:tc>
                <a:extLst>
                  <a:ext uri="{0D108BD9-81ED-4DB2-BD59-A6C34878D82A}">
                    <a16:rowId xmlns:a16="http://schemas.microsoft.com/office/drawing/2014/main" val="10000"/>
                  </a:ext>
                </a:extLst>
              </a:tr>
              <a:tr h="699810">
                <a:tc>
                  <a:txBody>
                    <a:bodyPr/>
                    <a:lstStyle/>
                    <a:p>
                      <a:pPr marL="119063" indent="0" algn="l" fontAlgn="b"/>
                      <a:r>
                        <a:rPr lang="en-ZA" sz="1100" b="0" i="0" u="none" strike="noStrike" dirty="0">
                          <a:solidFill>
                            <a:srgbClr val="000000"/>
                          </a:solidFill>
                          <a:effectLst/>
                          <a:latin typeface="Gill Sans MT" panose="020B0502020104020203" pitchFamily="34" charset="0"/>
                          <a:cs typeface="Arial" panose="020B0604020202020204" pitchFamily="34" charset="0"/>
                        </a:rPr>
                        <a:t>Administration</a:t>
                      </a:r>
                    </a:p>
                  </a:txBody>
                  <a:tcPr marL="7144" marR="90000" marT="7144" marB="0"/>
                </a:tc>
                <a:tc>
                  <a:txBody>
                    <a:bodyPr/>
                    <a:lstStyle/>
                    <a:p>
                      <a:pPr algn="ctr" fontAlgn="b"/>
                      <a:r>
                        <a:rPr lang="en-ZA" sz="1100" b="0" i="0" u="none" strike="noStrike" dirty="0">
                          <a:solidFill>
                            <a:srgbClr val="000000"/>
                          </a:solidFill>
                          <a:effectLst/>
                          <a:latin typeface="Gill Sans MT" panose="020B0502020104020203" pitchFamily="34" charset="0"/>
                        </a:rPr>
                        <a:t>            291 494 </a:t>
                      </a:r>
                    </a:p>
                  </a:txBody>
                  <a:tcPr marL="9525" marR="9525" marT="9525" marB="0"/>
                </a:tc>
                <a:tc>
                  <a:txBody>
                    <a:bodyPr/>
                    <a:lstStyle/>
                    <a:p>
                      <a:pPr algn="r" rtl="0" fontAlgn="b"/>
                      <a:r>
                        <a:rPr lang="en-ZA" sz="1100" b="0" i="0" u="none" strike="noStrike" dirty="0">
                          <a:solidFill>
                            <a:srgbClr val="000000"/>
                          </a:solidFill>
                          <a:effectLst/>
                          <a:latin typeface="Gill Sans MT" panose="020B0502020104020203" pitchFamily="34" charset="0"/>
                        </a:rPr>
                        <a:t>207 182</a:t>
                      </a:r>
                    </a:p>
                  </a:txBody>
                  <a:tcPr marL="9525" marR="9525" marT="9525" marB="0"/>
                </a:tc>
                <a:tc>
                  <a:txBody>
                    <a:bodyPr/>
                    <a:lstStyle/>
                    <a:p>
                      <a:pPr algn="ctr" fontAlgn="b"/>
                      <a:r>
                        <a:rPr lang="en-ZA" sz="1100" b="0" i="0" u="none" strike="noStrike" dirty="0">
                          <a:solidFill>
                            <a:srgbClr val="000000"/>
                          </a:solidFill>
                          <a:effectLst/>
                          <a:latin typeface="Gill Sans MT" panose="020B0502020104020203" pitchFamily="34" charset="0"/>
                        </a:rPr>
                        <a:t>71%</a:t>
                      </a:r>
                    </a:p>
                  </a:txBody>
                  <a:tcPr marL="9525" marR="9525" marT="9525" marB="0"/>
                </a:tc>
                <a:tc>
                  <a:txBody>
                    <a:bodyPr/>
                    <a:lstStyle/>
                    <a:p>
                      <a:pPr algn="r" rtl="0" fontAlgn="b"/>
                      <a:r>
                        <a:rPr lang="en-ZA" sz="1100" b="0" i="0" u="none" strike="noStrike" dirty="0">
                          <a:solidFill>
                            <a:srgbClr val="000000"/>
                          </a:solidFill>
                          <a:effectLst/>
                          <a:latin typeface="Gill Sans MT" panose="020B0502020104020203" pitchFamily="34" charset="0"/>
                        </a:rPr>
                        <a:t>224 591</a:t>
                      </a:r>
                    </a:p>
                  </a:txBody>
                  <a:tcPr marL="9525" marR="9525" marT="9525" marB="0">
                    <a:solidFill>
                      <a:schemeClr val="accent2">
                        <a:lumMod val="20000"/>
                        <a:lumOff val="80000"/>
                      </a:schemeClr>
                    </a:solidFill>
                  </a:tcPr>
                </a:tc>
                <a:tc>
                  <a:txBody>
                    <a:bodyPr/>
                    <a:lstStyle/>
                    <a:p>
                      <a:pPr algn="r" rtl="0" fontAlgn="b"/>
                      <a:r>
                        <a:rPr lang="en-ZA" sz="1100" b="0" i="0" u="none" strike="noStrike" dirty="0">
                          <a:solidFill>
                            <a:srgbClr val="000000"/>
                          </a:solidFill>
                          <a:effectLst/>
                          <a:latin typeface="Gill Sans MT" panose="020B0502020104020203" pitchFamily="34" charset="0"/>
                        </a:rPr>
                        <a:t>17 409</a:t>
                      </a:r>
                    </a:p>
                  </a:txBody>
                  <a:tcPr marL="9525" marR="9525" marT="9525" marB="0"/>
                </a:tc>
                <a:tc>
                  <a:txBody>
                    <a:bodyPr/>
                    <a:lstStyle/>
                    <a:p>
                      <a:pPr algn="ctr" rtl="0" fontAlgn="b"/>
                      <a:r>
                        <a:rPr lang="en-ZA" sz="1100" b="0" i="0" u="none" strike="noStrike" dirty="0">
                          <a:solidFill>
                            <a:srgbClr val="000000"/>
                          </a:solidFill>
                          <a:effectLst/>
                          <a:latin typeface="Gill Sans MT" panose="020B0502020104020203" pitchFamily="34" charset="0"/>
                        </a:rPr>
                        <a:t>7,8%</a:t>
                      </a:r>
                    </a:p>
                  </a:txBody>
                  <a:tcPr marL="9525" marR="9525" marT="9525" marB="0"/>
                </a:tc>
                <a:tc>
                  <a:txBody>
                    <a:bodyPr/>
                    <a:lstStyle/>
                    <a:p>
                      <a:pPr marL="92075" marR="0" indent="0" algn="just" defTabSz="914400" rtl="0" eaLnBrk="1" fontAlgn="b" latinLnBrk="0" hangingPunct="1">
                        <a:lnSpc>
                          <a:spcPct val="100000"/>
                        </a:lnSpc>
                        <a:spcBef>
                          <a:spcPts val="0"/>
                        </a:spcBef>
                        <a:spcAft>
                          <a:spcPts val="600"/>
                        </a:spcAft>
                        <a:buClrTx/>
                        <a:buSzTx/>
                        <a:buFontTx/>
                        <a:buNone/>
                        <a:tabLst/>
                        <a:defRPr/>
                      </a:pPr>
                      <a:r>
                        <a:rPr lang="en-US" sz="1000" b="0" i="0" u="none" strike="noStrike" dirty="0">
                          <a:solidFill>
                            <a:schemeClr val="tx1"/>
                          </a:solidFill>
                          <a:effectLst/>
                          <a:latin typeface="Gill Sans MT" panose="020B0502020104020203" pitchFamily="34" charset="0"/>
                        </a:rPr>
                        <a:t>The underspending is mainly attributed to delays in the processing of payments for Office Accommodation and funds allocated for the purchase of departmental vehicles which will be utilized in the months ahead.</a:t>
                      </a:r>
                      <a:endParaRPr lang="en-ZA" sz="1000" b="0" i="0" u="none" strike="noStrike" dirty="0">
                        <a:solidFill>
                          <a:schemeClr val="tx1"/>
                        </a:solidFill>
                        <a:effectLst/>
                        <a:latin typeface="Gill Sans MT" panose="020B0502020104020203" pitchFamily="34" charset="0"/>
                      </a:endParaRPr>
                    </a:p>
                  </a:txBody>
                  <a:tcPr marL="7144" marR="67500" marT="7144" marB="0"/>
                </a:tc>
                <a:extLst>
                  <a:ext uri="{0D108BD9-81ED-4DB2-BD59-A6C34878D82A}">
                    <a16:rowId xmlns:a16="http://schemas.microsoft.com/office/drawing/2014/main" val="10001"/>
                  </a:ext>
                </a:extLst>
              </a:tr>
              <a:tr h="897850">
                <a:tc>
                  <a:txBody>
                    <a:bodyPr/>
                    <a:lstStyle/>
                    <a:p>
                      <a:pPr marL="119063" indent="0" algn="l" fontAlgn="b"/>
                      <a:r>
                        <a:rPr lang="en-ZA" sz="1100" b="0" i="0" u="none" strike="noStrike" dirty="0">
                          <a:solidFill>
                            <a:srgbClr val="000000"/>
                          </a:solidFill>
                          <a:effectLst/>
                          <a:latin typeface="Gill Sans MT" panose="020B0502020104020203" pitchFamily="34" charset="0"/>
                          <a:cs typeface="Arial" panose="020B0604020202020204" pitchFamily="34" charset="0"/>
                        </a:rPr>
                        <a:t>Tourism Research,</a:t>
                      </a:r>
                      <a:r>
                        <a:rPr lang="en-ZA" sz="1100" b="0" i="0" u="none" strike="noStrike" baseline="0" dirty="0">
                          <a:solidFill>
                            <a:srgbClr val="000000"/>
                          </a:solidFill>
                          <a:effectLst/>
                          <a:latin typeface="Gill Sans MT" panose="020B0502020104020203" pitchFamily="34" charset="0"/>
                          <a:cs typeface="Arial" panose="020B0604020202020204" pitchFamily="34" charset="0"/>
                        </a:rPr>
                        <a:t> Policy and International Relations</a:t>
                      </a:r>
                      <a:endParaRPr lang="en-ZA" sz="1100" b="0" i="0" u="none" strike="noStrike" dirty="0">
                        <a:solidFill>
                          <a:srgbClr val="000000"/>
                        </a:solidFill>
                        <a:effectLst/>
                        <a:latin typeface="Gill Sans MT" panose="020B0502020104020203" pitchFamily="34" charset="0"/>
                        <a:cs typeface="Arial" panose="020B0604020202020204" pitchFamily="34" charset="0"/>
                      </a:endParaRPr>
                    </a:p>
                  </a:txBody>
                  <a:tcPr marL="7144" marR="90000" marT="7144" marB="0"/>
                </a:tc>
                <a:tc>
                  <a:txBody>
                    <a:bodyPr/>
                    <a:lstStyle/>
                    <a:p>
                      <a:pPr algn="just" fontAlgn="b"/>
                      <a:r>
                        <a:rPr lang="en-ZA" sz="1100" b="0" i="0" u="none" strike="noStrike" dirty="0">
                          <a:solidFill>
                            <a:srgbClr val="000000"/>
                          </a:solidFill>
                          <a:effectLst/>
                          <a:latin typeface="Gill Sans MT" panose="020B0502020104020203" pitchFamily="34" charset="0"/>
                        </a:rPr>
                        <a:t>          1 331 053 </a:t>
                      </a:r>
                    </a:p>
                  </a:txBody>
                  <a:tcPr marL="9525" marR="9525" marT="9525" marB="0"/>
                </a:tc>
                <a:tc>
                  <a:txBody>
                    <a:bodyPr/>
                    <a:lstStyle/>
                    <a:p>
                      <a:pPr algn="r" rtl="0" fontAlgn="b"/>
                      <a:r>
                        <a:rPr lang="en-ZA" sz="1100" b="0" i="0" u="none" strike="noStrike" dirty="0">
                          <a:solidFill>
                            <a:srgbClr val="000000"/>
                          </a:solidFill>
                          <a:effectLst/>
                          <a:latin typeface="Gill Sans MT" panose="020B0502020104020203" pitchFamily="34" charset="0"/>
                        </a:rPr>
                        <a:t>1 216 703</a:t>
                      </a:r>
                    </a:p>
                  </a:txBody>
                  <a:tcPr marL="9525" marR="9525" marT="9525" marB="0"/>
                </a:tc>
                <a:tc>
                  <a:txBody>
                    <a:bodyPr/>
                    <a:lstStyle/>
                    <a:p>
                      <a:pPr algn="ctr" fontAlgn="b"/>
                      <a:r>
                        <a:rPr lang="en-ZA" sz="1100" b="0" i="0" u="none" strike="noStrike" dirty="0">
                          <a:solidFill>
                            <a:srgbClr val="000000"/>
                          </a:solidFill>
                          <a:effectLst/>
                          <a:latin typeface="Gill Sans MT" panose="020B0502020104020203" pitchFamily="34" charset="0"/>
                        </a:rPr>
                        <a:t>91%</a:t>
                      </a:r>
                    </a:p>
                  </a:txBody>
                  <a:tcPr marL="9525" marR="9525" marT="9525" marB="0"/>
                </a:tc>
                <a:tc>
                  <a:txBody>
                    <a:bodyPr/>
                    <a:lstStyle/>
                    <a:p>
                      <a:pPr algn="r" rtl="0" fontAlgn="b"/>
                      <a:r>
                        <a:rPr lang="en-ZA" sz="1100" b="0" i="0" u="none" strike="noStrike" dirty="0">
                          <a:solidFill>
                            <a:srgbClr val="000000"/>
                          </a:solidFill>
                          <a:effectLst/>
                          <a:latin typeface="Gill Sans MT" panose="020B0502020104020203" pitchFamily="34" charset="0"/>
                        </a:rPr>
                        <a:t>1 223 233</a:t>
                      </a:r>
                    </a:p>
                  </a:txBody>
                  <a:tcPr marL="9525" marR="9525" marT="9525" marB="0">
                    <a:solidFill>
                      <a:schemeClr val="accent2">
                        <a:lumMod val="20000"/>
                        <a:lumOff val="80000"/>
                      </a:schemeClr>
                    </a:solidFill>
                  </a:tcPr>
                </a:tc>
                <a:tc>
                  <a:txBody>
                    <a:bodyPr/>
                    <a:lstStyle/>
                    <a:p>
                      <a:pPr algn="r" rtl="0" fontAlgn="b"/>
                      <a:r>
                        <a:rPr lang="en-ZA" sz="1100" b="0" i="0" u="none" strike="noStrike" dirty="0">
                          <a:solidFill>
                            <a:srgbClr val="000000"/>
                          </a:solidFill>
                          <a:effectLst/>
                          <a:latin typeface="Gill Sans MT" panose="020B0502020104020203" pitchFamily="34" charset="0"/>
                        </a:rPr>
                        <a:t>6 530</a:t>
                      </a:r>
                    </a:p>
                  </a:txBody>
                  <a:tcPr marL="9525" marR="9525" marT="9525" marB="0"/>
                </a:tc>
                <a:tc>
                  <a:txBody>
                    <a:bodyPr/>
                    <a:lstStyle/>
                    <a:p>
                      <a:pPr algn="ctr" rtl="0" fontAlgn="b"/>
                      <a:r>
                        <a:rPr lang="en-ZA" sz="1100" b="0" i="0" u="none" strike="noStrike" dirty="0">
                          <a:solidFill>
                            <a:srgbClr val="000000"/>
                          </a:solidFill>
                          <a:effectLst/>
                          <a:latin typeface="Gill Sans MT" panose="020B0502020104020203" pitchFamily="34" charset="0"/>
                        </a:rPr>
                        <a:t>0,5%</a:t>
                      </a:r>
                    </a:p>
                  </a:txBody>
                  <a:tcPr marL="9525" marR="9525" marT="9525" marB="0"/>
                </a:tc>
                <a:tc>
                  <a:txBody>
                    <a:bodyPr/>
                    <a:lstStyle/>
                    <a:p>
                      <a:pPr marL="92075" marR="0" indent="0" algn="just" defTabSz="914400" rtl="0" eaLnBrk="1" fontAlgn="b" latinLnBrk="0" hangingPunct="1">
                        <a:lnSpc>
                          <a:spcPct val="100000"/>
                        </a:lnSpc>
                        <a:spcBef>
                          <a:spcPts val="0"/>
                        </a:spcBef>
                        <a:spcAft>
                          <a:spcPts val="600"/>
                        </a:spcAft>
                        <a:buClrTx/>
                        <a:buSzTx/>
                        <a:buFontTx/>
                        <a:buNone/>
                        <a:tabLst/>
                        <a:defRPr/>
                      </a:pPr>
                      <a:r>
                        <a:rPr lang="en-ZA" sz="1000" kern="1200" dirty="0">
                          <a:solidFill>
                            <a:schemeClr val="tx1"/>
                          </a:solidFill>
                          <a:effectLst/>
                          <a:latin typeface="Gill Sans MT" panose="020B0502020104020203" pitchFamily="34" charset="0"/>
                          <a:ea typeface="+mn-ea"/>
                          <a:cs typeface="+mn-cs"/>
                        </a:rPr>
                        <a:t>The underspending is due to operational savings as cost containment measures are implemented.</a:t>
                      </a:r>
                    </a:p>
                  </a:txBody>
                  <a:tcPr marL="7144" marR="67500" marT="7144" marB="0"/>
                </a:tc>
                <a:extLst>
                  <a:ext uri="{0D108BD9-81ED-4DB2-BD59-A6C34878D82A}">
                    <a16:rowId xmlns:a16="http://schemas.microsoft.com/office/drawing/2014/main" val="10002"/>
                  </a:ext>
                </a:extLst>
              </a:tr>
              <a:tr h="914984">
                <a:tc>
                  <a:txBody>
                    <a:bodyPr/>
                    <a:lstStyle/>
                    <a:p>
                      <a:pPr marL="119063" indent="0" algn="l" fontAlgn="b"/>
                      <a:r>
                        <a:rPr lang="en-ZA" sz="1100" b="0" i="0" u="none" strike="noStrike" dirty="0">
                          <a:solidFill>
                            <a:srgbClr val="000000"/>
                          </a:solidFill>
                          <a:effectLst/>
                          <a:latin typeface="Gill Sans MT" panose="020B0502020104020203" pitchFamily="34" charset="0"/>
                          <a:cs typeface="Arial" panose="020B0604020202020204" pitchFamily="34" charset="0"/>
                        </a:rPr>
                        <a:t>Destination Development</a:t>
                      </a:r>
                    </a:p>
                  </a:txBody>
                  <a:tcPr marL="7144" marR="90000" marT="7144" marB="0"/>
                </a:tc>
                <a:tc>
                  <a:txBody>
                    <a:bodyPr/>
                    <a:lstStyle/>
                    <a:p>
                      <a:pPr algn="just" fontAlgn="b"/>
                      <a:r>
                        <a:rPr lang="en-ZA" sz="1100" b="0" i="0" u="none" strike="noStrike" dirty="0">
                          <a:solidFill>
                            <a:srgbClr val="000000"/>
                          </a:solidFill>
                          <a:effectLst/>
                          <a:latin typeface="Gill Sans MT" panose="020B0502020104020203" pitchFamily="34" charset="0"/>
                        </a:rPr>
                        <a:t>            463 297 </a:t>
                      </a:r>
                    </a:p>
                  </a:txBody>
                  <a:tcPr marL="9525" marR="9525" marT="9525" marB="0"/>
                </a:tc>
                <a:tc>
                  <a:txBody>
                    <a:bodyPr/>
                    <a:lstStyle/>
                    <a:p>
                      <a:pPr algn="r" rtl="0" fontAlgn="b"/>
                      <a:r>
                        <a:rPr lang="en-ZA" sz="1100" b="0" i="0" u="none" strike="noStrike" dirty="0">
                          <a:solidFill>
                            <a:srgbClr val="000000"/>
                          </a:solidFill>
                          <a:effectLst/>
                          <a:latin typeface="Gill Sans MT" panose="020B0502020104020203" pitchFamily="34" charset="0"/>
                        </a:rPr>
                        <a:t>293 031</a:t>
                      </a:r>
                    </a:p>
                  </a:txBody>
                  <a:tcPr marL="9525" marR="9525" marT="9525" marB="0"/>
                </a:tc>
                <a:tc>
                  <a:txBody>
                    <a:bodyPr/>
                    <a:lstStyle/>
                    <a:p>
                      <a:pPr algn="ctr" fontAlgn="b"/>
                      <a:r>
                        <a:rPr lang="en-ZA" sz="1100" b="0" i="0" u="none" strike="noStrike" dirty="0">
                          <a:solidFill>
                            <a:srgbClr val="000000"/>
                          </a:solidFill>
                          <a:effectLst/>
                          <a:latin typeface="Gill Sans MT" panose="020B0502020104020203" pitchFamily="34" charset="0"/>
                        </a:rPr>
                        <a:t>63%</a:t>
                      </a:r>
                    </a:p>
                  </a:txBody>
                  <a:tcPr marL="9525" marR="9525" marT="9525" marB="0"/>
                </a:tc>
                <a:tc>
                  <a:txBody>
                    <a:bodyPr/>
                    <a:lstStyle/>
                    <a:p>
                      <a:pPr algn="r" rtl="0" fontAlgn="b"/>
                      <a:r>
                        <a:rPr lang="en-ZA" sz="1100" b="0" i="0" u="none" strike="noStrike" dirty="0">
                          <a:solidFill>
                            <a:srgbClr val="000000"/>
                          </a:solidFill>
                          <a:effectLst/>
                          <a:latin typeface="Gill Sans MT" panose="020B0502020104020203" pitchFamily="34" charset="0"/>
                        </a:rPr>
                        <a:t>308 477</a:t>
                      </a:r>
                    </a:p>
                  </a:txBody>
                  <a:tcPr marL="9525" marR="9525" marT="9525" marB="0">
                    <a:solidFill>
                      <a:schemeClr val="accent2">
                        <a:lumMod val="20000"/>
                        <a:lumOff val="80000"/>
                      </a:schemeClr>
                    </a:solidFill>
                  </a:tcPr>
                </a:tc>
                <a:tc>
                  <a:txBody>
                    <a:bodyPr/>
                    <a:lstStyle/>
                    <a:p>
                      <a:pPr algn="r" rtl="0" fontAlgn="b"/>
                      <a:r>
                        <a:rPr lang="en-ZA" sz="1100" b="0" i="0" u="none" strike="noStrike" dirty="0">
                          <a:solidFill>
                            <a:srgbClr val="000000"/>
                          </a:solidFill>
                          <a:effectLst/>
                          <a:latin typeface="Gill Sans MT" panose="020B0502020104020203" pitchFamily="34" charset="0"/>
                        </a:rPr>
                        <a:t>15 446</a:t>
                      </a:r>
                    </a:p>
                  </a:txBody>
                  <a:tcPr marL="9525" marR="9525" marT="9525" marB="0"/>
                </a:tc>
                <a:tc>
                  <a:txBody>
                    <a:bodyPr/>
                    <a:lstStyle/>
                    <a:p>
                      <a:pPr algn="ctr" rtl="0" fontAlgn="b"/>
                      <a:r>
                        <a:rPr lang="en-ZA" sz="1100" b="0" i="0" u="none" strike="noStrike" dirty="0">
                          <a:solidFill>
                            <a:srgbClr val="000000"/>
                          </a:solidFill>
                          <a:effectLst/>
                          <a:latin typeface="Gill Sans MT" panose="020B0502020104020203" pitchFamily="34" charset="0"/>
                        </a:rPr>
                        <a:t>5,0%</a:t>
                      </a:r>
                    </a:p>
                  </a:txBody>
                  <a:tcPr marL="9525" marR="9525" marT="9525" marB="0"/>
                </a:tc>
                <a:tc>
                  <a:txBody>
                    <a:bodyPr/>
                    <a:lstStyle/>
                    <a:p>
                      <a:pPr marL="92075" marR="0" indent="0" algn="just" defTabSz="914400" rtl="0" eaLnBrk="1" fontAlgn="b"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Gill Sans MT" panose="020B0502020104020203" pitchFamily="34" charset="0"/>
                          <a:ea typeface="+mn-ea"/>
                          <a:cs typeface="+mn-cs"/>
                        </a:rPr>
                        <a:t>The underspending is mainly due to delays in payments from the Expanded Public Works Programme as there have been considerable delays leading to deferral of signing of contracts relating to the training projects.</a:t>
                      </a:r>
                      <a:endParaRPr lang="en-ZA" sz="1000" kern="1200" dirty="0">
                        <a:solidFill>
                          <a:schemeClr val="tx1"/>
                        </a:solidFill>
                        <a:effectLst/>
                        <a:latin typeface="Gill Sans MT" panose="020B0502020104020203" pitchFamily="34" charset="0"/>
                        <a:ea typeface="+mn-ea"/>
                        <a:cs typeface="+mn-cs"/>
                      </a:endParaRPr>
                    </a:p>
                  </a:txBody>
                  <a:tcPr marL="7144" marR="67500" marT="7144" marB="0"/>
                </a:tc>
                <a:extLst>
                  <a:ext uri="{0D108BD9-81ED-4DB2-BD59-A6C34878D82A}">
                    <a16:rowId xmlns:a16="http://schemas.microsoft.com/office/drawing/2014/main" val="10003"/>
                  </a:ext>
                </a:extLst>
              </a:tr>
              <a:tr h="559837">
                <a:tc>
                  <a:txBody>
                    <a:bodyPr/>
                    <a:lstStyle/>
                    <a:p>
                      <a:pPr marL="119063" indent="0" algn="l" fontAlgn="b"/>
                      <a:r>
                        <a:rPr lang="en-ZA" sz="1100" b="0" i="0" u="none" strike="noStrike" dirty="0">
                          <a:solidFill>
                            <a:srgbClr val="000000"/>
                          </a:solidFill>
                          <a:effectLst/>
                          <a:latin typeface="Gill Sans MT" panose="020B0502020104020203" pitchFamily="34" charset="0"/>
                          <a:cs typeface="Arial" panose="020B0604020202020204" pitchFamily="34" charset="0"/>
                        </a:rPr>
                        <a:t>Tourism Sector Support Services</a:t>
                      </a:r>
                    </a:p>
                  </a:txBody>
                  <a:tcPr marL="7144" marR="90000" marT="7144" marB="0"/>
                </a:tc>
                <a:tc>
                  <a:txBody>
                    <a:bodyPr/>
                    <a:lstStyle/>
                    <a:p>
                      <a:pPr algn="just" fontAlgn="b"/>
                      <a:r>
                        <a:rPr lang="en-ZA" sz="1100" b="0" i="0" u="none" strike="noStrike" dirty="0">
                          <a:solidFill>
                            <a:srgbClr val="000000"/>
                          </a:solidFill>
                          <a:effectLst/>
                          <a:latin typeface="Gill Sans MT" panose="020B0502020104020203" pitchFamily="34" charset="0"/>
                        </a:rPr>
                        <a:t>            306 826 </a:t>
                      </a:r>
                    </a:p>
                  </a:txBody>
                  <a:tcPr marL="9525" marR="9525" marT="9525" marB="0"/>
                </a:tc>
                <a:tc>
                  <a:txBody>
                    <a:bodyPr/>
                    <a:lstStyle/>
                    <a:p>
                      <a:pPr algn="r" rtl="0" fontAlgn="b"/>
                      <a:r>
                        <a:rPr lang="en-ZA" sz="1100" b="0" i="0" u="none" strike="noStrike" dirty="0">
                          <a:solidFill>
                            <a:srgbClr val="000000"/>
                          </a:solidFill>
                          <a:effectLst/>
                          <a:latin typeface="Gill Sans MT" panose="020B0502020104020203" pitchFamily="34" charset="0"/>
                        </a:rPr>
                        <a:t>144 735</a:t>
                      </a:r>
                    </a:p>
                  </a:txBody>
                  <a:tcPr marL="9525" marR="9525" marT="9525" marB="0"/>
                </a:tc>
                <a:tc>
                  <a:txBody>
                    <a:bodyPr/>
                    <a:lstStyle/>
                    <a:p>
                      <a:pPr algn="ctr" fontAlgn="b"/>
                      <a:r>
                        <a:rPr lang="en-ZA" sz="1100" b="0" i="0" u="none" strike="noStrike" dirty="0">
                          <a:solidFill>
                            <a:srgbClr val="000000"/>
                          </a:solidFill>
                          <a:effectLst/>
                          <a:latin typeface="Gill Sans MT" panose="020B0502020104020203" pitchFamily="34" charset="0"/>
                        </a:rPr>
                        <a:t>47%</a:t>
                      </a:r>
                    </a:p>
                  </a:txBody>
                  <a:tcPr marL="9525" marR="9525" marT="9525" marB="0"/>
                </a:tc>
                <a:tc>
                  <a:txBody>
                    <a:bodyPr/>
                    <a:lstStyle/>
                    <a:p>
                      <a:pPr algn="r" rtl="0" fontAlgn="b"/>
                      <a:r>
                        <a:rPr lang="en-ZA" sz="1100" b="0" i="0" u="none" strike="noStrike" dirty="0">
                          <a:solidFill>
                            <a:srgbClr val="000000"/>
                          </a:solidFill>
                          <a:effectLst/>
                          <a:latin typeface="Gill Sans MT" panose="020B0502020104020203" pitchFamily="34" charset="0"/>
                        </a:rPr>
                        <a:t>204 818</a:t>
                      </a:r>
                    </a:p>
                  </a:txBody>
                  <a:tcPr marL="9525" marR="9525" marT="9525" marB="0">
                    <a:solidFill>
                      <a:schemeClr val="accent2">
                        <a:lumMod val="20000"/>
                        <a:lumOff val="80000"/>
                      </a:schemeClr>
                    </a:solidFill>
                  </a:tcPr>
                </a:tc>
                <a:tc>
                  <a:txBody>
                    <a:bodyPr/>
                    <a:lstStyle/>
                    <a:p>
                      <a:pPr algn="r" rtl="0" fontAlgn="b"/>
                      <a:r>
                        <a:rPr lang="en-ZA" sz="1100" b="0" i="0" u="none" strike="noStrike" dirty="0">
                          <a:solidFill>
                            <a:srgbClr val="000000"/>
                          </a:solidFill>
                          <a:effectLst/>
                          <a:latin typeface="Gill Sans MT" panose="020B0502020104020203" pitchFamily="34" charset="0"/>
                        </a:rPr>
                        <a:t>60 083</a:t>
                      </a:r>
                    </a:p>
                  </a:txBody>
                  <a:tcPr marL="9525" marR="9525" marT="9525" marB="0"/>
                </a:tc>
                <a:tc>
                  <a:txBody>
                    <a:bodyPr/>
                    <a:lstStyle/>
                    <a:p>
                      <a:pPr algn="ctr" rtl="0" fontAlgn="b"/>
                      <a:r>
                        <a:rPr lang="en-ZA" sz="1100" b="0" i="0" u="none" strike="noStrike" dirty="0">
                          <a:solidFill>
                            <a:srgbClr val="000000"/>
                          </a:solidFill>
                          <a:effectLst/>
                          <a:latin typeface="Gill Sans MT" panose="020B0502020104020203" pitchFamily="34" charset="0"/>
                        </a:rPr>
                        <a:t>29,3%</a:t>
                      </a:r>
                    </a:p>
                  </a:txBody>
                  <a:tcPr marL="9525" marR="9525" marT="9525" marB="0"/>
                </a:tc>
                <a:tc>
                  <a:txBody>
                    <a:bodyPr/>
                    <a:lstStyle/>
                    <a:p>
                      <a:pPr marL="92075" marR="0" lvl="0" indent="0" algn="just" defTabSz="914400" rtl="0" eaLnBrk="1" fontAlgn="b" latinLnBrk="0" hangingPunct="1">
                        <a:lnSpc>
                          <a:spcPct val="100000"/>
                        </a:lnSpc>
                        <a:spcBef>
                          <a:spcPts val="0"/>
                        </a:spcBef>
                        <a:spcAft>
                          <a:spcPts val="600"/>
                        </a:spcAft>
                        <a:buClrTx/>
                        <a:buSzTx/>
                        <a:buFontTx/>
                        <a:buNone/>
                        <a:tabLst/>
                        <a:defRPr/>
                      </a:pPr>
                      <a:r>
                        <a:rPr lang="en-ZA" sz="1000" kern="1200" dirty="0">
                          <a:solidFill>
                            <a:schemeClr val="tx1"/>
                          </a:solidFill>
                          <a:effectLst/>
                          <a:latin typeface="Gill Sans MT" panose="020B0502020104020203" pitchFamily="34" charset="0"/>
                          <a:ea typeface="+mn-ea"/>
                          <a:cs typeface="+mn-cs"/>
                        </a:rPr>
                        <a:t>The underspending relates to the Tourism Incentive Programme as delays in the finalization of contracts by the relevant beneficiaries has led to delays in the disbursement of funds.</a:t>
                      </a:r>
                      <a:endParaRPr lang="en-ZA" sz="1000" kern="1200" noProof="0" dirty="0">
                        <a:solidFill>
                          <a:schemeClr val="tx1"/>
                        </a:solidFill>
                        <a:effectLst/>
                        <a:latin typeface="Gill Sans MT" panose="020B0502020104020203" pitchFamily="34" charset="0"/>
                        <a:ea typeface="+mn-ea"/>
                        <a:cs typeface="+mn-cs"/>
                      </a:endParaRPr>
                    </a:p>
                  </a:txBody>
                  <a:tcPr marL="7144" marR="67500" marT="7144" marB="0"/>
                </a:tc>
                <a:extLst>
                  <a:ext uri="{0D108BD9-81ED-4DB2-BD59-A6C34878D82A}">
                    <a16:rowId xmlns:a16="http://schemas.microsoft.com/office/drawing/2014/main" val="10004"/>
                  </a:ext>
                </a:extLst>
              </a:tr>
              <a:tr h="339565">
                <a:tc>
                  <a:txBody>
                    <a:bodyPr/>
                    <a:lstStyle/>
                    <a:p>
                      <a:pPr marL="58738" indent="0" algn="l" fontAlgn="b"/>
                      <a:r>
                        <a:rPr lang="en-ZA" sz="1100" b="1" i="0" u="none" strike="noStrike" dirty="0">
                          <a:solidFill>
                            <a:srgbClr val="000000"/>
                          </a:solidFill>
                          <a:effectLst/>
                          <a:latin typeface="Gill Sans MT" panose="020B0502020104020203" pitchFamily="34" charset="0"/>
                          <a:cs typeface="Arial" panose="020B0604020202020204" pitchFamily="34" charset="0"/>
                        </a:rPr>
                        <a:t>Total </a:t>
                      </a:r>
                    </a:p>
                  </a:txBody>
                  <a:tcPr marL="7144" marR="7144" marT="7144" marB="0" anchor="b">
                    <a:solidFill>
                      <a:schemeClr val="accent2">
                        <a:lumMod val="40000"/>
                        <a:lumOff val="60000"/>
                      </a:schemeClr>
                    </a:solidFill>
                  </a:tcPr>
                </a:tc>
                <a:tc>
                  <a:txBody>
                    <a:bodyPr/>
                    <a:lstStyle/>
                    <a:p>
                      <a:pPr algn="r" rtl="0" fontAlgn="b"/>
                      <a:r>
                        <a:rPr lang="en-ZA" sz="1100" b="1" i="0" u="none" strike="noStrike" dirty="0">
                          <a:solidFill>
                            <a:srgbClr val="000000"/>
                          </a:solidFill>
                          <a:effectLst/>
                          <a:latin typeface="Gill Sans MT" panose="020B0502020104020203" pitchFamily="34" charset="0"/>
                        </a:rPr>
                        <a:t>2 392 670</a:t>
                      </a:r>
                    </a:p>
                  </a:txBody>
                  <a:tcPr marL="9525" marR="9525" marT="9525" marB="0" anchor="b">
                    <a:solidFill>
                      <a:schemeClr val="accent2">
                        <a:lumMod val="40000"/>
                        <a:lumOff val="60000"/>
                      </a:schemeClr>
                    </a:solidFill>
                  </a:tcPr>
                </a:tc>
                <a:tc>
                  <a:txBody>
                    <a:bodyPr/>
                    <a:lstStyle/>
                    <a:p>
                      <a:pPr algn="r" rtl="0" fontAlgn="b"/>
                      <a:r>
                        <a:rPr lang="en-ZA" sz="1100" b="1" i="0" u="none" strike="noStrike" dirty="0">
                          <a:solidFill>
                            <a:srgbClr val="000000"/>
                          </a:solidFill>
                          <a:effectLst/>
                          <a:latin typeface="Gill Sans MT" panose="020B0502020104020203" pitchFamily="34" charset="0"/>
                        </a:rPr>
                        <a:t>1 861 651</a:t>
                      </a:r>
                    </a:p>
                  </a:txBody>
                  <a:tcPr marL="9525" marR="9525" marT="9525" marB="0" anchor="b">
                    <a:solidFill>
                      <a:schemeClr val="accent2">
                        <a:lumMod val="40000"/>
                        <a:lumOff val="60000"/>
                      </a:schemeClr>
                    </a:solidFill>
                  </a:tcPr>
                </a:tc>
                <a:tc>
                  <a:txBody>
                    <a:bodyPr/>
                    <a:lstStyle/>
                    <a:p>
                      <a:pPr algn="ctr" rtl="0" fontAlgn="b"/>
                      <a:r>
                        <a:rPr lang="en-ZA" sz="1100" b="1" i="0" u="none" strike="noStrike" dirty="0">
                          <a:solidFill>
                            <a:srgbClr val="000000"/>
                          </a:solidFill>
                          <a:effectLst/>
                          <a:latin typeface="Gill Sans MT" panose="020B0502020104020203" pitchFamily="34" charset="0"/>
                        </a:rPr>
                        <a:t>78%</a:t>
                      </a:r>
                    </a:p>
                  </a:txBody>
                  <a:tcPr marL="9525" marR="9525" marT="9525" marB="0" anchor="b">
                    <a:solidFill>
                      <a:schemeClr val="accent2">
                        <a:lumMod val="40000"/>
                        <a:lumOff val="60000"/>
                      </a:schemeClr>
                    </a:solidFill>
                  </a:tcPr>
                </a:tc>
                <a:tc>
                  <a:txBody>
                    <a:bodyPr/>
                    <a:lstStyle/>
                    <a:p>
                      <a:pPr algn="r" rtl="0" fontAlgn="b"/>
                      <a:r>
                        <a:rPr lang="en-ZA" sz="1100" b="1" i="0" u="none" strike="noStrike" dirty="0">
                          <a:solidFill>
                            <a:srgbClr val="000000"/>
                          </a:solidFill>
                          <a:effectLst/>
                          <a:latin typeface="Gill Sans MT" panose="020B0502020104020203" pitchFamily="34" charset="0"/>
                        </a:rPr>
                        <a:t>1 961 119</a:t>
                      </a:r>
                    </a:p>
                  </a:txBody>
                  <a:tcPr marL="9525" marR="9525" marT="9525" marB="0" anchor="b">
                    <a:solidFill>
                      <a:schemeClr val="accent2">
                        <a:lumMod val="40000"/>
                        <a:lumOff val="60000"/>
                      </a:schemeClr>
                    </a:solidFill>
                  </a:tcPr>
                </a:tc>
                <a:tc>
                  <a:txBody>
                    <a:bodyPr/>
                    <a:lstStyle/>
                    <a:p>
                      <a:pPr algn="r" rtl="0" fontAlgn="b"/>
                      <a:r>
                        <a:rPr lang="en-ZA" sz="1100" b="1" i="0" u="none" strike="noStrike" dirty="0">
                          <a:solidFill>
                            <a:srgbClr val="000000"/>
                          </a:solidFill>
                          <a:effectLst/>
                          <a:latin typeface="Gill Sans MT" panose="020B0502020104020203" pitchFamily="34" charset="0"/>
                        </a:rPr>
                        <a:t>99 468</a:t>
                      </a:r>
                    </a:p>
                  </a:txBody>
                  <a:tcPr marL="9525" marR="9525" marT="9525" marB="0" anchor="b">
                    <a:solidFill>
                      <a:schemeClr val="accent2">
                        <a:lumMod val="40000"/>
                        <a:lumOff val="60000"/>
                      </a:schemeClr>
                    </a:solidFill>
                  </a:tcPr>
                </a:tc>
                <a:tc>
                  <a:txBody>
                    <a:bodyPr/>
                    <a:lstStyle/>
                    <a:p>
                      <a:pPr algn="ctr" rtl="0" fontAlgn="b"/>
                      <a:r>
                        <a:rPr lang="en-ZA" sz="1100" b="1" i="0" u="none" strike="noStrike" dirty="0">
                          <a:solidFill>
                            <a:srgbClr val="000000"/>
                          </a:solidFill>
                          <a:effectLst/>
                          <a:latin typeface="Gill Sans MT" panose="020B0502020104020203" pitchFamily="34" charset="0"/>
                        </a:rPr>
                        <a:t>5%</a:t>
                      </a:r>
                    </a:p>
                  </a:txBody>
                  <a:tcPr marL="9525" marR="9525" marT="9525" marB="0" anchor="b">
                    <a:solidFill>
                      <a:schemeClr val="accent2">
                        <a:lumMod val="40000"/>
                        <a:lumOff val="60000"/>
                      </a:schemeClr>
                    </a:solidFill>
                  </a:tcPr>
                </a:tc>
                <a:tc>
                  <a:txBody>
                    <a:bodyPr/>
                    <a:lstStyle/>
                    <a:p>
                      <a:pPr algn="ctr" fontAlgn="b">
                        <a:spcAft>
                          <a:spcPts val="600"/>
                        </a:spcAft>
                      </a:pPr>
                      <a:endParaRPr lang="en-ZA" sz="1100" b="1"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nchor="b">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2B5E2A3C-779E-4E89-9B20-9F0BF45F2F5D}"/>
              </a:ext>
            </a:extLst>
          </p:cNvPr>
          <p:cNvSpPr>
            <a:spLocks noGrp="1"/>
          </p:cNvSpPr>
          <p:nvPr>
            <p:ph type="ftr" sz="quarter" idx="11"/>
          </p:nvPr>
        </p:nvSpPr>
        <p:spPr>
          <a:xfrm>
            <a:off x="332794" y="5981414"/>
            <a:ext cx="5281944" cy="339175"/>
          </a:xfrm>
        </p:spPr>
        <p:txBody>
          <a:bodyPr/>
          <a:lstStyle/>
          <a:p>
            <a:pPr algn="l"/>
            <a:r>
              <a:rPr lang="en-ZA" sz="9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104246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schemeClr val="bg1">
                    <a:lumMod val="65000"/>
                  </a:schemeClr>
                </a:solidFill>
                <a:latin typeface="Arial" panose="020B0604020202020204" pitchFamily="34" charset="0"/>
                <a:cs typeface="Arial" panose="020B0604020202020204" pitchFamily="34" charset="0"/>
              </a:rPr>
              <a:pPr/>
              <a:t>68</a:t>
            </a:fld>
            <a:endParaRPr lang="en-ZA" sz="675" dirty="0">
              <a:solidFill>
                <a:schemeClr val="bg1">
                  <a:lumMod val="65000"/>
                </a:schemeClr>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420624" y="284038"/>
            <a:ext cx="8370450" cy="659542"/>
          </a:xfrm>
          <a:solidFill>
            <a:srgbClr val="F1995D"/>
          </a:solidFill>
          <a:ln>
            <a:solidFill>
              <a:schemeClr val="accent6">
                <a:lumMod val="75000"/>
              </a:schemeClr>
            </a:solidFill>
          </a:ln>
        </p:spPr>
        <p:txBody>
          <a:bodyPr vert="horz" lIns="68580" tIns="34290" rIns="68580" bIns="34290" rtlCol="0" anchor="ctr">
            <a:normAutofit fontScale="90000"/>
          </a:bodyPr>
          <a:lstStyle/>
          <a:p>
            <a:pPr algn="ctr"/>
            <a:r>
              <a:rPr lang="en-US" sz="2400" dirty="0">
                <a:solidFill>
                  <a:schemeClr val="tx1"/>
                </a:solidFill>
                <a:cs typeface="Arial" panose="020B0604020202020204" pitchFamily="34" charset="0"/>
              </a:rPr>
              <a:t>Expenditure per Economical Classification as at 31 December 2019</a:t>
            </a:r>
          </a:p>
        </p:txBody>
      </p:sp>
      <p:graphicFrame>
        <p:nvGraphicFramePr>
          <p:cNvPr id="14" name="Content Placeholder 5"/>
          <p:cNvGraphicFramePr>
            <a:graphicFrameLocks noGrp="1"/>
          </p:cNvGraphicFramePr>
          <p:nvPr>
            <p:ph idx="1"/>
            <p:extLst>
              <p:ext uri="{D42A27DB-BD31-4B8C-83A1-F6EECF244321}">
                <p14:modId xmlns:p14="http://schemas.microsoft.com/office/powerpoint/2010/main" val="2338118314"/>
              </p:ext>
            </p:extLst>
          </p:nvPr>
        </p:nvGraphicFramePr>
        <p:xfrm>
          <a:off x="420624" y="1019196"/>
          <a:ext cx="8370450" cy="4653995"/>
        </p:xfrm>
        <a:graphic>
          <a:graphicData uri="http://schemas.openxmlformats.org/drawingml/2006/table">
            <a:tbl>
              <a:tblPr/>
              <a:tblGrid>
                <a:gridCol w="2980672">
                  <a:extLst>
                    <a:ext uri="{9D8B030D-6E8A-4147-A177-3AD203B41FA5}">
                      <a16:colId xmlns:a16="http://schemas.microsoft.com/office/drawing/2014/main" val="20000"/>
                    </a:ext>
                  </a:extLst>
                </a:gridCol>
                <a:gridCol w="1134600">
                  <a:extLst>
                    <a:ext uri="{9D8B030D-6E8A-4147-A177-3AD203B41FA5}">
                      <a16:colId xmlns:a16="http://schemas.microsoft.com/office/drawing/2014/main" val="20001"/>
                    </a:ext>
                  </a:extLst>
                </a:gridCol>
                <a:gridCol w="1006637">
                  <a:extLst>
                    <a:ext uri="{9D8B030D-6E8A-4147-A177-3AD203B41FA5}">
                      <a16:colId xmlns:a16="http://schemas.microsoft.com/office/drawing/2014/main" val="20002"/>
                    </a:ext>
                  </a:extLst>
                </a:gridCol>
                <a:gridCol w="981046">
                  <a:extLst>
                    <a:ext uri="{9D8B030D-6E8A-4147-A177-3AD203B41FA5}">
                      <a16:colId xmlns:a16="http://schemas.microsoft.com/office/drawing/2014/main" val="20003"/>
                    </a:ext>
                  </a:extLst>
                </a:gridCol>
                <a:gridCol w="1117538">
                  <a:extLst>
                    <a:ext uri="{9D8B030D-6E8A-4147-A177-3AD203B41FA5}">
                      <a16:colId xmlns:a16="http://schemas.microsoft.com/office/drawing/2014/main" val="3476123301"/>
                    </a:ext>
                  </a:extLst>
                </a:gridCol>
                <a:gridCol w="1149957">
                  <a:extLst>
                    <a:ext uri="{9D8B030D-6E8A-4147-A177-3AD203B41FA5}">
                      <a16:colId xmlns:a16="http://schemas.microsoft.com/office/drawing/2014/main" val="20004"/>
                    </a:ext>
                  </a:extLst>
                </a:gridCol>
              </a:tblGrid>
              <a:tr h="175676">
                <a:tc rowSpan="2">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Economical Classification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184"/>
                    </a:solidFill>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ENE Budget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Expenditure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tc rowSpan="2">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 of ENE Budget Spent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184"/>
                    </a:solidFill>
                  </a:tcPr>
                </a:tc>
                <a:tc>
                  <a:txBody>
                    <a:bodyPr/>
                    <a:lstStyle/>
                    <a:p>
                      <a:pPr algn="ctr" fontAlgn="t"/>
                      <a:r>
                        <a:rPr lang="en-ZA" sz="1050" b="1" i="0" u="none" strike="noStrike" dirty="0">
                          <a:solidFill>
                            <a:schemeClr val="tx1"/>
                          </a:solidFill>
                          <a:effectLst/>
                          <a:latin typeface="Gill Sans MT" panose="020B0502020104020203" pitchFamily="34" charset="0"/>
                          <a:cs typeface="Arial" panose="020B0604020202020204" pitchFamily="34" charset="0"/>
                        </a:rPr>
                        <a:t>Projected</a:t>
                      </a:r>
                      <a:r>
                        <a:rPr lang="en-ZA" sz="1050" b="1" i="0" u="none" strike="noStrike" baseline="0" dirty="0">
                          <a:solidFill>
                            <a:schemeClr val="tx1"/>
                          </a:solidFill>
                          <a:effectLst/>
                          <a:latin typeface="Gill Sans MT" panose="020B0502020104020203" pitchFamily="34" charset="0"/>
                          <a:cs typeface="Arial" panose="020B0604020202020204" pitchFamily="34" charset="0"/>
                        </a:rPr>
                        <a:t> Q3 Expenditure</a:t>
                      </a:r>
                    </a:p>
                    <a:p>
                      <a:pPr algn="ctr" fontAlgn="t"/>
                      <a:r>
                        <a:rPr lang="en-ZA" sz="1050" b="1" i="0" u="none" strike="noStrike" baseline="0" dirty="0">
                          <a:solidFill>
                            <a:schemeClr val="tx1"/>
                          </a:solidFill>
                          <a:effectLst/>
                          <a:latin typeface="Gill Sans MT" panose="020B0502020104020203" pitchFamily="34" charset="0"/>
                          <a:cs typeface="Arial" panose="020B0604020202020204" pitchFamily="34" charset="0"/>
                        </a:rPr>
                        <a:t>(Drawings)</a:t>
                      </a:r>
                      <a:endParaRPr lang="en-ZA" sz="1050" b="1"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tc>
                  <a:txBody>
                    <a:bodyPr/>
                    <a:lstStyle/>
                    <a:p>
                      <a:pPr algn="ctr" fontAlgn="t"/>
                      <a:r>
                        <a:rPr lang="en-ZA" sz="1050" b="1" i="0" u="none" strike="noStrike" dirty="0">
                          <a:solidFill>
                            <a:schemeClr val="tx1"/>
                          </a:solidFill>
                          <a:effectLst/>
                          <a:latin typeface="Gill Sans MT" panose="020B0502020104020203" pitchFamily="34" charset="0"/>
                          <a:cs typeface="Arial" panose="020B0604020202020204" pitchFamily="34" charset="0"/>
                        </a:rPr>
                        <a:t>Variance from Projected Expenditure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extLst>
                  <a:ext uri="{0D108BD9-81ED-4DB2-BD59-A6C34878D82A}">
                    <a16:rowId xmlns:a16="http://schemas.microsoft.com/office/drawing/2014/main" val="10000"/>
                  </a:ext>
                </a:extLst>
              </a:tr>
              <a:tr h="167164">
                <a:tc vMerge="1">
                  <a:txBody>
                    <a:bodyPr/>
                    <a:lstStyle/>
                    <a:p>
                      <a:endParaRPr lang="en-ZA"/>
                    </a:p>
                  </a:txBody>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tc vMerge="1">
                  <a:txBody>
                    <a:bodyPr/>
                    <a:lstStyle/>
                    <a:p>
                      <a:endParaRPr lang="en-ZA"/>
                    </a:p>
                  </a:txBody>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ZA" sz="1050" b="1" i="0" u="none" strike="noStrike" dirty="0">
                          <a:solidFill>
                            <a:schemeClr val="tx1"/>
                          </a:solidFill>
                          <a:effectLst/>
                          <a:latin typeface="Gill Sans MT" panose="020B0502020104020203" pitchFamily="34" charset="0"/>
                          <a:cs typeface="Arial" panose="020B060402020202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extLst>
                  <a:ext uri="{0D108BD9-81ED-4DB2-BD59-A6C34878D82A}">
                    <a16:rowId xmlns:a16="http://schemas.microsoft.com/office/drawing/2014/main" val="10001"/>
                  </a:ext>
                </a:extLst>
              </a:tr>
              <a:tr h="190165">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Current Payments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ZA" sz="1050" b="0" i="0" u="none" strike="noStrike" dirty="0">
                          <a:solidFill>
                            <a:srgbClr val="000000"/>
                          </a:solidFill>
                          <a:effectLst/>
                          <a:latin typeface="Gill Sans MT" panose="020B0502020104020203"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ZA" sz="1050" b="0" i="0" u="none" strike="noStrike" dirty="0">
                          <a:solidFill>
                            <a:srgbClr val="000000"/>
                          </a:solidFill>
                          <a:effectLst/>
                          <a:latin typeface="Gill Sans MT" panose="020B0502020104020203"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ZA" sz="1050" b="0" i="0" u="none" strike="noStrike" dirty="0">
                          <a:solidFill>
                            <a:srgbClr val="000000"/>
                          </a:solidFill>
                          <a:effectLst/>
                          <a:latin typeface="Gill Sans MT" panose="020B0502020104020203"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ZA" sz="1050" b="0" i="0" u="none" strike="noStrike" dirty="0">
                          <a:solidFill>
                            <a:srgbClr val="000000"/>
                          </a:solidFill>
                          <a:effectLst/>
                          <a:latin typeface="Gill Sans MT" panose="020B0502020104020203"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ZA" sz="1050" b="0" i="0" u="none" strike="noStrike" dirty="0">
                          <a:solidFill>
                            <a:srgbClr val="000000"/>
                          </a:solidFill>
                          <a:effectLst/>
                          <a:latin typeface="Gill Sans MT" panose="020B0502020104020203"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Compensation of Employees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334 372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247 117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73,9%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246 787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(330)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4031">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Goods and Services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359 183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359 274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100,0%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297 486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(61 788)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4007">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Transfers and Subsidies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ZA" sz="105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ZA" sz="105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ZA" sz="105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05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Departmental Agencies and  Accounts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1 258 033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1 171 738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93,1%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1 171 738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Higher</a:t>
                      </a:r>
                      <a:r>
                        <a:rPr lang="en-ZA" sz="1050" b="0" i="0" u="none" strike="noStrike" baseline="0" dirty="0">
                          <a:solidFill>
                            <a:schemeClr val="tx1"/>
                          </a:solidFill>
                          <a:effectLst/>
                          <a:latin typeface="Gill Sans MT" panose="020B0502020104020203" pitchFamily="34" charset="0"/>
                          <a:cs typeface="Arial" panose="020B0604020202020204" pitchFamily="34" charset="0"/>
                        </a:rPr>
                        <a:t> Education Institutions</a:t>
                      </a:r>
                      <a:endParaRPr lang="en-ZA" sz="1050" b="0"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Foreign Governments and International Organisations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2 194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2 772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126,3%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2 194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(578)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400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50" b="0" i="0" u="none" strike="noStrike" dirty="0">
                          <a:solidFill>
                            <a:schemeClr val="tx1"/>
                          </a:solidFill>
                          <a:effectLst/>
                          <a:latin typeface="Gill Sans MT" panose="020B0502020104020203" pitchFamily="34" charset="0"/>
                          <a:cs typeface="Arial" panose="020B0604020202020204" pitchFamily="34" charset="0"/>
                        </a:rPr>
                        <a:t>- Public Corporations and Private Enterprises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169 932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60 267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35,5%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102 432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42 165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Non-Profit Institutions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413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413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100,0%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413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Households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123 903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5 077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4,1%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40 000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34 923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9363">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Capital Assets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en-ZA" sz="105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ZA" sz="105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endParaRPr lang="en-ZA" sz="105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05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Buildings and other fixed structures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133 333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9 672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90 000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80 328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Machinery and Equipment</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10 633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5 026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47,3%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9 495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4 469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4007">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Software and other intangible assets</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674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204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050" b="0" i="0" u="none" strike="noStrike" kern="1200" dirty="0">
                          <a:solidFill>
                            <a:srgbClr val="000000"/>
                          </a:solidFill>
                          <a:effectLst/>
                          <a:latin typeface="Gill Sans MT" panose="020B0502020104020203" pitchFamily="34" charset="0"/>
                          <a:ea typeface="+mn-ea"/>
                          <a:cs typeface="+mn-cs"/>
                        </a:rPr>
                        <a:t>30,3%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574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370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05437">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Payment for Financial Assets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effectLst/>
                          <a:latin typeface="Gill Sans MT" panose="020B0502020104020203" pitchFamily="34" charset="0"/>
                        </a:rPr>
                        <a:t>                        91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050" b="0" i="0" u="none" strike="noStrike" dirty="0">
                          <a:solidFill>
                            <a:srgbClr val="000000"/>
                          </a:solidFill>
                          <a:effectLst/>
                          <a:latin typeface="Gill Sans MT" panose="020B0502020104020203"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en-ZA" sz="1050" b="0" i="0" u="none" strike="noStrike" dirty="0">
                          <a:solidFill>
                            <a:srgbClr val="000000"/>
                          </a:solidFill>
                          <a:effectLst/>
                          <a:latin typeface="Gill Sans MT" panose="020B0502020104020203" pitchFamily="34" charset="0"/>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effectLst/>
                          <a:latin typeface="Gill Sans MT" panose="020B0502020104020203" pitchFamily="34" charset="0"/>
                        </a:rPr>
                        <a:t>                          (91)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94636">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Total </a:t>
                      </a:r>
                    </a:p>
                  </a:txBody>
                  <a:tcPr marL="7144" marR="7144"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t"/>
                      <a:r>
                        <a:rPr lang="en-ZA" sz="1050" b="1" i="0" u="none" strike="noStrike" dirty="0">
                          <a:solidFill>
                            <a:srgbClr val="000000"/>
                          </a:solidFill>
                          <a:effectLst/>
                          <a:latin typeface="Gill Sans MT" panose="020B0502020104020203" pitchFamily="34" charset="0"/>
                        </a:rPr>
                        <a:t>2 392 670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t"/>
                      <a:r>
                        <a:rPr lang="en-ZA" sz="1050" b="1" i="0" u="none" strike="noStrike" dirty="0">
                          <a:solidFill>
                            <a:srgbClr val="000000"/>
                          </a:solidFill>
                          <a:effectLst/>
                          <a:latin typeface="Gill Sans MT" panose="020B0502020104020203" pitchFamily="34" charset="0"/>
                        </a:rPr>
                        <a:t>1 861 651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t"/>
                      <a:r>
                        <a:rPr lang="en-ZA" sz="1050" b="1" i="0" u="none" strike="noStrike" dirty="0">
                          <a:solidFill>
                            <a:srgbClr val="000000"/>
                          </a:solidFill>
                          <a:effectLst/>
                          <a:latin typeface="Gill Sans MT" panose="020B0502020104020203" pitchFamily="34" charset="0"/>
                        </a:rPr>
                        <a:t>77,8%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t"/>
                      <a:r>
                        <a:rPr lang="en-ZA" sz="1050" b="1" i="0" u="none" strike="noStrike" dirty="0">
                          <a:solidFill>
                            <a:srgbClr val="000000"/>
                          </a:solidFill>
                          <a:effectLst/>
                          <a:latin typeface="Gill Sans MT" panose="020B0502020104020203" pitchFamily="34" charset="0"/>
                        </a:rPr>
                        <a:t>1 961 119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ZA" sz="1050" b="1" i="0" u="none" strike="noStrike" kern="1200" dirty="0">
                          <a:solidFill>
                            <a:srgbClr val="000000"/>
                          </a:solidFill>
                          <a:effectLst/>
                          <a:latin typeface="Gill Sans MT" panose="020B0502020104020203" pitchFamily="34" charset="0"/>
                          <a:ea typeface="+mn-ea"/>
                          <a:cs typeface="+mn-cs"/>
                        </a:rPr>
                        <a:t>                  </a:t>
                      </a:r>
                      <a:r>
                        <a:rPr lang="en-ZA" sz="1050" b="1" i="0" u="none" strike="noStrike" kern="1200" dirty="0" smtClean="0">
                          <a:solidFill>
                            <a:srgbClr val="000000"/>
                          </a:solidFill>
                          <a:effectLst/>
                          <a:latin typeface="Gill Sans MT" panose="020B0502020104020203" pitchFamily="34" charset="0"/>
                          <a:ea typeface="+mn-ea"/>
                          <a:cs typeface="+mn-cs"/>
                        </a:rPr>
                        <a:t> </a:t>
                      </a:r>
                      <a:r>
                        <a:rPr lang="en-ZA" sz="1050" b="1" i="0" u="none" strike="noStrike" kern="1200" dirty="0">
                          <a:solidFill>
                            <a:srgbClr val="000000"/>
                          </a:solidFill>
                          <a:effectLst/>
                          <a:latin typeface="Gill Sans MT" panose="020B0502020104020203" pitchFamily="34" charset="0"/>
                          <a:ea typeface="+mn-ea"/>
                          <a:cs typeface="+mn-cs"/>
                        </a:rPr>
                        <a:t>99 468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7"/>
                  </a:ext>
                </a:extLst>
              </a:tr>
            </a:tbl>
          </a:graphicData>
        </a:graphic>
      </p:graphicFrame>
      <p:sp>
        <p:nvSpPr>
          <p:cNvPr id="2" name="Footer Placeholder 1">
            <a:extLst>
              <a:ext uri="{FF2B5EF4-FFF2-40B4-BE49-F238E27FC236}">
                <a16:creationId xmlns:a16="http://schemas.microsoft.com/office/drawing/2014/main" id="{6684A393-B375-42D9-8591-992ACA0118CB}"/>
              </a:ext>
            </a:extLst>
          </p:cNvPr>
          <p:cNvSpPr>
            <a:spLocks noGrp="1"/>
          </p:cNvSpPr>
          <p:nvPr>
            <p:ph type="ftr" sz="quarter" idx="11"/>
          </p:nvPr>
        </p:nvSpPr>
        <p:spPr>
          <a:xfrm>
            <a:off x="420624" y="5783737"/>
            <a:ext cx="5145987" cy="392474"/>
          </a:xfrm>
        </p:spPr>
        <p:txBody>
          <a:bodyPr/>
          <a:lstStyle/>
          <a:p>
            <a:pPr algn="l"/>
            <a:r>
              <a:rPr lang="en-ZA" sz="9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18730219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2464" y="5991226"/>
            <a:ext cx="4209536"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62464" y="202746"/>
            <a:ext cx="8401201" cy="313448"/>
          </a:xfrm>
          <a:solidFill>
            <a:srgbClr val="F1995D"/>
          </a:solidFill>
        </p:spPr>
        <p:txBody>
          <a:bodyPr>
            <a:noAutofit/>
          </a:bodyPr>
          <a:lstStyle/>
          <a:p>
            <a:pPr algn="ctr"/>
            <a:r>
              <a:rPr lang="en-ZA" sz="2000" dirty="0">
                <a:solidFill>
                  <a:schemeClr val="tx1"/>
                </a:solidFill>
                <a:cs typeface="Arial" panose="020B0604020202020204" pitchFamily="34" charset="0"/>
              </a:rPr>
              <a:t>LIST OF ACRONYMS AND ABBREVIATIONS</a:t>
            </a:r>
          </a:p>
        </p:txBody>
      </p:sp>
      <p:graphicFrame>
        <p:nvGraphicFramePr>
          <p:cNvPr id="7" name="Content Placeholder 5">
            <a:extLst>
              <a:ext uri="{FF2B5EF4-FFF2-40B4-BE49-F238E27FC236}">
                <a16:creationId xmlns:a16="http://schemas.microsoft.com/office/drawing/2014/main" id="{3464156D-B1C8-408F-BE1D-0380F56AC317}"/>
              </a:ext>
            </a:extLst>
          </p:cNvPr>
          <p:cNvGraphicFramePr>
            <a:graphicFrameLocks noGrp="1"/>
          </p:cNvGraphicFramePr>
          <p:nvPr>
            <p:ph idx="1"/>
            <p:extLst>
              <p:ext uri="{D42A27DB-BD31-4B8C-83A1-F6EECF244321}">
                <p14:modId xmlns:p14="http://schemas.microsoft.com/office/powerpoint/2010/main" val="566419580"/>
              </p:ext>
            </p:extLst>
          </p:nvPr>
        </p:nvGraphicFramePr>
        <p:xfrm>
          <a:off x="235974" y="664244"/>
          <a:ext cx="8686799" cy="4659924"/>
        </p:xfrm>
        <a:graphic>
          <a:graphicData uri="http://schemas.openxmlformats.org/drawingml/2006/table">
            <a:tbl>
              <a:tblPr firstRow="1" bandRow="1">
                <a:tableStyleId>{F5AB1C69-6EDB-4FF4-983F-18BD219EF322}</a:tableStyleId>
              </a:tblPr>
              <a:tblGrid>
                <a:gridCol w="4549549">
                  <a:extLst>
                    <a:ext uri="{9D8B030D-6E8A-4147-A177-3AD203B41FA5}">
                      <a16:colId xmlns:a16="http://schemas.microsoft.com/office/drawing/2014/main" val="20000"/>
                    </a:ext>
                  </a:extLst>
                </a:gridCol>
                <a:gridCol w="4137250">
                  <a:extLst>
                    <a:ext uri="{9D8B030D-6E8A-4147-A177-3AD203B41FA5}">
                      <a16:colId xmlns:a16="http://schemas.microsoft.com/office/drawing/2014/main" val="20001"/>
                    </a:ext>
                  </a:extLst>
                </a:gridCol>
              </a:tblGrid>
              <a:tr h="4659924">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AGSA:</a:t>
                      </a: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Auditor-General South Africa</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B-BBEE:</a:t>
                      </a: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	broad-based black economic empowerment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BEC:             Bid Evaluation </a:t>
                      </a: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Committee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BSC:             Bid Specification Committee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CMT:</a:t>
                      </a: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	Coastal and Marine Tourism </a:t>
                      </a:r>
                      <a:endPar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EC:	Eastern Cape </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FTE</a:t>
                      </a: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	full-time equivalent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GTIP:	Green Tourism Incentive Programme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GP:	Gauteng Province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KZN:	KwaZulu-Natal</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LP:	Limpopo Province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MASP:	Market Access Support Programme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MoU:            </a:t>
                      </a: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Memorandum of Understanding</a:t>
                      </a:r>
                      <a:endPar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MP:	Mpumalanga Province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NT:	National Treasury</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NC</a:t>
                      </a: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	Northern Cape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NTSS:	National Tourism Sector </a:t>
                      </a: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Strategy</a:t>
                      </a:r>
                      <a:endPar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NW:	North West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SCM:             Supply Chain Management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SLA:              Service Level Agreement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SMS:	Senior Management Services</a:t>
                      </a:r>
                    </a:p>
                    <a:p>
                      <a:pPr marL="900113" marR="0" lvl="0" indent="-900113"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SMMEs:	Small, Medium and Micro-sized Enterprises </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STR:	State of Tourism Report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TBCSA:	Tourism Business Council of South Africa</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TEF:	Tourism Equity Fund</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TGSP:	Tourism Grading Support Programme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ToR:	Terms of Reference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TTF</a:t>
                      </a: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	Tourism Transformation Fund</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VIC:              Visitor Interpretation Centre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WC:	Western Cape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WHS:	World Heritage Site</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1" i="0" u="none" strike="noStrike" kern="1200" cap="none" spc="0" normalizeH="0" baseline="0" dirty="0" smtClean="0">
                          <a:ln>
                            <a:noFill/>
                          </a:ln>
                          <a:solidFill>
                            <a:schemeClr val="tx1"/>
                          </a:solidFill>
                          <a:effectLst/>
                          <a:uLnTx/>
                          <a:uFillTx/>
                          <a:latin typeface="Gill Sans MT" panose="020B0502020104020203" pitchFamily="34" charset="0"/>
                          <a:ea typeface="+mn-ea"/>
                          <a:cs typeface="+mn-cs"/>
                        </a:rPr>
                        <a:t>WSP</a:t>
                      </a:r>
                      <a:r>
                        <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	Workplace Skills Plan</a:t>
                      </a:r>
                    </a:p>
                    <a:p>
                      <a:pPr marL="914400" marR="0" lvl="0" indent="-914400" algn="just" defTabSz="914400" rtl="0" eaLnBrk="1" fontAlgn="base"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4466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3" name="Footer Placeholder 1"/>
          <p:cNvSpPr>
            <a:spLocks noGrp="1"/>
          </p:cNvSpPr>
          <p:nvPr>
            <p:ph type="ftr" sz="quarter" idx="11"/>
          </p:nvPr>
        </p:nvSpPr>
        <p:spPr>
          <a:xfrm>
            <a:off x="727704" y="5991226"/>
            <a:ext cx="5717059"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
        <p:nvSpPr>
          <p:cNvPr id="4" name="Rectangle 3"/>
          <p:cNvSpPr/>
          <p:nvPr/>
        </p:nvSpPr>
        <p:spPr>
          <a:xfrm>
            <a:off x="393108" y="1370739"/>
            <a:ext cx="8426152" cy="3170099"/>
          </a:xfrm>
          <a:prstGeom prst="rect">
            <a:avLst/>
          </a:prstGeom>
          <a:noFill/>
        </p:spPr>
        <p:txBody>
          <a:bodyPr wrap="square">
            <a:spAutoFit/>
          </a:bodyPr>
          <a:lstStyle/>
          <a:p>
            <a:pPr algn="ctr" eaLnBrk="0" hangingPunct="0">
              <a:defRPr/>
            </a:pPr>
            <a:r>
              <a:rPr lang="en-US" sz="4000" b="1" dirty="0">
                <a:solidFill>
                  <a:srgbClr val="ED7D31"/>
                </a:solidFill>
                <a:latin typeface="Gill Sans MT" panose="020B0502020104020203" pitchFamily="34" charset="0"/>
              </a:rPr>
              <a:t>2.2	PROGRAMME 2</a:t>
            </a:r>
          </a:p>
          <a:p>
            <a:pPr algn="ctr" eaLnBrk="0" hangingPunct="0">
              <a:defRPr/>
            </a:pPr>
            <a:endParaRPr lang="en-US" sz="4000" b="1" dirty="0">
              <a:solidFill>
                <a:srgbClr val="ED7D31"/>
              </a:solidFill>
              <a:latin typeface="Gill Sans MT" panose="020B0502020104020203" pitchFamily="34" charset="0"/>
            </a:endParaRPr>
          </a:p>
          <a:p>
            <a:pPr algn="ctr" eaLnBrk="0" hangingPunct="0">
              <a:defRPr/>
            </a:pPr>
            <a:r>
              <a:rPr lang="en-US" sz="4000" b="1" dirty="0">
                <a:solidFill>
                  <a:srgbClr val="ED7D31"/>
                </a:solidFill>
                <a:latin typeface="Gill Sans MT" panose="020B0502020104020203" pitchFamily="34" charset="0"/>
              </a:rPr>
              <a:t>TOURISM RESEARCH, POLICY AND INTERNATIONAL RELATIONS</a:t>
            </a:r>
          </a:p>
        </p:txBody>
      </p:sp>
    </p:spTree>
    <p:extLst>
      <p:ext uri="{BB962C8B-B14F-4D97-AF65-F5344CB8AC3E}">
        <p14:creationId xmlns:p14="http://schemas.microsoft.com/office/powerpoint/2010/main" val="25856837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70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2313992" y="2698294"/>
            <a:ext cx="4171058"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lgn="ctr">
              <a:buNone/>
            </a:pPr>
            <a:r>
              <a:rPr lang="en-US" sz="4800" b="1" dirty="0">
                <a:solidFill>
                  <a:srgbClr val="ED7D31"/>
                </a:solidFill>
                <a:latin typeface="Gill Sans MT" panose="020B0502020104020203" pitchFamily="34" charset="0"/>
              </a:rPr>
              <a:t>Thank You</a:t>
            </a:r>
          </a:p>
        </p:txBody>
      </p:sp>
      <p:sp>
        <p:nvSpPr>
          <p:cNvPr id="4" name="Footer Placeholder 1"/>
          <p:cNvSpPr>
            <a:spLocks noGrp="1"/>
          </p:cNvSpPr>
          <p:nvPr>
            <p:ph type="ftr" sz="quarter" idx="11"/>
          </p:nvPr>
        </p:nvSpPr>
        <p:spPr>
          <a:xfrm>
            <a:off x="628650" y="5991226"/>
            <a:ext cx="4171058"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76942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785132312"/>
              </p:ext>
            </p:extLst>
          </p:nvPr>
        </p:nvGraphicFramePr>
        <p:xfrm>
          <a:off x="328532" y="224005"/>
          <a:ext cx="8532005" cy="5273121"/>
        </p:xfrm>
        <a:graphic>
          <a:graphicData uri="http://schemas.openxmlformats.org/drawingml/2006/table">
            <a:tbl>
              <a:tblPr>
                <a:tableStyleId>{8A107856-5554-42FB-B03E-39F5DBC370BA}</a:tableStyleId>
              </a:tblPr>
              <a:tblGrid>
                <a:gridCol w="1929476">
                  <a:extLst>
                    <a:ext uri="{9D8B030D-6E8A-4147-A177-3AD203B41FA5}">
                      <a16:colId xmlns:a16="http://schemas.microsoft.com/office/drawing/2014/main" val="20000"/>
                    </a:ext>
                  </a:extLst>
                </a:gridCol>
                <a:gridCol w="1586204">
                  <a:extLst>
                    <a:ext uri="{9D8B030D-6E8A-4147-A177-3AD203B41FA5}">
                      <a16:colId xmlns:a16="http://schemas.microsoft.com/office/drawing/2014/main" val="20001"/>
                    </a:ext>
                  </a:extLst>
                </a:gridCol>
                <a:gridCol w="1866123">
                  <a:extLst>
                    <a:ext uri="{9D8B030D-6E8A-4147-A177-3AD203B41FA5}">
                      <a16:colId xmlns:a16="http://schemas.microsoft.com/office/drawing/2014/main" val="20003"/>
                    </a:ext>
                  </a:extLst>
                </a:gridCol>
                <a:gridCol w="3150202">
                  <a:extLst>
                    <a:ext uri="{9D8B030D-6E8A-4147-A177-3AD203B41FA5}">
                      <a16:colId xmlns:a16="http://schemas.microsoft.com/office/drawing/2014/main" val="20004"/>
                    </a:ext>
                  </a:extLst>
                </a:gridCol>
              </a:tblGrid>
              <a:tr h="597089">
                <a:tc gridSpan="4">
                  <a:txBody>
                    <a:bodyPr/>
                    <a:lstStyle/>
                    <a:p>
                      <a:pPr algn="just"/>
                      <a:r>
                        <a:rPr lang="en-ZA" sz="1400" b="1" kern="1200" dirty="0">
                          <a:latin typeface="Gill Sans MT" panose="020B0502020104020203" pitchFamily="34" charset="0"/>
                          <a:cs typeface="Arial" panose="020B0604020202020204" pitchFamily="34" charset="0"/>
                        </a:rPr>
                        <a:t>Strategic objective: </a:t>
                      </a:r>
                      <a:r>
                        <a:rPr lang="en-ZA" sz="1400" b="1" kern="1200" dirty="0">
                          <a:solidFill>
                            <a:schemeClr val="tx1"/>
                          </a:solidFill>
                          <a:latin typeface="Gill Sans MT" panose="020B0502020104020203" pitchFamily="34" charset="0"/>
                          <a:ea typeface="+mn-ea"/>
                          <a:cs typeface="Arial" panose="020B0604020202020204" pitchFamily="34" charset="0"/>
                        </a:rPr>
                        <a:t>To create an enabling legislative and regulatory environment for tourism development and growth.</a:t>
                      </a:r>
                      <a:endParaRPr lang="en-US" sz="1400" b="1" kern="1200" dirty="0">
                        <a:solidFill>
                          <a:schemeClr val="tx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7867">
                <a:tc rowSpan="2">
                  <a:txBody>
                    <a:bodyPr/>
                    <a:lstStyle/>
                    <a:p>
                      <a:pPr algn="ctr">
                        <a:lnSpc>
                          <a:spcPct val="100000"/>
                        </a:lnSpc>
                      </a:pPr>
                      <a:r>
                        <a:rPr lang="en-US" sz="1400" b="1" dirty="0">
                          <a:latin typeface="Gill Sans MT" panose="020B0502020104020203" pitchFamily="34" charset="0"/>
                          <a:cs typeface="Arial" panose="020B0604020202020204" pitchFamily="34" charset="0"/>
                        </a:rPr>
                        <a:t>Key</a:t>
                      </a:r>
                      <a:r>
                        <a:rPr lang="en-US" sz="1400" b="1" baseline="0" dirty="0">
                          <a:latin typeface="Gill Sans MT" panose="020B0502020104020203" pitchFamily="34" charset="0"/>
                          <a:cs typeface="Arial" panose="020B0604020202020204" pitchFamily="34" charset="0"/>
                        </a:rPr>
                        <a:t> Performance Indicator</a:t>
                      </a:r>
                      <a:endParaRPr lang="en-US" sz="14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a:latin typeface="Gill Sans MT" panose="020B0502020104020203" pitchFamily="34" charset="0"/>
                          <a:cs typeface="Arial" panose="020B0604020202020204" pitchFamily="34" charset="0"/>
                        </a:rPr>
                        <a:t>Annual Target</a:t>
                      </a:r>
                      <a:endParaRPr lang="en-US" sz="14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5834">
                <a:tc vMerge="1">
                  <a:txBody>
                    <a:bodyPr/>
                    <a:lstStyle/>
                    <a:p>
                      <a:endParaRPr lang="en-ZA"/>
                    </a:p>
                  </a:txBody>
                  <a:tcPr/>
                </a:tc>
                <a:tc vMerge="1">
                  <a:txBody>
                    <a:bodyPr/>
                    <a:lstStyle/>
                    <a:p>
                      <a:endParaRPr lang="en-ZA"/>
                    </a:p>
                  </a:txBody>
                  <a:tcPr/>
                </a:tc>
                <a:tc>
                  <a:txBody>
                    <a:bodyPr/>
                    <a:lstStyle/>
                    <a:p>
                      <a:pPr algn="ctr">
                        <a:lnSpc>
                          <a:spcPct val="100000"/>
                        </a:lnSpc>
                      </a:pPr>
                      <a:r>
                        <a:rPr lang="en-US" sz="1400" b="1" dirty="0">
                          <a:latin typeface="Gill Sans MT" panose="020B0502020104020203" pitchFamily="34" charset="0"/>
                          <a:cs typeface="Arial" panose="020B0604020202020204" pitchFamily="34" charset="0"/>
                        </a:rPr>
                        <a:t>Quarter 3 Targets</a:t>
                      </a:r>
                      <a:endParaRPr lang="en-US" sz="14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cs typeface="Arial" panose="020B0604020202020204" pitchFamily="34" charset="0"/>
                        </a:rPr>
                        <a:t>Quarter 3 Performance – </a:t>
                      </a:r>
                      <a:r>
                        <a:rPr lang="en-ZA" sz="1400" b="1" i="0" dirty="0">
                          <a:latin typeface="Gill Sans MT" panose="020B0502020104020203" pitchFamily="34" charset="0"/>
                          <a:cs typeface="Arial" panose="020B0604020202020204" pitchFamily="34" charset="0"/>
                        </a:rPr>
                        <a:t>Actual </a:t>
                      </a:r>
                      <a:r>
                        <a:rPr lang="en-US" sz="1400" b="1" dirty="0">
                          <a:latin typeface="Gill Sans MT" panose="020B0502020104020203" pitchFamily="34" charset="0"/>
                          <a:cs typeface="Arial" panose="020B0604020202020204" pitchFamily="34" charset="0"/>
                        </a:rPr>
                        <a:t>Data </a:t>
                      </a:r>
                      <a:endParaRPr lang="en-US" sz="14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01832">
                <a:tc>
                  <a:txBody>
                    <a:bodyPr/>
                    <a:lstStyle/>
                    <a:p>
                      <a:pPr marL="342900" indent="-342900" algn="just">
                        <a:buFont typeface="+mj-lt"/>
                        <a:buAutoNum type="arabicPeriod"/>
                      </a:pPr>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Development of Policy framework to support SA Missions for tourism development and promotion.</a:t>
                      </a:r>
                    </a:p>
                  </a:txBody>
                  <a:tcPr marL="86400" marR="86400" marT="0" marB="0">
                    <a:solidFill>
                      <a:schemeClr val="bg1"/>
                    </a:solidFill>
                  </a:tcPr>
                </a:tc>
                <a:tc>
                  <a:txBody>
                    <a:bodyPr/>
                    <a:lstStyle/>
                    <a:p>
                      <a:pPr algn="just"/>
                      <a:r>
                        <a:rPr lang="en-ZA" sz="1400" b="0" i="0" u="none" strike="noStrike" kern="1200" baseline="0" dirty="0">
                          <a:solidFill>
                            <a:schemeClr val="dk1"/>
                          </a:solidFill>
                          <a:latin typeface="Gill Sans MT" panose="020B0502020104020203" pitchFamily="34" charset="0"/>
                          <a:ea typeface="+mn-ea"/>
                          <a:cs typeface="Arial" panose="020B0604020202020204" pitchFamily="34" charset="0"/>
                        </a:rPr>
                        <a:t>Policy Framework for the SA Missions tourism promotion and facilitation support developed.</a:t>
                      </a:r>
                    </a:p>
                    <a:p>
                      <a:pPr algn="just" fontAlgn="t"/>
                      <a:endParaRPr lang="en-ZA" sz="1400" b="1" i="0" u="none" strike="noStrike" dirty="0">
                        <a:solidFill>
                          <a:srgbClr val="000000"/>
                        </a:solidFill>
                        <a:effectLst/>
                        <a:latin typeface="Gill Sans MT" panose="020B0502020104020203" pitchFamily="34" charset="0"/>
                        <a:cs typeface="Arial" panose="020B0604020202020204" pitchFamily="34" charset="0"/>
                      </a:endParaRPr>
                    </a:p>
                  </a:txBody>
                  <a:tcPr marL="85725" marR="86400" marT="9525" marB="0">
                    <a:solidFill>
                      <a:schemeClr val="bg1"/>
                    </a:solidFill>
                  </a:tcPr>
                </a:tc>
                <a:tc>
                  <a:txBody>
                    <a:bodyPr/>
                    <a:lstStyle/>
                    <a:p>
                      <a:pPr algn="just" fontAlgn="t"/>
                      <a:r>
                        <a:rPr lang="en-ZA" sz="1400" b="0" i="0" u="none" strike="noStrike" kern="1200" dirty="0">
                          <a:solidFill>
                            <a:srgbClr val="000000"/>
                          </a:solidFill>
                          <a:effectLst/>
                          <a:latin typeface="Gill Sans MT" panose="020B0502020104020203" pitchFamily="34" charset="0"/>
                          <a:ea typeface="+mn-ea"/>
                          <a:cs typeface="Arial" panose="020B0604020202020204" pitchFamily="34" charset="0"/>
                        </a:rPr>
                        <a:t>Consultation on draft Policy framework for the SA Missions’</a:t>
                      </a:r>
                    </a:p>
                    <a:p>
                      <a:pPr algn="just" fontAlgn="t"/>
                      <a:r>
                        <a:rPr lang="en-ZA" sz="1400" b="0" i="0" u="none" strike="noStrike" kern="1200" dirty="0">
                          <a:solidFill>
                            <a:srgbClr val="000000"/>
                          </a:solidFill>
                          <a:effectLst/>
                          <a:latin typeface="Gill Sans MT" panose="020B0502020104020203" pitchFamily="34" charset="0"/>
                          <a:ea typeface="+mn-ea"/>
                          <a:cs typeface="Arial" panose="020B0604020202020204" pitchFamily="34" charset="0"/>
                        </a:rPr>
                        <a:t>tourism promotion and facilitation support finalised.</a:t>
                      </a:r>
                    </a:p>
                    <a:p>
                      <a:pPr algn="just"/>
                      <a:endParaRPr lang="en-ZA" sz="14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dirty="0">
                          <a:solidFill>
                            <a:srgbClr val="000000"/>
                          </a:solidFill>
                          <a:effectLst/>
                          <a:latin typeface="Gill Sans MT" panose="020B0502020104020203" pitchFamily="34" charset="0"/>
                          <a:ea typeface="+mn-ea"/>
                          <a:cs typeface="Arial" panose="020B0604020202020204" pitchFamily="34" charset="0"/>
                        </a:rPr>
                        <a:t>Consultation on draft Policy framework for the SA Missions’ tourism promotion and facilitation support was finalised</a:t>
                      </a:r>
                      <a:r>
                        <a:rPr lang="en-ZA" sz="1400" b="0" i="0" u="none" strike="noStrike" kern="1200" dirty="0" smtClean="0">
                          <a:solidFill>
                            <a:srgbClr val="000000"/>
                          </a:solidFill>
                          <a:effectLst/>
                          <a:latin typeface="Gill Sans MT" panose="020B0502020104020203" pitchFamily="34" charset="0"/>
                          <a:ea typeface="+mn-ea"/>
                          <a:cs typeface="Arial" panose="020B0604020202020204" pitchFamily="34" charset="0"/>
                        </a:rPr>
                        <a:t>. DIRCO and SA Tourism were consulted.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0" i="0" u="none" strike="noStrike" kern="1200" dirty="0" smtClean="0">
                        <a:solidFill>
                          <a:srgbClr val="000000"/>
                        </a:solidFill>
                        <a:effectLst/>
                        <a:latin typeface="Gill Sans MT" panose="020B0502020104020203"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i="0" u="none" strike="noStrike" kern="1200" noProof="0" dirty="0" smtClean="0">
                          <a:solidFill>
                            <a:srgbClr val="000000"/>
                          </a:solidFill>
                          <a:effectLst/>
                          <a:latin typeface="Gill Sans MT" panose="020B0502020104020203" pitchFamily="34" charset="0"/>
                          <a:ea typeface="+mn-ea"/>
                          <a:cs typeface="Arial" panose="020B0604020202020204" pitchFamily="34" charset="0"/>
                        </a:rPr>
                        <a:t>The objectives of the policy framework are to: Enhance the promotion of SA as the preferred tourism destination (destination of choice) through utilising SA Missions; Facilitate capacity building in the field of tourism for officials in South African Missions abroad; Facilitate the promotion of tourism as a trade and investment opportunity; and Support Missions in order to obtain market insights and intelligence relevant to the tourism sector.</a:t>
                      </a:r>
                      <a:endParaRPr lang="en-ZA" sz="1400" b="0" i="0" u="none" strike="noStrike" kern="1200" dirty="0">
                        <a:solidFill>
                          <a:srgbClr val="000000"/>
                        </a:solidFill>
                        <a:effectLst/>
                        <a:latin typeface="Gill Sans MT" panose="020B0502020104020203" pitchFamily="34" charset="0"/>
                        <a:ea typeface="+mn-ea"/>
                        <a:cs typeface="Arial" panose="020B0604020202020204" pitchFamily="34" charset="0"/>
                      </a:endParaRPr>
                    </a:p>
                    <a:p>
                      <a:pPr algn="just"/>
                      <a:endParaRPr lang="en-ZA" sz="14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extLst>
                  <a:ext uri="{0D108BD9-81ED-4DB2-BD59-A6C34878D82A}">
                    <a16:rowId xmlns:a16="http://schemas.microsoft.com/office/drawing/2014/main" val="10003"/>
                  </a:ext>
                </a:extLst>
              </a:tr>
            </a:tbl>
          </a:graphicData>
        </a:graphic>
      </p:graphicFrame>
      <p:sp>
        <p:nvSpPr>
          <p:cNvPr id="13" name="Footer Placeholder 1"/>
          <p:cNvSpPr>
            <a:spLocks noGrp="1"/>
          </p:cNvSpPr>
          <p:nvPr>
            <p:ph type="ftr" sz="quarter" idx="11"/>
          </p:nvPr>
        </p:nvSpPr>
        <p:spPr>
          <a:xfrm>
            <a:off x="451362" y="5745566"/>
            <a:ext cx="4243468"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326396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52867518"/>
              </p:ext>
            </p:extLst>
          </p:nvPr>
        </p:nvGraphicFramePr>
        <p:xfrm>
          <a:off x="328532" y="224005"/>
          <a:ext cx="8532005" cy="5468872"/>
        </p:xfrm>
        <a:graphic>
          <a:graphicData uri="http://schemas.openxmlformats.org/drawingml/2006/table">
            <a:tbl>
              <a:tblPr>
                <a:tableStyleId>{8A107856-5554-42FB-B03E-39F5DBC370BA}</a:tableStyleId>
              </a:tblPr>
              <a:tblGrid>
                <a:gridCol w="1747156">
                  <a:extLst>
                    <a:ext uri="{9D8B030D-6E8A-4147-A177-3AD203B41FA5}">
                      <a16:colId xmlns:a16="http://schemas.microsoft.com/office/drawing/2014/main" val="20000"/>
                    </a:ext>
                  </a:extLst>
                </a:gridCol>
                <a:gridCol w="1945806">
                  <a:extLst>
                    <a:ext uri="{9D8B030D-6E8A-4147-A177-3AD203B41FA5}">
                      <a16:colId xmlns:a16="http://schemas.microsoft.com/office/drawing/2014/main" val="20001"/>
                    </a:ext>
                  </a:extLst>
                </a:gridCol>
                <a:gridCol w="1679510">
                  <a:extLst>
                    <a:ext uri="{9D8B030D-6E8A-4147-A177-3AD203B41FA5}">
                      <a16:colId xmlns:a16="http://schemas.microsoft.com/office/drawing/2014/main" val="3262248041"/>
                    </a:ext>
                  </a:extLst>
                </a:gridCol>
                <a:gridCol w="3159533">
                  <a:extLst>
                    <a:ext uri="{9D8B030D-6E8A-4147-A177-3AD203B41FA5}">
                      <a16:colId xmlns:a16="http://schemas.microsoft.com/office/drawing/2014/main" val="1515958188"/>
                    </a:ext>
                  </a:extLst>
                </a:gridCol>
              </a:tblGrid>
              <a:tr h="473207">
                <a:tc gridSpan="4">
                  <a:txBody>
                    <a:bodyPr/>
                    <a:lstStyle/>
                    <a:p>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Strategic objective: To provide knowledge services to inform policy, planning and decision </a:t>
                      </a:r>
                      <a:r>
                        <a:rPr lang="en-ZA" sz="1500" b="1" i="0" u="none" strike="noStrike" kern="1200" baseline="0" dirty="0" smtClean="0">
                          <a:solidFill>
                            <a:schemeClr val="dk1"/>
                          </a:solidFill>
                          <a:latin typeface="Gill Sans MT" panose="020B0502020104020203" pitchFamily="34" charset="0"/>
                          <a:ea typeface="+mn-ea"/>
                          <a:cs typeface="Arial" panose="020B0604020202020204" pitchFamily="34" charset="0"/>
                        </a:rPr>
                        <a:t>making.</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31245">
                <a:tc rowSpan="2">
                  <a:txBody>
                    <a:bodyPr/>
                    <a:lstStyle/>
                    <a:p>
                      <a:pPr algn="ctr">
                        <a:lnSpc>
                          <a:spcPct val="100000"/>
                        </a:lnSpc>
                      </a:pPr>
                      <a:r>
                        <a:rPr lang="en-US" sz="1500" b="1" dirty="0">
                          <a:latin typeface="Gill Sans MT" panose="020B0502020104020203" pitchFamily="34" charset="0"/>
                          <a:cs typeface="Arial" panose="020B0604020202020204" pitchFamily="34" charset="0"/>
                        </a:rPr>
                        <a:t>Key</a:t>
                      </a:r>
                      <a:r>
                        <a:rPr lang="en-US" sz="1500" b="1" baseline="0" dirty="0">
                          <a:latin typeface="Gill Sans MT" panose="020B0502020104020203" pitchFamily="34" charset="0"/>
                          <a:cs typeface="Arial" panose="020B0604020202020204" pitchFamily="34" charset="0"/>
                        </a:rPr>
                        <a:t> Performance Indicator</a:t>
                      </a:r>
                      <a:endParaRPr lang="en-US" sz="15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a:latin typeface="Gill Sans MT" panose="020B0502020104020203" pitchFamily="34" charset="0"/>
                          <a:cs typeface="Arial" panose="020B0604020202020204" pitchFamily="34" charset="0"/>
                        </a:rPr>
                        <a:t>Annual Target</a:t>
                      </a:r>
                      <a:endParaRPr lang="en-US" sz="1500" b="1" dirty="0">
                        <a:solidFill>
                          <a:schemeClr val="tx1"/>
                        </a:solidFill>
                        <a:latin typeface="Gill Sans MT" panose="020B0502020104020203" pitchFamily="34" charset="0"/>
                        <a:cs typeface="Arial" panose="020B0604020202020204"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67848">
                <a:tc vMerge="1">
                  <a:txBody>
                    <a:bodyPr/>
                    <a:lstStyle/>
                    <a:p>
                      <a:endParaRPr lang="en-ZA"/>
                    </a:p>
                  </a:txBody>
                  <a:tcPr/>
                </a:tc>
                <a:tc vMerge="1">
                  <a:txBody>
                    <a:bodyPr/>
                    <a:lstStyle/>
                    <a:p>
                      <a:endParaRPr lang="en-ZA"/>
                    </a:p>
                  </a:txBody>
                  <a:tcPr/>
                </a:tc>
                <a:tc>
                  <a:txBody>
                    <a:bodyPr/>
                    <a:lstStyle/>
                    <a:p>
                      <a:pPr algn="ctr">
                        <a:lnSpc>
                          <a:spcPct val="100000"/>
                        </a:lnSpc>
                      </a:pPr>
                      <a:r>
                        <a:rPr lang="en-US" sz="1500" b="1" dirty="0">
                          <a:latin typeface="Gill Sans MT" panose="020B0502020104020203" pitchFamily="34" charset="0"/>
                          <a:cs typeface="Arial" panose="020B0604020202020204" pitchFamily="34" charset="0"/>
                        </a:rPr>
                        <a:t>Quarter 3 Targets</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cs typeface="Arial" panose="020B0604020202020204" pitchFamily="34" charset="0"/>
                        </a:rPr>
                        <a:t>Quarter 3 Performance – </a:t>
                      </a:r>
                      <a:r>
                        <a:rPr lang="en-ZA" sz="1500" b="1" i="0" dirty="0">
                          <a:latin typeface="Gill Sans MT" panose="020B0502020104020203" pitchFamily="34" charset="0"/>
                          <a:cs typeface="Arial" panose="020B0604020202020204" pitchFamily="34" charset="0"/>
                        </a:rPr>
                        <a:t>Actual </a:t>
                      </a:r>
                      <a:r>
                        <a:rPr lang="en-US" sz="1500" b="1" dirty="0">
                          <a:latin typeface="Gill Sans MT" panose="020B0502020104020203" pitchFamily="34" charset="0"/>
                          <a:cs typeface="Arial" panose="020B0604020202020204" pitchFamily="34" charset="0"/>
                        </a:rPr>
                        <a:t>Data</a:t>
                      </a:r>
                      <a:endParaRPr lang="en-US" sz="1500" b="1" dirty="0">
                        <a:solidFill>
                          <a:schemeClr val="tx1"/>
                        </a:solidFill>
                        <a:latin typeface="Gill Sans MT" panose="020B0502020104020203"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12399">
                <a:tc rowSpan="4">
                  <a:txBody>
                    <a:bodyPr/>
                    <a:lstStyle/>
                    <a:p>
                      <a:pPr marL="342900" indent="-342900" algn="just">
                        <a:buFont typeface="+mj-lt"/>
                        <a:buAutoNum type="arabicPeriod" startAt="2"/>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Number of monitoring and evaluation reports on tourism projects and initiatives developed.	</a:t>
                      </a:r>
                    </a:p>
                  </a:txBody>
                  <a:tcPr marL="86400" marR="86400" marT="0" marB="0">
                    <a:solidFill>
                      <a:schemeClr val="bg1"/>
                    </a:solidFill>
                  </a:tcPr>
                </a:tc>
                <a:tc gridSpan="3">
                  <a:txBody>
                    <a:bodyPr/>
                    <a:lstStyle/>
                    <a:p>
                      <a:pPr algn="just"/>
                      <a:r>
                        <a:rPr lang="en-ZA" sz="1500" b="1" i="0" u="none" strike="noStrike" kern="1200" baseline="0" dirty="0">
                          <a:solidFill>
                            <a:schemeClr val="dk1"/>
                          </a:solidFill>
                          <a:latin typeface="Gill Sans MT" panose="020B0502020104020203" pitchFamily="34" charset="0"/>
                          <a:ea typeface="+mn-ea"/>
                          <a:cs typeface="Arial" panose="020B0604020202020204" pitchFamily="34" charset="0"/>
                        </a:rPr>
                        <a:t>Seven monitoring reports developed:</a:t>
                      </a:r>
                      <a:endParaRPr lang="en-ZA" sz="1500" b="0" i="0" u="none" strike="noStrike" kern="1200" baseline="0" dirty="0">
                        <a:solidFill>
                          <a:schemeClr val="dk1"/>
                        </a:solidFill>
                        <a:latin typeface="Gill Sans MT" panose="020B0502020104020203" pitchFamily="34" charset="0"/>
                        <a:ea typeface="+mn-ea"/>
                        <a:cs typeface="Arial" panose="020B0604020202020204" pitchFamily="34" charset="0"/>
                      </a:endParaRPr>
                    </a:p>
                  </a:txBody>
                  <a:tcPr marL="85725" marR="86400" marT="9525" marB="0">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418141">
                <a:tc vMerge="1">
                  <a:txBody>
                    <a:bodyPr/>
                    <a:lstStyle/>
                    <a:p>
                      <a:endParaRPr lang="en-ZA"/>
                    </a:p>
                  </a:txBody>
                  <a:tcPr/>
                </a:tc>
                <a:tc>
                  <a:txBody>
                    <a:bodyPr/>
                    <a:lstStyle/>
                    <a:p>
                      <a:pPr marL="342900" indent="-342900" algn="just">
                        <a:buFont typeface="+mj-lt"/>
                        <a:buAutoNum type="arabicPeriod"/>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2018/19 NTSS Implementation Report developed.</a:t>
                      </a:r>
                    </a:p>
                  </a:txBody>
                  <a:tcPr marL="85725" marR="86400" marT="9525" marB="0">
                    <a:solidFill>
                      <a:schemeClr val="bg1"/>
                    </a:solidFill>
                  </a:tcPr>
                </a:tc>
                <a:tc>
                  <a:txBody>
                    <a:bodyPr/>
                    <a:lstStyle/>
                    <a:p>
                      <a:pPr algn="just" fontAlgn="t"/>
                      <a:r>
                        <a:rPr lang="en-ZA" sz="1500" b="0" i="0" u="none" strike="noStrike" kern="1200" dirty="0">
                          <a:solidFill>
                            <a:srgbClr val="000000"/>
                          </a:solidFill>
                          <a:effectLst/>
                          <a:latin typeface="Gill Sans MT" panose="020B0502020104020203" pitchFamily="34" charset="0"/>
                          <a:ea typeface="+mn-ea"/>
                          <a:cs typeface="Arial" panose="020B0604020202020204" pitchFamily="34" charset="0"/>
                        </a:rPr>
                        <a:t>Consultation on the Draft NTSS Implementation Report.</a:t>
                      </a:r>
                    </a:p>
                  </a:txBody>
                  <a:tcPr marR="90000" marT="0" marB="0">
                    <a:solidFill>
                      <a:schemeClr val="bg1"/>
                    </a:solidFill>
                  </a:tcPr>
                </a:tc>
                <a:tc>
                  <a:txBody>
                    <a:bodyPr/>
                    <a:lstStyle/>
                    <a:p>
                      <a:pPr algn="just" fontAlgn="t"/>
                      <a:r>
                        <a:rPr lang="en-ZA" sz="1500" b="0" i="0" u="none" strike="noStrike" kern="1200" dirty="0">
                          <a:solidFill>
                            <a:srgbClr val="000000"/>
                          </a:solidFill>
                          <a:effectLst/>
                          <a:latin typeface="Gill Sans MT" panose="020B0502020104020203" pitchFamily="34" charset="0"/>
                          <a:ea typeface="+mn-ea"/>
                          <a:cs typeface="Arial" panose="020B0604020202020204" pitchFamily="34" charset="0"/>
                        </a:rPr>
                        <a:t>Consultation on the Draft NTSS</a:t>
                      </a:r>
                    </a:p>
                    <a:p>
                      <a:pPr algn="just" fontAlgn="t"/>
                      <a:r>
                        <a:rPr lang="en-ZA" sz="1500" b="0" i="0" u="none" strike="noStrike" kern="1200" dirty="0">
                          <a:solidFill>
                            <a:srgbClr val="000000"/>
                          </a:solidFill>
                          <a:effectLst/>
                          <a:latin typeface="Gill Sans MT" panose="020B0502020104020203" pitchFamily="34" charset="0"/>
                          <a:ea typeface="+mn-ea"/>
                          <a:cs typeface="Arial" panose="020B0604020202020204" pitchFamily="34" charset="0"/>
                        </a:rPr>
                        <a:t>Implementation Report was done with Branches, South African Tourism and Tourism Business Council of South Africa.</a:t>
                      </a:r>
                    </a:p>
                  </a:txBody>
                  <a:tcPr marR="90000" marT="0" marB="0">
                    <a:solidFill>
                      <a:schemeClr val="bg1"/>
                    </a:solidFill>
                  </a:tcPr>
                </a:tc>
                <a:extLst>
                  <a:ext uri="{0D108BD9-81ED-4DB2-BD59-A6C34878D82A}">
                    <a16:rowId xmlns:a16="http://schemas.microsoft.com/office/drawing/2014/main" val="54933463"/>
                  </a:ext>
                </a:extLst>
              </a:tr>
              <a:tr h="1183016">
                <a:tc vMerge="1">
                  <a:txBody>
                    <a:bodyPr/>
                    <a:lstStyle/>
                    <a:p>
                      <a:endParaRPr lang="en-ZA"/>
                    </a:p>
                  </a:txBody>
                  <a:tcPr/>
                </a:tc>
                <a:tc>
                  <a:txBody>
                    <a:bodyPr/>
                    <a:lstStyle/>
                    <a:p>
                      <a:pPr marL="342900" indent="-342900" algn="just">
                        <a:buFont typeface="+mj-lt"/>
                        <a:buAutoNum type="arabicPeriod" startAt="2"/>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2017/18 </a:t>
                      </a:r>
                      <a:r>
                        <a:rPr lang="en-ZA" sz="1500" b="0" i="0" u="none" strike="noStrike" kern="1200" baseline="0" dirty="0" smtClean="0">
                          <a:solidFill>
                            <a:schemeClr val="dk1"/>
                          </a:solidFill>
                          <a:latin typeface="Gill Sans MT" panose="020B0502020104020203" pitchFamily="34" charset="0"/>
                          <a:ea typeface="+mn-ea"/>
                          <a:cs typeface="Arial" panose="020B0604020202020204" pitchFamily="34" charset="0"/>
                        </a:rPr>
                        <a:t>State of Tourism (STR) STR </a:t>
                      </a: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published.	</a:t>
                      </a:r>
                    </a:p>
                  </a:txBody>
                  <a:tcPr marL="85725" marR="86400" marT="9525" marB="0">
                    <a:solidFill>
                      <a:schemeClr val="bg1"/>
                    </a:solidFill>
                  </a:tcPr>
                </a:tc>
                <a:tc>
                  <a:txBody>
                    <a:bodyPr/>
                    <a:lstStyle/>
                    <a:p>
                      <a:pPr algn="just" fontAlgn="t"/>
                      <a:r>
                        <a:rPr lang="en-US" sz="1500" b="0" i="0" u="none" strike="noStrike" kern="1200" dirty="0" smtClean="0">
                          <a:solidFill>
                            <a:srgbClr val="000000"/>
                          </a:solidFill>
                          <a:effectLst/>
                          <a:latin typeface="Gill Sans MT" panose="020B0502020104020203" pitchFamily="34" charset="0"/>
                          <a:ea typeface="+mn-ea"/>
                          <a:cs typeface="+mn-cs"/>
                        </a:rPr>
                        <a:t>No</a:t>
                      </a:r>
                      <a:r>
                        <a:rPr lang="en-US" sz="1500" b="0" i="0" u="none" strike="noStrike" kern="1200" baseline="0" dirty="0" smtClean="0">
                          <a:solidFill>
                            <a:srgbClr val="000000"/>
                          </a:solidFill>
                          <a:effectLst/>
                          <a:latin typeface="Gill Sans MT" panose="020B0502020104020203" pitchFamily="34" charset="0"/>
                          <a:ea typeface="+mn-ea"/>
                          <a:cs typeface="+mn-cs"/>
                        </a:rPr>
                        <a:t> target for Q3.</a:t>
                      </a:r>
                      <a:endParaRPr lang="en-ZA" sz="1500" b="0" i="0" u="none" strike="noStrike" kern="1200" dirty="0">
                        <a:solidFill>
                          <a:srgbClr val="000000"/>
                        </a:solidFill>
                        <a:effectLst/>
                        <a:latin typeface="Gill Sans MT" panose="020B0502020104020203" pitchFamily="34" charset="0"/>
                        <a:ea typeface="+mn-ea"/>
                        <a:cs typeface="+mn-cs"/>
                      </a:endParaRPr>
                    </a:p>
                  </a:txBody>
                  <a:tcPr marR="90000" marT="0" marB="0">
                    <a:solidFill>
                      <a:schemeClr val="bg1"/>
                    </a:solidFill>
                  </a:tcPr>
                </a:tc>
                <a:tc>
                  <a:txBody>
                    <a:bodyPr/>
                    <a:lstStyle/>
                    <a:p>
                      <a:pPr algn="just" fontAlgn="t"/>
                      <a:r>
                        <a:rPr lang="en-ZA" sz="1500" b="0" i="0" u="none" strike="noStrike" kern="1200" dirty="0" smtClean="0">
                          <a:solidFill>
                            <a:srgbClr val="000000"/>
                          </a:solidFill>
                          <a:effectLst/>
                          <a:latin typeface="Gill Sans MT" panose="020B0502020104020203" pitchFamily="34" charset="0"/>
                          <a:ea typeface="+mn-ea"/>
                          <a:cs typeface="+mn-cs"/>
                        </a:rPr>
                        <a:t>The 2017/18 STR was finalised and published in Quarter Two. Work commenced on drafting the next STR for 2018/19.</a:t>
                      </a:r>
                    </a:p>
                    <a:p>
                      <a:pPr algn="just" fontAlgn="t"/>
                      <a:endParaRPr lang="en-ZA" sz="1500" b="0" i="0" u="none" strike="noStrike" kern="1200" dirty="0">
                        <a:solidFill>
                          <a:srgbClr val="000000"/>
                        </a:solidFill>
                        <a:effectLst/>
                        <a:latin typeface="Gill Sans MT" panose="020B0502020104020203" pitchFamily="34" charset="0"/>
                        <a:ea typeface="+mn-ea"/>
                        <a:cs typeface="+mn-cs"/>
                      </a:endParaRPr>
                    </a:p>
                  </a:txBody>
                  <a:tcPr marR="90000" marT="0" marB="0">
                    <a:solidFill>
                      <a:schemeClr val="bg1"/>
                    </a:solidFill>
                  </a:tcPr>
                </a:tc>
                <a:extLst>
                  <a:ext uri="{0D108BD9-81ED-4DB2-BD59-A6C34878D82A}">
                    <a16:rowId xmlns:a16="http://schemas.microsoft.com/office/drawing/2014/main" val="947432652"/>
                  </a:ext>
                </a:extLst>
              </a:tr>
              <a:tr h="1183016">
                <a:tc vMerge="1">
                  <a:txBody>
                    <a:bodyPr/>
                    <a:lstStyle/>
                    <a:p>
                      <a:endParaRPr lang="en-ZA"/>
                    </a:p>
                  </a:txBody>
                  <a:tcPr/>
                </a:tc>
                <a:tc>
                  <a:txBody>
                    <a:bodyPr/>
                    <a:lstStyle/>
                    <a:p>
                      <a:pPr marL="342900" indent="-342900" algn="just">
                        <a:buFont typeface="+mj-lt"/>
                        <a:buAutoNum type="arabicPeriod" startAt="3"/>
                      </a:pPr>
                      <a:r>
                        <a:rPr lang="en-ZA" sz="1500" b="0" i="0" u="none" strike="noStrike" kern="1200" baseline="0" dirty="0">
                          <a:solidFill>
                            <a:schemeClr val="dk1"/>
                          </a:solidFill>
                          <a:latin typeface="Gill Sans MT" panose="020B0502020104020203" pitchFamily="34" charset="0"/>
                          <a:ea typeface="+mn-ea"/>
                          <a:cs typeface="Arial" panose="020B0604020202020204" pitchFamily="34" charset="0"/>
                        </a:rPr>
                        <a:t>Draft 2018/19 STR developed.</a:t>
                      </a:r>
                    </a:p>
                  </a:txBody>
                  <a:tcPr marL="85725" marR="86400" marT="9525" marB="0">
                    <a:solidFill>
                      <a:schemeClr val="bg1"/>
                    </a:solidFill>
                  </a:tcPr>
                </a:tc>
                <a:tc>
                  <a:txBody>
                    <a:bodyPr/>
                    <a:lstStyle/>
                    <a:p>
                      <a:pPr algn="just" fontAlgn="t"/>
                      <a:r>
                        <a:rPr lang="en-ZA" sz="1500" b="0" i="0" u="none" strike="noStrike" kern="1200" dirty="0">
                          <a:solidFill>
                            <a:srgbClr val="000000"/>
                          </a:solidFill>
                          <a:effectLst/>
                          <a:latin typeface="Gill Sans MT" panose="020B0502020104020203" pitchFamily="34" charset="0"/>
                          <a:ea typeface="+mn-ea"/>
                          <a:cs typeface="Arial" panose="020B0604020202020204" pitchFamily="34" charset="0"/>
                        </a:rPr>
                        <a:t>Data collection for the 2018/19 STR continued.</a:t>
                      </a:r>
                    </a:p>
                  </a:txBody>
                  <a:tcPr marR="90000" marT="0" marB="0">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Data collection for the 2018/19 </a:t>
                      </a:r>
                      <a:r>
                        <a:rPr kumimoji="0" lang="en-US"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State of Tourism Report (</a:t>
                      </a:r>
                      <a:r>
                        <a:rPr kumimoji="0" lang="en-ZA" sz="15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Arial" panose="020B0604020202020204" pitchFamily="34" charset="0"/>
                        </a:rPr>
                        <a:t>STR) continued. Secondary data from national and international organisations were sourced during data collection phase.</a:t>
                      </a:r>
                      <a:endParaRPr kumimoji="0" lang="en-ZA" sz="15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endParaRPr>
                    </a:p>
                  </a:txBody>
                  <a:tcPr marR="90000" marT="0" marB="0">
                    <a:solidFill>
                      <a:schemeClr val="bg1"/>
                    </a:solidFill>
                  </a:tcPr>
                </a:tc>
                <a:extLst>
                  <a:ext uri="{0D108BD9-81ED-4DB2-BD59-A6C34878D82A}">
                    <a16:rowId xmlns:a16="http://schemas.microsoft.com/office/drawing/2014/main" val="3060894932"/>
                  </a:ext>
                </a:extLst>
              </a:tr>
            </a:tbl>
          </a:graphicData>
        </a:graphic>
      </p:graphicFrame>
      <p:sp>
        <p:nvSpPr>
          <p:cNvPr id="13" name="Footer Placeholder 1"/>
          <p:cNvSpPr>
            <a:spLocks noGrp="1"/>
          </p:cNvSpPr>
          <p:nvPr>
            <p:ph type="ftr" sz="quarter" idx="11"/>
          </p:nvPr>
        </p:nvSpPr>
        <p:spPr>
          <a:xfrm>
            <a:off x="351066" y="5868396"/>
            <a:ext cx="4243468" cy="365125"/>
          </a:xfrm>
        </p:spPr>
        <p:txBody>
          <a:bodyPr/>
          <a:lstStyle/>
          <a:p>
            <a:pPr>
              <a:defRPr/>
            </a:pPr>
            <a:r>
              <a:rPr lang="en-ZA" sz="1000" i="1" dirty="0">
                <a:latin typeface="Gill Sans MT" panose="020B0502020104020203" pitchFamily="34" charset="0"/>
                <a:cs typeface="Arial" panose="020B0604020202020204" pitchFamily="34" charset="0"/>
              </a:rPr>
              <a:t>2019-20 Quarter 3 Report to Portfolio Committee on Tourism  – Actual Data</a:t>
            </a:r>
          </a:p>
        </p:txBody>
      </p:sp>
    </p:spTree>
    <p:extLst>
      <p:ext uri="{BB962C8B-B14F-4D97-AF65-F5344CB8AC3E}">
        <p14:creationId xmlns:p14="http://schemas.microsoft.com/office/powerpoint/2010/main" val="2099107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21985</TotalTime>
  <Words>8358</Words>
  <Application>Microsoft Office PowerPoint</Application>
  <PresentationFormat>On-screen Show (4:3)</PresentationFormat>
  <Paragraphs>1333</Paragraphs>
  <Slides>70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70</vt:i4>
      </vt:variant>
    </vt:vector>
  </HeadingPairs>
  <TitlesOfParts>
    <vt:vector size="77" baseType="lpstr">
      <vt:lpstr>Arial</vt:lpstr>
      <vt:lpstr>Arial Narrow</vt:lpstr>
      <vt:lpstr>Calibri</vt:lpstr>
      <vt:lpstr>Gill Sans MT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 1: ORIGIN OF TOURIST COMPLAINTS: INTERNATIONAL AND DOMESTIC TOURIST</vt:lpstr>
      <vt:lpstr>GRAPH 2: NATURE OF TOURIST COMPLAINT</vt:lpstr>
      <vt:lpstr>GRAPH 3: NUMBER OF COMPLAINTS PER PROVINCE</vt:lpstr>
      <vt:lpstr>GRAPH 4: STATUS OF COMPLAINTS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Workforce Representativity as at 31 December 2019</vt:lpstr>
      <vt:lpstr>Employees per Occupational Bands: 2019</vt:lpstr>
      <vt:lpstr>PowerPoint Presentation</vt:lpstr>
      <vt:lpstr>Budget and Expenditure Review as at 31 December 2019</vt:lpstr>
      <vt:lpstr>Expenditure per Economical Classification as at 31 December 2019</vt:lpstr>
      <vt:lpstr>LIST OF ACRONYMS AND ABBREVIATIONS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 Presentation_2019-20 Quarter 3 Performance Report as at 5 June 2020</dc:title>
  <dc:creator>SMME</dc:creator>
  <cp:lastModifiedBy>Jerry Monwebisi Boltina</cp:lastModifiedBy>
  <cp:revision>3304</cp:revision>
  <cp:lastPrinted>2017-10-09T11:39:07Z</cp:lastPrinted>
  <dcterms:created xsi:type="dcterms:W3CDTF">2016-09-21T07:18:03Z</dcterms:created>
  <dcterms:modified xsi:type="dcterms:W3CDTF">2020-07-26T17:41:16Z</dcterms:modified>
</cp:coreProperties>
</file>