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7"/>
  </p:notesMasterIdLst>
  <p:handoutMasterIdLst>
    <p:handoutMasterId r:id="rId18"/>
  </p:handoutMasterIdLst>
  <p:sldIdLst>
    <p:sldId id="613" r:id="rId2"/>
    <p:sldId id="681" r:id="rId3"/>
    <p:sldId id="691" r:id="rId4"/>
    <p:sldId id="690" r:id="rId5"/>
    <p:sldId id="692" r:id="rId6"/>
    <p:sldId id="693" r:id="rId7"/>
    <p:sldId id="709" r:id="rId8"/>
    <p:sldId id="695" r:id="rId9"/>
    <p:sldId id="702" r:id="rId10"/>
    <p:sldId id="727" r:id="rId11"/>
    <p:sldId id="716" r:id="rId12"/>
    <p:sldId id="721" r:id="rId13"/>
    <p:sldId id="717" r:id="rId14"/>
    <p:sldId id="723" r:id="rId15"/>
    <p:sldId id="676" r:id="rId16"/>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E MILNE" initials="M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21E"/>
    <a:srgbClr val="009644"/>
    <a:srgbClr val="008000"/>
    <a:srgbClr val="FFFF66"/>
    <a:srgbClr val="FFCC66"/>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332" autoAdjust="0"/>
  </p:normalViewPr>
  <p:slideViewPr>
    <p:cSldViewPr>
      <p:cViewPr>
        <p:scale>
          <a:sx n="70" d="100"/>
          <a:sy n="70" d="100"/>
        </p:scale>
        <p:origin x="1197" y="-17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792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9688" y="0"/>
            <a:ext cx="2946400" cy="497928"/>
          </a:xfrm>
          <a:prstGeom prst="rect">
            <a:avLst/>
          </a:prstGeom>
        </p:spPr>
        <p:txBody>
          <a:bodyPr vert="horz" lIns="91440" tIns="45720" rIns="91440" bIns="45720" rtlCol="0"/>
          <a:lstStyle>
            <a:lvl1pPr algn="r">
              <a:defRPr sz="1200"/>
            </a:lvl1pPr>
          </a:lstStyle>
          <a:p>
            <a:fld id="{F7D42896-8E1F-4592-B5A5-18C5C72FB23A}" type="datetimeFigureOut">
              <a:rPr lang="en-ZA" smtClean="0"/>
              <a:t>2020/07/27</a:t>
            </a:fld>
            <a:endParaRPr lang="en-ZA"/>
          </a:p>
        </p:txBody>
      </p:sp>
      <p:sp>
        <p:nvSpPr>
          <p:cNvPr id="4" name="Footer Placeholder 3"/>
          <p:cNvSpPr>
            <a:spLocks noGrp="1"/>
          </p:cNvSpPr>
          <p:nvPr>
            <p:ph type="ftr" sz="quarter" idx="2"/>
          </p:nvPr>
        </p:nvSpPr>
        <p:spPr>
          <a:xfrm>
            <a:off x="0" y="9428710"/>
            <a:ext cx="2946400" cy="497928"/>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9688" y="9428710"/>
            <a:ext cx="2946400" cy="497928"/>
          </a:xfrm>
          <a:prstGeom prst="rect">
            <a:avLst/>
          </a:prstGeom>
        </p:spPr>
        <p:txBody>
          <a:bodyPr vert="horz" lIns="91440" tIns="45720" rIns="91440" bIns="45720" rtlCol="0" anchor="b"/>
          <a:lstStyle>
            <a:lvl1pPr algn="r">
              <a:defRPr sz="1200"/>
            </a:lvl1pPr>
          </a:lstStyle>
          <a:p>
            <a:fld id="{A500E8E3-D37B-4AA5-9D84-59ED5DB46622}" type="slidenum">
              <a:rPr lang="en-ZA" smtClean="0"/>
              <a:t>‹#›</a:t>
            </a:fld>
            <a:endParaRPr lang="en-ZA"/>
          </a:p>
        </p:txBody>
      </p:sp>
    </p:spTree>
    <p:extLst>
      <p:ext uri="{BB962C8B-B14F-4D97-AF65-F5344CB8AC3E}">
        <p14:creationId xmlns:p14="http://schemas.microsoft.com/office/powerpoint/2010/main" val="17724539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F99D547-1A9C-4812-81A1-DCCB702D1569}" type="datetimeFigureOut">
              <a:rPr lang="en-US"/>
              <a:pPr>
                <a:defRPr/>
              </a:pPr>
              <a:t>7/27/2020</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79450" y="4714876"/>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8164"/>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49688" y="9428164"/>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BE2F452-BBC8-48A0-81EB-29E797DD877A}" type="slidenum">
              <a:rPr lang="en-US" altLang="en-US"/>
              <a:pPr/>
              <a:t>‹#›</a:t>
            </a:fld>
            <a:endParaRPr lang="en-US" altLang="en-US" dirty="0"/>
          </a:p>
        </p:txBody>
      </p:sp>
    </p:spTree>
    <p:extLst>
      <p:ext uri="{BB962C8B-B14F-4D97-AF65-F5344CB8AC3E}">
        <p14:creationId xmlns:p14="http://schemas.microsoft.com/office/powerpoint/2010/main" val="406740333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E2F452-BBC8-48A0-81EB-29E797DD877A}" type="slidenum">
              <a:rPr lang="en-US" altLang="en-US" smtClean="0"/>
              <a:pPr/>
              <a:t>1</a:t>
            </a:fld>
            <a:endParaRPr lang="en-US" altLang="en-US" dirty="0"/>
          </a:p>
        </p:txBody>
      </p:sp>
    </p:spTree>
    <p:extLst>
      <p:ext uri="{BB962C8B-B14F-4D97-AF65-F5344CB8AC3E}">
        <p14:creationId xmlns:p14="http://schemas.microsoft.com/office/powerpoint/2010/main" val="1442725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22532"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510C67C-630D-4807-B486-EC56C14DF5E6}" type="slidenum">
              <a:rPr lang="en-ZA" altLang="en-US" smtClean="0"/>
              <a:pPr fontAlgn="base">
                <a:spcBef>
                  <a:spcPct val="0"/>
                </a:spcBef>
                <a:spcAft>
                  <a:spcPct val="0"/>
                </a:spcAft>
                <a:defRPr/>
              </a:pPr>
              <a:t>15</a:t>
            </a:fld>
            <a:endParaRPr lang="en-ZA" altLang="en-US" smtClean="0"/>
          </a:p>
        </p:txBody>
      </p:sp>
    </p:spTree>
    <p:extLst>
      <p:ext uri="{BB962C8B-B14F-4D97-AF65-F5344CB8AC3E}">
        <p14:creationId xmlns:p14="http://schemas.microsoft.com/office/powerpoint/2010/main" val="2495988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AE1CC4D-6B80-824F-95B3-C7042065D9B6}" type="datetime1">
              <a:rPr lang="en-ZA" smtClean="0">
                <a:solidFill>
                  <a:prstClr val="black">
                    <a:tint val="75000"/>
                  </a:prstClr>
                </a:solidFill>
              </a:rPr>
              <a:t>2020/07/27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F3A2FD1-091E-4E14-B5E1-3309D4850A6F}" type="slidenum">
              <a:rPr lang="en-US" altLang="en-US"/>
              <a:pPr/>
              <a:t>‹#›</a:t>
            </a:fld>
            <a:endParaRPr lang="en-US" altLang="en-US" dirty="0"/>
          </a:p>
        </p:txBody>
      </p:sp>
    </p:spTree>
    <p:extLst>
      <p:ext uri="{BB962C8B-B14F-4D97-AF65-F5344CB8AC3E}">
        <p14:creationId xmlns:p14="http://schemas.microsoft.com/office/powerpoint/2010/main" val="3019707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5F6902-2018-4A43-A197-E66B77FC800F}" type="datetime1">
              <a:rPr lang="en-ZA" smtClean="0">
                <a:solidFill>
                  <a:prstClr val="black">
                    <a:tint val="75000"/>
                  </a:prstClr>
                </a:solidFill>
              </a:rPr>
              <a:t>2020/07/27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F9C980E-3AC1-4DFD-ABD0-F24C9196324D}" type="slidenum">
              <a:rPr lang="en-US" altLang="en-US"/>
              <a:pPr/>
              <a:t>‹#›</a:t>
            </a:fld>
            <a:endParaRPr lang="en-US" altLang="en-US" dirty="0"/>
          </a:p>
        </p:txBody>
      </p:sp>
    </p:spTree>
    <p:extLst>
      <p:ext uri="{BB962C8B-B14F-4D97-AF65-F5344CB8AC3E}">
        <p14:creationId xmlns:p14="http://schemas.microsoft.com/office/powerpoint/2010/main" val="2400888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50AAFC-9222-5F47-83D3-233A5731C885}" type="datetime1">
              <a:rPr lang="en-ZA" smtClean="0">
                <a:solidFill>
                  <a:prstClr val="black">
                    <a:tint val="75000"/>
                  </a:prstClr>
                </a:solidFill>
              </a:rPr>
              <a:t>2020/07/27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DB76249-C742-443A-9BEC-97296B7C0194}" type="slidenum">
              <a:rPr lang="en-US" altLang="en-US"/>
              <a:pPr/>
              <a:t>‹#›</a:t>
            </a:fld>
            <a:endParaRPr lang="en-US" altLang="en-US" dirty="0"/>
          </a:p>
        </p:txBody>
      </p:sp>
    </p:spTree>
    <p:extLst>
      <p:ext uri="{BB962C8B-B14F-4D97-AF65-F5344CB8AC3E}">
        <p14:creationId xmlns:p14="http://schemas.microsoft.com/office/powerpoint/2010/main" val="1627539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10"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 y="6309320"/>
            <a:ext cx="9035988" cy="346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2" descr="http://www.kznonline.gov.za/images/stories/downloads/Logos/Coat_of_Arms-zulu.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512" y="6414955"/>
            <a:ext cx="575048" cy="420660"/>
          </a:xfrm>
          <a:prstGeom prst="rect">
            <a:avLst/>
          </a:prstGeom>
          <a:blipFill dpi="0" rotWithShape="1">
            <a:blip r:embed="rId2">
              <a:alphaModFix amt="0"/>
            </a:blip>
            <a:srcRect/>
            <a:tile tx="0" ty="0" sx="100000" sy="100000" flip="none" algn="tl"/>
          </a:blipFill>
          <a:ln>
            <a:noFill/>
          </a:ln>
        </p:spPr>
      </p:pic>
      <p:sp>
        <p:nvSpPr>
          <p:cNvPr id="12" name="Slide Number Placeholder 1"/>
          <p:cNvSpPr>
            <a:spLocks noGrp="1"/>
          </p:cNvSpPr>
          <p:nvPr>
            <p:ph type="sldNum" sz="quarter" idx="4294967295"/>
          </p:nvPr>
        </p:nvSpPr>
        <p:spPr>
          <a:xfrm>
            <a:off x="8532440" y="6309320"/>
            <a:ext cx="540060" cy="484165"/>
          </a:xfrm>
          <a:solidFill>
            <a:schemeClr val="bg1"/>
          </a:solidFill>
          <a:ln w="38100">
            <a:solidFill>
              <a:srgbClr val="008000"/>
            </a:solidFill>
          </a:ln>
        </p:spPr>
        <p:txBody>
          <a:bodyPr anchor="ctr"/>
          <a:lstStyle/>
          <a:p>
            <a:pPr algn="ctr">
              <a:defRPr/>
            </a:pPr>
            <a:fld id="{80BD4F07-03E6-4EEC-A54B-BD8004E5F0D3}" type="slidenum">
              <a:rPr lang="en-US" sz="1400" b="1" smtClean="0">
                <a:solidFill>
                  <a:srgbClr val="008000"/>
                </a:solidFill>
                <a:latin typeface="Arial" panose="020B0604020202020204" pitchFamily="34" charset="0"/>
              </a:rPr>
              <a:pPr algn="ctr">
                <a:defRPr/>
              </a:pPr>
              <a:t>‹#›</a:t>
            </a:fld>
            <a:endParaRPr lang="en-US" sz="1400" b="1" dirty="0">
              <a:solidFill>
                <a:srgbClr val="008000"/>
              </a:solidFill>
              <a:latin typeface="Arial" panose="020B0604020202020204" pitchFamily="34" charset="0"/>
            </a:endParaRPr>
          </a:p>
        </p:txBody>
      </p:sp>
      <p:sp>
        <p:nvSpPr>
          <p:cNvPr id="9" name="Rectangle 6"/>
          <p:cNvSpPr>
            <a:spLocks noChangeArrowheads="1"/>
          </p:cNvSpPr>
          <p:nvPr userDrawn="1"/>
        </p:nvSpPr>
        <p:spPr bwMode="auto">
          <a:xfrm>
            <a:off x="0" y="6559393"/>
            <a:ext cx="9144000" cy="2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900">
                <a:solidFill>
                  <a:schemeClr val="tx1"/>
                </a:solidFill>
                <a:latin typeface="Verdana" panose="020B0604030504040204" pitchFamily="34" charset="0"/>
              </a:defRPr>
            </a:lvl1pPr>
            <a:lvl2pPr marL="742950" indent="-285750" eaLnBrk="0" hangingPunct="0">
              <a:defRPr sz="900">
                <a:solidFill>
                  <a:schemeClr val="tx1"/>
                </a:solidFill>
                <a:latin typeface="Verdana" panose="020B0604030504040204" pitchFamily="34" charset="0"/>
              </a:defRPr>
            </a:lvl2pPr>
            <a:lvl3pPr marL="1143000" indent="-228600" eaLnBrk="0" hangingPunct="0">
              <a:defRPr sz="900">
                <a:solidFill>
                  <a:schemeClr val="tx1"/>
                </a:solidFill>
                <a:latin typeface="Verdana" panose="020B0604030504040204" pitchFamily="34" charset="0"/>
              </a:defRPr>
            </a:lvl3pPr>
            <a:lvl4pPr marL="1600200" indent="-228600" eaLnBrk="0" hangingPunct="0">
              <a:defRPr sz="900">
                <a:solidFill>
                  <a:schemeClr val="tx1"/>
                </a:solidFill>
                <a:latin typeface="Verdana" panose="020B0604030504040204" pitchFamily="34" charset="0"/>
              </a:defRPr>
            </a:lvl4pPr>
            <a:lvl5pPr marL="2057400" indent="-228600" eaLnBrk="0" hangingPunct="0">
              <a:defRPr sz="900">
                <a:solidFill>
                  <a:schemeClr val="tx1"/>
                </a:solidFill>
                <a:latin typeface="Verdana" panose="020B0604030504040204" pitchFamily="34" charset="0"/>
              </a:defRPr>
            </a:lvl5pPr>
            <a:lvl6pPr marL="2514600" indent="-228600" eaLnBrk="0" fontAlgn="base" hangingPunct="0">
              <a:spcBef>
                <a:spcPct val="0"/>
              </a:spcBef>
              <a:spcAft>
                <a:spcPct val="0"/>
              </a:spcAft>
              <a:defRPr sz="900">
                <a:solidFill>
                  <a:schemeClr val="tx1"/>
                </a:solidFill>
                <a:latin typeface="Verdana" panose="020B0604030504040204" pitchFamily="34" charset="0"/>
              </a:defRPr>
            </a:lvl6pPr>
            <a:lvl7pPr marL="2971800" indent="-228600" eaLnBrk="0" fontAlgn="base" hangingPunct="0">
              <a:spcBef>
                <a:spcPct val="0"/>
              </a:spcBef>
              <a:spcAft>
                <a:spcPct val="0"/>
              </a:spcAft>
              <a:defRPr sz="900">
                <a:solidFill>
                  <a:schemeClr val="tx1"/>
                </a:solidFill>
                <a:latin typeface="Verdana" panose="020B0604030504040204" pitchFamily="34" charset="0"/>
              </a:defRPr>
            </a:lvl7pPr>
            <a:lvl8pPr marL="3429000" indent="-228600" eaLnBrk="0" fontAlgn="base" hangingPunct="0">
              <a:spcBef>
                <a:spcPct val="0"/>
              </a:spcBef>
              <a:spcAft>
                <a:spcPct val="0"/>
              </a:spcAft>
              <a:defRPr sz="900">
                <a:solidFill>
                  <a:schemeClr val="tx1"/>
                </a:solidFill>
                <a:latin typeface="Verdana" panose="020B0604030504040204" pitchFamily="34" charset="0"/>
              </a:defRPr>
            </a:lvl8pPr>
            <a:lvl9pPr marL="3886200" indent="-228600" eaLnBrk="0" fontAlgn="base" hangingPunct="0">
              <a:spcBef>
                <a:spcPct val="0"/>
              </a:spcBef>
              <a:spcAft>
                <a:spcPct val="0"/>
              </a:spcAft>
              <a:defRPr sz="900">
                <a:solidFill>
                  <a:schemeClr val="tx1"/>
                </a:solidFill>
                <a:latin typeface="Verdana" panose="020B0604030504040204" pitchFamily="34" charset="0"/>
              </a:defRPr>
            </a:lvl9pPr>
          </a:lstStyle>
          <a:p>
            <a:pPr algn="ctr" eaLnBrk="1" hangingPunct="1">
              <a:defRPr/>
            </a:pPr>
            <a:r>
              <a:rPr lang="en-ZA" sz="1050" b="1" i="1" baseline="30000" dirty="0" smtClean="0">
                <a:solidFill>
                  <a:srgbClr val="009900"/>
                </a:solidFill>
              </a:rPr>
              <a:t>“</a:t>
            </a:r>
            <a:r>
              <a:rPr lang="en-ZA" sz="1050" b="1" i="1" baseline="30000" dirty="0">
                <a:solidFill>
                  <a:srgbClr val="009900"/>
                </a:solidFill>
              </a:rPr>
              <a:t>KZN as a prosperous </a:t>
            </a:r>
            <a:r>
              <a:rPr lang="en-ZA" sz="1050" b="1" i="1" baseline="30000" dirty="0" smtClean="0">
                <a:solidFill>
                  <a:srgbClr val="009900"/>
                </a:solidFill>
              </a:rPr>
              <a:t>Province</a:t>
            </a:r>
            <a:r>
              <a:rPr lang="en-ZA" sz="1050" b="1" i="1" dirty="0" smtClean="0">
                <a:solidFill>
                  <a:srgbClr val="009900"/>
                </a:solidFill>
              </a:rPr>
              <a:t> </a:t>
            </a:r>
            <a:r>
              <a:rPr lang="en-ZA" sz="1050" b="1" i="1" baseline="30000" dirty="0" smtClean="0">
                <a:solidFill>
                  <a:srgbClr val="009900"/>
                </a:solidFill>
              </a:rPr>
              <a:t>with healthy, secure and </a:t>
            </a:r>
            <a:r>
              <a:rPr lang="en-ZA" sz="1050" b="1" i="1" baseline="30000" dirty="0">
                <a:solidFill>
                  <a:srgbClr val="009900"/>
                </a:solidFill>
              </a:rPr>
              <a:t>skilled population, </a:t>
            </a:r>
            <a:r>
              <a:rPr lang="en-ZA" sz="1050" b="1" i="1" baseline="30000" dirty="0" smtClean="0">
                <a:solidFill>
                  <a:srgbClr val="009900"/>
                </a:solidFill>
              </a:rPr>
              <a:t>living in dignity and harmony, acting </a:t>
            </a:r>
            <a:r>
              <a:rPr lang="en-ZA" sz="1050" b="1" i="1" baseline="30000" dirty="0">
                <a:solidFill>
                  <a:srgbClr val="009900"/>
                </a:solidFill>
              </a:rPr>
              <a:t>as a gateway between Africa and the </a:t>
            </a:r>
            <a:r>
              <a:rPr lang="en-ZA" sz="1050" b="1" i="1" baseline="30000" dirty="0" smtClean="0">
                <a:solidFill>
                  <a:srgbClr val="009900"/>
                </a:solidFill>
              </a:rPr>
              <a:t>World”</a:t>
            </a:r>
            <a:endParaRPr lang="en-ZA" sz="1050" b="1" i="1" baseline="30000" dirty="0">
              <a:solidFill>
                <a:srgbClr val="009900"/>
              </a:solidFill>
            </a:endParaRPr>
          </a:p>
        </p:txBody>
      </p:sp>
    </p:spTree>
    <p:extLst>
      <p:ext uri="{BB962C8B-B14F-4D97-AF65-F5344CB8AC3E}">
        <p14:creationId xmlns:p14="http://schemas.microsoft.com/office/powerpoint/2010/main" val="401215950"/>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D75F08-4359-F24D-B75E-52A5BEC68428}" type="datetime1">
              <a:rPr lang="en-ZA" smtClean="0">
                <a:solidFill>
                  <a:prstClr val="black">
                    <a:tint val="75000"/>
                  </a:prstClr>
                </a:solidFill>
              </a:rPr>
              <a:t>2020/07/27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D312F24-582A-4117-A0B2-A1DD2489FD11}" type="slidenum">
              <a:rPr lang="en-US" altLang="en-US"/>
              <a:pPr/>
              <a:t>‹#›</a:t>
            </a:fld>
            <a:endParaRPr lang="en-US" altLang="en-US" dirty="0"/>
          </a:p>
        </p:txBody>
      </p:sp>
    </p:spTree>
    <p:extLst>
      <p:ext uri="{BB962C8B-B14F-4D97-AF65-F5344CB8AC3E}">
        <p14:creationId xmlns:p14="http://schemas.microsoft.com/office/powerpoint/2010/main" val="26678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38DFB60-A28B-FA49-9890-02611BDD1250}" type="datetime1">
              <a:rPr lang="en-ZA" smtClean="0">
                <a:solidFill>
                  <a:prstClr val="black">
                    <a:tint val="75000"/>
                  </a:prstClr>
                </a:solidFill>
              </a:rPr>
              <a:t>2020/07/27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DBF3DF0-8F4F-4A0C-B1E1-3C80CEE4DE50}" type="slidenum">
              <a:rPr lang="en-US" altLang="en-US"/>
              <a:pPr/>
              <a:t>‹#›</a:t>
            </a:fld>
            <a:endParaRPr lang="en-US" altLang="en-US" dirty="0"/>
          </a:p>
        </p:txBody>
      </p:sp>
    </p:spTree>
    <p:extLst>
      <p:ext uri="{BB962C8B-B14F-4D97-AF65-F5344CB8AC3E}">
        <p14:creationId xmlns:p14="http://schemas.microsoft.com/office/powerpoint/2010/main" val="3242746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2077D25-B234-DB47-8433-1FA2361B3338}" type="datetime1">
              <a:rPr lang="en-ZA" smtClean="0">
                <a:solidFill>
                  <a:prstClr val="black">
                    <a:tint val="75000"/>
                  </a:prstClr>
                </a:solidFill>
              </a:rPr>
              <a:t>2020/07/27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9757167-10C8-42C7-B29A-1F1A091DEDC4}" type="slidenum">
              <a:rPr lang="en-US" altLang="en-US"/>
              <a:pPr/>
              <a:t>‹#›</a:t>
            </a:fld>
            <a:endParaRPr lang="en-US" altLang="en-US" dirty="0"/>
          </a:p>
        </p:txBody>
      </p:sp>
    </p:spTree>
    <p:extLst>
      <p:ext uri="{BB962C8B-B14F-4D97-AF65-F5344CB8AC3E}">
        <p14:creationId xmlns:p14="http://schemas.microsoft.com/office/powerpoint/2010/main" val="1032597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FCB6082-06BD-AB4C-ADD6-3421277132D8}" type="datetime1">
              <a:rPr lang="en-ZA" smtClean="0">
                <a:solidFill>
                  <a:prstClr val="black">
                    <a:tint val="75000"/>
                  </a:prstClr>
                </a:solidFill>
              </a:rPr>
              <a:t>2020/07/27</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730BF22A-558E-49CD-8C91-D895D543537F}" type="slidenum">
              <a:rPr lang="en-US" altLang="en-US"/>
              <a:pPr/>
              <a:t>‹#›</a:t>
            </a:fld>
            <a:endParaRPr lang="en-US" altLang="en-US" dirty="0"/>
          </a:p>
        </p:txBody>
      </p:sp>
    </p:spTree>
    <p:extLst>
      <p:ext uri="{BB962C8B-B14F-4D97-AF65-F5344CB8AC3E}">
        <p14:creationId xmlns:p14="http://schemas.microsoft.com/office/powerpoint/2010/main" val="1197780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89F77BC-9A31-FA42-B460-684745034B14}" type="datetime1">
              <a:rPr lang="en-ZA" smtClean="0">
                <a:solidFill>
                  <a:prstClr val="black">
                    <a:tint val="75000"/>
                  </a:prstClr>
                </a:solidFill>
              </a:rPr>
              <a:t>2020/07/27</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BC070C76-ABB2-4FD9-BD01-E906E11C999E}" type="slidenum">
              <a:rPr lang="en-US" altLang="en-US"/>
              <a:pPr/>
              <a:t>‹#›</a:t>
            </a:fld>
            <a:endParaRPr lang="en-US" altLang="en-US" dirty="0"/>
          </a:p>
        </p:txBody>
      </p:sp>
    </p:spTree>
    <p:extLst>
      <p:ext uri="{BB962C8B-B14F-4D97-AF65-F5344CB8AC3E}">
        <p14:creationId xmlns:p14="http://schemas.microsoft.com/office/powerpoint/2010/main" val="3740495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443F39-493D-254D-911F-0BEF0C9BCEC8}" type="datetime1">
              <a:rPr lang="en-ZA" smtClean="0">
                <a:solidFill>
                  <a:prstClr val="black">
                    <a:tint val="75000"/>
                  </a:prstClr>
                </a:solidFill>
              </a:rPr>
              <a:t>2020/07/27</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312A617F-46FE-4A8A-8649-A4E46A8175BC}" type="slidenum">
              <a:rPr lang="en-US" altLang="en-US"/>
              <a:pPr/>
              <a:t>‹#›</a:t>
            </a:fld>
            <a:endParaRPr lang="en-US" altLang="en-US" dirty="0"/>
          </a:p>
        </p:txBody>
      </p:sp>
    </p:spTree>
    <p:extLst>
      <p:ext uri="{BB962C8B-B14F-4D97-AF65-F5344CB8AC3E}">
        <p14:creationId xmlns:p14="http://schemas.microsoft.com/office/powerpoint/2010/main" val="625494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909430-34CF-3844-89BE-8856531CE00F}" type="datetime1">
              <a:rPr lang="en-ZA" smtClean="0">
                <a:solidFill>
                  <a:prstClr val="black">
                    <a:tint val="75000"/>
                  </a:prstClr>
                </a:solidFill>
              </a:rPr>
              <a:t>2020/07/27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C6A8617-99DB-44A4-9BFF-66DE9E62441A}" type="slidenum">
              <a:rPr lang="en-US" altLang="en-US"/>
              <a:pPr/>
              <a:t>‹#›</a:t>
            </a:fld>
            <a:endParaRPr lang="en-US" altLang="en-US" dirty="0"/>
          </a:p>
        </p:txBody>
      </p:sp>
    </p:spTree>
    <p:extLst>
      <p:ext uri="{BB962C8B-B14F-4D97-AF65-F5344CB8AC3E}">
        <p14:creationId xmlns:p14="http://schemas.microsoft.com/office/powerpoint/2010/main" val="105226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85A631F-DC78-9541-BC17-B6C98AEFE055}" type="datetime1">
              <a:rPr lang="en-ZA" smtClean="0">
                <a:solidFill>
                  <a:prstClr val="black">
                    <a:tint val="75000"/>
                  </a:prstClr>
                </a:solidFill>
              </a:rPr>
              <a:t>2020/07/27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DDF82E0-F617-466A-8989-E6F91EEE8384}" type="slidenum">
              <a:rPr lang="en-US" altLang="en-US"/>
              <a:pPr/>
              <a:t>‹#›</a:t>
            </a:fld>
            <a:endParaRPr lang="en-US" altLang="en-US" dirty="0"/>
          </a:p>
        </p:txBody>
      </p:sp>
    </p:spTree>
    <p:extLst>
      <p:ext uri="{BB962C8B-B14F-4D97-AF65-F5344CB8AC3E}">
        <p14:creationId xmlns:p14="http://schemas.microsoft.com/office/powerpoint/2010/main" val="2520793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4B701AD-C1C5-DC49-8F34-007252B5D40B}" type="datetime1">
              <a:rPr lang="en-ZA" smtClean="0">
                <a:solidFill>
                  <a:prstClr val="black">
                    <a:tint val="75000"/>
                  </a:prstClr>
                </a:solidFill>
              </a:rPr>
              <a:t>2020/07/27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B0CCA43C-E545-4331-BDCE-A95AACE0403A}" type="slidenum">
              <a:rPr lang="en-US" altLang="en-US"/>
              <a:pPr/>
              <a:t>‹#›</a:t>
            </a:fld>
            <a:endParaRPr lang="en-US" altLang="en-US" dirty="0"/>
          </a:p>
        </p:txBody>
      </p:sp>
    </p:spTree>
    <p:extLst>
      <p:ext uri="{BB962C8B-B14F-4D97-AF65-F5344CB8AC3E}">
        <p14:creationId xmlns:p14="http://schemas.microsoft.com/office/powerpoint/2010/main" val="38173424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OTP Powerpoint Template-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sp>
        <p:nvSpPr>
          <p:cNvPr id="7" name="Slide Number Placeholder 6"/>
          <p:cNvSpPr>
            <a:spLocks noGrp="1"/>
          </p:cNvSpPr>
          <p:nvPr>
            <p:ph type="sldNum" sz="quarter" idx="12"/>
          </p:nvPr>
        </p:nvSpPr>
        <p:spPr/>
        <p:txBody>
          <a:bodyPr/>
          <a:lstStyle/>
          <a:p>
            <a:fld id="{2DDF82E0-F617-466A-8989-E6F91EEE8384}" type="slidenum">
              <a:rPr lang="en-US" altLang="en-US" smtClean="0"/>
              <a:pPr/>
              <a:t>1</a:t>
            </a:fld>
            <a:endParaRPr lang="en-US" altLang="en-US" dirty="0"/>
          </a:p>
        </p:txBody>
      </p:sp>
      <p:sp>
        <p:nvSpPr>
          <p:cNvPr id="2" name="Rectangle 10"/>
          <p:cNvSpPr>
            <a:spLocks noChangeArrowheads="1"/>
          </p:cNvSpPr>
          <p:nvPr/>
        </p:nvSpPr>
        <p:spPr bwMode="auto">
          <a:xfrm>
            <a:off x="1043608" y="1772816"/>
            <a:ext cx="72009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3200" b="1" dirty="0" smtClean="0">
              <a:solidFill>
                <a:prstClr val="black"/>
              </a:solidFill>
              <a:latin typeface="Arial Black" panose="020B0A04020102020204" pitchFamily="34" charset="0"/>
            </a:endParaRPr>
          </a:p>
          <a:p>
            <a:pPr algn="ctr" eaLnBrk="1" hangingPunct="1"/>
            <a:endParaRPr lang="en-ZA" altLang="en-US" sz="2400" b="1" dirty="0">
              <a:solidFill>
                <a:prstClr val="white"/>
              </a:solidFill>
              <a:latin typeface="Arial Black" panose="020B0A04020102020204" pitchFamily="34" charset="0"/>
            </a:endParaRPr>
          </a:p>
          <a:p>
            <a:pPr algn="ctr" eaLnBrk="1" hangingPunct="1"/>
            <a:endParaRPr lang="en-ZA" altLang="en-US" sz="2400" b="1" dirty="0">
              <a:solidFill>
                <a:prstClr val="white"/>
              </a:solidFill>
              <a:latin typeface="Arial Black" panose="020B0A04020102020204" pitchFamily="34" charset="0"/>
            </a:endParaRPr>
          </a:p>
        </p:txBody>
      </p:sp>
      <p:sp>
        <p:nvSpPr>
          <p:cNvPr id="5" name="Rectangle 4"/>
          <p:cNvSpPr/>
          <p:nvPr/>
        </p:nvSpPr>
        <p:spPr>
          <a:xfrm>
            <a:off x="395536" y="2828836"/>
            <a:ext cx="8496944" cy="461665"/>
          </a:xfrm>
          <a:prstGeom prst="rect">
            <a:avLst/>
          </a:prstGeom>
          <a:noFill/>
        </p:spPr>
        <p:txBody>
          <a:bodyPr wrap="square">
            <a:spAutoFit/>
          </a:bodyPr>
          <a:lstStyle/>
          <a:p>
            <a:pPr lvl="0" algn="ctr"/>
            <a:endParaRPr lang="en-US" altLang="en-US" sz="2400" b="1" dirty="0">
              <a:latin typeface="+mj-lt"/>
            </a:endParaRPr>
          </a:p>
        </p:txBody>
      </p:sp>
      <p:sp>
        <p:nvSpPr>
          <p:cNvPr id="6" name="Rectangle 5"/>
          <p:cNvSpPr/>
          <p:nvPr/>
        </p:nvSpPr>
        <p:spPr>
          <a:xfrm>
            <a:off x="107504" y="2397949"/>
            <a:ext cx="8928992" cy="584775"/>
          </a:xfrm>
          <a:prstGeom prst="rect">
            <a:avLst/>
          </a:prstGeom>
        </p:spPr>
        <p:txBody>
          <a:bodyPr wrap="square">
            <a:spAutoFit/>
          </a:bodyPr>
          <a:lstStyle/>
          <a:p>
            <a:pPr lvl="0" algn="ctr" fontAlgn="auto">
              <a:spcBef>
                <a:spcPct val="20000"/>
              </a:spcBef>
              <a:spcAft>
                <a:spcPts val="0"/>
              </a:spcAft>
              <a:defRPr/>
            </a:pPr>
            <a:endParaRPr lang="en-US" sz="3200" b="1" dirty="0">
              <a:solidFill>
                <a:srgbClr val="FFFF66"/>
              </a:solidFill>
              <a:effectLst>
                <a:outerShdw blurRad="38100" dist="38100" dir="2700000" algn="tl">
                  <a:srgbClr val="000000"/>
                </a:outerShdw>
              </a:effectLst>
              <a:cs typeface="Arial" pitchFamily="34" charset="0"/>
            </a:endParaRPr>
          </a:p>
        </p:txBody>
      </p:sp>
      <p:sp>
        <p:nvSpPr>
          <p:cNvPr id="9" name="Rectangle 8"/>
          <p:cNvSpPr/>
          <p:nvPr/>
        </p:nvSpPr>
        <p:spPr>
          <a:xfrm>
            <a:off x="683568" y="2276872"/>
            <a:ext cx="7920880" cy="1200329"/>
          </a:xfrm>
          <a:prstGeom prst="rect">
            <a:avLst/>
          </a:prstGeom>
        </p:spPr>
        <p:txBody>
          <a:bodyPr wrap="square">
            <a:spAutoFit/>
          </a:bodyPr>
          <a:lstStyle/>
          <a:p>
            <a:pPr algn="ctr"/>
            <a:r>
              <a:rPr lang="en-ZA" sz="3200" b="1" dirty="0" smtClean="0">
                <a:solidFill>
                  <a:schemeClr val="bg1"/>
                </a:solidFill>
              </a:rPr>
              <a:t> </a:t>
            </a:r>
            <a:r>
              <a:rPr lang="en-ZA" sz="2000" b="1" dirty="0" smtClean="0">
                <a:solidFill>
                  <a:schemeClr val="bg1"/>
                </a:solidFill>
              </a:rPr>
              <a:t>PROGRESS REPORT ON PROJECT VISIT BY NATIONAL PORTFOLIO COMMITTEE ON AGRICULTURE, LAND REFORM AND RURAL DEVELOPMENT </a:t>
            </a:r>
            <a:endParaRPr lang="en-ZA" sz="2000" b="1" dirty="0">
              <a:solidFill>
                <a:srgbClr val="FFD21E"/>
              </a:solidFill>
            </a:endParaRPr>
          </a:p>
        </p:txBody>
      </p:sp>
      <p:sp>
        <p:nvSpPr>
          <p:cNvPr id="10" name="Title 5"/>
          <p:cNvSpPr txBox="1">
            <a:spLocks/>
          </p:cNvSpPr>
          <p:nvPr/>
        </p:nvSpPr>
        <p:spPr bwMode="auto">
          <a:xfrm>
            <a:off x="2339752" y="4077072"/>
            <a:ext cx="4464496" cy="719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0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eaLnBrk="1" hangingPunct="1"/>
            <a:r>
              <a:rPr lang="en-US" altLang="en-US" sz="2800" dirty="0" smtClean="0">
                <a:solidFill>
                  <a:schemeClr val="bg1"/>
                </a:solidFill>
              </a:rPr>
              <a:t>27 JULY 2020</a:t>
            </a:r>
            <a:endParaRPr lang="en-US" altLang="en-US" sz="2800" i="1" dirty="0" smtClean="0">
              <a:solidFill>
                <a:schemeClr val="bg1"/>
              </a:solidFill>
              <a:latin typeface="Arial" panose="020B0604020202020204" pitchFamily="34" charset="0"/>
              <a:cs typeface="Arial" panose="020B0604020202020204" pitchFamily="34" charset="0"/>
            </a:endParaRPr>
          </a:p>
        </p:txBody>
      </p:sp>
      <p:pic>
        <p:nvPicPr>
          <p:cNvPr id="13" name="Picture 12" descr="NDP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6336" y="620688"/>
            <a:ext cx="869208" cy="800457"/>
          </a:xfrm>
          <a:prstGeom prst="rect">
            <a:avLst/>
          </a:prstGeom>
        </p:spPr>
      </p:pic>
      <p:sp>
        <p:nvSpPr>
          <p:cNvPr id="15" name="TextBox 14"/>
          <p:cNvSpPr txBox="1"/>
          <p:nvPr/>
        </p:nvSpPr>
        <p:spPr>
          <a:xfrm>
            <a:off x="2339752" y="6382489"/>
            <a:ext cx="4464496" cy="430887"/>
          </a:xfrm>
          <a:prstGeom prst="rect">
            <a:avLst/>
          </a:prstGeom>
          <a:noFill/>
        </p:spPr>
        <p:txBody>
          <a:bodyPr wrap="square" rtlCol="0">
            <a:spAutoFit/>
          </a:bodyPr>
          <a:lstStyle/>
          <a:p>
            <a:pPr algn="ctr"/>
            <a:r>
              <a:rPr lang="en-US" sz="1200" dirty="0" smtClean="0">
                <a:solidFill>
                  <a:schemeClr val="bg1"/>
                </a:solidFill>
              </a:rPr>
              <a:t>GROWING </a:t>
            </a:r>
            <a:r>
              <a:rPr lang="en-US" sz="1200" dirty="0">
                <a:solidFill>
                  <a:schemeClr val="bg1"/>
                </a:solidFill>
              </a:rPr>
              <a:t>KWAZULU-NATAL </a:t>
            </a:r>
            <a:r>
              <a:rPr lang="en-US" sz="1200" dirty="0" smtClean="0">
                <a:solidFill>
                  <a:schemeClr val="bg1"/>
                </a:solidFill>
              </a:rPr>
              <a:t>TOGETHER</a:t>
            </a:r>
          </a:p>
          <a:p>
            <a:pPr algn="ctr"/>
            <a:r>
              <a:rPr lang="en-US" sz="1000" dirty="0" smtClean="0">
                <a:solidFill>
                  <a:schemeClr val="bg1"/>
                </a:solidFill>
              </a:rPr>
              <a:t>#PHEZ’KOMKHONO</a:t>
            </a:r>
            <a:endParaRPr lang="en-US" sz="1000" dirty="0">
              <a:solidFill>
                <a:schemeClr val="bg1"/>
              </a:solidFill>
            </a:endParaRPr>
          </a:p>
        </p:txBody>
      </p:sp>
      <p:pic>
        <p:nvPicPr>
          <p:cNvPr id="3" name="Picture 2" descr="Agriculture Logo.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560" y="620688"/>
            <a:ext cx="2808312" cy="707334"/>
          </a:xfrm>
          <a:prstGeom prst="rect">
            <a:avLst/>
          </a:prstGeom>
        </p:spPr>
      </p:pic>
    </p:spTree>
    <p:extLst>
      <p:ext uri="{BB962C8B-B14F-4D97-AF65-F5344CB8AC3E}">
        <p14:creationId xmlns:p14="http://schemas.microsoft.com/office/powerpoint/2010/main" val="2821233903"/>
      </p:ext>
    </p:extLst>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2DDF82E0-F617-466A-8989-E6F91EEE8384}" type="slidenum">
              <a:rPr lang="en-US" altLang="en-US" sz="1600" smtClean="0">
                <a:solidFill>
                  <a:prstClr val="white"/>
                </a:solidFill>
              </a:rPr>
              <a:pPr/>
              <a:t>10</a:t>
            </a:fld>
            <a:endParaRPr lang="en-US" altLang="en-US" sz="1600" dirty="0">
              <a:solidFill>
                <a:prstClr val="white"/>
              </a:solidFill>
            </a:endParaRPr>
          </a:p>
        </p:txBody>
      </p:sp>
      <p:sp>
        <p:nvSpPr>
          <p:cNvPr id="11" name="Rectangle 10"/>
          <p:cNvSpPr/>
          <p:nvPr/>
        </p:nvSpPr>
        <p:spPr>
          <a:xfrm>
            <a:off x="6354040" y="332656"/>
            <a:ext cx="2754464" cy="230832"/>
          </a:xfrm>
          <a:prstGeom prst="rect">
            <a:avLst/>
          </a:prstGeom>
        </p:spPr>
        <p:txBody>
          <a:bodyPr wrap="square">
            <a:spAutoFit/>
          </a:bodyPr>
          <a:lstStyle/>
          <a:p>
            <a:r>
              <a:rPr lang="en-US" sz="900" dirty="0" smtClean="0"/>
              <a:t>GROWING KWAZULU</a:t>
            </a:r>
            <a:r>
              <a:rPr lang="en-US" sz="900" dirty="0"/>
              <a:t>-NATAL TOGETHER</a:t>
            </a:r>
          </a:p>
        </p:txBody>
      </p:sp>
      <p:sp>
        <p:nvSpPr>
          <p:cNvPr id="16" name="Slide Number Placeholder 3"/>
          <p:cNvSpPr txBox="1">
            <a:spLocks/>
          </p:cNvSpPr>
          <p:nvPr/>
        </p:nvSpPr>
        <p:spPr>
          <a:xfrm>
            <a:off x="35496" y="644825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l"/>
            <a:fld id="{5D312F24-582A-4117-A0B2-A1DD2489FD11}" type="slidenum">
              <a:rPr lang="en-US" altLang="en-US" smtClean="0">
                <a:solidFill>
                  <a:schemeClr val="tx1"/>
                </a:solidFill>
                <a:latin typeface="Arial"/>
                <a:cs typeface="Arial"/>
              </a:rPr>
              <a:pPr algn="l"/>
              <a:t>10</a:t>
            </a:fld>
            <a:endParaRPr lang="en-US" altLang="en-US" dirty="0">
              <a:solidFill>
                <a:schemeClr val="tx1"/>
              </a:solidFill>
              <a:latin typeface="Arial"/>
              <a:cs typeface="Arial"/>
            </a:endParaRPr>
          </a:p>
        </p:txBody>
      </p:sp>
      <p:pic>
        <p:nvPicPr>
          <p:cNvPr id="7" name="Picture 6" descr="Agriculture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260648"/>
            <a:ext cx="2304256" cy="580377"/>
          </a:xfrm>
          <a:prstGeom prst="rect">
            <a:avLst/>
          </a:prstGeom>
        </p:spPr>
      </p:pic>
      <p:sp>
        <p:nvSpPr>
          <p:cNvPr id="8" name="Rectangle 7"/>
          <p:cNvSpPr/>
          <p:nvPr/>
        </p:nvSpPr>
        <p:spPr>
          <a:xfrm>
            <a:off x="7524328" y="6582544"/>
            <a:ext cx="1403176" cy="230832"/>
          </a:xfrm>
          <a:prstGeom prst="rect">
            <a:avLst/>
          </a:prstGeom>
        </p:spPr>
        <p:txBody>
          <a:bodyPr wrap="square">
            <a:spAutoFit/>
          </a:bodyPr>
          <a:lstStyle/>
          <a:p>
            <a:r>
              <a:rPr lang="en-US" sz="900" dirty="0" smtClean="0"/>
              <a:t>#PHEZ’KOMKHONO</a:t>
            </a:r>
            <a:endParaRPr lang="en-US" sz="9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138753409"/>
              </p:ext>
            </p:extLst>
          </p:nvPr>
        </p:nvGraphicFramePr>
        <p:xfrm>
          <a:off x="179511" y="929150"/>
          <a:ext cx="8747993" cy="5574682"/>
        </p:xfrm>
        <a:graphic>
          <a:graphicData uri="http://schemas.openxmlformats.org/drawingml/2006/table">
            <a:tbl>
              <a:tblPr firstRow="1" bandRow="1">
                <a:tableStyleId>{17292A2E-F333-43FB-9621-5CBBE7FDCDCB}</a:tableStyleId>
              </a:tblPr>
              <a:tblGrid>
                <a:gridCol w="432049">
                  <a:extLst>
                    <a:ext uri="{9D8B030D-6E8A-4147-A177-3AD203B41FA5}">
                      <a16:colId xmlns:a16="http://schemas.microsoft.com/office/drawing/2014/main" val="3667763961"/>
                    </a:ext>
                  </a:extLst>
                </a:gridCol>
                <a:gridCol w="2761663">
                  <a:extLst>
                    <a:ext uri="{9D8B030D-6E8A-4147-A177-3AD203B41FA5}">
                      <a16:colId xmlns:a16="http://schemas.microsoft.com/office/drawing/2014/main" val="3179126224"/>
                    </a:ext>
                  </a:extLst>
                </a:gridCol>
                <a:gridCol w="3124282">
                  <a:extLst>
                    <a:ext uri="{9D8B030D-6E8A-4147-A177-3AD203B41FA5}">
                      <a16:colId xmlns:a16="http://schemas.microsoft.com/office/drawing/2014/main" val="3009587594"/>
                    </a:ext>
                  </a:extLst>
                </a:gridCol>
                <a:gridCol w="2429999">
                  <a:extLst>
                    <a:ext uri="{9D8B030D-6E8A-4147-A177-3AD203B41FA5}">
                      <a16:colId xmlns:a16="http://schemas.microsoft.com/office/drawing/2014/main" val="816676583"/>
                    </a:ext>
                  </a:extLst>
                </a:gridCol>
              </a:tblGrid>
              <a:tr h="1120166">
                <a:tc gridSpan="4">
                  <a:txBody>
                    <a:bodyPr/>
                    <a:lstStyle/>
                    <a:p>
                      <a:pPr algn="ctr" fontAlgn="ctr"/>
                      <a:r>
                        <a:rPr lang="en-US" sz="4000" u="none" strike="noStrike" dirty="0" smtClean="0">
                          <a:effectLst/>
                        </a:rPr>
                        <a:t>EMPANGISWENI</a:t>
                      </a:r>
                      <a:r>
                        <a:rPr lang="en-US" sz="4000" u="none" strike="noStrike" baseline="0" dirty="0" smtClean="0">
                          <a:effectLst/>
                        </a:rPr>
                        <a:t> TRUST PROJECT</a:t>
                      </a:r>
                      <a:endParaRPr lang="en-US" sz="4000" b="1" i="0" u="none" strike="noStrike" dirty="0">
                        <a:solidFill>
                          <a:srgbClr val="000000"/>
                        </a:solidFill>
                        <a:effectLst/>
                        <a:latin typeface="Calibri" panose="020F0502020204030204" pitchFamily="34" charset="0"/>
                      </a:endParaRP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1200" b="1" i="0" u="none" strike="noStrike" dirty="0">
                        <a:solidFill>
                          <a:srgbClr val="000000"/>
                        </a:solidFill>
                        <a:effectLst/>
                        <a:latin typeface="Calibri" panose="020F0502020204030204" pitchFamily="34" charset="0"/>
                      </a:endParaRPr>
                    </a:p>
                  </a:txBody>
                  <a:tcPr marL="3429" marR="3429" marT="3429" marB="0" anchor="ctr"/>
                </a:tc>
                <a:tc hMerge="1">
                  <a:txBody>
                    <a:bodyPr/>
                    <a:lstStyle/>
                    <a:p>
                      <a:pPr algn="ctr" fontAlgn="ctr"/>
                      <a:endParaRPr lang="en-US" sz="1200" b="1" i="0" u="none" strike="noStrike" dirty="0">
                        <a:solidFill>
                          <a:srgbClr val="000000"/>
                        </a:solidFill>
                        <a:effectLst/>
                        <a:latin typeface="Calibri" panose="020F0502020204030204" pitchFamily="34" charset="0"/>
                      </a:endParaRPr>
                    </a:p>
                  </a:txBody>
                  <a:tcPr marL="3429" marR="3429" marT="3429" marB="0" anchor="ctr"/>
                </a:tc>
                <a:tc hMerge="1">
                  <a:txBody>
                    <a:bodyPr/>
                    <a:lstStyle/>
                    <a:p>
                      <a:pPr algn="ctr" fontAlgn="ctr"/>
                      <a:endParaRPr lang="en-US" sz="1200" b="1" i="0" u="none" strike="noStrike" dirty="0">
                        <a:solidFill>
                          <a:srgbClr val="000000"/>
                        </a:solidFill>
                        <a:effectLst/>
                        <a:latin typeface="Calibri" panose="020F0502020204030204" pitchFamily="34" charset="0"/>
                      </a:endParaRPr>
                    </a:p>
                  </a:txBody>
                  <a:tcPr marL="3429" marR="3429" marT="3429" marB="0" anchor="ctr"/>
                </a:tc>
                <a:extLst>
                  <a:ext uri="{0D108BD9-81ED-4DB2-BD59-A6C34878D82A}">
                    <a16:rowId xmlns:a16="http://schemas.microsoft.com/office/drawing/2014/main" val="182119699"/>
                  </a:ext>
                </a:extLst>
              </a:tr>
              <a:tr h="840135">
                <a:tc>
                  <a:txBody>
                    <a:bodyPr/>
                    <a:lstStyle/>
                    <a:p>
                      <a:pPr algn="ctr" fontAlgn="ctr"/>
                      <a:r>
                        <a:rPr lang="en-US" sz="1600" b="1" u="none" strike="noStrike" dirty="0" smtClean="0">
                          <a:effectLst/>
                        </a:rPr>
                        <a:t>NO.</a:t>
                      </a:r>
                      <a:endParaRPr lang="en-US" sz="1600" b="1" i="0" u="none" strike="noStrike" dirty="0">
                        <a:solidFill>
                          <a:srgbClr val="000000"/>
                        </a:solidFill>
                        <a:effectLst/>
                        <a:latin typeface="Calibri" panose="020F0502020204030204" pitchFamily="34" charset="0"/>
                      </a:endParaRP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smtClean="0">
                          <a:ln>
                            <a:noFill/>
                          </a:ln>
                          <a:effectLst/>
                          <a:uLnTx/>
                          <a:uFillTx/>
                        </a:rPr>
                        <a:t>ITEM </a:t>
                      </a:r>
                      <a:endParaRPr kumimoji="0" lang="en-ZA" sz="1600" b="1"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smtClean="0">
                          <a:ln>
                            <a:noFill/>
                          </a:ln>
                          <a:effectLst/>
                          <a:uLnTx/>
                          <a:uFillTx/>
                        </a:rPr>
                        <a:t>COST ESTIMATE</a:t>
                      </a:r>
                      <a:endParaRPr kumimoji="0" lang="en-ZA" sz="1600" b="1" u="none" strike="noStrike" kern="1200" cap="none" spc="0" normalizeH="0" baseline="0" noProof="0" dirty="0" smtClean="0">
                        <a:ln>
                          <a:noFill/>
                        </a:ln>
                        <a:effectLst/>
                        <a:uLnTx/>
                        <a:uFillTx/>
                      </a:endParaRPr>
                    </a:p>
                    <a:p>
                      <a:pPr algn="ctr" fontAlgn="ctr"/>
                      <a:endParaRPr lang="en-US" sz="1600" b="1" i="0" u="none" strike="noStrike" dirty="0">
                        <a:solidFill>
                          <a:srgbClr val="000000"/>
                        </a:solidFill>
                        <a:effectLst/>
                        <a:latin typeface="Calibri" panose="020F0502020204030204" pitchFamily="34" charset="0"/>
                      </a:endParaRP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just" defTabSz="914400" rtl="0" eaLnBrk="1" fontAlgn="b" latinLnBrk="0" hangingPunct="1"/>
                      <a:r>
                        <a:rPr lang="en-US" sz="1600" b="1" u="none" strike="noStrike" kern="1200" dirty="0" smtClean="0">
                          <a:solidFill>
                            <a:schemeClr val="tx1"/>
                          </a:solidFill>
                          <a:effectLst/>
                          <a:latin typeface="+mn-lt"/>
                          <a:ea typeface="+mn-ea"/>
                          <a:cs typeface="+mn-cs"/>
                        </a:rPr>
                        <a:t>PROGRESS TO DATE AND EXPENDITURE </a:t>
                      </a:r>
                      <a:endParaRPr lang="en-US" sz="1600" b="1" u="none" strike="noStrike" kern="1200" dirty="0">
                        <a:solidFill>
                          <a:schemeClr val="tx1"/>
                        </a:solidFill>
                        <a:effectLst/>
                        <a:latin typeface="+mn-lt"/>
                        <a:ea typeface="+mn-ea"/>
                        <a:cs typeface="+mn-cs"/>
                      </a:endParaRP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50213631"/>
                  </a:ext>
                </a:extLst>
              </a:tr>
              <a:tr h="477189">
                <a:tc>
                  <a:txBody>
                    <a:bodyPr/>
                    <a:lstStyle/>
                    <a:p>
                      <a:pPr algn="ctr" fontAlgn="b"/>
                      <a:r>
                        <a:rPr lang="en-US" sz="1600" u="none" strike="noStrike" dirty="0" smtClean="0">
                          <a:effectLst/>
                        </a:rPr>
                        <a:t>1</a:t>
                      </a: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smtClean="0">
                          <a:effectLst/>
                        </a:rPr>
                        <a:t>ESKOM OUTSTANDING</a:t>
                      </a:r>
                    </a:p>
                    <a:p>
                      <a:pPr algn="l" fontAlgn="b"/>
                      <a:endParaRPr lang="en-US" sz="1600" b="0" i="0" u="none" strike="noStrike" dirty="0">
                        <a:solidFill>
                          <a:srgbClr val="000000"/>
                        </a:solidFill>
                        <a:effectLst/>
                        <a:latin typeface="Calibri" panose="020F0502020204030204" pitchFamily="34" charset="0"/>
                      </a:endParaRPr>
                    </a:p>
                  </a:txBody>
                  <a:tcPr marL="3429" marR="3429" marT="34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smtClean="0">
                          <a:effectLst/>
                        </a:rPr>
                        <a:t>R 250 000</a:t>
                      </a: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182563" marR="0" lvl="0" indent="-182563" algn="just"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600" u="none" strike="noStrike" kern="1200" noProof="0" dirty="0" smtClean="0">
                          <a:solidFill>
                            <a:schemeClr val="tx1"/>
                          </a:solidFill>
                          <a:effectLst/>
                          <a:latin typeface="+mn-lt"/>
                          <a:ea typeface="+mn-ea"/>
                          <a:cs typeface="+mn-cs"/>
                        </a:rPr>
                        <a:t>The beneficiary had challenges in getting the total </a:t>
                      </a:r>
                      <a:r>
                        <a:rPr lang="en-US" sz="1600" u="none" strike="noStrike" kern="1200" noProof="0" dirty="0" err="1" smtClean="0">
                          <a:solidFill>
                            <a:schemeClr val="tx1"/>
                          </a:solidFill>
                          <a:effectLst/>
                          <a:latin typeface="+mn-lt"/>
                          <a:ea typeface="+mn-ea"/>
                          <a:cs typeface="+mn-cs"/>
                        </a:rPr>
                        <a:t>eskom</a:t>
                      </a:r>
                      <a:r>
                        <a:rPr lang="en-US" sz="1600" u="none" strike="noStrike" kern="1200" noProof="0" dirty="0" smtClean="0">
                          <a:solidFill>
                            <a:schemeClr val="tx1"/>
                          </a:solidFill>
                          <a:effectLst/>
                          <a:latin typeface="+mn-lt"/>
                          <a:ea typeface="+mn-ea"/>
                          <a:cs typeface="+mn-cs"/>
                        </a:rPr>
                        <a:t> bill for the amount owed by the farm. It was established that ESKOM has a record of 15 accounts for this farm.</a:t>
                      </a:r>
                    </a:p>
                  </a:txBody>
                  <a:tcPr marL="3429" marR="3429" marT="34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9150774"/>
                  </a:ext>
                </a:extLst>
              </a:tr>
              <a:tr h="813239">
                <a:tc>
                  <a:txBody>
                    <a:bodyPr/>
                    <a:lstStyle/>
                    <a:p>
                      <a:pPr algn="ctr" fontAlgn="b"/>
                      <a:r>
                        <a:rPr lang="en-US" sz="1600" u="none" strike="noStrike" dirty="0" smtClean="0">
                          <a:effectLst/>
                        </a:rPr>
                        <a:t>2</a:t>
                      </a: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smtClean="0">
                          <a:effectLst/>
                        </a:rPr>
                        <a:t>ESKOM BILL FOR 8 MONTHS TILL END OF MARCH 2020- </a:t>
                      </a:r>
                      <a:endParaRPr lang="en-US" sz="1600" b="0" i="0" u="none" strike="noStrike" dirty="0">
                        <a:solidFill>
                          <a:srgbClr val="000000"/>
                        </a:solidFill>
                        <a:effectLst/>
                        <a:latin typeface="Calibri" panose="020F0502020204030204" pitchFamily="34" charset="0"/>
                      </a:endParaRPr>
                    </a:p>
                  </a:txBody>
                  <a:tcPr marL="3429" marR="3429" marT="34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smtClean="0">
                          <a:effectLst/>
                        </a:rPr>
                        <a:t>R 680 000</a:t>
                      </a: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txBody>
                  <a:tcPr marL="3429" marR="3429" marT="3429" marB="0" anchor="b"/>
                </a:tc>
                <a:extLst>
                  <a:ext uri="{0D108BD9-81ED-4DB2-BD59-A6C34878D82A}">
                    <a16:rowId xmlns:a16="http://schemas.microsoft.com/office/drawing/2014/main" val="209500710"/>
                  </a:ext>
                </a:extLst>
              </a:tr>
              <a:tr h="951047">
                <a:tc>
                  <a:txBody>
                    <a:bodyPr/>
                    <a:lstStyle/>
                    <a:p>
                      <a:pPr algn="ctr" fontAlgn="b"/>
                      <a:r>
                        <a:rPr lang="en-US" sz="1600" u="none" strike="noStrike" dirty="0" smtClean="0">
                          <a:effectLst/>
                        </a:rPr>
                        <a:t>3</a:t>
                      </a: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smtClean="0">
                          <a:effectLst/>
                        </a:rPr>
                        <a:t>ELECTRIC CABLE FROM TRANSFORMER</a:t>
                      </a:r>
                      <a:r>
                        <a:rPr lang="en-US" sz="1600" u="none" strike="noStrike" baseline="0" dirty="0" smtClean="0">
                          <a:effectLst/>
                        </a:rPr>
                        <a:t> TO PUMP HOUSE AND VANDALISED SWITCH GEAR</a:t>
                      </a:r>
                    </a:p>
                    <a:p>
                      <a:pPr algn="l" fontAlgn="b"/>
                      <a:endParaRPr lang="en-US" sz="1600" b="0" i="0" u="none" strike="noStrike" dirty="0">
                        <a:solidFill>
                          <a:srgbClr val="000000"/>
                        </a:solidFill>
                        <a:effectLst/>
                        <a:latin typeface="Calibri" panose="020F0502020204030204" pitchFamily="34" charset="0"/>
                      </a:endParaRPr>
                    </a:p>
                  </a:txBody>
                  <a:tcPr marL="3429" marR="3429" marT="34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smtClean="0">
                          <a:effectLst/>
                        </a:rPr>
                        <a:t>R 105 000</a:t>
                      </a: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endParaRPr lang="en-US" sz="1400" u="none" strike="noStrike" kern="1200" noProof="0" dirty="0" smtClean="0">
                        <a:solidFill>
                          <a:schemeClr val="tx1"/>
                        </a:solidFill>
                        <a:effectLst/>
                        <a:latin typeface="+mn-lt"/>
                        <a:ea typeface="+mn-ea"/>
                        <a:cs typeface="+mn-cs"/>
                      </a:endParaRPr>
                    </a:p>
                  </a:txBody>
                  <a:tcPr marL="3429" marR="3429" marT="34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8518312"/>
                  </a:ext>
                </a:extLst>
              </a:tr>
              <a:tr h="477189">
                <a:tc>
                  <a:txBody>
                    <a:bodyPr/>
                    <a:lstStyle/>
                    <a:p>
                      <a:pPr algn="ctr" fontAlgn="b"/>
                      <a:r>
                        <a:rPr lang="en-US" sz="1600" u="none" strike="noStrike" dirty="0" smtClean="0">
                          <a:effectLst/>
                        </a:rPr>
                        <a:t>4</a:t>
                      </a: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smtClean="0">
                          <a:effectLst/>
                        </a:rPr>
                        <a:t>CHEMICALS FOR DYING TREES </a:t>
                      </a:r>
                    </a:p>
                    <a:p>
                      <a:pPr algn="l" fontAlgn="b"/>
                      <a:endParaRPr lang="en-US" sz="1600" b="0" i="0" u="none" strike="noStrike" dirty="0">
                        <a:solidFill>
                          <a:srgbClr val="000000"/>
                        </a:solidFill>
                        <a:effectLst/>
                        <a:latin typeface="Calibri" panose="020F0502020204030204" pitchFamily="34" charset="0"/>
                      </a:endParaRPr>
                    </a:p>
                  </a:txBody>
                  <a:tcPr marL="3429" marR="3429" marT="34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smtClean="0">
                          <a:effectLst/>
                        </a:rPr>
                        <a:t>R 350 000</a:t>
                      </a: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u="none" strike="noStrike" kern="1200" noProof="0" dirty="0" smtClean="0">
                          <a:solidFill>
                            <a:schemeClr val="tx1"/>
                          </a:solidFill>
                          <a:effectLst/>
                          <a:latin typeface="+mn-lt"/>
                          <a:ea typeface="+mn-ea"/>
                          <a:cs typeface="+mn-cs"/>
                        </a:rPr>
                        <a:t>R 211 919.16</a:t>
                      </a: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0121763"/>
                  </a:ext>
                </a:extLst>
              </a:tr>
              <a:tr h="840135">
                <a:tc>
                  <a:txBody>
                    <a:bodyPr/>
                    <a:lstStyle/>
                    <a:p>
                      <a:pPr algn="ctr" fontAlgn="b"/>
                      <a:r>
                        <a:rPr lang="en-US" sz="1600" u="none" strike="noStrike" dirty="0" smtClean="0">
                          <a:effectLst/>
                        </a:rPr>
                        <a:t>5</a:t>
                      </a: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smtClean="0">
                          <a:effectLst/>
                        </a:rPr>
                        <a:t>FERTILIZER FOR DYING TREES</a:t>
                      </a:r>
                    </a:p>
                  </a:txBody>
                  <a:tcPr marL="3429" marR="3429" marT="34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smtClean="0">
                          <a:effectLst/>
                        </a:rPr>
                        <a:t>R 700 000</a:t>
                      </a: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u="none" strike="noStrike" kern="1200" noProof="0" dirty="0" smtClean="0">
                          <a:solidFill>
                            <a:schemeClr val="tx1"/>
                          </a:solidFill>
                          <a:effectLst/>
                          <a:latin typeface="+mn-lt"/>
                          <a:ea typeface="+mn-ea"/>
                          <a:cs typeface="+mn-cs"/>
                        </a:rPr>
                        <a:t>R 1 620 447.75</a:t>
                      </a: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140574"/>
                  </a:ext>
                </a:extLst>
              </a:tr>
            </a:tbl>
          </a:graphicData>
        </a:graphic>
      </p:graphicFrame>
    </p:spTree>
    <p:extLst>
      <p:ext uri="{BB962C8B-B14F-4D97-AF65-F5344CB8AC3E}">
        <p14:creationId xmlns:p14="http://schemas.microsoft.com/office/powerpoint/2010/main" val="885250312"/>
      </p:ext>
    </p:extLst>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DDF82E0-F617-466A-8989-E6F91EEE8384}" type="slidenum">
              <a:rPr kumimoji="0" lang="en-US" alt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1" name="Rectangle 10"/>
          <p:cNvSpPr/>
          <p:nvPr/>
        </p:nvSpPr>
        <p:spPr>
          <a:xfrm>
            <a:off x="6354040" y="332656"/>
            <a:ext cx="2754464"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GROWING KWAZULU</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-NATAL TOGETHER</a:t>
            </a:r>
          </a:p>
        </p:txBody>
      </p:sp>
      <p:sp>
        <p:nvSpPr>
          <p:cNvPr id="16" name="Slide Number Placeholder 3"/>
          <p:cNvSpPr txBox="1">
            <a:spLocks/>
          </p:cNvSpPr>
          <p:nvPr/>
        </p:nvSpPr>
        <p:spPr>
          <a:xfrm>
            <a:off x="35496" y="644825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5D312F24-582A-4117-A0B2-A1DD2489FD11}" type="slidenum">
              <a:rPr kumimoji="0" lang="en-US" altLang="en-US" sz="1200" b="0" i="0" u="none" strike="noStrike" kern="1200" cap="none" spc="0" normalizeH="0" baseline="0" noProof="0" smtClean="0">
                <a:ln>
                  <a:noFill/>
                </a:ln>
                <a:solidFill>
                  <a:prstClr val="black"/>
                </a:solidFill>
                <a:effectLst/>
                <a:uLnTx/>
                <a:uFillTx/>
                <a:latin typeface="Arial"/>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prstClr val="black"/>
              </a:solidFill>
              <a:effectLst/>
              <a:uLnTx/>
              <a:uFillTx/>
              <a:latin typeface="Arial"/>
              <a:ea typeface="+mn-ea"/>
              <a:cs typeface="Arial"/>
            </a:endParaRPr>
          </a:p>
        </p:txBody>
      </p:sp>
      <p:pic>
        <p:nvPicPr>
          <p:cNvPr id="7" name="Picture 6" descr="Agriculture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260648"/>
            <a:ext cx="2304256" cy="580377"/>
          </a:xfrm>
          <a:prstGeom prst="rect">
            <a:avLst/>
          </a:prstGeom>
        </p:spPr>
      </p:pic>
      <p:sp>
        <p:nvSpPr>
          <p:cNvPr id="8" name="Rectangle 7"/>
          <p:cNvSpPr/>
          <p:nvPr/>
        </p:nvSpPr>
        <p:spPr>
          <a:xfrm>
            <a:off x="7524328" y="6582544"/>
            <a:ext cx="1403176"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#PHEZ’KOMKHONO</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563908827"/>
              </p:ext>
            </p:extLst>
          </p:nvPr>
        </p:nvGraphicFramePr>
        <p:xfrm>
          <a:off x="162232" y="1335226"/>
          <a:ext cx="8658239" cy="5295065"/>
        </p:xfrm>
        <a:graphic>
          <a:graphicData uri="http://schemas.openxmlformats.org/drawingml/2006/table">
            <a:tbl>
              <a:tblPr firstRow="1" bandRow="1">
                <a:tableStyleId>{17292A2E-F333-43FB-9621-5CBBE7FDCDCB}</a:tableStyleId>
              </a:tblPr>
              <a:tblGrid>
                <a:gridCol w="427569">
                  <a:extLst>
                    <a:ext uri="{9D8B030D-6E8A-4147-A177-3AD203B41FA5}">
                      <a16:colId xmlns:a16="http://schemas.microsoft.com/office/drawing/2014/main" val="3667763961"/>
                    </a:ext>
                  </a:extLst>
                </a:gridCol>
                <a:gridCol w="4489455">
                  <a:extLst>
                    <a:ext uri="{9D8B030D-6E8A-4147-A177-3AD203B41FA5}">
                      <a16:colId xmlns:a16="http://schemas.microsoft.com/office/drawing/2014/main" val="3179126224"/>
                    </a:ext>
                  </a:extLst>
                </a:gridCol>
                <a:gridCol w="3741215">
                  <a:extLst>
                    <a:ext uri="{9D8B030D-6E8A-4147-A177-3AD203B41FA5}">
                      <a16:colId xmlns:a16="http://schemas.microsoft.com/office/drawing/2014/main" val="816676583"/>
                    </a:ext>
                  </a:extLst>
                </a:gridCol>
              </a:tblGrid>
              <a:tr h="689344">
                <a:tc gridSpan="3">
                  <a:txBody>
                    <a:bodyPr/>
                    <a:lstStyle/>
                    <a:p>
                      <a:pPr algn="ctr" fontAlgn="ctr"/>
                      <a:r>
                        <a:rPr lang="en-US" sz="4000" u="none" strike="noStrike" dirty="0" smtClean="0">
                          <a:effectLst/>
                        </a:rPr>
                        <a:t>JABULA</a:t>
                      </a:r>
                      <a:r>
                        <a:rPr lang="en-US" sz="4000" u="none" strike="noStrike" baseline="0" dirty="0" smtClean="0">
                          <a:effectLst/>
                        </a:rPr>
                        <a:t> ZONDI TRADING</a:t>
                      </a:r>
                      <a:r>
                        <a:rPr lang="en-US" sz="4000" u="none" strike="noStrike" dirty="0" smtClean="0">
                          <a:effectLst/>
                        </a:rPr>
                        <a:t> </a:t>
                      </a:r>
                      <a:endParaRPr lang="en-US" sz="4000" b="1" i="0" u="none" strike="noStrike" dirty="0">
                        <a:solidFill>
                          <a:srgbClr val="000000"/>
                        </a:solidFill>
                        <a:effectLst/>
                        <a:latin typeface="Calibri" panose="020F0502020204030204" pitchFamily="34" charset="0"/>
                      </a:endParaRP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1200" b="1" i="0" u="none" strike="noStrike" dirty="0">
                        <a:solidFill>
                          <a:srgbClr val="000000"/>
                        </a:solidFill>
                        <a:effectLst/>
                        <a:latin typeface="Calibri" panose="020F0502020204030204" pitchFamily="34" charset="0"/>
                      </a:endParaRPr>
                    </a:p>
                  </a:txBody>
                  <a:tcPr marL="3429" marR="3429" marT="3429" marB="0" anchor="ctr"/>
                </a:tc>
                <a:tc hMerge="1">
                  <a:txBody>
                    <a:bodyPr/>
                    <a:lstStyle/>
                    <a:p>
                      <a:pPr algn="ctr" fontAlgn="ctr"/>
                      <a:endParaRPr lang="en-US" sz="1200" b="1" i="0" u="none" strike="noStrike" dirty="0">
                        <a:solidFill>
                          <a:srgbClr val="000000"/>
                        </a:solidFill>
                        <a:effectLst/>
                        <a:latin typeface="Calibri" panose="020F0502020204030204" pitchFamily="34" charset="0"/>
                      </a:endParaRPr>
                    </a:p>
                  </a:txBody>
                  <a:tcPr marL="3429" marR="3429" marT="3429" marB="0" anchor="ctr"/>
                </a:tc>
                <a:extLst>
                  <a:ext uri="{0D108BD9-81ED-4DB2-BD59-A6C34878D82A}">
                    <a16:rowId xmlns:a16="http://schemas.microsoft.com/office/drawing/2014/main" val="182119699"/>
                  </a:ext>
                </a:extLst>
              </a:tr>
              <a:tr h="517972">
                <a:tc>
                  <a:txBody>
                    <a:bodyPr/>
                    <a:lstStyle/>
                    <a:p>
                      <a:pPr algn="ctr" fontAlgn="ctr"/>
                      <a:r>
                        <a:rPr lang="en-US" sz="1600" b="1" u="none" strike="noStrike" dirty="0" smtClean="0">
                          <a:effectLst/>
                        </a:rPr>
                        <a:t>NO.</a:t>
                      </a:r>
                      <a:endParaRPr lang="en-US" sz="1600" b="1" i="0" u="none" strike="noStrike" dirty="0">
                        <a:solidFill>
                          <a:srgbClr val="000000"/>
                        </a:solidFill>
                        <a:effectLst/>
                        <a:latin typeface="Calibri" panose="020F0502020204030204" pitchFamily="34" charset="0"/>
                      </a:endParaRP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smtClean="0">
                          <a:ln>
                            <a:noFill/>
                          </a:ln>
                          <a:effectLst/>
                          <a:uLnTx/>
                          <a:uFillTx/>
                        </a:rPr>
                        <a:t>RECOMMENDATIONS BY PORTFOLIO COMMITTEE</a:t>
                      </a:r>
                      <a:endParaRPr kumimoji="0" lang="en-ZA" sz="1600" b="1"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600" b="1" u="none" strike="noStrike" dirty="0" smtClean="0">
                          <a:effectLst/>
                        </a:rPr>
                        <a:t>PROGRESS TO DATE</a:t>
                      </a:r>
                      <a:endParaRPr lang="en-US" sz="1600" b="1" i="0" u="none" strike="noStrike" dirty="0">
                        <a:solidFill>
                          <a:srgbClr val="000000"/>
                        </a:solidFill>
                        <a:effectLst/>
                        <a:latin typeface="Calibri" panose="020F0502020204030204" pitchFamily="34" charset="0"/>
                      </a:endParaRP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50213631"/>
                  </a:ext>
                </a:extLst>
              </a:tr>
              <a:tr h="1061336">
                <a:tc>
                  <a:txBody>
                    <a:bodyPr/>
                    <a:lstStyle/>
                    <a:p>
                      <a:pPr algn="ctr" fontAlgn="b"/>
                      <a:r>
                        <a:rPr lang="en-US" sz="1600" u="none" strike="noStrike" dirty="0" smtClean="0">
                          <a:effectLst/>
                        </a:rPr>
                        <a:t>1</a:t>
                      </a:r>
                    </a:p>
                    <a:p>
                      <a:pPr algn="ctr" fontAlgn="b"/>
                      <a:endParaRPr lang="en-US" sz="1600" u="none" strike="noStrike" dirty="0" smtClean="0">
                        <a:effectLst/>
                      </a:endParaRP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The farmer, </a:t>
                      </a:r>
                      <a:r>
                        <a:rPr lang="en-US" sz="1600" dirty="0" err="1" smtClean="0"/>
                        <a:t>Mr</a:t>
                      </a:r>
                      <a:r>
                        <a:rPr lang="en-US" sz="1600" dirty="0" smtClean="0"/>
                        <a:t> Zuma complained about the houses on the farm which had no roof </a:t>
                      </a:r>
                      <a:endParaRPr lang="en-US" sz="1600" dirty="0" smtClean="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171450" marR="0" lvl="0" indent="-171450" algn="just"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n-US" sz="1400" u="none" strike="noStrike" kern="1200" cap="none" spc="0" normalizeH="0" baseline="0" noProof="0" dirty="0" smtClean="0">
                          <a:ln>
                            <a:noFill/>
                          </a:ln>
                          <a:effectLst/>
                          <a:uLnTx/>
                          <a:uFillTx/>
                        </a:rPr>
                        <a:t>The project was presented and approved through internal project approval process of the department . </a:t>
                      </a:r>
                    </a:p>
                    <a:p>
                      <a:pPr marL="171450" marR="0" lvl="0" indent="-171450" algn="just"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n-US" sz="1400" u="none" strike="noStrike" kern="1200" cap="none" spc="0" normalizeH="0" baseline="0" noProof="0" dirty="0" smtClean="0">
                          <a:ln>
                            <a:noFill/>
                          </a:ln>
                          <a:effectLst/>
                          <a:uLnTx/>
                          <a:uFillTx/>
                        </a:rPr>
                        <a:t>A total budget of R2 million was allocated over two consecutive financial year, started in 2019/20.</a:t>
                      </a:r>
                    </a:p>
                    <a:p>
                      <a:pPr marL="171450" marR="0" lvl="0" indent="-171450" algn="just"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n-US" sz="1400" u="none" strike="noStrike" kern="1200" cap="none" spc="0" normalizeH="0" baseline="0" noProof="0" dirty="0" smtClean="0">
                          <a:ln>
                            <a:noFill/>
                          </a:ln>
                          <a:effectLst/>
                          <a:uLnTx/>
                          <a:uFillTx/>
                        </a:rPr>
                        <a:t>The project is currently under implementation and it will be completed during the current financial year.</a:t>
                      </a:r>
                    </a:p>
                    <a:p>
                      <a:pPr marL="171450" marR="0" lvl="0" indent="-171450" algn="just"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n-US" sz="1400" u="none" strike="noStrike" kern="1200" cap="none" spc="0" normalizeH="0" baseline="0" noProof="0" dirty="0" smtClean="0">
                          <a:ln>
                            <a:noFill/>
                          </a:ln>
                          <a:solidFill>
                            <a:schemeClr val="tx1"/>
                          </a:solidFill>
                          <a:effectLst/>
                          <a:uLnTx/>
                          <a:uFillTx/>
                        </a:rPr>
                        <a:t>The following activities are underway: </a:t>
                      </a:r>
                    </a:p>
                    <a:p>
                      <a:pPr marL="742950" marR="0" lvl="1" indent="-285750" algn="just" defTabSz="914400" rtl="0" eaLnBrk="1" fontAlgn="b" latinLnBrk="0" hangingPunct="1">
                        <a:lnSpc>
                          <a:spcPct val="100000"/>
                        </a:lnSpc>
                        <a:spcBef>
                          <a:spcPts val="0"/>
                        </a:spcBef>
                        <a:spcAft>
                          <a:spcPts val="0"/>
                        </a:spcAft>
                        <a:buClrTx/>
                        <a:buSzTx/>
                        <a:buFontTx/>
                        <a:buChar char="-"/>
                        <a:tabLst/>
                        <a:defRPr/>
                      </a:pPr>
                      <a:r>
                        <a:rPr lang="en-US" sz="1400" dirty="0" smtClean="0"/>
                        <a:t>Boundary</a:t>
                      </a:r>
                      <a:r>
                        <a:rPr lang="en-US" sz="1400" baseline="0" dirty="0" smtClean="0"/>
                        <a:t> </a:t>
                      </a:r>
                      <a:r>
                        <a:rPr lang="en-US" sz="1400" dirty="0" smtClean="0"/>
                        <a:t>Fencing 10KM, </a:t>
                      </a:r>
                    </a:p>
                    <a:p>
                      <a:pPr marL="742950" marR="0" lvl="1" indent="-285750" algn="just" defTabSz="914400" rtl="0" eaLnBrk="1" fontAlgn="b" latinLnBrk="0" hangingPunct="1">
                        <a:lnSpc>
                          <a:spcPct val="100000"/>
                        </a:lnSpc>
                        <a:spcBef>
                          <a:spcPts val="0"/>
                        </a:spcBef>
                        <a:spcAft>
                          <a:spcPts val="0"/>
                        </a:spcAft>
                        <a:buClrTx/>
                        <a:buSzTx/>
                        <a:buFontTx/>
                        <a:buChar char="-"/>
                        <a:tabLst/>
                        <a:defRPr/>
                      </a:pPr>
                      <a:r>
                        <a:rPr lang="en-US" sz="1400" dirty="0" smtClean="0"/>
                        <a:t>Borehole</a:t>
                      </a:r>
                      <a:r>
                        <a:rPr lang="en-US" sz="1400" baseline="0" dirty="0" smtClean="0"/>
                        <a:t> &amp; Reservoir Rehab, </a:t>
                      </a:r>
                    </a:p>
                    <a:p>
                      <a:pPr marL="742950" marR="0" lvl="1" indent="-285750" algn="just" defTabSz="914400" rtl="0" eaLnBrk="1" fontAlgn="b" latinLnBrk="0" hangingPunct="1">
                        <a:lnSpc>
                          <a:spcPct val="100000"/>
                        </a:lnSpc>
                        <a:spcBef>
                          <a:spcPts val="0"/>
                        </a:spcBef>
                        <a:spcAft>
                          <a:spcPts val="0"/>
                        </a:spcAft>
                        <a:buClrTx/>
                        <a:buSzTx/>
                        <a:buFontTx/>
                        <a:buChar char="-"/>
                        <a:tabLst/>
                        <a:defRPr/>
                      </a:pPr>
                      <a:r>
                        <a:rPr lang="en-US" sz="1400" dirty="0" smtClean="0"/>
                        <a:t>Crush Pen Construction &amp; Dip, </a:t>
                      </a:r>
                    </a:p>
                    <a:p>
                      <a:pPr marL="742950" marR="0" lvl="1" indent="-285750" algn="just" defTabSz="914400" rtl="0" eaLnBrk="1" fontAlgn="b" latinLnBrk="0" hangingPunct="1">
                        <a:lnSpc>
                          <a:spcPct val="100000"/>
                        </a:lnSpc>
                        <a:spcBef>
                          <a:spcPts val="0"/>
                        </a:spcBef>
                        <a:spcAft>
                          <a:spcPts val="0"/>
                        </a:spcAft>
                        <a:buClrTx/>
                        <a:buSzTx/>
                        <a:buFontTx/>
                        <a:buChar char="-"/>
                        <a:tabLst/>
                        <a:defRPr/>
                      </a:pPr>
                      <a:r>
                        <a:rPr lang="en-US" sz="1400" dirty="0" smtClean="0"/>
                        <a:t>Breeding Cows =</a:t>
                      </a:r>
                      <a:r>
                        <a:rPr lang="en-US" sz="1400" baseline="0" dirty="0" smtClean="0"/>
                        <a:t> </a:t>
                      </a:r>
                      <a:r>
                        <a:rPr lang="en-US" sz="1400" dirty="0" smtClean="0"/>
                        <a:t>40, </a:t>
                      </a:r>
                    </a:p>
                    <a:p>
                      <a:pPr marL="742950" marR="0" lvl="1" indent="-285750" algn="just" defTabSz="914400" rtl="0" eaLnBrk="1" fontAlgn="b" latinLnBrk="0" hangingPunct="1">
                        <a:lnSpc>
                          <a:spcPct val="100000"/>
                        </a:lnSpc>
                        <a:spcBef>
                          <a:spcPts val="0"/>
                        </a:spcBef>
                        <a:spcAft>
                          <a:spcPts val="0"/>
                        </a:spcAft>
                        <a:buClrTx/>
                        <a:buSzTx/>
                        <a:buFontTx/>
                        <a:buChar char="-"/>
                        <a:tabLst/>
                        <a:defRPr/>
                      </a:pPr>
                      <a:r>
                        <a:rPr lang="en-US" sz="1400" dirty="0" smtClean="0"/>
                        <a:t>Breeding Goats = 70, Trailer, </a:t>
                      </a:r>
                    </a:p>
                    <a:p>
                      <a:pPr marL="742950" marR="0" lvl="1" indent="-285750" algn="just" defTabSz="914400" rtl="0" eaLnBrk="1" fontAlgn="b" latinLnBrk="0" hangingPunct="1">
                        <a:lnSpc>
                          <a:spcPct val="100000"/>
                        </a:lnSpc>
                        <a:spcBef>
                          <a:spcPts val="0"/>
                        </a:spcBef>
                        <a:spcAft>
                          <a:spcPts val="0"/>
                        </a:spcAft>
                        <a:buClrTx/>
                        <a:buSzTx/>
                        <a:buFontTx/>
                        <a:buChar char="-"/>
                        <a:tabLst/>
                        <a:defRPr/>
                      </a:pPr>
                      <a:r>
                        <a:rPr lang="en-US" sz="1400" dirty="0" smtClean="0"/>
                        <a:t>Firer Fighter &amp; Chain Saw</a:t>
                      </a:r>
                      <a:r>
                        <a:rPr lang="en-US" sz="1400" baseline="0" dirty="0" smtClean="0"/>
                        <a:t> and </a:t>
                      </a:r>
                    </a:p>
                    <a:p>
                      <a:pPr marL="742950" marR="0" lvl="1" indent="-285750" algn="just" defTabSz="914400" rtl="0" eaLnBrk="1" fontAlgn="b" latinLnBrk="0" hangingPunct="1">
                        <a:lnSpc>
                          <a:spcPct val="100000"/>
                        </a:lnSpc>
                        <a:spcBef>
                          <a:spcPts val="0"/>
                        </a:spcBef>
                        <a:spcAft>
                          <a:spcPts val="0"/>
                        </a:spcAft>
                        <a:buClrTx/>
                        <a:buSzTx/>
                        <a:buFontTx/>
                        <a:buChar char="-"/>
                        <a:tabLst/>
                        <a:defRPr/>
                      </a:pPr>
                      <a:r>
                        <a:rPr lang="en-US" sz="1400" dirty="0" smtClean="0"/>
                        <a:t>Bailer Equipment</a:t>
                      </a:r>
                    </a:p>
                    <a:p>
                      <a:pPr marL="457200" marR="0" lvl="1" indent="0" algn="just" defTabSz="914400" rtl="0" eaLnBrk="1" fontAlgn="b" latinLnBrk="0" hangingPunct="1">
                        <a:lnSpc>
                          <a:spcPct val="100000"/>
                        </a:lnSpc>
                        <a:spcBef>
                          <a:spcPts val="0"/>
                        </a:spcBef>
                        <a:spcAft>
                          <a:spcPts val="0"/>
                        </a:spcAft>
                        <a:buClrTx/>
                        <a:buSzTx/>
                        <a:buFont typeface="Arial" panose="020B0604020202020204" pitchFamily="34" charset="0"/>
                        <a:buNone/>
                        <a:tabLst/>
                        <a:defRPr/>
                      </a:pPr>
                      <a:endParaRPr lang="en-US" sz="1400" dirty="0" smtClean="0"/>
                    </a:p>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endParaRPr kumimoji="0" lang="en-US" sz="1600" u="none" strike="noStrike" kern="1200" cap="none" spc="0" normalizeH="0" baseline="0" noProof="0" dirty="0" smtClean="0">
                        <a:ln>
                          <a:noFill/>
                        </a:ln>
                        <a:solidFill>
                          <a:srgbClr val="FF0000"/>
                        </a:solidFill>
                        <a:effectLst/>
                        <a:uLnTx/>
                        <a:uFillTx/>
                      </a:endParaRPr>
                    </a:p>
                  </a:txBody>
                  <a:tcPr marL="3429" marR="3429" marT="34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9150774"/>
                  </a:ext>
                </a:extLst>
              </a:tr>
              <a:tr h="1443382">
                <a:tc>
                  <a:txBody>
                    <a:bodyPr/>
                    <a:lstStyle/>
                    <a:p>
                      <a:pPr algn="ctr" fontAlgn="b"/>
                      <a:r>
                        <a:rPr lang="en-US" sz="1600" u="none" strike="noStrike" dirty="0" smtClean="0">
                          <a:effectLst/>
                        </a:rPr>
                        <a:t>2</a:t>
                      </a:r>
                    </a:p>
                    <a:p>
                      <a:pPr algn="ctr" fontAlgn="b"/>
                      <a:endParaRPr lang="en-US" sz="1600" u="none" strike="noStrike" dirty="0" smtClean="0">
                        <a:effectLst/>
                      </a:endParaRP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The farmer requested assistance with 150 cattle, bailer maker machine and renovation of reservoirs</a:t>
                      </a:r>
                      <a:endParaRPr lang="en-ZA" sz="16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txBody>
                  <a:tcPr marL="3429" marR="3429" marT="3429" marB="0" anchor="b"/>
                </a:tc>
                <a:extLst>
                  <a:ext uri="{0D108BD9-81ED-4DB2-BD59-A6C34878D82A}">
                    <a16:rowId xmlns:a16="http://schemas.microsoft.com/office/drawing/2014/main" val="3234466212"/>
                  </a:ext>
                </a:extLst>
              </a:tr>
              <a:tr h="1443382">
                <a:tc>
                  <a:txBody>
                    <a:bodyPr/>
                    <a:lstStyle/>
                    <a:p>
                      <a:pPr algn="ctr" fontAlgn="b"/>
                      <a:r>
                        <a:rPr lang="en-US" sz="1600" u="none" strike="noStrike" dirty="0" smtClean="0">
                          <a:effectLst/>
                        </a:rPr>
                        <a:t>3</a:t>
                      </a: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ZA" sz="1600" dirty="0" smtClean="0">
                          <a:effectLst/>
                        </a:rPr>
                        <a:t>The</a:t>
                      </a:r>
                      <a:r>
                        <a:rPr lang="en-ZA" sz="1600" baseline="0" dirty="0" smtClean="0">
                          <a:effectLst/>
                        </a:rPr>
                        <a:t> </a:t>
                      </a:r>
                      <a:r>
                        <a:rPr lang="en-ZA" sz="1600" dirty="0" smtClean="0">
                          <a:effectLst/>
                        </a:rPr>
                        <a:t>farmer requested</a:t>
                      </a:r>
                      <a:r>
                        <a:rPr lang="en-ZA" sz="1600" baseline="0" dirty="0" smtClean="0">
                          <a:effectLst/>
                        </a:rPr>
                        <a:t> assistance </a:t>
                      </a:r>
                      <a:r>
                        <a:rPr lang="en-ZA" sz="1600" dirty="0" smtClean="0">
                          <a:effectLst/>
                        </a:rPr>
                        <a:t>to </a:t>
                      </a:r>
                      <a:r>
                        <a:rPr lang="en-ZA" sz="1600" dirty="0">
                          <a:effectLst/>
                        </a:rPr>
                        <a:t>plant yellow maize for his livestock.</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txBody>
                  <a:tcPr marL="3429" marR="3429" marT="3429" marB="0" anchor="b"/>
                </a:tc>
                <a:extLst>
                  <a:ext uri="{0D108BD9-81ED-4DB2-BD59-A6C34878D82A}">
                    <a16:rowId xmlns:a16="http://schemas.microsoft.com/office/drawing/2014/main" val="3642986607"/>
                  </a:ext>
                </a:extLst>
              </a:tr>
            </a:tbl>
          </a:graphicData>
        </a:graphic>
      </p:graphicFrame>
    </p:spTree>
    <p:extLst>
      <p:ext uri="{BB962C8B-B14F-4D97-AF65-F5344CB8AC3E}">
        <p14:creationId xmlns:p14="http://schemas.microsoft.com/office/powerpoint/2010/main" val="2239312807"/>
      </p:ext>
    </p:extLst>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DDF82E0-F617-466A-8989-E6F91EEE8384}" type="slidenum">
              <a:rPr kumimoji="0" lang="en-US" alt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1" name="Rectangle 10"/>
          <p:cNvSpPr/>
          <p:nvPr/>
        </p:nvSpPr>
        <p:spPr>
          <a:xfrm>
            <a:off x="6354040" y="332656"/>
            <a:ext cx="2754464"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GROWING KWAZULU-NATAL TOGETHER</a:t>
            </a:r>
          </a:p>
        </p:txBody>
      </p:sp>
      <p:sp>
        <p:nvSpPr>
          <p:cNvPr id="16" name="Slide Number Placeholder 3"/>
          <p:cNvSpPr txBox="1">
            <a:spLocks/>
          </p:cNvSpPr>
          <p:nvPr/>
        </p:nvSpPr>
        <p:spPr>
          <a:xfrm>
            <a:off x="35496" y="644825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5D312F24-582A-4117-A0B2-A1DD2489FD11}" type="slidenum">
              <a:rPr kumimoji="0" lang="en-US" altLang="en-US" sz="1200" b="0" i="0" u="none" strike="noStrike" kern="1200" cap="none" spc="0" normalizeH="0" baseline="0" noProof="0" smtClean="0">
                <a:ln>
                  <a:noFill/>
                </a:ln>
                <a:solidFill>
                  <a:prstClr val="black"/>
                </a:solidFill>
                <a:effectLst/>
                <a:uLnTx/>
                <a:uFillTx/>
                <a:latin typeface="Arial"/>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prstClr val="black"/>
              </a:solidFill>
              <a:effectLst/>
              <a:uLnTx/>
              <a:uFillTx/>
              <a:latin typeface="Arial"/>
              <a:ea typeface="+mn-ea"/>
              <a:cs typeface="Arial"/>
            </a:endParaRPr>
          </a:p>
        </p:txBody>
      </p:sp>
      <p:pic>
        <p:nvPicPr>
          <p:cNvPr id="7" name="Picture 6" descr="Agriculture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260648"/>
            <a:ext cx="2304256" cy="580377"/>
          </a:xfrm>
          <a:prstGeom prst="rect">
            <a:avLst/>
          </a:prstGeom>
        </p:spPr>
      </p:pic>
      <p:sp>
        <p:nvSpPr>
          <p:cNvPr id="8" name="Rectangle 7"/>
          <p:cNvSpPr/>
          <p:nvPr/>
        </p:nvSpPr>
        <p:spPr>
          <a:xfrm>
            <a:off x="7524328" y="6582544"/>
            <a:ext cx="1403176"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#PHEZ’KOMKHONO</a:t>
            </a:r>
          </a:p>
        </p:txBody>
      </p:sp>
      <p:sp>
        <p:nvSpPr>
          <p:cNvPr id="9" name="Title 1"/>
          <p:cNvSpPr txBox="1">
            <a:spLocks/>
          </p:cNvSpPr>
          <p:nvPr/>
        </p:nvSpPr>
        <p:spPr bwMode="auto">
          <a:xfrm>
            <a:off x="2915816" y="572499"/>
            <a:ext cx="5905500" cy="73342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20000"/>
              </a:spcBef>
              <a:spcAft>
                <a:spcPct val="0"/>
              </a:spcAft>
              <a:buClr>
                <a:srgbClr val="000000"/>
              </a:buClr>
              <a:buSzPct val="75000"/>
              <a:buFontTx/>
              <a:buNone/>
              <a:tabLst/>
              <a:defRPr/>
            </a:pPr>
            <a:r>
              <a:rPr kumimoji="0" lang="en-ZA" altLang="en-US" sz="2400" b="1" i="0" u="none" strike="noStrike" kern="1200" cap="none" spc="0" normalizeH="0" baseline="0" noProof="0" dirty="0">
                <a:ln>
                  <a:noFill/>
                </a:ln>
                <a:solidFill>
                  <a:srgbClr val="00B050"/>
                </a:solidFill>
                <a:effectLst/>
                <a:uLnTx/>
                <a:uFillTx/>
                <a:latin typeface="Verdana" pitchFamily="34" charset="0"/>
                <a:ea typeface="+mn-ea"/>
                <a:cs typeface="+mn-cs"/>
              </a:rPr>
              <a:t>JABULA ZONDI LIVESTOCK PROJECT PICTURES</a:t>
            </a:r>
            <a:endParaRPr kumimoji="0" lang="en-ZA" altLang="en-US" sz="2400" b="1" i="1" u="none" strike="noStrike" kern="1200" cap="none" spc="0" normalizeH="0" baseline="0" noProof="0" dirty="0">
              <a:ln>
                <a:noFill/>
              </a:ln>
              <a:solidFill>
                <a:srgbClr val="00B050"/>
              </a:solidFill>
              <a:effectLst/>
              <a:uLnTx/>
              <a:uFillTx/>
              <a:latin typeface="Verdana" pitchFamily="34" charset="0"/>
              <a:ea typeface="+mn-ea"/>
              <a:cs typeface="+mn-cs"/>
            </a:endParaRPr>
          </a:p>
        </p:txBody>
      </p:sp>
      <p:sp>
        <p:nvSpPr>
          <p:cNvPr id="3" name="TextBox 2"/>
          <p:cNvSpPr txBox="1"/>
          <p:nvPr/>
        </p:nvSpPr>
        <p:spPr>
          <a:xfrm>
            <a:off x="718842" y="1484784"/>
            <a:ext cx="5149724"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Jabula</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Zondi’s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Implements Purchased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807954"/>
            <a:ext cx="4172417" cy="205309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5076056" y="1804915"/>
            <a:ext cx="3441967" cy="191211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611560" y="3981819"/>
            <a:ext cx="4104456" cy="2405613"/>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a:off x="5110658" y="3789039"/>
            <a:ext cx="3308877" cy="2659211"/>
          </a:xfrm>
          <a:prstGeom prst="rect">
            <a:avLst/>
          </a:prstGeom>
          <a:ln>
            <a:noFill/>
          </a:ln>
          <a:effectLst>
            <a:softEdge rad="112500"/>
          </a:effectLst>
        </p:spPr>
      </p:pic>
    </p:spTree>
    <p:extLst>
      <p:ext uri="{BB962C8B-B14F-4D97-AF65-F5344CB8AC3E}">
        <p14:creationId xmlns:p14="http://schemas.microsoft.com/office/powerpoint/2010/main" val="3933335542"/>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DDF82E0-F617-466A-8989-E6F91EEE8384}" type="slidenum">
              <a:rPr kumimoji="0" lang="en-US" alt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1" name="Rectangle 10"/>
          <p:cNvSpPr/>
          <p:nvPr/>
        </p:nvSpPr>
        <p:spPr>
          <a:xfrm>
            <a:off x="6354040" y="332656"/>
            <a:ext cx="2754464"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GROWING KWAZULU</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-NATAL TOGETHER</a:t>
            </a:r>
          </a:p>
        </p:txBody>
      </p:sp>
      <p:sp>
        <p:nvSpPr>
          <p:cNvPr id="16" name="Slide Number Placeholder 3"/>
          <p:cNvSpPr txBox="1">
            <a:spLocks/>
          </p:cNvSpPr>
          <p:nvPr/>
        </p:nvSpPr>
        <p:spPr>
          <a:xfrm>
            <a:off x="35496" y="644825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5D312F24-582A-4117-A0B2-A1DD2489FD11}" type="slidenum">
              <a:rPr kumimoji="0" lang="en-US" altLang="en-US" sz="1200" b="0" i="0" u="none" strike="noStrike" kern="1200" cap="none" spc="0" normalizeH="0" baseline="0" noProof="0" smtClean="0">
                <a:ln>
                  <a:noFill/>
                </a:ln>
                <a:solidFill>
                  <a:prstClr val="black"/>
                </a:solidFill>
                <a:effectLst/>
                <a:uLnTx/>
                <a:uFillTx/>
                <a:latin typeface="Arial"/>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dirty="0">
              <a:ln>
                <a:noFill/>
              </a:ln>
              <a:solidFill>
                <a:prstClr val="black"/>
              </a:solidFill>
              <a:effectLst/>
              <a:uLnTx/>
              <a:uFillTx/>
              <a:latin typeface="Arial"/>
              <a:ea typeface="+mn-ea"/>
              <a:cs typeface="Arial"/>
            </a:endParaRPr>
          </a:p>
        </p:txBody>
      </p:sp>
      <p:pic>
        <p:nvPicPr>
          <p:cNvPr id="7" name="Picture 6" descr="Agriculture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260648"/>
            <a:ext cx="2304256" cy="580377"/>
          </a:xfrm>
          <a:prstGeom prst="rect">
            <a:avLst/>
          </a:prstGeom>
        </p:spPr>
      </p:pic>
      <p:sp>
        <p:nvSpPr>
          <p:cNvPr id="8" name="Rectangle 7"/>
          <p:cNvSpPr/>
          <p:nvPr/>
        </p:nvSpPr>
        <p:spPr>
          <a:xfrm>
            <a:off x="7524328" y="6582544"/>
            <a:ext cx="1403176"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#PHEZ’KOMKHONO</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539421149"/>
              </p:ext>
            </p:extLst>
          </p:nvPr>
        </p:nvGraphicFramePr>
        <p:xfrm>
          <a:off x="179512" y="1131130"/>
          <a:ext cx="8507287" cy="5225220"/>
        </p:xfrm>
        <a:graphic>
          <a:graphicData uri="http://schemas.openxmlformats.org/drawingml/2006/table">
            <a:tbl>
              <a:tblPr firstRow="1" bandRow="1">
                <a:tableStyleId>{17292A2E-F333-43FB-9621-5CBBE7FDCDCB}</a:tableStyleId>
              </a:tblPr>
              <a:tblGrid>
                <a:gridCol w="397561">
                  <a:extLst>
                    <a:ext uri="{9D8B030D-6E8A-4147-A177-3AD203B41FA5}">
                      <a16:colId xmlns:a16="http://schemas.microsoft.com/office/drawing/2014/main" val="3667763961"/>
                    </a:ext>
                  </a:extLst>
                </a:gridCol>
                <a:gridCol w="4498983">
                  <a:extLst>
                    <a:ext uri="{9D8B030D-6E8A-4147-A177-3AD203B41FA5}">
                      <a16:colId xmlns:a16="http://schemas.microsoft.com/office/drawing/2014/main" val="3179126224"/>
                    </a:ext>
                  </a:extLst>
                </a:gridCol>
                <a:gridCol w="3610743">
                  <a:extLst>
                    <a:ext uri="{9D8B030D-6E8A-4147-A177-3AD203B41FA5}">
                      <a16:colId xmlns:a16="http://schemas.microsoft.com/office/drawing/2014/main" val="816676583"/>
                    </a:ext>
                  </a:extLst>
                </a:gridCol>
              </a:tblGrid>
              <a:tr h="971570">
                <a:tc gridSpan="3">
                  <a:txBody>
                    <a:bodyPr/>
                    <a:lstStyle/>
                    <a:p>
                      <a:pPr algn="ctr" fontAlgn="ctr"/>
                      <a:r>
                        <a:rPr lang="en-US" sz="4000" u="none" strike="noStrike" dirty="0" smtClean="0">
                          <a:effectLst/>
                        </a:rPr>
                        <a:t>AMANGCOLOSI</a:t>
                      </a:r>
                      <a:r>
                        <a:rPr lang="en-US" sz="4000" u="none" strike="noStrike" baseline="0" dirty="0" smtClean="0">
                          <a:effectLst/>
                        </a:rPr>
                        <a:t> COMMUNITY TRUST</a:t>
                      </a:r>
                      <a:r>
                        <a:rPr lang="en-US" sz="4000" u="none" strike="noStrike" dirty="0" smtClean="0">
                          <a:effectLst/>
                        </a:rPr>
                        <a:t> </a:t>
                      </a:r>
                      <a:endParaRPr lang="en-US" sz="4000" b="1" i="0" u="none" strike="noStrike" dirty="0">
                        <a:solidFill>
                          <a:srgbClr val="000000"/>
                        </a:solidFill>
                        <a:effectLst/>
                        <a:latin typeface="Calibri" panose="020F0502020204030204" pitchFamily="34" charset="0"/>
                      </a:endParaRP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1200" b="1" i="0" u="none" strike="noStrike" dirty="0">
                        <a:solidFill>
                          <a:srgbClr val="000000"/>
                        </a:solidFill>
                        <a:effectLst/>
                        <a:latin typeface="Calibri" panose="020F0502020204030204" pitchFamily="34" charset="0"/>
                      </a:endParaRPr>
                    </a:p>
                  </a:txBody>
                  <a:tcPr marL="3429" marR="3429" marT="3429" marB="0" anchor="ctr"/>
                </a:tc>
                <a:tc hMerge="1">
                  <a:txBody>
                    <a:bodyPr/>
                    <a:lstStyle/>
                    <a:p>
                      <a:pPr algn="ctr" fontAlgn="ctr"/>
                      <a:endParaRPr lang="en-US" sz="1200" b="1" i="0" u="none" strike="noStrike" dirty="0">
                        <a:solidFill>
                          <a:srgbClr val="000000"/>
                        </a:solidFill>
                        <a:effectLst/>
                        <a:latin typeface="Calibri" panose="020F0502020204030204" pitchFamily="34" charset="0"/>
                      </a:endParaRPr>
                    </a:p>
                  </a:txBody>
                  <a:tcPr marL="3429" marR="3429" marT="3429" marB="0" anchor="ctr"/>
                </a:tc>
                <a:extLst>
                  <a:ext uri="{0D108BD9-81ED-4DB2-BD59-A6C34878D82A}">
                    <a16:rowId xmlns:a16="http://schemas.microsoft.com/office/drawing/2014/main" val="182119699"/>
                  </a:ext>
                </a:extLst>
              </a:tr>
              <a:tr h="694336">
                <a:tc>
                  <a:txBody>
                    <a:bodyPr/>
                    <a:lstStyle/>
                    <a:p>
                      <a:pPr algn="ctr" fontAlgn="ctr"/>
                      <a:r>
                        <a:rPr lang="en-US" sz="1600" b="1" u="none" strike="noStrike" dirty="0" smtClean="0">
                          <a:solidFill>
                            <a:schemeClr val="tx1"/>
                          </a:solidFill>
                          <a:effectLst/>
                        </a:rPr>
                        <a:t>NO.</a:t>
                      </a:r>
                      <a:endParaRPr lang="en-US" sz="1600" b="1" i="0" u="none" strike="noStrike" dirty="0">
                        <a:solidFill>
                          <a:schemeClr val="tx1"/>
                        </a:solidFill>
                        <a:effectLst/>
                        <a:latin typeface="Calibri" panose="020F0502020204030204" pitchFamily="34" charset="0"/>
                      </a:endParaRP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smtClean="0">
                          <a:ln>
                            <a:noFill/>
                          </a:ln>
                          <a:solidFill>
                            <a:schemeClr val="tx1"/>
                          </a:solidFill>
                          <a:effectLst/>
                          <a:uLnTx/>
                          <a:uFillTx/>
                        </a:rPr>
                        <a:t>RECOMMENDATIONS BY PORTFOLIO COMMITTEE</a:t>
                      </a:r>
                      <a:endParaRPr kumimoji="0" lang="en-ZA" sz="1600" b="1"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kumimoji="0" lang="en-US" sz="1600" b="1" u="none" strike="noStrike" kern="1200" cap="none" spc="0" normalizeH="0" baseline="0" dirty="0" smtClean="0">
                          <a:ln>
                            <a:noFill/>
                          </a:ln>
                          <a:solidFill>
                            <a:schemeClr val="tx1"/>
                          </a:solidFill>
                          <a:effectLst/>
                          <a:uLnTx/>
                          <a:uFillTx/>
                          <a:latin typeface="+mn-lt"/>
                          <a:ea typeface="+mn-ea"/>
                          <a:cs typeface="+mn-cs"/>
                        </a:rPr>
                        <a:t>PROGRESS TO DATE</a:t>
                      </a:r>
                      <a:endParaRPr kumimoji="0" lang="en-US" sz="1600" b="1" u="none" strike="noStrike" kern="1200" cap="none" spc="0" normalizeH="0" baseline="0" dirty="0">
                        <a:ln>
                          <a:noFill/>
                        </a:ln>
                        <a:solidFill>
                          <a:schemeClr val="tx1"/>
                        </a:solidFill>
                        <a:effectLst/>
                        <a:uLnTx/>
                        <a:uFillTx/>
                        <a:latin typeface="+mn-lt"/>
                        <a:ea typeface="+mn-ea"/>
                        <a:cs typeface="+mn-cs"/>
                      </a:endParaRP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50213631"/>
                  </a:ext>
                </a:extLst>
              </a:tr>
              <a:tr h="1898079">
                <a:tc>
                  <a:txBody>
                    <a:bodyPr/>
                    <a:lstStyle/>
                    <a:p>
                      <a:pPr algn="ctr" fontAlgn="b"/>
                      <a:r>
                        <a:rPr lang="en-US" sz="1600" u="none" strike="noStrike" dirty="0" smtClean="0">
                          <a:effectLst/>
                        </a:rPr>
                        <a:t>1</a:t>
                      </a:r>
                    </a:p>
                    <a:p>
                      <a:pPr algn="ctr" fontAlgn="b"/>
                      <a:endParaRPr lang="en-US" sz="1600" u="none" strike="noStrike" dirty="0" smtClean="0">
                        <a:effectLst/>
                      </a:endParaRPr>
                    </a:p>
                    <a:p>
                      <a:pPr algn="ctr" fontAlgn="b"/>
                      <a:endParaRPr lang="en-US" sz="1600" b="0" i="0" u="none" strike="noStrike" dirty="0">
                        <a:solidFill>
                          <a:srgbClr val="000000"/>
                        </a:solidFill>
                        <a:effectLst/>
                        <a:latin typeface="Calibri" panose="020F0502020204030204" pitchFamily="34" charset="0"/>
                      </a:endParaRP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600" dirty="0"/>
                        <a:t>The correct land use pattern was questioned following three commodities (maize, Kiwi and community garden) being farmed.</a:t>
                      </a:r>
                      <a:endParaRPr lang="en-ZA" sz="16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just"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lang="en-US" sz="1600" kern="1200" noProof="0" dirty="0" smtClean="0">
                          <a:solidFill>
                            <a:schemeClr val="tx1"/>
                          </a:solidFill>
                          <a:latin typeface="+mn-lt"/>
                          <a:ea typeface="+mn-ea"/>
                          <a:cs typeface="+mn-cs"/>
                        </a:rPr>
                        <a:t>Natural resources assessment is in progress and the report is expected to be issued in September 2020.</a:t>
                      </a:r>
                    </a:p>
                    <a:p>
                      <a:pPr marL="342900" marR="0" lvl="0" indent="-342900" algn="just"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lang="en-US" sz="1600" kern="1200" noProof="0" dirty="0" smtClean="0">
                        <a:solidFill>
                          <a:schemeClr val="tx1"/>
                        </a:solidFill>
                        <a:latin typeface="+mn-lt"/>
                        <a:ea typeface="+mn-ea"/>
                        <a:cs typeface="+mn-cs"/>
                      </a:endParaRPr>
                    </a:p>
                  </a:txBody>
                  <a:tcPr marL="3429" marR="3429" marT="34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9150774"/>
                  </a:ext>
                </a:extLst>
              </a:tr>
              <a:tr h="1661235">
                <a:tc>
                  <a:txBody>
                    <a:bodyPr/>
                    <a:lstStyle/>
                    <a:p>
                      <a:pPr algn="ctr" fontAlgn="b"/>
                      <a:r>
                        <a:rPr lang="en-US" sz="1600" u="none" strike="noStrike" dirty="0" smtClean="0">
                          <a:effectLst/>
                        </a:rPr>
                        <a:t>2</a:t>
                      </a:r>
                    </a:p>
                    <a:p>
                      <a:pPr algn="ctr" fontAlgn="b"/>
                      <a:endParaRPr lang="en-US" sz="1600" u="none" strike="noStrike" dirty="0" smtClean="0">
                        <a:effectLst/>
                      </a:endParaRPr>
                    </a:p>
                    <a:p>
                      <a:pPr algn="ctr" fontAlgn="b"/>
                      <a:endParaRPr lang="en-US" sz="1600" u="none" strike="noStrike" dirty="0" smtClean="0">
                        <a:effectLst/>
                      </a:endParaRPr>
                    </a:p>
                    <a:p>
                      <a:pPr algn="ctr" fontAlgn="b"/>
                      <a:endParaRPr lang="en-US" sz="1600" b="0" i="0" u="none" strike="noStrike" dirty="0">
                        <a:solidFill>
                          <a:srgbClr val="000000"/>
                        </a:solidFill>
                        <a:effectLst/>
                        <a:latin typeface="Calibri" panose="020F0502020204030204" pitchFamily="34" charset="0"/>
                      </a:endParaRP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US" sz="1600" dirty="0">
                          <a:effectLst/>
                        </a:rPr>
                        <a:t>One farmer raised the concern</a:t>
                      </a:r>
                      <a:r>
                        <a:rPr lang="en-US" sz="1600" baseline="0" dirty="0">
                          <a:effectLst/>
                        </a:rPr>
                        <a:t> of the dam being dry and this negatively affects their </a:t>
                      </a:r>
                      <a:r>
                        <a:rPr lang="en-US" sz="1600" dirty="0">
                          <a:effectLst/>
                        </a:rPr>
                        <a:t> community garden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just"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lang="en-US" sz="1600" kern="1200" dirty="0" smtClean="0">
                          <a:solidFill>
                            <a:schemeClr val="tx1"/>
                          </a:solidFill>
                          <a:latin typeface="+mn-lt"/>
                          <a:ea typeface="+mn-ea"/>
                          <a:cs typeface="+mn-cs"/>
                        </a:rPr>
                        <a:t>Due to budgetary constraints, scooping of a Dam is pending although the plans are all in place for procurement.</a:t>
                      </a:r>
                    </a:p>
                    <a:p>
                      <a:pPr marL="0" marR="0" lvl="0" indent="0" algn="just" defTabSz="914400" rtl="0" eaLnBrk="1" fontAlgn="base" latinLnBrk="0" hangingPunct="1">
                        <a:lnSpc>
                          <a:spcPct val="150000"/>
                        </a:lnSpc>
                        <a:spcBef>
                          <a:spcPct val="0"/>
                        </a:spcBef>
                        <a:spcAft>
                          <a:spcPct val="0"/>
                        </a:spcAft>
                        <a:buClrTx/>
                        <a:buSzTx/>
                        <a:buFont typeface="Arial" panose="020B0604020202020204" pitchFamily="34" charset="0"/>
                        <a:buNone/>
                        <a:tabLst/>
                        <a:defRPr/>
                      </a:pPr>
                      <a:endParaRPr lang="en-US" sz="1600" kern="1200" noProof="0" dirty="0" smtClean="0">
                        <a:solidFill>
                          <a:schemeClr val="tx1"/>
                        </a:solidFill>
                        <a:latin typeface="+mn-lt"/>
                        <a:ea typeface="+mn-ea"/>
                        <a:cs typeface="+mn-cs"/>
                      </a:endParaRPr>
                    </a:p>
                  </a:txBody>
                  <a:tcPr marL="3429" marR="3429" marT="34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1820612"/>
                  </a:ext>
                </a:extLst>
              </a:tr>
            </a:tbl>
          </a:graphicData>
        </a:graphic>
      </p:graphicFrame>
    </p:spTree>
    <p:extLst>
      <p:ext uri="{BB962C8B-B14F-4D97-AF65-F5344CB8AC3E}">
        <p14:creationId xmlns:p14="http://schemas.microsoft.com/office/powerpoint/2010/main" val="3903461184"/>
      </p:ext>
    </p:extLst>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DDF82E0-F617-466A-8989-E6F91EEE8384}" type="slidenum">
              <a:rPr kumimoji="0" lang="en-US" alt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1" name="Rectangle 10"/>
          <p:cNvSpPr/>
          <p:nvPr/>
        </p:nvSpPr>
        <p:spPr>
          <a:xfrm>
            <a:off x="6354040" y="332656"/>
            <a:ext cx="2754464"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GROWING KWAZULU</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-NATAL TOGETHER</a:t>
            </a:r>
          </a:p>
        </p:txBody>
      </p:sp>
      <p:sp>
        <p:nvSpPr>
          <p:cNvPr id="16" name="Slide Number Placeholder 3"/>
          <p:cNvSpPr txBox="1">
            <a:spLocks/>
          </p:cNvSpPr>
          <p:nvPr/>
        </p:nvSpPr>
        <p:spPr>
          <a:xfrm>
            <a:off x="35496" y="644825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5D312F24-582A-4117-A0B2-A1DD2489FD11}" type="slidenum">
              <a:rPr kumimoji="0" lang="en-US" altLang="en-US" sz="1200" b="0" i="0" u="none" strike="noStrike" kern="1200" cap="none" spc="0" normalizeH="0" baseline="0" noProof="0" smtClean="0">
                <a:ln>
                  <a:noFill/>
                </a:ln>
                <a:solidFill>
                  <a:prstClr val="black"/>
                </a:solidFill>
                <a:effectLst/>
                <a:uLnTx/>
                <a:uFillTx/>
                <a:latin typeface="Arial"/>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dirty="0">
              <a:ln>
                <a:noFill/>
              </a:ln>
              <a:solidFill>
                <a:prstClr val="black"/>
              </a:solidFill>
              <a:effectLst/>
              <a:uLnTx/>
              <a:uFillTx/>
              <a:latin typeface="Arial"/>
              <a:ea typeface="+mn-ea"/>
              <a:cs typeface="Arial"/>
            </a:endParaRPr>
          </a:p>
        </p:txBody>
      </p:sp>
      <p:pic>
        <p:nvPicPr>
          <p:cNvPr id="7" name="Picture 6" descr="Agriculture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260648"/>
            <a:ext cx="2304256" cy="580377"/>
          </a:xfrm>
          <a:prstGeom prst="rect">
            <a:avLst/>
          </a:prstGeom>
        </p:spPr>
      </p:pic>
      <p:sp>
        <p:nvSpPr>
          <p:cNvPr id="8" name="Rectangle 7"/>
          <p:cNvSpPr/>
          <p:nvPr/>
        </p:nvSpPr>
        <p:spPr>
          <a:xfrm>
            <a:off x="7524328" y="6582544"/>
            <a:ext cx="1403176"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#PHEZ’KOMKHONO</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257805385"/>
              </p:ext>
            </p:extLst>
          </p:nvPr>
        </p:nvGraphicFramePr>
        <p:xfrm>
          <a:off x="251520" y="841026"/>
          <a:ext cx="8675983" cy="5607494"/>
        </p:xfrm>
        <a:graphic>
          <a:graphicData uri="http://schemas.openxmlformats.org/drawingml/2006/table">
            <a:tbl>
              <a:tblPr firstRow="1" bandRow="1">
                <a:tableStyleId>{17292A2E-F333-43FB-9621-5CBBE7FDCDCB}</a:tableStyleId>
              </a:tblPr>
              <a:tblGrid>
                <a:gridCol w="432831">
                  <a:extLst>
                    <a:ext uri="{9D8B030D-6E8A-4147-A177-3AD203B41FA5}">
                      <a16:colId xmlns:a16="http://schemas.microsoft.com/office/drawing/2014/main" val="3667763961"/>
                    </a:ext>
                  </a:extLst>
                </a:gridCol>
                <a:gridCol w="4457783">
                  <a:extLst>
                    <a:ext uri="{9D8B030D-6E8A-4147-A177-3AD203B41FA5}">
                      <a16:colId xmlns:a16="http://schemas.microsoft.com/office/drawing/2014/main" val="3179126224"/>
                    </a:ext>
                  </a:extLst>
                </a:gridCol>
                <a:gridCol w="3785369">
                  <a:extLst>
                    <a:ext uri="{9D8B030D-6E8A-4147-A177-3AD203B41FA5}">
                      <a16:colId xmlns:a16="http://schemas.microsoft.com/office/drawing/2014/main" val="816676583"/>
                    </a:ext>
                  </a:extLst>
                </a:gridCol>
              </a:tblGrid>
              <a:tr h="612761">
                <a:tc gridSpan="3">
                  <a:txBody>
                    <a:bodyPr/>
                    <a:lstStyle/>
                    <a:p>
                      <a:pPr algn="ctr" fontAlgn="ctr"/>
                      <a:r>
                        <a:rPr lang="en-US" sz="4000" u="none" strike="noStrike" dirty="0" smtClean="0">
                          <a:effectLst/>
                        </a:rPr>
                        <a:t>ZAMOKUHLE</a:t>
                      </a:r>
                      <a:r>
                        <a:rPr lang="en-US" sz="4000" u="none" strike="noStrike" baseline="0" dirty="0" smtClean="0">
                          <a:effectLst/>
                        </a:rPr>
                        <a:t> CPA</a:t>
                      </a:r>
                      <a:r>
                        <a:rPr lang="en-US" sz="4000" u="none" strike="noStrike" dirty="0" smtClean="0">
                          <a:effectLst/>
                        </a:rPr>
                        <a:t> </a:t>
                      </a:r>
                      <a:endParaRPr lang="en-US" sz="4000" b="1" i="0" u="none" strike="noStrike" dirty="0">
                        <a:solidFill>
                          <a:srgbClr val="000000"/>
                        </a:solidFill>
                        <a:effectLst/>
                        <a:latin typeface="Calibri" panose="020F0502020204030204" pitchFamily="34" charset="0"/>
                      </a:endParaRP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1200" b="1" i="0" u="none" strike="noStrike" dirty="0">
                        <a:solidFill>
                          <a:srgbClr val="000000"/>
                        </a:solidFill>
                        <a:effectLst/>
                        <a:latin typeface="Calibri" panose="020F0502020204030204" pitchFamily="34" charset="0"/>
                      </a:endParaRPr>
                    </a:p>
                  </a:txBody>
                  <a:tcPr marL="3429" marR="3429" marT="3429" marB="0" anchor="ctr"/>
                </a:tc>
                <a:tc hMerge="1">
                  <a:txBody>
                    <a:bodyPr/>
                    <a:lstStyle/>
                    <a:p>
                      <a:pPr algn="ctr" fontAlgn="ctr"/>
                      <a:endParaRPr lang="en-US" sz="1200" b="1" i="0" u="none" strike="noStrike" dirty="0">
                        <a:solidFill>
                          <a:srgbClr val="000000"/>
                        </a:solidFill>
                        <a:effectLst/>
                        <a:latin typeface="Calibri" panose="020F0502020204030204" pitchFamily="34" charset="0"/>
                      </a:endParaRPr>
                    </a:p>
                  </a:txBody>
                  <a:tcPr marL="3429" marR="3429" marT="3429" marB="0" anchor="ctr"/>
                </a:tc>
                <a:extLst>
                  <a:ext uri="{0D108BD9-81ED-4DB2-BD59-A6C34878D82A}">
                    <a16:rowId xmlns:a16="http://schemas.microsoft.com/office/drawing/2014/main" val="182119699"/>
                  </a:ext>
                </a:extLst>
              </a:tr>
              <a:tr h="451055">
                <a:tc>
                  <a:txBody>
                    <a:bodyPr/>
                    <a:lstStyle/>
                    <a:p>
                      <a:pPr algn="ctr" fontAlgn="ctr">
                        <a:lnSpc>
                          <a:spcPct val="100000"/>
                        </a:lnSpc>
                      </a:pPr>
                      <a:r>
                        <a:rPr lang="en-US" sz="1600" b="1" u="none" strike="noStrike" dirty="0" smtClean="0">
                          <a:effectLst/>
                        </a:rPr>
                        <a:t>NO.</a:t>
                      </a:r>
                      <a:endParaRPr lang="en-US" sz="1600" b="1" i="0" u="none" strike="noStrike" dirty="0">
                        <a:solidFill>
                          <a:srgbClr val="000000"/>
                        </a:solidFill>
                        <a:effectLst/>
                        <a:latin typeface="Calibri" panose="020F0502020204030204" pitchFamily="34" charset="0"/>
                      </a:endParaRPr>
                    </a:p>
                  </a:txBody>
                  <a:tcPr marL="3429" marR="3429" marT="34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smtClean="0">
                          <a:ln>
                            <a:noFill/>
                          </a:ln>
                          <a:effectLst/>
                          <a:uLnTx/>
                          <a:uFillTx/>
                        </a:rPr>
                        <a:t>RECOMMENDATIONS BY PORTFOLIO COMMITTEE</a:t>
                      </a:r>
                      <a:endParaRPr kumimoji="0" lang="en-ZA" sz="1600" b="1"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txBody>
                  <a:tcPr marL="3429" marR="3429" marT="34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lnSpc>
                          <a:spcPct val="100000"/>
                        </a:lnSpc>
                      </a:pPr>
                      <a:r>
                        <a:rPr lang="en-US" sz="1600" b="1" u="none" strike="noStrike" dirty="0" smtClean="0">
                          <a:effectLst/>
                        </a:rPr>
                        <a:t>PROGRESS TO DATE</a:t>
                      </a:r>
                      <a:endParaRPr lang="en-US" sz="1600" b="1" i="0" u="none" strike="noStrike" dirty="0">
                        <a:solidFill>
                          <a:srgbClr val="000000"/>
                        </a:solidFill>
                        <a:effectLst/>
                        <a:latin typeface="Calibri" panose="020F0502020204030204" pitchFamily="34" charset="0"/>
                      </a:endParaRPr>
                    </a:p>
                  </a:txBody>
                  <a:tcPr marL="3429" marR="3429" marT="34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50213631"/>
                  </a:ext>
                </a:extLst>
              </a:tr>
              <a:tr h="1622580">
                <a:tc>
                  <a:txBody>
                    <a:bodyPr/>
                    <a:lstStyle/>
                    <a:p>
                      <a:pPr algn="ctr" fontAlgn="b">
                        <a:lnSpc>
                          <a:spcPct val="100000"/>
                        </a:lnSpc>
                      </a:pPr>
                      <a:r>
                        <a:rPr lang="en-US" sz="1600" u="none" strike="noStrike" dirty="0" smtClean="0">
                          <a:effectLst/>
                        </a:rPr>
                        <a:t>1</a:t>
                      </a: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just">
                        <a:lnSpc>
                          <a:spcPct val="100000"/>
                        </a:lnSpc>
                        <a:spcAft>
                          <a:spcPts val="1000"/>
                        </a:spcAft>
                      </a:pPr>
                      <a:r>
                        <a:rPr lang="en-ZA" sz="1600" kern="150" dirty="0">
                          <a:effectLst/>
                        </a:rPr>
                        <a:t>Farmers requested fencing for grazing Camps and for their arable land</a:t>
                      </a:r>
                      <a:endParaRPr lang="en-ZA" sz="1600" kern="150" dirty="0">
                        <a:effectLst/>
                        <a:latin typeface="Calibri" panose="020F0502020204030204" pitchFamily="34"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marL="171450" indent="-171450" algn="just" fontAlgn="t">
                        <a:lnSpc>
                          <a:spcPct val="100000"/>
                        </a:lnSpc>
                        <a:spcBef>
                          <a:spcPts val="0"/>
                        </a:spcBef>
                        <a:spcAft>
                          <a:spcPts val="1000"/>
                        </a:spcAft>
                        <a:buFont typeface="Arial" panose="020B0604020202020204" pitchFamily="34" charset="0"/>
                        <a:buChar char="•"/>
                      </a:pPr>
                      <a:r>
                        <a:rPr lang="en-ZA" sz="1600" kern="150" dirty="0" smtClean="0">
                          <a:solidFill>
                            <a:schemeClr val="tx1"/>
                          </a:solidFill>
                          <a:effectLst/>
                          <a:latin typeface="+mn-lt"/>
                          <a:ea typeface="+mn-ea"/>
                          <a:cs typeface="+mn-cs"/>
                        </a:rPr>
                        <a:t>Farm assessment was conducted to ascertain the requirements of the farm.</a:t>
                      </a:r>
                    </a:p>
                    <a:p>
                      <a:pPr marL="171450" indent="-171450" algn="just" fontAlgn="t">
                        <a:lnSpc>
                          <a:spcPct val="100000"/>
                        </a:lnSpc>
                        <a:spcBef>
                          <a:spcPts val="0"/>
                        </a:spcBef>
                        <a:spcAft>
                          <a:spcPts val="1000"/>
                        </a:spcAft>
                        <a:buFont typeface="Arial" panose="020B0604020202020204" pitchFamily="34" charset="0"/>
                        <a:buChar char="•"/>
                      </a:pPr>
                      <a:r>
                        <a:rPr lang="en-ZA" sz="1600" kern="150" dirty="0" smtClean="0">
                          <a:solidFill>
                            <a:schemeClr val="tx1"/>
                          </a:solidFill>
                          <a:effectLst/>
                          <a:latin typeface="+mn-lt"/>
                          <a:ea typeface="+mn-ea"/>
                          <a:cs typeface="+mn-cs"/>
                        </a:rPr>
                        <a:t>A detailed business plan compilation is in progress.</a:t>
                      </a:r>
                    </a:p>
                    <a:p>
                      <a:pPr marL="171450" marR="0" lvl="0" indent="-171450" algn="just"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600" kern="150" noProof="0" dirty="0" smtClean="0">
                          <a:solidFill>
                            <a:schemeClr val="tx1"/>
                          </a:solidFill>
                          <a:effectLst/>
                          <a:latin typeface="+mn-lt"/>
                          <a:ea typeface="+mn-ea"/>
                          <a:cs typeface="+mn-cs"/>
                        </a:rPr>
                        <a:t>The supply of maize seed and fertilizer for 10 ha including mechanization services has been incorporated into 2020/21 mechanization implementation plan.</a:t>
                      </a:r>
                    </a:p>
                    <a:p>
                      <a:pPr marL="171450" marR="0" lvl="0" indent="-171450" algn="just"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600" kern="150" noProof="0" dirty="0" smtClean="0">
                          <a:solidFill>
                            <a:schemeClr val="tx1"/>
                          </a:solidFill>
                          <a:effectLst/>
                          <a:latin typeface="+mn-lt"/>
                          <a:ea typeface="+mn-ea"/>
                          <a:cs typeface="+mn-cs"/>
                        </a:rPr>
                        <a:t>Training plan was  developed and started but interrupted by COVID 19. </a:t>
                      </a:r>
                    </a:p>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endParaRPr lang="en-US" sz="1600" kern="150" noProof="0" dirty="0" smtClean="0">
                        <a:solidFill>
                          <a:schemeClr val="tx1"/>
                        </a:solidFill>
                        <a:effectLst/>
                        <a:latin typeface="+mn-lt"/>
                        <a:ea typeface="+mn-ea"/>
                        <a:cs typeface="+mn-cs"/>
                      </a:endParaRPr>
                    </a:p>
                  </a:txBody>
                  <a:tcPr marL="3429" marR="3429" marT="34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9150774"/>
                  </a:ext>
                </a:extLst>
              </a:tr>
              <a:tr h="898959">
                <a:tc>
                  <a:txBody>
                    <a:bodyPr/>
                    <a:lstStyle/>
                    <a:p>
                      <a:pPr algn="ctr" fontAlgn="b">
                        <a:lnSpc>
                          <a:spcPct val="100000"/>
                        </a:lnSpc>
                      </a:pPr>
                      <a:r>
                        <a:rPr lang="en-US" sz="1600" u="none" strike="noStrike" dirty="0" smtClean="0">
                          <a:effectLst/>
                        </a:rPr>
                        <a:t>2</a:t>
                      </a: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just">
                        <a:lnSpc>
                          <a:spcPct val="100000"/>
                        </a:lnSpc>
                        <a:spcAft>
                          <a:spcPts val="1000"/>
                        </a:spcAft>
                      </a:pPr>
                      <a:r>
                        <a:rPr lang="en-ZA" sz="1600" kern="150" dirty="0">
                          <a:effectLst/>
                        </a:rPr>
                        <a:t>Farmers requested Mechanisation Support and Agricultural Inputs</a:t>
                      </a:r>
                      <a:endParaRPr lang="en-ZA" sz="1600" kern="150" dirty="0">
                        <a:effectLst/>
                        <a:latin typeface="Calibri" panose="020F0502020204030204" pitchFamily="34"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txBody>
                  <a:tcPr marL="3429" marR="3429" marT="34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500710"/>
                  </a:ext>
                </a:extLst>
              </a:tr>
              <a:tr h="675007">
                <a:tc>
                  <a:txBody>
                    <a:bodyPr/>
                    <a:lstStyle/>
                    <a:p>
                      <a:pPr algn="ctr" fontAlgn="b">
                        <a:lnSpc>
                          <a:spcPct val="100000"/>
                        </a:lnSpc>
                      </a:pPr>
                      <a:r>
                        <a:rPr lang="en-US" sz="1600" u="none" strike="noStrike" dirty="0" smtClean="0">
                          <a:effectLst/>
                        </a:rPr>
                        <a:t>3</a:t>
                      </a: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just">
                        <a:lnSpc>
                          <a:spcPct val="100000"/>
                        </a:lnSpc>
                        <a:spcAft>
                          <a:spcPts val="1000"/>
                        </a:spcAft>
                      </a:pPr>
                      <a:r>
                        <a:rPr lang="en-ZA" sz="1600" kern="150" dirty="0">
                          <a:effectLst/>
                        </a:rPr>
                        <a:t>Farmers requested a Dip tank  and Vaccines</a:t>
                      </a:r>
                      <a:endParaRPr lang="en-ZA" sz="1600" kern="150" dirty="0">
                        <a:effectLst/>
                        <a:latin typeface="Calibri" panose="020F0502020204030204" pitchFamily="34"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171450" marR="0" lvl="0" indent="-171450" algn="just" defTabSz="914400" rtl="0" eaLnBrk="1" fontAlgn="t" latinLnBrk="0" hangingPunct="1">
                        <a:lnSpc>
                          <a:spcPct val="100000"/>
                        </a:lnSpc>
                        <a:spcBef>
                          <a:spcPts val="0"/>
                        </a:spcBef>
                        <a:spcAft>
                          <a:spcPts val="1000"/>
                        </a:spcAft>
                        <a:buClrTx/>
                        <a:buSzTx/>
                        <a:buFont typeface="Arial" panose="020B0604020202020204" pitchFamily="34" charset="0"/>
                        <a:buChar char="•"/>
                        <a:tabLst/>
                        <a:defRPr/>
                      </a:pPr>
                      <a:endParaRPr kumimoji="0" lang="en-ZA" sz="1400" b="0" i="0" u="none" strike="noStrike" kern="150" cap="none" spc="0" normalizeH="0" baseline="0" noProof="0" dirty="0" smtClean="0">
                        <a:ln>
                          <a:noFill/>
                        </a:ln>
                        <a:solidFill>
                          <a:prstClr val="black"/>
                        </a:solidFill>
                        <a:effectLst/>
                        <a:uLnTx/>
                        <a:uFillTx/>
                        <a:latin typeface="Calibri" panose="020F0502020204030204" pitchFamily="34" charset="0"/>
                        <a:ea typeface="SimSun" panose="02010600030101010101" pitchFamily="2" charset="-122"/>
                        <a:cs typeface="+mn-cs"/>
                      </a:endParaRPr>
                    </a:p>
                  </a:txBody>
                  <a:tcPr marL="3429" marR="3429" marT="34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8518312"/>
                  </a:ext>
                </a:extLst>
              </a:tr>
              <a:tr h="1346864">
                <a:tc>
                  <a:txBody>
                    <a:bodyPr/>
                    <a:lstStyle/>
                    <a:p>
                      <a:pPr algn="ctr" fontAlgn="b">
                        <a:lnSpc>
                          <a:spcPct val="100000"/>
                        </a:lnSpc>
                      </a:pPr>
                      <a:r>
                        <a:rPr lang="en-US" sz="1600" u="none" strike="noStrike" dirty="0" smtClean="0">
                          <a:effectLst/>
                        </a:rPr>
                        <a:t>4</a:t>
                      </a: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just">
                        <a:lnSpc>
                          <a:spcPct val="100000"/>
                        </a:lnSpc>
                        <a:spcAft>
                          <a:spcPts val="1000"/>
                        </a:spcAft>
                      </a:pPr>
                      <a:r>
                        <a:rPr lang="en-ZA" sz="1600" kern="150" dirty="0">
                          <a:effectLst/>
                        </a:rPr>
                        <a:t>Portfolio members suggested that the beneficiaries should be provided with training or capacity building</a:t>
                      </a:r>
                      <a:endParaRPr lang="en-ZA" sz="1600" kern="150" dirty="0">
                        <a:effectLst/>
                        <a:latin typeface="Calibri" panose="020F0502020204030204" pitchFamily="34"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txBody>
                  <a:tcPr marL="3429" marR="3429" marT="34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766203"/>
                  </a:ext>
                </a:extLst>
              </a:tr>
            </a:tbl>
          </a:graphicData>
        </a:graphic>
      </p:graphicFrame>
    </p:spTree>
    <p:extLst>
      <p:ext uri="{BB962C8B-B14F-4D97-AF65-F5344CB8AC3E}">
        <p14:creationId xmlns:p14="http://schemas.microsoft.com/office/powerpoint/2010/main" val="1396236268"/>
      </p:ext>
    </p:extLst>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611560" y="2132856"/>
            <a:ext cx="7848872" cy="1015663"/>
          </a:xfrm>
          <a:prstGeom prst="rect">
            <a:avLst/>
          </a:prstGeom>
        </p:spPr>
        <p:txBody>
          <a:bodyPr wrap="square">
            <a:spAutoFit/>
          </a:bodyPr>
          <a:lstStyle/>
          <a:p>
            <a:pPr algn="ctr"/>
            <a:r>
              <a:rPr lang="en-US" sz="6000" b="1" dirty="0" smtClean="0">
                <a:solidFill>
                  <a:srgbClr val="FFFFFF"/>
                </a:solidFill>
                <a:latin typeface="Arial"/>
                <a:cs typeface="Arial"/>
              </a:rPr>
              <a:t>THANK YOU</a:t>
            </a:r>
            <a:endParaRPr lang="en-ZA" sz="6000" dirty="0">
              <a:solidFill>
                <a:srgbClr val="FFFFFF"/>
              </a:solidFill>
              <a:latin typeface="Arial"/>
              <a:cs typeface="Arial"/>
            </a:endParaRPr>
          </a:p>
        </p:txBody>
      </p:sp>
      <p:pic>
        <p:nvPicPr>
          <p:cNvPr id="4" name="Picture 3" descr="Untitled-2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848" y="3284984"/>
            <a:ext cx="2736304" cy="1737923"/>
          </a:xfrm>
          <a:prstGeom prst="rect">
            <a:avLst/>
          </a:prstGeom>
        </p:spPr>
      </p:pic>
    </p:spTree>
    <p:extLst>
      <p:ext uri="{BB962C8B-B14F-4D97-AF65-F5344CB8AC3E}">
        <p14:creationId xmlns:p14="http://schemas.microsoft.com/office/powerpoint/2010/main" val="2931777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2DDF82E0-F617-466A-8989-E6F91EEE8384}" type="slidenum">
              <a:rPr lang="en-US" altLang="en-US" sz="1600" smtClean="0">
                <a:solidFill>
                  <a:prstClr val="white"/>
                </a:solidFill>
              </a:rPr>
              <a:pPr/>
              <a:t>2</a:t>
            </a:fld>
            <a:endParaRPr lang="en-US" altLang="en-US" sz="1600" dirty="0">
              <a:solidFill>
                <a:prstClr val="white"/>
              </a:solidFill>
            </a:endParaRPr>
          </a:p>
        </p:txBody>
      </p:sp>
      <p:sp>
        <p:nvSpPr>
          <p:cNvPr id="11" name="Rectangle 10"/>
          <p:cNvSpPr/>
          <p:nvPr/>
        </p:nvSpPr>
        <p:spPr>
          <a:xfrm>
            <a:off x="6354040" y="332656"/>
            <a:ext cx="2754464" cy="230832"/>
          </a:xfrm>
          <a:prstGeom prst="rect">
            <a:avLst/>
          </a:prstGeom>
        </p:spPr>
        <p:txBody>
          <a:bodyPr wrap="square">
            <a:spAutoFit/>
          </a:bodyPr>
          <a:lstStyle/>
          <a:p>
            <a:r>
              <a:rPr lang="en-US" sz="900" dirty="0" smtClean="0"/>
              <a:t>GROWING KWAZULU</a:t>
            </a:r>
            <a:r>
              <a:rPr lang="en-US" sz="900" dirty="0"/>
              <a:t>-NATAL TOGETHER</a:t>
            </a:r>
          </a:p>
        </p:txBody>
      </p:sp>
      <p:sp>
        <p:nvSpPr>
          <p:cNvPr id="16" name="Slide Number Placeholder 3"/>
          <p:cNvSpPr txBox="1">
            <a:spLocks/>
          </p:cNvSpPr>
          <p:nvPr/>
        </p:nvSpPr>
        <p:spPr>
          <a:xfrm>
            <a:off x="35496" y="644825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l"/>
            <a:fld id="{5D312F24-582A-4117-A0B2-A1DD2489FD11}" type="slidenum">
              <a:rPr lang="en-US" altLang="en-US" smtClean="0">
                <a:solidFill>
                  <a:schemeClr val="tx1"/>
                </a:solidFill>
                <a:latin typeface="Arial"/>
                <a:cs typeface="Arial"/>
              </a:rPr>
              <a:pPr algn="l"/>
              <a:t>2</a:t>
            </a:fld>
            <a:endParaRPr lang="en-US" altLang="en-US" dirty="0">
              <a:solidFill>
                <a:schemeClr val="tx1"/>
              </a:solidFill>
              <a:latin typeface="Arial"/>
              <a:cs typeface="Arial"/>
            </a:endParaRPr>
          </a:p>
        </p:txBody>
      </p:sp>
      <p:pic>
        <p:nvPicPr>
          <p:cNvPr id="7" name="Picture 6" descr="Agriculture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260648"/>
            <a:ext cx="2304256" cy="580377"/>
          </a:xfrm>
          <a:prstGeom prst="rect">
            <a:avLst/>
          </a:prstGeom>
        </p:spPr>
      </p:pic>
      <p:sp>
        <p:nvSpPr>
          <p:cNvPr id="8" name="Rectangle 7"/>
          <p:cNvSpPr/>
          <p:nvPr/>
        </p:nvSpPr>
        <p:spPr>
          <a:xfrm>
            <a:off x="7524328" y="6582544"/>
            <a:ext cx="1403176" cy="230832"/>
          </a:xfrm>
          <a:prstGeom prst="rect">
            <a:avLst/>
          </a:prstGeom>
        </p:spPr>
        <p:txBody>
          <a:bodyPr wrap="square">
            <a:spAutoFit/>
          </a:bodyPr>
          <a:lstStyle/>
          <a:p>
            <a:r>
              <a:rPr lang="en-US" sz="900" dirty="0" smtClean="0"/>
              <a:t>#PHEZ’KOMKHONO</a:t>
            </a:r>
            <a:endParaRPr lang="en-US" sz="9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248138781"/>
              </p:ext>
            </p:extLst>
          </p:nvPr>
        </p:nvGraphicFramePr>
        <p:xfrm>
          <a:off x="194147" y="998635"/>
          <a:ext cx="8733357" cy="5443662"/>
        </p:xfrm>
        <a:graphic>
          <a:graphicData uri="http://schemas.openxmlformats.org/drawingml/2006/table">
            <a:tbl>
              <a:tblPr firstRow="1" bandRow="1">
                <a:tableStyleId>{17292A2E-F333-43FB-9621-5CBBE7FDCDCB}</a:tableStyleId>
              </a:tblPr>
              <a:tblGrid>
                <a:gridCol w="431277">
                  <a:extLst>
                    <a:ext uri="{9D8B030D-6E8A-4147-A177-3AD203B41FA5}">
                      <a16:colId xmlns:a16="http://schemas.microsoft.com/office/drawing/2014/main" val="3667763961"/>
                    </a:ext>
                  </a:extLst>
                </a:gridCol>
                <a:gridCol w="4528405">
                  <a:extLst>
                    <a:ext uri="{9D8B030D-6E8A-4147-A177-3AD203B41FA5}">
                      <a16:colId xmlns:a16="http://schemas.microsoft.com/office/drawing/2014/main" val="3179126224"/>
                    </a:ext>
                  </a:extLst>
                </a:gridCol>
                <a:gridCol w="3773675">
                  <a:extLst>
                    <a:ext uri="{9D8B030D-6E8A-4147-A177-3AD203B41FA5}">
                      <a16:colId xmlns:a16="http://schemas.microsoft.com/office/drawing/2014/main" val="816676583"/>
                    </a:ext>
                  </a:extLst>
                </a:gridCol>
              </a:tblGrid>
              <a:tr h="724618">
                <a:tc gridSpan="3">
                  <a:txBody>
                    <a:bodyPr/>
                    <a:lstStyle/>
                    <a:p>
                      <a:pPr algn="ctr" fontAlgn="ctr"/>
                      <a:r>
                        <a:rPr lang="en-US" sz="4000" u="none" strike="noStrike" dirty="0" smtClean="0">
                          <a:effectLst/>
                        </a:rPr>
                        <a:t>NDUMO B </a:t>
                      </a:r>
                      <a:endParaRPr lang="en-US" sz="4000" b="1" i="0" u="none" strike="noStrike" dirty="0">
                        <a:solidFill>
                          <a:srgbClr val="000000"/>
                        </a:solidFill>
                        <a:effectLst/>
                        <a:latin typeface="Calibri" panose="020F0502020204030204" pitchFamily="34" charset="0"/>
                      </a:endParaRP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1200" b="1" i="0" u="none" strike="noStrike" dirty="0">
                        <a:solidFill>
                          <a:srgbClr val="000000"/>
                        </a:solidFill>
                        <a:effectLst/>
                        <a:latin typeface="Calibri" panose="020F0502020204030204" pitchFamily="34" charset="0"/>
                      </a:endParaRPr>
                    </a:p>
                  </a:txBody>
                  <a:tcPr marL="3429" marR="3429" marT="3429" marB="0" anchor="ctr"/>
                </a:tc>
                <a:tc hMerge="1">
                  <a:txBody>
                    <a:bodyPr/>
                    <a:lstStyle/>
                    <a:p>
                      <a:pPr algn="ctr" fontAlgn="ctr"/>
                      <a:endParaRPr lang="en-US" sz="1200" b="1" i="0" u="none" strike="noStrike" dirty="0">
                        <a:solidFill>
                          <a:srgbClr val="000000"/>
                        </a:solidFill>
                        <a:effectLst/>
                        <a:latin typeface="Calibri" panose="020F0502020204030204" pitchFamily="34" charset="0"/>
                      </a:endParaRPr>
                    </a:p>
                  </a:txBody>
                  <a:tcPr marL="3429" marR="3429" marT="3429" marB="0" anchor="ctr"/>
                </a:tc>
                <a:extLst>
                  <a:ext uri="{0D108BD9-81ED-4DB2-BD59-A6C34878D82A}">
                    <a16:rowId xmlns:a16="http://schemas.microsoft.com/office/drawing/2014/main" val="182119699"/>
                  </a:ext>
                </a:extLst>
              </a:tr>
              <a:tr h="543471">
                <a:tc>
                  <a:txBody>
                    <a:bodyPr/>
                    <a:lstStyle/>
                    <a:p>
                      <a:pPr algn="ctr" fontAlgn="ctr"/>
                      <a:r>
                        <a:rPr lang="en-US" sz="1600" b="1" u="none" strike="noStrike" dirty="0" smtClean="0">
                          <a:effectLst/>
                        </a:rPr>
                        <a:t>NO.</a:t>
                      </a:r>
                      <a:endParaRPr lang="en-US" sz="1600" b="1" i="0" u="none" strike="noStrike" dirty="0">
                        <a:solidFill>
                          <a:srgbClr val="000000"/>
                        </a:solidFill>
                        <a:effectLst/>
                        <a:latin typeface="Calibri" panose="020F0502020204030204" pitchFamily="34" charset="0"/>
                      </a:endParaRP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smtClean="0">
                          <a:ln>
                            <a:noFill/>
                          </a:ln>
                          <a:effectLst/>
                          <a:uLnTx/>
                          <a:uFillTx/>
                        </a:rPr>
                        <a:t>RECOMMENDATIONS BY PORTFOLIO COMMITTEE</a:t>
                      </a:r>
                      <a:endParaRPr kumimoji="0" lang="en-ZA" sz="1600" b="1"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kumimoji="0" lang="en-US" sz="1600" b="1" u="none" strike="noStrike" kern="1200" cap="none" spc="0" normalizeH="0" baseline="0" dirty="0" smtClean="0">
                          <a:ln>
                            <a:noFill/>
                          </a:ln>
                          <a:solidFill>
                            <a:schemeClr val="tx1"/>
                          </a:solidFill>
                          <a:effectLst/>
                          <a:uLnTx/>
                          <a:uFillTx/>
                          <a:latin typeface="+mn-lt"/>
                          <a:ea typeface="+mn-ea"/>
                          <a:cs typeface="+mn-cs"/>
                        </a:rPr>
                        <a:t>PROGRESS TO DATE</a:t>
                      </a:r>
                      <a:endParaRPr kumimoji="0" lang="en-US" sz="1600" b="1" u="none" strike="noStrike" kern="1200" cap="none" spc="0" normalizeH="0" baseline="0" dirty="0">
                        <a:ln>
                          <a:noFill/>
                        </a:ln>
                        <a:solidFill>
                          <a:schemeClr val="tx1"/>
                        </a:solidFill>
                        <a:effectLst/>
                        <a:uLnTx/>
                        <a:uFillTx/>
                        <a:latin typeface="+mn-lt"/>
                        <a:ea typeface="+mn-ea"/>
                        <a:cs typeface="+mn-cs"/>
                      </a:endParaRP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50213631"/>
                  </a:ext>
                </a:extLst>
              </a:tr>
              <a:tr h="2465264">
                <a:tc>
                  <a:txBody>
                    <a:bodyPr/>
                    <a:lstStyle/>
                    <a:p>
                      <a:pPr algn="ctr" fontAlgn="b"/>
                      <a:r>
                        <a:rPr lang="en-US" sz="1600" u="none" strike="noStrike" dirty="0" smtClean="0">
                          <a:effectLst/>
                        </a:rPr>
                        <a:t>1</a:t>
                      </a: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smtClean="0">
                          <a:ln>
                            <a:noFill/>
                          </a:ln>
                          <a:solidFill>
                            <a:schemeClr val="tx1"/>
                          </a:solidFill>
                          <a:effectLst/>
                          <a:uLnTx/>
                          <a:uFillTx/>
                        </a:rPr>
                        <a:t>The Department has to draw-up a turnaround strategy to fix all the challenges raised by project beneficiaries.</a:t>
                      </a:r>
                      <a:endParaRPr lang="en-US" sz="1600" u="none" strike="noStrike" dirty="0" smtClean="0">
                        <a:solidFill>
                          <a:schemeClr val="tx1"/>
                        </a:solidFill>
                        <a:effectLst/>
                      </a:endParaRPr>
                    </a:p>
                  </a:txBody>
                  <a:tcPr marL="3429" marR="3429" marT="34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n-US" sz="1600" u="none" strike="noStrike" kern="1200" cap="none" spc="0" normalizeH="0" baseline="0" noProof="0" dirty="0" smtClean="0">
                          <a:ln>
                            <a:noFill/>
                          </a:ln>
                          <a:solidFill>
                            <a:schemeClr val="tx1"/>
                          </a:solidFill>
                          <a:effectLst/>
                          <a:uLnTx/>
                          <a:uFillTx/>
                        </a:rPr>
                        <a:t>The task team has been established.</a:t>
                      </a:r>
                    </a:p>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endParaRPr kumimoji="0" lang="en-US" sz="1600" u="none" strike="noStrike" kern="1200" cap="none" spc="0" normalizeH="0" baseline="0" noProof="0" dirty="0" smtClean="0">
                        <a:ln>
                          <a:noFill/>
                        </a:ln>
                        <a:solidFill>
                          <a:schemeClr val="tx1"/>
                        </a:solidFill>
                        <a:effectLst/>
                        <a:uLnTx/>
                        <a:uFillTx/>
                      </a:endParaRPr>
                    </a:p>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n-US" sz="1600" u="none" strike="noStrike" kern="1200" cap="none" spc="0" normalizeH="0" baseline="0" noProof="0" dirty="0" smtClean="0">
                          <a:ln>
                            <a:noFill/>
                          </a:ln>
                          <a:solidFill>
                            <a:schemeClr val="tx1"/>
                          </a:solidFill>
                          <a:effectLst/>
                          <a:uLnTx/>
                          <a:uFillTx/>
                        </a:rPr>
                        <a:t>Service provider has been appointed with contract value of 1.9 million rand to assist farmers with maintenance of pump station. </a:t>
                      </a:r>
                    </a:p>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n-US" sz="1600" u="none" strike="noStrike" kern="1200" cap="none" spc="0" normalizeH="0" baseline="0" noProof="0" dirty="0" smtClean="0">
                          <a:ln>
                            <a:noFill/>
                          </a:ln>
                          <a:solidFill>
                            <a:schemeClr val="tx1"/>
                          </a:solidFill>
                          <a:effectLst/>
                          <a:uLnTx/>
                          <a:uFillTx/>
                        </a:rPr>
                        <a:t>The project commended  in July 2020 and is expected to be completed by September 2020.</a:t>
                      </a:r>
                    </a:p>
                    <a:p>
                      <a:pPr marL="0" marR="0" lvl="0" indent="0" algn="just" defTabSz="914400" rtl="0" eaLnBrk="1" fontAlgn="b" latinLnBrk="0" hangingPunct="1">
                        <a:lnSpc>
                          <a:spcPct val="100000"/>
                        </a:lnSpc>
                        <a:spcBef>
                          <a:spcPts val="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endParaRPr>
                    </a:p>
                  </a:txBody>
                  <a:tcPr marL="3429" marR="3429" marT="34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9150774"/>
                  </a:ext>
                </a:extLst>
              </a:tr>
              <a:tr h="1624362">
                <a:tc>
                  <a:txBody>
                    <a:bodyPr/>
                    <a:lstStyle/>
                    <a:p>
                      <a:pPr algn="ctr" fontAlgn="b"/>
                      <a:endParaRPr lang="en-US" sz="1600" u="none" strike="noStrike" dirty="0" smtClean="0">
                        <a:effectLst/>
                      </a:endParaRPr>
                    </a:p>
                    <a:p>
                      <a:pPr algn="ctr" fontAlgn="b"/>
                      <a:r>
                        <a:rPr lang="en-US" sz="1600" u="none" strike="noStrike" dirty="0" smtClean="0">
                          <a:effectLst/>
                        </a:rPr>
                        <a:t>2</a:t>
                      </a: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smtClean="0">
                          <a:ln>
                            <a:noFill/>
                          </a:ln>
                          <a:effectLst/>
                          <a:uLnTx/>
                          <a:uFillTx/>
                        </a:rPr>
                        <a:t>In terms of the title deed the committee advised that the Department consult the Deeds office to source documentation regarding the utilization of land by farmers of </a:t>
                      </a:r>
                      <a:r>
                        <a:rPr kumimoji="0" lang="en-US" sz="1600" u="none" strike="noStrike" kern="1200" cap="none" spc="0" normalizeH="0" baseline="0" noProof="0" dirty="0" err="1" smtClean="0">
                          <a:ln>
                            <a:noFill/>
                          </a:ln>
                          <a:effectLst/>
                          <a:uLnTx/>
                          <a:uFillTx/>
                        </a:rPr>
                        <a:t>Ndumo</a:t>
                      </a:r>
                      <a:r>
                        <a:rPr kumimoji="0" lang="en-US" sz="1600" u="none" strike="noStrike" kern="1200" cap="none" spc="0" normalizeH="0" baseline="0" noProof="0" dirty="0" smtClean="0">
                          <a:ln>
                            <a:noFill/>
                          </a:ln>
                          <a:effectLst/>
                          <a:uLnTx/>
                          <a:uFillTx/>
                        </a:rPr>
                        <a:t>. As the land is under </a:t>
                      </a:r>
                      <a:r>
                        <a:rPr kumimoji="0" lang="en-US" sz="1600" u="none" strike="noStrike" kern="1200" cap="none" spc="0" normalizeH="0" baseline="0" noProof="0" dirty="0" err="1" smtClean="0">
                          <a:ln>
                            <a:noFill/>
                          </a:ln>
                          <a:effectLst/>
                          <a:uLnTx/>
                          <a:uFillTx/>
                        </a:rPr>
                        <a:t>Ingonyama</a:t>
                      </a:r>
                      <a:r>
                        <a:rPr kumimoji="0" lang="en-US" sz="1600" u="none" strike="noStrike" kern="1200" cap="none" spc="0" normalizeH="0" baseline="0" noProof="0" dirty="0" smtClean="0">
                          <a:ln>
                            <a:noFill/>
                          </a:ln>
                          <a:effectLst/>
                          <a:uLnTx/>
                          <a:uFillTx/>
                        </a:rPr>
                        <a:t> Trust, the Lease Agreement should be issued per cooperative to be able to access funding from the bank</a:t>
                      </a:r>
                    </a:p>
                  </a:txBody>
                  <a:tcPr marL="3429" marR="3429" marT="34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just"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n-US" sz="1600" u="none" strike="noStrike" kern="1200" cap="none" spc="0" normalizeH="0" baseline="0" noProof="0" dirty="0" smtClean="0">
                          <a:ln>
                            <a:noFill/>
                          </a:ln>
                          <a:effectLst/>
                          <a:uLnTx/>
                          <a:uFillTx/>
                        </a:rPr>
                        <a:t>The engagements of cooperatives and </a:t>
                      </a:r>
                      <a:r>
                        <a:rPr kumimoji="0" lang="en-US" sz="1600" u="none" strike="noStrike" kern="1200" cap="none" spc="0" normalizeH="0" baseline="0" noProof="0" dirty="0" err="1" smtClean="0">
                          <a:ln>
                            <a:noFill/>
                          </a:ln>
                          <a:effectLst/>
                          <a:uLnTx/>
                          <a:uFillTx/>
                        </a:rPr>
                        <a:t>Ingonyama</a:t>
                      </a:r>
                      <a:r>
                        <a:rPr kumimoji="0" lang="en-US" sz="1600" u="none" strike="noStrike" kern="1200" cap="none" spc="0" normalizeH="0" baseline="0" noProof="0" dirty="0" smtClean="0">
                          <a:ln>
                            <a:noFill/>
                          </a:ln>
                          <a:effectLst/>
                          <a:uLnTx/>
                          <a:uFillTx/>
                        </a:rPr>
                        <a:t> Trust is ongoing.</a:t>
                      </a:r>
                    </a:p>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n-US" sz="1600" u="none" strike="noStrike" kern="1200" cap="none" spc="0" normalizeH="0" baseline="0" noProof="0" dirty="0" smtClean="0">
                        <a:ln>
                          <a:noFill/>
                        </a:ln>
                        <a:effectLst/>
                        <a:uLnTx/>
                        <a:uFillTx/>
                      </a:endParaRPr>
                    </a:p>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endParaRPr kumimoji="0" lang="en-US" sz="1600" u="none" strike="noStrike" kern="1200" cap="none" spc="0" normalizeH="0" baseline="0" noProof="0" dirty="0" smtClean="0">
                        <a:ln>
                          <a:noFill/>
                        </a:ln>
                        <a:effectLst/>
                        <a:uLnTx/>
                        <a:uFillTx/>
                      </a:endParaRPr>
                    </a:p>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n-US" sz="1600" u="none" strike="noStrike" kern="1200" cap="none" spc="0" normalizeH="0" baseline="0" noProof="0" dirty="0" smtClean="0">
                        <a:ln>
                          <a:noFill/>
                        </a:ln>
                        <a:effectLst/>
                        <a:uLnTx/>
                        <a:uFillTx/>
                      </a:endParaRPr>
                    </a:p>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txBody>
                  <a:tcPr marL="3429" marR="3429" marT="34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500710"/>
                  </a:ext>
                </a:extLst>
              </a:tr>
            </a:tbl>
          </a:graphicData>
        </a:graphic>
      </p:graphicFrame>
    </p:spTree>
    <p:extLst>
      <p:ext uri="{BB962C8B-B14F-4D97-AF65-F5344CB8AC3E}">
        <p14:creationId xmlns:p14="http://schemas.microsoft.com/office/powerpoint/2010/main" val="1703413211"/>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2DDF82E0-F617-466A-8989-E6F91EEE8384}" type="slidenum">
              <a:rPr lang="en-US" altLang="en-US" sz="1600" smtClean="0">
                <a:solidFill>
                  <a:prstClr val="white"/>
                </a:solidFill>
              </a:rPr>
              <a:pPr/>
              <a:t>3</a:t>
            </a:fld>
            <a:endParaRPr lang="en-US" altLang="en-US" sz="1600" dirty="0">
              <a:solidFill>
                <a:prstClr val="white"/>
              </a:solidFill>
            </a:endParaRPr>
          </a:p>
        </p:txBody>
      </p:sp>
      <p:sp>
        <p:nvSpPr>
          <p:cNvPr id="11" name="Rectangle 10"/>
          <p:cNvSpPr/>
          <p:nvPr/>
        </p:nvSpPr>
        <p:spPr>
          <a:xfrm>
            <a:off x="6354040" y="332656"/>
            <a:ext cx="2754464" cy="230832"/>
          </a:xfrm>
          <a:prstGeom prst="rect">
            <a:avLst/>
          </a:prstGeom>
        </p:spPr>
        <p:txBody>
          <a:bodyPr wrap="square">
            <a:spAutoFit/>
          </a:bodyPr>
          <a:lstStyle/>
          <a:p>
            <a:r>
              <a:rPr lang="en-US" sz="900" dirty="0" smtClean="0"/>
              <a:t>GROWING KWAZULU</a:t>
            </a:r>
            <a:r>
              <a:rPr lang="en-US" sz="900" dirty="0"/>
              <a:t>-NATAL TOGETHER</a:t>
            </a:r>
          </a:p>
        </p:txBody>
      </p:sp>
      <p:sp>
        <p:nvSpPr>
          <p:cNvPr id="16" name="Slide Number Placeholder 3"/>
          <p:cNvSpPr txBox="1">
            <a:spLocks/>
          </p:cNvSpPr>
          <p:nvPr/>
        </p:nvSpPr>
        <p:spPr>
          <a:xfrm>
            <a:off x="35496" y="644825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l"/>
            <a:fld id="{5D312F24-582A-4117-A0B2-A1DD2489FD11}" type="slidenum">
              <a:rPr lang="en-US" altLang="en-US" smtClean="0">
                <a:solidFill>
                  <a:schemeClr val="tx1"/>
                </a:solidFill>
                <a:latin typeface="Arial"/>
                <a:cs typeface="Arial"/>
              </a:rPr>
              <a:pPr algn="l"/>
              <a:t>3</a:t>
            </a:fld>
            <a:endParaRPr lang="en-US" altLang="en-US" dirty="0">
              <a:solidFill>
                <a:schemeClr val="tx1"/>
              </a:solidFill>
              <a:latin typeface="Arial"/>
              <a:cs typeface="Arial"/>
            </a:endParaRPr>
          </a:p>
        </p:txBody>
      </p:sp>
      <p:pic>
        <p:nvPicPr>
          <p:cNvPr id="7" name="Picture 6" descr="Agriculture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260648"/>
            <a:ext cx="2304256" cy="580377"/>
          </a:xfrm>
          <a:prstGeom prst="rect">
            <a:avLst/>
          </a:prstGeom>
        </p:spPr>
      </p:pic>
      <p:sp>
        <p:nvSpPr>
          <p:cNvPr id="8" name="Rectangle 7"/>
          <p:cNvSpPr/>
          <p:nvPr/>
        </p:nvSpPr>
        <p:spPr>
          <a:xfrm>
            <a:off x="7524328" y="6582544"/>
            <a:ext cx="1403176" cy="230832"/>
          </a:xfrm>
          <a:prstGeom prst="rect">
            <a:avLst/>
          </a:prstGeom>
        </p:spPr>
        <p:txBody>
          <a:bodyPr wrap="square">
            <a:spAutoFit/>
          </a:bodyPr>
          <a:lstStyle/>
          <a:p>
            <a:r>
              <a:rPr lang="en-US" sz="900" dirty="0" smtClean="0"/>
              <a:t>#PHEZ’KOMKHONO</a:t>
            </a:r>
            <a:endParaRPr lang="en-US" sz="9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659772039"/>
              </p:ext>
            </p:extLst>
          </p:nvPr>
        </p:nvGraphicFramePr>
        <p:xfrm>
          <a:off x="179513" y="1034275"/>
          <a:ext cx="8424935" cy="882557"/>
        </p:xfrm>
        <a:graphic>
          <a:graphicData uri="http://schemas.openxmlformats.org/drawingml/2006/table">
            <a:tbl>
              <a:tblPr firstRow="1" bandRow="1">
                <a:tableStyleId>{00A15C55-8517-42AA-B614-E9B94910E393}</a:tableStyleId>
              </a:tblPr>
              <a:tblGrid>
                <a:gridCol w="8424935">
                  <a:extLst>
                    <a:ext uri="{9D8B030D-6E8A-4147-A177-3AD203B41FA5}">
                      <a16:colId xmlns:a16="http://schemas.microsoft.com/office/drawing/2014/main" val="3667763961"/>
                    </a:ext>
                  </a:extLst>
                </a:gridCol>
              </a:tblGrid>
              <a:tr h="88255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smtClean="0">
                          <a:ln>
                            <a:noFill/>
                          </a:ln>
                          <a:effectLst/>
                          <a:uLnTx/>
                          <a:uFillTx/>
                        </a:rPr>
                        <a:t>Below </a:t>
                      </a:r>
                      <a:r>
                        <a:rPr kumimoji="0" lang="en-US" sz="2000" u="none" strike="noStrike" kern="1200" cap="none" spc="0" normalizeH="0" baseline="0" noProof="0" dirty="0" smtClean="0">
                          <a:ln>
                            <a:noFill/>
                          </a:ln>
                          <a:effectLst/>
                          <a:uLnTx/>
                          <a:uFillTx/>
                        </a:rPr>
                        <a:t>is the picture of machinery working on maintenance of irrigation and replacement of pumps and dredging at the river.</a:t>
                      </a:r>
                      <a:endParaRPr kumimoji="0" lang="en-US" sz="20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119699"/>
                  </a:ext>
                </a:extLst>
              </a:tr>
            </a:tbl>
          </a:graphicData>
        </a:graphic>
      </p:graphicFrame>
      <p:pic>
        <p:nvPicPr>
          <p:cNvPr id="2" name="Picture 1"/>
          <p:cNvPicPr>
            <a:picLocks noChangeAspect="1"/>
          </p:cNvPicPr>
          <p:nvPr/>
        </p:nvPicPr>
        <p:blipFill>
          <a:blip r:embed="rId3"/>
          <a:stretch>
            <a:fillRect/>
          </a:stretch>
        </p:blipFill>
        <p:spPr>
          <a:xfrm>
            <a:off x="830478" y="1995063"/>
            <a:ext cx="2805418" cy="2370041"/>
          </a:xfrm>
          <a:prstGeom prst="rect">
            <a:avLst/>
          </a:prstGeom>
        </p:spPr>
      </p:pic>
      <p:pic>
        <p:nvPicPr>
          <p:cNvPr id="3" name="Picture 2"/>
          <p:cNvPicPr>
            <a:picLocks noChangeAspect="1"/>
          </p:cNvPicPr>
          <p:nvPr/>
        </p:nvPicPr>
        <p:blipFill>
          <a:blip r:embed="rId4"/>
          <a:stretch>
            <a:fillRect/>
          </a:stretch>
        </p:blipFill>
        <p:spPr>
          <a:xfrm>
            <a:off x="873129" y="4552666"/>
            <a:ext cx="2762767" cy="1803684"/>
          </a:xfrm>
          <a:prstGeom prst="rect">
            <a:avLst/>
          </a:prstGeom>
        </p:spPr>
      </p:pic>
      <p:pic>
        <p:nvPicPr>
          <p:cNvPr id="12" name="Picture 11"/>
          <p:cNvPicPr>
            <a:picLocks noChangeAspect="1"/>
          </p:cNvPicPr>
          <p:nvPr/>
        </p:nvPicPr>
        <p:blipFill>
          <a:blip r:embed="rId5"/>
          <a:stretch>
            <a:fillRect/>
          </a:stretch>
        </p:blipFill>
        <p:spPr>
          <a:xfrm>
            <a:off x="5724128" y="4452583"/>
            <a:ext cx="2403548" cy="2081232"/>
          </a:xfrm>
          <a:prstGeom prst="rect">
            <a:avLst/>
          </a:prstGeom>
        </p:spPr>
      </p:pic>
      <p:pic>
        <p:nvPicPr>
          <p:cNvPr id="13" name="Picture 12"/>
          <p:cNvPicPr>
            <a:picLocks noChangeAspect="1"/>
          </p:cNvPicPr>
          <p:nvPr/>
        </p:nvPicPr>
        <p:blipFill>
          <a:blip r:embed="rId6"/>
          <a:stretch>
            <a:fillRect/>
          </a:stretch>
        </p:blipFill>
        <p:spPr>
          <a:xfrm>
            <a:off x="5076056" y="2159192"/>
            <a:ext cx="3051620" cy="2037689"/>
          </a:xfrm>
          <a:prstGeom prst="rect">
            <a:avLst/>
          </a:prstGeom>
        </p:spPr>
      </p:pic>
    </p:spTree>
    <p:extLst>
      <p:ext uri="{BB962C8B-B14F-4D97-AF65-F5344CB8AC3E}">
        <p14:creationId xmlns:p14="http://schemas.microsoft.com/office/powerpoint/2010/main" val="1940589486"/>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2DDF82E0-F617-466A-8989-E6F91EEE8384}" type="slidenum">
              <a:rPr lang="en-US" altLang="en-US" sz="1600" smtClean="0">
                <a:solidFill>
                  <a:prstClr val="white"/>
                </a:solidFill>
              </a:rPr>
              <a:pPr/>
              <a:t>4</a:t>
            </a:fld>
            <a:endParaRPr lang="en-US" altLang="en-US" sz="1600" dirty="0">
              <a:solidFill>
                <a:prstClr val="white"/>
              </a:solidFill>
            </a:endParaRPr>
          </a:p>
        </p:txBody>
      </p:sp>
      <p:sp>
        <p:nvSpPr>
          <p:cNvPr id="11" name="Rectangle 10"/>
          <p:cNvSpPr/>
          <p:nvPr/>
        </p:nvSpPr>
        <p:spPr>
          <a:xfrm>
            <a:off x="6354040" y="332656"/>
            <a:ext cx="2754464" cy="230832"/>
          </a:xfrm>
          <a:prstGeom prst="rect">
            <a:avLst/>
          </a:prstGeom>
        </p:spPr>
        <p:txBody>
          <a:bodyPr wrap="square">
            <a:spAutoFit/>
          </a:bodyPr>
          <a:lstStyle/>
          <a:p>
            <a:r>
              <a:rPr lang="en-US" sz="900" dirty="0" smtClean="0"/>
              <a:t>GROWING KWAZULU</a:t>
            </a:r>
            <a:r>
              <a:rPr lang="en-US" sz="900" dirty="0"/>
              <a:t>-NATAL TOGETHER</a:t>
            </a:r>
          </a:p>
        </p:txBody>
      </p:sp>
      <p:sp>
        <p:nvSpPr>
          <p:cNvPr id="16" name="Slide Number Placeholder 3"/>
          <p:cNvSpPr txBox="1">
            <a:spLocks/>
          </p:cNvSpPr>
          <p:nvPr/>
        </p:nvSpPr>
        <p:spPr>
          <a:xfrm>
            <a:off x="35496" y="644825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l"/>
            <a:fld id="{5D312F24-582A-4117-A0B2-A1DD2489FD11}" type="slidenum">
              <a:rPr lang="en-US" altLang="en-US" smtClean="0">
                <a:solidFill>
                  <a:schemeClr val="tx1"/>
                </a:solidFill>
                <a:latin typeface="Arial"/>
                <a:cs typeface="Arial"/>
              </a:rPr>
              <a:pPr algn="l"/>
              <a:t>4</a:t>
            </a:fld>
            <a:endParaRPr lang="en-US" altLang="en-US" dirty="0">
              <a:solidFill>
                <a:schemeClr val="tx1"/>
              </a:solidFill>
              <a:latin typeface="Arial"/>
              <a:cs typeface="Arial"/>
            </a:endParaRPr>
          </a:p>
        </p:txBody>
      </p:sp>
      <p:pic>
        <p:nvPicPr>
          <p:cNvPr id="7" name="Picture 6" descr="Agriculture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260648"/>
            <a:ext cx="2304256" cy="580377"/>
          </a:xfrm>
          <a:prstGeom prst="rect">
            <a:avLst/>
          </a:prstGeom>
        </p:spPr>
      </p:pic>
      <p:sp>
        <p:nvSpPr>
          <p:cNvPr id="8" name="Rectangle 7"/>
          <p:cNvSpPr/>
          <p:nvPr/>
        </p:nvSpPr>
        <p:spPr>
          <a:xfrm>
            <a:off x="7524328" y="6582544"/>
            <a:ext cx="1403176" cy="230832"/>
          </a:xfrm>
          <a:prstGeom prst="rect">
            <a:avLst/>
          </a:prstGeom>
        </p:spPr>
        <p:txBody>
          <a:bodyPr wrap="square">
            <a:spAutoFit/>
          </a:bodyPr>
          <a:lstStyle/>
          <a:p>
            <a:r>
              <a:rPr lang="en-US" sz="900" dirty="0" smtClean="0"/>
              <a:t>#PHEZ’KOMKHONO</a:t>
            </a:r>
            <a:endParaRPr lang="en-US" sz="9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681741391"/>
              </p:ext>
            </p:extLst>
          </p:nvPr>
        </p:nvGraphicFramePr>
        <p:xfrm>
          <a:off x="179651" y="1150971"/>
          <a:ext cx="8568813" cy="4942325"/>
        </p:xfrm>
        <a:graphic>
          <a:graphicData uri="http://schemas.openxmlformats.org/drawingml/2006/table">
            <a:tbl>
              <a:tblPr firstRow="1" bandRow="1">
                <a:tableStyleId>{17292A2E-F333-43FB-9621-5CBBE7FDCDCB}</a:tableStyleId>
              </a:tblPr>
              <a:tblGrid>
                <a:gridCol w="423152">
                  <a:extLst>
                    <a:ext uri="{9D8B030D-6E8A-4147-A177-3AD203B41FA5}">
                      <a16:colId xmlns:a16="http://schemas.microsoft.com/office/drawing/2014/main" val="3667763961"/>
                    </a:ext>
                  </a:extLst>
                </a:gridCol>
                <a:gridCol w="2855141">
                  <a:extLst>
                    <a:ext uri="{9D8B030D-6E8A-4147-A177-3AD203B41FA5}">
                      <a16:colId xmlns:a16="http://schemas.microsoft.com/office/drawing/2014/main" val="3179126224"/>
                    </a:ext>
                  </a:extLst>
                </a:gridCol>
                <a:gridCol w="5290520">
                  <a:extLst>
                    <a:ext uri="{9D8B030D-6E8A-4147-A177-3AD203B41FA5}">
                      <a16:colId xmlns:a16="http://schemas.microsoft.com/office/drawing/2014/main" val="816676583"/>
                    </a:ext>
                  </a:extLst>
                </a:gridCol>
              </a:tblGrid>
              <a:tr h="297890">
                <a:tc gridSpan="3">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2800" u="none" strike="noStrike" kern="1200" cap="none" spc="0" normalizeH="0" baseline="0" dirty="0" smtClean="0">
                          <a:ln>
                            <a:noFill/>
                          </a:ln>
                          <a:solidFill>
                            <a:schemeClr val="bg1"/>
                          </a:solidFill>
                          <a:effectLst/>
                          <a:uLnTx/>
                          <a:uFillTx/>
                          <a:latin typeface="+mn-lt"/>
                          <a:ea typeface="+mn-ea"/>
                          <a:cs typeface="+mn-cs"/>
                        </a:rPr>
                        <a:t>NDUMO B </a:t>
                      </a:r>
                      <a:endParaRPr kumimoji="0" lang="en-US" sz="2800" u="none" strike="noStrike" kern="1200" cap="none" spc="0" normalizeH="0" baseline="0" dirty="0">
                        <a:ln>
                          <a:noFill/>
                        </a:ln>
                        <a:solidFill>
                          <a:schemeClr val="bg1"/>
                        </a:solidFill>
                        <a:effectLst/>
                        <a:uLnTx/>
                        <a:uFillTx/>
                        <a:latin typeface="+mn-lt"/>
                        <a:ea typeface="+mn-ea"/>
                        <a:cs typeface="+mn-cs"/>
                      </a:endParaRPr>
                    </a:p>
                  </a:txBody>
                  <a:tcPr marL="3429" marR="3429" marT="34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1200" b="1" i="0" u="none" strike="noStrike" dirty="0">
                        <a:solidFill>
                          <a:srgbClr val="000000"/>
                        </a:solidFill>
                        <a:effectLst/>
                        <a:latin typeface="Calibri" panose="020F0502020204030204" pitchFamily="34" charset="0"/>
                      </a:endParaRPr>
                    </a:p>
                  </a:txBody>
                  <a:tcPr marL="3429" marR="3429" marT="3429" marB="0" anchor="ctr"/>
                </a:tc>
                <a:tc hMerge="1">
                  <a:txBody>
                    <a:bodyPr/>
                    <a:lstStyle/>
                    <a:p>
                      <a:pPr algn="ctr" fontAlgn="ctr"/>
                      <a:endParaRPr lang="en-US" sz="1200" b="1" i="0" u="none" strike="noStrike" dirty="0">
                        <a:solidFill>
                          <a:srgbClr val="000000"/>
                        </a:solidFill>
                        <a:effectLst/>
                        <a:latin typeface="Calibri" panose="020F0502020204030204" pitchFamily="34" charset="0"/>
                      </a:endParaRPr>
                    </a:p>
                  </a:txBody>
                  <a:tcPr marL="3429" marR="3429" marT="3429" marB="0" anchor="ctr"/>
                </a:tc>
                <a:extLst>
                  <a:ext uri="{0D108BD9-81ED-4DB2-BD59-A6C34878D82A}">
                    <a16:rowId xmlns:a16="http://schemas.microsoft.com/office/drawing/2014/main" val="182119699"/>
                  </a:ext>
                </a:extLst>
              </a:tr>
              <a:tr h="36571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600" b="1" u="none" strike="noStrike" kern="1200" cap="none" spc="0" normalizeH="0" baseline="0" dirty="0" smtClean="0">
                          <a:ln>
                            <a:noFill/>
                          </a:ln>
                          <a:solidFill>
                            <a:schemeClr val="tx1"/>
                          </a:solidFill>
                          <a:effectLst/>
                          <a:uLnTx/>
                          <a:uFillTx/>
                          <a:latin typeface="+mn-lt"/>
                          <a:ea typeface="+mn-ea"/>
                          <a:cs typeface="+mn-cs"/>
                        </a:rPr>
                        <a:t>NO.</a:t>
                      </a:r>
                      <a:endParaRPr kumimoji="0" lang="en-US" sz="1600" b="1" u="none" strike="noStrike" kern="1200" cap="none" spc="0" normalizeH="0" baseline="0" dirty="0">
                        <a:ln>
                          <a:noFill/>
                        </a:ln>
                        <a:solidFill>
                          <a:schemeClr val="tx1"/>
                        </a:solidFill>
                        <a:effectLst/>
                        <a:uLnTx/>
                        <a:uFillTx/>
                        <a:latin typeface="+mn-lt"/>
                        <a:ea typeface="+mn-ea"/>
                        <a:cs typeface="+mn-cs"/>
                      </a:endParaRPr>
                    </a:p>
                  </a:txBody>
                  <a:tcPr marL="3429" marR="3429" marT="34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smtClean="0">
                          <a:ln>
                            <a:noFill/>
                          </a:ln>
                          <a:solidFill>
                            <a:schemeClr val="tx1"/>
                          </a:solidFill>
                          <a:effectLst/>
                          <a:uLnTx/>
                          <a:uFillTx/>
                          <a:latin typeface="+mn-lt"/>
                          <a:ea typeface="+mn-ea"/>
                          <a:cs typeface="+mn-cs"/>
                        </a:rPr>
                        <a:t>RECOMMENDATIONS BY PORTFOLIO COMMITTEE</a:t>
                      </a:r>
                      <a:endParaRPr kumimoji="0" lang="en-ZA" sz="1600" b="1" u="none" strike="noStrike" kern="1200" cap="none" spc="0" normalizeH="0" baseline="0" noProof="0" dirty="0">
                        <a:ln>
                          <a:noFill/>
                        </a:ln>
                        <a:solidFill>
                          <a:schemeClr val="tx1"/>
                        </a:solidFill>
                        <a:effectLst/>
                        <a:uLnTx/>
                        <a:uFillTx/>
                        <a:latin typeface="+mn-lt"/>
                        <a:ea typeface="+mn-ea"/>
                        <a:cs typeface="+mn-cs"/>
                      </a:endParaRPr>
                    </a:p>
                  </a:txBody>
                  <a:tcPr marL="3429" marR="3429" marT="34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600" b="1" u="none" strike="noStrike" kern="1200" cap="none" spc="0" normalizeH="0" baseline="0" dirty="0" smtClean="0">
                          <a:ln>
                            <a:noFill/>
                          </a:ln>
                          <a:solidFill>
                            <a:schemeClr val="tx1"/>
                          </a:solidFill>
                          <a:effectLst/>
                          <a:uLnTx/>
                          <a:uFillTx/>
                          <a:latin typeface="+mn-lt"/>
                          <a:ea typeface="+mn-ea"/>
                          <a:cs typeface="+mn-cs"/>
                        </a:rPr>
                        <a:t>PROGRESS TO DATE</a:t>
                      </a:r>
                      <a:endParaRPr kumimoji="0" lang="en-US" sz="1600" b="1" u="none" strike="noStrike" kern="1200" cap="none" spc="0" normalizeH="0" baseline="0" dirty="0">
                        <a:ln>
                          <a:noFill/>
                        </a:ln>
                        <a:solidFill>
                          <a:schemeClr val="tx1"/>
                        </a:solidFill>
                        <a:effectLst/>
                        <a:uLnTx/>
                        <a:uFillTx/>
                        <a:latin typeface="+mn-lt"/>
                        <a:ea typeface="+mn-ea"/>
                        <a:cs typeface="+mn-cs"/>
                      </a:endParaRPr>
                    </a:p>
                  </a:txBody>
                  <a:tcPr marL="3429" marR="3429" marT="34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50213631"/>
                  </a:ext>
                </a:extLst>
              </a:tr>
              <a:tr h="185989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600" u="none" strike="noStrike" kern="1200" cap="none" spc="0" normalizeH="0" baseline="0" dirty="0" smtClean="0">
                          <a:ln>
                            <a:noFill/>
                          </a:ln>
                          <a:solidFill>
                            <a:schemeClr val="tx1"/>
                          </a:solidFill>
                          <a:effectLst/>
                          <a:uLnTx/>
                          <a:uFillTx/>
                          <a:latin typeface="+mn-lt"/>
                          <a:ea typeface="+mn-ea"/>
                          <a:cs typeface="+mn-cs"/>
                        </a:rPr>
                        <a:t>3</a:t>
                      </a: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smtClean="0">
                          <a:ln>
                            <a:noFill/>
                          </a:ln>
                          <a:solidFill>
                            <a:schemeClr val="tx1"/>
                          </a:solidFill>
                          <a:effectLst/>
                          <a:uLnTx/>
                          <a:uFillTx/>
                          <a:latin typeface="+mn-lt"/>
                          <a:ea typeface="+mn-ea"/>
                          <a:cs typeface="+mn-cs"/>
                        </a:rPr>
                        <a:t>Alternative sources of energy because electricity / diesel seemed to be too expensive</a:t>
                      </a:r>
                    </a:p>
                  </a:txBody>
                  <a:tcPr marL="3429" marR="3429" marT="34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just"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n-US" sz="1600" u="none" strike="noStrike" kern="1200" cap="none" spc="0" normalizeH="0" baseline="0" noProof="0" dirty="0" smtClean="0">
                          <a:ln>
                            <a:noFill/>
                          </a:ln>
                          <a:solidFill>
                            <a:schemeClr val="tx1"/>
                          </a:solidFill>
                          <a:effectLst/>
                          <a:uLnTx/>
                          <a:uFillTx/>
                          <a:latin typeface="+mn-lt"/>
                          <a:ea typeface="+mn-ea"/>
                          <a:cs typeface="+mn-cs"/>
                        </a:rPr>
                        <a:t>The beneficiaries have mobilized assistance from a private company in </a:t>
                      </a:r>
                      <a:r>
                        <a:rPr kumimoji="0" lang="en-US" sz="1600" u="none" strike="noStrike" kern="1200" cap="none" spc="0" normalizeH="0" baseline="0" noProof="0" dirty="0" smtClean="0">
                          <a:ln>
                            <a:noFill/>
                          </a:ln>
                          <a:solidFill>
                            <a:schemeClr val="tx1"/>
                          </a:solidFill>
                          <a:effectLst/>
                          <a:uLnTx/>
                          <a:uFillTx/>
                          <a:latin typeface="+mn-lt"/>
                          <a:ea typeface="+mn-ea"/>
                          <a:cs typeface="+mn-cs"/>
                        </a:rPr>
                        <a:t>partnership the University of Johannesburg </a:t>
                      </a:r>
                      <a:r>
                        <a:rPr kumimoji="0" lang="en-US" sz="1600" u="none" strike="noStrike" kern="1200" cap="none" spc="0" normalizeH="0" baseline="0" noProof="0" dirty="0" smtClean="0">
                          <a:ln>
                            <a:noFill/>
                          </a:ln>
                          <a:solidFill>
                            <a:schemeClr val="tx1"/>
                          </a:solidFill>
                          <a:effectLst/>
                          <a:uLnTx/>
                          <a:uFillTx/>
                          <a:latin typeface="+mn-lt"/>
                          <a:ea typeface="+mn-ea"/>
                          <a:cs typeface="+mn-cs"/>
                        </a:rPr>
                        <a:t>to sponsor </a:t>
                      </a:r>
                      <a:r>
                        <a:rPr kumimoji="0" lang="en-US" sz="1600" u="none" strike="noStrike" kern="1200" cap="none" spc="0" normalizeH="0" baseline="0" noProof="0" dirty="0" smtClean="0">
                          <a:ln>
                            <a:noFill/>
                          </a:ln>
                          <a:solidFill>
                            <a:schemeClr val="tx1"/>
                          </a:solidFill>
                          <a:effectLst/>
                          <a:uLnTx/>
                          <a:uFillTx/>
                          <a:latin typeface="+mn-lt"/>
                          <a:ea typeface="+mn-ea"/>
                          <a:cs typeface="+mn-cs"/>
                        </a:rPr>
                        <a:t>the design of solar system to be installed at the pump station</a:t>
                      </a:r>
                      <a:r>
                        <a:rPr kumimoji="0" lang="en-US" sz="1600" u="none" strike="noStrike" kern="1200" cap="none" spc="0" normalizeH="0" baseline="0" noProof="0" dirty="0" smtClean="0">
                          <a:ln>
                            <a:noFill/>
                          </a:ln>
                          <a:solidFill>
                            <a:schemeClr val="tx1"/>
                          </a:solidFill>
                          <a:effectLst/>
                          <a:uLnTx/>
                          <a:uFillTx/>
                          <a:latin typeface="+mn-lt"/>
                          <a:ea typeface="+mn-ea"/>
                          <a:cs typeface="+mn-cs"/>
                        </a:rPr>
                        <a:t>.</a:t>
                      </a:r>
                      <a:endParaRPr kumimoji="0" lang="en-US" sz="1600" u="none" strike="noStrike" kern="1200" cap="none" spc="0" normalizeH="0" baseline="0" noProof="0" dirty="0" smtClean="0">
                        <a:ln>
                          <a:noFill/>
                        </a:ln>
                        <a:solidFill>
                          <a:schemeClr val="tx1"/>
                        </a:solidFill>
                        <a:effectLst/>
                        <a:uLnTx/>
                        <a:uFillTx/>
                        <a:latin typeface="+mn-lt"/>
                        <a:ea typeface="+mn-ea"/>
                        <a:cs typeface="+mn-cs"/>
                      </a:endParaRPr>
                    </a:p>
                    <a:p>
                      <a:pPr marL="285750" marR="0" lvl="0" indent="-285750" algn="just"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n-US" sz="1600" u="none" strike="noStrike" kern="1200" cap="none" spc="0" normalizeH="0" baseline="0" noProof="0" dirty="0" smtClean="0">
                          <a:ln>
                            <a:noFill/>
                          </a:ln>
                          <a:solidFill>
                            <a:schemeClr val="tx1"/>
                          </a:solidFill>
                          <a:effectLst/>
                          <a:uLnTx/>
                          <a:uFillTx/>
                          <a:latin typeface="+mn-lt"/>
                          <a:ea typeface="+mn-ea"/>
                          <a:cs typeface="+mn-cs"/>
                        </a:rPr>
                        <a:t>Installation </a:t>
                      </a:r>
                      <a:r>
                        <a:rPr kumimoji="0" lang="en-US" sz="1600" u="none" strike="noStrike" kern="1200" cap="none" spc="0" normalizeH="0" baseline="0" noProof="0" dirty="0" smtClean="0">
                          <a:ln>
                            <a:noFill/>
                          </a:ln>
                          <a:solidFill>
                            <a:schemeClr val="tx1"/>
                          </a:solidFill>
                          <a:effectLst/>
                          <a:uLnTx/>
                          <a:uFillTx/>
                          <a:latin typeface="+mn-lt"/>
                          <a:ea typeface="+mn-ea"/>
                          <a:cs typeface="+mn-cs"/>
                        </a:rPr>
                        <a:t>of solar panel </a:t>
                      </a:r>
                      <a:r>
                        <a:rPr kumimoji="0" lang="en-US" sz="1600" u="none" strike="noStrike" kern="1200" cap="none" spc="0" normalizeH="0" baseline="0" noProof="0" dirty="0" smtClean="0">
                          <a:ln>
                            <a:noFill/>
                          </a:ln>
                          <a:solidFill>
                            <a:schemeClr val="tx1"/>
                          </a:solidFill>
                          <a:effectLst/>
                          <a:uLnTx/>
                          <a:uFillTx/>
                          <a:latin typeface="+mn-lt"/>
                          <a:ea typeface="+mn-ea"/>
                          <a:cs typeface="+mn-cs"/>
                        </a:rPr>
                        <a:t>in the pack house and storage facility is currently underway.</a:t>
                      </a:r>
                    </a:p>
                    <a:p>
                      <a:pPr marL="285750" marR="0" lvl="0" indent="-285750" algn="just"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n-US" sz="1600" u="none" strike="noStrike" kern="1200" cap="none" spc="0" normalizeH="0" baseline="0" noProof="0" dirty="0" smtClean="0">
                          <a:ln>
                            <a:noFill/>
                          </a:ln>
                          <a:solidFill>
                            <a:schemeClr val="tx1"/>
                          </a:solidFill>
                          <a:effectLst/>
                          <a:uLnTx/>
                          <a:uFillTx/>
                        </a:rPr>
                        <a:t>The investigations to alternative energy source shall commence once pump station maintenance intervention is complete. This is to allow the irrigation to operate as per original plan so that engineers can to proper studies of operations.  </a:t>
                      </a:r>
                      <a:endParaRPr kumimoji="0" lang="en-US" sz="16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endParaRPr>
                    </a:p>
                  </a:txBody>
                  <a:tcPr marL="3429" marR="3429" marT="34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9150774"/>
                  </a:ext>
                </a:extLst>
              </a:tr>
              <a:tr h="133539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600" u="none" strike="noStrike" kern="1200" cap="none" spc="0" normalizeH="0" baseline="0" dirty="0" smtClean="0">
                          <a:ln>
                            <a:noFill/>
                          </a:ln>
                          <a:solidFill>
                            <a:schemeClr val="tx1"/>
                          </a:solidFill>
                          <a:effectLst/>
                          <a:uLnTx/>
                          <a:uFillTx/>
                          <a:latin typeface="+mn-lt"/>
                          <a:ea typeface="+mn-ea"/>
                          <a:cs typeface="+mn-cs"/>
                        </a:rPr>
                        <a:t>4</a:t>
                      </a: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smtClean="0">
                          <a:ln>
                            <a:noFill/>
                          </a:ln>
                          <a:solidFill>
                            <a:schemeClr val="tx1"/>
                          </a:solidFill>
                          <a:effectLst/>
                          <a:uLnTx/>
                          <a:uFillTx/>
                          <a:latin typeface="+mn-lt"/>
                          <a:ea typeface="+mn-ea"/>
                          <a:cs typeface="+mn-cs"/>
                        </a:rPr>
                        <a:t>Align the produce with Quality Standards that is required by the market. Trainings are needed for those quality standards.</a:t>
                      </a:r>
                    </a:p>
                  </a:txBody>
                  <a:tcPr marL="3429" marR="3429" marT="34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smtClean="0">
                          <a:ln>
                            <a:noFill/>
                          </a:ln>
                          <a:solidFill>
                            <a:schemeClr val="tx1"/>
                          </a:solidFill>
                          <a:effectLst/>
                          <a:uLnTx/>
                          <a:uFillTx/>
                          <a:latin typeface="+mn-lt"/>
                          <a:ea typeface="+mn-ea"/>
                          <a:cs typeface="+mn-cs"/>
                        </a:rPr>
                        <a:t>MOU signed by DARD and submitted to PPECB for signature.</a:t>
                      </a:r>
                    </a:p>
                  </a:txBody>
                  <a:tcPr marL="3429" marR="3429" marT="34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500710"/>
                  </a:ext>
                </a:extLst>
              </a:tr>
            </a:tbl>
          </a:graphicData>
        </a:graphic>
      </p:graphicFrame>
    </p:spTree>
    <p:extLst>
      <p:ext uri="{BB962C8B-B14F-4D97-AF65-F5344CB8AC3E}">
        <p14:creationId xmlns:p14="http://schemas.microsoft.com/office/powerpoint/2010/main" val="2583186183"/>
      </p:ext>
    </p:extLst>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2DDF82E0-F617-466A-8989-E6F91EEE8384}" type="slidenum">
              <a:rPr lang="en-US" altLang="en-US" sz="1600" smtClean="0">
                <a:solidFill>
                  <a:prstClr val="white"/>
                </a:solidFill>
              </a:rPr>
              <a:pPr/>
              <a:t>5</a:t>
            </a:fld>
            <a:endParaRPr lang="en-US" altLang="en-US" sz="1600" dirty="0">
              <a:solidFill>
                <a:prstClr val="white"/>
              </a:solidFill>
            </a:endParaRPr>
          </a:p>
        </p:txBody>
      </p:sp>
      <p:sp>
        <p:nvSpPr>
          <p:cNvPr id="11" name="Rectangle 10"/>
          <p:cNvSpPr/>
          <p:nvPr/>
        </p:nvSpPr>
        <p:spPr>
          <a:xfrm>
            <a:off x="6354040" y="332656"/>
            <a:ext cx="2754464" cy="230832"/>
          </a:xfrm>
          <a:prstGeom prst="rect">
            <a:avLst/>
          </a:prstGeom>
        </p:spPr>
        <p:txBody>
          <a:bodyPr wrap="square">
            <a:spAutoFit/>
          </a:bodyPr>
          <a:lstStyle/>
          <a:p>
            <a:r>
              <a:rPr lang="en-US" sz="900" dirty="0" smtClean="0"/>
              <a:t>GROWING KWAZULU</a:t>
            </a:r>
            <a:r>
              <a:rPr lang="en-US" sz="900" dirty="0"/>
              <a:t>-NATAL TOGETHER</a:t>
            </a:r>
          </a:p>
        </p:txBody>
      </p:sp>
      <p:sp>
        <p:nvSpPr>
          <p:cNvPr id="16" name="Slide Number Placeholder 3"/>
          <p:cNvSpPr txBox="1">
            <a:spLocks/>
          </p:cNvSpPr>
          <p:nvPr/>
        </p:nvSpPr>
        <p:spPr>
          <a:xfrm>
            <a:off x="35496" y="644825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l"/>
            <a:fld id="{5D312F24-582A-4117-A0B2-A1DD2489FD11}" type="slidenum">
              <a:rPr lang="en-US" altLang="en-US" smtClean="0">
                <a:solidFill>
                  <a:schemeClr val="tx1"/>
                </a:solidFill>
                <a:latin typeface="Arial"/>
                <a:cs typeface="Arial"/>
              </a:rPr>
              <a:pPr algn="l"/>
              <a:t>5</a:t>
            </a:fld>
            <a:endParaRPr lang="en-US" altLang="en-US" dirty="0">
              <a:solidFill>
                <a:schemeClr val="tx1"/>
              </a:solidFill>
              <a:latin typeface="Arial"/>
              <a:cs typeface="Arial"/>
            </a:endParaRPr>
          </a:p>
        </p:txBody>
      </p:sp>
      <p:pic>
        <p:nvPicPr>
          <p:cNvPr id="7" name="Picture 6" descr="Agriculture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260648"/>
            <a:ext cx="2304256" cy="580377"/>
          </a:xfrm>
          <a:prstGeom prst="rect">
            <a:avLst/>
          </a:prstGeom>
        </p:spPr>
      </p:pic>
      <p:sp>
        <p:nvSpPr>
          <p:cNvPr id="8" name="Rectangle 7"/>
          <p:cNvSpPr/>
          <p:nvPr/>
        </p:nvSpPr>
        <p:spPr>
          <a:xfrm>
            <a:off x="7524328" y="6582544"/>
            <a:ext cx="1403176" cy="230832"/>
          </a:xfrm>
          <a:prstGeom prst="rect">
            <a:avLst/>
          </a:prstGeom>
        </p:spPr>
        <p:txBody>
          <a:bodyPr wrap="square">
            <a:spAutoFit/>
          </a:bodyPr>
          <a:lstStyle/>
          <a:p>
            <a:r>
              <a:rPr lang="en-US" sz="900" dirty="0" smtClean="0"/>
              <a:t>#PHEZ’KOMKHONO</a:t>
            </a:r>
            <a:endParaRPr lang="en-US" sz="9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893575258"/>
              </p:ext>
            </p:extLst>
          </p:nvPr>
        </p:nvGraphicFramePr>
        <p:xfrm>
          <a:off x="179512" y="988289"/>
          <a:ext cx="8579297" cy="5416450"/>
        </p:xfrm>
        <a:graphic>
          <a:graphicData uri="http://schemas.openxmlformats.org/drawingml/2006/table">
            <a:tbl>
              <a:tblPr firstRow="1" bandRow="1">
                <a:tableStyleId>{17292A2E-F333-43FB-9621-5CBBE7FDCDCB}</a:tableStyleId>
              </a:tblPr>
              <a:tblGrid>
                <a:gridCol w="523128">
                  <a:extLst>
                    <a:ext uri="{9D8B030D-6E8A-4147-A177-3AD203B41FA5}">
                      <a16:colId xmlns:a16="http://schemas.microsoft.com/office/drawing/2014/main" val="3667763961"/>
                    </a:ext>
                  </a:extLst>
                </a:gridCol>
                <a:gridCol w="4394272">
                  <a:extLst>
                    <a:ext uri="{9D8B030D-6E8A-4147-A177-3AD203B41FA5}">
                      <a16:colId xmlns:a16="http://schemas.microsoft.com/office/drawing/2014/main" val="3179126224"/>
                    </a:ext>
                  </a:extLst>
                </a:gridCol>
                <a:gridCol w="3661897">
                  <a:extLst>
                    <a:ext uri="{9D8B030D-6E8A-4147-A177-3AD203B41FA5}">
                      <a16:colId xmlns:a16="http://schemas.microsoft.com/office/drawing/2014/main" val="816676583"/>
                    </a:ext>
                  </a:extLst>
                </a:gridCol>
              </a:tblGrid>
              <a:tr h="1246783">
                <a:tc gridSpan="3">
                  <a:txBody>
                    <a:bodyPr/>
                    <a:lstStyle/>
                    <a:p>
                      <a:pPr algn="ctr" fontAlgn="ctr"/>
                      <a:r>
                        <a:rPr lang="en-US" sz="4000" u="none" strike="noStrike" dirty="0" smtClean="0">
                          <a:effectLst/>
                        </a:rPr>
                        <a:t>COASTAL</a:t>
                      </a:r>
                      <a:r>
                        <a:rPr lang="en-US" sz="4000" u="none" strike="noStrike" baseline="0" dirty="0" smtClean="0">
                          <a:effectLst/>
                        </a:rPr>
                        <a:t> CASHEWS</a:t>
                      </a:r>
                      <a:r>
                        <a:rPr lang="en-US" sz="4000" u="none" strike="noStrike" dirty="0" smtClean="0">
                          <a:effectLst/>
                        </a:rPr>
                        <a:t> </a:t>
                      </a:r>
                      <a:endParaRPr lang="en-US" sz="4000" b="1" i="0" u="none" strike="noStrike" dirty="0">
                        <a:solidFill>
                          <a:srgbClr val="000000"/>
                        </a:solidFill>
                        <a:effectLst/>
                        <a:latin typeface="Calibri" panose="020F0502020204030204" pitchFamily="34" charset="0"/>
                      </a:endParaRP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1200" b="1" i="0" u="none" strike="noStrike" dirty="0">
                        <a:solidFill>
                          <a:srgbClr val="000000"/>
                        </a:solidFill>
                        <a:effectLst/>
                        <a:latin typeface="Calibri" panose="020F0502020204030204" pitchFamily="34" charset="0"/>
                      </a:endParaRPr>
                    </a:p>
                  </a:txBody>
                  <a:tcPr marL="3429" marR="3429" marT="3429" marB="0" anchor="ctr"/>
                </a:tc>
                <a:tc hMerge="1">
                  <a:txBody>
                    <a:bodyPr/>
                    <a:lstStyle/>
                    <a:p>
                      <a:pPr algn="ctr" fontAlgn="ctr"/>
                      <a:endParaRPr lang="en-US" sz="1200" b="1" i="0" u="none" strike="noStrike" dirty="0">
                        <a:solidFill>
                          <a:srgbClr val="000000"/>
                        </a:solidFill>
                        <a:effectLst/>
                        <a:latin typeface="Calibri" panose="020F0502020204030204" pitchFamily="34" charset="0"/>
                      </a:endParaRPr>
                    </a:p>
                  </a:txBody>
                  <a:tcPr marL="3429" marR="3429" marT="3429" marB="0" anchor="ctr"/>
                </a:tc>
                <a:extLst>
                  <a:ext uri="{0D108BD9-81ED-4DB2-BD59-A6C34878D82A}">
                    <a16:rowId xmlns:a16="http://schemas.microsoft.com/office/drawing/2014/main" val="182119699"/>
                  </a:ext>
                </a:extLst>
              </a:tr>
              <a:tr h="935100">
                <a:tc>
                  <a:txBody>
                    <a:bodyPr/>
                    <a:lstStyle/>
                    <a:p>
                      <a:pPr algn="ctr" fontAlgn="ctr"/>
                      <a:r>
                        <a:rPr lang="en-US" sz="1600" b="1" u="none" strike="noStrike" dirty="0" smtClean="0">
                          <a:effectLst/>
                        </a:rPr>
                        <a:t>NO.</a:t>
                      </a:r>
                      <a:endParaRPr lang="en-US" sz="1600" b="1" i="0" u="none" strike="noStrike" dirty="0">
                        <a:solidFill>
                          <a:srgbClr val="000000"/>
                        </a:solidFill>
                        <a:effectLst/>
                        <a:latin typeface="Calibri" panose="020F0502020204030204" pitchFamily="34" charset="0"/>
                      </a:endParaRP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smtClean="0">
                          <a:ln>
                            <a:noFill/>
                          </a:ln>
                          <a:effectLst/>
                          <a:uLnTx/>
                          <a:uFillTx/>
                        </a:rPr>
                        <a:t>RECOMMENDATIONS BY PORTFOLIO COMMITTEE</a:t>
                      </a:r>
                      <a:endParaRPr kumimoji="0" lang="en-ZA" sz="1600" b="1"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600" b="1" u="none" strike="noStrike" dirty="0" smtClean="0">
                          <a:effectLst/>
                        </a:rPr>
                        <a:t>PROGRESS TO DATE</a:t>
                      </a:r>
                      <a:endParaRPr lang="en-US" sz="1600" b="1" i="0" u="none" strike="noStrike" dirty="0">
                        <a:solidFill>
                          <a:srgbClr val="000000"/>
                        </a:solidFill>
                        <a:effectLst/>
                        <a:latin typeface="Calibri" panose="020F0502020204030204" pitchFamily="34" charset="0"/>
                      </a:endParaRP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50213631"/>
                  </a:ext>
                </a:extLst>
              </a:tr>
              <a:tr h="930400">
                <a:tc>
                  <a:txBody>
                    <a:bodyPr/>
                    <a:lstStyle/>
                    <a:p>
                      <a:pPr algn="ctr" fontAlgn="b"/>
                      <a:r>
                        <a:rPr lang="en-US" sz="1600" u="none" strike="noStrike" dirty="0" smtClean="0">
                          <a:effectLst/>
                        </a:rPr>
                        <a:t>1</a:t>
                      </a: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smtClean="0">
                          <a:ln>
                            <a:noFill/>
                          </a:ln>
                          <a:effectLst/>
                          <a:uLnTx/>
                          <a:uFillTx/>
                        </a:rPr>
                        <a:t>Meetings to update beneficiaries on the progress of the farm should be convened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u="none" strike="noStrike" kern="1200" cap="none" spc="0" normalizeH="0" baseline="0" noProof="0" dirty="0" smtClean="0">
                        <a:ln>
                          <a:noFill/>
                        </a:ln>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Arial" panose="020B0604020202020204" pitchFamily="34" charset="0"/>
                      </a:endParaRPr>
                    </a:p>
                  </a:txBody>
                  <a:tcPr marL="3429" marR="3429" marT="34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n-US" sz="1600" u="none" strike="noStrike" kern="1200" cap="none" spc="0" normalizeH="0" baseline="0" noProof="0" dirty="0" smtClean="0">
                          <a:ln>
                            <a:noFill/>
                          </a:ln>
                          <a:effectLst/>
                          <a:uLnTx/>
                          <a:uFillTx/>
                        </a:rPr>
                        <a:t>The meetings are ongoing </a:t>
                      </a:r>
                    </a:p>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endParaRPr kumimoji="0" lang="en-US" sz="1600" u="none" strike="noStrike" kern="1200" cap="none" spc="0" normalizeH="0" baseline="0" noProof="0" dirty="0" smtClean="0">
                        <a:ln>
                          <a:noFill/>
                        </a:ln>
                        <a:effectLst/>
                        <a:uLnTx/>
                        <a:uFillTx/>
                      </a:endParaRPr>
                    </a:p>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endParaRPr kumimoji="0" lang="en-US" sz="1600" u="none" strike="noStrike" kern="1200" cap="none" spc="0" normalizeH="0" baseline="0" noProof="0" dirty="0" smtClean="0">
                        <a:ln>
                          <a:noFill/>
                        </a:ln>
                        <a:effectLst/>
                        <a:uLnTx/>
                        <a:uFillTx/>
                      </a:endParaRPr>
                    </a:p>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txBody>
                  <a:tcPr marL="3429" marR="3429" marT="34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9150774"/>
                  </a:ext>
                </a:extLst>
              </a:tr>
              <a:tr h="868605">
                <a:tc>
                  <a:txBody>
                    <a:bodyPr/>
                    <a:lstStyle/>
                    <a:p>
                      <a:pPr algn="ctr" fontAlgn="b"/>
                      <a:r>
                        <a:rPr lang="en-US" sz="1600" u="none" strike="noStrike" dirty="0" smtClean="0">
                          <a:effectLst/>
                        </a:rPr>
                        <a:t>2</a:t>
                      </a: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smtClean="0">
                          <a:ln>
                            <a:noFill/>
                          </a:ln>
                          <a:effectLst/>
                          <a:uLnTx/>
                          <a:uFillTx/>
                        </a:rPr>
                        <a:t>Involvement of youth is compulsory in the project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u="none" strike="noStrike" kern="1200" cap="none" spc="0" normalizeH="0" baseline="0" noProof="0" dirty="0" smtClean="0">
                        <a:ln>
                          <a:noFill/>
                        </a:ln>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endParaRPr>
                    </a:p>
                  </a:txBody>
                  <a:tcPr marL="3429" marR="3429" marT="34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n-US" sz="1600" u="none" strike="noStrike" kern="1200" cap="none" spc="0" normalizeH="0" baseline="0" noProof="0" dirty="0" smtClean="0">
                          <a:ln>
                            <a:noFill/>
                          </a:ln>
                          <a:effectLst/>
                          <a:uLnTx/>
                          <a:uFillTx/>
                        </a:rPr>
                        <a:t>The training </a:t>
                      </a:r>
                      <a:r>
                        <a:rPr kumimoji="0" lang="en-US" sz="1600" u="none" strike="noStrike" kern="1200" cap="none" spc="0" normalizeH="0" baseline="0" noProof="0" dirty="0" err="1" smtClean="0">
                          <a:ln>
                            <a:noFill/>
                          </a:ln>
                          <a:effectLst/>
                          <a:uLnTx/>
                          <a:uFillTx/>
                        </a:rPr>
                        <a:t>programme</a:t>
                      </a:r>
                      <a:r>
                        <a:rPr kumimoji="0" lang="en-US" sz="1600" u="none" strike="noStrike" kern="1200" cap="none" spc="0" normalizeH="0" baseline="0" noProof="0" dirty="0" smtClean="0">
                          <a:ln>
                            <a:noFill/>
                          </a:ln>
                          <a:effectLst/>
                          <a:uLnTx/>
                          <a:uFillTx/>
                        </a:rPr>
                        <a:t> was going to be part of the comprehensive business plan which was due to take place in March 2020 but halted by national lockdown.</a:t>
                      </a:r>
                    </a:p>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n-US" sz="1600" u="none" strike="noStrike" kern="1200" cap="none" spc="0" normalizeH="0" baseline="0" noProof="0" dirty="0" smtClean="0">
                        <a:ln>
                          <a:noFill/>
                        </a:ln>
                        <a:effectLst/>
                        <a:uLnTx/>
                        <a:uFillTx/>
                      </a:endParaRPr>
                    </a:p>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endParaRPr kumimoji="0" lang="en-US" sz="1600" u="none" strike="noStrike" kern="1200" cap="none" spc="0" normalizeH="0" baseline="0" noProof="0" dirty="0" smtClean="0">
                        <a:ln>
                          <a:noFill/>
                        </a:ln>
                        <a:effectLst/>
                        <a:uLnTx/>
                        <a:uFillTx/>
                      </a:endParaRPr>
                    </a:p>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txBody>
                  <a:tcPr marL="3429" marR="3429" marT="34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500710"/>
                  </a:ext>
                </a:extLst>
              </a:tr>
              <a:tr h="1387173">
                <a:tc>
                  <a:txBody>
                    <a:bodyPr/>
                    <a:lstStyle/>
                    <a:p>
                      <a:pPr algn="ctr" fontAlgn="b"/>
                      <a:r>
                        <a:rPr lang="en-US" sz="1600" u="none" strike="noStrike" dirty="0" smtClean="0">
                          <a:effectLst/>
                        </a:rPr>
                        <a:t>3</a:t>
                      </a: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smtClean="0">
                          <a:ln>
                            <a:noFill/>
                          </a:ln>
                          <a:effectLst/>
                          <a:uLnTx/>
                          <a:uFillTx/>
                        </a:rPr>
                        <a:t>Upgrading the farm up to the level that will assist in-service training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u="none" strike="noStrike" kern="1200" cap="none" spc="0" normalizeH="0" baseline="0" noProof="0" dirty="0" smtClean="0">
                        <a:ln>
                          <a:noFill/>
                        </a:ln>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Arial" panose="020B0604020202020204" pitchFamily="34" charset="0"/>
                      </a:endParaRPr>
                    </a:p>
                  </a:txBody>
                  <a:tcPr marL="3429" marR="3429" marT="34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txBody>
                  <a:tcPr marL="3429" marR="3429" marT="3429" marB="0" anchor="b"/>
                </a:tc>
                <a:extLst>
                  <a:ext uri="{0D108BD9-81ED-4DB2-BD59-A6C34878D82A}">
                    <a16:rowId xmlns:a16="http://schemas.microsoft.com/office/drawing/2014/main" val="2648518312"/>
                  </a:ext>
                </a:extLst>
              </a:tr>
            </a:tbl>
          </a:graphicData>
        </a:graphic>
      </p:graphicFrame>
    </p:spTree>
    <p:extLst>
      <p:ext uri="{BB962C8B-B14F-4D97-AF65-F5344CB8AC3E}">
        <p14:creationId xmlns:p14="http://schemas.microsoft.com/office/powerpoint/2010/main" val="2459488247"/>
      </p:ext>
    </p:extLst>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2DDF82E0-F617-466A-8989-E6F91EEE8384}" type="slidenum">
              <a:rPr lang="en-US" altLang="en-US" sz="1600" smtClean="0">
                <a:solidFill>
                  <a:prstClr val="white"/>
                </a:solidFill>
              </a:rPr>
              <a:pPr/>
              <a:t>6</a:t>
            </a:fld>
            <a:endParaRPr lang="en-US" altLang="en-US" sz="1600" dirty="0">
              <a:solidFill>
                <a:prstClr val="white"/>
              </a:solidFill>
            </a:endParaRPr>
          </a:p>
        </p:txBody>
      </p:sp>
      <p:sp>
        <p:nvSpPr>
          <p:cNvPr id="11" name="Rectangle 10"/>
          <p:cNvSpPr/>
          <p:nvPr/>
        </p:nvSpPr>
        <p:spPr>
          <a:xfrm>
            <a:off x="6354040" y="332656"/>
            <a:ext cx="2754464" cy="230832"/>
          </a:xfrm>
          <a:prstGeom prst="rect">
            <a:avLst/>
          </a:prstGeom>
        </p:spPr>
        <p:txBody>
          <a:bodyPr wrap="square">
            <a:spAutoFit/>
          </a:bodyPr>
          <a:lstStyle/>
          <a:p>
            <a:r>
              <a:rPr lang="en-US" sz="900" dirty="0" smtClean="0"/>
              <a:t>GROWING KWAZULU</a:t>
            </a:r>
            <a:r>
              <a:rPr lang="en-US" sz="900" dirty="0"/>
              <a:t>-NATAL TOGETHER</a:t>
            </a:r>
          </a:p>
        </p:txBody>
      </p:sp>
      <p:sp>
        <p:nvSpPr>
          <p:cNvPr id="16" name="Slide Number Placeholder 3"/>
          <p:cNvSpPr txBox="1">
            <a:spLocks/>
          </p:cNvSpPr>
          <p:nvPr/>
        </p:nvSpPr>
        <p:spPr>
          <a:xfrm>
            <a:off x="35496" y="644825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l"/>
            <a:fld id="{5D312F24-582A-4117-A0B2-A1DD2489FD11}" type="slidenum">
              <a:rPr lang="en-US" altLang="en-US" smtClean="0">
                <a:solidFill>
                  <a:schemeClr val="tx1"/>
                </a:solidFill>
                <a:latin typeface="Arial"/>
                <a:cs typeface="Arial"/>
              </a:rPr>
              <a:pPr algn="l"/>
              <a:t>6</a:t>
            </a:fld>
            <a:endParaRPr lang="en-US" altLang="en-US" dirty="0">
              <a:solidFill>
                <a:schemeClr val="tx1"/>
              </a:solidFill>
              <a:latin typeface="Arial"/>
              <a:cs typeface="Arial"/>
            </a:endParaRPr>
          </a:p>
        </p:txBody>
      </p:sp>
      <p:pic>
        <p:nvPicPr>
          <p:cNvPr id="7" name="Picture 6" descr="Agriculture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260648"/>
            <a:ext cx="2304256" cy="580377"/>
          </a:xfrm>
          <a:prstGeom prst="rect">
            <a:avLst/>
          </a:prstGeom>
        </p:spPr>
      </p:pic>
      <p:sp>
        <p:nvSpPr>
          <p:cNvPr id="8" name="Rectangle 7"/>
          <p:cNvSpPr/>
          <p:nvPr/>
        </p:nvSpPr>
        <p:spPr>
          <a:xfrm>
            <a:off x="7524328" y="6582544"/>
            <a:ext cx="1403176" cy="230832"/>
          </a:xfrm>
          <a:prstGeom prst="rect">
            <a:avLst/>
          </a:prstGeom>
        </p:spPr>
        <p:txBody>
          <a:bodyPr wrap="square">
            <a:spAutoFit/>
          </a:bodyPr>
          <a:lstStyle/>
          <a:p>
            <a:r>
              <a:rPr lang="en-US" sz="900" dirty="0" smtClean="0"/>
              <a:t>#PHEZ’KOMKHONO</a:t>
            </a:r>
            <a:endParaRPr lang="en-US" sz="9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262571253"/>
              </p:ext>
            </p:extLst>
          </p:nvPr>
        </p:nvGraphicFramePr>
        <p:xfrm>
          <a:off x="179512" y="875449"/>
          <a:ext cx="8712968" cy="5615193"/>
        </p:xfrm>
        <a:graphic>
          <a:graphicData uri="http://schemas.openxmlformats.org/drawingml/2006/table">
            <a:tbl>
              <a:tblPr firstRow="1" bandRow="1">
                <a:tableStyleId>{17292A2E-F333-43FB-9621-5CBBE7FDCDCB}</a:tableStyleId>
              </a:tblPr>
              <a:tblGrid>
                <a:gridCol w="430272">
                  <a:extLst>
                    <a:ext uri="{9D8B030D-6E8A-4147-A177-3AD203B41FA5}">
                      <a16:colId xmlns:a16="http://schemas.microsoft.com/office/drawing/2014/main" val="3667763961"/>
                    </a:ext>
                  </a:extLst>
                </a:gridCol>
                <a:gridCol w="4517832">
                  <a:extLst>
                    <a:ext uri="{9D8B030D-6E8A-4147-A177-3AD203B41FA5}">
                      <a16:colId xmlns:a16="http://schemas.microsoft.com/office/drawing/2014/main" val="3179126224"/>
                    </a:ext>
                  </a:extLst>
                </a:gridCol>
                <a:gridCol w="3764864">
                  <a:extLst>
                    <a:ext uri="{9D8B030D-6E8A-4147-A177-3AD203B41FA5}">
                      <a16:colId xmlns:a16="http://schemas.microsoft.com/office/drawing/2014/main" val="816676583"/>
                    </a:ext>
                  </a:extLst>
                </a:gridCol>
              </a:tblGrid>
              <a:tr h="1089033">
                <a:tc gridSpan="3">
                  <a:txBody>
                    <a:bodyPr/>
                    <a:lstStyle/>
                    <a:p>
                      <a:pPr algn="ctr" fontAlgn="ctr"/>
                      <a:r>
                        <a:rPr lang="en-US" sz="4000" u="none" strike="noStrike" dirty="0" smtClean="0">
                          <a:effectLst/>
                        </a:rPr>
                        <a:t>COASTAL</a:t>
                      </a:r>
                      <a:r>
                        <a:rPr lang="en-US" sz="4000" u="none" strike="noStrike" baseline="0" dirty="0" smtClean="0">
                          <a:effectLst/>
                        </a:rPr>
                        <a:t> CASHEWS</a:t>
                      </a:r>
                      <a:r>
                        <a:rPr lang="en-US" sz="4000" u="none" strike="noStrike" dirty="0" smtClean="0">
                          <a:effectLst/>
                        </a:rPr>
                        <a:t> </a:t>
                      </a:r>
                      <a:endParaRPr lang="en-US" sz="4000" b="1" i="0" u="none" strike="noStrike" dirty="0">
                        <a:solidFill>
                          <a:srgbClr val="000000"/>
                        </a:solidFill>
                        <a:effectLst/>
                        <a:latin typeface="Calibri" panose="020F0502020204030204" pitchFamily="34" charset="0"/>
                      </a:endParaRP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1200" b="1" i="0" u="none" strike="noStrike" dirty="0">
                        <a:solidFill>
                          <a:srgbClr val="000000"/>
                        </a:solidFill>
                        <a:effectLst/>
                        <a:latin typeface="Calibri" panose="020F0502020204030204" pitchFamily="34" charset="0"/>
                      </a:endParaRPr>
                    </a:p>
                  </a:txBody>
                  <a:tcPr marL="3429" marR="3429" marT="3429" marB="0" anchor="ctr"/>
                </a:tc>
                <a:tc hMerge="1">
                  <a:txBody>
                    <a:bodyPr/>
                    <a:lstStyle/>
                    <a:p>
                      <a:pPr algn="ctr" fontAlgn="ctr"/>
                      <a:endParaRPr lang="en-US" sz="1200" b="1" i="0" u="none" strike="noStrike" dirty="0">
                        <a:solidFill>
                          <a:srgbClr val="000000"/>
                        </a:solidFill>
                        <a:effectLst/>
                        <a:latin typeface="Calibri" panose="020F0502020204030204" pitchFamily="34" charset="0"/>
                      </a:endParaRPr>
                    </a:p>
                  </a:txBody>
                  <a:tcPr marL="3429" marR="3429" marT="3429" marB="0" anchor="ctr"/>
                </a:tc>
                <a:extLst>
                  <a:ext uri="{0D108BD9-81ED-4DB2-BD59-A6C34878D82A}">
                    <a16:rowId xmlns:a16="http://schemas.microsoft.com/office/drawing/2014/main" val="182119699"/>
                  </a:ext>
                </a:extLst>
              </a:tr>
              <a:tr h="816787">
                <a:tc>
                  <a:txBody>
                    <a:bodyPr/>
                    <a:lstStyle/>
                    <a:p>
                      <a:pPr algn="ctr" fontAlgn="ctr"/>
                      <a:r>
                        <a:rPr lang="en-US" sz="1600" b="1" u="none" strike="noStrike" dirty="0" smtClean="0">
                          <a:effectLst/>
                        </a:rPr>
                        <a:t>NO.</a:t>
                      </a:r>
                      <a:endParaRPr lang="en-US" sz="1600" b="1" i="0" u="none" strike="noStrike" dirty="0">
                        <a:solidFill>
                          <a:srgbClr val="000000"/>
                        </a:solidFill>
                        <a:effectLst/>
                        <a:latin typeface="Calibri" panose="020F0502020204030204" pitchFamily="34" charset="0"/>
                      </a:endParaRP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smtClean="0">
                          <a:ln>
                            <a:noFill/>
                          </a:ln>
                          <a:effectLst/>
                          <a:uLnTx/>
                          <a:uFillTx/>
                        </a:rPr>
                        <a:t>RECOMMENDATIONS BY PORTFOLIO COMMITTEE</a:t>
                      </a:r>
                      <a:endParaRPr kumimoji="0" lang="en-ZA" sz="1600" b="1"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600" b="1" u="none" strike="noStrike" dirty="0" smtClean="0">
                          <a:effectLst/>
                        </a:rPr>
                        <a:t>PROGRESS TO DATE</a:t>
                      </a:r>
                      <a:endParaRPr lang="en-US" sz="1600" b="1" i="0" u="none" strike="noStrike" dirty="0">
                        <a:solidFill>
                          <a:srgbClr val="000000"/>
                        </a:solidFill>
                        <a:effectLst/>
                        <a:latin typeface="Calibri" panose="020F0502020204030204" pitchFamily="34" charset="0"/>
                      </a:endParaRP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50213631"/>
                  </a:ext>
                </a:extLst>
              </a:tr>
              <a:tr h="1485082">
                <a:tc>
                  <a:txBody>
                    <a:bodyPr/>
                    <a:lstStyle/>
                    <a:p>
                      <a:pPr algn="ctr" fontAlgn="b"/>
                      <a:r>
                        <a:rPr lang="en-US" sz="1600" u="none" strike="noStrike" dirty="0" smtClean="0">
                          <a:effectLst/>
                        </a:rPr>
                        <a:t>4</a:t>
                      </a: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smtClean="0">
                          <a:ln>
                            <a:noFill/>
                          </a:ln>
                          <a:effectLst/>
                          <a:uLnTx/>
                          <a:uFillTx/>
                        </a:rPr>
                        <a:t>Government intervention is required on the issue of the farm paying annual fee of  R30 000  to </a:t>
                      </a:r>
                      <a:r>
                        <a:rPr kumimoji="0" lang="en-US" sz="1600" u="none" strike="noStrike" kern="1200" cap="none" spc="0" normalizeH="0" baseline="0" noProof="0" dirty="0" err="1" smtClean="0">
                          <a:ln>
                            <a:noFill/>
                          </a:ln>
                          <a:effectLst/>
                          <a:uLnTx/>
                          <a:uFillTx/>
                        </a:rPr>
                        <a:t>Ngonyama</a:t>
                      </a:r>
                      <a:r>
                        <a:rPr kumimoji="0" lang="en-US" sz="1600" u="none" strike="noStrike" kern="1200" cap="none" spc="0" normalizeH="0" baseline="0" noProof="0" dirty="0" smtClean="0">
                          <a:ln>
                            <a:noFill/>
                          </a:ln>
                          <a:effectLst/>
                          <a:uLnTx/>
                          <a:uFillTx/>
                        </a:rPr>
                        <a:t> trust (the amount was said to be posing financial burden to Project owners)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u="none" strike="noStrike" kern="1200" cap="none" spc="0" normalizeH="0" baseline="0" noProof="0" dirty="0" smtClean="0">
                        <a:ln>
                          <a:noFill/>
                        </a:ln>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Arial" panose="020B0604020202020204" pitchFamily="34" charset="0"/>
                      </a:endParaRPr>
                    </a:p>
                  </a:txBody>
                  <a:tcPr marL="3429" marR="3429" marT="34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n-US" sz="1600" u="none" strike="noStrike" kern="1200" cap="none" spc="0" normalizeH="0" baseline="0" noProof="0" dirty="0" smtClean="0">
                          <a:ln>
                            <a:noFill/>
                          </a:ln>
                          <a:effectLst/>
                          <a:uLnTx/>
                          <a:uFillTx/>
                        </a:rPr>
                        <a:t>The Department invited local </a:t>
                      </a:r>
                      <a:r>
                        <a:rPr kumimoji="0" lang="en-US" sz="1600" u="none" strike="noStrike" kern="1200" cap="none" spc="0" normalizeH="0" baseline="0" noProof="0" dirty="0" err="1" smtClean="0">
                          <a:ln>
                            <a:noFill/>
                          </a:ln>
                          <a:effectLst/>
                          <a:uLnTx/>
                          <a:uFillTx/>
                        </a:rPr>
                        <a:t>Inkosi</a:t>
                      </a:r>
                      <a:r>
                        <a:rPr kumimoji="0" lang="en-US" sz="1600" u="none" strike="noStrike" kern="1200" cap="none" spc="0" normalizeH="0" baseline="0" noProof="0" dirty="0" smtClean="0">
                          <a:ln>
                            <a:noFill/>
                          </a:ln>
                          <a:effectLst/>
                          <a:uLnTx/>
                          <a:uFillTx/>
                        </a:rPr>
                        <a:t> to further engage </a:t>
                      </a:r>
                      <a:r>
                        <a:rPr kumimoji="0" lang="en-US" sz="1600" u="none" strike="noStrike" kern="1200" cap="none" spc="0" normalizeH="0" baseline="0" noProof="0" dirty="0" err="1" smtClean="0">
                          <a:ln>
                            <a:noFill/>
                          </a:ln>
                          <a:effectLst/>
                          <a:uLnTx/>
                          <a:uFillTx/>
                        </a:rPr>
                        <a:t>Ingonyama</a:t>
                      </a:r>
                      <a:r>
                        <a:rPr kumimoji="0" lang="en-US" sz="1600" u="none" strike="noStrike" kern="1200" cap="none" spc="0" normalizeH="0" baseline="0" noProof="0" dirty="0" smtClean="0">
                          <a:ln>
                            <a:noFill/>
                          </a:ln>
                          <a:effectLst/>
                          <a:uLnTx/>
                          <a:uFillTx/>
                        </a:rPr>
                        <a:t> Trust Board on this issue . </a:t>
                      </a:r>
                    </a:p>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endParaRPr kumimoji="0" lang="en-US" sz="1600" u="none" strike="noStrike" kern="1200" cap="none" spc="0" normalizeH="0" baseline="0" noProof="0" dirty="0" smtClean="0">
                        <a:ln>
                          <a:noFill/>
                        </a:ln>
                        <a:effectLst/>
                        <a:uLnTx/>
                        <a:uFillTx/>
                      </a:endParaRPr>
                    </a:p>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txBody>
                  <a:tcPr marL="3429" marR="3429" marT="34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9150774"/>
                  </a:ext>
                </a:extLst>
              </a:tr>
              <a:tr h="739209">
                <a:tc>
                  <a:txBody>
                    <a:bodyPr/>
                    <a:lstStyle/>
                    <a:p>
                      <a:pPr algn="ctr" fontAlgn="b"/>
                      <a:r>
                        <a:rPr lang="en-US" sz="1600" u="none" strike="noStrike" dirty="0" smtClean="0">
                          <a:effectLst/>
                        </a:rPr>
                        <a:t>5</a:t>
                      </a: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smtClean="0">
                          <a:ln>
                            <a:noFill/>
                          </a:ln>
                          <a:effectLst/>
                          <a:uLnTx/>
                          <a:uFillTx/>
                        </a:rPr>
                        <a:t>Development of business plan that will cater for all project requirements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endParaRPr>
                    </a:p>
                  </a:txBody>
                  <a:tcPr marL="3429" marR="3429" marT="34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n-US" sz="1600" u="none" strike="noStrike" kern="1200" cap="none" spc="0" normalizeH="0" baseline="0" noProof="0" dirty="0" smtClean="0">
                          <a:ln>
                            <a:noFill/>
                          </a:ln>
                          <a:effectLst/>
                          <a:uLnTx/>
                          <a:uFillTx/>
                        </a:rPr>
                        <a:t>The scheduled meeting between the province and national officials to develop a comprehensive business plan was interrupted by COVID 19.</a:t>
                      </a:r>
                    </a:p>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n-US" sz="1600" u="none" strike="noStrike" kern="1200" cap="none" spc="0" normalizeH="0" baseline="0" noProof="0" dirty="0" smtClean="0">
                        <a:ln>
                          <a:noFill/>
                        </a:ln>
                        <a:effectLst/>
                        <a:uLnTx/>
                        <a:uFillTx/>
                      </a:endParaRPr>
                    </a:p>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n-US" sz="1600" u="none" strike="noStrike" kern="1200" cap="none" spc="0" normalizeH="0" baseline="0" noProof="0" dirty="0" smtClean="0">
                        <a:ln>
                          <a:noFill/>
                        </a:ln>
                        <a:effectLst/>
                        <a:uLnTx/>
                        <a:uFillTx/>
                      </a:endParaRPr>
                    </a:p>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endParaRPr kumimoji="0" lang="en-US" sz="1600" u="none" strike="noStrike" kern="1200" cap="none" spc="0" normalizeH="0" baseline="0" noProof="0" dirty="0" smtClean="0">
                        <a:ln>
                          <a:noFill/>
                        </a:ln>
                        <a:effectLst/>
                        <a:uLnTx/>
                        <a:uFillTx/>
                      </a:endParaRPr>
                    </a:p>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txBody>
                  <a:tcPr marL="3429" marR="3429" marT="34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500710"/>
                  </a:ext>
                </a:extLst>
              </a:tr>
              <a:tr h="1485082">
                <a:tc>
                  <a:txBody>
                    <a:bodyPr/>
                    <a:lstStyle/>
                    <a:p>
                      <a:pPr algn="ctr" fontAlgn="b"/>
                      <a:r>
                        <a:rPr lang="en-US" sz="1600" u="none" strike="noStrike" dirty="0" smtClean="0">
                          <a:effectLst/>
                        </a:rPr>
                        <a:t>6</a:t>
                      </a: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smtClean="0">
                          <a:ln>
                            <a:noFill/>
                          </a:ln>
                          <a:effectLst/>
                          <a:uLnTx/>
                          <a:uFillTx/>
                        </a:rPr>
                        <a:t>Since the project is unique, of large scale and addresses the issue of job creation in the area, it should be treated as priority project by both National and Provincial government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u="none" strike="noStrike" kern="1200" cap="none" spc="0" normalizeH="0" baseline="0" noProof="0" dirty="0" smtClean="0">
                        <a:ln>
                          <a:noFill/>
                        </a:ln>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Arial" panose="020B0604020202020204" pitchFamily="34" charset="0"/>
                      </a:endParaRPr>
                    </a:p>
                  </a:txBody>
                  <a:tcPr marL="3429" marR="3429" marT="34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txBody>
                  <a:tcPr marL="3429" marR="3429" marT="3429" marB="0" anchor="b"/>
                </a:tc>
                <a:extLst>
                  <a:ext uri="{0D108BD9-81ED-4DB2-BD59-A6C34878D82A}">
                    <a16:rowId xmlns:a16="http://schemas.microsoft.com/office/drawing/2014/main" val="2648518312"/>
                  </a:ext>
                </a:extLst>
              </a:tr>
            </a:tbl>
          </a:graphicData>
        </a:graphic>
      </p:graphicFrame>
    </p:spTree>
    <p:extLst>
      <p:ext uri="{BB962C8B-B14F-4D97-AF65-F5344CB8AC3E}">
        <p14:creationId xmlns:p14="http://schemas.microsoft.com/office/powerpoint/2010/main" val="3796944542"/>
      </p:ext>
    </p:extLst>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DDF82E0-F617-466A-8989-E6F91EEE8384}" type="slidenum">
              <a:rPr kumimoji="0" lang="en-US" alt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1" name="Rectangle 10"/>
          <p:cNvSpPr/>
          <p:nvPr/>
        </p:nvSpPr>
        <p:spPr>
          <a:xfrm>
            <a:off x="6354040" y="332656"/>
            <a:ext cx="2754464"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GROWING KWAZULU</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-NATAL TOGETHER</a:t>
            </a:r>
          </a:p>
        </p:txBody>
      </p:sp>
      <p:sp>
        <p:nvSpPr>
          <p:cNvPr id="16" name="Slide Number Placeholder 3"/>
          <p:cNvSpPr txBox="1">
            <a:spLocks/>
          </p:cNvSpPr>
          <p:nvPr/>
        </p:nvSpPr>
        <p:spPr>
          <a:xfrm>
            <a:off x="35496" y="644825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5D312F24-582A-4117-A0B2-A1DD2489FD11}" type="slidenum">
              <a:rPr kumimoji="0" lang="en-US" altLang="en-US" sz="1200" b="0" i="0" u="none" strike="noStrike" kern="1200" cap="none" spc="0" normalizeH="0" baseline="0" noProof="0" smtClean="0">
                <a:ln>
                  <a:noFill/>
                </a:ln>
                <a:solidFill>
                  <a:prstClr val="black"/>
                </a:solidFill>
                <a:effectLst/>
                <a:uLnTx/>
                <a:uFillTx/>
                <a:latin typeface="Arial"/>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prstClr val="black"/>
              </a:solidFill>
              <a:effectLst/>
              <a:uLnTx/>
              <a:uFillTx/>
              <a:latin typeface="Arial"/>
              <a:ea typeface="+mn-ea"/>
              <a:cs typeface="Arial"/>
            </a:endParaRPr>
          </a:p>
        </p:txBody>
      </p:sp>
      <p:pic>
        <p:nvPicPr>
          <p:cNvPr id="7" name="Picture 6" descr="Agriculture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260648"/>
            <a:ext cx="2304256" cy="580377"/>
          </a:xfrm>
          <a:prstGeom prst="rect">
            <a:avLst/>
          </a:prstGeom>
        </p:spPr>
      </p:pic>
      <p:sp>
        <p:nvSpPr>
          <p:cNvPr id="8" name="Rectangle 7"/>
          <p:cNvSpPr/>
          <p:nvPr/>
        </p:nvSpPr>
        <p:spPr>
          <a:xfrm>
            <a:off x="7524328" y="6582544"/>
            <a:ext cx="1403176"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#PHEZ’KOMKHONO</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021848686"/>
              </p:ext>
            </p:extLst>
          </p:nvPr>
        </p:nvGraphicFramePr>
        <p:xfrm>
          <a:off x="191972" y="872678"/>
          <a:ext cx="8556492" cy="5584777"/>
        </p:xfrm>
        <a:graphic>
          <a:graphicData uri="http://schemas.openxmlformats.org/drawingml/2006/table">
            <a:tbl>
              <a:tblPr firstRow="1" bandRow="1">
                <a:tableStyleId>{17292A2E-F333-43FB-9621-5CBBE7FDCDCB}</a:tableStyleId>
              </a:tblPr>
              <a:tblGrid>
                <a:gridCol w="422543">
                  <a:extLst>
                    <a:ext uri="{9D8B030D-6E8A-4147-A177-3AD203B41FA5}">
                      <a16:colId xmlns:a16="http://schemas.microsoft.com/office/drawing/2014/main" val="3667763961"/>
                    </a:ext>
                  </a:extLst>
                </a:gridCol>
                <a:gridCol w="4436699">
                  <a:extLst>
                    <a:ext uri="{9D8B030D-6E8A-4147-A177-3AD203B41FA5}">
                      <a16:colId xmlns:a16="http://schemas.microsoft.com/office/drawing/2014/main" val="3179126224"/>
                    </a:ext>
                  </a:extLst>
                </a:gridCol>
                <a:gridCol w="3697250">
                  <a:extLst>
                    <a:ext uri="{9D8B030D-6E8A-4147-A177-3AD203B41FA5}">
                      <a16:colId xmlns:a16="http://schemas.microsoft.com/office/drawing/2014/main" val="816676583"/>
                    </a:ext>
                  </a:extLst>
                </a:gridCol>
              </a:tblGrid>
              <a:tr h="420946">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dirty="0" smtClean="0">
                          <a:ln>
                            <a:noFill/>
                          </a:ln>
                          <a:effectLst/>
                          <a:uLnTx/>
                          <a:uFillTx/>
                        </a:rPr>
                        <a:t>AMANDLENTUTHUKO </a:t>
                      </a:r>
                      <a:endParaRPr kumimoji="0" lang="en-US" sz="2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1200" b="1" i="0" u="none" strike="noStrike" dirty="0">
                        <a:solidFill>
                          <a:srgbClr val="000000"/>
                        </a:solidFill>
                        <a:effectLst/>
                        <a:latin typeface="Calibri" panose="020F0502020204030204" pitchFamily="34" charset="0"/>
                      </a:endParaRPr>
                    </a:p>
                  </a:txBody>
                  <a:tcPr marL="3429" marR="3429" marT="3429" marB="0" anchor="ctr"/>
                </a:tc>
                <a:tc hMerge="1">
                  <a:txBody>
                    <a:bodyPr/>
                    <a:lstStyle/>
                    <a:p>
                      <a:pPr algn="ctr" fontAlgn="ctr"/>
                      <a:endParaRPr lang="en-US" sz="1200" b="1" i="0" u="none" strike="noStrike" dirty="0">
                        <a:solidFill>
                          <a:srgbClr val="000000"/>
                        </a:solidFill>
                        <a:effectLst/>
                        <a:latin typeface="Calibri" panose="020F0502020204030204" pitchFamily="34" charset="0"/>
                      </a:endParaRPr>
                    </a:p>
                  </a:txBody>
                  <a:tcPr marL="3429" marR="3429" marT="3429" marB="0" anchor="ctr"/>
                </a:tc>
                <a:extLst>
                  <a:ext uri="{0D108BD9-81ED-4DB2-BD59-A6C34878D82A}">
                    <a16:rowId xmlns:a16="http://schemas.microsoft.com/office/drawing/2014/main" val="182119699"/>
                  </a:ext>
                </a:extLst>
              </a:tr>
              <a:tr h="422757">
                <a:tc>
                  <a:txBody>
                    <a:bodyPr/>
                    <a:lstStyle/>
                    <a:p>
                      <a:pPr algn="ctr" fontAlgn="ctr"/>
                      <a:r>
                        <a:rPr lang="en-US" sz="1600" b="1" u="none" strike="noStrike" dirty="0" smtClean="0">
                          <a:effectLst/>
                        </a:rPr>
                        <a:t>NO.</a:t>
                      </a:r>
                      <a:endParaRPr lang="en-US" sz="1600" b="1" i="0" u="none" strike="noStrike" dirty="0">
                        <a:solidFill>
                          <a:srgbClr val="000000"/>
                        </a:solidFill>
                        <a:effectLst/>
                        <a:latin typeface="Calibri" panose="020F0502020204030204" pitchFamily="34" charset="0"/>
                      </a:endParaRP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smtClean="0">
                          <a:ln>
                            <a:noFill/>
                          </a:ln>
                          <a:effectLst/>
                          <a:uLnTx/>
                          <a:uFillTx/>
                        </a:rPr>
                        <a:t>RECOMMENDATIONS BY PORTFOLIO COMMITTEE</a:t>
                      </a:r>
                      <a:endParaRPr kumimoji="0" lang="en-ZA" sz="1600" b="1"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600" b="1" u="none" strike="noStrike" dirty="0" smtClean="0">
                          <a:effectLst/>
                        </a:rPr>
                        <a:t>PROGRESS TO DATE</a:t>
                      </a:r>
                      <a:endParaRPr lang="en-US" sz="1600" b="1" i="0" u="none" strike="noStrike" dirty="0">
                        <a:solidFill>
                          <a:srgbClr val="000000"/>
                        </a:solidFill>
                        <a:effectLst/>
                        <a:latin typeface="Calibri" panose="020F0502020204030204" pitchFamily="34" charset="0"/>
                      </a:endParaRP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50213631"/>
                  </a:ext>
                </a:extLst>
              </a:tr>
              <a:tr h="2470317">
                <a:tc>
                  <a:txBody>
                    <a:bodyPr/>
                    <a:lstStyle/>
                    <a:p>
                      <a:pPr algn="ctr" fontAlgn="b">
                        <a:lnSpc>
                          <a:spcPct val="150000"/>
                        </a:lnSpc>
                        <a:spcBef>
                          <a:spcPts val="0"/>
                        </a:spcBef>
                        <a:spcAft>
                          <a:spcPts val="0"/>
                        </a:spcAft>
                      </a:pPr>
                      <a:r>
                        <a:rPr lang="en-US" sz="1600" u="none" strike="noStrike" dirty="0" smtClean="0">
                          <a:effectLst/>
                        </a:rPr>
                        <a:t>1</a:t>
                      </a: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150000"/>
                        </a:lnSpc>
                        <a:spcBef>
                          <a:spcPts val="0"/>
                        </a:spcBef>
                        <a:spcAft>
                          <a:spcPts val="0"/>
                        </a:spcAft>
                      </a:pPr>
                      <a:endParaRPr lang="en-US" sz="1600" u="none" strike="noStrike" dirty="0" smtClean="0">
                        <a:effectLst/>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600" u="none" strike="noStrike" kern="1200" cap="none" spc="0" normalizeH="0" baseline="0" noProof="0" dirty="0" smtClean="0">
                          <a:ln>
                            <a:noFill/>
                          </a:ln>
                          <a:effectLst/>
                          <a:uLnTx/>
                          <a:uFillTx/>
                        </a:rPr>
                        <a:t>DARD to engage the mine and discuss the matter regarding continuation of the project</a:t>
                      </a:r>
                      <a:endParaRPr lang="en-US" sz="1600" u="none" strike="noStrike" dirty="0" smtClean="0">
                        <a:effectLst/>
                      </a:endParaRPr>
                    </a:p>
                    <a:p>
                      <a:pPr algn="l" fontAlgn="b">
                        <a:lnSpc>
                          <a:spcPct val="150000"/>
                        </a:lnSpc>
                        <a:spcBef>
                          <a:spcPts val="0"/>
                        </a:spcBef>
                        <a:spcAft>
                          <a:spcPts val="0"/>
                        </a:spcAft>
                      </a:pPr>
                      <a:endParaRPr lang="en-US" sz="1600" b="0" i="0" u="none" strike="noStrike" dirty="0" smtClean="0">
                        <a:solidFill>
                          <a:srgbClr val="000000"/>
                        </a:solidFill>
                        <a:effectLst/>
                        <a:latin typeface="Calibri" panose="020F0502020204030204" pitchFamily="34" charset="0"/>
                      </a:endParaRPr>
                    </a:p>
                  </a:txBody>
                  <a:tcPr marL="3429" marR="3429" marT="34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285750" marR="0" lvl="0" indent="-285750" algn="just" defTabSz="914400" rtl="0" eaLnBrk="1" fontAlgn="b" latinLnBrk="0" hangingPunct="1">
                        <a:lnSpc>
                          <a:spcPct val="150000"/>
                        </a:lnSpc>
                        <a:spcBef>
                          <a:spcPts val="0"/>
                        </a:spcBef>
                        <a:spcAft>
                          <a:spcPts val="0"/>
                        </a:spcAft>
                        <a:buClrTx/>
                        <a:buSzTx/>
                        <a:buFont typeface="Arial" panose="020B0604020202020204" pitchFamily="34" charset="0"/>
                        <a:buChar char="•"/>
                        <a:tabLst/>
                        <a:defRPr/>
                      </a:pPr>
                      <a:r>
                        <a:rPr kumimoji="0" lang="en-US" sz="1600" u="none" strike="noStrike" kern="1200" cap="none" spc="0" normalizeH="0" baseline="0" noProof="0" dirty="0" smtClean="0">
                          <a:ln>
                            <a:noFill/>
                          </a:ln>
                          <a:effectLst/>
                          <a:uLnTx/>
                          <a:uFillTx/>
                        </a:rPr>
                        <a:t>The scheduled meeting on the 12</a:t>
                      </a:r>
                      <a:r>
                        <a:rPr kumimoji="0" lang="en-US" sz="1600" u="none" strike="noStrike" kern="1200" cap="none" spc="0" normalizeH="0" baseline="30000" noProof="0" dirty="0" smtClean="0">
                          <a:ln>
                            <a:noFill/>
                          </a:ln>
                          <a:effectLst/>
                          <a:uLnTx/>
                          <a:uFillTx/>
                        </a:rPr>
                        <a:t>th</a:t>
                      </a:r>
                      <a:r>
                        <a:rPr kumimoji="0" lang="en-US" sz="1600" u="none" strike="noStrike" kern="1200" cap="none" spc="0" normalizeH="0" baseline="0" noProof="0" dirty="0" smtClean="0">
                          <a:ln>
                            <a:noFill/>
                          </a:ln>
                          <a:effectLst/>
                          <a:uLnTx/>
                          <a:uFillTx/>
                        </a:rPr>
                        <a:t> September 2019 took place.</a:t>
                      </a:r>
                    </a:p>
                    <a:p>
                      <a:pPr marL="285750" marR="0" lvl="0" indent="-285750" algn="just" defTabSz="914400" rtl="0" eaLnBrk="1" fontAlgn="b" latinLnBrk="0" hangingPunct="1">
                        <a:lnSpc>
                          <a:spcPct val="150000"/>
                        </a:lnSpc>
                        <a:spcBef>
                          <a:spcPts val="0"/>
                        </a:spcBef>
                        <a:spcAft>
                          <a:spcPts val="0"/>
                        </a:spcAft>
                        <a:buClrTx/>
                        <a:buSzTx/>
                        <a:buFont typeface="Arial" panose="020B0604020202020204" pitchFamily="34" charset="0"/>
                        <a:buChar char="•"/>
                        <a:tabLst/>
                        <a:defRPr/>
                      </a:pPr>
                      <a:r>
                        <a:rPr kumimoji="0" lang="en-US" sz="1600" u="none" strike="noStrike" kern="1200" cap="none" spc="0" normalizeH="0" baseline="0" noProof="0" dirty="0" smtClean="0">
                          <a:ln>
                            <a:noFill/>
                          </a:ln>
                          <a:effectLst/>
                          <a:uLnTx/>
                          <a:uFillTx/>
                        </a:rPr>
                        <a:t>The Community Development Officer of </a:t>
                      </a:r>
                      <a:r>
                        <a:rPr kumimoji="0" lang="en-US" sz="1600" u="none" strike="noStrike" kern="1200" cap="none" spc="0" normalizeH="0" baseline="0" noProof="0" dirty="0" err="1" smtClean="0">
                          <a:ln>
                            <a:noFill/>
                          </a:ln>
                          <a:effectLst/>
                          <a:uLnTx/>
                          <a:uFillTx/>
                        </a:rPr>
                        <a:t>iTendele</a:t>
                      </a:r>
                      <a:r>
                        <a:rPr kumimoji="0" lang="en-US" sz="1600" u="none" strike="noStrike" kern="1200" cap="none" spc="0" normalizeH="0" baseline="0" noProof="0" dirty="0" smtClean="0">
                          <a:ln>
                            <a:noFill/>
                          </a:ln>
                          <a:effectLst/>
                          <a:uLnTx/>
                          <a:uFillTx/>
                        </a:rPr>
                        <a:t> Mine attended a meeting and inform the meeting that the site is not affected by mining activities and the project can continue as planned.</a:t>
                      </a:r>
                    </a:p>
                  </a:txBody>
                  <a:tcPr marL="3429" marR="3429" marT="34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9150774"/>
                  </a:ext>
                </a:extLst>
              </a:tr>
              <a:tr h="2261554">
                <a:tc>
                  <a:txBody>
                    <a:bodyPr/>
                    <a:lstStyle/>
                    <a:p>
                      <a:pPr algn="ctr" fontAlgn="b">
                        <a:lnSpc>
                          <a:spcPct val="150000"/>
                        </a:lnSpc>
                        <a:spcBef>
                          <a:spcPts val="0"/>
                        </a:spcBef>
                        <a:spcAft>
                          <a:spcPts val="0"/>
                        </a:spcAft>
                      </a:pPr>
                      <a:r>
                        <a:rPr lang="en-US" sz="1600" u="none" strike="noStrike" dirty="0" smtClean="0">
                          <a:effectLst/>
                        </a:rPr>
                        <a:t>2</a:t>
                      </a: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600" u="none" strike="noStrike" kern="1200" cap="none" spc="0" normalizeH="0" baseline="0" noProof="0" dirty="0" smtClean="0">
                          <a:ln>
                            <a:noFill/>
                          </a:ln>
                          <a:effectLst/>
                          <a:uLnTx/>
                          <a:uFillTx/>
                        </a:rPr>
                        <a:t>DARD should form part of discussions pertaining to proposed area development projects including mining development </a:t>
                      </a:r>
                      <a:endParaRPr lang="en-US" sz="1600" u="none" strike="noStrike" dirty="0" smtClean="0">
                        <a:effectLst/>
                      </a:endParaRPr>
                    </a:p>
                  </a:txBody>
                  <a:tcPr marL="3429" marR="3429" marT="34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txBody>
                  <a:tcPr marL="3429" marR="3429" marT="3429" marB="0" anchor="b"/>
                </a:tc>
                <a:extLst>
                  <a:ext uri="{0D108BD9-81ED-4DB2-BD59-A6C34878D82A}">
                    <a16:rowId xmlns:a16="http://schemas.microsoft.com/office/drawing/2014/main" val="209500710"/>
                  </a:ext>
                </a:extLst>
              </a:tr>
            </a:tbl>
          </a:graphicData>
        </a:graphic>
      </p:graphicFrame>
    </p:spTree>
    <p:extLst>
      <p:ext uri="{BB962C8B-B14F-4D97-AF65-F5344CB8AC3E}">
        <p14:creationId xmlns:p14="http://schemas.microsoft.com/office/powerpoint/2010/main" val="1537545826"/>
      </p:ext>
    </p:extLst>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DDF82E0-F617-466A-8989-E6F91EEE8384}" type="slidenum">
              <a:rPr kumimoji="0" lang="en-US" alt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1" name="Rectangle 10"/>
          <p:cNvSpPr/>
          <p:nvPr/>
        </p:nvSpPr>
        <p:spPr>
          <a:xfrm>
            <a:off x="6354040" y="332656"/>
            <a:ext cx="2754464"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GROWING KWAZULU</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-NATAL TOGETHER</a:t>
            </a:r>
          </a:p>
        </p:txBody>
      </p:sp>
      <p:sp>
        <p:nvSpPr>
          <p:cNvPr id="16" name="Slide Number Placeholder 3"/>
          <p:cNvSpPr txBox="1">
            <a:spLocks/>
          </p:cNvSpPr>
          <p:nvPr/>
        </p:nvSpPr>
        <p:spPr>
          <a:xfrm>
            <a:off x="35496" y="644825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5D312F24-582A-4117-A0B2-A1DD2489FD11}" type="slidenum">
              <a:rPr kumimoji="0" lang="en-US" altLang="en-US" sz="1200" b="0" i="0" u="none" strike="noStrike" kern="1200" cap="none" spc="0" normalizeH="0" baseline="0" noProof="0" smtClean="0">
                <a:ln>
                  <a:noFill/>
                </a:ln>
                <a:solidFill>
                  <a:prstClr val="black"/>
                </a:solidFill>
                <a:effectLst/>
                <a:uLnTx/>
                <a:uFillTx/>
                <a:latin typeface="Arial"/>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dirty="0">
              <a:ln>
                <a:noFill/>
              </a:ln>
              <a:solidFill>
                <a:prstClr val="black"/>
              </a:solidFill>
              <a:effectLst/>
              <a:uLnTx/>
              <a:uFillTx/>
              <a:latin typeface="Arial"/>
              <a:ea typeface="+mn-ea"/>
              <a:cs typeface="Arial"/>
            </a:endParaRPr>
          </a:p>
        </p:txBody>
      </p:sp>
      <p:pic>
        <p:nvPicPr>
          <p:cNvPr id="7" name="Picture 6" descr="Agriculture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260648"/>
            <a:ext cx="2304256" cy="580377"/>
          </a:xfrm>
          <a:prstGeom prst="rect">
            <a:avLst/>
          </a:prstGeom>
        </p:spPr>
      </p:pic>
      <p:sp>
        <p:nvSpPr>
          <p:cNvPr id="8" name="Rectangle 7"/>
          <p:cNvSpPr/>
          <p:nvPr/>
        </p:nvSpPr>
        <p:spPr>
          <a:xfrm>
            <a:off x="7524328" y="6582544"/>
            <a:ext cx="1403176"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#PHEZ’KOMKHONO</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552429932"/>
              </p:ext>
            </p:extLst>
          </p:nvPr>
        </p:nvGraphicFramePr>
        <p:xfrm>
          <a:off x="323526" y="1340766"/>
          <a:ext cx="8363274" cy="5107484"/>
        </p:xfrm>
        <a:graphic>
          <a:graphicData uri="http://schemas.openxmlformats.org/drawingml/2006/table">
            <a:tbl>
              <a:tblPr firstRow="1" bandRow="1">
                <a:tableStyleId>{17292A2E-F333-43FB-9621-5CBBE7FDCDCB}</a:tableStyleId>
              </a:tblPr>
              <a:tblGrid>
                <a:gridCol w="378150">
                  <a:extLst>
                    <a:ext uri="{9D8B030D-6E8A-4147-A177-3AD203B41FA5}">
                      <a16:colId xmlns:a16="http://schemas.microsoft.com/office/drawing/2014/main" val="3667763961"/>
                    </a:ext>
                  </a:extLst>
                </a:gridCol>
                <a:gridCol w="1977831">
                  <a:extLst>
                    <a:ext uri="{9D8B030D-6E8A-4147-A177-3AD203B41FA5}">
                      <a16:colId xmlns:a16="http://schemas.microsoft.com/office/drawing/2014/main" val="3179126224"/>
                    </a:ext>
                  </a:extLst>
                </a:gridCol>
                <a:gridCol w="6007293">
                  <a:extLst>
                    <a:ext uri="{9D8B030D-6E8A-4147-A177-3AD203B41FA5}">
                      <a16:colId xmlns:a16="http://schemas.microsoft.com/office/drawing/2014/main" val="816676583"/>
                    </a:ext>
                  </a:extLst>
                </a:gridCol>
              </a:tblGrid>
              <a:tr h="420362">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kern="1200" noProof="0" dirty="0" smtClean="0">
                          <a:solidFill>
                            <a:schemeClr val="tx1"/>
                          </a:solidFill>
                          <a:latin typeface="+mn-lt"/>
                          <a:ea typeface="Times New Roman" panose="02020603050405020304" pitchFamily="18" charset="0"/>
                          <a:cs typeface="Arial" panose="020B0604020202020204" pitchFamily="34" charset="0"/>
                        </a:rPr>
                        <a:t>AMANDLENTUTHUKO </a:t>
                      </a: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1200" b="1" i="0" u="none" strike="noStrike" dirty="0">
                        <a:solidFill>
                          <a:srgbClr val="000000"/>
                        </a:solidFill>
                        <a:effectLst/>
                        <a:latin typeface="Calibri" panose="020F0502020204030204" pitchFamily="34" charset="0"/>
                      </a:endParaRPr>
                    </a:p>
                  </a:txBody>
                  <a:tcPr marL="3429" marR="3429" marT="3429" marB="0" anchor="ctr"/>
                </a:tc>
                <a:tc hMerge="1">
                  <a:txBody>
                    <a:bodyPr/>
                    <a:lstStyle/>
                    <a:p>
                      <a:pPr algn="ctr" fontAlgn="ctr"/>
                      <a:endParaRPr lang="en-US" sz="1200" b="1" i="0" u="none" strike="noStrike" dirty="0">
                        <a:solidFill>
                          <a:srgbClr val="000000"/>
                        </a:solidFill>
                        <a:effectLst/>
                        <a:latin typeface="Calibri" panose="020F0502020204030204" pitchFamily="34" charset="0"/>
                      </a:endParaRPr>
                    </a:p>
                  </a:txBody>
                  <a:tcPr marL="3429" marR="3429" marT="3429" marB="0" anchor="ctr"/>
                </a:tc>
                <a:extLst>
                  <a:ext uri="{0D108BD9-81ED-4DB2-BD59-A6C34878D82A}">
                    <a16:rowId xmlns:a16="http://schemas.microsoft.com/office/drawing/2014/main" val="182119699"/>
                  </a:ext>
                </a:extLst>
              </a:tr>
              <a:tr h="540174">
                <a:tc>
                  <a:txBody>
                    <a:bodyPr/>
                    <a:lstStyle/>
                    <a:p>
                      <a:pPr algn="ctr" fontAlgn="ctr"/>
                      <a:r>
                        <a:rPr lang="en-US" sz="1400" kern="1200" dirty="0" smtClean="0">
                          <a:solidFill>
                            <a:schemeClr val="tx1"/>
                          </a:solidFill>
                          <a:latin typeface="+mn-lt"/>
                          <a:ea typeface="Times New Roman" panose="02020603050405020304" pitchFamily="18" charset="0"/>
                          <a:cs typeface="Arial" panose="020B0604020202020204" pitchFamily="34" charset="0"/>
                        </a:rPr>
                        <a:t>NO.</a:t>
                      </a:r>
                      <a:endParaRPr lang="en-US" sz="1400" kern="1200" dirty="0">
                        <a:solidFill>
                          <a:schemeClr val="tx1"/>
                        </a:solidFill>
                        <a:latin typeface="+mn-lt"/>
                        <a:ea typeface="Times New Roman" panose="02020603050405020304" pitchFamily="18" charset="0"/>
                        <a:cs typeface="Arial" panose="020B0604020202020204" pitchFamily="34" charset="0"/>
                      </a:endParaRP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noProof="0" dirty="0" smtClean="0">
                          <a:solidFill>
                            <a:schemeClr val="tx1"/>
                          </a:solidFill>
                          <a:latin typeface="+mn-lt"/>
                          <a:ea typeface="Times New Roman" panose="02020603050405020304" pitchFamily="18" charset="0"/>
                          <a:cs typeface="Arial" panose="020B0604020202020204" pitchFamily="34" charset="0"/>
                        </a:rPr>
                        <a:t>RECOMMENDATIONS BY PORTFOLIO COMMITTEE</a:t>
                      </a:r>
                      <a:endParaRPr lang="en-ZA" sz="1400" kern="1200" noProof="0" dirty="0">
                        <a:solidFill>
                          <a:schemeClr val="tx1"/>
                        </a:solidFill>
                        <a:latin typeface="+mn-lt"/>
                        <a:ea typeface="Times New Roman" panose="02020603050405020304" pitchFamily="18" charset="0"/>
                        <a:cs typeface="Arial" panose="020B0604020202020204" pitchFamily="34" charset="0"/>
                      </a:endParaRP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400" kern="1200" dirty="0" smtClean="0">
                          <a:solidFill>
                            <a:schemeClr val="tx1"/>
                          </a:solidFill>
                          <a:latin typeface="+mn-lt"/>
                          <a:ea typeface="Times New Roman" panose="02020603050405020304" pitchFamily="18" charset="0"/>
                          <a:cs typeface="Arial" panose="020B0604020202020204" pitchFamily="34" charset="0"/>
                        </a:rPr>
                        <a:t>PROGRESS TO DATE</a:t>
                      </a:r>
                      <a:endParaRPr lang="en-US" sz="1400" kern="1200" dirty="0">
                        <a:solidFill>
                          <a:schemeClr val="tx1"/>
                        </a:solidFill>
                        <a:latin typeface="+mn-lt"/>
                        <a:ea typeface="Times New Roman" panose="02020603050405020304" pitchFamily="18" charset="0"/>
                        <a:cs typeface="Arial" panose="020B0604020202020204" pitchFamily="34" charset="0"/>
                      </a:endParaRP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50213631"/>
                  </a:ext>
                </a:extLst>
              </a:tr>
              <a:tr h="414694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kern="1200" noProof="0" dirty="0" smtClean="0">
                          <a:solidFill>
                            <a:schemeClr val="tx1"/>
                          </a:solidFill>
                          <a:latin typeface="+mn-lt"/>
                          <a:ea typeface="Times New Roman" panose="02020603050405020304" pitchFamily="18" charset="0"/>
                          <a:cs typeface="Arial" panose="020B0604020202020204" pitchFamily="34" charset="0"/>
                        </a:rPr>
                        <a:t>3</a:t>
                      </a:r>
                    </a:p>
                    <a:p>
                      <a:pPr marL="0" marR="0" lvl="0" indent="0" algn="ctr" defTabSz="914400" rtl="0" eaLnBrk="1" fontAlgn="b" latinLnBrk="0" hangingPunct="1">
                        <a:lnSpc>
                          <a:spcPct val="100000"/>
                        </a:lnSpc>
                        <a:spcBef>
                          <a:spcPts val="0"/>
                        </a:spcBef>
                        <a:spcAft>
                          <a:spcPts val="0"/>
                        </a:spcAft>
                        <a:buClrTx/>
                        <a:buSzTx/>
                        <a:buFontTx/>
                        <a:buNone/>
                        <a:tabLst/>
                        <a:defRPr/>
                      </a:pPr>
                      <a:endParaRPr lang="en-US" sz="1400" kern="1200" noProof="0" dirty="0" smtClean="0">
                        <a:solidFill>
                          <a:schemeClr val="tx1"/>
                        </a:solidFill>
                        <a:latin typeface="+mn-lt"/>
                        <a:ea typeface="Times New Roman" panose="02020603050405020304" pitchFamily="18" charset="0"/>
                        <a:cs typeface="Arial" panose="020B0604020202020204" pitchFamily="34" charset="0"/>
                      </a:endParaRPr>
                    </a:p>
                    <a:p>
                      <a:pPr marL="0" marR="0" lvl="0" indent="0" algn="ctr" defTabSz="914400" rtl="0" eaLnBrk="1" fontAlgn="b" latinLnBrk="0" hangingPunct="1">
                        <a:lnSpc>
                          <a:spcPct val="100000"/>
                        </a:lnSpc>
                        <a:spcBef>
                          <a:spcPts val="0"/>
                        </a:spcBef>
                        <a:spcAft>
                          <a:spcPts val="0"/>
                        </a:spcAft>
                        <a:buClrTx/>
                        <a:buSzTx/>
                        <a:buFontTx/>
                        <a:buNone/>
                        <a:tabLst/>
                        <a:defRPr/>
                      </a:pPr>
                      <a:endParaRPr lang="en-US" sz="1400" kern="1200" noProof="0" dirty="0" smtClean="0">
                        <a:solidFill>
                          <a:schemeClr val="tx1"/>
                        </a:solidFill>
                        <a:latin typeface="+mn-lt"/>
                        <a:ea typeface="Times New Roman" panose="02020603050405020304" pitchFamily="18" charset="0"/>
                        <a:cs typeface="Arial" panose="020B0604020202020204" pitchFamily="34" charset="0"/>
                      </a:endParaRPr>
                    </a:p>
                    <a:p>
                      <a:pPr marL="0" marR="0" lvl="0" indent="0" algn="ctr" defTabSz="914400" rtl="0" eaLnBrk="1" fontAlgn="b" latinLnBrk="0" hangingPunct="1">
                        <a:lnSpc>
                          <a:spcPct val="100000"/>
                        </a:lnSpc>
                        <a:spcBef>
                          <a:spcPts val="0"/>
                        </a:spcBef>
                        <a:spcAft>
                          <a:spcPts val="0"/>
                        </a:spcAft>
                        <a:buClrTx/>
                        <a:buSzTx/>
                        <a:buFontTx/>
                        <a:buNone/>
                        <a:tabLst/>
                        <a:defRPr/>
                      </a:pPr>
                      <a:endParaRPr lang="en-US" sz="1400" kern="1200" noProof="0" dirty="0" smtClean="0">
                        <a:solidFill>
                          <a:schemeClr val="tx1"/>
                        </a:solidFill>
                        <a:latin typeface="+mn-lt"/>
                        <a:ea typeface="Times New Roman" panose="02020603050405020304" pitchFamily="18" charset="0"/>
                        <a:cs typeface="Arial" panose="020B0604020202020204" pitchFamily="34" charset="0"/>
                      </a:endParaRPr>
                    </a:p>
                    <a:p>
                      <a:pPr marL="0" marR="0" lvl="0" indent="0" algn="ctr" defTabSz="914400" rtl="0" eaLnBrk="1" fontAlgn="b" latinLnBrk="0" hangingPunct="1">
                        <a:lnSpc>
                          <a:spcPct val="100000"/>
                        </a:lnSpc>
                        <a:spcBef>
                          <a:spcPts val="0"/>
                        </a:spcBef>
                        <a:spcAft>
                          <a:spcPts val="0"/>
                        </a:spcAft>
                        <a:buClrTx/>
                        <a:buSzTx/>
                        <a:buFontTx/>
                        <a:buNone/>
                        <a:tabLst/>
                        <a:defRPr/>
                      </a:pPr>
                      <a:endParaRPr lang="en-US" sz="1400" kern="1200" noProof="0" dirty="0" smtClean="0">
                        <a:solidFill>
                          <a:schemeClr val="tx1"/>
                        </a:solidFill>
                        <a:latin typeface="+mn-lt"/>
                        <a:ea typeface="Times New Roman" panose="02020603050405020304" pitchFamily="18" charset="0"/>
                        <a:cs typeface="Arial" panose="020B0604020202020204" pitchFamily="34" charset="0"/>
                      </a:endParaRPr>
                    </a:p>
                    <a:p>
                      <a:pPr marL="0" marR="0" lvl="0" indent="0" algn="ctr" defTabSz="914400" rtl="0" eaLnBrk="1" fontAlgn="b" latinLnBrk="0" hangingPunct="1">
                        <a:lnSpc>
                          <a:spcPct val="100000"/>
                        </a:lnSpc>
                        <a:spcBef>
                          <a:spcPts val="0"/>
                        </a:spcBef>
                        <a:spcAft>
                          <a:spcPts val="0"/>
                        </a:spcAft>
                        <a:buClrTx/>
                        <a:buSzTx/>
                        <a:buFontTx/>
                        <a:buNone/>
                        <a:tabLst/>
                        <a:defRPr/>
                      </a:pPr>
                      <a:endParaRPr lang="en-US" sz="1400" kern="1200" noProof="0" dirty="0" smtClean="0">
                        <a:solidFill>
                          <a:schemeClr val="tx1"/>
                        </a:solidFill>
                        <a:latin typeface="+mn-lt"/>
                        <a:ea typeface="Times New Roman" panose="02020603050405020304" pitchFamily="18" charset="0"/>
                        <a:cs typeface="Arial" panose="020B0604020202020204" pitchFamily="34" charset="0"/>
                      </a:endParaRPr>
                    </a:p>
                    <a:p>
                      <a:pPr marL="0" marR="0" lvl="0" indent="0" algn="ctr" defTabSz="914400" rtl="0" eaLnBrk="1" fontAlgn="b" latinLnBrk="0" hangingPunct="1">
                        <a:lnSpc>
                          <a:spcPct val="100000"/>
                        </a:lnSpc>
                        <a:spcBef>
                          <a:spcPts val="0"/>
                        </a:spcBef>
                        <a:spcAft>
                          <a:spcPts val="0"/>
                        </a:spcAft>
                        <a:buClrTx/>
                        <a:buSzTx/>
                        <a:buFontTx/>
                        <a:buNone/>
                        <a:tabLst/>
                        <a:defRPr/>
                      </a:pPr>
                      <a:endParaRPr lang="en-US" sz="1400" kern="1200" noProof="0" dirty="0" smtClean="0">
                        <a:solidFill>
                          <a:schemeClr val="tx1"/>
                        </a:solidFill>
                        <a:latin typeface="+mn-lt"/>
                        <a:ea typeface="Times New Roman" panose="02020603050405020304" pitchFamily="18" charset="0"/>
                        <a:cs typeface="Arial" panose="020B0604020202020204" pitchFamily="34" charset="0"/>
                      </a:endParaRPr>
                    </a:p>
                    <a:p>
                      <a:pPr marL="0" marR="0" lvl="0" indent="0" algn="ctr" defTabSz="914400" rtl="0" eaLnBrk="1" fontAlgn="b" latinLnBrk="0" hangingPunct="1">
                        <a:lnSpc>
                          <a:spcPct val="100000"/>
                        </a:lnSpc>
                        <a:spcBef>
                          <a:spcPts val="0"/>
                        </a:spcBef>
                        <a:spcAft>
                          <a:spcPts val="0"/>
                        </a:spcAft>
                        <a:buClrTx/>
                        <a:buSzTx/>
                        <a:buFontTx/>
                        <a:buNone/>
                        <a:tabLst/>
                        <a:defRPr/>
                      </a:pPr>
                      <a:endParaRPr lang="en-US" sz="1400" kern="1200" noProof="0" dirty="0" smtClean="0">
                        <a:solidFill>
                          <a:schemeClr val="tx1"/>
                        </a:solidFill>
                        <a:latin typeface="+mn-lt"/>
                        <a:ea typeface="Times New Roman" panose="02020603050405020304" pitchFamily="18" charset="0"/>
                        <a:cs typeface="Arial" panose="020B0604020202020204" pitchFamily="34" charset="0"/>
                      </a:endParaRPr>
                    </a:p>
                    <a:p>
                      <a:pPr marL="0" marR="0" lvl="0" indent="0" algn="ctr" defTabSz="914400" rtl="0" eaLnBrk="1" fontAlgn="b" latinLnBrk="0" hangingPunct="1">
                        <a:lnSpc>
                          <a:spcPct val="100000"/>
                        </a:lnSpc>
                        <a:spcBef>
                          <a:spcPts val="0"/>
                        </a:spcBef>
                        <a:spcAft>
                          <a:spcPts val="0"/>
                        </a:spcAft>
                        <a:buClrTx/>
                        <a:buSzTx/>
                        <a:buFontTx/>
                        <a:buNone/>
                        <a:tabLst/>
                        <a:defRPr/>
                      </a:pPr>
                      <a:endParaRPr lang="en-US" sz="1400" kern="1200" noProof="0" dirty="0" smtClean="0">
                        <a:solidFill>
                          <a:schemeClr val="tx1"/>
                        </a:solidFill>
                        <a:latin typeface="+mn-lt"/>
                        <a:ea typeface="Times New Roman" panose="02020603050405020304" pitchFamily="18" charset="0"/>
                        <a:cs typeface="Arial" panose="020B0604020202020204" pitchFamily="34" charset="0"/>
                      </a:endParaRPr>
                    </a:p>
                    <a:p>
                      <a:pPr marL="0" marR="0" lvl="0" indent="0" algn="ctr" defTabSz="914400" rtl="0" eaLnBrk="1" fontAlgn="b" latinLnBrk="0" hangingPunct="1">
                        <a:lnSpc>
                          <a:spcPct val="100000"/>
                        </a:lnSpc>
                        <a:spcBef>
                          <a:spcPts val="0"/>
                        </a:spcBef>
                        <a:spcAft>
                          <a:spcPts val="0"/>
                        </a:spcAft>
                        <a:buClrTx/>
                        <a:buSzTx/>
                        <a:buFontTx/>
                        <a:buNone/>
                        <a:tabLst/>
                        <a:defRPr/>
                      </a:pPr>
                      <a:endParaRPr lang="en-US" sz="1400" kern="1200" noProof="0" dirty="0" smtClean="0">
                        <a:solidFill>
                          <a:schemeClr val="tx1"/>
                        </a:solidFill>
                        <a:latin typeface="+mn-lt"/>
                        <a:ea typeface="Times New Roman" panose="02020603050405020304" pitchFamily="18" charset="0"/>
                        <a:cs typeface="Arial" panose="020B0604020202020204" pitchFamily="34" charset="0"/>
                      </a:endParaRPr>
                    </a:p>
                    <a:p>
                      <a:pPr marL="0" marR="0" lvl="0" indent="0" algn="ctr" defTabSz="914400" rtl="0" eaLnBrk="1" fontAlgn="b" latinLnBrk="0" hangingPunct="1">
                        <a:lnSpc>
                          <a:spcPct val="100000"/>
                        </a:lnSpc>
                        <a:spcBef>
                          <a:spcPts val="0"/>
                        </a:spcBef>
                        <a:spcAft>
                          <a:spcPts val="0"/>
                        </a:spcAft>
                        <a:buClrTx/>
                        <a:buSzTx/>
                        <a:buFontTx/>
                        <a:buNone/>
                        <a:tabLst/>
                        <a:defRPr/>
                      </a:pPr>
                      <a:endParaRPr lang="en-US" sz="1400" kern="1200" noProof="0" dirty="0" smtClean="0">
                        <a:solidFill>
                          <a:schemeClr val="tx1"/>
                        </a:solidFill>
                        <a:latin typeface="+mn-lt"/>
                        <a:ea typeface="Times New Roman" panose="02020603050405020304" pitchFamily="18" charset="0"/>
                        <a:cs typeface="Arial" panose="020B0604020202020204" pitchFamily="34" charset="0"/>
                      </a:endParaRPr>
                    </a:p>
                    <a:p>
                      <a:pPr marL="0" marR="0" lvl="0" indent="0" algn="ctr" defTabSz="914400" rtl="0" eaLnBrk="1" fontAlgn="b" latinLnBrk="0" hangingPunct="1">
                        <a:lnSpc>
                          <a:spcPct val="100000"/>
                        </a:lnSpc>
                        <a:spcBef>
                          <a:spcPts val="0"/>
                        </a:spcBef>
                        <a:spcAft>
                          <a:spcPts val="0"/>
                        </a:spcAft>
                        <a:buClrTx/>
                        <a:buSzTx/>
                        <a:buFontTx/>
                        <a:buNone/>
                        <a:tabLst/>
                        <a:defRPr/>
                      </a:pPr>
                      <a:endParaRPr lang="en-US" sz="1400" kern="1200" noProof="0" dirty="0" smtClean="0">
                        <a:solidFill>
                          <a:schemeClr val="tx1"/>
                        </a:solidFill>
                        <a:latin typeface="+mn-lt"/>
                        <a:ea typeface="Times New Roman" panose="02020603050405020304" pitchFamily="18" charset="0"/>
                        <a:cs typeface="Arial" panose="020B0604020202020204" pitchFamily="34" charset="0"/>
                      </a:endParaRPr>
                    </a:p>
                    <a:p>
                      <a:pPr marL="0" marR="0" lvl="0" indent="0" algn="ctr" defTabSz="914400" rtl="0" eaLnBrk="1" fontAlgn="b" latinLnBrk="0" hangingPunct="1">
                        <a:lnSpc>
                          <a:spcPct val="100000"/>
                        </a:lnSpc>
                        <a:spcBef>
                          <a:spcPts val="0"/>
                        </a:spcBef>
                        <a:spcAft>
                          <a:spcPts val="0"/>
                        </a:spcAft>
                        <a:buClrTx/>
                        <a:buSzTx/>
                        <a:buFontTx/>
                        <a:buNone/>
                        <a:tabLst/>
                        <a:defRPr/>
                      </a:pPr>
                      <a:endParaRPr lang="en-US" sz="1400" kern="1200" noProof="0" dirty="0" smtClean="0">
                        <a:solidFill>
                          <a:schemeClr val="tx1"/>
                        </a:solidFill>
                        <a:latin typeface="+mn-lt"/>
                        <a:ea typeface="Times New Roman" panose="02020603050405020304" pitchFamily="18" charset="0"/>
                        <a:cs typeface="Arial" panose="020B0604020202020204" pitchFamily="34" charset="0"/>
                      </a:endParaRPr>
                    </a:p>
                    <a:p>
                      <a:pPr algn="ctr" fontAlgn="b"/>
                      <a:endParaRPr lang="en-US" sz="1400" kern="1200" dirty="0">
                        <a:solidFill>
                          <a:schemeClr val="tx1"/>
                        </a:solidFill>
                        <a:latin typeface="+mn-lt"/>
                        <a:ea typeface="Times New Roman" panose="02020603050405020304" pitchFamily="18" charset="0"/>
                        <a:cs typeface="Arial" panose="020B0604020202020204" pitchFamily="34" charset="0"/>
                      </a:endParaRPr>
                    </a:p>
                  </a:txBody>
                  <a:tcPr marL="3429" marR="3429" marT="34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kern="1200" noProof="0" dirty="0" smtClean="0">
                          <a:solidFill>
                            <a:schemeClr val="tx1"/>
                          </a:solidFill>
                          <a:latin typeface="+mn-lt"/>
                          <a:ea typeface="Times New Roman" panose="02020603050405020304" pitchFamily="18" charset="0"/>
                          <a:cs typeface="Arial" panose="020B0604020202020204" pitchFamily="34" charset="0"/>
                        </a:rPr>
                        <a:t>Project implementation should be initiated on site 2 since the site is big enough and is far from the prospective mining operations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400" kern="1200" noProof="0" dirty="0" smtClean="0">
                        <a:solidFill>
                          <a:schemeClr val="tx1"/>
                        </a:solidFill>
                        <a:latin typeface="+mn-lt"/>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400" kern="1200" noProof="0" dirty="0" smtClean="0">
                        <a:solidFill>
                          <a:schemeClr val="tx1"/>
                        </a:solidFill>
                        <a:latin typeface="+mn-lt"/>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400" kern="1200" noProof="0" dirty="0" smtClean="0">
                        <a:solidFill>
                          <a:schemeClr val="tx1"/>
                        </a:solidFill>
                        <a:latin typeface="+mn-lt"/>
                        <a:ea typeface="Times New Roman" panose="02020603050405020304" pitchFamily="18" charset="0"/>
                        <a:cs typeface="Arial" panose="020B0604020202020204" pitchFamily="34" charset="0"/>
                      </a:endParaRPr>
                    </a:p>
                    <a:p>
                      <a:pPr algn="l" fontAlgn="b"/>
                      <a:endParaRPr lang="en-US" sz="1400" kern="1200" dirty="0">
                        <a:solidFill>
                          <a:schemeClr val="tx1"/>
                        </a:solidFill>
                        <a:latin typeface="+mn-lt"/>
                        <a:ea typeface="Times New Roman" panose="02020603050405020304" pitchFamily="18" charset="0"/>
                        <a:cs typeface="Arial" panose="020B0604020202020204" pitchFamily="34" charset="0"/>
                      </a:endParaRPr>
                    </a:p>
                  </a:txBody>
                  <a:tcPr marL="3429" marR="3429" marT="34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just" defTabSz="914400" rtl="0" eaLnBrk="1" fontAlgn="b" latinLnBrk="0" hangingPunct="1">
                        <a:lnSpc>
                          <a:spcPct val="100000"/>
                        </a:lnSpc>
                        <a:spcBef>
                          <a:spcPts val="0"/>
                        </a:spcBef>
                        <a:spcAft>
                          <a:spcPts val="1800"/>
                        </a:spcAft>
                        <a:buClrTx/>
                        <a:buSzTx/>
                        <a:buFont typeface="Arial" panose="020B0604020202020204" pitchFamily="34" charset="0"/>
                        <a:buChar char="•"/>
                        <a:tabLst/>
                        <a:defRPr/>
                      </a:pPr>
                      <a:r>
                        <a:rPr lang="en-US" sz="1400" kern="1200" noProof="0" dirty="0" smtClean="0">
                          <a:solidFill>
                            <a:schemeClr val="tx1"/>
                          </a:solidFill>
                          <a:latin typeface="+mn-lt"/>
                          <a:ea typeface="Times New Roman" panose="02020603050405020304" pitchFamily="18" charset="0"/>
                          <a:cs typeface="Arial" panose="020B0604020202020204" pitchFamily="34" charset="0"/>
                        </a:rPr>
                        <a:t>The project was presented and approved through internal project approval process of the department . </a:t>
                      </a:r>
                    </a:p>
                    <a:p>
                      <a:pPr marL="285750" indent="-285750">
                        <a:buFont typeface="Arial" panose="020B0604020202020204" pitchFamily="34" charset="0"/>
                        <a:buChar char="•"/>
                        <a:defRPr/>
                      </a:pPr>
                      <a:r>
                        <a:rPr lang="en-US" sz="1400" kern="1200" noProof="0" dirty="0" smtClean="0">
                          <a:solidFill>
                            <a:schemeClr val="tx1"/>
                          </a:solidFill>
                          <a:latin typeface="+mn-lt"/>
                          <a:ea typeface="Times New Roman" panose="02020603050405020304" pitchFamily="18" charset="0"/>
                          <a:cs typeface="Arial" panose="020B0604020202020204" pitchFamily="34" charset="0"/>
                        </a:rPr>
                        <a:t>A total budget of R4 million was allocated over two consecutive financial year, started in 2019/20</a:t>
                      </a:r>
                      <a:r>
                        <a:rPr lang="en-US" sz="1400" kern="1200" noProof="0" dirty="0" smtClean="0">
                          <a:solidFill>
                            <a:schemeClr val="tx1"/>
                          </a:solidFill>
                          <a:latin typeface="+mn-lt"/>
                          <a:ea typeface="Times New Roman" panose="02020603050405020304" pitchFamily="18" charset="0"/>
                          <a:cs typeface="Arial" panose="020B0604020202020204" pitchFamily="34" charset="0"/>
                        </a:rPr>
                        <a:t>.</a:t>
                      </a:r>
                      <a:r>
                        <a:rPr lang="en-US" altLang="en-US" sz="1400" kern="1200" dirty="0" smtClean="0">
                          <a:solidFill>
                            <a:schemeClr val="tx1"/>
                          </a:solidFill>
                          <a:latin typeface="+mn-lt"/>
                          <a:ea typeface="Times New Roman" panose="02020603050405020304" pitchFamily="18" charset="0"/>
                          <a:cs typeface="Arial" panose="020B0604020202020204" pitchFamily="34" charset="0"/>
                        </a:rPr>
                        <a:t> </a:t>
                      </a:r>
                    </a:p>
                    <a:p>
                      <a:pPr marL="285750" indent="-285750">
                        <a:buFont typeface="Arial" panose="020B0604020202020204" pitchFamily="34" charset="0"/>
                        <a:buChar char="•"/>
                        <a:defRPr/>
                      </a:pPr>
                      <a:r>
                        <a:rPr lang="en-US" altLang="en-US" sz="1400" kern="1200" dirty="0" smtClean="0">
                          <a:solidFill>
                            <a:schemeClr val="tx1"/>
                          </a:solidFill>
                          <a:latin typeface="+mn-lt"/>
                          <a:ea typeface="Times New Roman" panose="02020603050405020304" pitchFamily="18" charset="0"/>
                          <a:cs typeface="Arial" panose="020B0604020202020204" pitchFamily="34" charset="0"/>
                        </a:rPr>
                        <a:t>Activities undertaken:</a:t>
                      </a:r>
                    </a:p>
                    <a:p>
                      <a:pPr marL="742950" lvl="1" indent="-285750">
                        <a:buFont typeface="Courier New" panose="02070309020205020404" pitchFamily="49" charset="0"/>
                        <a:buChar char="o"/>
                        <a:defRPr/>
                      </a:pPr>
                      <a:r>
                        <a:rPr lang="en-US" altLang="en-US" sz="1400" kern="1200" dirty="0" err="1" smtClean="0">
                          <a:solidFill>
                            <a:schemeClr val="tx1"/>
                          </a:solidFill>
                          <a:latin typeface="+mn-lt"/>
                          <a:ea typeface="Times New Roman" panose="02020603050405020304" pitchFamily="18" charset="0"/>
                          <a:cs typeface="Arial" panose="020B0604020202020204" pitchFamily="34" charset="0"/>
                        </a:rPr>
                        <a:t>Steelpipes</a:t>
                      </a:r>
                      <a:r>
                        <a:rPr lang="en-US" altLang="en-US" sz="1400" kern="1200" dirty="0" smtClean="0">
                          <a:solidFill>
                            <a:schemeClr val="tx1"/>
                          </a:solidFill>
                          <a:latin typeface="+mn-lt"/>
                          <a:ea typeface="Times New Roman" panose="02020603050405020304" pitchFamily="18" charset="0"/>
                          <a:cs typeface="Arial" panose="020B0604020202020204" pitchFamily="34" charset="0"/>
                        </a:rPr>
                        <a:t> for holding pens purchased</a:t>
                      </a:r>
                    </a:p>
                    <a:p>
                      <a:pPr marL="742950" lvl="1" indent="-285750">
                        <a:buFont typeface="Courier New" panose="02070309020205020404" pitchFamily="49" charset="0"/>
                        <a:buChar char="o"/>
                        <a:defRPr/>
                      </a:pPr>
                      <a:r>
                        <a:rPr lang="en-US" altLang="en-US" sz="1400" kern="1200" dirty="0" smtClean="0">
                          <a:solidFill>
                            <a:schemeClr val="tx1"/>
                          </a:solidFill>
                          <a:latin typeface="+mn-lt"/>
                          <a:ea typeface="Times New Roman" panose="02020603050405020304" pitchFamily="18" charset="0"/>
                          <a:cs typeface="Arial" panose="020B0604020202020204" pitchFamily="34" charset="0"/>
                        </a:rPr>
                        <a:t>Storage facility steel structure and footing installed</a:t>
                      </a:r>
                    </a:p>
                    <a:p>
                      <a:pPr marL="742950" lvl="1" indent="-285750">
                        <a:buFont typeface="Courier New" panose="02070309020205020404" pitchFamily="49" charset="0"/>
                        <a:buChar char="o"/>
                        <a:defRPr/>
                      </a:pPr>
                      <a:r>
                        <a:rPr lang="en-US" altLang="en-US" sz="1400" kern="1200" dirty="0" smtClean="0">
                          <a:solidFill>
                            <a:schemeClr val="tx1"/>
                          </a:solidFill>
                          <a:latin typeface="+mn-lt"/>
                          <a:ea typeface="Times New Roman" panose="02020603050405020304" pitchFamily="18" charset="0"/>
                          <a:cs typeface="Arial" panose="020B0604020202020204" pitchFamily="34" charset="0"/>
                        </a:rPr>
                        <a:t>Cattle scale purchased </a:t>
                      </a:r>
                    </a:p>
                    <a:p>
                      <a:pPr marL="742950" lvl="1" indent="-285750">
                        <a:buFont typeface="Courier New" panose="02070309020205020404" pitchFamily="49" charset="0"/>
                        <a:buChar char="o"/>
                        <a:defRPr/>
                      </a:pPr>
                      <a:r>
                        <a:rPr lang="en-US" altLang="en-US" sz="1400" kern="1200" dirty="0" smtClean="0">
                          <a:solidFill>
                            <a:schemeClr val="tx1"/>
                          </a:solidFill>
                          <a:latin typeface="+mn-lt"/>
                          <a:ea typeface="Times New Roman" panose="02020603050405020304" pitchFamily="18" charset="0"/>
                          <a:cs typeface="Arial" panose="020B0604020202020204" pitchFamily="34" charset="0"/>
                        </a:rPr>
                        <a:t>Hire dozer for site levelling </a:t>
                      </a:r>
                    </a:p>
                    <a:p>
                      <a:pPr marL="742950" lvl="1" indent="-285750">
                        <a:buFont typeface="Courier New" panose="02070309020205020404" pitchFamily="49" charset="0"/>
                        <a:buChar char="o"/>
                        <a:defRPr/>
                      </a:pPr>
                      <a:r>
                        <a:rPr lang="en-US" altLang="en-US" sz="1400" kern="1200" dirty="0" smtClean="0">
                          <a:solidFill>
                            <a:schemeClr val="tx1"/>
                          </a:solidFill>
                          <a:latin typeface="+mn-lt"/>
                          <a:ea typeface="Times New Roman" panose="02020603050405020304" pitchFamily="18" charset="0"/>
                          <a:cs typeface="Arial" panose="020B0604020202020204" pitchFamily="34" charset="0"/>
                        </a:rPr>
                        <a:t>Construction of borehole still underway</a:t>
                      </a:r>
                    </a:p>
                    <a:p>
                      <a:pPr marL="742950" lvl="1" indent="-285750">
                        <a:buFont typeface="Courier New" panose="02070309020205020404" pitchFamily="49" charset="0"/>
                        <a:buChar char="o"/>
                        <a:defRPr/>
                      </a:pPr>
                      <a:r>
                        <a:rPr lang="en-US" altLang="en-US" sz="1400" kern="1200" dirty="0" smtClean="0">
                          <a:solidFill>
                            <a:schemeClr val="tx1"/>
                          </a:solidFill>
                          <a:latin typeface="+mn-lt"/>
                          <a:ea typeface="Times New Roman" panose="02020603050405020304" pitchFamily="18" charset="0"/>
                          <a:cs typeface="Arial" panose="020B0604020202020204" pitchFamily="34" charset="0"/>
                        </a:rPr>
                        <a:t>Bulk building material purchased</a:t>
                      </a:r>
                    </a:p>
                    <a:p>
                      <a:pPr marL="285750" indent="-285750" algn="just">
                        <a:buFont typeface="Arial" panose="020B0604020202020204" pitchFamily="34" charset="0"/>
                        <a:buChar char="•"/>
                        <a:defRPr/>
                      </a:pPr>
                      <a:r>
                        <a:rPr lang="en-US" altLang="en-US" sz="1400" kern="1200" dirty="0" smtClean="0">
                          <a:solidFill>
                            <a:schemeClr val="tx1"/>
                          </a:solidFill>
                          <a:latin typeface="+mn-lt"/>
                          <a:ea typeface="Times New Roman" panose="02020603050405020304" pitchFamily="18" charset="0"/>
                          <a:cs typeface="Arial" panose="020B0604020202020204" pitchFamily="34" charset="0"/>
                        </a:rPr>
                        <a:t>Expenditure to date is R 1 180 000. The balance of the budget will procure the following: </a:t>
                      </a:r>
                    </a:p>
                    <a:p>
                      <a:pPr marL="742950" lvl="1" indent="-285750" algn="just">
                        <a:buFont typeface="Courier New" panose="02070309020205020404" pitchFamily="49" charset="0"/>
                        <a:buChar char="o"/>
                        <a:defRPr/>
                      </a:pPr>
                      <a:r>
                        <a:rPr lang="en-US" altLang="en-US" sz="1400" kern="1200" dirty="0" smtClean="0">
                          <a:solidFill>
                            <a:schemeClr val="tx1"/>
                          </a:solidFill>
                          <a:latin typeface="+mn-lt"/>
                          <a:ea typeface="Times New Roman" panose="02020603050405020304" pitchFamily="18" charset="0"/>
                          <a:cs typeface="Arial" panose="020B0604020202020204" pitchFamily="34" charset="0"/>
                        </a:rPr>
                        <a:t>Combo tractor with front end loader</a:t>
                      </a:r>
                    </a:p>
                    <a:p>
                      <a:pPr marL="742950" lvl="1" indent="-285750" algn="just">
                        <a:buFont typeface="Courier New" panose="02070309020205020404" pitchFamily="49" charset="0"/>
                        <a:buChar char="o"/>
                        <a:defRPr/>
                      </a:pPr>
                      <a:r>
                        <a:rPr lang="en-US" altLang="en-US" sz="1400" kern="1200" dirty="0" smtClean="0">
                          <a:solidFill>
                            <a:schemeClr val="tx1"/>
                          </a:solidFill>
                          <a:latin typeface="+mn-lt"/>
                          <a:ea typeface="Times New Roman" panose="02020603050405020304" pitchFamily="18" charset="0"/>
                          <a:cs typeface="Arial" panose="020B0604020202020204" pitchFamily="34" charset="0"/>
                        </a:rPr>
                        <a:t>Construction of storage facility</a:t>
                      </a:r>
                    </a:p>
                    <a:p>
                      <a:pPr marL="742950" lvl="1" indent="-285750" algn="just">
                        <a:buFont typeface="Courier New" panose="02070309020205020404" pitchFamily="49" charset="0"/>
                        <a:buChar char="o"/>
                        <a:defRPr/>
                      </a:pPr>
                      <a:r>
                        <a:rPr lang="en-US" altLang="en-US" sz="1400" kern="1200" dirty="0" smtClean="0">
                          <a:solidFill>
                            <a:schemeClr val="tx1"/>
                          </a:solidFill>
                          <a:latin typeface="+mn-lt"/>
                          <a:ea typeface="Times New Roman" panose="02020603050405020304" pitchFamily="18" charset="0"/>
                          <a:cs typeface="Arial" panose="020B0604020202020204" pitchFamily="34" charset="0"/>
                        </a:rPr>
                        <a:t>Handling facility with lading ramp </a:t>
                      </a:r>
                    </a:p>
                    <a:p>
                      <a:pPr marL="742950" lvl="1" indent="-285750" algn="just">
                        <a:buFont typeface="Courier New" panose="02070309020205020404" pitchFamily="49" charset="0"/>
                        <a:buChar char="o"/>
                        <a:defRPr/>
                      </a:pPr>
                      <a:r>
                        <a:rPr lang="en-US" altLang="en-US" sz="1400" kern="1200" dirty="0" smtClean="0">
                          <a:solidFill>
                            <a:schemeClr val="tx1"/>
                          </a:solidFill>
                          <a:latin typeface="+mn-lt"/>
                          <a:ea typeface="Times New Roman" panose="02020603050405020304" pitchFamily="18" charset="0"/>
                          <a:cs typeface="Arial" panose="020B0604020202020204" pitchFamily="34" charset="0"/>
                        </a:rPr>
                        <a:t>Production inputs (weaners, medicine and vaccines)</a:t>
                      </a:r>
                      <a:endParaRPr lang="en-ZA" altLang="en-US" sz="1400" kern="1200" dirty="0" smtClean="0">
                        <a:solidFill>
                          <a:schemeClr val="tx1"/>
                        </a:solidFill>
                        <a:latin typeface="+mn-lt"/>
                        <a:ea typeface="Times New Roman" panose="02020603050405020304" pitchFamily="18" charset="0"/>
                        <a:cs typeface="Arial" panose="020B0604020202020204" pitchFamily="34" charset="0"/>
                      </a:endParaRPr>
                    </a:p>
                  </a:txBody>
                  <a:tcPr marL="3429" marR="3429" marT="34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8366362"/>
                  </a:ext>
                </a:extLst>
              </a:tr>
            </a:tbl>
          </a:graphicData>
        </a:graphic>
      </p:graphicFrame>
    </p:spTree>
    <p:extLst>
      <p:ext uri="{BB962C8B-B14F-4D97-AF65-F5344CB8AC3E}">
        <p14:creationId xmlns:p14="http://schemas.microsoft.com/office/powerpoint/2010/main" val="519446709"/>
      </p:ext>
    </p:extLst>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2DDF82E0-F617-466A-8989-E6F91EEE8384}" type="slidenum">
              <a:rPr lang="en-US" altLang="en-US" sz="1600" smtClean="0">
                <a:solidFill>
                  <a:prstClr val="white"/>
                </a:solidFill>
              </a:rPr>
              <a:pPr/>
              <a:t>9</a:t>
            </a:fld>
            <a:endParaRPr lang="en-US" altLang="en-US" sz="1600" dirty="0">
              <a:solidFill>
                <a:prstClr val="white"/>
              </a:solidFill>
            </a:endParaRPr>
          </a:p>
        </p:txBody>
      </p:sp>
      <p:sp>
        <p:nvSpPr>
          <p:cNvPr id="11" name="Rectangle 10"/>
          <p:cNvSpPr/>
          <p:nvPr/>
        </p:nvSpPr>
        <p:spPr>
          <a:xfrm>
            <a:off x="6354040" y="332656"/>
            <a:ext cx="2754464" cy="230832"/>
          </a:xfrm>
          <a:prstGeom prst="rect">
            <a:avLst/>
          </a:prstGeom>
        </p:spPr>
        <p:txBody>
          <a:bodyPr wrap="square">
            <a:spAutoFit/>
          </a:bodyPr>
          <a:lstStyle/>
          <a:p>
            <a:r>
              <a:rPr lang="en-US" sz="900" dirty="0" smtClean="0"/>
              <a:t>GROWING KWAZULU</a:t>
            </a:r>
            <a:r>
              <a:rPr lang="en-US" sz="900" dirty="0"/>
              <a:t>-NATAL TOGETHER</a:t>
            </a:r>
          </a:p>
        </p:txBody>
      </p:sp>
      <p:sp>
        <p:nvSpPr>
          <p:cNvPr id="16" name="Slide Number Placeholder 3"/>
          <p:cNvSpPr txBox="1">
            <a:spLocks/>
          </p:cNvSpPr>
          <p:nvPr/>
        </p:nvSpPr>
        <p:spPr>
          <a:xfrm>
            <a:off x="35496" y="644825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l"/>
            <a:fld id="{5D312F24-582A-4117-A0B2-A1DD2489FD11}" type="slidenum">
              <a:rPr lang="en-US" altLang="en-US" smtClean="0">
                <a:solidFill>
                  <a:schemeClr val="tx1"/>
                </a:solidFill>
                <a:latin typeface="Arial"/>
                <a:cs typeface="Arial"/>
              </a:rPr>
              <a:pPr algn="l"/>
              <a:t>9</a:t>
            </a:fld>
            <a:endParaRPr lang="en-US" altLang="en-US" dirty="0">
              <a:solidFill>
                <a:schemeClr val="tx1"/>
              </a:solidFill>
              <a:latin typeface="Arial"/>
              <a:cs typeface="Arial"/>
            </a:endParaRPr>
          </a:p>
        </p:txBody>
      </p:sp>
      <p:pic>
        <p:nvPicPr>
          <p:cNvPr id="7" name="Picture 6" descr="Agriculture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260648"/>
            <a:ext cx="2304256" cy="580377"/>
          </a:xfrm>
          <a:prstGeom prst="rect">
            <a:avLst/>
          </a:prstGeom>
        </p:spPr>
      </p:pic>
      <p:sp>
        <p:nvSpPr>
          <p:cNvPr id="8" name="Rectangle 7"/>
          <p:cNvSpPr/>
          <p:nvPr/>
        </p:nvSpPr>
        <p:spPr>
          <a:xfrm>
            <a:off x="7524328" y="6582544"/>
            <a:ext cx="1403176" cy="230832"/>
          </a:xfrm>
          <a:prstGeom prst="rect">
            <a:avLst/>
          </a:prstGeom>
        </p:spPr>
        <p:txBody>
          <a:bodyPr wrap="square">
            <a:spAutoFit/>
          </a:bodyPr>
          <a:lstStyle/>
          <a:p>
            <a:r>
              <a:rPr lang="en-US" sz="900" dirty="0" smtClean="0"/>
              <a:t>#PHEZ’KOMKHONO</a:t>
            </a:r>
            <a:endParaRPr lang="en-US" sz="9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642099470"/>
              </p:ext>
            </p:extLst>
          </p:nvPr>
        </p:nvGraphicFramePr>
        <p:xfrm>
          <a:off x="35495" y="988291"/>
          <a:ext cx="9073011" cy="4622920"/>
        </p:xfrm>
        <a:graphic>
          <a:graphicData uri="http://schemas.openxmlformats.org/drawingml/2006/table">
            <a:tbl>
              <a:tblPr firstRow="1" bandRow="1">
                <a:tableStyleId>{17292A2E-F333-43FB-9621-5CBBE7FDCDCB}</a:tableStyleId>
              </a:tblPr>
              <a:tblGrid>
                <a:gridCol w="288033">
                  <a:extLst>
                    <a:ext uri="{9D8B030D-6E8A-4147-A177-3AD203B41FA5}">
                      <a16:colId xmlns:a16="http://schemas.microsoft.com/office/drawing/2014/main" val="3667763961"/>
                    </a:ext>
                  </a:extLst>
                </a:gridCol>
                <a:gridCol w="3024336">
                  <a:extLst>
                    <a:ext uri="{9D8B030D-6E8A-4147-A177-3AD203B41FA5}">
                      <a16:colId xmlns:a16="http://schemas.microsoft.com/office/drawing/2014/main" val="3179126224"/>
                    </a:ext>
                  </a:extLst>
                </a:gridCol>
                <a:gridCol w="3240360">
                  <a:extLst>
                    <a:ext uri="{9D8B030D-6E8A-4147-A177-3AD203B41FA5}">
                      <a16:colId xmlns:a16="http://schemas.microsoft.com/office/drawing/2014/main" val="3009587594"/>
                    </a:ext>
                  </a:extLst>
                </a:gridCol>
                <a:gridCol w="2520282">
                  <a:extLst>
                    <a:ext uri="{9D8B030D-6E8A-4147-A177-3AD203B41FA5}">
                      <a16:colId xmlns:a16="http://schemas.microsoft.com/office/drawing/2014/main" val="816676583"/>
                    </a:ext>
                  </a:extLst>
                </a:gridCol>
              </a:tblGrid>
              <a:tr h="1144565">
                <a:tc grid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2000" u="none" strike="noStrike" kern="1200" cap="none" spc="0" normalizeH="0" baseline="0" noProof="0" dirty="0" smtClean="0">
                        <a:ln>
                          <a:noFill/>
                        </a:ln>
                        <a:effectLst/>
                        <a:uLnTx/>
                        <a:uFillTx/>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smtClean="0">
                          <a:ln>
                            <a:noFill/>
                          </a:ln>
                          <a:effectLst/>
                          <a:uLnTx/>
                          <a:uFillTx/>
                        </a:rPr>
                        <a:t>AMANDLENTUTHUKO -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smtClean="0">
                          <a:ln>
                            <a:noFill/>
                          </a:ln>
                          <a:effectLst/>
                          <a:uLnTx/>
                          <a:uFillTx/>
                        </a:rPr>
                        <a:t>Below is the picture of storage facility during construction and truck delivering steel pipes to erect animal holding pens.</a:t>
                      </a:r>
                      <a:endParaRPr kumimoji="0" lang="en-US" sz="20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1200" b="1" i="0" u="none" strike="noStrike" dirty="0">
                        <a:solidFill>
                          <a:srgbClr val="000000"/>
                        </a:solidFill>
                        <a:effectLst/>
                        <a:latin typeface="Calibri" panose="020F0502020204030204" pitchFamily="34" charset="0"/>
                      </a:endParaRPr>
                    </a:p>
                  </a:txBody>
                  <a:tcPr marL="3429" marR="3429" marT="3429" marB="0" anchor="ctr"/>
                </a:tc>
                <a:tc hMerge="1">
                  <a:txBody>
                    <a:bodyPr/>
                    <a:lstStyle/>
                    <a:p>
                      <a:pPr algn="ctr" fontAlgn="ctr"/>
                      <a:endParaRPr lang="en-US" sz="1200" b="1" i="0" u="none" strike="noStrike" dirty="0">
                        <a:solidFill>
                          <a:srgbClr val="000000"/>
                        </a:solidFill>
                        <a:effectLst/>
                        <a:latin typeface="Calibri" panose="020F0502020204030204" pitchFamily="34" charset="0"/>
                      </a:endParaRPr>
                    </a:p>
                  </a:txBody>
                  <a:tcPr marL="3429" marR="3429" marT="3429" marB="0" anchor="ctr"/>
                </a:tc>
                <a:tc hMerge="1">
                  <a:txBody>
                    <a:bodyPr/>
                    <a:lstStyle/>
                    <a:p>
                      <a:pPr algn="ctr" fontAlgn="ctr"/>
                      <a:endParaRPr lang="en-US" sz="1200" b="1" i="0" u="none" strike="noStrike" dirty="0">
                        <a:solidFill>
                          <a:srgbClr val="000000"/>
                        </a:solidFill>
                        <a:effectLst/>
                        <a:latin typeface="Calibri" panose="020F0502020204030204" pitchFamily="34" charset="0"/>
                      </a:endParaRPr>
                    </a:p>
                  </a:txBody>
                  <a:tcPr marL="3429" marR="3429" marT="3429" marB="0" anchor="ctr"/>
                </a:tc>
                <a:extLst>
                  <a:ext uri="{0D108BD9-81ED-4DB2-BD59-A6C34878D82A}">
                    <a16:rowId xmlns:a16="http://schemas.microsoft.com/office/drawing/2014/main" val="182119699"/>
                  </a:ext>
                </a:extLst>
              </a:tr>
              <a:tr h="933694">
                <a:tc>
                  <a:txBody>
                    <a:bodyPr/>
                    <a:lstStyle/>
                    <a:p>
                      <a:pPr algn="ctr" fontAlgn="ctr"/>
                      <a:endParaRPr lang="en-US" sz="1200" b="1" i="0" u="none" strike="noStrike" dirty="0">
                        <a:solidFill>
                          <a:srgbClr val="000000"/>
                        </a:solidFill>
                        <a:effectLst/>
                        <a:latin typeface="Calibri" panose="020F0502020204030204" pitchFamily="34" charset="0"/>
                      </a:endParaRP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000" b="1"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2000" b="1" i="0" u="none" strike="noStrike" dirty="0">
                        <a:solidFill>
                          <a:srgbClr val="000000"/>
                        </a:solidFill>
                        <a:effectLst/>
                        <a:latin typeface="Calibri" panose="020F0502020204030204" pitchFamily="34" charset="0"/>
                      </a:endParaRP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2000" b="1" i="0" u="none" strike="noStrike" dirty="0">
                        <a:solidFill>
                          <a:srgbClr val="000000"/>
                        </a:solidFill>
                        <a:effectLst/>
                        <a:latin typeface="Calibri" panose="020F0502020204030204" pitchFamily="34" charset="0"/>
                      </a:endParaRPr>
                    </a:p>
                  </a:txBody>
                  <a:tcPr marL="3429" marR="3429" marT="34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0213631"/>
                  </a:ext>
                </a:extLst>
              </a:tr>
              <a:tr h="704441">
                <a:tc>
                  <a:txBody>
                    <a:bodyPr/>
                    <a:lstStyle/>
                    <a:p>
                      <a:pPr algn="ctr" fontAlgn="b"/>
                      <a:endParaRPr lang="en-US" sz="1200" b="0" i="0" u="none" strike="noStrike" dirty="0">
                        <a:solidFill>
                          <a:srgbClr val="000000"/>
                        </a:solidFill>
                        <a:effectLst/>
                        <a:latin typeface="Calibri" panose="020F0502020204030204" pitchFamily="34" charset="0"/>
                      </a:endParaRPr>
                    </a:p>
                  </a:txBody>
                  <a:tcPr marL="3429" marR="3429" marT="34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3429" marR="3429" marT="34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fontAlgn="b">
                        <a:buFont typeface="Arial" panose="020B0604020202020204" pitchFamily="34" charset="0"/>
                        <a:buChar char="•"/>
                      </a:pPr>
                      <a:endParaRPr lang="en-US" sz="1400" b="0" i="0" u="none" strike="noStrike" dirty="0" smtClean="0">
                        <a:solidFill>
                          <a:srgbClr val="000000"/>
                        </a:solidFill>
                        <a:effectLst/>
                        <a:latin typeface="Calibri" panose="020F0502020204030204" pitchFamily="34" charset="0"/>
                      </a:endParaRPr>
                    </a:p>
                  </a:txBody>
                  <a:tcPr marL="3429" marR="3429" marT="34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txBody>
                  <a:tcPr marL="3429" marR="3429" marT="34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9150774"/>
                  </a:ext>
                </a:extLst>
              </a:tr>
              <a:tr h="828462">
                <a:tc>
                  <a:txBody>
                    <a:bodyPr/>
                    <a:lstStyle/>
                    <a:p>
                      <a:pPr algn="ctr" fontAlgn="b"/>
                      <a:endParaRPr lang="en-US" sz="1200" b="0" i="0" u="none" strike="noStrike" dirty="0">
                        <a:solidFill>
                          <a:srgbClr val="000000"/>
                        </a:solidFill>
                        <a:effectLst/>
                        <a:latin typeface="Calibri" panose="020F0502020204030204" pitchFamily="34" charset="0"/>
                      </a:endParaRPr>
                    </a:p>
                  </a:txBody>
                  <a:tcPr marL="3429" marR="3429" marT="34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3429" marR="3429" marT="34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200" b="0" i="0" u="none" strike="noStrike" dirty="0" smtClean="0">
                        <a:solidFill>
                          <a:srgbClr val="000000"/>
                        </a:solidFill>
                        <a:effectLst/>
                        <a:latin typeface="Calibri" panose="020F0502020204030204" pitchFamily="34" charset="0"/>
                      </a:endParaRPr>
                    </a:p>
                  </a:txBody>
                  <a:tcPr marL="3429" marR="3429" marT="34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txBody>
                  <a:tcPr marL="3429" marR="3429" marT="34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500710"/>
                  </a:ext>
                </a:extLst>
              </a:tr>
              <a:tr h="933694">
                <a:tc>
                  <a:txBody>
                    <a:bodyPr/>
                    <a:lstStyle/>
                    <a:p>
                      <a:pPr algn="ctr" fontAlgn="b"/>
                      <a:endParaRPr lang="en-US" sz="1200" b="0" i="0" u="none" strike="noStrike" dirty="0">
                        <a:solidFill>
                          <a:srgbClr val="000000"/>
                        </a:solidFill>
                        <a:effectLst/>
                        <a:latin typeface="Calibri" panose="020F0502020204030204" pitchFamily="34" charset="0"/>
                      </a:endParaRPr>
                    </a:p>
                  </a:txBody>
                  <a:tcPr marL="3429" marR="3429" marT="34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3429" marR="3429" marT="34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3429" marR="3429" marT="34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txBody>
                  <a:tcPr marL="3429" marR="3429" marT="34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8518312"/>
                  </a:ext>
                </a:extLst>
              </a:tr>
            </a:tbl>
          </a:graphicData>
        </a:graphic>
      </p:graphicFrame>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5" y="2204864"/>
            <a:ext cx="4522867" cy="4243387"/>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7187" y="2204865"/>
            <a:ext cx="4586813" cy="4228394"/>
          </a:xfrm>
          <a:prstGeom prst="rect">
            <a:avLst/>
          </a:prstGeom>
        </p:spPr>
      </p:pic>
    </p:spTree>
    <p:extLst>
      <p:ext uri="{BB962C8B-B14F-4D97-AF65-F5344CB8AC3E}">
        <p14:creationId xmlns:p14="http://schemas.microsoft.com/office/powerpoint/2010/main" val="5586414"/>
      </p:ext>
    </p:extLst>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1_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19921</TotalTime>
  <Words>1338</Words>
  <Application>Microsoft Office PowerPoint</Application>
  <PresentationFormat>On-screen Show (4:3)</PresentationFormat>
  <Paragraphs>238</Paragraphs>
  <Slides>15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SimSun</vt:lpstr>
      <vt:lpstr>Arial</vt:lpstr>
      <vt:lpstr>Arial Black</vt:lpstr>
      <vt:lpstr>Calibri</vt:lpstr>
      <vt:lpstr>Courier New</vt:lpstr>
      <vt:lpstr>Times New Roman</vt:lpstr>
      <vt:lpstr>Verdana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Date : 18th March 2020</dc:title>
  <dc:creator>User</dc:creator>
  <cp:lastModifiedBy>Zibusiso Dlamini</cp:lastModifiedBy>
  <cp:revision>1397</cp:revision>
  <cp:lastPrinted>2020-03-17T19:37:08Z</cp:lastPrinted>
  <dcterms:created xsi:type="dcterms:W3CDTF">2011-10-05T05:43:47Z</dcterms:created>
  <dcterms:modified xsi:type="dcterms:W3CDTF">2020-07-27T07:41:09Z</dcterms:modified>
</cp:coreProperties>
</file>