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260" r:id="rId3"/>
    <p:sldId id="338" r:id="rId4"/>
    <p:sldId id="508" r:id="rId5"/>
    <p:sldId id="586" r:id="rId6"/>
    <p:sldId id="618" r:id="rId7"/>
    <p:sldId id="613" r:id="rId8"/>
    <p:sldId id="614" r:id="rId9"/>
    <p:sldId id="611" r:id="rId10"/>
    <p:sldId id="615" r:id="rId11"/>
    <p:sldId id="601" r:id="rId12"/>
    <p:sldId id="528" r:id="rId13"/>
    <p:sldId id="490"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bo Mkwanazi" initials="KM" lastIdx="2" clrIdx="0">
    <p:extLst>
      <p:ext uri="{19B8F6BF-5375-455C-9EA6-DF929625EA0E}">
        <p15:presenceInfo xmlns:p15="http://schemas.microsoft.com/office/powerpoint/2012/main" userId="S-1-5-21-26025931-834115555-1957464724-3426" providerId="AD"/>
      </p:ext>
    </p:extLst>
  </p:cmAuthor>
  <p:cmAuthor id="2" name="Priscilla Mvana" initials="PM" lastIdx="18" clrIdx="1">
    <p:extLst>
      <p:ext uri="{19B8F6BF-5375-455C-9EA6-DF929625EA0E}">
        <p15:presenceInfo xmlns:p15="http://schemas.microsoft.com/office/powerpoint/2012/main" userId="Priscilla Mvana" providerId="None"/>
      </p:ext>
    </p:extLst>
  </p:cmAuthor>
  <p:cmAuthor id="3" name="Itumeleng Rafapa" initials="IR" lastIdx="2" clrIdx="2">
    <p:extLst>
      <p:ext uri="{19B8F6BF-5375-455C-9EA6-DF929625EA0E}">
        <p15:presenceInfo xmlns:p15="http://schemas.microsoft.com/office/powerpoint/2012/main" userId="S-1-5-21-26025931-834115555-1957464724-3187" providerId="AD"/>
      </p:ext>
    </p:extLst>
  </p:cmAuthor>
  <p:cmAuthor id="4" name="Priscilla Mvana" initials="PM [2]" lastIdx="1" clrIdx="3">
    <p:extLst>
      <p:ext uri="{19B8F6BF-5375-455C-9EA6-DF929625EA0E}">
        <p15:presenceInfo xmlns:p15="http://schemas.microsoft.com/office/powerpoint/2012/main" userId="S-1-5-21-26025931-834115555-1957464724-3535" providerId="AD"/>
      </p:ext>
    </p:extLst>
  </p:cmAuthor>
  <p:cmAuthor id="5" name="Brian Ncube" initials="BN" lastIdx="2" clrIdx="4">
    <p:extLst>
      <p:ext uri="{19B8F6BF-5375-455C-9EA6-DF929625EA0E}">
        <p15:presenceInfo xmlns:p15="http://schemas.microsoft.com/office/powerpoint/2012/main" userId="S::BNcube@mhsc.org.za::38357f40-c097-4b96-8b2f-9d624d83ec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DF5B5B"/>
    <a:srgbClr val="FFDB75"/>
    <a:srgbClr val="177B2A"/>
    <a:srgbClr val="006C31"/>
    <a:srgbClr val="999999"/>
    <a:srgbClr val="1E136F"/>
    <a:srgbClr val="7A0000"/>
    <a:srgbClr val="FF0066"/>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59A5B-2A3C-41DF-BBDB-07115AE4E171}" v="26" dt="2020-07-27T13:16:15.783"/>
  </p1510:revLst>
</p1510:revInfo>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534" autoAdjust="0"/>
  </p:normalViewPr>
  <p:slideViewPr>
    <p:cSldViewPr snapToGrid="0">
      <p:cViewPr varScale="1">
        <p:scale>
          <a:sx n="62" d="100"/>
          <a:sy n="62" d="100"/>
        </p:scale>
        <p:origin x="828" y="56"/>
      </p:cViewPr>
      <p:guideLst/>
    </p:cSldViewPr>
  </p:slideViewPr>
  <p:notesTextViewPr>
    <p:cViewPr>
      <p:scale>
        <a:sx n="3" d="2"/>
        <a:sy n="3" d="2"/>
      </p:scale>
      <p:origin x="0" y="0"/>
    </p:cViewPr>
  </p:notesTextViewPr>
  <p:sorterViewPr>
    <p:cViewPr>
      <p:scale>
        <a:sx n="80" d="100"/>
        <a:sy n="80" d="100"/>
      </p:scale>
      <p:origin x="0" y="-2352"/>
    </p:cViewPr>
  </p:sorterViewPr>
  <p:notesViewPr>
    <p:cSldViewPr snapToGrid="0">
      <p:cViewPr varScale="1">
        <p:scale>
          <a:sx n="59" d="100"/>
          <a:sy n="59" d="100"/>
        </p:scale>
        <p:origin x="263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B3244-38A4-4469-B8B0-2085B9A7501C}"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ZA"/>
        </a:p>
      </dgm:t>
    </dgm:pt>
    <dgm:pt modelId="{09D7C0B5-270B-4A78-B170-A413349293D7}">
      <dgm:prSet phldrT="[Text]" custT="1"/>
      <dgm:spPr>
        <a:scene3d>
          <a:camera prst="orthographicFront"/>
          <a:lightRig rig="threePt" dir="t"/>
        </a:scene3d>
        <a:sp3d>
          <a:bevelT/>
        </a:sp3d>
      </dgm:spPr>
      <dgm:t>
        <a:bodyPr/>
        <a:lstStyle/>
        <a:p>
          <a:r>
            <a:rPr lang="en-US" sz="1400" dirty="0"/>
            <a:t>Jan 2020</a:t>
          </a:r>
          <a:endParaRPr lang="en-ZA" sz="1400" dirty="0"/>
        </a:p>
      </dgm:t>
    </dgm:pt>
    <dgm:pt modelId="{73F1696C-9633-40CF-B522-1CBC663140EC}" type="parTrans" cxnId="{60F142AF-8468-4A51-BAFA-44423678DF3D}">
      <dgm:prSet/>
      <dgm:spPr/>
      <dgm:t>
        <a:bodyPr/>
        <a:lstStyle/>
        <a:p>
          <a:endParaRPr lang="en-ZA" sz="1400"/>
        </a:p>
      </dgm:t>
    </dgm:pt>
    <dgm:pt modelId="{8A393F7F-8734-4F80-81ED-BA1C1561BF3A}" type="sibTrans" cxnId="{60F142AF-8468-4A51-BAFA-44423678DF3D}">
      <dgm:prSet/>
      <dgm:spPr/>
      <dgm:t>
        <a:bodyPr/>
        <a:lstStyle/>
        <a:p>
          <a:endParaRPr lang="en-ZA" sz="1400"/>
        </a:p>
      </dgm:t>
    </dgm:pt>
    <dgm:pt modelId="{0C9ADBCB-4FAD-47BC-807C-80B7EC555A12}">
      <dgm:prSet phldrT="[Text]" custT="1"/>
      <dgm:spPr>
        <a:scene3d>
          <a:camera prst="orthographicFront"/>
          <a:lightRig rig="threePt" dir="t"/>
        </a:scene3d>
        <a:sp3d>
          <a:bevelT/>
        </a:sp3d>
      </dgm:spPr>
      <dgm:t>
        <a:bodyPr/>
        <a:lstStyle/>
        <a:p>
          <a:pPr marL="0" indent="0">
            <a:buFont typeface="Wingdings" panose="05000000000000000000" pitchFamily="2" charset="2"/>
            <a:buNone/>
          </a:pP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Severe Acute Respiratory Syndrome Coronavirus 2’ (SARS-CoV-2) was confirmed as the causative agent of ‘Coronavirus Disease 2019’ or COVID-19.</a:t>
          </a:r>
          <a:endParaRPr lang="en-ZA" sz="1400" b="1" dirty="0"/>
        </a:p>
      </dgm:t>
    </dgm:pt>
    <dgm:pt modelId="{B51D94F2-0E81-4F4D-8D23-9FACFE9BD4F6}" type="parTrans" cxnId="{0D9F94A7-19E3-45F8-B32F-06E0E2DA84AB}">
      <dgm:prSet/>
      <dgm:spPr/>
      <dgm:t>
        <a:bodyPr/>
        <a:lstStyle/>
        <a:p>
          <a:endParaRPr lang="en-ZA" sz="1400"/>
        </a:p>
      </dgm:t>
    </dgm:pt>
    <dgm:pt modelId="{D99DE35E-054F-4D8C-BFCF-9B3A0CFD5954}" type="sibTrans" cxnId="{0D9F94A7-19E3-45F8-B32F-06E0E2DA84AB}">
      <dgm:prSet/>
      <dgm:spPr/>
      <dgm:t>
        <a:bodyPr/>
        <a:lstStyle/>
        <a:p>
          <a:endParaRPr lang="en-ZA" sz="1400"/>
        </a:p>
      </dgm:t>
    </dgm:pt>
    <dgm:pt modelId="{B6E1DF12-44CE-4656-B1E1-88D93C4C67DD}">
      <dgm:prSet phldrT="[Text]" custT="1"/>
      <dgm:spPr>
        <a:scene3d>
          <a:camera prst="orthographicFront"/>
          <a:lightRig rig="threePt" dir="t"/>
        </a:scene3d>
        <a:sp3d>
          <a:bevelT/>
        </a:sp3d>
      </dgm:spPr>
      <dgm:t>
        <a:bodyPr/>
        <a:lstStyle/>
        <a:p>
          <a:r>
            <a:rPr lang="en-US" sz="1400" dirty="0"/>
            <a:t>Jan 2020</a:t>
          </a:r>
          <a:endParaRPr lang="en-ZA" sz="1400" dirty="0"/>
        </a:p>
      </dgm:t>
    </dgm:pt>
    <dgm:pt modelId="{82203CEE-24EC-455D-A238-40E8CCC24E2E}" type="parTrans" cxnId="{D6B2EFBA-5D17-4C05-ABBB-B0CBADA8D92B}">
      <dgm:prSet/>
      <dgm:spPr/>
      <dgm:t>
        <a:bodyPr/>
        <a:lstStyle/>
        <a:p>
          <a:endParaRPr lang="en-ZA" sz="1400"/>
        </a:p>
      </dgm:t>
    </dgm:pt>
    <dgm:pt modelId="{FD6FE10A-D76D-479A-945D-E0C2FACDCF27}" type="sibTrans" cxnId="{D6B2EFBA-5D17-4C05-ABBB-B0CBADA8D92B}">
      <dgm:prSet/>
      <dgm:spPr/>
      <dgm:t>
        <a:bodyPr/>
        <a:lstStyle/>
        <a:p>
          <a:endParaRPr lang="en-ZA" sz="1400"/>
        </a:p>
      </dgm:t>
    </dgm:pt>
    <dgm:pt modelId="{B0CC771C-D352-4146-9D51-8DE540C4F8C3}">
      <dgm:prSet phldrT="[Text]" custT="1"/>
      <dgm:spPr>
        <a:scene3d>
          <a:camera prst="orthographicFront"/>
          <a:lightRig rig="threePt" dir="t"/>
        </a:scene3d>
        <a:sp3d>
          <a:bevelT/>
        </a:sp3d>
      </dgm:spPr>
      <dgm:t>
        <a:bodyPr/>
        <a:lstStyle/>
        <a:p>
          <a:pPr marL="0" indent="0">
            <a:buFont typeface="Wingdings" panose="05000000000000000000" pitchFamily="2" charset="2"/>
            <a:buNone/>
          </a:pPr>
          <a:r>
            <a:rPr lang="en-US" sz="1400" b="1" dirty="0">
              <a:latin typeface="Arial" panose="020B0604020202020204" pitchFamily="34" charset="0"/>
              <a:cs typeface="Arial" panose="020B0604020202020204" pitchFamily="34" charset="0"/>
            </a:rPr>
            <a:t>Transmission was initially assumed to occur primarily via respiratory droplets from coughs and sneezes within a range of about 1.8 meters </a:t>
          </a:r>
          <a:endParaRPr lang="en-ZA" sz="1400" b="1" dirty="0"/>
        </a:p>
      </dgm:t>
    </dgm:pt>
    <dgm:pt modelId="{5EB13ADD-BE06-40DA-8BCC-D190FA75B3CC}" type="parTrans" cxnId="{CD8E0EC5-8C51-482B-A0A0-EACDACDBE81C}">
      <dgm:prSet/>
      <dgm:spPr/>
      <dgm:t>
        <a:bodyPr/>
        <a:lstStyle/>
        <a:p>
          <a:endParaRPr lang="en-ZA" sz="1400"/>
        </a:p>
      </dgm:t>
    </dgm:pt>
    <dgm:pt modelId="{FFD3D2D6-59D4-4201-BB44-B5173D8E11B0}" type="sibTrans" cxnId="{CD8E0EC5-8C51-482B-A0A0-EACDACDBE81C}">
      <dgm:prSet/>
      <dgm:spPr/>
      <dgm:t>
        <a:bodyPr/>
        <a:lstStyle/>
        <a:p>
          <a:endParaRPr lang="en-ZA" sz="1400"/>
        </a:p>
      </dgm:t>
    </dgm:pt>
    <dgm:pt modelId="{0D374DF0-1FE4-43F2-B25A-5A78ECF5109A}">
      <dgm:prSet phldrT="[Text]" custT="1"/>
      <dgm:spPr>
        <a:scene3d>
          <a:camera prst="orthographicFront"/>
          <a:lightRig rig="threePt" dir="t"/>
        </a:scene3d>
        <a:sp3d>
          <a:bevelT/>
        </a:sp3d>
      </dgm:spPr>
      <dgm:t>
        <a:bodyPr/>
        <a:lstStyle/>
        <a:p>
          <a:r>
            <a:rPr lang="en-US" sz="1400" dirty="0"/>
            <a:t>March 2020</a:t>
          </a:r>
          <a:endParaRPr lang="en-ZA" sz="1400" dirty="0"/>
        </a:p>
      </dgm:t>
    </dgm:pt>
    <dgm:pt modelId="{F2E3F574-62C7-46F4-9972-5B3C20B4699B}" type="parTrans" cxnId="{04EAB4E4-97B8-400A-9D41-7D078B731E27}">
      <dgm:prSet/>
      <dgm:spPr/>
      <dgm:t>
        <a:bodyPr/>
        <a:lstStyle/>
        <a:p>
          <a:endParaRPr lang="en-ZA" sz="1400"/>
        </a:p>
      </dgm:t>
    </dgm:pt>
    <dgm:pt modelId="{C6001336-8C67-4998-8A3B-CC3AF93CDB51}" type="sibTrans" cxnId="{04EAB4E4-97B8-400A-9D41-7D078B731E27}">
      <dgm:prSet/>
      <dgm:spPr/>
      <dgm:t>
        <a:bodyPr/>
        <a:lstStyle/>
        <a:p>
          <a:endParaRPr lang="en-ZA" sz="1400"/>
        </a:p>
      </dgm:t>
    </dgm:pt>
    <dgm:pt modelId="{4CDC16D9-D6A0-4EB5-ACC4-939C0D07E662}">
      <dgm:prSet phldrT="[Text]" custT="1"/>
      <dgm:spPr>
        <a:scene3d>
          <a:camera prst="orthographicFront"/>
          <a:lightRig rig="threePt" dir="t"/>
        </a:scene3d>
        <a:sp3d>
          <a:bevelT/>
        </a:sp3d>
      </dgm:spPr>
      <dgm:t>
        <a:bodyPr/>
        <a:lstStyle/>
        <a:p>
          <a:pPr marL="114300" indent="0">
            <a:buFont typeface="Wingdings" panose="05000000000000000000" pitchFamily="2" charset="2"/>
            <a:buNone/>
          </a:pPr>
          <a:r>
            <a:rPr lang="en-US" sz="1400" b="1" dirty="0">
              <a:latin typeface="Arial" panose="020B0604020202020204" pitchFamily="34" charset="0"/>
              <a:cs typeface="Arial" panose="020B0604020202020204" pitchFamily="34" charset="0"/>
            </a:rPr>
            <a:t>The WHO declared COVID-19 as a public health emergency of international concern in January 2020, and later in March 2020 declared it a global pandemic</a:t>
          </a:r>
          <a:endParaRPr lang="en-ZA" sz="1400" b="1" dirty="0"/>
        </a:p>
      </dgm:t>
    </dgm:pt>
    <dgm:pt modelId="{D7645180-BE14-4908-9D34-967BFC7FC4A0}" type="parTrans" cxnId="{A940969C-E279-45E5-808E-357153303B44}">
      <dgm:prSet/>
      <dgm:spPr/>
      <dgm:t>
        <a:bodyPr/>
        <a:lstStyle/>
        <a:p>
          <a:endParaRPr lang="en-ZA" sz="1400"/>
        </a:p>
      </dgm:t>
    </dgm:pt>
    <dgm:pt modelId="{E3D4CA3F-CC55-483B-9084-2D8332F59E6C}" type="sibTrans" cxnId="{A940969C-E279-45E5-808E-357153303B44}">
      <dgm:prSet/>
      <dgm:spPr/>
      <dgm:t>
        <a:bodyPr/>
        <a:lstStyle/>
        <a:p>
          <a:endParaRPr lang="en-ZA" sz="1400"/>
        </a:p>
      </dgm:t>
    </dgm:pt>
    <dgm:pt modelId="{96F13EBC-2ECD-46FA-9619-325D68013802}">
      <dgm:prSet custT="1"/>
      <dgm:spPr>
        <a:scene3d>
          <a:camera prst="orthographicFront"/>
          <a:lightRig rig="threePt" dir="t"/>
        </a:scene3d>
        <a:sp3d>
          <a:bevelT/>
        </a:sp3d>
      </dgm:spPr>
      <dgm:t>
        <a:bodyPr/>
        <a:lstStyle/>
        <a:p>
          <a:r>
            <a:rPr lang="en-US" sz="1400" dirty="0"/>
            <a:t>March 2020</a:t>
          </a:r>
          <a:endParaRPr lang="en-ZA" sz="1400" dirty="0"/>
        </a:p>
      </dgm:t>
    </dgm:pt>
    <dgm:pt modelId="{E086FF34-948D-45B2-AD7C-28D17F0A48A4}" type="parTrans" cxnId="{FC5BBB63-D1BF-44F0-B146-5F2C4EFCE51C}">
      <dgm:prSet/>
      <dgm:spPr/>
      <dgm:t>
        <a:bodyPr/>
        <a:lstStyle/>
        <a:p>
          <a:endParaRPr lang="en-ZA" sz="1400"/>
        </a:p>
      </dgm:t>
    </dgm:pt>
    <dgm:pt modelId="{99E0DFAE-EECD-4E45-8507-DB9169A20F49}" type="sibTrans" cxnId="{FC5BBB63-D1BF-44F0-B146-5F2C4EFCE51C}">
      <dgm:prSet/>
      <dgm:spPr/>
      <dgm:t>
        <a:bodyPr/>
        <a:lstStyle/>
        <a:p>
          <a:endParaRPr lang="en-ZA" sz="1400"/>
        </a:p>
      </dgm:t>
    </dgm:pt>
    <dgm:pt modelId="{81DF3690-5680-46A8-8E5F-3E7F24DCC73C}">
      <dgm:prSet custT="1"/>
      <dgm:spPr>
        <a:scene3d>
          <a:camera prst="orthographicFront"/>
          <a:lightRig rig="threePt" dir="t"/>
        </a:scene3d>
        <a:sp3d>
          <a:bevelT/>
        </a:sp3d>
      </dgm:spPr>
      <dgm:t>
        <a:bodyPr/>
        <a:lstStyle/>
        <a:p>
          <a:pPr algn="just"/>
          <a:r>
            <a:rPr lang="en-US" sz="1400" dirty="0"/>
            <a:t>June 2020</a:t>
          </a:r>
          <a:endParaRPr lang="en-ZA" sz="1400" dirty="0"/>
        </a:p>
      </dgm:t>
    </dgm:pt>
    <dgm:pt modelId="{DB300DD2-933A-4079-B37A-E39009AA0A81}" type="parTrans" cxnId="{EE8A714B-C744-42BE-80CF-861A1277F0B3}">
      <dgm:prSet/>
      <dgm:spPr/>
      <dgm:t>
        <a:bodyPr/>
        <a:lstStyle/>
        <a:p>
          <a:endParaRPr lang="en-ZA" sz="1400"/>
        </a:p>
      </dgm:t>
    </dgm:pt>
    <dgm:pt modelId="{9D67B575-8A68-4234-8310-476E8BD48603}" type="sibTrans" cxnId="{EE8A714B-C744-42BE-80CF-861A1277F0B3}">
      <dgm:prSet/>
      <dgm:spPr/>
      <dgm:t>
        <a:bodyPr/>
        <a:lstStyle/>
        <a:p>
          <a:endParaRPr lang="en-ZA" sz="1400"/>
        </a:p>
      </dgm:t>
    </dgm:pt>
    <dgm:pt modelId="{22BFC230-3778-4C3E-AACD-5E1A1FACB123}">
      <dgm:prSet custT="1"/>
      <dgm:spPr>
        <a:scene3d>
          <a:camera prst="orthographicFront"/>
          <a:lightRig rig="threePt" dir="t"/>
        </a:scene3d>
        <a:sp3d>
          <a:bevelT/>
        </a:sp3d>
      </dgm:spPr>
      <dgm:t>
        <a:bodyPr/>
        <a:lstStyle/>
        <a:p>
          <a:pPr marL="0" indent="0">
            <a:buFont typeface="Wingdings" panose="05000000000000000000" pitchFamily="2" charset="2"/>
            <a:buNone/>
          </a:pPr>
          <a:r>
            <a:rPr lang="en-US" sz="1400" b="1" dirty="0">
              <a:latin typeface="Arial" panose="020B0604020202020204" pitchFamily="34" charset="0"/>
              <a:cs typeface="Arial" panose="020B0604020202020204" pitchFamily="34" charset="0"/>
            </a:rPr>
            <a:t>In March 2020, The President of South Africa declared a national state of disaster on COVID -19, in terms of the Disaster Management Act. This was followed by several restrictions (which includes the COVID-19 risk adjusted strategy with different alert levels) aimed to curb the disease</a:t>
          </a:r>
          <a:endParaRPr lang="en-ZA" sz="1400" b="1" dirty="0"/>
        </a:p>
      </dgm:t>
    </dgm:pt>
    <dgm:pt modelId="{0B4FB79A-F213-497A-B638-A78C2B64022A}" type="parTrans" cxnId="{90CF34F7-BA72-467B-938A-5FFA9EF526D5}">
      <dgm:prSet/>
      <dgm:spPr/>
      <dgm:t>
        <a:bodyPr/>
        <a:lstStyle/>
        <a:p>
          <a:endParaRPr lang="en-ZA" sz="1400"/>
        </a:p>
      </dgm:t>
    </dgm:pt>
    <dgm:pt modelId="{3250300A-FA10-4CB3-AA26-AB06AF0CB55A}" type="sibTrans" cxnId="{90CF34F7-BA72-467B-938A-5FFA9EF526D5}">
      <dgm:prSet/>
      <dgm:spPr/>
      <dgm:t>
        <a:bodyPr/>
        <a:lstStyle/>
        <a:p>
          <a:endParaRPr lang="en-ZA" sz="1400"/>
        </a:p>
      </dgm:t>
    </dgm:pt>
    <dgm:pt modelId="{942980A3-6DA9-4DBF-A3D7-99CC195456C1}">
      <dgm:prSet custT="1"/>
      <dgm:spPr>
        <a:scene3d>
          <a:camera prst="orthographicFront"/>
          <a:lightRig rig="threePt" dir="t"/>
        </a:scene3d>
        <a:sp3d>
          <a:bevelT/>
        </a:sp3d>
      </dgm:spPr>
      <dgm:t>
        <a:bodyPr/>
        <a:lstStyle/>
        <a:p>
          <a:pPr>
            <a:buFont typeface="Wingdings" panose="05000000000000000000" pitchFamily="2" charset="2"/>
            <a:buNone/>
          </a:pPr>
          <a:r>
            <a:rPr lang="en-US" sz="1400" b="1" dirty="0">
              <a:latin typeface="Arial" panose="020B0604020202020204" pitchFamily="34" charset="0"/>
              <a:cs typeface="Arial" panose="020B0604020202020204" pitchFamily="34" charset="0"/>
            </a:rPr>
            <a:t>The MHSC reviewed the APP to indicate projects that will assist the SAMI in combating the scourge of COVID-19.</a:t>
          </a:r>
          <a:endParaRPr lang="en-ZA" sz="1400" b="1" dirty="0"/>
        </a:p>
      </dgm:t>
    </dgm:pt>
    <dgm:pt modelId="{27CFFD33-BF54-41AF-85D8-C70FB9DF26C4}" type="parTrans" cxnId="{294314C9-EC77-43AA-90F5-C28D78511591}">
      <dgm:prSet/>
      <dgm:spPr/>
      <dgm:t>
        <a:bodyPr/>
        <a:lstStyle/>
        <a:p>
          <a:endParaRPr lang="en-ZA" sz="1400"/>
        </a:p>
      </dgm:t>
    </dgm:pt>
    <dgm:pt modelId="{C813EE46-B9CC-4129-8154-830E7E240AC1}" type="sibTrans" cxnId="{294314C9-EC77-43AA-90F5-C28D78511591}">
      <dgm:prSet/>
      <dgm:spPr/>
      <dgm:t>
        <a:bodyPr/>
        <a:lstStyle/>
        <a:p>
          <a:endParaRPr lang="en-ZA" sz="1400"/>
        </a:p>
      </dgm:t>
    </dgm:pt>
    <dgm:pt modelId="{40254227-BBB7-41C2-ACD2-5418E2F47C65}" type="pres">
      <dgm:prSet presAssocID="{AD6B3244-38A4-4469-B8B0-2085B9A7501C}" presName="linearFlow" presStyleCnt="0">
        <dgm:presLayoutVars>
          <dgm:dir/>
          <dgm:animLvl val="lvl"/>
          <dgm:resizeHandles val="exact"/>
        </dgm:presLayoutVars>
      </dgm:prSet>
      <dgm:spPr/>
    </dgm:pt>
    <dgm:pt modelId="{414BAE6C-62E0-49CC-824F-A328CD4A505C}" type="pres">
      <dgm:prSet presAssocID="{09D7C0B5-270B-4A78-B170-A413349293D7}" presName="composite" presStyleCnt="0"/>
      <dgm:spPr>
        <a:scene3d>
          <a:camera prst="orthographicFront"/>
          <a:lightRig rig="threePt" dir="t"/>
        </a:scene3d>
        <a:sp3d>
          <a:bevelT/>
        </a:sp3d>
      </dgm:spPr>
    </dgm:pt>
    <dgm:pt modelId="{FCB0C295-58EA-425C-B302-66DC7C2B9F82}" type="pres">
      <dgm:prSet presAssocID="{09D7C0B5-270B-4A78-B170-A413349293D7}" presName="parentText" presStyleLbl="alignNode1" presStyleIdx="0" presStyleCnt="5">
        <dgm:presLayoutVars>
          <dgm:chMax val="1"/>
          <dgm:bulletEnabled val="1"/>
        </dgm:presLayoutVars>
      </dgm:prSet>
      <dgm:spPr/>
    </dgm:pt>
    <dgm:pt modelId="{A377A552-98CB-4A0C-9DE7-EACD5332A8C1}" type="pres">
      <dgm:prSet presAssocID="{09D7C0B5-270B-4A78-B170-A413349293D7}" presName="descendantText" presStyleLbl="alignAcc1" presStyleIdx="0" presStyleCnt="5">
        <dgm:presLayoutVars>
          <dgm:bulletEnabled val="1"/>
        </dgm:presLayoutVars>
      </dgm:prSet>
      <dgm:spPr/>
    </dgm:pt>
    <dgm:pt modelId="{4AFC9966-BB43-4DF5-81DB-CB8913C4ADF0}" type="pres">
      <dgm:prSet presAssocID="{8A393F7F-8734-4F80-81ED-BA1C1561BF3A}" presName="sp" presStyleCnt="0"/>
      <dgm:spPr>
        <a:scene3d>
          <a:camera prst="orthographicFront"/>
          <a:lightRig rig="threePt" dir="t"/>
        </a:scene3d>
        <a:sp3d>
          <a:bevelT/>
        </a:sp3d>
      </dgm:spPr>
    </dgm:pt>
    <dgm:pt modelId="{C9A54DA0-924D-42D3-841C-70462354C763}" type="pres">
      <dgm:prSet presAssocID="{B6E1DF12-44CE-4656-B1E1-88D93C4C67DD}" presName="composite" presStyleCnt="0"/>
      <dgm:spPr>
        <a:scene3d>
          <a:camera prst="orthographicFront"/>
          <a:lightRig rig="threePt" dir="t"/>
        </a:scene3d>
        <a:sp3d>
          <a:bevelT/>
        </a:sp3d>
      </dgm:spPr>
    </dgm:pt>
    <dgm:pt modelId="{1B4198B4-2E61-4884-A2FD-6BF60CFA6B90}" type="pres">
      <dgm:prSet presAssocID="{B6E1DF12-44CE-4656-B1E1-88D93C4C67DD}" presName="parentText" presStyleLbl="alignNode1" presStyleIdx="1" presStyleCnt="5">
        <dgm:presLayoutVars>
          <dgm:chMax val="1"/>
          <dgm:bulletEnabled val="1"/>
        </dgm:presLayoutVars>
      </dgm:prSet>
      <dgm:spPr/>
    </dgm:pt>
    <dgm:pt modelId="{922AE326-6EE9-4AAF-9863-C7C36D6FF3D2}" type="pres">
      <dgm:prSet presAssocID="{B6E1DF12-44CE-4656-B1E1-88D93C4C67DD}" presName="descendantText" presStyleLbl="alignAcc1" presStyleIdx="1" presStyleCnt="5">
        <dgm:presLayoutVars>
          <dgm:bulletEnabled val="1"/>
        </dgm:presLayoutVars>
      </dgm:prSet>
      <dgm:spPr/>
    </dgm:pt>
    <dgm:pt modelId="{718C94B5-8EF1-46DE-BCD4-9AC1234D46E9}" type="pres">
      <dgm:prSet presAssocID="{FD6FE10A-D76D-479A-945D-E0C2FACDCF27}" presName="sp" presStyleCnt="0"/>
      <dgm:spPr>
        <a:scene3d>
          <a:camera prst="orthographicFront"/>
          <a:lightRig rig="threePt" dir="t"/>
        </a:scene3d>
        <a:sp3d>
          <a:bevelT/>
        </a:sp3d>
      </dgm:spPr>
    </dgm:pt>
    <dgm:pt modelId="{273E5702-47D9-465A-8585-A7FAB12DB91D}" type="pres">
      <dgm:prSet presAssocID="{0D374DF0-1FE4-43F2-B25A-5A78ECF5109A}" presName="composite" presStyleCnt="0"/>
      <dgm:spPr>
        <a:scene3d>
          <a:camera prst="orthographicFront"/>
          <a:lightRig rig="threePt" dir="t"/>
        </a:scene3d>
        <a:sp3d>
          <a:bevelT/>
        </a:sp3d>
      </dgm:spPr>
    </dgm:pt>
    <dgm:pt modelId="{75905F18-DDF9-47FC-9995-A32D52AFF79B}" type="pres">
      <dgm:prSet presAssocID="{0D374DF0-1FE4-43F2-B25A-5A78ECF5109A}" presName="parentText" presStyleLbl="alignNode1" presStyleIdx="2" presStyleCnt="5">
        <dgm:presLayoutVars>
          <dgm:chMax val="1"/>
          <dgm:bulletEnabled val="1"/>
        </dgm:presLayoutVars>
      </dgm:prSet>
      <dgm:spPr/>
    </dgm:pt>
    <dgm:pt modelId="{6220A688-5342-4DF3-8B70-E192C29C113B}" type="pres">
      <dgm:prSet presAssocID="{0D374DF0-1FE4-43F2-B25A-5A78ECF5109A}" presName="descendantText" presStyleLbl="alignAcc1" presStyleIdx="2" presStyleCnt="5" custScaleX="100926" custScaleY="103883" custLinFactNeighborX="0">
        <dgm:presLayoutVars>
          <dgm:bulletEnabled val="1"/>
        </dgm:presLayoutVars>
      </dgm:prSet>
      <dgm:spPr/>
    </dgm:pt>
    <dgm:pt modelId="{460370F1-5881-49EF-A732-C738682D5FA5}" type="pres">
      <dgm:prSet presAssocID="{C6001336-8C67-4998-8A3B-CC3AF93CDB51}" presName="sp" presStyleCnt="0"/>
      <dgm:spPr>
        <a:scene3d>
          <a:camera prst="orthographicFront"/>
          <a:lightRig rig="threePt" dir="t"/>
        </a:scene3d>
        <a:sp3d>
          <a:bevelT/>
        </a:sp3d>
      </dgm:spPr>
    </dgm:pt>
    <dgm:pt modelId="{C1689A57-14BD-4C99-9B06-174C2E56B5B9}" type="pres">
      <dgm:prSet presAssocID="{96F13EBC-2ECD-46FA-9619-325D68013802}" presName="composite" presStyleCnt="0"/>
      <dgm:spPr>
        <a:scene3d>
          <a:camera prst="orthographicFront"/>
          <a:lightRig rig="threePt" dir="t"/>
        </a:scene3d>
        <a:sp3d>
          <a:bevelT/>
        </a:sp3d>
      </dgm:spPr>
    </dgm:pt>
    <dgm:pt modelId="{608492BB-2243-43C5-87A2-1C4BA123CB67}" type="pres">
      <dgm:prSet presAssocID="{96F13EBC-2ECD-46FA-9619-325D68013802}" presName="parentText" presStyleLbl="alignNode1" presStyleIdx="3" presStyleCnt="5" custLinFactNeighborY="0">
        <dgm:presLayoutVars>
          <dgm:chMax val="1"/>
          <dgm:bulletEnabled val="1"/>
        </dgm:presLayoutVars>
      </dgm:prSet>
      <dgm:spPr/>
    </dgm:pt>
    <dgm:pt modelId="{82A596F3-81F7-4E4E-A645-FEC8F2976A62}" type="pres">
      <dgm:prSet presAssocID="{96F13EBC-2ECD-46FA-9619-325D68013802}" presName="descendantText" presStyleLbl="alignAcc1" presStyleIdx="3" presStyleCnt="5" custLinFactNeighborY="0">
        <dgm:presLayoutVars>
          <dgm:bulletEnabled val="1"/>
        </dgm:presLayoutVars>
      </dgm:prSet>
      <dgm:spPr/>
    </dgm:pt>
    <dgm:pt modelId="{EC6965CC-57C7-435E-8AA2-E97BA943B3B2}" type="pres">
      <dgm:prSet presAssocID="{99E0DFAE-EECD-4E45-8507-DB9169A20F49}" presName="sp" presStyleCnt="0"/>
      <dgm:spPr>
        <a:scene3d>
          <a:camera prst="orthographicFront"/>
          <a:lightRig rig="threePt" dir="t"/>
        </a:scene3d>
        <a:sp3d>
          <a:bevelT/>
        </a:sp3d>
      </dgm:spPr>
    </dgm:pt>
    <dgm:pt modelId="{ED51A1CA-D656-4C79-89CC-0EFEB990C1DB}" type="pres">
      <dgm:prSet presAssocID="{81DF3690-5680-46A8-8E5F-3E7F24DCC73C}" presName="composite" presStyleCnt="0"/>
      <dgm:spPr>
        <a:scene3d>
          <a:camera prst="orthographicFront"/>
          <a:lightRig rig="threePt" dir="t"/>
        </a:scene3d>
        <a:sp3d>
          <a:bevelT/>
        </a:sp3d>
      </dgm:spPr>
    </dgm:pt>
    <dgm:pt modelId="{D74A5819-5011-4F75-9B20-F8287D1F280C}" type="pres">
      <dgm:prSet presAssocID="{81DF3690-5680-46A8-8E5F-3E7F24DCC73C}" presName="parentText" presStyleLbl="alignNode1" presStyleIdx="4" presStyleCnt="5">
        <dgm:presLayoutVars>
          <dgm:chMax val="1"/>
          <dgm:bulletEnabled val="1"/>
        </dgm:presLayoutVars>
      </dgm:prSet>
      <dgm:spPr/>
    </dgm:pt>
    <dgm:pt modelId="{27000009-E82E-4BA0-B443-71D01A89DBC8}" type="pres">
      <dgm:prSet presAssocID="{81DF3690-5680-46A8-8E5F-3E7F24DCC73C}" presName="descendantText" presStyleLbl="alignAcc1" presStyleIdx="4" presStyleCnt="5">
        <dgm:presLayoutVars>
          <dgm:bulletEnabled val="1"/>
        </dgm:presLayoutVars>
      </dgm:prSet>
      <dgm:spPr/>
    </dgm:pt>
  </dgm:ptLst>
  <dgm:cxnLst>
    <dgm:cxn modelId="{36D07005-CEB1-4979-8DA9-E6413FC1F82F}" type="presOf" srcId="{B6E1DF12-44CE-4656-B1E1-88D93C4C67DD}" destId="{1B4198B4-2E61-4884-A2FD-6BF60CFA6B90}" srcOrd="0" destOrd="0" presId="urn:microsoft.com/office/officeart/2005/8/layout/chevron2"/>
    <dgm:cxn modelId="{610DC50C-2203-460F-A9FE-610AD4F13DF7}" type="presOf" srcId="{4CDC16D9-D6A0-4EB5-ACC4-939C0D07E662}" destId="{6220A688-5342-4DF3-8B70-E192C29C113B}" srcOrd="0" destOrd="0" presId="urn:microsoft.com/office/officeart/2005/8/layout/chevron2"/>
    <dgm:cxn modelId="{2E23A833-578A-420D-B28A-35394113DE43}" type="presOf" srcId="{0D374DF0-1FE4-43F2-B25A-5A78ECF5109A}" destId="{75905F18-DDF9-47FC-9995-A32D52AFF79B}" srcOrd="0" destOrd="0" presId="urn:microsoft.com/office/officeart/2005/8/layout/chevron2"/>
    <dgm:cxn modelId="{FC5BBB63-D1BF-44F0-B146-5F2C4EFCE51C}" srcId="{AD6B3244-38A4-4469-B8B0-2085B9A7501C}" destId="{96F13EBC-2ECD-46FA-9619-325D68013802}" srcOrd="3" destOrd="0" parTransId="{E086FF34-948D-45B2-AD7C-28D17F0A48A4}" sibTransId="{99E0DFAE-EECD-4E45-8507-DB9169A20F49}"/>
    <dgm:cxn modelId="{CA77CF6A-2DC1-4CF4-9776-368C17552DA7}" type="presOf" srcId="{B0CC771C-D352-4146-9D51-8DE540C4F8C3}" destId="{922AE326-6EE9-4AAF-9863-C7C36D6FF3D2}" srcOrd="0" destOrd="0" presId="urn:microsoft.com/office/officeart/2005/8/layout/chevron2"/>
    <dgm:cxn modelId="{EE8A714B-C744-42BE-80CF-861A1277F0B3}" srcId="{AD6B3244-38A4-4469-B8B0-2085B9A7501C}" destId="{81DF3690-5680-46A8-8E5F-3E7F24DCC73C}" srcOrd="4" destOrd="0" parTransId="{DB300DD2-933A-4079-B37A-E39009AA0A81}" sibTransId="{9D67B575-8A68-4234-8310-476E8BD48603}"/>
    <dgm:cxn modelId="{BC54FA6F-9263-487B-91E4-82C927797394}" type="presOf" srcId="{22BFC230-3778-4C3E-AACD-5E1A1FACB123}" destId="{82A596F3-81F7-4E4E-A645-FEC8F2976A62}" srcOrd="0" destOrd="0" presId="urn:microsoft.com/office/officeart/2005/8/layout/chevron2"/>
    <dgm:cxn modelId="{F0D0A291-92E0-4CE0-B62E-C70F0D943120}" type="presOf" srcId="{942980A3-6DA9-4DBF-A3D7-99CC195456C1}" destId="{27000009-E82E-4BA0-B443-71D01A89DBC8}" srcOrd="0" destOrd="0" presId="urn:microsoft.com/office/officeart/2005/8/layout/chevron2"/>
    <dgm:cxn modelId="{A940969C-E279-45E5-808E-357153303B44}" srcId="{0D374DF0-1FE4-43F2-B25A-5A78ECF5109A}" destId="{4CDC16D9-D6A0-4EB5-ACC4-939C0D07E662}" srcOrd="0" destOrd="0" parTransId="{D7645180-BE14-4908-9D34-967BFC7FC4A0}" sibTransId="{E3D4CA3F-CC55-483B-9084-2D8332F59E6C}"/>
    <dgm:cxn modelId="{76D7819F-687C-47D4-AC64-33B062338FF6}" type="presOf" srcId="{0C9ADBCB-4FAD-47BC-807C-80B7EC555A12}" destId="{A377A552-98CB-4A0C-9DE7-EACD5332A8C1}" srcOrd="0" destOrd="0" presId="urn:microsoft.com/office/officeart/2005/8/layout/chevron2"/>
    <dgm:cxn modelId="{BD98E59F-7F3B-40FA-BAC9-C1BE3C8054F4}" type="presOf" srcId="{09D7C0B5-270B-4A78-B170-A413349293D7}" destId="{FCB0C295-58EA-425C-B302-66DC7C2B9F82}" srcOrd="0" destOrd="0" presId="urn:microsoft.com/office/officeart/2005/8/layout/chevron2"/>
    <dgm:cxn modelId="{0D9F94A7-19E3-45F8-B32F-06E0E2DA84AB}" srcId="{09D7C0B5-270B-4A78-B170-A413349293D7}" destId="{0C9ADBCB-4FAD-47BC-807C-80B7EC555A12}" srcOrd="0" destOrd="0" parTransId="{B51D94F2-0E81-4F4D-8D23-9FACFE9BD4F6}" sibTransId="{D99DE35E-054F-4D8C-BFCF-9B3A0CFD5954}"/>
    <dgm:cxn modelId="{60F142AF-8468-4A51-BAFA-44423678DF3D}" srcId="{AD6B3244-38A4-4469-B8B0-2085B9A7501C}" destId="{09D7C0B5-270B-4A78-B170-A413349293D7}" srcOrd="0" destOrd="0" parTransId="{73F1696C-9633-40CF-B522-1CBC663140EC}" sibTransId="{8A393F7F-8734-4F80-81ED-BA1C1561BF3A}"/>
    <dgm:cxn modelId="{D6B2EFBA-5D17-4C05-ABBB-B0CBADA8D92B}" srcId="{AD6B3244-38A4-4469-B8B0-2085B9A7501C}" destId="{B6E1DF12-44CE-4656-B1E1-88D93C4C67DD}" srcOrd="1" destOrd="0" parTransId="{82203CEE-24EC-455D-A238-40E8CCC24E2E}" sibTransId="{FD6FE10A-D76D-479A-945D-E0C2FACDCF27}"/>
    <dgm:cxn modelId="{CD8E0EC5-8C51-482B-A0A0-EACDACDBE81C}" srcId="{B6E1DF12-44CE-4656-B1E1-88D93C4C67DD}" destId="{B0CC771C-D352-4146-9D51-8DE540C4F8C3}" srcOrd="0" destOrd="0" parTransId="{5EB13ADD-BE06-40DA-8BCC-D190FA75B3CC}" sibTransId="{FFD3D2D6-59D4-4201-BB44-B5173D8E11B0}"/>
    <dgm:cxn modelId="{294314C9-EC77-43AA-90F5-C28D78511591}" srcId="{81DF3690-5680-46A8-8E5F-3E7F24DCC73C}" destId="{942980A3-6DA9-4DBF-A3D7-99CC195456C1}" srcOrd="0" destOrd="0" parTransId="{27CFFD33-BF54-41AF-85D8-C70FB9DF26C4}" sibTransId="{C813EE46-B9CC-4129-8154-830E7E240AC1}"/>
    <dgm:cxn modelId="{14447CCF-9832-48B1-90F3-6B6AC61AB6F5}" type="presOf" srcId="{81DF3690-5680-46A8-8E5F-3E7F24DCC73C}" destId="{D74A5819-5011-4F75-9B20-F8287D1F280C}" srcOrd="0" destOrd="0" presId="urn:microsoft.com/office/officeart/2005/8/layout/chevron2"/>
    <dgm:cxn modelId="{BBC1E2D8-F4FA-47DC-8C92-218A4E09C8BD}" type="presOf" srcId="{AD6B3244-38A4-4469-B8B0-2085B9A7501C}" destId="{40254227-BBB7-41C2-ACD2-5418E2F47C65}" srcOrd="0" destOrd="0" presId="urn:microsoft.com/office/officeart/2005/8/layout/chevron2"/>
    <dgm:cxn modelId="{1ACE97DB-1BF7-4F86-AE43-01409CE0355A}" type="presOf" srcId="{96F13EBC-2ECD-46FA-9619-325D68013802}" destId="{608492BB-2243-43C5-87A2-1C4BA123CB67}" srcOrd="0" destOrd="0" presId="urn:microsoft.com/office/officeart/2005/8/layout/chevron2"/>
    <dgm:cxn modelId="{04EAB4E4-97B8-400A-9D41-7D078B731E27}" srcId="{AD6B3244-38A4-4469-B8B0-2085B9A7501C}" destId="{0D374DF0-1FE4-43F2-B25A-5A78ECF5109A}" srcOrd="2" destOrd="0" parTransId="{F2E3F574-62C7-46F4-9972-5B3C20B4699B}" sibTransId="{C6001336-8C67-4998-8A3B-CC3AF93CDB51}"/>
    <dgm:cxn modelId="{90CF34F7-BA72-467B-938A-5FFA9EF526D5}" srcId="{96F13EBC-2ECD-46FA-9619-325D68013802}" destId="{22BFC230-3778-4C3E-AACD-5E1A1FACB123}" srcOrd="0" destOrd="0" parTransId="{0B4FB79A-F213-497A-B638-A78C2B64022A}" sibTransId="{3250300A-FA10-4CB3-AA26-AB06AF0CB55A}"/>
    <dgm:cxn modelId="{1D7F2C40-2213-488A-84D6-8B6261FECAD0}" type="presParOf" srcId="{40254227-BBB7-41C2-ACD2-5418E2F47C65}" destId="{414BAE6C-62E0-49CC-824F-A328CD4A505C}" srcOrd="0" destOrd="0" presId="urn:microsoft.com/office/officeart/2005/8/layout/chevron2"/>
    <dgm:cxn modelId="{02781A0E-97F8-457E-9773-43D7E9EBA6FD}" type="presParOf" srcId="{414BAE6C-62E0-49CC-824F-A328CD4A505C}" destId="{FCB0C295-58EA-425C-B302-66DC7C2B9F82}" srcOrd="0" destOrd="0" presId="urn:microsoft.com/office/officeart/2005/8/layout/chevron2"/>
    <dgm:cxn modelId="{363144B2-9A17-4EDF-9829-D093BFDD5AF5}" type="presParOf" srcId="{414BAE6C-62E0-49CC-824F-A328CD4A505C}" destId="{A377A552-98CB-4A0C-9DE7-EACD5332A8C1}" srcOrd="1" destOrd="0" presId="urn:microsoft.com/office/officeart/2005/8/layout/chevron2"/>
    <dgm:cxn modelId="{A5DD018D-D112-4251-871A-BB55368692B8}" type="presParOf" srcId="{40254227-BBB7-41C2-ACD2-5418E2F47C65}" destId="{4AFC9966-BB43-4DF5-81DB-CB8913C4ADF0}" srcOrd="1" destOrd="0" presId="urn:microsoft.com/office/officeart/2005/8/layout/chevron2"/>
    <dgm:cxn modelId="{211AEB4C-C6AD-46CC-B034-C660F6AB1728}" type="presParOf" srcId="{40254227-BBB7-41C2-ACD2-5418E2F47C65}" destId="{C9A54DA0-924D-42D3-841C-70462354C763}" srcOrd="2" destOrd="0" presId="urn:microsoft.com/office/officeart/2005/8/layout/chevron2"/>
    <dgm:cxn modelId="{D08A106D-15CA-4B6F-B588-169FE5809157}" type="presParOf" srcId="{C9A54DA0-924D-42D3-841C-70462354C763}" destId="{1B4198B4-2E61-4884-A2FD-6BF60CFA6B90}" srcOrd="0" destOrd="0" presId="urn:microsoft.com/office/officeart/2005/8/layout/chevron2"/>
    <dgm:cxn modelId="{D56A3139-65B8-4483-B93E-841A4E838310}" type="presParOf" srcId="{C9A54DA0-924D-42D3-841C-70462354C763}" destId="{922AE326-6EE9-4AAF-9863-C7C36D6FF3D2}" srcOrd="1" destOrd="0" presId="urn:microsoft.com/office/officeart/2005/8/layout/chevron2"/>
    <dgm:cxn modelId="{F1638CAC-D76D-478B-A43A-9CC67BA6D3BA}" type="presParOf" srcId="{40254227-BBB7-41C2-ACD2-5418E2F47C65}" destId="{718C94B5-8EF1-46DE-BCD4-9AC1234D46E9}" srcOrd="3" destOrd="0" presId="urn:microsoft.com/office/officeart/2005/8/layout/chevron2"/>
    <dgm:cxn modelId="{34693896-543D-40F4-84A6-1D454FE9B172}" type="presParOf" srcId="{40254227-BBB7-41C2-ACD2-5418E2F47C65}" destId="{273E5702-47D9-465A-8585-A7FAB12DB91D}" srcOrd="4" destOrd="0" presId="urn:microsoft.com/office/officeart/2005/8/layout/chevron2"/>
    <dgm:cxn modelId="{6F92A2F5-EFF8-4874-9E56-D3FB492E0C6D}" type="presParOf" srcId="{273E5702-47D9-465A-8585-A7FAB12DB91D}" destId="{75905F18-DDF9-47FC-9995-A32D52AFF79B}" srcOrd="0" destOrd="0" presId="urn:microsoft.com/office/officeart/2005/8/layout/chevron2"/>
    <dgm:cxn modelId="{A42161EA-F9EF-426E-A4DD-7E27C74991D3}" type="presParOf" srcId="{273E5702-47D9-465A-8585-A7FAB12DB91D}" destId="{6220A688-5342-4DF3-8B70-E192C29C113B}" srcOrd="1" destOrd="0" presId="urn:microsoft.com/office/officeart/2005/8/layout/chevron2"/>
    <dgm:cxn modelId="{08F549EE-F327-4D84-89D7-DC6BBA665CAB}" type="presParOf" srcId="{40254227-BBB7-41C2-ACD2-5418E2F47C65}" destId="{460370F1-5881-49EF-A732-C738682D5FA5}" srcOrd="5" destOrd="0" presId="urn:microsoft.com/office/officeart/2005/8/layout/chevron2"/>
    <dgm:cxn modelId="{6A9FA69F-B2A3-4256-B47F-5879AB6DEE3B}" type="presParOf" srcId="{40254227-BBB7-41C2-ACD2-5418E2F47C65}" destId="{C1689A57-14BD-4C99-9B06-174C2E56B5B9}" srcOrd="6" destOrd="0" presId="urn:microsoft.com/office/officeart/2005/8/layout/chevron2"/>
    <dgm:cxn modelId="{BFFECFAC-49D2-4311-952E-2B98F5AEE7FA}" type="presParOf" srcId="{C1689A57-14BD-4C99-9B06-174C2E56B5B9}" destId="{608492BB-2243-43C5-87A2-1C4BA123CB67}" srcOrd="0" destOrd="0" presId="urn:microsoft.com/office/officeart/2005/8/layout/chevron2"/>
    <dgm:cxn modelId="{088EA205-C873-4855-A123-2938B3334F4C}" type="presParOf" srcId="{C1689A57-14BD-4C99-9B06-174C2E56B5B9}" destId="{82A596F3-81F7-4E4E-A645-FEC8F2976A62}" srcOrd="1" destOrd="0" presId="urn:microsoft.com/office/officeart/2005/8/layout/chevron2"/>
    <dgm:cxn modelId="{4DBF80F7-0BFE-4B02-871C-990512047452}" type="presParOf" srcId="{40254227-BBB7-41C2-ACD2-5418E2F47C65}" destId="{EC6965CC-57C7-435E-8AA2-E97BA943B3B2}" srcOrd="7" destOrd="0" presId="urn:microsoft.com/office/officeart/2005/8/layout/chevron2"/>
    <dgm:cxn modelId="{8E3C0979-DA3B-4328-AF8F-33A96D2169FE}" type="presParOf" srcId="{40254227-BBB7-41C2-ACD2-5418E2F47C65}" destId="{ED51A1CA-D656-4C79-89CC-0EFEB990C1DB}" srcOrd="8" destOrd="0" presId="urn:microsoft.com/office/officeart/2005/8/layout/chevron2"/>
    <dgm:cxn modelId="{2FC5B9AD-5060-4FCC-91F0-4500C1A5CD6D}" type="presParOf" srcId="{ED51A1CA-D656-4C79-89CC-0EFEB990C1DB}" destId="{D74A5819-5011-4F75-9B20-F8287D1F280C}" srcOrd="0" destOrd="0" presId="urn:microsoft.com/office/officeart/2005/8/layout/chevron2"/>
    <dgm:cxn modelId="{4FE21405-768F-40F0-9611-AA65FC4EDAF9}" type="presParOf" srcId="{ED51A1CA-D656-4C79-89CC-0EFEB990C1DB}" destId="{27000009-E82E-4BA0-B443-71D01A89DB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78BC8-47F2-4367-82A2-F20956F6352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ZA"/>
        </a:p>
      </dgm:t>
    </dgm:pt>
    <dgm:pt modelId="{862BA80B-D2FA-4ECF-8EE3-51F73A50C49E}">
      <dgm:prSet phldrT="[Text]" custT="1"/>
      <dgm:spPr/>
      <dgm:t>
        <a:bodyPr/>
        <a:lstStyle/>
        <a:p>
          <a:r>
            <a:rPr lang="en-ZA" sz="1600" dirty="0">
              <a:latin typeface="Arial" panose="020B0604020202020204" pitchFamily="34" charset="0"/>
              <a:cs typeface="Arial" panose="020B0604020202020204" pitchFamily="34" charset="0"/>
            </a:rPr>
            <a:t>OHS Research</a:t>
          </a:r>
        </a:p>
      </dgm:t>
    </dgm:pt>
    <dgm:pt modelId="{395FE3D2-6862-4570-8DE2-38C2437E7E1B}" type="parTrans" cxnId="{6D6562DF-0E7F-40EE-8969-97012CAC2D9A}">
      <dgm:prSet/>
      <dgm:spPr/>
      <dgm:t>
        <a:bodyPr/>
        <a:lstStyle/>
        <a:p>
          <a:endParaRPr lang="en-ZA"/>
        </a:p>
      </dgm:t>
    </dgm:pt>
    <dgm:pt modelId="{96025988-1028-4F8D-9DDE-E5FFFE8AE47E}" type="sibTrans" cxnId="{6D6562DF-0E7F-40EE-8969-97012CAC2D9A}">
      <dgm:prSet/>
      <dgm:spPr/>
      <dgm:t>
        <a:bodyPr/>
        <a:lstStyle/>
        <a:p>
          <a:endParaRPr lang="en-ZA"/>
        </a:p>
      </dgm:t>
    </dgm:pt>
    <dgm:pt modelId="{A0815245-6C6D-4308-BD01-DB0B9F11366F}">
      <dgm:prSet phldrT="[Text]" custT="1"/>
      <dgm:spPr/>
      <dgm:t>
        <a:bodyPr/>
        <a:lstStyle/>
        <a:p>
          <a:r>
            <a:rPr lang="en-ZA" sz="1200" b="1" dirty="0">
              <a:latin typeface="Arial" panose="020B0604020202020204" pitchFamily="34" charset="0"/>
              <a:cs typeface="Arial" panose="020B0604020202020204" pitchFamily="34" charset="0"/>
            </a:rPr>
            <a:t>Assess the capacity and capability of mining infrastructure</a:t>
          </a:r>
        </a:p>
      </dgm:t>
    </dgm:pt>
    <dgm:pt modelId="{87A88674-999E-4B6E-9F36-34D7380A7CFF}" type="parTrans" cxnId="{53510FAA-7F45-4ECD-80EC-07553A1836DF}">
      <dgm:prSet/>
      <dgm:spPr/>
      <dgm:t>
        <a:bodyPr/>
        <a:lstStyle/>
        <a:p>
          <a:endParaRPr lang="en-ZA"/>
        </a:p>
      </dgm:t>
    </dgm:pt>
    <dgm:pt modelId="{DA9D94E9-ADDD-4BCF-B38F-D71D54DECCEE}" type="sibTrans" cxnId="{53510FAA-7F45-4ECD-80EC-07553A1836DF}">
      <dgm:prSet/>
      <dgm:spPr/>
      <dgm:t>
        <a:bodyPr/>
        <a:lstStyle/>
        <a:p>
          <a:endParaRPr lang="en-ZA"/>
        </a:p>
      </dgm:t>
    </dgm:pt>
    <dgm:pt modelId="{0EA75CB6-629C-455D-BDFA-18CA9F9BE372}">
      <dgm:prSet phldrT="[Text]" custT="1"/>
      <dgm:spPr/>
      <dgm:t>
        <a:bodyPr/>
        <a:lstStyle/>
        <a:p>
          <a:r>
            <a:rPr lang="en-ZA" sz="1600" dirty="0">
              <a:latin typeface="Arial" panose="020B0604020202020204" pitchFamily="34" charset="0"/>
              <a:cs typeface="Arial" panose="020B0604020202020204" pitchFamily="34" charset="0"/>
            </a:rPr>
            <a:t>Develop/Review Guidelines</a:t>
          </a:r>
        </a:p>
      </dgm:t>
    </dgm:pt>
    <dgm:pt modelId="{64B7E354-AAFE-4EAE-8794-6F89D6C01CD1}" type="parTrans" cxnId="{B9CD0380-7AB2-4AF6-BA37-3DE5FD802844}">
      <dgm:prSet/>
      <dgm:spPr/>
      <dgm:t>
        <a:bodyPr/>
        <a:lstStyle/>
        <a:p>
          <a:endParaRPr lang="en-ZA"/>
        </a:p>
      </dgm:t>
    </dgm:pt>
    <dgm:pt modelId="{755981C0-0218-41A9-88A1-7E21705B8338}" type="sibTrans" cxnId="{B9CD0380-7AB2-4AF6-BA37-3DE5FD802844}">
      <dgm:prSet/>
      <dgm:spPr/>
      <dgm:t>
        <a:bodyPr/>
        <a:lstStyle/>
        <a:p>
          <a:endParaRPr lang="en-ZA"/>
        </a:p>
      </dgm:t>
    </dgm:pt>
    <dgm:pt modelId="{3289756E-9E06-417D-8979-3509E598CB10}">
      <dgm:prSet phldrT="[Text]" custT="1"/>
      <dgm:spPr/>
      <dgm:t>
        <a:bodyPr/>
        <a:lstStyle/>
        <a:p>
          <a:r>
            <a:rPr lang="en-ZA" sz="1200" b="1" dirty="0">
              <a:latin typeface="Arial" panose="020B0604020202020204" pitchFamily="34" charset="0"/>
              <a:cs typeface="Arial" panose="020B0604020202020204" pitchFamily="34" charset="0"/>
            </a:rPr>
            <a:t>Review incident reporting form to provide real time data on COVID-19</a:t>
          </a:r>
        </a:p>
      </dgm:t>
    </dgm:pt>
    <dgm:pt modelId="{05658943-B793-48DD-BE9F-A63BD1CAE503}" type="parTrans" cxnId="{5A083E1B-0D9F-44A0-B427-B7335EBA97ED}">
      <dgm:prSet/>
      <dgm:spPr/>
      <dgm:t>
        <a:bodyPr/>
        <a:lstStyle/>
        <a:p>
          <a:endParaRPr lang="en-ZA"/>
        </a:p>
      </dgm:t>
    </dgm:pt>
    <dgm:pt modelId="{D037ACE6-578F-42FF-9904-93169C4D37B3}" type="sibTrans" cxnId="{5A083E1B-0D9F-44A0-B427-B7335EBA97ED}">
      <dgm:prSet/>
      <dgm:spPr/>
      <dgm:t>
        <a:bodyPr/>
        <a:lstStyle/>
        <a:p>
          <a:endParaRPr lang="en-ZA"/>
        </a:p>
      </dgm:t>
    </dgm:pt>
    <dgm:pt modelId="{BF30003A-6C5D-4B3A-9627-B10D14E0FA31}">
      <dgm:prSet phldrT="[Text]" custT="1"/>
      <dgm:spPr/>
      <dgm:t>
        <a:bodyPr/>
        <a:lstStyle/>
        <a:p>
          <a:r>
            <a:rPr lang="en-ZA" sz="1600" dirty="0">
              <a:latin typeface="Arial" panose="020B0604020202020204" pitchFamily="34" charset="0"/>
              <a:cs typeface="Arial" panose="020B0604020202020204" pitchFamily="34" charset="0"/>
            </a:rPr>
            <a:t>BCP</a:t>
          </a:r>
        </a:p>
      </dgm:t>
    </dgm:pt>
    <dgm:pt modelId="{090F7845-045F-424F-9327-5CBCF633C303}" type="parTrans" cxnId="{DD11B90F-6145-4673-B8F7-0AF3C15E0EA7}">
      <dgm:prSet/>
      <dgm:spPr/>
      <dgm:t>
        <a:bodyPr/>
        <a:lstStyle/>
        <a:p>
          <a:endParaRPr lang="en-ZA"/>
        </a:p>
      </dgm:t>
    </dgm:pt>
    <dgm:pt modelId="{EEBE1EB9-635E-4530-ACE0-8165C3180466}" type="sibTrans" cxnId="{DD11B90F-6145-4673-B8F7-0AF3C15E0EA7}">
      <dgm:prSet/>
      <dgm:spPr/>
      <dgm:t>
        <a:bodyPr/>
        <a:lstStyle/>
        <a:p>
          <a:endParaRPr lang="en-ZA"/>
        </a:p>
      </dgm:t>
    </dgm:pt>
    <dgm:pt modelId="{724B40B8-22E4-4F60-B096-A4CCA12D8A63}">
      <dgm:prSet phldrT="[Text]" custT="1"/>
      <dgm:spPr/>
      <dgm:t>
        <a:bodyPr/>
        <a:lstStyle/>
        <a:p>
          <a:r>
            <a:rPr lang="en-ZA" sz="1200" b="1" dirty="0">
              <a:latin typeface="Arial" panose="020B0604020202020204" pitchFamily="34" charset="0"/>
              <a:cs typeface="Arial" panose="020B0604020202020204" pitchFamily="34" charset="0"/>
            </a:rPr>
            <a:t>Online stakeholder engagements</a:t>
          </a:r>
        </a:p>
      </dgm:t>
    </dgm:pt>
    <dgm:pt modelId="{CE6926C8-825A-4F5E-B780-69477260C9C0}" type="parTrans" cxnId="{AC5046A2-5A50-4C6F-9E2F-E97B2149A8D8}">
      <dgm:prSet/>
      <dgm:spPr/>
      <dgm:t>
        <a:bodyPr/>
        <a:lstStyle/>
        <a:p>
          <a:endParaRPr lang="en-ZA"/>
        </a:p>
      </dgm:t>
    </dgm:pt>
    <dgm:pt modelId="{1A0501EA-C22A-4C20-818C-A524DCA311D3}" type="sibTrans" cxnId="{AC5046A2-5A50-4C6F-9E2F-E97B2149A8D8}">
      <dgm:prSet/>
      <dgm:spPr/>
      <dgm:t>
        <a:bodyPr/>
        <a:lstStyle/>
        <a:p>
          <a:endParaRPr lang="en-ZA"/>
        </a:p>
      </dgm:t>
    </dgm:pt>
    <dgm:pt modelId="{25E72D63-00E2-4281-9A6A-7D23B9050652}">
      <dgm:prSet custT="1"/>
      <dgm:spPr/>
      <dgm:t>
        <a:bodyPr/>
        <a:lstStyle/>
        <a:p>
          <a:r>
            <a:rPr lang="en-ZA" sz="1600" dirty="0">
              <a:latin typeface="Arial" panose="020B0604020202020204" pitchFamily="34" charset="0"/>
              <a:cs typeface="Arial" panose="020B0604020202020204" pitchFamily="34" charset="0"/>
            </a:rPr>
            <a:t>ICT</a:t>
          </a:r>
          <a:r>
            <a:rPr lang="en-ZA" sz="1400" dirty="0"/>
            <a:t> </a:t>
          </a:r>
          <a:r>
            <a:rPr lang="en-ZA" sz="1600" dirty="0">
              <a:latin typeface="Arial" panose="020B0604020202020204" pitchFamily="34" charset="0"/>
              <a:cs typeface="Arial" panose="020B0604020202020204" pitchFamily="34" charset="0"/>
            </a:rPr>
            <a:t>Infrastructure</a:t>
          </a:r>
          <a:r>
            <a:rPr lang="en-ZA" sz="2900" dirty="0"/>
            <a:t> </a:t>
          </a:r>
        </a:p>
      </dgm:t>
    </dgm:pt>
    <dgm:pt modelId="{25E38F9A-B6E6-4E2C-BF1F-E1924E73158E}" type="parTrans" cxnId="{38F4047A-FD6B-4449-9C96-36B9A1FE72BC}">
      <dgm:prSet/>
      <dgm:spPr/>
      <dgm:t>
        <a:bodyPr/>
        <a:lstStyle/>
        <a:p>
          <a:endParaRPr lang="en-ZA"/>
        </a:p>
      </dgm:t>
    </dgm:pt>
    <dgm:pt modelId="{B94193CF-9373-4AEE-85F7-5236DB84482C}" type="sibTrans" cxnId="{38F4047A-FD6B-4449-9C96-36B9A1FE72BC}">
      <dgm:prSet/>
      <dgm:spPr/>
      <dgm:t>
        <a:bodyPr/>
        <a:lstStyle/>
        <a:p>
          <a:endParaRPr lang="en-ZA"/>
        </a:p>
      </dgm:t>
    </dgm:pt>
    <dgm:pt modelId="{744F9E26-DBE7-405A-8E08-02A576B3429A}">
      <dgm:prSet custT="1"/>
      <dgm:spPr/>
      <dgm:t>
        <a:bodyPr/>
        <a:lstStyle/>
        <a:p>
          <a:r>
            <a:rPr lang="en-ZA" sz="1600" dirty="0">
              <a:latin typeface="Arial" panose="020B0604020202020204" pitchFamily="34" charset="0"/>
              <a:cs typeface="Arial" panose="020B0604020202020204" pitchFamily="34" charset="0"/>
            </a:rPr>
            <a:t>Reducing</a:t>
          </a:r>
          <a:r>
            <a:rPr lang="en-ZA" sz="1600" dirty="0"/>
            <a:t> </a:t>
          </a:r>
          <a:r>
            <a:rPr lang="en-ZA" sz="1600" dirty="0">
              <a:latin typeface="Arial" panose="020B0604020202020204" pitchFamily="34" charset="0"/>
              <a:cs typeface="Arial" panose="020B0604020202020204" pitchFamily="34" charset="0"/>
            </a:rPr>
            <a:t>impact of job losses</a:t>
          </a:r>
        </a:p>
      </dgm:t>
    </dgm:pt>
    <dgm:pt modelId="{25FA141E-E48C-49C3-A74F-6B47EDA51192}" type="parTrans" cxnId="{C7AB5106-82F8-4E07-B15B-67C7FFE1092C}">
      <dgm:prSet/>
      <dgm:spPr/>
      <dgm:t>
        <a:bodyPr/>
        <a:lstStyle/>
        <a:p>
          <a:endParaRPr lang="en-ZA"/>
        </a:p>
      </dgm:t>
    </dgm:pt>
    <dgm:pt modelId="{5B979CA4-CE13-44FB-A2CB-9333C218B973}" type="sibTrans" cxnId="{C7AB5106-82F8-4E07-B15B-67C7FFE1092C}">
      <dgm:prSet/>
      <dgm:spPr/>
      <dgm:t>
        <a:bodyPr/>
        <a:lstStyle/>
        <a:p>
          <a:endParaRPr lang="en-ZA"/>
        </a:p>
      </dgm:t>
    </dgm:pt>
    <dgm:pt modelId="{943C5D32-1D4E-4EAC-92E7-707376D51291}">
      <dgm:prSet custT="1"/>
      <dgm:spPr/>
      <dgm:t>
        <a:bodyPr/>
        <a:lstStyle/>
        <a:p>
          <a:r>
            <a:rPr lang="en-ZA" sz="1200" b="1" dirty="0">
              <a:latin typeface="Arial" panose="020B0604020202020204" pitchFamily="34" charset="0"/>
              <a:cs typeface="Arial" panose="020B0604020202020204" pitchFamily="34" charset="0"/>
            </a:rPr>
            <a:t>Develop and implement OHS training programme with MQA through the recently established CETM</a:t>
          </a:r>
        </a:p>
      </dgm:t>
    </dgm:pt>
    <dgm:pt modelId="{0F7CDC7F-731F-4F3D-B72C-113D4E5086F5}" type="parTrans" cxnId="{8AB9EC74-A2EC-4C37-8B82-7D287F225296}">
      <dgm:prSet/>
      <dgm:spPr/>
      <dgm:t>
        <a:bodyPr/>
        <a:lstStyle/>
        <a:p>
          <a:endParaRPr lang="en-ZA"/>
        </a:p>
      </dgm:t>
    </dgm:pt>
    <dgm:pt modelId="{A3B4930C-B32C-48D4-B6C2-2B60318ECDB5}" type="sibTrans" cxnId="{8AB9EC74-A2EC-4C37-8B82-7D287F225296}">
      <dgm:prSet/>
      <dgm:spPr/>
      <dgm:t>
        <a:bodyPr/>
        <a:lstStyle/>
        <a:p>
          <a:endParaRPr lang="en-ZA"/>
        </a:p>
      </dgm:t>
    </dgm:pt>
    <dgm:pt modelId="{277FF1F8-57EA-4414-9841-D209F9D4D591}">
      <dgm:prSet custT="1"/>
      <dgm:spPr/>
      <dgm:t>
        <a:bodyPr/>
        <a:lstStyle/>
        <a:p>
          <a:r>
            <a:rPr lang="en-ZA" sz="1600" dirty="0">
              <a:latin typeface="Arial" panose="020B0604020202020204" pitchFamily="34" charset="0"/>
              <a:cs typeface="Arial" panose="020B0604020202020204" pitchFamily="34" charset="0"/>
            </a:rPr>
            <a:t>Financial</a:t>
          </a:r>
          <a:r>
            <a:rPr lang="en-ZA" sz="1400" dirty="0"/>
            <a:t> </a:t>
          </a:r>
          <a:r>
            <a:rPr lang="en-ZA" sz="1600" dirty="0">
              <a:latin typeface="Arial" panose="020B0604020202020204" pitchFamily="34" charset="0"/>
              <a:cs typeface="Arial" panose="020B0604020202020204" pitchFamily="34" charset="0"/>
            </a:rPr>
            <a:t>sustainability</a:t>
          </a:r>
        </a:p>
      </dgm:t>
    </dgm:pt>
    <dgm:pt modelId="{7AFC5A89-FA48-4B26-BE43-2274E8782CE0}" type="parTrans" cxnId="{4CFADCBB-DAC3-465E-9B54-A800C3FF9CE4}">
      <dgm:prSet/>
      <dgm:spPr/>
      <dgm:t>
        <a:bodyPr/>
        <a:lstStyle/>
        <a:p>
          <a:endParaRPr lang="en-ZA"/>
        </a:p>
      </dgm:t>
    </dgm:pt>
    <dgm:pt modelId="{5C0C5C74-CCAA-4062-BC23-6976863D9BF3}" type="sibTrans" cxnId="{4CFADCBB-DAC3-465E-9B54-A800C3FF9CE4}">
      <dgm:prSet/>
      <dgm:spPr/>
      <dgm:t>
        <a:bodyPr/>
        <a:lstStyle/>
        <a:p>
          <a:endParaRPr lang="en-ZA"/>
        </a:p>
      </dgm:t>
    </dgm:pt>
    <dgm:pt modelId="{F6348E21-35E8-4721-8221-6C597871D569}">
      <dgm:prSet phldrT="[Text]" custT="1"/>
      <dgm:spPr/>
      <dgm:t>
        <a:bodyPr/>
        <a:lstStyle/>
        <a:p>
          <a:endParaRPr lang="en-ZA" sz="1200" dirty="0">
            <a:solidFill>
              <a:schemeClr val="bg1">
                <a:lumMod val="50000"/>
              </a:schemeClr>
            </a:solidFill>
            <a:latin typeface="Arial" panose="020B0604020202020204" pitchFamily="34" charset="0"/>
            <a:cs typeface="Arial" panose="020B0604020202020204" pitchFamily="34" charset="0"/>
          </a:endParaRPr>
        </a:p>
      </dgm:t>
    </dgm:pt>
    <dgm:pt modelId="{7E58BC98-77A9-4C83-861D-7AC784674185}" type="parTrans" cxnId="{21865BE6-EF8B-417B-99BC-DB81F08B1CFD}">
      <dgm:prSet/>
      <dgm:spPr/>
      <dgm:t>
        <a:bodyPr/>
        <a:lstStyle/>
        <a:p>
          <a:endParaRPr lang="en-ZA"/>
        </a:p>
      </dgm:t>
    </dgm:pt>
    <dgm:pt modelId="{4EFEC639-0A1B-4DA2-B5D0-7A768F573FC2}" type="sibTrans" cxnId="{21865BE6-EF8B-417B-99BC-DB81F08B1CFD}">
      <dgm:prSet/>
      <dgm:spPr/>
      <dgm:t>
        <a:bodyPr/>
        <a:lstStyle/>
        <a:p>
          <a:endParaRPr lang="en-ZA"/>
        </a:p>
      </dgm:t>
    </dgm:pt>
    <dgm:pt modelId="{5B8FC88F-B796-4CF1-8DB3-A54D173B8EDE}">
      <dgm:prSet phldrT="[Text]" custT="1"/>
      <dgm:spPr/>
      <dgm:t>
        <a:bodyPr/>
        <a:lstStyle/>
        <a:p>
          <a:r>
            <a:rPr lang="en-ZA" sz="1200" b="1" dirty="0">
              <a:latin typeface="Arial" panose="020B0604020202020204" pitchFamily="34" charset="0"/>
              <a:cs typeface="Arial" panose="020B0604020202020204" pitchFamily="34" charset="0"/>
            </a:rPr>
            <a:t>Investigate practical measures for physical distancing</a:t>
          </a:r>
        </a:p>
      </dgm:t>
    </dgm:pt>
    <dgm:pt modelId="{45F18580-809B-43AA-A73A-80B07F63A1E6}" type="parTrans" cxnId="{91448ACC-F42B-4177-8DAC-A2ACBF83627C}">
      <dgm:prSet/>
      <dgm:spPr/>
      <dgm:t>
        <a:bodyPr/>
        <a:lstStyle/>
        <a:p>
          <a:endParaRPr lang="en-ZA"/>
        </a:p>
      </dgm:t>
    </dgm:pt>
    <dgm:pt modelId="{9E9F7A57-A6E3-4360-AAC4-13095B9D9915}" type="sibTrans" cxnId="{91448ACC-F42B-4177-8DAC-A2ACBF83627C}">
      <dgm:prSet/>
      <dgm:spPr/>
      <dgm:t>
        <a:bodyPr/>
        <a:lstStyle/>
        <a:p>
          <a:endParaRPr lang="en-ZA"/>
        </a:p>
      </dgm:t>
    </dgm:pt>
    <dgm:pt modelId="{34FE4781-6F3F-49B6-907E-F3106E6570F4}">
      <dgm:prSet phldrT="[Text]" custT="1"/>
      <dgm:spPr/>
      <dgm:t>
        <a:bodyPr/>
        <a:lstStyle/>
        <a:p>
          <a:endParaRPr lang="en-ZA" sz="1200" dirty="0">
            <a:latin typeface="Arial" panose="020B0604020202020204" pitchFamily="34" charset="0"/>
            <a:cs typeface="Arial" panose="020B0604020202020204" pitchFamily="34" charset="0"/>
          </a:endParaRPr>
        </a:p>
      </dgm:t>
    </dgm:pt>
    <dgm:pt modelId="{4EF14DFC-4DF3-4F3A-B345-B33EE55180E4}" type="parTrans" cxnId="{4F0F8A69-894E-4D94-BEF8-7D9B80F76D26}">
      <dgm:prSet/>
      <dgm:spPr/>
      <dgm:t>
        <a:bodyPr/>
        <a:lstStyle/>
        <a:p>
          <a:endParaRPr lang="en-ZA"/>
        </a:p>
      </dgm:t>
    </dgm:pt>
    <dgm:pt modelId="{89D2371B-1B39-430E-B65B-7B1B4322B9D7}" type="sibTrans" cxnId="{4F0F8A69-894E-4D94-BEF8-7D9B80F76D26}">
      <dgm:prSet/>
      <dgm:spPr/>
      <dgm:t>
        <a:bodyPr/>
        <a:lstStyle/>
        <a:p>
          <a:endParaRPr lang="en-ZA"/>
        </a:p>
      </dgm:t>
    </dgm:pt>
    <dgm:pt modelId="{5E79D717-FE58-431D-9445-59B0EADBE3E5}">
      <dgm:prSet phldrT="[Text]" custT="1"/>
      <dgm:spPr/>
      <dgm:t>
        <a:bodyPr/>
        <a:lstStyle/>
        <a:p>
          <a:r>
            <a:rPr lang="en-ZA" sz="1200" b="1" dirty="0">
              <a:latin typeface="Arial" panose="020B0604020202020204" pitchFamily="34" charset="0"/>
              <a:cs typeface="Arial" panose="020B0604020202020204" pitchFamily="34" charset="0"/>
            </a:rPr>
            <a:t>Review previous research initiatives that can be used to combat COVID-19</a:t>
          </a:r>
        </a:p>
      </dgm:t>
    </dgm:pt>
    <dgm:pt modelId="{088868EB-2DA5-4ACC-A53B-B7D9A2014EE9}" type="parTrans" cxnId="{1AAC5E87-9715-4F59-9A8E-CF9AD16FB83B}">
      <dgm:prSet/>
      <dgm:spPr/>
      <dgm:t>
        <a:bodyPr/>
        <a:lstStyle/>
        <a:p>
          <a:endParaRPr lang="en-ZA"/>
        </a:p>
      </dgm:t>
    </dgm:pt>
    <dgm:pt modelId="{ACC79DB8-4103-4377-B596-1D75A3C3B73F}" type="sibTrans" cxnId="{1AAC5E87-9715-4F59-9A8E-CF9AD16FB83B}">
      <dgm:prSet/>
      <dgm:spPr/>
      <dgm:t>
        <a:bodyPr/>
        <a:lstStyle/>
        <a:p>
          <a:endParaRPr lang="en-ZA"/>
        </a:p>
      </dgm:t>
    </dgm:pt>
    <dgm:pt modelId="{A6058FFC-9375-4743-88A8-CAF6F61364AD}">
      <dgm:prSet phldrT="[Text]" custT="1"/>
      <dgm:spPr/>
      <dgm:t>
        <a:bodyPr/>
        <a:lstStyle/>
        <a:p>
          <a:endParaRPr lang="en-ZA" sz="1200" dirty="0">
            <a:latin typeface="Arial" panose="020B0604020202020204" pitchFamily="34" charset="0"/>
            <a:cs typeface="Arial" panose="020B0604020202020204" pitchFamily="34" charset="0"/>
          </a:endParaRPr>
        </a:p>
      </dgm:t>
    </dgm:pt>
    <dgm:pt modelId="{827708E1-6955-40F0-AE5C-BDE2638153CA}" type="parTrans" cxnId="{E12AB13D-0B7E-40F3-856E-94DD6502D192}">
      <dgm:prSet/>
      <dgm:spPr/>
      <dgm:t>
        <a:bodyPr/>
        <a:lstStyle/>
        <a:p>
          <a:endParaRPr lang="en-ZA"/>
        </a:p>
      </dgm:t>
    </dgm:pt>
    <dgm:pt modelId="{9B45D7A7-5F07-449F-B468-220A4F6E250D}" type="sibTrans" cxnId="{E12AB13D-0B7E-40F3-856E-94DD6502D192}">
      <dgm:prSet/>
      <dgm:spPr/>
      <dgm:t>
        <a:bodyPr/>
        <a:lstStyle/>
        <a:p>
          <a:endParaRPr lang="en-ZA"/>
        </a:p>
      </dgm:t>
    </dgm:pt>
    <dgm:pt modelId="{6DC8A0E9-32C5-4CDD-92F9-35A492FDCE79}">
      <dgm:prSet custT="1"/>
      <dgm:spPr/>
      <dgm:t>
        <a:bodyPr/>
        <a:lstStyle/>
        <a:p>
          <a:r>
            <a:rPr lang="en-US" sz="1200" b="1" dirty="0">
              <a:latin typeface="Arial" panose="020B0604020202020204" pitchFamily="34" charset="0"/>
              <a:cs typeface="Arial" panose="020B0604020202020204" pitchFamily="34" charset="0"/>
            </a:rPr>
            <a:t>MHSC APP with Capability of contact tracking</a:t>
          </a:r>
          <a:endParaRPr lang="en-ZA" sz="1900" b="1" dirty="0">
            <a:latin typeface="Arial" panose="020B0604020202020204" pitchFamily="34" charset="0"/>
            <a:cs typeface="Arial" panose="020B0604020202020204" pitchFamily="34" charset="0"/>
          </a:endParaRPr>
        </a:p>
      </dgm:t>
    </dgm:pt>
    <dgm:pt modelId="{4616650A-846C-468F-9997-F097F196AE6D}" type="parTrans" cxnId="{0A8F69A1-FDC5-4EEC-8577-5ED0FF7B88F5}">
      <dgm:prSet/>
      <dgm:spPr/>
      <dgm:t>
        <a:bodyPr/>
        <a:lstStyle/>
        <a:p>
          <a:endParaRPr lang="en-ZA"/>
        </a:p>
      </dgm:t>
    </dgm:pt>
    <dgm:pt modelId="{4613659E-B377-432A-A017-4ABE90AF82B5}" type="sibTrans" cxnId="{0A8F69A1-FDC5-4EEC-8577-5ED0FF7B88F5}">
      <dgm:prSet/>
      <dgm:spPr/>
      <dgm:t>
        <a:bodyPr/>
        <a:lstStyle/>
        <a:p>
          <a:endParaRPr lang="en-ZA"/>
        </a:p>
      </dgm:t>
    </dgm:pt>
    <dgm:pt modelId="{C423A752-C33A-4449-9E6A-7E05662DE887}">
      <dgm:prSet custT="1"/>
      <dgm:spPr/>
      <dgm:t>
        <a:bodyPr/>
        <a:lstStyle/>
        <a:p>
          <a:r>
            <a:rPr lang="en-ZA" sz="1200" b="1" dirty="0">
              <a:latin typeface="Arial" panose="020B0604020202020204" pitchFamily="34" charset="0"/>
              <a:cs typeface="Arial" panose="020B0604020202020204" pitchFamily="34" charset="0"/>
            </a:rPr>
            <a:t>Diversify revenue generation sources</a:t>
          </a:r>
        </a:p>
      </dgm:t>
    </dgm:pt>
    <dgm:pt modelId="{486B89D7-E9BF-45F8-90ED-9FE8C1A83D51}" type="parTrans" cxnId="{27D38BCD-AFD7-4A6C-B4D5-59CACB256A33}">
      <dgm:prSet/>
      <dgm:spPr/>
      <dgm:t>
        <a:bodyPr/>
        <a:lstStyle/>
        <a:p>
          <a:endParaRPr lang="en-ZA"/>
        </a:p>
      </dgm:t>
    </dgm:pt>
    <dgm:pt modelId="{B0D4C736-6BA3-4297-93C9-A4EA22809E0F}" type="sibTrans" cxnId="{27D38BCD-AFD7-4A6C-B4D5-59CACB256A33}">
      <dgm:prSet/>
      <dgm:spPr/>
      <dgm:t>
        <a:bodyPr/>
        <a:lstStyle/>
        <a:p>
          <a:endParaRPr lang="en-ZA"/>
        </a:p>
      </dgm:t>
    </dgm:pt>
    <dgm:pt modelId="{CAAEFB71-022F-4A57-92E8-7297265369E6}">
      <dgm:prSet phldrT="[Text]" custT="1"/>
      <dgm:spPr/>
      <dgm:t>
        <a:bodyPr/>
        <a:lstStyle/>
        <a:p>
          <a:r>
            <a:rPr lang="en-ZA" sz="1200" b="1" dirty="0">
              <a:latin typeface="Arial" panose="020B0604020202020204" pitchFamily="34" charset="0"/>
              <a:cs typeface="Arial" panose="020B0604020202020204" pitchFamily="34" charset="0"/>
            </a:rPr>
            <a:t>Provide guidelines on safe RTW procedure</a:t>
          </a:r>
        </a:p>
      </dgm:t>
    </dgm:pt>
    <dgm:pt modelId="{C9846BFF-CD3B-4E97-8E16-01C566716F02}" type="parTrans" cxnId="{848DE179-2C06-4F71-9AF3-64CED2D95A4D}">
      <dgm:prSet/>
      <dgm:spPr/>
      <dgm:t>
        <a:bodyPr/>
        <a:lstStyle/>
        <a:p>
          <a:endParaRPr lang="en-ZA"/>
        </a:p>
      </dgm:t>
    </dgm:pt>
    <dgm:pt modelId="{991A245B-FCBE-42A9-ABFF-ACC29CCEB28A}" type="sibTrans" cxnId="{848DE179-2C06-4F71-9AF3-64CED2D95A4D}">
      <dgm:prSet/>
      <dgm:spPr/>
      <dgm:t>
        <a:bodyPr/>
        <a:lstStyle/>
        <a:p>
          <a:endParaRPr lang="en-ZA"/>
        </a:p>
      </dgm:t>
    </dgm:pt>
    <dgm:pt modelId="{37E06C66-A2D6-4C86-B261-37B5FDEE82A6}">
      <dgm:prSet phldrT="[Text]" custT="1"/>
      <dgm:spPr/>
      <dgm:t>
        <a:bodyPr/>
        <a:lstStyle/>
        <a:p>
          <a:endParaRPr lang="en-ZA" sz="1200" dirty="0">
            <a:latin typeface="Arial" panose="020B0604020202020204" pitchFamily="34" charset="0"/>
            <a:cs typeface="Arial" panose="020B0604020202020204" pitchFamily="34" charset="0"/>
          </a:endParaRPr>
        </a:p>
      </dgm:t>
    </dgm:pt>
    <dgm:pt modelId="{E43ABC4E-A05D-416B-977F-71C90A17540D}" type="parTrans" cxnId="{43D64811-EB2D-47C2-AB62-05F10DDB6AE8}">
      <dgm:prSet/>
      <dgm:spPr/>
      <dgm:t>
        <a:bodyPr/>
        <a:lstStyle/>
        <a:p>
          <a:endParaRPr lang="en-ZA"/>
        </a:p>
      </dgm:t>
    </dgm:pt>
    <dgm:pt modelId="{840CAE6D-2B4D-47C4-8B7A-606D4B88286A}" type="sibTrans" cxnId="{43D64811-EB2D-47C2-AB62-05F10DDB6AE8}">
      <dgm:prSet/>
      <dgm:spPr/>
      <dgm:t>
        <a:bodyPr/>
        <a:lstStyle/>
        <a:p>
          <a:endParaRPr lang="en-ZA"/>
        </a:p>
      </dgm:t>
    </dgm:pt>
    <dgm:pt modelId="{A7A7E9A2-1359-4CF5-B29C-83DCC456CEF3}">
      <dgm:prSet phldrT="[Text]" custT="1"/>
      <dgm:spPr/>
      <dgm:t>
        <a:bodyPr/>
        <a:lstStyle/>
        <a:p>
          <a:r>
            <a:rPr lang="en-ZA" sz="1200" b="1" dirty="0">
              <a:latin typeface="Arial" panose="020B0604020202020204" pitchFamily="34" charset="0"/>
              <a:cs typeface="Arial" panose="020B0604020202020204" pitchFamily="34" charset="0"/>
            </a:rPr>
            <a:t>Provide guidelines on hygiene and occupational medicine measures </a:t>
          </a:r>
        </a:p>
      </dgm:t>
    </dgm:pt>
    <dgm:pt modelId="{5E41A508-D34F-42CB-AF95-1FE5E3EC13B4}" type="parTrans" cxnId="{5F30F992-A147-4E04-BD56-6FEDFC2AA7AE}">
      <dgm:prSet/>
      <dgm:spPr/>
      <dgm:t>
        <a:bodyPr/>
        <a:lstStyle/>
        <a:p>
          <a:endParaRPr lang="en-ZA"/>
        </a:p>
      </dgm:t>
    </dgm:pt>
    <dgm:pt modelId="{263A37A6-E65B-435D-9340-CB9247788080}" type="sibTrans" cxnId="{5F30F992-A147-4E04-BD56-6FEDFC2AA7AE}">
      <dgm:prSet/>
      <dgm:spPr/>
      <dgm:t>
        <a:bodyPr/>
        <a:lstStyle/>
        <a:p>
          <a:endParaRPr lang="en-ZA"/>
        </a:p>
      </dgm:t>
    </dgm:pt>
    <dgm:pt modelId="{99759785-8541-4982-886C-88445D83EA97}">
      <dgm:prSet phldrT="[Text]" custT="1"/>
      <dgm:spPr/>
      <dgm:t>
        <a:bodyPr/>
        <a:lstStyle/>
        <a:p>
          <a:endParaRPr lang="en-ZA" sz="1200" dirty="0">
            <a:latin typeface="Arial" panose="020B0604020202020204" pitchFamily="34" charset="0"/>
            <a:cs typeface="Arial" panose="020B0604020202020204" pitchFamily="34" charset="0"/>
          </a:endParaRPr>
        </a:p>
      </dgm:t>
    </dgm:pt>
    <dgm:pt modelId="{E1E1FF46-0279-4CAA-BEC3-44950A139A5D}" type="parTrans" cxnId="{5AB761C4-9563-4833-A16C-E7EF08CDE8FD}">
      <dgm:prSet/>
      <dgm:spPr/>
      <dgm:t>
        <a:bodyPr/>
        <a:lstStyle/>
        <a:p>
          <a:endParaRPr lang="en-ZA"/>
        </a:p>
      </dgm:t>
    </dgm:pt>
    <dgm:pt modelId="{7C54C398-1707-4ADE-BD21-64ECBBB4075A}" type="sibTrans" cxnId="{5AB761C4-9563-4833-A16C-E7EF08CDE8FD}">
      <dgm:prSet/>
      <dgm:spPr/>
      <dgm:t>
        <a:bodyPr/>
        <a:lstStyle/>
        <a:p>
          <a:endParaRPr lang="en-ZA"/>
        </a:p>
      </dgm:t>
    </dgm:pt>
    <dgm:pt modelId="{2536924F-B030-45C0-B8CE-DC9E6D7BC0C5}">
      <dgm:prSet phldrT="[Text]" custT="1"/>
      <dgm:spPr/>
      <dgm:t>
        <a:bodyPr/>
        <a:lstStyle/>
        <a:p>
          <a:r>
            <a:rPr lang="en-ZA" sz="1200" b="1" dirty="0">
              <a:latin typeface="Arial" panose="020B0604020202020204" pitchFamily="34" charset="0"/>
              <a:cs typeface="Arial" panose="020B0604020202020204" pitchFamily="34" charset="0"/>
            </a:rPr>
            <a:t>Creation of SMS portal for instant messaging</a:t>
          </a:r>
        </a:p>
      </dgm:t>
    </dgm:pt>
    <dgm:pt modelId="{4B9908D9-1C7E-4845-98C1-A7EF35D1E306}" type="parTrans" cxnId="{F9FAF7F0-6A74-4174-A96A-7D6B79A93C77}">
      <dgm:prSet/>
      <dgm:spPr/>
      <dgm:t>
        <a:bodyPr/>
        <a:lstStyle/>
        <a:p>
          <a:endParaRPr lang="en-ZA"/>
        </a:p>
      </dgm:t>
    </dgm:pt>
    <dgm:pt modelId="{DB586A39-A750-4084-A2E3-F7B068BC874A}" type="sibTrans" cxnId="{F9FAF7F0-6A74-4174-A96A-7D6B79A93C77}">
      <dgm:prSet/>
      <dgm:spPr/>
      <dgm:t>
        <a:bodyPr/>
        <a:lstStyle/>
        <a:p>
          <a:endParaRPr lang="en-ZA"/>
        </a:p>
      </dgm:t>
    </dgm:pt>
    <dgm:pt modelId="{2C293C73-87EA-440C-BE01-4B1E9155769C}">
      <dgm:prSet phldrT="[Text]" custT="1"/>
      <dgm:spPr/>
      <dgm:t>
        <a:bodyPr/>
        <a:lstStyle/>
        <a:p>
          <a:endParaRPr lang="en-ZA" sz="1200" dirty="0">
            <a:latin typeface="Arial" panose="020B0604020202020204" pitchFamily="34" charset="0"/>
            <a:cs typeface="Arial" panose="020B0604020202020204" pitchFamily="34" charset="0"/>
          </a:endParaRPr>
        </a:p>
      </dgm:t>
    </dgm:pt>
    <dgm:pt modelId="{5F47616E-11A7-45D8-8321-C95D81BAC74A}" type="parTrans" cxnId="{AD3F3512-BC8A-4234-9AAE-DCE1D1A55E5A}">
      <dgm:prSet/>
      <dgm:spPr/>
      <dgm:t>
        <a:bodyPr/>
        <a:lstStyle/>
        <a:p>
          <a:endParaRPr lang="en-ZA"/>
        </a:p>
      </dgm:t>
    </dgm:pt>
    <dgm:pt modelId="{11C4534C-DBF2-4B7D-B8C3-975648868662}" type="sibTrans" cxnId="{AD3F3512-BC8A-4234-9AAE-DCE1D1A55E5A}">
      <dgm:prSet/>
      <dgm:spPr/>
      <dgm:t>
        <a:bodyPr/>
        <a:lstStyle/>
        <a:p>
          <a:endParaRPr lang="en-ZA"/>
        </a:p>
      </dgm:t>
    </dgm:pt>
    <dgm:pt modelId="{9400975A-0F9B-42C2-AF4B-610149E160EC}">
      <dgm:prSet phldrT="[Text]" custT="1"/>
      <dgm:spPr/>
      <dgm:t>
        <a:bodyPr/>
        <a:lstStyle/>
        <a:p>
          <a:r>
            <a:rPr lang="en-ZA" sz="1200" b="1" dirty="0">
              <a:latin typeface="Arial" panose="020B0604020202020204" pitchFamily="34" charset="0"/>
              <a:cs typeface="Arial" panose="020B0604020202020204" pitchFamily="34" charset="0"/>
            </a:rPr>
            <a:t>Use of social networks and media</a:t>
          </a:r>
        </a:p>
      </dgm:t>
    </dgm:pt>
    <dgm:pt modelId="{5C15E869-FA9C-4815-9B17-809857E55AD4}" type="parTrans" cxnId="{AACD6762-6378-40CE-999A-FF19090B6017}">
      <dgm:prSet/>
      <dgm:spPr/>
      <dgm:t>
        <a:bodyPr/>
        <a:lstStyle/>
        <a:p>
          <a:endParaRPr lang="en-ZA"/>
        </a:p>
      </dgm:t>
    </dgm:pt>
    <dgm:pt modelId="{D3526552-E91C-4787-A062-09C6D5D41471}" type="sibTrans" cxnId="{AACD6762-6378-40CE-999A-FF19090B6017}">
      <dgm:prSet/>
      <dgm:spPr/>
      <dgm:t>
        <a:bodyPr/>
        <a:lstStyle/>
        <a:p>
          <a:endParaRPr lang="en-ZA"/>
        </a:p>
      </dgm:t>
    </dgm:pt>
    <dgm:pt modelId="{11C6D33A-C042-4A66-BA5E-0954CA04091E}">
      <dgm:prSet phldrT="[Text]" custT="1"/>
      <dgm:spPr/>
      <dgm:t>
        <a:bodyPr/>
        <a:lstStyle/>
        <a:p>
          <a:endParaRPr lang="en-ZA" sz="1200" dirty="0">
            <a:latin typeface="Arial" panose="020B0604020202020204" pitchFamily="34" charset="0"/>
            <a:cs typeface="Arial" panose="020B0604020202020204" pitchFamily="34" charset="0"/>
          </a:endParaRPr>
        </a:p>
      </dgm:t>
    </dgm:pt>
    <dgm:pt modelId="{DB0AEE10-2DD7-4681-B99A-941546DB6752}" type="parTrans" cxnId="{2C70D339-5689-41D6-8735-9FFD530D999A}">
      <dgm:prSet/>
      <dgm:spPr/>
      <dgm:t>
        <a:bodyPr/>
        <a:lstStyle/>
        <a:p>
          <a:endParaRPr lang="en-ZA"/>
        </a:p>
      </dgm:t>
    </dgm:pt>
    <dgm:pt modelId="{98FAE250-D4DD-42A2-92F2-50D43146E753}" type="sibTrans" cxnId="{2C70D339-5689-41D6-8735-9FFD530D999A}">
      <dgm:prSet/>
      <dgm:spPr/>
      <dgm:t>
        <a:bodyPr/>
        <a:lstStyle/>
        <a:p>
          <a:endParaRPr lang="en-ZA"/>
        </a:p>
      </dgm:t>
    </dgm:pt>
    <dgm:pt modelId="{E627B464-6407-43B9-BA13-520907825056}">
      <dgm:prSet phldrT="[Text]" custT="1"/>
      <dgm:spPr/>
      <dgm:t>
        <a:bodyPr/>
        <a:lstStyle/>
        <a:p>
          <a:r>
            <a:rPr lang="en-ZA" sz="1200" b="1" dirty="0">
              <a:latin typeface="Arial" panose="020B0604020202020204" pitchFamily="34" charset="0"/>
              <a:cs typeface="Arial" panose="020B0604020202020204" pitchFamily="34" charset="0"/>
            </a:rPr>
            <a:t>Radio stations broadcasting</a:t>
          </a:r>
        </a:p>
      </dgm:t>
    </dgm:pt>
    <dgm:pt modelId="{52CC2F9C-7069-4A66-8C72-9BB0FA013F64}" type="parTrans" cxnId="{6253C1D3-B7F3-4055-92F5-059A43DEE4E4}">
      <dgm:prSet/>
      <dgm:spPr/>
      <dgm:t>
        <a:bodyPr/>
        <a:lstStyle/>
        <a:p>
          <a:endParaRPr lang="en-ZA"/>
        </a:p>
      </dgm:t>
    </dgm:pt>
    <dgm:pt modelId="{79314381-747E-4B5B-B3AF-9DC53A286411}" type="sibTrans" cxnId="{6253C1D3-B7F3-4055-92F5-059A43DEE4E4}">
      <dgm:prSet/>
      <dgm:spPr/>
      <dgm:t>
        <a:bodyPr/>
        <a:lstStyle/>
        <a:p>
          <a:endParaRPr lang="en-ZA"/>
        </a:p>
      </dgm:t>
    </dgm:pt>
    <dgm:pt modelId="{A30332E1-3A31-49A1-AEE2-30F5BA535051}">
      <dgm:prSet phldrT="[Text]" custT="1"/>
      <dgm:spPr/>
      <dgm:t>
        <a:bodyPr/>
        <a:lstStyle/>
        <a:p>
          <a:endParaRPr lang="en-ZA" sz="1200" dirty="0">
            <a:latin typeface="Arial" panose="020B0604020202020204" pitchFamily="34" charset="0"/>
            <a:cs typeface="Arial" panose="020B0604020202020204" pitchFamily="34" charset="0"/>
          </a:endParaRPr>
        </a:p>
      </dgm:t>
    </dgm:pt>
    <dgm:pt modelId="{C37A23F4-6376-4A25-B256-78C4CEB4EC19}" type="parTrans" cxnId="{6B5DBF0E-BFC9-404C-9E9B-98CF6FB33584}">
      <dgm:prSet/>
      <dgm:spPr/>
      <dgm:t>
        <a:bodyPr/>
        <a:lstStyle/>
        <a:p>
          <a:endParaRPr lang="en-ZA"/>
        </a:p>
      </dgm:t>
    </dgm:pt>
    <dgm:pt modelId="{D11B0EC7-0159-4501-B8AD-2F1B7A7D3185}" type="sibTrans" cxnId="{6B5DBF0E-BFC9-404C-9E9B-98CF6FB33584}">
      <dgm:prSet/>
      <dgm:spPr/>
      <dgm:t>
        <a:bodyPr/>
        <a:lstStyle/>
        <a:p>
          <a:endParaRPr lang="en-ZA"/>
        </a:p>
      </dgm:t>
    </dgm:pt>
    <dgm:pt modelId="{EF2C70F8-710D-458D-8478-1FA844E5C9EA}">
      <dgm:prSet phldrT="[Text]" custT="1"/>
      <dgm:spPr/>
      <dgm:t>
        <a:bodyPr/>
        <a:lstStyle/>
        <a:p>
          <a:endParaRPr lang="en-ZA" sz="1200" dirty="0">
            <a:latin typeface="Arial" panose="020B0604020202020204" pitchFamily="34" charset="0"/>
            <a:cs typeface="Arial" panose="020B0604020202020204" pitchFamily="34" charset="0"/>
          </a:endParaRPr>
        </a:p>
      </dgm:t>
    </dgm:pt>
    <dgm:pt modelId="{70C3BCF6-6EB3-4703-806A-8FE3F05DD844}" type="parTrans" cxnId="{F22994BC-6A26-4809-BE91-2460A4EE5D9A}">
      <dgm:prSet/>
      <dgm:spPr/>
      <dgm:t>
        <a:bodyPr/>
        <a:lstStyle/>
        <a:p>
          <a:endParaRPr lang="en-ZA"/>
        </a:p>
      </dgm:t>
    </dgm:pt>
    <dgm:pt modelId="{09F61B4C-4AF9-4859-A111-FB4698E71754}" type="sibTrans" cxnId="{F22994BC-6A26-4809-BE91-2460A4EE5D9A}">
      <dgm:prSet/>
      <dgm:spPr/>
      <dgm:t>
        <a:bodyPr/>
        <a:lstStyle/>
        <a:p>
          <a:endParaRPr lang="en-ZA"/>
        </a:p>
      </dgm:t>
    </dgm:pt>
    <dgm:pt modelId="{E03CFEE4-2855-4452-B727-F028B226F7B0}">
      <dgm:prSet phldrT="[Text]" custT="1"/>
      <dgm:spPr/>
      <dgm:t>
        <a:bodyPr/>
        <a:lstStyle/>
        <a:p>
          <a:endParaRPr lang="en-ZA" sz="1200" dirty="0">
            <a:latin typeface="Arial" panose="020B0604020202020204" pitchFamily="34" charset="0"/>
            <a:cs typeface="Arial" panose="020B0604020202020204" pitchFamily="34" charset="0"/>
          </a:endParaRPr>
        </a:p>
      </dgm:t>
    </dgm:pt>
    <dgm:pt modelId="{3EA5ACF8-3CEF-40A7-A54E-E607D0C9AEA4}" type="parTrans" cxnId="{F0E73D34-D17A-4E96-ACBB-462D22B7021C}">
      <dgm:prSet/>
      <dgm:spPr/>
      <dgm:t>
        <a:bodyPr/>
        <a:lstStyle/>
        <a:p>
          <a:endParaRPr lang="en-ZA"/>
        </a:p>
      </dgm:t>
    </dgm:pt>
    <dgm:pt modelId="{D72232E2-5544-4FAE-9EBD-38E39D1F4857}" type="sibTrans" cxnId="{F0E73D34-D17A-4E96-ACBB-462D22B7021C}">
      <dgm:prSet/>
      <dgm:spPr/>
      <dgm:t>
        <a:bodyPr/>
        <a:lstStyle/>
        <a:p>
          <a:endParaRPr lang="en-ZA"/>
        </a:p>
      </dgm:t>
    </dgm:pt>
    <dgm:pt modelId="{8F09BE1C-2C40-46E8-B58E-EF3FC0CE9401}">
      <dgm:prSet phldrT="[Text]" custT="1"/>
      <dgm:spPr/>
      <dgm:t>
        <a:bodyPr/>
        <a:lstStyle/>
        <a:p>
          <a:r>
            <a:rPr lang="en-ZA" sz="1200" b="1" dirty="0">
              <a:latin typeface="Arial" panose="020B0604020202020204" pitchFamily="34" charset="0"/>
              <a:cs typeface="Arial" panose="020B0604020202020204" pitchFamily="34" charset="0"/>
            </a:rPr>
            <a:t>MHSC APP</a:t>
          </a:r>
        </a:p>
      </dgm:t>
    </dgm:pt>
    <dgm:pt modelId="{35377908-7E78-4B40-97E7-F68D421AB73F}" type="parTrans" cxnId="{36D0C678-A2AE-486D-8234-3680C4FD8677}">
      <dgm:prSet/>
      <dgm:spPr/>
      <dgm:t>
        <a:bodyPr/>
        <a:lstStyle/>
        <a:p>
          <a:endParaRPr lang="en-ZA"/>
        </a:p>
      </dgm:t>
    </dgm:pt>
    <dgm:pt modelId="{0B2AE525-7415-4D29-9F90-08BF958C71B7}" type="sibTrans" cxnId="{36D0C678-A2AE-486D-8234-3680C4FD8677}">
      <dgm:prSet/>
      <dgm:spPr/>
      <dgm:t>
        <a:bodyPr/>
        <a:lstStyle/>
        <a:p>
          <a:endParaRPr lang="en-ZA"/>
        </a:p>
      </dgm:t>
    </dgm:pt>
    <dgm:pt modelId="{1EB47E4D-7087-405F-BF41-FA971D827E90}">
      <dgm:prSet phldrT="[Text]" custT="1"/>
      <dgm:spPr/>
      <dgm:t>
        <a:bodyPr/>
        <a:lstStyle/>
        <a:p>
          <a:endParaRPr lang="en-ZA" sz="1200" dirty="0">
            <a:latin typeface="Arial" panose="020B0604020202020204" pitchFamily="34" charset="0"/>
            <a:cs typeface="Arial" panose="020B0604020202020204" pitchFamily="34" charset="0"/>
          </a:endParaRPr>
        </a:p>
      </dgm:t>
    </dgm:pt>
    <dgm:pt modelId="{286F19ED-C7C0-46A9-96A1-E5B2C6A12B60}" type="parTrans" cxnId="{3118A677-2E36-4492-A9AA-A1069D8660BB}">
      <dgm:prSet/>
      <dgm:spPr/>
      <dgm:t>
        <a:bodyPr/>
        <a:lstStyle/>
        <a:p>
          <a:endParaRPr lang="en-ZA"/>
        </a:p>
      </dgm:t>
    </dgm:pt>
    <dgm:pt modelId="{64A06890-ACE1-47CB-9FA9-9F16142871AB}" type="sibTrans" cxnId="{3118A677-2E36-4492-A9AA-A1069D8660BB}">
      <dgm:prSet/>
      <dgm:spPr/>
      <dgm:t>
        <a:bodyPr/>
        <a:lstStyle/>
        <a:p>
          <a:endParaRPr lang="en-ZA"/>
        </a:p>
      </dgm:t>
    </dgm:pt>
    <dgm:pt modelId="{384F8DBE-2443-4A58-9786-9A6EC30C60FE}">
      <dgm:prSet custT="1"/>
      <dgm:spPr/>
      <dgm:t>
        <a:bodyPr/>
        <a:lstStyle/>
        <a:p>
          <a:endParaRPr lang="en-ZA" sz="1900" b="0" dirty="0">
            <a:latin typeface="Arial" panose="020B0604020202020204" pitchFamily="34" charset="0"/>
            <a:cs typeface="Arial" panose="020B0604020202020204" pitchFamily="34" charset="0"/>
          </a:endParaRPr>
        </a:p>
      </dgm:t>
    </dgm:pt>
    <dgm:pt modelId="{FD3D76A2-D02B-4610-9C6E-9B3B8AF9DDE1}" type="parTrans" cxnId="{C379D376-97CF-4564-ACF6-6A23F82D1A1A}">
      <dgm:prSet/>
      <dgm:spPr/>
      <dgm:t>
        <a:bodyPr/>
        <a:lstStyle/>
        <a:p>
          <a:endParaRPr lang="en-ZA"/>
        </a:p>
      </dgm:t>
    </dgm:pt>
    <dgm:pt modelId="{27464031-F7EF-49D9-B393-7644885E8766}" type="sibTrans" cxnId="{C379D376-97CF-4564-ACF6-6A23F82D1A1A}">
      <dgm:prSet/>
      <dgm:spPr/>
      <dgm:t>
        <a:bodyPr/>
        <a:lstStyle/>
        <a:p>
          <a:endParaRPr lang="en-ZA"/>
        </a:p>
      </dgm:t>
    </dgm:pt>
    <dgm:pt modelId="{7B8C0B7F-7CE7-438F-9C3D-11A3BC62FA45}">
      <dgm:prSet custT="1"/>
      <dgm:spPr/>
      <dgm:t>
        <a:bodyPr/>
        <a:lstStyle/>
        <a:p>
          <a:r>
            <a:rPr lang="en-US" sz="1200" b="1" dirty="0">
              <a:latin typeface="Arial" panose="020B0604020202020204" pitchFamily="34" charset="0"/>
              <a:cs typeface="Arial" panose="020B0604020202020204" pitchFamily="34" charset="0"/>
            </a:rPr>
            <a:t>Virtual Events and Meetings</a:t>
          </a:r>
          <a:endParaRPr lang="en-ZA" sz="1900" b="1" dirty="0">
            <a:latin typeface="Arial" panose="020B0604020202020204" pitchFamily="34" charset="0"/>
            <a:cs typeface="Arial" panose="020B0604020202020204" pitchFamily="34" charset="0"/>
          </a:endParaRPr>
        </a:p>
      </dgm:t>
    </dgm:pt>
    <dgm:pt modelId="{AB705865-A608-4E1B-B9A1-6EBDAD1E2368}" type="parTrans" cxnId="{45304A7B-115E-4D3D-A0E5-D39ACA24F8D9}">
      <dgm:prSet/>
      <dgm:spPr/>
      <dgm:t>
        <a:bodyPr/>
        <a:lstStyle/>
        <a:p>
          <a:endParaRPr lang="en-ZA"/>
        </a:p>
      </dgm:t>
    </dgm:pt>
    <dgm:pt modelId="{D76B029D-55C2-4F90-BF95-195F8E9FBACF}" type="sibTrans" cxnId="{45304A7B-115E-4D3D-A0E5-D39ACA24F8D9}">
      <dgm:prSet/>
      <dgm:spPr/>
      <dgm:t>
        <a:bodyPr/>
        <a:lstStyle/>
        <a:p>
          <a:endParaRPr lang="en-ZA"/>
        </a:p>
      </dgm:t>
    </dgm:pt>
    <dgm:pt modelId="{89E6D200-3EE6-440B-BC6F-BB8998C95276}">
      <dgm:prSet custT="1"/>
      <dgm:spPr/>
      <dgm:t>
        <a:bodyPr/>
        <a:lstStyle/>
        <a:p>
          <a:endParaRPr lang="en-ZA" sz="1900" b="0" dirty="0">
            <a:latin typeface="Arial" panose="020B0604020202020204" pitchFamily="34" charset="0"/>
            <a:cs typeface="Arial" panose="020B0604020202020204" pitchFamily="34" charset="0"/>
          </a:endParaRPr>
        </a:p>
      </dgm:t>
    </dgm:pt>
    <dgm:pt modelId="{A9F12410-20FA-4AB0-B46C-43E2F7315A2B}" type="parTrans" cxnId="{DB2F67DC-45B7-46CE-A91A-0E4FC42DC428}">
      <dgm:prSet/>
      <dgm:spPr/>
      <dgm:t>
        <a:bodyPr/>
        <a:lstStyle/>
        <a:p>
          <a:endParaRPr lang="en-ZA"/>
        </a:p>
      </dgm:t>
    </dgm:pt>
    <dgm:pt modelId="{8018B814-491A-4E40-B71B-BA989D81C725}" type="sibTrans" cxnId="{DB2F67DC-45B7-46CE-A91A-0E4FC42DC428}">
      <dgm:prSet/>
      <dgm:spPr/>
      <dgm:t>
        <a:bodyPr/>
        <a:lstStyle/>
        <a:p>
          <a:endParaRPr lang="en-ZA"/>
        </a:p>
      </dgm:t>
    </dgm:pt>
    <dgm:pt modelId="{8EB3DFA2-1D46-446D-ABF3-82ED155DA04F}">
      <dgm:prSet custT="1"/>
      <dgm:spPr/>
      <dgm:t>
        <a:bodyPr/>
        <a:lstStyle/>
        <a:p>
          <a:r>
            <a:rPr lang="en-US" sz="1200" b="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Video Conferencing Platform for All MHSC Stakeholders</a:t>
          </a:r>
          <a:endParaRPr lang="en-ZA" sz="1900" b="1" dirty="0">
            <a:latin typeface="Arial" panose="020B0604020202020204" pitchFamily="34" charset="0"/>
            <a:cs typeface="Arial" panose="020B0604020202020204" pitchFamily="34" charset="0"/>
          </a:endParaRPr>
        </a:p>
      </dgm:t>
    </dgm:pt>
    <dgm:pt modelId="{F68CD049-D852-48C7-9528-D1EE0FCF5EB5}" type="parTrans" cxnId="{7A76998A-A884-45AF-9D1D-82A4B09932F1}">
      <dgm:prSet/>
      <dgm:spPr/>
      <dgm:t>
        <a:bodyPr/>
        <a:lstStyle/>
        <a:p>
          <a:endParaRPr lang="en-ZA"/>
        </a:p>
      </dgm:t>
    </dgm:pt>
    <dgm:pt modelId="{619A1450-EF2E-42D9-BA1B-BDD2E8AB5A0F}" type="sibTrans" cxnId="{7A76998A-A884-45AF-9D1D-82A4B09932F1}">
      <dgm:prSet/>
      <dgm:spPr/>
      <dgm:t>
        <a:bodyPr/>
        <a:lstStyle/>
        <a:p>
          <a:endParaRPr lang="en-ZA"/>
        </a:p>
      </dgm:t>
    </dgm:pt>
    <dgm:pt modelId="{C614229E-18BF-4909-B916-C88E6D2B5813}">
      <dgm:prSet custT="1"/>
      <dgm:spPr/>
      <dgm:t>
        <a:bodyPr/>
        <a:lstStyle/>
        <a:p>
          <a:endParaRPr lang="en-ZA" sz="1900" b="0" dirty="0">
            <a:latin typeface="Arial" panose="020B0604020202020204" pitchFamily="34" charset="0"/>
            <a:cs typeface="Arial" panose="020B0604020202020204" pitchFamily="34" charset="0"/>
          </a:endParaRPr>
        </a:p>
      </dgm:t>
    </dgm:pt>
    <dgm:pt modelId="{44CCFF54-C281-4718-BA22-3353E31D7216}" type="parTrans" cxnId="{154C890D-C166-4993-84FE-529AEEF7E512}">
      <dgm:prSet/>
      <dgm:spPr/>
      <dgm:t>
        <a:bodyPr/>
        <a:lstStyle/>
        <a:p>
          <a:endParaRPr lang="en-ZA"/>
        </a:p>
      </dgm:t>
    </dgm:pt>
    <dgm:pt modelId="{DAADDB6F-22E7-4E3A-BA57-712B3EF93FC9}" type="sibTrans" cxnId="{154C890D-C166-4993-84FE-529AEEF7E512}">
      <dgm:prSet/>
      <dgm:spPr/>
      <dgm:t>
        <a:bodyPr/>
        <a:lstStyle/>
        <a:p>
          <a:endParaRPr lang="en-ZA"/>
        </a:p>
      </dgm:t>
    </dgm:pt>
    <dgm:pt modelId="{C87A651F-3AA8-4F15-9ECF-AAE7AA7A67F7}">
      <dgm:prSet custT="1"/>
      <dgm:spPr/>
      <dgm:t>
        <a:bodyPr/>
        <a:lstStyle/>
        <a:p>
          <a:endParaRPr lang="en-ZA" sz="1900" b="0" dirty="0">
            <a:latin typeface="Arial" panose="020B0604020202020204" pitchFamily="34" charset="0"/>
            <a:cs typeface="Arial" panose="020B0604020202020204" pitchFamily="34" charset="0"/>
          </a:endParaRPr>
        </a:p>
      </dgm:t>
    </dgm:pt>
    <dgm:pt modelId="{7C2E896C-08F1-4975-9266-818B8BB0325D}" type="parTrans" cxnId="{D9DBFF82-FC3B-4947-98F1-780514AB60B9}">
      <dgm:prSet/>
      <dgm:spPr/>
      <dgm:t>
        <a:bodyPr/>
        <a:lstStyle/>
        <a:p>
          <a:endParaRPr lang="en-ZA"/>
        </a:p>
      </dgm:t>
    </dgm:pt>
    <dgm:pt modelId="{64A1AB5F-3232-4D36-BD95-5815046CD936}" type="sibTrans" cxnId="{D9DBFF82-FC3B-4947-98F1-780514AB60B9}">
      <dgm:prSet/>
      <dgm:spPr/>
      <dgm:t>
        <a:bodyPr/>
        <a:lstStyle/>
        <a:p>
          <a:endParaRPr lang="en-ZA"/>
        </a:p>
      </dgm:t>
    </dgm:pt>
    <dgm:pt modelId="{84374603-CFF5-497D-8F60-41AF63EA3864}">
      <dgm:prSet custT="1"/>
      <dgm:spPr/>
      <dgm:t>
        <a:bodyPr/>
        <a:lstStyle/>
        <a:p>
          <a:r>
            <a:rPr lang="en-ZA" sz="1200" b="1" dirty="0">
              <a:latin typeface="Arial" panose="020B0604020202020204" pitchFamily="34" charset="0"/>
              <a:cs typeface="Arial" panose="020B0604020202020204" pitchFamily="34" charset="0"/>
            </a:rPr>
            <a:t>Automation and online approvals</a:t>
          </a:r>
        </a:p>
      </dgm:t>
    </dgm:pt>
    <dgm:pt modelId="{058DD000-8531-4589-9E30-45F86A5FAD04}" type="parTrans" cxnId="{F035A473-A2EF-4FC9-87D8-BA152E87BF5C}">
      <dgm:prSet/>
      <dgm:spPr/>
      <dgm:t>
        <a:bodyPr/>
        <a:lstStyle/>
        <a:p>
          <a:endParaRPr lang="en-ZA"/>
        </a:p>
      </dgm:t>
    </dgm:pt>
    <dgm:pt modelId="{FF53FBBB-FF11-4770-90C6-48AD50B0CC0C}" type="sibTrans" cxnId="{F035A473-A2EF-4FC9-87D8-BA152E87BF5C}">
      <dgm:prSet/>
      <dgm:spPr/>
      <dgm:t>
        <a:bodyPr/>
        <a:lstStyle/>
        <a:p>
          <a:endParaRPr lang="en-ZA"/>
        </a:p>
      </dgm:t>
    </dgm:pt>
    <dgm:pt modelId="{47FEE218-0661-46EE-AD59-4F69B610AF6A}">
      <dgm:prSet custT="1"/>
      <dgm:spPr/>
      <dgm:t>
        <a:bodyPr/>
        <a:lstStyle/>
        <a:p>
          <a:endParaRPr lang="en-ZA" sz="1200" b="0" dirty="0">
            <a:latin typeface="Arial" panose="020B0604020202020204" pitchFamily="34" charset="0"/>
            <a:cs typeface="Arial" panose="020B0604020202020204" pitchFamily="34" charset="0"/>
          </a:endParaRPr>
        </a:p>
      </dgm:t>
    </dgm:pt>
    <dgm:pt modelId="{34F0D6E6-BF3C-40D0-84BE-B8DDE7B71FF5}" type="parTrans" cxnId="{95E39D3A-C147-4C08-B10A-35A260E5FA01}">
      <dgm:prSet/>
      <dgm:spPr/>
      <dgm:t>
        <a:bodyPr/>
        <a:lstStyle/>
        <a:p>
          <a:endParaRPr lang="en-ZA"/>
        </a:p>
      </dgm:t>
    </dgm:pt>
    <dgm:pt modelId="{49B1382A-908B-4F43-AD57-31CEFFD03593}" type="sibTrans" cxnId="{95E39D3A-C147-4C08-B10A-35A260E5FA01}">
      <dgm:prSet/>
      <dgm:spPr/>
      <dgm:t>
        <a:bodyPr/>
        <a:lstStyle/>
        <a:p>
          <a:endParaRPr lang="en-ZA"/>
        </a:p>
      </dgm:t>
    </dgm:pt>
    <dgm:pt modelId="{838CC5E0-AC51-422E-84D4-7F3B486205F8}">
      <dgm:prSet custT="1"/>
      <dgm:spPr/>
      <dgm:t>
        <a:bodyPr/>
        <a:lstStyle/>
        <a:p>
          <a:endParaRPr lang="en-ZA" sz="1200" dirty="0">
            <a:latin typeface="Arial" panose="020B0604020202020204" pitchFamily="34" charset="0"/>
            <a:cs typeface="Arial" panose="020B0604020202020204" pitchFamily="34" charset="0"/>
          </a:endParaRPr>
        </a:p>
      </dgm:t>
    </dgm:pt>
    <dgm:pt modelId="{B7D9F2D8-A94F-4BF7-A20F-1763EA998CC2}" type="parTrans" cxnId="{476A70A4-7A74-4A69-8A8F-83AEED22EA1F}">
      <dgm:prSet/>
      <dgm:spPr/>
      <dgm:t>
        <a:bodyPr/>
        <a:lstStyle/>
        <a:p>
          <a:endParaRPr lang="en-ZA"/>
        </a:p>
      </dgm:t>
    </dgm:pt>
    <dgm:pt modelId="{9480CAA2-AEB5-4014-9AEC-7400CB8B3DAD}" type="sibTrans" cxnId="{476A70A4-7A74-4A69-8A8F-83AEED22EA1F}">
      <dgm:prSet/>
      <dgm:spPr/>
      <dgm:t>
        <a:bodyPr/>
        <a:lstStyle/>
        <a:p>
          <a:endParaRPr lang="en-ZA"/>
        </a:p>
      </dgm:t>
    </dgm:pt>
    <dgm:pt modelId="{6DB3CAD2-BE32-4FC0-B806-6CDF0F77D742}">
      <dgm:prSet custT="1"/>
      <dgm:spPr/>
      <dgm:t>
        <a:bodyPr/>
        <a:lstStyle/>
        <a:p>
          <a:endParaRPr lang="en-ZA" sz="1200" dirty="0">
            <a:latin typeface="Arial" panose="020B0604020202020204" pitchFamily="34" charset="0"/>
            <a:cs typeface="Arial" panose="020B0604020202020204" pitchFamily="34" charset="0"/>
          </a:endParaRPr>
        </a:p>
      </dgm:t>
    </dgm:pt>
    <dgm:pt modelId="{CEC07317-F680-4E92-9816-75548DDF41EF}" type="parTrans" cxnId="{7D146463-5BAD-417B-8E49-4E7B9DD296E0}">
      <dgm:prSet/>
      <dgm:spPr/>
      <dgm:t>
        <a:bodyPr/>
        <a:lstStyle/>
        <a:p>
          <a:endParaRPr lang="en-ZA"/>
        </a:p>
      </dgm:t>
    </dgm:pt>
    <dgm:pt modelId="{930552EE-7E13-45E1-87C3-BA107E923982}" type="sibTrans" cxnId="{7D146463-5BAD-417B-8E49-4E7B9DD296E0}">
      <dgm:prSet/>
      <dgm:spPr/>
      <dgm:t>
        <a:bodyPr/>
        <a:lstStyle/>
        <a:p>
          <a:endParaRPr lang="en-ZA"/>
        </a:p>
      </dgm:t>
    </dgm:pt>
    <dgm:pt modelId="{7034D25A-CBD3-44FC-A984-3C23BC775721}">
      <dgm:prSet custT="1"/>
      <dgm:spPr/>
      <dgm:t>
        <a:bodyPr/>
        <a:lstStyle/>
        <a:p>
          <a:r>
            <a:rPr lang="en-ZA" sz="1200" b="1" dirty="0">
              <a:latin typeface="Arial" panose="020B0604020202020204" pitchFamily="34" charset="0"/>
              <a:cs typeface="Arial" panose="020B0604020202020204" pitchFamily="34" charset="0"/>
            </a:rPr>
            <a:t>Reskill mine workers for the new normal and the new world of work using 4IR Programme Initiatives</a:t>
          </a:r>
        </a:p>
      </dgm:t>
    </dgm:pt>
    <dgm:pt modelId="{DE40609D-32F2-4B61-8967-7A85F62CA990}" type="parTrans" cxnId="{FE409086-D68E-4055-A876-11E17544A440}">
      <dgm:prSet/>
      <dgm:spPr/>
      <dgm:t>
        <a:bodyPr/>
        <a:lstStyle/>
        <a:p>
          <a:endParaRPr lang="en-ZA"/>
        </a:p>
      </dgm:t>
    </dgm:pt>
    <dgm:pt modelId="{F03BDB5F-D828-4F0D-9D3C-D8FB3692DC5F}" type="sibTrans" cxnId="{FE409086-D68E-4055-A876-11E17544A440}">
      <dgm:prSet/>
      <dgm:spPr/>
      <dgm:t>
        <a:bodyPr/>
        <a:lstStyle/>
        <a:p>
          <a:endParaRPr lang="en-ZA"/>
        </a:p>
      </dgm:t>
    </dgm:pt>
    <dgm:pt modelId="{58BB744D-738E-4C1C-BCE9-19174CFA7AA8}">
      <dgm:prSet custT="1"/>
      <dgm:spPr/>
      <dgm:t>
        <a:bodyPr/>
        <a:lstStyle/>
        <a:p>
          <a:endParaRPr lang="en-ZA" sz="1200" dirty="0">
            <a:latin typeface="Arial" panose="020B0604020202020204" pitchFamily="34" charset="0"/>
            <a:cs typeface="Arial" panose="020B0604020202020204" pitchFamily="34" charset="0"/>
          </a:endParaRPr>
        </a:p>
      </dgm:t>
    </dgm:pt>
    <dgm:pt modelId="{8A9B0555-B1E7-4E14-AAA3-9F3E7E2717B8}" type="parTrans" cxnId="{1C3B8B09-8482-454D-8C89-911A51CABB2A}">
      <dgm:prSet/>
      <dgm:spPr/>
      <dgm:t>
        <a:bodyPr/>
        <a:lstStyle/>
        <a:p>
          <a:endParaRPr lang="en-ZA"/>
        </a:p>
      </dgm:t>
    </dgm:pt>
    <dgm:pt modelId="{25C8B108-53EB-4456-B06A-87138EAA0DCE}" type="sibTrans" cxnId="{1C3B8B09-8482-454D-8C89-911A51CABB2A}">
      <dgm:prSet/>
      <dgm:spPr/>
      <dgm:t>
        <a:bodyPr/>
        <a:lstStyle/>
        <a:p>
          <a:endParaRPr lang="en-ZA"/>
        </a:p>
      </dgm:t>
    </dgm:pt>
    <dgm:pt modelId="{D81E68B9-3EC4-4A26-A909-5C9F6DC8466A}">
      <dgm:prSet custT="1"/>
      <dgm:spPr/>
      <dgm:t>
        <a:bodyPr/>
        <a:lstStyle/>
        <a:p>
          <a:endParaRPr lang="en-ZA" sz="1200" dirty="0">
            <a:latin typeface="Arial" panose="020B0604020202020204" pitchFamily="34" charset="0"/>
            <a:cs typeface="Arial" panose="020B0604020202020204" pitchFamily="34" charset="0"/>
          </a:endParaRPr>
        </a:p>
      </dgm:t>
    </dgm:pt>
    <dgm:pt modelId="{1CB92A67-87CC-4378-B8F7-0C7F4B150880}" type="parTrans" cxnId="{2766F0B4-43C0-4ABD-8C4C-B63DA7E14E22}">
      <dgm:prSet/>
      <dgm:spPr/>
      <dgm:t>
        <a:bodyPr/>
        <a:lstStyle/>
        <a:p>
          <a:endParaRPr lang="en-ZA"/>
        </a:p>
      </dgm:t>
    </dgm:pt>
    <dgm:pt modelId="{14562D03-BBDF-4D34-971F-00DC052CC4F1}" type="sibTrans" cxnId="{2766F0B4-43C0-4ABD-8C4C-B63DA7E14E22}">
      <dgm:prSet/>
      <dgm:spPr/>
      <dgm:t>
        <a:bodyPr/>
        <a:lstStyle/>
        <a:p>
          <a:endParaRPr lang="en-ZA"/>
        </a:p>
      </dgm:t>
    </dgm:pt>
    <dgm:pt modelId="{4BE42024-55C4-47E0-8F56-5019ABD741E5}">
      <dgm:prSet custT="1"/>
      <dgm:spPr/>
      <dgm:t>
        <a:bodyPr/>
        <a:lstStyle/>
        <a:p>
          <a:endParaRPr lang="en-ZA" sz="1200" dirty="0">
            <a:latin typeface="Arial" panose="020B0604020202020204" pitchFamily="34" charset="0"/>
            <a:cs typeface="Arial" panose="020B0604020202020204" pitchFamily="34" charset="0"/>
          </a:endParaRPr>
        </a:p>
      </dgm:t>
    </dgm:pt>
    <dgm:pt modelId="{DF626B34-A1D5-457F-BCA4-BEC631E28C0D}" type="parTrans" cxnId="{E0DB10BB-E366-4EA4-BFF9-E2D0C0FAC850}">
      <dgm:prSet/>
      <dgm:spPr/>
      <dgm:t>
        <a:bodyPr/>
        <a:lstStyle/>
        <a:p>
          <a:endParaRPr lang="en-ZA"/>
        </a:p>
      </dgm:t>
    </dgm:pt>
    <dgm:pt modelId="{D2D0BA36-53B5-47A9-9526-61C3E1AA0EFC}" type="sibTrans" cxnId="{E0DB10BB-E366-4EA4-BFF9-E2D0C0FAC850}">
      <dgm:prSet/>
      <dgm:spPr/>
      <dgm:t>
        <a:bodyPr/>
        <a:lstStyle/>
        <a:p>
          <a:endParaRPr lang="en-ZA"/>
        </a:p>
      </dgm:t>
    </dgm:pt>
    <dgm:pt modelId="{BB64F6AA-6499-42A2-80F5-8705802F9450}">
      <dgm:prSet custT="1"/>
      <dgm:spPr/>
      <dgm:t>
        <a:bodyPr/>
        <a:lstStyle/>
        <a:p>
          <a:r>
            <a:rPr lang="en-ZA" sz="1200" b="1" dirty="0">
              <a:latin typeface="Arial" panose="020B0604020202020204" pitchFamily="34" charset="0"/>
              <a:cs typeface="Arial" panose="020B0604020202020204" pitchFamily="34" charset="0"/>
            </a:rPr>
            <a:t>Identity partners to co-fund research</a:t>
          </a:r>
        </a:p>
      </dgm:t>
    </dgm:pt>
    <dgm:pt modelId="{C063FDAD-F11D-48FC-B969-5149EC980FB0}" type="parTrans" cxnId="{3D98B41C-DD12-4D00-A270-98B29AC2F316}">
      <dgm:prSet/>
      <dgm:spPr/>
      <dgm:t>
        <a:bodyPr/>
        <a:lstStyle/>
        <a:p>
          <a:endParaRPr lang="en-ZA"/>
        </a:p>
      </dgm:t>
    </dgm:pt>
    <dgm:pt modelId="{71B2B356-70E2-4A33-95E6-DB751E9C719C}" type="sibTrans" cxnId="{3D98B41C-DD12-4D00-A270-98B29AC2F316}">
      <dgm:prSet/>
      <dgm:spPr/>
      <dgm:t>
        <a:bodyPr/>
        <a:lstStyle/>
        <a:p>
          <a:endParaRPr lang="en-ZA"/>
        </a:p>
      </dgm:t>
    </dgm:pt>
    <dgm:pt modelId="{DD6A3FD7-5D46-462B-A16A-DADF68FD85B5}">
      <dgm:prSet custT="1"/>
      <dgm:spPr/>
      <dgm:t>
        <a:bodyPr/>
        <a:lstStyle/>
        <a:p>
          <a:endParaRPr lang="en-ZA" sz="1200" dirty="0">
            <a:latin typeface="Arial" panose="020B0604020202020204" pitchFamily="34" charset="0"/>
            <a:cs typeface="Arial" panose="020B0604020202020204" pitchFamily="34" charset="0"/>
          </a:endParaRPr>
        </a:p>
      </dgm:t>
    </dgm:pt>
    <dgm:pt modelId="{5BFB1E96-5981-4E1B-B07D-B22282F4B0DE}" type="parTrans" cxnId="{65EF7E61-3024-4754-82F1-A2CC2AE94550}">
      <dgm:prSet/>
      <dgm:spPr/>
      <dgm:t>
        <a:bodyPr/>
        <a:lstStyle/>
        <a:p>
          <a:endParaRPr lang="en-ZA"/>
        </a:p>
      </dgm:t>
    </dgm:pt>
    <dgm:pt modelId="{8A8EBFE4-1FA5-4140-A8BF-0C252081150E}" type="sibTrans" cxnId="{65EF7E61-3024-4754-82F1-A2CC2AE94550}">
      <dgm:prSet/>
      <dgm:spPr/>
      <dgm:t>
        <a:bodyPr/>
        <a:lstStyle/>
        <a:p>
          <a:endParaRPr lang="en-ZA"/>
        </a:p>
      </dgm:t>
    </dgm:pt>
    <dgm:pt modelId="{305027CA-A0C3-4259-8A8F-9BD66F1FAB6E}">
      <dgm:prSet custT="1"/>
      <dgm:spPr/>
      <dgm:t>
        <a:bodyPr/>
        <a:lstStyle/>
        <a:p>
          <a:endParaRPr lang="en-ZA" sz="1200" dirty="0">
            <a:latin typeface="Arial" panose="020B0604020202020204" pitchFamily="34" charset="0"/>
            <a:cs typeface="Arial" panose="020B0604020202020204" pitchFamily="34" charset="0"/>
          </a:endParaRPr>
        </a:p>
      </dgm:t>
    </dgm:pt>
    <dgm:pt modelId="{09B47A4B-9119-4E90-BCCF-ADB213710742}" type="parTrans" cxnId="{378D7CEE-30D2-43CA-9FCB-CC62896CFAD7}">
      <dgm:prSet/>
      <dgm:spPr/>
      <dgm:t>
        <a:bodyPr/>
        <a:lstStyle/>
        <a:p>
          <a:endParaRPr lang="en-ZA"/>
        </a:p>
      </dgm:t>
    </dgm:pt>
    <dgm:pt modelId="{9A55B005-84D2-45C7-B775-6C1477FBBBA4}" type="sibTrans" cxnId="{378D7CEE-30D2-43CA-9FCB-CC62896CFAD7}">
      <dgm:prSet/>
      <dgm:spPr/>
      <dgm:t>
        <a:bodyPr/>
        <a:lstStyle/>
        <a:p>
          <a:endParaRPr lang="en-ZA"/>
        </a:p>
      </dgm:t>
    </dgm:pt>
    <dgm:pt modelId="{9E0AE3E2-D7BF-436E-B4C0-5B2FE46171FA}">
      <dgm:prSet custT="1"/>
      <dgm:spPr/>
      <dgm:t>
        <a:bodyPr/>
        <a:lstStyle/>
        <a:p>
          <a:r>
            <a:rPr lang="en-ZA" sz="1200" b="1" dirty="0">
              <a:latin typeface="Arial" panose="020B0604020202020204" pitchFamily="34" charset="0"/>
              <a:cs typeface="Arial" panose="020B0604020202020204" pitchFamily="34" charset="0"/>
            </a:rPr>
            <a:t>Implement cost cutting measures</a:t>
          </a:r>
        </a:p>
      </dgm:t>
    </dgm:pt>
    <dgm:pt modelId="{630F9B77-41B7-4DAB-B3EA-1D104D74B210}" type="parTrans" cxnId="{832A346D-D2BE-4D4C-B747-B062E37149BC}">
      <dgm:prSet/>
      <dgm:spPr/>
      <dgm:t>
        <a:bodyPr/>
        <a:lstStyle/>
        <a:p>
          <a:endParaRPr lang="en-ZA"/>
        </a:p>
      </dgm:t>
    </dgm:pt>
    <dgm:pt modelId="{A3A0694F-E9D7-41B6-AB87-0F6E862927C4}" type="sibTrans" cxnId="{832A346D-D2BE-4D4C-B747-B062E37149BC}">
      <dgm:prSet/>
      <dgm:spPr/>
      <dgm:t>
        <a:bodyPr/>
        <a:lstStyle/>
        <a:p>
          <a:endParaRPr lang="en-ZA"/>
        </a:p>
      </dgm:t>
    </dgm:pt>
    <dgm:pt modelId="{DAF805FE-81E4-4253-8B8A-834C2254CC3A}">
      <dgm:prSet custT="1"/>
      <dgm:spPr/>
      <dgm:t>
        <a:bodyPr/>
        <a:lstStyle/>
        <a:p>
          <a:r>
            <a:rPr lang="en-ZA" sz="1200" b="1" dirty="0">
              <a:latin typeface="Arial" panose="020B0604020202020204" pitchFamily="34" charset="0"/>
              <a:cs typeface="Arial" panose="020B0604020202020204" pitchFamily="34" charset="0"/>
            </a:rPr>
            <a:t>Obtain royalties through generation of IP from research</a:t>
          </a:r>
        </a:p>
      </dgm:t>
    </dgm:pt>
    <dgm:pt modelId="{5E3AA1C8-C1DA-4C8B-A8AA-CC94D7912F21}" type="parTrans" cxnId="{F506963A-6F67-48F9-AF92-196D9AD5F28D}">
      <dgm:prSet/>
      <dgm:spPr/>
      <dgm:t>
        <a:bodyPr/>
        <a:lstStyle/>
        <a:p>
          <a:endParaRPr lang="en-ZA"/>
        </a:p>
      </dgm:t>
    </dgm:pt>
    <dgm:pt modelId="{DECBFAA7-92D8-42B6-8D4D-3FB83992D086}" type="sibTrans" cxnId="{F506963A-6F67-48F9-AF92-196D9AD5F28D}">
      <dgm:prSet/>
      <dgm:spPr/>
      <dgm:t>
        <a:bodyPr/>
        <a:lstStyle/>
        <a:p>
          <a:endParaRPr lang="en-ZA"/>
        </a:p>
      </dgm:t>
    </dgm:pt>
    <dgm:pt modelId="{67EE8472-90E8-444C-9143-C39B745C8F47}">
      <dgm:prSet custT="1"/>
      <dgm:spPr/>
      <dgm:t>
        <a:bodyPr/>
        <a:lstStyle/>
        <a:p>
          <a:endParaRPr lang="en-ZA" sz="1200" dirty="0">
            <a:latin typeface="Arial" panose="020B0604020202020204" pitchFamily="34" charset="0"/>
            <a:cs typeface="Arial" panose="020B0604020202020204" pitchFamily="34" charset="0"/>
          </a:endParaRPr>
        </a:p>
      </dgm:t>
    </dgm:pt>
    <dgm:pt modelId="{435B2149-5957-4FD9-8640-117185C142C6}" type="parTrans" cxnId="{DA6F4E8E-7EDF-4096-8AD8-52733C1D7C1C}">
      <dgm:prSet/>
      <dgm:spPr/>
      <dgm:t>
        <a:bodyPr/>
        <a:lstStyle/>
        <a:p>
          <a:endParaRPr lang="en-ZA"/>
        </a:p>
      </dgm:t>
    </dgm:pt>
    <dgm:pt modelId="{8CADDFAA-D34B-46C2-BAF7-FDCEC5A2EB1C}" type="sibTrans" cxnId="{DA6F4E8E-7EDF-4096-8AD8-52733C1D7C1C}">
      <dgm:prSet/>
      <dgm:spPr/>
      <dgm:t>
        <a:bodyPr/>
        <a:lstStyle/>
        <a:p>
          <a:endParaRPr lang="en-ZA"/>
        </a:p>
      </dgm:t>
    </dgm:pt>
    <dgm:pt modelId="{EE378E5A-5BB4-4508-A3BD-54A1E167F450}">
      <dgm:prSet custT="1"/>
      <dgm:spPr/>
      <dgm:t>
        <a:bodyPr/>
        <a:lstStyle/>
        <a:p>
          <a:endParaRPr lang="en-ZA" sz="1200" dirty="0">
            <a:latin typeface="Arial" panose="020B0604020202020204" pitchFamily="34" charset="0"/>
            <a:cs typeface="Arial" panose="020B0604020202020204" pitchFamily="34" charset="0"/>
          </a:endParaRPr>
        </a:p>
      </dgm:t>
    </dgm:pt>
    <dgm:pt modelId="{2BC0456F-2352-409E-B30B-28A569674F8E}" type="parTrans" cxnId="{072BCA3F-DFD4-4AC1-9DFC-D7F3E75EDC5B}">
      <dgm:prSet/>
      <dgm:spPr/>
      <dgm:t>
        <a:bodyPr/>
        <a:lstStyle/>
        <a:p>
          <a:endParaRPr lang="en-ZA"/>
        </a:p>
      </dgm:t>
    </dgm:pt>
    <dgm:pt modelId="{F57F9161-5E3F-4EF1-A528-D037F91D1498}" type="sibTrans" cxnId="{072BCA3F-DFD4-4AC1-9DFC-D7F3E75EDC5B}">
      <dgm:prSet/>
      <dgm:spPr/>
      <dgm:t>
        <a:bodyPr/>
        <a:lstStyle/>
        <a:p>
          <a:endParaRPr lang="en-ZA"/>
        </a:p>
      </dgm:t>
    </dgm:pt>
    <dgm:pt modelId="{BB76D083-D35B-43A6-9FE1-07D87885080E}">
      <dgm:prSet custT="1"/>
      <dgm:spPr/>
      <dgm:t>
        <a:bodyPr/>
        <a:lstStyle/>
        <a:p>
          <a:endParaRPr lang="en-ZA" sz="1200" dirty="0">
            <a:latin typeface="Arial" panose="020B0604020202020204" pitchFamily="34" charset="0"/>
            <a:cs typeface="Arial" panose="020B0604020202020204" pitchFamily="34" charset="0"/>
          </a:endParaRPr>
        </a:p>
      </dgm:t>
    </dgm:pt>
    <dgm:pt modelId="{78C4848E-F008-4E69-ACF4-FD7FA83AA03F}" type="parTrans" cxnId="{A8001CED-2443-4ABF-A205-A32A9B755AE5}">
      <dgm:prSet/>
      <dgm:spPr/>
      <dgm:t>
        <a:bodyPr/>
        <a:lstStyle/>
        <a:p>
          <a:endParaRPr lang="en-ZA"/>
        </a:p>
      </dgm:t>
    </dgm:pt>
    <dgm:pt modelId="{2F271C9F-473E-4728-89BC-0940C0DD1919}" type="sibTrans" cxnId="{A8001CED-2443-4ABF-A205-A32A9B755AE5}">
      <dgm:prSet/>
      <dgm:spPr/>
      <dgm:t>
        <a:bodyPr/>
        <a:lstStyle/>
        <a:p>
          <a:endParaRPr lang="en-ZA"/>
        </a:p>
      </dgm:t>
    </dgm:pt>
    <dgm:pt modelId="{41DF1C45-AF50-4A82-9CE1-6F039DC17DDB}">
      <dgm:prSet phldrT="[Text]" custT="1"/>
      <dgm:spPr/>
      <dgm:t>
        <a:bodyPr/>
        <a:lstStyle/>
        <a:p>
          <a:r>
            <a:rPr lang="en-ZA" sz="1200" b="1" dirty="0">
              <a:latin typeface="Arial" panose="020B0604020202020204" pitchFamily="34" charset="0"/>
              <a:cs typeface="Arial" panose="020B0604020202020204" pitchFamily="34" charset="0"/>
            </a:rPr>
            <a:t>Continuous Review of New Measures Locally and Globally on COVID19</a:t>
          </a:r>
        </a:p>
      </dgm:t>
    </dgm:pt>
    <dgm:pt modelId="{A2A6B109-E76E-4420-812D-8062BDACE9B7}" type="parTrans" cxnId="{71DC29E8-1014-496C-B811-1D48C63522C2}">
      <dgm:prSet/>
      <dgm:spPr/>
    </dgm:pt>
    <dgm:pt modelId="{2FA4606E-8E36-46EF-8B7D-0E17BC26A6DA}" type="sibTrans" cxnId="{71DC29E8-1014-496C-B811-1D48C63522C2}">
      <dgm:prSet/>
      <dgm:spPr/>
    </dgm:pt>
    <dgm:pt modelId="{266F44D1-46DC-4F4D-B937-C166EF0B0AF3}" type="pres">
      <dgm:prSet presAssocID="{27878BC8-47F2-4367-82A2-F20956F63521}" presName="Name0" presStyleCnt="0">
        <dgm:presLayoutVars>
          <dgm:dir/>
          <dgm:animLvl val="lvl"/>
          <dgm:resizeHandles val="exact"/>
        </dgm:presLayoutVars>
      </dgm:prSet>
      <dgm:spPr/>
    </dgm:pt>
    <dgm:pt modelId="{C15035AD-6152-4D44-B929-4EA26C096B28}" type="pres">
      <dgm:prSet presAssocID="{862BA80B-D2FA-4ECF-8EE3-51F73A50C49E}" presName="composite" presStyleCnt="0"/>
      <dgm:spPr/>
    </dgm:pt>
    <dgm:pt modelId="{EF75C2EB-9802-4FCE-8A50-D8373FD4CD89}" type="pres">
      <dgm:prSet presAssocID="{862BA80B-D2FA-4ECF-8EE3-51F73A50C49E}" presName="parTx" presStyleLbl="alignNode1" presStyleIdx="0" presStyleCnt="6" custScaleY="114008" custLinFactNeighborX="11087" custLinFactNeighborY="-32271">
        <dgm:presLayoutVars>
          <dgm:chMax val="0"/>
          <dgm:chPref val="0"/>
          <dgm:bulletEnabled val="1"/>
        </dgm:presLayoutVars>
      </dgm:prSet>
      <dgm:spPr/>
    </dgm:pt>
    <dgm:pt modelId="{B61D41F8-334E-48DD-92A7-973FAB73BC97}" type="pres">
      <dgm:prSet presAssocID="{862BA80B-D2FA-4ECF-8EE3-51F73A50C49E}" presName="desTx" presStyleLbl="alignAccFollowNode1" presStyleIdx="0" presStyleCnt="6" custScaleX="90060" custScaleY="101085" custLinFactNeighborX="7227" custLinFactNeighborY="3905">
        <dgm:presLayoutVars>
          <dgm:bulletEnabled val="1"/>
        </dgm:presLayoutVars>
      </dgm:prSet>
      <dgm:spPr/>
    </dgm:pt>
    <dgm:pt modelId="{05084BED-C217-43D0-9F2C-D613FD0C6AB1}" type="pres">
      <dgm:prSet presAssocID="{96025988-1028-4F8D-9DDE-E5FFFE8AE47E}" presName="space" presStyleCnt="0"/>
      <dgm:spPr/>
    </dgm:pt>
    <dgm:pt modelId="{1CF6F9C8-E85D-4BD0-AE92-F53CA0148A1E}" type="pres">
      <dgm:prSet presAssocID="{0EA75CB6-629C-455D-BDFA-18CA9F9BE372}" presName="composite" presStyleCnt="0"/>
      <dgm:spPr/>
    </dgm:pt>
    <dgm:pt modelId="{49470F67-3B14-40A2-A223-1CF022093BCE}" type="pres">
      <dgm:prSet presAssocID="{0EA75CB6-629C-455D-BDFA-18CA9F9BE372}" presName="parTx" presStyleLbl="alignNode1" presStyleIdx="1" presStyleCnt="6" custScaleX="110820" custScaleY="121626" custLinFactNeighborX="7191" custLinFactNeighborY="-35065">
        <dgm:presLayoutVars>
          <dgm:chMax val="0"/>
          <dgm:chPref val="0"/>
          <dgm:bulletEnabled val="1"/>
        </dgm:presLayoutVars>
      </dgm:prSet>
      <dgm:spPr/>
    </dgm:pt>
    <dgm:pt modelId="{97F54AA4-89D6-479F-A0A6-6EA7463579B6}" type="pres">
      <dgm:prSet presAssocID="{0EA75CB6-629C-455D-BDFA-18CA9F9BE372}" presName="desTx" presStyleLbl="alignAccFollowNode1" presStyleIdx="1" presStyleCnt="6" custLinFactNeighborX="6704" custLinFactNeighborY="4800">
        <dgm:presLayoutVars>
          <dgm:bulletEnabled val="1"/>
        </dgm:presLayoutVars>
      </dgm:prSet>
      <dgm:spPr/>
    </dgm:pt>
    <dgm:pt modelId="{BCEBEB10-CA53-49F7-B5BD-1625058DB736}" type="pres">
      <dgm:prSet presAssocID="{755981C0-0218-41A9-88A1-7E21705B8338}" presName="space" presStyleCnt="0"/>
      <dgm:spPr/>
    </dgm:pt>
    <dgm:pt modelId="{89155984-03A1-454F-8998-C49083FFA929}" type="pres">
      <dgm:prSet presAssocID="{BF30003A-6C5D-4B3A-9627-B10D14E0FA31}" presName="composite" presStyleCnt="0"/>
      <dgm:spPr/>
    </dgm:pt>
    <dgm:pt modelId="{29410886-9C5E-4864-A7B3-649ED5056B8A}" type="pres">
      <dgm:prSet presAssocID="{BF30003A-6C5D-4B3A-9627-B10D14E0FA31}" presName="parTx" presStyleLbl="alignNode1" presStyleIdx="2" presStyleCnt="6" custScaleY="109336" custLinFactNeighborX="85" custLinFactNeighborY="-32731">
        <dgm:presLayoutVars>
          <dgm:chMax val="0"/>
          <dgm:chPref val="0"/>
          <dgm:bulletEnabled val="1"/>
        </dgm:presLayoutVars>
      </dgm:prSet>
      <dgm:spPr/>
    </dgm:pt>
    <dgm:pt modelId="{0B695031-C15B-42F1-8F03-F85DD7D67356}" type="pres">
      <dgm:prSet presAssocID="{BF30003A-6C5D-4B3A-9627-B10D14E0FA31}" presName="desTx" presStyleLbl="alignAccFollowNode1" presStyleIdx="2" presStyleCnt="6" custLinFactNeighborX="4902" custLinFactNeighborY="5776">
        <dgm:presLayoutVars>
          <dgm:bulletEnabled val="1"/>
        </dgm:presLayoutVars>
      </dgm:prSet>
      <dgm:spPr/>
    </dgm:pt>
    <dgm:pt modelId="{3CB48EBF-71C0-4771-859F-BC086599E3A6}" type="pres">
      <dgm:prSet presAssocID="{EEBE1EB9-635E-4530-ACE0-8165C3180466}" presName="space" presStyleCnt="0"/>
      <dgm:spPr/>
    </dgm:pt>
    <dgm:pt modelId="{45422874-8106-4D4C-936F-502F0DD527B0}" type="pres">
      <dgm:prSet presAssocID="{25E72D63-00E2-4281-9A6A-7D23B9050652}" presName="composite" presStyleCnt="0"/>
      <dgm:spPr/>
    </dgm:pt>
    <dgm:pt modelId="{CA462A02-6628-4DBF-93A6-902F331F85C3}" type="pres">
      <dgm:prSet presAssocID="{25E72D63-00E2-4281-9A6A-7D23B9050652}" presName="parTx" presStyleLbl="alignNode1" presStyleIdx="3" presStyleCnt="6" custScaleY="112856" custLinFactNeighborX="-484" custLinFactNeighborY="-35065">
        <dgm:presLayoutVars>
          <dgm:chMax val="0"/>
          <dgm:chPref val="0"/>
          <dgm:bulletEnabled val="1"/>
        </dgm:presLayoutVars>
      </dgm:prSet>
      <dgm:spPr/>
    </dgm:pt>
    <dgm:pt modelId="{955AB239-0F0E-4453-829C-BCF8450C0EE9}" type="pres">
      <dgm:prSet presAssocID="{25E72D63-00E2-4281-9A6A-7D23B9050652}" presName="desTx" presStyleLbl="alignAccFollowNode1" presStyleIdx="3" presStyleCnt="6" custLinFactNeighborX="10418" custLinFactNeighborY="5601">
        <dgm:presLayoutVars>
          <dgm:bulletEnabled val="1"/>
        </dgm:presLayoutVars>
      </dgm:prSet>
      <dgm:spPr/>
    </dgm:pt>
    <dgm:pt modelId="{E34CA8DB-2D53-4E42-911A-FAC0AECAAC17}" type="pres">
      <dgm:prSet presAssocID="{B94193CF-9373-4AEE-85F7-5236DB84482C}" presName="space" presStyleCnt="0"/>
      <dgm:spPr/>
    </dgm:pt>
    <dgm:pt modelId="{4F28922D-42DB-4DBE-A44F-4B170876CB34}" type="pres">
      <dgm:prSet presAssocID="{744F9E26-DBE7-405A-8E08-02A576B3429A}" presName="composite" presStyleCnt="0"/>
      <dgm:spPr/>
    </dgm:pt>
    <dgm:pt modelId="{BDE48B04-324A-42F1-9CA4-461481B8A6A7}" type="pres">
      <dgm:prSet presAssocID="{744F9E26-DBE7-405A-8E08-02A576B3429A}" presName="parTx" presStyleLbl="alignNode1" presStyleIdx="4" presStyleCnt="6" custScaleX="93968" custScaleY="119472" custLinFactNeighborX="-640" custLinFactNeighborY="-31757">
        <dgm:presLayoutVars>
          <dgm:chMax val="0"/>
          <dgm:chPref val="0"/>
          <dgm:bulletEnabled val="1"/>
        </dgm:presLayoutVars>
      </dgm:prSet>
      <dgm:spPr/>
    </dgm:pt>
    <dgm:pt modelId="{D03536DD-F722-4A8F-A6BF-D3912FF2F9CE}" type="pres">
      <dgm:prSet presAssocID="{744F9E26-DBE7-405A-8E08-02A576B3429A}" presName="desTx" presStyleLbl="alignAccFollowNode1" presStyleIdx="4" presStyleCnt="6" custLinFactNeighborX="4186" custLinFactNeighborY="5509">
        <dgm:presLayoutVars>
          <dgm:bulletEnabled val="1"/>
        </dgm:presLayoutVars>
      </dgm:prSet>
      <dgm:spPr/>
    </dgm:pt>
    <dgm:pt modelId="{8ABC3CF4-A473-4E07-BBD9-E14726E2D2CF}" type="pres">
      <dgm:prSet presAssocID="{5B979CA4-CE13-44FB-A2CB-9333C218B973}" presName="space" presStyleCnt="0"/>
      <dgm:spPr/>
    </dgm:pt>
    <dgm:pt modelId="{F8B20D4C-7B9D-4532-9D3F-06DD6366986D}" type="pres">
      <dgm:prSet presAssocID="{277FF1F8-57EA-4414-9841-D209F9D4D591}" presName="composite" presStyleCnt="0"/>
      <dgm:spPr/>
    </dgm:pt>
    <dgm:pt modelId="{84714BBD-399A-4C1C-BF88-5FA0E6524BBE}" type="pres">
      <dgm:prSet presAssocID="{277FF1F8-57EA-4414-9841-D209F9D4D591}" presName="parTx" presStyleLbl="alignNode1" presStyleIdx="5" presStyleCnt="6" custScaleY="113324" custLinFactNeighborX="-8235" custLinFactNeighborY="-34166">
        <dgm:presLayoutVars>
          <dgm:chMax val="0"/>
          <dgm:chPref val="0"/>
          <dgm:bulletEnabled val="1"/>
        </dgm:presLayoutVars>
      </dgm:prSet>
      <dgm:spPr/>
    </dgm:pt>
    <dgm:pt modelId="{6F793B55-FFD9-4A8A-A784-E3F4468A95BA}" type="pres">
      <dgm:prSet presAssocID="{277FF1F8-57EA-4414-9841-D209F9D4D591}" presName="desTx" presStyleLbl="alignAccFollowNode1" presStyleIdx="5" presStyleCnt="6" custLinFactNeighborX="-2957" custLinFactNeighborY="5849">
        <dgm:presLayoutVars>
          <dgm:bulletEnabled val="1"/>
        </dgm:presLayoutVars>
      </dgm:prSet>
      <dgm:spPr/>
    </dgm:pt>
  </dgm:ptLst>
  <dgm:cxnLst>
    <dgm:cxn modelId="{C7AB5106-82F8-4E07-B15B-67C7FFE1092C}" srcId="{27878BC8-47F2-4367-82A2-F20956F63521}" destId="{744F9E26-DBE7-405A-8E08-02A576B3429A}" srcOrd="4" destOrd="0" parTransId="{25FA141E-E48C-49C3-A74F-6B47EDA51192}" sibTransId="{5B979CA4-CE13-44FB-A2CB-9333C218B973}"/>
    <dgm:cxn modelId="{B288AE06-4901-4C31-AD9B-3F56689C002C}" type="presOf" srcId="{58BB744D-738E-4C1C-BCE9-19174CFA7AA8}" destId="{D03536DD-F722-4A8F-A6BF-D3912FF2F9CE}" srcOrd="0" destOrd="1" presId="urn:microsoft.com/office/officeart/2005/8/layout/hList1"/>
    <dgm:cxn modelId="{559DE907-2E43-4F7F-B55A-A9F7D42ED744}" type="presOf" srcId="{724B40B8-22E4-4F60-B096-A4CCA12D8A63}" destId="{0B695031-C15B-42F1-8F03-F85DD7D67356}" srcOrd="0" destOrd="0" presId="urn:microsoft.com/office/officeart/2005/8/layout/hList1"/>
    <dgm:cxn modelId="{1C3B8B09-8482-454D-8C89-911A51CABB2A}" srcId="{744F9E26-DBE7-405A-8E08-02A576B3429A}" destId="{58BB744D-738E-4C1C-BCE9-19174CFA7AA8}" srcOrd="1" destOrd="0" parTransId="{8A9B0555-B1E7-4E14-AAA3-9F3E7E2717B8}" sibTransId="{25C8B108-53EB-4456-B06A-87138EAA0DCE}"/>
    <dgm:cxn modelId="{154C890D-C166-4993-84FE-529AEEF7E512}" srcId="{25E72D63-00E2-4281-9A6A-7D23B9050652}" destId="{C614229E-18BF-4909-B916-C88E6D2B5813}" srcOrd="7" destOrd="0" parTransId="{44CCFF54-C281-4718-BA22-3353E31D7216}" sibTransId="{DAADDB6F-22E7-4E3A-BA57-712B3EF93FC9}"/>
    <dgm:cxn modelId="{6B5DBF0E-BFC9-404C-9E9B-98CF6FB33584}" srcId="{BF30003A-6C5D-4B3A-9627-B10D14E0FA31}" destId="{A30332E1-3A31-49A1-AEE2-30F5BA535051}" srcOrd="5" destOrd="0" parTransId="{C37A23F4-6376-4A25-B256-78C4CEB4EC19}" sibTransId="{D11B0EC7-0159-4501-B8AD-2F1B7A7D3185}"/>
    <dgm:cxn modelId="{D275570F-B63A-4E23-8C79-FC8FAFF6E96A}" type="presOf" srcId="{47FEE218-0661-46EE-AD59-4F69B610AF6A}" destId="{955AB239-0F0E-4453-829C-BCF8450C0EE9}" srcOrd="0" destOrd="5" presId="urn:microsoft.com/office/officeart/2005/8/layout/hList1"/>
    <dgm:cxn modelId="{DD11B90F-6145-4673-B8F7-0AF3C15E0EA7}" srcId="{27878BC8-47F2-4367-82A2-F20956F63521}" destId="{BF30003A-6C5D-4B3A-9627-B10D14E0FA31}" srcOrd="2" destOrd="0" parTransId="{090F7845-045F-424F-9327-5CBCF633C303}" sibTransId="{EEBE1EB9-635E-4530-ACE0-8165C3180466}"/>
    <dgm:cxn modelId="{43D64811-EB2D-47C2-AB62-05F10DDB6AE8}" srcId="{0EA75CB6-629C-455D-BDFA-18CA9F9BE372}" destId="{37E06C66-A2D6-4C86-B261-37B5FDEE82A6}" srcOrd="1" destOrd="0" parTransId="{E43ABC4E-A05D-416B-977F-71C90A17540D}" sibTransId="{840CAE6D-2B4D-47C4-8B7A-606D4B88286A}"/>
    <dgm:cxn modelId="{AD3F3512-BC8A-4234-9AAE-DCE1D1A55E5A}" srcId="{BF30003A-6C5D-4B3A-9627-B10D14E0FA31}" destId="{2C293C73-87EA-440C-BE01-4B1E9155769C}" srcOrd="1" destOrd="0" parTransId="{5F47616E-11A7-45D8-8321-C95D81BAC74A}" sibTransId="{11C4534C-DBF2-4B7D-B8C3-975648868662}"/>
    <dgm:cxn modelId="{5A083E1B-0D9F-44A0-B427-B7335EBA97ED}" srcId="{0EA75CB6-629C-455D-BDFA-18CA9F9BE372}" destId="{3289756E-9E06-417D-8979-3509E598CB10}" srcOrd="0" destOrd="0" parTransId="{05658943-B793-48DD-BE9F-A63BD1CAE503}" sibTransId="{D037ACE6-578F-42FF-9904-93169C4D37B3}"/>
    <dgm:cxn modelId="{3D98B41C-DD12-4D00-A270-98B29AC2F316}" srcId="{277FF1F8-57EA-4414-9841-D209F9D4D591}" destId="{BB64F6AA-6499-42A2-80F5-8705802F9450}" srcOrd="2" destOrd="0" parTransId="{C063FDAD-F11D-48FC-B969-5149EC980FB0}" sibTransId="{71B2B356-70E2-4A33-95E6-DB751E9C719C}"/>
    <dgm:cxn modelId="{AFD35B23-7FDD-4857-B023-F758CC16EF23}" type="presOf" srcId="{99759785-8541-4982-886C-88445D83EA97}" destId="{97F54AA4-89D6-479F-A0A6-6EA7463579B6}" srcOrd="0" destOrd="3" presId="urn:microsoft.com/office/officeart/2005/8/layout/hList1"/>
    <dgm:cxn modelId="{A61F702C-6F2B-4F29-8E2F-CDF0AC42F4FE}" type="presOf" srcId="{838CC5E0-AC51-422E-84D4-7F3B486205F8}" destId="{D03536DD-F722-4A8F-A6BF-D3912FF2F9CE}" srcOrd="0" destOrd="6" presId="urn:microsoft.com/office/officeart/2005/8/layout/hList1"/>
    <dgm:cxn modelId="{ADB9A52E-E8EE-4C1F-815C-87EE75CF8B03}" type="presOf" srcId="{C423A752-C33A-4449-9E6A-7E05662DE887}" destId="{6F793B55-FFD9-4A8A-A784-E3F4468A95BA}" srcOrd="0" destOrd="0" presId="urn:microsoft.com/office/officeart/2005/8/layout/hList1"/>
    <dgm:cxn modelId="{EF22D02E-FE48-4D49-99F0-D6BDD69DDC9C}" type="presOf" srcId="{5B8FC88F-B796-4CF1-8DB3-A54D173B8EDE}" destId="{B61D41F8-334E-48DD-92A7-973FAB73BC97}" srcOrd="0" destOrd="2" presId="urn:microsoft.com/office/officeart/2005/8/layout/hList1"/>
    <dgm:cxn modelId="{F0E73D34-D17A-4E96-ACBB-462D22B7021C}" srcId="{BF30003A-6C5D-4B3A-9627-B10D14E0FA31}" destId="{E03CFEE4-2855-4452-B727-F028B226F7B0}" srcOrd="9" destOrd="0" parTransId="{3EA5ACF8-3CEF-40A7-A54E-E607D0C9AEA4}" sibTransId="{D72232E2-5544-4FAE-9EBD-38E39D1F4857}"/>
    <dgm:cxn modelId="{6B6FA035-DB0D-4645-809D-6FDE364CA32A}" type="presOf" srcId="{84374603-CFF5-497D-8F60-41AF63EA3864}" destId="{955AB239-0F0E-4453-829C-BCF8450C0EE9}" srcOrd="0" destOrd="6" presId="urn:microsoft.com/office/officeart/2005/8/layout/hList1"/>
    <dgm:cxn modelId="{2C70D339-5689-41D6-8735-9FFD530D999A}" srcId="{BF30003A-6C5D-4B3A-9627-B10D14E0FA31}" destId="{11C6D33A-C042-4A66-BA5E-0954CA04091E}" srcOrd="3" destOrd="0" parTransId="{DB0AEE10-2DD7-4681-B99A-941546DB6752}" sibTransId="{98FAE250-D4DD-42A2-92F2-50D43146E753}"/>
    <dgm:cxn modelId="{F506963A-6F67-48F9-AF92-196D9AD5F28D}" srcId="{277FF1F8-57EA-4414-9841-D209F9D4D591}" destId="{DAF805FE-81E4-4253-8B8A-834C2254CC3A}" srcOrd="4" destOrd="0" parTransId="{5E3AA1C8-C1DA-4C8B-A8AA-CC94D7912F21}" sibTransId="{DECBFAA7-92D8-42B6-8D4D-3FB83992D086}"/>
    <dgm:cxn modelId="{95E39D3A-C147-4C08-B10A-35A260E5FA01}" srcId="{25E72D63-00E2-4281-9A6A-7D23B9050652}" destId="{47FEE218-0661-46EE-AD59-4F69B610AF6A}" srcOrd="5" destOrd="0" parTransId="{34F0D6E6-BF3C-40D0-84BE-B8DDE7B71FF5}" sibTransId="{49B1382A-908B-4F43-AD57-31CEFFD03593}"/>
    <dgm:cxn modelId="{ABFE133D-F74E-4E5A-836C-94163F300E18}" type="presOf" srcId="{9400975A-0F9B-42C2-AF4B-610149E160EC}" destId="{0B695031-C15B-42F1-8F03-F85DD7D67356}" srcOrd="0" destOrd="4" presId="urn:microsoft.com/office/officeart/2005/8/layout/hList1"/>
    <dgm:cxn modelId="{E12AB13D-0B7E-40F3-856E-94DD6502D192}" srcId="{862BA80B-D2FA-4ECF-8EE3-51F73A50C49E}" destId="{A6058FFC-9375-4743-88A8-CAF6F61364AD}" srcOrd="3" destOrd="0" parTransId="{827708E1-6955-40F0-AE5C-BDE2638153CA}" sibTransId="{9B45D7A7-5F07-449F-B468-220A4F6E250D}"/>
    <dgm:cxn modelId="{072BCA3F-DFD4-4AC1-9DFC-D7F3E75EDC5B}" srcId="{277FF1F8-57EA-4414-9841-D209F9D4D591}" destId="{EE378E5A-5BB4-4508-A3BD-54A1E167F450}" srcOrd="6" destOrd="0" parTransId="{2BC0456F-2352-409E-B30B-28A569674F8E}" sibTransId="{F57F9161-5E3F-4EF1-A528-D037F91D1498}"/>
    <dgm:cxn modelId="{35F5455F-3831-440E-A890-B4C2C52AF709}" type="presOf" srcId="{8F09BE1C-2C40-46E8-B58E-EF3FC0CE9401}" destId="{0B695031-C15B-42F1-8F03-F85DD7D67356}" srcOrd="0" destOrd="8" presId="urn:microsoft.com/office/officeart/2005/8/layout/hList1"/>
    <dgm:cxn modelId="{F7B22C41-EDFC-4C8A-AB57-128CEF66878F}" type="presOf" srcId="{DD6A3FD7-5D46-462B-A16A-DADF68FD85B5}" destId="{6F793B55-FFD9-4A8A-A784-E3F4468A95BA}" srcOrd="0" destOrd="1" presId="urn:microsoft.com/office/officeart/2005/8/layout/hList1"/>
    <dgm:cxn modelId="{65EF7E61-3024-4754-82F1-A2CC2AE94550}" srcId="{277FF1F8-57EA-4414-9841-D209F9D4D591}" destId="{DD6A3FD7-5D46-462B-A16A-DADF68FD85B5}" srcOrd="1" destOrd="0" parTransId="{5BFB1E96-5981-4E1B-B07D-B22282F4B0DE}" sibTransId="{8A8EBFE4-1FA5-4140-A8BF-0C252081150E}"/>
    <dgm:cxn modelId="{AACD6762-6378-40CE-999A-FF19090B6017}" srcId="{BF30003A-6C5D-4B3A-9627-B10D14E0FA31}" destId="{9400975A-0F9B-42C2-AF4B-610149E160EC}" srcOrd="4" destOrd="0" parTransId="{5C15E869-FA9C-4815-9B17-809857E55AD4}" sibTransId="{D3526552-E91C-4787-A062-09C6D5D41471}"/>
    <dgm:cxn modelId="{A4EFC342-0673-47D9-A098-679F6BE48D4C}" type="presOf" srcId="{BB76D083-D35B-43A6-9FE1-07D87885080E}" destId="{6F793B55-FFD9-4A8A-A784-E3F4468A95BA}" srcOrd="0" destOrd="5" presId="urn:microsoft.com/office/officeart/2005/8/layout/hList1"/>
    <dgm:cxn modelId="{7D146463-5BAD-417B-8E49-4E7B9DD296E0}" srcId="{744F9E26-DBE7-405A-8E08-02A576B3429A}" destId="{6DB3CAD2-BE32-4FC0-B806-6CDF0F77D742}" srcOrd="5" destOrd="0" parTransId="{CEC07317-F680-4E92-9816-75548DDF41EF}" sibTransId="{930552EE-7E13-45E1-87C3-BA107E923982}"/>
    <dgm:cxn modelId="{481DE445-C671-4B97-837D-21CBAE793705}" type="presOf" srcId="{27878BC8-47F2-4367-82A2-F20956F63521}" destId="{266F44D1-46DC-4F4D-B937-C166EF0B0AF3}" srcOrd="0" destOrd="0" presId="urn:microsoft.com/office/officeart/2005/8/layout/hList1"/>
    <dgm:cxn modelId="{9EF0BD46-F520-4EB7-8FDE-80C1D2F45DC5}" type="presOf" srcId="{2536924F-B030-45C0-B8CE-DC9E6D7BC0C5}" destId="{0B695031-C15B-42F1-8F03-F85DD7D67356}" srcOrd="0" destOrd="2" presId="urn:microsoft.com/office/officeart/2005/8/layout/hList1"/>
    <dgm:cxn modelId="{4F0F8A69-894E-4D94-BEF8-7D9B80F76D26}" srcId="{862BA80B-D2FA-4ECF-8EE3-51F73A50C49E}" destId="{34FE4781-6F3F-49B6-907E-F3106E6570F4}" srcOrd="1" destOrd="0" parTransId="{4EF14DFC-4DF3-4F3A-B345-B33EE55180E4}" sibTransId="{89D2371B-1B39-430E-B65B-7B1B4322B9D7}"/>
    <dgm:cxn modelId="{832A346D-D2BE-4D4C-B747-B062E37149BC}" srcId="{277FF1F8-57EA-4414-9841-D209F9D4D591}" destId="{9E0AE3E2-D7BF-436E-B4C0-5B2FE46171FA}" srcOrd="7" destOrd="0" parTransId="{630F9B77-41B7-4DAB-B3EA-1D104D74B210}" sibTransId="{A3A0694F-E9D7-41B6-AB87-0F6E862927C4}"/>
    <dgm:cxn modelId="{86DD9770-B7E2-40A8-9357-BAC1E1DEAD6B}" type="presOf" srcId="{8EB3DFA2-1D46-446D-ABF3-82ED155DA04F}" destId="{955AB239-0F0E-4453-829C-BCF8450C0EE9}" srcOrd="0" destOrd="4" presId="urn:microsoft.com/office/officeart/2005/8/layout/hList1"/>
    <dgm:cxn modelId="{91DBC251-D8B9-47A9-85B9-7FC16734267C}" type="presOf" srcId="{744F9E26-DBE7-405A-8E08-02A576B3429A}" destId="{BDE48B04-324A-42F1-9CA4-461481B8A6A7}" srcOrd="0" destOrd="0" presId="urn:microsoft.com/office/officeart/2005/8/layout/hList1"/>
    <dgm:cxn modelId="{97F89D53-D287-4D51-9405-F57DC6C4AA5F}" type="presOf" srcId="{3289756E-9E06-417D-8979-3509E598CB10}" destId="{97F54AA4-89D6-479F-A0A6-6EA7463579B6}" srcOrd="0" destOrd="0" presId="urn:microsoft.com/office/officeart/2005/8/layout/hList1"/>
    <dgm:cxn modelId="{9FC1A053-D4DB-4B95-A82C-0F7C17DBFF69}" type="presOf" srcId="{277FF1F8-57EA-4414-9841-D209F9D4D591}" destId="{84714BBD-399A-4C1C-BF88-5FA0E6524BBE}" srcOrd="0" destOrd="0" presId="urn:microsoft.com/office/officeart/2005/8/layout/hList1"/>
    <dgm:cxn modelId="{F035A473-A2EF-4FC9-87D8-BA152E87BF5C}" srcId="{25E72D63-00E2-4281-9A6A-7D23B9050652}" destId="{84374603-CFF5-497D-8F60-41AF63EA3864}" srcOrd="6" destOrd="0" parTransId="{058DD000-8531-4589-9E30-45F86A5FAD04}" sibTransId="{FF53FBBB-FF11-4770-90C6-48AD50B0CC0C}"/>
    <dgm:cxn modelId="{CDBD6654-61E9-41FB-8111-907696980470}" type="presOf" srcId="{11C6D33A-C042-4A66-BA5E-0954CA04091E}" destId="{0B695031-C15B-42F1-8F03-F85DD7D67356}" srcOrd="0" destOrd="3" presId="urn:microsoft.com/office/officeart/2005/8/layout/hList1"/>
    <dgm:cxn modelId="{2C9D8674-EB0A-47C9-A2ED-1560EA11CC2B}" type="presOf" srcId="{EE378E5A-5BB4-4508-A3BD-54A1E167F450}" destId="{6F793B55-FFD9-4A8A-A784-E3F4468A95BA}" srcOrd="0" destOrd="6" presId="urn:microsoft.com/office/officeart/2005/8/layout/hList1"/>
    <dgm:cxn modelId="{8AB9EC74-A2EC-4C37-8B82-7D287F225296}" srcId="{744F9E26-DBE7-405A-8E08-02A576B3429A}" destId="{943C5D32-1D4E-4EAC-92E7-707376D51291}" srcOrd="0" destOrd="0" parTransId="{0F7CDC7F-731F-4F3D-B72C-113D4E5086F5}" sibTransId="{A3B4930C-B32C-48D4-B6C2-2B60318ECDB5}"/>
    <dgm:cxn modelId="{C379D376-97CF-4564-ACF6-6A23F82D1A1A}" srcId="{25E72D63-00E2-4281-9A6A-7D23B9050652}" destId="{384F8DBE-2443-4A58-9786-9A6EC30C60FE}" srcOrd="8" destOrd="0" parTransId="{FD3D76A2-D02B-4610-9C6E-9B3B8AF9DDE1}" sibTransId="{27464031-F7EF-49D9-B393-7644885E8766}"/>
    <dgm:cxn modelId="{3118A677-2E36-4492-A9AA-A1069D8660BB}" srcId="{BF30003A-6C5D-4B3A-9627-B10D14E0FA31}" destId="{1EB47E4D-7087-405F-BF41-FA971D827E90}" srcOrd="7" destOrd="0" parTransId="{286F19ED-C7C0-46A9-96A1-E5B2C6A12B60}" sibTransId="{64A06890-ACE1-47CB-9FA9-9F16142871AB}"/>
    <dgm:cxn modelId="{36D0C678-A2AE-486D-8234-3680C4FD8677}" srcId="{BF30003A-6C5D-4B3A-9627-B10D14E0FA31}" destId="{8F09BE1C-2C40-46E8-B58E-EF3FC0CE9401}" srcOrd="8" destOrd="0" parTransId="{35377908-7E78-4B40-97E7-F68D421AB73F}" sibTransId="{0B2AE525-7415-4D29-9F90-08BF958C71B7}"/>
    <dgm:cxn modelId="{9CF33E79-9481-4D5F-A5C1-9D27A38D9396}" type="presOf" srcId="{E627B464-6407-43B9-BA13-520907825056}" destId="{0B695031-C15B-42F1-8F03-F85DD7D67356}" srcOrd="0" destOrd="6" presId="urn:microsoft.com/office/officeart/2005/8/layout/hList1"/>
    <dgm:cxn modelId="{848DE179-2C06-4F71-9AF3-64CED2D95A4D}" srcId="{0EA75CB6-629C-455D-BDFA-18CA9F9BE372}" destId="{CAAEFB71-022F-4A57-92E8-7297265369E6}" srcOrd="2" destOrd="0" parTransId="{C9846BFF-CD3B-4E97-8E16-01C566716F02}" sibTransId="{991A245B-FCBE-42A9-ABFF-ACC29CCEB28A}"/>
    <dgm:cxn modelId="{38F4047A-FD6B-4449-9C96-36B9A1FE72BC}" srcId="{27878BC8-47F2-4367-82A2-F20956F63521}" destId="{25E72D63-00E2-4281-9A6A-7D23B9050652}" srcOrd="3" destOrd="0" parTransId="{25E38F9A-B6E6-4E2C-BF1F-E1924E73158E}" sibTransId="{B94193CF-9373-4AEE-85F7-5236DB84482C}"/>
    <dgm:cxn modelId="{45304A7B-115E-4D3D-A0E5-D39ACA24F8D9}" srcId="{25E72D63-00E2-4281-9A6A-7D23B9050652}" destId="{7B8C0B7F-7CE7-438F-9C3D-11A3BC62FA45}" srcOrd="2" destOrd="0" parTransId="{AB705865-A608-4E1B-B9A1-6EBDAD1E2368}" sibTransId="{D76B029D-55C2-4F90-BF95-195F8E9FBACF}"/>
    <dgm:cxn modelId="{3006337E-AD76-407D-A3EA-0489F8DA7205}" type="presOf" srcId="{943C5D32-1D4E-4EAC-92E7-707376D51291}" destId="{D03536DD-F722-4A8F-A6BF-D3912FF2F9CE}" srcOrd="0" destOrd="0" presId="urn:microsoft.com/office/officeart/2005/8/layout/hList1"/>
    <dgm:cxn modelId="{B9CD0380-7AB2-4AF6-BA37-3DE5FD802844}" srcId="{27878BC8-47F2-4367-82A2-F20956F63521}" destId="{0EA75CB6-629C-455D-BDFA-18CA9F9BE372}" srcOrd="1" destOrd="0" parTransId="{64B7E354-AAFE-4EAE-8794-6F89D6C01CD1}" sibTransId="{755981C0-0218-41A9-88A1-7E21705B8338}"/>
    <dgm:cxn modelId="{0B76BE82-4E9E-4BEF-97DB-AF48FD430CB1}" type="presOf" srcId="{1EB47E4D-7087-405F-BF41-FA971D827E90}" destId="{0B695031-C15B-42F1-8F03-F85DD7D67356}" srcOrd="0" destOrd="7" presId="urn:microsoft.com/office/officeart/2005/8/layout/hList1"/>
    <dgm:cxn modelId="{D9DBFF82-FC3B-4947-98F1-780514AB60B9}" srcId="{25E72D63-00E2-4281-9A6A-7D23B9050652}" destId="{C87A651F-3AA8-4F15-9ECF-AAE7AA7A67F7}" srcOrd="3" destOrd="0" parTransId="{7C2E896C-08F1-4975-9266-818B8BB0325D}" sibTransId="{64A1AB5F-3232-4D36-BD95-5815046CD936}"/>
    <dgm:cxn modelId="{1BB67D84-8D5B-4766-9101-70D4257D54BF}" type="presOf" srcId="{A30332E1-3A31-49A1-AEE2-30F5BA535051}" destId="{0B695031-C15B-42F1-8F03-F85DD7D67356}" srcOrd="0" destOrd="5" presId="urn:microsoft.com/office/officeart/2005/8/layout/hList1"/>
    <dgm:cxn modelId="{FE409086-D68E-4055-A876-11E17544A440}" srcId="{744F9E26-DBE7-405A-8E08-02A576B3429A}" destId="{7034D25A-CBD3-44FC-A984-3C23BC775721}" srcOrd="2" destOrd="0" parTransId="{DE40609D-32F2-4B61-8967-7A85F62CA990}" sibTransId="{F03BDB5F-D828-4F0D-9D3C-D8FB3692DC5F}"/>
    <dgm:cxn modelId="{1AAC5E87-9715-4F59-9A8E-CF9AD16FB83B}" srcId="{862BA80B-D2FA-4ECF-8EE3-51F73A50C49E}" destId="{5E79D717-FE58-431D-9445-59B0EADBE3E5}" srcOrd="4" destOrd="0" parTransId="{088868EB-2DA5-4ACC-A53B-B7D9A2014EE9}" sibTransId="{ACC79DB8-4103-4377-B596-1D75A3C3B73F}"/>
    <dgm:cxn modelId="{08106F87-E3C8-470D-8876-54C26065495B}" type="presOf" srcId="{41DF1C45-AF50-4A82-9CE1-6F039DC17DDB}" destId="{97F54AA4-89D6-479F-A0A6-6EA7463579B6}" srcOrd="0" destOrd="5" presId="urn:microsoft.com/office/officeart/2005/8/layout/hList1"/>
    <dgm:cxn modelId="{47E3168A-CF9F-4E3D-8BA7-06828CBA2082}" type="presOf" srcId="{37E06C66-A2D6-4C86-B261-37B5FDEE82A6}" destId="{97F54AA4-89D6-479F-A0A6-6EA7463579B6}" srcOrd="0" destOrd="1" presId="urn:microsoft.com/office/officeart/2005/8/layout/hList1"/>
    <dgm:cxn modelId="{44B0978A-CB98-4C36-A060-69287145F691}" type="presOf" srcId="{67EE8472-90E8-444C-9143-C39B745C8F47}" destId="{6F793B55-FFD9-4A8A-A784-E3F4468A95BA}" srcOrd="0" destOrd="3" presId="urn:microsoft.com/office/officeart/2005/8/layout/hList1"/>
    <dgm:cxn modelId="{7A76998A-A884-45AF-9D1D-82A4B09932F1}" srcId="{25E72D63-00E2-4281-9A6A-7D23B9050652}" destId="{8EB3DFA2-1D46-446D-ABF3-82ED155DA04F}" srcOrd="4" destOrd="0" parTransId="{F68CD049-D852-48C7-9528-D1EE0FCF5EB5}" sibTransId="{619A1450-EF2E-42D9-BA1B-BDD2E8AB5A0F}"/>
    <dgm:cxn modelId="{DA6F4E8E-7EDF-4096-8AD8-52733C1D7C1C}" srcId="{277FF1F8-57EA-4414-9841-D209F9D4D591}" destId="{67EE8472-90E8-444C-9143-C39B745C8F47}" srcOrd="3" destOrd="0" parTransId="{435B2149-5957-4FD9-8640-117185C142C6}" sibTransId="{8CADDFAA-D34B-46C2-BAF7-FDCEC5A2EB1C}"/>
    <dgm:cxn modelId="{203E8D90-5CF5-4C37-BE36-D16C6F71A61E}" type="presOf" srcId="{C87A651F-3AA8-4F15-9ECF-AAE7AA7A67F7}" destId="{955AB239-0F0E-4453-829C-BCF8450C0EE9}" srcOrd="0" destOrd="3" presId="urn:microsoft.com/office/officeart/2005/8/layout/hList1"/>
    <dgm:cxn modelId="{5F30F992-A147-4E04-BD56-6FEDFC2AA7AE}" srcId="{0EA75CB6-629C-455D-BDFA-18CA9F9BE372}" destId="{A7A7E9A2-1359-4CF5-B29C-83DCC456CEF3}" srcOrd="4" destOrd="0" parTransId="{5E41A508-D34F-42CB-AF95-1FE5E3EC13B4}" sibTransId="{263A37A6-E65B-435D-9340-CB9247788080}"/>
    <dgm:cxn modelId="{08193A99-0D70-4EE4-99BC-BEC2AD68731F}" type="presOf" srcId="{F6348E21-35E8-4721-8221-6C597871D569}" destId="{B61D41F8-334E-48DD-92A7-973FAB73BC97}" srcOrd="0" destOrd="5" presId="urn:microsoft.com/office/officeart/2005/8/layout/hList1"/>
    <dgm:cxn modelId="{A86FCD99-2C9E-4664-83E0-899806739BB0}" type="presOf" srcId="{A0815245-6C6D-4308-BD01-DB0B9F11366F}" destId="{B61D41F8-334E-48DD-92A7-973FAB73BC97}" srcOrd="0" destOrd="0" presId="urn:microsoft.com/office/officeart/2005/8/layout/hList1"/>
    <dgm:cxn modelId="{0A8F69A1-FDC5-4EEC-8577-5ED0FF7B88F5}" srcId="{25E72D63-00E2-4281-9A6A-7D23B9050652}" destId="{6DC8A0E9-32C5-4CDD-92F9-35A492FDCE79}" srcOrd="0" destOrd="0" parTransId="{4616650A-846C-468F-9997-F097F196AE6D}" sibTransId="{4613659E-B377-432A-A017-4ABE90AF82B5}"/>
    <dgm:cxn modelId="{AC5046A2-5A50-4C6F-9E2F-E97B2149A8D8}" srcId="{BF30003A-6C5D-4B3A-9627-B10D14E0FA31}" destId="{724B40B8-22E4-4F60-B096-A4CCA12D8A63}" srcOrd="0" destOrd="0" parTransId="{CE6926C8-825A-4F5E-B780-69477260C9C0}" sibTransId="{1A0501EA-C22A-4C20-818C-A524DCA311D3}"/>
    <dgm:cxn modelId="{476A70A4-7A74-4A69-8A8F-83AEED22EA1F}" srcId="{744F9E26-DBE7-405A-8E08-02A576B3429A}" destId="{838CC5E0-AC51-422E-84D4-7F3B486205F8}" srcOrd="6" destOrd="0" parTransId="{B7D9F2D8-A94F-4BF7-A20F-1763EA998CC2}" sibTransId="{9480CAA2-AEB5-4014-9AEC-7400CB8B3DAD}"/>
    <dgm:cxn modelId="{158EF7A5-FBF7-427C-90D2-B73130519702}" type="presOf" srcId="{6DC8A0E9-32C5-4CDD-92F9-35A492FDCE79}" destId="{955AB239-0F0E-4453-829C-BCF8450C0EE9}" srcOrd="0" destOrd="0" presId="urn:microsoft.com/office/officeart/2005/8/layout/hList1"/>
    <dgm:cxn modelId="{3FA752A9-2FB9-453F-A874-F7D675075B43}" type="presOf" srcId="{E03CFEE4-2855-4452-B727-F028B226F7B0}" destId="{0B695031-C15B-42F1-8F03-F85DD7D67356}" srcOrd="0" destOrd="9" presId="urn:microsoft.com/office/officeart/2005/8/layout/hList1"/>
    <dgm:cxn modelId="{53510FAA-7F45-4ECD-80EC-07553A1836DF}" srcId="{862BA80B-D2FA-4ECF-8EE3-51F73A50C49E}" destId="{A0815245-6C6D-4308-BD01-DB0B9F11366F}" srcOrd="0" destOrd="0" parTransId="{87A88674-999E-4B6E-9F36-34D7380A7CFF}" sibTransId="{DA9D94E9-ADDD-4BCF-B38F-D71D54DECCEE}"/>
    <dgm:cxn modelId="{86A6D3AE-F894-4E52-AE1F-59FF49DE2759}" type="presOf" srcId="{89E6D200-3EE6-440B-BC6F-BB8998C95276}" destId="{955AB239-0F0E-4453-829C-BCF8450C0EE9}" srcOrd="0" destOrd="1" presId="urn:microsoft.com/office/officeart/2005/8/layout/hList1"/>
    <dgm:cxn modelId="{BB4446AF-6233-450A-9488-5BB25948A892}" type="presOf" srcId="{EF2C70F8-710D-458D-8478-1FA844E5C9EA}" destId="{0B695031-C15B-42F1-8F03-F85DD7D67356}" srcOrd="0" destOrd="10" presId="urn:microsoft.com/office/officeart/2005/8/layout/hList1"/>
    <dgm:cxn modelId="{A71B88AF-A918-4060-98A9-777B74200D76}" type="presOf" srcId="{862BA80B-D2FA-4ECF-8EE3-51F73A50C49E}" destId="{EF75C2EB-9802-4FCE-8A50-D8373FD4CD89}" srcOrd="0" destOrd="0" presId="urn:microsoft.com/office/officeart/2005/8/layout/hList1"/>
    <dgm:cxn modelId="{B28AFCAF-814C-4CE2-8CD4-3F4E686F4EFA}" type="presOf" srcId="{BF30003A-6C5D-4B3A-9627-B10D14E0FA31}" destId="{29410886-9C5E-4864-A7B3-649ED5056B8A}" srcOrd="0" destOrd="0" presId="urn:microsoft.com/office/officeart/2005/8/layout/hList1"/>
    <dgm:cxn modelId="{1EF219B1-B53D-4246-9202-8F447744B4B0}" type="presOf" srcId="{6DB3CAD2-BE32-4FC0-B806-6CDF0F77D742}" destId="{D03536DD-F722-4A8F-A6BF-D3912FF2F9CE}" srcOrd="0" destOrd="5" presId="urn:microsoft.com/office/officeart/2005/8/layout/hList1"/>
    <dgm:cxn modelId="{2766F0B4-43C0-4ABD-8C4C-B63DA7E14E22}" srcId="{744F9E26-DBE7-405A-8E08-02A576B3429A}" destId="{D81E68B9-3EC4-4A26-A909-5C9F6DC8466A}" srcOrd="4" destOrd="0" parTransId="{1CB92A67-87CC-4378-B8F7-0C7F4B150880}" sibTransId="{14562D03-BBDF-4D34-971F-00DC052CC4F1}"/>
    <dgm:cxn modelId="{95ED77B9-E682-4577-81E8-88D2B46A8DB7}" type="presOf" srcId="{DAF805FE-81E4-4253-8B8A-834C2254CC3A}" destId="{6F793B55-FFD9-4A8A-A784-E3F4468A95BA}" srcOrd="0" destOrd="4" presId="urn:microsoft.com/office/officeart/2005/8/layout/hList1"/>
    <dgm:cxn modelId="{E0DB10BB-E366-4EA4-BFF9-E2D0C0FAC850}" srcId="{744F9E26-DBE7-405A-8E08-02A576B3429A}" destId="{4BE42024-55C4-47E0-8F56-5019ABD741E5}" srcOrd="3" destOrd="0" parTransId="{DF626B34-A1D5-457F-BCA4-BEC631E28C0D}" sibTransId="{D2D0BA36-53B5-47A9-9526-61C3E1AA0EFC}"/>
    <dgm:cxn modelId="{4CFADCBB-DAC3-465E-9B54-A800C3FF9CE4}" srcId="{27878BC8-47F2-4367-82A2-F20956F63521}" destId="{277FF1F8-57EA-4414-9841-D209F9D4D591}" srcOrd="5" destOrd="0" parTransId="{7AFC5A89-FA48-4B26-BE43-2274E8782CE0}" sibTransId="{5C0C5C74-CCAA-4062-BC23-6976863D9BF3}"/>
    <dgm:cxn modelId="{F22994BC-6A26-4809-BE91-2460A4EE5D9A}" srcId="{BF30003A-6C5D-4B3A-9627-B10D14E0FA31}" destId="{EF2C70F8-710D-458D-8478-1FA844E5C9EA}" srcOrd="10" destOrd="0" parTransId="{70C3BCF6-6EB3-4703-806A-8FE3F05DD844}" sibTransId="{09F61B4C-4AF9-4859-A111-FB4698E71754}"/>
    <dgm:cxn modelId="{1FC941BD-6B34-4BC1-900D-590D10E29A2D}" type="presOf" srcId="{34FE4781-6F3F-49B6-907E-F3106E6570F4}" destId="{B61D41F8-334E-48DD-92A7-973FAB73BC97}" srcOrd="0" destOrd="1" presId="urn:microsoft.com/office/officeart/2005/8/layout/hList1"/>
    <dgm:cxn modelId="{5AB761C4-9563-4833-A16C-E7EF08CDE8FD}" srcId="{0EA75CB6-629C-455D-BDFA-18CA9F9BE372}" destId="{99759785-8541-4982-886C-88445D83EA97}" srcOrd="3" destOrd="0" parTransId="{E1E1FF46-0279-4CAA-BEC3-44950A139A5D}" sibTransId="{7C54C398-1707-4ADE-BD21-64ECBBB4075A}"/>
    <dgm:cxn modelId="{5476D5C4-EF75-40AB-B581-535CBA1F3DFF}" type="presOf" srcId="{A6058FFC-9375-4743-88A8-CAF6F61364AD}" destId="{B61D41F8-334E-48DD-92A7-973FAB73BC97}" srcOrd="0" destOrd="3" presId="urn:microsoft.com/office/officeart/2005/8/layout/hList1"/>
    <dgm:cxn modelId="{9FD7D8C6-A3F4-48F8-A434-E72D5870DEC8}" type="presOf" srcId="{7B8C0B7F-7CE7-438F-9C3D-11A3BC62FA45}" destId="{955AB239-0F0E-4453-829C-BCF8450C0EE9}" srcOrd="0" destOrd="2" presId="urn:microsoft.com/office/officeart/2005/8/layout/hList1"/>
    <dgm:cxn modelId="{FB13F6C7-BE55-435E-A0F5-FC81E0D65C70}" type="presOf" srcId="{25E72D63-00E2-4281-9A6A-7D23B9050652}" destId="{CA462A02-6628-4DBF-93A6-902F331F85C3}" srcOrd="0" destOrd="0" presId="urn:microsoft.com/office/officeart/2005/8/layout/hList1"/>
    <dgm:cxn modelId="{91448ACC-F42B-4177-8DAC-A2ACBF83627C}" srcId="{862BA80B-D2FA-4ECF-8EE3-51F73A50C49E}" destId="{5B8FC88F-B796-4CF1-8DB3-A54D173B8EDE}" srcOrd="2" destOrd="0" parTransId="{45F18580-809B-43AA-A73A-80B07F63A1E6}" sibTransId="{9E9F7A57-A6E3-4360-AAC4-13095B9D9915}"/>
    <dgm:cxn modelId="{5B8222CD-B043-4329-ADA6-7134E8A9C5B4}" type="presOf" srcId="{CAAEFB71-022F-4A57-92E8-7297265369E6}" destId="{97F54AA4-89D6-479F-A0A6-6EA7463579B6}" srcOrd="0" destOrd="2" presId="urn:microsoft.com/office/officeart/2005/8/layout/hList1"/>
    <dgm:cxn modelId="{27D38BCD-AFD7-4A6C-B4D5-59CACB256A33}" srcId="{277FF1F8-57EA-4414-9841-D209F9D4D591}" destId="{C423A752-C33A-4449-9E6A-7E05662DE887}" srcOrd="0" destOrd="0" parTransId="{486B89D7-E9BF-45F8-90ED-9FE8C1A83D51}" sibTransId="{B0D4C736-6BA3-4297-93C9-A4EA22809E0F}"/>
    <dgm:cxn modelId="{31C2B6CF-3D49-4C13-B7BF-9DA435246112}" type="presOf" srcId="{A7A7E9A2-1359-4CF5-B29C-83DCC456CEF3}" destId="{97F54AA4-89D6-479F-A0A6-6EA7463579B6}" srcOrd="0" destOrd="4" presId="urn:microsoft.com/office/officeart/2005/8/layout/hList1"/>
    <dgm:cxn modelId="{45A791D0-CC5F-4A10-8842-040BBAE2B507}" type="presOf" srcId="{C614229E-18BF-4909-B916-C88E6D2B5813}" destId="{955AB239-0F0E-4453-829C-BCF8450C0EE9}" srcOrd="0" destOrd="7" presId="urn:microsoft.com/office/officeart/2005/8/layout/hList1"/>
    <dgm:cxn modelId="{6253C1D3-B7F3-4055-92F5-059A43DEE4E4}" srcId="{BF30003A-6C5D-4B3A-9627-B10D14E0FA31}" destId="{E627B464-6407-43B9-BA13-520907825056}" srcOrd="6" destOrd="0" parTransId="{52CC2F9C-7069-4A66-8C72-9BB0FA013F64}" sibTransId="{79314381-747E-4B5B-B3AF-9DC53A286411}"/>
    <dgm:cxn modelId="{233B12D7-DA48-4153-BC53-1C9136857EF9}" type="presOf" srcId="{9E0AE3E2-D7BF-436E-B4C0-5B2FE46171FA}" destId="{6F793B55-FFD9-4A8A-A784-E3F4468A95BA}" srcOrd="0" destOrd="7" presId="urn:microsoft.com/office/officeart/2005/8/layout/hList1"/>
    <dgm:cxn modelId="{DB2F67DC-45B7-46CE-A91A-0E4FC42DC428}" srcId="{25E72D63-00E2-4281-9A6A-7D23B9050652}" destId="{89E6D200-3EE6-440B-BC6F-BB8998C95276}" srcOrd="1" destOrd="0" parTransId="{A9F12410-20FA-4AB0-B46C-43E2F7315A2B}" sibTransId="{8018B814-491A-4E40-B71B-BA989D81C725}"/>
    <dgm:cxn modelId="{6D6562DF-0E7F-40EE-8969-97012CAC2D9A}" srcId="{27878BC8-47F2-4367-82A2-F20956F63521}" destId="{862BA80B-D2FA-4ECF-8EE3-51F73A50C49E}" srcOrd="0" destOrd="0" parTransId="{395FE3D2-6862-4570-8DE2-38C2437E7E1B}" sibTransId="{96025988-1028-4F8D-9DDE-E5FFFE8AE47E}"/>
    <dgm:cxn modelId="{8B5B3FE0-B913-41A6-984A-F818065C61BE}" type="presOf" srcId="{305027CA-A0C3-4259-8A8F-9BD66F1FAB6E}" destId="{6F793B55-FFD9-4A8A-A784-E3F4468A95BA}" srcOrd="0" destOrd="8" presId="urn:microsoft.com/office/officeart/2005/8/layout/hList1"/>
    <dgm:cxn modelId="{9D8158E2-7859-4D9E-9A29-9CE201DD06CF}" type="presOf" srcId="{D81E68B9-3EC4-4A26-A909-5C9F6DC8466A}" destId="{D03536DD-F722-4A8F-A6BF-D3912FF2F9CE}" srcOrd="0" destOrd="4" presId="urn:microsoft.com/office/officeart/2005/8/layout/hList1"/>
    <dgm:cxn modelId="{B71CBAE3-666B-4D62-BB18-6EDFA8AF31BE}" type="presOf" srcId="{7034D25A-CBD3-44FC-A984-3C23BC775721}" destId="{D03536DD-F722-4A8F-A6BF-D3912FF2F9CE}" srcOrd="0" destOrd="2" presId="urn:microsoft.com/office/officeart/2005/8/layout/hList1"/>
    <dgm:cxn modelId="{21865BE6-EF8B-417B-99BC-DB81F08B1CFD}" srcId="{862BA80B-D2FA-4ECF-8EE3-51F73A50C49E}" destId="{F6348E21-35E8-4721-8221-6C597871D569}" srcOrd="5" destOrd="0" parTransId="{7E58BC98-77A9-4C83-861D-7AC784674185}" sibTransId="{4EFEC639-0A1B-4DA2-B5D0-7A768F573FC2}"/>
    <dgm:cxn modelId="{71DC29E8-1014-496C-B811-1D48C63522C2}" srcId="{0EA75CB6-629C-455D-BDFA-18CA9F9BE372}" destId="{41DF1C45-AF50-4A82-9CE1-6F039DC17DDB}" srcOrd="5" destOrd="0" parTransId="{A2A6B109-E76E-4420-812D-8062BDACE9B7}" sibTransId="{2FA4606E-8E36-46EF-8B7D-0E17BC26A6DA}"/>
    <dgm:cxn modelId="{A8001CED-2443-4ABF-A205-A32A9B755AE5}" srcId="{277FF1F8-57EA-4414-9841-D209F9D4D591}" destId="{BB76D083-D35B-43A6-9FE1-07D87885080E}" srcOrd="5" destOrd="0" parTransId="{78C4848E-F008-4E69-ACF4-FD7FA83AA03F}" sibTransId="{2F271C9F-473E-4728-89BC-0940C0DD1919}"/>
    <dgm:cxn modelId="{378D7CEE-30D2-43CA-9FCB-CC62896CFAD7}" srcId="{277FF1F8-57EA-4414-9841-D209F9D4D591}" destId="{305027CA-A0C3-4259-8A8F-9BD66F1FAB6E}" srcOrd="8" destOrd="0" parTransId="{09B47A4B-9119-4E90-BCCF-ADB213710742}" sibTransId="{9A55B005-84D2-45C7-B775-6C1477FBBBA4}"/>
    <dgm:cxn modelId="{F9FAF7F0-6A74-4174-A96A-7D6B79A93C77}" srcId="{BF30003A-6C5D-4B3A-9627-B10D14E0FA31}" destId="{2536924F-B030-45C0-B8CE-DC9E6D7BC0C5}" srcOrd="2" destOrd="0" parTransId="{4B9908D9-1C7E-4845-98C1-A7EF35D1E306}" sibTransId="{DB586A39-A750-4084-A2E3-F7B068BC874A}"/>
    <dgm:cxn modelId="{1CF31DF1-9F0F-4729-B099-675124DB22DE}" type="presOf" srcId="{BB64F6AA-6499-42A2-80F5-8705802F9450}" destId="{6F793B55-FFD9-4A8A-A784-E3F4468A95BA}" srcOrd="0" destOrd="2" presId="urn:microsoft.com/office/officeart/2005/8/layout/hList1"/>
    <dgm:cxn modelId="{5BD940F4-7726-487D-A36C-59B73869562F}" type="presOf" srcId="{384F8DBE-2443-4A58-9786-9A6EC30C60FE}" destId="{955AB239-0F0E-4453-829C-BCF8450C0EE9}" srcOrd="0" destOrd="8" presId="urn:microsoft.com/office/officeart/2005/8/layout/hList1"/>
    <dgm:cxn modelId="{A39E88F4-FFEA-4AE9-B54D-4CC04F7FBE5F}" type="presOf" srcId="{5E79D717-FE58-431D-9445-59B0EADBE3E5}" destId="{B61D41F8-334E-48DD-92A7-973FAB73BC97}" srcOrd="0" destOrd="4" presId="urn:microsoft.com/office/officeart/2005/8/layout/hList1"/>
    <dgm:cxn modelId="{642432F8-C521-4047-8305-4512A97BB79E}" type="presOf" srcId="{2C293C73-87EA-440C-BE01-4B1E9155769C}" destId="{0B695031-C15B-42F1-8F03-F85DD7D67356}" srcOrd="0" destOrd="1" presId="urn:microsoft.com/office/officeart/2005/8/layout/hList1"/>
    <dgm:cxn modelId="{5E2412F9-F954-4664-8B3F-53569689AD56}" type="presOf" srcId="{4BE42024-55C4-47E0-8F56-5019ABD741E5}" destId="{D03536DD-F722-4A8F-A6BF-D3912FF2F9CE}" srcOrd="0" destOrd="3" presId="urn:microsoft.com/office/officeart/2005/8/layout/hList1"/>
    <dgm:cxn modelId="{3B1C17FE-8647-46F4-8BFC-7136C1296F52}" type="presOf" srcId="{0EA75CB6-629C-455D-BDFA-18CA9F9BE372}" destId="{49470F67-3B14-40A2-A223-1CF022093BCE}" srcOrd="0" destOrd="0" presId="urn:microsoft.com/office/officeart/2005/8/layout/hList1"/>
    <dgm:cxn modelId="{22F65608-DADA-4A65-9A25-42312830ECC8}" type="presParOf" srcId="{266F44D1-46DC-4F4D-B937-C166EF0B0AF3}" destId="{C15035AD-6152-4D44-B929-4EA26C096B28}" srcOrd="0" destOrd="0" presId="urn:microsoft.com/office/officeart/2005/8/layout/hList1"/>
    <dgm:cxn modelId="{4DAF79A2-7F80-4439-9119-1205E3E20C33}" type="presParOf" srcId="{C15035AD-6152-4D44-B929-4EA26C096B28}" destId="{EF75C2EB-9802-4FCE-8A50-D8373FD4CD89}" srcOrd="0" destOrd="0" presId="urn:microsoft.com/office/officeart/2005/8/layout/hList1"/>
    <dgm:cxn modelId="{760A1770-471A-4F9E-B373-2E80054E3BF3}" type="presParOf" srcId="{C15035AD-6152-4D44-B929-4EA26C096B28}" destId="{B61D41F8-334E-48DD-92A7-973FAB73BC97}" srcOrd="1" destOrd="0" presId="urn:microsoft.com/office/officeart/2005/8/layout/hList1"/>
    <dgm:cxn modelId="{8DFF2251-98F1-40CB-B25D-48D6C3FCDB80}" type="presParOf" srcId="{266F44D1-46DC-4F4D-B937-C166EF0B0AF3}" destId="{05084BED-C217-43D0-9F2C-D613FD0C6AB1}" srcOrd="1" destOrd="0" presId="urn:microsoft.com/office/officeart/2005/8/layout/hList1"/>
    <dgm:cxn modelId="{AC6B85A8-7698-4E93-A8DF-B17D0299E73A}" type="presParOf" srcId="{266F44D1-46DC-4F4D-B937-C166EF0B0AF3}" destId="{1CF6F9C8-E85D-4BD0-AE92-F53CA0148A1E}" srcOrd="2" destOrd="0" presId="urn:microsoft.com/office/officeart/2005/8/layout/hList1"/>
    <dgm:cxn modelId="{7067B768-98AC-4C38-BA99-46891CBC7041}" type="presParOf" srcId="{1CF6F9C8-E85D-4BD0-AE92-F53CA0148A1E}" destId="{49470F67-3B14-40A2-A223-1CF022093BCE}" srcOrd="0" destOrd="0" presId="urn:microsoft.com/office/officeart/2005/8/layout/hList1"/>
    <dgm:cxn modelId="{A35E3848-987E-40C1-B7A4-E912C00752F7}" type="presParOf" srcId="{1CF6F9C8-E85D-4BD0-AE92-F53CA0148A1E}" destId="{97F54AA4-89D6-479F-A0A6-6EA7463579B6}" srcOrd="1" destOrd="0" presId="urn:microsoft.com/office/officeart/2005/8/layout/hList1"/>
    <dgm:cxn modelId="{2817839B-5B6F-4B6F-BB4A-6FD0BFF28012}" type="presParOf" srcId="{266F44D1-46DC-4F4D-B937-C166EF0B0AF3}" destId="{BCEBEB10-CA53-49F7-B5BD-1625058DB736}" srcOrd="3" destOrd="0" presId="urn:microsoft.com/office/officeart/2005/8/layout/hList1"/>
    <dgm:cxn modelId="{CF34E8FD-9E0B-4FF9-98D6-1BAC0272E241}" type="presParOf" srcId="{266F44D1-46DC-4F4D-B937-C166EF0B0AF3}" destId="{89155984-03A1-454F-8998-C49083FFA929}" srcOrd="4" destOrd="0" presId="urn:microsoft.com/office/officeart/2005/8/layout/hList1"/>
    <dgm:cxn modelId="{B6DE04BD-BAED-40ED-9CF7-25E78A23DF73}" type="presParOf" srcId="{89155984-03A1-454F-8998-C49083FFA929}" destId="{29410886-9C5E-4864-A7B3-649ED5056B8A}" srcOrd="0" destOrd="0" presId="urn:microsoft.com/office/officeart/2005/8/layout/hList1"/>
    <dgm:cxn modelId="{3FEC0F19-496C-45AB-8DCE-DC46C6861701}" type="presParOf" srcId="{89155984-03A1-454F-8998-C49083FFA929}" destId="{0B695031-C15B-42F1-8F03-F85DD7D67356}" srcOrd="1" destOrd="0" presId="urn:microsoft.com/office/officeart/2005/8/layout/hList1"/>
    <dgm:cxn modelId="{AF23294C-2912-4161-A0C9-3FCE820015F3}" type="presParOf" srcId="{266F44D1-46DC-4F4D-B937-C166EF0B0AF3}" destId="{3CB48EBF-71C0-4771-859F-BC086599E3A6}" srcOrd="5" destOrd="0" presId="urn:microsoft.com/office/officeart/2005/8/layout/hList1"/>
    <dgm:cxn modelId="{46EB78D4-EEC0-4172-BB58-D0F4A42001D0}" type="presParOf" srcId="{266F44D1-46DC-4F4D-B937-C166EF0B0AF3}" destId="{45422874-8106-4D4C-936F-502F0DD527B0}" srcOrd="6" destOrd="0" presId="urn:microsoft.com/office/officeart/2005/8/layout/hList1"/>
    <dgm:cxn modelId="{FF99C292-BC68-433B-8FAD-3240C7D49D48}" type="presParOf" srcId="{45422874-8106-4D4C-936F-502F0DD527B0}" destId="{CA462A02-6628-4DBF-93A6-902F331F85C3}" srcOrd="0" destOrd="0" presId="urn:microsoft.com/office/officeart/2005/8/layout/hList1"/>
    <dgm:cxn modelId="{815F784A-5EE3-45A8-88C4-29499B084A41}" type="presParOf" srcId="{45422874-8106-4D4C-936F-502F0DD527B0}" destId="{955AB239-0F0E-4453-829C-BCF8450C0EE9}" srcOrd="1" destOrd="0" presId="urn:microsoft.com/office/officeart/2005/8/layout/hList1"/>
    <dgm:cxn modelId="{6026FA83-442F-44E7-95BB-A60A1D94647D}" type="presParOf" srcId="{266F44D1-46DC-4F4D-B937-C166EF0B0AF3}" destId="{E34CA8DB-2D53-4E42-911A-FAC0AECAAC17}" srcOrd="7" destOrd="0" presId="urn:microsoft.com/office/officeart/2005/8/layout/hList1"/>
    <dgm:cxn modelId="{95CEAAFD-8D1D-40F1-A8FE-4C70A67019D5}" type="presParOf" srcId="{266F44D1-46DC-4F4D-B937-C166EF0B0AF3}" destId="{4F28922D-42DB-4DBE-A44F-4B170876CB34}" srcOrd="8" destOrd="0" presId="urn:microsoft.com/office/officeart/2005/8/layout/hList1"/>
    <dgm:cxn modelId="{806D7F61-1091-4DD7-AAF8-1A3A982392CC}" type="presParOf" srcId="{4F28922D-42DB-4DBE-A44F-4B170876CB34}" destId="{BDE48B04-324A-42F1-9CA4-461481B8A6A7}" srcOrd="0" destOrd="0" presId="urn:microsoft.com/office/officeart/2005/8/layout/hList1"/>
    <dgm:cxn modelId="{02268841-F1C8-4EE3-AD63-EBD671F0737E}" type="presParOf" srcId="{4F28922D-42DB-4DBE-A44F-4B170876CB34}" destId="{D03536DD-F722-4A8F-A6BF-D3912FF2F9CE}" srcOrd="1" destOrd="0" presId="urn:microsoft.com/office/officeart/2005/8/layout/hList1"/>
    <dgm:cxn modelId="{080BEB49-C99D-41FE-BE8F-B2952A31850E}" type="presParOf" srcId="{266F44D1-46DC-4F4D-B937-C166EF0B0AF3}" destId="{8ABC3CF4-A473-4E07-BBD9-E14726E2D2CF}" srcOrd="9" destOrd="0" presId="urn:microsoft.com/office/officeart/2005/8/layout/hList1"/>
    <dgm:cxn modelId="{C6476818-8EFD-4204-ABD1-8C8E83AD1E8B}" type="presParOf" srcId="{266F44D1-46DC-4F4D-B937-C166EF0B0AF3}" destId="{F8B20D4C-7B9D-4532-9D3F-06DD6366986D}" srcOrd="10" destOrd="0" presId="urn:microsoft.com/office/officeart/2005/8/layout/hList1"/>
    <dgm:cxn modelId="{B3328A57-D36A-4446-AD3C-079DE28E9320}" type="presParOf" srcId="{F8B20D4C-7B9D-4532-9D3F-06DD6366986D}" destId="{84714BBD-399A-4C1C-BF88-5FA0E6524BBE}" srcOrd="0" destOrd="0" presId="urn:microsoft.com/office/officeart/2005/8/layout/hList1"/>
    <dgm:cxn modelId="{84D98E4D-9C2B-4A4C-B7A6-1DA1EC86080C}" type="presParOf" srcId="{F8B20D4C-7B9D-4532-9D3F-06DD6366986D}" destId="{6F793B55-FFD9-4A8A-A784-E3F4468A95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0C295-58EA-425C-B302-66DC7C2B9F82}">
      <dsp:nvSpPr>
        <dsp:cNvPr id="0" name=""/>
        <dsp:cNvSpPr/>
      </dsp:nvSpPr>
      <dsp:spPr>
        <a:xfrm rot="5400000">
          <a:off x="-196926" y="176870"/>
          <a:ext cx="1155328" cy="80873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Jan 2020</a:t>
          </a:r>
          <a:endParaRPr lang="en-ZA" sz="1400" kern="1200" dirty="0"/>
        </a:p>
      </dsp:txBody>
      <dsp:txXfrm rot="-5400000">
        <a:off x="-23627" y="407936"/>
        <a:ext cx="808730" cy="346598"/>
      </dsp:txXfrm>
    </dsp:sp>
    <dsp:sp modelId="{A377A552-98CB-4A0C-9DE7-EACD5332A8C1}">
      <dsp:nvSpPr>
        <dsp:cNvPr id="0" name=""/>
        <dsp:cNvSpPr/>
      </dsp:nvSpPr>
      <dsp:spPr>
        <a:xfrm rot="5400000">
          <a:off x="5512677" y="-4724002"/>
          <a:ext cx="750963" cy="1020611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90000"/>
            </a:lnSpc>
            <a:spcBef>
              <a:spcPct val="0"/>
            </a:spcBef>
            <a:spcAft>
              <a:spcPct val="15000"/>
            </a:spcAft>
            <a:buFont typeface="Wingdings" panose="05000000000000000000" pitchFamily="2" charset="2"/>
            <a:buNone/>
          </a:pPr>
          <a:r>
            <a:rPr lang="en-US" sz="1400" kern="1200" dirty="0">
              <a:latin typeface="Arial" panose="020B0604020202020204" pitchFamily="34" charset="0"/>
              <a:cs typeface="Arial" panose="020B0604020202020204" pitchFamily="34" charset="0"/>
            </a:rPr>
            <a:t>‘</a:t>
          </a:r>
          <a:r>
            <a:rPr lang="en-US" sz="1400" b="1" kern="1200" dirty="0">
              <a:latin typeface="Arial" panose="020B0604020202020204" pitchFamily="34" charset="0"/>
              <a:cs typeface="Arial" panose="020B0604020202020204" pitchFamily="34" charset="0"/>
            </a:rPr>
            <a:t>Severe Acute Respiratory Syndrome Coronavirus 2’ (SARS-CoV-2) was confirmed as the causative agent of ‘Coronavirus Disease 2019’ or COVID-19.</a:t>
          </a:r>
          <a:endParaRPr lang="en-ZA" sz="1400" b="1" kern="1200" dirty="0"/>
        </a:p>
      </dsp:txBody>
      <dsp:txXfrm rot="-5400000">
        <a:off x="785104" y="40230"/>
        <a:ext cx="10169452" cy="677645"/>
      </dsp:txXfrm>
    </dsp:sp>
    <dsp:sp modelId="{1B4198B4-2E61-4884-A2FD-6BF60CFA6B90}">
      <dsp:nvSpPr>
        <dsp:cNvPr id="0" name=""/>
        <dsp:cNvSpPr/>
      </dsp:nvSpPr>
      <dsp:spPr>
        <a:xfrm rot="5400000">
          <a:off x="-196926" y="1216179"/>
          <a:ext cx="1155328" cy="80873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Jan 2020</a:t>
          </a:r>
          <a:endParaRPr lang="en-ZA" sz="1400" kern="1200" dirty="0"/>
        </a:p>
      </dsp:txBody>
      <dsp:txXfrm rot="-5400000">
        <a:off x="-23627" y="1447245"/>
        <a:ext cx="808730" cy="346598"/>
      </dsp:txXfrm>
    </dsp:sp>
    <dsp:sp modelId="{922AE326-6EE9-4AAF-9863-C7C36D6FF3D2}">
      <dsp:nvSpPr>
        <dsp:cNvPr id="0" name=""/>
        <dsp:cNvSpPr/>
      </dsp:nvSpPr>
      <dsp:spPr>
        <a:xfrm rot="5400000">
          <a:off x="5512677" y="-3684694"/>
          <a:ext cx="750963" cy="10206111"/>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90000"/>
            </a:lnSpc>
            <a:spcBef>
              <a:spcPct val="0"/>
            </a:spcBef>
            <a:spcAft>
              <a:spcPct val="15000"/>
            </a:spcAft>
            <a:buFont typeface="Wingdings" panose="05000000000000000000" pitchFamily="2" charset="2"/>
            <a:buNone/>
          </a:pPr>
          <a:r>
            <a:rPr lang="en-US" sz="1400" b="1" kern="1200" dirty="0">
              <a:latin typeface="Arial" panose="020B0604020202020204" pitchFamily="34" charset="0"/>
              <a:cs typeface="Arial" panose="020B0604020202020204" pitchFamily="34" charset="0"/>
            </a:rPr>
            <a:t>Transmission was initially assumed to occur primarily via respiratory droplets from coughs and sneezes within a range of about 1.8 meters </a:t>
          </a:r>
          <a:endParaRPr lang="en-ZA" sz="1400" b="1" kern="1200" dirty="0"/>
        </a:p>
      </dsp:txBody>
      <dsp:txXfrm rot="-5400000">
        <a:off x="785104" y="1079538"/>
        <a:ext cx="10169452" cy="677645"/>
      </dsp:txXfrm>
    </dsp:sp>
    <dsp:sp modelId="{75905F18-DDF9-47FC-9995-A32D52AFF79B}">
      <dsp:nvSpPr>
        <dsp:cNvPr id="0" name=""/>
        <dsp:cNvSpPr/>
      </dsp:nvSpPr>
      <dsp:spPr>
        <a:xfrm rot="5400000">
          <a:off x="-196926" y="2270075"/>
          <a:ext cx="1155328" cy="80873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March 2020</a:t>
          </a:r>
          <a:endParaRPr lang="en-ZA" sz="1400" kern="1200" dirty="0"/>
        </a:p>
      </dsp:txBody>
      <dsp:txXfrm rot="-5400000">
        <a:off x="-23627" y="2501141"/>
        <a:ext cx="808730" cy="346598"/>
      </dsp:txXfrm>
    </dsp:sp>
    <dsp:sp modelId="{6220A688-5342-4DF3-8B70-E192C29C113B}">
      <dsp:nvSpPr>
        <dsp:cNvPr id="0" name=""/>
        <dsp:cNvSpPr/>
      </dsp:nvSpPr>
      <dsp:spPr>
        <a:xfrm rot="5400000">
          <a:off x="5497891" y="-2677855"/>
          <a:ext cx="780533" cy="1030062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0" algn="l" defTabSz="622300">
            <a:lnSpc>
              <a:spcPct val="90000"/>
            </a:lnSpc>
            <a:spcBef>
              <a:spcPct val="0"/>
            </a:spcBef>
            <a:spcAft>
              <a:spcPct val="15000"/>
            </a:spcAft>
            <a:buFont typeface="Wingdings" panose="05000000000000000000" pitchFamily="2" charset="2"/>
            <a:buNone/>
          </a:pPr>
          <a:r>
            <a:rPr lang="en-US" sz="1400" b="1" kern="1200" dirty="0">
              <a:latin typeface="Arial" panose="020B0604020202020204" pitchFamily="34" charset="0"/>
              <a:cs typeface="Arial" panose="020B0604020202020204" pitchFamily="34" charset="0"/>
            </a:rPr>
            <a:t>The WHO declared COVID-19 as a public health emergency of international concern in January 2020, and later in March 2020 declared it a global pandemic</a:t>
          </a:r>
          <a:endParaRPr lang="en-ZA" sz="1400" b="1" kern="1200" dirty="0"/>
        </a:p>
      </dsp:txBody>
      <dsp:txXfrm rot="-5400000">
        <a:off x="737848" y="2120290"/>
        <a:ext cx="10262518" cy="704329"/>
      </dsp:txXfrm>
    </dsp:sp>
    <dsp:sp modelId="{608492BB-2243-43C5-87A2-1C4BA123CB67}">
      <dsp:nvSpPr>
        <dsp:cNvPr id="0" name=""/>
        <dsp:cNvSpPr/>
      </dsp:nvSpPr>
      <dsp:spPr>
        <a:xfrm rot="5400000">
          <a:off x="-196926" y="3309383"/>
          <a:ext cx="1155328" cy="80873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March 2020</a:t>
          </a:r>
          <a:endParaRPr lang="en-ZA" sz="1400" kern="1200" dirty="0"/>
        </a:p>
      </dsp:txBody>
      <dsp:txXfrm rot="-5400000">
        <a:off x="-23627" y="3540449"/>
        <a:ext cx="808730" cy="346598"/>
      </dsp:txXfrm>
    </dsp:sp>
    <dsp:sp modelId="{82A596F3-81F7-4E4E-A645-FEC8F2976A62}">
      <dsp:nvSpPr>
        <dsp:cNvPr id="0" name=""/>
        <dsp:cNvSpPr/>
      </dsp:nvSpPr>
      <dsp:spPr>
        <a:xfrm rot="5400000">
          <a:off x="5512677" y="-1591489"/>
          <a:ext cx="750963" cy="1020611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lvl="1" indent="0" algn="l" defTabSz="622300">
            <a:lnSpc>
              <a:spcPct val="90000"/>
            </a:lnSpc>
            <a:spcBef>
              <a:spcPct val="0"/>
            </a:spcBef>
            <a:spcAft>
              <a:spcPct val="15000"/>
            </a:spcAft>
            <a:buFont typeface="Wingdings" panose="05000000000000000000" pitchFamily="2" charset="2"/>
            <a:buNone/>
          </a:pPr>
          <a:r>
            <a:rPr lang="en-US" sz="1400" b="1" kern="1200" dirty="0">
              <a:latin typeface="Arial" panose="020B0604020202020204" pitchFamily="34" charset="0"/>
              <a:cs typeface="Arial" panose="020B0604020202020204" pitchFamily="34" charset="0"/>
            </a:rPr>
            <a:t>In March 2020, The President of South Africa declared a national state of disaster on COVID -19, in terms of the Disaster Management Act. This was followed by several restrictions (which includes the COVID-19 risk adjusted strategy with different alert levels) aimed to curb the disease</a:t>
          </a:r>
          <a:endParaRPr lang="en-ZA" sz="1400" b="1" kern="1200" dirty="0"/>
        </a:p>
      </dsp:txBody>
      <dsp:txXfrm rot="-5400000">
        <a:off x="785104" y="3172743"/>
        <a:ext cx="10169452" cy="677645"/>
      </dsp:txXfrm>
    </dsp:sp>
    <dsp:sp modelId="{D74A5819-5011-4F75-9B20-F8287D1F280C}">
      <dsp:nvSpPr>
        <dsp:cNvPr id="0" name=""/>
        <dsp:cNvSpPr/>
      </dsp:nvSpPr>
      <dsp:spPr>
        <a:xfrm rot="5400000">
          <a:off x="-196926" y="4348691"/>
          <a:ext cx="1155328" cy="80873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n-US" sz="1400" kern="1200" dirty="0"/>
            <a:t>June 2020</a:t>
          </a:r>
          <a:endParaRPr lang="en-ZA" sz="1400" kern="1200" dirty="0"/>
        </a:p>
      </dsp:txBody>
      <dsp:txXfrm rot="-5400000">
        <a:off x="-23627" y="4579757"/>
        <a:ext cx="808730" cy="346598"/>
      </dsp:txXfrm>
    </dsp:sp>
    <dsp:sp modelId="{27000009-E82E-4BA0-B443-71D01A89DBC8}">
      <dsp:nvSpPr>
        <dsp:cNvPr id="0" name=""/>
        <dsp:cNvSpPr/>
      </dsp:nvSpPr>
      <dsp:spPr>
        <a:xfrm rot="5400000">
          <a:off x="5512677" y="-552181"/>
          <a:ext cx="750963" cy="10206111"/>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anose="05000000000000000000" pitchFamily="2" charset="2"/>
            <a:buNone/>
          </a:pPr>
          <a:r>
            <a:rPr lang="en-US" sz="1400" b="1" kern="1200" dirty="0">
              <a:latin typeface="Arial" panose="020B0604020202020204" pitchFamily="34" charset="0"/>
              <a:cs typeface="Arial" panose="020B0604020202020204" pitchFamily="34" charset="0"/>
            </a:rPr>
            <a:t>The MHSC reviewed the APP to indicate projects that will assist the SAMI in combating the scourge of COVID-19.</a:t>
          </a:r>
          <a:endParaRPr lang="en-ZA" sz="1400" b="1" kern="1200" dirty="0"/>
        </a:p>
      </dsp:txBody>
      <dsp:txXfrm rot="-5400000">
        <a:off x="785104" y="4212051"/>
        <a:ext cx="10169452" cy="677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5C2EB-9802-4FCE-8A50-D8373FD4CD89}">
      <dsp:nvSpPr>
        <dsp:cNvPr id="0" name=""/>
        <dsp:cNvSpPr/>
      </dsp:nvSpPr>
      <dsp:spPr>
        <a:xfrm>
          <a:off x="186818" y="374472"/>
          <a:ext cx="1632683" cy="61216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OHS Research</a:t>
          </a:r>
        </a:p>
      </dsp:txBody>
      <dsp:txXfrm>
        <a:off x="186818" y="374472"/>
        <a:ext cx="1632683" cy="612168"/>
      </dsp:txXfrm>
    </dsp:sp>
    <dsp:sp modelId="{B61D41F8-334E-48DD-92A7-973FAB73BC97}">
      <dsp:nvSpPr>
        <dsp:cNvPr id="0" name=""/>
        <dsp:cNvSpPr/>
      </dsp:nvSpPr>
      <dsp:spPr>
        <a:xfrm>
          <a:off x="204940" y="1242349"/>
          <a:ext cx="1470394" cy="360860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Assess the capacity and capability of mining infrastructure</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Investigate practical measures for physical distancing</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Review previous research initiatives that can be used to combat COVID-19</a:t>
          </a:r>
        </a:p>
        <a:p>
          <a:pPr marL="114300" lvl="1" indent="-114300" algn="l" defTabSz="533400">
            <a:lnSpc>
              <a:spcPct val="90000"/>
            </a:lnSpc>
            <a:spcBef>
              <a:spcPct val="0"/>
            </a:spcBef>
            <a:spcAft>
              <a:spcPct val="15000"/>
            </a:spcAft>
            <a:buChar char="•"/>
          </a:pPr>
          <a:endParaRPr lang="en-ZA" sz="1200" kern="1200" dirty="0">
            <a:solidFill>
              <a:schemeClr val="bg1">
                <a:lumMod val="50000"/>
              </a:schemeClr>
            </a:solidFill>
            <a:latin typeface="Arial" panose="020B0604020202020204" pitchFamily="34" charset="0"/>
            <a:cs typeface="Arial" panose="020B0604020202020204" pitchFamily="34" charset="0"/>
          </a:endParaRPr>
        </a:p>
      </dsp:txBody>
      <dsp:txXfrm>
        <a:off x="204940" y="1242349"/>
        <a:ext cx="1470394" cy="3608605"/>
      </dsp:txXfrm>
    </dsp:sp>
    <dsp:sp modelId="{49470F67-3B14-40A2-A223-1CF022093BCE}">
      <dsp:nvSpPr>
        <dsp:cNvPr id="0" name=""/>
        <dsp:cNvSpPr/>
      </dsp:nvSpPr>
      <dsp:spPr>
        <a:xfrm>
          <a:off x="1984467" y="358927"/>
          <a:ext cx="1809339" cy="65307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Develop/Review Guidelines</a:t>
          </a:r>
        </a:p>
      </dsp:txBody>
      <dsp:txXfrm>
        <a:off x="1984467" y="358927"/>
        <a:ext cx="1809339" cy="653073"/>
      </dsp:txXfrm>
    </dsp:sp>
    <dsp:sp modelId="{97F54AA4-89D6-479F-A0A6-6EA7463579B6}">
      <dsp:nvSpPr>
        <dsp:cNvPr id="0" name=""/>
        <dsp:cNvSpPr/>
      </dsp:nvSpPr>
      <dsp:spPr>
        <a:xfrm>
          <a:off x="2064844" y="1313576"/>
          <a:ext cx="1632683" cy="356987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Review incident reporting form to provide real time data on COVID-19</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Provide guidelines on safe RTW procedure</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Provide guidelines on hygiene and occupational medicine measures </a:t>
          </a: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Continuous Review of New Measures Locally and Globally on COVID19</a:t>
          </a:r>
        </a:p>
      </dsp:txBody>
      <dsp:txXfrm>
        <a:off x="2064844" y="1313576"/>
        <a:ext cx="1632683" cy="3569872"/>
      </dsp:txXfrm>
    </dsp:sp>
    <dsp:sp modelId="{29410886-9C5E-4864-A7B3-649ED5056B8A}">
      <dsp:nvSpPr>
        <dsp:cNvPr id="0" name=""/>
        <dsp:cNvSpPr/>
      </dsp:nvSpPr>
      <dsp:spPr>
        <a:xfrm>
          <a:off x="3906365" y="387957"/>
          <a:ext cx="1632683" cy="58708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BCP</a:t>
          </a:r>
        </a:p>
      </dsp:txBody>
      <dsp:txXfrm>
        <a:off x="3906365" y="387957"/>
        <a:ext cx="1632683" cy="587082"/>
      </dsp:txXfrm>
    </dsp:sp>
    <dsp:sp modelId="{0B695031-C15B-42F1-8F03-F85DD7D67356}">
      <dsp:nvSpPr>
        <dsp:cNvPr id="0" name=""/>
        <dsp:cNvSpPr/>
      </dsp:nvSpPr>
      <dsp:spPr>
        <a:xfrm>
          <a:off x="3985011" y="1331920"/>
          <a:ext cx="1632683" cy="356987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Online stakeholder engagements</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Creation of SMS portal for instant messaging</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Use of social networks and media</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Radio stations broadcasting</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MHSC APP</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dsp:txBody>
      <dsp:txXfrm>
        <a:off x="3985011" y="1331920"/>
        <a:ext cx="1632683" cy="3569872"/>
      </dsp:txXfrm>
    </dsp:sp>
    <dsp:sp modelId="{CA462A02-6628-4DBF-93A6-902F331F85C3}">
      <dsp:nvSpPr>
        <dsp:cNvPr id="0" name=""/>
        <dsp:cNvSpPr/>
      </dsp:nvSpPr>
      <dsp:spPr>
        <a:xfrm>
          <a:off x="5758334" y="370699"/>
          <a:ext cx="1632683" cy="60598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ICT</a:t>
          </a:r>
          <a:r>
            <a:rPr lang="en-ZA" sz="1400" kern="1200" dirty="0"/>
            <a:t> </a:t>
          </a:r>
          <a:r>
            <a:rPr lang="en-ZA" sz="1600" kern="1200" dirty="0">
              <a:latin typeface="Arial" panose="020B0604020202020204" pitchFamily="34" charset="0"/>
              <a:cs typeface="Arial" panose="020B0604020202020204" pitchFamily="34" charset="0"/>
            </a:rPr>
            <a:t>Infrastructure</a:t>
          </a:r>
          <a:r>
            <a:rPr lang="en-ZA" sz="2900" kern="1200" dirty="0"/>
            <a:t> </a:t>
          </a:r>
        </a:p>
      </dsp:txBody>
      <dsp:txXfrm>
        <a:off x="5758334" y="370699"/>
        <a:ext cx="1632683" cy="605982"/>
      </dsp:txXfrm>
    </dsp:sp>
    <dsp:sp modelId="{955AB239-0F0E-4453-829C-BCF8450C0EE9}">
      <dsp:nvSpPr>
        <dsp:cNvPr id="0" name=""/>
        <dsp:cNvSpPr/>
      </dsp:nvSpPr>
      <dsp:spPr>
        <a:xfrm>
          <a:off x="5936329" y="1330398"/>
          <a:ext cx="1632683" cy="356987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Arial" panose="020B0604020202020204" pitchFamily="34" charset="0"/>
              <a:cs typeface="Arial" panose="020B0604020202020204" pitchFamily="34" charset="0"/>
            </a:rPr>
            <a:t>MHSC APP with Capability of contact tracking</a:t>
          </a:r>
          <a:endParaRPr lang="en-ZA" sz="1900" b="1"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endParaRPr lang="en-ZA" sz="19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1" kern="1200" dirty="0">
              <a:latin typeface="Arial" panose="020B0604020202020204" pitchFamily="34" charset="0"/>
              <a:cs typeface="Arial" panose="020B0604020202020204" pitchFamily="34" charset="0"/>
            </a:rPr>
            <a:t>Virtual Events and Meetings</a:t>
          </a:r>
          <a:endParaRPr lang="en-ZA" sz="1900" b="1"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endParaRPr lang="en-ZA" sz="19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b="0" kern="1200" dirty="0">
              <a:latin typeface="Arial" panose="020B0604020202020204" pitchFamily="34" charset="0"/>
              <a:cs typeface="Arial" panose="020B0604020202020204" pitchFamily="34" charset="0"/>
            </a:rPr>
            <a:t> </a:t>
          </a:r>
          <a:r>
            <a:rPr lang="en-US" sz="1200" b="1" kern="1200" dirty="0">
              <a:latin typeface="Arial" panose="020B0604020202020204" pitchFamily="34" charset="0"/>
              <a:cs typeface="Arial" panose="020B0604020202020204" pitchFamily="34" charset="0"/>
            </a:rPr>
            <a:t>Video Conferencing Platform for All MHSC Stakeholders</a:t>
          </a:r>
          <a:endParaRPr lang="en-ZA" sz="1900" b="1"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b="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Automation and online approvals</a:t>
          </a:r>
        </a:p>
        <a:p>
          <a:pPr marL="171450" lvl="1" indent="-171450" algn="l" defTabSz="844550">
            <a:lnSpc>
              <a:spcPct val="90000"/>
            </a:lnSpc>
            <a:spcBef>
              <a:spcPct val="0"/>
            </a:spcBef>
            <a:spcAft>
              <a:spcPct val="15000"/>
            </a:spcAft>
            <a:buChar char="•"/>
          </a:pPr>
          <a:endParaRPr lang="en-ZA" sz="1900" b="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endParaRPr lang="en-ZA" sz="1900" b="0" kern="1200" dirty="0">
            <a:latin typeface="Arial" panose="020B0604020202020204" pitchFamily="34" charset="0"/>
            <a:cs typeface="Arial" panose="020B0604020202020204" pitchFamily="34" charset="0"/>
          </a:endParaRPr>
        </a:p>
      </dsp:txBody>
      <dsp:txXfrm>
        <a:off x="5936329" y="1330398"/>
        <a:ext cx="1632683" cy="3569872"/>
      </dsp:txXfrm>
    </dsp:sp>
    <dsp:sp modelId="{BDE48B04-324A-42F1-9CA4-461481B8A6A7}">
      <dsp:nvSpPr>
        <dsp:cNvPr id="0" name=""/>
        <dsp:cNvSpPr/>
      </dsp:nvSpPr>
      <dsp:spPr>
        <a:xfrm>
          <a:off x="7666288" y="379580"/>
          <a:ext cx="1534200" cy="6415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Reducing</a:t>
          </a:r>
          <a:r>
            <a:rPr lang="en-ZA" sz="1600" kern="1200" dirty="0"/>
            <a:t> </a:t>
          </a:r>
          <a:r>
            <a:rPr lang="en-ZA" sz="1600" kern="1200" dirty="0">
              <a:latin typeface="Arial" panose="020B0604020202020204" pitchFamily="34" charset="0"/>
              <a:cs typeface="Arial" panose="020B0604020202020204" pitchFamily="34" charset="0"/>
            </a:rPr>
            <a:t>impact of job losses</a:t>
          </a:r>
        </a:p>
      </dsp:txBody>
      <dsp:txXfrm>
        <a:off x="7666288" y="379580"/>
        <a:ext cx="1534200" cy="641507"/>
      </dsp:txXfrm>
    </dsp:sp>
    <dsp:sp modelId="{D03536DD-F722-4A8F-A6BF-D3912FF2F9CE}">
      <dsp:nvSpPr>
        <dsp:cNvPr id="0" name=""/>
        <dsp:cNvSpPr/>
      </dsp:nvSpPr>
      <dsp:spPr>
        <a:xfrm>
          <a:off x="7695839" y="1335994"/>
          <a:ext cx="1632683" cy="356987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Develop and implement OHS training programme with MQA through the recently established CETM</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Reskill mine workers for the new normal and the new world of work using 4IR Programme Initiatives</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dsp:txBody>
      <dsp:txXfrm>
        <a:off x="7695839" y="1335994"/>
        <a:ext cx="1632683" cy="3569872"/>
      </dsp:txXfrm>
    </dsp:sp>
    <dsp:sp modelId="{84714BBD-399A-4C1C-BF88-5FA0E6524BBE}">
      <dsp:nvSpPr>
        <dsp:cNvPr id="0" name=""/>
        <dsp:cNvSpPr/>
      </dsp:nvSpPr>
      <dsp:spPr>
        <a:xfrm>
          <a:off x="9354303" y="374898"/>
          <a:ext cx="1632683" cy="608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Financial</a:t>
          </a:r>
          <a:r>
            <a:rPr lang="en-ZA" sz="1400" kern="1200" dirty="0"/>
            <a:t> </a:t>
          </a:r>
          <a:r>
            <a:rPr lang="en-ZA" sz="1600" kern="1200" dirty="0">
              <a:latin typeface="Arial" panose="020B0604020202020204" pitchFamily="34" charset="0"/>
              <a:cs typeface="Arial" panose="020B0604020202020204" pitchFamily="34" charset="0"/>
            </a:rPr>
            <a:t>sustainability</a:t>
          </a:r>
        </a:p>
      </dsp:txBody>
      <dsp:txXfrm>
        <a:off x="9354303" y="374898"/>
        <a:ext cx="1632683" cy="608495"/>
      </dsp:txXfrm>
    </dsp:sp>
    <dsp:sp modelId="{6F793B55-FFD9-4A8A-A784-E3F4468A95BA}">
      <dsp:nvSpPr>
        <dsp:cNvPr id="0" name=""/>
        <dsp:cNvSpPr/>
      </dsp:nvSpPr>
      <dsp:spPr>
        <a:xfrm>
          <a:off x="9440476" y="1339879"/>
          <a:ext cx="1632683" cy="356987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Diversify revenue generation sources</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Identity partners to co-fund research</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Obtain royalties through generation of IP from research</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ZA" sz="1200" b="1" kern="1200" dirty="0">
              <a:latin typeface="Arial" panose="020B0604020202020204" pitchFamily="34" charset="0"/>
              <a:cs typeface="Arial" panose="020B0604020202020204" pitchFamily="34" charset="0"/>
            </a:rPr>
            <a:t>Implement cost cutting measures</a:t>
          </a:r>
        </a:p>
        <a:p>
          <a:pPr marL="114300" lvl="1" indent="-114300" algn="l" defTabSz="533400">
            <a:lnSpc>
              <a:spcPct val="90000"/>
            </a:lnSpc>
            <a:spcBef>
              <a:spcPct val="0"/>
            </a:spcBef>
            <a:spcAft>
              <a:spcPct val="15000"/>
            </a:spcAft>
            <a:buChar char="•"/>
          </a:pPr>
          <a:endParaRPr lang="en-ZA" sz="1200" kern="1200" dirty="0">
            <a:latin typeface="Arial" panose="020B0604020202020204" pitchFamily="34" charset="0"/>
            <a:cs typeface="Arial" panose="020B0604020202020204" pitchFamily="34" charset="0"/>
          </a:endParaRPr>
        </a:p>
      </dsp:txBody>
      <dsp:txXfrm>
        <a:off x="9440476" y="1339879"/>
        <a:ext cx="1632683" cy="35698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3850443" y="1"/>
            <a:ext cx="2945659" cy="498055"/>
          </a:xfrm>
          <a:prstGeom prst="rect">
            <a:avLst/>
          </a:prstGeom>
        </p:spPr>
        <p:txBody>
          <a:bodyPr vert="horz" lIns="96661" tIns="48331" rIns="96661" bIns="48331" rtlCol="0"/>
          <a:lstStyle>
            <a:lvl1pPr algn="r">
              <a:defRPr sz="1300"/>
            </a:lvl1pPr>
          </a:lstStyle>
          <a:p>
            <a:fld id="{9068A912-64BF-4152-BB2E-D933738B2487}" type="datetimeFigureOut">
              <a:rPr lang="en-US" smtClean="0"/>
              <a:t>7/27/2020</a:t>
            </a:fld>
            <a:endParaRPr lang="en-US" dirty="0"/>
          </a:p>
        </p:txBody>
      </p:sp>
      <p:sp>
        <p:nvSpPr>
          <p:cNvPr id="4" name="Footer Placeholder 3"/>
          <p:cNvSpPr>
            <a:spLocks noGrp="1"/>
          </p:cNvSpPr>
          <p:nvPr>
            <p:ph type="ftr" sz="quarter" idx="2"/>
          </p:nvPr>
        </p:nvSpPr>
        <p:spPr>
          <a:xfrm>
            <a:off x="0" y="9428584"/>
            <a:ext cx="2945659" cy="498054"/>
          </a:xfrm>
          <a:prstGeom prst="rect">
            <a:avLst/>
          </a:prstGeom>
        </p:spPr>
        <p:txBody>
          <a:bodyPr vert="horz" lIns="96661" tIns="48331" rIns="96661" bIns="48331" rtlCol="0" anchor="b"/>
          <a:lstStyle>
            <a:lvl1pPr algn="l">
              <a:defRPr sz="1300"/>
            </a:lvl1pPr>
          </a:lstStyle>
          <a:p>
            <a:endParaRPr lang="en-US" dirty="0"/>
          </a:p>
        </p:txBody>
      </p:sp>
    </p:spTree>
    <p:extLst>
      <p:ext uri="{BB962C8B-B14F-4D97-AF65-F5344CB8AC3E}">
        <p14:creationId xmlns:p14="http://schemas.microsoft.com/office/powerpoint/2010/main" val="209061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3850443" y="1"/>
            <a:ext cx="2945659" cy="498055"/>
          </a:xfrm>
          <a:prstGeom prst="rect">
            <a:avLst/>
          </a:prstGeom>
        </p:spPr>
        <p:txBody>
          <a:bodyPr vert="horz" lIns="96661" tIns="48331" rIns="96661" bIns="48331" rtlCol="0"/>
          <a:lstStyle>
            <a:lvl1pPr algn="r">
              <a:defRPr sz="1300"/>
            </a:lvl1pPr>
          </a:lstStyle>
          <a:p>
            <a:fld id="{AF9C057B-E232-43EF-88CE-3477A0619E84}" type="datetimeFigureOut">
              <a:rPr lang="en-US" smtClean="0"/>
              <a:t>7/27/2020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6661" tIns="48331" rIns="96661" bIns="48331" rtlCol="0" anchor="b"/>
          <a:lstStyle>
            <a:lvl1pPr algn="r">
              <a:defRPr sz="1300"/>
            </a:lvl1pPr>
          </a:lstStyle>
          <a:p>
            <a:fld id="{679CC1E6-AD6C-4FE3-A986-EB65D5EC30B8}" type="slidenum">
              <a:rPr lang="en-US" smtClean="0"/>
              <a:t>‹#›</a:t>
            </a:fld>
            <a:endParaRPr lang="en-US" dirty="0"/>
          </a:p>
        </p:txBody>
      </p:sp>
    </p:spTree>
    <p:extLst>
      <p:ext uri="{BB962C8B-B14F-4D97-AF65-F5344CB8AC3E}">
        <p14:creationId xmlns:p14="http://schemas.microsoft.com/office/powerpoint/2010/main" val="412647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CC1E6-AD6C-4FE3-A986-EB65D5EC30B8}" type="slidenum">
              <a:rPr lang="en-US" smtClean="0"/>
              <a:t>1</a:t>
            </a:fld>
            <a:endParaRPr lang="en-US" dirty="0"/>
          </a:p>
        </p:txBody>
      </p:sp>
    </p:spTree>
    <p:extLst>
      <p:ext uri="{BB962C8B-B14F-4D97-AF65-F5344CB8AC3E}">
        <p14:creationId xmlns:p14="http://schemas.microsoft.com/office/powerpoint/2010/main" val="115412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CC1E6-AD6C-4FE3-A986-EB65D5EC30B8}" type="slidenum">
              <a:rPr lang="en-US" smtClean="0"/>
              <a:t>13</a:t>
            </a:fld>
            <a:endParaRPr lang="en-US" dirty="0"/>
          </a:p>
        </p:txBody>
      </p:sp>
    </p:spTree>
    <p:extLst>
      <p:ext uri="{BB962C8B-B14F-4D97-AF65-F5344CB8AC3E}">
        <p14:creationId xmlns:p14="http://schemas.microsoft.com/office/powerpoint/2010/main" val="246245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CC1E6-AD6C-4FE3-A986-EB65D5EC30B8}" type="slidenum">
              <a:rPr lang="en-US" smtClean="0"/>
              <a:t>2</a:t>
            </a:fld>
            <a:endParaRPr lang="en-US" dirty="0"/>
          </a:p>
        </p:txBody>
      </p:sp>
    </p:spTree>
    <p:extLst>
      <p:ext uri="{BB962C8B-B14F-4D97-AF65-F5344CB8AC3E}">
        <p14:creationId xmlns:p14="http://schemas.microsoft.com/office/powerpoint/2010/main" val="362663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CC1E6-AD6C-4FE3-A986-EB65D5EC30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77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 light of the health threat that the COVID-19 Pandemic poses to the South African Mining Industry, the South African Parliament requesting entities to review their Annual Performance Plan (APP) and submit to the DMRE for onward approval by the Parliamentary Portfolio Committee (PPC). The APP review was to indicate projects that will assist the SAMI in combating the scourge of COVID-19.</a:t>
            </a:r>
            <a:endParaRPr lang="en-ZA" sz="1200" dirty="0">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679CC1E6-AD6C-4FE3-A986-EB65D5EC30B8}" type="slidenum">
              <a:rPr lang="en-US" smtClean="0"/>
              <a:t>7</a:t>
            </a:fld>
            <a:endParaRPr lang="en-US" dirty="0"/>
          </a:p>
        </p:txBody>
      </p:sp>
    </p:spTree>
    <p:extLst>
      <p:ext uri="{BB962C8B-B14F-4D97-AF65-F5344CB8AC3E}">
        <p14:creationId xmlns:p14="http://schemas.microsoft.com/office/powerpoint/2010/main" val="405564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000" dirty="0"/>
          </a:p>
        </p:txBody>
      </p:sp>
      <p:sp>
        <p:nvSpPr>
          <p:cNvPr id="4" name="Slide Number Placeholder 3"/>
          <p:cNvSpPr>
            <a:spLocks noGrp="1"/>
          </p:cNvSpPr>
          <p:nvPr>
            <p:ph type="sldNum" sz="quarter" idx="10"/>
          </p:nvPr>
        </p:nvSpPr>
        <p:spPr/>
        <p:txBody>
          <a:bodyPr/>
          <a:lstStyle/>
          <a:p>
            <a:fld id="{679CC1E6-AD6C-4FE3-A986-EB65D5EC30B8}" type="slidenum">
              <a:rPr lang="en-US" smtClean="0"/>
              <a:t>8</a:t>
            </a:fld>
            <a:endParaRPr lang="en-US" dirty="0"/>
          </a:p>
        </p:txBody>
      </p:sp>
    </p:spTree>
    <p:extLst>
      <p:ext uri="{BB962C8B-B14F-4D97-AF65-F5344CB8AC3E}">
        <p14:creationId xmlns:p14="http://schemas.microsoft.com/office/powerpoint/2010/main" val="368531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9CC1E6-AD6C-4FE3-A986-EB65D5EC30B8}" type="slidenum">
              <a:rPr lang="en-US" smtClean="0"/>
              <a:t>9</a:t>
            </a:fld>
            <a:endParaRPr lang="en-US" dirty="0"/>
          </a:p>
        </p:txBody>
      </p:sp>
    </p:spTree>
    <p:extLst>
      <p:ext uri="{BB962C8B-B14F-4D97-AF65-F5344CB8AC3E}">
        <p14:creationId xmlns:p14="http://schemas.microsoft.com/office/powerpoint/2010/main" val="80898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9CC1E6-AD6C-4FE3-A986-EB65D5EC30B8}" type="slidenum">
              <a:rPr lang="en-US" smtClean="0"/>
              <a:t>10</a:t>
            </a:fld>
            <a:endParaRPr lang="en-US" dirty="0"/>
          </a:p>
        </p:txBody>
      </p:sp>
    </p:spTree>
    <p:extLst>
      <p:ext uri="{BB962C8B-B14F-4D97-AF65-F5344CB8AC3E}">
        <p14:creationId xmlns:p14="http://schemas.microsoft.com/office/powerpoint/2010/main" val="212146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CC1E6-AD6C-4FE3-A986-EB65D5EC30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12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CC1E6-AD6C-4FE3-A986-EB65D5EC30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3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00" y="20353"/>
            <a:ext cx="12228400" cy="6837647"/>
          </a:xfrm>
          <a:prstGeom prst="rect">
            <a:avLst/>
          </a:prstGeom>
        </p:spPr>
      </p:pic>
      <p:sp>
        <p:nvSpPr>
          <p:cNvPr id="10" name="Title 9"/>
          <p:cNvSpPr>
            <a:spLocks noGrp="1"/>
          </p:cNvSpPr>
          <p:nvPr>
            <p:ph type="title" hasCustomPrompt="1"/>
          </p:nvPr>
        </p:nvSpPr>
        <p:spPr>
          <a:xfrm>
            <a:off x="1386840" y="4360350"/>
            <a:ext cx="10515600" cy="1325563"/>
          </a:xfrm>
          <a:prstGeom prst="rect">
            <a:avLst/>
          </a:prstGeom>
        </p:spPr>
        <p:txBody>
          <a:bodyPr anchor="ctr"/>
          <a:lstStyle>
            <a:lvl1pPr algn="ctr">
              <a:defRPr sz="4000" b="1">
                <a:latin typeface="Arial" panose="020B0604020202020204" pitchFamily="34" charset="0"/>
                <a:cs typeface="Arial" panose="020B0604020202020204" pitchFamily="34" charset="0"/>
              </a:defRPr>
            </a:lvl1pPr>
          </a:lstStyle>
          <a:p>
            <a:r>
              <a:rPr lang="en-US" dirty="0"/>
              <a:t>HEADING</a:t>
            </a:r>
          </a:p>
        </p:txBody>
      </p:sp>
    </p:spTree>
    <p:extLst>
      <p:ext uri="{BB962C8B-B14F-4D97-AF65-F5344CB8AC3E}">
        <p14:creationId xmlns:p14="http://schemas.microsoft.com/office/powerpoint/2010/main" val="95633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35" y="0"/>
            <a:ext cx="12242935" cy="6858000"/>
          </a:xfrm>
          <a:prstGeom prst="rect">
            <a:avLst/>
          </a:prstGeom>
        </p:spPr>
      </p:pic>
    </p:spTree>
    <p:extLst>
      <p:ext uri="{BB962C8B-B14F-4D97-AF65-F5344CB8AC3E}">
        <p14:creationId xmlns:p14="http://schemas.microsoft.com/office/powerpoint/2010/main" val="2066122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852933"/>
      </p:ext>
    </p:extLst>
  </p:cSld>
  <p:clrMap bg1="lt1" tx1="dk1" bg2="lt2" tx2="dk2" accent1="accent1" accent2="accent2" accent3="accent3" accent4="accent4" accent5="accent5" accent6="accent6" hlink="hlink" folHlink="folHlink"/>
  <p:sldLayoutIdLst>
    <p:sldLayoutId id="2147483650" r:id="rId1"/>
    <p:sldLayoutId id="214748364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5473" y="3503338"/>
            <a:ext cx="10735734" cy="2308324"/>
          </a:xfrm>
          <a:prstGeom prst="rect">
            <a:avLst/>
          </a:prstGeom>
          <a:noFill/>
        </p:spPr>
        <p:txBody>
          <a:bodyPr wrap="square" rtlCol="0" anchor="ctr">
            <a:spAutoFit/>
          </a:bodyPr>
          <a:lstStyle/>
          <a:p>
            <a:pPr algn="ctr"/>
            <a:endParaRPr lang="en-ZA" sz="2400" b="1"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MEETING OF THE SELECT COMMITTEE ON LAND REFORM, ENVIRONMENT, MINERAL RESOURCES AND ENERGY (NATIONAL COUNCIL OF PROVINCES) </a:t>
            </a:r>
            <a:endParaRPr lang="en-ZA" sz="2000" b="1" u="sng" dirty="0">
              <a:latin typeface="Arial" panose="020B0604020202020204" pitchFamily="34" charset="0"/>
              <a:cs typeface="Arial" panose="020B0604020202020204" pitchFamily="34" charset="0"/>
            </a:endParaRPr>
          </a:p>
          <a:p>
            <a:pPr algn="ctr"/>
            <a:endParaRPr lang="en-ZA" sz="2000" b="1" dirty="0">
              <a:latin typeface="Arial" panose="020B0604020202020204" pitchFamily="34" charset="0"/>
              <a:cs typeface="Arial" panose="020B0604020202020204" pitchFamily="34" charset="0"/>
            </a:endParaRPr>
          </a:p>
          <a:p>
            <a:pPr algn="ctr"/>
            <a:r>
              <a:rPr lang="en-ZA" sz="2000" b="1" dirty="0">
                <a:latin typeface="Arial" panose="020B0604020202020204" pitchFamily="34" charset="0"/>
                <a:cs typeface="Arial" panose="020B0604020202020204" pitchFamily="34" charset="0"/>
              </a:rPr>
              <a:t>MHSC’s Response to COVID-19 Pandemic in the SAMI</a:t>
            </a:r>
          </a:p>
          <a:p>
            <a:pPr algn="ctr"/>
            <a:r>
              <a:rPr lang="en-ZA" sz="2000" b="1" dirty="0">
                <a:latin typeface="Arial" panose="020B0604020202020204" pitchFamily="34" charset="0"/>
                <a:cs typeface="Arial" panose="020B0604020202020204" pitchFamily="34" charset="0"/>
              </a:rPr>
              <a:t>28 July 2020</a:t>
            </a:r>
          </a:p>
          <a:p>
            <a:pPr algn="ctr"/>
            <a:r>
              <a:rPr lang="en-ZA" sz="2000" b="1" dirty="0">
                <a:latin typeface="Arial" panose="020B0604020202020204" pitchFamily="34" charset="0"/>
                <a:cs typeface="Arial" panose="020B0604020202020204" pitchFamily="34" charset="0"/>
              </a:rPr>
              <a:t>MHSC CEO: THABO DUBE</a:t>
            </a:r>
          </a:p>
        </p:txBody>
      </p:sp>
    </p:spTree>
    <p:extLst>
      <p:ext uri="{BB962C8B-B14F-4D97-AF65-F5344CB8AC3E}">
        <p14:creationId xmlns:p14="http://schemas.microsoft.com/office/powerpoint/2010/main" val="187437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3734" y="51583"/>
            <a:ext cx="9688531" cy="58477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COVID-19 MHSC’s Response in the SAMI </a:t>
            </a:r>
          </a:p>
        </p:txBody>
      </p:sp>
      <p:sp>
        <p:nvSpPr>
          <p:cNvPr id="4" name="Slide Number Placeholder 7"/>
          <p:cNvSpPr txBox="1">
            <a:spLocks/>
          </p:cNvSpPr>
          <p:nvPr/>
        </p:nvSpPr>
        <p:spPr bwMode="auto">
          <a:xfrm>
            <a:off x="956602" y="6236210"/>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10</a:t>
            </a:r>
          </a:p>
        </p:txBody>
      </p:sp>
      <p:pic>
        <p:nvPicPr>
          <p:cNvPr id="1026" name="Picture 2" descr="Coronavirus - ISGLOB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87" r="19105"/>
          <a:stretch/>
        </p:blipFill>
        <p:spPr bwMode="auto">
          <a:xfrm>
            <a:off x="1754907" y="5729634"/>
            <a:ext cx="1607129" cy="1302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58556518"/>
              </p:ext>
            </p:extLst>
          </p:nvPr>
        </p:nvGraphicFramePr>
        <p:xfrm>
          <a:off x="1044982" y="610414"/>
          <a:ext cx="11062935" cy="5145164"/>
        </p:xfrm>
        <a:graphic>
          <a:graphicData uri="http://schemas.openxmlformats.org/drawingml/2006/table">
            <a:tbl>
              <a:tblPr firstRow="1" bandRow="1">
                <a:tableStyleId>{21E4AEA4-8DFA-4A89-87EB-49C32662AFE0}</a:tableStyleId>
              </a:tblPr>
              <a:tblGrid>
                <a:gridCol w="2765734">
                  <a:extLst>
                    <a:ext uri="{9D8B030D-6E8A-4147-A177-3AD203B41FA5}">
                      <a16:colId xmlns:a16="http://schemas.microsoft.com/office/drawing/2014/main" val="1106094772"/>
                    </a:ext>
                  </a:extLst>
                </a:gridCol>
                <a:gridCol w="2684684">
                  <a:extLst>
                    <a:ext uri="{9D8B030D-6E8A-4147-A177-3AD203B41FA5}">
                      <a16:colId xmlns:a16="http://schemas.microsoft.com/office/drawing/2014/main" val="3964189405"/>
                    </a:ext>
                  </a:extLst>
                </a:gridCol>
                <a:gridCol w="2846783">
                  <a:extLst>
                    <a:ext uri="{9D8B030D-6E8A-4147-A177-3AD203B41FA5}">
                      <a16:colId xmlns:a16="http://schemas.microsoft.com/office/drawing/2014/main" val="3296399688"/>
                    </a:ext>
                  </a:extLst>
                </a:gridCol>
                <a:gridCol w="2765734">
                  <a:extLst>
                    <a:ext uri="{9D8B030D-6E8A-4147-A177-3AD203B41FA5}">
                      <a16:colId xmlns:a16="http://schemas.microsoft.com/office/drawing/2014/main" val="2163891178"/>
                    </a:ext>
                  </a:extLst>
                </a:gridCol>
              </a:tblGrid>
              <a:tr h="290374">
                <a:tc>
                  <a:txBody>
                    <a:bodyPr/>
                    <a:lstStyle/>
                    <a:p>
                      <a:r>
                        <a:rPr lang="en-US" sz="1400" dirty="0"/>
                        <a:t>Strategic</a:t>
                      </a:r>
                      <a:r>
                        <a:rPr lang="en-US" sz="1400" baseline="0" dirty="0"/>
                        <a:t> Objective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APP Initiative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COVID-19 related initiative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Facilitation Plan</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2300550832"/>
                  </a:ext>
                </a:extLst>
              </a:tr>
              <a:tr h="1829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CP02-Promote a culture of health and safety in the SAMI through engagement, communication, participation and dissemination of OHS best practices</a:t>
                      </a:r>
                    </a:p>
                    <a:p>
                      <a:endParaRPr lang="en-ZA" sz="1200" dirty="0"/>
                    </a:p>
                  </a:txBody>
                  <a:tcPr anchor="ctr">
                    <a:cell3D prstMaterial="dkEdge">
                      <a:bevel/>
                      <a:lightRig rig="flood" dir="t"/>
                    </a:cell3D>
                  </a:tcPr>
                </a:tc>
                <a:tc>
                  <a:txBody>
                    <a:bodyPr/>
                    <a:lstStyle/>
                    <a:p>
                      <a:pPr algn="l" fontAlgn="base">
                        <a:spcBef>
                          <a:spcPts val="215"/>
                        </a:spcBef>
                        <a:spcAft>
                          <a:spcPts val="0"/>
                        </a:spcAft>
                      </a:pPr>
                      <a:endParaRPr lang="en-US" sz="1400" b="0"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400" b="0"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400" b="0"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400" b="0" dirty="0">
                        <a:effectLst/>
                        <a:latin typeface="Arial" panose="020B0604020202020204" pitchFamily="34" charset="0"/>
                        <a:cs typeface="Arial" panose="020B0604020202020204" pitchFamily="34" charset="0"/>
                      </a:endParaRPr>
                    </a:p>
                    <a:p>
                      <a:pPr algn="l" fontAlgn="base">
                        <a:spcBef>
                          <a:spcPts val="215"/>
                        </a:spcBef>
                        <a:spcAft>
                          <a:spcPts val="0"/>
                        </a:spcAft>
                      </a:pPr>
                      <a:r>
                        <a:rPr lang="en-US" sz="1400" b="1" dirty="0">
                          <a:effectLst/>
                          <a:latin typeface="Arial" panose="020B0604020202020204" pitchFamily="34" charset="0"/>
                          <a:cs typeface="Arial" panose="020B0604020202020204" pitchFamily="34" charset="0"/>
                        </a:rPr>
                        <a:t>Disseminatio</a:t>
                      </a:r>
                      <a:r>
                        <a:rPr lang="en-US" sz="1400" b="1" baseline="0" dirty="0">
                          <a:effectLst/>
                          <a:latin typeface="Arial" panose="020B0604020202020204" pitchFamily="34" charset="0"/>
                          <a:cs typeface="Arial" panose="020B0604020202020204" pitchFamily="34" charset="0"/>
                        </a:rPr>
                        <a:t>n Strategy</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anchor="ctr">
                    <a:cell3D prstMaterial="dkEdge">
                      <a:bevel/>
                      <a:lightRig rig="flood" dir="t"/>
                    </a:cell3D>
                  </a:tcPr>
                </a:tc>
                <a:tc>
                  <a:txBody>
                    <a:bodyPr/>
                    <a:lstStyle/>
                    <a:p>
                      <a:r>
                        <a:rPr lang="en-US" sz="1200" b="1" dirty="0">
                          <a:latin typeface="Arial" panose="020B0604020202020204" pitchFamily="34" charset="0"/>
                          <a:cs typeface="Arial" panose="020B0604020202020204" pitchFamily="34" charset="0"/>
                        </a:rPr>
                        <a:t>Virtual Engagements and Dissemination</a:t>
                      </a:r>
                      <a:endParaRPr lang="en-ZA" sz="12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Optimizing</a:t>
                      </a:r>
                      <a:r>
                        <a:rPr lang="en-US" sz="1400" b="1" baseline="0" dirty="0">
                          <a:latin typeface="Arial" panose="020B0604020202020204" pitchFamily="34" charset="0"/>
                          <a:cs typeface="Arial" panose="020B0604020202020204" pitchFamily="34" charset="0"/>
                        </a:rPr>
                        <a:t> the use of virtual platforms for dissemination</a:t>
                      </a:r>
                      <a:r>
                        <a:rPr lang="en-US" sz="1400" b="1" dirty="0">
                          <a:latin typeface="Arial" panose="020B0604020202020204" pitchFamily="34" charset="0"/>
                          <a:cs typeface="Arial" panose="020B0604020202020204" pitchFamily="34" charset="0"/>
                        </a:rPr>
                        <a:t> of OHS outcomes and initiatives</a:t>
                      </a:r>
                      <a:endParaRPr lang="en-US" sz="1400" b="1"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Meetings  and workshops rescheduled to be held virtually.</a:t>
                      </a:r>
                    </a:p>
                    <a:p>
                      <a:pPr marL="285750" indent="-2857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Virtual Books/Pamphlets and  Promotional Material on the MHSC Website, Emails and Social Media</a:t>
                      </a:r>
                      <a:endParaRPr lang="en-ZA" sz="1400" b="1" dirty="0">
                        <a:latin typeface="Arial" panose="020B0604020202020204" pitchFamily="34" charset="0"/>
                        <a:cs typeface="Arial" panose="020B0604020202020204" pitchFamily="34" charset="0"/>
                      </a:endParaRPr>
                    </a:p>
                  </a:txBody>
                  <a:tcPr anchor="ctr">
                    <a:cell3D prstMaterial="dkEdge">
                      <a:bevel/>
                      <a:lightRig rig="flood" dir="t"/>
                    </a:cell3D>
                  </a:tcPr>
                </a:tc>
                <a:extLst>
                  <a:ext uri="{0D108BD9-81ED-4DB2-BD59-A6C34878D82A}">
                    <a16:rowId xmlns:a16="http://schemas.microsoft.com/office/drawing/2014/main" val="3314836912"/>
                  </a:ext>
                </a:extLst>
              </a:tr>
              <a:tr h="1030364">
                <a:tc rowSpan="2">
                  <a:txBody>
                    <a:bodyPr/>
                    <a:lstStyle/>
                    <a:p>
                      <a:endParaRPr lang="en-US" sz="1600" b="0" dirty="0"/>
                    </a:p>
                    <a:p>
                      <a:r>
                        <a:rPr lang="en-US" sz="1600" b="0" dirty="0">
                          <a:latin typeface="Arial" panose="020B0604020202020204" pitchFamily="34" charset="0"/>
                          <a:cs typeface="Arial" panose="020B0604020202020204" pitchFamily="34" charset="0"/>
                        </a:rPr>
                        <a:t>CP03-Liaise with statutory bodies, strategic partners and stakeholders on matters relating to OHS</a:t>
                      </a:r>
                    </a:p>
                    <a:p>
                      <a:endParaRPr lang="en-ZA" sz="1600" b="0" dirty="0"/>
                    </a:p>
                  </a:txBody>
                  <a:tcPr anchor="ctr">
                    <a:cell3D prstMaterial="dkEdge">
                      <a:bevel/>
                      <a:lightRig rig="flood" dir="t"/>
                    </a:cell3D>
                  </a:tcPr>
                </a:tc>
                <a:tc rowSpan="2">
                  <a:txBody>
                    <a:bodyPr/>
                    <a:lstStyle/>
                    <a:p>
                      <a:pPr algn="l" fontAlgn="base">
                        <a:spcBef>
                          <a:spcPts val="215"/>
                        </a:spcBef>
                        <a:spcAft>
                          <a:spcPts val="0"/>
                        </a:spcAft>
                      </a:pPr>
                      <a:r>
                        <a:rPr lang="en-US" sz="1400" b="1" dirty="0">
                          <a:effectLst/>
                          <a:latin typeface="Arial" panose="020B0604020202020204" pitchFamily="34" charset="0"/>
                          <a:cs typeface="Arial" panose="020B0604020202020204" pitchFamily="34" charset="0"/>
                        </a:rPr>
                        <a:t>Implement the revised strategic partners’ collaboration programme</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anchor="ctr">
                    <a:cell3D prstMaterial="dkEdge">
                      <a:bevel/>
                      <a:lightRig rig="flood" dir="t"/>
                    </a:cell3D>
                  </a:tcPr>
                </a:tc>
                <a:tc>
                  <a:txBody>
                    <a:bodyPr/>
                    <a:lstStyle/>
                    <a:p>
                      <a:r>
                        <a:rPr lang="en-US" sz="1400" b="1" dirty="0">
                          <a:latin typeface="Arial" panose="020B0604020202020204" pitchFamily="34" charset="0"/>
                          <a:cs typeface="Arial" panose="020B0604020202020204" pitchFamily="34" charset="0"/>
                        </a:rPr>
                        <a:t>Collaborate with MHSC Strategic</a:t>
                      </a:r>
                      <a:r>
                        <a:rPr lang="en-US" sz="1400" b="1" baseline="0" dirty="0">
                          <a:latin typeface="Arial" panose="020B0604020202020204" pitchFamily="34" charset="0"/>
                          <a:cs typeface="Arial" panose="020B0604020202020204" pitchFamily="34" charset="0"/>
                        </a:rPr>
                        <a:t> Partners and Statutory Bodies  on Measures  to Curb COVID-19</a:t>
                      </a:r>
                      <a:endParaRPr lang="en-ZA" sz="1400" b="1" dirty="0">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MOHAC</a:t>
                      </a:r>
                      <a:r>
                        <a:rPr lang="en-US" sz="1400" b="1" baseline="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COVID-19 Task team</a:t>
                      </a:r>
                      <a:r>
                        <a:rPr lang="en-US" sz="1400" b="1" baseline="0" dirty="0">
                          <a:latin typeface="Arial" panose="020B0604020202020204" pitchFamily="34" charset="0"/>
                          <a:cs typeface="Arial" panose="020B0604020202020204" pitchFamily="34" charset="0"/>
                        </a:rPr>
                        <a:t> facilitating engagements </a:t>
                      </a:r>
                      <a:endParaRPr lang="en-ZA" sz="1400" b="1" dirty="0">
                        <a:latin typeface="Arial" panose="020B0604020202020204" pitchFamily="34" charset="0"/>
                        <a:cs typeface="Arial" panose="020B0604020202020204" pitchFamily="34" charset="0"/>
                      </a:endParaRPr>
                    </a:p>
                  </a:txBody>
                  <a:tcPr anchor="ctr">
                    <a:cell3D prstMaterial="dkEdge">
                      <a:bevel/>
                      <a:lightRig rig="flood" dir="t"/>
                    </a:cell3D>
                  </a:tcPr>
                </a:tc>
                <a:extLst>
                  <a:ext uri="{0D108BD9-81ED-4DB2-BD59-A6C34878D82A}">
                    <a16:rowId xmlns:a16="http://schemas.microsoft.com/office/drawing/2014/main" val="3556938270"/>
                  </a:ext>
                </a:extLst>
              </a:tr>
              <a:tr h="1286855">
                <a:tc vMerge="1">
                  <a:txBody>
                    <a:bodyPr/>
                    <a:lstStyle/>
                    <a:p>
                      <a:endParaRPr lang="en-ZA" sz="1200" dirty="0"/>
                    </a:p>
                  </a:txBody>
                  <a:tcPr>
                    <a:cell3D prstMaterial="dkEdge">
                      <a:bevel/>
                      <a:lightRig rig="flood" dir="t"/>
                    </a:cell3D>
                  </a:tcPr>
                </a:tc>
                <a:tc vMerge="1">
                  <a:txBody>
                    <a:bodyPr/>
                    <a:lstStyle/>
                    <a:p>
                      <a:pPr algn="l" fontAlgn="base">
                        <a:spcBef>
                          <a:spcPts val="215"/>
                        </a:spcBef>
                        <a:spcAft>
                          <a:spcPts val="0"/>
                        </a:spcAft>
                      </a:pP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r>
                        <a:rPr lang="en-US" sz="1200" b="1" dirty="0">
                          <a:solidFill>
                            <a:schemeClr val="tx1"/>
                          </a:solidFill>
                          <a:latin typeface="Arial" panose="020B0604020202020204" pitchFamily="34" charset="0"/>
                          <a:cs typeface="Arial" panose="020B0604020202020204" pitchFamily="34" charset="0"/>
                        </a:rPr>
                        <a:t>Collaboration with DMRE, CGS, MHSC FoG</a:t>
                      </a:r>
                      <a:r>
                        <a:rPr lang="en-US" sz="1200" b="1" baseline="0" dirty="0">
                          <a:solidFill>
                            <a:schemeClr val="tx1"/>
                          </a:solidFill>
                          <a:latin typeface="Arial" panose="020B0604020202020204" pitchFamily="34" charset="0"/>
                          <a:cs typeface="Arial" panose="020B0604020202020204" pitchFamily="34" charset="0"/>
                        </a:rPr>
                        <a:t> Task Team Rockburst/ </a:t>
                      </a:r>
                      <a:r>
                        <a:rPr lang="en-US" sz="1200" b="1" dirty="0">
                          <a:solidFill>
                            <a:schemeClr val="tx1"/>
                          </a:solidFill>
                          <a:latin typeface="Arial" panose="020B0604020202020204" pitchFamily="34" charset="0"/>
                          <a:cs typeface="Arial" panose="020B0604020202020204" pitchFamily="34" charset="0"/>
                        </a:rPr>
                        <a:t>Seismicity  Adhoc Committee. </a:t>
                      </a:r>
                      <a:endParaRPr lang="en-ZA" sz="1200" b="1" dirty="0">
                        <a:solidFill>
                          <a:schemeClr val="tx1"/>
                        </a:solidFill>
                        <a:latin typeface="Arial" panose="020B0604020202020204" pitchFamily="34" charset="0"/>
                        <a:cs typeface="Arial" panose="020B0604020202020204" pitchFamily="34" charset="0"/>
                      </a:endParaRPr>
                    </a:p>
                  </a:txBody>
                  <a:tcPr anchor="ctr">
                    <a:cell3D prstMaterial="dkEdge">
                      <a:bevel/>
                      <a:lightRig rig="flood" dir="t"/>
                    </a:cell3D>
                  </a:tcPr>
                </a:tc>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Committee established on the 23rd April 2020, Provides Weekly Reports on Seismicity Trends in the SAMI following ramp-up of Production at Mines</a:t>
                      </a:r>
                      <a:endParaRPr lang="en-ZA" sz="1400" b="1" dirty="0">
                        <a:solidFill>
                          <a:schemeClr val="tx1"/>
                        </a:solidFill>
                        <a:latin typeface="Arial" panose="020B0604020202020204" pitchFamily="34" charset="0"/>
                        <a:cs typeface="Arial" panose="020B0604020202020204" pitchFamily="34" charset="0"/>
                      </a:endParaRPr>
                    </a:p>
                  </a:txBody>
                  <a:tcPr anchor="ctr">
                    <a:cell3D prstMaterial="dkEdge">
                      <a:bevel/>
                      <a:lightRig rig="flood" dir="t"/>
                    </a:cell3D>
                  </a:tcPr>
                </a:tc>
                <a:extLst>
                  <a:ext uri="{0D108BD9-81ED-4DB2-BD59-A6C34878D82A}">
                    <a16:rowId xmlns:a16="http://schemas.microsoft.com/office/drawing/2014/main" val="583985688"/>
                  </a:ext>
                </a:extLst>
              </a:tr>
            </a:tbl>
          </a:graphicData>
        </a:graphic>
      </p:graphicFrame>
      <p:pic>
        <p:nvPicPr>
          <p:cNvPr id="6" name="Picture 5">
            <a:extLst>
              <a:ext uri="{FF2B5EF4-FFF2-40B4-BE49-F238E27FC236}">
                <a16:creationId xmlns:a16="http://schemas.microsoft.com/office/drawing/2014/main" id="{D87F335A-4E7E-4030-B9C8-CEAB5B16746F}"/>
              </a:ext>
            </a:extLst>
          </p:cNvPr>
          <p:cNvPicPr>
            <a:picLocks noChangeAspect="1"/>
          </p:cNvPicPr>
          <p:nvPr/>
        </p:nvPicPr>
        <p:blipFill rotWithShape="1">
          <a:blip r:embed="rId4"/>
          <a:srcRect l="2916" t="4496" r="6192" b="9652"/>
          <a:stretch/>
        </p:blipFill>
        <p:spPr>
          <a:xfrm>
            <a:off x="4335694" y="1161118"/>
            <a:ext cx="1456347" cy="14531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1744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txBox="1">
            <a:spLocks/>
          </p:cNvSpPr>
          <p:nvPr/>
        </p:nvSpPr>
        <p:spPr bwMode="auto">
          <a:xfrm>
            <a:off x="956603" y="6321365"/>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956603" y="142660"/>
            <a:ext cx="11235397" cy="584775"/>
          </a:xfrm>
          <a:prstGeom prst="rect">
            <a:avLst/>
          </a:prstGeom>
          <a:noFill/>
        </p:spPr>
        <p:txBody>
          <a:bodyPr wrap="square" rtlCol="0" anchor="ctr">
            <a:spAutoFit/>
          </a:bodyPr>
          <a:lstStyle/>
          <a:p>
            <a:pPr lvl="0" algn="ctr">
              <a:defRPr/>
            </a:pPr>
            <a:r>
              <a:rPr lang="en-US" altLang="en-US" sz="3200" b="1" kern="0" dirty="0">
                <a:latin typeface="Arial"/>
              </a:rPr>
              <a:t>MHSC’S </a:t>
            </a:r>
            <a:r>
              <a:rPr lang="en-US" altLang="en-US" sz="2800" b="1" kern="0" dirty="0">
                <a:latin typeface="Arial"/>
              </a:rPr>
              <a:t>RESPONSE</a:t>
            </a:r>
            <a:r>
              <a:rPr lang="en-US" altLang="en-US" sz="3200" b="1" kern="0" dirty="0">
                <a:latin typeface="Arial"/>
              </a:rPr>
              <a:t> TO COVID-19 – Going Forward</a:t>
            </a:r>
            <a:endPar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6147" name="Group 5"/>
          <p:cNvGrpSpPr>
            <a:grpSpLocks noChangeAspect="1"/>
          </p:cNvGrpSpPr>
          <p:nvPr/>
        </p:nvGrpSpPr>
        <p:grpSpPr bwMode="auto">
          <a:xfrm>
            <a:off x="0" y="0"/>
            <a:ext cx="2160588" cy="1719263"/>
            <a:chOff x="0" y="0"/>
            <a:chExt cx="45961" cy="36576"/>
          </a:xfrm>
        </p:grpSpPr>
      </p:grpSp>
      <p:sp>
        <p:nvSpPr>
          <p:cNvPr id="13" name="Slide Number Placeholder 7"/>
          <p:cNvSpPr txBox="1">
            <a:spLocks/>
          </p:cNvSpPr>
          <p:nvPr/>
        </p:nvSpPr>
        <p:spPr bwMode="auto">
          <a:xfrm>
            <a:off x="956603" y="6201207"/>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prstClr val="black"/>
                </a:solidFill>
                <a:effectLst/>
                <a:uLnTx/>
                <a:uFillTx/>
                <a:latin typeface="Calibri" panose="020F0502020204030204"/>
                <a:ea typeface="+mn-ea"/>
                <a:cs typeface="+mn-cs"/>
              </a:rPr>
              <a:t>11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CA3BB8C8-D546-4B70-8B72-75A27BC5619F}"/>
              </a:ext>
            </a:extLst>
          </p:cNvPr>
          <p:cNvGraphicFramePr/>
          <p:nvPr>
            <p:extLst>
              <p:ext uri="{D42A27DB-BD31-4B8C-83A1-F6EECF244321}">
                <p14:modId xmlns:p14="http://schemas.microsoft.com/office/powerpoint/2010/main" val="653411446"/>
              </p:ext>
            </p:extLst>
          </p:nvPr>
        </p:nvGraphicFramePr>
        <p:xfrm>
          <a:off x="956603" y="879029"/>
          <a:ext cx="11127241" cy="5259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Isosceles Triangle 7">
            <a:extLst>
              <a:ext uri="{FF2B5EF4-FFF2-40B4-BE49-F238E27FC236}">
                <a16:creationId xmlns:a16="http://schemas.microsoft.com/office/drawing/2014/main" id="{2BB0B245-08AE-412C-8D89-2AD2E11EFF09}"/>
              </a:ext>
            </a:extLst>
          </p:cNvPr>
          <p:cNvSpPr/>
          <p:nvPr/>
        </p:nvSpPr>
        <p:spPr>
          <a:xfrm>
            <a:off x="1010680" y="727435"/>
            <a:ext cx="11019085" cy="483874"/>
          </a:xfrm>
          <a:prstGeom prst="triangle">
            <a:avLst>
              <a:gd name="adj" fmla="val 48409"/>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FF0000"/>
                </a:solidFill>
              </a:rPr>
              <a:t>THE NEW NORMAL POST COVID-19</a:t>
            </a:r>
          </a:p>
        </p:txBody>
      </p:sp>
      <p:sp>
        <p:nvSpPr>
          <p:cNvPr id="11" name="Arrow: Down 10">
            <a:extLst>
              <a:ext uri="{FF2B5EF4-FFF2-40B4-BE49-F238E27FC236}">
                <a16:creationId xmlns:a16="http://schemas.microsoft.com/office/drawing/2014/main" id="{A28CB42F-D225-47B1-9E91-9A1E1483394C}"/>
              </a:ext>
            </a:extLst>
          </p:cNvPr>
          <p:cNvSpPr/>
          <p:nvPr/>
        </p:nvSpPr>
        <p:spPr>
          <a:xfrm>
            <a:off x="1710813" y="1887794"/>
            <a:ext cx="484632" cy="265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Arrow: Down 19">
            <a:extLst>
              <a:ext uri="{FF2B5EF4-FFF2-40B4-BE49-F238E27FC236}">
                <a16:creationId xmlns:a16="http://schemas.microsoft.com/office/drawing/2014/main" id="{79D56E13-887F-40EB-8939-F4A0F36C78B3}"/>
              </a:ext>
            </a:extLst>
          </p:cNvPr>
          <p:cNvSpPr/>
          <p:nvPr/>
        </p:nvSpPr>
        <p:spPr>
          <a:xfrm>
            <a:off x="3534697" y="1887794"/>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Arrow: Down 20">
            <a:extLst>
              <a:ext uri="{FF2B5EF4-FFF2-40B4-BE49-F238E27FC236}">
                <a16:creationId xmlns:a16="http://schemas.microsoft.com/office/drawing/2014/main" id="{39B0EB57-717F-4FE5-B32E-B1A51692FAA7}"/>
              </a:ext>
            </a:extLst>
          </p:cNvPr>
          <p:cNvSpPr/>
          <p:nvPr/>
        </p:nvSpPr>
        <p:spPr>
          <a:xfrm>
            <a:off x="5358581" y="1853378"/>
            <a:ext cx="484632" cy="373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Arrow: Down 21">
            <a:extLst>
              <a:ext uri="{FF2B5EF4-FFF2-40B4-BE49-F238E27FC236}">
                <a16:creationId xmlns:a16="http://schemas.microsoft.com/office/drawing/2014/main" id="{E3BEDDFB-4BF7-4DB5-A544-76054B673C6F}"/>
              </a:ext>
            </a:extLst>
          </p:cNvPr>
          <p:cNvSpPr/>
          <p:nvPr/>
        </p:nvSpPr>
        <p:spPr>
          <a:xfrm>
            <a:off x="7224645" y="1853378"/>
            <a:ext cx="484632" cy="339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Arrow: Down 22">
            <a:extLst>
              <a:ext uri="{FF2B5EF4-FFF2-40B4-BE49-F238E27FC236}">
                <a16:creationId xmlns:a16="http://schemas.microsoft.com/office/drawing/2014/main" id="{01DFDF8A-7C5E-4827-8C33-D7BE64DAB26A}"/>
              </a:ext>
            </a:extLst>
          </p:cNvPr>
          <p:cNvSpPr/>
          <p:nvPr/>
        </p:nvSpPr>
        <p:spPr>
          <a:xfrm>
            <a:off x="9133134" y="1932037"/>
            <a:ext cx="484632" cy="294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Arrow: Down 23">
            <a:extLst>
              <a:ext uri="{FF2B5EF4-FFF2-40B4-BE49-F238E27FC236}">
                <a16:creationId xmlns:a16="http://schemas.microsoft.com/office/drawing/2014/main" id="{5425F59F-006D-441A-89DC-7F862667E491}"/>
              </a:ext>
            </a:extLst>
          </p:cNvPr>
          <p:cNvSpPr/>
          <p:nvPr/>
        </p:nvSpPr>
        <p:spPr>
          <a:xfrm>
            <a:off x="10999198" y="1887793"/>
            <a:ext cx="484632" cy="339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4796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txBox="1">
            <a:spLocks/>
          </p:cNvSpPr>
          <p:nvPr/>
        </p:nvSpPr>
        <p:spPr bwMode="auto">
          <a:xfrm>
            <a:off x="918469" y="6257056"/>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202075" y="1449890"/>
            <a:ext cx="10870059" cy="3970318"/>
          </a:xfrm>
          <a:prstGeom prst="rect">
            <a:avLst/>
          </a:prstGeom>
        </p:spPr>
        <p:txBody>
          <a:bodyPr wrap="square">
            <a:spAutoFit/>
          </a:bodyPr>
          <a:lstStyle/>
          <a:p>
            <a:pPr marL="457200" indent="-457200">
              <a:buFont typeface="Arial" panose="020B0604020202020204" pitchFamily="34" charset="0"/>
              <a:buChar char="•"/>
            </a:pPr>
            <a:r>
              <a:rPr lang="en-GB" sz="2800" dirty="0"/>
              <a:t>Daily and Consolidated Weekly Reporting Forms Developed.</a:t>
            </a:r>
          </a:p>
          <a:p>
            <a:pPr marL="457200" indent="-457200">
              <a:buFont typeface="Arial" panose="020B0604020202020204" pitchFamily="34" charset="0"/>
              <a:buChar char="•"/>
            </a:pPr>
            <a:r>
              <a:rPr lang="en-GB" sz="2800" dirty="0"/>
              <a:t>Explanatory notes to Guide to Users on how to Use the Reporting Tool Developed</a:t>
            </a:r>
          </a:p>
          <a:p>
            <a:pPr marL="457200" indent="-457200">
              <a:buFont typeface="Arial" panose="020B0604020202020204" pitchFamily="34" charset="0"/>
              <a:buChar char="•"/>
            </a:pPr>
            <a:r>
              <a:rPr lang="en-GB" sz="2800" dirty="0"/>
              <a:t>COVID-19 Audit Tool has been Developed and has been Disseminated to all the Regional Offices for Implementation </a:t>
            </a:r>
          </a:p>
          <a:p>
            <a:pPr marL="457200" indent="-457200" algn="just">
              <a:buFont typeface="Arial" panose="020B0604020202020204" pitchFamily="34" charset="0"/>
              <a:buChar char="•"/>
            </a:pPr>
            <a:r>
              <a:rPr lang="en-ZA" sz="2800" dirty="0"/>
              <a:t>The total number of mine inspections and audits that were conducted as at the end of June 2020 was 1681. The enforcement measures were taken where necessary by the Inspectors to order compliance with the provisions of the MHSA.</a:t>
            </a:r>
            <a:endParaRPr lang="en-GB" sz="2800" dirty="0"/>
          </a:p>
        </p:txBody>
      </p:sp>
      <p:sp>
        <p:nvSpPr>
          <p:cNvPr id="6" name="Slide Number Placeholder 7">
            <a:extLst>
              <a:ext uri="{FF2B5EF4-FFF2-40B4-BE49-F238E27FC236}">
                <a16:creationId xmlns:a16="http://schemas.microsoft.com/office/drawing/2014/main" id="{A0C20488-2040-43E9-A3B2-96CA26373AA8}"/>
              </a:ext>
            </a:extLst>
          </p:cNvPr>
          <p:cNvSpPr txBox="1">
            <a:spLocks/>
          </p:cNvSpPr>
          <p:nvPr/>
        </p:nvSpPr>
        <p:spPr bwMode="auto">
          <a:xfrm>
            <a:off x="956602" y="6236210"/>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12</a:t>
            </a:r>
          </a:p>
        </p:txBody>
      </p:sp>
      <p:sp>
        <p:nvSpPr>
          <p:cNvPr id="7" name="TextBox 6">
            <a:extLst>
              <a:ext uri="{FF2B5EF4-FFF2-40B4-BE49-F238E27FC236}">
                <a16:creationId xmlns:a16="http://schemas.microsoft.com/office/drawing/2014/main" id="{13EFA996-EEEC-4675-8AEB-A722820BF709}"/>
              </a:ext>
            </a:extLst>
          </p:cNvPr>
          <p:cNvSpPr txBox="1"/>
          <p:nvPr/>
        </p:nvSpPr>
        <p:spPr>
          <a:xfrm>
            <a:off x="2013734" y="51583"/>
            <a:ext cx="9688531" cy="58477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COVID-19 MHSC’s Response in the SAMI </a:t>
            </a:r>
          </a:p>
        </p:txBody>
      </p:sp>
    </p:spTree>
    <p:extLst>
      <p:ext uri="{BB962C8B-B14F-4D97-AF65-F5344CB8AC3E}">
        <p14:creationId xmlns:p14="http://schemas.microsoft.com/office/powerpoint/2010/main" val="150088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7619" y="3835693"/>
            <a:ext cx="10735734" cy="1384995"/>
          </a:xfrm>
          <a:prstGeom prst="rect">
            <a:avLst/>
          </a:prstGeom>
          <a:noFill/>
        </p:spPr>
        <p:txBody>
          <a:bodyPr wrap="square" rtlCol="0" anchor="ctr">
            <a:spAutoFit/>
          </a:bodyPr>
          <a:lstStyle/>
          <a:p>
            <a:pPr algn="ctr"/>
            <a:r>
              <a:rPr lang="en-ZA" sz="2800" b="1" dirty="0">
                <a:latin typeface="Arial" panose="020B0604020202020204" pitchFamily="34" charset="0"/>
                <a:cs typeface="Arial" panose="020B0604020202020204" pitchFamily="34" charset="0"/>
              </a:rPr>
              <a:t>STRIVING FOR ZERO HARM</a:t>
            </a:r>
          </a:p>
          <a:p>
            <a:pPr algn="ctr"/>
            <a:r>
              <a:rPr lang="en-ZA" sz="2800" b="1" dirty="0">
                <a:latin typeface="Arial" panose="020B0604020202020204" pitchFamily="34" charset="0"/>
                <a:cs typeface="Arial" panose="020B0604020202020204" pitchFamily="34" charset="0"/>
              </a:rPr>
              <a:t>EVERY MINEWORKER RETURN HOME UNHARMED EVERYDAY</a:t>
            </a:r>
            <a:endParaRPr lang="en-ZA" sz="2400" b="1" dirty="0">
              <a:latin typeface="Arial" pitchFamily="34" charset="0"/>
              <a:cs typeface="Arial" pitchFamily="34" charset="0"/>
            </a:endParaRPr>
          </a:p>
        </p:txBody>
      </p:sp>
    </p:spTree>
    <p:extLst>
      <p:ext uri="{BB962C8B-B14F-4D97-AF65-F5344CB8AC3E}">
        <p14:creationId xmlns:p14="http://schemas.microsoft.com/office/powerpoint/2010/main" val="1451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583" y="86049"/>
            <a:ext cx="11074399" cy="523220"/>
          </a:xfrm>
          <a:prstGeom prst="rect">
            <a:avLst/>
          </a:prstGeom>
          <a:noFill/>
        </p:spPr>
        <p:txBody>
          <a:bodyPr wrap="square" rtlCol="0" anchor="ctr">
            <a:spAutoFit/>
          </a:bodyPr>
          <a:lstStyle/>
          <a:p>
            <a:pPr algn="ctr"/>
            <a:r>
              <a:rPr lang="en-US" sz="2800" b="1" dirty="0">
                <a:latin typeface="Arial" panose="020B0604020202020204" pitchFamily="34" charset="0"/>
                <a:cs typeface="Arial" panose="020B0604020202020204" pitchFamily="34" charset="0"/>
              </a:rPr>
              <a:t>PRESENTATION OUTLINE</a:t>
            </a:r>
          </a:p>
        </p:txBody>
      </p:sp>
      <p:sp>
        <p:nvSpPr>
          <p:cNvPr id="3" name="TextBox 2"/>
          <p:cNvSpPr txBox="1"/>
          <p:nvPr/>
        </p:nvSpPr>
        <p:spPr>
          <a:xfrm>
            <a:off x="1787495" y="1239430"/>
            <a:ext cx="9166573" cy="2400657"/>
          </a:xfrm>
          <a:prstGeom prst="rect">
            <a:avLst/>
          </a:prstGeom>
          <a:noFill/>
        </p:spPr>
        <p:txBody>
          <a:bodyPr wrap="square" rtlCol="0" anchor="t">
            <a:spAutoFit/>
          </a:bodyPr>
          <a:lstStyle/>
          <a:p>
            <a:pPr marL="457200" indent="-457200" algn="just">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Legislated MHSC Mandate</a:t>
            </a:r>
          </a:p>
          <a:p>
            <a:pPr marL="457200" indent="-457200" algn="just">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Role of MHSC in the SAMI</a:t>
            </a:r>
          </a:p>
          <a:p>
            <a:pPr marL="457200" indent="-457200" algn="just">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Strategic Priorities 2020/2021</a:t>
            </a:r>
          </a:p>
          <a:p>
            <a:pPr marL="457200" indent="-457200" algn="just">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Covid19 Statistics</a:t>
            </a:r>
          </a:p>
          <a:p>
            <a:pPr marL="457200" indent="-457200" algn="just">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MHSC Response to COVID-19 – Going Forward</a:t>
            </a:r>
          </a:p>
        </p:txBody>
      </p:sp>
      <p:sp>
        <p:nvSpPr>
          <p:cNvPr id="5" name="TextBox 4">
            <a:extLst>
              <a:ext uri="{FF2B5EF4-FFF2-40B4-BE49-F238E27FC236}">
                <a16:creationId xmlns:a16="http://schemas.microsoft.com/office/drawing/2014/main" id="{F417DD5D-F4A0-4CA7-B325-046079EB1A82}"/>
              </a:ext>
            </a:extLst>
          </p:cNvPr>
          <p:cNvSpPr txBox="1"/>
          <p:nvPr/>
        </p:nvSpPr>
        <p:spPr>
          <a:xfrm>
            <a:off x="1059543" y="6241143"/>
            <a:ext cx="53843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9337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603" y="376327"/>
            <a:ext cx="11235397"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a:ea typeface="+mn-ea"/>
                <a:cs typeface="+mn-cs"/>
              </a:rPr>
              <a:t>LEGISLATED MINE HEALTH AND SAFETY COUNCIL MANDATE</a:t>
            </a:r>
            <a:endParaRPr kumimoji="0" lang="en-US" sz="2400" b="1" i="0" u="none" strike="noStrike" kern="1200" cap="none" spc="0" normalizeH="0" baseline="0" noProof="0" dirty="0">
              <a:ln>
                <a:noFill/>
              </a:ln>
              <a:effectLst/>
              <a:uLnTx/>
              <a:uFillTx/>
              <a:latin typeface="Calibri" panose="020F0502020204030204"/>
              <a:ea typeface="+mn-ea"/>
              <a:cs typeface="+mn-cs"/>
            </a:endParaRPr>
          </a:p>
        </p:txBody>
      </p:sp>
      <p:sp>
        <p:nvSpPr>
          <p:cNvPr id="3" name="TextBox 2"/>
          <p:cNvSpPr txBox="1"/>
          <p:nvPr/>
        </p:nvSpPr>
        <p:spPr>
          <a:xfrm>
            <a:off x="1106424" y="1021738"/>
            <a:ext cx="10899648" cy="5207579"/>
          </a:xfrm>
          <a:prstGeom prst="rect">
            <a:avLst/>
          </a:prstGeom>
          <a:noFill/>
        </p:spPr>
        <p:txBody>
          <a:bodyPr wrap="square" rtlCol="0" anchor="t">
            <a:spAutoFit/>
          </a:bodyPr>
          <a:lstStyle/>
          <a:p>
            <a:pPr marL="342900" marR="0" lvl="0" indent="-342900" algn="just" defTabSz="914400" rtl="0" eaLnBrk="0" fontAlgn="auto" latinLnBrk="0" hangingPunct="0">
              <a:spcBef>
                <a:spcPts val="600"/>
              </a:spcBef>
              <a:spcAft>
                <a:spcPts val="600"/>
              </a:spcAft>
              <a:buClr>
                <a:srgbClr val="000000"/>
              </a:buClr>
              <a:buSzPts val="2000"/>
              <a:buFontTx/>
              <a:buChar char="•"/>
              <a:tabLst/>
              <a:defRPr/>
            </a:pPr>
            <a:r>
              <a:rPr kumimoji="0" lang="en-ZA" sz="2200" b="0" i="0" u="none" strike="noStrike" kern="0" cap="none" spc="0" normalizeH="0" baseline="0" noProof="0" dirty="0">
                <a:ln>
                  <a:noFill/>
                </a:ln>
                <a:solidFill>
                  <a:srgbClr val="3333CC"/>
                </a:solidFill>
                <a:effectLst/>
                <a:uLnTx/>
                <a:uFillTx/>
                <a:latin typeface="Arial"/>
                <a:ea typeface="+mn-ea"/>
                <a:cs typeface="+mn-cs"/>
              </a:rPr>
              <a:t>Advise the Minister </a:t>
            </a:r>
            <a:r>
              <a:rPr kumimoji="0" lang="en-ZA" sz="2200" b="0" i="0" u="none" strike="noStrike" kern="0" cap="none" spc="0" normalizeH="0" baseline="0" noProof="0" dirty="0">
                <a:ln>
                  <a:noFill/>
                </a:ln>
                <a:solidFill>
                  <a:srgbClr val="000000"/>
                </a:solidFill>
                <a:effectLst/>
                <a:uLnTx/>
                <a:uFillTx/>
                <a:latin typeface="Arial"/>
                <a:ea typeface="+mn-ea"/>
                <a:cs typeface="+mn-cs"/>
              </a:rPr>
              <a:t>on all occupational health and safety issues in the mining industry </a:t>
            </a:r>
            <a:r>
              <a:rPr lang="en-ZA" sz="2200" kern="0" dirty="0">
                <a:solidFill>
                  <a:srgbClr val="000000"/>
                </a:solidFill>
                <a:latin typeface="Arial"/>
              </a:rPr>
              <a:t>including</a:t>
            </a:r>
            <a:r>
              <a:rPr kumimoji="0" lang="en-ZA" sz="2200" b="0" i="0" u="none" strike="noStrike" kern="0" cap="none" spc="0" normalizeH="0" baseline="0" noProof="0" dirty="0">
                <a:ln>
                  <a:noFill/>
                </a:ln>
                <a:solidFill>
                  <a:srgbClr val="000000"/>
                </a:solidFill>
                <a:effectLst/>
                <a:uLnTx/>
                <a:uFillTx/>
                <a:latin typeface="Arial"/>
                <a:ea typeface="+mn-ea"/>
                <a:cs typeface="+mn-cs"/>
              </a:rPr>
              <a:t> legislation, research and promotion.</a:t>
            </a:r>
          </a:p>
          <a:p>
            <a:pPr marL="342900" indent="-342900" algn="just" eaLnBrk="0" hangingPunct="0">
              <a:spcBef>
                <a:spcPts val="600"/>
              </a:spcBef>
              <a:spcAft>
                <a:spcPts val="600"/>
              </a:spcAft>
              <a:buClr>
                <a:srgbClr val="000000"/>
              </a:buClr>
              <a:buSzPts val="2000"/>
              <a:buFontTx/>
              <a:buChar char="•"/>
              <a:defRPr/>
            </a:pPr>
            <a:r>
              <a:rPr kumimoji="0" lang="en-ZA" sz="2200" b="0" i="0" u="none" strike="noStrike" kern="0" cap="none" spc="0" normalizeH="0" baseline="0" noProof="0" dirty="0">
                <a:ln>
                  <a:noFill/>
                </a:ln>
                <a:solidFill>
                  <a:srgbClr val="3333CC"/>
                </a:solidFill>
                <a:effectLst/>
                <a:uLnTx/>
                <a:uFillTx/>
                <a:latin typeface="Arial"/>
                <a:ea typeface="+mn-ea"/>
                <a:cs typeface="+mn-cs"/>
              </a:rPr>
              <a:t>Review and develop legislation </a:t>
            </a:r>
            <a:r>
              <a:rPr kumimoji="0" lang="en-ZA" sz="2200" b="0" i="0" u="none" strike="noStrike" kern="0" cap="none" spc="0" normalizeH="0" baseline="0" noProof="0" dirty="0">
                <a:ln>
                  <a:noFill/>
                </a:ln>
                <a:solidFill>
                  <a:srgbClr val="000000"/>
                </a:solidFill>
                <a:effectLst/>
                <a:uLnTx/>
                <a:uFillTx/>
                <a:latin typeface="Arial"/>
                <a:ea typeface="+mn-ea"/>
                <a:cs typeface="+mn-cs"/>
              </a:rPr>
              <a:t>for recommendation to the Minister (Focus on Regulations).</a:t>
            </a:r>
          </a:p>
          <a:p>
            <a:pPr marL="342900" indent="-342900" algn="just" eaLnBrk="0" hangingPunct="0">
              <a:spcBef>
                <a:spcPts val="600"/>
              </a:spcBef>
              <a:spcAft>
                <a:spcPts val="600"/>
              </a:spcAft>
              <a:buClr>
                <a:srgbClr val="000000"/>
              </a:buClr>
              <a:buSzPts val="2000"/>
              <a:buFontTx/>
              <a:buChar char="•"/>
              <a:defRPr/>
            </a:pPr>
            <a:r>
              <a:rPr kumimoji="0" lang="en-ZA" sz="2200" b="0" i="0" u="none" strike="noStrike" kern="0" cap="none" spc="0" normalizeH="0" baseline="0" noProof="0" dirty="0">
                <a:ln>
                  <a:noFill/>
                </a:ln>
                <a:solidFill>
                  <a:srgbClr val="3333CC"/>
                </a:solidFill>
                <a:effectLst/>
                <a:uLnTx/>
                <a:uFillTx/>
                <a:latin typeface="Arial"/>
                <a:ea typeface="+mn-ea"/>
                <a:cs typeface="+mn-cs"/>
              </a:rPr>
              <a:t>Oversee research </a:t>
            </a:r>
            <a:r>
              <a:rPr kumimoji="0" lang="en-ZA" sz="2200" b="0" i="0" u="none" strike="noStrike" kern="0" cap="none" spc="0" normalizeH="0" baseline="0" noProof="0" dirty="0">
                <a:ln>
                  <a:noFill/>
                </a:ln>
                <a:solidFill>
                  <a:srgbClr val="000000"/>
                </a:solidFill>
                <a:effectLst/>
                <a:uLnTx/>
                <a:uFillTx/>
                <a:latin typeface="Arial"/>
                <a:ea typeface="+mn-ea"/>
                <a:cs typeface="+mn-cs"/>
              </a:rPr>
              <a:t>in relation to health and safety in </a:t>
            </a:r>
          </a:p>
          <a:p>
            <a:pPr marL="457200" marR="0" lvl="1" indent="0" algn="just" defTabSz="914400" rtl="0" eaLnBrk="0" fontAlgn="auto" latinLnBrk="0" hangingPunct="0">
              <a:spcBef>
                <a:spcPts val="600"/>
              </a:spcBef>
              <a:spcAft>
                <a:spcPts val="600"/>
              </a:spcAft>
              <a:buClr>
                <a:srgbClr val="000000"/>
              </a:buClr>
              <a:buSzPts val="2000"/>
              <a:buFontTx/>
              <a:buNone/>
              <a:tabLst/>
              <a:defRPr/>
            </a:pPr>
            <a:r>
              <a:rPr kumimoji="0" lang="en-ZA" sz="2200" b="0" i="0" u="none" strike="noStrike" kern="0" cap="none" spc="0" normalizeH="0" baseline="0" noProof="0" dirty="0">
                <a:ln>
                  <a:noFill/>
                </a:ln>
                <a:solidFill>
                  <a:srgbClr val="000000"/>
                </a:solidFill>
                <a:effectLst/>
                <a:uLnTx/>
                <a:uFillTx/>
                <a:latin typeface="Arial"/>
                <a:ea typeface="+mn-ea"/>
                <a:cs typeface="+mn-cs"/>
              </a:rPr>
              <a:t>the mining industry.</a:t>
            </a:r>
          </a:p>
          <a:p>
            <a:pPr marL="342900" indent="-342900" algn="just" eaLnBrk="0" hangingPunct="0">
              <a:spcBef>
                <a:spcPts val="600"/>
              </a:spcBef>
              <a:spcAft>
                <a:spcPts val="600"/>
              </a:spcAft>
              <a:buClr>
                <a:srgbClr val="000000"/>
              </a:buClr>
              <a:buSzPts val="2000"/>
              <a:buFontTx/>
              <a:buChar char="•"/>
              <a:defRPr/>
            </a:pPr>
            <a:r>
              <a:rPr kumimoji="0" lang="en-ZA" sz="2200" b="0" i="0" u="none" strike="noStrike" kern="0" cap="none" spc="0" normalizeH="0" baseline="0" noProof="0" dirty="0">
                <a:ln>
                  <a:noFill/>
                </a:ln>
                <a:solidFill>
                  <a:srgbClr val="3333CC"/>
                </a:solidFill>
                <a:effectLst/>
                <a:uLnTx/>
                <a:uFillTx/>
                <a:latin typeface="Arial"/>
                <a:ea typeface="+mn-ea"/>
                <a:cs typeface="+mn-cs"/>
              </a:rPr>
              <a:t>Liaise with other bodies</a:t>
            </a:r>
            <a:r>
              <a:rPr kumimoji="0" lang="en-ZA" sz="2200" b="0" i="0" u="none" strike="noStrike" kern="0" cap="none" spc="0" normalizeH="0" baseline="0" noProof="0" dirty="0">
                <a:ln>
                  <a:noFill/>
                </a:ln>
                <a:solidFill>
                  <a:srgbClr val="FF0000"/>
                </a:solidFill>
                <a:effectLst/>
                <a:uLnTx/>
                <a:uFillTx/>
                <a:latin typeface="Arial"/>
                <a:ea typeface="+mn-ea"/>
                <a:cs typeface="+mn-cs"/>
              </a:rPr>
              <a:t> </a:t>
            </a:r>
            <a:r>
              <a:rPr kumimoji="0" lang="en-ZA" sz="2200" b="0" i="0" u="none" strike="noStrike" kern="0" cap="none" spc="0" normalizeH="0" baseline="0" noProof="0" dirty="0">
                <a:ln>
                  <a:noFill/>
                </a:ln>
                <a:solidFill>
                  <a:srgbClr val="000000"/>
                </a:solidFill>
                <a:effectLst/>
                <a:uLnTx/>
                <a:uFillTx/>
                <a:latin typeface="Arial"/>
                <a:ea typeface="+mn-ea"/>
                <a:cs typeface="+mn-cs"/>
              </a:rPr>
              <a:t>concerned with health and </a:t>
            </a:r>
          </a:p>
          <a:p>
            <a:pPr marL="457200" marR="0" lvl="1" indent="0" algn="just" defTabSz="914400" rtl="0" eaLnBrk="0" fontAlgn="auto" latinLnBrk="0" hangingPunct="0">
              <a:spcBef>
                <a:spcPts val="600"/>
              </a:spcBef>
              <a:spcAft>
                <a:spcPts val="600"/>
              </a:spcAft>
              <a:buClr>
                <a:srgbClr val="000000"/>
              </a:buClr>
              <a:buSzPts val="2000"/>
              <a:buFontTx/>
              <a:buNone/>
              <a:tabLst/>
              <a:defRPr/>
            </a:pPr>
            <a:r>
              <a:rPr kumimoji="0" lang="en-ZA" sz="2200" b="0" i="0" u="none" strike="noStrike" kern="0" cap="none" spc="0" normalizeH="0" baseline="0" noProof="0" dirty="0">
                <a:ln>
                  <a:noFill/>
                </a:ln>
                <a:solidFill>
                  <a:srgbClr val="000000"/>
                </a:solidFill>
                <a:effectLst/>
                <a:uLnTx/>
                <a:uFillTx/>
                <a:latin typeface="Arial"/>
                <a:ea typeface="+mn-ea"/>
                <a:cs typeface="+mn-cs"/>
              </a:rPr>
              <a:t>safety issues (MQA, State Departments and various </a:t>
            </a:r>
          </a:p>
          <a:p>
            <a:pPr marL="457200" marR="0" lvl="1" indent="0" algn="just" defTabSz="914400" rtl="0" eaLnBrk="0" fontAlgn="auto" latinLnBrk="0" hangingPunct="0">
              <a:spcBef>
                <a:spcPts val="600"/>
              </a:spcBef>
              <a:spcAft>
                <a:spcPts val="600"/>
              </a:spcAft>
              <a:buClr>
                <a:srgbClr val="000000"/>
              </a:buClr>
              <a:buSzPts val="2000"/>
              <a:buFontTx/>
              <a:buNone/>
              <a:tabLst/>
              <a:defRPr/>
            </a:pPr>
            <a:r>
              <a:rPr kumimoji="0" lang="en-ZA" sz="2200" b="0" i="0" u="none" strike="noStrike" kern="0" cap="none" spc="0" normalizeH="0" baseline="0" noProof="0" dirty="0">
                <a:ln>
                  <a:noFill/>
                </a:ln>
                <a:solidFill>
                  <a:srgbClr val="000000"/>
                </a:solidFill>
                <a:effectLst/>
                <a:uLnTx/>
                <a:uFillTx/>
                <a:latin typeface="Arial"/>
                <a:ea typeface="+mn-ea"/>
                <a:cs typeface="+mn-cs"/>
              </a:rPr>
              <a:t>Stakeholders).</a:t>
            </a:r>
          </a:p>
          <a:p>
            <a:pPr marL="342900" indent="-342900" algn="just" eaLnBrk="0" hangingPunct="0">
              <a:spcBef>
                <a:spcPts val="600"/>
              </a:spcBef>
              <a:spcAft>
                <a:spcPts val="600"/>
              </a:spcAft>
              <a:buClr>
                <a:srgbClr val="000000"/>
              </a:buClr>
              <a:buSzPts val="2000"/>
              <a:buFontTx/>
              <a:buChar char="•"/>
              <a:defRPr/>
            </a:pPr>
            <a:r>
              <a:rPr kumimoji="0" lang="en-ZA" sz="2200" b="0" i="0" u="none" strike="noStrike" kern="0" cap="none" spc="0" normalizeH="0" baseline="0" noProof="0" dirty="0">
                <a:ln>
                  <a:noFill/>
                </a:ln>
                <a:solidFill>
                  <a:srgbClr val="3333CC"/>
                </a:solidFill>
                <a:effectLst/>
                <a:uLnTx/>
                <a:uFillTx/>
                <a:latin typeface="Arial"/>
                <a:ea typeface="+mn-ea"/>
                <a:cs typeface="+mn-cs"/>
              </a:rPr>
              <a:t>Promote health and safety culture </a:t>
            </a:r>
            <a:r>
              <a:rPr kumimoji="0" lang="en-ZA" sz="2200" b="0" i="0" u="none" strike="noStrike" kern="0" cap="none" spc="0" normalizeH="0" baseline="0" noProof="0" dirty="0">
                <a:ln>
                  <a:noFill/>
                </a:ln>
                <a:solidFill>
                  <a:srgbClr val="000000"/>
                </a:solidFill>
                <a:effectLst/>
                <a:uLnTx/>
                <a:uFillTx/>
                <a:latin typeface="Arial"/>
                <a:ea typeface="+mn-ea"/>
                <a:cs typeface="+mn-cs"/>
              </a:rPr>
              <a:t>in the mining industry.</a:t>
            </a:r>
            <a:r>
              <a:rPr kumimoji="0" lang="en-ZA" sz="2700" b="0" i="0" u="none" strike="noStrike" kern="0" cap="none" spc="0" normalizeH="0" baseline="0" noProof="0" dirty="0">
                <a:ln>
                  <a:noFill/>
                </a:ln>
                <a:solidFill>
                  <a:srgbClr val="000000"/>
                </a:solidFill>
                <a:effectLst/>
                <a:uLnTx/>
                <a:uFillTx/>
                <a:latin typeface="Arial"/>
                <a:ea typeface="+mn-ea"/>
                <a:cs typeface="+mn-cs"/>
              </a:rPr>
              <a:t> </a:t>
            </a:r>
            <a:endParaRPr kumimoji="0" lang="en-ZA" sz="2700" b="0" i="0" u="none" strike="noStrike" kern="0" cap="none" spc="0" normalizeH="0" baseline="0" noProof="0" dirty="0">
              <a:ln>
                <a:noFill/>
              </a:ln>
              <a:solidFill>
                <a:srgbClr val="FF0000"/>
              </a:solidFill>
              <a:effectLst/>
              <a:uLnTx/>
              <a:uFillTx/>
              <a:latin typeface="Arial"/>
              <a:ea typeface="+mn-ea"/>
              <a:cs typeface="+mn-cs"/>
            </a:endParaRPr>
          </a:p>
          <a:p>
            <a:pPr marL="457200" marR="0" lvl="1" indent="0" algn="l" defTabSz="914400" rtl="0" eaLnBrk="0" fontAlgn="auto" latinLnBrk="0" hangingPunct="0">
              <a:lnSpc>
                <a:spcPct val="100000"/>
              </a:lnSpc>
              <a:spcBef>
                <a:spcPct val="20000"/>
              </a:spcBef>
              <a:spcAft>
                <a:spcPts val="0"/>
              </a:spcAft>
              <a:buClr>
                <a:srgbClr val="000000"/>
              </a:buClr>
              <a:buSzPts val="2000"/>
              <a:buFontTx/>
              <a:buNone/>
              <a:tabLst/>
              <a:defRPr/>
            </a:pPr>
            <a:endParaRPr kumimoji="0" lang="en-GB" sz="27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rot="555283">
            <a:off x="9182655" y="2476882"/>
            <a:ext cx="2433171" cy="312824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5" name="TextBox 4">
            <a:extLst>
              <a:ext uri="{FF2B5EF4-FFF2-40B4-BE49-F238E27FC236}">
                <a16:creationId xmlns:a16="http://schemas.microsoft.com/office/drawing/2014/main" id="{F417DD5D-F4A0-4CA7-B325-046079EB1A82}"/>
              </a:ext>
            </a:extLst>
          </p:cNvPr>
          <p:cNvSpPr txBox="1"/>
          <p:nvPr/>
        </p:nvSpPr>
        <p:spPr>
          <a:xfrm>
            <a:off x="1059543" y="6241143"/>
            <a:ext cx="53843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94727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0511" y="53663"/>
            <a:ext cx="10642398" cy="461665"/>
          </a:xfrm>
          <a:prstGeom prst="rect">
            <a:avLst/>
          </a:prstGeom>
        </p:spPr>
        <p:txBody>
          <a:bodyPr wrap="square">
            <a:spAutoFit/>
          </a:bodyPr>
          <a:lstStyle/>
          <a:p>
            <a:pPr lvl="0" algn="ctr">
              <a:defRPr/>
            </a:pPr>
            <a:r>
              <a:rPr lang="en-US" sz="2400" b="1" dirty="0">
                <a:latin typeface="Arial" panose="020B0604020202020204" pitchFamily="34" charset="0"/>
                <a:cs typeface="Arial" panose="020B0604020202020204" pitchFamily="34" charset="0"/>
              </a:rPr>
              <a:t>STRATEGIC PRIORITIES 2020/21</a:t>
            </a:r>
          </a:p>
        </p:txBody>
      </p:sp>
      <p:sp>
        <p:nvSpPr>
          <p:cNvPr id="6" name="Slide Number Placeholder 7"/>
          <p:cNvSpPr txBox="1">
            <a:spLocks/>
          </p:cNvSpPr>
          <p:nvPr/>
        </p:nvSpPr>
        <p:spPr bwMode="auto">
          <a:xfrm>
            <a:off x="956603" y="6201207"/>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graphicFrame>
        <p:nvGraphicFramePr>
          <p:cNvPr id="7" name="Table 5">
            <a:extLst>
              <a:ext uri="{FF2B5EF4-FFF2-40B4-BE49-F238E27FC236}">
                <a16:creationId xmlns:a16="http://schemas.microsoft.com/office/drawing/2014/main" id="{4EFF873D-29AE-4CEE-BEEA-2F8E022569D2}"/>
              </a:ext>
            </a:extLst>
          </p:cNvPr>
          <p:cNvGraphicFramePr>
            <a:graphicFrameLocks noGrp="1"/>
          </p:cNvGraphicFramePr>
          <p:nvPr>
            <p:extLst>
              <p:ext uri="{D42A27DB-BD31-4B8C-83A1-F6EECF244321}">
                <p14:modId xmlns:p14="http://schemas.microsoft.com/office/powerpoint/2010/main" val="1924695"/>
              </p:ext>
            </p:extLst>
          </p:nvPr>
        </p:nvGraphicFramePr>
        <p:xfrm>
          <a:off x="1318374" y="515327"/>
          <a:ext cx="10642398" cy="5223322"/>
        </p:xfrm>
        <a:graphic>
          <a:graphicData uri="http://schemas.openxmlformats.org/drawingml/2006/table">
            <a:tbl>
              <a:tblPr bandRow="1">
                <a:effectLst/>
                <a:tableStyleId>{5C22544A-7EE6-4342-B048-85BDC9FD1C3A}</a:tableStyleId>
              </a:tblPr>
              <a:tblGrid>
                <a:gridCol w="943542">
                  <a:extLst>
                    <a:ext uri="{9D8B030D-6E8A-4147-A177-3AD203B41FA5}">
                      <a16:colId xmlns:a16="http://schemas.microsoft.com/office/drawing/2014/main" val="3968994618"/>
                    </a:ext>
                  </a:extLst>
                </a:gridCol>
                <a:gridCol w="9698856">
                  <a:extLst>
                    <a:ext uri="{9D8B030D-6E8A-4147-A177-3AD203B41FA5}">
                      <a16:colId xmlns:a16="http://schemas.microsoft.com/office/drawing/2014/main" val="1415153267"/>
                    </a:ext>
                  </a:extLst>
                </a:gridCol>
              </a:tblGrid>
              <a:tr h="1286341">
                <a:tc>
                  <a:txBody>
                    <a:bodyPr/>
                    <a:lstStyle/>
                    <a:p>
                      <a:pPr algn="ctr">
                        <a:lnSpc>
                          <a:spcPct val="90000"/>
                        </a:lnSpc>
                      </a:pPr>
                      <a:r>
                        <a:rPr lang="en-US" sz="1400" b="1" dirty="0"/>
                        <a:t>Customer Perspective</a:t>
                      </a:r>
                      <a:endParaRPr lang="en-ZA" sz="1400" b="1" dirty="0"/>
                    </a:p>
                  </a:txBody>
                  <a:tcPr vert="vert270" anchor="ctr"/>
                </a:tc>
                <a:tc>
                  <a:txBody>
                    <a:bodyPr/>
                    <a:lstStyle/>
                    <a:p>
                      <a:endParaRPr lang="en-ZA" sz="2000" dirty="0"/>
                    </a:p>
                  </a:txBody>
                  <a:tcPr/>
                </a:tc>
                <a:extLst>
                  <a:ext uri="{0D108BD9-81ED-4DB2-BD59-A6C34878D82A}">
                    <a16:rowId xmlns:a16="http://schemas.microsoft.com/office/drawing/2014/main" val="3013512939"/>
                  </a:ext>
                </a:extLst>
              </a:tr>
              <a:tr h="1715120">
                <a:tc>
                  <a:txBody>
                    <a:bodyPr/>
                    <a:lstStyle/>
                    <a:p>
                      <a:pPr algn="ctr">
                        <a:lnSpc>
                          <a:spcPct val="90000"/>
                        </a:lnSpc>
                      </a:pPr>
                      <a:r>
                        <a:rPr lang="en-US" sz="1400" b="1" dirty="0"/>
                        <a:t>Internal Process Perspective</a:t>
                      </a:r>
                      <a:endParaRPr lang="en-ZA" sz="1400" b="1" dirty="0"/>
                    </a:p>
                  </a:txBody>
                  <a:tcPr vert="vert270" anchor="ctr"/>
                </a:tc>
                <a:tc>
                  <a:txBody>
                    <a:bodyPr/>
                    <a:lstStyle/>
                    <a:p>
                      <a:endParaRPr lang="en-ZA" sz="2000" dirty="0"/>
                    </a:p>
                  </a:txBody>
                  <a:tcPr/>
                </a:tc>
                <a:extLst>
                  <a:ext uri="{0D108BD9-81ED-4DB2-BD59-A6C34878D82A}">
                    <a16:rowId xmlns:a16="http://schemas.microsoft.com/office/drawing/2014/main" val="265897414"/>
                  </a:ext>
                </a:extLst>
              </a:tr>
              <a:tr h="1208380">
                <a:tc>
                  <a:txBody>
                    <a:bodyPr/>
                    <a:lstStyle/>
                    <a:p>
                      <a:pPr algn="ctr">
                        <a:lnSpc>
                          <a:spcPct val="90000"/>
                        </a:lnSpc>
                      </a:pPr>
                      <a:r>
                        <a:rPr lang="en-US" sz="1400" b="1" dirty="0"/>
                        <a:t>Learning &amp; Growth Perspective</a:t>
                      </a:r>
                      <a:endParaRPr lang="en-ZA" sz="1400" b="1" dirty="0"/>
                    </a:p>
                  </a:txBody>
                  <a:tcPr vert="vert270" anchor="ctr"/>
                </a:tc>
                <a:tc>
                  <a:txBody>
                    <a:bodyPr/>
                    <a:lstStyle/>
                    <a:p>
                      <a:endParaRPr lang="en-ZA" sz="2000" dirty="0"/>
                    </a:p>
                  </a:txBody>
                  <a:tcPr/>
                </a:tc>
                <a:extLst>
                  <a:ext uri="{0D108BD9-81ED-4DB2-BD59-A6C34878D82A}">
                    <a16:rowId xmlns:a16="http://schemas.microsoft.com/office/drawing/2014/main" val="2967933270"/>
                  </a:ext>
                </a:extLst>
              </a:tr>
              <a:tr h="1013481">
                <a:tc>
                  <a:txBody>
                    <a:bodyPr/>
                    <a:lstStyle/>
                    <a:p>
                      <a:pPr algn="ctr">
                        <a:lnSpc>
                          <a:spcPct val="90000"/>
                        </a:lnSpc>
                      </a:pPr>
                      <a:r>
                        <a:rPr lang="en-US" sz="1400" b="1" dirty="0"/>
                        <a:t>Financial Perspective</a:t>
                      </a:r>
                      <a:endParaRPr lang="en-ZA" sz="1400" b="1" dirty="0"/>
                    </a:p>
                  </a:txBody>
                  <a:tcPr vert="vert270" anchor="ctr"/>
                </a:tc>
                <a:tc>
                  <a:txBody>
                    <a:bodyPr/>
                    <a:lstStyle/>
                    <a:p>
                      <a:endParaRPr lang="en-ZA" sz="2000" dirty="0"/>
                    </a:p>
                  </a:txBody>
                  <a:tcPr/>
                </a:tc>
                <a:extLst>
                  <a:ext uri="{0D108BD9-81ED-4DB2-BD59-A6C34878D82A}">
                    <a16:rowId xmlns:a16="http://schemas.microsoft.com/office/drawing/2014/main" val="3136663363"/>
                  </a:ext>
                </a:extLst>
              </a:tr>
            </a:tbl>
          </a:graphicData>
        </a:graphic>
      </p:graphicFrame>
      <p:sp>
        <p:nvSpPr>
          <p:cNvPr id="9" name="Oval 8">
            <a:extLst>
              <a:ext uri="{FF2B5EF4-FFF2-40B4-BE49-F238E27FC236}">
                <a16:creationId xmlns:a16="http://schemas.microsoft.com/office/drawing/2014/main" id="{4E4C7DC7-63FB-45DE-8C0D-686DBBD7877C}"/>
              </a:ext>
            </a:extLst>
          </p:cNvPr>
          <p:cNvSpPr/>
          <p:nvPr/>
        </p:nvSpPr>
        <p:spPr bwMode="auto">
          <a:xfrm>
            <a:off x="9478941" y="628430"/>
            <a:ext cx="1860159" cy="940458"/>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r>
              <a:rPr lang="en-ZA" sz="900" b="1" dirty="0">
                <a:effectLst/>
                <a:latin typeface="Calibri" panose="020F0502020204030204" pitchFamily="34" charset="0"/>
                <a:ea typeface="Times New Roman" panose="02020603050405020304" pitchFamily="18" charset="0"/>
              </a:rPr>
              <a:t>Liaise with statutory bodies, strategic partners and stakeholders on matters relating to OHS</a:t>
            </a:r>
            <a:endParaRPr lang="en-ZA" sz="1200" b="1" dirty="0">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C1A36CFC-C15E-4BC6-A1FD-12AF602570CC}"/>
              </a:ext>
            </a:extLst>
          </p:cNvPr>
          <p:cNvSpPr/>
          <p:nvPr/>
        </p:nvSpPr>
        <p:spPr bwMode="auto">
          <a:xfrm>
            <a:off x="2859082" y="714790"/>
            <a:ext cx="3072178" cy="943389"/>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Bef>
                <a:spcPts val="215"/>
              </a:spcBef>
              <a:spcAft>
                <a:spcPts val="0"/>
              </a:spcAft>
            </a:pPr>
            <a:r>
              <a:rPr lang="en-US" sz="1100" b="1" dirty="0">
                <a:effectLst/>
                <a:latin typeface="Calibri" panose="020F0502020204030204" pitchFamily="34" charset="0"/>
                <a:ea typeface="Calibri" panose="020F0502020204030204" pitchFamily="34" charset="0"/>
              </a:rPr>
              <a:t>Provide advice to the Minister on health and safety matters in the South African Mining Industry and communities affected by mining</a:t>
            </a:r>
            <a:endParaRPr lang="en-ZA" sz="1100" b="1" dirty="0">
              <a:effectLst/>
              <a:latin typeface="Times New Roman" panose="02020603050405020304" pitchFamily="18" charset="0"/>
              <a:ea typeface="Times New Roman" panose="02020603050405020304" pitchFamily="18" charset="0"/>
            </a:endParaRPr>
          </a:p>
        </p:txBody>
      </p:sp>
      <p:sp>
        <p:nvSpPr>
          <p:cNvPr id="11" name="Oval 10">
            <a:extLst>
              <a:ext uri="{FF2B5EF4-FFF2-40B4-BE49-F238E27FC236}">
                <a16:creationId xmlns:a16="http://schemas.microsoft.com/office/drawing/2014/main" id="{E08B4CCC-B338-49E2-9CB4-92293B975BDB}"/>
              </a:ext>
            </a:extLst>
          </p:cNvPr>
          <p:cNvSpPr/>
          <p:nvPr/>
        </p:nvSpPr>
        <p:spPr bwMode="auto">
          <a:xfrm>
            <a:off x="3540232" y="2733023"/>
            <a:ext cx="3643687" cy="593974"/>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R="20320" algn="ctr" fontAlgn="base">
              <a:spcBef>
                <a:spcPts val="215"/>
              </a:spcBef>
              <a:spcAft>
                <a:spcPts val="0"/>
              </a:spcAft>
            </a:pPr>
            <a:r>
              <a:rPr lang="en-US" sz="1100" b="1" dirty="0">
                <a:effectLst/>
                <a:latin typeface="Calibri" panose="020F0502020204030204" pitchFamily="34" charset="0"/>
                <a:ea typeface="Calibri" panose="020F0502020204030204" pitchFamily="34" charset="0"/>
              </a:rPr>
              <a:t>To ensure ICT infrastructure is available to facilitate implementation MSHC core systems Integration and automation </a:t>
            </a:r>
            <a:endParaRPr lang="en-ZA" sz="1100" b="1" dirty="0">
              <a:effectLst/>
              <a:latin typeface="Times New Roman" panose="02020603050405020304" pitchFamily="18" charset="0"/>
              <a:ea typeface="Times New Roman" panose="02020603050405020304" pitchFamily="18" charset="0"/>
            </a:endParaRPr>
          </a:p>
        </p:txBody>
      </p:sp>
      <p:sp>
        <p:nvSpPr>
          <p:cNvPr id="12" name="Oval 11">
            <a:extLst>
              <a:ext uri="{FF2B5EF4-FFF2-40B4-BE49-F238E27FC236}">
                <a16:creationId xmlns:a16="http://schemas.microsoft.com/office/drawing/2014/main" id="{6D0C2648-8C08-4347-9044-2520D9CA8146}"/>
              </a:ext>
            </a:extLst>
          </p:cNvPr>
          <p:cNvSpPr/>
          <p:nvPr/>
        </p:nvSpPr>
        <p:spPr bwMode="auto">
          <a:xfrm>
            <a:off x="4215035" y="3644819"/>
            <a:ext cx="5669490" cy="758533"/>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Aft>
                <a:spcPts val="0"/>
              </a:spcAft>
            </a:pPr>
            <a:r>
              <a:rPr lang="en-ZA" sz="1100" b="1" dirty="0">
                <a:effectLst/>
                <a:latin typeface="Calibri" panose="020F0502020204030204" pitchFamily="34" charset="0"/>
                <a:ea typeface="Calibri" panose="020F0502020204030204" pitchFamily="34" charset="0"/>
              </a:rPr>
              <a:t>Ensure best Human Capital management practices that will support the achievement of highly skilled, motivated and capable MHSC employees, Council Advisory Committees and Council</a:t>
            </a:r>
            <a:endParaRPr lang="en-ZA" sz="1100" b="1" dirty="0">
              <a:effectLst/>
              <a:latin typeface="Times New Roman" panose="02020603050405020304" pitchFamily="18" charset="0"/>
              <a:ea typeface="Times New Roman" panose="02020603050405020304" pitchFamily="18" charset="0"/>
            </a:endParaRPr>
          </a:p>
        </p:txBody>
      </p:sp>
      <p:sp>
        <p:nvSpPr>
          <p:cNvPr id="13" name="Oval 12">
            <a:extLst>
              <a:ext uri="{FF2B5EF4-FFF2-40B4-BE49-F238E27FC236}">
                <a16:creationId xmlns:a16="http://schemas.microsoft.com/office/drawing/2014/main" id="{7427E984-E88C-41A8-842B-53A747723A43}"/>
              </a:ext>
            </a:extLst>
          </p:cNvPr>
          <p:cNvSpPr/>
          <p:nvPr/>
        </p:nvSpPr>
        <p:spPr bwMode="auto">
          <a:xfrm>
            <a:off x="3564129" y="4877370"/>
            <a:ext cx="3307109" cy="635195"/>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Aft>
                <a:spcPts val="0"/>
              </a:spcAft>
            </a:pPr>
            <a:r>
              <a:rPr lang="en-ZA" sz="1100" b="1" dirty="0">
                <a:effectLst/>
                <a:latin typeface="Calibri" panose="020F0502020204030204" pitchFamily="34" charset="0"/>
                <a:ea typeface="Times New Roman" panose="02020603050405020304" pitchFamily="18" charset="0"/>
              </a:rPr>
              <a:t>Ensure financial sustainability of MHSC</a:t>
            </a:r>
            <a:endParaRPr lang="en-ZA" sz="1100" b="1" dirty="0">
              <a:effectLst/>
              <a:latin typeface="Times New Roman" panose="02020603050405020304" pitchFamily="18" charset="0"/>
              <a:ea typeface="Times New Roman" panose="02020603050405020304" pitchFamily="18" charset="0"/>
            </a:endParaRPr>
          </a:p>
        </p:txBody>
      </p:sp>
      <p:sp>
        <p:nvSpPr>
          <p:cNvPr id="14" name="Oval 13">
            <a:extLst>
              <a:ext uri="{FF2B5EF4-FFF2-40B4-BE49-F238E27FC236}">
                <a16:creationId xmlns:a16="http://schemas.microsoft.com/office/drawing/2014/main" id="{E56F8C22-B40D-4485-89E4-58859F528D35}"/>
              </a:ext>
            </a:extLst>
          </p:cNvPr>
          <p:cNvSpPr/>
          <p:nvPr/>
        </p:nvSpPr>
        <p:spPr bwMode="auto">
          <a:xfrm>
            <a:off x="7362768" y="4886283"/>
            <a:ext cx="3307109" cy="635195"/>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r>
              <a:rPr lang="en-ZA" sz="1100" b="1" dirty="0">
                <a:effectLst/>
                <a:latin typeface="Calibri" panose="020F0502020204030204" pitchFamily="34" charset="0"/>
                <a:ea typeface="Times New Roman" panose="02020603050405020304" pitchFamily="18" charset="0"/>
              </a:rPr>
              <a:t>Ensure efficient and effective financial management</a:t>
            </a:r>
            <a:endParaRPr lang="en-ZA" sz="1100" b="1" dirty="0">
              <a:effectLst/>
              <a:latin typeface="Times New Roman" panose="02020603050405020304" pitchFamily="18" charset="0"/>
              <a:ea typeface="Times New Roman" panose="02020603050405020304" pitchFamily="18" charset="0"/>
            </a:endParaRPr>
          </a:p>
        </p:txBody>
      </p:sp>
      <p:sp>
        <p:nvSpPr>
          <p:cNvPr id="15" name="Oval 14">
            <a:extLst>
              <a:ext uri="{FF2B5EF4-FFF2-40B4-BE49-F238E27FC236}">
                <a16:creationId xmlns:a16="http://schemas.microsoft.com/office/drawing/2014/main" id="{D49B77B6-0C89-4056-972C-77735709D10D}"/>
              </a:ext>
            </a:extLst>
          </p:cNvPr>
          <p:cNvSpPr/>
          <p:nvPr/>
        </p:nvSpPr>
        <p:spPr bwMode="auto">
          <a:xfrm>
            <a:off x="6086765" y="757381"/>
            <a:ext cx="3374258" cy="897779"/>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Aft>
                <a:spcPts val="0"/>
              </a:spcAft>
            </a:pPr>
            <a:r>
              <a:rPr lang="en-US" sz="1100" b="1" dirty="0">
                <a:effectLst/>
                <a:latin typeface="Calibri" panose="020F0502020204030204" pitchFamily="34" charset="0"/>
                <a:ea typeface="Times New Roman" panose="02020603050405020304" pitchFamily="18" charset="0"/>
              </a:rPr>
              <a:t>Promote a culture of health and safety in the SAMI through engagement, communication, participation and dissemination of OHS best practices</a:t>
            </a:r>
            <a:endParaRPr lang="en-ZA" sz="1100" b="1" dirty="0">
              <a:effectLst/>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8D36E84E-A12E-44B3-8520-FD4B781CF4B9}"/>
              </a:ext>
            </a:extLst>
          </p:cNvPr>
          <p:cNvSpPr/>
          <p:nvPr/>
        </p:nvSpPr>
        <p:spPr bwMode="auto">
          <a:xfrm>
            <a:off x="7566524" y="2643214"/>
            <a:ext cx="3521891" cy="61394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r>
              <a:rPr lang="en-ZA" sz="1100" b="1" dirty="0">
                <a:effectLst/>
                <a:latin typeface="Calibri" panose="020F0502020204030204" pitchFamily="34" charset="0"/>
                <a:ea typeface="Times New Roman" panose="02020603050405020304" pitchFamily="18" charset="0"/>
              </a:rPr>
              <a:t>Leverage on the fourth industrial revolution for improvement of OHS in the SAMI and internal effectiveness</a:t>
            </a:r>
            <a:endParaRPr lang="en-ZA" sz="1100" b="1" dirty="0">
              <a:effectLst/>
              <a:latin typeface="Times New Roman" panose="02020603050405020304" pitchFamily="18" charset="0"/>
              <a:ea typeface="Times New Roman" panose="02020603050405020304" pitchFamily="18" charset="0"/>
            </a:endParaRPr>
          </a:p>
        </p:txBody>
      </p:sp>
      <p:sp>
        <p:nvSpPr>
          <p:cNvPr id="17" name="Oval 16">
            <a:extLst>
              <a:ext uri="{FF2B5EF4-FFF2-40B4-BE49-F238E27FC236}">
                <a16:creationId xmlns:a16="http://schemas.microsoft.com/office/drawing/2014/main" id="{E543B589-E40E-4C80-9557-9556AC165068}"/>
              </a:ext>
            </a:extLst>
          </p:cNvPr>
          <p:cNvSpPr/>
          <p:nvPr/>
        </p:nvSpPr>
        <p:spPr bwMode="auto">
          <a:xfrm>
            <a:off x="3699843" y="1897367"/>
            <a:ext cx="3370434" cy="606053"/>
          </a:xfrm>
          <a:prstGeom prst="ellipse">
            <a:avLst/>
          </a:prstGeom>
          <a:solidFill>
            <a:sysClr val="window" lastClr="FFFFFF"/>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r>
              <a:rPr lang="en-ZA" sz="1100" b="1" dirty="0">
                <a:effectLst/>
                <a:latin typeface="Calibri" panose="020F0502020204030204" pitchFamily="34" charset="0"/>
                <a:ea typeface="Times New Roman" panose="02020603050405020304" pitchFamily="18" charset="0"/>
              </a:rPr>
              <a:t>To improve MHSC compliance and implementation of good corporate governance</a:t>
            </a:r>
            <a:endParaRPr lang="en-ZA" sz="1100" b="1" dirty="0">
              <a:effectLst/>
              <a:latin typeface="Times New Roman" panose="02020603050405020304" pitchFamily="18" charset="0"/>
              <a:ea typeface="Times New Roman" panose="02020603050405020304" pitchFamily="18" charset="0"/>
            </a:endParaRPr>
          </a:p>
        </p:txBody>
      </p:sp>
      <p:sp>
        <p:nvSpPr>
          <p:cNvPr id="18" name="Oval 17">
            <a:extLst>
              <a:ext uri="{FF2B5EF4-FFF2-40B4-BE49-F238E27FC236}">
                <a16:creationId xmlns:a16="http://schemas.microsoft.com/office/drawing/2014/main" id="{B564D541-46DA-4135-A746-DBB3470122A9}"/>
              </a:ext>
            </a:extLst>
          </p:cNvPr>
          <p:cNvSpPr/>
          <p:nvPr/>
        </p:nvSpPr>
        <p:spPr bwMode="auto">
          <a:xfrm>
            <a:off x="7441898" y="1932981"/>
            <a:ext cx="3102208" cy="546521"/>
          </a:xfrm>
          <a:prstGeom prst="ellipse">
            <a:avLst/>
          </a:prstGeom>
          <a:solidFill>
            <a:sysClr val="window" lastClr="FFFFFF"/>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Aft>
                <a:spcPts val="0"/>
              </a:spcAft>
            </a:pPr>
            <a:r>
              <a:rPr lang="en-ZA" sz="1100" b="1" dirty="0">
                <a:effectLst/>
                <a:latin typeface="Calibri" panose="020F0502020204030204" pitchFamily="34" charset="0"/>
                <a:ea typeface="Calibri" panose="020F0502020204030204" pitchFamily="34" charset="0"/>
                <a:cs typeface="Calibri" panose="020F0502020204030204" pitchFamily="34" charset="0"/>
              </a:rPr>
              <a:t>Ensure MHSC Information is adequately managed and secured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18">
            <a:extLst>
              <a:ext uri="{FF2B5EF4-FFF2-40B4-BE49-F238E27FC236}">
                <a16:creationId xmlns:a16="http://schemas.microsoft.com/office/drawing/2014/main" id="{6646AA5A-6920-4EAF-A86E-BDC013136BBB}"/>
              </a:ext>
            </a:extLst>
          </p:cNvPr>
          <p:cNvSpPr/>
          <p:nvPr/>
        </p:nvSpPr>
        <p:spPr>
          <a:xfrm>
            <a:off x="3579816" y="564445"/>
            <a:ext cx="397894" cy="278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CP01</a:t>
            </a:r>
            <a:endParaRPr lang="en-ZA" sz="1050" b="1" dirty="0"/>
          </a:p>
        </p:txBody>
      </p:sp>
      <p:sp>
        <p:nvSpPr>
          <p:cNvPr id="20" name="Oval 19">
            <a:extLst>
              <a:ext uri="{FF2B5EF4-FFF2-40B4-BE49-F238E27FC236}">
                <a16:creationId xmlns:a16="http://schemas.microsoft.com/office/drawing/2014/main" id="{99CD0ADC-F7DD-4961-93D5-9CA0302B1F7C}"/>
              </a:ext>
            </a:extLst>
          </p:cNvPr>
          <p:cNvSpPr/>
          <p:nvPr/>
        </p:nvSpPr>
        <p:spPr>
          <a:xfrm>
            <a:off x="6047918" y="699579"/>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CP02</a:t>
            </a:r>
            <a:endParaRPr lang="en-ZA" sz="1050" b="1" dirty="0"/>
          </a:p>
        </p:txBody>
      </p:sp>
      <p:sp>
        <p:nvSpPr>
          <p:cNvPr id="21" name="Oval 20">
            <a:extLst>
              <a:ext uri="{FF2B5EF4-FFF2-40B4-BE49-F238E27FC236}">
                <a16:creationId xmlns:a16="http://schemas.microsoft.com/office/drawing/2014/main" id="{63FF4815-DF10-4E55-8DCD-2729668755F1}"/>
              </a:ext>
            </a:extLst>
          </p:cNvPr>
          <p:cNvSpPr/>
          <p:nvPr/>
        </p:nvSpPr>
        <p:spPr>
          <a:xfrm>
            <a:off x="10959124" y="633293"/>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CP03</a:t>
            </a:r>
            <a:endParaRPr lang="en-ZA" sz="1050" b="1" dirty="0"/>
          </a:p>
        </p:txBody>
      </p:sp>
      <p:sp>
        <p:nvSpPr>
          <p:cNvPr id="22" name="Oval 21">
            <a:extLst>
              <a:ext uri="{FF2B5EF4-FFF2-40B4-BE49-F238E27FC236}">
                <a16:creationId xmlns:a16="http://schemas.microsoft.com/office/drawing/2014/main" id="{3D1B2DCB-93D6-45E3-A25A-649BD4F442BB}"/>
              </a:ext>
            </a:extLst>
          </p:cNvPr>
          <p:cNvSpPr/>
          <p:nvPr/>
        </p:nvSpPr>
        <p:spPr>
          <a:xfrm>
            <a:off x="3836014" y="1826321"/>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IP01</a:t>
            </a:r>
            <a:endParaRPr lang="en-ZA" sz="1050" b="1" dirty="0"/>
          </a:p>
        </p:txBody>
      </p:sp>
      <p:sp>
        <p:nvSpPr>
          <p:cNvPr id="23" name="Oval 22">
            <a:extLst>
              <a:ext uri="{FF2B5EF4-FFF2-40B4-BE49-F238E27FC236}">
                <a16:creationId xmlns:a16="http://schemas.microsoft.com/office/drawing/2014/main" id="{60854A89-0618-43B2-8D15-A1C41249CBCC}"/>
              </a:ext>
            </a:extLst>
          </p:cNvPr>
          <p:cNvSpPr/>
          <p:nvPr/>
        </p:nvSpPr>
        <p:spPr>
          <a:xfrm>
            <a:off x="7499749" y="1849899"/>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IP02</a:t>
            </a:r>
            <a:endParaRPr lang="en-ZA" sz="1050" b="1" dirty="0"/>
          </a:p>
        </p:txBody>
      </p:sp>
      <p:sp>
        <p:nvSpPr>
          <p:cNvPr id="24" name="Oval 23">
            <a:extLst>
              <a:ext uri="{FF2B5EF4-FFF2-40B4-BE49-F238E27FC236}">
                <a16:creationId xmlns:a16="http://schemas.microsoft.com/office/drawing/2014/main" id="{15D9D6AA-49A2-46F7-BCE3-C0851F29B808}"/>
              </a:ext>
            </a:extLst>
          </p:cNvPr>
          <p:cNvSpPr/>
          <p:nvPr/>
        </p:nvSpPr>
        <p:spPr>
          <a:xfrm>
            <a:off x="4100560" y="2523848"/>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IP03</a:t>
            </a:r>
            <a:endParaRPr lang="en-ZA" sz="1050" b="1" dirty="0"/>
          </a:p>
        </p:txBody>
      </p:sp>
      <p:sp>
        <p:nvSpPr>
          <p:cNvPr id="25" name="Oval 24">
            <a:extLst>
              <a:ext uri="{FF2B5EF4-FFF2-40B4-BE49-F238E27FC236}">
                <a16:creationId xmlns:a16="http://schemas.microsoft.com/office/drawing/2014/main" id="{B28D3CBF-FAF0-4B8E-B510-4F4E5E823967}"/>
              </a:ext>
            </a:extLst>
          </p:cNvPr>
          <p:cNvSpPr/>
          <p:nvPr/>
        </p:nvSpPr>
        <p:spPr>
          <a:xfrm>
            <a:off x="7675449" y="2560936"/>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IP04</a:t>
            </a:r>
            <a:endParaRPr lang="en-ZA" sz="1050" b="1" dirty="0"/>
          </a:p>
        </p:txBody>
      </p:sp>
      <p:sp>
        <p:nvSpPr>
          <p:cNvPr id="26" name="Oval 25">
            <a:extLst>
              <a:ext uri="{FF2B5EF4-FFF2-40B4-BE49-F238E27FC236}">
                <a16:creationId xmlns:a16="http://schemas.microsoft.com/office/drawing/2014/main" id="{06DD0591-DA18-4A86-9F39-627BE5913E2C}"/>
              </a:ext>
            </a:extLst>
          </p:cNvPr>
          <p:cNvSpPr/>
          <p:nvPr/>
        </p:nvSpPr>
        <p:spPr>
          <a:xfrm>
            <a:off x="4498454" y="3661151"/>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LG01</a:t>
            </a:r>
            <a:endParaRPr lang="en-ZA" sz="1050" b="1" dirty="0"/>
          </a:p>
        </p:txBody>
      </p:sp>
      <p:sp>
        <p:nvSpPr>
          <p:cNvPr id="27" name="Oval 26">
            <a:extLst>
              <a:ext uri="{FF2B5EF4-FFF2-40B4-BE49-F238E27FC236}">
                <a16:creationId xmlns:a16="http://schemas.microsoft.com/office/drawing/2014/main" id="{7EC132C3-F8A8-4574-AC31-B8023082919D}"/>
              </a:ext>
            </a:extLst>
          </p:cNvPr>
          <p:cNvSpPr/>
          <p:nvPr/>
        </p:nvSpPr>
        <p:spPr>
          <a:xfrm>
            <a:off x="4299507" y="4746018"/>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FP01</a:t>
            </a:r>
            <a:endParaRPr lang="en-ZA" sz="1050" b="1" dirty="0"/>
          </a:p>
        </p:txBody>
      </p:sp>
      <p:sp>
        <p:nvSpPr>
          <p:cNvPr id="28" name="Oval 27">
            <a:extLst>
              <a:ext uri="{FF2B5EF4-FFF2-40B4-BE49-F238E27FC236}">
                <a16:creationId xmlns:a16="http://schemas.microsoft.com/office/drawing/2014/main" id="{366D64A3-643E-40EC-8BB4-1F15BB2BE388}"/>
              </a:ext>
            </a:extLst>
          </p:cNvPr>
          <p:cNvSpPr/>
          <p:nvPr/>
        </p:nvSpPr>
        <p:spPr>
          <a:xfrm>
            <a:off x="7441702" y="4877893"/>
            <a:ext cx="397894" cy="279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b="1" dirty="0"/>
              <a:t>FP02</a:t>
            </a:r>
            <a:endParaRPr lang="en-ZA" sz="1050" b="1" dirty="0"/>
          </a:p>
        </p:txBody>
      </p:sp>
      <p:sp>
        <p:nvSpPr>
          <p:cNvPr id="29" name="Arrow: Curved Left 28">
            <a:extLst>
              <a:ext uri="{FF2B5EF4-FFF2-40B4-BE49-F238E27FC236}">
                <a16:creationId xmlns:a16="http://schemas.microsoft.com/office/drawing/2014/main" id="{449AAA33-79ED-4778-89A2-A68CA29A02EF}"/>
              </a:ext>
            </a:extLst>
          </p:cNvPr>
          <p:cNvSpPr/>
          <p:nvPr/>
        </p:nvSpPr>
        <p:spPr>
          <a:xfrm rot="10800000">
            <a:off x="1139334" y="4271274"/>
            <a:ext cx="263313" cy="733815"/>
          </a:xfrm>
          <a:prstGeom prst="curvedLef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solidFill>
                <a:schemeClr val="tx1"/>
              </a:solidFill>
            </a:endParaRPr>
          </a:p>
        </p:txBody>
      </p:sp>
      <p:sp>
        <p:nvSpPr>
          <p:cNvPr id="30" name="Arrow: Curved Left 29">
            <a:extLst>
              <a:ext uri="{FF2B5EF4-FFF2-40B4-BE49-F238E27FC236}">
                <a16:creationId xmlns:a16="http://schemas.microsoft.com/office/drawing/2014/main" id="{41B59A24-5839-4527-B4AD-549D1FA1625A}"/>
              </a:ext>
            </a:extLst>
          </p:cNvPr>
          <p:cNvSpPr/>
          <p:nvPr/>
        </p:nvSpPr>
        <p:spPr>
          <a:xfrm rot="10800000">
            <a:off x="1103585" y="3057543"/>
            <a:ext cx="263313" cy="733815"/>
          </a:xfrm>
          <a:prstGeom prst="curvedLef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solidFill>
                <a:schemeClr val="tx1"/>
              </a:solidFill>
            </a:endParaRPr>
          </a:p>
        </p:txBody>
      </p:sp>
      <p:sp>
        <p:nvSpPr>
          <p:cNvPr id="31" name="Arrow: Curved Left 30">
            <a:extLst>
              <a:ext uri="{FF2B5EF4-FFF2-40B4-BE49-F238E27FC236}">
                <a16:creationId xmlns:a16="http://schemas.microsoft.com/office/drawing/2014/main" id="{3DC52A76-0C5E-48B9-A94B-27DFE061392F}"/>
              </a:ext>
            </a:extLst>
          </p:cNvPr>
          <p:cNvSpPr/>
          <p:nvPr/>
        </p:nvSpPr>
        <p:spPr>
          <a:xfrm rot="10800000">
            <a:off x="1159337" y="1288253"/>
            <a:ext cx="263313" cy="733815"/>
          </a:xfrm>
          <a:prstGeom prst="curvedLef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solidFill>
                <a:schemeClr val="tx1"/>
              </a:solidFill>
            </a:endParaRPr>
          </a:p>
        </p:txBody>
      </p:sp>
    </p:spTree>
    <p:extLst>
      <p:ext uri="{BB962C8B-B14F-4D97-AF65-F5344CB8AC3E}">
        <p14:creationId xmlns:p14="http://schemas.microsoft.com/office/powerpoint/2010/main" val="3144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969" y="71829"/>
            <a:ext cx="11235397" cy="58477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The COVID-19 Pandemic</a:t>
            </a:r>
          </a:p>
        </p:txBody>
      </p:sp>
      <p:sp>
        <p:nvSpPr>
          <p:cNvPr id="4" name="Slide Number Placeholder 7"/>
          <p:cNvSpPr txBox="1">
            <a:spLocks/>
          </p:cNvSpPr>
          <p:nvPr/>
        </p:nvSpPr>
        <p:spPr bwMode="auto">
          <a:xfrm>
            <a:off x="956602" y="6236210"/>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5</a:t>
            </a:r>
          </a:p>
        </p:txBody>
      </p:sp>
      <p:pic>
        <p:nvPicPr>
          <p:cNvPr id="1026" name="Picture 2" descr="Coronavirus - ISGLOBA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87" r="19105"/>
          <a:stretch/>
        </p:blipFill>
        <p:spPr bwMode="auto">
          <a:xfrm>
            <a:off x="2031999" y="5758578"/>
            <a:ext cx="1356751" cy="10994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27D36867-D443-463C-B14F-EAEDAA576882}"/>
              </a:ext>
            </a:extLst>
          </p:cNvPr>
          <p:cNvGraphicFramePr/>
          <p:nvPr>
            <p:extLst>
              <p:ext uri="{D42A27DB-BD31-4B8C-83A1-F6EECF244321}">
                <p14:modId xmlns:p14="http://schemas.microsoft.com/office/powerpoint/2010/main" val="1145060758"/>
              </p:ext>
            </p:extLst>
          </p:nvPr>
        </p:nvGraphicFramePr>
        <p:xfrm>
          <a:off x="1040524" y="719666"/>
          <a:ext cx="11014842" cy="5334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55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E38B3-B8D8-47FD-87F6-BB237ED51D77}"/>
              </a:ext>
            </a:extLst>
          </p:cNvPr>
          <p:cNvSpPr txBox="1"/>
          <p:nvPr/>
        </p:nvSpPr>
        <p:spPr>
          <a:xfrm>
            <a:off x="2013734" y="51583"/>
            <a:ext cx="9688531" cy="58477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COVID-19 MHSC’s Response in the SAMI </a:t>
            </a:r>
          </a:p>
        </p:txBody>
      </p:sp>
      <p:sp>
        <p:nvSpPr>
          <p:cNvPr id="3" name="Rectangle 2">
            <a:extLst>
              <a:ext uri="{FF2B5EF4-FFF2-40B4-BE49-F238E27FC236}">
                <a16:creationId xmlns:a16="http://schemas.microsoft.com/office/drawing/2014/main" id="{7B59EEE5-6524-46F2-B051-D780874745E3}"/>
              </a:ext>
            </a:extLst>
          </p:cNvPr>
          <p:cNvSpPr/>
          <p:nvPr/>
        </p:nvSpPr>
        <p:spPr>
          <a:xfrm>
            <a:off x="1202075" y="1449890"/>
            <a:ext cx="10870059" cy="3539430"/>
          </a:xfrm>
          <a:prstGeom prst="rect">
            <a:avLst/>
          </a:prstGeom>
        </p:spPr>
        <p:txBody>
          <a:bodyPr wrap="square">
            <a:spAutoFit/>
          </a:bodyPr>
          <a:lstStyle/>
          <a:p>
            <a:pPr marL="457200" indent="-457200">
              <a:buFont typeface="Arial" panose="020B0604020202020204" pitchFamily="34" charset="0"/>
              <a:buChar char="•"/>
            </a:pPr>
            <a:r>
              <a:rPr lang="en-GB" sz="2800" dirty="0"/>
              <a:t>Out of the total 385 reporting mines, accounting for 428 154 employees:</a:t>
            </a:r>
          </a:p>
          <a:p>
            <a:pPr marL="914400" lvl="1" indent="-457200">
              <a:buFont typeface="Arial" panose="020B0604020202020204" pitchFamily="34" charset="0"/>
              <a:buChar char="•"/>
            </a:pPr>
            <a:r>
              <a:rPr lang="en-GB" sz="2800" dirty="0"/>
              <a:t>Total Employees Screened : 315134</a:t>
            </a:r>
          </a:p>
          <a:p>
            <a:pPr marL="914400" lvl="1" indent="-457200">
              <a:buFont typeface="Arial" panose="020B0604020202020204" pitchFamily="34" charset="0"/>
              <a:buChar char="•"/>
            </a:pPr>
            <a:r>
              <a:rPr lang="en-GB" sz="2800" dirty="0"/>
              <a:t>Total Employees Tested      : 33 580</a:t>
            </a:r>
          </a:p>
          <a:p>
            <a:pPr marL="914400" lvl="1" indent="-457200">
              <a:buFont typeface="Arial" panose="020B0604020202020204" pitchFamily="34" charset="0"/>
              <a:buChar char="•"/>
            </a:pPr>
            <a:r>
              <a:rPr lang="en-GB" sz="2800" dirty="0"/>
              <a:t>Total Positive Cases             : 7953</a:t>
            </a:r>
          </a:p>
          <a:p>
            <a:pPr marL="914400" lvl="1" indent="-457200">
              <a:buFont typeface="Arial" panose="020B0604020202020204" pitchFamily="34" charset="0"/>
              <a:buChar char="•"/>
            </a:pPr>
            <a:r>
              <a:rPr lang="en-GB" sz="2800" dirty="0"/>
              <a:t>Total Active Cases                : 3731</a:t>
            </a:r>
          </a:p>
          <a:p>
            <a:pPr marL="914400" lvl="1" indent="-457200">
              <a:buFont typeface="Arial" panose="020B0604020202020204" pitchFamily="34" charset="0"/>
              <a:buChar char="•"/>
            </a:pPr>
            <a:r>
              <a:rPr lang="en-GB" sz="2800" dirty="0"/>
              <a:t>Deaths                                   : 73</a:t>
            </a:r>
          </a:p>
          <a:p>
            <a:pPr marL="914400" lvl="1" indent="-457200">
              <a:buFont typeface="Arial" panose="020B0604020202020204" pitchFamily="34" charset="0"/>
              <a:buChar char="•"/>
            </a:pPr>
            <a:r>
              <a:rPr lang="en-GB" sz="2800" dirty="0"/>
              <a:t>Total Recovered Cases        : 4149</a:t>
            </a:r>
          </a:p>
        </p:txBody>
      </p:sp>
      <p:sp>
        <p:nvSpPr>
          <p:cNvPr id="4" name="Slide Number Placeholder 7">
            <a:extLst>
              <a:ext uri="{FF2B5EF4-FFF2-40B4-BE49-F238E27FC236}">
                <a16:creationId xmlns:a16="http://schemas.microsoft.com/office/drawing/2014/main" id="{6FBCCAE7-1CB7-409B-B5D4-8368BD13C444}"/>
              </a:ext>
            </a:extLst>
          </p:cNvPr>
          <p:cNvSpPr txBox="1">
            <a:spLocks/>
          </p:cNvSpPr>
          <p:nvPr/>
        </p:nvSpPr>
        <p:spPr bwMode="auto">
          <a:xfrm>
            <a:off x="956602" y="6236210"/>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6</a:t>
            </a:r>
          </a:p>
        </p:txBody>
      </p:sp>
      <p:sp>
        <p:nvSpPr>
          <p:cNvPr id="5" name="TextBox 4">
            <a:extLst>
              <a:ext uri="{FF2B5EF4-FFF2-40B4-BE49-F238E27FC236}">
                <a16:creationId xmlns:a16="http://schemas.microsoft.com/office/drawing/2014/main" id="{5C6792D5-69E4-4899-868C-FD969739866D}"/>
              </a:ext>
            </a:extLst>
          </p:cNvPr>
          <p:cNvSpPr txBox="1"/>
          <p:nvPr/>
        </p:nvSpPr>
        <p:spPr>
          <a:xfrm>
            <a:off x="2104489" y="750736"/>
            <a:ext cx="9688531" cy="58477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Mining Industry Reported COVID-19 Cases </a:t>
            </a:r>
          </a:p>
        </p:txBody>
      </p:sp>
      <p:sp>
        <p:nvSpPr>
          <p:cNvPr id="6" name="TextBox 5">
            <a:extLst>
              <a:ext uri="{FF2B5EF4-FFF2-40B4-BE49-F238E27FC236}">
                <a16:creationId xmlns:a16="http://schemas.microsoft.com/office/drawing/2014/main" id="{826FC75E-76D6-4891-8DF3-D5F9B72BE5A5}"/>
              </a:ext>
            </a:extLst>
          </p:cNvPr>
          <p:cNvSpPr txBox="1"/>
          <p:nvPr/>
        </p:nvSpPr>
        <p:spPr>
          <a:xfrm>
            <a:off x="1301394" y="5154749"/>
            <a:ext cx="9688531" cy="253916"/>
          </a:xfrm>
          <a:prstGeom prst="rect">
            <a:avLst/>
          </a:prstGeom>
          <a:noFill/>
        </p:spPr>
        <p:txBody>
          <a:bodyPr wrap="square" rtlCol="0" anchor="ctr">
            <a:spAutoFit/>
          </a:bodyPr>
          <a:lstStyle/>
          <a:p>
            <a:r>
              <a:rPr lang="en-US" sz="1050" b="1" dirty="0">
                <a:latin typeface="Arial" panose="020B0604020202020204" pitchFamily="34" charset="0"/>
                <a:cs typeface="Arial" panose="020B0604020202020204" pitchFamily="34" charset="0"/>
              </a:rPr>
              <a:t>Source: Minerals Council of South Africa </a:t>
            </a:r>
          </a:p>
        </p:txBody>
      </p:sp>
    </p:spTree>
    <p:extLst>
      <p:ext uri="{BB962C8B-B14F-4D97-AF65-F5344CB8AC3E}">
        <p14:creationId xmlns:p14="http://schemas.microsoft.com/office/powerpoint/2010/main" val="32620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1586" y="152778"/>
            <a:ext cx="9922111" cy="58477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COVID-19 MHSC’s Response in the SAMI</a:t>
            </a:r>
          </a:p>
        </p:txBody>
      </p:sp>
      <p:sp>
        <p:nvSpPr>
          <p:cNvPr id="4" name="Slide Number Placeholder 7"/>
          <p:cNvSpPr txBox="1">
            <a:spLocks/>
          </p:cNvSpPr>
          <p:nvPr/>
        </p:nvSpPr>
        <p:spPr bwMode="auto">
          <a:xfrm>
            <a:off x="956602" y="6236210"/>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7</a:t>
            </a:r>
          </a:p>
        </p:txBody>
      </p:sp>
      <p:graphicFrame>
        <p:nvGraphicFramePr>
          <p:cNvPr id="11" name="Table 10"/>
          <p:cNvGraphicFramePr>
            <a:graphicFrameLocks noGrp="1"/>
          </p:cNvGraphicFramePr>
          <p:nvPr>
            <p:extLst>
              <p:ext uri="{D42A27DB-BD31-4B8C-83A1-F6EECF244321}">
                <p14:modId xmlns:p14="http://schemas.microsoft.com/office/powerpoint/2010/main" val="1072977233"/>
              </p:ext>
            </p:extLst>
          </p:nvPr>
        </p:nvGraphicFramePr>
        <p:xfrm>
          <a:off x="956602" y="737553"/>
          <a:ext cx="11235400" cy="3910110"/>
        </p:xfrm>
        <a:graphic>
          <a:graphicData uri="http://schemas.openxmlformats.org/drawingml/2006/table">
            <a:tbl>
              <a:tblPr firstRow="1" bandRow="1">
                <a:tableStyleId>{21E4AEA4-8DFA-4A89-87EB-49C32662AFE0}</a:tableStyleId>
              </a:tblPr>
              <a:tblGrid>
                <a:gridCol w="2808850">
                  <a:extLst>
                    <a:ext uri="{9D8B030D-6E8A-4147-A177-3AD203B41FA5}">
                      <a16:colId xmlns:a16="http://schemas.microsoft.com/office/drawing/2014/main" val="1106094772"/>
                    </a:ext>
                  </a:extLst>
                </a:gridCol>
                <a:gridCol w="2808850">
                  <a:extLst>
                    <a:ext uri="{9D8B030D-6E8A-4147-A177-3AD203B41FA5}">
                      <a16:colId xmlns:a16="http://schemas.microsoft.com/office/drawing/2014/main" val="3964189405"/>
                    </a:ext>
                  </a:extLst>
                </a:gridCol>
                <a:gridCol w="2808850">
                  <a:extLst>
                    <a:ext uri="{9D8B030D-6E8A-4147-A177-3AD203B41FA5}">
                      <a16:colId xmlns:a16="http://schemas.microsoft.com/office/drawing/2014/main" val="3296399688"/>
                    </a:ext>
                  </a:extLst>
                </a:gridCol>
                <a:gridCol w="2808850">
                  <a:extLst>
                    <a:ext uri="{9D8B030D-6E8A-4147-A177-3AD203B41FA5}">
                      <a16:colId xmlns:a16="http://schemas.microsoft.com/office/drawing/2014/main" val="2163891178"/>
                    </a:ext>
                  </a:extLst>
                </a:gridCol>
              </a:tblGrid>
              <a:tr h="402878">
                <a:tc>
                  <a:txBody>
                    <a:bodyPr/>
                    <a:lstStyle/>
                    <a:p>
                      <a:r>
                        <a:rPr lang="en-US" sz="1400" dirty="0">
                          <a:solidFill>
                            <a:schemeClr val="bg1"/>
                          </a:solidFill>
                        </a:rPr>
                        <a:t>Strategic</a:t>
                      </a:r>
                      <a:r>
                        <a:rPr lang="en-US" sz="1400" baseline="0" dirty="0">
                          <a:solidFill>
                            <a:schemeClr val="bg1"/>
                          </a:solidFill>
                        </a:rPr>
                        <a:t> Objective</a:t>
                      </a:r>
                      <a:endParaRPr lang="en-ZA" sz="1400" dirty="0">
                        <a:solidFill>
                          <a:schemeClr val="bg1"/>
                        </a:solidFill>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solidFill>
                            <a:schemeClr val="bg1"/>
                          </a:solidFill>
                        </a:rPr>
                        <a:t>APP Initiative</a:t>
                      </a:r>
                      <a:endParaRPr lang="en-ZA" sz="1400" dirty="0">
                        <a:solidFill>
                          <a:schemeClr val="bg1"/>
                        </a:solidFill>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solidFill>
                            <a:schemeClr val="bg1"/>
                          </a:solidFill>
                        </a:rPr>
                        <a:t>COVID-19 related initiative</a:t>
                      </a:r>
                      <a:endParaRPr lang="en-ZA" sz="1400" dirty="0">
                        <a:solidFill>
                          <a:schemeClr val="bg1"/>
                        </a:solidFill>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solidFill>
                            <a:schemeClr val="bg1"/>
                          </a:solidFill>
                        </a:rPr>
                        <a:t>Facilitation Plan</a:t>
                      </a:r>
                      <a:endParaRPr lang="en-ZA" sz="1400" dirty="0">
                        <a:solidFill>
                          <a:schemeClr val="bg1"/>
                        </a:solidFill>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2300550832"/>
                  </a:ext>
                </a:extLst>
              </a:tr>
              <a:tr h="1787704">
                <a:tc rowSpan="2">
                  <a:txBody>
                    <a:bodyPr/>
                    <a:lstStyle/>
                    <a:p>
                      <a:pPr algn="l" fontAlgn="base">
                        <a:spcBef>
                          <a:spcPts val="215"/>
                        </a:spcBef>
                        <a:spcAft>
                          <a:spcPts val="0"/>
                        </a:spcAft>
                      </a:pPr>
                      <a:endParaRPr lang="en-US" sz="1400" b="0"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400" b="0" dirty="0">
                        <a:effectLst/>
                        <a:latin typeface="Arial" panose="020B0604020202020204" pitchFamily="34" charset="0"/>
                        <a:cs typeface="Arial" panose="020B0604020202020204" pitchFamily="34" charset="0"/>
                      </a:endParaRPr>
                    </a:p>
                    <a:p>
                      <a:pPr algn="l" fontAlgn="base">
                        <a:spcBef>
                          <a:spcPts val="215"/>
                        </a:spcBef>
                        <a:spcAft>
                          <a:spcPts val="0"/>
                        </a:spcAft>
                      </a:pPr>
                      <a:r>
                        <a:rPr lang="en-US" sz="1600" b="1" dirty="0">
                          <a:effectLst/>
                          <a:latin typeface="Arial" panose="020B0604020202020204" pitchFamily="34" charset="0"/>
                          <a:cs typeface="Arial" panose="020B0604020202020204" pitchFamily="34" charset="0"/>
                        </a:rPr>
                        <a:t>CP01-Provide advice to the Minister on health and safety matters in the South African Mining Industry and communities affected by mining</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rowSpan="2">
                  <a:txBody>
                    <a:bodyPr/>
                    <a:lstStyle/>
                    <a:p>
                      <a:pPr algn="ctr" fontAlgn="base">
                        <a:spcBef>
                          <a:spcPts val="215"/>
                        </a:spcBef>
                        <a:spcAft>
                          <a:spcPts val="0"/>
                        </a:spcAft>
                      </a:pPr>
                      <a:endParaRPr lang="en-US" sz="1400" b="0" dirty="0">
                        <a:effectLst/>
                      </a:endParaRPr>
                    </a:p>
                    <a:p>
                      <a:pPr algn="ctr" fontAlgn="base">
                        <a:spcBef>
                          <a:spcPts val="215"/>
                        </a:spcBef>
                        <a:spcAft>
                          <a:spcPts val="0"/>
                        </a:spcAft>
                      </a:pPr>
                      <a:endParaRPr lang="en-US" sz="1400" b="0" dirty="0">
                        <a:effectLst/>
                      </a:endParaRPr>
                    </a:p>
                    <a:p>
                      <a:pPr algn="ctr" fontAlgn="base">
                        <a:spcBef>
                          <a:spcPts val="215"/>
                        </a:spcBef>
                        <a:spcAft>
                          <a:spcPts val="0"/>
                        </a:spcAft>
                      </a:pPr>
                      <a:r>
                        <a:rPr lang="en-US" sz="1600" b="1" dirty="0">
                          <a:effectLst/>
                          <a:latin typeface="Arial" panose="020B0604020202020204" pitchFamily="34" charset="0"/>
                          <a:cs typeface="Arial" panose="020B0604020202020204" pitchFamily="34" charset="0"/>
                        </a:rPr>
                        <a:t>Legislative Programme</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marL="171450" indent="-171450" algn="l" fontAlgn="base">
                        <a:spcBef>
                          <a:spcPts val="215"/>
                        </a:spcBef>
                        <a:spcAft>
                          <a:spcPts val="0"/>
                        </a:spcAft>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Guiding Principles on the Prevention and Management of COVID-19 in SAMI</a:t>
                      </a:r>
                    </a:p>
                    <a:p>
                      <a:pPr algn="l" fontAlgn="base">
                        <a:spcBef>
                          <a:spcPts val="215"/>
                        </a:spcBef>
                        <a:spcAft>
                          <a:spcPts val="0"/>
                        </a:spcAft>
                      </a:pPr>
                      <a:endParaRPr lang="en-US" sz="1400" b="1" dirty="0">
                        <a:effectLst/>
                        <a:latin typeface="Arial" panose="020B0604020202020204" pitchFamily="34" charset="0"/>
                        <a:cs typeface="Arial" panose="020B0604020202020204" pitchFamily="34" charset="0"/>
                      </a:endParaRPr>
                    </a:p>
                    <a:p>
                      <a:pPr marL="171450" indent="-171450" algn="l" fontAlgn="base">
                        <a:spcBef>
                          <a:spcPts val="215"/>
                        </a:spcBef>
                        <a:spcAft>
                          <a:spcPts val="0"/>
                        </a:spcAft>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Return To Work (RTW) Guidelines</a:t>
                      </a:r>
                      <a:r>
                        <a:rPr lang="en-US" sz="1400" b="1" baseline="0" dirty="0">
                          <a:effectLst/>
                          <a:latin typeface="Arial" panose="020B0604020202020204" pitchFamily="34" charset="0"/>
                          <a:cs typeface="Arial" panose="020B0604020202020204" pitchFamily="34" charset="0"/>
                        </a:rPr>
                        <a:t> through DMRE</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Notices</a:t>
                      </a:r>
                      <a:r>
                        <a:rPr lang="en-US" sz="1400" b="1" baseline="0" dirty="0">
                          <a:latin typeface="Arial" panose="020B0604020202020204" pitchFamily="34" charset="0"/>
                          <a:cs typeface="Arial" panose="020B0604020202020204" pitchFamily="34" charset="0"/>
                        </a:rPr>
                        <a:t> and Guidelines communicated via the DMRE</a:t>
                      </a:r>
                    </a:p>
                    <a:p>
                      <a:pPr marL="171450" indent="-1714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MHSC facilitating communication through website, emails and social media platforms</a:t>
                      </a:r>
                      <a:endParaRPr lang="en-ZA" sz="1400" b="1"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3420720079"/>
                  </a:ext>
                </a:extLst>
              </a:tr>
              <a:tr h="1719528">
                <a:tc vMerge="1">
                  <a:txBody>
                    <a:bodyPr/>
                    <a:lstStyle/>
                    <a:p>
                      <a:endParaRPr lang="en-ZA" sz="1400" dirty="0"/>
                    </a:p>
                  </a:txBody>
                  <a:tcPr>
                    <a:cell3D prstMaterial="dkEdge">
                      <a:bevel/>
                      <a:lightRig rig="flood" dir="t"/>
                    </a:cell3D>
                  </a:tcPr>
                </a:tc>
                <a:tc vMerge="1">
                  <a:txBody>
                    <a:bodyPr/>
                    <a:lstStyle/>
                    <a:p>
                      <a:pPr algn="l" fontAlgn="base">
                        <a:spcBef>
                          <a:spcPts val="215"/>
                        </a:spcBef>
                        <a:spcAft>
                          <a:spcPts val="0"/>
                        </a:spcAft>
                      </a:pP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algn="l" fontAlgn="base">
                        <a:spcBef>
                          <a:spcPts val="215"/>
                        </a:spcBef>
                        <a:spcAft>
                          <a:spcPts val="0"/>
                        </a:spcAft>
                      </a:pPr>
                      <a:r>
                        <a:rPr lang="en-US" sz="1400" b="1" dirty="0">
                          <a:effectLst/>
                          <a:latin typeface="Arial" panose="020B0604020202020204" pitchFamily="34" charset="0"/>
                          <a:cs typeface="Arial" panose="020B0604020202020204" pitchFamily="34" charset="0"/>
                        </a:rPr>
                        <a:t>Guideline for the compilation of a mandatory code of practice for the prevention, mitigation and management of COVID-19 outbreak</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Guideline Promulgated on 17 May 2020</a:t>
                      </a:r>
                    </a:p>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Widely</a:t>
                      </a:r>
                      <a:r>
                        <a:rPr lang="en-US" sz="1400" b="1" baseline="0" dirty="0">
                          <a:latin typeface="Arial" panose="020B0604020202020204" pitchFamily="34" charset="0"/>
                          <a:cs typeface="Arial" panose="020B0604020202020204" pitchFamily="34" charset="0"/>
                        </a:rPr>
                        <a:t> disseminated and workshops held to facilitate understanding</a:t>
                      </a:r>
                    </a:p>
                    <a:p>
                      <a:pPr marL="171450" indent="-1714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Q&amp;A sessions continuing with national developments</a:t>
                      </a:r>
                      <a:endParaRPr lang="en-ZA" sz="1400" b="1"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3314836912"/>
                  </a:ext>
                </a:extLst>
              </a:tr>
            </a:tbl>
          </a:graphicData>
        </a:graphic>
      </p:graphicFrame>
      <p:pic>
        <p:nvPicPr>
          <p:cNvPr id="7" name="Picture 2" descr="South Africa: COVID-19 Guidelines and Code of Practice unpack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1587" y="5877622"/>
            <a:ext cx="1587941" cy="8524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D19ED9A-2F3D-49B8-B20C-6B198C26787B}"/>
              </a:ext>
            </a:extLst>
          </p:cNvPr>
          <p:cNvPicPr>
            <a:picLocks noChangeAspect="1"/>
          </p:cNvPicPr>
          <p:nvPr/>
        </p:nvPicPr>
        <p:blipFill>
          <a:blip r:embed="rId4"/>
          <a:stretch>
            <a:fillRect/>
          </a:stretch>
        </p:blipFill>
        <p:spPr>
          <a:xfrm rot="555283">
            <a:off x="4534807" y="2654496"/>
            <a:ext cx="1332228" cy="171280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9" name="TextBox 8">
            <a:extLst>
              <a:ext uri="{FF2B5EF4-FFF2-40B4-BE49-F238E27FC236}">
                <a16:creationId xmlns:a16="http://schemas.microsoft.com/office/drawing/2014/main" id="{772B1F3A-E327-4E52-A88C-73DA137F0EA3}"/>
              </a:ext>
            </a:extLst>
          </p:cNvPr>
          <p:cNvSpPr txBox="1"/>
          <p:nvPr/>
        </p:nvSpPr>
        <p:spPr>
          <a:xfrm>
            <a:off x="1247955" y="4861959"/>
            <a:ext cx="10797034" cy="1015663"/>
          </a:xfrm>
          <a:prstGeom prst="rect">
            <a:avLst/>
          </a:prstGeom>
          <a:noFill/>
        </p:spPr>
        <p:txBody>
          <a:bodyPr wrap="square" rtlCol="0" anchor="t">
            <a:spAutoFit/>
          </a:bodyPr>
          <a:lstStyle/>
          <a:p>
            <a:pPr lvl="0"/>
            <a:r>
              <a:rPr lang="en-US" sz="2000" b="1" dirty="0">
                <a:latin typeface="Arial" panose="020B0604020202020204" pitchFamily="34" charset="0"/>
                <a:cs typeface="Arial" panose="020B0604020202020204" pitchFamily="34" charset="0"/>
              </a:rPr>
              <a:t>The MHSC reviewed its 2020/2021 Annual Performance Plan and readjusted its budget </a:t>
            </a:r>
          </a:p>
          <a:p>
            <a:pPr lvl="0"/>
            <a:r>
              <a:rPr lang="en-US" sz="2000" b="1" dirty="0">
                <a:latin typeface="Arial" panose="020B0604020202020204" pitchFamily="34" charset="0"/>
                <a:cs typeface="Arial" panose="020B0604020202020204" pitchFamily="34" charset="0"/>
              </a:rPr>
              <a:t>to include  measures that would be put in place to assist in curbing the spread of COVID-19</a:t>
            </a:r>
          </a:p>
        </p:txBody>
      </p:sp>
    </p:spTree>
    <p:extLst>
      <p:ext uri="{BB962C8B-B14F-4D97-AF65-F5344CB8AC3E}">
        <p14:creationId xmlns:p14="http://schemas.microsoft.com/office/powerpoint/2010/main" val="309636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299" y="-34323"/>
            <a:ext cx="9318661" cy="58477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COVID-19 MHSC’s Response in the SAMI</a:t>
            </a:r>
          </a:p>
        </p:txBody>
      </p:sp>
      <p:sp>
        <p:nvSpPr>
          <p:cNvPr id="3" name="TextBox 2"/>
          <p:cNvSpPr txBox="1"/>
          <p:nvPr/>
        </p:nvSpPr>
        <p:spPr>
          <a:xfrm>
            <a:off x="9870949" y="1748219"/>
            <a:ext cx="2255417" cy="2246769"/>
          </a:xfrm>
          <a:prstGeom prst="rect">
            <a:avLst/>
          </a:prstGeom>
          <a:noFill/>
        </p:spPr>
        <p:txBody>
          <a:bodyPr wrap="square" rtlCol="0" anchor="t">
            <a:spAutoFit/>
          </a:bodyPr>
          <a:lstStyle/>
          <a:p>
            <a:pPr marL="342900" lvl="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p:txBody>
      </p:sp>
      <p:sp>
        <p:nvSpPr>
          <p:cNvPr id="4" name="Slide Number Placeholder 7"/>
          <p:cNvSpPr txBox="1">
            <a:spLocks/>
          </p:cNvSpPr>
          <p:nvPr/>
        </p:nvSpPr>
        <p:spPr bwMode="auto">
          <a:xfrm>
            <a:off x="956602" y="6236210"/>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8</a:t>
            </a:r>
          </a:p>
        </p:txBody>
      </p:sp>
      <p:graphicFrame>
        <p:nvGraphicFramePr>
          <p:cNvPr id="11" name="Table 10"/>
          <p:cNvGraphicFramePr>
            <a:graphicFrameLocks noGrp="1"/>
          </p:cNvGraphicFramePr>
          <p:nvPr>
            <p:extLst>
              <p:ext uri="{D42A27DB-BD31-4B8C-83A1-F6EECF244321}">
                <p14:modId xmlns:p14="http://schemas.microsoft.com/office/powerpoint/2010/main" val="3784969158"/>
              </p:ext>
            </p:extLst>
          </p:nvPr>
        </p:nvGraphicFramePr>
        <p:xfrm>
          <a:off x="956604" y="618019"/>
          <a:ext cx="11235396" cy="5014874"/>
        </p:xfrm>
        <a:graphic>
          <a:graphicData uri="http://schemas.openxmlformats.org/drawingml/2006/table">
            <a:tbl>
              <a:tblPr firstRow="1" bandRow="1">
                <a:tableStyleId>{21E4AEA4-8DFA-4A89-87EB-49C32662AFE0}</a:tableStyleId>
              </a:tblPr>
              <a:tblGrid>
                <a:gridCol w="2808849">
                  <a:extLst>
                    <a:ext uri="{9D8B030D-6E8A-4147-A177-3AD203B41FA5}">
                      <a16:colId xmlns:a16="http://schemas.microsoft.com/office/drawing/2014/main" val="1106094772"/>
                    </a:ext>
                  </a:extLst>
                </a:gridCol>
                <a:gridCol w="2522333">
                  <a:extLst>
                    <a:ext uri="{9D8B030D-6E8A-4147-A177-3AD203B41FA5}">
                      <a16:colId xmlns:a16="http://schemas.microsoft.com/office/drawing/2014/main" val="3964189405"/>
                    </a:ext>
                  </a:extLst>
                </a:gridCol>
                <a:gridCol w="3095365">
                  <a:extLst>
                    <a:ext uri="{9D8B030D-6E8A-4147-A177-3AD203B41FA5}">
                      <a16:colId xmlns:a16="http://schemas.microsoft.com/office/drawing/2014/main" val="3296399688"/>
                    </a:ext>
                  </a:extLst>
                </a:gridCol>
                <a:gridCol w="2808849">
                  <a:extLst>
                    <a:ext uri="{9D8B030D-6E8A-4147-A177-3AD203B41FA5}">
                      <a16:colId xmlns:a16="http://schemas.microsoft.com/office/drawing/2014/main" val="2163891178"/>
                    </a:ext>
                  </a:extLst>
                </a:gridCol>
              </a:tblGrid>
              <a:tr h="358028">
                <a:tc>
                  <a:txBody>
                    <a:bodyPr/>
                    <a:lstStyle/>
                    <a:p>
                      <a:r>
                        <a:rPr lang="en-US" sz="1400" dirty="0"/>
                        <a:t>Strategic</a:t>
                      </a:r>
                      <a:r>
                        <a:rPr lang="en-US" sz="1400" baseline="0" dirty="0"/>
                        <a:t> Objective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APP Initiative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COVID-19 related initiative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Facilitation Plan</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2300550832"/>
                  </a:ext>
                </a:extLst>
              </a:tr>
              <a:tr h="1490742">
                <a:tc rowSpan="2">
                  <a:txBody>
                    <a:bodyPr/>
                    <a:lstStyle/>
                    <a:p>
                      <a:pPr algn="l" fontAlgn="base">
                        <a:spcBef>
                          <a:spcPts val="215"/>
                        </a:spcBef>
                        <a:spcAft>
                          <a:spcPts val="0"/>
                        </a:spcAft>
                      </a:pPr>
                      <a:endParaRPr lang="en-US" sz="1600" b="1"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600" b="1"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600" b="1"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600" b="1"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600" b="1"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600" b="1"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600" b="1" dirty="0">
                        <a:effectLst/>
                        <a:latin typeface="Arial" panose="020B0604020202020204" pitchFamily="34" charset="0"/>
                        <a:cs typeface="Arial" panose="020B0604020202020204" pitchFamily="34" charset="0"/>
                      </a:endParaRPr>
                    </a:p>
                    <a:p>
                      <a:pPr algn="l" fontAlgn="base">
                        <a:spcBef>
                          <a:spcPts val="215"/>
                        </a:spcBef>
                        <a:spcAft>
                          <a:spcPts val="0"/>
                        </a:spcAft>
                      </a:pPr>
                      <a:endParaRPr lang="en-US" sz="1600" b="1" dirty="0">
                        <a:effectLst/>
                        <a:latin typeface="Arial" panose="020B0604020202020204" pitchFamily="34" charset="0"/>
                        <a:cs typeface="Arial" panose="020B0604020202020204" pitchFamily="34" charset="0"/>
                      </a:endParaRPr>
                    </a:p>
                    <a:p>
                      <a:pPr algn="l" fontAlgn="base">
                        <a:spcBef>
                          <a:spcPts val="215"/>
                        </a:spcBef>
                        <a:spcAft>
                          <a:spcPts val="0"/>
                        </a:spcAft>
                      </a:pPr>
                      <a:r>
                        <a:rPr lang="en-US" sz="1600" b="1" dirty="0">
                          <a:effectLst/>
                          <a:latin typeface="Arial" panose="020B0604020202020204" pitchFamily="34" charset="0"/>
                          <a:cs typeface="Arial" panose="020B0604020202020204" pitchFamily="34" charset="0"/>
                        </a:rPr>
                        <a:t>CP01-Provide advice to the Minister on health and safety matters in the South African Mining Industry and communities affected by mining</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algn="l" fontAlgn="base">
                        <a:spcBef>
                          <a:spcPts val="215"/>
                        </a:spcBef>
                        <a:spcAft>
                          <a:spcPts val="0"/>
                        </a:spcAft>
                      </a:pPr>
                      <a:endParaRPr lang="en-US" sz="1200" b="0" dirty="0">
                        <a:effectLst/>
                      </a:endParaRPr>
                    </a:p>
                    <a:p>
                      <a:pPr algn="l" fontAlgn="base">
                        <a:spcBef>
                          <a:spcPts val="215"/>
                        </a:spcBef>
                        <a:spcAft>
                          <a:spcPts val="0"/>
                        </a:spcAft>
                      </a:pPr>
                      <a:endParaRPr lang="en-US" sz="1200" b="0" dirty="0">
                        <a:effectLst/>
                      </a:endParaRPr>
                    </a:p>
                    <a:p>
                      <a:pPr algn="l" fontAlgn="base">
                        <a:spcBef>
                          <a:spcPts val="215"/>
                        </a:spcBef>
                        <a:spcAft>
                          <a:spcPts val="0"/>
                        </a:spcAft>
                      </a:pPr>
                      <a:r>
                        <a:rPr lang="en-US" sz="1400" b="1" dirty="0">
                          <a:effectLst/>
                          <a:latin typeface="Arial" panose="020B0604020202020204" pitchFamily="34" charset="0"/>
                          <a:cs typeface="Arial" panose="020B0604020202020204" pitchFamily="34" charset="0"/>
                        </a:rPr>
                        <a:t>Implement the Recommendations on the Approved Legislative Advisory Notes</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marL="171450" indent="-171450" algn="l" fontAlgn="base">
                        <a:spcBef>
                          <a:spcPts val="215"/>
                        </a:spcBef>
                        <a:spcAft>
                          <a:spcPts val="0"/>
                        </a:spcAft>
                        <a:buFont typeface="Arial" panose="020B0604020202020204" pitchFamily="34" charset="0"/>
                        <a:buChar char="•"/>
                      </a:pPr>
                      <a:r>
                        <a:rPr lang="en-US" sz="1400" b="1" dirty="0">
                          <a:effectLst/>
                          <a:latin typeface="Arial" panose="020B0604020202020204" pitchFamily="34" charset="0"/>
                          <a:cs typeface="Arial" panose="020B0604020202020204" pitchFamily="34" charset="0"/>
                        </a:rPr>
                        <a:t>COVID-19</a:t>
                      </a:r>
                      <a:r>
                        <a:rPr lang="en-US" sz="1400" b="1" baseline="0" dirty="0">
                          <a:effectLst/>
                          <a:latin typeface="Arial" panose="020B0604020202020204" pitchFamily="34" charset="0"/>
                          <a:cs typeface="Arial" panose="020B0604020202020204" pitchFamily="34" charset="0"/>
                        </a:rPr>
                        <a:t> data reporting by the SAMI to provide most updated data</a:t>
                      </a:r>
                    </a:p>
                    <a:p>
                      <a:pPr marL="171450" indent="-171450" algn="l" fontAlgn="base">
                        <a:spcBef>
                          <a:spcPts val="215"/>
                        </a:spcBef>
                        <a:spcAft>
                          <a:spcPts val="0"/>
                        </a:spcAft>
                        <a:buFont typeface="Arial" panose="020B0604020202020204" pitchFamily="34" charset="0"/>
                        <a:buChar char="•"/>
                      </a:pPr>
                      <a:r>
                        <a:rPr lang="en-US" sz="1400" b="1" baseline="0" dirty="0">
                          <a:effectLst/>
                          <a:latin typeface="Arial" panose="020B0604020202020204" pitchFamily="34" charset="0"/>
                          <a:cs typeface="Arial" panose="020B0604020202020204" pitchFamily="34" charset="0"/>
                        </a:rPr>
                        <a:t>Section 11.5  Investigations</a:t>
                      </a:r>
                    </a:p>
                    <a:p>
                      <a:pPr marL="171450" indent="-171450" algn="l" fontAlgn="base">
                        <a:spcBef>
                          <a:spcPts val="215"/>
                        </a:spcBef>
                        <a:spcAft>
                          <a:spcPts val="0"/>
                        </a:spcAft>
                        <a:buFont typeface="Arial" panose="020B0604020202020204" pitchFamily="34" charset="0"/>
                        <a:buChar char="•"/>
                      </a:pPr>
                      <a:endParaRPr lang="en-US" sz="1200" b="0" baseline="0" dirty="0">
                        <a:effectLst/>
                      </a:endParaRPr>
                    </a:p>
                    <a:p>
                      <a:pPr marL="171450" indent="-171450" algn="l" fontAlgn="base">
                        <a:spcBef>
                          <a:spcPts val="215"/>
                        </a:spcBef>
                        <a:spcAft>
                          <a:spcPts val="0"/>
                        </a:spcAft>
                        <a:buFont typeface="Arial" panose="020B0604020202020204" pitchFamily="34" charset="0"/>
                        <a:buChar char="•"/>
                      </a:pPr>
                      <a:endParaRPr lang="en-US" sz="1200" b="0" baseline="0" dirty="0">
                        <a:effectLst/>
                      </a:endParaRPr>
                    </a:p>
                    <a:p>
                      <a:pPr algn="l" fontAlgn="base">
                        <a:spcBef>
                          <a:spcPts val="215"/>
                        </a:spcBef>
                        <a:spcAft>
                          <a:spcPts val="0"/>
                        </a:spcAft>
                      </a:pP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MOHAC</a:t>
                      </a:r>
                      <a:r>
                        <a:rPr lang="en-US" sz="1400" b="1" baseline="0" dirty="0">
                          <a:latin typeface="Arial" panose="020B0604020202020204" pitchFamily="34" charset="0"/>
                          <a:cs typeface="Arial" panose="020B0604020202020204" pitchFamily="34" charset="0"/>
                        </a:rPr>
                        <a:t> finalized reporting forms and explanatory note</a:t>
                      </a:r>
                    </a:p>
                    <a:p>
                      <a:pPr marL="171450" indent="-1714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Reporting will be on MHSC’s ‘OHS Milestones and COVID-19 reporting Portal’-MHSC website</a:t>
                      </a:r>
                    </a:p>
                  </a:txBody>
                  <a:tcPr>
                    <a:cell3D prstMaterial="dkEdge">
                      <a:bevel/>
                      <a:lightRig rig="flood" dir="t"/>
                    </a:cell3D>
                  </a:tcPr>
                </a:tc>
                <a:extLst>
                  <a:ext uri="{0D108BD9-81ED-4DB2-BD59-A6C34878D82A}">
                    <a16:rowId xmlns:a16="http://schemas.microsoft.com/office/drawing/2014/main" val="3420720079"/>
                  </a:ext>
                </a:extLst>
              </a:tr>
              <a:tr h="3061726">
                <a:tc vMerge="1">
                  <a:txBody>
                    <a:bodyPr/>
                    <a:lstStyle/>
                    <a:p>
                      <a:endParaRPr lang="en-ZA" dirty="0"/>
                    </a:p>
                  </a:txBody>
                  <a:tcPr>
                    <a:cell3D prstMaterial="dkEdge">
                      <a:bevel/>
                      <a:lightRig rig="flood" dir="t"/>
                    </a:cell3D>
                  </a:tcPr>
                </a:tc>
                <a:tc>
                  <a:txBody>
                    <a:bodyPr/>
                    <a:lstStyle/>
                    <a:p>
                      <a:pPr algn="l" fontAlgn="base">
                        <a:spcBef>
                          <a:spcPts val="215"/>
                        </a:spcBef>
                        <a:spcAft>
                          <a:spcPts val="0"/>
                        </a:spcAft>
                      </a:pPr>
                      <a:endParaRPr lang="en-ZA" sz="1200" b="0" dirty="0">
                        <a:effectLst/>
                      </a:endParaRPr>
                    </a:p>
                    <a:p>
                      <a:pPr algn="l" fontAlgn="base">
                        <a:spcBef>
                          <a:spcPts val="215"/>
                        </a:spcBef>
                        <a:spcAft>
                          <a:spcPts val="0"/>
                        </a:spcAft>
                      </a:pPr>
                      <a:endParaRPr lang="en-ZA" sz="1200" b="0" dirty="0">
                        <a:effectLst/>
                      </a:endParaRPr>
                    </a:p>
                    <a:p>
                      <a:pPr algn="l" fontAlgn="base">
                        <a:spcBef>
                          <a:spcPts val="215"/>
                        </a:spcBef>
                        <a:spcAft>
                          <a:spcPts val="0"/>
                        </a:spcAft>
                      </a:pPr>
                      <a:r>
                        <a:rPr lang="en-ZA" sz="1400" b="1" dirty="0">
                          <a:effectLst/>
                          <a:latin typeface="Arial" panose="020B0604020202020204" pitchFamily="34" charset="0"/>
                          <a:cs typeface="Arial" panose="020B0604020202020204" pitchFamily="34" charset="0"/>
                        </a:rPr>
                        <a:t>Costed Research Programme</a:t>
                      </a:r>
                    </a:p>
                    <a:p>
                      <a:pPr algn="l" fontAlgn="base">
                        <a:spcBef>
                          <a:spcPts val="215"/>
                        </a:spcBef>
                        <a:spcAft>
                          <a:spcPts val="0"/>
                        </a:spcAft>
                      </a:pP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algn="l" fontAlgn="base">
                        <a:spcBef>
                          <a:spcPts val="215"/>
                        </a:spcBef>
                        <a:spcAft>
                          <a:spcPts val="0"/>
                        </a:spcAft>
                      </a:pPr>
                      <a:r>
                        <a:rPr lang="en-US" sz="1200" b="1" dirty="0">
                          <a:effectLst/>
                          <a:latin typeface="Arial" panose="020B0604020202020204" pitchFamily="34" charset="0"/>
                          <a:cs typeface="Arial" panose="020B0604020202020204" pitchFamily="34" charset="0"/>
                        </a:rPr>
                        <a:t>4</a:t>
                      </a:r>
                      <a:r>
                        <a:rPr lang="en-US" sz="1200" b="1" baseline="0" dirty="0">
                          <a:effectLst/>
                          <a:latin typeface="Arial" panose="020B0604020202020204" pitchFamily="34" charset="0"/>
                          <a:cs typeface="Arial" panose="020B0604020202020204" pitchFamily="34" charset="0"/>
                        </a:rPr>
                        <a:t> Research Topics for MHSC Consideration for 2020/2021:</a:t>
                      </a:r>
                    </a:p>
                    <a:p>
                      <a:pPr marL="171450" indent="-171450" algn="l" fontAlgn="base">
                        <a:spcBef>
                          <a:spcPts val="215"/>
                        </a:spcBef>
                        <a:spcAft>
                          <a:spcPts val="0"/>
                        </a:spcAft>
                        <a:buFont typeface="Arial" panose="020B0604020202020204" pitchFamily="34" charset="0"/>
                        <a:buChar char="•"/>
                      </a:pPr>
                      <a:r>
                        <a:rPr lang="en-US" sz="1200" b="1" dirty="0">
                          <a:effectLst/>
                          <a:latin typeface="Arial" panose="020B0604020202020204" pitchFamily="34" charset="0"/>
                          <a:cs typeface="Arial" panose="020B0604020202020204" pitchFamily="34" charset="0"/>
                        </a:rPr>
                        <a:t>Assessment of applicable control measures to protect employees from COVID-19 in the SAMI</a:t>
                      </a:r>
                    </a:p>
                    <a:p>
                      <a:pPr marL="171450" indent="-171450" algn="l" fontAlgn="base">
                        <a:spcBef>
                          <a:spcPts val="215"/>
                        </a:spcBef>
                        <a:spcAft>
                          <a:spcPts val="0"/>
                        </a:spcAft>
                        <a:buFont typeface="Arial" panose="020B0604020202020204" pitchFamily="34" charset="0"/>
                        <a:buChar char="•"/>
                      </a:pPr>
                      <a:r>
                        <a:rPr lang="en-US" sz="1200" b="1" dirty="0">
                          <a:effectLst/>
                          <a:latin typeface="Arial" panose="020B0604020202020204" pitchFamily="34" charset="0"/>
                          <a:cs typeface="Arial" panose="020B0604020202020204" pitchFamily="34" charset="0"/>
                        </a:rPr>
                        <a:t>Awareness/promotional material on COVID-19 Pandemic</a:t>
                      </a:r>
                    </a:p>
                    <a:p>
                      <a:pPr marL="171450" indent="-171450" algn="l" fontAlgn="base">
                        <a:spcBef>
                          <a:spcPts val="215"/>
                        </a:spcBef>
                        <a:spcAft>
                          <a:spcPts val="0"/>
                        </a:spcAft>
                        <a:buFont typeface="Arial" panose="020B0604020202020204" pitchFamily="34" charset="0"/>
                        <a:buChar char="•"/>
                      </a:pPr>
                      <a:r>
                        <a:rPr lang="en-US" sz="1200" b="1" dirty="0">
                          <a:effectLst/>
                          <a:latin typeface="Arial" panose="020B0604020202020204" pitchFamily="34" charset="0"/>
                          <a:cs typeface="Arial" panose="020B0604020202020204" pitchFamily="34" charset="0"/>
                        </a:rPr>
                        <a:t>Investigate methods to detect the presence of SARS-COV-2 virus and other viruses on surfaces and in air in the mining environment. </a:t>
                      </a:r>
                    </a:p>
                    <a:p>
                      <a:pPr marL="171450" indent="-171450" algn="l" fontAlgn="base">
                        <a:spcBef>
                          <a:spcPts val="215"/>
                        </a:spcBef>
                        <a:spcAft>
                          <a:spcPts val="0"/>
                        </a:spcAft>
                        <a:buFont typeface="Arial" panose="020B0604020202020204" pitchFamily="34" charset="0"/>
                        <a:buChar char="•"/>
                      </a:pPr>
                      <a:r>
                        <a:rPr lang="en-US" sz="1200" b="1" dirty="0">
                          <a:effectLst/>
                          <a:latin typeface="Arial" panose="020B0604020202020204" pitchFamily="34" charset="0"/>
                          <a:cs typeface="Arial" panose="020B0604020202020204" pitchFamily="34" charset="0"/>
                        </a:rPr>
                        <a:t>Investigate recovery rate of Mine employees from COVID-19 in different working places at South African Mines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Topics to be considered and approved by Council for Minister’s advice</a:t>
                      </a:r>
                    </a:p>
                    <a:p>
                      <a:pPr marL="171450" indent="-1714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Projects to be completed within 3 months</a:t>
                      </a:r>
                      <a:r>
                        <a:rPr lang="en-US" sz="1400" b="1" baseline="0" dirty="0">
                          <a:latin typeface="Arial" panose="020B0604020202020204" pitchFamily="34" charset="0"/>
                          <a:cs typeface="Arial" panose="020B0604020202020204" pitchFamily="34" charset="0"/>
                        </a:rPr>
                        <a:t> to provide advice to the SAMI</a:t>
                      </a:r>
                    </a:p>
                    <a:p>
                      <a:pPr marL="171450" indent="-171450">
                        <a:buFont typeface="Arial" panose="020B0604020202020204" pitchFamily="34" charset="0"/>
                        <a:buChar char="•"/>
                      </a:pPr>
                      <a:endParaRPr lang="en-US" sz="1400" b="1"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Dissemination to take place at various virtual platforms</a:t>
                      </a:r>
                      <a:endParaRPr lang="en-ZA" sz="1400" b="1"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3314836912"/>
                  </a:ext>
                </a:extLst>
              </a:tr>
            </a:tbl>
          </a:graphicData>
        </a:graphic>
      </p:graphicFrame>
      <p:pic>
        <p:nvPicPr>
          <p:cNvPr id="8" name="Picture 2" descr="Coronavirus - ISGLOB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87" r="19105"/>
          <a:stretch/>
        </p:blipFill>
        <p:spPr bwMode="auto">
          <a:xfrm>
            <a:off x="1801091" y="5794135"/>
            <a:ext cx="1228438" cy="9954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F44C8DF-18CC-4D5A-B039-82ACF3FB6BE0}"/>
              </a:ext>
            </a:extLst>
          </p:cNvPr>
          <p:cNvPicPr>
            <a:picLocks noChangeAspect="1"/>
          </p:cNvPicPr>
          <p:nvPr/>
        </p:nvPicPr>
        <p:blipFill rotWithShape="1">
          <a:blip r:embed="rId4"/>
          <a:srcRect l="4273" b="4693"/>
          <a:stretch/>
        </p:blipFill>
        <p:spPr>
          <a:xfrm>
            <a:off x="3772761" y="3630158"/>
            <a:ext cx="2323239" cy="1753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2001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806" y="179113"/>
            <a:ext cx="11235397" cy="584775"/>
          </a:xfrm>
          <a:prstGeom prst="rect">
            <a:avLst/>
          </a:prstGeom>
          <a:noFill/>
        </p:spPr>
        <p:txBody>
          <a:bodyPr wrap="square" rtlCol="0" anchor="ctr">
            <a:spAutoFit/>
          </a:bodyPr>
          <a:lstStyle/>
          <a:p>
            <a:pPr algn="ctr"/>
            <a:r>
              <a:rPr lang="en-US" sz="3200" b="1" dirty="0">
                <a:latin typeface="Arial" panose="020B0604020202020204" pitchFamily="34" charset="0"/>
                <a:cs typeface="Arial" panose="020B0604020202020204" pitchFamily="34" charset="0"/>
              </a:rPr>
              <a:t>COVID-19 MHSC’s Response in the SAMI </a:t>
            </a:r>
          </a:p>
        </p:txBody>
      </p:sp>
      <p:sp>
        <p:nvSpPr>
          <p:cNvPr id="4" name="Slide Number Placeholder 7"/>
          <p:cNvSpPr txBox="1">
            <a:spLocks/>
          </p:cNvSpPr>
          <p:nvPr/>
        </p:nvSpPr>
        <p:spPr bwMode="auto">
          <a:xfrm>
            <a:off x="956602" y="6236210"/>
            <a:ext cx="582706" cy="476250"/>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9</a:t>
            </a:r>
          </a:p>
        </p:txBody>
      </p:sp>
      <p:graphicFrame>
        <p:nvGraphicFramePr>
          <p:cNvPr id="11" name="Table 10"/>
          <p:cNvGraphicFramePr>
            <a:graphicFrameLocks noGrp="1"/>
          </p:cNvGraphicFramePr>
          <p:nvPr>
            <p:extLst>
              <p:ext uri="{D42A27DB-BD31-4B8C-83A1-F6EECF244321}">
                <p14:modId xmlns:p14="http://schemas.microsoft.com/office/powerpoint/2010/main" val="1814679073"/>
              </p:ext>
            </p:extLst>
          </p:nvPr>
        </p:nvGraphicFramePr>
        <p:xfrm>
          <a:off x="974990" y="776761"/>
          <a:ext cx="11217008" cy="4956218"/>
        </p:xfrm>
        <a:graphic>
          <a:graphicData uri="http://schemas.openxmlformats.org/drawingml/2006/table">
            <a:tbl>
              <a:tblPr firstRow="1" bandRow="1">
                <a:tableStyleId>{21E4AEA4-8DFA-4A89-87EB-49C32662AFE0}</a:tableStyleId>
              </a:tblPr>
              <a:tblGrid>
                <a:gridCol w="2804252">
                  <a:extLst>
                    <a:ext uri="{9D8B030D-6E8A-4147-A177-3AD203B41FA5}">
                      <a16:colId xmlns:a16="http://schemas.microsoft.com/office/drawing/2014/main" val="1106094772"/>
                    </a:ext>
                  </a:extLst>
                </a:gridCol>
                <a:gridCol w="2804252">
                  <a:extLst>
                    <a:ext uri="{9D8B030D-6E8A-4147-A177-3AD203B41FA5}">
                      <a16:colId xmlns:a16="http://schemas.microsoft.com/office/drawing/2014/main" val="3964189405"/>
                    </a:ext>
                  </a:extLst>
                </a:gridCol>
                <a:gridCol w="2804252">
                  <a:extLst>
                    <a:ext uri="{9D8B030D-6E8A-4147-A177-3AD203B41FA5}">
                      <a16:colId xmlns:a16="http://schemas.microsoft.com/office/drawing/2014/main" val="3296399688"/>
                    </a:ext>
                  </a:extLst>
                </a:gridCol>
                <a:gridCol w="2804252">
                  <a:extLst>
                    <a:ext uri="{9D8B030D-6E8A-4147-A177-3AD203B41FA5}">
                      <a16:colId xmlns:a16="http://schemas.microsoft.com/office/drawing/2014/main" val="2163891178"/>
                    </a:ext>
                  </a:extLst>
                </a:gridCol>
              </a:tblGrid>
              <a:tr h="528952">
                <a:tc>
                  <a:txBody>
                    <a:bodyPr/>
                    <a:lstStyle/>
                    <a:p>
                      <a:r>
                        <a:rPr lang="en-US" sz="1400" dirty="0"/>
                        <a:t>Strategic</a:t>
                      </a:r>
                      <a:r>
                        <a:rPr lang="en-US" sz="1400" baseline="0" dirty="0"/>
                        <a:t> Objective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APP Initiative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COVID-19 related initiative</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r>
                        <a:rPr lang="en-US" sz="1400" dirty="0"/>
                        <a:t>Facilitation Plan</a:t>
                      </a:r>
                      <a:endParaRPr lang="en-ZA" sz="1400"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2300550832"/>
                  </a:ext>
                </a:extLst>
              </a:tr>
              <a:tr h="1905685">
                <a:tc>
                  <a:txBody>
                    <a:bodyPr/>
                    <a:lstStyle/>
                    <a:p>
                      <a:pPr algn="l" fontAlgn="base">
                        <a:spcBef>
                          <a:spcPts val="215"/>
                        </a:spcBef>
                        <a:spcAft>
                          <a:spcPts val="0"/>
                        </a:spcAft>
                      </a:pPr>
                      <a:r>
                        <a:rPr lang="en-US" sz="1600" b="1" dirty="0">
                          <a:effectLst/>
                          <a:latin typeface="Arial" panose="020B0604020202020204" pitchFamily="34" charset="0"/>
                          <a:cs typeface="Arial" panose="020B0604020202020204" pitchFamily="34" charset="0"/>
                        </a:rPr>
                        <a:t>CP01-Provide advice to the Minister on health and safety matters in the South African Mining Industry and communities affected by mining</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algn="l" fontAlgn="base">
                        <a:spcBef>
                          <a:spcPts val="215"/>
                        </a:spcBef>
                        <a:spcAft>
                          <a:spcPts val="0"/>
                        </a:spcAft>
                      </a:pPr>
                      <a:r>
                        <a:rPr lang="en-US" sz="1400" b="1" dirty="0">
                          <a:effectLst/>
                          <a:latin typeface="Arial" panose="020B0604020202020204" pitchFamily="34" charset="0"/>
                          <a:cs typeface="Arial" panose="020B0604020202020204" pitchFamily="34" charset="0"/>
                        </a:rPr>
                        <a:t>Review the State of Health and Safety Performance in the SAMI and Advice the Minister on Relevant Interventions</a:t>
                      </a:r>
                      <a:r>
                        <a:rPr lang="en-US" sz="1400" b="0" dirty="0">
                          <a:effectLst/>
                        </a:rPr>
                        <a:t>.</a:t>
                      </a:r>
                      <a:endParaRPr lang="en-US" sz="1400" b="0"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r>
                        <a:rPr lang="en-US" sz="1400" b="1" dirty="0">
                          <a:latin typeface="Arial" panose="020B0604020202020204" pitchFamily="34" charset="0"/>
                          <a:cs typeface="Arial" panose="020B0604020202020204" pitchFamily="34" charset="0"/>
                        </a:rPr>
                        <a:t>Reviews to be done from</a:t>
                      </a:r>
                      <a:r>
                        <a:rPr lang="en-US" sz="1400" b="1" baseline="0" dirty="0">
                          <a:latin typeface="Arial" panose="020B0604020202020204" pitchFamily="34" charset="0"/>
                          <a:cs typeface="Arial" panose="020B0604020202020204" pitchFamily="34" charset="0"/>
                        </a:rPr>
                        <a:t> analysis of the COVID-19 reports that will be extracted from the OHS Milestones and COVID-19 Reporting Portal</a:t>
                      </a:r>
                      <a:endParaRPr lang="en-ZA" sz="1400" b="1"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pPr marL="171450" indent="-171450">
                        <a:buFont typeface="Arial" panose="020B0604020202020204" pitchFamily="34" charset="0"/>
                        <a:buChar char="•"/>
                      </a:pPr>
                      <a:r>
                        <a:rPr lang="en-US" sz="1400" b="1" dirty="0">
                          <a:latin typeface="Arial" panose="020B0604020202020204" pitchFamily="34" charset="0"/>
                          <a:cs typeface="Arial" panose="020B0604020202020204" pitchFamily="34" charset="0"/>
                        </a:rPr>
                        <a:t>Reports</a:t>
                      </a:r>
                      <a:r>
                        <a:rPr lang="en-US" sz="1400" b="1" baseline="0" dirty="0">
                          <a:latin typeface="Arial" panose="020B0604020202020204" pitchFamily="34" charset="0"/>
                          <a:cs typeface="Arial" panose="020B0604020202020204" pitchFamily="34" charset="0"/>
                        </a:rPr>
                        <a:t> to be analyzed once the portal is operational.</a:t>
                      </a:r>
                    </a:p>
                    <a:p>
                      <a:pPr marL="171450" indent="-1714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DMRE and the Minister to be advised accordingly on adherence to regulations and recommendations thereof</a:t>
                      </a:r>
                      <a:endParaRPr lang="en-ZA" sz="1400" b="1" dirty="0">
                        <a:latin typeface="Arial" panose="020B0604020202020204" pitchFamily="34" charset="0"/>
                        <a:cs typeface="Arial" panose="020B0604020202020204" pitchFamily="34" charset="0"/>
                      </a:endParaRPr>
                    </a:p>
                  </a:txBody>
                  <a:tcPr>
                    <a:cell3D prstMaterial="dkEdge">
                      <a:bevel/>
                      <a:lightRig rig="flood" dir="t"/>
                    </a:cell3D>
                  </a:tcPr>
                </a:tc>
                <a:extLst>
                  <a:ext uri="{0D108BD9-81ED-4DB2-BD59-A6C34878D82A}">
                    <a16:rowId xmlns:a16="http://schemas.microsoft.com/office/drawing/2014/main" val="3420720079"/>
                  </a:ext>
                </a:extLst>
              </a:tr>
              <a:tr h="2521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CP02-Promote a culture of health and safety in the SAMI through engagement, communication, participation and dissemination of OHS best practices</a:t>
                      </a:r>
                    </a:p>
                    <a:p>
                      <a:endParaRPr lang="en-US" sz="1400" dirty="0"/>
                    </a:p>
                    <a:p>
                      <a:endParaRPr lang="en-ZA" sz="1400" dirty="0"/>
                    </a:p>
                  </a:txBody>
                  <a:tcPr>
                    <a:cell3D prstMaterial="dkEdge">
                      <a:bevel/>
                      <a:lightRig rig="flood" dir="t"/>
                    </a:cell3D>
                  </a:tcPr>
                </a:tc>
                <a:tc>
                  <a:txBody>
                    <a:bodyPr/>
                    <a:lstStyle/>
                    <a:p>
                      <a:pPr algn="l" fontAlgn="base">
                        <a:spcBef>
                          <a:spcPts val="215"/>
                        </a:spcBef>
                        <a:spcAft>
                          <a:spcPts val="0"/>
                        </a:spcAft>
                      </a:pPr>
                      <a:r>
                        <a:rPr lang="en-US" sz="1400" b="1" dirty="0">
                          <a:effectLst/>
                          <a:latin typeface="Arial" panose="020B0604020202020204" pitchFamily="34" charset="0"/>
                          <a:cs typeface="Arial" panose="020B0604020202020204" pitchFamily="34" charset="0"/>
                        </a:rPr>
                        <a:t>Dissemination</a:t>
                      </a:r>
                      <a:r>
                        <a:rPr lang="en-US" sz="1400" b="1" baseline="0" dirty="0">
                          <a:effectLst/>
                          <a:latin typeface="Arial" panose="020B0604020202020204" pitchFamily="34" charset="0"/>
                          <a:cs typeface="Arial" panose="020B0604020202020204" pitchFamily="34" charset="0"/>
                        </a:rPr>
                        <a:t> strategy</a:t>
                      </a:r>
                    </a:p>
                    <a:p>
                      <a:pPr algn="l" fontAlgn="base">
                        <a:spcBef>
                          <a:spcPts val="215"/>
                        </a:spcBef>
                        <a:spcAft>
                          <a:spcPts val="0"/>
                        </a:spcAft>
                      </a:pPr>
                      <a:endParaRPr lang="en-US" sz="1400" b="0" baseline="0"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algn="l" fontAlgn="base">
                        <a:spcBef>
                          <a:spcPts val="215"/>
                        </a:spcBef>
                        <a:spcAft>
                          <a:spcPts val="0"/>
                        </a:spcAft>
                      </a:pPr>
                      <a:r>
                        <a:rPr lang="en-US" sz="1400" b="1" baseline="0" dirty="0">
                          <a:effectLst/>
                          <a:latin typeface="Arial" panose="020B0604020202020204" pitchFamily="34" charset="0"/>
                          <a:cs typeface="Arial" panose="020B0604020202020204" pitchFamily="34" charset="0"/>
                        </a:rPr>
                        <a:t>Share MHSC COVID-19 related outcomes/ measures with various stakeholders</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a:cell3D prstMaterial="dkEdge">
                      <a:bevel/>
                      <a:lightRig rig="flood" dir="t"/>
                    </a:cell3D>
                  </a:tcPr>
                </a:tc>
                <a:tc>
                  <a:txBody>
                    <a:bodyPr/>
                    <a:lstStyle/>
                    <a:p>
                      <a:pPr marL="171450" indent="-1714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Presentation at various platforms to facilitate implementation i.e (MMPA, SAIMM, RTFs)</a:t>
                      </a:r>
                    </a:p>
                    <a:p>
                      <a:pPr marL="171450" indent="-171450">
                        <a:buFont typeface="Arial" panose="020B0604020202020204" pitchFamily="34" charset="0"/>
                        <a:buChar char="•"/>
                      </a:pPr>
                      <a:r>
                        <a:rPr lang="en-US" sz="1400" b="1" baseline="0" dirty="0">
                          <a:latin typeface="Arial" panose="020B0604020202020204" pitchFamily="34" charset="0"/>
                          <a:cs typeface="Arial" panose="020B0604020202020204" pitchFamily="34" charset="0"/>
                        </a:rPr>
                        <a:t>Continual updating of COVID-19 related data on the MHSC website </a:t>
                      </a:r>
                    </a:p>
                  </a:txBody>
                  <a:tcPr>
                    <a:cell3D prstMaterial="dkEdge">
                      <a:bevel/>
                      <a:lightRig rig="flood" dir="t"/>
                    </a:cell3D>
                  </a:tcPr>
                </a:tc>
                <a:extLst>
                  <a:ext uri="{0D108BD9-81ED-4DB2-BD59-A6C34878D82A}">
                    <a16:rowId xmlns:a16="http://schemas.microsoft.com/office/drawing/2014/main" val="3314836912"/>
                  </a:ext>
                </a:extLst>
              </a:tr>
            </a:tbl>
          </a:graphicData>
        </a:graphic>
      </p:graphicFrame>
      <p:pic>
        <p:nvPicPr>
          <p:cNvPr id="14" name="Picture 2" descr="South Africa: COVID-19 Guidelines and Code of Practice unpack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1587" y="5877622"/>
            <a:ext cx="1587941" cy="852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402173-F5EF-4C5D-B9EB-0D0FC070CB2F}"/>
              </a:ext>
            </a:extLst>
          </p:cNvPr>
          <p:cNvPicPr>
            <a:picLocks noChangeAspect="1"/>
          </p:cNvPicPr>
          <p:nvPr/>
        </p:nvPicPr>
        <p:blipFill>
          <a:blip r:embed="rId4"/>
          <a:stretch>
            <a:fillRect/>
          </a:stretch>
        </p:blipFill>
        <p:spPr>
          <a:xfrm>
            <a:off x="3859017" y="3738309"/>
            <a:ext cx="2580080" cy="1497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extLst>
      <p:ext uri="{BB962C8B-B14F-4D97-AF65-F5344CB8AC3E}">
        <p14:creationId xmlns:p14="http://schemas.microsoft.com/office/powerpoint/2010/main" val="3232811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1552</Words>
  <Application>Microsoft Office PowerPoint</Application>
  <PresentationFormat>Widescreen</PresentationFormat>
  <Paragraphs>225</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Thegy Rajha</dc:creator>
  <cp:lastModifiedBy>Thabo Dube</cp:lastModifiedBy>
  <cp:revision>883</cp:revision>
  <cp:lastPrinted>2019-11-09T04:56:21Z</cp:lastPrinted>
  <dcterms:created xsi:type="dcterms:W3CDTF">2016-03-16T12:56:09Z</dcterms:created>
  <dcterms:modified xsi:type="dcterms:W3CDTF">2020-07-27T15:06:17Z</dcterms:modified>
  <cp:contentStatus/>
</cp:coreProperties>
</file>