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2"/>
  </p:notesMasterIdLst>
  <p:handoutMasterIdLst>
    <p:handoutMasterId r:id="rId13"/>
  </p:handoutMasterIdLst>
  <p:sldIdLst>
    <p:sldId id="357" r:id="rId2"/>
    <p:sldId id="358" r:id="rId3"/>
    <p:sldId id="359" r:id="rId4"/>
    <p:sldId id="323" r:id="rId5"/>
    <p:sldId id="317" r:id="rId6"/>
    <p:sldId id="321" r:id="rId7"/>
    <p:sldId id="360" r:id="rId8"/>
    <p:sldId id="363" r:id="rId9"/>
    <p:sldId id="361" r:id="rId10"/>
    <p:sldId id="362" r:id="rId11"/>
  </p:sldIdLst>
  <p:sldSz cx="9144000" cy="6858000" type="screen4x3"/>
  <p:notesSz cx="6797675" cy="9926638"/>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5415"/>
    <a:srgbClr val="EF4718"/>
    <a:srgbClr val="3399FF"/>
    <a:srgbClr val="EB6529"/>
    <a:srgbClr val="CC6600"/>
    <a:srgbClr val="FFCC00"/>
    <a:srgbClr val="006600"/>
    <a:srgbClr val="663300"/>
    <a:srgbClr val="996633"/>
    <a:srgbClr val="1BB7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195" autoAdjust="0"/>
    <p:restoredTop sz="94654" autoAdjust="0"/>
  </p:normalViewPr>
  <p:slideViewPr>
    <p:cSldViewPr>
      <p:cViewPr varScale="1">
        <p:scale>
          <a:sx n="73" d="100"/>
          <a:sy n="73" d="100"/>
        </p:scale>
        <p:origin x="1800" y="7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F262FEF6-2BDC-49A2-8AE2-47B78B8789B7}" type="datetimeFigureOut">
              <a:rPr lang="en-ZA" smtClean="0"/>
              <a:t>2020/07/22</a:t>
            </a:fld>
            <a:endParaRPr lang="en-ZA" dirty="0"/>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94E8E325-035B-41F4-85E4-22A0853C64A3}" type="slidenum">
              <a:rPr lang="en-ZA" smtClean="0"/>
              <a:t>‹#›</a:t>
            </a:fld>
            <a:endParaRPr lang="en-ZA" dirty="0"/>
          </a:p>
        </p:txBody>
      </p:sp>
    </p:spTree>
    <p:extLst>
      <p:ext uri="{BB962C8B-B14F-4D97-AF65-F5344CB8AC3E}">
        <p14:creationId xmlns:p14="http://schemas.microsoft.com/office/powerpoint/2010/main" val="20572277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49CDFE4-4552-4B35-BDB0-2CB3B546C751}" type="datetimeFigureOut">
              <a:rPr lang="en-ZA" smtClean="0"/>
              <a:t>2020/07/22</a:t>
            </a:fld>
            <a:endParaRPr lang="en-ZA" dirty="0"/>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5A497AE-4649-49E7-B440-548FA4D529C1}" type="slidenum">
              <a:rPr lang="en-ZA" smtClean="0"/>
              <a:t>‹#›</a:t>
            </a:fld>
            <a:endParaRPr lang="en-ZA" dirty="0"/>
          </a:p>
        </p:txBody>
      </p:sp>
    </p:spTree>
    <p:extLst>
      <p:ext uri="{BB962C8B-B14F-4D97-AF65-F5344CB8AC3E}">
        <p14:creationId xmlns:p14="http://schemas.microsoft.com/office/powerpoint/2010/main" val="359425230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5A497AE-4649-49E7-B440-548FA4D529C1}" type="slidenum">
              <a:rPr lang="en-ZA" smtClean="0"/>
              <a:t>1</a:t>
            </a:fld>
            <a:endParaRPr lang="en-ZA" dirty="0"/>
          </a:p>
        </p:txBody>
      </p:sp>
    </p:spTree>
    <p:extLst>
      <p:ext uri="{BB962C8B-B14F-4D97-AF65-F5344CB8AC3E}">
        <p14:creationId xmlns:p14="http://schemas.microsoft.com/office/powerpoint/2010/main" val="4133780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5A497AE-4649-49E7-B440-548FA4D529C1}" type="slidenum">
              <a:rPr lang="en-ZA" smtClean="0"/>
              <a:t>4</a:t>
            </a:fld>
            <a:endParaRPr lang="en-ZA" dirty="0"/>
          </a:p>
        </p:txBody>
      </p:sp>
    </p:spTree>
    <p:extLst>
      <p:ext uri="{BB962C8B-B14F-4D97-AF65-F5344CB8AC3E}">
        <p14:creationId xmlns:p14="http://schemas.microsoft.com/office/powerpoint/2010/main" val="1243492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5A497AE-4649-49E7-B440-548FA4D529C1}" type="slidenum">
              <a:rPr lang="en-ZA" smtClean="0"/>
              <a:t>5</a:t>
            </a:fld>
            <a:endParaRPr lang="en-ZA" dirty="0"/>
          </a:p>
        </p:txBody>
      </p:sp>
    </p:spTree>
    <p:extLst>
      <p:ext uri="{BB962C8B-B14F-4D97-AF65-F5344CB8AC3E}">
        <p14:creationId xmlns:p14="http://schemas.microsoft.com/office/powerpoint/2010/main" val="4000012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5A497AE-4649-49E7-B440-548FA4D529C1}" type="slidenum">
              <a:rPr lang="en-ZA" smtClean="0"/>
              <a:t>6</a:t>
            </a:fld>
            <a:endParaRPr lang="en-ZA" dirty="0"/>
          </a:p>
        </p:txBody>
      </p:sp>
    </p:spTree>
    <p:extLst>
      <p:ext uri="{BB962C8B-B14F-4D97-AF65-F5344CB8AC3E}">
        <p14:creationId xmlns:p14="http://schemas.microsoft.com/office/powerpoint/2010/main" val="3181636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USAASA due to HR capacity is unable to rollout three programmes under BDM. The 78million is only for this financial year end. In the same vein USAASA has received 242 million interest. USAASA will present detailed plans on all three activities under BDM. </a:t>
            </a:r>
            <a:endParaRPr lang="en-ZA" dirty="0"/>
          </a:p>
        </p:txBody>
      </p:sp>
      <p:sp>
        <p:nvSpPr>
          <p:cNvPr id="4" name="Slide Number Placeholder 3"/>
          <p:cNvSpPr>
            <a:spLocks noGrp="1"/>
          </p:cNvSpPr>
          <p:nvPr>
            <p:ph type="sldNum" sz="quarter" idx="10"/>
          </p:nvPr>
        </p:nvSpPr>
        <p:spPr/>
        <p:txBody>
          <a:bodyPr/>
          <a:lstStyle/>
          <a:p>
            <a:fld id="{B5A497AE-4649-49E7-B440-548FA4D529C1}" type="slidenum">
              <a:rPr lang="en-ZA" smtClean="0"/>
              <a:t>7</a:t>
            </a:fld>
            <a:endParaRPr lang="en-ZA" dirty="0"/>
          </a:p>
        </p:txBody>
      </p:sp>
    </p:spTree>
    <p:extLst>
      <p:ext uri="{BB962C8B-B14F-4D97-AF65-F5344CB8AC3E}">
        <p14:creationId xmlns:p14="http://schemas.microsoft.com/office/powerpoint/2010/main" val="858093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5A497AE-4649-49E7-B440-548FA4D529C1}" type="slidenum">
              <a:rPr lang="en-ZA" smtClean="0"/>
              <a:t>8</a:t>
            </a:fld>
            <a:endParaRPr lang="en-ZA" dirty="0"/>
          </a:p>
        </p:txBody>
      </p:sp>
    </p:spTree>
    <p:extLst>
      <p:ext uri="{BB962C8B-B14F-4D97-AF65-F5344CB8AC3E}">
        <p14:creationId xmlns:p14="http://schemas.microsoft.com/office/powerpoint/2010/main" val="3700732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B5A497AE-4649-49E7-B440-548FA4D529C1}" type="slidenum">
              <a:rPr lang="en-ZA" smtClean="0"/>
              <a:t>9</a:t>
            </a:fld>
            <a:endParaRPr lang="en-ZA" dirty="0"/>
          </a:p>
        </p:txBody>
      </p:sp>
    </p:spTree>
    <p:extLst>
      <p:ext uri="{BB962C8B-B14F-4D97-AF65-F5344CB8AC3E}">
        <p14:creationId xmlns:p14="http://schemas.microsoft.com/office/powerpoint/2010/main" val="39124419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n-lt"/>
              </a:rPr>
              <a:t>Leaving a shortfall of R364 million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n-lt"/>
              </a:rPr>
              <a:t>Creating a further shortfall of approximately R4.1 billion </a:t>
            </a:r>
            <a:endParaRPr lang="en-ZA"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ZA" dirty="0">
              <a:latin typeface="+mn-lt"/>
            </a:endParaRPr>
          </a:p>
          <a:p>
            <a:endParaRPr lang="en-ZA" dirty="0"/>
          </a:p>
        </p:txBody>
      </p:sp>
      <p:sp>
        <p:nvSpPr>
          <p:cNvPr id="4" name="Slide Number Placeholder 3"/>
          <p:cNvSpPr>
            <a:spLocks noGrp="1"/>
          </p:cNvSpPr>
          <p:nvPr>
            <p:ph type="sldNum" sz="quarter" idx="5"/>
          </p:nvPr>
        </p:nvSpPr>
        <p:spPr/>
        <p:txBody>
          <a:bodyPr/>
          <a:lstStyle/>
          <a:p>
            <a:fld id="{21E53ED0-7F37-4356-8CD8-B3CA293156E2}" type="slidenum">
              <a:rPr lang="en-ZA" smtClean="0"/>
              <a:t>10</a:t>
            </a:fld>
            <a:endParaRPr lang="en-ZA" dirty="0"/>
          </a:p>
        </p:txBody>
      </p:sp>
    </p:spTree>
    <p:extLst>
      <p:ext uri="{BB962C8B-B14F-4D97-AF65-F5344CB8AC3E}">
        <p14:creationId xmlns:p14="http://schemas.microsoft.com/office/powerpoint/2010/main" val="2798972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lvl1pPr>
              <a:defRPr smtClean="0"/>
            </a:lvl1pPr>
          </a:lstStyle>
          <a:p>
            <a:pPr>
              <a:defRPr/>
            </a:pPr>
            <a:endParaRPr lang="en-US" dirty="0"/>
          </a:p>
        </p:txBody>
      </p:sp>
      <p:sp>
        <p:nvSpPr>
          <p:cNvPr id="5" name="Footer Placeholder 4"/>
          <p:cNvSpPr>
            <a:spLocks noGrp="1"/>
          </p:cNvSpPr>
          <p:nvPr>
            <p:ph type="ftr" sz="quarter" idx="11"/>
          </p:nvPr>
        </p:nvSpPr>
        <p:spPr/>
        <p:txBody>
          <a:bodyPr/>
          <a:lstStyle>
            <a:lvl1pPr>
              <a:defRPr smtClean="0">
                <a:solidFill>
                  <a:srgbClr val="E15415"/>
                </a:solidFill>
              </a:defRPr>
            </a:lvl1pPr>
          </a:lstStyle>
          <a:p>
            <a:pPr>
              <a:defRPr/>
            </a:pPr>
            <a:r>
              <a:rPr lang="en-ZA" dirty="0"/>
              <a:t>Building a better life for all through an enabling and sustainable world class information and communication technologies environment</a:t>
            </a:r>
            <a:endParaRPr lang="en-US" dirty="0"/>
          </a:p>
        </p:txBody>
      </p:sp>
      <p:sp>
        <p:nvSpPr>
          <p:cNvPr id="6" name="Slide Number Placeholder 5"/>
          <p:cNvSpPr>
            <a:spLocks noGrp="1"/>
          </p:cNvSpPr>
          <p:nvPr>
            <p:ph type="sldNum" sz="quarter" idx="12"/>
          </p:nvPr>
        </p:nvSpPr>
        <p:spPr/>
        <p:txBody>
          <a:bodyPr/>
          <a:lstStyle>
            <a:lvl1pPr>
              <a:defRPr smtClean="0"/>
            </a:lvl1pPr>
          </a:lstStyle>
          <a:p>
            <a:pPr>
              <a:defRPr/>
            </a:pPr>
            <a:fld id="{77524D01-1AE4-4D37-9144-60BB9F385A78}"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smtClean="0"/>
            </a:lvl1pPr>
          </a:lstStyle>
          <a:p>
            <a:pPr>
              <a:defRPr/>
            </a:pPr>
            <a:endParaRPr lang="en-US" dirty="0"/>
          </a:p>
        </p:txBody>
      </p:sp>
      <p:sp>
        <p:nvSpPr>
          <p:cNvPr id="5" name="Footer Placeholder 4"/>
          <p:cNvSpPr>
            <a:spLocks noGrp="1"/>
          </p:cNvSpPr>
          <p:nvPr>
            <p:ph type="ftr" sz="quarter" idx="11"/>
          </p:nvPr>
        </p:nvSpPr>
        <p:spPr/>
        <p:txBody>
          <a:bodyPr/>
          <a:lstStyle>
            <a:lvl1pPr>
              <a:defRPr smtClean="0">
                <a:solidFill>
                  <a:srgbClr val="E15415"/>
                </a:solidFill>
              </a:defRPr>
            </a:lvl1pPr>
          </a:lstStyle>
          <a:p>
            <a:pPr>
              <a:defRPr/>
            </a:pPr>
            <a:r>
              <a:rPr lang="en-ZA" dirty="0"/>
              <a:t>Building a better life for all through an enabling and sustainable world class information and communication technologies environment</a:t>
            </a:r>
            <a:endParaRPr lang="en-US" dirty="0"/>
          </a:p>
        </p:txBody>
      </p:sp>
      <p:sp>
        <p:nvSpPr>
          <p:cNvPr id="6" name="Slide Number Placeholder 5"/>
          <p:cNvSpPr>
            <a:spLocks noGrp="1"/>
          </p:cNvSpPr>
          <p:nvPr>
            <p:ph type="sldNum" sz="quarter" idx="12"/>
          </p:nvPr>
        </p:nvSpPr>
        <p:spPr/>
        <p:txBody>
          <a:bodyPr/>
          <a:lstStyle>
            <a:lvl1pPr>
              <a:defRPr smtClean="0"/>
            </a:lvl1pPr>
          </a:lstStyle>
          <a:p>
            <a:pPr>
              <a:defRPr/>
            </a:pPr>
            <a:fld id="{3EC24E7A-7641-4AC2-BAC7-280295D8C6B5}"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46750"/>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019800" cy="574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smtClean="0"/>
            </a:lvl1pPr>
          </a:lstStyle>
          <a:p>
            <a:pPr>
              <a:defRPr/>
            </a:pPr>
            <a:endParaRPr lang="en-US" dirty="0"/>
          </a:p>
        </p:txBody>
      </p:sp>
      <p:sp>
        <p:nvSpPr>
          <p:cNvPr id="5" name="Footer Placeholder 4"/>
          <p:cNvSpPr>
            <a:spLocks noGrp="1"/>
          </p:cNvSpPr>
          <p:nvPr>
            <p:ph type="ftr" sz="quarter" idx="11"/>
          </p:nvPr>
        </p:nvSpPr>
        <p:spPr/>
        <p:txBody>
          <a:bodyPr/>
          <a:lstStyle>
            <a:lvl1pPr>
              <a:defRPr smtClean="0">
                <a:solidFill>
                  <a:srgbClr val="E15415"/>
                </a:solidFill>
              </a:defRPr>
            </a:lvl1pPr>
          </a:lstStyle>
          <a:p>
            <a:pPr>
              <a:defRPr/>
            </a:pPr>
            <a:r>
              <a:rPr lang="en-ZA" dirty="0"/>
              <a:t>Building a better life for all through an enabling and sustainable world class information and communication technologies environment</a:t>
            </a:r>
            <a:endParaRPr lang="en-US" dirty="0"/>
          </a:p>
        </p:txBody>
      </p:sp>
      <p:sp>
        <p:nvSpPr>
          <p:cNvPr id="6" name="Slide Number Placeholder 5"/>
          <p:cNvSpPr>
            <a:spLocks noGrp="1"/>
          </p:cNvSpPr>
          <p:nvPr>
            <p:ph type="sldNum" sz="quarter" idx="12"/>
          </p:nvPr>
        </p:nvSpPr>
        <p:spPr/>
        <p:txBody>
          <a:bodyPr/>
          <a:lstStyle>
            <a:lvl1pPr>
              <a:defRPr smtClean="0"/>
            </a:lvl1pPr>
          </a:lstStyle>
          <a:p>
            <a:pPr>
              <a:defRPr/>
            </a:pPr>
            <a:fld id="{9DB8B379-2703-465C-AFA4-21AFDF7A3E4B}"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475163" cy="1143000"/>
          </a:xfrm>
        </p:spPr>
        <p:txBody>
          <a:bodyPr/>
          <a:lstStyle/>
          <a:p>
            <a:r>
              <a:rPr lang="en-US"/>
              <a:t>Click to edit Master title style</a:t>
            </a:r>
            <a:endParaRPr lang="en-ZA"/>
          </a:p>
        </p:txBody>
      </p:sp>
      <p:sp>
        <p:nvSpPr>
          <p:cNvPr id="3" name="Text Placeholder 2"/>
          <p:cNvSpPr>
            <a:spLocks noGrp="1"/>
          </p:cNvSpPr>
          <p:nvPr>
            <p:ph type="body" sz="half" idx="1"/>
          </p:nvPr>
        </p:nvSpPr>
        <p:spPr>
          <a:xfrm>
            <a:off x="457200" y="1600200"/>
            <a:ext cx="4038600" cy="4421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lipArt Placeholder 3"/>
          <p:cNvSpPr>
            <a:spLocks noGrp="1"/>
          </p:cNvSpPr>
          <p:nvPr>
            <p:ph type="clipArt" sz="half" idx="2"/>
          </p:nvPr>
        </p:nvSpPr>
        <p:spPr>
          <a:xfrm>
            <a:off x="4648200" y="1600200"/>
            <a:ext cx="4038600" cy="4421188"/>
          </a:xfrm>
        </p:spPr>
        <p:txBody>
          <a:bodyPr/>
          <a:lstStyle/>
          <a:p>
            <a:pPr lvl="0"/>
            <a:endParaRPr lang="en-ZA" noProof="0" dirty="0"/>
          </a:p>
        </p:txBody>
      </p:sp>
      <p:sp>
        <p:nvSpPr>
          <p:cNvPr id="5" name="Date Placeholder 4"/>
          <p:cNvSpPr>
            <a:spLocks noGrp="1"/>
          </p:cNvSpPr>
          <p:nvPr>
            <p:ph type="dt" sz="half" idx="10"/>
          </p:nvPr>
        </p:nvSpPr>
        <p:spPr/>
        <p:txBody>
          <a:bodyPr/>
          <a:lstStyle>
            <a:lvl1pPr>
              <a:defRPr smtClean="0"/>
            </a:lvl1pPr>
          </a:lstStyle>
          <a:p>
            <a:pPr>
              <a:defRPr/>
            </a:pPr>
            <a:endParaRPr lang="en-US" dirty="0"/>
          </a:p>
        </p:txBody>
      </p:sp>
      <p:sp>
        <p:nvSpPr>
          <p:cNvPr id="6" name="Footer Placeholder 5"/>
          <p:cNvSpPr>
            <a:spLocks noGrp="1"/>
          </p:cNvSpPr>
          <p:nvPr>
            <p:ph type="ftr" sz="quarter" idx="11"/>
          </p:nvPr>
        </p:nvSpPr>
        <p:spPr/>
        <p:txBody>
          <a:bodyPr/>
          <a:lstStyle>
            <a:lvl1pPr>
              <a:defRPr smtClean="0">
                <a:solidFill>
                  <a:srgbClr val="E15415"/>
                </a:solidFill>
              </a:defRPr>
            </a:lvl1pPr>
          </a:lstStyle>
          <a:p>
            <a:pPr>
              <a:defRPr/>
            </a:pPr>
            <a:r>
              <a:rPr lang="en-ZA" dirty="0"/>
              <a:t>Building a better life for all through an enabling and sustainable world class information and communication technologies environment</a:t>
            </a:r>
            <a:endParaRPr lang="en-US" dirty="0"/>
          </a:p>
        </p:txBody>
      </p:sp>
      <p:sp>
        <p:nvSpPr>
          <p:cNvPr id="7" name="Slide Number Placeholder 6"/>
          <p:cNvSpPr>
            <a:spLocks noGrp="1"/>
          </p:cNvSpPr>
          <p:nvPr>
            <p:ph type="sldNum" sz="quarter" idx="12"/>
          </p:nvPr>
        </p:nvSpPr>
        <p:spPr/>
        <p:txBody>
          <a:bodyPr/>
          <a:lstStyle>
            <a:lvl1pPr>
              <a:defRPr smtClean="0"/>
            </a:lvl1pPr>
          </a:lstStyle>
          <a:p>
            <a:pPr>
              <a:defRPr/>
            </a:pPr>
            <a:fld id="{FF7A930C-9F51-4BB6-8DBB-EDAB0DE2C28C}"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smtClean="0"/>
            </a:lvl1pPr>
          </a:lstStyle>
          <a:p>
            <a:pPr>
              <a:defRPr/>
            </a:pPr>
            <a:endParaRPr lang="en-US" dirty="0"/>
          </a:p>
        </p:txBody>
      </p:sp>
      <p:sp>
        <p:nvSpPr>
          <p:cNvPr id="5" name="Footer Placeholder 4"/>
          <p:cNvSpPr>
            <a:spLocks noGrp="1"/>
          </p:cNvSpPr>
          <p:nvPr>
            <p:ph type="ftr" sz="quarter" idx="11"/>
          </p:nvPr>
        </p:nvSpPr>
        <p:spPr/>
        <p:txBody>
          <a:bodyPr/>
          <a:lstStyle>
            <a:lvl1pPr>
              <a:defRPr smtClean="0">
                <a:solidFill>
                  <a:srgbClr val="E15415"/>
                </a:solidFill>
              </a:defRPr>
            </a:lvl1pPr>
          </a:lstStyle>
          <a:p>
            <a:pPr>
              <a:defRPr/>
            </a:pPr>
            <a:r>
              <a:rPr lang="en-ZA" dirty="0"/>
              <a:t>Building a better life for all through an enabling and sustainable world class information and communication technologies environment</a:t>
            </a:r>
            <a:endParaRPr lang="en-US" dirty="0"/>
          </a:p>
        </p:txBody>
      </p:sp>
      <p:sp>
        <p:nvSpPr>
          <p:cNvPr id="6" name="Slide Number Placeholder 5"/>
          <p:cNvSpPr>
            <a:spLocks noGrp="1"/>
          </p:cNvSpPr>
          <p:nvPr>
            <p:ph type="sldNum" sz="quarter" idx="12"/>
          </p:nvPr>
        </p:nvSpPr>
        <p:spPr/>
        <p:txBody>
          <a:bodyPr/>
          <a:lstStyle>
            <a:lvl1pPr>
              <a:defRPr smtClean="0"/>
            </a:lvl1pPr>
          </a:lstStyle>
          <a:p>
            <a:pPr>
              <a:defRPr/>
            </a:pPr>
            <a:fld id="{9D44A426-DFCB-4D22-8628-9A98DE198809}"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endParaRPr lang="en-US" dirty="0"/>
          </a:p>
        </p:txBody>
      </p:sp>
      <p:sp>
        <p:nvSpPr>
          <p:cNvPr id="5" name="Footer Placeholder 4"/>
          <p:cNvSpPr>
            <a:spLocks noGrp="1"/>
          </p:cNvSpPr>
          <p:nvPr>
            <p:ph type="ftr" sz="quarter" idx="11"/>
          </p:nvPr>
        </p:nvSpPr>
        <p:spPr/>
        <p:txBody>
          <a:bodyPr/>
          <a:lstStyle>
            <a:lvl1pPr>
              <a:defRPr smtClean="0">
                <a:solidFill>
                  <a:srgbClr val="E15415"/>
                </a:solidFill>
              </a:defRPr>
            </a:lvl1pPr>
          </a:lstStyle>
          <a:p>
            <a:pPr>
              <a:defRPr/>
            </a:pPr>
            <a:r>
              <a:rPr lang="en-ZA" dirty="0"/>
              <a:t>Building a better life for all through an enabling and sustainable world class information and communication technologies environment</a:t>
            </a:r>
            <a:endParaRPr lang="en-US" dirty="0"/>
          </a:p>
        </p:txBody>
      </p:sp>
      <p:sp>
        <p:nvSpPr>
          <p:cNvPr id="6" name="Slide Number Placeholder 5"/>
          <p:cNvSpPr>
            <a:spLocks noGrp="1"/>
          </p:cNvSpPr>
          <p:nvPr>
            <p:ph type="sldNum" sz="quarter" idx="12"/>
          </p:nvPr>
        </p:nvSpPr>
        <p:spPr/>
        <p:txBody>
          <a:bodyPr/>
          <a:lstStyle>
            <a:lvl1pPr>
              <a:defRPr smtClean="0"/>
            </a:lvl1pPr>
          </a:lstStyle>
          <a:p>
            <a:pPr>
              <a:defRPr/>
            </a:pPr>
            <a:fld id="{E1310D1B-3A25-4AB5-BBA7-8FF8B7239A1C}"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0"/>
            <a:ext cx="4038600" cy="4421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0"/>
            <a:ext cx="4038600" cy="4421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smtClean="0"/>
            </a:lvl1pPr>
          </a:lstStyle>
          <a:p>
            <a:pPr>
              <a:defRPr/>
            </a:pPr>
            <a:endParaRPr lang="en-US" dirty="0"/>
          </a:p>
        </p:txBody>
      </p:sp>
      <p:sp>
        <p:nvSpPr>
          <p:cNvPr id="6" name="Footer Placeholder 5"/>
          <p:cNvSpPr>
            <a:spLocks noGrp="1"/>
          </p:cNvSpPr>
          <p:nvPr>
            <p:ph type="ftr" sz="quarter" idx="11"/>
          </p:nvPr>
        </p:nvSpPr>
        <p:spPr/>
        <p:txBody>
          <a:bodyPr/>
          <a:lstStyle>
            <a:lvl1pPr>
              <a:defRPr smtClean="0">
                <a:solidFill>
                  <a:srgbClr val="E15415"/>
                </a:solidFill>
              </a:defRPr>
            </a:lvl1pPr>
          </a:lstStyle>
          <a:p>
            <a:pPr>
              <a:defRPr/>
            </a:pPr>
            <a:r>
              <a:rPr lang="en-ZA" dirty="0"/>
              <a:t>Building a better life for all through an enabling and sustainable world class information and communication technologies environment</a:t>
            </a:r>
            <a:endParaRPr lang="en-US" dirty="0"/>
          </a:p>
        </p:txBody>
      </p:sp>
      <p:sp>
        <p:nvSpPr>
          <p:cNvPr id="7" name="Slide Number Placeholder 6"/>
          <p:cNvSpPr>
            <a:spLocks noGrp="1"/>
          </p:cNvSpPr>
          <p:nvPr>
            <p:ph type="sldNum" sz="quarter" idx="12"/>
          </p:nvPr>
        </p:nvSpPr>
        <p:spPr/>
        <p:txBody>
          <a:bodyPr/>
          <a:lstStyle>
            <a:lvl1pPr>
              <a:defRPr smtClean="0"/>
            </a:lvl1pPr>
          </a:lstStyle>
          <a:p>
            <a:pPr>
              <a:defRPr/>
            </a:pPr>
            <a:fld id="{BA121AFD-2AA0-4253-BE75-42DD9A9B65B5}"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lvl1pPr>
              <a:defRPr smtClean="0"/>
            </a:lvl1pPr>
          </a:lstStyle>
          <a:p>
            <a:pPr>
              <a:defRPr/>
            </a:pPr>
            <a:endParaRPr lang="en-US" dirty="0"/>
          </a:p>
        </p:txBody>
      </p:sp>
      <p:sp>
        <p:nvSpPr>
          <p:cNvPr id="8" name="Footer Placeholder 7"/>
          <p:cNvSpPr>
            <a:spLocks noGrp="1"/>
          </p:cNvSpPr>
          <p:nvPr>
            <p:ph type="ftr" sz="quarter" idx="11"/>
          </p:nvPr>
        </p:nvSpPr>
        <p:spPr/>
        <p:txBody>
          <a:bodyPr/>
          <a:lstStyle>
            <a:lvl1pPr>
              <a:defRPr smtClean="0">
                <a:solidFill>
                  <a:srgbClr val="E15415"/>
                </a:solidFill>
              </a:defRPr>
            </a:lvl1pPr>
          </a:lstStyle>
          <a:p>
            <a:pPr>
              <a:defRPr/>
            </a:pPr>
            <a:r>
              <a:rPr lang="en-ZA" dirty="0"/>
              <a:t>Building a better life for all through an enabling and sustainable world class information and communication technologies environment</a:t>
            </a:r>
            <a:endParaRPr lang="en-US" dirty="0"/>
          </a:p>
        </p:txBody>
      </p:sp>
      <p:sp>
        <p:nvSpPr>
          <p:cNvPr id="9" name="Slide Number Placeholder 8"/>
          <p:cNvSpPr>
            <a:spLocks noGrp="1"/>
          </p:cNvSpPr>
          <p:nvPr>
            <p:ph type="sldNum" sz="quarter" idx="12"/>
          </p:nvPr>
        </p:nvSpPr>
        <p:spPr/>
        <p:txBody>
          <a:bodyPr/>
          <a:lstStyle>
            <a:lvl1pPr>
              <a:defRPr smtClean="0"/>
            </a:lvl1pPr>
          </a:lstStyle>
          <a:p>
            <a:pPr>
              <a:defRPr/>
            </a:pPr>
            <a:fld id="{0C9176EB-7C4C-480E-9F48-FF9FCB2C86F1}"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lvl1pPr>
              <a:defRPr smtClean="0"/>
            </a:lvl1pPr>
          </a:lstStyle>
          <a:p>
            <a:pPr>
              <a:defRPr/>
            </a:pPr>
            <a:endParaRPr lang="en-US" dirty="0"/>
          </a:p>
        </p:txBody>
      </p:sp>
      <p:sp>
        <p:nvSpPr>
          <p:cNvPr id="4" name="Footer Placeholder 3"/>
          <p:cNvSpPr>
            <a:spLocks noGrp="1"/>
          </p:cNvSpPr>
          <p:nvPr>
            <p:ph type="ftr" sz="quarter" idx="11"/>
          </p:nvPr>
        </p:nvSpPr>
        <p:spPr/>
        <p:txBody>
          <a:bodyPr/>
          <a:lstStyle>
            <a:lvl1pPr>
              <a:defRPr smtClean="0">
                <a:solidFill>
                  <a:srgbClr val="E15415"/>
                </a:solidFill>
              </a:defRPr>
            </a:lvl1pPr>
          </a:lstStyle>
          <a:p>
            <a:pPr>
              <a:defRPr/>
            </a:pPr>
            <a:r>
              <a:rPr lang="en-ZA" dirty="0"/>
              <a:t>Building a better life for all through an enabling and sustainable world class information and communication technologies environment</a:t>
            </a:r>
            <a:endParaRPr lang="en-US" dirty="0"/>
          </a:p>
        </p:txBody>
      </p:sp>
      <p:sp>
        <p:nvSpPr>
          <p:cNvPr id="5" name="Slide Number Placeholder 4"/>
          <p:cNvSpPr>
            <a:spLocks noGrp="1"/>
          </p:cNvSpPr>
          <p:nvPr>
            <p:ph type="sldNum" sz="quarter" idx="12"/>
          </p:nvPr>
        </p:nvSpPr>
        <p:spPr/>
        <p:txBody>
          <a:bodyPr/>
          <a:lstStyle>
            <a:lvl1pPr>
              <a:defRPr smtClean="0"/>
            </a:lvl1pPr>
          </a:lstStyle>
          <a:p>
            <a:pPr>
              <a:defRPr/>
            </a:pPr>
            <a:fld id="{724897F3-50A6-4180-A788-158029C75BB5}"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endParaRPr lang="en-US" dirty="0"/>
          </a:p>
        </p:txBody>
      </p:sp>
      <p:sp>
        <p:nvSpPr>
          <p:cNvPr id="3" name="Footer Placeholder 2"/>
          <p:cNvSpPr>
            <a:spLocks noGrp="1"/>
          </p:cNvSpPr>
          <p:nvPr>
            <p:ph type="ftr" sz="quarter" idx="11"/>
          </p:nvPr>
        </p:nvSpPr>
        <p:spPr/>
        <p:txBody>
          <a:bodyPr/>
          <a:lstStyle>
            <a:lvl1pPr>
              <a:defRPr smtClean="0">
                <a:solidFill>
                  <a:srgbClr val="E15415"/>
                </a:solidFill>
              </a:defRPr>
            </a:lvl1pPr>
          </a:lstStyle>
          <a:p>
            <a:pPr>
              <a:defRPr/>
            </a:pPr>
            <a:r>
              <a:rPr lang="en-ZA" dirty="0"/>
              <a:t>Building a better life for all through an enabling and sustainable world class information and communication technologies environment</a:t>
            </a:r>
            <a:endParaRPr lang="en-US" dirty="0"/>
          </a:p>
        </p:txBody>
      </p:sp>
      <p:sp>
        <p:nvSpPr>
          <p:cNvPr id="4" name="Slide Number Placeholder 3"/>
          <p:cNvSpPr>
            <a:spLocks noGrp="1"/>
          </p:cNvSpPr>
          <p:nvPr>
            <p:ph type="sldNum" sz="quarter" idx="12"/>
          </p:nvPr>
        </p:nvSpPr>
        <p:spPr/>
        <p:txBody>
          <a:bodyPr/>
          <a:lstStyle>
            <a:lvl1pPr>
              <a:defRPr smtClean="0"/>
            </a:lvl1pPr>
          </a:lstStyle>
          <a:p>
            <a:pPr>
              <a:defRPr/>
            </a:pPr>
            <a:fld id="{A8C910BE-9E39-405E-B6AD-E908957B7858}"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endParaRPr lang="en-US" dirty="0"/>
          </a:p>
        </p:txBody>
      </p:sp>
      <p:sp>
        <p:nvSpPr>
          <p:cNvPr id="6" name="Footer Placeholder 5"/>
          <p:cNvSpPr>
            <a:spLocks noGrp="1"/>
          </p:cNvSpPr>
          <p:nvPr>
            <p:ph type="ftr" sz="quarter" idx="11"/>
          </p:nvPr>
        </p:nvSpPr>
        <p:spPr/>
        <p:txBody>
          <a:bodyPr/>
          <a:lstStyle>
            <a:lvl1pPr>
              <a:defRPr smtClean="0">
                <a:solidFill>
                  <a:srgbClr val="E15415"/>
                </a:solidFill>
              </a:defRPr>
            </a:lvl1pPr>
          </a:lstStyle>
          <a:p>
            <a:pPr>
              <a:defRPr/>
            </a:pPr>
            <a:r>
              <a:rPr lang="en-ZA" dirty="0"/>
              <a:t>Building a better life for all through an enabling and sustainable world class information and communication technologies environment</a:t>
            </a:r>
            <a:endParaRPr lang="en-US" dirty="0"/>
          </a:p>
        </p:txBody>
      </p:sp>
      <p:sp>
        <p:nvSpPr>
          <p:cNvPr id="7" name="Slide Number Placeholder 6"/>
          <p:cNvSpPr>
            <a:spLocks noGrp="1"/>
          </p:cNvSpPr>
          <p:nvPr>
            <p:ph type="sldNum" sz="quarter" idx="12"/>
          </p:nvPr>
        </p:nvSpPr>
        <p:spPr/>
        <p:txBody>
          <a:bodyPr/>
          <a:lstStyle>
            <a:lvl1pPr>
              <a:defRPr smtClean="0"/>
            </a:lvl1pPr>
          </a:lstStyle>
          <a:p>
            <a:pPr>
              <a:defRPr/>
            </a:pPr>
            <a:fld id="{46F45D79-EE7F-43F1-A620-17187EB0827A}"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endParaRPr lang="en-US" dirty="0"/>
          </a:p>
        </p:txBody>
      </p:sp>
      <p:sp>
        <p:nvSpPr>
          <p:cNvPr id="6" name="Footer Placeholder 5"/>
          <p:cNvSpPr>
            <a:spLocks noGrp="1"/>
          </p:cNvSpPr>
          <p:nvPr>
            <p:ph type="ftr" sz="quarter" idx="11"/>
          </p:nvPr>
        </p:nvSpPr>
        <p:spPr/>
        <p:txBody>
          <a:bodyPr/>
          <a:lstStyle>
            <a:lvl1pPr>
              <a:defRPr smtClean="0">
                <a:solidFill>
                  <a:srgbClr val="E15415"/>
                </a:solidFill>
              </a:defRPr>
            </a:lvl1pPr>
          </a:lstStyle>
          <a:p>
            <a:pPr>
              <a:defRPr/>
            </a:pPr>
            <a:r>
              <a:rPr lang="en-ZA" dirty="0"/>
              <a:t>Building a better life for all through an enabling and sustainable world class information and communication technologies environment</a:t>
            </a:r>
            <a:endParaRPr lang="en-US" dirty="0"/>
          </a:p>
        </p:txBody>
      </p:sp>
      <p:sp>
        <p:nvSpPr>
          <p:cNvPr id="7" name="Slide Number Placeholder 6"/>
          <p:cNvSpPr>
            <a:spLocks noGrp="1"/>
          </p:cNvSpPr>
          <p:nvPr>
            <p:ph type="sldNum" sz="quarter" idx="12"/>
          </p:nvPr>
        </p:nvSpPr>
        <p:spPr/>
        <p:txBody>
          <a:bodyPr/>
          <a:lstStyle>
            <a:lvl1pPr>
              <a:defRPr smtClean="0"/>
            </a:lvl1pPr>
          </a:lstStyle>
          <a:p>
            <a:pPr>
              <a:defRPr/>
            </a:pPr>
            <a:fld id="{6B8A749A-B9D9-42D5-A4CB-EAA5E237F182}"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447516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421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 Third level</a:t>
            </a:r>
          </a:p>
          <a:p>
            <a:pPr lvl="3"/>
            <a:endParaRPr lang="en-US"/>
          </a:p>
        </p:txBody>
      </p:sp>
      <p:sp>
        <p:nvSpPr>
          <p:cNvPr id="1028" name="Rectangle 4"/>
          <p:cNvSpPr>
            <a:spLocks noGrp="1" noChangeArrowheads="1"/>
          </p:cNvSpPr>
          <p:nvPr>
            <p:ph type="dt" sz="half" idx="2"/>
          </p:nvPr>
        </p:nvSpPr>
        <p:spPr bwMode="auto">
          <a:xfrm>
            <a:off x="457200" y="6245225"/>
            <a:ext cx="101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smtClean="0"/>
            </a:lvl1pPr>
          </a:lstStyle>
          <a:p>
            <a:pPr>
              <a:defRPr/>
            </a:pPr>
            <a:endParaRPr lang="en-US" dirty="0"/>
          </a:p>
        </p:txBody>
      </p:sp>
      <p:sp>
        <p:nvSpPr>
          <p:cNvPr id="1029" name="Rectangle 5"/>
          <p:cNvSpPr>
            <a:spLocks noGrp="1" noChangeArrowheads="1"/>
          </p:cNvSpPr>
          <p:nvPr>
            <p:ph type="ftr" sz="quarter" idx="3"/>
          </p:nvPr>
        </p:nvSpPr>
        <p:spPr bwMode="auto">
          <a:xfrm>
            <a:off x="2254250" y="6426200"/>
            <a:ext cx="4679950" cy="431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b="0" smtClean="0">
                <a:solidFill>
                  <a:srgbClr val="E15415"/>
                </a:solidFill>
                <a:latin typeface="+mn-lt"/>
              </a:defRPr>
            </a:lvl1pPr>
          </a:lstStyle>
          <a:p>
            <a:pPr>
              <a:defRPr/>
            </a:pPr>
            <a:r>
              <a:rPr lang="en-ZA" dirty="0"/>
              <a:t>Building a better life for all through an enabling and sustainable world class information and communication technologies environment</a:t>
            </a:r>
            <a:endParaRPr lang="en-US" dirty="0"/>
          </a:p>
        </p:txBody>
      </p:sp>
      <p:sp>
        <p:nvSpPr>
          <p:cNvPr id="1030" name="Rectangle 6"/>
          <p:cNvSpPr>
            <a:spLocks noGrp="1" noChangeArrowheads="1"/>
          </p:cNvSpPr>
          <p:nvPr>
            <p:ph type="sldNum" sz="quarter" idx="4"/>
          </p:nvPr>
        </p:nvSpPr>
        <p:spPr bwMode="auto">
          <a:xfrm>
            <a:off x="7092950" y="6245225"/>
            <a:ext cx="15938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smtClean="0"/>
            </a:lvl1pPr>
          </a:lstStyle>
          <a:p>
            <a:pPr>
              <a:defRPr/>
            </a:pPr>
            <a:fld id="{C76E20B3-BAA3-4D1A-8F42-3DC6E5335D8A}" type="slidenum">
              <a:rPr lang="en-US"/>
              <a:pPr>
                <a:defRPr/>
              </a:pPr>
              <a:t>‹#›</a:t>
            </a:fld>
            <a:endParaRPr lang="en-US" dirty="0"/>
          </a:p>
        </p:txBody>
      </p:sp>
      <p:pic>
        <p:nvPicPr>
          <p:cNvPr id="1031" name="Picture 7" descr="DoC Corporate ID"/>
          <p:cNvPicPr>
            <a:picLocks noChangeAspect="1" noChangeArrowheads="1"/>
          </p:cNvPicPr>
          <p:nvPr userDrawn="1"/>
        </p:nvPicPr>
        <p:blipFill>
          <a:blip r:embed="rId14" cstate="print"/>
          <a:srcRect/>
          <a:stretch>
            <a:fillRect/>
          </a:stretch>
        </p:blipFill>
        <p:spPr bwMode="auto">
          <a:xfrm>
            <a:off x="5943600" y="0"/>
            <a:ext cx="3149600" cy="10255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dt="0"/>
  <p:txStyles>
    <p:titleStyle>
      <a:lvl1pPr algn="ctr" rtl="0" eaLnBrk="0" fontAlgn="base" hangingPunct="0">
        <a:spcBef>
          <a:spcPct val="0"/>
        </a:spcBef>
        <a:spcAft>
          <a:spcPct val="0"/>
        </a:spcAft>
        <a:defRPr sz="2800" b="1">
          <a:solidFill>
            <a:srgbClr val="996633"/>
          </a:solidFill>
          <a:latin typeface="+mj-lt"/>
          <a:ea typeface="+mj-ea"/>
          <a:cs typeface="+mj-cs"/>
        </a:defRPr>
      </a:lvl1pPr>
      <a:lvl2pPr algn="ctr" rtl="0" eaLnBrk="0" fontAlgn="base" hangingPunct="0">
        <a:spcBef>
          <a:spcPct val="0"/>
        </a:spcBef>
        <a:spcAft>
          <a:spcPct val="0"/>
        </a:spcAft>
        <a:defRPr sz="2800" b="1">
          <a:solidFill>
            <a:srgbClr val="996633"/>
          </a:solidFill>
          <a:latin typeface="Bookman Old Style" pitchFamily="18" charset="0"/>
        </a:defRPr>
      </a:lvl2pPr>
      <a:lvl3pPr algn="ctr" rtl="0" eaLnBrk="0" fontAlgn="base" hangingPunct="0">
        <a:spcBef>
          <a:spcPct val="0"/>
        </a:spcBef>
        <a:spcAft>
          <a:spcPct val="0"/>
        </a:spcAft>
        <a:defRPr sz="2800" b="1">
          <a:solidFill>
            <a:srgbClr val="996633"/>
          </a:solidFill>
          <a:latin typeface="Bookman Old Style" pitchFamily="18" charset="0"/>
        </a:defRPr>
      </a:lvl3pPr>
      <a:lvl4pPr algn="ctr" rtl="0" eaLnBrk="0" fontAlgn="base" hangingPunct="0">
        <a:spcBef>
          <a:spcPct val="0"/>
        </a:spcBef>
        <a:spcAft>
          <a:spcPct val="0"/>
        </a:spcAft>
        <a:defRPr sz="2800" b="1">
          <a:solidFill>
            <a:srgbClr val="996633"/>
          </a:solidFill>
          <a:latin typeface="Bookman Old Style" pitchFamily="18" charset="0"/>
        </a:defRPr>
      </a:lvl4pPr>
      <a:lvl5pPr algn="ctr" rtl="0" eaLnBrk="0" fontAlgn="base" hangingPunct="0">
        <a:spcBef>
          <a:spcPct val="0"/>
        </a:spcBef>
        <a:spcAft>
          <a:spcPct val="0"/>
        </a:spcAft>
        <a:defRPr sz="2800" b="1">
          <a:solidFill>
            <a:srgbClr val="996633"/>
          </a:solidFill>
          <a:latin typeface="Bookman Old Style" pitchFamily="18" charset="0"/>
        </a:defRPr>
      </a:lvl5pPr>
      <a:lvl6pPr marL="457200" algn="ctr" rtl="0" fontAlgn="base">
        <a:spcBef>
          <a:spcPct val="0"/>
        </a:spcBef>
        <a:spcAft>
          <a:spcPct val="0"/>
        </a:spcAft>
        <a:defRPr sz="2800" b="1">
          <a:solidFill>
            <a:srgbClr val="996633"/>
          </a:solidFill>
          <a:latin typeface="Bookman Old Style" pitchFamily="18" charset="0"/>
        </a:defRPr>
      </a:lvl6pPr>
      <a:lvl7pPr marL="914400" algn="ctr" rtl="0" fontAlgn="base">
        <a:spcBef>
          <a:spcPct val="0"/>
        </a:spcBef>
        <a:spcAft>
          <a:spcPct val="0"/>
        </a:spcAft>
        <a:defRPr sz="2800" b="1">
          <a:solidFill>
            <a:srgbClr val="996633"/>
          </a:solidFill>
          <a:latin typeface="Bookman Old Style" pitchFamily="18" charset="0"/>
        </a:defRPr>
      </a:lvl7pPr>
      <a:lvl8pPr marL="1371600" algn="ctr" rtl="0" fontAlgn="base">
        <a:spcBef>
          <a:spcPct val="0"/>
        </a:spcBef>
        <a:spcAft>
          <a:spcPct val="0"/>
        </a:spcAft>
        <a:defRPr sz="2800" b="1">
          <a:solidFill>
            <a:srgbClr val="996633"/>
          </a:solidFill>
          <a:latin typeface="Bookman Old Style" pitchFamily="18" charset="0"/>
        </a:defRPr>
      </a:lvl8pPr>
      <a:lvl9pPr marL="1828800" algn="ctr" rtl="0" fontAlgn="base">
        <a:spcBef>
          <a:spcPct val="0"/>
        </a:spcBef>
        <a:spcAft>
          <a:spcPct val="0"/>
        </a:spcAft>
        <a:defRPr sz="2800" b="1">
          <a:solidFill>
            <a:srgbClr val="996633"/>
          </a:solidFill>
          <a:latin typeface="Bookman Old Style" pitchFamily="18" charset="0"/>
        </a:defRPr>
      </a:lvl9pPr>
    </p:titleStyle>
    <p:bodyStyle>
      <a:lvl1pPr marL="342900" indent="-342900" algn="l" rtl="0" eaLnBrk="0" fontAlgn="base" hangingPunct="0">
        <a:spcBef>
          <a:spcPct val="20000"/>
        </a:spcBef>
        <a:spcAft>
          <a:spcPct val="0"/>
        </a:spcAft>
        <a:buFont typeface="Wingdings" pitchFamily="2" charset="2"/>
        <a:buChar char=")"/>
        <a:defRPr sz="2400">
          <a:solidFill>
            <a:srgbClr val="006600"/>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400">
          <a:solidFill>
            <a:srgbClr val="006600"/>
          </a:solidFill>
          <a:latin typeface="+mn-lt"/>
        </a:defRPr>
      </a:lvl2pPr>
      <a:lvl3pPr marL="1143000" indent="-228600" algn="l" rtl="0" eaLnBrk="0" fontAlgn="base" hangingPunct="0">
        <a:spcBef>
          <a:spcPct val="20000"/>
        </a:spcBef>
        <a:spcAft>
          <a:spcPct val="0"/>
        </a:spcAft>
        <a:buFont typeface="Wingdings" pitchFamily="2" charset="2"/>
        <a:buChar char=")"/>
        <a:defRPr sz="2000">
          <a:solidFill>
            <a:srgbClr val="006600"/>
          </a:solidFill>
          <a:latin typeface="+mn-lt"/>
        </a:defRPr>
      </a:lvl3pPr>
      <a:lvl4pPr marL="1600200" indent="-228600" algn="l" rtl="0" eaLnBrk="0" fontAlgn="base" hangingPunct="0">
        <a:spcBef>
          <a:spcPct val="20000"/>
        </a:spcBef>
        <a:spcAft>
          <a:spcPct val="0"/>
        </a:spcAft>
        <a:buChar char="–"/>
        <a:defRPr sz="2000">
          <a:solidFill>
            <a:srgbClr val="006600"/>
          </a:solidFill>
          <a:latin typeface="+mn-lt"/>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2.xml"/><Relationship Id="rId7" Type="http://schemas.openxmlformats.org/officeDocument/2006/relationships/image" Target="../media/image7.png"/><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package" Target="../embeddings/Microsoft_Excel_Worksheet.xlsx"/></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3.xml"/><Relationship Id="rId7" Type="http://schemas.openxmlformats.org/officeDocument/2006/relationships/image" Target="../media/image10.emf"/><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package" Target="../embeddings/Microsoft_Excel_Worksheet2.xlsx"/><Relationship Id="rId5" Type="http://schemas.openxmlformats.org/officeDocument/2006/relationships/image" Target="../media/image9.emf"/><Relationship Id="rId4" Type="http://schemas.openxmlformats.org/officeDocument/2006/relationships/package" Target="../embeddings/Microsoft_Excel_Worksheet1.xlsx"/></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3.emf"/></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bwMode="auto">
          <a:xfrm>
            <a:off x="0" y="1196752"/>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3225" y="146350"/>
            <a:ext cx="901700" cy="901700"/>
          </a:xfrm>
          <a:prstGeom prst="rect">
            <a:avLst/>
          </a:prstGeom>
        </p:spPr>
      </p:pic>
      <p:pic>
        <p:nvPicPr>
          <p:cNvPr id="6" name="Picture 5">
            <a:extLst>
              <a:ext uri="{FF2B5EF4-FFF2-40B4-BE49-F238E27FC236}">
                <a16:creationId xmlns:a16="http://schemas.microsoft.com/office/drawing/2014/main" id="{67863213-3552-41CF-A592-C1CC3F14A87B}"/>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68841" y="53343"/>
            <a:ext cx="2930525" cy="921385"/>
          </a:xfrm>
          <a:prstGeom prst="rect">
            <a:avLst/>
          </a:prstGeom>
        </p:spPr>
      </p:pic>
      <p:sp>
        <p:nvSpPr>
          <p:cNvPr id="5" name="Rectangle 4">
            <a:extLst>
              <a:ext uri="{FF2B5EF4-FFF2-40B4-BE49-F238E27FC236}">
                <a16:creationId xmlns:a16="http://schemas.microsoft.com/office/drawing/2014/main" id="{7881F4D4-FDC3-45A7-9299-3E9DE0B8C062}"/>
              </a:ext>
            </a:extLst>
          </p:cNvPr>
          <p:cNvSpPr/>
          <p:nvPr/>
        </p:nvSpPr>
        <p:spPr>
          <a:xfrm>
            <a:off x="0" y="2348880"/>
            <a:ext cx="9144000" cy="2631490"/>
          </a:xfrm>
          <a:prstGeom prst="rect">
            <a:avLst/>
          </a:prstGeom>
        </p:spPr>
        <p:style>
          <a:lnRef idx="0">
            <a:scrgbClr r="0" g="0" b="0"/>
          </a:lnRef>
          <a:fillRef idx="1003">
            <a:schemeClr val="lt1"/>
          </a:fillRef>
          <a:effectRef idx="0">
            <a:scrgbClr r="0" g="0" b="0"/>
          </a:effectRef>
          <a:fontRef idx="major"/>
        </p:style>
        <p:txBody>
          <a:bodyPr wrap="square">
            <a:spAutoFit/>
          </a:bodyPr>
          <a:lstStyle/>
          <a:p>
            <a:pPr algn="ctr">
              <a:lnSpc>
                <a:spcPct val="150000"/>
              </a:lnSpc>
            </a:pPr>
            <a:r>
              <a:rPr lang="en-US" b="0" dirty="0">
                <a:solidFill>
                  <a:srgbClr val="FF0000"/>
                </a:solidFill>
                <a:latin typeface="Calibri" panose="020F0502020204030204" pitchFamily="34" charset="0"/>
                <a:ea typeface="ＭＳ Ｐゴシック" pitchFamily="34" charset="-128"/>
                <a:cs typeface="Calibri" panose="020F0502020204030204" pitchFamily="34" charset="0"/>
              </a:rPr>
              <a:t/>
            </a:r>
            <a:br>
              <a:rPr lang="en-US" b="0" dirty="0">
                <a:solidFill>
                  <a:srgbClr val="FF0000"/>
                </a:solidFill>
                <a:latin typeface="Calibri" panose="020F0502020204030204" pitchFamily="34" charset="0"/>
                <a:ea typeface="ＭＳ Ｐゴシック" pitchFamily="34" charset="-128"/>
                <a:cs typeface="Calibri" panose="020F0502020204030204" pitchFamily="34" charset="0"/>
              </a:rPr>
            </a:br>
            <a:r>
              <a:rPr lang="en-US" sz="2400" dirty="0">
                <a:solidFill>
                  <a:srgbClr val="EF4718"/>
                </a:solidFill>
                <a:latin typeface="Calibri" panose="020F0502020204030204" pitchFamily="34" charset="0"/>
                <a:ea typeface="ＭＳ Ｐゴシック" pitchFamily="34" charset="-128"/>
                <a:cs typeface="Calibri" panose="020F0502020204030204" pitchFamily="34" charset="0"/>
              </a:rPr>
              <a:t>PRESENTATION TO THE SELECT COMMITTEE</a:t>
            </a:r>
            <a:r>
              <a:rPr lang="en-US" dirty="0">
                <a:solidFill>
                  <a:srgbClr val="EF4718"/>
                </a:solidFill>
                <a:latin typeface="Calibri" panose="020F0502020204030204" pitchFamily="34" charset="0"/>
                <a:ea typeface="ＭＳ Ｐゴシック" pitchFamily="34" charset="-128"/>
                <a:cs typeface="Calibri" panose="020F0502020204030204" pitchFamily="34" charset="0"/>
              </a:rPr>
              <a:t/>
            </a:r>
            <a:br>
              <a:rPr lang="en-US" dirty="0">
                <a:solidFill>
                  <a:srgbClr val="EF4718"/>
                </a:solidFill>
                <a:latin typeface="Calibri" panose="020F0502020204030204" pitchFamily="34" charset="0"/>
                <a:ea typeface="ＭＳ Ｐゴシック" pitchFamily="34" charset="-128"/>
                <a:cs typeface="Calibri" panose="020F0502020204030204" pitchFamily="34" charset="0"/>
              </a:rPr>
            </a:br>
            <a:endParaRPr lang="en-US" dirty="0">
              <a:solidFill>
                <a:srgbClr val="EF4718"/>
              </a:solidFill>
              <a:latin typeface="Calibri" panose="020F0502020204030204" pitchFamily="34" charset="0"/>
              <a:ea typeface="ＭＳ Ｐゴシック" pitchFamily="34" charset="-128"/>
              <a:cs typeface="Calibri" panose="020F0502020204030204" pitchFamily="34" charset="0"/>
            </a:endParaRPr>
          </a:p>
          <a:p>
            <a:pPr algn="ctr">
              <a:lnSpc>
                <a:spcPct val="150000"/>
              </a:lnSpc>
            </a:pPr>
            <a:r>
              <a:rPr lang="en-US" b="0" dirty="0">
                <a:solidFill>
                  <a:srgbClr val="EF4718"/>
                </a:solidFill>
                <a:latin typeface="Calibri" panose="020F0502020204030204" pitchFamily="34" charset="0"/>
                <a:ea typeface="ＭＳ Ｐゴシック" pitchFamily="34" charset="-128"/>
                <a:cs typeface="Calibri" panose="020F0502020204030204" pitchFamily="34" charset="0"/>
              </a:rPr>
              <a:t>Briefing by the Department on its adjusted 2020/21 budget</a:t>
            </a:r>
          </a:p>
          <a:p>
            <a:pPr>
              <a:lnSpc>
                <a:spcPct val="150000"/>
              </a:lnSpc>
            </a:pPr>
            <a:endParaRPr lang="en-US" sz="1600" b="0" dirty="0">
              <a:solidFill>
                <a:srgbClr val="EF4718"/>
              </a:solidFill>
              <a:latin typeface="Calibri" panose="020F0502020204030204" pitchFamily="34" charset="0"/>
              <a:ea typeface="ＭＳ Ｐゴシック" pitchFamily="34" charset="-128"/>
              <a:cs typeface="Calibri" panose="020F0502020204030204" pitchFamily="34" charset="0"/>
            </a:endParaRPr>
          </a:p>
          <a:p>
            <a:pPr algn="ctr">
              <a:lnSpc>
                <a:spcPct val="150000"/>
              </a:lnSpc>
            </a:pPr>
            <a:r>
              <a:rPr lang="en-US" sz="1600" dirty="0">
                <a:solidFill>
                  <a:srgbClr val="EF4718"/>
                </a:solidFill>
                <a:latin typeface="Calibri" panose="020F0502020204030204" pitchFamily="34" charset="0"/>
                <a:ea typeface="ＭＳ Ｐゴシック" pitchFamily="34" charset="-128"/>
                <a:cs typeface="Calibri" panose="020F0502020204030204" pitchFamily="34" charset="0"/>
              </a:rPr>
              <a:t>22 July 2020</a:t>
            </a:r>
            <a:endParaRPr lang="en-US" sz="1600" dirty="0">
              <a:solidFill>
                <a:srgbClr val="EF4718"/>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11075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7C336A-16D7-4C04-B584-4A09EA88F47E}"/>
              </a:ext>
            </a:extLst>
          </p:cNvPr>
          <p:cNvSpPr>
            <a:spLocks noGrp="1"/>
          </p:cNvSpPr>
          <p:nvPr>
            <p:ph idx="1"/>
          </p:nvPr>
        </p:nvSpPr>
        <p:spPr>
          <a:xfrm>
            <a:off x="179512" y="1396608"/>
            <a:ext cx="5616624" cy="4847029"/>
          </a:xfrm>
          <a:prstGeom prst="roundRect">
            <a:avLst/>
          </a:prstGeom>
          <a:solidFill>
            <a:schemeClr val="accent5"/>
          </a:solidFill>
          <a:ln w="38100">
            <a:solidFill>
              <a:schemeClr val="accent1"/>
            </a:solidFill>
          </a:ln>
        </p:spPr>
        <p:style>
          <a:lnRef idx="0">
            <a:scrgbClr r="0" g="0" b="0"/>
          </a:lnRef>
          <a:fillRef idx="1003">
            <a:schemeClr val="lt1"/>
          </a:fillRef>
          <a:effectRef idx="0">
            <a:scrgbClr r="0" g="0" b="0"/>
          </a:effectRef>
          <a:fontRef idx="major"/>
        </p:style>
        <p:txBody>
          <a:bodyPr>
            <a:noAutofit/>
          </a:bodyPr>
          <a:lstStyle/>
          <a:p>
            <a:pPr algn="just">
              <a:spcBef>
                <a:spcPts val="0"/>
              </a:spcBef>
              <a:buFont typeface="Wingdings" panose="05000000000000000000" pitchFamily="2" charset="2"/>
              <a:buChar char="§"/>
            </a:pPr>
            <a:r>
              <a:rPr lang="en-US" sz="2000" dirty="0">
                <a:solidFill>
                  <a:schemeClr val="tx1"/>
                </a:solidFill>
                <a:latin typeface="Calibri" panose="020F0502020204030204" pitchFamily="34" charset="0"/>
                <a:cs typeface="Calibri" panose="020F0502020204030204" pitchFamily="34" charset="0"/>
              </a:rPr>
              <a:t>Total estimated indigent households is 4.7 </a:t>
            </a:r>
            <a:r>
              <a:rPr lang="en-US" sz="2000" dirty="0" smtClean="0">
                <a:solidFill>
                  <a:schemeClr val="tx1"/>
                </a:solidFill>
                <a:latin typeface="Calibri" panose="020F0502020204030204" pitchFamily="34" charset="0"/>
                <a:cs typeface="Calibri" panose="020F0502020204030204" pitchFamily="34" charset="0"/>
              </a:rPr>
              <a:t>million</a:t>
            </a:r>
            <a:endParaRPr lang="en-US" sz="2000" dirty="0">
              <a:solidFill>
                <a:schemeClr val="tx1"/>
              </a:solidFill>
              <a:latin typeface="Calibri" panose="020F0502020204030204" pitchFamily="34" charset="0"/>
              <a:cs typeface="Calibri" panose="020F0502020204030204" pitchFamily="34" charset="0"/>
            </a:endParaRPr>
          </a:p>
          <a:p>
            <a:pPr algn="just">
              <a:spcBef>
                <a:spcPts val="0"/>
              </a:spcBef>
              <a:buFont typeface="Wingdings" panose="05000000000000000000" pitchFamily="2" charset="2"/>
              <a:buChar char="§"/>
            </a:pPr>
            <a:r>
              <a:rPr lang="en-US" sz="2000" dirty="0">
                <a:solidFill>
                  <a:schemeClr val="tx1"/>
                </a:solidFill>
                <a:latin typeface="Calibri" panose="020F0502020204030204" pitchFamily="34" charset="0"/>
                <a:cs typeface="Calibri" panose="020F0502020204030204" pitchFamily="34" charset="0"/>
              </a:rPr>
              <a:t>1.5 million already catered for in the Phase 1 through decoder </a:t>
            </a:r>
            <a:r>
              <a:rPr lang="en-US" sz="2000" dirty="0" smtClean="0">
                <a:solidFill>
                  <a:schemeClr val="tx1"/>
                </a:solidFill>
                <a:latin typeface="Calibri" panose="020F0502020204030204" pitchFamily="34" charset="0"/>
                <a:cs typeface="Calibri" panose="020F0502020204030204" pitchFamily="34" charset="0"/>
              </a:rPr>
              <a:t>subsidy</a:t>
            </a:r>
            <a:endParaRPr lang="en-US" sz="2000" dirty="0">
              <a:solidFill>
                <a:schemeClr val="tx1"/>
              </a:solidFill>
              <a:latin typeface="Calibri" panose="020F0502020204030204" pitchFamily="34" charset="0"/>
              <a:cs typeface="Calibri" panose="020F0502020204030204" pitchFamily="34" charset="0"/>
            </a:endParaRPr>
          </a:p>
          <a:p>
            <a:pPr algn="just">
              <a:spcBef>
                <a:spcPts val="0"/>
              </a:spcBef>
              <a:buFont typeface="Wingdings" panose="05000000000000000000" pitchFamily="2" charset="2"/>
              <a:buChar char="§"/>
            </a:pPr>
            <a:r>
              <a:rPr lang="en-US" sz="2000" dirty="0">
                <a:solidFill>
                  <a:schemeClr val="tx1"/>
                </a:solidFill>
                <a:latin typeface="Calibri" panose="020F0502020204030204" pitchFamily="34" charset="0"/>
                <a:cs typeface="Calibri" panose="020F0502020204030204" pitchFamily="34" charset="0"/>
              </a:rPr>
              <a:t>Free State, Northern Cape, North West and Limpopo target provinces for Phase 1</a:t>
            </a:r>
            <a:r>
              <a:rPr lang="en-US" sz="2000" dirty="0" smtClean="0">
                <a:solidFill>
                  <a:schemeClr val="tx1"/>
                </a:solidFill>
                <a:latin typeface="Calibri" panose="020F0502020204030204" pitchFamily="34" charset="0"/>
                <a:cs typeface="Calibri" panose="020F0502020204030204" pitchFamily="34" charset="0"/>
              </a:rPr>
              <a:t>:</a:t>
            </a:r>
            <a:endParaRPr lang="en-US" sz="2000" dirty="0">
              <a:solidFill>
                <a:schemeClr val="tx1"/>
              </a:solidFill>
              <a:latin typeface="Calibri" panose="020F0502020204030204" pitchFamily="34" charset="0"/>
              <a:cs typeface="Calibri" panose="020F0502020204030204" pitchFamily="34" charset="0"/>
            </a:endParaRPr>
          </a:p>
          <a:p>
            <a:pPr algn="just">
              <a:spcBef>
                <a:spcPts val="0"/>
              </a:spcBef>
              <a:buFont typeface="Wingdings" panose="05000000000000000000" pitchFamily="2" charset="2"/>
              <a:buChar char="§"/>
            </a:pPr>
            <a:r>
              <a:rPr lang="en-ZA" sz="2000" dirty="0">
                <a:solidFill>
                  <a:schemeClr val="tx1"/>
                </a:solidFill>
                <a:latin typeface="Calibri" panose="020F0502020204030204" pitchFamily="34" charset="0"/>
                <a:cs typeface="Calibri" panose="020F0502020204030204" pitchFamily="34" charset="0"/>
              </a:rPr>
              <a:t>Remaining 3.2 million households to be catered for Phase 2. </a:t>
            </a:r>
          </a:p>
          <a:p>
            <a:pPr lvl="1" algn="just">
              <a:spcBef>
                <a:spcPts val="0"/>
              </a:spcBef>
              <a:buFont typeface="Wingdings" panose="05000000000000000000" pitchFamily="2" charset="2"/>
              <a:buChar char="ü"/>
            </a:pPr>
            <a:r>
              <a:rPr lang="en-ZA" sz="2000" dirty="0">
                <a:solidFill>
                  <a:schemeClr val="tx1"/>
                </a:solidFill>
                <a:latin typeface="Calibri" panose="020F0502020204030204" pitchFamily="34" charset="0"/>
                <a:cs typeface="Calibri" panose="020F0502020204030204" pitchFamily="34" charset="0"/>
              </a:rPr>
              <a:t>National Treasury (NT) has made R1.6 billion available for decoder subsidy.</a:t>
            </a:r>
          </a:p>
          <a:p>
            <a:pPr marL="1028700" lvl="2" indent="-342900" algn="just">
              <a:spcBef>
                <a:spcPts val="0"/>
              </a:spcBef>
              <a:buFont typeface="Wingdings" panose="05000000000000000000" pitchFamily="2" charset="2"/>
              <a:buChar char="ü"/>
            </a:pPr>
            <a:endParaRPr lang="en-ZA" dirty="0">
              <a:solidFill>
                <a:schemeClr val="tx1"/>
              </a:solidFill>
              <a:latin typeface="Calibri" panose="020F0502020204030204" pitchFamily="34" charset="0"/>
              <a:cs typeface="Calibri" panose="020F0502020204030204" pitchFamily="34" charset="0"/>
            </a:endParaRPr>
          </a:p>
          <a:p>
            <a:pPr lvl="1" algn="just">
              <a:spcBef>
                <a:spcPts val="0"/>
              </a:spcBef>
              <a:buFont typeface="Wingdings" panose="05000000000000000000" pitchFamily="2" charset="2"/>
              <a:buChar char="ü"/>
            </a:pPr>
            <a:r>
              <a:rPr lang="en-ZA" sz="2000" dirty="0">
                <a:solidFill>
                  <a:schemeClr val="tx1"/>
                </a:solidFill>
                <a:latin typeface="Calibri" panose="020F0502020204030204" pitchFamily="34" charset="0"/>
                <a:cs typeface="Calibri" panose="020F0502020204030204" pitchFamily="34" charset="0"/>
              </a:rPr>
              <a:t>Cabinet approved implementation of voucher subsidy through provision of Integrated Television (IDTV). </a:t>
            </a:r>
          </a:p>
        </p:txBody>
      </p:sp>
      <p:sp>
        <p:nvSpPr>
          <p:cNvPr id="4" name="Slide Number Placeholder 3">
            <a:extLst>
              <a:ext uri="{FF2B5EF4-FFF2-40B4-BE49-F238E27FC236}">
                <a16:creationId xmlns:a16="http://schemas.microsoft.com/office/drawing/2014/main" id="{5BF69F4E-2EF3-4FA0-9A7E-48FC2FB850A8}"/>
              </a:ext>
            </a:extLst>
          </p:cNvPr>
          <p:cNvSpPr>
            <a:spLocks noGrp="1"/>
          </p:cNvSpPr>
          <p:nvPr>
            <p:ph type="sldNum" sz="quarter" idx="12"/>
          </p:nvPr>
        </p:nvSpPr>
        <p:spPr/>
        <p:txBody>
          <a:bodyPr/>
          <a:lstStyle/>
          <a:p>
            <a:fld id="{8843D58F-2DAB-1446-A47E-C34A82BC1FA1}" type="slidenum">
              <a:rPr lang="en-US" smtClean="0"/>
              <a:pPr/>
              <a:t>10</a:t>
            </a:fld>
            <a:endParaRPr lang="en-US" dirty="0"/>
          </a:p>
        </p:txBody>
      </p:sp>
      <p:sp>
        <p:nvSpPr>
          <p:cNvPr id="5" name="Title 1">
            <a:extLst>
              <a:ext uri="{FF2B5EF4-FFF2-40B4-BE49-F238E27FC236}">
                <a16:creationId xmlns:a16="http://schemas.microsoft.com/office/drawing/2014/main" id="{9C8F7D84-A29E-4F40-88C5-4942100CC3CE}"/>
              </a:ext>
            </a:extLst>
          </p:cNvPr>
          <p:cNvSpPr txBox="1">
            <a:spLocks/>
          </p:cNvSpPr>
          <p:nvPr/>
        </p:nvSpPr>
        <p:spPr>
          <a:xfrm>
            <a:off x="16024" y="193404"/>
            <a:ext cx="8732440" cy="508107"/>
          </a:xfrm>
          <a:prstGeom prst="rect">
            <a:avLst/>
          </a:prstGeom>
          <a:ln>
            <a:noFill/>
          </a:ln>
          <a:effectLst/>
        </p:spPr>
        <p:style>
          <a:lnRef idx="0">
            <a:scrgbClr r="0" g="0" b="0"/>
          </a:lnRef>
          <a:fillRef idx="1003">
            <a:schemeClr val="lt1"/>
          </a:fillRef>
          <a:effectRef idx="0">
            <a:scrgbClr r="0" g="0" b="0"/>
          </a:effectRef>
          <a:fontRef idx="major"/>
        </p:style>
        <p:txBody>
          <a:bodyPr anchor="ctr">
            <a:noAutofit/>
          </a:bodyPr>
          <a:lstStyle>
            <a:defPPr>
              <a:defRPr lang="en-US"/>
            </a:defPPr>
            <a:lvl1pPr marR="0" lvl="0" indent="0" algn="ctr" fontAlgn="auto">
              <a:lnSpc>
                <a:spcPct val="100000"/>
              </a:lnSpc>
              <a:spcBef>
                <a:spcPct val="0"/>
              </a:spcBef>
              <a:spcAft>
                <a:spcPts val="0"/>
              </a:spcAft>
              <a:buClrTx/>
              <a:buSzTx/>
              <a:buFontTx/>
              <a:buNone/>
              <a:tabLst/>
              <a:defRPr kumimoji="0" sz="2800" b="1" i="0" u="none" strike="noStrike" cap="none" spc="0" normalizeH="0" baseline="0">
                <a:ln>
                  <a:noFill/>
                </a:ln>
                <a:solidFill>
                  <a:srgbClr val="F79646">
                    <a:lumMod val="75000"/>
                  </a:srgbClr>
                </a:solidFill>
                <a:effectLst/>
                <a:uLnTx/>
                <a:uFillTx/>
                <a:latin typeface="Calibri"/>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pPr algn="l"/>
            <a:r>
              <a:rPr lang="en-US" sz="3200" dirty="0">
                <a:solidFill>
                  <a:srgbClr val="E15415"/>
                </a:solidFill>
              </a:rPr>
              <a:t>Current Funding Status</a:t>
            </a:r>
          </a:p>
        </p:txBody>
      </p:sp>
      <p:cxnSp>
        <p:nvCxnSpPr>
          <p:cNvPr id="6" name="Straight Connector 5">
            <a:extLst>
              <a:ext uri="{FF2B5EF4-FFF2-40B4-BE49-F238E27FC236}">
                <a16:creationId xmlns:a16="http://schemas.microsoft.com/office/drawing/2014/main" id="{DDC37EE9-19C8-4893-9842-A78565DA0868}"/>
              </a:ext>
            </a:extLst>
          </p:cNvPr>
          <p:cNvCxnSpPr/>
          <p:nvPr/>
        </p:nvCxnSpPr>
        <p:spPr bwMode="auto">
          <a:xfrm>
            <a:off x="0" y="1142984"/>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2" name="Picture 1"/>
          <p:cNvPicPr>
            <a:picLocks noChangeAspect="1"/>
          </p:cNvPicPr>
          <p:nvPr/>
        </p:nvPicPr>
        <p:blipFill>
          <a:blip r:embed="rId3"/>
          <a:stretch>
            <a:fillRect/>
          </a:stretch>
        </p:blipFill>
        <p:spPr>
          <a:xfrm>
            <a:off x="6001005" y="2017873"/>
            <a:ext cx="2038821" cy="849597"/>
          </a:xfrm>
          <a:prstGeom prst="rect">
            <a:avLst/>
          </a:prstGeom>
        </p:spPr>
      </p:pic>
      <p:pic>
        <p:nvPicPr>
          <p:cNvPr id="9" name="Picture 8"/>
          <p:cNvPicPr>
            <a:picLocks noChangeAspect="1"/>
          </p:cNvPicPr>
          <p:nvPr/>
        </p:nvPicPr>
        <p:blipFill>
          <a:blip r:embed="rId4"/>
          <a:stretch>
            <a:fillRect/>
          </a:stretch>
        </p:blipFill>
        <p:spPr>
          <a:xfrm>
            <a:off x="6084311" y="3573016"/>
            <a:ext cx="1872208" cy="1717441"/>
          </a:xfrm>
          <a:prstGeom prst="rect">
            <a:avLst/>
          </a:prstGeom>
        </p:spPr>
      </p:pic>
      <p:pic>
        <p:nvPicPr>
          <p:cNvPr id="8" name="Picture 7">
            <a:extLst>
              <a:ext uri="{FF2B5EF4-FFF2-40B4-BE49-F238E27FC236}">
                <a16:creationId xmlns:a16="http://schemas.microsoft.com/office/drawing/2014/main" id="{7DEF26B6-7DF7-4B6C-AEC6-C9857930DF3F}"/>
              </a:ext>
            </a:extLst>
          </p:cNvPr>
          <p:cNvPicPr>
            <a:picLocks noChangeAspect="1"/>
          </p:cNvPicPr>
          <p:nvPr/>
        </p:nvPicPr>
        <p:blipFill>
          <a:blip r:embed="rId5"/>
          <a:stretch>
            <a:fillRect/>
          </a:stretch>
        </p:blipFill>
        <p:spPr>
          <a:xfrm>
            <a:off x="4427984" y="6243637"/>
            <a:ext cx="755970" cy="593441"/>
          </a:xfrm>
          <a:prstGeom prst="rect">
            <a:avLst/>
          </a:prstGeom>
        </p:spPr>
      </p:pic>
    </p:spTree>
    <p:extLst>
      <p:ext uri="{BB962C8B-B14F-4D97-AF65-F5344CB8AC3E}">
        <p14:creationId xmlns:p14="http://schemas.microsoft.com/office/powerpoint/2010/main" val="1475853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pPr>
              <a:defRPr/>
            </a:pPr>
            <a:fld id="{0C9176EB-7C4C-480E-9F48-FF9FCB2C86F1}" type="slidenum">
              <a:rPr lang="en-US" smtClean="0"/>
              <a:pPr>
                <a:defRPr/>
              </a:pPr>
              <a:t>2</a:t>
            </a:fld>
            <a:endParaRPr lang="en-US" dirty="0"/>
          </a:p>
        </p:txBody>
      </p:sp>
      <p:pic>
        <p:nvPicPr>
          <p:cNvPr id="14" name="Content Placeholder 8"/>
          <p:cNvPicPr>
            <a:picLocks noChangeAspect="1"/>
          </p:cNvPicPr>
          <p:nvPr/>
        </p:nvPicPr>
        <p:blipFill rotWithShape="1">
          <a:blip r:embed="rId2"/>
          <a:srcRect b="6999"/>
          <a:stretch/>
        </p:blipFill>
        <p:spPr bwMode="auto">
          <a:xfrm>
            <a:off x="4932040" y="2276872"/>
            <a:ext cx="3816424" cy="2088232"/>
          </a:xfrm>
          <a:prstGeom prst="rect">
            <a:avLst/>
          </a:prstGeom>
          <a:solidFill>
            <a:schemeClr val="bg1"/>
          </a:solidFill>
          <a:ln w="38100">
            <a:solidFill>
              <a:schemeClr val="tx1"/>
            </a:solidFill>
          </a:ln>
        </p:spPr>
      </p:pic>
      <p:sp>
        <p:nvSpPr>
          <p:cNvPr id="10" name="TextBox 9">
            <a:extLst>
              <a:ext uri="{FF2B5EF4-FFF2-40B4-BE49-F238E27FC236}">
                <a16:creationId xmlns:a16="http://schemas.microsoft.com/office/drawing/2014/main" id="{E58A5630-9B76-44DF-9685-CF09AF496632}"/>
              </a:ext>
            </a:extLst>
          </p:cNvPr>
          <p:cNvSpPr txBox="1"/>
          <p:nvPr/>
        </p:nvSpPr>
        <p:spPr>
          <a:xfrm>
            <a:off x="539552" y="1330067"/>
            <a:ext cx="4176464" cy="4708981"/>
          </a:xfrm>
          <a:prstGeom prst="rect">
            <a:avLst/>
          </a:prstGeom>
          <a:solidFill>
            <a:schemeClr val="bg1"/>
          </a:solidFill>
          <a:ln w="38100">
            <a:solidFill>
              <a:schemeClr val="tx1"/>
            </a:solidFill>
          </a:ln>
        </p:spPr>
        <p:txBody>
          <a:bodyPr wrap="square" rtlCol="0">
            <a:spAutoFit/>
          </a:bodyPr>
          <a:lstStyle/>
          <a:p>
            <a:pPr marL="457200" indent="-457200">
              <a:lnSpc>
                <a:spcPct val="150000"/>
              </a:lnSpc>
              <a:spcBef>
                <a:spcPts val="600"/>
              </a:spcBef>
              <a:buFont typeface="+mj-lt"/>
              <a:buAutoNum type="arabicPeriod"/>
            </a:pPr>
            <a:r>
              <a:rPr lang="en-US" sz="2000" b="0" kern="0" dirty="0">
                <a:latin typeface="Calibri" panose="020F0502020204030204" pitchFamily="34" charset="0"/>
                <a:cs typeface="Calibri" panose="020F0502020204030204" pitchFamily="34" charset="0"/>
              </a:rPr>
              <a:t>Introduction </a:t>
            </a:r>
          </a:p>
          <a:p>
            <a:pPr marL="457200" indent="-457200">
              <a:lnSpc>
                <a:spcPct val="150000"/>
              </a:lnSpc>
              <a:spcBef>
                <a:spcPts val="600"/>
              </a:spcBef>
              <a:buFont typeface="+mj-lt"/>
              <a:buAutoNum type="arabicPeriod"/>
            </a:pPr>
            <a:r>
              <a:rPr lang="en-US" sz="2000" b="0" kern="0" dirty="0">
                <a:latin typeface="Calibri" panose="020F0502020204030204" pitchFamily="34" charset="0"/>
                <a:cs typeface="Calibri" panose="020F0502020204030204" pitchFamily="34" charset="0"/>
              </a:rPr>
              <a:t>2020 MTEF Budget Allocation</a:t>
            </a:r>
          </a:p>
          <a:p>
            <a:pPr marL="457200" indent="-457200">
              <a:lnSpc>
                <a:spcPct val="150000"/>
              </a:lnSpc>
              <a:spcBef>
                <a:spcPts val="600"/>
              </a:spcBef>
              <a:buFont typeface="+mj-lt"/>
              <a:buAutoNum type="arabicPeriod"/>
            </a:pPr>
            <a:r>
              <a:rPr lang="en-US" sz="2000" b="0" kern="0" dirty="0">
                <a:latin typeface="Calibri" panose="020F0502020204030204" pitchFamily="34" charset="0"/>
                <a:cs typeface="Calibri" panose="020F0502020204030204" pitchFamily="34" charset="0"/>
              </a:rPr>
              <a:t> Special Adjustment Budget</a:t>
            </a:r>
          </a:p>
          <a:p>
            <a:pPr marL="457200" indent="-457200">
              <a:lnSpc>
                <a:spcPct val="150000"/>
              </a:lnSpc>
              <a:spcBef>
                <a:spcPts val="600"/>
              </a:spcBef>
              <a:buFont typeface="+mj-lt"/>
              <a:buAutoNum type="arabicPeriod"/>
            </a:pPr>
            <a:r>
              <a:rPr lang="en-US" sz="2000" b="0" kern="0" dirty="0">
                <a:latin typeface="Calibri" panose="020F0502020204030204" pitchFamily="34" charset="0"/>
                <a:cs typeface="Calibri" panose="020F0502020204030204" pitchFamily="34" charset="0"/>
              </a:rPr>
              <a:t>Broadcasting Digital Migration</a:t>
            </a:r>
          </a:p>
          <a:p>
            <a:pPr marL="457200" indent="-457200">
              <a:lnSpc>
                <a:spcPct val="150000"/>
              </a:lnSpc>
              <a:spcBef>
                <a:spcPts val="600"/>
              </a:spcBef>
              <a:buFont typeface="+mj-lt"/>
              <a:buAutoNum type="arabicPeriod"/>
            </a:pPr>
            <a:r>
              <a:rPr lang="en-US" sz="2000" b="0" kern="0" dirty="0">
                <a:latin typeface="Calibri" panose="020F0502020204030204" pitchFamily="34" charset="0"/>
                <a:cs typeface="Calibri" panose="020F0502020204030204" pitchFamily="34" charset="0"/>
              </a:rPr>
              <a:t>Impact of the budget reduction</a:t>
            </a:r>
          </a:p>
          <a:p>
            <a:pPr marL="457200" indent="-457200">
              <a:lnSpc>
                <a:spcPct val="150000"/>
              </a:lnSpc>
              <a:spcBef>
                <a:spcPts val="600"/>
              </a:spcBef>
              <a:buFont typeface="+mj-lt"/>
              <a:buAutoNum type="arabicPeriod"/>
            </a:pPr>
            <a:r>
              <a:rPr lang="en-US" sz="2000" b="0" kern="0" dirty="0">
                <a:latin typeface="Calibri" panose="020F0502020204030204" pitchFamily="34" charset="0"/>
                <a:cs typeface="Calibri" panose="020F0502020204030204" pitchFamily="34" charset="0"/>
              </a:rPr>
              <a:t>BDM deliverables </a:t>
            </a:r>
          </a:p>
          <a:p>
            <a:pPr marL="457200" indent="-457200">
              <a:lnSpc>
                <a:spcPct val="150000"/>
              </a:lnSpc>
              <a:spcBef>
                <a:spcPts val="600"/>
              </a:spcBef>
              <a:buFont typeface="+mj-lt"/>
              <a:buAutoNum type="arabicPeriod"/>
            </a:pPr>
            <a:r>
              <a:rPr lang="en-US" sz="2000" b="0" kern="0" dirty="0">
                <a:latin typeface="Calibri" panose="020F0502020204030204" pitchFamily="34" charset="0"/>
                <a:cs typeface="Calibri" panose="020F0502020204030204" pitchFamily="34" charset="0"/>
              </a:rPr>
              <a:t>Current funding status Current appropriated funding and implications  </a:t>
            </a:r>
          </a:p>
        </p:txBody>
      </p:sp>
      <p:sp>
        <p:nvSpPr>
          <p:cNvPr id="9" name="Title 1"/>
          <p:cNvSpPr>
            <a:spLocks noGrp="1"/>
          </p:cNvSpPr>
          <p:nvPr>
            <p:ph type="title"/>
          </p:nvPr>
        </p:nvSpPr>
        <p:spPr>
          <a:xfrm>
            <a:off x="251520" y="274638"/>
            <a:ext cx="8435280" cy="418058"/>
          </a:xfrm>
        </p:spPr>
        <p:style>
          <a:lnRef idx="0">
            <a:scrgbClr r="0" g="0" b="0"/>
          </a:lnRef>
          <a:fillRef idx="1003">
            <a:schemeClr val="lt1"/>
          </a:fillRef>
          <a:effectRef idx="0">
            <a:scrgbClr r="0" g="0" b="0"/>
          </a:effectRef>
          <a:fontRef idx="major"/>
        </p:style>
        <p:txBody>
          <a:bodyPr/>
          <a:lstStyle/>
          <a:p>
            <a:pPr algn="l"/>
            <a:r>
              <a:rPr lang="en-US" dirty="0">
                <a:solidFill>
                  <a:srgbClr val="E15415"/>
                </a:solidFill>
                <a:latin typeface="Calibri" panose="020F0502020204030204" pitchFamily="34" charset="0"/>
                <a:cs typeface="Calibri" panose="020F0502020204030204" pitchFamily="34" charset="0"/>
              </a:rPr>
              <a:t>Presentation outline </a:t>
            </a:r>
            <a:endParaRPr lang="en-ZA" dirty="0">
              <a:solidFill>
                <a:srgbClr val="E15415"/>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07911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pPr>
              <a:defRPr/>
            </a:pPr>
            <a:fld id="{0C9176EB-7C4C-480E-9F48-FF9FCB2C86F1}" type="slidenum">
              <a:rPr lang="en-US" smtClean="0"/>
              <a:pPr>
                <a:defRPr/>
              </a:pPr>
              <a:t>3</a:t>
            </a:fld>
            <a:endParaRPr lang="en-US" dirty="0"/>
          </a:p>
        </p:txBody>
      </p:sp>
      <p:sp>
        <p:nvSpPr>
          <p:cNvPr id="5" name="TextBox 4">
            <a:extLst>
              <a:ext uri="{FF2B5EF4-FFF2-40B4-BE49-F238E27FC236}">
                <a16:creationId xmlns:a16="http://schemas.microsoft.com/office/drawing/2014/main" id="{DED963C1-2C65-4B1C-97B9-5E553BBDAB79}"/>
              </a:ext>
            </a:extLst>
          </p:cNvPr>
          <p:cNvSpPr txBox="1"/>
          <p:nvPr/>
        </p:nvSpPr>
        <p:spPr>
          <a:xfrm>
            <a:off x="251520" y="883365"/>
            <a:ext cx="8790148" cy="5856923"/>
          </a:xfrm>
          <a:prstGeom prst="roundRect">
            <a:avLst/>
          </a:prstGeom>
          <a:solidFill>
            <a:schemeClr val="accent5"/>
          </a:solidFill>
          <a:ln w="38100">
            <a:solidFill>
              <a:schemeClr val="tx1"/>
            </a:solidFill>
          </a:ln>
        </p:spPr>
        <p:txBody>
          <a:bodyPr wrap="square" rtlCol="0">
            <a:spAutoFit/>
          </a:bodyPr>
          <a:lstStyle/>
          <a:p>
            <a:pPr marL="285750" indent="-285750" algn="just" eaLnBrk="1" hangingPunct="1">
              <a:spcBef>
                <a:spcPts val="1200"/>
              </a:spcBef>
              <a:buFont typeface="Wingdings" panose="05000000000000000000" pitchFamily="2" charset="2"/>
              <a:buChar char="§"/>
            </a:pPr>
            <a:r>
              <a:rPr lang="en-US" b="0" dirty="0">
                <a:solidFill>
                  <a:srgbClr val="000000"/>
                </a:solidFill>
                <a:latin typeface="Calibri" panose="020F0502020204030204" pitchFamily="34" charset="0"/>
                <a:cs typeface="Calibri" panose="020F0502020204030204" pitchFamily="34" charset="0"/>
              </a:rPr>
              <a:t>On the 21 April 2020 the president announced a R500 billion fiscal support package that includes spending towards COVID-19 priorities. </a:t>
            </a:r>
          </a:p>
          <a:p>
            <a:pPr marL="285750" indent="-285750" algn="just" eaLnBrk="1" hangingPunct="1">
              <a:spcBef>
                <a:spcPts val="1200"/>
              </a:spcBef>
              <a:buFont typeface="Wingdings" panose="05000000000000000000" pitchFamily="2" charset="2"/>
              <a:buChar char="§"/>
            </a:pPr>
            <a:r>
              <a:rPr lang="en-US" b="0" dirty="0">
                <a:solidFill>
                  <a:srgbClr val="000000"/>
                </a:solidFill>
                <a:latin typeface="Calibri" panose="020F0502020204030204" pitchFamily="34" charset="0"/>
                <a:cs typeface="Calibri" panose="020F0502020204030204" pitchFamily="34" charset="0"/>
              </a:rPr>
              <a:t>On 30 April National Treasury published on the “Economic Measures for COVID-19”, outlining an R500bn response, as well as identifying the funding sources for the package. </a:t>
            </a:r>
          </a:p>
          <a:p>
            <a:pPr marL="285750" indent="-285750" algn="just" eaLnBrk="1" hangingPunct="1">
              <a:spcBef>
                <a:spcPts val="1200"/>
              </a:spcBef>
              <a:buFont typeface="Wingdings" panose="05000000000000000000" pitchFamily="2" charset="2"/>
              <a:buChar char="§"/>
            </a:pPr>
            <a:r>
              <a:rPr lang="en-US" b="0" dirty="0">
                <a:solidFill>
                  <a:srgbClr val="000000"/>
                </a:solidFill>
                <a:latin typeface="Calibri" panose="020F0502020204030204" pitchFamily="34" charset="0"/>
                <a:cs typeface="Calibri" panose="020F0502020204030204" pitchFamily="34" charset="0"/>
              </a:rPr>
              <a:t>Part of the funding sources for this package is a R130 billion baseline reprioritisation in the 2020/21 financial year. </a:t>
            </a:r>
          </a:p>
          <a:p>
            <a:pPr marL="0" lvl="0" indent="-285750" algn="just" eaLnBrk="1" hangingPunct="1">
              <a:spcBef>
                <a:spcPts val="1200"/>
              </a:spcBef>
              <a:buFont typeface="Wingdings" panose="05000000000000000000" pitchFamily="2" charset="2"/>
              <a:buChar char="§"/>
            </a:pPr>
            <a:r>
              <a:rPr lang="en-US" b="0" dirty="0">
                <a:solidFill>
                  <a:srgbClr val="000000"/>
                </a:solidFill>
                <a:latin typeface="Calibri" panose="020F0502020204030204" pitchFamily="34" charset="0"/>
                <a:cs typeface="Calibri" panose="020F0502020204030204" pitchFamily="34" charset="0"/>
              </a:rPr>
              <a:t>Section 16 of the PFMA: Use of funds in emergency situations. The Minister of Finance may approve the use of unappropriated funds, if it is for spending of an exceptional nature. This happens if postponing the spending to a future parliamentary appropriation would seriously prejudice the public interest. </a:t>
            </a:r>
          </a:p>
          <a:p>
            <a:pPr marL="0" lvl="0" indent="-285750" algn="just" eaLnBrk="1" hangingPunct="1">
              <a:spcBef>
                <a:spcPts val="1200"/>
              </a:spcBef>
              <a:buFont typeface="Wingdings" panose="05000000000000000000" pitchFamily="2" charset="2"/>
              <a:buChar char="§"/>
            </a:pPr>
            <a:r>
              <a:rPr lang="en-US" b="0" dirty="0">
                <a:solidFill>
                  <a:srgbClr val="000000"/>
                </a:solidFill>
                <a:latin typeface="Calibri" panose="020F0502020204030204" pitchFamily="34" charset="0"/>
                <a:cs typeface="Calibri" panose="020F0502020204030204" pitchFamily="34" charset="0"/>
              </a:rPr>
              <a:t>The Special adjustment budget provides for changes in the main appropriation owing to the categories of expenditure specified in Section 30(2) of the PFMA, by programme and economic classification.</a:t>
            </a:r>
          </a:p>
          <a:p>
            <a:pPr marL="0" lvl="0" indent="-285750" algn="just" eaLnBrk="1" hangingPunct="1">
              <a:spcBef>
                <a:spcPts val="1200"/>
              </a:spcBef>
              <a:buFont typeface="Wingdings" panose="05000000000000000000" pitchFamily="2" charset="2"/>
              <a:buChar char="§"/>
            </a:pPr>
            <a:r>
              <a:rPr lang="en-US" b="0" dirty="0">
                <a:solidFill>
                  <a:srgbClr val="000000"/>
                </a:solidFill>
                <a:latin typeface="Calibri" panose="020F0502020204030204" pitchFamily="34" charset="0"/>
                <a:cs typeface="Calibri" panose="020F0502020204030204" pitchFamily="34" charset="0"/>
              </a:rPr>
              <a:t>All other adjustments not included in this Special Adjustment Budget will be tabled in the October Adjustment Budget.</a:t>
            </a:r>
          </a:p>
        </p:txBody>
      </p:sp>
      <p:sp>
        <p:nvSpPr>
          <p:cNvPr id="6" name="Title 1"/>
          <p:cNvSpPr>
            <a:spLocks noGrp="1"/>
          </p:cNvSpPr>
          <p:nvPr>
            <p:ph type="title"/>
          </p:nvPr>
        </p:nvSpPr>
        <p:spPr>
          <a:xfrm>
            <a:off x="251520" y="188640"/>
            <a:ext cx="8435280" cy="418058"/>
          </a:xfrm>
        </p:spPr>
        <p:style>
          <a:lnRef idx="0">
            <a:scrgbClr r="0" g="0" b="0"/>
          </a:lnRef>
          <a:fillRef idx="1003">
            <a:schemeClr val="lt1"/>
          </a:fillRef>
          <a:effectRef idx="0">
            <a:scrgbClr r="0" g="0" b="0"/>
          </a:effectRef>
          <a:fontRef idx="major"/>
        </p:style>
        <p:txBody>
          <a:bodyPr/>
          <a:lstStyle/>
          <a:p>
            <a:pPr algn="l"/>
            <a:r>
              <a:rPr lang="en-US" sz="3200" dirty="0">
                <a:solidFill>
                  <a:srgbClr val="E15415"/>
                </a:solidFill>
                <a:latin typeface="Calibri" panose="020F0502020204030204" pitchFamily="34" charset="0"/>
                <a:cs typeface="Calibri" panose="020F0502020204030204" pitchFamily="34" charset="0"/>
              </a:rPr>
              <a:t>Introduction</a:t>
            </a:r>
            <a:r>
              <a:rPr lang="en-US" dirty="0">
                <a:solidFill>
                  <a:srgbClr val="E15415"/>
                </a:solidFill>
                <a:latin typeface="Calibri" panose="020F0502020204030204" pitchFamily="34" charset="0"/>
                <a:cs typeface="Calibri" panose="020F0502020204030204" pitchFamily="34" charset="0"/>
              </a:rPr>
              <a:t> </a:t>
            </a:r>
            <a:endParaRPr lang="en-ZA" dirty="0">
              <a:solidFill>
                <a:srgbClr val="E15415"/>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00360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a:off x="0" y="1142984"/>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4" name="Rectangle 3"/>
          <p:cNvSpPr/>
          <p:nvPr/>
        </p:nvSpPr>
        <p:spPr>
          <a:xfrm>
            <a:off x="0" y="188877"/>
            <a:ext cx="9144000" cy="523220"/>
          </a:xfrm>
          <a:prstGeom prst="rect">
            <a:avLst/>
          </a:prstGeom>
        </p:spPr>
        <p:style>
          <a:lnRef idx="0">
            <a:scrgbClr r="0" g="0" b="0"/>
          </a:lnRef>
          <a:fillRef idx="1003">
            <a:schemeClr val="lt1"/>
          </a:fillRef>
          <a:effectRef idx="0">
            <a:scrgbClr r="0" g="0" b="0"/>
          </a:effectRef>
          <a:fontRef idx="major"/>
        </p:style>
        <p:txBody>
          <a:bodyPr wrap="square">
            <a:spAutoFit/>
          </a:bodyPr>
          <a:lstStyle/>
          <a:p>
            <a:pPr eaLnBrk="0" hangingPunct="0">
              <a:spcBef>
                <a:spcPct val="50000"/>
              </a:spcBef>
              <a:buClr>
                <a:schemeClr val="tx2"/>
              </a:buClr>
            </a:pPr>
            <a:r>
              <a:rPr lang="en-US" altLang="en-US" sz="2800" dirty="0">
                <a:solidFill>
                  <a:srgbClr val="E15415"/>
                </a:solidFill>
                <a:latin typeface="Calibri" panose="020F0502020204030204" pitchFamily="34" charset="0"/>
                <a:cs typeface="Calibri" panose="020F0502020204030204" pitchFamily="34" charset="0"/>
              </a:rPr>
              <a:t>2020 MTEF Budget Allocation </a:t>
            </a:r>
            <a:endParaRPr lang="en-ZA" altLang="en-US" dirty="0">
              <a:solidFill>
                <a:srgbClr val="E15415"/>
              </a:solidFill>
              <a:latin typeface="Calibri" panose="020F0502020204030204" pitchFamily="34" charset="0"/>
              <a:cs typeface="Calibri" panose="020F0502020204030204" pitchFamily="34" charset="0"/>
            </a:endParaRPr>
          </a:p>
        </p:txBody>
      </p:sp>
      <p:sp>
        <p:nvSpPr>
          <p:cNvPr id="11" name="Slide Number Placeholder 10"/>
          <p:cNvSpPr>
            <a:spLocks noGrp="1"/>
          </p:cNvSpPr>
          <p:nvPr>
            <p:ph type="sldNum" sz="quarter" idx="12"/>
          </p:nvPr>
        </p:nvSpPr>
        <p:spPr>
          <a:xfrm flipH="1">
            <a:off x="8844517" y="6572272"/>
            <a:ext cx="299483" cy="285728"/>
          </a:xfrm>
        </p:spPr>
        <p:txBody>
          <a:bodyPr/>
          <a:lstStyle/>
          <a:p>
            <a:pPr>
              <a:defRPr/>
            </a:pPr>
            <a:fld id="{FF7A930C-9F51-4BB6-8DBB-EDAB0DE2C28C}" type="slidenum">
              <a:rPr lang="en-US" sz="1000" smtClean="0"/>
              <a:pPr>
                <a:defRPr/>
              </a:pPr>
              <a:t>4</a:t>
            </a:fld>
            <a:endParaRPr lang="en-US" sz="1000" dirty="0"/>
          </a:p>
        </p:txBody>
      </p:sp>
      <p:graphicFrame>
        <p:nvGraphicFramePr>
          <p:cNvPr id="2" name="Object 1">
            <a:extLst>
              <a:ext uri="{FF2B5EF4-FFF2-40B4-BE49-F238E27FC236}">
                <a16:creationId xmlns:a16="http://schemas.microsoft.com/office/drawing/2014/main" id="{5A3BED33-F883-4B1B-A91B-7F94AEFDD879}"/>
              </a:ext>
            </a:extLst>
          </p:cNvPr>
          <p:cNvGraphicFramePr>
            <a:graphicFrameLocks noChangeAspect="1"/>
          </p:cNvGraphicFramePr>
          <p:nvPr>
            <p:extLst>
              <p:ext uri="{D42A27DB-BD31-4B8C-83A1-F6EECF244321}">
                <p14:modId xmlns:p14="http://schemas.microsoft.com/office/powerpoint/2010/main" val="3676209147"/>
              </p:ext>
            </p:extLst>
          </p:nvPr>
        </p:nvGraphicFramePr>
        <p:xfrm>
          <a:off x="323528" y="3936123"/>
          <a:ext cx="8352928" cy="1976034"/>
        </p:xfrm>
        <a:graphic>
          <a:graphicData uri="http://schemas.openxmlformats.org/presentationml/2006/ole">
            <mc:AlternateContent xmlns:mc="http://schemas.openxmlformats.org/markup-compatibility/2006">
              <mc:Choice xmlns:v="urn:schemas-microsoft-com:vml" Requires="v">
                <p:oleObj spid="_x0000_s2106" name="Worksheet" r:id="rId4" imgW="6337486" imgH="1689027" progId="Excel.Sheet.12">
                  <p:embed/>
                </p:oleObj>
              </mc:Choice>
              <mc:Fallback>
                <p:oleObj name="Worksheet" r:id="rId4" imgW="6337486" imgH="1689027" progId="Excel.Sheet.12">
                  <p:embed/>
                  <p:pic>
                    <p:nvPicPr>
                      <p:cNvPr id="0" name=""/>
                      <p:cNvPicPr/>
                      <p:nvPr/>
                    </p:nvPicPr>
                    <p:blipFill>
                      <a:blip r:embed="rId5"/>
                      <a:stretch>
                        <a:fillRect/>
                      </a:stretch>
                    </p:blipFill>
                    <p:spPr>
                      <a:xfrm>
                        <a:off x="323528" y="3936123"/>
                        <a:ext cx="8352928" cy="1976034"/>
                      </a:xfrm>
                      <a:prstGeom prst="rect">
                        <a:avLst/>
                      </a:prstGeom>
                    </p:spPr>
                  </p:pic>
                </p:oleObj>
              </mc:Fallback>
            </mc:AlternateContent>
          </a:graphicData>
        </a:graphic>
      </p:graphicFrame>
      <p:pic>
        <p:nvPicPr>
          <p:cNvPr id="3" name="Picture 2"/>
          <p:cNvPicPr>
            <a:picLocks noChangeAspect="1"/>
          </p:cNvPicPr>
          <p:nvPr/>
        </p:nvPicPr>
        <p:blipFill>
          <a:blip r:embed="rId6"/>
          <a:stretch>
            <a:fillRect/>
          </a:stretch>
        </p:blipFill>
        <p:spPr>
          <a:xfrm>
            <a:off x="539552" y="1293760"/>
            <a:ext cx="1800225" cy="2543175"/>
          </a:xfrm>
          <a:prstGeom prst="rect">
            <a:avLst/>
          </a:prstGeom>
        </p:spPr>
      </p:pic>
      <p:pic>
        <p:nvPicPr>
          <p:cNvPr id="5" name="Picture 4"/>
          <p:cNvPicPr>
            <a:picLocks noChangeAspect="1"/>
          </p:cNvPicPr>
          <p:nvPr/>
        </p:nvPicPr>
        <p:blipFill rotWithShape="1">
          <a:blip r:embed="rId7"/>
          <a:srcRect b="22063"/>
          <a:stretch/>
        </p:blipFill>
        <p:spPr>
          <a:xfrm>
            <a:off x="6209481" y="1575459"/>
            <a:ext cx="2466975" cy="2232248"/>
          </a:xfrm>
          <a:prstGeom prst="rect">
            <a:avLst/>
          </a:prstGeom>
        </p:spPr>
      </p:pic>
      <p:pic>
        <p:nvPicPr>
          <p:cNvPr id="6" name="Picture 5"/>
          <p:cNvPicPr>
            <a:picLocks noChangeAspect="1"/>
          </p:cNvPicPr>
          <p:nvPr/>
        </p:nvPicPr>
        <p:blipFill>
          <a:blip r:embed="rId8"/>
          <a:stretch>
            <a:fillRect/>
          </a:stretch>
        </p:blipFill>
        <p:spPr>
          <a:xfrm>
            <a:off x="2915816" y="1512444"/>
            <a:ext cx="2190750" cy="2085975"/>
          </a:xfrm>
          <a:prstGeom prst="rect">
            <a:avLst/>
          </a:prstGeom>
        </p:spPr>
      </p:pic>
    </p:spTree>
    <p:extLst>
      <p:ext uri="{BB962C8B-B14F-4D97-AF65-F5344CB8AC3E}">
        <p14:creationId xmlns:p14="http://schemas.microsoft.com/office/powerpoint/2010/main" val="1863878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a:off x="13590" y="807405"/>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4" name="Rectangle 3"/>
          <p:cNvSpPr/>
          <p:nvPr/>
        </p:nvSpPr>
        <p:spPr>
          <a:xfrm>
            <a:off x="107504" y="118054"/>
            <a:ext cx="8928992" cy="584775"/>
          </a:xfrm>
          <a:prstGeom prst="rect">
            <a:avLst/>
          </a:prstGeom>
        </p:spPr>
        <p:style>
          <a:lnRef idx="0">
            <a:scrgbClr r="0" g="0" b="0"/>
          </a:lnRef>
          <a:fillRef idx="1003">
            <a:schemeClr val="lt1"/>
          </a:fillRef>
          <a:effectRef idx="0">
            <a:scrgbClr r="0" g="0" b="0"/>
          </a:effectRef>
          <a:fontRef idx="major"/>
        </p:style>
        <p:txBody>
          <a:bodyPr wrap="square">
            <a:spAutoFit/>
          </a:bodyPr>
          <a:lstStyle/>
          <a:p>
            <a:pPr eaLnBrk="0" hangingPunct="0">
              <a:spcBef>
                <a:spcPct val="50000"/>
              </a:spcBef>
              <a:buClr>
                <a:schemeClr val="tx2"/>
              </a:buClr>
            </a:pPr>
            <a:r>
              <a:rPr lang="en-US" altLang="en-US" sz="3200" dirty="0">
                <a:solidFill>
                  <a:srgbClr val="E15415"/>
                </a:solidFill>
                <a:latin typeface="Calibri" panose="020F0502020204030204" pitchFamily="34" charset="0"/>
                <a:cs typeface="Calibri" panose="020F0502020204030204" pitchFamily="34" charset="0"/>
              </a:rPr>
              <a:t>2020 MTEF Budget Allocation </a:t>
            </a:r>
            <a:endParaRPr lang="en-ZA" altLang="en-US" sz="3200" dirty="0">
              <a:solidFill>
                <a:srgbClr val="E15415"/>
              </a:solidFill>
              <a:latin typeface="Calibri" panose="020F0502020204030204" pitchFamily="34" charset="0"/>
              <a:cs typeface="Calibri" panose="020F0502020204030204" pitchFamily="34" charset="0"/>
            </a:endParaRPr>
          </a:p>
        </p:txBody>
      </p:sp>
      <p:sp>
        <p:nvSpPr>
          <p:cNvPr id="11" name="Slide Number Placeholder 10"/>
          <p:cNvSpPr>
            <a:spLocks noGrp="1"/>
          </p:cNvSpPr>
          <p:nvPr>
            <p:ph type="sldNum" sz="quarter" idx="12"/>
          </p:nvPr>
        </p:nvSpPr>
        <p:spPr>
          <a:xfrm flipH="1">
            <a:off x="8844517" y="6572272"/>
            <a:ext cx="299483" cy="285728"/>
          </a:xfrm>
        </p:spPr>
        <p:txBody>
          <a:bodyPr/>
          <a:lstStyle/>
          <a:p>
            <a:pPr>
              <a:defRPr/>
            </a:pPr>
            <a:fld id="{FF7A930C-9F51-4BB6-8DBB-EDAB0DE2C28C}" type="slidenum">
              <a:rPr lang="en-US" sz="1000" smtClean="0"/>
              <a:pPr>
                <a:defRPr/>
              </a:pPr>
              <a:t>5</a:t>
            </a:fld>
            <a:endParaRPr lang="en-US" sz="1000" dirty="0"/>
          </a:p>
        </p:txBody>
      </p:sp>
      <p:graphicFrame>
        <p:nvGraphicFramePr>
          <p:cNvPr id="3" name="Object 2">
            <a:extLst>
              <a:ext uri="{FF2B5EF4-FFF2-40B4-BE49-F238E27FC236}">
                <a16:creationId xmlns:a16="http://schemas.microsoft.com/office/drawing/2014/main" id="{8F83C258-3EAE-47AC-AC16-8503CF4A88E3}"/>
              </a:ext>
            </a:extLst>
          </p:cNvPr>
          <p:cNvGraphicFramePr>
            <a:graphicFrameLocks noChangeAspect="1"/>
          </p:cNvGraphicFramePr>
          <p:nvPr>
            <p:extLst>
              <p:ext uri="{D42A27DB-BD31-4B8C-83A1-F6EECF244321}">
                <p14:modId xmlns:p14="http://schemas.microsoft.com/office/powerpoint/2010/main" val="2718607756"/>
              </p:ext>
            </p:extLst>
          </p:nvPr>
        </p:nvGraphicFramePr>
        <p:xfrm>
          <a:off x="573840" y="1122193"/>
          <a:ext cx="7848930" cy="2314454"/>
        </p:xfrm>
        <a:graphic>
          <a:graphicData uri="http://schemas.openxmlformats.org/presentationml/2006/ole">
            <mc:AlternateContent xmlns:mc="http://schemas.openxmlformats.org/markup-compatibility/2006">
              <mc:Choice xmlns:v="urn:schemas-microsoft-com:vml" Requires="v">
                <p:oleObj spid="_x0000_s1135" name="Worksheet" r:id="rId4" imgW="6432575" imgH="1873199" progId="Excel.Sheet.12">
                  <p:embed/>
                </p:oleObj>
              </mc:Choice>
              <mc:Fallback>
                <p:oleObj name="Worksheet" r:id="rId4" imgW="6432575" imgH="1873199" progId="Excel.Sheet.12">
                  <p:embed/>
                  <p:pic>
                    <p:nvPicPr>
                      <p:cNvPr id="0" name=""/>
                      <p:cNvPicPr/>
                      <p:nvPr/>
                    </p:nvPicPr>
                    <p:blipFill>
                      <a:blip r:embed="rId5"/>
                      <a:stretch>
                        <a:fillRect/>
                      </a:stretch>
                    </p:blipFill>
                    <p:spPr>
                      <a:xfrm>
                        <a:off x="573840" y="1122193"/>
                        <a:ext cx="7848930" cy="2314454"/>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24E7E3D9-93F4-4843-9DBA-A11069CCA68D}"/>
              </a:ext>
            </a:extLst>
          </p:cNvPr>
          <p:cNvGraphicFramePr>
            <a:graphicFrameLocks noChangeAspect="1"/>
          </p:cNvGraphicFramePr>
          <p:nvPr>
            <p:extLst>
              <p:ext uri="{D42A27DB-BD31-4B8C-83A1-F6EECF244321}">
                <p14:modId xmlns:p14="http://schemas.microsoft.com/office/powerpoint/2010/main" val="96257581"/>
              </p:ext>
            </p:extLst>
          </p:nvPr>
        </p:nvGraphicFramePr>
        <p:xfrm>
          <a:off x="573840" y="3726977"/>
          <a:ext cx="7848930" cy="1206546"/>
        </p:xfrm>
        <a:graphic>
          <a:graphicData uri="http://schemas.openxmlformats.org/presentationml/2006/ole">
            <mc:AlternateContent xmlns:mc="http://schemas.openxmlformats.org/markup-compatibility/2006">
              <mc:Choice xmlns:v="urn:schemas-microsoft-com:vml" Requires="v">
                <p:oleObj spid="_x0000_s1136" name="Worksheet" r:id="rId6" imgW="5670457" imgH="895489" progId="Excel.Sheet.12">
                  <p:embed/>
                </p:oleObj>
              </mc:Choice>
              <mc:Fallback>
                <p:oleObj name="Worksheet" r:id="rId6" imgW="5670457" imgH="895489" progId="Excel.Sheet.12">
                  <p:embed/>
                  <p:pic>
                    <p:nvPicPr>
                      <p:cNvPr id="0" name=""/>
                      <p:cNvPicPr/>
                      <p:nvPr/>
                    </p:nvPicPr>
                    <p:blipFill>
                      <a:blip r:embed="rId7"/>
                      <a:stretch>
                        <a:fillRect/>
                      </a:stretch>
                    </p:blipFill>
                    <p:spPr>
                      <a:xfrm>
                        <a:off x="573840" y="3726977"/>
                        <a:ext cx="7848930" cy="1206546"/>
                      </a:xfrm>
                      <a:prstGeom prst="rect">
                        <a:avLst/>
                      </a:prstGeom>
                    </p:spPr>
                  </p:pic>
                </p:oleObj>
              </mc:Fallback>
            </mc:AlternateContent>
          </a:graphicData>
        </a:graphic>
      </p:graphicFrame>
      <p:pic>
        <p:nvPicPr>
          <p:cNvPr id="2" name="Picture 1"/>
          <p:cNvPicPr>
            <a:picLocks noChangeAspect="1"/>
          </p:cNvPicPr>
          <p:nvPr/>
        </p:nvPicPr>
        <p:blipFill>
          <a:blip r:embed="rId8"/>
          <a:stretch>
            <a:fillRect/>
          </a:stretch>
        </p:blipFill>
        <p:spPr>
          <a:xfrm>
            <a:off x="3275856" y="5085184"/>
            <a:ext cx="2160241" cy="1385742"/>
          </a:xfrm>
          <a:prstGeom prst="rect">
            <a:avLst/>
          </a:prstGeom>
        </p:spPr>
      </p:pic>
    </p:spTree>
    <p:extLst>
      <p:ext uri="{BB962C8B-B14F-4D97-AF65-F5344CB8AC3E}">
        <p14:creationId xmlns:p14="http://schemas.microsoft.com/office/powerpoint/2010/main" val="3525976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p:txBody>
          <a:bodyPr/>
          <a:lstStyle/>
          <a:p>
            <a:pPr>
              <a:defRPr/>
            </a:pPr>
            <a:fld id="{FF7A930C-9F51-4BB6-8DBB-EDAB0DE2C28C}" type="slidenum">
              <a:rPr lang="en-US" sz="1000" smtClean="0"/>
              <a:pPr>
                <a:defRPr/>
              </a:pPr>
              <a:t>6</a:t>
            </a:fld>
            <a:endParaRPr lang="en-US" sz="1000" dirty="0"/>
          </a:p>
        </p:txBody>
      </p:sp>
      <p:cxnSp>
        <p:nvCxnSpPr>
          <p:cNvPr id="7" name="Straight Connector 6"/>
          <p:cNvCxnSpPr/>
          <p:nvPr/>
        </p:nvCxnSpPr>
        <p:spPr bwMode="auto">
          <a:xfrm>
            <a:off x="0" y="923182"/>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4" name="Rectangle 3"/>
          <p:cNvSpPr/>
          <p:nvPr/>
        </p:nvSpPr>
        <p:spPr>
          <a:xfrm>
            <a:off x="107504" y="281604"/>
            <a:ext cx="8856984" cy="584775"/>
          </a:xfrm>
          <a:prstGeom prst="rect">
            <a:avLst/>
          </a:prstGeom>
        </p:spPr>
        <p:style>
          <a:lnRef idx="0">
            <a:scrgbClr r="0" g="0" b="0"/>
          </a:lnRef>
          <a:fillRef idx="1003">
            <a:schemeClr val="lt1"/>
          </a:fillRef>
          <a:effectRef idx="0">
            <a:scrgbClr r="0" g="0" b="0"/>
          </a:effectRef>
          <a:fontRef idx="major"/>
        </p:style>
        <p:txBody>
          <a:bodyPr wrap="square">
            <a:spAutoFit/>
          </a:bodyPr>
          <a:lstStyle/>
          <a:p>
            <a:pPr eaLnBrk="0" hangingPunct="0">
              <a:spcBef>
                <a:spcPct val="50000"/>
              </a:spcBef>
              <a:buClr>
                <a:schemeClr val="tx2"/>
              </a:buClr>
            </a:pPr>
            <a:r>
              <a:rPr lang="en-US" altLang="en-US" sz="3200" dirty="0">
                <a:solidFill>
                  <a:srgbClr val="E15415"/>
                </a:solidFill>
                <a:latin typeface="Calibri" panose="020F0502020204030204" pitchFamily="34" charset="0"/>
                <a:cs typeface="Calibri" panose="020F0502020204030204" pitchFamily="34" charset="0"/>
              </a:rPr>
              <a:t>Special Adjustment Budget</a:t>
            </a:r>
            <a:endParaRPr lang="en-ZA" altLang="en-US" sz="3200" dirty="0">
              <a:solidFill>
                <a:srgbClr val="E15415"/>
              </a:solidFill>
              <a:latin typeface="Calibri" panose="020F0502020204030204" pitchFamily="34" charset="0"/>
              <a:cs typeface="Calibri" panose="020F0502020204030204" pitchFamily="34" charset="0"/>
            </a:endParaRPr>
          </a:p>
        </p:txBody>
      </p:sp>
      <p:pic>
        <p:nvPicPr>
          <p:cNvPr id="1026" name="Picture 2">
            <a:extLst>
              <a:ext uri="{FF2B5EF4-FFF2-40B4-BE49-F238E27FC236}">
                <a16:creationId xmlns:a16="http://schemas.microsoft.com/office/drawing/2014/main" id="{9309F0FD-542E-4E44-BDAF-D45D58C884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284984"/>
            <a:ext cx="8712968" cy="2433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a:extLst>
              <a:ext uri="{FF2B5EF4-FFF2-40B4-BE49-F238E27FC236}">
                <a16:creationId xmlns:a16="http://schemas.microsoft.com/office/drawing/2014/main" id="{44224747-ECDE-4A8E-A077-909343760F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328887"/>
            <a:ext cx="8712968" cy="1842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2313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55B891A-2E58-4B6A-8707-50F9F952B266}"/>
              </a:ext>
            </a:extLst>
          </p:cNvPr>
          <p:cNvSpPr>
            <a:spLocks noGrp="1"/>
          </p:cNvSpPr>
          <p:nvPr>
            <p:ph type="body" sz="half" idx="1"/>
          </p:nvPr>
        </p:nvSpPr>
        <p:spPr>
          <a:xfrm>
            <a:off x="5174380" y="718909"/>
            <a:ext cx="3837139" cy="5931778"/>
          </a:xfrm>
        </p:spPr>
        <p:style>
          <a:lnRef idx="0">
            <a:scrgbClr r="0" g="0" b="0"/>
          </a:lnRef>
          <a:fillRef idx="1003">
            <a:schemeClr val="lt1"/>
          </a:fillRef>
          <a:effectRef idx="0">
            <a:scrgbClr r="0" g="0" b="0"/>
          </a:effectRef>
          <a:fontRef idx="major"/>
        </p:style>
        <p:txBody>
          <a:bodyPr/>
          <a:lstStyle/>
          <a:p>
            <a:pPr algn="just">
              <a:buFont typeface="Arial" panose="020B0604020202020204" pitchFamily="34" charset="0"/>
              <a:buChar char="•"/>
            </a:pPr>
            <a:r>
              <a:rPr lang="en-US" sz="1700" dirty="0">
                <a:solidFill>
                  <a:schemeClr val="tx1"/>
                </a:solidFill>
                <a:latin typeface="Calibri" panose="020F0502020204030204" pitchFamily="34" charset="0"/>
                <a:cs typeface="Calibri" panose="020F0502020204030204" pitchFamily="34" charset="0"/>
              </a:rPr>
              <a:t>15% of R522 million amounting to </a:t>
            </a:r>
            <a:r>
              <a:rPr lang="en-US" sz="1700" b="1" dirty="0">
                <a:solidFill>
                  <a:schemeClr val="tx1"/>
                </a:solidFill>
                <a:latin typeface="Calibri" panose="020F0502020204030204" pitchFamily="34" charset="0"/>
                <a:cs typeface="Calibri" panose="020F0502020204030204" pitchFamily="34" charset="0"/>
              </a:rPr>
              <a:t>R78,3 million </a:t>
            </a:r>
            <a:r>
              <a:rPr lang="en-US" sz="1700" dirty="0">
                <a:solidFill>
                  <a:schemeClr val="tx1"/>
                </a:solidFill>
                <a:latin typeface="Calibri" panose="020F0502020204030204" pitchFamily="34" charset="0"/>
                <a:cs typeface="Calibri" panose="020F0502020204030204" pitchFamily="34" charset="0"/>
              </a:rPr>
              <a:t>reduced from the BDM budget allocation - the R78 million is from voucher system by USAASA. </a:t>
            </a:r>
          </a:p>
          <a:p>
            <a:pPr algn="just">
              <a:buFont typeface="Arial" panose="020B0604020202020204" pitchFamily="34" charset="0"/>
              <a:buChar char="•"/>
            </a:pPr>
            <a:r>
              <a:rPr lang="en-US" sz="1700" dirty="0">
                <a:solidFill>
                  <a:schemeClr val="tx1"/>
                </a:solidFill>
                <a:latin typeface="Calibri" panose="020F0502020204030204" pitchFamily="34" charset="0"/>
                <a:cs typeface="Calibri" panose="020F0502020204030204" pitchFamily="34" charset="0"/>
              </a:rPr>
              <a:t>National Treasury granted provisional approval for surplus funds from interest earned amounting to R242 million to be retained by USAF for the 2019/20 financial year.</a:t>
            </a:r>
          </a:p>
          <a:p>
            <a:pPr algn="just">
              <a:buFont typeface="Arial" panose="020B0604020202020204" pitchFamily="34" charset="0"/>
              <a:buChar char="•"/>
            </a:pPr>
            <a:r>
              <a:rPr lang="en-US" sz="1700" dirty="0">
                <a:solidFill>
                  <a:schemeClr val="tx1"/>
                </a:solidFill>
                <a:latin typeface="Calibri" panose="020F0502020204030204" pitchFamily="34" charset="0"/>
                <a:cs typeface="Calibri" panose="020F0502020204030204" pitchFamily="34" charset="0"/>
              </a:rPr>
              <a:t>These funds will be used to assist indigent Grade 12 learners affected by the lockdown due to the Covid-19 virus</a:t>
            </a:r>
            <a:r>
              <a:rPr lang="en-US" sz="1700" b="1" dirty="0">
                <a:solidFill>
                  <a:schemeClr val="tx1"/>
                </a:solidFill>
                <a:latin typeface="Calibri" panose="020F0502020204030204" pitchFamily="34" charset="0"/>
                <a:cs typeface="Calibri" panose="020F0502020204030204" pitchFamily="34" charset="0"/>
              </a:rPr>
              <a:t>. </a:t>
            </a:r>
          </a:p>
          <a:p>
            <a:pPr algn="just">
              <a:buFont typeface="Arial" panose="020B0604020202020204" pitchFamily="34" charset="0"/>
              <a:buChar char="•"/>
            </a:pPr>
            <a:r>
              <a:rPr lang="en-US" sz="1700" dirty="0">
                <a:solidFill>
                  <a:schemeClr val="tx1"/>
                </a:solidFill>
                <a:latin typeface="Calibri" panose="020F0502020204030204" pitchFamily="34" charset="0"/>
                <a:cs typeface="Calibri" panose="020F0502020204030204" pitchFamily="34" charset="0"/>
              </a:rPr>
              <a:t>Allocation letter received from National Treasury confirming the budget cuts of </a:t>
            </a:r>
            <a:r>
              <a:rPr lang="en-US" sz="1700" b="1" dirty="0">
                <a:solidFill>
                  <a:schemeClr val="tx1"/>
                </a:solidFill>
                <a:latin typeface="Calibri" panose="020F0502020204030204" pitchFamily="34" charset="0"/>
                <a:cs typeface="Calibri" panose="020F0502020204030204" pitchFamily="34" charset="0"/>
              </a:rPr>
              <a:t>R111 million </a:t>
            </a:r>
            <a:r>
              <a:rPr lang="en-US" sz="1700" dirty="0">
                <a:solidFill>
                  <a:schemeClr val="tx1"/>
                </a:solidFill>
                <a:latin typeface="Calibri" panose="020F0502020204030204" pitchFamily="34" charset="0"/>
                <a:cs typeface="Calibri" panose="020F0502020204030204" pitchFamily="34" charset="0"/>
              </a:rPr>
              <a:t>in line with the Adjustments Appropriation Bill,2020, tabled in Parliament on 24 June 2020.</a:t>
            </a:r>
          </a:p>
          <a:p>
            <a:pPr algn="just">
              <a:buFont typeface="Arial" panose="020B0604020202020204" pitchFamily="34" charset="0"/>
              <a:buChar char="•"/>
            </a:pPr>
            <a:endParaRPr lang="en-US" sz="1600" b="1" dirty="0">
              <a:solidFill>
                <a:schemeClr val="tx1"/>
              </a:solidFill>
              <a:latin typeface="Calibri" panose="020F0502020204030204" pitchFamily="34" charset="0"/>
              <a:cs typeface="Calibri" panose="020F0502020204030204" pitchFamily="34" charset="0"/>
            </a:endParaRPr>
          </a:p>
          <a:p>
            <a:pPr algn="just">
              <a:buFont typeface="Arial" panose="020B0604020202020204" pitchFamily="34" charset="0"/>
              <a:buChar char="•"/>
            </a:pPr>
            <a:endParaRPr lang="en-US" sz="1800" b="1" dirty="0">
              <a:solidFill>
                <a:schemeClr val="tx1"/>
              </a:solidFill>
              <a:latin typeface="Calibri" panose="020F0502020204030204" pitchFamily="34" charset="0"/>
              <a:cs typeface="Calibri" panose="020F0502020204030204" pitchFamily="34" charset="0"/>
            </a:endParaRPr>
          </a:p>
        </p:txBody>
      </p:sp>
      <p:sp>
        <p:nvSpPr>
          <p:cNvPr id="11" name="Slide Number Placeholder 10"/>
          <p:cNvSpPr>
            <a:spLocks noGrp="1"/>
          </p:cNvSpPr>
          <p:nvPr>
            <p:ph type="sldNum" sz="quarter" idx="12"/>
          </p:nvPr>
        </p:nvSpPr>
        <p:spPr/>
        <p:txBody>
          <a:bodyPr/>
          <a:lstStyle/>
          <a:p>
            <a:pPr>
              <a:defRPr/>
            </a:pPr>
            <a:fld id="{FF7A930C-9F51-4BB6-8DBB-EDAB0DE2C28C}" type="slidenum">
              <a:rPr lang="en-US" sz="1000" smtClean="0"/>
              <a:pPr>
                <a:defRPr/>
              </a:pPr>
              <a:t>7</a:t>
            </a:fld>
            <a:endParaRPr lang="en-US" sz="1000" dirty="0"/>
          </a:p>
        </p:txBody>
      </p:sp>
      <p:cxnSp>
        <p:nvCxnSpPr>
          <p:cNvPr id="7" name="Straight Connector 6"/>
          <p:cNvCxnSpPr/>
          <p:nvPr/>
        </p:nvCxnSpPr>
        <p:spPr bwMode="auto">
          <a:xfrm>
            <a:off x="0" y="558026"/>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4" name="Rectangle 3"/>
          <p:cNvSpPr/>
          <p:nvPr/>
        </p:nvSpPr>
        <p:spPr>
          <a:xfrm>
            <a:off x="0" y="34806"/>
            <a:ext cx="9144000" cy="584775"/>
          </a:xfrm>
          <a:prstGeom prst="rect">
            <a:avLst/>
          </a:prstGeom>
        </p:spPr>
        <p:style>
          <a:lnRef idx="0">
            <a:scrgbClr r="0" g="0" b="0"/>
          </a:lnRef>
          <a:fillRef idx="1003">
            <a:schemeClr val="lt1"/>
          </a:fillRef>
          <a:effectRef idx="0">
            <a:scrgbClr r="0" g="0" b="0"/>
          </a:effectRef>
          <a:fontRef idx="major"/>
        </p:style>
        <p:txBody>
          <a:bodyPr wrap="square">
            <a:spAutoFit/>
          </a:bodyPr>
          <a:lstStyle/>
          <a:p>
            <a:pPr eaLnBrk="0" hangingPunct="0">
              <a:spcBef>
                <a:spcPct val="50000"/>
              </a:spcBef>
              <a:buClr>
                <a:schemeClr val="tx2"/>
              </a:buClr>
            </a:pPr>
            <a:r>
              <a:rPr lang="en-US" altLang="en-US" sz="3200" dirty="0">
                <a:solidFill>
                  <a:srgbClr val="E15415"/>
                </a:solidFill>
                <a:latin typeface="Calibri" panose="020F0502020204030204" pitchFamily="34" charset="0"/>
                <a:cs typeface="Calibri" panose="020F0502020204030204" pitchFamily="34" charset="0"/>
              </a:rPr>
              <a:t>Special Adjustment Budget</a:t>
            </a:r>
            <a:endParaRPr lang="en-ZA" altLang="en-US" sz="3200" dirty="0">
              <a:solidFill>
                <a:srgbClr val="E15415"/>
              </a:solidFill>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726500A3-F78C-446F-842B-140D2C64099E}"/>
              </a:ext>
            </a:extLst>
          </p:cNvPr>
          <p:cNvSpPr/>
          <p:nvPr/>
        </p:nvSpPr>
        <p:spPr>
          <a:xfrm>
            <a:off x="132481" y="671213"/>
            <a:ext cx="4739417" cy="2308324"/>
          </a:xfrm>
          <a:prstGeom prst="rect">
            <a:avLst/>
          </a:prstGeom>
        </p:spPr>
        <p:style>
          <a:lnRef idx="0">
            <a:scrgbClr r="0" g="0" b="0"/>
          </a:lnRef>
          <a:fillRef idx="1003">
            <a:schemeClr val="lt1"/>
          </a:fillRef>
          <a:effectRef idx="0">
            <a:scrgbClr r="0" g="0" b="0"/>
          </a:effectRef>
          <a:fontRef idx="major"/>
        </p:style>
        <p:txBody>
          <a:bodyPr wrap="square">
            <a:spAutoFit/>
          </a:bodyPr>
          <a:lstStyle/>
          <a:p>
            <a:pPr algn="just"/>
            <a:r>
              <a:rPr lang="en-US" b="0" dirty="0">
                <a:latin typeface="Calibri" panose="020F0502020204030204" pitchFamily="34" charset="0"/>
                <a:cs typeface="Calibri" panose="020F0502020204030204" pitchFamily="34" charset="0"/>
              </a:rPr>
              <a:t>Contribution of </a:t>
            </a:r>
            <a:r>
              <a:rPr lang="en-US" dirty="0">
                <a:latin typeface="Calibri" panose="020F0502020204030204" pitchFamily="34" charset="0"/>
                <a:cs typeface="Calibri" panose="020F0502020204030204" pitchFamily="34" charset="0"/>
              </a:rPr>
              <a:t>R33 million </a:t>
            </a:r>
            <a:r>
              <a:rPr lang="en-US" b="0" dirty="0">
                <a:latin typeface="Calibri" panose="020F0502020204030204" pitchFamily="34" charset="0"/>
                <a:cs typeface="Calibri" panose="020F0502020204030204" pitchFamily="34" charset="0"/>
              </a:rPr>
              <a:t>from Goods &amp; Services – amounting to approximately 17% of G&amp;S budget once SA Connect, Operating payment sand Property payments are removed. </a:t>
            </a:r>
            <a:r>
              <a:rPr lang="en-US" dirty="0">
                <a:latin typeface="Calibri" panose="020F0502020204030204" pitchFamily="34" charset="0"/>
                <a:cs typeface="Calibri" panose="020F0502020204030204" pitchFamily="34" charset="0"/>
              </a:rPr>
              <a:t>Cut mainly effected on subsistence &amp; travel, advertising, consultants, training &amp; development, venues and facilities and other items.</a:t>
            </a:r>
          </a:p>
        </p:txBody>
      </p:sp>
      <p:pic>
        <p:nvPicPr>
          <p:cNvPr id="5" name="Picture 4"/>
          <p:cNvPicPr>
            <a:picLocks noChangeAspect="1"/>
          </p:cNvPicPr>
          <p:nvPr/>
        </p:nvPicPr>
        <p:blipFill>
          <a:blip r:embed="rId3"/>
          <a:stretch>
            <a:fillRect/>
          </a:stretch>
        </p:blipFill>
        <p:spPr>
          <a:xfrm>
            <a:off x="1423103" y="3031169"/>
            <a:ext cx="2158171" cy="1292464"/>
          </a:xfrm>
          <a:prstGeom prst="rect">
            <a:avLst/>
          </a:prstGeom>
        </p:spPr>
      </p:pic>
      <p:sp>
        <p:nvSpPr>
          <p:cNvPr id="8" name="Rectangle 7">
            <a:extLst>
              <a:ext uri="{FF2B5EF4-FFF2-40B4-BE49-F238E27FC236}">
                <a16:creationId xmlns:a16="http://schemas.microsoft.com/office/drawing/2014/main" id="{F31539E8-4CC9-4AF8-87BE-2A5684745483}"/>
              </a:ext>
            </a:extLst>
          </p:cNvPr>
          <p:cNvSpPr/>
          <p:nvPr/>
        </p:nvSpPr>
        <p:spPr>
          <a:xfrm>
            <a:off x="132481" y="4413151"/>
            <a:ext cx="4739417" cy="2237536"/>
          </a:xfrm>
          <a:prstGeom prst="rect">
            <a:avLst/>
          </a:prstGeom>
        </p:spPr>
        <p:style>
          <a:lnRef idx="0">
            <a:scrgbClr r="0" g="0" b="0"/>
          </a:lnRef>
          <a:fillRef idx="1002">
            <a:schemeClr val="lt1"/>
          </a:fillRef>
          <a:effectRef idx="0">
            <a:scrgbClr r="0" g="0" b="0"/>
          </a:effectRef>
          <a:fontRef idx="major"/>
        </p:style>
        <p:txBody>
          <a:bodyPr wrap="square">
            <a:spAutoFit/>
          </a:bodyPr>
          <a:lstStyle/>
          <a:p>
            <a:pPr marL="342900" lvl="0" indent="-342900" algn="just" eaLnBrk="0" hangingPunct="0">
              <a:spcBef>
                <a:spcPct val="20000"/>
              </a:spcBef>
              <a:buFont typeface="Arial" panose="020B0604020202020204" pitchFamily="34" charset="0"/>
              <a:buChar char="•"/>
            </a:pPr>
            <a:r>
              <a:rPr lang="en-US" sz="1700" dirty="0">
                <a:latin typeface="Calibri" panose="020F0502020204030204" pitchFamily="34" charset="0"/>
                <a:cs typeface="Calibri" panose="020F0502020204030204" pitchFamily="34" charset="0"/>
              </a:rPr>
              <a:t>Programme 2  </a:t>
            </a:r>
            <a:r>
              <a:rPr lang="en-US" sz="1700" b="0" dirty="0">
                <a:latin typeface="Calibri" panose="020F0502020204030204" pitchFamily="34" charset="0"/>
                <a:cs typeface="Calibri" panose="020F0502020204030204" pitchFamily="34" charset="0"/>
              </a:rPr>
              <a:t>- No contribution due to the negative impact on its budget by the unfavourable exchange rate during payment of international membership fees. Savings declared shifted to defray excess costs in the programme.</a:t>
            </a:r>
          </a:p>
          <a:p>
            <a:pPr marL="342900" lvl="0" indent="-342900" algn="just" eaLnBrk="0" hangingPunct="0">
              <a:spcBef>
                <a:spcPct val="20000"/>
              </a:spcBef>
              <a:buFont typeface="Arial" panose="020B0604020202020204" pitchFamily="34" charset="0"/>
              <a:buChar char="•"/>
            </a:pPr>
            <a:r>
              <a:rPr lang="en-US" sz="1700" dirty="0">
                <a:latin typeface="Calibri" panose="020F0502020204030204" pitchFamily="34" charset="0"/>
                <a:cs typeface="Calibri" panose="020F0502020204030204" pitchFamily="34" charset="0"/>
              </a:rPr>
              <a:t>Programme 4 </a:t>
            </a:r>
            <a:r>
              <a:rPr lang="en-US" sz="1700" b="0" dirty="0">
                <a:latin typeface="Calibri" panose="020F0502020204030204" pitchFamily="34" charset="0"/>
                <a:cs typeface="Calibri" panose="020F0502020204030204" pitchFamily="34" charset="0"/>
              </a:rPr>
              <a:t>–</a:t>
            </a:r>
            <a:r>
              <a:rPr lang="en-US" sz="1700" dirty="0">
                <a:latin typeface="Calibri" panose="020F0502020204030204" pitchFamily="34" charset="0"/>
                <a:cs typeface="Calibri" panose="020F0502020204030204" pitchFamily="34" charset="0"/>
              </a:rPr>
              <a:t> </a:t>
            </a:r>
            <a:r>
              <a:rPr lang="en-US" sz="1700" b="0" dirty="0">
                <a:latin typeface="Calibri" panose="020F0502020204030204" pitchFamily="34" charset="0"/>
                <a:cs typeface="Calibri" panose="020F0502020204030204" pitchFamily="34" charset="0"/>
              </a:rPr>
              <a:t>Mainly driven by the transfers to the entities.</a:t>
            </a:r>
          </a:p>
        </p:txBody>
      </p:sp>
    </p:spTree>
    <p:extLst>
      <p:ext uri="{BB962C8B-B14F-4D97-AF65-F5344CB8AC3E}">
        <p14:creationId xmlns:p14="http://schemas.microsoft.com/office/powerpoint/2010/main" val="3470550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a:off x="13590" y="807405"/>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4" name="Rectangle 3"/>
          <p:cNvSpPr/>
          <p:nvPr/>
        </p:nvSpPr>
        <p:spPr>
          <a:xfrm>
            <a:off x="107504" y="118054"/>
            <a:ext cx="8928992" cy="584775"/>
          </a:xfrm>
          <a:prstGeom prst="rect">
            <a:avLst/>
          </a:prstGeom>
        </p:spPr>
        <p:style>
          <a:lnRef idx="0">
            <a:scrgbClr r="0" g="0" b="0"/>
          </a:lnRef>
          <a:fillRef idx="1003">
            <a:schemeClr val="lt1"/>
          </a:fillRef>
          <a:effectRef idx="0">
            <a:scrgbClr r="0" g="0" b="0"/>
          </a:effectRef>
          <a:fontRef idx="major"/>
        </p:style>
        <p:txBody>
          <a:bodyPr wrap="square">
            <a:spAutoFit/>
          </a:bodyPr>
          <a:lstStyle/>
          <a:p>
            <a:pPr eaLnBrk="0" hangingPunct="0">
              <a:spcBef>
                <a:spcPct val="50000"/>
              </a:spcBef>
              <a:buClr>
                <a:schemeClr val="tx2"/>
              </a:buClr>
            </a:pPr>
            <a:r>
              <a:rPr lang="en-US" altLang="en-US" sz="3200" dirty="0">
                <a:solidFill>
                  <a:srgbClr val="E15415"/>
                </a:solidFill>
                <a:latin typeface="Calibri" panose="020F0502020204030204" pitchFamily="34" charset="0"/>
                <a:cs typeface="Calibri" panose="020F0502020204030204" pitchFamily="34" charset="0"/>
              </a:rPr>
              <a:t>IMPACT OF THE BUDGET CUTS</a:t>
            </a:r>
          </a:p>
        </p:txBody>
      </p:sp>
      <p:sp>
        <p:nvSpPr>
          <p:cNvPr id="11" name="Slide Number Placeholder 10"/>
          <p:cNvSpPr>
            <a:spLocks noGrp="1"/>
          </p:cNvSpPr>
          <p:nvPr>
            <p:ph type="sldNum" sz="quarter" idx="12"/>
          </p:nvPr>
        </p:nvSpPr>
        <p:spPr>
          <a:xfrm flipH="1">
            <a:off x="8844517" y="6572272"/>
            <a:ext cx="299483" cy="285728"/>
          </a:xfrm>
        </p:spPr>
        <p:txBody>
          <a:bodyPr/>
          <a:lstStyle/>
          <a:p>
            <a:pPr>
              <a:defRPr/>
            </a:pPr>
            <a:fld id="{FF7A930C-9F51-4BB6-8DBB-EDAB0DE2C28C}" type="slidenum">
              <a:rPr lang="en-US" sz="1000" smtClean="0"/>
              <a:pPr>
                <a:defRPr/>
              </a:pPr>
              <a:t>8</a:t>
            </a:fld>
            <a:endParaRPr lang="en-US" sz="1000" dirty="0"/>
          </a:p>
        </p:txBody>
      </p:sp>
      <p:sp>
        <p:nvSpPr>
          <p:cNvPr id="5" name="Rectangle 4">
            <a:extLst>
              <a:ext uri="{FF2B5EF4-FFF2-40B4-BE49-F238E27FC236}">
                <a16:creationId xmlns:a16="http://schemas.microsoft.com/office/drawing/2014/main" id="{EF5CF3BB-89CD-4C47-8DEB-6C984FA1BD4E}"/>
              </a:ext>
            </a:extLst>
          </p:cNvPr>
          <p:cNvSpPr/>
          <p:nvPr/>
        </p:nvSpPr>
        <p:spPr>
          <a:xfrm>
            <a:off x="131548" y="913569"/>
            <a:ext cx="8904947" cy="5299912"/>
          </a:xfrm>
          <a:prstGeom prst="rect">
            <a:avLst/>
          </a:prstGeom>
        </p:spPr>
        <p:style>
          <a:lnRef idx="0">
            <a:scrgbClr r="0" g="0" b="0"/>
          </a:lnRef>
          <a:fillRef idx="1003">
            <a:schemeClr val="lt1"/>
          </a:fillRef>
          <a:effectRef idx="0">
            <a:scrgbClr r="0" g="0" b="0"/>
          </a:effectRef>
          <a:fontRef idx="major"/>
        </p:style>
        <p:txBody>
          <a:bodyPr wrap="square">
            <a:spAutoFit/>
          </a:bodyPr>
          <a:lstStyle/>
          <a:p>
            <a:pPr marL="342900" lvl="0" indent="-342900" algn="just" eaLnBrk="0" hangingPunct="0">
              <a:spcBef>
                <a:spcPct val="20000"/>
              </a:spcBef>
              <a:buFont typeface="Arial" panose="020B0604020202020204" pitchFamily="34" charset="0"/>
              <a:buChar char="•"/>
            </a:pPr>
            <a:r>
              <a:rPr lang="en-US" b="0" kern="0" dirty="0">
                <a:solidFill>
                  <a:srgbClr val="000000"/>
                </a:solidFill>
                <a:latin typeface="Calibri" panose="020F0502020204030204" pitchFamily="34" charset="0"/>
                <a:cs typeface="Calibri" panose="020F0502020204030204" pitchFamily="34" charset="0"/>
              </a:rPr>
              <a:t>COVID-19 related matters have been prioritized by the Department and most goods &amp; services budget has been shifted to fund these initiatives:</a:t>
            </a:r>
          </a:p>
          <a:p>
            <a:pPr marL="742950" lvl="1" indent="-285750" algn="just" eaLnBrk="0" hangingPunct="0">
              <a:spcBef>
                <a:spcPct val="20000"/>
              </a:spcBef>
              <a:buFont typeface="Arial" panose="020B0604020202020204" pitchFamily="34" charset="0"/>
              <a:buChar char="•"/>
            </a:pPr>
            <a:r>
              <a:rPr lang="en-US" b="0" kern="0" dirty="0">
                <a:solidFill>
                  <a:srgbClr val="000000"/>
                </a:solidFill>
                <a:latin typeface="Calibri" panose="020F0502020204030204" pitchFamily="34" charset="0"/>
                <a:cs typeface="Calibri" panose="020F0502020204030204" pitchFamily="34" charset="0"/>
              </a:rPr>
              <a:t>Procurement of PPE, sanitisers, sick bay, scanners;</a:t>
            </a:r>
          </a:p>
          <a:p>
            <a:pPr marL="742950" lvl="1" indent="-285750" algn="just" eaLnBrk="0" hangingPunct="0">
              <a:spcBef>
                <a:spcPct val="20000"/>
              </a:spcBef>
              <a:buFont typeface="Arial" panose="020B0604020202020204" pitchFamily="34" charset="0"/>
              <a:buChar char="•"/>
            </a:pPr>
            <a:r>
              <a:rPr lang="en-US" b="0" kern="0" dirty="0">
                <a:solidFill>
                  <a:srgbClr val="000000"/>
                </a:solidFill>
                <a:latin typeface="Calibri" panose="020F0502020204030204" pitchFamily="34" charset="0"/>
                <a:cs typeface="Calibri" panose="020F0502020204030204" pitchFamily="34" charset="0"/>
              </a:rPr>
              <a:t>Decontamination of premises, etc.</a:t>
            </a:r>
          </a:p>
          <a:p>
            <a:pPr marL="742950" lvl="1" indent="-285750" algn="just" eaLnBrk="0" hangingPunct="0">
              <a:spcBef>
                <a:spcPct val="20000"/>
              </a:spcBef>
              <a:buFont typeface="Arial" panose="020B0604020202020204" pitchFamily="34" charset="0"/>
              <a:buChar char="•"/>
            </a:pPr>
            <a:r>
              <a:rPr lang="en-US" b="0" kern="0" dirty="0">
                <a:solidFill>
                  <a:srgbClr val="000000"/>
                </a:solidFill>
                <a:latin typeface="Calibri" panose="020F0502020204030204" pitchFamily="34" charset="0"/>
                <a:cs typeface="Calibri" panose="020F0502020204030204" pitchFamily="34" charset="0"/>
              </a:rPr>
              <a:t>Provision of data and tools of trade to all employees.</a:t>
            </a:r>
          </a:p>
          <a:p>
            <a:pPr marL="742950" lvl="1" indent="-285750" algn="just" eaLnBrk="0" hangingPunct="0">
              <a:spcBef>
                <a:spcPct val="20000"/>
              </a:spcBef>
              <a:buFont typeface="Arial" panose="020B0604020202020204" pitchFamily="34" charset="0"/>
              <a:buChar char="•"/>
            </a:pPr>
            <a:endParaRPr lang="en-US" b="0" kern="0" dirty="0">
              <a:solidFill>
                <a:srgbClr val="000000"/>
              </a:solidFill>
              <a:latin typeface="Calibri" panose="020F0502020204030204" pitchFamily="34" charset="0"/>
              <a:cs typeface="Calibri" panose="020F0502020204030204" pitchFamily="34" charset="0"/>
            </a:endParaRPr>
          </a:p>
          <a:p>
            <a:pPr marL="342900" lvl="0" indent="-342900" algn="just" eaLnBrk="0" hangingPunct="0">
              <a:spcBef>
                <a:spcPct val="20000"/>
              </a:spcBef>
              <a:buFont typeface="Arial" panose="020B0604020202020204" pitchFamily="34" charset="0"/>
              <a:buChar char="•"/>
            </a:pPr>
            <a:r>
              <a:rPr lang="en-US" b="0" kern="0" dirty="0">
                <a:solidFill>
                  <a:srgbClr val="000000"/>
                </a:solidFill>
                <a:latin typeface="Calibri" panose="020F0502020204030204" pitchFamily="34" charset="0"/>
                <a:cs typeface="Calibri" panose="020F0502020204030204" pitchFamily="34" charset="0"/>
              </a:rPr>
              <a:t>The Department is in the process of reviewing its 2020/21 APP in light of the following developments:</a:t>
            </a:r>
          </a:p>
          <a:p>
            <a:pPr marL="742950" lvl="1" indent="-285750" algn="just" eaLnBrk="0" hangingPunct="0">
              <a:spcBef>
                <a:spcPct val="20000"/>
              </a:spcBef>
              <a:buFont typeface="Arial" panose="020B0604020202020204" pitchFamily="34" charset="0"/>
              <a:buChar char="•"/>
            </a:pPr>
            <a:r>
              <a:rPr lang="en-US" b="0" kern="0" dirty="0">
                <a:solidFill>
                  <a:srgbClr val="000000"/>
                </a:solidFill>
                <a:latin typeface="Calibri" panose="020F0502020204030204" pitchFamily="34" charset="0"/>
                <a:cs typeface="Calibri" panose="020F0502020204030204" pitchFamily="34" charset="0"/>
              </a:rPr>
              <a:t>COVID-19 has fundamentally changed the way of work. The APP was developed prior to taking this into consideration. Therefore, the requirements and impact of COVID-19 necessitates a review of the mode of delivery as well as the related timeframes for several quarterly and annual targets.</a:t>
            </a:r>
          </a:p>
          <a:p>
            <a:pPr marL="742950" lvl="1" indent="-285750" algn="just" eaLnBrk="0" hangingPunct="0">
              <a:spcBef>
                <a:spcPct val="20000"/>
              </a:spcBef>
              <a:buFont typeface="Arial" panose="020B0604020202020204" pitchFamily="34" charset="0"/>
              <a:buChar char="•"/>
            </a:pPr>
            <a:r>
              <a:rPr lang="en-US" b="0" kern="0" dirty="0">
                <a:solidFill>
                  <a:srgbClr val="000000"/>
                </a:solidFill>
                <a:latin typeface="Calibri" panose="020F0502020204030204" pitchFamily="34" charset="0"/>
                <a:cs typeface="Calibri" panose="020F0502020204030204" pitchFamily="34" charset="0"/>
              </a:rPr>
              <a:t>Budget cuts which affects across multiple programmes and directly impacts key projects, requires a review of the relevant APP targets.</a:t>
            </a:r>
          </a:p>
          <a:p>
            <a:pPr marL="742950" lvl="1" indent="-285750" algn="just" eaLnBrk="0" hangingPunct="0">
              <a:spcBef>
                <a:spcPct val="20000"/>
              </a:spcBef>
              <a:buFont typeface="Arial" panose="020B0604020202020204" pitchFamily="34" charset="0"/>
              <a:buChar char="•"/>
            </a:pPr>
            <a:endParaRPr lang="en-US" b="0" kern="0" dirty="0">
              <a:solidFill>
                <a:srgbClr val="000000"/>
              </a:solidFill>
              <a:latin typeface="Calibri" panose="020F0502020204030204" pitchFamily="34" charset="0"/>
              <a:cs typeface="Calibri" panose="020F0502020204030204" pitchFamily="34" charset="0"/>
            </a:endParaRPr>
          </a:p>
          <a:p>
            <a:pPr marL="342900" lvl="0" indent="-342900" algn="just" eaLnBrk="0" hangingPunct="0">
              <a:spcBef>
                <a:spcPct val="20000"/>
              </a:spcBef>
              <a:buFont typeface="Arial" panose="020B0604020202020204" pitchFamily="34" charset="0"/>
              <a:buChar char="•"/>
            </a:pPr>
            <a:r>
              <a:rPr lang="en-US" b="0" kern="0" dirty="0">
                <a:solidFill>
                  <a:srgbClr val="000000"/>
                </a:solidFill>
                <a:latin typeface="Calibri" panose="020F0502020204030204" pitchFamily="34" charset="0"/>
                <a:cs typeface="Calibri" panose="020F0502020204030204" pitchFamily="34" charset="0"/>
              </a:rPr>
              <a:t>Revisions on the  2020/21 APP will be approved by Minister and the revised APP will be re-tabled in Parliament and presented to the Portfolio Committee.</a:t>
            </a:r>
          </a:p>
        </p:txBody>
      </p:sp>
    </p:spTree>
    <p:extLst>
      <p:ext uri="{BB962C8B-B14F-4D97-AF65-F5344CB8AC3E}">
        <p14:creationId xmlns:p14="http://schemas.microsoft.com/office/powerpoint/2010/main" val="2678996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464799A-B0B0-45B5-AC3B-4C2F5FFD73BA}" type="slidenum">
              <a:rPr lang="en-US" smtClean="0"/>
              <a:t>9</a:t>
            </a:fld>
            <a:endParaRPr lang="en-US" dirty="0"/>
          </a:p>
        </p:txBody>
      </p:sp>
      <p:sp>
        <p:nvSpPr>
          <p:cNvPr id="3" name="Title 1"/>
          <p:cNvSpPr txBox="1">
            <a:spLocks/>
          </p:cNvSpPr>
          <p:nvPr/>
        </p:nvSpPr>
        <p:spPr>
          <a:xfrm>
            <a:off x="0" y="173255"/>
            <a:ext cx="9036496" cy="488821"/>
          </a:xfrm>
          <a:prstGeom prst="rect">
            <a:avLst/>
          </a:prstGeom>
          <a:ln>
            <a:noFill/>
          </a:ln>
          <a:effectLst/>
        </p:spPr>
        <p:style>
          <a:lnRef idx="0">
            <a:scrgbClr r="0" g="0" b="0"/>
          </a:lnRef>
          <a:fillRef idx="1003">
            <a:schemeClr val="lt1"/>
          </a:fillRef>
          <a:effectRef idx="0">
            <a:scrgbClr r="0" g="0" b="0"/>
          </a:effectRef>
          <a:fontRef idx="major"/>
        </p:style>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685800" fontAlgn="auto">
              <a:spcAft>
                <a:spcPts val="0"/>
              </a:spcAft>
              <a:defRPr/>
            </a:pPr>
            <a:r>
              <a:rPr lang="en-US" sz="3200" dirty="0">
                <a:solidFill>
                  <a:srgbClr val="E15415"/>
                </a:solidFill>
                <a:latin typeface="Calibri"/>
              </a:rPr>
              <a:t>BDM Programme – Key Deliverables</a:t>
            </a:r>
          </a:p>
        </p:txBody>
      </p:sp>
      <p:sp>
        <p:nvSpPr>
          <p:cNvPr id="4" name="TextBox 3"/>
          <p:cNvSpPr txBox="1"/>
          <p:nvPr/>
        </p:nvSpPr>
        <p:spPr>
          <a:xfrm>
            <a:off x="116565" y="1169734"/>
            <a:ext cx="3773704" cy="5427618"/>
          </a:xfrm>
          <a:prstGeom prst="roundRect">
            <a:avLst/>
          </a:prstGeom>
          <a:solidFill>
            <a:schemeClr val="bg1">
              <a:lumMod val="95000"/>
            </a:schemeClr>
          </a:solidFill>
          <a:ln w="38100">
            <a:solidFill>
              <a:schemeClr val="tx1"/>
            </a:solidFill>
          </a:ln>
        </p:spPr>
        <p:txBody>
          <a:bodyPr vert="horz" lIns="68580" tIns="34290" rIns="68580" bIns="34290" rtlCol="0">
            <a:noAutofit/>
          </a:bodyPr>
          <a:lstStyle>
            <a:defPPr>
              <a:defRPr lang="en-US"/>
            </a:defPPr>
            <a:lvl1pPr marL="342900" indent="-342900" algn="just">
              <a:spcBef>
                <a:spcPts val="0"/>
              </a:spcBef>
              <a:spcAft>
                <a:spcPts val="450"/>
              </a:spcAft>
              <a:buFont typeface="Wingdings" panose="05000000000000000000" pitchFamily="2" charset="2"/>
              <a:buChar char="q"/>
              <a:defRPr sz="1200">
                <a:latin typeface="Arial" panose="020B0604020202020204" pitchFamily="34" charset="0"/>
                <a:cs typeface="Arial" panose="020B0604020202020204" pitchFamily="34" charset="0"/>
              </a:defRPr>
            </a:lvl1pPr>
            <a:lvl2pPr marL="742950" lvl="1" indent="-285750" algn="just">
              <a:spcBef>
                <a:spcPts val="0"/>
              </a:spcBef>
              <a:buFont typeface="Wingdings" panose="05000000000000000000" pitchFamily="2" charset="2"/>
              <a:buChar char="§"/>
              <a:defRPr sz="1200" b="0">
                <a:latin typeface="Arial" panose="020B0604020202020204" pitchFamily="34" charset="0"/>
                <a:cs typeface="Arial" panose="020B0604020202020204" pitchFamily="34" charset="0"/>
              </a:defRPr>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marL="0" indent="0">
              <a:buNone/>
            </a:pPr>
            <a:r>
              <a:rPr lang="en-US" sz="1400" dirty="0">
                <a:solidFill>
                  <a:srgbClr val="E15415"/>
                </a:solidFill>
              </a:rPr>
              <a:t>PHASE 1</a:t>
            </a:r>
            <a:r>
              <a:rPr lang="en-US" sz="1400" dirty="0"/>
              <a:t>: Completion stock depletion (FS, NC, NW and LP) and indigent registrations</a:t>
            </a:r>
            <a:endParaRPr lang="en-ZA" sz="1400" dirty="0"/>
          </a:p>
          <a:p>
            <a:pPr>
              <a:spcAft>
                <a:spcPts val="0"/>
              </a:spcAft>
              <a:buFont typeface="Wingdings" panose="05000000000000000000" pitchFamily="2" charset="2"/>
              <a:buChar char="§"/>
            </a:pPr>
            <a:r>
              <a:rPr lang="en-US" sz="1600" b="0" dirty="0">
                <a:latin typeface="Calibri" panose="020F0502020204030204" pitchFamily="34" charset="0"/>
                <a:cs typeface="Calibri" panose="020F0502020204030204" pitchFamily="34" charset="0"/>
              </a:rPr>
              <a:t>Stakeholder Engagement and Participation Key (Underway across).</a:t>
            </a:r>
            <a:endParaRPr lang="en-ZA" sz="1600" b="0" dirty="0">
              <a:latin typeface="Calibri" panose="020F0502020204030204" pitchFamily="34" charset="0"/>
              <a:cs typeface="Calibri" panose="020F0502020204030204" pitchFamily="34" charset="0"/>
            </a:endParaRPr>
          </a:p>
          <a:p>
            <a:pPr>
              <a:spcAft>
                <a:spcPts val="0"/>
              </a:spcAft>
              <a:buFont typeface="Wingdings" panose="05000000000000000000" pitchFamily="2" charset="2"/>
              <a:buChar char="§"/>
            </a:pPr>
            <a:r>
              <a:rPr lang="en-US" sz="1600" b="0" dirty="0">
                <a:latin typeface="Calibri" panose="020F0502020204030204" pitchFamily="34" charset="0"/>
                <a:cs typeface="Calibri" panose="020F0502020204030204" pitchFamily="34" charset="0"/>
              </a:rPr>
              <a:t>Registrations – Localization framework and COGTA/CWP (Extended registrations participation to SASSA to augment SAPO in rural areas);</a:t>
            </a:r>
            <a:endParaRPr lang="en-ZA" sz="1600" b="0" dirty="0">
              <a:latin typeface="Calibri" panose="020F0502020204030204" pitchFamily="34" charset="0"/>
              <a:cs typeface="Calibri" panose="020F0502020204030204" pitchFamily="34" charset="0"/>
            </a:endParaRPr>
          </a:p>
          <a:p>
            <a:pPr>
              <a:spcAft>
                <a:spcPts val="0"/>
              </a:spcAft>
              <a:buFont typeface="Wingdings" panose="05000000000000000000" pitchFamily="2" charset="2"/>
              <a:buChar char="§"/>
            </a:pPr>
            <a:r>
              <a:rPr lang="en-US" sz="1600" b="0" dirty="0">
                <a:latin typeface="Calibri" panose="020F0502020204030204" pitchFamily="34" charset="0"/>
                <a:cs typeface="Calibri" panose="020F0502020204030204" pitchFamily="34" charset="0"/>
              </a:rPr>
              <a:t>Implementation – Pragmatic approach by zoning communities and addressing signal reception inconsistencies through DTH-S;</a:t>
            </a:r>
          </a:p>
          <a:p>
            <a:pPr>
              <a:spcAft>
                <a:spcPts val="0"/>
              </a:spcAft>
              <a:buFont typeface="Wingdings" panose="05000000000000000000" pitchFamily="2" charset="2"/>
              <a:buChar char="§"/>
            </a:pPr>
            <a:r>
              <a:rPr lang="en-US" sz="1600" b="0" dirty="0">
                <a:latin typeface="Calibri" panose="020F0502020204030204" pitchFamily="34" charset="0"/>
                <a:cs typeface="Calibri" panose="020F0502020204030204" pitchFamily="34" charset="0"/>
              </a:rPr>
              <a:t>Installations – Localization framework and revival of EPWP to support local installations; </a:t>
            </a:r>
          </a:p>
          <a:p>
            <a:pPr>
              <a:spcAft>
                <a:spcPts val="0"/>
              </a:spcAft>
              <a:buFont typeface="Wingdings" panose="05000000000000000000" pitchFamily="2" charset="2"/>
              <a:buChar char="§"/>
            </a:pPr>
            <a:r>
              <a:rPr lang="en-US" sz="1600" b="0" dirty="0">
                <a:latin typeface="Calibri" panose="020F0502020204030204" pitchFamily="34" charset="0"/>
                <a:cs typeface="Calibri" panose="020F0502020204030204" pitchFamily="34" charset="0"/>
              </a:rPr>
              <a:t>Efficient Installation Management process. </a:t>
            </a:r>
          </a:p>
          <a:p>
            <a:endParaRPr lang="en-US" sz="1400" dirty="0"/>
          </a:p>
          <a:p>
            <a:endParaRPr lang="en-US" sz="1400" dirty="0"/>
          </a:p>
        </p:txBody>
      </p:sp>
      <p:cxnSp>
        <p:nvCxnSpPr>
          <p:cNvPr id="7" name="Straight Connector 6">
            <a:extLst>
              <a:ext uri="{FF2B5EF4-FFF2-40B4-BE49-F238E27FC236}">
                <a16:creationId xmlns:a16="http://schemas.microsoft.com/office/drawing/2014/main" id="{E9ABBFFD-2C06-434B-9DAF-8F07DFB5EBBD}"/>
              </a:ext>
            </a:extLst>
          </p:cNvPr>
          <p:cNvCxnSpPr/>
          <p:nvPr/>
        </p:nvCxnSpPr>
        <p:spPr bwMode="auto">
          <a:xfrm>
            <a:off x="-34432" y="681955"/>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6" name="Rectangle: Rounded Corners 5">
            <a:extLst>
              <a:ext uri="{FF2B5EF4-FFF2-40B4-BE49-F238E27FC236}">
                <a16:creationId xmlns:a16="http://schemas.microsoft.com/office/drawing/2014/main" id="{D55AC67E-BAC2-4B25-86B7-6AAA24C10B46}"/>
              </a:ext>
            </a:extLst>
          </p:cNvPr>
          <p:cNvSpPr/>
          <p:nvPr/>
        </p:nvSpPr>
        <p:spPr>
          <a:xfrm>
            <a:off x="4799583" y="1169734"/>
            <a:ext cx="4208909" cy="5427618"/>
          </a:xfrm>
          <a:prstGeom prst="roundRect">
            <a:avLst/>
          </a:prstGeom>
          <a:solidFill>
            <a:schemeClr val="bg1">
              <a:lumMod val="95000"/>
            </a:schemeClr>
          </a:solidFill>
          <a:ln w="38100">
            <a:solidFill>
              <a:schemeClr val="tx1"/>
            </a:solidFill>
          </a:ln>
        </p:spPr>
        <p:txBody>
          <a:bodyPr vert="horz" lIns="68580" tIns="34290" rIns="68580" bIns="34290" rtlCol="0">
            <a:noAutofit/>
          </a:bodyPr>
          <a:lstStyle/>
          <a:p>
            <a:pPr algn="just">
              <a:spcBef>
                <a:spcPts val="0"/>
              </a:spcBef>
              <a:spcAft>
                <a:spcPts val="450"/>
              </a:spcAft>
            </a:pPr>
            <a:r>
              <a:rPr lang="en-US" sz="1400" dirty="0">
                <a:solidFill>
                  <a:srgbClr val="E15415"/>
                </a:solidFill>
                <a:latin typeface="Arial" panose="020B0604020202020204" pitchFamily="34" charset="0"/>
                <a:cs typeface="Arial" panose="020B0604020202020204" pitchFamily="34" charset="0"/>
              </a:rPr>
              <a:t>PHASE 2</a:t>
            </a:r>
            <a:r>
              <a:rPr lang="en-US" sz="1400" dirty="0">
                <a:latin typeface="Arial" panose="020B0604020202020204" pitchFamily="34" charset="0"/>
                <a:cs typeface="Arial" panose="020B0604020202020204" pitchFamily="34" charset="0"/>
              </a:rPr>
              <a:t>: Implementation of Voucher System – Industry Participation</a:t>
            </a:r>
            <a:endParaRPr lang="en-ZA" sz="1400" dirty="0">
              <a:latin typeface="Arial" panose="020B0604020202020204" pitchFamily="34" charset="0"/>
              <a:cs typeface="Arial" panose="020B0604020202020204" pitchFamily="34" charset="0"/>
            </a:endParaRPr>
          </a:p>
          <a:p>
            <a:pPr algn="just">
              <a:spcBef>
                <a:spcPts val="0"/>
              </a:spcBef>
            </a:pPr>
            <a:r>
              <a:rPr lang="en-US" sz="1500" b="0" dirty="0">
                <a:latin typeface="Arial" panose="020B0604020202020204" pitchFamily="34" charset="0"/>
                <a:cs typeface="Arial" panose="020B0604020202020204" pitchFamily="34" charset="0"/>
              </a:rPr>
              <a:t>Key ingredients:</a:t>
            </a:r>
            <a:endParaRPr lang="en-ZA" sz="1500" b="0" dirty="0">
              <a:latin typeface="Arial" panose="020B0604020202020204" pitchFamily="34" charset="0"/>
              <a:cs typeface="Arial" panose="020B0604020202020204" pitchFamily="34" charset="0"/>
            </a:endParaRPr>
          </a:p>
          <a:p>
            <a:pPr marL="285750" indent="-285750" algn="just">
              <a:spcBef>
                <a:spcPts val="0"/>
              </a:spcBef>
              <a:buFont typeface="Wingdings" panose="05000000000000000000" pitchFamily="2" charset="2"/>
              <a:buChar char="§"/>
            </a:pPr>
            <a:r>
              <a:rPr lang="en-US" sz="1500" b="0" dirty="0">
                <a:latin typeface="Arial" panose="020B0604020202020204" pitchFamily="34" charset="0"/>
                <a:cs typeface="Arial" panose="020B0604020202020204" pitchFamily="34" charset="0"/>
              </a:rPr>
              <a:t>Affordability of migration devices (decoders and IDTV sets)</a:t>
            </a:r>
            <a:endParaRPr lang="en-ZA" sz="1500" b="0" dirty="0">
              <a:latin typeface="Arial" panose="020B0604020202020204" pitchFamily="34" charset="0"/>
              <a:cs typeface="Arial" panose="020B0604020202020204" pitchFamily="34" charset="0"/>
            </a:endParaRPr>
          </a:p>
          <a:p>
            <a:pPr marL="285750" indent="-285750" algn="just">
              <a:spcBef>
                <a:spcPts val="0"/>
              </a:spcBef>
              <a:buFont typeface="Wingdings" panose="05000000000000000000" pitchFamily="2" charset="2"/>
              <a:buChar char="§"/>
            </a:pPr>
            <a:r>
              <a:rPr lang="en-US" sz="1500" b="0" dirty="0">
                <a:latin typeface="Arial" panose="020B0604020202020204" pitchFamily="34" charset="0"/>
                <a:cs typeface="Arial" panose="020B0604020202020204" pitchFamily="34" charset="0"/>
              </a:rPr>
              <a:t>DVB-T2 international standard to be around for decades to come; and</a:t>
            </a:r>
          </a:p>
          <a:p>
            <a:pPr marL="285750" indent="-285750" algn="just">
              <a:spcBef>
                <a:spcPts val="0"/>
              </a:spcBef>
              <a:buFont typeface="Wingdings" panose="05000000000000000000" pitchFamily="2" charset="2"/>
              <a:buChar char="§"/>
            </a:pPr>
            <a:r>
              <a:rPr lang="en-US" sz="1500" b="0" dirty="0">
                <a:latin typeface="Arial" panose="020B0604020202020204" pitchFamily="34" charset="0"/>
                <a:cs typeface="Arial" panose="020B0604020202020204" pitchFamily="34" charset="0"/>
              </a:rPr>
              <a:t>Encourage uptake of commercial DTH satellite decoders for out-of-subsidy households</a:t>
            </a:r>
          </a:p>
          <a:p>
            <a:pPr marL="285750" indent="-285750" algn="just">
              <a:spcBef>
                <a:spcPts val="0"/>
              </a:spcBef>
              <a:buFont typeface="Wingdings" panose="05000000000000000000" pitchFamily="2" charset="2"/>
              <a:buChar char="§"/>
            </a:pPr>
            <a:r>
              <a:rPr lang="en-US" sz="1500" b="0" dirty="0">
                <a:latin typeface="Arial" panose="020B0604020202020204" pitchFamily="34" charset="0"/>
                <a:cs typeface="Arial" panose="020B0604020202020204" pitchFamily="34" charset="0"/>
              </a:rPr>
              <a:t>Promote the adoption of digital TVs and other technologies to broaden choice.</a:t>
            </a:r>
            <a:endParaRPr lang="en-ZA" sz="1500" b="0" dirty="0">
              <a:latin typeface="Arial" panose="020B0604020202020204" pitchFamily="34" charset="0"/>
              <a:cs typeface="Arial" panose="020B0604020202020204" pitchFamily="34" charset="0"/>
            </a:endParaRPr>
          </a:p>
          <a:p>
            <a:pPr marL="285750" indent="-285750" algn="just">
              <a:spcBef>
                <a:spcPts val="0"/>
              </a:spcBef>
              <a:buFont typeface="Wingdings" panose="05000000000000000000" pitchFamily="2" charset="2"/>
              <a:buChar char="§"/>
            </a:pPr>
            <a:r>
              <a:rPr lang="en-US" sz="1500" b="0" dirty="0">
                <a:latin typeface="Arial" panose="020B0604020202020204" pitchFamily="34" charset="0"/>
                <a:cs typeface="Arial" panose="020B0604020202020204" pitchFamily="34" charset="0"/>
              </a:rPr>
              <a:t>Implementation: Approach based on early dividend spectrum release (EDR).</a:t>
            </a:r>
            <a:endParaRPr lang="en-ZA" sz="1500" b="0" dirty="0">
              <a:latin typeface="Arial" panose="020B0604020202020204" pitchFamily="34" charset="0"/>
              <a:cs typeface="Arial" panose="020B0604020202020204" pitchFamily="34" charset="0"/>
            </a:endParaRPr>
          </a:p>
          <a:p>
            <a:pPr marL="285750" indent="-285750" algn="just">
              <a:spcBef>
                <a:spcPts val="0"/>
              </a:spcBef>
              <a:buFont typeface="Wingdings" panose="05000000000000000000" pitchFamily="2" charset="2"/>
              <a:buChar char="§"/>
            </a:pPr>
            <a:r>
              <a:rPr lang="en-US" sz="1500" b="0" dirty="0">
                <a:latin typeface="Arial" panose="020B0604020202020204" pitchFamily="34" charset="0"/>
                <a:cs typeface="Arial" panose="020B0604020202020204" pitchFamily="34" charset="0"/>
              </a:rPr>
              <a:t>Supplement DTH with existing commercial products (foster collaboration).</a:t>
            </a:r>
            <a:endParaRPr lang="en-ZA" sz="1500" b="0" dirty="0">
              <a:latin typeface="Arial" panose="020B0604020202020204" pitchFamily="34" charset="0"/>
              <a:cs typeface="Arial" panose="020B0604020202020204" pitchFamily="34" charset="0"/>
            </a:endParaRPr>
          </a:p>
          <a:p>
            <a:pPr marL="285750" indent="-285750" algn="just">
              <a:spcBef>
                <a:spcPts val="0"/>
              </a:spcBef>
              <a:buFont typeface="Wingdings" panose="05000000000000000000" pitchFamily="2" charset="2"/>
              <a:buChar char="§"/>
            </a:pPr>
            <a:r>
              <a:rPr lang="en-US" sz="1500" b="0" dirty="0">
                <a:latin typeface="Arial" panose="020B0604020202020204" pitchFamily="34" charset="0"/>
                <a:cs typeface="Arial" panose="020B0604020202020204" pitchFamily="34" charset="0"/>
              </a:rPr>
              <a:t>Supplement marketing on existing broadcast and mobile platforms.</a:t>
            </a:r>
            <a:endParaRPr lang="en-ZA" sz="1500" b="0" dirty="0">
              <a:latin typeface="Arial" panose="020B0604020202020204" pitchFamily="34" charset="0"/>
              <a:cs typeface="Arial" panose="020B0604020202020204" pitchFamily="34" charset="0"/>
            </a:endParaRPr>
          </a:p>
          <a:p>
            <a:pPr marL="285750" indent="-285750" algn="just">
              <a:spcBef>
                <a:spcPts val="0"/>
              </a:spcBef>
              <a:buFont typeface="Wingdings" panose="05000000000000000000" pitchFamily="2" charset="2"/>
              <a:buChar char="§"/>
            </a:pPr>
            <a:r>
              <a:rPr lang="en-US" sz="1500" b="0" dirty="0">
                <a:latin typeface="Arial" panose="020B0604020202020204" pitchFamily="34" charset="0"/>
                <a:cs typeface="Arial" panose="020B0604020202020204" pitchFamily="34" charset="0"/>
              </a:rPr>
              <a:t>Industry social responsibility element to encourage participation</a:t>
            </a:r>
          </a:p>
        </p:txBody>
      </p:sp>
      <p:pic>
        <p:nvPicPr>
          <p:cNvPr id="5" name="Picture 4"/>
          <p:cNvPicPr>
            <a:picLocks noChangeAspect="1"/>
          </p:cNvPicPr>
          <p:nvPr/>
        </p:nvPicPr>
        <p:blipFill>
          <a:blip r:embed="rId3"/>
          <a:stretch>
            <a:fillRect/>
          </a:stretch>
        </p:blipFill>
        <p:spPr>
          <a:xfrm>
            <a:off x="3890269" y="1628800"/>
            <a:ext cx="909314" cy="1083047"/>
          </a:xfrm>
          <a:prstGeom prst="rect">
            <a:avLst/>
          </a:prstGeom>
        </p:spPr>
      </p:pic>
      <p:pic>
        <p:nvPicPr>
          <p:cNvPr id="8" name="Picture 7"/>
          <p:cNvPicPr>
            <a:picLocks noChangeAspect="1"/>
          </p:cNvPicPr>
          <p:nvPr/>
        </p:nvPicPr>
        <p:blipFill>
          <a:blip r:embed="rId4"/>
          <a:stretch>
            <a:fillRect/>
          </a:stretch>
        </p:blipFill>
        <p:spPr>
          <a:xfrm>
            <a:off x="3863494" y="3284984"/>
            <a:ext cx="909314" cy="1035744"/>
          </a:xfrm>
          <a:prstGeom prst="rect">
            <a:avLst/>
          </a:prstGeom>
        </p:spPr>
      </p:pic>
      <p:pic>
        <p:nvPicPr>
          <p:cNvPr id="9" name="Picture 8"/>
          <p:cNvPicPr>
            <a:picLocks noChangeAspect="1"/>
          </p:cNvPicPr>
          <p:nvPr/>
        </p:nvPicPr>
        <p:blipFill>
          <a:blip r:embed="rId5"/>
          <a:stretch>
            <a:fillRect/>
          </a:stretch>
        </p:blipFill>
        <p:spPr>
          <a:xfrm>
            <a:off x="3923929" y="4893865"/>
            <a:ext cx="848880" cy="1132803"/>
          </a:xfrm>
          <a:prstGeom prst="rect">
            <a:avLst/>
          </a:prstGeom>
        </p:spPr>
      </p:pic>
    </p:spTree>
    <p:extLst>
      <p:ext uri="{BB962C8B-B14F-4D97-AF65-F5344CB8AC3E}">
        <p14:creationId xmlns:p14="http://schemas.microsoft.com/office/powerpoint/2010/main" val="1768472314"/>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Bookman Old Style"/>
        <a:ea typeface=""/>
        <a:cs typeface=""/>
      </a:majorFont>
      <a:minorFont>
        <a:latin typeface="Bookman Old Styl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13030</TotalTime>
  <Words>927</Words>
  <Application>Microsoft Office PowerPoint</Application>
  <PresentationFormat>On-screen Show (4:3)</PresentationFormat>
  <Paragraphs>86</Paragraphs>
  <Slides>10</Slides>
  <Notes>8</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7" baseType="lpstr">
      <vt:lpstr>ＭＳ Ｐゴシック</vt:lpstr>
      <vt:lpstr>Arial</vt:lpstr>
      <vt:lpstr>Bookman Old Style</vt:lpstr>
      <vt:lpstr>Calibri</vt:lpstr>
      <vt:lpstr>Wingdings</vt:lpstr>
      <vt:lpstr>Default Design</vt:lpstr>
      <vt:lpstr>Worksheet</vt:lpstr>
      <vt:lpstr>PowerPoint Presentation</vt:lpstr>
      <vt:lpstr>Presentation outline </vt:lpstr>
      <vt:lpstr>Introduction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Department Of Communications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Phumelele Sibisi</cp:lastModifiedBy>
  <cp:revision>331</cp:revision>
  <cp:lastPrinted>2017-04-05T10:59:56Z</cp:lastPrinted>
  <dcterms:created xsi:type="dcterms:W3CDTF">2006-03-29T18:40:00Z</dcterms:created>
  <dcterms:modified xsi:type="dcterms:W3CDTF">2020-07-22T15:36:37Z</dcterms:modified>
</cp:coreProperties>
</file>