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4.xml" ContentType="application/vnd.openxmlformats-officedocument.presentationml.tags+xml"/>
  <Override PartName="/ppt/notesSlides/notesSlide14.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8.xml" ContentType="application/vnd.openxmlformats-officedocument.presentationml.tags+xml"/>
  <Override PartName="/ppt/tags/tag39.xml" ContentType="application/vnd.openxmlformats-officedocument.presentationml.tags+xml"/>
  <Override PartName="/ppt/notesSlides/notesSlide16.xml" ContentType="application/vnd.openxmlformats-officedocument.presentationml.notesSlide+xml"/>
  <Override PartName="/ppt/tags/tag4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4259" r:id="rId1"/>
  </p:sldMasterIdLst>
  <p:notesMasterIdLst>
    <p:notesMasterId r:id="rId65"/>
  </p:notesMasterIdLst>
  <p:handoutMasterIdLst>
    <p:handoutMasterId r:id="rId66"/>
  </p:handoutMasterIdLst>
  <p:sldIdLst>
    <p:sldId id="2934" r:id="rId2"/>
    <p:sldId id="2967" r:id="rId3"/>
    <p:sldId id="2968" r:id="rId4"/>
    <p:sldId id="2961" r:id="rId5"/>
    <p:sldId id="2962" r:id="rId6"/>
    <p:sldId id="2935" r:id="rId7"/>
    <p:sldId id="2936" r:id="rId8"/>
    <p:sldId id="2937" r:id="rId9"/>
    <p:sldId id="3009" r:id="rId10"/>
    <p:sldId id="3010" r:id="rId11"/>
    <p:sldId id="2982" r:id="rId12"/>
    <p:sldId id="2983" r:id="rId13"/>
    <p:sldId id="2984" r:id="rId14"/>
    <p:sldId id="2985" r:id="rId15"/>
    <p:sldId id="2986" r:id="rId16"/>
    <p:sldId id="3008" r:id="rId17"/>
    <p:sldId id="2988" r:id="rId18"/>
    <p:sldId id="2989" r:id="rId19"/>
    <p:sldId id="2990" r:id="rId20"/>
    <p:sldId id="2991" r:id="rId21"/>
    <p:sldId id="2964" r:id="rId22"/>
    <p:sldId id="2910" r:id="rId23"/>
    <p:sldId id="2911" r:id="rId24"/>
    <p:sldId id="2912" r:id="rId25"/>
    <p:sldId id="2913" r:id="rId26"/>
    <p:sldId id="2914" r:id="rId27"/>
    <p:sldId id="2915" r:id="rId28"/>
    <p:sldId id="2916" r:id="rId29"/>
    <p:sldId id="2917" r:id="rId30"/>
    <p:sldId id="2918" r:id="rId31"/>
    <p:sldId id="2919" r:id="rId32"/>
    <p:sldId id="2970" r:id="rId33"/>
    <p:sldId id="2996" r:id="rId34"/>
    <p:sldId id="2997" r:id="rId35"/>
    <p:sldId id="2998" r:id="rId36"/>
    <p:sldId id="2999" r:id="rId37"/>
    <p:sldId id="3000" r:id="rId38"/>
    <p:sldId id="3001" r:id="rId39"/>
    <p:sldId id="3002" r:id="rId40"/>
    <p:sldId id="3003" r:id="rId41"/>
    <p:sldId id="2979" r:id="rId42"/>
    <p:sldId id="3004" r:id="rId43"/>
    <p:sldId id="3005" r:id="rId44"/>
    <p:sldId id="3006" r:id="rId45"/>
    <p:sldId id="3012" r:id="rId46"/>
    <p:sldId id="2965" r:id="rId47"/>
    <p:sldId id="2883" r:id="rId48"/>
    <p:sldId id="2897" r:id="rId49"/>
    <p:sldId id="2891" r:id="rId50"/>
    <p:sldId id="2898" r:id="rId51"/>
    <p:sldId id="2899" r:id="rId52"/>
    <p:sldId id="2900" r:id="rId53"/>
    <p:sldId id="2901" r:id="rId54"/>
    <p:sldId id="2902" r:id="rId55"/>
    <p:sldId id="2903" r:id="rId56"/>
    <p:sldId id="2904" r:id="rId57"/>
    <p:sldId id="2905" r:id="rId58"/>
    <p:sldId id="2906" r:id="rId59"/>
    <p:sldId id="2992" r:id="rId60"/>
    <p:sldId id="2993" r:id="rId61"/>
    <p:sldId id="3007" r:id="rId62"/>
    <p:sldId id="2969" r:id="rId63"/>
    <p:sldId id="2966" r:id="rId64"/>
  </p:sldIdLst>
  <p:sldSz cx="12192000" cy="6858000"/>
  <p:notesSz cx="7010400" cy="9296400"/>
  <p:custDataLst>
    <p:tags r:id="rId6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50"/>
    <a:srgbClr val="0C3936"/>
    <a:srgbClr val="CCFFCC"/>
    <a:srgbClr val="FFFFCC"/>
    <a:srgbClr val="CCFFFF"/>
    <a:srgbClr val="741202"/>
    <a:srgbClr val="D9D5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57" autoAdjust="0"/>
    <p:restoredTop sz="94185" autoAdjust="0"/>
  </p:normalViewPr>
  <p:slideViewPr>
    <p:cSldViewPr>
      <p:cViewPr varScale="1">
        <p:scale>
          <a:sx n="66" d="100"/>
          <a:sy n="66" d="100"/>
        </p:scale>
        <p:origin x="676" y="32"/>
      </p:cViewPr>
      <p:guideLst>
        <p:guide orient="horz" pos="2160"/>
        <p:guide pos="3840"/>
      </p:guideLst>
    </p:cSldViewPr>
  </p:slideViewPr>
  <p:outlineViewPr>
    <p:cViewPr>
      <p:scale>
        <a:sx n="33" d="100"/>
        <a:sy n="33" d="100"/>
      </p:scale>
      <p:origin x="0" y="-38922"/>
    </p:cViewPr>
  </p:outlineViewPr>
  <p:notesTextViewPr>
    <p:cViewPr>
      <p:scale>
        <a:sx n="1" d="1"/>
        <a:sy n="1" d="1"/>
      </p:scale>
      <p:origin x="0" y="0"/>
    </p:cViewPr>
  </p:notesTextViewPr>
  <p:sorterViewPr>
    <p:cViewPr>
      <p:scale>
        <a:sx n="66" d="100"/>
        <a:sy n="66" d="100"/>
      </p:scale>
      <p:origin x="0" y="-1040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7EB966-6994-4610-ABCB-44D24F668A3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D2EE2448-33C3-4CE9-AF23-F4B36176CA69}">
      <dgm:prSet phldrT="[Text]"/>
      <dgm:spPr/>
      <dgm:t>
        <a:bodyPr/>
        <a:lstStyle/>
        <a:p>
          <a:r>
            <a:rPr lang="en-US" dirty="0" smtClean="0"/>
            <a:t>All schools</a:t>
          </a:r>
        </a:p>
        <a:p>
          <a:r>
            <a:rPr lang="en-US" dirty="0" smtClean="0"/>
            <a:t>23 500</a:t>
          </a:r>
          <a:endParaRPr lang="en-US" dirty="0"/>
        </a:p>
      </dgm:t>
    </dgm:pt>
    <dgm:pt modelId="{18CDB1FC-C5C0-472A-B655-739117BA2FFB}" type="parTrans" cxnId="{D323B29F-66C9-4F1B-9F00-03BD15968955}">
      <dgm:prSet/>
      <dgm:spPr/>
      <dgm:t>
        <a:bodyPr/>
        <a:lstStyle/>
        <a:p>
          <a:endParaRPr lang="en-US"/>
        </a:p>
      </dgm:t>
    </dgm:pt>
    <dgm:pt modelId="{2C4CA89D-FA8D-48CF-94F6-2000389DA536}" type="sibTrans" cxnId="{D323B29F-66C9-4F1B-9F00-03BD15968955}">
      <dgm:prSet/>
      <dgm:spPr/>
      <dgm:t>
        <a:bodyPr/>
        <a:lstStyle/>
        <a:p>
          <a:endParaRPr lang="en-US"/>
        </a:p>
      </dgm:t>
    </dgm:pt>
    <dgm:pt modelId="{A65FC061-70E4-4F89-80BA-6D560C8A02F5}">
      <dgm:prSet phldrT="[Text]"/>
      <dgm:spPr>
        <a:solidFill>
          <a:schemeClr val="accent1"/>
        </a:solidFill>
      </dgm:spPr>
      <dgm:t>
        <a:bodyPr/>
        <a:lstStyle/>
        <a:p>
          <a:r>
            <a:rPr lang="en-US" dirty="0" smtClean="0"/>
            <a:t>Water Services Authority (Municipality)</a:t>
          </a:r>
          <a:endParaRPr lang="en-US" dirty="0"/>
        </a:p>
      </dgm:t>
    </dgm:pt>
    <dgm:pt modelId="{E4285805-C389-4BB4-A185-917944D7091C}" type="parTrans" cxnId="{F8B32E9C-6E77-470B-B951-4325EA13690B}">
      <dgm:prSet/>
      <dgm:spPr/>
      <dgm:t>
        <a:bodyPr/>
        <a:lstStyle/>
        <a:p>
          <a:endParaRPr lang="en-US"/>
        </a:p>
      </dgm:t>
    </dgm:pt>
    <dgm:pt modelId="{60B6A790-2DD4-4274-AD33-28B8804803DF}" type="sibTrans" cxnId="{F8B32E9C-6E77-470B-B951-4325EA13690B}">
      <dgm:prSet/>
      <dgm:spPr/>
      <dgm:t>
        <a:bodyPr/>
        <a:lstStyle/>
        <a:p>
          <a:endParaRPr lang="en-US"/>
        </a:p>
      </dgm:t>
    </dgm:pt>
    <dgm:pt modelId="{0EEF6DD4-2F85-48C2-B8AA-68F9D979BB42}">
      <dgm:prSet phldrT="[Text]"/>
      <dgm:spPr>
        <a:solidFill>
          <a:schemeClr val="accent1"/>
        </a:solidFill>
      </dgm:spPr>
      <dgm:t>
        <a:bodyPr/>
        <a:lstStyle/>
        <a:p>
          <a:r>
            <a:rPr lang="en-US" dirty="0" smtClean="0"/>
            <a:t>Water Services Provider (Municipality or Water Board)</a:t>
          </a:r>
          <a:endParaRPr lang="en-US" dirty="0"/>
        </a:p>
      </dgm:t>
    </dgm:pt>
    <dgm:pt modelId="{17D7DE39-6A40-4926-A419-E888765EBDFD}" type="parTrans" cxnId="{6E4CBEE6-CF92-4E9C-B6CA-E2B93B39C9DD}">
      <dgm:prSet/>
      <dgm:spPr/>
      <dgm:t>
        <a:bodyPr/>
        <a:lstStyle/>
        <a:p>
          <a:endParaRPr lang="en-US"/>
        </a:p>
      </dgm:t>
    </dgm:pt>
    <dgm:pt modelId="{E70644FE-B91F-4798-9A4E-B8574D5D6280}" type="sibTrans" cxnId="{6E4CBEE6-CF92-4E9C-B6CA-E2B93B39C9DD}">
      <dgm:prSet/>
      <dgm:spPr/>
      <dgm:t>
        <a:bodyPr/>
        <a:lstStyle/>
        <a:p>
          <a:endParaRPr lang="en-US"/>
        </a:p>
      </dgm:t>
    </dgm:pt>
    <dgm:pt modelId="{40DD10E0-D07B-420A-8FAE-FA1B88A7ABF1}">
      <dgm:prSet phldrT="[Text]"/>
      <dgm:spPr>
        <a:solidFill>
          <a:schemeClr val="accent1"/>
        </a:solidFill>
      </dgm:spPr>
      <dgm:t>
        <a:bodyPr/>
        <a:lstStyle/>
        <a:p>
          <a:r>
            <a:rPr lang="en-US" dirty="0" smtClean="0"/>
            <a:t>Closest municipal water treatment works</a:t>
          </a:r>
          <a:endParaRPr lang="en-US" dirty="0"/>
        </a:p>
      </dgm:t>
    </dgm:pt>
    <dgm:pt modelId="{97DE9650-E77A-4DF3-A114-1D3C1CED0A72}" type="parTrans" cxnId="{38608B57-F9C4-4DAE-B312-D6699EC463BE}">
      <dgm:prSet/>
      <dgm:spPr/>
      <dgm:t>
        <a:bodyPr/>
        <a:lstStyle/>
        <a:p>
          <a:endParaRPr lang="en-US"/>
        </a:p>
      </dgm:t>
    </dgm:pt>
    <dgm:pt modelId="{401546A0-D51D-45C6-887E-2058883FD68B}" type="sibTrans" cxnId="{38608B57-F9C4-4DAE-B312-D6699EC463BE}">
      <dgm:prSet/>
      <dgm:spPr/>
      <dgm:t>
        <a:bodyPr/>
        <a:lstStyle/>
        <a:p>
          <a:endParaRPr lang="en-US"/>
        </a:p>
      </dgm:t>
    </dgm:pt>
    <dgm:pt modelId="{C7F10B70-C76B-4DD8-84E4-65628CF51C94}">
      <dgm:prSet phldrT="[Text]"/>
      <dgm:spPr>
        <a:solidFill>
          <a:schemeClr val="accent1"/>
        </a:solidFill>
      </dgm:spPr>
      <dgm:t>
        <a:bodyPr/>
        <a:lstStyle/>
        <a:p>
          <a:r>
            <a:rPr lang="en-US" dirty="0" smtClean="0"/>
            <a:t>Closest municipal water reticulation</a:t>
          </a:r>
          <a:endParaRPr lang="en-US" dirty="0"/>
        </a:p>
      </dgm:t>
    </dgm:pt>
    <dgm:pt modelId="{BC6ABC1E-6851-49FE-B92B-CB3A2B895DD3}" type="parTrans" cxnId="{64B218EE-5DE7-4901-8A71-9A319DE47550}">
      <dgm:prSet/>
      <dgm:spPr/>
      <dgm:t>
        <a:bodyPr/>
        <a:lstStyle/>
        <a:p>
          <a:endParaRPr lang="en-US"/>
        </a:p>
      </dgm:t>
    </dgm:pt>
    <dgm:pt modelId="{B31C6FA7-C111-4912-BB3D-86B7CEA2F31F}" type="sibTrans" cxnId="{64B218EE-5DE7-4901-8A71-9A319DE47550}">
      <dgm:prSet/>
      <dgm:spPr/>
      <dgm:t>
        <a:bodyPr/>
        <a:lstStyle/>
        <a:p>
          <a:endParaRPr lang="en-US"/>
        </a:p>
      </dgm:t>
    </dgm:pt>
    <dgm:pt modelId="{FD10653E-5046-41D8-878B-680BE6AB6E59}">
      <dgm:prSet phldrT="[Text]"/>
      <dgm:spPr>
        <a:solidFill>
          <a:schemeClr val="accent1"/>
        </a:solidFill>
      </dgm:spPr>
      <dgm:t>
        <a:bodyPr/>
        <a:lstStyle/>
        <a:p>
          <a:r>
            <a:rPr lang="en-US" dirty="0" smtClean="0"/>
            <a:t>Borehole on site</a:t>
          </a:r>
          <a:endParaRPr lang="en-US" dirty="0"/>
        </a:p>
      </dgm:t>
    </dgm:pt>
    <dgm:pt modelId="{BF383F51-DB9B-43FF-AA98-9777720CC499}" type="parTrans" cxnId="{1F5A4600-AFC6-40D7-AEDC-E2E57BBCD180}">
      <dgm:prSet/>
      <dgm:spPr/>
      <dgm:t>
        <a:bodyPr/>
        <a:lstStyle/>
        <a:p>
          <a:endParaRPr lang="en-US"/>
        </a:p>
      </dgm:t>
    </dgm:pt>
    <dgm:pt modelId="{CF9D10FA-9F5F-4EFF-987E-43895FA19C9B}" type="sibTrans" cxnId="{1F5A4600-AFC6-40D7-AEDC-E2E57BBCD180}">
      <dgm:prSet/>
      <dgm:spPr/>
      <dgm:t>
        <a:bodyPr/>
        <a:lstStyle/>
        <a:p>
          <a:endParaRPr lang="en-US"/>
        </a:p>
      </dgm:t>
    </dgm:pt>
    <dgm:pt modelId="{2DF0ABF7-68C9-4CA2-A189-6450E7DA097E}">
      <dgm:prSet phldrT="[Text]"/>
      <dgm:spPr>
        <a:solidFill>
          <a:schemeClr val="accent1"/>
        </a:solidFill>
      </dgm:spPr>
      <dgm:t>
        <a:bodyPr/>
        <a:lstStyle/>
        <a:p>
          <a:r>
            <a:rPr lang="en-US" dirty="0" smtClean="0"/>
            <a:t>Service agreement</a:t>
          </a:r>
          <a:endParaRPr lang="en-US" dirty="0"/>
        </a:p>
      </dgm:t>
    </dgm:pt>
    <dgm:pt modelId="{E0AABA9E-45DE-4939-84B4-B7751A7ECE4C}" type="parTrans" cxnId="{97C44224-0344-46CA-BDB2-0F8C1C66B82C}">
      <dgm:prSet/>
      <dgm:spPr/>
      <dgm:t>
        <a:bodyPr/>
        <a:lstStyle/>
        <a:p>
          <a:endParaRPr lang="en-US"/>
        </a:p>
      </dgm:t>
    </dgm:pt>
    <dgm:pt modelId="{63A56F58-293B-48AD-81F5-466D55CAB076}" type="sibTrans" cxnId="{97C44224-0344-46CA-BDB2-0F8C1C66B82C}">
      <dgm:prSet/>
      <dgm:spPr/>
      <dgm:t>
        <a:bodyPr/>
        <a:lstStyle/>
        <a:p>
          <a:endParaRPr lang="en-US"/>
        </a:p>
      </dgm:t>
    </dgm:pt>
    <dgm:pt modelId="{5F5A1A3A-744D-4367-AE24-91DCBBCC9905}" type="pres">
      <dgm:prSet presAssocID="{A17EB966-6994-4610-ABCB-44D24F668A30}" presName="diagram" presStyleCnt="0">
        <dgm:presLayoutVars>
          <dgm:chPref val="1"/>
          <dgm:dir/>
          <dgm:animOne val="branch"/>
          <dgm:animLvl val="lvl"/>
          <dgm:resizeHandles val="exact"/>
        </dgm:presLayoutVars>
      </dgm:prSet>
      <dgm:spPr/>
      <dgm:t>
        <a:bodyPr/>
        <a:lstStyle/>
        <a:p>
          <a:endParaRPr lang="en-US"/>
        </a:p>
      </dgm:t>
    </dgm:pt>
    <dgm:pt modelId="{2997BEDB-3B8D-485A-8615-A4C8291CC90A}" type="pres">
      <dgm:prSet presAssocID="{D2EE2448-33C3-4CE9-AF23-F4B36176CA69}" presName="root1" presStyleCnt="0"/>
      <dgm:spPr/>
    </dgm:pt>
    <dgm:pt modelId="{FB22FA7B-9F9C-4D64-BBC1-8FC877AD7BAA}" type="pres">
      <dgm:prSet presAssocID="{D2EE2448-33C3-4CE9-AF23-F4B36176CA69}" presName="LevelOneTextNode" presStyleLbl="node0" presStyleIdx="0" presStyleCnt="1" custLinFactNeighborX="-205" custLinFactNeighborY="3435">
        <dgm:presLayoutVars>
          <dgm:chPref val="3"/>
        </dgm:presLayoutVars>
      </dgm:prSet>
      <dgm:spPr/>
      <dgm:t>
        <a:bodyPr/>
        <a:lstStyle/>
        <a:p>
          <a:endParaRPr lang="en-US"/>
        </a:p>
      </dgm:t>
    </dgm:pt>
    <dgm:pt modelId="{869F276E-E14A-48DA-8066-0889DD64BA82}" type="pres">
      <dgm:prSet presAssocID="{D2EE2448-33C3-4CE9-AF23-F4B36176CA69}" presName="level2hierChild" presStyleCnt="0"/>
      <dgm:spPr/>
    </dgm:pt>
    <dgm:pt modelId="{A46665D9-61F4-4611-B110-FBEB1E64CC25}" type="pres">
      <dgm:prSet presAssocID="{E4285805-C389-4BB4-A185-917944D7091C}" presName="conn2-1" presStyleLbl="parChTrans1D2" presStyleIdx="0" presStyleCnt="3"/>
      <dgm:spPr/>
      <dgm:t>
        <a:bodyPr/>
        <a:lstStyle/>
        <a:p>
          <a:endParaRPr lang="en-US"/>
        </a:p>
      </dgm:t>
    </dgm:pt>
    <dgm:pt modelId="{2AED00C0-375F-49A7-BE2C-1693B17B2D32}" type="pres">
      <dgm:prSet presAssocID="{E4285805-C389-4BB4-A185-917944D7091C}" presName="connTx" presStyleLbl="parChTrans1D2" presStyleIdx="0" presStyleCnt="3"/>
      <dgm:spPr/>
      <dgm:t>
        <a:bodyPr/>
        <a:lstStyle/>
        <a:p>
          <a:endParaRPr lang="en-US"/>
        </a:p>
      </dgm:t>
    </dgm:pt>
    <dgm:pt modelId="{D8DC659E-B466-4131-8B21-9D4A703D31C2}" type="pres">
      <dgm:prSet presAssocID="{A65FC061-70E4-4F89-80BA-6D560C8A02F5}" presName="root2" presStyleCnt="0"/>
      <dgm:spPr/>
    </dgm:pt>
    <dgm:pt modelId="{D8F69617-2C26-4683-917B-97C9D796EB1A}" type="pres">
      <dgm:prSet presAssocID="{A65FC061-70E4-4F89-80BA-6D560C8A02F5}" presName="LevelTwoTextNode" presStyleLbl="node2" presStyleIdx="0" presStyleCnt="3">
        <dgm:presLayoutVars>
          <dgm:chPref val="3"/>
        </dgm:presLayoutVars>
      </dgm:prSet>
      <dgm:spPr/>
      <dgm:t>
        <a:bodyPr/>
        <a:lstStyle/>
        <a:p>
          <a:endParaRPr lang="en-US"/>
        </a:p>
      </dgm:t>
    </dgm:pt>
    <dgm:pt modelId="{23E3C415-B2DE-4FD3-868C-5E8DF15DC75A}" type="pres">
      <dgm:prSet presAssocID="{A65FC061-70E4-4F89-80BA-6D560C8A02F5}" presName="level3hierChild" presStyleCnt="0"/>
      <dgm:spPr/>
    </dgm:pt>
    <dgm:pt modelId="{E121FCE1-6483-4D67-9A50-8B635BF5CAAF}" type="pres">
      <dgm:prSet presAssocID="{E0AABA9E-45DE-4939-84B4-B7751A7ECE4C}" presName="conn2-1" presStyleLbl="parChTrans1D3" presStyleIdx="0" presStyleCnt="3"/>
      <dgm:spPr/>
      <dgm:t>
        <a:bodyPr/>
        <a:lstStyle/>
        <a:p>
          <a:endParaRPr lang="en-US"/>
        </a:p>
      </dgm:t>
    </dgm:pt>
    <dgm:pt modelId="{C508D86E-14D5-4E13-AEBE-947E92B42C2B}" type="pres">
      <dgm:prSet presAssocID="{E0AABA9E-45DE-4939-84B4-B7751A7ECE4C}" presName="connTx" presStyleLbl="parChTrans1D3" presStyleIdx="0" presStyleCnt="3"/>
      <dgm:spPr/>
      <dgm:t>
        <a:bodyPr/>
        <a:lstStyle/>
        <a:p>
          <a:endParaRPr lang="en-US"/>
        </a:p>
      </dgm:t>
    </dgm:pt>
    <dgm:pt modelId="{9A00D443-CBD4-465B-9A3B-AE4D1372BCDE}" type="pres">
      <dgm:prSet presAssocID="{2DF0ABF7-68C9-4CA2-A189-6450E7DA097E}" presName="root2" presStyleCnt="0"/>
      <dgm:spPr/>
    </dgm:pt>
    <dgm:pt modelId="{2DBE1439-6BC6-4172-87E2-FE8F44421B49}" type="pres">
      <dgm:prSet presAssocID="{2DF0ABF7-68C9-4CA2-A189-6450E7DA097E}" presName="LevelTwoTextNode" presStyleLbl="node3" presStyleIdx="0" presStyleCnt="3">
        <dgm:presLayoutVars>
          <dgm:chPref val="3"/>
        </dgm:presLayoutVars>
      </dgm:prSet>
      <dgm:spPr/>
      <dgm:t>
        <a:bodyPr/>
        <a:lstStyle/>
        <a:p>
          <a:endParaRPr lang="en-US"/>
        </a:p>
      </dgm:t>
    </dgm:pt>
    <dgm:pt modelId="{7EF07CBB-5CB3-4A6E-AB30-B7265B1ED271}" type="pres">
      <dgm:prSet presAssocID="{2DF0ABF7-68C9-4CA2-A189-6450E7DA097E}" presName="level3hierChild" presStyleCnt="0"/>
      <dgm:spPr/>
    </dgm:pt>
    <dgm:pt modelId="{E762E533-215B-408D-A140-EEC0FE21C20F}" type="pres">
      <dgm:prSet presAssocID="{17D7DE39-6A40-4926-A419-E888765EBDFD}" presName="conn2-1" presStyleLbl="parChTrans1D2" presStyleIdx="1" presStyleCnt="3"/>
      <dgm:spPr/>
      <dgm:t>
        <a:bodyPr/>
        <a:lstStyle/>
        <a:p>
          <a:endParaRPr lang="en-US"/>
        </a:p>
      </dgm:t>
    </dgm:pt>
    <dgm:pt modelId="{D38D47CB-D1F5-412D-BFF6-7BB8B72C8F15}" type="pres">
      <dgm:prSet presAssocID="{17D7DE39-6A40-4926-A419-E888765EBDFD}" presName="connTx" presStyleLbl="parChTrans1D2" presStyleIdx="1" presStyleCnt="3"/>
      <dgm:spPr/>
      <dgm:t>
        <a:bodyPr/>
        <a:lstStyle/>
        <a:p>
          <a:endParaRPr lang="en-US"/>
        </a:p>
      </dgm:t>
    </dgm:pt>
    <dgm:pt modelId="{796DDA89-5DAF-4800-83DB-07279188BB57}" type="pres">
      <dgm:prSet presAssocID="{0EEF6DD4-2F85-48C2-B8AA-68F9D979BB42}" presName="root2" presStyleCnt="0"/>
      <dgm:spPr/>
    </dgm:pt>
    <dgm:pt modelId="{2BC772A9-D589-455C-A6D0-4B3A17A7F4FD}" type="pres">
      <dgm:prSet presAssocID="{0EEF6DD4-2F85-48C2-B8AA-68F9D979BB42}" presName="LevelTwoTextNode" presStyleLbl="node2" presStyleIdx="1" presStyleCnt="3">
        <dgm:presLayoutVars>
          <dgm:chPref val="3"/>
        </dgm:presLayoutVars>
      </dgm:prSet>
      <dgm:spPr/>
      <dgm:t>
        <a:bodyPr/>
        <a:lstStyle/>
        <a:p>
          <a:endParaRPr lang="en-US"/>
        </a:p>
      </dgm:t>
    </dgm:pt>
    <dgm:pt modelId="{2DACE433-0B26-40A7-874A-3698210F4310}" type="pres">
      <dgm:prSet presAssocID="{0EEF6DD4-2F85-48C2-B8AA-68F9D979BB42}" presName="level3hierChild" presStyleCnt="0"/>
      <dgm:spPr/>
    </dgm:pt>
    <dgm:pt modelId="{D5B1B713-BCCF-44E6-B940-194FD49CA184}" type="pres">
      <dgm:prSet presAssocID="{97DE9650-E77A-4DF3-A114-1D3C1CED0A72}" presName="conn2-1" presStyleLbl="parChTrans1D3" presStyleIdx="1" presStyleCnt="3"/>
      <dgm:spPr/>
      <dgm:t>
        <a:bodyPr/>
        <a:lstStyle/>
        <a:p>
          <a:endParaRPr lang="en-US"/>
        </a:p>
      </dgm:t>
    </dgm:pt>
    <dgm:pt modelId="{23119A56-D68C-4FC5-8E42-625D68FB2119}" type="pres">
      <dgm:prSet presAssocID="{97DE9650-E77A-4DF3-A114-1D3C1CED0A72}" presName="connTx" presStyleLbl="parChTrans1D3" presStyleIdx="1" presStyleCnt="3"/>
      <dgm:spPr/>
      <dgm:t>
        <a:bodyPr/>
        <a:lstStyle/>
        <a:p>
          <a:endParaRPr lang="en-US"/>
        </a:p>
      </dgm:t>
    </dgm:pt>
    <dgm:pt modelId="{E8C039BB-67A7-4F7C-9BF3-763217963E96}" type="pres">
      <dgm:prSet presAssocID="{40DD10E0-D07B-420A-8FAE-FA1B88A7ABF1}" presName="root2" presStyleCnt="0"/>
      <dgm:spPr/>
    </dgm:pt>
    <dgm:pt modelId="{A7996B37-5DB9-4AE3-A90F-5500B4B91455}" type="pres">
      <dgm:prSet presAssocID="{40DD10E0-D07B-420A-8FAE-FA1B88A7ABF1}" presName="LevelTwoTextNode" presStyleLbl="node3" presStyleIdx="1" presStyleCnt="3">
        <dgm:presLayoutVars>
          <dgm:chPref val="3"/>
        </dgm:presLayoutVars>
      </dgm:prSet>
      <dgm:spPr/>
      <dgm:t>
        <a:bodyPr/>
        <a:lstStyle/>
        <a:p>
          <a:endParaRPr lang="en-US"/>
        </a:p>
      </dgm:t>
    </dgm:pt>
    <dgm:pt modelId="{6CA14689-57AC-4D69-8614-6F5CC054E2B5}" type="pres">
      <dgm:prSet presAssocID="{40DD10E0-D07B-420A-8FAE-FA1B88A7ABF1}" presName="level3hierChild" presStyleCnt="0"/>
      <dgm:spPr/>
    </dgm:pt>
    <dgm:pt modelId="{A3B5864B-44F6-42F4-9D31-E699A13028C1}" type="pres">
      <dgm:prSet presAssocID="{BC6ABC1E-6851-49FE-B92B-CB3A2B895DD3}" presName="conn2-1" presStyleLbl="parChTrans1D3" presStyleIdx="2" presStyleCnt="3"/>
      <dgm:spPr/>
      <dgm:t>
        <a:bodyPr/>
        <a:lstStyle/>
        <a:p>
          <a:endParaRPr lang="en-US"/>
        </a:p>
      </dgm:t>
    </dgm:pt>
    <dgm:pt modelId="{A847B316-08A0-4364-BBBE-62CC3ED5036C}" type="pres">
      <dgm:prSet presAssocID="{BC6ABC1E-6851-49FE-B92B-CB3A2B895DD3}" presName="connTx" presStyleLbl="parChTrans1D3" presStyleIdx="2" presStyleCnt="3"/>
      <dgm:spPr/>
      <dgm:t>
        <a:bodyPr/>
        <a:lstStyle/>
        <a:p>
          <a:endParaRPr lang="en-US"/>
        </a:p>
      </dgm:t>
    </dgm:pt>
    <dgm:pt modelId="{E5240234-881B-4505-91FD-99AE62BDD02C}" type="pres">
      <dgm:prSet presAssocID="{C7F10B70-C76B-4DD8-84E4-65628CF51C94}" presName="root2" presStyleCnt="0"/>
      <dgm:spPr/>
    </dgm:pt>
    <dgm:pt modelId="{2458ECD9-64B1-46DE-8847-A99467DDDE30}" type="pres">
      <dgm:prSet presAssocID="{C7F10B70-C76B-4DD8-84E4-65628CF51C94}" presName="LevelTwoTextNode" presStyleLbl="node3" presStyleIdx="2" presStyleCnt="3">
        <dgm:presLayoutVars>
          <dgm:chPref val="3"/>
        </dgm:presLayoutVars>
      </dgm:prSet>
      <dgm:spPr/>
      <dgm:t>
        <a:bodyPr/>
        <a:lstStyle/>
        <a:p>
          <a:endParaRPr lang="en-US"/>
        </a:p>
      </dgm:t>
    </dgm:pt>
    <dgm:pt modelId="{851610BD-2010-4E34-AD22-6B1D56C61774}" type="pres">
      <dgm:prSet presAssocID="{C7F10B70-C76B-4DD8-84E4-65628CF51C94}" presName="level3hierChild" presStyleCnt="0"/>
      <dgm:spPr/>
    </dgm:pt>
    <dgm:pt modelId="{553389D7-E4CF-43E4-8848-770427FD2B51}" type="pres">
      <dgm:prSet presAssocID="{BF383F51-DB9B-43FF-AA98-9777720CC499}" presName="conn2-1" presStyleLbl="parChTrans1D2" presStyleIdx="2" presStyleCnt="3"/>
      <dgm:spPr/>
      <dgm:t>
        <a:bodyPr/>
        <a:lstStyle/>
        <a:p>
          <a:endParaRPr lang="en-US"/>
        </a:p>
      </dgm:t>
    </dgm:pt>
    <dgm:pt modelId="{2A3FCEA6-0022-48E0-AB01-833527176988}" type="pres">
      <dgm:prSet presAssocID="{BF383F51-DB9B-43FF-AA98-9777720CC499}" presName="connTx" presStyleLbl="parChTrans1D2" presStyleIdx="2" presStyleCnt="3"/>
      <dgm:spPr/>
      <dgm:t>
        <a:bodyPr/>
        <a:lstStyle/>
        <a:p>
          <a:endParaRPr lang="en-US"/>
        </a:p>
      </dgm:t>
    </dgm:pt>
    <dgm:pt modelId="{985C45C1-ECC2-4D4D-B3D2-1D7A20C0FBDF}" type="pres">
      <dgm:prSet presAssocID="{FD10653E-5046-41D8-878B-680BE6AB6E59}" presName="root2" presStyleCnt="0"/>
      <dgm:spPr/>
    </dgm:pt>
    <dgm:pt modelId="{101B3B14-0FF4-4D16-ADE8-6218E4E782A2}" type="pres">
      <dgm:prSet presAssocID="{FD10653E-5046-41D8-878B-680BE6AB6E59}" presName="LevelTwoTextNode" presStyleLbl="node2" presStyleIdx="2" presStyleCnt="3">
        <dgm:presLayoutVars>
          <dgm:chPref val="3"/>
        </dgm:presLayoutVars>
      </dgm:prSet>
      <dgm:spPr/>
      <dgm:t>
        <a:bodyPr/>
        <a:lstStyle/>
        <a:p>
          <a:endParaRPr lang="en-US"/>
        </a:p>
      </dgm:t>
    </dgm:pt>
    <dgm:pt modelId="{14EBCF31-32AC-47A4-B471-78AE21E49D2A}" type="pres">
      <dgm:prSet presAssocID="{FD10653E-5046-41D8-878B-680BE6AB6E59}" presName="level3hierChild" presStyleCnt="0"/>
      <dgm:spPr/>
    </dgm:pt>
  </dgm:ptLst>
  <dgm:cxnLst>
    <dgm:cxn modelId="{262B8149-06DE-480D-A33D-4127EE09E136}" type="presOf" srcId="{E0AABA9E-45DE-4939-84B4-B7751A7ECE4C}" destId="{E121FCE1-6483-4D67-9A50-8B635BF5CAAF}" srcOrd="0" destOrd="0" presId="urn:microsoft.com/office/officeart/2005/8/layout/hierarchy2"/>
    <dgm:cxn modelId="{64B218EE-5DE7-4901-8A71-9A319DE47550}" srcId="{0EEF6DD4-2F85-48C2-B8AA-68F9D979BB42}" destId="{C7F10B70-C76B-4DD8-84E4-65628CF51C94}" srcOrd="1" destOrd="0" parTransId="{BC6ABC1E-6851-49FE-B92B-CB3A2B895DD3}" sibTransId="{B31C6FA7-C111-4912-BB3D-86B7CEA2F31F}"/>
    <dgm:cxn modelId="{97C44224-0344-46CA-BDB2-0F8C1C66B82C}" srcId="{A65FC061-70E4-4F89-80BA-6D560C8A02F5}" destId="{2DF0ABF7-68C9-4CA2-A189-6450E7DA097E}" srcOrd="0" destOrd="0" parTransId="{E0AABA9E-45DE-4939-84B4-B7751A7ECE4C}" sibTransId="{63A56F58-293B-48AD-81F5-466D55CAB076}"/>
    <dgm:cxn modelId="{95A59D61-5099-487E-AA68-296C7F022836}" type="presOf" srcId="{0EEF6DD4-2F85-48C2-B8AA-68F9D979BB42}" destId="{2BC772A9-D589-455C-A6D0-4B3A17A7F4FD}" srcOrd="0" destOrd="0" presId="urn:microsoft.com/office/officeart/2005/8/layout/hierarchy2"/>
    <dgm:cxn modelId="{E3CEFE57-3217-494A-9154-FB6D8C145194}" type="presOf" srcId="{97DE9650-E77A-4DF3-A114-1D3C1CED0A72}" destId="{23119A56-D68C-4FC5-8E42-625D68FB2119}" srcOrd="1" destOrd="0" presId="urn:microsoft.com/office/officeart/2005/8/layout/hierarchy2"/>
    <dgm:cxn modelId="{F8B32E9C-6E77-470B-B951-4325EA13690B}" srcId="{D2EE2448-33C3-4CE9-AF23-F4B36176CA69}" destId="{A65FC061-70E4-4F89-80BA-6D560C8A02F5}" srcOrd="0" destOrd="0" parTransId="{E4285805-C389-4BB4-A185-917944D7091C}" sibTransId="{60B6A790-2DD4-4274-AD33-28B8804803DF}"/>
    <dgm:cxn modelId="{38608B57-F9C4-4DAE-B312-D6699EC463BE}" srcId="{0EEF6DD4-2F85-48C2-B8AA-68F9D979BB42}" destId="{40DD10E0-D07B-420A-8FAE-FA1B88A7ABF1}" srcOrd="0" destOrd="0" parTransId="{97DE9650-E77A-4DF3-A114-1D3C1CED0A72}" sibTransId="{401546A0-D51D-45C6-887E-2058883FD68B}"/>
    <dgm:cxn modelId="{F5340B10-0800-4326-9F7C-FF6BDA3E835E}" type="presOf" srcId="{17D7DE39-6A40-4926-A419-E888765EBDFD}" destId="{D38D47CB-D1F5-412D-BFF6-7BB8B72C8F15}" srcOrd="1" destOrd="0" presId="urn:microsoft.com/office/officeart/2005/8/layout/hierarchy2"/>
    <dgm:cxn modelId="{16DFD4F8-C9AA-4467-A9B2-5788BF15042D}" type="presOf" srcId="{FD10653E-5046-41D8-878B-680BE6AB6E59}" destId="{101B3B14-0FF4-4D16-ADE8-6218E4E782A2}" srcOrd="0" destOrd="0" presId="urn:microsoft.com/office/officeart/2005/8/layout/hierarchy2"/>
    <dgm:cxn modelId="{5E244C8B-457C-4BC7-9DAD-282DF22DE65C}" type="presOf" srcId="{BC6ABC1E-6851-49FE-B92B-CB3A2B895DD3}" destId="{A847B316-08A0-4364-BBBE-62CC3ED5036C}" srcOrd="1" destOrd="0" presId="urn:microsoft.com/office/officeart/2005/8/layout/hierarchy2"/>
    <dgm:cxn modelId="{096F1A27-FA5F-4880-8D13-7BAD24A1A5F6}" type="presOf" srcId="{A65FC061-70E4-4F89-80BA-6D560C8A02F5}" destId="{D8F69617-2C26-4683-917B-97C9D796EB1A}" srcOrd="0" destOrd="0" presId="urn:microsoft.com/office/officeart/2005/8/layout/hierarchy2"/>
    <dgm:cxn modelId="{6E4CBEE6-CF92-4E9C-B6CA-E2B93B39C9DD}" srcId="{D2EE2448-33C3-4CE9-AF23-F4B36176CA69}" destId="{0EEF6DD4-2F85-48C2-B8AA-68F9D979BB42}" srcOrd="1" destOrd="0" parTransId="{17D7DE39-6A40-4926-A419-E888765EBDFD}" sibTransId="{E70644FE-B91F-4798-9A4E-B8574D5D6280}"/>
    <dgm:cxn modelId="{7B60ED16-6042-42F8-BCF9-4A8611FAF141}" type="presOf" srcId="{E4285805-C389-4BB4-A185-917944D7091C}" destId="{2AED00C0-375F-49A7-BE2C-1693B17B2D32}" srcOrd="1" destOrd="0" presId="urn:microsoft.com/office/officeart/2005/8/layout/hierarchy2"/>
    <dgm:cxn modelId="{412644FA-24B8-4663-90D0-F8AF28419A5E}" type="presOf" srcId="{2DF0ABF7-68C9-4CA2-A189-6450E7DA097E}" destId="{2DBE1439-6BC6-4172-87E2-FE8F44421B49}" srcOrd="0" destOrd="0" presId="urn:microsoft.com/office/officeart/2005/8/layout/hierarchy2"/>
    <dgm:cxn modelId="{779DD71C-D5DB-47DD-94B3-C7CA1C433692}" type="presOf" srcId="{A17EB966-6994-4610-ABCB-44D24F668A30}" destId="{5F5A1A3A-744D-4367-AE24-91DCBBCC9905}" srcOrd="0" destOrd="0" presId="urn:microsoft.com/office/officeart/2005/8/layout/hierarchy2"/>
    <dgm:cxn modelId="{F3066525-373F-40E5-BEEC-02610467253E}" type="presOf" srcId="{BF383F51-DB9B-43FF-AA98-9777720CC499}" destId="{2A3FCEA6-0022-48E0-AB01-833527176988}" srcOrd="1" destOrd="0" presId="urn:microsoft.com/office/officeart/2005/8/layout/hierarchy2"/>
    <dgm:cxn modelId="{6E5A62B0-D9DE-40C0-B590-C62DCB70A35E}" type="presOf" srcId="{BC6ABC1E-6851-49FE-B92B-CB3A2B895DD3}" destId="{A3B5864B-44F6-42F4-9D31-E699A13028C1}" srcOrd="0" destOrd="0" presId="urn:microsoft.com/office/officeart/2005/8/layout/hierarchy2"/>
    <dgm:cxn modelId="{930DCB89-7F99-48DF-82D0-700B47FA0A9F}" type="presOf" srcId="{BF383F51-DB9B-43FF-AA98-9777720CC499}" destId="{553389D7-E4CF-43E4-8848-770427FD2B51}" srcOrd="0" destOrd="0" presId="urn:microsoft.com/office/officeart/2005/8/layout/hierarchy2"/>
    <dgm:cxn modelId="{1F5A4600-AFC6-40D7-AEDC-E2E57BBCD180}" srcId="{D2EE2448-33C3-4CE9-AF23-F4B36176CA69}" destId="{FD10653E-5046-41D8-878B-680BE6AB6E59}" srcOrd="2" destOrd="0" parTransId="{BF383F51-DB9B-43FF-AA98-9777720CC499}" sibTransId="{CF9D10FA-9F5F-4EFF-987E-43895FA19C9B}"/>
    <dgm:cxn modelId="{0805F067-3B9F-49A1-AC63-064832789DE3}" type="presOf" srcId="{E0AABA9E-45DE-4939-84B4-B7751A7ECE4C}" destId="{C508D86E-14D5-4E13-AEBE-947E92B42C2B}" srcOrd="1" destOrd="0" presId="urn:microsoft.com/office/officeart/2005/8/layout/hierarchy2"/>
    <dgm:cxn modelId="{CFE79B3C-0396-4FBC-9E89-23D2D790067C}" type="presOf" srcId="{E4285805-C389-4BB4-A185-917944D7091C}" destId="{A46665D9-61F4-4611-B110-FBEB1E64CC25}" srcOrd="0" destOrd="0" presId="urn:microsoft.com/office/officeart/2005/8/layout/hierarchy2"/>
    <dgm:cxn modelId="{5056D191-708D-4A76-B0AC-61DC50ECD97F}" type="presOf" srcId="{40DD10E0-D07B-420A-8FAE-FA1B88A7ABF1}" destId="{A7996B37-5DB9-4AE3-A90F-5500B4B91455}" srcOrd="0" destOrd="0" presId="urn:microsoft.com/office/officeart/2005/8/layout/hierarchy2"/>
    <dgm:cxn modelId="{C3745898-689B-4A3B-9200-9060C7AE8316}" type="presOf" srcId="{17D7DE39-6A40-4926-A419-E888765EBDFD}" destId="{E762E533-215B-408D-A140-EEC0FE21C20F}" srcOrd="0" destOrd="0" presId="urn:microsoft.com/office/officeart/2005/8/layout/hierarchy2"/>
    <dgm:cxn modelId="{7F113EBE-B0FF-496F-A9ED-71B5F385EE2B}" type="presOf" srcId="{D2EE2448-33C3-4CE9-AF23-F4B36176CA69}" destId="{FB22FA7B-9F9C-4D64-BBC1-8FC877AD7BAA}" srcOrd="0" destOrd="0" presId="urn:microsoft.com/office/officeart/2005/8/layout/hierarchy2"/>
    <dgm:cxn modelId="{E1382553-D236-4454-8258-0F0F5C1F7BB9}" type="presOf" srcId="{C7F10B70-C76B-4DD8-84E4-65628CF51C94}" destId="{2458ECD9-64B1-46DE-8847-A99467DDDE30}" srcOrd="0" destOrd="0" presId="urn:microsoft.com/office/officeart/2005/8/layout/hierarchy2"/>
    <dgm:cxn modelId="{6B9FF8FB-842C-4363-9691-E86670443BEA}" type="presOf" srcId="{97DE9650-E77A-4DF3-A114-1D3C1CED0A72}" destId="{D5B1B713-BCCF-44E6-B940-194FD49CA184}" srcOrd="0" destOrd="0" presId="urn:microsoft.com/office/officeart/2005/8/layout/hierarchy2"/>
    <dgm:cxn modelId="{D323B29F-66C9-4F1B-9F00-03BD15968955}" srcId="{A17EB966-6994-4610-ABCB-44D24F668A30}" destId="{D2EE2448-33C3-4CE9-AF23-F4B36176CA69}" srcOrd="0" destOrd="0" parTransId="{18CDB1FC-C5C0-472A-B655-739117BA2FFB}" sibTransId="{2C4CA89D-FA8D-48CF-94F6-2000389DA536}"/>
    <dgm:cxn modelId="{A6DD6735-9F65-40FA-BBEF-32AC0A9A3AB5}" type="presParOf" srcId="{5F5A1A3A-744D-4367-AE24-91DCBBCC9905}" destId="{2997BEDB-3B8D-485A-8615-A4C8291CC90A}" srcOrd="0" destOrd="0" presId="urn:microsoft.com/office/officeart/2005/8/layout/hierarchy2"/>
    <dgm:cxn modelId="{6B6D75F1-26DE-4532-BA68-F339F86419D9}" type="presParOf" srcId="{2997BEDB-3B8D-485A-8615-A4C8291CC90A}" destId="{FB22FA7B-9F9C-4D64-BBC1-8FC877AD7BAA}" srcOrd="0" destOrd="0" presId="urn:microsoft.com/office/officeart/2005/8/layout/hierarchy2"/>
    <dgm:cxn modelId="{FAB176D6-A8D8-4833-872A-7BF267484FFB}" type="presParOf" srcId="{2997BEDB-3B8D-485A-8615-A4C8291CC90A}" destId="{869F276E-E14A-48DA-8066-0889DD64BA82}" srcOrd="1" destOrd="0" presId="urn:microsoft.com/office/officeart/2005/8/layout/hierarchy2"/>
    <dgm:cxn modelId="{9A4CE91D-E65B-4C60-A8B1-87AAB7CCDF2D}" type="presParOf" srcId="{869F276E-E14A-48DA-8066-0889DD64BA82}" destId="{A46665D9-61F4-4611-B110-FBEB1E64CC25}" srcOrd="0" destOrd="0" presId="urn:microsoft.com/office/officeart/2005/8/layout/hierarchy2"/>
    <dgm:cxn modelId="{5E4783EC-1170-432B-9C88-9C9410A399D1}" type="presParOf" srcId="{A46665D9-61F4-4611-B110-FBEB1E64CC25}" destId="{2AED00C0-375F-49A7-BE2C-1693B17B2D32}" srcOrd="0" destOrd="0" presId="urn:microsoft.com/office/officeart/2005/8/layout/hierarchy2"/>
    <dgm:cxn modelId="{2BC64C12-4E22-4AB4-85B3-9321F9B75507}" type="presParOf" srcId="{869F276E-E14A-48DA-8066-0889DD64BA82}" destId="{D8DC659E-B466-4131-8B21-9D4A703D31C2}" srcOrd="1" destOrd="0" presId="urn:microsoft.com/office/officeart/2005/8/layout/hierarchy2"/>
    <dgm:cxn modelId="{FE2AD8EF-4692-496B-BFAD-4E1E84F32384}" type="presParOf" srcId="{D8DC659E-B466-4131-8B21-9D4A703D31C2}" destId="{D8F69617-2C26-4683-917B-97C9D796EB1A}" srcOrd="0" destOrd="0" presId="urn:microsoft.com/office/officeart/2005/8/layout/hierarchy2"/>
    <dgm:cxn modelId="{97DCFD01-0138-4D70-BD9A-9BAA0FE21B83}" type="presParOf" srcId="{D8DC659E-B466-4131-8B21-9D4A703D31C2}" destId="{23E3C415-B2DE-4FD3-868C-5E8DF15DC75A}" srcOrd="1" destOrd="0" presId="urn:microsoft.com/office/officeart/2005/8/layout/hierarchy2"/>
    <dgm:cxn modelId="{3E786291-C8E9-4A3D-A2DB-7A87B7168A6D}" type="presParOf" srcId="{23E3C415-B2DE-4FD3-868C-5E8DF15DC75A}" destId="{E121FCE1-6483-4D67-9A50-8B635BF5CAAF}" srcOrd="0" destOrd="0" presId="urn:microsoft.com/office/officeart/2005/8/layout/hierarchy2"/>
    <dgm:cxn modelId="{0657114C-ED16-4B56-95D5-AD59243BCC6F}" type="presParOf" srcId="{E121FCE1-6483-4D67-9A50-8B635BF5CAAF}" destId="{C508D86E-14D5-4E13-AEBE-947E92B42C2B}" srcOrd="0" destOrd="0" presId="urn:microsoft.com/office/officeart/2005/8/layout/hierarchy2"/>
    <dgm:cxn modelId="{A145B674-79E0-4632-8FE1-3C9156367223}" type="presParOf" srcId="{23E3C415-B2DE-4FD3-868C-5E8DF15DC75A}" destId="{9A00D443-CBD4-465B-9A3B-AE4D1372BCDE}" srcOrd="1" destOrd="0" presId="urn:microsoft.com/office/officeart/2005/8/layout/hierarchy2"/>
    <dgm:cxn modelId="{7D65EC63-2ED3-4B37-9FE1-C6555318FD03}" type="presParOf" srcId="{9A00D443-CBD4-465B-9A3B-AE4D1372BCDE}" destId="{2DBE1439-6BC6-4172-87E2-FE8F44421B49}" srcOrd="0" destOrd="0" presId="urn:microsoft.com/office/officeart/2005/8/layout/hierarchy2"/>
    <dgm:cxn modelId="{43EEE7B9-4830-419E-9D2F-E104C3B86D12}" type="presParOf" srcId="{9A00D443-CBD4-465B-9A3B-AE4D1372BCDE}" destId="{7EF07CBB-5CB3-4A6E-AB30-B7265B1ED271}" srcOrd="1" destOrd="0" presId="urn:microsoft.com/office/officeart/2005/8/layout/hierarchy2"/>
    <dgm:cxn modelId="{3B0B0B05-F9D9-493F-A4E5-87FEF62A4EC0}" type="presParOf" srcId="{869F276E-E14A-48DA-8066-0889DD64BA82}" destId="{E762E533-215B-408D-A140-EEC0FE21C20F}" srcOrd="2" destOrd="0" presId="urn:microsoft.com/office/officeart/2005/8/layout/hierarchy2"/>
    <dgm:cxn modelId="{B5D63E84-B6F7-442E-9573-4429E0B847E3}" type="presParOf" srcId="{E762E533-215B-408D-A140-EEC0FE21C20F}" destId="{D38D47CB-D1F5-412D-BFF6-7BB8B72C8F15}" srcOrd="0" destOrd="0" presId="urn:microsoft.com/office/officeart/2005/8/layout/hierarchy2"/>
    <dgm:cxn modelId="{A03C917D-7394-49F4-921F-57E8DE502D48}" type="presParOf" srcId="{869F276E-E14A-48DA-8066-0889DD64BA82}" destId="{796DDA89-5DAF-4800-83DB-07279188BB57}" srcOrd="3" destOrd="0" presId="urn:microsoft.com/office/officeart/2005/8/layout/hierarchy2"/>
    <dgm:cxn modelId="{C8F5C77D-0B9E-410C-BA2B-F02B165BBF04}" type="presParOf" srcId="{796DDA89-5DAF-4800-83DB-07279188BB57}" destId="{2BC772A9-D589-455C-A6D0-4B3A17A7F4FD}" srcOrd="0" destOrd="0" presId="urn:microsoft.com/office/officeart/2005/8/layout/hierarchy2"/>
    <dgm:cxn modelId="{3CFE4B60-3366-4974-B089-076A698248C6}" type="presParOf" srcId="{796DDA89-5DAF-4800-83DB-07279188BB57}" destId="{2DACE433-0B26-40A7-874A-3698210F4310}" srcOrd="1" destOrd="0" presId="urn:microsoft.com/office/officeart/2005/8/layout/hierarchy2"/>
    <dgm:cxn modelId="{F9CEB393-AFBF-42EF-8CAA-50A841A7B515}" type="presParOf" srcId="{2DACE433-0B26-40A7-874A-3698210F4310}" destId="{D5B1B713-BCCF-44E6-B940-194FD49CA184}" srcOrd="0" destOrd="0" presId="urn:microsoft.com/office/officeart/2005/8/layout/hierarchy2"/>
    <dgm:cxn modelId="{F0AD6275-3E44-41A4-B6B5-E17A047B81D5}" type="presParOf" srcId="{D5B1B713-BCCF-44E6-B940-194FD49CA184}" destId="{23119A56-D68C-4FC5-8E42-625D68FB2119}" srcOrd="0" destOrd="0" presId="urn:microsoft.com/office/officeart/2005/8/layout/hierarchy2"/>
    <dgm:cxn modelId="{62328396-80ED-448C-97EC-E827EA30FEC7}" type="presParOf" srcId="{2DACE433-0B26-40A7-874A-3698210F4310}" destId="{E8C039BB-67A7-4F7C-9BF3-763217963E96}" srcOrd="1" destOrd="0" presId="urn:microsoft.com/office/officeart/2005/8/layout/hierarchy2"/>
    <dgm:cxn modelId="{10E22E87-49BD-483A-92E7-D79B27779C3C}" type="presParOf" srcId="{E8C039BB-67A7-4F7C-9BF3-763217963E96}" destId="{A7996B37-5DB9-4AE3-A90F-5500B4B91455}" srcOrd="0" destOrd="0" presId="urn:microsoft.com/office/officeart/2005/8/layout/hierarchy2"/>
    <dgm:cxn modelId="{FC928892-5FD4-439C-8BCF-78E4BFF96AFC}" type="presParOf" srcId="{E8C039BB-67A7-4F7C-9BF3-763217963E96}" destId="{6CA14689-57AC-4D69-8614-6F5CC054E2B5}" srcOrd="1" destOrd="0" presId="urn:microsoft.com/office/officeart/2005/8/layout/hierarchy2"/>
    <dgm:cxn modelId="{7E860953-FDA8-4EA5-9061-D1D152DC0F66}" type="presParOf" srcId="{2DACE433-0B26-40A7-874A-3698210F4310}" destId="{A3B5864B-44F6-42F4-9D31-E699A13028C1}" srcOrd="2" destOrd="0" presId="urn:microsoft.com/office/officeart/2005/8/layout/hierarchy2"/>
    <dgm:cxn modelId="{1AE0789A-18C6-4A44-BE82-943EDB50F538}" type="presParOf" srcId="{A3B5864B-44F6-42F4-9D31-E699A13028C1}" destId="{A847B316-08A0-4364-BBBE-62CC3ED5036C}" srcOrd="0" destOrd="0" presId="urn:microsoft.com/office/officeart/2005/8/layout/hierarchy2"/>
    <dgm:cxn modelId="{E18093ED-0D9B-4066-909D-944F86BE8F7D}" type="presParOf" srcId="{2DACE433-0B26-40A7-874A-3698210F4310}" destId="{E5240234-881B-4505-91FD-99AE62BDD02C}" srcOrd="3" destOrd="0" presId="urn:microsoft.com/office/officeart/2005/8/layout/hierarchy2"/>
    <dgm:cxn modelId="{1F6C52F4-08DA-46AD-8E55-BF9EBB7B99F2}" type="presParOf" srcId="{E5240234-881B-4505-91FD-99AE62BDD02C}" destId="{2458ECD9-64B1-46DE-8847-A99467DDDE30}" srcOrd="0" destOrd="0" presId="urn:microsoft.com/office/officeart/2005/8/layout/hierarchy2"/>
    <dgm:cxn modelId="{322BE0CC-30A9-4B09-89B0-88562265D764}" type="presParOf" srcId="{E5240234-881B-4505-91FD-99AE62BDD02C}" destId="{851610BD-2010-4E34-AD22-6B1D56C61774}" srcOrd="1" destOrd="0" presId="urn:microsoft.com/office/officeart/2005/8/layout/hierarchy2"/>
    <dgm:cxn modelId="{CB55EB89-C4A6-401F-8CE9-9BECA3F6E290}" type="presParOf" srcId="{869F276E-E14A-48DA-8066-0889DD64BA82}" destId="{553389D7-E4CF-43E4-8848-770427FD2B51}" srcOrd="4" destOrd="0" presId="urn:microsoft.com/office/officeart/2005/8/layout/hierarchy2"/>
    <dgm:cxn modelId="{AF063773-4DC3-47E2-B4B8-34BF17CA52E0}" type="presParOf" srcId="{553389D7-E4CF-43E4-8848-770427FD2B51}" destId="{2A3FCEA6-0022-48E0-AB01-833527176988}" srcOrd="0" destOrd="0" presId="urn:microsoft.com/office/officeart/2005/8/layout/hierarchy2"/>
    <dgm:cxn modelId="{EDD7D384-5634-411D-9989-2A01C3CB2563}" type="presParOf" srcId="{869F276E-E14A-48DA-8066-0889DD64BA82}" destId="{985C45C1-ECC2-4D4D-B3D2-1D7A20C0FBDF}" srcOrd="5" destOrd="0" presId="urn:microsoft.com/office/officeart/2005/8/layout/hierarchy2"/>
    <dgm:cxn modelId="{4D5B4AB0-E1F3-4AFE-A2DF-AA9BCF4A2E75}" type="presParOf" srcId="{985C45C1-ECC2-4D4D-B3D2-1D7A20C0FBDF}" destId="{101B3B14-0FF4-4D16-ADE8-6218E4E782A2}" srcOrd="0" destOrd="0" presId="urn:microsoft.com/office/officeart/2005/8/layout/hierarchy2"/>
    <dgm:cxn modelId="{9019E15B-6DD5-45D0-B0FF-B5AF9578582A}" type="presParOf" srcId="{985C45C1-ECC2-4D4D-B3D2-1D7A20C0FBDF}" destId="{14EBCF31-32AC-47A4-B471-78AE21E49D2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7EB966-6994-4610-ABCB-44D24F668A3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D2EE2448-33C3-4CE9-AF23-F4B36176CA69}">
      <dgm:prSet phldrT="[Text]"/>
      <dgm:spPr/>
      <dgm:t>
        <a:bodyPr/>
        <a:lstStyle/>
        <a:p>
          <a:r>
            <a:rPr lang="en-US" dirty="0" smtClean="0"/>
            <a:t>All schools</a:t>
          </a:r>
        </a:p>
        <a:p>
          <a:r>
            <a:rPr lang="en-US" dirty="0" smtClean="0"/>
            <a:t>23 500</a:t>
          </a:r>
          <a:endParaRPr lang="en-US" dirty="0"/>
        </a:p>
      </dgm:t>
    </dgm:pt>
    <dgm:pt modelId="{18CDB1FC-C5C0-472A-B655-739117BA2FFB}" type="parTrans" cxnId="{D323B29F-66C9-4F1B-9F00-03BD15968955}">
      <dgm:prSet/>
      <dgm:spPr/>
      <dgm:t>
        <a:bodyPr/>
        <a:lstStyle/>
        <a:p>
          <a:endParaRPr lang="en-US"/>
        </a:p>
      </dgm:t>
    </dgm:pt>
    <dgm:pt modelId="{2C4CA89D-FA8D-48CF-94F6-2000389DA536}" type="sibTrans" cxnId="{D323B29F-66C9-4F1B-9F00-03BD15968955}">
      <dgm:prSet/>
      <dgm:spPr/>
      <dgm:t>
        <a:bodyPr/>
        <a:lstStyle/>
        <a:p>
          <a:endParaRPr lang="en-US"/>
        </a:p>
      </dgm:t>
    </dgm:pt>
    <dgm:pt modelId="{A65FC061-70E4-4F89-80BA-6D560C8A02F5}">
      <dgm:prSet phldrT="[Text]"/>
      <dgm:spPr>
        <a:solidFill>
          <a:schemeClr val="accent1"/>
        </a:solidFill>
      </dgm:spPr>
      <dgm:t>
        <a:bodyPr/>
        <a:lstStyle/>
        <a:p>
          <a:r>
            <a:rPr lang="en-US" dirty="0" smtClean="0"/>
            <a:t>Water Services Authority (Municipality)</a:t>
          </a:r>
          <a:endParaRPr lang="en-US" dirty="0"/>
        </a:p>
      </dgm:t>
    </dgm:pt>
    <dgm:pt modelId="{E4285805-C389-4BB4-A185-917944D7091C}" type="parTrans" cxnId="{F8B32E9C-6E77-470B-B951-4325EA13690B}">
      <dgm:prSet/>
      <dgm:spPr/>
      <dgm:t>
        <a:bodyPr/>
        <a:lstStyle/>
        <a:p>
          <a:endParaRPr lang="en-US"/>
        </a:p>
      </dgm:t>
    </dgm:pt>
    <dgm:pt modelId="{60B6A790-2DD4-4274-AD33-28B8804803DF}" type="sibTrans" cxnId="{F8B32E9C-6E77-470B-B951-4325EA13690B}">
      <dgm:prSet/>
      <dgm:spPr/>
      <dgm:t>
        <a:bodyPr/>
        <a:lstStyle/>
        <a:p>
          <a:endParaRPr lang="en-US"/>
        </a:p>
      </dgm:t>
    </dgm:pt>
    <dgm:pt modelId="{0EEF6DD4-2F85-48C2-B8AA-68F9D979BB42}">
      <dgm:prSet phldrT="[Text]"/>
      <dgm:spPr>
        <a:solidFill>
          <a:schemeClr val="accent1"/>
        </a:solidFill>
      </dgm:spPr>
      <dgm:t>
        <a:bodyPr/>
        <a:lstStyle/>
        <a:p>
          <a:r>
            <a:rPr lang="en-US" dirty="0" smtClean="0"/>
            <a:t>Water Services Provider (Municipality or Water Board)</a:t>
          </a:r>
          <a:endParaRPr lang="en-US" dirty="0"/>
        </a:p>
      </dgm:t>
    </dgm:pt>
    <dgm:pt modelId="{17D7DE39-6A40-4926-A419-E888765EBDFD}" type="parTrans" cxnId="{6E4CBEE6-CF92-4E9C-B6CA-E2B93B39C9DD}">
      <dgm:prSet/>
      <dgm:spPr/>
      <dgm:t>
        <a:bodyPr/>
        <a:lstStyle/>
        <a:p>
          <a:endParaRPr lang="en-US"/>
        </a:p>
      </dgm:t>
    </dgm:pt>
    <dgm:pt modelId="{E70644FE-B91F-4798-9A4E-B8574D5D6280}" type="sibTrans" cxnId="{6E4CBEE6-CF92-4E9C-B6CA-E2B93B39C9DD}">
      <dgm:prSet/>
      <dgm:spPr/>
      <dgm:t>
        <a:bodyPr/>
        <a:lstStyle/>
        <a:p>
          <a:endParaRPr lang="en-US"/>
        </a:p>
      </dgm:t>
    </dgm:pt>
    <dgm:pt modelId="{40DD10E0-D07B-420A-8FAE-FA1B88A7ABF1}">
      <dgm:prSet phldrT="[Text]"/>
      <dgm:spPr>
        <a:solidFill>
          <a:schemeClr val="accent1"/>
        </a:solidFill>
      </dgm:spPr>
      <dgm:t>
        <a:bodyPr/>
        <a:lstStyle/>
        <a:p>
          <a:r>
            <a:rPr lang="en-US" dirty="0" smtClean="0"/>
            <a:t>Closest municipal waste water treatment works</a:t>
          </a:r>
          <a:endParaRPr lang="en-US" dirty="0"/>
        </a:p>
      </dgm:t>
    </dgm:pt>
    <dgm:pt modelId="{97DE9650-E77A-4DF3-A114-1D3C1CED0A72}" type="parTrans" cxnId="{38608B57-F9C4-4DAE-B312-D6699EC463BE}">
      <dgm:prSet/>
      <dgm:spPr/>
      <dgm:t>
        <a:bodyPr/>
        <a:lstStyle/>
        <a:p>
          <a:endParaRPr lang="en-US"/>
        </a:p>
      </dgm:t>
    </dgm:pt>
    <dgm:pt modelId="{401546A0-D51D-45C6-887E-2058883FD68B}" type="sibTrans" cxnId="{38608B57-F9C4-4DAE-B312-D6699EC463BE}">
      <dgm:prSet/>
      <dgm:spPr/>
      <dgm:t>
        <a:bodyPr/>
        <a:lstStyle/>
        <a:p>
          <a:endParaRPr lang="en-US"/>
        </a:p>
      </dgm:t>
    </dgm:pt>
    <dgm:pt modelId="{C7F10B70-C76B-4DD8-84E4-65628CF51C94}">
      <dgm:prSet phldrT="[Text]"/>
      <dgm:spPr>
        <a:solidFill>
          <a:schemeClr val="accent1"/>
        </a:solidFill>
      </dgm:spPr>
      <dgm:t>
        <a:bodyPr/>
        <a:lstStyle/>
        <a:p>
          <a:r>
            <a:rPr lang="en-US" dirty="0" smtClean="0"/>
            <a:t>Closest municipal sewer system</a:t>
          </a:r>
          <a:endParaRPr lang="en-US" dirty="0"/>
        </a:p>
      </dgm:t>
    </dgm:pt>
    <dgm:pt modelId="{BC6ABC1E-6851-49FE-B92B-CB3A2B895DD3}" type="parTrans" cxnId="{64B218EE-5DE7-4901-8A71-9A319DE47550}">
      <dgm:prSet/>
      <dgm:spPr/>
      <dgm:t>
        <a:bodyPr/>
        <a:lstStyle/>
        <a:p>
          <a:endParaRPr lang="en-US"/>
        </a:p>
      </dgm:t>
    </dgm:pt>
    <dgm:pt modelId="{B31C6FA7-C111-4912-BB3D-86B7CEA2F31F}" type="sibTrans" cxnId="{64B218EE-5DE7-4901-8A71-9A319DE47550}">
      <dgm:prSet/>
      <dgm:spPr/>
      <dgm:t>
        <a:bodyPr/>
        <a:lstStyle/>
        <a:p>
          <a:endParaRPr lang="en-US"/>
        </a:p>
      </dgm:t>
    </dgm:pt>
    <dgm:pt modelId="{2DF0ABF7-68C9-4CA2-A189-6450E7DA097E}">
      <dgm:prSet phldrT="[Text]"/>
      <dgm:spPr>
        <a:solidFill>
          <a:schemeClr val="accent1"/>
        </a:solidFill>
      </dgm:spPr>
      <dgm:t>
        <a:bodyPr/>
        <a:lstStyle/>
        <a:p>
          <a:r>
            <a:rPr lang="en-US" dirty="0" smtClean="0"/>
            <a:t>Service agreement</a:t>
          </a:r>
          <a:endParaRPr lang="en-US" dirty="0"/>
        </a:p>
      </dgm:t>
    </dgm:pt>
    <dgm:pt modelId="{E0AABA9E-45DE-4939-84B4-B7751A7ECE4C}" type="parTrans" cxnId="{97C44224-0344-46CA-BDB2-0F8C1C66B82C}">
      <dgm:prSet/>
      <dgm:spPr/>
      <dgm:t>
        <a:bodyPr/>
        <a:lstStyle/>
        <a:p>
          <a:endParaRPr lang="en-US"/>
        </a:p>
      </dgm:t>
    </dgm:pt>
    <dgm:pt modelId="{63A56F58-293B-48AD-81F5-466D55CAB076}" type="sibTrans" cxnId="{97C44224-0344-46CA-BDB2-0F8C1C66B82C}">
      <dgm:prSet/>
      <dgm:spPr/>
      <dgm:t>
        <a:bodyPr/>
        <a:lstStyle/>
        <a:p>
          <a:endParaRPr lang="en-US"/>
        </a:p>
      </dgm:t>
    </dgm:pt>
    <dgm:pt modelId="{5F5A1A3A-744D-4367-AE24-91DCBBCC9905}" type="pres">
      <dgm:prSet presAssocID="{A17EB966-6994-4610-ABCB-44D24F668A30}" presName="diagram" presStyleCnt="0">
        <dgm:presLayoutVars>
          <dgm:chPref val="1"/>
          <dgm:dir/>
          <dgm:animOne val="branch"/>
          <dgm:animLvl val="lvl"/>
          <dgm:resizeHandles val="exact"/>
        </dgm:presLayoutVars>
      </dgm:prSet>
      <dgm:spPr/>
      <dgm:t>
        <a:bodyPr/>
        <a:lstStyle/>
        <a:p>
          <a:endParaRPr lang="en-US"/>
        </a:p>
      </dgm:t>
    </dgm:pt>
    <dgm:pt modelId="{2997BEDB-3B8D-485A-8615-A4C8291CC90A}" type="pres">
      <dgm:prSet presAssocID="{D2EE2448-33C3-4CE9-AF23-F4B36176CA69}" presName="root1" presStyleCnt="0"/>
      <dgm:spPr/>
    </dgm:pt>
    <dgm:pt modelId="{FB22FA7B-9F9C-4D64-BBC1-8FC877AD7BAA}" type="pres">
      <dgm:prSet presAssocID="{D2EE2448-33C3-4CE9-AF23-F4B36176CA69}" presName="LevelOneTextNode" presStyleLbl="node0" presStyleIdx="0" presStyleCnt="1" custLinFactNeighborX="-205" custLinFactNeighborY="3435">
        <dgm:presLayoutVars>
          <dgm:chPref val="3"/>
        </dgm:presLayoutVars>
      </dgm:prSet>
      <dgm:spPr/>
      <dgm:t>
        <a:bodyPr/>
        <a:lstStyle/>
        <a:p>
          <a:endParaRPr lang="en-US"/>
        </a:p>
      </dgm:t>
    </dgm:pt>
    <dgm:pt modelId="{869F276E-E14A-48DA-8066-0889DD64BA82}" type="pres">
      <dgm:prSet presAssocID="{D2EE2448-33C3-4CE9-AF23-F4B36176CA69}" presName="level2hierChild" presStyleCnt="0"/>
      <dgm:spPr/>
    </dgm:pt>
    <dgm:pt modelId="{A46665D9-61F4-4611-B110-FBEB1E64CC25}" type="pres">
      <dgm:prSet presAssocID="{E4285805-C389-4BB4-A185-917944D7091C}" presName="conn2-1" presStyleLbl="parChTrans1D2" presStyleIdx="0" presStyleCnt="2"/>
      <dgm:spPr/>
      <dgm:t>
        <a:bodyPr/>
        <a:lstStyle/>
        <a:p>
          <a:endParaRPr lang="en-US"/>
        </a:p>
      </dgm:t>
    </dgm:pt>
    <dgm:pt modelId="{2AED00C0-375F-49A7-BE2C-1693B17B2D32}" type="pres">
      <dgm:prSet presAssocID="{E4285805-C389-4BB4-A185-917944D7091C}" presName="connTx" presStyleLbl="parChTrans1D2" presStyleIdx="0" presStyleCnt="2"/>
      <dgm:spPr/>
      <dgm:t>
        <a:bodyPr/>
        <a:lstStyle/>
        <a:p>
          <a:endParaRPr lang="en-US"/>
        </a:p>
      </dgm:t>
    </dgm:pt>
    <dgm:pt modelId="{D8DC659E-B466-4131-8B21-9D4A703D31C2}" type="pres">
      <dgm:prSet presAssocID="{A65FC061-70E4-4F89-80BA-6D560C8A02F5}" presName="root2" presStyleCnt="0"/>
      <dgm:spPr/>
    </dgm:pt>
    <dgm:pt modelId="{D8F69617-2C26-4683-917B-97C9D796EB1A}" type="pres">
      <dgm:prSet presAssocID="{A65FC061-70E4-4F89-80BA-6D560C8A02F5}" presName="LevelTwoTextNode" presStyleLbl="node2" presStyleIdx="0" presStyleCnt="2">
        <dgm:presLayoutVars>
          <dgm:chPref val="3"/>
        </dgm:presLayoutVars>
      </dgm:prSet>
      <dgm:spPr/>
      <dgm:t>
        <a:bodyPr/>
        <a:lstStyle/>
        <a:p>
          <a:endParaRPr lang="en-US"/>
        </a:p>
      </dgm:t>
    </dgm:pt>
    <dgm:pt modelId="{23E3C415-B2DE-4FD3-868C-5E8DF15DC75A}" type="pres">
      <dgm:prSet presAssocID="{A65FC061-70E4-4F89-80BA-6D560C8A02F5}" presName="level3hierChild" presStyleCnt="0"/>
      <dgm:spPr/>
    </dgm:pt>
    <dgm:pt modelId="{E121FCE1-6483-4D67-9A50-8B635BF5CAAF}" type="pres">
      <dgm:prSet presAssocID="{E0AABA9E-45DE-4939-84B4-B7751A7ECE4C}" presName="conn2-1" presStyleLbl="parChTrans1D3" presStyleIdx="0" presStyleCnt="3"/>
      <dgm:spPr/>
      <dgm:t>
        <a:bodyPr/>
        <a:lstStyle/>
        <a:p>
          <a:endParaRPr lang="en-US"/>
        </a:p>
      </dgm:t>
    </dgm:pt>
    <dgm:pt modelId="{C508D86E-14D5-4E13-AEBE-947E92B42C2B}" type="pres">
      <dgm:prSet presAssocID="{E0AABA9E-45DE-4939-84B4-B7751A7ECE4C}" presName="connTx" presStyleLbl="parChTrans1D3" presStyleIdx="0" presStyleCnt="3"/>
      <dgm:spPr/>
      <dgm:t>
        <a:bodyPr/>
        <a:lstStyle/>
        <a:p>
          <a:endParaRPr lang="en-US"/>
        </a:p>
      </dgm:t>
    </dgm:pt>
    <dgm:pt modelId="{9A00D443-CBD4-465B-9A3B-AE4D1372BCDE}" type="pres">
      <dgm:prSet presAssocID="{2DF0ABF7-68C9-4CA2-A189-6450E7DA097E}" presName="root2" presStyleCnt="0"/>
      <dgm:spPr/>
    </dgm:pt>
    <dgm:pt modelId="{2DBE1439-6BC6-4172-87E2-FE8F44421B49}" type="pres">
      <dgm:prSet presAssocID="{2DF0ABF7-68C9-4CA2-A189-6450E7DA097E}" presName="LevelTwoTextNode" presStyleLbl="node3" presStyleIdx="0" presStyleCnt="3">
        <dgm:presLayoutVars>
          <dgm:chPref val="3"/>
        </dgm:presLayoutVars>
      </dgm:prSet>
      <dgm:spPr/>
      <dgm:t>
        <a:bodyPr/>
        <a:lstStyle/>
        <a:p>
          <a:endParaRPr lang="en-US"/>
        </a:p>
      </dgm:t>
    </dgm:pt>
    <dgm:pt modelId="{7EF07CBB-5CB3-4A6E-AB30-B7265B1ED271}" type="pres">
      <dgm:prSet presAssocID="{2DF0ABF7-68C9-4CA2-A189-6450E7DA097E}" presName="level3hierChild" presStyleCnt="0"/>
      <dgm:spPr/>
    </dgm:pt>
    <dgm:pt modelId="{E762E533-215B-408D-A140-EEC0FE21C20F}" type="pres">
      <dgm:prSet presAssocID="{17D7DE39-6A40-4926-A419-E888765EBDFD}" presName="conn2-1" presStyleLbl="parChTrans1D2" presStyleIdx="1" presStyleCnt="2"/>
      <dgm:spPr/>
      <dgm:t>
        <a:bodyPr/>
        <a:lstStyle/>
        <a:p>
          <a:endParaRPr lang="en-US"/>
        </a:p>
      </dgm:t>
    </dgm:pt>
    <dgm:pt modelId="{D38D47CB-D1F5-412D-BFF6-7BB8B72C8F15}" type="pres">
      <dgm:prSet presAssocID="{17D7DE39-6A40-4926-A419-E888765EBDFD}" presName="connTx" presStyleLbl="parChTrans1D2" presStyleIdx="1" presStyleCnt="2"/>
      <dgm:spPr/>
      <dgm:t>
        <a:bodyPr/>
        <a:lstStyle/>
        <a:p>
          <a:endParaRPr lang="en-US"/>
        </a:p>
      </dgm:t>
    </dgm:pt>
    <dgm:pt modelId="{796DDA89-5DAF-4800-83DB-07279188BB57}" type="pres">
      <dgm:prSet presAssocID="{0EEF6DD4-2F85-48C2-B8AA-68F9D979BB42}" presName="root2" presStyleCnt="0"/>
      <dgm:spPr/>
    </dgm:pt>
    <dgm:pt modelId="{2BC772A9-D589-455C-A6D0-4B3A17A7F4FD}" type="pres">
      <dgm:prSet presAssocID="{0EEF6DD4-2F85-48C2-B8AA-68F9D979BB42}" presName="LevelTwoTextNode" presStyleLbl="node2" presStyleIdx="1" presStyleCnt="2">
        <dgm:presLayoutVars>
          <dgm:chPref val="3"/>
        </dgm:presLayoutVars>
      </dgm:prSet>
      <dgm:spPr/>
      <dgm:t>
        <a:bodyPr/>
        <a:lstStyle/>
        <a:p>
          <a:endParaRPr lang="en-US"/>
        </a:p>
      </dgm:t>
    </dgm:pt>
    <dgm:pt modelId="{2DACE433-0B26-40A7-874A-3698210F4310}" type="pres">
      <dgm:prSet presAssocID="{0EEF6DD4-2F85-48C2-B8AA-68F9D979BB42}" presName="level3hierChild" presStyleCnt="0"/>
      <dgm:spPr/>
    </dgm:pt>
    <dgm:pt modelId="{D5B1B713-BCCF-44E6-B940-194FD49CA184}" type="pres">
      <dgm:prSet presAssocID="{97DE9650-E77A-4DF3-A114-1D3C1CED0A72}" presName="conn2-1" presStyleLbl="parChTrans1D3" presStyleIdx="1" presStyleCnt="3"/>
      <dgm:spPr/>
      <dgm:t>
        <a:bodyPr/>
        <a:lstStyle/>
        <a:p>
          <a:endParaRPr lang="en-US"/>
        </a:p>
      </dgm:t>
    </dgm:pt>
    <dgm:pt modelId="{23119A56-D68C-4FC5-8E42-625D68FB2119}" type="pres">
      <dgm:prSet presAssocID="{97DE9650-E77A-4DF3-A114-1D3C1CED0A72}" presName="connTx" presStyleLbl="parChTrans1D3" presStyleIdx="1" presStyleCnt="3"/>
      <dgm:spPr/>
      <dgm:t>
        <a:bodyPr/>
        <a:lstStyle/>
        <a:p>
          <a:endParaRPr lang="en-US"/>
        </a:p>
      </dgm:t>
    </dgm:pt>
    <dgm:pt modelId="{E8C039BB-67A7-4F7C-9BF3-763217963E96}" type="pres">
      <dgm:prSet presAssocID="{40DD10E0-D07B-420A-8FAE-FA1B88A7ABF1}" presName="root2" presStyleCnt="0"/>
      <dgm:spPr/>
    </dgm:pt>
    <dgm:pt modelId="{A7996B37-5DB9-4AE3-A90F-5500B4B91455}" type="pres">
      <dgm:prSet presAssocID="{40DD10E0-D07B-420A-8FAE-FA1B88A7ABF1}" presName="LevelTwoTextNode" presStyleLbl="node3" presStyleIdx="1" presStyleCnt="3">
        <dgm:presLayoutVars>
          <dgm:chPref val="3"/>
        </dgm:presLayoutVars>
      </dgm:prSet>
      <dgm:spPr/>
      <dgm:t>
        <a:bodyPr/>
        <a:lstStyle/>
        <a:p>
          <a:endParaRPr lang="en-US"/>
        </a:p>
      </dgm:t>
    </dgm:pt>
    <dgm:pt modelId="{6CA14689-57AC-4D69-8614-6F5CC054E2B5}" type="pres">
      <dgm:prSet presAssocID="{40DD10E0-D07B-420A-8FAE-FA1B88A7ABF1}" presName="level3hierChild" presStyleCnt="0"/>
      <dgm:spPr/>
    </dgm:pt>
    <dgm:pt modelId="{A3B5864B-44F6-42F4-9D31-E699A13028C1}" type="pres">
      <dgm:prSet presAssocID="{BC6ABC1E-6851-49FE-B92B-CB3A2B895DD3}" presName="conn2-1" presStyleLbl="parChTrans1D3" presStyleIdx="2" presStyleCnt="3"/>
      <dgm:spPr/>
      <dgm:t>
        <a:bodyPr/>
        <a:lstStyle/>
        <a:p>
          <a:endParaRPr lang="en-US"/>
        </a:p>
      </dgm:t>
    </dgm:pt>
    <dgm:pt modelId="{A847B316-08A0-4364-BBBE-62CC3ED5036C}" type="pres">
      <dgm:prSet presAssocID="{BC6ABC1E-6851-49FE-B92B-CB3A2B895DD3}" presName="connTx" presStyleLbl="parChTrans1D3" presStyleIdx="2" presStyleCnt="3"/>
      <dgm:spPr/>
      <dgm:t>
        <a:bodyPr/>
        <a:lstStyle/>
        <a:p>
          <a:endParaRPr lang="en-US"/>
        </a:p>
      </dgm:t>
    </dgm:pt>
    <dgm:pt modelId="{E5240234-881B-4505-91FD-99AE62BDD02C}" type="pres">
      <dgm:prSet presAssocID="{C7F10B70-C76B-4DD8-84E4-65628CF51C94}" presName="root2" presStyleCnt="0"/>
      <dgm:spPr/>
    </dgm:pt>
    <dgm:pt modelId="{2458ECD9-64B1-46DE-8847-A99467DDDE30}" type="pres">
      <dgm:prSet presAssocID="{C7F10B70-C76B-4DD8-84E4-65628CF51C94}" presName="LevelTwoTextNode" presStyleLbl="node3" presStyleIdx="2" presStyleCnt="3">
        <dgm:presLayoutVars>
          <dgm:chPref val="3"/>
        </dgm:presLayoutVars>
      </dgm:prSet>
      <dgm:spPr/>
      <dgm:t>
        <a:bodyPr/>
        <a:lstStyle/>
        <a:p>
          <a:endParaRPr lang="en-US"/>
        </a:p>
      </dgm:t>
    </dgm:pt>
    <dgm:pt modelId="{851610BD-2010-4E34-AD22-6B1D56C61774}" type="pres">
      <dgm:prSet presAssocID="{C7F10B70-C76B-4DD8-84E4-65628CF51C94}" presName="level3hierChild" presStyleCnt="0"/>
      <dgm:spPr/>
    </dgm:pt>
  </dgm:ptLst>
  <dgm:cxnLst>
    <dgm:cxn modelId="{262B8149-06DE-480D-A33D-4127EE09E136}" type="presOf" srcId="{E0AABA9E-45DE-4939-84B4-B7751A7ECE4C}" destId="{E121FCE1-6483-4D67-9A50-8B635BF5CAAF}" srcOrd="0" destOrd="0" presId="urn:microsoft.com/office/officeart/2005/8/layout/hierarchy2"/>
    <dgm:cxn modelId="{64B218EE-5DE7-4901-8A71-9A319DE47550}" srcId="{0EEF6DD4-2F85-48C2-B8AA-68F9D979BB42}" destId="{C7F10B70-C76B-4DD8-84E4-65628CF51C94}" srcOrd="1" destOrd="0" parTransId="{BC6ABC1E-6851-49FE-B92B-CB3A2B895DD3}" sibTransId="{B31C6FA7-C111-4912-BB3D-86B7CEA2F31F}"/>
    <dgm:cxn modelId="{97C44224-0344-46CA-BDB2-0F8C1C66B82C}" srcId="{A65FC061-70E4-4F89-80BA-6D560C8A02F5}" destId="{2DF0ABF7-68C9-4CA2-A189-6450E7DA097E}" srcOrd="0" destOrd="0" parTransId="{E0AABA9E-45DE-4939-84B4-B7751A7ECE4C}" sibTransId="{63A56F58-293B-48AD-81F5-466D55CAB076}"/>
    <dgm:cxn modelId="{95A59D61-5099-487E-AA68-296C7F022836}" type="presOf" srcId="{0EEF6DD4-2F85-48C2-B8AA-68F9D979BB42}" destId="{2BC772A9-D589-455C-A6D0-4B3A17A7F4FD}" srcOrd="0" destOrd="0" presId="urn:microsoft.com/office/officeart/2005/8/layout/hierarchy2"/>
    <dgm:cxn modelId="{E3CEFE57-3217-494A-9154-FB6D8C145194}" type="presOf" srcId="{97DE9650-E77A-4DF3-A114-1D3C1CED0A72}" destId="{23119A56-D68C-4FC5-8E42-625D68FB2119}" srcOrd="1" destOrd="0" presId="urn:microsoft.com/office/officeart/2005/8/layout/hierarchy2"/>
    <dgm:cxn modelId="{F8B32E9C-6E77-470B-B951-4325EA13690B}" srcId="{D2EE2448-33C3-4CE9-AF23-F4B36176CA69}" destId="{A65FC061-70E4-4F89-80BA-6D560C8A02F5}" srcOrd="0" destOrd="0" parTransId="{E4285805-C389-4BB4-A185-917944D7091C}" sibTransId="{60B6A790-2DD4-4274-AD33-28B8804803DF}"/>
    <dgm:cxn modelId="{38608B57-F9C4-4DAE-B312-D6699EC463BE}" srcId="{0EEF6DD4-2F85-48C2-B8AA-68F9D979BB42}" destId="{40DD10E0-D07B-420A-8FAE-FA1B88A7ABF1}" srcOrd="0" destOrd="0" parTransId="{97DE9650-E77A-4DF3-A114-1D3C1CED0A72}" sibTransId="{401546A0-D51D-45C6-887E-2058883FD68B}"/>
    <dgm:cxn modelId="{F5340B10-0800-4326-9F7C-FF6BDA3E835E}" type="presOf" srcId="{17D7DE39-6A40-4926-A419-E888765EBDFD}" destId="{D38D47CB-D1F5-412D-BFF6-7BB8B72C8F15}" srcOrd="1" destOrd="0" presId="urn:microsoft.com/office/officeart/2005/8/layout/hierarchy2"/>
    <dgm:cxn modelId="{5E244C8B-457C-4BC7-9DAD-282DF22DE65C}" type="presOf" srcId="{BC6ABC1E-6851-49FE-B92B-CB3A2B895DD3}" destId="{A847B316-08A0-4364-BBBE-62CC3ED5036C}" srcOrd="1" destOrd="0" presId="urn:microsoft.com/office/officeart/2005/8/layout/hierarchy2"/>
    <dgm:cxn modelId="{096F1A27-FA5F-4880-8D13-7BAD24A1A5F6}" type="presOf" srcId="{A65FC061-70E4-4F89-80BA-6D560C8A02F5}" destId="{D8F69617-2C26-4683-917B-97C9D796EB1A}" srcOrd="0" destOrd="0" presId="urn:microsoft.com/office/officeart/2005/8/layout/hierarchy2"/>
    <dgm:cxn modelId="{7B60ED16-6042-42F8-BCF9-4A8611FAF141}" type="presOf" srcId="{E4285805-C389-4BB4-A185-917944D7091C}" destId="{2AED00C0-375F-49A7-BE2C-1693B17B2D32}" srcOrd="1" destOrd="0" presId="urn:microsoft.com/office/officeart/2005/8/layout/hierarchy2"/>
    <dgm:cxn modelId="{6E4CBEE6-CF92-4E9C-B6CA-E2B93B39C9DD}" srcId="{D2EE2448-33C3-4CE9-AF23-F4B36176CA69}" destId="{0EEF6DD4-2F85-48C2-B8AA-68F9D979BB42}" srcOrd="1" destOrd="0" parTransId="{17D7DE39-6A40-4926-A419-E888765EBDFD}" sibTransId="{E70644FE-B91F-4798-9A4E-B8574D5D6280}"/>
    <dgm:cxn modelId="{412644FA-24B8-4663-90D0-F8AF28419A5E}" type="presOf" srcId="{2DF0ABF7-68C9-4CA2-A189-6450E7DA097E}" destId="{2DBE1439-6BC6-4172-87E2-FE8F44421B49}" srcOrd="0" destOrd="0" presId="urn:microsoft.com/office/officeart/2005/8/layout/hierarchy2"/>
    <dgm:cxn modelId="{779DD71C-D5DB-47DD-94B3-C7CA1C433692}" type="presOf" srcId="{A17EB966-6994-4610-ABCB-44D24F668A30}" destId="{5F5A1A3A-744D-4367-AE24-91DCBBCC9905}" srcOrd="0" destOrd="0" presId="urn:microsoft.com/office/officeart/2005/8/layout/hierarchy2"/>
    <dgm:cxn modelId="{6E5A62B0-D9DE-40C0-B590-C62DCB70A35E}" type="presOf" srcId="{BC6ABC1E-6851-49FE-B92B-CB3A2B895DD3}" destId="{A3B5864B-44F6-42F4-9D31-E699A13028C1}" srcOrd="0" destOrd="0" presId="urn:microsoft.com/office/officeart/2005/8/layout/hierarchy2"/>
    <dgm:cxn modelId="{0805F067-3B9F-49A1-AC63-064832789DE3}" type="presOf" srcId="{E0AABA9E-45DE-4939-84B4-B7751A7ECE4C}" destId="{C508D86E-14D5-4E13-AEBE-947E92B42C2B}" srcOrd="1" destOrd="0" presId="urn:microsoft.com/office/officeart/2005/8/layout/hierarchy2"/>
    <dgm:cxn modelId="{CFE79B3C-0396-4FBC-9E89-23D2D790067C}" type="presOf" srcId="{E4285805-C389-4BB4-A185-917944D7091C}" destId="{A46665D9-61F4-4611-B110-FBEB1E64CC25}" srcOrd="0" destOrd="0" presId="urn:microsoft.com/office/officeart/2005/8/layout/hierarchy2"/>
    <dgm:cxn modelId="{5056D191-708D-4A76-B0AC-61DC50ECD97F}" type="presOf" srcId="{40DD10E0-D07B-420A-8FAE-FA1B88A7ABF1}" destId="{A7996B37-5DB9-4AE3-A90F-5500B4B91455}" srcOrd="0" destOrd="0" presId="urn:microsoft.com/office/officeart/2005/8/layout/hierarchy2"/>
    <dgm:cxn modelId="{C3745898-689B-4A3B-9200-9060C7AE8316}" type="presOf" srcId="{17D7DE39-6A40-4926-A419-E888765EBDFD}" destId="{E762E533-215B-408D-A140-EEC0FE21C20F}" srcOrd="0" destOrd="0" presId="urn:microsoft.com/office/officeart/2005/8/layout/hierarchy2"/>
    <dgm:cxn modelId="{7F113EBE-B0FF-496F-A9ED-71B5F385EE2B}" type="presOf" srcId="{D2EE2448-33C3-4CE9-AF23-F4B36176CA69}" destId="{FB22FA7B-9F9C-4D64-BBC1-8FC877AD7BAA}" srcOrd="0" destOrd="0" presId="urn:microsoft.com/office/officeart/2005/8/layout/hierarchy2"/>
    <dgm:cxn modelId="{E1382553-D236-4454-8258-0F0F5C1F7BB9}" type="presOf" srcId="{C7F10B70-C76B-4DD8-84E4-65628CF51C94}" destId="{2458ECD9-64B1-46DE-8847-A99467DDDE30}" srcOrd="0" destOrd="0" presId="urn:microsoft.com/office/officeart/2005/8/layout/hierarchy2"/>
    <dgm:cxn modelId="{6B9FF8FB-842C-4363-9691-E86670443BEA}" type="presOf" srcId="{97DE9650-E77A-4DF3-A114-1D3C1CED0A72}" destId="{D5B1B713-BCCF-44E6-B940-194FD49CA184}" srcOrd="0" destOrd="0" presId="urn:microsoft.com/office/officeart/2005/8/layout/hierarchy2"/>
    <dgm:cxn modelId="{D323B29F-66C9-4F1B-9F00-03BD15968955}" srcId="{A17EB966-6994-4610-ABCB-44D24F668A30}" destId="{D2EE2448-33C3-4CE9-AF23-F4B36176CA69}" srcOrd="0" destOrd="0" parTransId="{18CDB1FC-C5C0-472A-B655-739117BA2FFB}" sibTransId="{2C4CA89D-FA8D-48CF-94F6-2000389DA536}"/>
    <dgm:cxn modelId="{A6DD6735-9F65-40FA-BBEF-32AC0A9A3AB5}" type="presParOf" srcId="{5F5A1A3A-744D-4367-AE24-91DCBBCC9905}" destId="{2997BEDB-3B8D-485A-8615-A4C8291CC90A}" srcOrd="0" destOrd="0" presId="urn:microsoft.com/office/officeart/2005/8/layout/hierarchy2"/>
    <dgm:cxn modelId="{6B6D75F1-26DE-4532-BA68-F339F86419D9}" type="presParOf" srcId="{2997BEDB-3B8D-485A-8615-A4C8291CC90A}" destId="{FB22FA7B-9F9C-4D64-BBC1-8FC877AD7BAA}" srcOrd="0" destOrd="0" presId="urn:microsoft.com/office/officeart/2005/8/layout/hierarchy2"/>
    <dgm:cxn modelId="{FAB176D6-A8D8-4833-872A-7BF267484FFB}" type="presParOf" srcId="{2997BEDB-3B8D-485A-8615-A4C8291CC90A}" destId="{869F276E-E14A-48DA-8066-0889DD64BA82}" srcOrd="1" destOrd="0" presId="urn:microsoft.com/office/officeart/2005/8/layout/hierarchy2"/>
    <dgm:cxn modelId="{9A4CE91D-E65B-4C60-A8B1-87AAB7CCDF2D}" type="presParOf" srcId="{869F276E-E14A-48DA-8066-0889DD64BA82}" destId="{A46665D9-61F4-4611-B110-FBEB1E64CC25}" srcOrd="0" destOrd="0" presId="urn:microsoft.com/office/officeart/2005/8/layout/hierarchy2"/>
    <dgm:cxn modelId="{5E4783EC-1170-432B-9C88-9C9410A399D1}" type="presParOf" srcId="{A46665D9-61F4-4611-B110-FBEB1E64CC25}" destId="{2AED00C0-375F-49A7-BE2C-1693B17B2D32}" srcOrd="0" destOrd="0" presId="urn:microsoft.com/office/officeart/2005/8/layout/hierarchy2"/>
    <dgm:cxn modelId="{2BC64C12-4E22-4AB4-85B3-9321F9B75507}" type="presParOf" srcId="{869F276E-E14A-48DA-8066-0889DD64BA82}" destId="{D8DC659E-B466-4131-8B21-9D4A703D31C2}" srcOrd="1" destOrd="0" presId="urn:microsoft.com/office/officeart/2005/8/layout/hierarchy2"/>
    <dgm:cxn modelId="{FE2AD8EF-4692-496B-BFAD-4E1E84F32384}" type="presParOf" srcId="{D8DC659E-B466-4131-8B21-9D4A703D31C2}" destId="{D8F69617-2C26-4683-917B-97C9D796EB1A}" srcOrd="0" destOrd="0" presId="urn:microsoft.com/office/officeart/2005/8/layout/hierarchy2"/>
    <dgm:cxn modelId="{97DCFD01-0138-4D70-BD9A-9BAA0FE21B83}" type="presParOf" srcId="{D8DC659E-B466-4131-8B21-9D4A703D31C2}" destId="{23E3C415-B2DE-4FD3-868C-5E8DF15DC75A}" srcOrd="1" destOrd="0" presId="urn:microsoft.com/office/officeart/2005/8/layout/hierarchy2"/>
    <dgm:cxn modelId="{3E786291-C8E9-4A3D-A2DB-7A87B7168A6D}" type="presParOf" srcId="{23E3C415-B2DE-4FD3-868C-5E8DF15DC75A}" destId="{E121FCE1-6483-4D67-9A50-8B635BF5CAAF}" srcOrd="0" destOrd="0" presId="urn:microsoft.com/office/officeart/2005/8/layout/hierarchy2"/>
    <dgm:cxn modelId="{0657114C-ED16-4B56-95D5-AD59243BCC6F}" type="presParOf" srcId="{E121FCE1-6483-4D67-9A50-8B635BF5CAAF}" destId="{C508D86E-14D5-4E13-AEBE-947E92B42C2B}" srcOrd="0" destOrd="0" presId="urn:microsoft.com/office/officeart/2005/8/layout/hierarchy2"/>
    <dgm:cxn modelId="{A145B674-79E0-4632-8FE1-3C9156367223}" type="presParOf" srcId="{23E3C415-B2DE-4FD3-868C-5E8DF15DC75A}" destId="{9A00D443-CBD4-465B-9A3B-AE4D1372BCDE}" srcOrd="1" destOrd="0" presId="urn:microsoft.com/office/officeart/2005/8/layout/hierarchy2"/>
    <dgm:cxn modelId="{7D65EC63-2ED3-4B37-9FE1-C6555318FD03}" type="presParOf" srcId="{9A00D443-CBD4-465B-9A3B-AE4D1372BCDE}" destId="{2DBE1439-6BC6-4172-87E2-FE8F44421B49}" srcOrd="0" destOrd="0" presId="urn:microsoft.com/office/officeart/2005/8/layout/hierarchy2"/>
    <dgm:cxn modelId="{43EEE7B9-4830-419E-9D2F-E104C3B86D12}" type="presParOf" srcId="{9A00D443-CBD4-465B-9A3B-AE4D1372BCDE}" destId="{7EF07CBB-5CB3-4A6E-AB30-B7265B1ED271}" srcOrd="1" destOrd="0" presId="urn:microsoft.com/office/officeart/2005/8/layout/hierarchy2"/>
    <dgm:cxn modelId="{3B0B0B05-F9D9-493F-A4E5-87FEF62A4EC0}" type="presParOf" srcId="{869F276E-E14A-48DA-8066-0889DD64BA82}" destId="{E762E533-215B-408D-A140-EEC0FE21C20F}" srcOrd="2" destOrd="0" presId="urn:microsoft.com/office/officeart/2005/8/layout/hierarchy2"/>
    <dgm:cxn modelId="{B5D63E84-B6F7-442E-9573-4429E0B847E3}" type="presParOf" srcId="{E762E533-215B-408D-A140-EEC0FE21C20F}" destId="{D38D47CB-D1F5-412D-BFF6-7BB8B72C8F15}" srcOrd="0" destOrd="0" presId="urn:microsoft.com/office/officeart/2005/8/layout/hierarchy2"/>
    <dgm:cxn modelId="{A03C917D-7394-49F4-921F-57E8DE502D48}" type="presParOf" srcId="{869F276E-E14A-48DA-8066-0889DD64BA82}" destId="{796DDA89-5DAF-4800-83DB-07279188BB57}" srcOrd="3" destOrd="0" presId="urn:microsoft.com/office/officeart/2005/8/layout/hierarchy2"/>
    <dgm:cxn modelId="{C8F5C77D-0B9E-410C-BA2B-F02B165BBF04}" type="presParOf" srcId="{796DDA89-5DAF-4800-83DB-07279188BB57}" destId="{2BC772A9-D589-455C-A6D0-4B3A17A7F4FD}" srcOrd="0" destOrd="0" presId="urn:microsoft.com/office/officeart/2005/8/layout/hierarchy2"/>
    <dgm:cxn modelId="{3CFE4B60-3366-4974-B089-076A698248C6}" type="presParOf" srcId="{796DDA89-5DAF-4800-83DB-07279188BB57}" destId="{2DACE433-0B26-40A7-874A-3698210F4310}" srcOrd="1" destOrd="0" presId="urn:microsoft.com/office/officeart/2005/8/layout/hierarchy2"/>
    <dgm:cxn modelId="{F9CEB393-AFBF-42EF-8CAA-50A841A7B515}" type="presParOf" srcId="{2DACE433-0B26-40A7-874A-3698210F4310}" destId="{D5B1B713-BCCF-44E6-B940-194FD49CA184}" srcOrd="0" destOrd="0" presId="urn:microsoft.com/office/officeart/2005/8/layout/hierarchy2"/>
    <dgm:cxn modelId="{F0AD6275-3E44-41A4-B6B5-E17A047B81D5}" type="presParOf" srcId="{D5B1B713-BCCF-44E6-B940-194FD49CA184}" destId="{23119A56-D68C-4FC5-8E42-625D68FB2119}" srcOrd="0" destOrd="0" presId="urn:microsoft.com/office/officeart/2005/8/layout/hierarchy2"/>
    <dgm:cxn modelId="{62328396-80ED-448C-97EC-E827EA30FEC7}" type="presParOf" srcId="{2DACE433-0B26-40A7-874A-3698210F4310}" destId="{E8C039BB-67A7-4F7C-9BF3-763217963E96}" srcOrd="1" destOrd="0" presId="urn:microsoft.com/office/officeart/2005/8/layout/hierarchy2"/>
    <dgm:cxn modelId="{10E22E87-49BD-483A-92E7-D79B27779C3C}" type="presParOf" srcId="{E8C039BB-67A7-4F7C-9BF3-763217963E96}" destId="{A7996B37-5DB9-4AE3-A90F-5500B4B91455}" srcOrd="0" destOrd="0" presId="urn:microsoft.com/office/officeart/2005/8/layout/hierarchy2"/>
    <dgm:cxn modelId="{FC928892-5FD4-439C-8BCF-78E4BFF96AFC}" type="presParOf" srcId="{E8C039BB-67A7-4F7C-9BF3-763217963E96}" destId="{6CA14689-57AC-4D69-8614-6F5CC054E2B5}" srcOrd="1" destOrd="0" presId="urn:microsoft.com/office/officeart/2005/8/layout/hierarchy2"/>
    <dgm:cxn modelId="{7E860953-FDA8-4EA5-9061-D1D152DC0F66}" type="presParOf" srcId="{2DACE433-0B26-40A7-874A-3698210F4310}" destId="{A3B5864B-44F6-42F4-9D31-E699A13028C1}" srcOrd="2" destOrd="0" presId="urn:microsoft.com/office/officeart/2005/8/layout/hierarchy2"/>
    <dgm:cxn modelId="{1AE0789A-18C6-4A44-BE82-943EDB50F538}" type="presParOf" srcId="{A3B5864B-44F6-42F4-9D31-E699A13028C1}" destId="{A847B316-08A0-4364-BBBE-62CC3ED5036C}" srcOrd="0" destOrd="0" presId="urn:microsoft.com/office/officeart/2005/8/layout/hierarchy2"/>
    <dgm:cxn modelId="{E18093ED-0D9B-4066-909D-944F86BE8F7D}" type="presParOf" srcId="{2DACE433-0B26-40A7-874A-3698210F4310}" destId="{E5240234-881B-4505-91FD-99AE62BDD02C}" srcOrd="3" destOrd="0" presId="urn:microsoft.com/office/officeart/2005/8/layout/hierarchy2"/>
    <dgm:cxn modelId="{1F6C52F4-08DA-46AD-8E55-BF9EBB7B99F2}" type="presParOf" srcId="{E5240234-881B-4505-91FD-99AE62BDD02C}" destId="{2458ECD9-64B1-46DE-8847-A99467DDDE30}" srcOrd="0" destOrd="0" presId="urn:microsoft.com/office/officeart/2005/8/layout/hierarchy2"/>
    <dgm:cxn modelId="{322BE0CC-30A9-4B09-89B0-88562265D764}" type="presParOf" srcId="{E5240234-881B-4505-91FD-99AE62BDD02C}" destId="{851610BD-2010-4E34-AD22-6B1D56C6177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22FA7B-9F9C-4D64-BBC1-8FC877AD7BAA}">
      <dsp:nvSpPr>
        <dsp:cNvPr id="0" name=""/>
        <dsp:cNvSpPr/>
      </dsp:nvSpPr>
      <dsp:spPr>
        <a:xfrm>
          <a:off x="0" y="1793298"/>
          <a:ext cx="1855958" cy="9279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All schools</a:t>
          </a:r>
        </a:p>
        <a:p>
          <a:pPr lvl="0" algn="ctr" defTabSz="666750">
            <a:lnSpc>
              <a:spcPct val="90000"/>
            </a:lnSpc>
            <a:spcBef>
              <a:spcPct val="0"/>
            </a:spcBef>
            <a:spcAft>
              <a:spcPct val="35000"/>
            </a:spcAft>
          </a:pPr>
          <a:r>
            <a:rPr lang="en-US" sz="1500" kern="1200" dirty="0" smtClean="0"/>
            <a:t>23 500</a:t>
          </a:r>
          <a:endParaRPr lang="en-US" sz="1500" kern="1200" dirty="0"/>
        </a:p>
      </dsp:txBody>
      <dsp:txXfrm>
        <a:off x="27180" y="1820478"/>
        <a:ext cx="1801598" cy="873619"/>
      </dsp:txXfrm>
    </dsp:sp>
    <dsp:sp modelId="{A46665D9-61F4-4611-B110-FBEB1E64CC25}">
      <dsp:nvSpPr>
        <dsp:cNvPr id="0" name=""/>
        <dsp:cNvSpPr/>
      </dsp:nvSpPr>
      <dsp:spPr>
        <a:xfrm rot="17915554">
          <a:off x="1450408" y="1555600"/>
          <a:ext cx="1555553" cy="37529"/>
        </a:xfrm>
        <a:custGeom>
          <a:avLst/>
          <a:gdLst/>
          <a:ahLst/>
          <a:cxnLst/>
          <a:rect l="0" t="0" r="0" b="0"/>
          <a:pathLst>
            <a:path>
              <a:moveTo>
                <a:pt x="0" y="18764"/>
              </a:moveTo>
              <a:lnTo>
                <a:pt x="1555553" y="187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89296" y="1535475"/>
        <a:ext cx="77777" cy="77777"/>
      </dsp:txXfrm>
    </dsp:sp>
    <dsp:sp modelId="{D8F69617-2C26-4683-917B-97C9D796EB1A}">
      <dsp:nvSpPr>
        <dsp:cNvPr id="0" name=""/>
        <dsp:cNvSpPr/>
      </dsp:nvSpPr>
      <dsp:spPr>
        <a:xfrm>
          <a:off x="2600412" y="427451"/>
          <a:ext cx="1855958" cy="927979"/>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Water Services Authority (Municipality)</a:t>
          </a:r>
          <a:endParaRPr lang="en-US" sz="1500" kern="1200" dirty="0"/>
        </a:p>
      </dsp:txBody>
      <dsp:txXfrm>
        <a:off x="2627592" y="454631"/>
        <a:ext cx="1801598" cy="873619"/>
      </dsp:txXfrm>
    </dsp:sp>
    <dsp:sp modelId="{E121FCE1-6483-4D67-9A50-8B635BF5CAAF}">
      <dsp:nvSpPr>
        <dsp:cNvPr id="0" name=""/>
        <dsp:cNvSpPr/>
      </dsp:nvSpPr>
      <dsp:spPr>
        <a:xfrm>
          <a:off x="4456371" y="872676"/>
          <a:ext cx="742383" cy="37529"/>
        </a:xfrm>
        <a:custGeom>
          <a:avLst/>
          <a:gdLst/>
          <a:ahLst/>
          <a:cxnLst/>
          <a:rect l="0" t="0" r="0" b="0"/>
          <a:pathLst>
            <a:path>
              <a:moveTo>
                <a:pt x="0" y="18764"/>
              </a:moveTo>
              <a:lnTo>
                <a:pt x="742383" y="1876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09003" y="872881"/>
        <a:ext cx="37119" cy="37119"/>
      </dsp:txXfrm>
    </dsp:sp>
    <dsp:sp modelId="{2DBE1439-6BC6-4172-87E2-FE8F44421B49}">
      <dsp:nvSpPr>
        <dsp:cNvPr id="0" name=""/>
        <dsp:cNvSpPr/>
      </dsp:nvSpPr>
      <dsp:spPr>
        <a:xfrm>
          <a:off x="5198754" y="427451"/>
          <a:ext cx="1855958" cy="927979"/>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Service agreement</a:t>
          </a:r>
          <a:endParaRPr lang="en-US" sz="1500" kern="1200" dirty="0"/>
        </a:p>
      </dsp:txBody>
      <dsp:txXfrm>
        <a:off x="5225934" y="454631"/>
        <a:ext cx="1801598" cy="873619"/>
      </dsp:txXfrm>
    </dsp:sp>
    <dsp:sp modelId="{E762E533-215B-408D-A140-EEC0FE21C20F}">
      <dsp:nvSpPr>
        <dsp:cNvPr id="0" name=""/>
        <dsp:cNvSpPr/>
      </dsp:nvSpPr>
      <dsp:spPr>
        <a:xfrm rot="1050809">
          <a:off x="1837866" y="2355982"/>
          <a:ext cx="780639" cy="37529"/>
        </a:xfrm>
        <a:custGeom>
          <a:avLst/>
          <a:gdLst/>
          <a:ahLst/>
          <a:cxnLst/>
          <a:rect l="0" t="0" r="0" b="0"/>
          <a:pathLst>
            <a:path>
              <a:moveTo>
                <a:pt x="0" y="18764"/>
              </a:moveTo>
              <a:lnTo>
                <a:pt x="780639" y="187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208669" y="2355231"/>
        <a:ext cx="39031" cy="39031"/>
      </dsp:txXfrm>
    </dsp:sp>
    <dsp:sp modelId="{2BC772A9-D589-455C-A6D0-4B3A17A7F4FD}">
      <dsp:nvSpPr>
        <dsp:cNvPr id="0" name=""/>
        <dsp:cNvSpPr/>
      </dsp:nvSpPr>
      <dsp:spPr>
        <a:xfrm>
          <a:off x="2600412" y="2028216"/>
          <a:ext cx="1855958" cy="927979"/>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Water Services Provider (Municipality or Water Board)</a:t>
          </a:r>
          <a:endParaRPr lang="en-US" sz="1500" kern="1200" dirty="0"/>
        </a:p>
      </dsp:txBody>
      <dsp:txXfrm>
        <a:off x="2627592" y="2055396"/>
        <a:ext cx="1801598" cy="873619"/>
      </dsp:txXfrm>
    </dsp:sp>
    <dsp:sp modelId="{D5B1B713-BCCF-44E6-B940-194FD49CA184}">
      <dsp:nvSpPr>
        <dsp:cNvPr id="0" name=""/>
        <dsp:cNvSpPr/>
      </dsp:nvSpPr>
      <dsp:spPr>
        <a:xfrm rot="19457599">
          <a:off x="4370439" y="2206647"/>
          <a:ext cx="914248" cy="37529"/>
        </a:xfrm>
        <a:custGeom>
          <a:avLst/>
          <a:gdLst/>
          <a:ahLst/>
          <a:cxnLst/>
          <a:rect l="0" t="0" r="0" b="0"/>
          <a:pathLst>
            <a:path>
              <a:moveTo>
                <a:pt x="0" y="18764"/>
              </a:moveTo>
              <a:lnTo>
                <a:pt x="914248" y="1876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04706" y="2202555"/>
        <a:ext cx="45712" cy="45712"/>
      </dsp:txXfrm>
    </dsp:sp>
    <dsp:sp modelId="{A7996B37-5DB9-4AE3-A90F-5500B4B91455}">
      <dsp:nvSpPr>
        <dsp:cNvPr id="0" name=""/>
        <dsp:cNvSpPr/>
      </dsp:nvSpPr>
      <dsp:spPr>
        <a:xfrm>
          <a:off x="5198754" y="1494628"/>
          <a:ext cx="1855958" cy="927979"/>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Closest municipal water treatment works</a:t>
          </a:r>
          <a:endParaRPr lang="en-US" sz="1500" kern="1200" dirty="0"/>
        </a:p>
      </dsp:txBody>
      <dsp:txXfrm>
        <a:off x="5225934" y="1521808"/>
        <a:ext cx="1801598" cy="873619"/>
      </dsp:txXfrm>
    </dsp:sp>
    <dsp:sp modelId="{A3B5864B-44F6-42F4-9D31-E699A13028C1}">
      <dsp:nvSpPr>
        <dsp:cNvPr id="0" name=""/>
        <dsp:cNvSpPr/>
      </dsp:nvSpPr>
      <dsp:spPr>
        <a:xfrm rot="2142401">
          <a:off x="4370439" y="2740235"/>
          <a:ext cx="914248" cy="37529"/>
        </a:xfrm>
        <a:custGeom>
          <a:avLst/>
          <a:gdLst/>
          <a:ahLst/>
          <a:cxnLst/>
          <a:rect l="0" t="0" r="0" b="0"/>
          <a:pathLst>
            <a:path>
              <a:moveTo>
                <a:pt x="0" y="18764"/>
              </a:moveTo>
              <a:lnTo>
                <a:pt x="914248" y="1876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04706" y="2736143"/>
        <a:ext cx="45712" cy="45712"/>
      </dsp:txXfrm>
    </dsp:sp>
    <dsp:sp modelId="{2458ECD9-64B1-46DE-8847-A99467DDDE30}">
      <dsp:nvSpPr>
        <dsp:cNvPr id="0" name=""/>
        <dsp:cNvSpPr/>
      </dsp:nvSpPr>
      <dsp:spPr>
        <a:xfrm>
          <a:off x="5198754" y="2561804"/>
          <a:ext cx="1855958" cy="927979"/>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Closest municipal water reticulation</a:t>
          </a:r>
          <a:endParaRPr lang="en-US" sz="1500" kern="1200" dirty="0"/>
        </a:p>
      </dsp:txBody>
      <dsp:txXfrm>
        <a:off x="5225934" y="2588984"/>
        <a:ext cx="1801598" cy="873619"/>
      </dsp:txXfrm>
    </dsp:sp>
    <dsp:sp modelId="{553389D7-E4CF-43E4-8848-770427FD2B51}">
      <dsp:nvSpPr>
        <dsp:cNvPr id="0" name=""/>
        <dsp:cNvSpPr/>
      </dsp:nvSpPr>
      <dsp:spPr>
        <a:xfrm rot="3614511">
          <a:off x="1478242" y="2889570"/>
          <a:ext cx="1499886" cy="37529"/>
        </a:xfrm>
        <a:custGeom>
          <a:avLst/>
          <a:gdLst/>
          <a:ahLst/>
          <a:cxnLst/>
          <a:rect l="0" t="0" r="0" b="0"/>
          <a:pathLst>
            <a:path>
              <a:moveTo>
                <a:pt x="0" y="18764"/>
              </a:moveTo>
              <a:lnTo>
                <a:pt x="1499886" y="187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90688" y="2870838"/>
        <a:ext cx="74994" cy="74994"/>
      </dsp:txXfrm>
    </dsp:sp>
    <dsp:sp modelId="{101B3B14-0FF4-4D16-ADE8-6218E4E782A2}">
      <dsp:nvSpPr>
        <dsp:cNvPr id="0" name=""/>
        <dsp:cNvSpPr/>
      </dsp:nvSpPr>
      <dsp:spPr>
        <a:xfrm>
          <a:off x="2600412" y="3095392"/>
          <a:ext cx="1855958" cy="927979"/>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Borehole on site</a:t>
          </a:r>
          <a:endParaRPr lang="en-US" sz="1500" kern="1200" dirty="0"/>
        </a:p>
      </dsp:txBody>
      <dsp:txXfrm>
        <a:off x="2627592" y="3122572"/>
        <a:ext cx="1801598" cy="8736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22FA7B-9F9C-4D64-BBC1-8FC877AD7BAA}">
      <dsp:nvSpPr>
        <dsp:cNvPr id="0" name=""/>
        <dsp:cNvSpPr/>
      </dsp:nvSpPr>
      <dsp:spPr>
        <a:xfrm>
          <a:off x="0" y="1526504"/>
          <a:ext cx="1855958" cy="9279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All schools</a:t>
          </a:r>
        </a:p>
        <a:p>
          <a:pPr lvl="0" algn="ctr" defTabSz="666750">
            <a:lnSpc>
              <a:spcPct val="90000"/>
            </a:lnSpc>
            <a:spcBef>
              <a:spcPct val="0"/>
            </a:spcBef>
            <a:spcAft>
              <a:spcPct val="35000"/>
            </a:spcAft>
          </a:pPr>
          <a:r>
            <a:rPr lang="en-US" sz="1500" kern="1200" dirty="0" smtClean="0"/>
            <a:t>23 500</a:t>
          </a:r>
          <a:endParaRPr lang="en-US" sz="1500" kern="1200" dirty="0"/>
        </a:p>
      </dsp:txBody>
      <dsp:txXfrm>
        <a:off x="27180" y="1553684"/>
        <a:ext cx="1801598" cy="873619"/>
      </dsp:txXfrm>
    </dsp:sp>
    <dsp:sp modelId="{A46665D9-61F4-4611-B110-FBEB1E64CC25}">
      <dsp:nvSpPr>
        <dsp:cNvPr id="0" name=""/>
        <dsp:cNvSpPr/>
      </dsp:nvSpPr>
      <dsp:spPr>
        <a:xfrm rot="18708755">
          <a:off x="1669870" y="1555600"/>
          <a:ext cx="1116631" cy="37529"/>
        </a:xfrm>
        <a:custGeom>
          <a:avLst/>
          <a:gdLst/>
          <a:ahLst/>
          <a:cxnLst/>
          <a:rect l="0" t="0" r="0" b="0"/>
          <a:pathLst>
            <a:path>
              <a:moveTo>
                <a:pt x="0" y="18764"/>
              </a:moveTo>
              <a:lnTo>
                <a:pt x="1116631" y="187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200269" y="1546449"/>
        <a:ext cx="55831" cy="55831"/>
      </dsp:txXfrm>
    </dsp:sp>
    <dsp:sp modelId="{D8F69617-2C26-4683-917B-97C9D796EB1A}">
      <dsp:nvSpPr>
        <dsp:cNvPr id="0" name=""/>
        <dsp:cNvSpPr/>
      </dsp:nvSpPr>
      <dsp:spPr>
        <a:xfrm>
          <a:off x="2600412" y="694245"/>
          <a:ext cx="1855958" cy="927979"/>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Water Services Authority (Municipality)</a:t>
          </a:r>
          <a:endParaRPr lang="en-US" sz="1500" kern="1200" dirty="0"/>
        </a:p>
      </dsp:txBody>
      <dsp:txXfrm>
        <a:off x="2627592" y="721425"/>
        <a:ext cx="1801598" cy="873619"/>
      </dsp:txXfrm>
    </dsp:sp>
    <dsp:sp modelId="{E121FCE1-6483-4D67-9A50-8B635BF5CAAF}">
      <dsp:nvSpPr>
        <dsp:cNvPr id="0" name=""/>
        <dsp:cNvSpPr/>
      </dsp:nvSpPr>
      <dsp:spPr>
        <a:xfrm>
          <a:off x="4456371" y="1139471"/>
          <a:ext cx="742383" cy="37529"/>
        </a:xfrm>
        <a:custGeom>
          <a:avLst/>
          <a:gdLst/>
          <a:ahLst/>
          <a:cxnLst/>
          <a:rect l="0" t="0" r="0" b="0"/>
          <a:pathLst>
            <a:path>
              <a:moveTo>
                <a:pt x="0" y="18764"/>
              </a:moveTo>
              <a:lnTo>
                <a:pt x="742383" y="1876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09003" y="1139676"/>
        <a:ext cx="37119" cy="37119"/>
      </dsp:txXfrm>
    </dsp:sp>
    <dsp:sp modelId="{2DBE1439-6BC6-4172-87E2-FE8F44421B49}">
      <dsp:nvSpPr>
        <dsp:cNvPr id="0" name=""/>
        <dsp:cNvSpPr/>
      </dsp:nvSpPr>
      <dsp:spPr>
        <a:xfrm>
          <a:off x="5198754" y="694245"/>
          <a:ext cx="1855958" cy="927979"/>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Service agreement</a:t>
          </a:r>
          <a:endParaRPr lang="en-US" sz="1500" kern="1200" dirty="0"/>
        </a:p>
      </dsp:txBody>
      <dsp:txXfrm>
        <a:off x="5225934" y="721425"/>
        <a:ext cx="1801598" cy="873619"/>
      </dsp:txXfrm>
    </dsp:sp>
    <dsp:sp modelId="{E762E533-215B-408D-A140-EEC0FE21C20F}">
      <dsp:nvSpPr>
        <dsp:cNvPr id="0" name=""/>
        <dsp:cNvSpPr/>
      </dsp:nvSpPr>
      <dsp:spPr>
        <a:xfrm rot="2754647">
          <a:off x="1693206" y="2355982"/>
          <a:ext cx="1069959" cy="37529"/>
        </a:xfrm>
        <a:custGeom>
          <a:avLst/>
          <a:gdLst/>
          <a:ahLst/>
          <a:cxnLst/>
          <a:rect l="0" t="0" r="0" b="0"/>
          <a:pathLst>
            <a:path>
              <a:moveTo>
                <a:pt x="0" y="18764"/>
              </a:moveTo>
              <a:lnTo>
                <a:pt x="1069959" y="187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201436" y="2347998"/>
        <a:ext cx="53497" cy="53497"/>
      </dsp:txXfrm>
    </dsp:sp>
    <dsp:sp modelId="{2BC772A9-D589-455C-A6D0-4B3A17A7F4FD}">
      <dsp:nvSpPr>
        <dsp:cNvPr id="0" name=""/>
        <dsp:cNvSpPr/>
      </dsp:nvSpPr>
      <dsp:spPr>
        <a:xfrm>
          <a:off x="2600412" y="2295010"/>
          <a:ext cx="1855958" cy="927979"/>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Water Services Provider (Municipality or Water Board)</a:t>
          </a:r>
          <a:endParaRPr lang="en-US" sz="1500" kern="1200" dirty="0"/>
        </a:p>
      </dsp:txBody>
      <dsp:txXfrm>
        <a:off x="2627592" y="2322190"/>
        <a:ext cx="1801598" cy="873619"/>
      </dsp:txXfrm>
    </dsp:sp>
    <dsp:sp modelId="{D5B1B713-BCCF-44E6-B940-194FD49CA184}">
      <dsp:nvSpPr>
        <dsp:cNvPr id="0" name=""/>
        <dsp:cNvSpPr/>
      </dsp:nvSpPr>
      <dsp:spPr>
        <a:xfrm rot="19457599">
          <a:off x="4370439" y="2473441"/>
          <a:ext cx="914248" cy="37529"/>
        </a:xfrm>
        <a:custGeom>
          <a:avLst/>
          <a:gdLst/>
          <a:ahLst/>
          <a:cxnLst/>
          <a:rect l="0" t="0" r="0" b="0"/>
          <a:pathLst>
            <a:path>
              <a:moveTo>
                <a:pt x="0" y="18764"/>
              </a:moveTo>
              <a:lnTo>
                <a:pt x="914248" y="1876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04706" y="2469349"/>
        <a:ext cx="45712" cy="45712"/>
      </dsp:txXfrm>
    </dsp:sp>
    <dsp:sp modelId="{A7996B37-5DB9-4AE3-A90F-5500B4B91455}">
      <dsp:nvSpPr>
        <dsp:cNvPr id="0" name=""/>
        <dsp:cNvSpPr/>
      </dsp:nvSpPr>
      <dsp:spPr>
        <a:xfrm>
          <a:off x="5198754" y="1761422"/>
          <a:ext cx="1855958" cy="927979"/>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Closest municipal waste water treatment works</a:t>
          </a:r>
          <a:endParaRPr lang="en-US" sz="1500" kern="1200" dirty="0"/>
        </a:p>
      </dsp:txBody>
      <dsp:txXfrm>
        <a:off x="5225934" y="1788602"/>
        <a:ext cx="1801598" cy="873619"/>
      </dsp:txXfrm>
    </dsp:sp>
    <dsp:sp modelId="{A3B5864B-44F6-42F4-9D31-E699A13028C1}">
      <dsp:nvSpPr>
        <dsp:cNvPr id="0" name=""/>
        <dsp:cNvSpPr/>
      </dsp:nvSpPr>
      <dsp:spPr>
        <a:xfrm rot="2142401">
          <a:off x="4370439" y="3007029"/>
          <a:ext cx="914248" cy="37529"/>
        </a:xfrm>
        <a:custGeom>
          <a:avLst/>
          <a:gdLst/>
          <a:ahLst/>
          <a:cxnLst/>
          <a:rect l="0" t="0" r="0" b="0"/>
          <a:pathLst>
            <a:path>
              <a:moveTo>
                <a:pt x="0" y="18764"/>
              </a:moveTo>
              <a:lnTo>
                <a:pt x="914248" y="1876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04706" y="3002938"/>
        <a:ext cx="45712" cy="45712"/>
      </dsp:txXfrm>
    </dsp:sp>
    <dsp:sp modelId="{2458ECD9-64B1-46DE-8847-A99467DDDE30}">
      <dsp:nvSpPr>
        <dsp:cNvPr id="0" name=""/>
        <dsp:cNvSpPr/>
      </dsp:nvSpPr>
      <dsp:spPr>
        <a:xfrm>
          <a:off x="5198754" y="2828598"/>
          <a:ext cx="1855958" cy="927979"/>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Closest municipal sewer system</a:t>
          </a:r>
          <a:endParaRPr lang="en-US" sz="1500" kern="1200" dirty="0"/>
        </a:p>
      </dsp:txBody>
      <dsp:txXfrm>
        <a:off x="5225934" y="2855778"/>
        <a:ext cx="1801598" cy="87361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4"/>
            <a:ext cx="3038604" cy="464895"/>
          </a:xfrm>
          <a:prstGeom prst="rect">
            <a:avLst/>
          </a:prstGeom>
        </p:spPr>
        <p:txBody>
          <a:bodyPr vert="horz" lIns="92147" tIns="46075" rIns="92147" bIns="46075" rtlCol="0"/>
          <a:lstStyle>
            <a:lvl1pPr algn="l">
              <a:defRPr sz="1200"/>
            </a:lvl1pPr>
          </a:lstStyle>
          <a:p>
            <a:endParaRPr lang="en-ZA" dirty="0"/>
          </a:p>
        </p:txBody>
      </p:sp>
      <p:sp>
        <p:nvSpPr>
          <p:cNvPr id="3" name="Date Placeholder 2"/>
          <p:cNvSpPr>
            <a:spLocks noGrp="1"/>
          </p:cNvSpPr>
          <p:nvPr>
            <p:ph type="dt" sz="quarter" idx="1"/>
          </p:nvPr>
        </p:nvSpPr>
        <p:spPr>
          <a:xfrm>
            <a:off x="3970159" y="4"/>
            <a:ext cx="3038604" cy="464895"/>
          </a:xfrm>
          <a:prstGeom prst="rect">
            <a:avLst/>
          </a:prstGeom>
        </p:spPr>
        <p:txBody>
          <a:bodyPr vert="horz" lIns="92147" tIns="46075" rIns="92147" bIns="46075" rtlCol="0"/>
          <a:lstStyle>
            <a:lvl1pPr algn="r">
              <a:defRPr sz="1200"/>
            </a:lvl1pPr>
          </a:lstStyle>
          <a:p>
            <a:fld id="{1D0945D4-7C2D-4A13-B38A-E12CB1D577C6}" type="datetimeFigureOut">
              <a:rPr lang="en-ZA" smtClean="0"/>
              <a:pPr/>
              <a:t>2020/07/18</a:t>
            </a:fld>
            <a:endParaRPr lang="en-ZA" dirty="0"/>
          </a:p>
        </p:txBody>
      </p:sp>
      <p:sp>
        <p:nvSpPr>
          <p:cNvPr id="4" name="Footer Placeholder 3"/>
          <p:cNvSpPr>
            <a:spLocks noGrp="1"/>
          </p:cNvSpPr>
          <p:nvPr>
            <p:ph type="ftr" sz="quarter" idx="2"/>
          </p:nvPr>
        </p:nvSpPr>
        <p:spPr>
          <a:xfrm>
            <a:off x="2" y="8830012"/>
            <a:ext cx="3038604" cy="464894"/>
          </a:xfrm>
          <a:prstGeom prst="rect">
            <a:avLst/>
          </a:prstGeom>
        </p:spPr>
        <p:txBody>
          <a:bodyPr vert="horz" lIns="92147" tIns="46075" rIns="92147" bIns="46075" rtlCol="0" anchor="b"/>
          <a:lstStyle>
            <a:lvl1pPr algn="l">
              <a:defRPr sz="1200"/>
            </a:lvl1pPr>
          </a:lstStyle>
          <a:p>
            <a:endParaRPr lang="en-ZA" dirty="0"/>
          </a:p>
        </p:txBody>
      </p:sp>
      <p:sp>
        <p:nvSpPr>
          <p:cNvPr id="5" name="Slide Number Placeholder 4"/>
          <p:cNvSpPr>
            <a:spLocks noGrp="1"/>
          </p:cNvSpPr>
          <p:nvPr>
            <p:ph type="sldNum" sz="quarter" idx="3"/>
          </p:nvPr>
        </p:nvSpPr>
        <p:spPr>
          <a:xfrm>
            <a:off x="3970159" y="8830012"/>
            <a:ext cx="3038604" cy="464894"/>
          </a:xfrm>
          <a:prstGeom prst="rect">
            <a:avLst/>
          </a:prstGeom>
        </p:spPr>
        <p:txBody>
          <a:bodyPr vert="horz" lIns="92147" tIns="46075" rIns="92147" bIns="46075" rtlCol="0" anchor="b"/>
          <a:lstStyle>
            <a:lvl1pPr algn="r">
              <a:defRPr sz="1200"/>
            </a:lvl1pPr>
          </a:lstStyle>
          <a:p>
            <a:fld id="{204A9269-D6D7-48C4-9470-0116AF9D5FB3}" type="slidenum">
              <a:rPr lang="en-ZA" smtClean="0"/>
              <a:pPr/>
              <a:t>‹#›</a:t>
            </a:fld>
            <a:endParaRPr lang="en-ZA" dirty="0"/>
          </a:p>
        </p:txBody>
      </p:sp>
    </p:spTree>
    <p:extLst>
      <p:ext uri="{BB962C8B-B14F-4D97-AF65-F5344CB8AC3E}">
        <p14:creationId xmlns:p14="http://schemas.microsoft.com/office/powerpoint/2010/main" val="2353480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7840" cy="464820"/>
          </a:xfrm>
          <a:prstGeom prst="rect">
            <a:avLst/>
          </a:prstGeom>
        </p:spPr>
        <p:txBody>
          <a:bodyPr vert="horz" lIns="92147" tIns="46075" rIns="92147" bIns="46075" rtlCol="0"/>
          <a:lstStyle>
            <a:lvl1pPr algn="l">
              <a:defRPr sz="1200"/>
            </a:lvl1pPr>
          </a:lstStyle>
          <a:p>
            <a:endParaRPr lang="en-US" dirty="0"/>
          </a:p>
        </p:txBody>
      </p:sp>
      <p:sp>
        <p:nvSpPr>
          <p:cNvPr id="3" name="Date Placeholder 2"/>
          <p:cNvSpPr>
            <a:spLocks noGrp="1"/>
          </p:cNvSpPr>
          <p:nvPr>
            <p:ph type="dt" idx="1"/>
          </p:nvPr>
        </p:nvSpPr>
        <p:spPr>
          <a:xfrm>
            <a:off x="3970939" y="1"/>
            <a:ext cx="3037840" cy="464820"/>
          </a:xfrm>
          <a:prstGeom prst="rect">
            <a:avLst/>
          </a:prstGeom>
        </p:spPr>
        <p:txBody>
          <a:bodyPr vert="horz" lIns="92147" tIns="46075" rIns="92147" bIns="46075" rtlCol="0"/>
          <a:lstStyle>
            <a:lvl1pPr algn="r">
              <a:defRPr sz="1200"/>
            </a:lvl1pPr>
          </a:lstStyle>
          <a:p>
            <a:fld id="{CB34B744-44EE-4F42-B972-C0B75A3BE042}" type="datetimeFigureOut">
              <a:rPr lang="en-US" smtClean="0"/>
              <a:pPr/>
              <a:t>7/18/2020</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2147" tIns="46075" rIns="92147" bIns="46075" rtlCol="0" anchor="ctr"/>
          <a:lstStyle/>
          <a:p>
            <a:endParaRPr lang="en-US" dirty="0"/>
          </a:p>
        </p:txBody>
      </p:sp>
      <p:sp>
        <p:nvSpPr>
          <p:cNvPr id="5" name="Notes Placeholder 4"/>
          <p:cNvSpPr>
            <a:spLocks noGrp="1"/>
          </p:cNvSpPr>
          <p:nvPr>
            <p:ph type="body" sz="quarter" idx="3"/>
          </p:nvPr>
        </p:nvSpPr>
        <p:spPr>
          <a:xfrm>
            <a:off x="701041" y="4415795"/>
            <a:ext cx="5608320" cy="4183381"/>
          </a:xfrm>
          <a:prstGeom prst="rect">
            <a:avLst/>
          </a:prstGeom>
        </p:spPr>
        <p:txBody>
          <a:bodyPr vert="horz" lIns="92147" tIns="46075" rIns="92147" bIns="4607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969"/>
            <a:ext cx="3037840" cy="464820"/>
          </a:xfrm>
          <a:prstGeom prst="rect">
            <a:avLst/>
          </a:prstGeom>
        </p:spPr>
        <p:txBody>
          <a:bodyPr vert="horz" lIns="92147" tIns="46075" rIns="92147" bIns="4607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9"/>
            <a:ext cx="3037840" cy="464820"/>
          </a:xfrm>
          <a:prstGeom prst="rect">
            <a:avLst/>
          </a:prstGeom>
        </p:spPr>
        <p:txBody>
          <a:bodyPr vert="horz" lIns="92147" tIns="46075" rIns="92147" bIns="46075" rtlCol="0" anchor="b"/>
          <a:lstStyle>
            <a:lvl1pPr algn="r">
              <a:defRPr sz="1200"/>
            </a:lvl1pPr>
          </a:lstStyle>
          <a:p>
            <a:fld id="{B3EBCF5C-793D-4E2E-8A58-2738429E7524}" type="slidenum">
              <a:rPr lang="en-US" smtClean="0"/>
              <a:pPr/>
              <a:t>‹#›</a:t>
            </a:fld>
            <a:endParaRPr lang="en-US" dirty="0"/>
          </a:p>
        </p:txBody>
      </p:sp>
    </p:spTree>
    <p:extLst>
      <p:ext uri="{BB962C8B-B14F-4D97-AF65-F5344CB8AC3E}">
        <p14:creationId xmlns:p14="http://schemas.microsoft.com/office/powerpoint/2010/main" val="1697048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0B74157-DD55-4E80-8665-737AFE1DF314}" type="slidenum">
              <a:rPr lang="en-ZA" smtClean="0"/>
              <a:pPr/>
              <a:t>1</a:t>
            </a:fld>
            <a:endParaRPr lang="en-ZA" dirty="0"/>
          </a:p>
        </p:txBody>
      </p:sp>
    </p:spTree>
    <p:extLst>
      <p:ext uri="{BB962C8B-B14F-4D97-AF65-F5344CB8AC3E}">
        <p14:creationId xmlns:p14="http://schemas.microsoft.com/office/powerpoint/2010/main" val="127888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A39DF1-0B0A-42B0-8E96-D9E67B4C40A0}" type="slidenum">
              <a:rPr lang="en-ZA" smtClean="0"/>
              <a:pPr/>
              <a:t>20</a:t>
            </a:fld>
            <a:endParaRPr lang="en-ZA" dirty="0"/>
          </a:p>
        </p:txBody>
      </p:sp>
    </p:spTree>
    <p:extLst>
      <p:ext uri="{BB962C8B-B14F-4D97-AF65-F5344CB8AC3E}">
        <p14:creationId xmlns:p14="http://schemas.microsoft.com/office/powerpoint/2010/main" val="2490595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1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3EBCF5C-793D-4E2E-8A58-2738429E7524}" type="slidenum">
              <a:rPr lang="en-US" smtClean="0"/>
              <a:pPr/>
              <a:t>21</a:t>
            </a:fld>
            <a:endParaRPr lang="en-US" dirty="0"/>
          </a:p>
        </p:txBody>
      </p:sp>
    </p:spTree>
    <p:extLst>
      <p:ext uri="{BB962C8B-B14F-4D97-AF65-F5344CB8AC3E}">
        <p14:creationId xmlns:p14="http://schemas.microsoft.com/office/powerpoint/2010/main" val="4111568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1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3EBCF5C-793D-4E2E-8A58-2738429E7524}" type="slidenum">
              <a:rPr lang="en-US" smtClean="0"/>
              <a:pPr/>
              <a:t>32</a:t>
            </a:fld>
            <a:endParaRPr lang="en-US" dirty="0"/>
          </a:p>
        </p:txBody>
      </p:sp>
    </p:spTree>
    <p:extLst>
      <p:ext uri="{BB962C8B-B14F-4D97-AF65-F5344CB8AC3E}">
        <p14:creationId xmlns:p14="http://schemas.microsoft.com/office/powerpoint/2010/main" val="4164162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1" dirty="0">
              <a:solidFill>
                <a:srgbClr val="FF0000"/>
              </a:solidFill>
            </a:endParaRPr>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009451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B74157-DD55-4E80-8665-737AFE1DF314}"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493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1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3EBCF5C-793D-4E2E-8A58-2738429E7524}" type="slidenum">
              <a:rPr lang="en-US" smtClean="0"/>
              <a:pPr/>
              <a:t>46</a:t>
            </a:fld>
            <a:endParaRPr lang="en-US" dirty="0"/>
          </a:p>
        </p:txBody>
      </p:sp>
    </p:spTree>
    <p:extLst>
      <p:ext uri="{BB962C8B-B14F-4D97-AF65-F5344CB8AC3E}">
        <p14:creationId xmlns:p14="http://schemas.microsoft.com/office/powerpoint/2010/main" val="2466559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1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3EBCF5C-793D-4E2E-8A58-2738429E7524}" type="slidenum">
              <a:rPr lang="en-US" smtClean="0"/>
              <a:pPr/>
              <a:t>59</a:t>
            </a:fld>
            <a:endParaRPr lang="en-US" dirty="0"/>
          </a:p>
        </p:txBody>
      </p:sp>
    </p:spTree>
    <p:extLst>
      <p:ext uri="{BB962C8B-B14F-4D97-AF65-F5344CB8AC3E}">
        <p14:creationId xmlns:p14="http://schemas.microsoft.com/office/powerpoint/2010/main" val="1345120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1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3EBCF5C-793D-4E2E-8A58-2738429E7524}" type="slidenum">
              <a:rPr lang="en-US" smtClean="0"/>
              <a:pPr/>
              <a:t>4</a:t>
            </a:fld>
            <a:endParaRPr lang="en-US" dirty="0"/>
          </a:p>
        </p:txBody>
      </p:sp>
    </p:spTree>
    <p:extLst>
      <p:ext uri="{BB962C8B-B14F-4D97-AF65-F5344CB8AC3E}">
        <p14:creationId xmlns:p14="http://schemas.microsoft.com/office/powerpoint/2010/main" val="1297803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1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3EBCF5C-793D-4E2E-8A58-2738429E7524}" type="slidenum">
              <a:rPr lang="en-US" smtClean="0"/>
              <a:pPr/>
              <a:t>5</a:t>
            </a:fld>
            <a:endParaRPr lang="en-US" dirty="0"/>
          </a:p>
        </p:txBody>
      </p:sp>
    </p:spTree>
    <p:extLst>
      <p:ext uri="{BB962C8B-B14F-4D97-AF65-F5344CB8AC3E}">
        <p14:creationId xmlns:p14="http://schemas.microsoft.com/office/powerpoint/2010/main" val="2395172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Still needs to be edited</a:t>
            </a:r>
          </a:p>
          <a:p>
            <a:endParaRPr lang="en-ZA" dirty="0"/>
          </a:p>
        </p:txBody>
      </p:sp>
      <p:sp>
        <p:nvSpPr>
          <p:cNvPr id="4" name="Slide Number Placeholder 3"/>
          <p:cNvSpPr>
            <a:spLocks noGrp="1"/>
          </p:cNvSpPr>
          <p:nvPr>
            <p:ph type="sldNum" sz="quarter" idx="10"/>
          </p:nvPr>
        </p:nvSpPr>
        <p:spPr/>
        <p:txBody>
          <a:bodyPr/>
          <a:lstStyle/>
          <a:p>
            <a:fld id="{30B74157-DD55-4E80-8665-737AFE1DF314}" type="slidenum">
              <a:rPr lang="en-ZA" smtClean="0"/>
              <a:pPr/>
              <a:t>6</a:t>
            </a:fld>
            <a:endParaRPr lang="en-ZA" dirty="0"/>
          </a:p>
        </p:txBody>
      </p:sp>
    </p:spTree>
    <p:extLst>
      <p:ext uri="{BB962C8B-B14F-4D97-AF65-F5344CB8AC3E}">
        <p14:creationId xmlns:p14="http://schemas.microsoft.com/office/powerpoint/2010/main" val="2386553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a:p>
            <a:endParaRPr lang="en-ZA" dirty="0"/>
          </a:p>
        </p:txBody>
      </p:sp>
      <p:sp>
        <p:nvSpPr>
          <p:cNvPr id="4" name="Slide Number Placeholder 3"/>
          <p:cNvSpPr>
            <a:spLocks noGrp="1"/>
          </p:cNvSpPr>
          <p:nvPr>
            <p:ph type="sldNum" sz="quarter" idx="10"/>
          </p:nvPr>
        </p:nvSpPr>
        <p:spPr/>
        <p:txBody>
          <a:bodyPr/>
          <a:lstStyle/>
          <a:p>
            <a:fld id="{30B74157-DD55-4E80-8665-737AFE1DF314}" type="slidenum">
              <a:rPr lang="en-ZA" smtClean="0"/>
              <a:pPr/>
              <a:t>7</a:t>
            </a:fld>
            <a:endParaRPr lang="en-ZA" dirty="0"/>
          </a:p>
        </p:txBody>
      </p:sp>
    </p:spTree>
    <p:extLst>
      <p:ext uri="{BB962C8B-B14F-4D97-AF65-F5344CB8AC3E}">
        <p14:creationId xmlns:p14="http://schemas.microsoft.com/office/powerpoint/2010/main" val="2488112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1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3EBCF5C-793D-4E2E-8A58-2738429E7524}" type="slidenum">
              <a:rPr lang="en-US" smtClean="0"/>
              <a:pPr/>
              <a:t>11</a:t>
            </a:fld>
            <a:endParaRPr lang="en-US" dirty="0"/>
          </a:p>
        </p:txBody>
      </p:sp>
    </p:spTree>
    <p:extLst>
      <p:ext uri="{BB962C8B-B14F-4D97-AF65-F5344CB8AC3E}">
        <p14:creationId xmlns:p14="http://schemas.microsoft.com/office/powerpoint/2010/main" val="3024205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601D90C-0FCC-49EF-BD70-21AFE968F916}" type="slidenum">
              <a:rPr lang="en-US" smtClean="0"/>
              <a:pPr/>
              <a:t>15</a:t>
            </a:fld>
            <a:endParaRPr lang="en-US" dirty="0"/>
          </a:p>
        </p:txBody>
      </p:sp>
    </p:spTree>
    <p:extLst>
      <p:ext uri="{BB962C8B-B14F-4D97-AF65-F5344CB8AC3E}">
        <p14:creationId xmlns:p14="http://schemas.microsoft.com/office/powerpoint/2010/main" val="1589251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0B74157-DD55-4E80-8665-737AFE1DF314}" type="slidenum">
              <a:rPr lang="en-ZA" smtClean="0"/>
              <a:pPr/>
              <a:t>18</a:t>
            </a:fld>
            <a:endParaRPr lang="en-ZA" dirty="0"/>
          </a:p>
        </p:txBody>
      </p:sp>
    </p:spTree>
    <p:extLst>
      <p:ext uri="{BB962C8B-B14F-4D97-AF65-F5344CB8AC3E}">
        <p14:creationId xmlns:p14="http://schemas.microsoft.com/office/powerpoint/2010/main" val="2080005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A39DF1-0B0A-42B0-8E96-D9E67B4C40A0}" type="slidenum">
              <a:rPr lang="en-ZA" smtClean="0"/>
              <a:pPr/>
              <a:t>19</a:t>
            </a:fld>
            <a:endParaRPr lang="en-ZA" dirty="0"/>
          </a:p>
        </p:txBody>
      </p:sp>
    </p:spTree>
    <p:extLst>
      <p:ext uri="{BB962C8B-B14F-4D97-AF65-F5344CB8AC3E}">
        <p14:creationId xmlns:p14="http://schemas.microsoft.com/office/powerpoint/2010/main" val="21036249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88841"/>
            <a:ext cx="103632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828800" y="3573016"/>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Tree>
    <p:extLst>
      <p:ext uri="{BB962C8B-B14F-4D97-AF65-F5344CB8AC3E}">
        <p14:creationId xmlns:p14="http://schemas.microsoft.com/office/powerpoint/2010/main" val="2446929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547697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511026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TextBox 1"/>
          <p:cNvSpPr txBox="1"/>
          <p:nvPr userDrawn="1"/>
        </p:nvSpPr>
        <p:spPr>
          <a:xfrm>
            <a:off x="1487492" y="5470192"/>
            <a:ext cx="9601067" cy="1631216"/>
          </a:xfrm>
          <a:prstGeom prst="rect">
            <a:avLst/>
          </a:prstGeom>
          <a:noFill/>
        </p:spPr>
        <p:txBody>
          <a:bodyPr wrap="square" rtlCol="0">
            <a:spAutoFit/>
          </a:bodyPr>
          <a:lstStyle/>
          <a:p>
            <a:pPr algn="ctr"/>
            <a:r>
              <a:rPr lang="en-ZA" sz="2000" b="1" dirty="0">
                <a:solidFill>
                  <a:prstClr val="white"/>
                </a:solidFill>
                <a:latin typeface="Arial" panose="020B0604020202020204" pitchFamily="34" charset="0"/>
                <a:cs typeface="Arial" panose="020B0604020202020204" pitchFamily="34" charset="0"/>
              </a:rPr>
              <a:t>Website: www.education.gov.za</a:t>
            </a:r>
          </a:p>
          <a:p>
            <a:pPr algn="ctr"/>
            <a:r>
              <a:rPr lang="en-ZA" sz="2000" b="1" dirty="0">
                <a:solidFill>
                  <a:prstClr val="white"/>
                </a:solidFill>
                <a:latin typeface="Arial" panose="020B0604020202020204" pitchFamily="34" charset="0"/>
                <a:cs typeface="Arial" panose="020B0604020202020204" pitchFamily="34" charset="0"/>
              </a:rPr>
              <a:t>Call Centre: 0800 202 933 | callcentre@dbe.gov.za</a:t>
            </a:r>
          </a:p>
          <a:p>
            <a:pPr algn="ctr"/>
            <a:r>
              <a:rPr lang="en-ZA" sz="2000" b="1" dirty="0" smtClean="0">
                <a:solidFill>
                  <a:prstClr val="white"/>
                </a:solidFill>
                <a:latin typeface="Arial" panose="020B0604020202020204" pitchFamily="34" charset="0"/>
                <a:cs typeface="Arial" panose="020B0604020202020204" pitchFamily="34" charset="0"/>
              </a:rPr>
              <a:t>witter</a:t>
            </a:r>
            <a:r>
              <a:rPr lang="en-ZA" sz="2000" b="1" dirty="0">
                <a:solidFill>
                  <a:prstClr val="white"/>
                </a:solidFill>
                <a:latin typeface="Arial" panose="020B0604020202020204" pitchFamily="34" charset="0"/>
                <a:cs typeface="Arial" panose="020B0604020202020204" pitchFamily="34" charset="0"/>
              </a:rPr>
              <a:t>: @DBE_SA | Facebook: DBE SA</a:t>
            </a:r>
          </a:p>
          <a:p>
            <a:pPr algn="ctr"/>
            <a:endParaRPr lang="en-ZA" sz="2000" b="1" dirty="0">
              <a:solidFill>
                <a:prstClr val="white"/>
              </a:solidFill>
              <a:latin typeface="Arial" panose="020B0604020202020204" pitchFamily="34" charset="0"/>
              <a:cs typeface="Arial" panose="020B0604020202020204" pitchFamily="34" charset="0"/>
            </a:endParaRPr>
          </a:p>
          <a:p>
            <a:endParaRPr lang="en-ZA" sz="2000" b="1" dirty="0">
              <a:solidFill>
                <a:prstClr val="white"/>
              </a:solidFill>
              <a:latin typeface="Arial" panose="020B0604020202020204" pitchFamily="34" charset="0"/>
              <a:cs typeface="Arial" panose="020B0604020202020204" pitchFamily="34" charset="0"/>
            </a:endParaRPr>
          </a:p>
        </p:txBody>
      </p:sp>
      <p:sp>
        <p:nvSpPr>
          <p:cNvPr id="6" name="Title 5"/>
          <p:cNvSpPr>
            <a:spLocks noGrp="1"/>
          </p:cNvSpPr>
          <p:nvPr>
            <p:ph type="title" hasCustomPrompt="1"/>
          </p:nvPr>
        </p:nvSpPr>
        <p:spPr>
          <a:xfrm>
            <a:off x="609600" y="2502024"/>
            <a:ext cx="10972800" cy="1143000"/>
          </a:xfrm>
        </p:spPr>
        <p:txBody>
          <a:bodyPr>
            <a:noAutofit/>
          </a:bodyPr>
          <a:lstStyle>
            <a:lvl1pPr>
              <a:defRPr sz="4000" b="1" baseline="0">
                <a:solidFill>
                  <a:schemeClr val="accent6">
                    <a:lumMod val="75000"/>
                  </a:schemeClr>
                </a:solidFill>
                <a:latin typeface="Arial" panose="020B0604020202020204" pitchFamily="34" charset="0"/>
                <a:cs typeface="Arial" panose="020B0604020202020204" pitchFamily="34" charset="0"/>
              </a:defRPr>
            </a:lvl1pPr>
          </a:lstStyle>
          <a:p>
            <a:r>
              <a:rPr lang="en-US" dirty="0" smtClean="0"/>
              <a:t>CLICK TO ADD ENDING MESSAGE</a:t>
            </a:r>
            <a:endParaRPr lang="en-ZA" dirty="0"/>
          </a:p>
        </p:txBody>
      </p:sp>
    </p:spTree>
    <p:extLst>
      <p:ext uri="{BB962C8B-B14F-4D97-AF65-F5344CB8AC3E}">
        <p14:creationId xmlns:p14="http://schemas.microsoft.com/office/powerpoint/2010/main" val="3164412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503188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9383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2746470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569630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615523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36576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625164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ZA"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406572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320270986"/>
      </p:ext>
    </p:extLst>
  </p:cSld>
  <p:clrMap bg1="lt1" tx1="dk1" bg2="lt2" tx2="dk2" accent1="accent1" accent2="accent2" accent3="accent3" accent4="accent4" accent5="accent5" accent6="accent6" hlink="hlink" folHlink="folHlink"/>
  <p:sldLayoutIdLst>
    <p:sldLayoutId id="2147484260" r:id="rId1"/>
    <p:sldLayoutId id="2147484261" r:id="rId2"/>
    <p:sldLayoutId id="2147484262" r:id="rId3"/>
    <p:sldLayoutId id="2147484263" r:id="rId4"/>
    <p:sldLayoutId id="2147484264" r:id="rId5"/>
    <p:sldLayoutId id="2147484265" r:id="rId6"/>
    <p:sldLayoutId id="2147484266" r:id="rId7"/>
    <p:sldLayoutId id="2147484267" r:id="rId8"/>
    <p:sldLayoutId id="2147484268" r:id="rId9"/>
    <p:sldLayoutId id="2147484269" r:id="rId10"/>
    <p:sldLayoutId id="2147484270" r:id="rId11"/>
    <p:sldLayoutId id="2147484271"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hyperlink" Target="../../../../Evidence%202019.20/P4/Branch%20I/4.2.3_I_qtr_Water" TargetMode="Externa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6.png"/><Relationship Id="rId4"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6.png"/><Relationship Id="rId4" Type="http://schemas.openxmlformats.org/officeDocument/2006/relationships/notesSlide" Target="../notesSlides/notesSlide1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34.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6.png"/><Relationship Id="rId4" Type="http://schemas.openxmlformats.org/officeDocument/2006/relationships/notesSlide" Target="../notesSlides/notesSlide15.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6.png"/><Relationship Id="rId4" Type="http://schemas.openxmlformats.org/officeDocument/2006/relationships/notesSlide" Target="../notesSlides/notesSlide1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12.xml"/><Relationship Id="rId1" Type="http://schemas.openxmlformats.org/officeDocument/2006/relationships/tags" Target="../tags/tag40.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hyperlink" Target="../../../../Evidence%202019.20/P2/Branch%20C/2.5.2_C_qtr_RuralEdFramework" TargetMode="External"/><Relationship Id="rId4" Type="http://schemas.openxmlformats.org/officeDocument/2006/relationships/hyperlink" Target="../../../../Evidence%202019.20/P2/Branch%20C/2.4.1_C_qtr_MST_CAPSTechSubj"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hyperlink" Target="../../../../Evidence%202019.20/P4/Branch%20I/4.2.2_I_qtr_Sanitation" TargetMode="External"/><Relationship Id="rId4" Type="http://schemas.openxmlformats.org/officeDocument/2006/relationships/hyperlink" Target="../../../../Evidence%202019.20/P4/Branch%20I/4.2.1_I_qtr_NewSchool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08720"/>
            <a:ext cx="12072664" cy="2783904"/>
          </a:xfrm>
        </p:spPr>
        <p:txBody>
          <a:bodyPr>
            <a:noAutofit/>
          </a:bodyPr>
          <a:lstStyle/>
          <a:p>
            <a:r>
              <a:rPr lang="en-GB" sz="3600" b="1" dirty="0" smtClean="0">
                <a:solidFill>
                  <a:schemeClr val="accent2">
                    <a:lumMod val="75000"/>
                  </a:schemeClr>
                </a:solidFill>
              </a:rPr>
              <a:t>IMPACT OF THE ADJUSTMENT BUDGET </a:t>
            </a:r>
            <a:r>
              <a:rPr lang="en-ZA" sz="3600" b="1" dirty="0" smtClean="0">
                <a:solidFill>
                  <a:schemeClr val="accent2">
                    <a:lumMod val="75000"/>
                  </a:schemeClr>
                </a:solidFill>
              </a:rPr>
              <a:t> AND VALIDATED </a:t>
            </a:r>
            <a:r>
              <a:rPr lang="en-ZA" sz="3600" b="1" dirty="0">
                <a:solidFill>
                  <a:schemeClr val="accent2">
                    <a:lumMod val="75000"/>
                  </a:schemeClr>
                </a:solidFill>
              </a:rPr>
              <a:t>FOURTH QUARTER</a:t>
            </a:r>
            <a:r>
              <a:rPr lang="en-GB" sz="3600" b="1" dirty="0">
                <a:solidFill>
                  <a:schemeClr val="accent2">
                    <a:lumMod val="75000"/>
                  </a:schemeClr>
                </a:solidFill>
              </a:rPr>
              <a:t> PERFORMANCE OF THE DEPARTMENT IN MEETING ITS PRE-DETERMINED OBJECTIVES FOR 2019/20</a:t>
            </a:r>
            <a:r>
              <a:rPr lang="en-ZA" sz="3600" b="1" dirty="0">
                <a:solidFill>
                  <a:schemeClr val="accent2">
                    <a:lumMod val="75000"/>
                  </a:schemeClr>
                </a:solidFill>
              </a:rPr>
              <a:t> </a:t>
            </a:r>
          </a:p>
        </p:txBody>
      </p:sp>
      <p:sp>
        <p:nvSpPr>
          <p:cNvPr id="3" name="Subtitle 2"/>
          <p:cNvSpPr>
            <a:spLocks noGrp="1"/>
          </p:cNvSpPr>
          <p:nvPr>
            <p:ph type="subTitle" idx="1"/>
          </p:nvPr>
        </p:nvSpPr>
        <p:spPr>
          <a:xfrm>
            <a:off x="407368" y="3501008"/>
            <a:ext cx="11665296" cy="2016224"/>
          </a:xfrm>
        </p:spPr>
        <p:txBody>
          <a:bodyPr>
            <a:noAutofit/>
          </a:bodyPr>
          <a:lstStyle/>
          <a:p>
            <a:r>
              <a:rPr lang="en-US" b="1" dirty="0" smtClean="0">
                <a:solidFill>
                  <a:schemeClr val="accent6">
                    <a:lumMod val="75000"/>
                  </a:schemeClr>
                </a:solidFill>
              </a:rPr>
              <a:t>STANDING COMMITTEE ON APPROPRIATIONS ON THE ADJUSTMENTS APPROPRIATION BILL </a:t>
            </a:r>
          </a:p>
          <a:p>
            <a:r>
              <a:rPr lang="en-ZA" sz="2800" b="1" dirty="0">
                <a:solidFill>
                  <a:schemeClr val="tx1"/>
                </a:solidFill>
                <a:latin typeface="+mj-lt"/>
              </a:rPr>
              <a:t>22 JULY 2020 </a:t>
            </a:r>
          </a:p>
        </p:txBody>
      </p:sp>
      <p:sp>
        <p:nvSpPr>
          <p:cNvPr id="4" name="Slide Number Placeholder 3"/>
          <p:cNvSpPr>
            <a:spLocks noGrp="1"/>
          </p:cNvSpPr>
          <p:nvPr>
            <p:ph type="sldNum" sz="quarter" idx="4294967295"/>
          </p:nvPr>
        </p:nvSpPr>
        <p:spPr/>
        <p:txBody>
          <a:bodyPr/>
          <a:lstStyle/>
          <a:p>
            <a:fld id="{E2C0AE55-7E06-4976-960B-3D98813CB3CF}" type="slidenum">
              <a:rPr lang="en-ZA" smtClean="0"/>
              <a:pPr/>
              <a:t>1</a:t>
            </a:fld>
            <a:endParaRPr lang="en-ZA" dirty="0"/>
          </a:p>
        </p:txBody>
      </p:sp>
      <p:pic>
        <p:nvPicPr>
          <p:cNvPr id="5" name="Picture 4"/>
          <p:cNvPicPr>
            <a:picLocks noChangeAspect="1"/>
          </p:cNvPicPr>
          <p:nvPr/>
        </p:nvPicPr>
        <p:blipFill>
          <a:blip r:embed="rId3" cstate="print"/>
          <a:stretch>
            <a:fillRect/>
          </a:stretch>
        </p:blipFill>
        <p:spPr>
          <a:xfrm>
            <a:off x="1524000" y="6021288"/>
            <a:ext cx="1691680" cy="836712"/>
          </a:xfrm>
          <a:prstGeom prst="rect">
            <a:avLst/>
          </a:prstGeom>
        </p:spPr>
      </p:pic>
    </p:spTree>
    <p:extLst>
      <p:ext uri="{BB962C8B-B14F-4D97-AF65-F5344CB8AC3E}">
        <p14:creationId xmlns:p14="http://schemas.microsoft.com/office/powerpoint/2010/main" val="1711051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737600" y="6356352"/>
            <a:ext cx="526752" cy="365125"/>
          </a:xfrm>
        </p:spPr>
        <p:txBody>
          <a:bodyPr/>
          <a:lstStyle/>
          <a:p>
            <a:fld id="{E2C0AE55-7E06-4976-960B-3D98813CB3CF}" type="slidenum">
              <a:rPr lang="en-ZA" smtClean="0"/>
              <a:t>10</a:t>
            </a:fld>
            <a:endParaRPr lang="en-ZA" dirty="0"/>
          </a:p>
        </p:txBody>
      </p:sp>
      <p:sp>
        <p:nvSpPr>
          <p:cNvPr id="6" name="Title 1"/>
          <p:cNvSpPr txBox="1">
            <a:spLocks/>
          </p:cNvSpPr>
          <p:nvPr/>
        </p:nvSpPr>
        <p:spPr>
          <a:xfrm>
            <a:off x="119336" y="116633"/>
            <a:ext cx="11737304" cy="70608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4000" b="1" dirty="0">
                <a:solidFill>
                  <a:srgbClr val="C0504D">
                    <a:lumMod val="75000"/>
                  </a:srgbClr>
                </a:solidFill>
              </a:rPr>
              <a:t>INDICATOR TABLE: PROGRAMME 4 …</a:t>
            </a:r>
          </a:p>
        </p:txBody>
      </p:sp>
      <p:pic>
        <p:nvPicPr>
          <p:cNvPr id="5" name="Picture 4"/>
          <p:cNvPicPr>
            <a:picLocks noChangeAspect="1"/>
          </p:cNvPicPr>
          <p:nvPr/>
        </p:nvPicPr>
        <p:blipFill>
          <a:blip r:embed="rId3"/>
          <a:stretch>
            <a:fillRect/>
          </a:stretch>
        </p:blipFill>
        <p:spPr>
          <a:xfrm>
            <a:off x="0" y="6120557"/>
            <a:ext cx="2135560" cy="819155"/>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566558714"/>
              </p:ext>
            </p:extLst>
          </p:nvPr>
        </p:nvGraphicFramePr>
        <p:xfrm>
          <a:off x="-2" y="822721"/>
          <a:ext cx="12072665" cy="5342584"/>
        </p:xfrm>
        <a:graphic>
          <a:graphicData uri="http://schemas.openxmlformats.org/drawingml/2006/table">
            <a:tbl>
              <a:tblPr>
                <a:tableStyleId>{16D9F66E-5EB9-4882-86FB-DCBF35E3C3E4}</a:tableStyleId>
              </a:tblPr>
              <a:tblGrid>
                <a:gridCol w="1377857">
                  <a:extLst>
                    <a:ext uri="{9D8B030D-6E8A-4147-A177-3AD203B41FA5}">
                      <a16:colId xmlns:a16="http://schemas.microsoft.com/office/drawing/2014/main" val="2276272839"/>
                    </a:ext>
                  </a:extLst>
                </a:gridCol>
                <a:gridCol w="1265928">
                  <a:extLst>
                    <a:ext uri="{9D8B030D-6E8A-4147-A177-3AD203B41FA5}">
                      <a16:colId xmlns:a16="http://schemas.microsoft.com/office/drawing/2014/main" val="712931759"/>
                    </a:ext>
                  </a:extLst>
                </a:gridCol>
                <a:gridCol w="1015774">
                  <a:extLst>
                    <a:ext uri="{9D8B030D-6E8A-4147-A177-3AD203B41FA5}">
                      <a16:colId xmlns:a16="http://schemas.microsoft.com/office/drawing/2014/main" val="1269999465"/>
                    </a:ext>
                  </a:extLst>
                </a:gridCol>
                <a:gridCol w="1140851">
                  <a:extLst>
                    <a:ext uri="{9D8B030D-6E8A-4147-A177-3AD203B41FA5}">
                      <a16:colId xmlns:a16="http://schemas.microsoft.com/office/drawing/2014/main" val="2644866061"/>
                    </a:ext>
                  </a:extLst>
                </a:gridCol>
                <a:gridCol w="1330993">
                  <a:extLst>
                    <a:ext uri="{9D8B030D-6E8A-4147-A177-3AD203B41FA5}">
                      <a16:colId xmlns:a16="http://schemas.microsoft.com/office/drawing/2014/main" val="417504485"/>
                    </a:ext>
                  </a:extLst>
                </a:gridCol>
                <a:gridCol w="1045780">
                  <a:extLst>
                    <a:ext uri="{9D8B030D-6E8A-4147-A177-3AD203B41FA5}">
                      <a16:colId xmlns:a16="http://schemas.microsoft.com/office/drawing/2014/main" val="1372317606"/>
                    </a:ext>
                  </a:extLst>
                </a:gridCol>
                <a:gridCol w="2447211">
                  <a:extLst>
                    <a:ext uri="{9D8B030D-6E8A-4147-A177-3AD203B41FA5}">
                      <a16:colId xmlns:a16="http://schemas.microsoft.com/office/drawing/2014/main" val="596726543"/>
                    </a:ext>
                  </a:extLst>
                </a:gridCol>
                <a:gridCol w="2448271">
                  <a:extLst>
                    <a:ext uri="{9D8B030D-6E8A-4147-A177-3AD203B41FA5}">
                      <a16:colId xmlns:a16="http://schemas.microsoft.com/office/drawing/2014/main" val="2338474413"/>
                    </a:ext>
                  </a:extLst>
                </a:gridCol>
              </a:tblGrid>
              <a:tr h="1281923">
                <a:tc>
                  <a:txBody>
                    <a:bodyPr/>
                    <a:lstStyle/>
                    <a:p>
                      <a:pPr algn="l" fontAlgn="t"/>
                      <a:r>
                        <a:rPr lang="en-ZA" sz="1200" b="1" u="none" strike="noStrike" dirty="0">
                          <a:effectLst/>
                          <a:latin typeface="Arial" panose="020B0604020202020204" pitchFamily="34" charset="0"/>
                          <a:cs typeface="Arial" panose="020B0604020202020204" pitchFamily="34" charset="0"/>
                        </a:rPr>
                        <a:t>Performance Indicator</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585" marR="7585" marT="7585" marB="45509"/>
                </a:tc>
                <a:tc>
                  <a:txBody>
                    <a:bodyPr/>
                    <a:lstStyle/>
                    <a:p>
                      <a:pPr algn="l" fontAlgn="t"/>
                      <a:r>
                        <a:rPr lang="en-ZA" sz="1200" b="1" u="none" strike="noStrike" dirty="0">
                          <a:effectLst/>
                          <a:latin typeface="Arial" panose="020B0604020202020204" pitchFamily="34" charset="0"/>
                          <a:cs typeface="Arial" panose="020B0604020202020204" pitchFamily="34" charset="0"/>
                        </a:rPr>
                        <a:t>Frequency</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585" marR="7585" marT="7585" marB="45509"/>
                </a:tc>
                <a:tc>
                  <a:txBody>
                    <a:bodyPr/>
                    <a:lstStyle/>
                    <a:p>
                      <a:pPr algn="l" fontAlgn="t"/>
                      <a:r>
                        <a:rPr lang="en-ZA" sz="1200" b="1" u="none" strike="noStrike" dirty="0">
                          <a:effectLst/>
                          <a:latin typeface="Arial" panose="020B0604020202020204" pitchFamily="34" charset="0"/>
                          <a:cs typeface="Arial" panose="020B0604020202020204" pitchFamily="34" charset="0"/>
                        </a:rPr>
                        <a:t>Target for 2019/20</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585" marR="7585" marT="7585" marB="45509"/>
                </a:tc>
                <a:tc>
                  <a:txBody>
                    <a:bodyPr/>
                    <a:lstStyle/>
                    <a:p>
                      <a:pPr algn="l" fontAlgn="t"/>
                      <a:r>
                        <a:rPr lang="en-GB" sz="1200" b="1" u="none" strike="noStrike" dirty="0">
                          <a:effectLst/>
                          <a:latin typeface="Arial" panose="020B0604020202020204" pitchFamily="34" charset="0"/>
                          <a:cs typeface="Arial" panose="020B0604020202020204" pitchFamily="34" charset="0"/>
                        </a:rPr>
                        <a:t>Quarterly Milestone </a:t>
                      </a:r>
                      <a:br>
                        <a:rPr lang="en-GB" sz="1200" b="1" u="none" strike="noStrike" dirty="0">
                          <a:effectLst/>
                          <a:latin typeface="Arial" panose="020B0604020202020204" pitchFamily="34" charset="0"/>
                          <a:cs typeface="Arial" panose="020B0604020202020204" pitchFamily="34" charset="0"/>
                        </a:rPr>
                      </a:br>
                      <a:r>
                        <a:rPr lang="en-GB" sz="1200" b="1" u="none" strike="noStrike" dirty="0">
                          <a:effectLst/>
                          <a:latin typeface="Arial" panose="020B0604020202020204" pitchFamily="34" charset="0"/>
                          <a:cs typeface="Arial" panose="020B0604020202020204" pitchFamily="34" charset="0"/>
                        </a:rPr>
                        <a:t>(for Annual Indicators)</a:t>
                      </a:r>
                      <a:endParaRPr lang="en-GB" sz="1200" b="1" i="0" u="none" strike="noStrike" dirty="0">
                        <a:solidFill>
                          <a:srgbClr val="000000"/>
                        </a:solidFill>
                        <a:effectLst/>
                        <a:latin typeface="Arial" panose="020B0604020202020204" pitchFamily="34" charset="0"/>
                        <a:cs typeface="Arial" panose="020B0604020202020204" pitchFamily="34" charset="0"/>
                      </a:endParaRPr>
                    </a:p>
                  </a:txBody>
                  <a:tcPr marL="7585" marR="7585" marT="7585" marB="45509"/>
                </a:tc>
                <a:tc>
                  <a:txBody>
                    <a:bodyPr/>
                    <a:lstStyle/>
                    <a:p>
                      <a:pPr algn="l" fontAlgn="t"/>
                      <a:r>
                        <a:rPr lang="en-GB" sz="1200" b="1" u="none" strike="noStrike" dirty="0">
                          <a:effectLst/>
                          <a:latin typeface="Arial" panose="020B0604020202020204" pitchFamily="34" charset="0"/>
                          <a:cs typeface="Arial" panose="020B0604020202020204" pitchFamily="34" charset="0"/>
                        </a:rPr>
                        <a:t>Quarterly Output </a:t>
                      </a:r>
                      <a:br>
                        <a:rPr lang="en-GB" sz="1200" b="1" u="none" strike="noStrike" dirty="0">
                          <a:effectLst/>
                          <a:latin typeface="Arial" panose="020B0604020202020204" pitchFamily="34" charset="0"/>
                          <a:cs typeface="Arial" panose="020B0604020202020204" pitchFamily="34" charset="0"/>
                        </a:rPr>
                      </a:br>
                      <a:r>
                        <a:rPr lang="en-GB" sz="1200" b="1" u="none" strike="noStrike" dirty="0">
                          <a:effectLst/>
                          <a:latin typeface="Arial" panose="020B0604020202020204" pitchFamily="34" charset="0"/>
                          <a:cs typeface="Arial" panose="020B0604020202020204" pitchFamily="34" charset="0"/>
                        </a:rPr>
                        <a:t>(for Quarterly Indicators)</a:t>
                      </a:r>
                      <a:endParaRPr lang="en-GB" sz="1200" b="1" i="0" u="none" strike="noStrike" dirty="0">
                        <a:solidFill>
                          <a:srgbClr val="000000"/>
                        </a:solidFill>
                        <a:effectLst/>
                        <a:latin typeface="Arial" panose="020B0604020202020204" pitchFamily="34" charset="0"/>
                        <a:cs typeface="Arial" panose="020B0604020202020204" pitchFamily="34" charset="0"/>
                      </a:endParaRPr>
                    </a:p>
                  </a:txBody>
                  <a:tcPr marL="7585" marR="7585" marT="7585" marB="45509"/>
                </a:tc>
                <a:tc>
                  <a:txBody>
                    <a:bodyPr/>
                    <a:lstStyle/>
                    <a:p>
                      <a:pPr algn="l" fontAlgn="t"/>
                      <a:r>
                        <a:rPr lang="en-ZA" sz="1200" b="1" u="none" strike="noStrike" dirty="0">
                          <a:effectLst/>
                          <a:latin typeface="Arial" panose="020B0604020202020204" pitchFamily="34" charset="0"/>
                          <a:cs typeface="Arial" panose="020B0604020202020204" pitchFamily="34" charset="0"/>
                        </a:rPr>
                        <a:t>Deviation</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585" marR="7585" marT="7585" marB="45509"/>
                </a:tc>
                <a:tc>
                  <a:txBody>
                    <a:bodyPr/>
                    <a:lstStyle/>
                    <a:p>
                      <a:pPr algn="l" fontAlgn="t"/>
                      <a:r>
                        <a:rPr lang="en-ZA" sz="1200" b="1" u="none" strike="noStrike" dirty="0">
                          <a:effectLst/>
                          <a:latin typeface="Arial" panose="020B0604020202020204" pitchFamily="34" charset="0"/>
                          <a:cs typeface="Arial" panose="020B0604020202020204" pitchFamily="34" charset="0"/>
                        </a:rPr>
                        <a:t>Reason for deviation</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585" marR="7585" marT="7585" marB="45509"/>
                </a:tc>
                <a:tc>
                  <a:txBody>
                    <a:bodyPr/>
                    <a:lstStyle/>
                    <a:p>
                      <a:pPr algn="l" fontAlgn="t"/>
                      <a:r>
                        <a:rPr lang="en-ZA" sz="1200" b="1" u="none" strike="noStrike" dirty="0">
                          <a:effectLst/>
                          <a:latin typeface="Arial" panose="020B0604020202020204" pitchFamily="34" charset="0"/>
                          <a:cs typeface="Arial" panose="020B0604020202020204" pitchFamily="34" charset="0"/>
                        </a:rPr>
                        <a:t>Challenges/ Corrective Action</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585" marR="7585" marT="7585" marB="45509"/>
                </a:tc>
                <a:extLst>
                  <a:ext uri="{0D108BD9-81ED-4DB2-BD59-A6C34878D82A}">
                    <a16:rowId xmlns:a16="http://schemas.microsoft.com/office/drawing/2014/main" val="612637834"/>
                  </a:ext>
                </a:extLst>
              </a:tr>
              <a:tr h="684735">
                <a:tc rowSpan="2">
                  <a:txBody>
                    <a:bodyPr/>
                    <a:lstStyle/>
                    <a:p>
                      <a:pPr algn="l" fontAlgn="t"/>
                      <a:r>
                        <a:rPr lang="en-GB" sz="1200" u="sng" strike="noStrike" dirty="0">
                          <a:effectLst/>
                          <a:latin typeface="Arial" panose="020B0604020202020204" pitchFamily="34" charset="0"/>
                          <a:cs typeface="Arial" panose="020B0604020202020204" pitchFamily="34" charset="0"/>
                          <a:hlinkClick r:id="rId4" action="ppaction://hlinkfile"/>
                        </a:rPr>
                        <a:t>4.2.3. Number of schools provided with water through ASIDI.</a:t>
                      </a:r>
                      <a:endParaRPr lang="en-GB" sz="1200" b="1" i="0" u="sng" strike="noStrike" dirty="0">
                        <a:solidFill>
                          <a:srgbClr val="0563C1"/>
                        </a:solidFill>
                        <a:effectLst/>
                        <a:latin typeface="Arial" panose="020B0604020202020204" pitchFamily="34" charset="0"/>
                        <a:cs typeface="Arial" panose="020B0604020202020204" pitchFamily="34" charset="0"/>
                      </a:endParaRPr>
                    </a:p>
                  </a:txBody>
                  <a:tcPr marL="7585" marR="7585" marT="7585" marB="45509"/>
                </a:tc>
                <a:tc>
                  <a:txBody>
                    <a:bodyPr/>
                    <a:lstStyle/>
                    <a:p>
                      <a:pPr algn="r" fontAlgn="t"/>
                      <a:r>
                        <a:rPr lang="en-ZA" sz="1200" u="none" strike="noStrike" dirty="0">
                          <a:effectLst/>
                          <a:latin typeface="Arial" panose="020B0604020202020204" pitchFamily="34" charset="0"/>
                          <a:cs typeface="Arial" panose="020B0604020202020204" pitchFamily="34" charset="0"/>
                        </a:rPr>
                        <a:t>Annual</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a:tc>
                <a:tc>
                  <a:txBody>
                    <a:bodyPr/>
                    <a:lstStyle/>
                    <a:p>
                      <a:pPr algn="l" fontAlgn="t"/>
                      <a:r>
                        <a:rPr lang="en-ZA" sz="1200" u="none" strike="noStrike" dirty="0">
                          <a:effectLst/>
                          <a:latin typeface="Arial" panose="020B0604020202020204" pitchFamily="34" charset="0"/>
                          <a:cs typeface="Arial" panose="020B0604020202020204" pitchFamily="34" charset="0"/>
                        </a:rPr>
                        <a:t>225 </a:t>
                      </a:r>
                      <a:br>
                        <a:rPr lang="en-ZA" sz="1200" u="none" strike="noStrike" dirty="0">
                          <a:effectLst/>
                          <a:latin typeface="Arial" panose="020B0604020202020204" pitchFamily="34" charset="0"/>
                          <a:cs typeface="Arial" panose="020B0604020202020204" pitchFamily="34" charset="0"/>
                        </a:rPr>
                      </a:br>
                      <a:r>
                        <a:rPr lang="en-ZA" sz="1200" u="none" strike="noStrike" dirty="0">
                          <a:effectLst/>
                          <a:latin typeface="Arial" panose="020B0604020202020204" pitchFamily="34" charset="0"/>
                          <a:cs typeface="Arial" panose="020B0604020202020204" pitchFamily="34" charset="0"/>
                        </a:rPr>
                        <a:t>Quarterly</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a:tc>
                <a:tc>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 </a:t>
                      </a:r>
                      <a:r>
                        <a:rPr lang="en-ZA" sz="1200" b="1" i="0" u="none" strike="noStrike" dirty="0" smtClean="0">
                          <a:solidFill>
                            <a:schemeClr val="accent1">
                              <a:lumMod val="75000"/>
                            </a:schemeClr>
                          </a:solidFill>
                          <a:effectLst/>
                          <a:latin typeface="Arial" panose="020B0604020202020204" pitchFamily="34" charset="0"/>
                          <a:cs typeface="Arial" panose="020B0604020202020204" pitchFamily="34" charset="0"/>
                        </a:rPr>
                        <a:t>(79)</a:t>
                      </a:r>
                      <a:endParaRPr lang="en-ZA" sz="1200" b="1"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7620" marR="7620" marT="7620"/>
                </a:tc>
                <a:tc>
                  <a:txBody>
                    <a:bodyPr/>
                    <a:lstStyle/>
                    <a:p>
                      <a:pPr algn="l" fontAlgn="t"/>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a:tc>
                <a:tc>
                  <a:txBody>
                    <a:bodyPr/>
                    <a:lstStyle/>
                    <a:p>
                      <a:pPr algn="l" fontAlgn="t"/>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a:tc>
                <a:tc>
                  <a:txBody>
                    <a:bodyPr/>
                    <a:lstStyle/>
                    <a:p>
                      <a:pPr algn="l" fontAlgn="t"/>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a:tc>
                <a:tc>
                  <a:txBody>
                    <a:bodyPr/>
                    <a:lstStyle/>
                    <a:p>
                      <a:pPr algn="l" fontAlgn="t"/>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a:tc>
                <a:extLst>
                  <a:ext uri="{0D108BD9-81ED-4DB2-BD59-A6C34878D82A}">
                    <a16:rowId xmlns:a16="http://schemas.microsoft.com/office/drawing/2014/main" val="479604850"/>
                  </a:ext>
                </a:extLst>
              </a:tr>
              <a:tr h="3375926">
                <a:tc vMerge="1">
                  <a:txBody>
                    <a:bodyPr/>
                    <a:lstStyle/>
                    <a:p>
                      <a:pPr algn="l" fontAlgn="t"/>
                      <a:endParaRPr lang="en-ZA" sz="1200" b="1" i="0" u="sng" strike="noStrike" dirty="0">
                        <a:solidFill>
                          <a:srgbClr val="0563C1"/>
                        </a:solidFill>
                        <a:effectLst/>
                        <a:latin typeface="Arial" panose="020B0604020202020204" pitchFamily="34" charset="0"/>
                      </a:endParaRPr>
                    </a:p>
                  </a:txBody>
                  <a:tcPr marL="7585" marR="7585" marT="7585" marB="45509">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dirty="0" smtClean="0">
                          <a:effectLst/>
                          <a:latin typeface="Arial" panose="020B0604020202020204" pitchFamily="34" charset="0"/>
                          <a:cs typeface="Arial" panose="020B0604020202020204" pitchFamily="34" charset="0"/>
                        </a:rPr>
                        <a:t>Validated </a:t>
                      </a:r>
                      <a:r>
                        <a:rPr lang="en-ZA" sz="1200" u="none" strike="noStrike" dirty="0">
                          <a:effectLst/>
                          <a:latin typeface="Arial" panose="020B0604020202020204" pitchFamily="34" charset="0"/>
                          <a:cs typeface="Arial" panose="020B0604020202020204" pitchFamily="34" charset="0"/>
                        </a:rPr>
                        <a:t>Q4</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a:tc>
                <a:tc>
                  <a:txBody>
                    <a:bodyPr/>
                    <a:lstStyle/>
                    <a:p>
                      <a:pPr algn="l" fontAlgn="t"/>
                      <a:r>
                        <a:rPr lang="en-ZA" sz="1200" u="none" strike="noStrike" dirty="0">
                          <a:effectLst/>
                          <a:latin typeface="Arial" panose="020B0604020202020204" pitchFamily="34" charset="0"/>
                          <a:cs typeface="Arial" panose="020B0604020202020204" pitchFamily="34" charset="0"/>
                        </a:rPr>
                        <a:t>18</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a:tc>
                <a:tc>
                  <a:txBody>
                    <a:bodyPr/>
                    <a:lstStyle/>
                    <a:p>
                      <a:pPr algn="l" fontAlgn="t"/>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a:tc>
                <a:tc>
                  <a:txBody>
                    <a:bodyPr/>
                    <a:lstStyle/>
                    <a:p>
                      <a:pPr algn="l" fontAlgn="t"/>
                      <a:r>
                        <a:rPr lang="en-ZA" sz="1200" b="0" i="0" u="none" strike="noStrike" dirty="0" smtClean="0">
                          <a:solidFill>
                            <a:srgbClr val="000000"/>
                          </a:solidFill>
                          <a:effectLst/>
                          <a:latin typeface="Arial" panose="020B0604020202020204" pitchFamily="34" charset="0"/>
                        </a:rPr>
                        <a:t>5</a:t>
                      </a:r>
                      <a:endParaRPr lang="en-ZA" sz="1200" b="0" i="0" u="none" strike="noStrike" dirty="0">
                        <a:solidFill>
                          <a:srgbClr val="000000"/>
                        </a:solidFill>
                        <a:effectLst/>
                        <a:latin typeface="Arial" panose="020B0604020202020204" pitchFamily="34" charset="0"/>
                      </a:endParaRPr>
                    </a:p>
                  </a:txBody>
                  <a:tcPr marL="7620" marR="7620" marT="7620">
                    <a:solidFill>
                      <a:srgbClr val="FF0000"/>
                    </a:solidFill>
                  </a:tcPr>
                </a:tc>
                <a:tc>
                  <a:txBody>
                    <a:bodyPr/>
                    <a:lstStyle/>
                    <a:p>
                      <a:pPr algn="l" fontAlgn="t"/>
                      <a:r>
                        <a:rPr lang="en-ZA" sz="1200" b="0" i="0" u="none" strike="noStrike" dirty="0">
                          <a:solidFill>
                            <a:srgbClr val="000000"/>
                          </a:solidFill>
                          <a:effectLst/>
                          <a:latin typeface="Arial" panose="020B0604020202020204" pitchFamily="34" charset="0"/>
                        </a:rPr>
                        <a:t>-</a:t>
                      </a:r>
                      <a:r>
                        <a:rPr lang="en-ZA" sz="1200" b="0" i="0" u="none" strike="noStrike" dirty="0" smtClean="0">
                          <a:solidFill>
                            <a:srgbClr val="000000"/>
                          </a:solidFill>
                          <a:effectLst/>
                          <a:latin typeface="Arial" panose="020B0604020202020204" pitchFamily="34" charset="0"/>
                        </a:rPr>
                        <a:t>13</a:t>
                      </a:r>
                      <a:endParaRPr lang="en-ZA" sz="1200" b="0" i="0" u="none" strike="noStrike" dirty="0">
                        <a:solidFill>
                          <a:srgbClr val="000000"/>
                        </a:solidFill>
                        <a:effectLst/>
                        <a:latin typeface="Arial" panose="020B0604020202020204" pitchFamily="34" charset="0"/>
                      </a:endParaRPr>
                    </a:p>
                  </a:txBody>
                  <a:tcPr marL="7620" marR="7620" marT="762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Arial" panose="020B0604020202020204" pitchFamily="34" charset="0"/>
                          <a:cs typeface="Arial" panose="020B0604020202020204" pitchFamily="34" charset="0"/>
                        </a:rPr>
                        <a:t>The contractors appointed for the construction of the water projects are </a:t>
                      </a:r>
                      <a:r>
                        <a:rPr lang="en-GB" sz="1200" b="0" i="0" u="none" strike="noStrike" dirty="0" smtClean="0">
                          <a:solidFill>
                            <a:srgbClr val="000000"/>
                          </a:solidFill>
                          <a:effectLst/>
                          <a:latin typeface="Arial" panose="020B0604020202020204" pitchFamily="34" charset="0"/>
                          <a:cs typeface="Arial" panose="020B0604020202020204" pitchFamily="34" charset="0"/>
                        </a:rPr>
                        <a:t>under-performing as a result of over </a:t>
                      </a: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commitments and as a result cannot meet PC targets; Contractual disputes and country going into lockdown</a:t>
                      </a:r>
                      <a:endParaRPr lang="en-ZA" sz="1200" dirty="0" smtClean="0">
                        <a:solidFill>
                          <a:schemeClr val="tx1"/>
                        </a:solidFill>
                        <a:effectLst/>
                        <a:latin typeface="Arial" panose="020B0604020202020204" pitchFamily="34" charset="0"/>
                        <a:cs typeface="Arial" panose="020B0604020202020204" pitchFamily="34" charset="0"/>
                      </a:endParaRPr>
                    </a:p>
                  </a:txBody>
                  <a:tcPr marL="7620" marR="7620" marT="762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Suitable subcontractor to support the main contractor appointed, and instructed that a cession agreement be arranged. Process to replace contractors at</a:t>
                      </a:r>
                      <a:r>
                        <a:rPr lang="en-ZA" sz="120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advanced stage; Request for extension of time are being considered and a</a:t>
                      </a:r>
                      <a:r>
                        <a:rPr lang="en-GB" sz="1200" b="0" i="0" u="none" strike="noStrike" dirty="0" smtClean="0">
                          <a:solidFill>
                            <a:srgbClr val="000000"/>
                          </a:solidFill>
                          <a:effectLst/>
                          <a:latin typeface="Arial" panose="020B0604020202020204" pitchFamily="34" charset="0"/>
                        </a:rPr>
                        <a:t> </a:t>
                      </a:r>
                      <a:r>
                        <a:rPr lang="en-GB" sz="1200" b="0" i="0" u="none" strike="noStrike" dirty="0">
                          <a:solidFill>
                            <a:srgbClr val="000000"/>
                          </a:solidFill>
                          <a:effectLst/>
                          <a:latin typeface="Arial" panose="020B0604020202020204" pitchFamily="34" charset="0"/>
                        </a:rPr>
                        <a:t>letter of non compliance </a:t>
                      </a:r>
                      <a:r>
                        <a:rPr lang="en-GB" sz="1200" b="0" i="0" u="none" strike="noStrike" dirty="0" smtClean="0">
                          <a:solidFill>
                            <a:srgbClr val="000000"/>
                          </a:solidFill>
                          <a:effectLst/>
                          <a:latin typeface="Arial" panose="020B0604020202020204" pitchFamily="34" charset="0"/>
                        </a:rPr>
                        <a:t> written </a:t>
                      </a:r>
                      <a:r>
                        <a:rPr lang="en-GB" sz="1200" b="0" i="0" u="none" strike="noStrike" dirty="0">
                          <a:solidFill>
                            <a:srgbClr val="000000"/>
                          </a:solidFill>
                          <a:effectLst/>
                          <a:latin typeface="Arial" panose="020B0604020202020204" pitchFamily="34" charset="0"/>
                        </a:rPr>
                        <a:t>to The Mvula Trust, </a:t>
                      </a:r>
                      <a:r>
                        <a:rPr lang="en-GB" sz="1200" b="0" i="0" u="none" strike="noStrike" dirty="0" smtClean="0">
                          <a:solidFill>
                            <a:srgbClr val="000000"/>
                          </a:solidFill>
                          <a:effectLst/>
                          <a:latin typeface="Arial" panose="020B0604020202020204" pitchFamily="34" charset="0"/>
                        </a:rPr>
                        <a:t>as the implementing agent to </a:t>
                      </a:r>
                      <a:r>
                        <a:rPr lang="en-GB" sz="1200" b="0" i="0" u="none" strike="noStrike" dirty="0">
                          <a:solidFill>
                            <a:srgbClr val="000000"/>
                          </a:solidFill>
                          <a:effectLst/>
                          <a:latin typeface="Arial" panose="020B0604020202020204" pitchFamily="34" charset="0"/>
                        </a:rPr>
                        <a:t>account for poor performance of their appointed contractors. </a:t>
                      </a:r>
                      <a:endParaRPr lang="en-GB" sz="1200" b="0" i="0" u="none" strike="noStrike" dirty="0" smtClean="0">
                        <a:solidFill>
                          <a:srgbClr val="000000"/>
                        </a:solidFill>
                        <a:effectLst/>
                        <a:latin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GB" sz="1200" b="0" i="0" u="none" strike="noStrike" dirty="0" smtClean="0">
                          <a:solidFill>
                            <a:srgbClr val="000000"/>
                          </a:solidFill>
                          <a:effectLst/>
                          <a:latin typeface="Arial" panose="020B0604020202020204" pitchFamily="34" charset="0"/>
                        </a:rPr>
                        <a:t>Evaluating the current performance</a:t>
                      </a:r>
                      <a:r>
                        <a:rPr lang="en-GB" sz="1200" b="0" i="0" u="none" strike="noStrike" baseline="0" dirty="0" smtClean="0">
                          <a:solidFill>
                            <a:srgbClr val="000000"/>
                          </a:solidFill>
                          <a:effectLst/>
                          <a:latin typeface="Arial" panose="020B0604020202020204" pitchFamily="34" charset="0"/>
                        </a:rPr>
                        <a:t> of contractors and consider termination and calling up performance guarantees</a:t>
                      </a:r>
                      <a:r>
                        <a:rPr lang="en-GB" sz="1200" b="0" i="0" u="none" strike="noStrike" dirty="0" smtClean="0">
                          <a:solidFill>
                            <a:srgbClr val="000000"/>
                          </a:solidFill>
                          <a:effectLst/>
                          <a:latin typeface="Arial" panose="020B0604020202020204" pitchFamily="34" charset="0"/>
                        </a:rPr>
                        <a:t> . This</a:t>
                      </a:r>
                      <a:r>
                        <a:rPr lang="en-GB" sz="1200" b="0" i="0" u="none" strike="noStrike" baseline="0" dirty="0" smtClean="0">
                          <a:solidFill>
                            <a:srgbClr val="000000"/>
                          </a:solidFill>
                          <a:effectLst/>
                          <a:latin typeface="Arial" panose="020B0604020202020204" pitchFamily="34" charset="0"/>
                        </a:rPr>
                        <a:t> may include reporting  non performers to NT and CIDB.</a:t>
                      </a:r>
                      <a:endParaRPr lang="en-GB" sz="1200" b="0" i="0" u="none" strike="noStrike" dirty="0" smtClean="0">
                        <a:solidFill>
                          <a:srgbClr val="000000"/>
                        </a:solidFill>
                        <a:effectLst/>
                        <a:latin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GB" sz="1200" b="0" i="0" u="none" strike="noStrike" dirty="0">
                        <a:solidFill>
                          <a:srgbClr val="000000"/>
                        </a:solidFill>
                        <a:effectLst/>
                        <a:latin typeface="Arial" panose="020B0604020202020204" pitchFamily="34" charset="0"/>
                      </a:endParaRPr>
                    </a:p>
                  </a:txBody>
                  <a:tcPr marL="7620" marR="7620" marT="7620"/>
                </a:tc>
                <a:extLst>
                  <a:ext uri="{0D108BD9-81ED-4DB2-BD59-A6C34878D82A}">
                    <a16:rowId xmlns:a16="http://schemas.microsoft.com/office/drawing/2014/main" val="922384990"/>
                  </a:ext>
                </a:extLst>
              </a:tr>
            </a:tbl>
          </a:graphicData>
        </a:graphic>
      </p:graphicFrame>
    </p:spTree>
    <p:custDataLst>
      <p:tags r:id="rId1"/>
    </p:custDataLst>
    <p:extLst>
      <p:ext uri="{BB962C8B-B14F-4D97-AF65-F5344CB8AC3E}">
        <p14:creationId xmlns:p14="http://schemas.microsoft.com/office/powerpoint/2010/main" val="32734957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0" y="692696"/>
            <a:ext cx="12072664" cy="4752528"/>
          </a:xfrm>
        </p:spPr>
        <p:txBody>
          <a:bodyPr>
            <a:noAutofit/>
          </a:bodyPr>
          <a:lstStyle/>
          <a:p>
            <a:r>
              <a:rPr lang="en-ZA" b="1"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ZA" b="1"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GB" sz="6000" b="1" dirty="0" smtClean="0">
                <a:solidFill>
                  <a:schemeClr val="accent2">
                    <a:lumMod val="75000"/>
                  </a:schemeClr>
                </a:solidFill>
                <a:ea typeface="Times New Roman" panose="02020603050405020304" pitchFamily="18" charset="0"/>
              </a:rPr>
              <a:t>FINANCIAL PERFORMANCE AS AT END OF THE 4TH QUARTER OF THE 2019/20 FINANCIAL YEAR</a:t>
            </a:r>
            <a:r>
              <a:rPr lang="en-ZA" b="1"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ZA" b="1"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ZA" sz="3600" b="1" i="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9336" y="5949280"/>
            <a:ext cx="2016224" cy="836712"/>
          </a:xfrm>
          <a:prstGeom prst="rect">
            <a:avLst/>
          </a:prstGeom>
        </p:spPr>
      </p:pic>
      <p:sp>
        <p:nvSpPr>
          <p:cNvPr id="5" name="Rectangle 4"/>
          <p:cNvSpPr/>
          <p:nvPr/>
        </p:nvSpPr>
        <p:spPr>
          <a:xfrm>
            <a:off x="4662380" y="37163"/>
            <a:ext cx="263213" cy="276999"/>
          </a:xfrm>
          <a:prstGeom prst="rect">
            <a:avLst/>
          </a:prstGeom>
        </p:spPr>
        <p:txBody>
          <a:bodyPr wrap="none">
            <a:spAutoFit/>
          </a:bodyPr>
          <a:lstStyle/>
          <a:p>
            <a:pPr algn="r">
              <a:defRPr/>
            </a:pPr>
            <a:fld id="{9DC7CBB9-8A01-486D-A115-199A907CBFA4}" type="slidenum">
              <a:rPr lang="en-ZA" sz="1200">
                <a:solidFill>
                  <a:srgbClr val="898989"/>
                </a:solidFill>
                <a:latin typeface="Calibri"/>
              </a:rPr>
              <a:pPr algn="r">
                <a:defRPr/>
              </a:pPr>
              <a:t>11</a:t>
            </a:fld>
            <a:endParaRPr lang="en-ZA" sz="1200" dirty="0">
              <a:solidFill>
                <a:srgbClr val="898989"/>
              </a:solidFill>
              <a:latin typeface="Calibri"/>
            </a:endParaRPr>
          </a:p>
        </p:txBody>
      </p:sp>
    </p:spTree>
    <p:custDataLst>
      <p:tags r:id="rId1"/>
    </p:custDataLst>
    <p:extLst>
      <p:ext uri="{BB962C8B-B14F-4D97-AF65-F5344CB8AC3E}">
        <p14:creationId xmlns:p14="http://schemas.microsoft.com/office/powerpoint/2010/main" val="27019795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1124744"/>
          </a:xfrm>
        </p:spPr>
        <p:txBody>
          <a:bodyPr>
            <a:noAutofit/>
          </a:bodyPr>
          <a:lstStyle/>
          <a:p>
            <a:r>
              <a:rPr lang="en-ZA" sz="6600" b="1" dirty="0">
                <a:solidFill>
                  <a:schemeClr val="accent2">
                    <a:lumMod val="75000"/>
                  </a:schemeClr>
                </a:solidFill>
              </a:rPr>
              <a:t>INTRODUCTION</a:t>
            </a:r>
          </a:p>
        </p:txBody>
      </p:sp>
      <p:sp>
        <p:nvSpPr>
          <p:cNvPr id="3" name="Content Placeholder 2"/>
          <p:cNvSpPr>
            <a:spLocks noGrp="1"/>
          </p:cNvSpPr>
          <p:nvPr>
            <p:ph idx="1"/>
          </p:nvPr>
        </p:nvSpPr>
        <p:spPr>
          <a:xfrm>
            <a:off x="0" y="980728"/>
            <a:ext cx="12192000" cy="5145437"/>
          </a:xfrm>
        </p:spPr>
        <p:txBody>
          <a:bodyPr>
            <a:normAutofit lnSpcReduction="10000"/>
          </a:bodyPr>
          <a:lstStyle/>
          <a:p>
            <a:pPr algn="just">
              <a:lnSpc>
                <a:spcPct val="150000"/>
              </a:lnSpc>
              <a:spcBef>
                <a:spcPts val="0"/>
              </a:spcBef>
              <a:defRPr/>
            </a:pPr>
            <a:r>
              <a:rPr lang="en-ZA" dirty="0">
                <a:cs typeface="Arial" panose="020B0604020202020204" pitchFamily="34" charset="0"/>
              </a:rPr>
              <a:t>The total Appropriation budget of the Department for the </a:t>
            </a:r>
            <a:r>
              <a:rPr lang="en-ZA" b="1" dirty="0">
                <a:cs typeface="Arial" panose="020B0604020202020204" pitchFamily="34" charset="0"/>
              </a:rPr>
              <a:t>2019/20 financial year amounts to R24.465 billion.</a:t>
            </a:r>
          </a:p>
          <a:p>
            <a:pPr algn="just">
              <a:lnSpc>
                <a:spcPct val="150000"/>
              </a:lnSpc>
              <a:spcBef>
                <a:spcPts val="0"/>
              </a:spcBef>
              <a:defRPr/>
            </a:pPr>
            <a:r>
              <a:rPr lang="en-ZA" b="1" dirty="0">
                <a:cs typeface="Arial" panose="020B0604020202020204" pitchFamily="34" charset="0"/>
              </a:rPr>
              <a:t>82%</a:t>
            </a:r>
            <a:r>
              <a:rPr lang="en-ZA" dirty="0">
                <a:cs typeface="Arial" panose="020B0604020202020204" pitchFamily="34" charset="0"/>
              </a:rPr>
              <a:t> of the budget amounting to </a:t>
            </a:r>
            <a:r>
              <a:rPr lang="en-ZA" b="1" dirty="0">
                <a:cs typeface="Arial" panose="020B0604020202020204" pitchFamily="34" charset="0"/>
              </a:rPr>
              <a:t>R20.119 billion </a:t>
            </a:r>
            <a:r>
              <a:rPr lang="en-ZA" dirty="0">
                <a:cs typeface="Arial" panose="020B0604020202020204" pitchFamily="34" charset="0"/>
              </a:rPr>
              <a:t>is allocated to transfer payments as follows:</a:t>
            </a:r>
          </a:p>
          <a:p>
            <a:pPr lvl="1" algn="just">
              <a:lnSpc>
                <a:spcPct val="150000"/>
              </a:lnSpc>
              <a:spcBef>
                <a:spcPts val="0"/>
              </a:spcBef>
              <a:buClr>
                <a:srgbClr val="C0504D">
                  <a:lumMod val="50000"/>
                </a:srgbClr>
              </a:buClr>
              <a:defRPr/>
            </a:pPr>
            <a:r>
              <a:rPr lang="en-ZA" sz="3200" dirty="0">
                <a:cs typeface="Arial" panose="020B0604020202020204" pitchFamily="34" charset="0"/>
              </a:rPr>
              <a:t>Conditional Grants: </a:t>
            </a:r>
            <a:r>
              <a:rPr lang="en-ZA" sz="3200" b="1" dirty="0">
                <a:cs typeface="Arial" panose="020B0604020202020204" pitchFamily="34" charset="0"/>
              </a:rPr>
              <a:t>R18.569 </a:t>
            </a:r>
            <a:r>
              <a:rPr lang="en-ZA" sz="3200" b="1" dirty="0" smtClean="0">
                <a:cs typeface="Arial" panose="020B0604020202020204" pitchFamily="34" charset="0"/>
              </a:rPr>
              <a:t>billion.</a:t>
            </a:r>
            <a:endParaRPr lang="en-ZA" sz="3200" b="1" dirty="0">
              <a:cs typeface="Arial" panose="020B0604020202020204" pitchFamily="34" charset="0"/>
            </a:endParaRPr>
          </a:p>
          <a:p>
            <a:pPr lvl="1" algn="just">
              <a:lnSpc>
                <a:spcPct val="150000"/>
              </a:lnSpc>
              <a:spcBef>
                <a:spcPts val="0"/>
              </a:spcBef>
              <a:buClr>
                <a:srgbClr val="C0504D">
                  <a:lumMod val="50000"/>
                </a:srgbClr>
              </a:buClr>
              <a:defRPr/>
            </a:pPr>
            <a:r>
              <a:rPr lang="en-ZA" sz="3200" dirty="0">
                <a:cs typeface="Arial" panose="020B0604020202020204" pitchFamily="34" charset="0"/>
              </a:rPr>
              <a:t>Transfers to Public Entities: </a:t>
            </a:r>
            <a:r>
              <a:rPr lang="en-ZA" sz="3200" b="1" dirty="0">
                <a:cs typeface="Arial" panose="020B0604020202020204" pitchFamily="34" charset="0"/>
              </a:rPr>
              <a:t>R155.1 </a:t>
            </a:r>
            <a:r>
              <a:rPr lang="en-ZA" sz="3200" b="1" dirty="0" smtClean="0">
                <a:cs typeface="Arial" panose="020B0604020202020204" pitchFamily="34" charset="0"/>
              </a:rPr>
              <a:t>million.</a:t>
            </a:r>
            <a:endParaRPr lang="en-ZA" sz="3200" b="1" dirty="0">
              <a:cs typeface="Arial" panose="020B0604020202020204" pitchFamily="34" charset="0"/>
            </a:endParaRPr>
          </a:p>
          <a:p>
            <a:pPr lvl="1" algn="just">
              <a:lnSpc>
                <a:spcPct val="150000"/>
              </a:lnSpc>
              <a:spcBef>
                <a:spcPts val="0"/>
              </a:spcBef>
              <a:buClr>
                <a:srgbClr val="C0504D">
                  <a:lumMod val="50000"/>
                </a:srgbClr>
              </a:buClr>
              <a:defRPr/>
            </a:pPr>
            <a:r>
              <a:rPr lang="en-ZA" sz="3200" dirty="0">
                <a:cs typeface="Arial" panose="020B0604020202020204" pitchFamily="34" charset="0"/>
              </a:rPr>
              <a:t>Other Transfers: </a:t>
            </a:r>
            <a:r>
              <a:rPr lang="en-ZA" sz="3200" b="1" dirty="0" smtClean="0">
                <a:cs typeface="Arial" panose="020B0604020202020204" pitchFamily="34" charset="0"/>
              </a:rPr>
              <a:t>R1.395 billion.</a:t>
            </a:r>
            <a:endParaRPr lang="en-ZA" sz="3200" b="1" dirty="0">
              <a:cs typeface="Arial" panose="020B0604020202020204" pitchFamily="34" charset="0"/>
            </a:endParaRPr>
          </a:p>
          <a:p>
            <a:pPr lvl="1" algn="just">
              <a:lnSpc>
                <a:spcPct val="150000"/>
              </a:lnSpc>
              <a:spcBef>
                <a:spcPts val="0"/>
              </a:spcBef>
              <a:buClr>
                <a:srgbClr val="C0504D">
                  <a:lumMod val="50000"/>
                </a:srgbClr>
              </a:buClr>
              <a:defRPr/>
            </a:pPr>
            <a:endParaRPr lang="en-ZA" sz="2400" dirty="0">
              <a:latin typeface="Arial" panose="020B0604020202020204" pitchFamily="34" charset="0"/>
              <a:cs typeface="Arial" panose="020B0604020202020204" pitchFamily="34" charset="0"/>
            </a:endParaRPr>
          </a:p>
          <a:p>
            <a:endParaRPr lang="en-ZA" sz="2800" dirty="0"/>
          </a:p>
        </p:txBody>
      </p:sp>
      <p:pic>
        <p:nvPicPr>
          <p:cNvPr id="4" name="Picture 3"/>
          <p:cNvPicPr>
            <a:picLocks noChangeAspect="1"/>
          </p:cNvPicPr>
          <p:nvPr/>
        </p:nvPicPr>
        <p:blipFill>
          <a:blip r:embed="rId3"/>
          <a:stretch>
            <a:fillRect/>
          </a:stretch>
        </p:blipFill>
        <p:spPr>
          <a:xfrm>
            <a:off x="0" y="6021288"/>
            <a:ext cx="2279576" cy="836712"/>
          </a:xfrm>
          <a:prstGeom prst="rect">
            <a:avLst/>
          </a:prstGeom>
        </p:spPr>
      </p:pic>
      <p:sp>
        <p:nvSpPr>
          <p:cNvPr id="5" name="Slide Number Placeholder 4"/>
          <p:cNvSpPr>
            <a:spLocks noGrp="1"/>
          </p:cNvSpPr>
          <p:nvPr>
            <p:ph type="sldNum" sz="quarter" idx="4294967295"/>
          </p:nvPr>
        </p:nvSpPr>
        <p:spPr>
          <a:xfrm>
            <a:off x="8737600" y="6356352"/>
            <a:ext cx="1390848" cy="365125"/>
          </a:xfrm>
        </p:spPr>
        <p:txBody>
          <a:bodyPr/>
          <a:lstStyle/>
          <a:p>
            <a:fld id="{E2C0AE55-7E06-4976-960B-3D98813CB3CF}" type="slidenum">
              <a:rPr lang="en-ZA" smtClean="0">
                <a:solidFill>
                  <a:prstClr val="black">
                    <a:tint val="75000"/>
                  </a:prstClr>
                </a:solidFill>
              </a:rPr>
              <a:pPr/>
              <a:t>12</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val="3695663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072664" cy="861689"/>
          </a:xfrm>
        </p:spPr>
        <p:txBody>
          <a:bodyPr>
            <a:noAutofit/>
          </a:bodyPr>
          <a:lstStyle/>
          <a:p>
            <a:r>
              <a:rPr lang="en-ZA" sz="7200" b="1" dirty="0">
                <a:solidFill>
                  <a:schemeClr val="accent2">
                    <a:lumMod val="75000"/>
                  </a:schemeClr>
                </a:solidFill>
              </a:rPr>
              <a:t>INTRODUCTION</a:t>
            </a:r>
          </a:p>
        </p:txBody>
      </p:sp>
      <p:sp>
        <p:nvSpPr>
          <p:cNvPr id="3" name="Content Placeholder 2"/>
          <p:cNvSpPr>
            <a:spLocks noGrp="1"/>
          </p:cNvSpPr>
          <p:nvPr>
            <p:ph idx="1"/>
          </p:nvPr>
        </p:nvSpPr>
        <p:spPr>
          <a:xfrm>
            <a:off x="0" y="1052738"/>
            <a:ext cx="12072664" cy="5112566"/>
          </a:xfrm>
        </p:spPr>
        <p:txBody>
          <a:bodyPr>
            <a:normAutofit fontScale="92500" lnSpcReduction="20000"/>
          </a:bodyPr>
          <a:lstStyle/>
          <a:p>
            <a:pPr algn="just">
              <a:lnSpc>
                <a:spcPct val="150000"/>
              </a:lnSpc>
              <a:spcBef>
                <a:spcPts val="0"/>
              </a:spcBef>
              <a:defRPr/>
            </a:pPr>
            <a:r>
              <a:rPr lang="en-ZA" dirty="0">
                <a:cs typeface="Arial" panose="020B0604020202020204" pitchFamily="34" charset="0"/>
              </a:rPr>
              <a:t>The remainder of the budget (</a:t>
            </a:r>
            <a:r>
              <a:rPr lang="en-ZA" b="1" dirty="0">
                <a:cs typeface="Arial" panose="020B0604020202020204" pitchFamily="34" charset="0"/>
              </a:rPr>
              <a:t>R4.346 billion</a:t>
            </a:r>
            <a:r>
              <a:rPr lang="en-ZA" dirty="0">
                <a:cs typeface="Arial" panose="020B0604020202020204" pitchFamily="34" charset="0"/>
              </a:rPr>
              <a:t>) is allocated to the following:</a:t>
            </a:r>
          </a:p>
          <a:p>
            <a:pPr lvl="1" algn="just">
              <a:lnSpc>
                <a:spcPct val="150000"/>
              </a:lnSpc>
              <a:spcBef>
                <a:spcPts val="0"/>
              </a:spcBef>
              <a:buClr>
                <a:srgbClr val="C0504D">
                  <a:lumMod val="50000"/>
                </a:srgbClr>
              </a:buClr>
              <a:defRPr/>
            </a:pPr>
            <a:r>
              <a:rPr lang="en-ZA" sz="3200" dirty="0">
                <a:cs typeface="Arial" panose="020B0604020202020204" pitchFamily="34" charset="0"/>
              </a:rPr>
              <a:t>Compensation of Employees: </a:t>
            </a:r>
            <a:r>
              <a:rPr lang="en-ZA" sz="3200" b="1" dirty="0">
                <a:cs typeface="Arial" panose="020B0604020202020204" pitchFamily="34" charset="0"/>
              </a:rPr>
              <a:t>R479.5 million.</a:t>
            </a:r>
          </a:p>
          <a:p>
            <a:pPr lvl="1" algn="just">
              <a:lnSpc>
                <a:spcPct val="150000"/>
              </a:lnSpc>
              <a:spcBef>
                <a:spcPts val="0"/>
              </a:spcBef>
              <a:buClr>
                <a:srgbClr val="C0504D">
                  <a:lumMod val="50000"/>
                </a:srgbClr>
              </a:buClr>
              <a:defRPr/>
            </a:pPr>
            <a:r>
              <a:rPr lang="en-ZA" sz="3200" dirty="0">
                <a:cs typeface="Arial" panose="020B0604020202020204" pitchFamily="34" charset="0"/>
              </a:rPr>
              <a:t>Examiners and Moderators: </a:t>
            </a:r>
            <a:r>
              <a:rPr lang="en-ZA" sz="3200" b="1" dirty="0">
                <a:cs typeface="Arial" panose="020B0604020202020204" pitchFamily="34" charset="0"/>
              </a:rPr>
              <a:t>R21.0 million.</a:t>
            </a:r>
          </a:p>
          <a:p>
            <a:pPr lvl="1" algn="just">
              <a:lnSpc>
                <a:spcPct val="150000"/>
              </a:lnSpc>
              <a:spcBef>
                <a:spcPts val="0"/>
              </a:spcBef>
              <a:buClr>
                <a:srgbClr val="C0504D">
                  <a:lumMod val="50000"/>
                </a:srgbClr>
              </a:buClr>
              <a:defRPr/>
            </a:pPr>
            <a:r>
              <a:rPr lang="en-ZA" sz="3200" dirty="0">
                <a:cs typeface="Arial" panose="020B0604020202020204" pitchFamily="34" charset="0"/>
              </a:rPr>
              <a:t>Earmarked Funds: </a:t>
            </a:r>
            <a:r>
              <a:rPr lang="en-ZA" sz="3200" b="1" dirty="0">
                <a:cs typeface="Arial" panose="020B0604020202020204" pitchFamily="34" charset="0"/>
              </a:rPr>
              <a:t>R1.185 billion</a:t>
            </a:r>
            <a:r>
              <a:rPr lang="en-ZA" sz="3200" dirty="0">
                <a:cs typeface="Arial" panose="020B0604020202020204" pitchFamily="34" charset="0"/>
              </a:rPr>
              <a:t>.</a:t>
            </a:r>
          </a:p>
          <a:p>
            <a:pPr lvl="1" algn="just">
              <a:lnSpc>
                <a:spcPct val="150000"/>
              </a:lnSpc>
              <a:spcBef>
                <a:spcPts val="0"/>
              </a:spcBef>
              <a:buClr>
                <a:srgbClr val="C0504D">
                  <a:lumMod val="50000"/>
                </a:srgbClr>
              </a:buClr>
              <a:defRPr/>
            </a:pPr>
            <a:r>
              <a:rPr lang="en-ZA" sz="3200" dirty="0">
                <a:cs typeface="Arial" panose="020B0604020202020204" pitchFamily="34" charset="0"/>
              </a:rPr>
              <a:t>Office Accommodation: </a:t>
            </a:r>
            <a:r>
              <a:rPr lang="en-ZA" sz="3200" b="1" dirty="0">
                <a:cs typeface="Arial" panose="020B0604020202020204" pitchFamily="34" charset="0"/>
              </a:rPr>
              <a:t>R209.2 million.</a:t>
            </a:r>
          </a:p>
          <a:p>
            <a:pPr lvl="1" algn="just">
              <a:lnSpc>
                <a:spcPct val="150000"/>
              </a:lnSpc>
              <a:spcBef>
                <a:spcPts val="0"/>
              </a:spcBef>
              <a:buClr>
                <a:srgbClr val="C0504D">
                  <a:lumMod val="50000"/>
                </a:srgbClr>
              </a:buClr>
              <a:defRPr/>
            </a:pPr>
            <a:r>
              <a:rPr lang="en-ZA" sz="3200" dirty="0">
                <a:cs typeface="Arial" panose="020B0604020202020204" pitchFamily="34" charset="0"/>
              </a:rPr>
              <a:t>Specifically and Exclusively Appropriated: </a:t>
            </a:r>
            <a:r>
              <a:rPr lang="en-ZA" sz="3200" b="1" dirty="0">
                <a:cs typeface="Arial" panose="020B0604020202020204" pitchFamily="34" charset="0"/>
              </a:rPr>
              <a:t>R1.986 billion.</a:t>
            </a:r>
          </a:p>
          <a:p>
            <a:pPr lvl="1" algn="just">
              <a:lnSpc>
                <a:spcPct val="150000"/>
              </a:lnSpc>
              <a:spcBef>
                <a:spcPts val="0"/>
              </a:spcBef>
              <a:buClr>
                <a:srgbClr val="C0504D">
                  <a:lumMod val="50000"/>
                </a:srgbClr>
              </a:buClr>
              <a:defRPr/>
            </a:pPr>
            <a:r>
              <a:rPr lang="en-ZA" sz="3200" dirty="0">
                <a:cs typeface="Arial" panose="020B0604020202020204" pitchFamily="34" charset="0"/>
              </a:rPr>
              <a:t>Departmental Operations: </a:t>
            </a:r>
            <a:r>
              <a:rPr lang="en-ZA" sz="3200" b="1" dirty="0">
                <a:cs typeface="Arial" panose="020B0604020202020204" pitchFamily="34" charset="0"/>
              </a:rPr>
              <a:t>R224.0 million.</a:t>
            </a:r>
          </a:p>
          <a:p>
            <a:pPr lvl="1" algn="just">
              <a:lnSpc>
                <a:spcPct val="150000"/>
              </a:lnSpc>
              <a:spcBef>
                <a:spcPts val="0"/>
              </a:spcBef>
              <a:buClr>
                <a:srgbClr val="C0504D">
                  <a:lumMod val="50000"/>
                </a:srgbClr>
              </a:buClr>
              <a:defRPr/>
            </a:pPr>
            <a:r>
              <a:rPr lang="en-ZA" sz="3200" dirty="0">
                <a:cs typeface="Arial" panose="020B0604020202020204" pitchFamily="34" charset="0"/>
              </a:rPr>
              <a:t>Departmental Projects: </a:t>
            </a:r>
            <a:r>
              <a:rPr lang="en-ZA" sz="3200" b="1" dirty="0">
                <a:cs typeface="Arial" panose="020B0604020202020204" pitchFamily="34" charset="0"/>
              </a:rPr>
              <a:t>R241.0 million.</a:t>
            </a:r>
          </a:p>
          <a:p>
            <a:pPr lvl="1" algn="just">
              <a:lnSpc>
                <a:spcPct val="150000"/>
              </a:lnSpc>
              <a:spcBef>
                <a:spcPts val="0"/>
              </a:spcBef>
              <a:buClr>
                <a:srgbClr val="C0504D">
                  <a:lumMod val="50000"/>
                </a:srgbClr>
              </a:buClr>
              <a:defRPr/>
            </a:pPr>
            <a:endParaRPr lang="en-ZA" sz="2400" dirty="0">
              <a:solidFill>
                <a:schemeClr val="tx1">
                  <a:lumMod val="95000"/>
                  <a:lumOff val="5000"/>
                </a:schemeClr>
              </a:solidFill>
              <a:latin typeface="Arial" panose="020B0604020202020204" pitchFamily="34" charset="0"/>
              <a:cs typeface="Arial" panose="020B0604020202020204" pitchFamily="34" charset="0"/>
            </a:endParaRPr>
          </a:p>
          <a:p>
            <a:endParaRPr lang="en-ZA" sz="2800" dirty="0"/>
          </a:p>
        </p:txBody>
      </p:sp>
      <p:pic>
        <p:nvPicPr>
          <p:cNvPr id="4" name="Picture 3"/>
          <p:cNvPicPr>
            <a:picLocks noChangeAspect="1"/>
          </p:cNvPicPr>
          <p:nvPr/>
        </p:nvPicPr>
        <p:blipFill>
          <a:blip r:embed="rId3"/>
          <a:stretch>
            <a:fillRect/>
          </a:stretch>
        </p:blipFill>
        <p:spPr>
          <a:xfrm>
            <a:off x="0" y="6012180"/>
            <a:ext cx="2207568" cy="845820"/>
          </a:xfrm>
          <a:prstGeom prst="rect">
            <a:avLst/>
          </a:prstGeom>
        </p:spPr>
      </p:pic>
      <p:sp>
        <p:nvSpPr>
          <p:cNvPr id="5" name="Slide Number Placeholder 4"/>
          <p:cNvSpPr>
            <a:spLocks noGrp="1"/>
          </p:cNvSpPr>
          <p:nvPr>
            <p:ph type="sldNum" sz="quarter" idx="4294967295"/>
          </p:nvPr>
        </p:nvSpPr>
        <p:spPr>
          <a:xfrm>
            <a:off x="8737600" y="6356352"/>
            <a:ext cx="1390848" cy="365125"/>
          </a:xfrm>
        </p:spPr>
        <p:txBody>
          <a:bodyPr/>
          <a:lstStyle/>
          <a:p>
            <a:fld id="{E2C0AE55-7E06-4976-960B-3D98813CB3CF}" type="slidenum">
              <a:rPr lang="en-ZA" smtClean="0">
                <a:solidFill>
                  <a:prstClr val="black">
                    <a:tint val="75000"/>
                  </a:prstClr>
                </a:solidFill>
              </a:rPr>
              <a:pPr/>
              <a:t>13</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val="3727786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1"/>
            <a:ext cx="11521280" cy="678533"/>
          </a:xfrm>
        </p:spPr>
        <p:txBody>
          <a:bodyPr>
            <a:normAutofit/>
          </a:bodyPr>
          <a:lstStyle/>
          <a:p>
            <a:r>
              <a:rPr lang="en-ZA" sz="3600" b="1" dirty="0">
                <a:solidFill>
                  <a:schemeClr val="accent2">
                    <a:lumMod val="75000"/>
                  </a:schemeClr>
                </a:solidFill>
              </a:rPr>
              <a:t>INTRODUCTION (cont.)</a:t>
            </a:r>
          </a:p>
        </p:txBody>
      </p:sp>
      <p:sp>
        <p:nvSpPr>
          <p:cNvPr id="3" name="Content Placeholder 2"/>
          <p:cNvSpPr>
            <a:spLocks noGrp="1"/>
          </p:cNvSpPr>
          <p:nvPr>
            <p:ph idx="1"/>
          </p:nvPr>
        </p:nvSpPr>
        <p:spPr>
          <a:xfrm>
            <a:off x="119336" y="548680"/>
            <a:ext cx="11953328" cy="5976664"/>
          </a:xfrm>
        </p:spPr>
        <p:txBody>
          <a:bodyPr>
            <a:noAutofit/>
          </a:bodyPr>
          <a:lstStyle/>
          <a:p>
            <a:pPr algn="just">
              <a:lnSpc>
                <a:spcPct val="150000"/>
              </a:lnSpc>
              <a:defRPr/>
            </a:pPr>
            <a:r>
              <a:rPr lang="en-ZA" sz="1600" dirty="0">
                <a:cs typeface="Arial" panose="020B0604020202020204" pitchFamily="34" charset="0"/>
              </a:rPr>
              <a:t>The total actual expenditure of the Department for the 2019/20 financial year fourth quarter amounts to </a:t>
            </a:r>
            <a:r>
              <a:rPr lang="en-ZA" sz="1600" b="1" dirty="0">
                <a:cs typeface="Arial" panose="020B0604020202020204" pitchFamily="34" charset="0"/>
              </a:rPr>
              <a:t>R23.731 billion.</a:t>
            </a:r>
          </a:p>
          <a:p>
            <a:pPr algn="just">
              <a:lnSpc>
                <a:spcPct val="150000"/>
              </a:lnSpc>
              <a:defRPr/>
            </a:pPr>
            <a:r>
              <a:rPr lang="en-ZA" sz="1600" dirty="0">
                <a:cs typeface="Arial" panose="020B0604020202020204" pitchFamily="34" charset="0"/>
              </a:rPr>
              <a:t>Expenditure amounting to </a:t>
            </a:r>
            <a:r>
              <a:rPr lang="en-ZA" sz="1600" b="1" dirty="0">
                <a:cs typeface="Arial" panose="020B0604020202020204" pitchFamily="34" charset="0"/>
              </a:rPr>
              <a:t>R20.111 billion </a:t>
            </a:r>
            <a:r>
              <a:rPr lang="en-ZA" sz="1600" dirty="0">
                <a:cs typeface="Arial" panose="020B0604020202020204" pitchFamily="34" charset="0"/>
              </a:rPr>
              <a:t>is made up of transfer payments as follows:</a:t>
            </a:r>
          </a:p>
          <a:p>
            <a:pPr lvl="1" algn="just">
              <a:lnSpc>
                <a:spcPct val="150000"/>
              </a:lnSpc>
              <a:defRPr/>
            </a:pPr>
            <a:r>
              <a:rPr lang="en-ZA" sz="1600" dirty="0">
                <a:cs typeface="Arial" panose="020B0604020202020204" pitchFamily="34" charset="0"/>
              </a:rPr>
              <a:t>Conditional Grants: R18.561 billion</a:t>
            </a:r>
          </a:p>
          <a:p>
            <a:pPr lvl="1" algn="just">
              <a:lnSpc>
                <a:spcPct val="150000"/>
              </a:lnSpc>
              <a:defRPr/>
            </a:pPr>
            <a:r>
              <a:rPr lang="en-ZA" sz="1600" dirty="0">
                <a:cs typeface="Arial" panose="020B0604020202020204" pitchFamily="34" charset="0"/>
              </a:rPr>
              <a:t>Transfers to Public Entities: R155.1 million</a:t>
            </a:r>
          </a:p>
          <a:p>
            <a:pPr lvl="1" algn="just">
              <a:lnSpc>
                <a:spcPct val="150000"/>
              </a:lnSpc>
              <a:defRPr/>
            </a:pPr>
            <a:r>
              <a:rPr lang="en-ZA" sz="1600" dirty="0">
                <a:cs typeface="Arial" panose="020B0604020202020204" pitchFamily="34" charset="0"/>
              </a:rPr>
              <a:t>Other Transfers: R1.395 billion:</a:t>
            </a:r>
          </a:p>
          <a:p>
            <a:pPr algn="just">
              <a:lnSpc>
                <a:spcPct val="150000"/>
              </a:lnSpc>
              <a:defRPr/>
            </a:pPr>
            <a:r>
              <a:rPr lang="en-ZA" sz="1600" dirty="0">
                <a:cs typeface="Arial" panose="020B0604020202020204" pitchFamily="34" charset="0"/>
              </a:rPr>
              <a:t>The remainder of the expenditure (</a:t>
            </a:r>
            <a:r>
              <a:rPr lang="en-ZA" sz="1600" b="1" dirty="0">
                <a:cs typeface="Arial" panose="020B0604020202020204" pitchFamily="34" charset="0"/>
              </a:rPr>
              <a:t>R3.620 billion</a:t>
            </a:r>
            <a:r>
              <a:rPr lang="en-ZA" sz="1600" dirty="0">
                <a:cs typeface="Arial" panose="020B0604020202020204" pitchFamily="34" charset="0"/>
              </a:rPr>
              <a:t>) is made up as follows</a:t>
            </a:r>
          </a:p>
          <a:p>
            <a:pPr lvl="1" algn="just">
              <a:lnSpc>
                <a:spcPct val="150000"/>
              </a:lnSpc>
              <a:defRPr/>
            </a:pPr>
            <a:r>
              <a:rPr lang="en-ZA" sz="1600" dirty="0">
                <a:cs typeface="Arial" panose="020B0604020202020204" pitchFamily="34" charset="0"/>
              </a:rPr>
              <a:t>Compensation of Employees: R465.0 million</a:t>
            </a:r>
          </a:p>
          <a:p>
            <a:pPr lvl="1" algn="just">
              <a:lnSpc>
                <a:spcPct val="150000"/>
              </a:lnSpc>
              <a:defRPr/>
            </a:pPr>
            <a:r>
              <a:rPr lang="en-ZA" sz="1600" dirty="0">
                <a:cs typeface="Arial" panose="020B0604020202020204" pitchFamily="34" charset="0"/>
              </a:rPr>
              <a:t>Examiners and Moderators: R21.5 million</a:t>
            </a:r>
          </a:p>
          <a:p>
            <a:pPr lvl="1" algn="just">
              <a:lnSpc>
                <a:spcPct val="150000"/>
              </a:lnSpc>
              <a:defRPr/>
            </a:pPr>
            <a:r>
              <a:rPr lang="en-ZA" sz="1600" dirty="0">
                <a:cs typeface="Arial" panose="020B0604020202020204" pitchFamily="34" charset="0"/>
              </a:rPr>
              <a:t>Earmarked Funds: R1.164 billion</a:t>
            </a:r>
          </a:p>
          <a:p>
            <a:pPr lvl="1" algn="just">
              <a:lnSpc>
                <a:spcPct val="150000"/>
              </a:lnSpc>
              <a:defRPr/>
            </a:pPr>
            <a:r>
              <a:rPr lang="en-ZA" sz="1600" dirty="0">
                <a:cs typeface="Arial" panose="020B0604020202020204" pitchFamily="34" charset="0"/>
              </a:rPr>
              <a:t>Office Accommodation : R203.7 million</a:t>
            </a:r>
          </a:p>
          <a:p>
            <a:pPr lvl="1" algn="just">
              <a:lnSpc>
                <a:spcPct val="150000"/>
              </a:lnSpc>
              <a:defRPr/>
            </a:pPr>
            <a:r>
              <a:rPr lang="en-ZA" sz="1600" dirty="0">
                <a:cs typeface="Arial" panose="020B0604020202020204" pitchFamily="34" charset="0"/>
              </a:rPr>
              <a:t>Specifically and Exclusively Appropriated: R1.353 billion</a:t>
            </a:r>
          </a:p>
          <a:p>
            <a:pPr lvl="1" algn="just">
              <a:lnSpc>
                <a:spcPct val="150000"/>
              </a:lnSpc>
              <a:defRPr/>
            </a:pPr>
            <a:r>
              <a:rPr lang="en-ZA" sz="1600" dirty="0">
                <a:cs typeface="Arial" panose="020B0604020202020204" pitchFamily="34" charset="0"/>
              </a:rPr>
              <a:t>Departmental Operations: R223.5 million</a:t>
            </a:r>
          </a:p>
          <a:p>
            <a:pPr lvl="1" algn="just">
              <a:lnSpc>
                <a:spcPct val="150000"/>
              </a:lnSpc>
              <a:defRPr/>
            </a:pPr>
            <a:r>
              <a:rPr lang="en-ZA" sz="1600" dirty="0">
                <a:cs typeface="Arial" panose="020B0604020202020204" pitchFamily="34" charset="0"/>
              </a:rPr>
              <a:t>Departmental Projects: R190.1 million</a:t>
            </a:r>
          </a:p>
          <a:p>
            <a:endParaRPr lang="en-ZA" sz="1600" dirty="0"/>
          </a:p>
        </p:txBody>
      </p:sp>
      <p:pic>
        <p:nvPicPr>
          <p:cNvPr id="4" name="Picture 3"/>
          <p:cNvPicPr>
            <a:picLocks noChangeAspect="1"/>
          </p:cNvPicPr>
          <p:nvPr/>
        </p:nvPicPr>
        <p:blipFill>
          <a:blip r:embed="rId3"/>
          <a:stretch>
            <a:fillRect/>
          </a:stretch>
        </p:blipFill>
        <p:spPr>
          <a:xfrm>
            <a:off x="119336" y="6237312"/>
            <a:ext cx="2088232" cy="620688"/>
          </a:xfrm>
          <a:prstGeom prst="rect">
            <a:avLst/>
          </a:prstGeom>
        </p:spPr>
      </p:pic>
      <p:sp>
        <p:nvSpPr>
          <p:cNvPr id="5" name="Slide Number Placeholder 4"/>
          <p:cNvSpPr>
            <a:spLocks noGrp="1"/>
          </p:cNvSpPr>
          <p:nvPr>
            <p:ph type="sldNum" sz="quarter" idx="4294967295"/>
          </p:nvPr>
        </p:nvSpPr>
        <p:spPr>
          <a:xfrm>
            <a:off x="8737600" y="6356352"/>
            <a:ext cx="1390848" cy="365125"/>
          </a:xfrm>
        </p:spPr>
        <p:txBody>
          <a:bodyPr/>
          <a:lstStyle/>
          <a:p>
            <a:fld id="{E2C0AE55-7E06-4976-960B-3D98813CB3CF}" type="slidenum">
              <a:rPr lang="en-ZA" smtClean="0">
                <a:solidFill>
                  <a:prstClr val="black">
                    <a:tint val="75000"/>
                  </a:prstClr>
                </a:solidFill>
              </a:rPr>
              <a:pPr/>
              <a:t>14</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val="2229860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00656" cy="782318"/>
          </a:xfrm>
        </p:spPr>
        <p:txBody>
          <a:bodyPr>
            <a:noAutofit/>
          </a:bodyPr>
          <a:lstStyle/>
          <a:p>
            <a:r>
              <a:rPr lang="en-US" dirty="0">
                <a:solidFill>
                  <a:schemeClr val="accent2">
                    <a:lumMod val="75000"/>
                  </a:schemeClr>
                </a:solidFill>
              </a:rPr>
              <a:t/>
            </a:r>
            <a:br>
              <a:rPr lang="en-US" dirty="0">
                <a:solidFill>
                  <a:schemeClr val="accent2">
                    <a:lumMod val="75000"/>
                  </a:schemeClr>
                </a:solidFill>
              </a:rPr>
            </a:br>
            <a:r>
              <a:rPr lang="en-US" dirty="0">
                <a:solidFill>
                  <a:schemeClr val="accent2">
                    <a:lumMod val="75000"/>
                  </a:schemeClr>
                </a:solidFill>
              </a:rPr>
              <a:t/>
            </a:r>
            <a:br>
              <a:rPr lang="en-US" dirty="0">
                <a:solidFill>
                  <a:schemeClr val="accent2">
                    <a:lumMod val="75000"/>
                  </a:schemeClr>
                </a:solidFill>
              </a:rPr>
            </a:br>
            <a:r>
              <a:rPr lang="en-US" b="1" dirty="0">
                <a:solidFill>
                  <a:schemeClr val="accent2">
                    <a:lumMod val="75000"/>
                  </a:schemeClr>
                </a:solidFill>
              </a:rPr>
              <a:t>ALLOCATION AGAINST ACTUAL EXPENDITURE PER PROGRAMME FOR THE 2019/20 FINANCIAL YEAR</a:t>
            </a:r>
            <a:r>
              <a:rPr lang="en-US" dirty="0">
                <a:solidFill>
                  <a:schemeClr val="accent2">
                    <a:lumMod val="75000"/>
                  </a:schemeClr>
                </a:solidFill>
              </a:rPr>
              <a:t/>
            </a:r>
            <a:br>
              <a:rPr lang="en-US" dirty="0">
                <a:solidFill>
                  <a:schemeClr val="accent2">
                    <a:lumMod val="75000"/>
                  </a:schemeClr>
                </a:solidFill>
              </a:rPr>
            </a:br>
            <a:endParaRPr lang="en-ZA" dirty="0">
              <a:solidFill>
                <a:schemeClr val="accent2">
                  <a:lumMod val="75000"/>
                </a:schemeClr>
              </a:solidFill>
            </a:endParaRPr>
          </a:p>
        </p:txBody>
      </p:sp>
      <p:graphicFrame>
        <p:nvGraphicFramePr>
          <p:cNvPr id="4" name="Content Placeholder 3"/>
          <p:cNvGraphicFramePr>
            <a:graphicFrameLocks noGrp="1"/>
          </p:cNvGraphicFramePr>
          <p:nvPr>
            <p:ph idx="1"/>
            <p:extLst/>
          </p:nvPr>
        </p:nvGraphicFramePr>
        <p:xfrm>
          <a:off x="-14396" y="1445981"/>
          <a:ext cx="12087061" cy="4968551"/>
        </p:xfrm>
        <a:graphic>
          <a:graphicData uri="http://schemas.openxmlformats.org/drawingml/2006/table">
            <a:tbl>
              <a:tblPr firstRow="1" bandRow="1">
                <a:tableStyleId>{5C22544A-7EE6-4342-B048-85BDC9FD1C3A}</a:tableStyleId>
              </a:tblPr>
              <a:tblGrid>
                <a:gridCol w="4411276">
                  <a:extLst>
                    <a:ext uri="{9D8B030D-6E8A-4147-A177-3AD203B41FA5}">
                      <a16:colId xmlns:a16="http://schemas.microsoft.com/office/drawing/2014/main" val="20000"/>
                    </a:ext>
                  </a:extLst>
                </a:gridCol>
                <a:gridCol w="2310666">
                  <a:extLst>
                    <a:ext uri="{9D8B030D-6E8A-4147-A177-3AD203B41FA5}">
                      <a16:colId xmlns:a16="http://schemas.microsoft.com/office/drawing/2014/main" val="20001"/>
                    </a:ext>
                  </a:extLst>
                </a:gridCol>
                <a:gridCol w="1995576">
                  <a:extLst>
                    <a:ext uri="{9D8B030D-6E8A-4147-A177-3AD203B41FA5}">
                      <a16:colId xmlns:a16="http://schemas.microsoft.com/office/drawing/2014/main" val="20002"/>
                    </a:ext>
                  </a:extLst>
                </a:gridCol>
                <a:gridCol w="1680484">
                  <a:extLst>
                    <a:ext uri="{9D8B030D-6E8A-4147-A177-3AD203B41FA5}">
                      <a16:colId xmlns:a16="http://schemas.microsoft.com/office/drawing/2014/main" val="20003"/>
                    </a:ext>
                  </a:extLst>
                </a:gridCol>
                <a:gridCol w="1689059">
                  <a:extLst>
                    <a:ext uri="{9D8B030D-6E8A-4147-A177-3AD203B41FA5}">
                      <a16:colId xmlns:a16="http://schemas.microsoft.com/office/drawing/2014/main" val="20004"/>
                    </a:ext>
                  </a:extLst>
                </a:gridCol>
              </a:tblGrid>
              <a:tr h="316389">
                <a:tc rowSpan="3">
                  <a:txBody>
                    <a:bodyPr/>
                    <a:lstStyle/>
                    <a:p>
                      <a:pPr marL="0" algn="ctr" defTabSz="914400" rtl="0" eaLnBrk="1" fontAlgn="t" latinLnBrk="0" hangingPunct="1"/>
                      <a:r>
                        <a:rPr lang="en-US" sz="1800" b="1" i="0" u="none" strike="noStrike" kern="1200" dirty="0">
                          <a:solidFill>
                            <a:srgbClr val="000000"/>
                          </a:solidFill>
                          <a:latin typeface="+mn-lt"/>
                          <a:ea typeface="+mn-ea"/>
                          <a:cs typeface="+mn-cs"/>
                        </a:rPr>
                        <a:t>Programmes</a:t>
                      </a:r>
                    </a:p>
                  </a:txBody>
                  <a:tcPr marL="0" marR="0" marT="0" marB="0" anchor="ctr">
                    <a:solidFill>
                      <a:schemeClr val="accent2">
                        <a:lumMod val="40000"/>
                        <a:lumOff val="60000"/>
                      </a:schemeClr>
                    </a:solidFill>
                  </a:tcPr>
                </a:tc>
                <a:tc gridSpan="3">
                  <a:txBody>
                    <a:bodyPr/>
                    <a:lstStyle/>
                    <a:p>
                      <a:pPr algn="ctr" rtl="0" fontAlgn="t"/>
                      <a:r>
                        <a:rPr lang="en-US" sz="2000" b="1" i="0" u="none" strike="noStrike" dirty="0">
                          <a:solidFill>
                            <a:srgbClr val="000000"/>
                          </a:solidFill>
                          <a:latin typeface="+mn-lt"/>
                        </a:rPr>
                        <a:t>2019/20</a:t>
                      </a:r>
                    </a:p>
                  </a:txBody>
                  <a:tcPr marL="0" marR="0" marT="0" marB="0" anchor="ctr">
                    <a:solidFill>
                      <a:schemeClr val="accent2">
                        <a:lumMod val="40000"/>
                        <a:lumOff val="60000"/>
                      </a:schemeClr>
                    </a:solidFill>
                  </a:tcPr>
                </a:tc>
                <a:tc hMerge="1">
                  <a:txBody>
                    <a:bodyPr/>
                    <a:lstStyle/>
                    <a:p>
                      <a:pPr algn="ctr" rtl="0" fontAlgn="t"/>
                      <a:endParaRPr lang="en-US" sz="1600" b="1" i="0" u="none" strike="noStrike" dirty="0">
                        <a:solidFill>
                          <a:srgbClr val="000000"/>
                        </a:solidFill>
                        <a:latin typeface="Arial"/>
                      </a:endParaRPr>
                    </a:p>
                  </a:txBody>
                  <a:tcPr marL="0" marR="0" marT="0" marB="0" anchor="ctr"/>
                </a:tc>
                <a:tc hMerge="1">
                  <a:txBody>
                    <a:bodyPr/>
                    <a:lstStyle/>
                    <a:p>
                      <a:pPr algn="ctr" rtl="0" fontAlgn="t"/>
                      <a:endParaRPr lang="en-US" sz="1600" b="1" i="0" u="none" strike="noStrike" dirty="0">
                        <a:solidFill>
                          <a:srgbClr val="000000"/>
                        </a:solidFill>
                        <a:latin typeface="Arial"/>
                      </a:endParaRPr>
                    </a:p>
                  </a:txBody>
                  <a:tcPr marL="0" marR="0" marT="0" marB="0" anchor="ctr"/>
                </a:tc>
                <a:tc rowSpan="3">
                  <a:txBody>
                    <a:bodyPr/>
                    <a:lstStyle/>
                    <a:p>
                      <a:pPr marL="0" algn="ctr" defTabSz="914400" rtl="0" eaLnBrk="1" fontAlgn="t" latinLnBrk="0" hangingPunct="1"/>
                      <a:r>
                        <a:rPr lang="en-US" sz="1800" b="1" i="0" u="none" strike="noStrike" kern="1200" dirty="0">
                          <a:solidFill>
                            <a:srgbClr val="000000"/>
                          </a:solidFill>
                          <a:latin typeface="+mn-lt"/>
                          <a:ea typeface="+mn-ea"/>
                          <a:cs typeface="+mn-cs"/>
                        </a:rPr>
                        <a:t>Expenditure as % of Appropriation</a:t>
                      </a:r>
                    </a:p>
                  </a:txBody>
                  <a:tcPr marL="0" marR="0" marT="0" marB="0" anchor="ctr">
                    <a:solidFill>
                      <a:schemeClr val="accent2">
                        <a:lumMod val="40000"/>
                        <a:lumOff val="60000"/>
                      </a:schemeClr>
                    </a:solidFill>
                  </a:tcPr>
                </a:tc>
                <a:extLst>
                  <a:ext uri="{0D108BD9-81ED-4DB2-BD59-A6C34878D82A}">
                    <a16:rowId xmlns:a16="http://schemas.microsoft.com/office/drawing/2014/main" val="10000"/>
                  </a:ext>
                </a:extLst>
              </a:tr>
              <a:tr h="836732">
                <a:tc vMerge="1">
                  <a:txBody>
                    <a:bodyPr/>
                    <a:lstStyle/>
                    <a:p>
                      <a:endParaRPr lang="en-GB"/>
                    </a:p>
                  </a:txBody>
                  <a:tcPr/>
                </a:tc>
                <a:tc>
                  <a:txBody>
                    <a:bodyPr/>
                    <a:lstStyle/>
                    <a:p>
                      <a:pPr algn="ctr" rtl="0" fontAlgn="t"/>
                      <a:r>
                        <a:rPr lang="en-US" sz="1800" b="1" i="0" u="none" strike="noStrike" dirty="0">
                          <a:solidFill>
                            <a:srgbClr val="000000"/>
                          </a:solidFill>
                          <a:latin typeface="+mn-lt"/>
                        </a:rPr>
                        <a:t>A</a:t>
                      </a:r>
                      <a:r>
                        <a:rPr lang="en-US" sz="1800" b="1" i="0" u="none" strike="noStrike" baseline="0" dirty="0">
                          <a:solidFill>
                            <a:srgbClr val="000000"/>
                          </a:solidFill>
                          <a:latin typeface="+mn-lt"/>
                        </a:rPr>
                        <a:t>PPROPRIATION</a:t>
                      </a:r>
                      <a:endParaRPr lang="en-US" sz="1800" b="1" i="0" u="none" strike="noStrike" dirty="0">
                        <a:solidFill>
                          <a:srgbClr val="000000"/>
                        </a:solidFill>
                        <a:latin typeface="+mn-lt"/>
                      </a:endParaRPr>
                    </a:p>
                  </a:txBody>
                  <a:tcPr marL="0" marR="0" marT="0" marB="0" anchor="ctr">
                    <a:solidFill>
                      <a:schemeClr val="accent2">
                        <a:lumMod val="20000"/>
                        <a:lumOff val="80000"/>
                      </a:schemeClr>
                    </a:solidFill>
                  </a:tcPr>
                </a:tc>
                <a:tc>
                  <a:txBody>
                    <a:bodyPr/>
                    <a:lstStyle/>
                    <a:p>
                      <a:pPr algn="ctr" rtl="0" fontAlgn="t"/>
                      <a:r>
                        <a:rPr lang="en-US" sz="1800" b="1" i="0" u="none" strike="noStrike" dirty="0">
                          <a:solidFill>
                            <a:srgbClr val="000000"/>
                          </a:solidFill>
                          <a:latin typeface="+mn-lt"/>
                        </a:rPr>
                        <a:t>ACTUAL</a:t>
                      </a:r>
                      <a:r>
                        <a:rPr lang="en-US" sz="1800" b="1" i="0" u="none" strike="noStrike" baseline="0" dirty="0">
                          <a:solidFill>
                            <a:srgbClr val="000000"/>
                          </a:solidFill>
                          <a:latin typeface="+mn-lt"/>
                        </a:rPr>
                        <a:t> EXPENDITURE</a:t>
                      </a:r>
                      <a:endParaRPr lang="en-US" sz="1800" b="1" i="0" u="none" strike="noStrike" dirty="0">
                        <a:solidFill>
                          <a:srgbClr val="000000"/>
                        </a:solidFill>
                        <a:latin typeface="+mn-lt"/>
                      </a:endParaRPr>
                    </a:p>
                  </a:txBody>
                  <a:tcPr marL="0" marR="0" marT="0" marB="0" anchor="ctr">
                    <a:solidFill>
                      <a:schemeClr val="accent2">
                        <a:lumMod val="20000"/>
                        <a:lumOff val="80000"/>
                      </a:schemeClr>
                    </a:solidFill>
                  </a:tcPr>
                </a:tc>
                <a:tc>
                  <a:txBody>
                    <a:bodyPr/>
                    <a:lstStyle/>
                    <a:p>
                      <a:pPr algn="ctr" rtl="0" fontAlgn="t"/>
                      <a:r>
                        <a:rPr lang="en-US" sz="1800" b="1" i="0" u="none" strike="noStrike" dirty="0">
                          <a:solidFill>
                            <a:srgbClr val="000000"/>
                          </a:solidFill>
                          <a:latin typeface="+mn-lt"/>
                        </a:rPr>
                        <a:t>VARIANCE</a:t>
                      </a:r>
                    </a:p>
                  </a:txBody>
                  <a:tcPr marL="0" marR="0" marT="0" marB="0" anchor="ctr">
                    <a:solidFill>
                      <a:schemeClr val="accent2">
                        <a:lumMod val="20000"/>
                        <a:lumOff val="80000"/>
                      </a:schemeClr>
                    </a:solidFill>
                  </a:tcPr>
                </a:tc>
                <a:tc vMerge="1">
                  <a:txBody>
                    <a:bodyPr/>
                    <a:lstStyle/>
                    <a:p>
                      <a:pPr algn="ctr" rtl="0" fontAlgn="t"/>
                      <a:endParaRPr lang="en-US" sz="1600" b="1" i="0" u="none" strike="noStrike" dirty="0">
                        <a:solidFill>
                          <a:srgbClr val="000000"/>
                        </a:solidFill>
                        <a:latin typeface="Arial"/>
                      </a:endParaRPr>
                    </a:p>
                  </a:txBody>
                  <a:tcPr marL="0" marR="0" marT="0" marB="0"/>
                </a:tc>
                <a:extLst>
                  <a:ext uri="{0D108BD9-81ED-4DB2-BD59-A6C34878D82A}">
                    <a16:rowId xmlns:a16="http://schemas.microsoft.com/office/drawing/2014/main" val="10001"/>
                  </a:ext>
                </a:extLst>
              </a:tr>
              <a:tr h="286931">
                <a:tc vMerge="1">
                  <a:txBody>
                    <a:bodyPr/>
                    <a:lstStyle/>
                    <a:p>
                      <a:endParaRPr lang="en-US"/>
                    </a:p>
                  </a:txBody>
                  <a:tcPr/>
                </a:tc>
                <a:tc>
                  <a:txBody>
                    <a:bodyPr/>
                    <a:lstStyle/>
                    <a:p>
                      <a:pPr marL="0" algn="ctr" defTabSz="914400" rtl="0" eaLnBrk="1" fontAlgn="t" latinLnBrk="0" hangingPunct="1"/>
                      <a:r>
                        <a:rPr lang="en-US" sz="1800" b="1" i="0" u="none" strike="noStrike" kern="1200" dirty="0">
                          <a:solidFill>
                            <a:srgbClr val="000000"/>
                          </a:solidFill>
                          <a:latin typeface="+mn-lt"/>
                          <a:ea typeface="+mn-ea"/>
                          <a:cs typeface="+mn-cs"/>
                        </a:rPr>
                        <a:t>R’000</a:t>
                      </a:r>
                    </a:p>
                  </a:txBody>
                  <a:tcPr marL="0" marR="0" marT="0" marB="0" anchor="ctr">
                    <a:solidFill>
                      <a:schemeClr val="accent2">
                        <a:lumMod val="20000"/>
                        <a:lumOff val="80000"/>
                      </a:schemeClr>
                    </a:solidFill>
                  </a:tcPr>
                </a:tc>
                <a:tc>
                  <a:txBody>
                    <a:bodyPr/>
                    <a:lstStyle/>
                    <a:p>
                      <a:pPr marL="0" algn="ctr" defTabSz="914400" rtl="0" eaLnBrk="1" fontAlgn="t" latinLnBrk="0" hangingPunct="1"/>
                      <a:r>
                        <a:rPr lang="en-US" sz="1800" b="1" i="0" u="none" strike="noStrike" kern="1200" dirty="0">
                          <a:solidFill>
                            <a:srgbClr val="000000"/>
                          </a:solidFill>
                          <a:latin typeface="+mn-lt"/>
                          <a:ea typeface="+mn-ea"/>
                          <a:cs typeface="+mn-cs"/>
                        </a:rPr>
                        <a:t>R’000</a:t>
                      </a:r>
                    </a:p>
                  </a:txBody>
                  <a:tcPr marL="0" marR="0" marT="0" marB="0" anchor="ctr">
                    <a:solidFill>
                      <a:schemeClr val="accent2">
                        <a:lumMod val="20000"/>
                        <a:lumOff val="80000"/>
                      </a:schemeClr>
                    </a:solidFill>
                  </a:tcPr>
                </a:tc>
                <a:tc>
                  <a:txBody>
                    <a:bodyPr/>
                    <a:lstStyle/>
                    <a:p>
                      <a:pPr marL="0" algn="ctr" defTabSz="914400" rtl="0" eaLnBrk="1" fontAlgn="t" latinLnBrk="0" hangingPunct="1"/>
                      <a:r>
                        <a:rPr lang="en-US" sz="1800" b="1" i="0" u="none" strike="noStrike" kern="1200" dirty="0">
                          <a:solidFill>
                            <a:srgbClr val="000000"/>
                          </a:solidFill>
                          <a:latin typeface="+mn-lt"/>
                          <a:ea typeface="+mn-ea"/>
                          <a:cs typeface="+mn-cs"/>
                        </a:rPr>
                        <a:t>R’000</a:t>
                      </a:r>
                    </a:p>
                  </a:txBody>
                  <a:tcPr marL="0" marR="0" marT="0" marB="0" anchor="ctr">
                    <a:solidFill>
                      <a:schemeClr val="accent2">
                        <a:lumMod val="20000"/>
                        <a:lumOff val="80000"/>
                      </a:schemeClr>
                    </a:solidFill>
                  </a:tcPr>
                </a:tc>
                <a:tc vMerge="1">
                  <a:txBody>
                    <a:bodyPr/>
                    <a:lstStyle/>
                    <a:p>
                      <a:pPr algn="ctr" rtl="0" fontAlgn="t"/>
                      <a:endParaRPr lang="en-US" sz="1600" b="1" i="0" u="none" strike="noStrike" dirty="0">
                        <a:solidFill>
                          <a:srgbClr val="000000"/>
                        </a:solidFill>
                        <a:latin typeface="Arial"/>
                      </a:endParaRPr>
                    </a:p>
                  </a:txBody>
                  <a:tcPr marL="0" marR="0" marT="0" marB="0"/>
                </a:tc>
                <a:extLst>
                  <a:ext uri="{0D108BD9-81ED-4DB2-BD59-A6C34878D82A}">
                    <a16:rowId xmlns:a16="http://schemas.microsoft.com/office/drawing/2014/main" val="10002"/>
                  </a:ext>
                </a:extLst>
              </a:tr>
              <a:tr h="433666">
                <a:tc>
                  <a:txBody>
                    <a:bodyPr/>
                    <a:lstStyle/>
                    <a:p>
                      <a:pPr algn="l" rtl="0" fontAlgn="t"/>
                      <a:r>
                        <a:rPr lang="en-US" sz="1600" b="0" i="0" u="none" strike="noStrike" dirty="0">
                          <a:solidFill>
                            <a:srgbClr val="000000"/>
                          </a:solidFill>
                          <a:latin typeface="+mn-lt"/>
                          <a:cs typeface="Arial" panose="020B0604020202020204" pitchFamily="34" charset="0"/>
                        </a:rPr>
                        <a:t>Administration</a:t>
                      </a:r>
                    </a:p>
                  </a:txBody>
                  <a:tcPr marR="0" marT="0" marB="0" anchor="ctr">
                    <a:solidFill>
                      <a:schemeClr val="accent2">
                        <a:lumMod val="20000"/>
                        <a:lumOff val="80000"/>
                      </a:schemeClr>
                    </a:solidFill>
                  </a:tcPr>
                </a:tc>
                <a:tc>
                  <a:txBody>
                    <a:bodyPr/>
                    <a:lstStyle/>
                    <a:p>
                      <a:pPr algn="r" fontAlgn="b"/>
                      <a:r>
                        <a:rPr lang="en-ZA" sz="1600" b="0" i="0" u="none" strike="noStrike" dirty="0">
                          <a:solidFill>
                            <a:schemeClr val="tx1"/>
                          </a:solidFill>
                          <a:effectLst/>
                          <a:latin typeface="+mn-lt"/>
                          <a:cs typeface="Arial" panose="020B0604020202020204" pitchFamily="34" charset="0"/>
                        </a:rPr>
                        <a:t>518</a:t>
                      </a:r>
                      <a:r>
                        <a:rPr lang="en-ZA" sz="1600" b="0" i="0" u="none" strike="noStrike" baseline="0" dirty="0">
                          <a:solidFill>
                            <a:schemeClr val="tx1"/>
                          </a:solidFill>
                          <a:effectLst/>
                          <a:latin typeface="+mn-lt"/>
                          <a:cs typeface="Arial" panose="020B0604020202020204" pitchFamily="34" charset="0"/>
                        </a:rPr>
                        <a:t> 342</a:t>
                      </a:r>
                      <a:endParaRPr lang="en-ZA" sz="1600" b="0" i="0" u="none" strike="noStrike" dirty="0">
                        <a:solidFill>
                          <a:schemeClr val="tx1"/>
                        </a:solidFill>
                        <a:effectLst/>
                        <a:latin typeface="+mn-lt"/>
                        <a:cs typeface="Arial" panose="020B0604020202020204" pitchFamily="34" charset="0"/>
                      </a:endParaRPr>
                    </a:p>
                  </a:txBody>
                  <a:tcPr marL="0" marR="0" marT="0" marB="0" anchor="ctr">
                    <a:solidFill>
                      <a:schemeClr val="accent2">
                        <a:lumMod val="20000"/>
                        <a:lumOff val="80000"/>
                      </a:schemeClr>
                    </a:solidFill>
                  </a:tcPr>
                </a:tc>
                <a:tc>
                  <a:txBody>
                    <a:bodyPr/>
                    <a:lstStyle/>
                    <a:p>
                      <a:pPr algn="r"/>
                      <a:r>
                        <a:rPr lang="en-ZA" sz="1600" dirty="0" smtClean="0">
                          <a:solidFill>
                            <a:schemeClr val="tx1"/>
                          </a:solidFill>
                          <a:latin typeface="+mn-lt"/>
                          <a:cs typeface="Arial" panose="020B0604020202020204" pitchFamily="34" charset="0"/>
                        </a:rPr>
                        <a:t>509</a:t>
                      </a:r>
                      <a:r>
                        <a:rPr lang="en-ZA" sz="1600" baseline="0" dirty="0" smtClean="0">
                          <a:solidFill>
                            <a:schemeClr val="tx1"/>
                          </a:solidFill>
                          <a:latin typeface="+mn-lt"/>
                          <a:cs typeface="Arial" panose="020B0604020202020204" pitchFamily="34" charset="0"/>
                        </a:rPr>
                        <a:t> 389</a:t>
                      </a:r>
                      <a:endParaRPr lang="en-ZA" sz="1600" dirty="0">
                        <a:solidFill>
                          <a:schemeClr val="tx1"/>
                        </a:solidFill>
                        <a:latin typeface="+mn-lt"/>
                        <a:cs typeface="Arial" panose="020B0604020202020204" pitchFamily="34" charset="0"/>
                      </a:endParaRPr>
                    </a:p>
                  </a:txBody>
                  <a:tcPr marL="0" marR="0" marT="0" marB="0" anchor="ctr">
                    <a:solidFill>
                      <a:schemeClr val="accent2">
                        <a:lumMod val="20000"/>
                        <a:lumOff val="80000"/>
                      </a:schemeClr>
                    </a:solidFill>
                  </a:tcPr>
                </a:tc>
                <a:tc>
                  <a:txBody>
                    <a:bodyPr/>
                    <a:lstStyle/>
                    <a:p>
                      <a:pPr algn="r"/>
                      <a:r>
                        <a:rPr lang="en-ZA" sz="1600" dirty="0" smtClean="0">
                          <a:solidFill>
                            <a:schemeClr val="tx1"/>
                          </a:solidFill>
                          <a:latin typeface="+mn-lt"/>
                          <a:cs typeface="Arial" panose="020B0604020202020204" pitchFamily="34" charset="0"/>
                        </a:rPr>
                        <a:t>8</a:t>
                      </a:r>
                      <a:r>
                        <a:rPr lang="en-ZA" sz="1600" baseline="0" dirty="0" smtClean="0">
                          <a:solidFill>
                            <a:schemeClr val="tx1"/>
                          </a:solidFill>
                          <a:latin typeface="+mn-lt"/>
                          <a:cs typeface="Arial" panose="020B0604020202020204" pitchFamily="34" charset="0"/>
                        </a:rPr>
                        <a:t> 953</a:t>
                      </a:r>
                      <a:endParaRPr lang="en-ZA" sz="1600" dirty="0">
                        <a:solidFill>
                          <a:schemeClr val="tx1"/>
                        </a:solidFill>
                        <a:latin typeface="+mn-lt"/>
                        <a:cs typeface="Arial" panose="020B0604020202020204" pitchFamily="34" charset="0"/>
                      </a:endParaRPr>
                    </a:p>
                  </a:txBody>
                  <a:tcPr marL="0" marR="0" marT="0" marB="0" anchor="ctr">
                    <a:solidFill>
                      <a:schemeClr val="accent2">
                        <a:lumMod val="20000"/>
                        <a:lumOff val="80000"/>
                      </a:schemeClr>
                    </a:solidFill>
                  </a:tcPr>
                </a:tc>
                <a:tc>
                  <a:txBody>
                    <a:bodyPr/>
                    <a:lstStyle/>
                    <a:p>
                      <a:pPr marL="0" algn="r" defTabSz="914400" rtl="0" eaLnBrk="1" fontAlgn="b" latinLnBrk="0" hangingPunct="1"/>
                      <a:r>
                        <a:rPr lang="en-ZA" sz="1600" b="0" i="0" u="none" strike="noStrike" kern="1200" dirty="0" smtClean="0">
                          <a:solidFill>
                            <a:schemeClr val="tx1"/>
                          </a:solidFill>
                          <a:effectLst/>
                          <a:latin typeface="+mn-lt"/>
                          <a:ea typeface="+mn-ea"/>
                          <a:cs typeface="Arial" panose="020B0604020202020204" pitchFamily="34" charset="0"/>
                        </a:rPr>
                        <a:t>98.27%</a:t>
                      </a:r>
                      <a:endParaRPr lang="en-ZA" sz="1600" b="0" i="0" u="none" strike="noStrike" kern="1200" dirty="0">
                        <a:solidFill>
                          <a:schemeClr val="tx1"/>
                        </a:solidFill>
                        <a:effectLst/>
                        <a:latin typeface="+mn-lt"/>
                        <a:ea typeface="+mn-ea"/>
                        <a:cs typeface="Arial" panose="020B060402020202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0003"/>
                  </a:ext>
                </a:extLst>
              </a:tr>
              <a:tr h="557821">
                <a:tc>
                  <a:txBody>
                    <a:bodyPr/>
                    <a:lstStyle/>
                    <a:p>
                      <a:pPr algn="l" rtl="0" fontAlgn="t"/>
                      <a:r>
                        <a:rPr lang="en-US" sz="1600" b="0" i="0" u="none" strike="noStrike" dirty="0">
                          <a:solidFill>
                            <a:srgbClr val="000000"/>
                          </a:solidFill>
                          <a:latin typeface="+mn-lt"/>
                          <a:cs typeface="Arial" panose="020B0604020202020204" pitchFamily="34" charset="0"/>
                        </a:rPr>
                        <a:t>Curriculum Policy, Support and Monitoring</a:t>
                      </a:r>
                    </a:p>
                  </a:txBody>
                  <a:tcPr marR="0" marT="0" marB="0" anchor="ctr">
                    <a:solidFill>
                      <a:schemeClr val="accent2">
                        <a:lumMod val="20000"/>
                        <a:lumOff val="80000"/>
                      </a:schemeClr>
                    </a:solidFill>
                  </a:tcPr>
                </a:tc>
                <a:tc>
                  <a:txBody>
                    <a:bodyPr/>
                    <a:lstStyle/>
                    <a:p>
                      <a:pPr algn="r" fontAlgn="b"/>
                      <a:r>
                        <a:rPr lang="en-ZA" sz="1600" b="0" i="0" u="none" strike="noStrike" dirty="0">
                          <a:solidFill>
                            <a:schemeClr val="tx1"/>
                          </a:solidFill>
                          <a:effectLst/>
                          <a:latin typeface="+mn-lt"/>
                          <a:cs typeface="Arial" panose="020B0604020202020204" pitchFamily="34" charset="0"/>
                        </a:rPr>
                        <a:t>1 996</a:t>
                      </a:r>
                      <a:r>
                        <a:rPr lang="en-ZA" sz="1600" b="0" i="0" u="none" strike="noStrike" baseline="0" dirty="0">
                          <a:solidFill>
                            <a:schemeClr val="tx1"/>
                          </a:solidFill>
                          <a:effectLst/>
                          <a:latin typeface="+mn-lt"/>
                          <a:cs typeface="Arial" panose="020B0604020202020204" pitchFamily="34" charset="0"/>
                        </a:rPr>
                        <a:t> 156</a:t>
                      </a:r>
                      <a:endParaRPr lang="en-ZA" sz="1600" b="0" i="0" u="none" strike="noStrike" dirty="0">
                        <a:solidFill>
                          <a:schemeClr val="tx1"/>
                        </a:solidFill>
                        <a:effectLst/>
                        <a:latin typeface="+mn-lt"/>
                        <a:cs typeface="Arial" panose="020B0604020202020204" pitchFamily="34" charset="0"/>
                      </a:endParaRPr>
                    </a:p>
                  </a:txBody>
                  <a:tcPr marL="0" marR="0" marT="0" marB="0" anchor="ctr">
                    <a:solidFill>
                      <a:schemeClr val="accent2">
                        <a:lumMod val="20000"/>
                        <a:lumOff val="80000"/>
                      </a:schemeClr>
                    </a:solidFill>
                  </a:tcPr>
                </a:tc>
                <a:tc>
                  <a:txBody>
                    <a:bodyPr/>
                    <a:lstStyle/>
                    <a:p>
                      <a:pPr algn="r"/>
                      <a:r>
                        <a:rPr lang="en-ZA" sz="1600" dirty="0">
                          <a:solidFill>
                            <a:schemeClr val="tx1"/>
                          </a:solidFill>
                          <a:latin typeface="+mn-lt"/>
                          <a:cs typeface="Arial" panose="020B0604020202020204" pitchFamily="34" charset="0"/>
                        </a:rPr>
                        <a:t>1 881 </a:t>
                      </a:r>
                      <a:r>
                        <a:rPr lang="en-ZA" sz="1600" dirty="0" smtClean="0">
                          <a:solidFill>
                            <a:schemeClr val="tx1"/>
                          </a:solidFill>
                          <a:latin typeface="+mn-lt"/>
                          <a:cs typeface="Arial" panose="020B0604020202020204" pitchFamily="34" charset="0"/>
                        </a:rPr>
                        <a:t>463</a:t>
                      </a:r>
                    </a:p>
                  </a:txBody>
                  <a:tcPr marL="0" marR="0" marT="0" marB="0" anchor="ctr">
                    <a:solidFill>
                      <a:schemeClr val="accent2">
                        <a:lumMod val="20000"/>
                        <a:lumOff val="80000"/>
                      </a:schemeClr>
                    </a:solidFill>
                  </a:tcPr>
                </a:tc>
                <a:tc>
                  <a:txBody>
                    <a:bodyPr/>
                    <a:lstStyle/>
                    <a:p>
                      <a:pPr algn="r"/>
                      <a:r>
                        <a:rPr lang="en-ZA" sz="1600" dirty="0">
                          <a:solidFill>
                            <a:schemeClr val="tx1"/>
                          </a:solidFill>
                          <a:latin typeface="+mn-lt"/>
                          <a:cs typeface="Arial" panose="020B0604020202020204" pitchFamily="34" charset="0"/>
                        </a:rPr>
                        <a:t>114 </a:t>
                      </a:r>
                      <a:r>
                        <a:rPr lang="en-ZA" sz="1600" dirty="0" smtClean="0">
                          <a:solidFill>
                            <a:schemeClr val="tx1"/>
                          </a:solidFill>
                          <a:latin typeface="+mn-lt"/>
                          <a:cs typeface="Arial" panose="020B0604020202020204" pitchFamily="34" charset="0"/>
                        </a:rPr>
                        <a:t>693</a:t>
                      </a:r>
                      <a:endParaRPr lang="en-ZA" sz="1600" dirty="0">
                        <a:solidFill>
                          <a:schemeClr val="tx1"/>
                        </a:solidFill>
                        <a:latin typeface="+mn-lt"/>
                        <a:cs typeface="Arial" panose="020B0604020202020204" pitchFamily="34" charset="0"/>
                      </a:endParaRPr>
                    </a:p>
                  </a:txBody>
                  <a:tcPr marL="0" marR="0" marT="0" marB="0" anchor="ctr">
                    <a:solidFill>
                      <a:schemeClr val="accent2">
                        <a:lumMod val="20000"/>
                        <a:lumOff val="80000"/>
                      </a:schemeClr>
                    </a:solidFill>
                  </a:tcPr>
                </a:tc>
                <a:tc>
                  <a:txBody>
                    <a:bodyPr/>
                    <a:lstStyle/>
                    <a:p>
                      <a:pPr marL="0" algn="r" defTabSz="914400" rtl="0" eaLnBrk="1" fontAlgn="b" latinLnBrk="0" hangingPunct="1"/>
                      <a:r>
                        <a:rPr lang="en-ZA" sz="1600" b="0" i="0" u="none" strike="noStrike" kern="1200" dirty="0">
                          <a:solidFill>
                            <a:schemeClr val="tx1"/>
                          </a:solidFill>
                          <a:effectLst/>
                          <a:latin typeface="+mn-lt"/>
                          <a:ea typeface="+mn-ea"/>
                          <a:cs typeface="Arial" panose="020B0604020202020204" pitchFamily="34" charset="0"/>
                        </a:rPr>
                        <a:t>94.25%</a:t>
                      </a:r>
                    </a:p>
                  </a:txBody>
                  <a:tcPr marL="0" marR="0" marT="0" marB="0" anchor="ctr">
                    <a:solidFill>
                      <a:schemeClr val="accent2">
                        <a:lumMod val="20000"/>
                        <a:lumOff val="80000"/>
                      </a:schemeClr>
                    </a:solidFill>
                  </a:tcPr>
                </a:tc>
                <a:extLst>
                  <a:ext uri="{0D108BD9-81ED-4DB2-BD59-A6C34878D82A}">
                    <a16:rowId xmlns:a16="http://schemas.microsoft.com/office/drawing/2014/main" val="10004"/>
                  </a:ext>
                </a:extLst>
              </a:tr>
              <a:tr h="836732">
                <a:tc>
                  <a:txBody>
                    <a:bodyPr/>
                    <a:lstStyle/>
                    <a:p>
                      <a:pPr algn="l" rtl="0" fontAlgn="t"/>
                      <a:r>
                        <a:rPr lang="en-US" sz="1600" b="0" i="0" u="none" strike="noStrike" dirty="0">
                          <a:solidFill>
                            <a:srgbClr val="000000"/>
                          </a:solidFill>
                          <a:latin typeface="+mn-lt"/>
                          <a:cs typeface="Arial" panose="020B0604020202020204" pitchFamily="34" charset="0"/>
                        </a:rPr>
                        <a:t>Teachers,</a:t>
                      </a:r>
                      <a:r>
                        <a:rPr lang="en-US" sz="1600" b="0" i="0" u="none" strike="noStrike" baseline="0" dirty="0">
                          <a:solidFill>
                            <a:srgbClr val="000000"/>
                          </a:solidFill>
                          <a:latin typeface="+mn-lt"/>
                          <a:cs typeface="Arial" panose="020B0604020202020204" pitchFamily="34" charset="0"/>
                        </a:rPr>
                        <a:t> </a:t>
                      </a:r>
                      <a:r>
                        <a:rPr lang="en-US" sz="1600" b="0" i="0" u="none" strike="noStrike" dirty="0">
                          <a:solidFill>
                            <a:srgbClr val="000000"/>
                          </a:solidFill>
                          <a:latin typeface="+mn-lt"/>
                          <a:cs typeface="Arial" panose="020B0604020202020204" pitchFamily="34" charset="0"/>
                        </a:rPr>
                        <a:t>Education Human Resources Development and Institutional Development</a:t>
                      </a:r>
                    </a:p>
                  </a:txBody>
                  <a:tcPr marR="0" marT="0" marB="0" anchor="ctr">
                    <a:solidFill>
                      <a:schemeClr val="accent2">
                        <a:lumMod val="20000"/>
                        <a:lumOff val="80000"/>
                      </a:schemeClr>
                    </a:solidFill>
                  </a:tcPr>
                </a:tc>
                <a:tc>
                  <a:txBody>
                    <a:bodyPr/>
                    <a:lstStyle/>
                    <a:p>
                      <a:pPr algn="r" fontAlgn="b"/>
                      <a:r>
                        <a:rPr lang="en-ZA" sz="1600" b="0" i="0" u="none" strike="noStrike" dirty="0">
                          <a:solidFill>
                            <a:schemeClr val="tx1"/>
                          </a:solidFill>
                          <a:effectLst/>
                          <a:latin typeface="+mn-lt"/>
                          <a:cs typeface="Arial" panose="020B0604020202020204" pitchFamily="34" charset="0"/>
                        </a:rPr>
                        <a:t>1 368</a:t>
                      </a:r>
                      <a:r>
                        <a:rPr lang="en-ZA" sz="1600" b="0" i="0" u="none" strike="noStrike" baseline="0" dirty="0">
                          <a:solidFill>
                            <a:schemeClr val="tx1"/>
                          </a:solidFill>
                          <a:effectLst/>
                          <a:latin typeface="+mn-lt"/>
                          <a:cs typeface="Arial" panose="020B0604020202020204" pitchFamily="34" charset="0"/>
                        </a:rPr>
                        <a:t> 888</a:t>
                      </a:r>
                      <a:endParaRPr lang="en-ZA" sz="1600" b="0" i="0" u="none" strike="noStrike" dirty="0">
                        <a:solidFill>
                          <a:schemeClr val="tx1"/>
                        </a:solidFill>
                        <a:effectLst/>
                        <a:latin typeface="+mn-lt"/>
                        <a:cs typeface="Arial" panose="020B0604020202020204" pitchFamily="34" charset="0"/>
                      </a:endParaRPr>
                    </a:p>
                  </a:txBody>
                  <a:tcPr marL="0" marR="0" marT="0" marB="0" anchor="ctr">
                    <a:solidFill>
                      <a:schemeClr val="accent2">
                        <a:lumMod val="20000"/>
                        <a:lumOff val="80000"/>
                      </a:schemeClr>
                    </a:solidFill>
                  </a:tcPr>
                </a:tc>
                <a:tc>
                  <a:txBody>
                    <a:bodyPr/>
                    <a:lstStyle/>
                    <a:p>
                      <a:pPr algn="r"/>
                      <a:r>
                        <a:rPr lang="en-ZA" sz="1600" dirty="0">
                          <a:solidFill>
                            <a:schemeClr val="tx1"/>
                          </a:solidFill>
                          <a:latin typeface="+mn-lt"/>
                          <a:cs typeface="Arial" panose="020B0604020202020204" pitchFamily="34" charset="0"/>
                        </a:rPr>
                        <a:t>1 367 </a:t>
                      </a:r>
                      <a:r>
                        <a:rPr lang="en-ZA" sz="1600" dirty="0" smtClean="0">
                          <a:solidFill>
                            <a:schemeClr val="tx1"/>
                          </a:solidFill>
                          <a:latin typeface="+mn-lt"/>
                          <a:cs typeface="Arial" panose="020B0604020202020204" pitchFamily="34" charset="0"/>
                        </a:rPr>
                        <a:t>946</a:t>
                      </a:r>
                    </a:p>
                  </a:txBody>
                  <a:tcPr marL="0" marR="0" marT="0" marB="0" anchor="ctr">
                    <a:solidFill>
                      <a:schemeClr val="accent2">
                        <a:lumMod val="20000"/>
                        <a:lumOff val="80000"/>
                      </a:schemeClr>
                    </a:solidFill>
                  </a:tcPr>
                </a:tc>
                <a:tc>
                  <a:txBody>
                    <a:bodyPr/>
                    <a:lstStyle/>
                    <a:p>
                      <a:pPr algn="r"/>
                      <a:r>
                        <a:rPr lang="en-ZA" sz="1600" dirty="0" smtClean="0">
                          <a:solidFill>
                            <a:schemeClr val="tx1"/>
                          </a:solidFill>
                          <a:latin typeface="+mn-lt"/>
                          <a:cs typeface="Arial" panose="020B0604020202020204" pitchFamily="34" charset="0"/>
                        </a:rPr>
                        <a:t>942</a:t>
                      </a:r>
                      <a:endParaRPr lang="en-ZA" sz="1600" dirty="0">
                        <a:solidFill>
                          <a:schemeClr val="tx1"/>
                        </a:solidFill>
                        <a:latin typeface="+mn-lt"/>
                        <a:cs typeface="Arial" panose="020B0604020202020204" pitchFamily="34" charset="0"/>
                      </a:endParaRPr>
                    </a:p>
                  </a:txBody>
                  <a:tcPr marL="0" marR="0" marT="0" marB="0" anchor="ctr">
                    <a:solidFill>
                      <a:schemeClr val="accent2">
                        <a:lumMod val="20000"/>
                        <a:lumOff val="80000"/>
                      </a:schemeClr>
                    </a:solidFill>
                  </a:tcPr>
                </a:tc>
                <a:tc>
                  <a:txBody>
                    <a:bodyPr/>
                    <a:lstStyle/>
                    <a:p>
                      <a:pPr marL="0" algn="r" defTabSz="914400" rtl="0" eaLnBrk="1" fontAlgn="b" latinLnBrk="0" hangingPunct="1"/>
                      <a:r>
                        <a:rPr lang="en-ZA" sz="1600" b="0" i="0" u="none" strike="noStrike" kern="1200" dirty="0" smtClean="0">
                          <a:solidFill>
                            <a:schemeClr val="tx1"/>
                          </a:solidFill>
                          <a:effectLst/>
                          <a:latin typeface="+mn-lt"/>
                          <a:ea typeface="+mn-ea"/>
                          <a:cs typeface="Arial" panose="020B0604020202020204" pitchFamily="34" charset="0"/>
                        </a:rPr>
                        <a:t>99.93%</a:t>
                      </a:r>
                      <a:endParaRPr lang="en-ZA" sz="1600" b="0" i="0" u="none" strike="noStrike" kern="1200" dirty="0">
                        <a:solidFill>
                          <a:schemeClr val="tx1"/>
                        </a:solidFill>
                        <a:effectLst/>
                        <a:latin typeface="+mn-lt"/>
                        <a:ea typeface="+mn-ea"/>
                        <a:cs typeface="Arial" panose="020B060402020202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0005"/>
                  </a:ext>
                </a:extLst>
              </a:tr>
              <a:tr h="557821">
                <a:tc>
                  <a:txBody>
                    <a:bodyPr/>
                    <a:lstStyle/>
                    <a:p>
                      <a:pPr algn="l" rtl="0" fontAlgn="t"/>
                      <a:r>
                        <a:rPr lang="en-US" sz="1600" b="0" i="0" u="none" strike="noStrike" dirty="0">
                          <a:solidFill>
                            <a:srgbClr val="000000"/>
                          </a:solidFill>
                          <a:latin typeface="+mn-lt"/>
                          <a:cs typeface="Arial" panose="020B0604020202020204" pitchFamily="34" charset="0"/>
                        </a:rPr>
                        <a:t>Planning, Information and Assessment</a:t>
                      </a:r>
                    </a:p>
                  </a:txBody>
                  <a:tcPr marR="0" marT="0" marB="0" anchor="ctr">
                    <a:solidFill>
                      <a:schemeClr val="accent2">
                        <a:lumMod val="20000"/>
                        <a:lumOff val="80000"/>
                      </a:schemeClr>
                    </a:solidFill>
                  </a:tcPr>
                </a:tc>
                <a:tc>
                  <a:txBody>
                    <a:bodyPr/>
                    <a:lstStyle/>
                    <a:p>
                      <a:pPr algn="r" fontAlgn="b"/>
                      <a:r>
                        <a:rPr lang="en-ZA" sz="1600" b="0" i="0" u="none" strike="noStrike" dirty="0">
                          <a:solidFill>
                            <a:schemeClr val="tx1"/>
                          </a:solidFill>
                          <a:effectLst/>
                          <a:latin typeface="+mn-lt"/>
                          <a:cs typeface="Arial" panose="020B0604020202020204" pitchFamily="34" charset="0"/>
                        </a:rPr>
                        <a:t>13 070</a:t>
                      </a:r>
                      <a:r>
                        <a:rPr lang="en-ZA" sz="1600" b="0" i="0" u="none" strike="noStrike" baseline="0" dirty="0">
                          <a:solidFill>
                            <a:schemeClr val="tx1"/>
                          </a:solidFill>
                          <a:effectLst/>
                          <a:latin typeface="+mn-lt"/>
                          <a:cs typeface="Arial" panose="020B0604020202020204" pitchFamily="34" charset="0"/>
                        </a:rPr>
                        <a:t> 056</a:t>
                      </a:r>
                      <a:endParaRPr lang="en-ZA" sz="1600" b="0" i="0" u="none" strike="noStrike" dirty="0">
                        <a:solidFill>
                          <a:schemeClr val="tx1"/>
                        </a:solidFill>
                        <a:effectLst/>
                        <a:latin typeface="+mn-lt"/>
                        <a:cs typeface="Arial" panose="020B0604020202020204" pitchFamily="34" charset="0"/>
                      </a:endParaRPr>
                    </a:p>
                  </a:txBody>
                  <a:tcPr marL="0" marR="0" marT="0" marB="0" anchor="ctr">
                    <a:solidFill>
                      <a:schemeClr val="accent2">
                        <a:lumMod val="20000"/>
                        <a:lumOff val="80000"/>
                      </a:schemeClr>
                    </a:solidFill>
                  </a:tcPr>
                </a:tc>
                <a:tc>
                  <a:txBody>
                    <a:bodyPr/>
                    <a:lstStyle/>
                    <a:p>
                      <a:pPr algn="r"/>
                      <a:r>
                        <a:rPr lang="en-ZA" sz="1600" dirty="0">
                          <a:solidFill>
                            <a:schemeClr val="tx1"/>
                          </a:solidFill>
                          <a:latin typeface="+mn-lt"/>
                          <a:cs typeface="Arial" panose="020B0604020202020204" pitchFamily="34" charset="0"/>
                        </a:rPr>
                        <a:t>12</a:t>
                      </a:r>
                      <a:r>
                        <a:rPr lang="en-ZA" sz="1600" baseline="0" dirty="0">
                          <a:solidFill>
                            <a:schemeClr val="tx1"/>
                          </a:solidFill>
                          <a:latin typeface="+mn-lt"/>
                          <a:cs typeface="Arial" panose="020B0604020202020204" pitchFamily="34" charset="0"/>
                        </a:rPr>
                        <a:t> </a:t>
                      </a:r>
                      <a:r>
                        <a:rPr lang="en-ZA" sz="1600" baseline="0" dirty="0" smtClean="0">
                          <a:solidFill>
                            <a:schemeClr val="tx1"/>
                          </a:solidFill>
                          <a:latin typeface="+mn-lt"/>
                          <a:cs typeface="Arial" panose="020B0604020202020204" pitchFamily="34" charset="0"/>
                        </a:rPr>
                        <a:t>465 404</a:t>
                      </a:r>
                    </a:p>
                  </a:txBody>
                  <a:tcPr marL="0" marR="0" marT="0" marB="0" anchor="ctr">
                    <a:solidFill>
                      <a:schemeClr val="accent2">
                        <a:lumMod val="20000"/>
                        <a:lumOff val="80000"/>
                      </a:schemeClr>
                    </a:solidFill>
                  </a:tcPr>
                </a:tc>
                <a:tc>
                  <a:txBody>
                    <a:bodyPr/>
                    <a:lstStyle/>
                    <a:p>
                      <a:pPr algn="r"/>
                      <a:r>
                        <a:rPr lang="en-ZA" sz="1600" dirty="0" smtClean="0">
                          <a:solidFill>
                            <a:schemeClr val="tx1"/>
                          </a:solidFill>
                          <a:latin typeface="+mn-lt"/>
                          <a:cs typeface="Arial" panose="020B0604020202020204" pitchFamily="34" charset="0"/>
                        </a:rPr>
                        <a:t>604</a:t>
                      </a:r>
                      <a:r>
                        <a:rPr lang="en-ZA" sz="1600" baseline="0" dirty="0" smtClean="0">
                          <a:solidFill>
                            <a:schemeClr val="tx1"/>
                          </a:solidFill>
                          <a:latin typeface="+mn-lt"/>
                          <a:cs typeface="Arial" panose="020B0604020202020204" pitchFamily="34" charset="0"/>
                        </a:rPr>
                        <a:t> 652</a:t>
                      </a:r>
                      <a:endParaRPr lang="en-ZA" sz="1600" dirty="0">
                        <a:solidFill>
                          <a:schemeClr val="tx1"/>
                        </a:solidFill>
                        <a:latin typeface="+mn-lt"/>
                        <a:cs typeface="Arial" panose="020B0604020202020204" pitchFamily="34" charset="0"/>
                      </a:endParaRPr>
                    </a:p>
                  </a:txBody>
                  <a:tcPr marL="0" marR="0" marT="0" marB="0" anchor="ctr">
                    <a:solidFill>
                      <a:schemeClr val="accent2">
                        <a:lumMod val="20000"/>
                        <a:lumOff val="80000"/>
                      </a:schemeClr>
                    </a:solidFill>
                  </a:tcPr>
                </a:tc>
                <a:tc>
                  <a:txBody>
                    <a:bodyPr/>
                    <a:lstStyle/>
                    <a:p>
                      <a:pPr marL="0" algn="r" defTabSz="914400" rtl="0" eaLnBrk="1" fontAlgn="b" latinLnBrk="0" hangingPunct="1"/>
                      <a:r>
                        <a:rPr lang="en-ZA" sz="1600" b="0" i="0" u="none" strike="noStrike" kern="1200" dirty="0">
                          <a:solidFill>
                            <a:schemeClr val="tx1"/>
                          </a:solidFill>
                          <a:effectLst/>
                          <a:latin typeface="+mn-lt"/>
                          <a:ea typeface="+mn-ea"/>
                          <a:cs typeface="Arial" panose="020B0604020202020204" pitchFamily="34" charset="0"/>
                        </a:rPr>
                        <a:t>95.37%</a:t>
                      </a:r>
                    </a:p>
                  </a:txBody>
                  <a:tcPr marL="0" marR="0" marT="0" marB="0" anchor="ctr">
                    <a:solidFill>
                      <a:schemeClr val="accent2">
                        <a:lumMod val="20000"/>
                        <a:lumOff val="80000"/>
                      </a:schemeClr>
                    </a:solidFill>
                  </a:tcPr>
                </a:tc>
                <a:extLst>
                  <a:ext uri="{0D108BD9-81ED-4DB2-BD59-A6C34878D82A}">
                    <a16:rowId xmlns:a16="http://schemas.microsoft.com/office/drawing/2014/main" val="10006"/>
                  </a:ext>
                </a:extLst>
              </a:tr>
              <a:tr h="557821">
                <a:tc>
                  <a:txBody>
                    <a:bodyPr/>
                    <a:lstStyle/>
                    <a:p>
                      <a:pPr algn="l" rtl="0" fontAlgn="t"/>
                      <a:r>
                        <a:rPr lang="en-US" sz="1600" b="0" i="0" u="none" strike="noStrike" dirty="0">
                          <a:solidFill>
                            <a:srgbClr val="000000"/>
                          </a:solidFill>
                          <a:latin typeface="+mn-lt"/>
                          <a:cs typeface="Arial" panose="020B0604020202020204" pitchFamily="34" charset="0"/>
                        </a:rPr>
                        <a:t>Educational Enrichment Services</a:t>
                      </a:r>
                      <a:endParaRPr lang="en-US" sz="1600" b="0" i="0" u="none" strike="noStrike" baseline="30000" dirty="0">
                        <a:solidFill>
                          <a:srgbClr val="000000"/>
                        </a:solidFill>
                        <a:latin typeface="+mn-lt"/>
                        <a:cs typeface="Arial" panose="020B0604020202020204" pitchFamily="34" charset="0"/>
                      </a:endParaRPr>
                    </a:p>
                  </a:txBody>
                  <a:tcPr marR="0" marT="0" marB="0" anchor="ctr">
                    <a:solidFill>
                      <a:schemeClr val="accent2">
                        <a:lumMod val="20000"/>
                        <a:lumOff val="80000"/>
                      </a:schemeClr>
                    </a:solidFill>
                  </a:tcPr>
                </a:tc>
                <a:tc>
                  <a:txBody>
                    <a:bodyPr/>
                    <a:lstStyle/>
                    <a:p>
                      <a:pPr algn="r" fontAlgn="b"/>
                      <a:r>
                        <a:rPr lang="en-ZA" sz="1600" b="0" i="0" u="none" strike="noStrike" dirty="0">
                          <a:solidFill>
                            <a:schemeClr val="tx1"/>
                          </a:solidFill>
                          <a:effectLst/>
                          <a:latin typeface="+mn-lt"/>
                          <a:cs typeface="Arial" panose="020B0604020202020204" pitchFamily="34" charset="0"/>
                        </a:rPr>
                        <a:t>7 511</a:t>
                      </a:r>
                      <a:r>
                        <a:rPr lang="en-ZA" sz="1600" b="0" i="0" u="none" strike="noStrike" baseline="0" dirty="0">
                          <a:solidFill>
                            <a:schemeClr val="tx1"/>
                          </a:solidFill>
                          <a:effectLst/>
                          <a:latin typeface="+mn-lt"/>
                          <a:cs typeface="Arial" panose="020B0604020202020204" pitchFamily="34" charset="0"/>
                        </a:rPr>
                        <a:t> 089</a:t>
                      </a:r>
                      <a:endParaRPr lang="en-ZA" sz="1600" b="0" i="0" u="none" strike="noStrike" dirty="0">
                        <a:solidFill>
                          <a:schemeClr val="tx1"/>
                        </a:solidFill>
                        <a:effectLst/>
                        <a:latin typeface="+mn-lt"/>
                        <a:cs typeface="Arial" panose="020B0604020202020204" pitchFamily="34" charset="0"/>
                      </a:endParaRPr>
                    </a:p>
                  </a:txBody>
                  <a:tcPr marL="0" marR="0" marT="0" marB="0" anchor="ctr">
                    <a:solidFill>
                      <a:schemeClr val="accent2">
                        <a:lumMod val="20000"/>
                        <a:lumOff val="80000"/>
                      </a:schemeClr>
                    </a:solidFill>
                  </a:tcPr>
                </a:tc>
                <a:tc>
                  <a:txBody>
                    <a:bodyPr/>
                    <a:lstStyle/>
                    <a:p>
                      <a:pPr algn="r"/>
                      <a:r>
                        <a:rPr lang="en-ZA" sz="1600" dirty="0">
                          <a:solidFill>
                            <a:schemeClr val="tx1"/>
                          </a:solidFill>
                          <a:latin typeface="+mn-lt"/>
                          <a:cs typeface="Arial" panose="020B0604020202020204" pitchFamily="34" charset="0"/>
                        </a:rPr>
                        <a:t>7</a:t>
                      </a:r>
                      <a:r>
                        <a:rPr lang="en-ZA" sz="1600" baseline="0" dirty="0">
                          <a:solidFill>
                            <a:schemeClr val="tx1"/>
                          </a:solidFill>
                          <a:latin typeface="+mn-lt"/>
                          <a:cs typeface="Arial" panose="020B0604020202020204" pitchFamily="34" charset="0"/>
                        </a:rPr>
                        <a:t> 506 </a:t>
                      </a:r>
                      <a:r>
                        <a:rPr lang="en-ZA" sz="1600" baseline="0" dirty="0" smtClean="0">
                          <a:solidFill>
                            <a:schemeClr val="tx1"/>
                          </a:solidFill>
                          <a:latin typeface="+mn-lt"/>
                          <a:cs typeface="Arial" panose="020B0604020202020204" pitchFamily="34" charset="0"/>
                        </a:rPr>
                        <a:t>938</a:t>
                      </a:r>
                      <a:endParaRPr lang="en-ZA" sz="1600" dirty="0">
                        <a:solidFill>
                          <a:schemeClr val="tx1"/>
                        </a:solidFill>
                        <a:latin typeface="+mn-lt"/>
                        <a:cs typeface="Arial" panose="020B0604020202020204" pitchFamily="34" charset="0"/>
                      </a:endParaRPr>
                    </a:p>
                  </a:txBody>
                  <a:tcPr marL="0" marR="0" marT="0" marB="0" anchor="ctr">
                    <a:solidFill>
                      <a:schemeClr val="accent2">
                        <a:lumMod val="20000"/>
                        <a:lumOff val="80000"/>
                      </a:schemeClr>
                    </a:solidFill>
                  </a:tcPr>
                </a:tc>
                <a:tc>
                  <a:txBody>
                    <a:bodyPr/>
                    <a:lstStyle/>
                    <a:p>
                      <a:pPr algn="r"/>
                      <a:r>
                        <a:rPr lang="en-ZA" sz="1600" dirty="0">
                          <a:solidFill>
                            <a:schemeClr val="tx1"/>
                          </a:solidFill>
                          <a:latin typeface="+mn-lt"/>
                          <a:cs typeface="Arial" panose="020B0604020202020204" pitchFamily="34" charset="0"/>
                        </a:rPr>
                        <a:t>4 </a:t>
                      </a:r>
                      <a:r>
                        <a:rPr lang="en-ZA" sz="1600" dirty="0" smtClean="0">
                          <a:solidFill>
                            <a:schemeClr val="tx1"/>
                          </a:solidFill>
                          <a:latin typeface="+mn-lt"/>
                          <a:cs typeface="Arial" panose="020B0604020202020204" pitchFamily="34" charset="0"/>
                        </a:rPr>
                        <a:t>151</a:t>
                      </a:r>
                      <a:endParaRPr lang="en-ZA" sz="1600" dirty="0">
                        <a:solidFill>
                          <a:schemeClr val="tx1"/>
                        </a:solidFill>
                        <a:latin typeface="+mn-lt"/>
                        <a:cs typeface="Arial" panose="020B0604020202020204" pitchFamily="34" charset="0"/>
                      </a:endParaRPr>
                    </a:p>
                  </a:txBody>
                  <a:tcPr marL="0" marR="0" marT="0" marB="0" anchor="ctr">
                    <a:solidFill>
                      <a:schemeClr val="accent2">
                        <a:lumMod val="20000"/>
                        <a:lumOff val="80000"/>
                      </a:schemeClr>
                    </a:solidFill>
                  </a:tcPr>
                </a:tc>
                <a:tc>
                  <a:txBody>
                    <a:bodyPr/>
                    <a:lstStyle/>
                    <a:p>
                      <a:pPr marL="0" algn="r" defTabSz="914400" rtl="0" eaLnBrk="1" fontAlgn="b" latinLnBrk="0" hangingPunct="1"/>
                      <a:r>
                        <a:rPr lang="en-ZA" sz="1600" b="0" i="0" u="none" strike="noStrike" kern="1200" dirty="0" smtClean="0">
                          <a:solidFill>
                            <a:schemeClr val="tx1"/>
                          </a:solidFill>
                          <a:effectLst/>
                          <a:latin typeface="+mn-lt"/>
                          <a:ea typeface="+mn-ea"/>
                          <a:cs typeface="Arial" panose="020B0604020202020204" pitchFamily="34" charset="0"/>
                        </a:rPr>
                        <a:t>99.95%</a:t>
                      </a:r>
                      <a:endParaRPr lang="en-ZA" sz="1600" b="0" i="0" u="none" strike="noStrike" kern="1200" dirty="0">
                        <a:solidFill>
                          <a:schemeClr val="tx1"/>
                        </a:solidFill>
                        <a:effectLst/>
                        <a:latin typeface="+mn-lt"/>
                        <a:ea typeface="+mn-ea"/>
                        <a:cs typeface="Arial" panose="020B060402020202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0007"/>
                  </a:ext>
                </a:extLst>
              </a:tr>
              <a:tr h="584638">
                <a:tc>
                  <a:txBody>
                    <a:bodyPr/>
                    <a:lstStyle/>
                    <a:p>
                      <a:pPr algn="l" rtl="0" fontAlgn="t"/>
                      <a:r>
                        <a:rPr lang="en-US" sz="1600" b="1" i="0" u="none" strike="noStrike" dirty="0">
                          <a:solidFill>
                            <a:srgbClr val="000000"/>
                          </a:solidFill>
                          <a:latin typeface="+mn-lt"/>
                          <a:cs typeface="Arial" panose="020B0604020202020204" pitchFamily="34" charset="0"/>
                        </a:rPr>
                        <a:t>Total</a:t>
                      </a:r>
                    </a:p>
                  </a:txBody>
                  <a:tcPr marR="0" marT="0" marB="0" anchor="ctr">
                    <a:solidFill>
                      <a:schemeClr val="accent2">
                        <a:lumMod val="20000"/>
                        <a:lumOff val="80000"/>
                      </a:schemeClr>
                    </a:solidFill>
                  </a:tcPr>
                </a:tc>
                <a:tc>
                  <a:txBody>
                    <a:bodyPr/>
                    <a:lstStyle/>
                    <a:p>
                      <a:pPr algn="r" fontAlgn="b"/>
                      <a:r>
                        <a:rPr lang="en-ZA" sz="1600" b="1" i="0" u="none" strike="noStrike" dirty="0">
                          <a:solidFill>
                            <a:schemeClr val="tx1"/>
                          </a:solidFill>
                          <a:effectLst/>
                          <a:latin typeface="+mn-lt"/>
                          <a:cs typeface="Arial" panose="020B0604020202020204" pitchFamily="34" charset="0"/>
                        </a:rPr>
                        <a:t>24 464</a:t>
                      </a:r>
                      <a:r>
                        <a:rPr lang="en-ZA" sz="1600" b="1" i="0" u="none" strike="noStrike" baseline="0" dirty="0">
                          <a:solidFill>
                            <a:schemeClr val="tx1"/>
                          </a:solidFill>
                          <a:effectLst/>
                          <a:latin typeface="+mn-lt"/>
                          <a:cs typeface="Arial" panose="020B0604020202020204" pitchFamily="34" charset="0"/>
                        </a:rPr>
                        <a:t> 531</a:t>
                      </a:r>
                      <a:endParaRPr lang="en-ZA" sz="1600" b="1" i="0" u="none" strike="noStrike" dirty="0">
                        <a:solidFill>
                          <a:schemeClr val="tx1"/>
                        </a:solidFill>
                        <a:effectLst/>
                        <a:latin typeface="+mn-lt"/>
                        <a:cs typeface="Arial" panose="020B0604020202020204" pitchFamily="34" charset="0"/>
                      </a:endParaRPr>
                    </a:p>
                  </a:txBody>
                  <a:tcPr marL="0" marR="0" marT="0" marB="0" anchor="ctr">
                    <a:solidFill>
                      <a:schemeClr val="accent2">
                        <a:lumMod val="20000"/>
                        <a:lumOff val="80000"/>
                      </a:schemeClr>
                    </a:solidFill>
                  </a:tcPr>
                </a:tc>
                <a:tc>
                  <a:txBody>
                    <a:bodyPr/>
                    <a:lstStyle/>
                    <a:p>
                      <a:pPr algn="r"/>
                      <a:r>
                        <a:rPr lang="en-ZA" sz="1600" b="1" dirty="0">
                          <a:solidFill>
                            <a:schemeClr val="tx1"/>
                          </a:solidFill>
                          <a:latin typeface="+mn-lt"/>
                          <a:cs typeface="Arial" panose="020B0604020202020204" pitchFamily="34" charset="0"/>
                        </a:rPr>
                        <a:t>23 </a:t>
                      </a:r>
                      <a:r>
                        <a:rPr lang="en-ZA" sz="1600" b="1" dirty="0" smtClean="0">
                          <a:solidFill>
                            <a:schemeClr val="tx1"/>
                          </a:solidFill>
                          <a:latin typeface="+mn-lt"/>
                          <a:cs typeface="Arial" panose="020B0604020202020204" pitchFamily="34" charset="0"/>
                        </a:rPr>
                        <a:t>731</a:t>
                      </a:r>
                      <a:r>
                        <a:rPr lang="en-ZA" sz="1600" b="1" baseline="0" dirty="0" smtClean="0">
                          <a:solidFill>
                            <a:schemeClr val="tx1"/>
                          </a:solidFill>
                          <a:latin typeface="+mn-lt"/>
                          <a:cs typeface="Arial" panose="020B0604020202020204" pitchFamily="34" charset="0"/>
                        </a:rPr>
                        <a:t> 140</a:t>
                      </a:r>
                      <a:endParaRPr lang="en-ZA" sz="1600" b="1" dirty="0">
                        <a:solidFill>
                          <a:schemeClr val="tx1"/>
                        </a:solidFill>
                        <a:latin typeface="+mn-lt"/>
                        <a:cs typeface="Arial" panose="020B0604020202020204" pitchFamily="34" charset="0"/>
                      </a:endParaRPr>
                    </a:p>
                  </a:txBody>
                  <a:tcPr marL="0" marR="0" marT="0" marB="0" anchor="ctr">
                    <a:solidFill>
                      <a:schemeClr val="accent2">
                        <a:lumMod val="20000"/>
                        <a:lumOff val="80000"/>
                      </a:schemeClr>
                    </a:solidFill>
                  </a:tcPr>
                </a:tc>
                <a:tc>
                  <a:txBody>
                    <a:bodyPr/>
                    <a:lstStyle/>
                    <a:p>
                      <a:pPr algn="r"/>
                      <a:r>
                        <a:rPr lang="en-ZA" sz="1600" b="1" dirty="0" smtClean="0">
                          <a:solidFill>
                            <a:schemeClr val="tx1"/>
                          </a:solidFill>
                          <a:latin typeface="+mn-lt"/>
                          <a:cs typeface="Arial" panose="020B0604020202020204" pitchFamily="34" charset="0"/>
                        </a:rPr>
                        <a:t>733</a:t>
                      </a:r>
                      <a:r>
                        <a:rPr lang="en-ZA" sz="1600" b="1" baseline="0" dirty="0" smtClean="0">
                          <a:solidFill>
                            <a:schemeClr val="tx1"/>
                          </a:solidFill>
                          <a:latin typeface="+mn-lt"/>
                          <a:cs typeface="Arial" panose="020B0604020202020204" pitchFamily="34" charset="0"/>
                        </a:rPr>
                        <a:t> 391</a:t>
                      </a:r>
                      <a:endParaRPr lang="en-ZA" sz="1600" b="1" dirty="0">
                        <a:solidFill>
                          <a:schemeClr val="tx1"/>
                        </a:solidFill>
                        <a:latin typeface="+mn-lt"/>
                        <a:cs typeface="Arial" panose="020B0604020202020204" pitchFamily="34" charset="0"/>
                      </a:endParaRPr>
                    </a:p>
                  </a:txBody>
                  <a:tcPr marL="0" marR="0" marT="0" marB="0" anchor="ctr">
                    <a:solidFill>
                      <a:schemeClr val="accent2">
                        <a:lumMod val="20000"/>
                        <a:lumOff val="80000"/>
                      </a:schemeClr>
                    </a:solidFill>
                  </a:tcPr>
                </a:tc>
                <a:tc>
                  <a:txBody>
                    <a:bodyPr/>
                    <a:lstStyle/>
                    <a:p>
                      <a:pPr marL="0" algn="r" defTabSz="914400" rtl="0" eaLnBrk="1" fontAlgn="b" latinLnBrk="0" hangingPunct="1"/>
                      <a:r>
                        <a:rPr lang="en-ZA" sz="1600" b="1" i="0" u="none" strike="noStrike" kern="1200" dirty="0" smtClean="0">
                          <a:solidFill>
                            <a:schemeClr val="tx1"/>
                          </a:solidFill>
                          <a:effectLst/>
                          <a:latin typeface="+mn-lt"/>
                          <a:ea typeface="+mn-ea"/>
                          <a:cs typeface="Arial" panose="020B0604020202020204" pitchFamily="34" charset="0"/>
                        </a:rPr>
                        <a:t>97.00%</a:t>
                      </a:r>
                      <a:endParaRPr lang="en-ZA" sz="1600" b="1" i="0" u="none" strike="noStrike" kern="1200" dirty="0">
                        <a:solidFill>
                          <a:schemeClr val="tx1"/>
                        </a:solidFill>
                        <a:effectLst/>
                        <a:latin typeface="+mn-lt"/>
                        <a:ea typeface="+mn-ea"/>
                        <a:cs typeface="Arial" panose="020B060402020202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0008"/>
                  </a:ext>
                </a:extLst>
              </a:tr>
            </a:tbl>
          </a:graphicData>
        </a:graphic>
      </p:graphicFrame>
      <p:sp>
        <p:nvSpPr>
          <p:cNvPr id="5" name="Slide Number Placeholder 4"/>
          <p:cNvSpPr>
            <a:spLocks noGrp="1"/>
          </p:cNvSpPr>
          <p:nvPr>
            <p:ph type="sldNum" sz="quarter" idx="4294967295"/>
          </p:nvPr>
        </p:nvSpPr>
        <p:spPr>
          <a:xfrm>
            <a:off x="8077200" y="6356351"/>
            <a:ext cx="1691208" cy="365125"/>
          </a:xfrm>
          <a:prstGeom prst="rect">
            <a:avLst/>
          </a:prstGeom>
        </p:spPr>
        <p:txBody>
          <a:bodyPr/>
          <a:lstStyle/>
          <a:p>
            <a:fld id="{3DB53F8B-4788-43D9-B19C-7CDD71F53993}" type="slidenum">
              <a:rPr lang="en-ZA" smtClean="0"/>
              <a:pPr/>
              <a:t>15</a:t>
            </a:fld>
            <a:endParaRPr lang="en-ZA" dirty="0"/>
          </a:p>
        </p:txBody>
      </p:sp>
      <p:pic>
        <p:nvPicPr>
          <p:cNvPr id="6" name="Picture 5"/>
          <p:cNvPicPr>
            <a:picLocks noChangeAspect="1"/>
          </p:cNvPicPr>
          <p:nvPr/>
        </p:nvPicPr>
        <p:blipFill>
          <a:blip r:embed="rId4"/>
          <a:stretch>
            <a:fillRect/>
          </a:stretch>
        </p:blipFill>
        <p:spPr>
          <a:xfrm>
            <a:off x="-14396" y="6309320"/>
            <a:ext cx="2221964" cy="654472"/>
          </a:xfrm>
          <a:prstGeom prst="rect">
            <a:avLst/>
          </a:prstGeom>
        </p:spPr>
      </p:pic>
    </p:spTree>
    <p:custDataLst>
      <p:tags r:id="rId1"/>
    </p:custDataLst>
    <p:extLst>
      <p:ext uri="{BB962C8B-B14F-4D97-AF65-F5344CB8AC3E}">
        <p14:creationId xmlns:p14="http://schemas.microsoft.com/office/powerpoint/2010/main" val="35196245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a:xfrm>
            <a:off x="0" y="1"/>
            <a:ext cx="12072664" cy="1268759"/>
          </a:xfrm>
        </p:spPr>
        <p:txBody>
          <a:bodyPr>
            <a:noAutofit/>
          </a:bodyPr>
          <a:lstStyle/>
          <a:p>
            <a:pPr eaLnBrk="1" hangingPunct="1"/>
            <a:r>
              <a:rPr lang="en-ZA" altLang="en-US" sz="4800" b="1" dirty="0" smtClean="0">
                <a:solidFill>
                  <a:schemeClr val="accent2">
                    <a:lumMod val="75000"/>
                  </a:schemeClr>
                </a:solidFill>
              </a:rPr>
              <a:t>CHALLENGES </a:t>
            </a:r>
            <a:r>
              <a:rPr lang="en-ZA" altLang="en-US" sz="4800" b="1" dirty="0">
                <a:solidFill>
                  <a:schemeClr val="accent2">
                    <a:lumMod val="75000"/>
                  </a:schemeClr>
                </a:solidFill>
              </a:rPr>
              <a:t>(DEVIATIONS) AND MITIGATORY MEASURES </a:t>
            </a:r>
          </a:p>
        </p:txBody>
      </p:sp>
      <p:graphicFrame>
        <p:nvGraphicFramePr>
          <p:cNvPr id="2" name="Table 1"/>
          <p:cNvGraphicFramePr>
            <a:graphicFrameLocks noGrp="1"/>
          </p:cNvGraphicFramePr>
          <p:nvPr>
            <p:extLst/>
          </p:nvPr>
        </p:nvGraphicFramePr>
        <p:xfrm>
          <a:off x="0" y="1354338"/>
          <a:ext cx="12072664" cy="5298336"/>
        </p:xfrm>
        <a:graphic>
          <a:graphicData uri="http://schemas.openxmlformats.org/drawingml/2006/table">
            <a:tbl>
              <a:tblPr firstRow="1" bandRow="1">
                <a:tableStyleId>{5C22544A-7EE6-4342-B048-85BDC9FD1C3A}</a:tableStyleId>
              </a:tblPr>
              <a:tblGrid>
                <a:gridCol w="5739463">
                  <a:extLst>
                    <a:ext uri="{9D8B030D-6E8A-4147-A177-3AD203B41FA5}">
                      <a16:colId xmlns:a16="http://schemas.microsoft.com/office/drawing/2014/main" val="20000"/>
                    </a:ext>
                  </a:extLst>
                </a:gridCol>
                <a:gridCol w="6333201">
                  <a:extLst>
                    <a:ext uri="{9D8B030D-6E8A-4147-A177-3AD203B41FA5}">
                      <a16:colId xmlns:a16="http://schemas.microsoft.com/office/drawing/2014/main" val="20001"/>
                    </a:ext>
                  </a:extLst>
                </a:gridCol>
              </a:tblGrid>
              <a:tr h="512974">
                <a:tc>
                  <a:txBody>
                    <a:bodyPr/>
                    <a:lstStyle/>
                    <a:p>
                      <a:pPr marL="0" algn="ctr" defTabSz="914400" rtl="0" eaLnBrk="1" latinLnBrk="0" hangingPunct="1"/>
                      <a:r>
                        <a:rPr lang="en-ZA" sz="2400" b="1" kern="1200" dirty="0">
                          <a:solidFill>
                            <a:schemeClr val="tx1"/>
                          </a:solidFill>
                          <a:latin typeface="+mn-lt"/>
                          <a:ea typeface="+mn-ea"/>
                          <a:cs typeface="+mn-cs"/>
                        </a:rPr>
                        <a:t>CHALLENGES/DEVIATION</a:t>
                      </a:r>
                    </a:p>
                  </a:txBody>
                  <a:tcPr marL="91431" marR="91431" marT="45721" marB="45721">
                    <a:solidFill>
                      <a:schemeClr val="accent2">
                        <a:lumMod val="40000"/>
                        <a:lumOff val="60000"/>
                      </a:schemeClr>
                    </a:solidFill>
                  </a:tcPr>
                </a:tc>
                <a:tc>
                  <a:txBody>
                    <a:bodyPr/>
                    <a:lstStyle/>
                    <a:p>
                      <a:pPr algn="ctr"/>
                      <a:r>
                        <a:rPr lang="en-ZA" sz="2400" dirty="0">
                          <a:solidFill>
                            <a:schemeClr val="tx1"/>
                          </a:solidFill>
                          <a:latin typeface="+mn-lt"/>
                        </a:rPr>
                        <a:t>MITIGATORY MEASURES/PROGRESS</a:t>
                      </a:r>
                    </a:p>
                  </a:txBody>
                  <a:tcPr marL="91431" marR="91431" marT="45721" marB="45721">
                    <a:solidFill>
                      <a:schemeClr val="accent2">
                        <a:lumMod val="40000"/>
                        <a:lumOff val="60000"/>
                      </a:schemeClr>
                    </a:solidFill>
                  </a:tcPr>
                </a:tc>
                <a:extLst>
                  <a:ext uri="{0D108BD9-81ED-4DB2-BD59-A6C34878D82A}">
                    <a16:rowId xmlns:a16="http://schemas.microsoft.com/office/drawing/2014/main" val="10000"/>
                  </a:ext>
                </a:extLst>
              </a:tr>
              <a:tr h="4671602">
                <a:tc>
                  <a:txBody>
                    <a:bodyPr/>
                    <a:lstStyle/>
                    <a:p>
                      <a:pPr marL="0" marR="0" lvl="0" indent="0" algn="just" defTabSz="914400" rtl="0" eaLnBrk="1" fontAlgn="t" latinLnBrk="0" hangingPunct="1">
                        <a:lnSpc>
                          <a:spcPct val="150000"/>
                        </a:lnSpc>
                        <a:spcBef>
                          <a:spcPts val="0"/>
                        </a:spcBef>
                        <a:spcAft>
                          <a:spcPts val="0"/>
                        </a:spcAft>
                        <a:buClrTx/>
                        <a:buSzTx/>
                        <a:buFont typeface="Wingdings"/>
                        <a:buNone/>
                        <a:tabLst/>
                        <a:defRPr/>
                      </a:pPr>
                      <a:r>
                        <a:rPr lang="en-US" sz="2800" b="1" dirty="0">
                          <a:solidFill>
                            <a:schemeClr val="tx1"/>
                          </a:solidFill>
                          <a:effectLst/>
                          <a:latin typeface="+mn-lt"/>
                          <a:ea typeface="Times New Roman"/>
                        </a:rPr>
                        <a:t>Programme 2: </a:t>
                      </a:r>
                      <a:r>
                        <a:rPr lang="en-US" sz="2800" b="1" i="0" u="none" strike="noStrike" dirty="0">
                          <a:solidFill>
                            <a:schemeClr val="tx1"/>
                          </a:solidFill>
                          <a:latin typeface="+mn-lt"/>
                          <a:cs typeface="Arial" panose="020B0604020202020204" pitchFamily="34" charset="0"/>
                        </a:rPr>
                        <a:t>Curriculum Policy, Support and Monitoring</a:t>
                      </a:r>
                    </a:p>
                    <a:p>
                      <a:pPr marL="0" marR="0" lvl="0" indent="0" algn="just" defTabSz="914400" rtl="0" eaLnBrk="1" fontAlgn="t" latinLnBrk="0" hangingPunct="1">
                        <a:lnSpc>
                          <a:spcPct val="150000"/>
                        </a:lnSpc>
                        <a:spcBef>
                          <a:spcPts val="0"/>
                        </a:spcBef>
                        <a:spcAft>
                          <a:spcPts val="0"/>
                        </a:spcAft>
                        <a:buClrTx/>
                        <a:buSzTx/>
                        <a:buFont typeface="Wingdings"/>
                        <a:buNone/>
                        <a:tabLst/>
                        <a:defRPr/>
                      </a:pPr>
                      <a:r>
                        <a:rPr lang="en-US" sz="2400" dirty="0">
                          <a:solidFill>
                            <a:schemeClr val="tx1"/>
                          </a:solidFill>
                          <a:effectLst/>
                          <a:latin typeface="+mn-lt"/>
                          <a:ea typeface="Times New Roman"/>
                          <a:cs typeface="Arial" panose="020B0604020202020204" pitchFamily="34" charset="0"/>
                        </a:rPr>
                        <a:t>The remaining </a:t>
                      </a:r>
                      <a:r>
                        <a:rPr lang="en-US" sz="2400" baseline="0" dirty="0">
                          <a:solidFill>
                            <a:schemeClr val="tx1"/>
                          </a:solidFill>
                          <a:effectLst/>
                          <a:latin typeface="+mn-lt"/>
                          <a:ea typeface="Times New Roman"/>
                          <a:cs typeface="Arial" panose="020B0604020202020204" pitchFamily="34" charset="0"/>
                        </a:rPr>
                        <a:t>allocation on this programme is due to funds withheld for </a:t>
                      </a:r>
                      <a:r>
                        <a:rPr lang="en-ZA" sz="2400" b="0" i="0" u="none" strike="noStrike" kern="1200" dirty="0">
                          <a:solidFill>
                            <a:schemeClr val="tx1"/>
                          </a:solidFill>
                          <a:latin typeface="+mn-lt"/>
                          <a:ea typeface="+mn-ea"/>
                          <a:cs typeface="Arial" panose="020B0604020202020204" pitchFamily="34" charset="0"/>
                        </a:rPr>
                        <a:t>Learners with Profound Intellectual Disability</a:t>
                      </a:r>
                      <a:r>
                        <a:rPr lang="en-ZA" sz="2400" b="0" i="0" u="none" strike="noStrike" kern="1200" baseline="0" dirty="0">
                          <a:solidFill>
                            <a:schemeClr val="tx1"/>
                          </a:solidFill>
                          <a:latin typeface="+mn-lt"/>
                          <a:ea typeface="+mn-ea"/>
                          <a:cs typeface="Arial" panose="020B0604020202020204" pitchFamily="34" charset="0"/>
                        </a:rPr>
                        <a:t> conditional grant and other projects reprioritised after workbook </a:t>
                      </a:r>
                      <a:r>
                        <a:rPr lang="en-ZA" sz="2400" b="0" i="0" u="none" strike="noStrike" kern="1200" baseline="0" dirty="0" smtClean="0">
                          <a:solidFill>
                            <a:schemeClr val="tx1"/>
                          </a:solidFill>
                          <a:latin typeface="+mn-lt"/>
                          <a:ea typeface="+mn-ea"/>
                          <a:cs typeface="Arial" panose="020B0604020202020204" pitchFamily="34" charset="0"/>
                        </a:rPr>
                        <a:t>saving </a:t>
                      </a:r>
                      <a:r>
                        <a:rPr lang="en-ZA" sz="2400" b="0" i="0" u="none" strike="noStrike" kern="1200" baseline="0" dirty="0">
                          <a:solidFill>
                            <a:schemeClr val="tx1"/>
                          </a:solidFill>
                          <a:latin typeface="+mn-lt"/>
                          <a:ea typeface="+mn-ea"/>
                          <a:cs typeface="Arial" panose="020B0604020202020204" pitchFamily="34" charset="0"/>
                        </a:rPr>
                        <a:t>was identified.</a:t>
                      </a:r>
                      <a:endParaRPr lang="en-ZA" sz="2400" b="0" i="0" u="none" strike="noStrike" kern="1200" dirty="0">
                        <a:solidFill>
                          <a:schemeClr val="tx1"/>
                        </a:solidFill>
                        <a:latin typeface="+mn-lt"/>
                        <a:ea typeface="+mn-ea"/>
                        <a:cs typeface="Arial" panose="020B0604020202020204" pitchFamily="34" charset="0"/>
                      </a:endParaRPr>
                    </a:p>
                    <a:p>
                      <a:pPr marL="0" lvl="0" indent="0" algn="just" defTabSz="914400" rtl="0" eaLnBrk="1" fontAlgn="t" latinLnBrk="0" hangingPunct="1">
                        <a:lnSpc>
                          <a:spcPct val="150000"/>
                        </a:lnSpc>
                        <a:spcBef>
                          <a:spcPts val="0"/>
                        </a:spcBef>
                        <a:buFont typeface="Wingdings"/>
                        <a:buNone/>
                      </a:pPr>
                      <a:r>
                        <a:rPr lang="en-US" sz="2800" baseline="0" dirty="0">
                          <a:solidFill>
                            <a:schemeClr val="tx1"/>
                          </a:solidFill>
                          <a:effectLst/>
                          <a:latin typeface="+mn-lt"/>
                          <a:ea typeface="Times New Roman"/>
                        </a:rPr>
                        <a:t>  </a:t>
                      </a:r>
                      <a:endParaRPr lang="en-ZA" sz="2800" b="1" kern="1200" dirty="0">
                        <a:solidFill>
                          <a:schemeClr val="tx1"/>
                        </a:solidFill>
                        <a:latin typeface="+mn-lt"/>
                        <a:ea typeface="+mn-ea"/>
                        <a:cs typeface="Arial" panose="020B0604020202020204" pitchFamily="34" charset="0"/>
                      </a:endParaRPr>
                    </a:p>
                  </a:txBody>
                  <a:tcPr marL="91431" marR="91431" marT="45721" marB="45721">
                    <a:solidFill>
                      <a:schemeClr val="accent2">
                        <a:lumMod val="20000"/>
                        <a:lumOff val="80000"/>
                      </a:schemeClr>
                    </a:solidFill>
                  </a:tcPr>
                </a:tc>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baseline="0" dirty="0">
                          <a:solidFill>
                            <a:schemeClr val="tx1"/>
                          </a:solidFill>
                          <a:latin typeface="+mn-lt"/>
                          <a:ea typeface="+mn-ea"/>
                          <a:cs typeface="Arial" panose="020B0604020202020204" pitchFamily="34" charset="0"/>
                        </a:rPr>
                        <a:t>Funds were </a:t>
                      </a:r>
                      <a:r>
                        <a:rPr lang="en-US" sz="2400" b="1" kern="1200" baseline="0" dirty="0" smtClean="0">
                          <a:solidFill>
                            <a:schemeClr val="tx1"/>
                          </a:solidFill>
                          <a:latin typeface="+mn-lt"/>
                          <a:ea typeface="+mn-ea"/>
                          <a:cs typeface="Arial" panose="020B0604020202020204" pitchFamily="34" charset="0"/>
                        </a:rPr>
                        <a:t>withheld in terms of DoRA </a:t>
                      </a:r>
                      <a:r>
                        <a:rPr lang="en-US" sz="2400" kern="1200" baseline="0" dirty="0" smtClean="0">
                          <a:solidFill>
                            <a:schemeClr val="tx1"/>
                          </a:solidFill>
                          <a:latin typeface="+mn-lt"/>
                          <a:ea typeface="+mn-ea"/>
                          <a:cs typeface="Arial" panose="020B0604020202020204" pitchFamily="34" charset="0"/>
                        </a:rPr>
                        <a:t>and PEDs (i.e. EC, LP, NW and WC) were </a:t>
                      </a:r>
                      <a:r>
                        <a:rPr lang="en-US" sz="2400" b="1" kern="1200" baseline="0" dirty="0" smtClean="0">
                          <a:solidFill>
                            <a:schemeClr val="tx1"/>
                          </a:solidFill>
                          <a:latin typeface="+mn-lt"/>
                          <a:ea typeface="+mn-ea"/>
                          <a:cs typeface="Arial" panose="020B0604020202020204" pitchFamily="34" charset="0"/>
                        </a:rPr>
                        <a:t>assisted to apply for rollovers</a:t>
                      </a:r>
                      <a:r>
                        <a:rPr lang="en-US" sz="2400" kern="1200" baseline="0" dirty="0" smtClean="0">
                          <a:solidFill>
                            <a:schemeClr val="tx1"/>
                          </a:solidFill>
                          <a:latin typeface="+mn-lt"/>
                          <a:ea typeface="+mn-ea"/>
                          <a:cs typeface="Arial" panose="020B0604020202020204" pitchFamily="34" charset="0"/>
                        </a:rPr>
                        <a:t>.</a:t>
                      </a:r>
                      <a:r>
                        <a:rPr lang="en-US" sz="2400" b="0" kern="1200" baseline="0" dirty="0" smtClean="0">
                          <a:solidFill>
                            <a:schemeClr val="tx1"/>
                          </a:solidFill>
                          <a:latin typeface="+mn-lt"/>
                          <a:ea typeface="+mn-ea"/>
                          <a:cs typeface="Arial" panose="020B0604020202020204" pitchFamily="34" charset="0"/>
                        </a:rPr>
                        <a:t>  </a:t>
                      </a:r>
                      <a:endParaRPr lang="en-US" sz="2400" b="0" kern="1200" baseline="0" dirty="0">
                        <a:solidFill>
                          <a:schemeClr val="tx1"/>
                        </a:solidFill>
                        <a:latin typeface="+mn-lt"/>
                        <a:ea typeface="+mn-ea"/>
                        <a:cs typeface="Arial" panose="020B0604020202020204" pitchFamily="34" charset="0"/>
                      </a:endParaRPr>
                    </a:p>
                    <a:p>
                      <a:pPr marL="169863" marR="0" indent="-16986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baseline="0" dirty="0">
                          <a:solidFill>
                            <a:schemeClr val="tx1"/>
                          </a:solidFill>
                          <a:latin typeface="+mn-lt"/>
                          <a:ea typeface="+mn-ea"/>
                          <a:cs typeface="Arial" panose="020B0604020202020204" pitchFamily="34" charset="0"/>
                        </a:rPr>
                        <a:t>The underspending on this item was due to </a:t>
                      </a:r>
                      <a:r>
                        <a:rPr lang="en-US" sz="2400" b="1" kern="1200" baseline="0" dirty="0">
                          <a:solidFill>
                            <a:schemeClr val="tx1"/>
                          </a:solidFill>
                          <a:latin typeface="+mn-lt"/>
                          <a:ea typeface="+mn-ea"/>
                          <a:cs typeface="Arial" panose="020B0604020202020204" pitchFamily="34" charset="0"/>
                        </a:rPr>
                        <a:t>delay in delivery of the IT equipment including tablets for schools as a result of the  COVID 19 outbreak</a:t>
                      </a:r>
                      <a:r>
                        <a:rPr lang="en-US" sz="2400" kern="1200" baseline="0" dirty="0">
                          <a:solidFill>
                            <a:schemeClr val="tx1"/>
                          </a:solidFill>
                          <a:latin typeface="+mn-lt"/>
                          <a:ea typeface="+mn-ea"/>
                          <a:cs typeface="Arial" panose="020B0604020202020204" pitchFamily="34" charset="0"/>
                        </a:rPr>
                        <a:t> as well as delay in invoices for travelling and subsistence</a:t>
                      </a:r>
                      <a:r>
                        <a:rPr lang="en-US" sz="2800" kern="1200" baseline="0" dirty="0" smtClean="0">
                          <a:solidFill>
                            <a:schemeClr val="tx1"/>
                          </a:solidFill>
                          <a:latin typeface="+mn-lt"/>
                          <a:ea typeface="+mn-ea"/>
                          <a:cs typeface="Arial" panose="020B0604020202020204" pitchFamily="34" charset="0"/>
                        </a:rPr>
                        <a:t>.</a:t>
                      </a:r>
                    </a:p>
                    <a:p>
                      <a:pPr marL="169863" marR="0" indent="-16986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kern="1200" baseline="0" dirty="0" smtClean="0">
                          <a:solidFill>
                            <a:schemeClr val="tx1"/>
                          </a:solidFill>
                          <a:latin typeface="+mn-lt"/>
                          <a:ea typeface="+mn-ea"/>
                          <a:cs typeface="Arial" panose="020B0604020202020204" pitchFamily="34" charset="0"/>
                        </a:rPr>
                        <a:t>Some savings from the Workbooks budget were </a:t>
                      </a:r>
                      <a:r>
                        <a:rPr lang="en-US" sz="2800" b="1" kern="1200" baseline="0" dirty="0" smtClean="0">
                          <a:solidFill>
                            <a:schemeClr val="tx1"/>
                          </a:solidFill>
                          <a:latin typeface="+mn-lt"/>
                          <a:ea typeface="+mn-ea"/>
                          <a:cs typeface="Arial" panose="020B0604020202020204" pitchFamily="34" charset="0"/>
                        </a:rPr>
                        <a:t>transferred to NECT </a:t>
                      </a:r>
                      <a:r>
                        <a:rPr lang="en-US" sz="2800" kern="1200" baseline="0" dirty="0" smtClean="0">
                          <a:solidFill>
                            <a:schemeClr val="tx1"/>
                          </a:solidFill>
                          <a:latin typeface="+mn-lt"/>
                          <a:ea typeface="+mn-ea"/>
                          <a:cs typeface="Arial" panose="020B0604020202020204" pitchFamily="34" charset="0"/>
                        </a:rPr>
                        <a:t>for the </a:t>
                      </a:r>
                      <a:r>
                        <a:rPr lang="en-US" sz="2800" b="1" kern="1200" baseline="0" dirty="0" smtClean="0">
                          <a:solidFill>
                            <a:schemeClr val="tx1"/>
                          </a:solidFill>
                          <a:latin typeface="+mn-lt"/>
                          <a:ea typeface="+mn-ea"/>
                          <a:cs typeface="Arial" panose="020B0604020202020204" pitchFamily="34" charset="0"/>
                        </a:rPr>
                        <a:t>work being done by the GTAC on the ECD migration </a:t>
                      </a:r>
                      <a:r>
                        <a:rPr lang="en-US" sz="2800" kern="1200" baseline="0" dirty="0" smtClean="0">
                          <a:solidFill>
                            <a:schemeClr val="tx1"/>
                          </a:solidFill>
                          <a:latin typeface="+mn-lt"/>
                          <a:ea typeface="+mn-ea"/>
                          <a:cs typeface="Arial" panose="020B0604020202020204" pitchFamily="34" charset="0"/>
                        </a:rPr>
                        <a:t>to DBE.</a:t>
                      </a:r>
                      <a:endParaRPr lang="en-US" sz="2800" kern="1200" dirty="0">
                        <a:solidFill>
                          <a:schemeClr val="tx1"/>
                        </a:solidFill>
                        <a:latin typeface="+mn-lt"/>
                        <a:ea typeface="+mn-ea"/>
                        <a:cs typeface="Arial" panose="020B0604020202020204" pitchFamily="34" charset="0"/>
                      </a:endParaRPr>
                    </a:p>
                  </a:txBody>
                  <a:tcPr marL="91431" marR="91431" marT="45721" marB="45721">
                    <a:solidFill>
                      <a:schemeClr val="accent2">
                        <a:lumMod val="20000"/>
                        <a:lumOff val="80000"/>
                      </a:schemeClr>
                    </a:solidFill>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a:blip r:embed="rId3"/>
          <a:stretch>
            <a:fillRect/>
          </a:stretch>
        </p:blipFill>
        <p:spPr>
          <a:xfrm>
            <a:off x="0" y="6021288"/>
            <a:ext cx="1775520" cy="836712"/>
          </a:xfrm>
          <a:prstGeom prst="rect">
            <a:avLst/>
          </a:prstGeom>
        </p:spPr>
      </p:pic>
      <p:sp>
        <p:nvSpPr>
          <p:cNvPr id="3" name="Slide Number Placeholder 2"/>
          <p:cNvSpPr>
            <a:spLocks noGrp="1"/>
          </p:cNvSpPr>
          <p:nvPr>
            <p:ph type="sldNum" sz="quarter" idx="4294967295"/>
          </p:nvPr>
        </p:nvSpPr>
        <p:spPr/>
        <p:txBody>
          <a:bodyPr/>
          <a:lstStyle/>
          <a:p>
            <a:fld id="{E2C0AE55-7E06-4976-960B-3D98813CB3CF}" type="slidenum">
              <a:rPr lang="en-ZA" smtClean="0">
                <a:solidFill>
                  <a:prstClr val="black">
                    <a:tint val="75000"/>
                  </a:prstClr>
                </a:solidFill>
              </a:rPr>
              <a:pPr/>
              <a:t>16</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val="3231431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a:xfrm>
            <a:off x="119336" y="0"/>
            <a:ext cx="11881320" cy="836712"/>
          </a:xfrm>
        </p:spPr>
        <p:txBody>
          <a:bodyPr>
            <a:normAutofit fontScale="90000"/>
          </a:bodyPr>
          <a:lstStyle/>
          <a:p>
            <a:pPr eaLnBrk="1" hangingPunct="1"/>
            <a:r>
              <a:rPr lang="en-ZA" altLang="en-US" b="1" dirty="0" smtClean="0">
                <a:solidFill>
                  <a:schemeClr val="accent2">
                    <a:lumMod val="75000"/>
                  </a:schemeClr>
                </a:solidFill>
              </a:rPr>
              <a:t/>
            </a:r>
            <a:br>
              <a:rPr lang="en-ZA" altLang="en-US" b="1" dirty="0" smtClean="0">
                <a:solidFill>
                  <a:schemeClr val="accent2">
                    <a:lumMod val="75000"/>
                  </a:schemeClr>
                </a:solidFill>
              </a:rPr>
            </a:br>
            <a:r>
              <a:rPr lang="en-ZA" altLang="en-US" b="1" dirty="0" smtClean="0">
                <a:solidFill>
                  <a:schemeClr val="accent2">
                    <a:lumMod val="75000"/>
                  </a:schemeClr>
                </a:solidFill>
              </a:rPr>
              <a:t>CHALLENGES </a:t>
            </a:r>
            <a:r>
              <a:rPr lang="en-ZA" altLang="en-US" b="1" dirty="0">
                <a:solidFill>
                  <a:schemeClr val="accent2">
                    <a:lumMod val="75000"/>
                  </a:schemeClr>
                </a:solidFill>
              </a:rPr>
              <a:t>(DEVIATIONS) AND MITIGATORY MEASURES </a:t>
            </a:r>
          </a:p>
        </p:txBody>
      </p:sp>
      <p:graphicFrame>
        <p:nvGraphicFramePr>
          <p:cNvPr id="2" name="Table 1"/>
          <p:cNvGraphicFramePr>
            <a:graphicFrameLocks noGrp="1"/>
          </p:cNvGraphicFramePr>
          <p:nvPr>
            <p:extLst>
              <p:ext uri="{D42A27DB-BD31-4B8C-83A1-F6EECF244321}">
                <p14:modId xmlns:p14="http://schemas.microsoft.com/office/powerpoint/2010/main" val="1991000325"/>
              </p:ext>
            </p:extLst>
          </p:nvPr>
        </p:nvGraphicFramePr>
        <p:xfrm>
          <a:off x="0" y="1320878"/>
          <a:ext cx="12192000" cy="5537122"/>
        </p:xfrm>
        <a:graphic>
          <a:graphicData uri="http://schemas.openxmlformats.org/drawingml/2006/table">
            <a:tbl>
              <a:tblPr firstRow="1" bandRow="1">
                <a:tableStyleId>{5C22544A-7EE6-4342-B048-85BDC9FD1C3A}</a:tableStyleId>
              </a:tblPr>
              <a:tblGrid>
                <a:gridCol w="4223792">
                  <a:extLst>
                    <a:ext uri="{9D8B030D-6E8A-4147-A177-3AD203B41FA5}">
                      <a16:colId xmlns:a16="http://schemas.microsoft.com/office/drawing/2014/main" val="20000"/>
                    </a:ext>
                  </a:extLst>
                </a:gridCol>
                <a:gridCol w="7968208">
                  <a:extLst>
                    <a:ext uri="{9D8B030D-6E8A-4147-A177-3AD203B41FA5}">
                      <a16:colId xmlns:a16="http://schemas.microsoft.com/office/drawing/2014/main" val="20001"/>
                    </a:ext>
                  </a:extLst>
                </a:gridCol>
              </a:tblGrid>
              <a:tr h="570350">
                <a:tc>
                  <a:txBody>
                    <a:bodyPr/>
                    <a:lstStyle/>
                    <a:p>
                      <a:pPr marL="0" algn="ctr" defTabSz="914400" rtl="0" eaLnBrk="1" latinLnBrk="0" hangingPunct="1"/>
                      <a:r>
                        <a:rPr lang="en-ZA" sz="2000" b="1" kern="1200" dirty="0">
                          <a:solidFill>
                            <a:schemeClr val="tx1"/>
                          </a:solidFill>
                          <a:latin typeface="+mn-lt"/>
                          <a:ea typeface="+mn-ea"/>
                          <a:cs typeface="+mn-cs"/>
                        </a:rPr>
                        <a:t>CHALLENGES/DEVIATION</a:t>
                      </a:r>
                    </a:p>
                  </a:txBody>
                  <a:tcPr marL="91431" marR="91431" marT="45721" marB="45721">
                    <a:solidFill>
                      <a:schemeClr val="accent2">
                        <a:lumMod val="40000"/>
                        <a:lumOff val="60000"/>
                      </a:schemeClr>
                    </a:solidFill>
                  </a:tcPr>
                </a:tc>
                <a:tc>
                  <a:txBody>
                    <a:bodyPr/>
                    <a:lstStyle/>
                    <a:p>
                      <a:pPr algn="ctr"/>
                      <a:r>
                        <a:rPr lang="en-ZA" sz="2000" dirty="0">
                          <a:solidFill>
                            <a:schemeClr val="tx1"/>
                          </a:solidFill>
                          <a:latin typeface="+mn-lt"/>
                        </a:rPr>
                        <a:t>MITIGATORY MEASURES/PROGRESS</a:t>
                      </a:r>
                    </a:p>
                  </a:txBody>
                  <a:tcPr marL="91431" marR="91431" marT="45721" marB="45721">
                    <a:solidFill>
                      <a:schemeClr val="accent2">
                        <a:lumMod val="40000"/>
                        <a:lumOff val="60000"/>
                      </a:schemeClr>
                    </a:solidFill>
                  </a:tcPr>
                </a:tc>
                <a:extLst>
                  <a:ext uri="{0D108BD9-81ED-4DB2-BD59-A6C34878D82A}">
                    <a16:rowId xmlns:a16="http://schemas.microsoft.com/office/drawing/2014/main" val="10000"/>
                  </a:ext>
                </a:extLst>
              </a:tr>
              <a:tr h="4966772">
                <a:tc>
                  <a:txBody>
                    <a:bodyPr/>
                    <a:lstStyle/>
                    <a:p>
                      <a:pPr marL="0" lvl="0" indent="0" algn="just" defTabSz="914400" rtl="0" eaLnBrk="1" fontAlgn="t" latinLnBrk="0" hangingPunct="1">
                        <a:lnSpc>
                          <a:spcPct val="150000"/>
                        </a:lnSpc>
                        <a:spcBef>
                          <a:spcPts val="0"/>
                        </a:spcBef>
                        <a:buFont typeface="Wingdings"/>
                        <a:buNone/>
                      </a:pPr>
                      <a:r>
                        <a:rPr lang="en-ZA" sz="2400" b="1" kern="1200" dirty="0">
                          <a:solidFill>
                            <a:schemeClr val="tx1"/>
                          </a:solidFill>
                          <a:latin typeface="+mn-lt"/>
                          <a:ea typeface="+mn-ea"/>
                          <a:cs typeface="Arial" panose="020B0604020202020204" pitchFamily="34" charset="0"/>
                        </a:rPr>
                        <a:t>Programme 4: Planning, </a:t>
                      </a:r>
                      <a:r>
                        <a:rPr lang="en-ZA" sz="2400" b="1" kern="1200" dirty="0" smtClean="0">
                          <a:solidFill>
                            <a:schemeClr val="tx1"/>
                          </a:solidFill>
                          <a:latin typeface="+mn-lt"/>
                          <a:ea typeface="+mn-ea"/>
                          <a:cs typeface="Arial" panose="020B0604020202020204" pitchFamily="34" charset="0"/>
                        </a:rPr>
                        <a:t>Information</a:t>
                      </a:r>
                      <a:r>
                        <a:rPr lang="en-ZA" sz="2400" b="1" kern="1200" baseline="0" dirty="0" smtClean="0">
                          <a:solidFill>
                            <a:schemeClr val="tx1"/>
                          </a:solidFill>
                          <a:latin typeface="+mn-lt"/>
                          <a:ea typeface="+mn-ea"/>
                          <a:cs typeface="Arial" panose="020B0604020202020204" pitchFamily="34" charset="0"/>
                        </a:rPr>
                        <a:t> </a:t>
                      </a:r>
                      <a:r>
                        <a:rPr lang="en-ZA" sz="2400" b="1" kern="1200" baseline="0" dirty="0">
                          <a:solidFill>
                            <a:schemeClr val="tx1"/>
                          </a:solidFill>
                          <a:latin typeface="+mn-lt"/>
                          <a:ea typeface="+mn-ea"/>
                          <a:cs typeface="Arial" panose="020B0604020202020204" pitchFamily="34" charset="0"/>
                        </a:rPr>
                        <a:t>and Assessment</a:t>
                      </a:r>
                      <a:endParaRPr lang="en-ZA" sz="2400" b="1" kern="1200" dirty="0">
                        <a:solidFill>
                          <a:schemeClr val="tx1"/>
                        </a:solidFill>
                        <a:latin typeface="+mn-lt"/>
                        <a:ea typeface="+mn-ea"/>
                        <a:cs typeface="Arial" panose="020B0604020202020204" pitchFamily="34" charset="0"/>
                      </a:endParaRPr>
                    </a:p>
                    <a:p>
                      <a:pPr marL="0" lvl="0" indent="0" algn="just" defTabSz="914400" rtl="0" eaLnBrk="1" fontAlgn="t" latinLnBrk="0" hangingPunct="1">
                        <a:lnSpc>
                          <a:spcPct val="150000"/>
                        </a:lnSpc>
                        <a:spcBef>
                          <a:spcPts val="0"/>
                        </a:spcBef>
                        <a:buFont typeface="Wingdings"/>
                        <a:buNone/>
                      </a:pPr>
                      <a:r>
                        <a:rPr lang="en-ZA" sz="2000" kern="1200" dirty="0">
                          <a:solidFill>
                            <a:schemeClr val="tx1"/>
                          </a:solidFill>
                          <a:latin typeface="+mn-lt"/>
                          <a:ea typeface="+mn-ea"/>
                          <a:cs typeface="Arial" panose="020B0604020202020204" pitchFamily="34" charset="0"/>
                        </a:rPr>
                        <a:t>The </a:t>
                      </a:r>
                      <a:r>
                        <a:rPr lang="en-ZA" sz="2000" b="0" kern="1200" dirty="0">
                          <a:solidFill>
                            <a:schemeClr val="tx1"/>
                          </a:solidFill>
                          <a:latin typeface="+mn-lt"/>
                          <a:ea typeface="+mn-ea"/>
                          <a:cs typeface="Arial" panose="020B0604020202020204" pitchFamily="34" charset="0"/>
                        </a:rPr>
                        <a:t>bulk</a:t>
                      </a:r>
                      <a:r>
                        <a:rPr lang="en-ZA" sz="2000" b="0" kern="1200" baseline="0" dirty="0">
                          <a:solidFill>
                            <a:schemeClr val="tx1"/>
                          </a:solidFill>
                          <a:latin typeface="+mn-lt"/>
                          <a:ea typeface="+mn-ea"/>
                          <a:cs typeface="Arial" panose="020B0604020202020204" pitchFamily="34" charset="0"/>
                        </a:rPr>
                        <a:t> of the remaining budget is due to School Infrastructure Backlog </a:t>
                      </a:r>
                      <a:r>
                        <a:rPr lang="en-ZA" sz="2000" b="0" kern="1200" baseline="0" dirty="0" smtClean="0">
                          <a:solidFill>
                            <a:schemeClr val="tx1"/>
                          </a:solidFill>
                          <a:latin typeface="+mn-lt"/>
                          <a:ea typeface="+mn-ea"/>
                          <a:cs typeface="Arial" panose="020B0604020202020204" pitchFamily="34" charset="0"/>
                        </a:rPr>
                        <a:t>Grant </a:t>
                      </a:r>
                      <a:r>
                        <a:rPr lang="en-ZA" sz="2000" b="0" kern="1200" baseline="0" dirty="0">
                          <a:solidFill>
                            <a:schemeClr val="tx1"/>
                          </a:solidFill>
                          <a:latin typeface="+mn-lt"/>
                          <a:ea typeface="+mn-ea"/>
                          <a:cs typeface="Arial" panose="020B0604020202020204" pitchFamily="34" charset="0"/>
                        </a:rPr>
                        <a:t>and National Assessment</a:t>
                      </a:r>
                      <a:r>
                        <a:rPr lang="en-ZA" sz="2000" b="0" kern="1200" baseline="0" dirty="0" smtClean="0">
                          <a:solidFill>
                            <a:schemeClr val="tx1"/>
                          </a:solidFill>
                          <a:latin typeface="+mn-lt"/>
                          <a:ea typeface="+mn-ea"/>
                          <a:cs typeface="Arial" panose="020B0604020202020204" pitchFamily="34" charset="0"/>
                        </a:rPr>
                        <a:t>.</a:t>
                      </a:r>
                      <a:endParaRPr lang="en-ZA" sz="2000" b="0" kern="1200" dirty="0">
                        <a:solidFill>
                          <a:schemeClr val="tx1"/>
                        </a:solidFill>
                        <a:latin typeface="+mn-lt"/>
                        <a:ea typeface="+mn-ea"/>
                        <a:cs typeface="Arial" panose="020B0604020202020204" pitchFamily="34" charset="0"/>
                      </a:endParaRPr>
                    </a:p>
                  </a:txBody>
                  <a:tcPr marL="91431" marR="91431" marT="45721" marB="45721">
                    <a:solidFill>
                      <a:schemeClr val="accent2">
                        <a:lumMod val="20000"/>
                        <a:lumOff val="80000"/>
                      </a:schemeClr>
                    </a:solidFill>
                  </a:tcPr>
                </a:tc>
                <a:tc>
                  <a:txBody>
                    <a:bodyPr/>
                    <a:lstStyle/>
                    <a:p>
                      <a:pPr marL="0" indent="0" algn="just" defTabSz="914400" rtl="0" eaLnBrk="1" latinLnBrk="0" hangingPunct="1">
                        <a:lnSpc>
                          <a:spcPct val="150000"/>
                        </a:lnSpc>
                        <a:buFont typeface="Arial" panose="020B0604020202020204" pitchFamily="34" charset="0"/>
                        <a:buNone/>
                      </a:pPr>
                      <a:r>
                        <a:rPr lang="en-ZA" sz="2000" b="1" kern="1200" dirty="0">
                          <a:solidFill>
                            <a:schemeClr val="tx1"/>
                          </a:solidFill>
                          <a:latin typeface="+mn-lt"/>
                          <a:ea typeface="+mn-ea"/>
                          <a:cs typeface="Arial" panose="020B0604020202020204" pitchFamily="34" charset="0"/>
                        </a:rPr>
                        <a:t>School</a:t>
                      </a:r>
                      <a:r>
                        <a:rPr lang="en-ZA" sz="2000" b="1" kern="1200" baseline="0" dirty="0">
                          <a:solidFill>
                            <a:schemeClr val="tx1"/>
                          </a:solidFill>
                          <a:latin typeface="+mn-lt"/>
                          <a:ea typeface="+mn-ea"/>
                          <a:cs typeface="Arial" panose="020B0604020202020204" pitchFamily="34" charset="0"/>
                        </a:rPr>
                        <a:t> Infrastructure</a:t>
                      </a:r>
                      <a:endParaRPr lang="en-ZA" sz="2000" b="1" kern="1200" dirty="0">
                        <a:solidFill>
                          <a:schemeClr val="tx1"/>
                        </a:solidFill>
                        <a:latin typeface="+mn-lt"/>
                        <a:ea typeface="+mn-ea"/>
                        <a:cs typeface="Arial" panose="020B0604020202020204" pitchFamily="34" charset="0"/>
                      </a:endParaRPr>
                    </a:p>
                    <a:p>
                      <a:pPr marL="0" indent="0" algn="just" defTabSz="914400" rtl="0" eaLnBrk="1" latinLnBrk="0" hangingPunct="1">
                        <a:lnSpc>
                          <a:spcPct val="150000"/>
                        </a:lnSpc>
                        <a:buFont typeface="Arial" panose="020B0604020202020204" pitchFamily="34" charset="0"/>
                        <a:buNone/>
                      </a:pPr>
                      <a:r>
                        <a:rPr lang="en-ZA" sz="2000" b="0" kern="1200" baseline="0" dirty="0">
                          <a:solidFill>
                            <a:schemeClr val="tx1"/>
                          </a:solidFill>
                          <a:latin typeface="+mn-lt"/>
                          <a:ea typeface="+mn-ea"/>
                          <a:cs typeface="Arial" panose="020B0604020202020204" pitchFamily="34" charset="0"/>
                        </a:rPr>
                        <a:t>The underspending on this programme was due to </a:t>
                      </a:r>
                      <a:r>
                        <a:rPr lang="en-ZA" sz="2000" b="1" kern="1200" baseline="0" dirty="0">
                          <a:solidFill>
                            <a:schemeClr val="tx1"/>
                          </a:solidFill>
                          <a:latin typeface="+mn-lt"/>
                          <a:ea typeface="+mn-ea"/>
                          <a:cs typeface="Arial" panose="020B0604020202020204" pitchFamily="34" charset="0"/>
                        </a:rPr>
                        <a:t>high construction costs that the contactors where charging</a:t>
                      </a:r>
                      <a:r>
                        <a:rPr lang="en-ZA" sz="2000" b="0" kern="1200" baseline="0" dirty="0">
                          <a:solidFill>
                            <a:schemeClr val="tx1"/>
                          </a:solidFill>
                          <a:latin typeface="+mn-lt"/>
                          <a:ea typeface="+mn-ea"/>
                          <a:cs typeface="Arial" panose="020B0604020202020204" pitchFamily="34" charset="0"/>
                        </a:rPr>
                        <a:t> the Department on water and sanitation projects which resulted in delays of the project. Furthermore there were disruptions by business forums. </a:t>
                      </a:r>
                    </a:p>
                    <a:p>
                      <a:pPr marL="0" indent="0" algn="just" defTabSz="914400" rtl="0" eaLnBrk="1" latinLnBrk="0" hangingPunct="1">
                        <a:lnSpc>
                          <a:spcPct val="150000"/>
                        </a:lnSpc>
                        <a:buFont typeface="Arial" panose="020B0604020202020204" pitchFamily="34" charset="0"/>
                        <a:buNone/>
                      </a:pPr>
                      <a:r>
                        <a:rPr lang="en-ZA" sz="2000" b="1" kern="1200" baseline="0" dirty="0">
                          <a:solidFill>
                            <a:schemeClr val="tx1"/>
                          </a:solidFill>
                          <a:latin typeface="+mn-lt"/>
                          <a:ea typeface="+mn-ea"/>
                          <a:cs typeface="Arial" panose="020B0604020202020204" pitchFamily="34" charset="0"/>
                        </a:rPr>
                        <a:t>National Assessment</a:t>
                      </a:r>
                    </a:p>
                    <a:p>
                      <a:pPr marL="0" indent="0" algn="just" defTabSz="914400" rtl="0" eaLnBrk="1" latinLnBrk="0" hangingPunct="1">
                        <a:lnSpc>
                          <a:spcPct val="150000"/>
                        </a:lnSpc>
                        <a:buFont typeface="Arial" panose="020B0604020202020204" pitchFamily="34" charset="0"/>
                        <a:buNone/>
                      </a:pPr>
                      <a:r>
                        <a:rPr lang="en-ZA" sz="2000" kern="1200" baseline="0" dirty="0">
                          <a:solidFill>
                            <a:schemeClr val="tx1"/>
                          </a:solidFill>
                          <a:latin typeface="+mn-lt"/>
                          <a:ea typeface="+mn-ea"/>
                          <a:cs typeface="Arial" panose="020B0604020202020204" pitchFamily="34" charset="0"/>
                        </a:rPr>
                        <a:t>The </a:t>
                      </a:r>
                      <a:r>
                        <a:rPr lang="en-ZA" sz="2000" b="1" kern="1200" baseline="0" dirty="0">
                          <a:solidFill>
                            <a:schemeClr val="tx1"/>
                          </a:solidFill>
                          <a:latin typeface="+mn-lt"/>
                          <a:ea typeface="+mn-ea"/>
                          <a:cs typeface="Arial" panose="020B0604020202020204" pitchFamily="34" charset="0"/>
                        </a:rPr>
                        <a:t>tender for the procurement of the service </a:t>
                      </a:r>
                      <a:r>
                        <a:rPr lang="en-ZA" sz="2000" b="1" kern="1200" baseline="0" dirty="0" smtClean="0">
                          <a:solidFill>
                            <a:schemeClr val="tx1"/>
                          </a:solidFill>
                          <a:latin typeface="+mn-lt"/>
                          <a:ea typeface="+mn-ea"/>
                          <a:cs typeface="Arial" panose="020B0604020202020204" pitchFamily="34" charset="0"/>
                        </a:rPr>
                        <a:t>provider </a:t>
                      </a:r>
                      <a:r>
                        <a:rPr lang="en-ZA" sz="2000" b="1" kern="1200" baseline="0" dirty="0">
                          <a:solidFill>
                            <a:schemeClr val="tx1"/>
                          </a:solidFill>
                          <a:latin typeface="+mn-lt"/>
                          <a:ea typeface="+mn-ea"/>
                          <a:cs typeface="Arial" panose="020B0604020202020204" pitchFamily="34" charset="0"/>
                        </a:rPr>
                        <a:t>to conduct the National Assessment was cancelled </a:t>
                      </a:r>
                      <a:r>
                        <a:rPr lang="en-ZA" sz="2000" b="0" kern="1200" baseline="0" dirty="0">
                          <a:solidFill>
                            <a:schemeClr val="tx1"/>
                          </a:solidFill>
                          <a:latin typeface="+mn-lt"/>
                          <a:ea typeface="+mn-ea"/>
                          <a:cs typeface="Arial" panose="020B0604020202020204" pitchFamily="34" charset="0"/>
                        </a:rPr>
                        <a:t>due to the Department not getting a</a:t>
                      </a:r>
                      <a:r>
                        <a:rPr lang="en-ZA" sz="2000" kern="1200" baseline="0" dirty="0">
                          <a:solidFill>
                            <a:schemeClr val="tx1"/>
                          </a:solidFill>
                          <a:latin typeface="+mn-lt"/>
                          <a:ea typeface="+mn-ea"/>
                          <a:cs typeface="Arial" panose="020B0604020202020204" pitchFamily="34" charset="0"/>
                        </a:rPr>
                        <a:t> suitable service provider on the bidders that submitted the bids.</a:t>
                      </a:r>
                      <a:endParaRPr lang="en-ZA" sz="2000" kern="1200" dirty="0">
                        <a:solidFill>
                          <a:schemeClr val="tx1"/>
                        </a:solidFill>
                        <a:latin typeface="+mn-lt"/>
                        <a:ea typeface="+mn-ea"/>
                        <a:cs typeface="Arial" panose="020B0604020202020204" pitchFamily="34" charset="0"/>
                      </a:endParaRPr>
                    </a:p>
                  </a:txBody>
                  <a:tcPr marL="91431" marR="91431" marT="45721" marB="45721">
                    <a:solidFill>
                      <a:schemeClr val="accent2">
                        <a:lumMod val="20000"/>
                        <a:lumOff val="80000"/>
                      </a:schemeClr>
                    </a:solidFill>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a:blip r:embed="rId3"/>
          <a:stretch>
            <a:fillRect/>
          </a:stretch>
        </p:blipFill>
        <p:spPr>
          <a:xfrm>
            <a:off x="119336" y="6021288"/>
            <a:ext cx="2016224" cy="836712"/>
          </a:xfrm>
          <a:prstGeom prst="rect">
            <a:avLst/>
          </a:prstGeom>
        </p:spPr>
      </p:pic>
      <p:sp>
        <p:nvSpPr>
          <p:cNvPr id="3" name="Slide Number Placeholder 2"/>
          <p:cNvSpPr>
            <a:spLocks noGrp="1"/>
          </p:cNvSpPr>
          <p:nvPr>
            <p:ph type="sldNum" sz="quarter" idx="4294967295"/>
          </p:nvPr>
        </p:nvSpPr>
        <p:spPr/>
        <p:txBody>
          <a:bodyPr/>
          <a:lstStyle/>
          <a:p>
            <a:fld id="{E2C0AE55-7E06-4976-960B-3D98813CB3CF}" type="slidenum">
              <a:rPr lang="en-ZA" smtClean="0">
                <a:solidFill>
                  <a:prstClr val="black">
                    <a:tint val="75000"/>
                  </a:prstClr>
                </a:solidFill>
              </a:rPr>
              <a:pPr/>
              <a:t>17</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val="20422680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072662" cy="1123352"/>
          </a:xfrm>
        </p:spPr>
        <p:txBody>
          <a:bodyPr>
            <a:noAutofit/>
          </a:bodyPr>
          <a:lstStyle/>
          <a:p>
            <a:r>
              <a:rPr lang="en-US" sz="3600" b="1" dirty="0">
                <a:solidFill>
                  <a:schemeClr val="accent2">
                    <a:lumMod val="75000"/>
                  </a:schemeClr>
                </a:solidFill>
              </a:rPr>
              <a:t>ALLOCATION AGAINST ACTUAL EXPENDITURE PER ECONOMIC CLASSIFICATIONS FOR THE 2018/19 FINANCIAL YEAR</a:t>
            </a:r>
            <a:endParaRPr lang="en-ZA" sz="3600" b="1" dirty="0">
              <a:solidFill>
                <a:schemeClr val="accent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93055046"/>
              </p:ext>
            </p:extLst>
          </p:nvPr>
        </p:nvGraphicFramePr>
        <p:xfrm>
          <a:off x="0" y="1123352"/>
          <a:ext cx="12072662" cy="5762032"/>
        </p:xfrm>
        <a:graphic>
          <a:graphicData uri="http://schemas.openxmlformats.org/drawingml/2006/table">
            <a:tbl>
              <a:tblPr firstRow="1" bandRow="1">
                <a:tableStyleId>{5C22544A-7EE6-4342-B048-85BDC9FD1C3A}</a:tableStyleId>
              </a:tblPr>
              <a:tblGrid>
                <a:gridCol w="3339023">
                  <a:extLst>
                    <a:ext uri="{9D8B030D-6E8A-4147-A177-3AD203B41FA5}">
                      <a16:colId xmlns:a16="http://schemas.microsoft.com/office/drawing/2014/main" val="20000"/>
                    </a:ext>
                  </a:extLst>
                </a:gridCol>
                <a:gridCol w="2144270">
                  <a:extLst>
                    <a:ext uri="{9D8B030D-6E8A-4147-A177-3AD203B41FA5}">
                      <a16:colId xmlns:a16="http://schemas.microsoft.com/office/drawing/2014/main" val="20001"/>
                    </a:ext>
                  </a:extLst>
                </a:gridCol>
                <a:gridCol w="2465913">
                  <a:extLst>
                    <a:ext uri="{9D8B030D-6E8A-4147-A177-3AD203B41FA5}">
                      <a16:colId xmlns:a16="http://schemas.microsoft.com/office/drawing/2014/main" val="20002"/>
                    </a:ext>
                  </a:extLst>
                </a:gridCol>
                <a:gridCol w="1865966">
                  <a:extLst>
                    <a:ext uri="{9D8B030D-6E8A-4147-A177-3AD203B41FA5}">
                      <a16:colId xmlns:a16="http://schemas.microsoft.com/office/drawing/2014/main" val="20003"/>
                    </a:ext>
                  </a:extLst>
                </a:gridCol>
                <a:gridCol w="2257490">
                  <a:extLst>
                    <a:ext uri="{9D8B030D-6E8A-4147-A177-3AD203B41FA5}">
                      <a16:colId xmlns:a16="http://schemas.microsoft.com/office/drawing/2014/main" val="20004"/>
                    </a:ext>
                  </a:extLst>
                </a:gridCol>
              </a:tblGrid>
              <a:tr h="494154">
                <a:tc rowSpan="3">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600" b="1" i="0" u="none" strike="noStrike" kern="1200" dirty="0">
                          <a:solidFill>
                            <a:srgbClr val="000000"/>
                          </a:solidFill>
                          <a:latin typeface="+mn-lt"/>
                          <a:ea typeface="+mn-ea"/>
                          <a:cs typeface="+mn-cs"/>
                        </a:rPr>
                        <a:t>ECONOMIC CLASSIFICATION</a:t>
                      </a:r>
                    </a:p>
                    <a:p>
                      <a:pPr marL="0" algn="ctr" defTabSz="914400" rtl="0" eaLnBrk="1" fontAlgn="t" latinLnBrk="0" hangingPunct="1"/>
                      <a:endParaRPr lang="en-ZA" sz="1600" b="1" i="0" u="none" strike="noStrike" kern="1200" dirty="0">
                        <a:solidFill>
                          <a:srgbClr val="000000"/>
                        </a:solidFill>
                        <a:latin typeface="+mn-lt"/>
                        <a:ea typeface="+mn-ea"/>
                        <a:cs typeface="+mn-cs"/>
                      </a:endParaRPr>
                    </a:p>
                  </a:txBody>
                  <a:tcPr>
                    <a:solidFill>
                      <a:schemeClr val="accent2">
                        <a:lumMod val="40000"/>
                        <a:lumOff val="60000"/>
                      </a:schemeClr>
                    </a:solidFill>
                  </a:tcPr>
                </a:tc>
                <a:tc gridSpan="3">
                  <a:txBody>
                    <a:bodyPr/>
                    <a:lstStyle/>
                    <a:p>
                      <a:pPr algn="ctr" rtl="0" fontAlgn="t"/>
                      <a:r>
                        <a:rPr lang="en-US" sz="2000" b="1" i="0" u="none" strike="noStrike" dirty="0">
                          <a:solidFill>
                            <a:srgbClr val="000000"/>
                          </a:solidFill>
                          <a:latin typeface="+mn-lt"/>
                        </a:rPr>
                        <a:t>2019/20</a:t>
                      </a:r>
                    </a:p>
                  </a:txBody>
                  <a:tcPr>
                    <a:solidFill>
                      <a:schemeClr val="accent2">
                        <a:lumMod val="40000"/>
                        <a:lumOff val="60000"/>
                      </a:schemeClr>
                    </a:solidFill>
                  </a:tcPr>
                </a:tc>
                <a:tc hMerge="1">
                  <a:txBody>
                    <a:bodyPr/>
                    <a:lstStyle/>
                    <a:p>
                      <a:pPr algn="ctr" rtl="0" fontAlgn="t"/>
                      <a:endParaRPr lang="en-US" sz="1600" b="1" i="0" u="none" strike="noStrike" dirty="0">
                        <a:solidFill>
                          <a:srgbClr val="000000"/>
                        </a:solidFill>
                        <a:latin typeface="Arial"/>
                      </a:endParaRPr>
                    </a:p>
                  </a:txBody>
                  <a:tcPr/>
                </a:tc>
                <a:tc hMerge="1">
                  <a:txBody>
                    <a:bodyPr/>
                    <a:lstStyle/>
                    <a:p>
                      <a:pPr algn="ctr" rtl="0" fontAlgn="t"/>
                      <a:endParaRPr lang="en-US" sz="1600" b="1" i="0" u="none" strike="noStrike" dirty="0">
                        <a:solidFill>
                          <a:srgbClr val="000000"/>
                        </a:solidFill>
                        <a:latin typeface="Arial"/>
                      </a:endParaRPr>
                    </a:p>
                  </a:txBody>
                  <a:tcPr/>
                </a:tc>
                <a:tc rowSpan="3">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800" b="1" i="0" u="none" strike="noStrike" kern="1200" dirty="0">
                          <a:solidFill>
                            <a:srgbClr val="000000"/>
                          </a:solidFill>
                          <a:latin typeface="+mn-lt"/>
                          <a:ea typeface="+mn-ea"/>
                          <a:cs typeface="+mn-cs"/>
                        </a:rPr>
                        <a:t>Expenditure as % of Appropriation</a:t>
                      </a:r>
                    </a:p>
                    <a:p>
                      <a:pPr marL="0" algn="ctr" defTabSz="914400" rtl="0" eaLnBrk="1" fontAlgn="t" latinLnBrk="0" hangingPunct="1"/>
                      <a:endParaRPr lang="en-ZA" sz="1600" b="1" i="0" u="none" strike="noStrike" kern="1200" dirty="0">
                        <a:solidFill>
                          <a:srgbClr val="000000"/>
                        </a:solidFill>
                        <a:latin typeface="+mn-lt"/>
                        <a:ea typeface="+mn-ea"/>
                        <a:cs typeface="+mn-cs"/>
                      </a:endParaRPr>
                    </a:p>
                  </a:txBody>
                  <a:tcPr>
                    <a:solidFill>
                      <a:schemeClr val="accent2">
                        <a:lumMod val="40000"/>
                        <a:lumOff val="60000"/>
                      </a:schemeClr>
                    </a:solidFill>
                  </a:tcPr>
                </a:tc>
                <a:extLst>
                  <a:ext uri="{0D108BD9-81ED-4DB2-BD59-A6C34878D82A}">
                    <a16:rowId xmlns:a16="http://schemas.microsoft.com/office/drawing/2014/main" val="10000"/>
                  </a:ext>
                </a:extLst>
              </a:tr>
              <a:tr h="494154">
                <a:tc vMerge="1">
                  <a:txBody>
                    <a:bodyPr/>
                    <a:lstStyle/>
                    <a:p>
                      <a:endParaRPr lang="en-ZA" dirty="0"/>
                    </a:p>
                  </a:txBody>
                  <a:tcPr/>
                </a:tc>
                <a:tc>
                  <a:txBody>
                    <a:bodyPr/>
                    <a:lstStyle/>
                    <a:p>
                      <a:pPr marL="0" algn="ctr" defTabSz="914400" rtl="0" eaLnBrk="1" fontAlgn="t" latinLnBrk="0" hangingPunct="1"/>
                      <a:r>
                        <a:rPr lang="en-US" sz="1600" b="1" i="0" u="none" strike="noStrike" kern="1200" dirty="0">
                          <a:solidFill>
                            <a:srgbClr val="000000"/>
                          </a:solidFill>
                          <a:latin typeface="+mn-lt"/>
                          <a:ea typeface="+mn-ea"/>
                          <a:cs typeface="+mn-cs"/>
                        </a:rPr>
                        <a:t>APPROPRIATION</a:t>
                      </a:r>
                    </a:p>
                  </a:txBody>
                  <a:tcPr marL="0" marR="0" marT="0" marB="0" anchor="ctr">
                    <a:solidFill>
                      <a:schemeClr val="accent2">
                        <a:lumMod val="20000"/>
                        <a:lumOff val="80000"/>
                      </a:schemeClr>
                    </a:solidFill>
                  </a:tcPr>
                </a:tc>
                <a:tc>
                  <a:txBody>
                    <a:bodyPr/>
                    <a:lstStyle/>
                    <a:p>
                      <a:pPr marL="0" algn="ctr" defTabSz="914400" rtl="0" eaLnBrk="1" fontAlgn="t" latinLnBrk="0" hangingPunct="1"/>
                      <a:r>
                        <a:rPr lang="en-US" sz="1600" b="1" i="0" u="none" strike="noStrike" kern="1200" dirty="0">
                          <a:solidFill>
                            <a:srgbClr val="000000"/>
                          </a:solidFill>
                          <a:latin typeface="+mn-lt"/>
                          <a:ea typeface="+mn-ea"/>
                          <a:cs typeface="+mn-cs"/>
                        </a:rPr>
                        <a:t>ACTUAL EXPENDITURE</a:t>
                      </a:r>
                    </a:p>
                  </a:txBody>
                  <a:tcPr marL="0" marR="0" marT="0" marB="0" anchor="ctr">
                    <a:solidFill>
                      <a:schemeClr val="accent2">
                        <a:lumMod val="20000"/>
                        <a:lumOff val="80000"/>
                      </a:schemeClr>
                    </a:solidFill>
                  </a:tcPr>
                </a:tc>
                <a:tc>
                  <a:txBody>
                    <a:bodyPr/>
                    <a:lstStyle/>
                    <a:p>
                      <a:pPr marL="0" algn="ctr" defTabSz="914400" rtl="0" eaLnBrk="1" fontAlgn="t" latinLnBrk="0" hangingPunct="1"/>
                      <a:r>
                        <a:rPr lang="en-US" sz="1600" b="1" i="0" u="none" strike="noStrike" kern="1200" dirty="0">
                          <a:solidFill>
                            <a:srgbClr val="000000"/>
                          </a:solidFill>
                          <a:latin typeface="+mn-lt"/>
                          <a:ea typeface="+mn-ea"/>
                          <a:cs typeface="+mn-cs"/>
                        </a:rPr>
                        <a:t>VARIANCE</a:t>
                      </a:r>
                    </a:p>
                  </a:txBody>
                  <a:tcPr marL="0" marR="0" marT="0" marB="0" anchor="ctr">
                    <a:solidFill>
                      <a:schemeClr val="accent2">
                        <a:lumMod val="20000"/>
                        <a:lumOff val="80000"/>
                      </a:schemeClr>
                    </a:solidFill>
                  </a:tcPr>
                </a:tc>
                <a:tc vMerge="1">
                  <a:txBody>
                    <a:bodyPr/>
                    <a:lstStyle/>
                    <a:p>
                      <a:endParaRPr lang="en-ZA" dirty="0"/>
                    </a:p>
                  </a:txBody>
                  <a:tcPr/>
                </a:tc>
                <a:extLst>
                  <a:ext uri="{0D108BD9-81ED-4DB2-BD59-A6C34878D82A}">
                    <a16:rowId xmlns:a16="http://schemas.microsoft.com/office/drawing/2014/main" val="10001"/>
                  </a:ext>
                </a:extLst>
              </a:tr>
              <a:tr h="494154">
                <a:tc vMerge="1">
                  <a:txBody>
                    <a:bodyPr/>
                    <a:lstStyle/>
                    <a:p>
                      <a:endParaRPr lang="en-ZA" dirty="0"/>
                    </a:p>
                  </a:txBody>
                  <a:tcPr/>
                </a:tc>
                <a:tc>
                  <a:txBody>
                    <a:bodyPr/>
                    <a:lstStyle/>
                    <a:p>
                      <a:pPr marL="0" algn="ctr" defTabSz="914400" rtl="0" eaLnBrk="1" fontAlgn="t" latinLnBrk="0" hangingPunct="1"/>
                      <a:r>
                        <a:rPr lang="en-US" sz="1600" b="1" i="0" u="none" strike="noStrike" kern="1200" dirty="0">
                          <a:solidFill>
                            <a:srgbClr val="000000"/>
                          </a:solidFill>
                          <a:latin typeface="+mn-lt"/>
                          <a:ea typeface="+mn-ea"/>
                          <a:cs typeface="+mn-cs"/>
                        </a:rPr>
                        <a:t>R’000</a:t>
                      </a:r>
                    </a:p>
                  </a:txBody>
                  <a:tcPr marL="0" marR="0" marT="0" marB="0" anchor="ctr">
                    <a:solidFill>
                      <a:schemeClr val="accent2">
                        <a:lumMod val="20000"/>
                        <a:lumOff val="80000"/>
                      </a:schemeClr>
                    </a:solidFill>
                  </a:tcPr>
                </a:tc>
                <a:tc>
                  <a:txBody>
                    <a:bodyPr/>
                    <a:lstStyle/>
                    <a:p>
                      <a:pPr marL="0" algn="ctr" defTabSz="914400" rtl="0" eaLnBrk="1" fontAlgn="t" latinLnBrk="0" hangingPunct="1"/>
                      <a:r>
                        <a:rPr lang="en-US" sz="1600" b="1" i="0" u="none" strike="noStrike" kern="1200" dirty="0">
                          <a:solidFill>
                            <a:srgbClr val="000000"/>
                          </a:solidFill>
                          <a:latin typeface="+mn-lt"/>
                          <a:ea typeface="+mn-ea"/>
                          <a:cs typeface="+mn-cs"/>
                        </a:rPr>
                        <a:t>R’000</a:t>
                      </a:r>
                    </a:p>
                  </a:txBody>
                  <a:tcPr marL="0" marR="0" marT="0" marB="0" anchor="ctr">
                    <a:solidFill>
                      <a:schemeClr val="accent2">
                        <a:lumMod val="20000"/>
                        <a:lumOff val="80000"/>
                      </a:schemeClr>
                    </a:solidFill>
                  </a:tcPr>
                </a:tc>
                <a:tc>
                  <a:txBody>
                    <a:bodyPr/>
                    <a:lstStyle/>
                    <a:p>
                      <a:pPr marL="0" algn="ctr" defTabSz="914400" rtl="0" eaLnBrk="1" fontAlgn="t" latinLnBrk="0" hangingPunct="1"/>
                      <a:r>
                        <a:rPr lang="en-US" sz="1600" b="1" i="0" u="none" strike="noStrike" kern="1200" dirty="0">
                          <a:solidFill>
                            <a:srgbClr val="000000"/>
                          </a:solidFill>
                          <a:latin typeface="+mn-lt"/>
                          <a:ea typeface="+mn-ea"/>
                          <a:cs typeface="+mn-cs"/>
                        </a:rPr>
                        <a:t>R’000</a:t>
                      </a:r>
                    </a:p>
                  </a:txBody>
                  <a:tcPr marL="0" marR="0" marT="0" marB="0" anchor="ctr">
                    <a:solidFill>
                      <a:schemeClr val="accent2">
                        <a:lumMod val="20000"/>
                        <a:lumOff val="80000"/>
                      </a:schemeClr>
                    </a:solidFill>
                  </a:tcPr>
                </a:tc>
                <a:tc vMerge="1">
                  <a:txBody>
                    <a:bodyPr/>
                    <a:lstStyle/>
                    <a:p>
                      <a:endParaRPr lang="en-ZA" dirty="0"/>
                    </a:p>
                  </a:txBody>
                  <a:tcPr/>
                </a:tc>
                <a:extLst>
                  <a:ext uri="{0D108BD9-81ED-4DB2-BD59-A6C34878D82A}">
                    <a16:rowId xmlns:a16="http://schemas.microsoft.com/office/drawing/2014/main" val="10002"/>
                  </a:ext>
                </a:extLst>
              </a:tr>
              <a:tr h="580618">
                <a:tc>
                  <a:txBody>
                    <a:bodyPr/>
                    <a:lstStyle/>
                    <a:p>
                      <a:pPr algn="l" rtl="0" fontAlgn="t"/>
                      <a:r>
                        <a:rPr lang="en-US" sz="1600" b="0" i="0" u="none" strike="noStrike" dirty="0">
                          <a:solidFill>
                            <a:srgbClr val="000000"/>
                          </a:solidFill>
                          <a:latin typeface="+mn-lt"/>
                          <a:cs typeface="Arial" panose="020B0604020202020204" pitchFamily="34" charset="0"/>
                        </a:rPr>
                        <a:t>Compensation of Employees</a:t>
                      </a:r>
                    </a:p>
                  </a:txBody>
                  <a:tcPr marR="0" marT="0" marB="0" anchor="ctr">
                    <a:solidFill>
                      <a:schemeClr val="accent2">
                        <a:lumMod val="20000"/>
                        <a:lumOff val="80000"/>
                      </a:schemeClr>
                    </a:solidFill>
                  </a:tcPr>
                </a:tc>
                <a:tc>
                  <a:txBody>
                    <a:bodyPr/>
                    <a:lstStyle/>
                    <a:p>
                      <a:pPr algn="r" fontAlgn="b"/>
                      <a:r>
                        <a:rPr lang="en-ZA" sz="1600" b="0" i="0" u="none" strike="noStrike" dirty="0">
                          <a:solidFill>
                            <a:schemeClr val="tx1"/>
                          </a:solidFill>
                          <a:effectLst/>
                          <a:latin typeface="+mn-lt"/>
                          <a:cs typeface="Arial" panose="020B0604020202020204" pitchFamily="34" charset="0"/>
                        </a:rPr>
                        <a:t>546 751</a:t>
                      </a:r>
                    </a:p>
                  </a:txBody>
                  <a:tcPr marL="0" marR="0" marT="0" marB="0" anchor="ctr">
                    <a:solidFill>
                      <a:schemeClr val="accent2">
                        <a:lumMod val="20000"/>
                        <a:lumOff val="80000"/>
                      </a:schemeClr>
                    </a:solidFill>
                  </a:tcPr>
                </a:tc>
                <a:tc>
                  <a:txBody>
                    <a:bodyPr/>
                    <a:lstStyle/>
                    <a:p>
                      <a:pPr algn="r"/>
                      <a:r>
                        <a:rPr lang="en-ZA" sz="1600" dirty="0">
                          <a:solidFill>
                            <a:schemeClr val="tx1"/>
                          </a:solidFill>
                          <a:latin typeface="+mn-lt"/>
                          <a:cs typeface="Arial" panose="020B0604020202020204" pitchFamily="34" charset="0"/>
                        </a:rPr>
                        <a:t>521 </a:t>
                      </a:r>
                      <a:r>
                        <a:rPr lang="en-ZA" sz="1600" dirty="0" smtClean="0">
                          <a:solidFill>
                            <a:schemeClr val="tx1"/>
                          </a:solidFill>
                          <a:latin typeface="+mn-lt"/>
                          <a:cs typeface="Arial" panose="020B0604020202020204" pitchFamily="34" charset="0"/>
                        </a:rPr>
                        <a:t>576</a:t>
                      </a:r>
                      <a:endParaRPr lang="en-ZA" sz="1600" dirty="0">
                        <a:solidFill>
                          <a:schemeClr val="tx1"/>
                        </a:solidFill>
                        <a:latin typeface="+mn-lt"/>
                        <a:cs typeface="Arial" panose="020B0604020202020204" pitchFamily="34" charset="0"/>
                      </a:endParaRPr>
                    </a:p>
                  </a:txBody>
                  <a:tcPr marL="0" marR="0" marT="0" marB="0" anchor="ctr">
                    <a:solidFill>
                      <a:schemeClr val="accent2">
                        <a:lumMod val="20000"/>
                        <a:lumOff val="80000"/>
                      </a:schemeClr>
                    </a:solidFill>
                  </a:tcPr>
                </a:tc>
                <a:tc>
                  <a:txBody>
                    <a:bodyPr/>
                    <a:lstStyle/>
                    <a:p>
                      <a:pPr algn="r"/>
                      <a:r>
                        <a:rPr lang="en-ZA" sz="1600" dirty="0" smtClean="0">
                          <a:solidFill>
                            <a:schemeClr val="tx1"/>
                          </a:solidFill>
                          <a:latin typeface="+mn-lt"/>
                          <a:cs typeface="Arial" panose="020B0604020202020204" pitchFamily="34" charset="0"/>
                        </a:rPr>
                        <a:t>25</a:t>
                      </a:r>
                      <a:r>
                        <a:rPr lang="en-ZA" sz="1600" baseline="0" dirty="0" smtClean="0">
                          <a:solidFill>
                            <a:schemeClr val="tx1"/>
                          </a:solidFill>
                          <a:latin typeface="+mn-lt"/>
                          <a:cs typeface="Arial" panose="020B0604020202020204" pitchFamily="34" charset="0"/>
                        </a:rPr>
                        <a:t> 175</a:t>
                      </a:r>
                      <a:endParaRPr lang="en-ZA" sz="1600" dirty="0">
                        <a:solidFill>
                          <a:schemeClr val="tx1"/>
                        </a:solidFill>
                        <a:latin typeface="+mn-lt"/>
                        <a:cs typeface="Arial" panose="020B0604020202020204" pitchFamily="34" charset="0"/>
                      </a:endParaRPr>
                    </a:p>
                  </a:txBody>
                  <a:tcPr marL="0" marR="0" marT="0" marB="0" anchor="ctr">
                    <a:solidFill>
                      <a:schemeClr val="accent2">
                        <a:lumMod val="20000"/>
                        <a:lumOff val="80000"/>
                      </a:schemeClr>
                    </a:solidFill>
                  </a:tcPr>
                </a:tc>
                <a:tc>
                  <a:txBody>
                    <a:bodyPr/>
                    <a:lstStyle/>
                    <a:p>
                      <a:pPr algn="r"/>
                      <a:r>
                        <a:rPr lang="en-ZA" sz="1600" dirty="0" smtClean="0">
                          <a:solidFill>
                            <a:schemeClr val="tx1"/>
                          </a:solidFill>
                          <a:latin typeface="+mn-lt"/>
                          <a:cs typeface="Arial" panose="020B0604020202020204" pitchFamily="34" charset="0"/>
                        </a:rPr>
                        <a:t>95.40%</a:t>
                      </a:r>
                      <a:endParaRPr lang="en-ZA" sz="1600" dirty="0">
                        <a:solidFill>
                          <a:schemeClr val="tx1"/>
                        </a:solidFill>
                        <a:latin typeface="+mn-lt"/>
                        <a:cs typeface="Arial" panose="020B060402020202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0003"/>
                  </a:ext>
                </a:extLst>
              </a:tr>
              <a:tr h="494154">
                <a:tc>
                  <a:txBody>
                    <a:bodyPr/>
                    <a:lstStyle/>
                    <a:p>
                      <a:pPr algn="l" rtl="0" fontAlgn="t"/>
                      <a:r>
                        <a:rPr lang="en-US" sz="1600" b="0" i="0" u="none" strike="noStrike" dirty="0">
                          <a:solidFill>
                            <a:srgbClr val="000000"/>
                          </a:solidFill>
                          <a:latin typeface="+mn-lt"/>
                          <a:cs typeface="Arial" panose="020B0604020202020204" pitchFamily="34" charset="0"/>
                        </a:rPr>
                        <a:t>Goods and Services</a:t>
                      </a:r>
                      <a:endParaRPr lang="en-US" sz="1600" b="1" i="0" u="none" strike="noStrike" dirty="0">
                        <a:solidFill>
                          <a:srgbClr val="000000"/>
                        </a:solidFill>
                        <a:latin typeface="+mn-lt"/>
                        <a:cs typeface="Arial" panose="020B0604020202020204" pitchFamily="34" charset="0"/>
                      </a:endParaRPr>
                    </a:p>
                  </a:txBody>
                  <a:tcPr marR="0" marT="0" marB="0" anchor="ctr">
                    <a:solidFill>
                      <a:schemeClr val="accent2">
                        <a:lumMod val="20000"/>
                        <a:lumOff val="80000"/>
                      </a:schemeClr>
                    </a:solidFill>
                  </a:tcPr>
                </a:tc>
                <a:tc>
                  <a:txBody>
                    <a:bodyPr/>
                    <a:lstStyle/>
                    <a:p>
                      <a:pPr marL="0" algn="r" defTabSz="914400" rtl="0" eaLnBrk="1" fontAlgn="b" latinLnBrk="0" hangingPunct="1"/>
                      <a:r>
                        <a:rPr lang="en-ZA" sz="1600" b="0" i="0" u="none" strike="noStrike" kern="1200" dirty="0">
                          <a:solidFill>
                            <a:schemeClr val="tx1"/>
                          </a:solidFill>
                          <a:effectLst/>
                          <a:latin typeface="+mn-lt"/>
                          <a:ea typeface="+mn-ea"/>
                          <a:cs typeface="Arial" panose="020B0604020202020204" pitchFamily="34" charset="0"/>
                        </a:rPr>
                        <a:t>2 008</a:t>
                      </a:r>
                      <a:r>
                        <a:rPr lang="en-ZA" sz="1600" b="0" i="0" u="none" strike="noStrike" kern="1200" baseline="0" dirty="0">
                          <a:solidFill>
                            <a:schemeClr val="tx1"/>
                          </a:solidFill>
                          <a:effectLst/>
                          <a:latin typeface="+mn-lt"/>
                          <a:ea typeface="+mn-ea"/>
                          <a:cs typeface="Arial" panose="020B0604020202020204" pitchFamily="34" charset="0"/>
                        </a:rPr>
                        <a:t> 060</a:t>
                      </a:r>
                      <a:endParaRPr lang="en-ZA" sz="1600" b="0" i="0" u="none" strike="noStrike" kern="1200" dirty="0">
                        <a:solidFill>
                          <a:schemeClr val="tx1"/>
                        </a:solidFill>
                        <a:effectLst/>
                        <a:latin typeface="+mn-lt"/>
                        <a:ea typeface="+mn-ea"/>
                        <a:cs typeface="Arial" panose="020B0604020202020204" pitchFamily="34" charset="0"/>
                      </a:endParaRPr>
                    </a:p>
                  </a:txBody>
                  <a:tcPr marL="0" marR="0" marT="0" marB="0" anchor="ctr">
                    <a:solidFill>
                      <a:schemeClr val="accent2">
                        <a:lumMod val="20000"/>
                        <a:lumOff val="80000"/>
                      </a:schemeClr>
                    </a:solidFill>
                  </a:tcPr>
                </a:tc>
                <a:tc>
                  <a:txBody>
                    <a:bodyPr/>
                    <a:lstStyle/>
                    <a:p>
                      <a:pPr algn="r"/>
                      <a:r>
                        <a:rPr lang="en-ZA" sz="1600" dirty="0">
                          <a:solidFill>
                            <a:schemeClr val="tx1"/>
                          </a:solidFill>
                          <a:latin typeface="+mn-lt"/>
                          <a:cs typeface="Arial" panose="020B0604020202020204" pitchFamily="34" charset="0"/>
                        </a:rPr>
                        <a:t>1 </a:t>
                      </a:r>
                      <a:r>
                        <a:rPr lang="en-ZA" sz="1600" dirty="0" smtClean="0">
                          <a:solidFill>
                            <a:schemeClr val="tx1"/>
                          </a:solidFill>
                          <a:latin typeface="+mn-lt"/>
                          <a:cs typeface="Arial" panose="020B0604020202020204" pitchFamily="34" charset="0"/>
                        </a:rPr>
                        <a:t>951</a:t>
                      </a:r>
                      <a:r>
                        <a:rPr lang="en-ZA" sz="1600" baseline="0" dirty="0" smtClean="0">
                          <a:solidFill>
                            <a:schemeClr val="tx1"/>
                          </a:solidFill>
                          <a:latin typeface="+mn-lt"/>
                          <a:cs typeface="Arial" panose="020B0604020202020204" pitchFamily="34" charset="0"/>
                        </a:rPr>
                        <a:t> 302</a:t>
                      </a:r>
                      <a:endParaRPr lang="en-ZA" sz="1600" dirty="0">
                        <a:solidFill>
                          <a:schemeClr val="tx1"/>
                        </a:solidFill>
                        <a:latin typeface="+mn-lt"/>
                        <a:cs typeface="Arial" panose="020B0604020202020204" pitchFamily="34" charset="0"/>
                      </a:endParaRPr>
                    </a:p>
                  </a:txBody>
                  <a:tcPr marL="0" marR="0" marT="0" marB="0" anchor="ctr">
                    <a:solidFill>
                      <a:schemeClr val="accent2">
                        <a:lumMod val="20000"/>
                        <a:lumOff val="80000"/>
                      </a:schemeClr>
                    </a:solidFill>
                  </a:tcPr>
                </a:tc>
                <a:tc>
                  <a:txBody>
                    <a:bodyPr/>
                    <a:lstStyle/>
                    <a:p>
                      <a:pPr algn="r"/>
                      <a:r>
                        <a:rPr lang="en-ZA" sz="1600" dirty="0" smtClean="0">
                          <a:solidFill>
                            <a:schemeClr val="tx1"/>
                          </a:solidFill>
                          <a:latin typeface="+mn-lt"/>
                          <a:cs typeface="Arial" panose="020B0604020202020204" pitchFamily="34" charset="0"/>
                        </a:rPr>
                        <a:t>56</a:t>
                      </a:r>
                      <a:r>
                        <a:rPr lang="en-ZA" sz="1600" baseline="0" dirty="0" smtClean="0">
                          <a:solidFill>
                            <a:schemeClr val="tx1"/>
                          </a:solidFill>
                          <a:latin typeface="+mn-lt"/>
                          <a:cs typeface="Arial" panose="020B0604020202020204" pitchFamily="34" charset="0"/>
                        </a:rPr>
                        <a:t> 758</a:t>
                      </a:r>
                      <a:endParaRPr lang="en-ZA" sz="1600" dirty="0">
                        <a:solidFill>
                          <a:schemeClr val="tx1"/>
                        </a:solidFill>
                        <a:latin typeface="+mn-lt"/>
                        <a:cs typeface="Arial" panose="020B0604020202020204" pitchFamily="34" charset="0"/>
                      </a:endParaRPr>
                    </a:p>
                  </a:txBody>
                  <a:tcPr marL="0" marR="0" marT="0" marB="0" anchor="ctr">
                    <a:solidFill>
                      <a:schemeClr val="accent2">
                        <a:lumMod val="20000"/>
                        <a:lumOff val="80000"/>
                      </a:schemeClr>
                    </a:solidFill>
                  </a:tcPr>
                </a:tc>
                <a:tc>
                  <a:txBody>
                    <a:bodyPr/>
                    <a:lstStyle/>
                    <a:p>
                      <a:pPr algn="r"/>
                      <a:r>
                        <a:rPr lang="en-ZA" sz="1600" dirty="0" smtClean="0">
                          <a:solidFill>
                            <a:schemeClr val="tx1"/>
                          </a:solidFill>
                          <a:latin typeface="+mn-lt"/>
                          <a:cs typeface="Arial" panose="020B0604020202020204" pitchFamily="34" charset="0"/>
                        </a:rPr>
                        <a:t>97.17%</a:t>
                      </a:r>
                      <a:endParaRPr lang="en-ZA" sz="1600" dirty="0">
                        <a:solidFill>
                          <a:schemeClr val="tx1"/>
                        </a:solidFill>
                        <a:latin typeface="+mn-lt"/>
                        <a:cs typeface="Arial" panose="020B060402020202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0004"/>
                  </a:ext>
                </a:extLst>
              </a:tr>
              <a:tr h="496446">
                <a:tc>
                  <a:txBody>
                    <a:bodyPr/>
                    <a:lstStyle/>
                    <a:p>
                      <a:pPr algn="l" rtl="0" fontAlgn="t"/>
                      <a:r>
                        <a:rPr lang="en-US" sz="1600" b="0" i="0" u="none" strike="noStrike" dirty="0">
                          <a:solidFill>
                            <a:srgbClr val="000000"/>
                          </a:solidFill>
                          <a:latin typeface="+mn-lt"/>
                          <a:cs typeface="Arial" panose="020B0604020202020204" pitchFamily="34" charset="0"/>
                        </a:rPr>
                        <a:t>Interest</a:t>
                      </a:r>
                      <a:r>
                        <a:rPr lang="en-US" sz="1600" b="0" i="0" u="none" strike="noStrike" baseline="0" dirty="0">
                          <a:solidFill>
                            <a:srgbClr val="000000"/>
                          </a:solidFill>
                          <a:latin typeface="+mn-lt"/>
                          <a:cs typeface="Arial" panose="020B0604020202020204" pitchFamily="34" charset="0"/>
                        </a:rPr>
                        <a:t> and rent on land</a:t>
                      </a:r>
                      <a:endParaRPr lang="en-US" sz="1600" b="0" i="0" u="none" strike="noStrike" dirty="0">
                        <a:solidFill>
                          <a:srgbClr val="000000"/>
                        </a:solidFill>
                        <a:latin typeface="+mn-lt"/>
                        <a:cs typeface="Arial" panose="020B0604020202020204" pitchFamily="34" charset="0"/>
                      </a:endParaRPr>
                    </a:p>
                  </a:txBody>
                  <a:tcPr marR="0" marT="0" marB="0" anchor="ctr">
                    <a:solidFill>
                      <a:schemeClr val="accent2">
                        <a:lumMod val="20000"/>
                        <a:lumOff val="80000"/>
                      </a:schemeClr>
                    </a:solidFill>
                  </a:tcPr>
                </a:tc>
                <a:tc>
                  <a:txBody>
                    <a:bodyPr/>
                    <a:lstStyle/>
                    <a:p>
                      <a:pPr marL="0" algn="r" defTabSz="914400" rtl="0" eaLnBrk="1" fontAlgn="b" latinLnBrk="0" hangingPunct="1"/>
                      <a:r>
                        <a:rPr lang="en-ZA" sz="1600" b="0" i="0" u="none" strike="noStrike" kern="1200" dirty="0">
                          <a:solidFill>
                            <a:schemeClr val="tx1"/>
                          </a:solidFill>
                          <a:effectLst/>
                          <a:latin typeface="+mn-lt"/>
                          <a:ea typeface="+mn-ea"/>
                          <a:cs typeface="Arial" panose="020B0604020202020204" pitchFamily="34" charset="0"/>
                        </a:rPr>
                        <a:t>43 557</a:t>
                      </a:r>
                    </a:p>
                  </a:txBody>
                  <a:tcPr marL="0" marR="0" marT="0" marB="0" anchor="ctr">
                    <a:solidFill>
                      <a:schemeClr val="accent2">
                        <a:lumMod val="20000"/>
                        <a:lumOff val="80000"/>
                      </a:schemeClr>
                    </a:solidFill>
                  </a:tcPr>
                </a:tc>
                <a:tc>
                  <a:txBody>
                    <a:bodyPr/>
                    <a:lstStyle/>
                    <a:p>
                      <a:pPr algn="r"/>
                      <a:r>
                        <a:rPr lang="en-ZA" sz="1600" dirty="0" smtClean="0">
                          <a:solidFill>
                            <a:schemeClr val="tx1"/>
                          </a:solidFill>
                          <a:latin typeface="+mn-lt"/>
                          <a:cs typeface="Arial" panose="020B0604020202020204" pitchFamily="34" charset="0"/>
                        </a:rPr>
                        <a:t>51</a:t>
                      </a:r>
                      <a:r>
                        <a:rPr lang="en-ZA" sz="1600" baseline="0" dirty="0" smtClean="0">
                          <a:solidFill>
                            <a:schemeClr val="tx1"/>
                          </a:solidFill>
                          <a:latin typeface="+mn-lt"/>
                          <a:cs typeface="Arial" panose="020B0604020202020204" pitchFamily="34" charset="0"/>
                        </a:rPr>
                        <a:t> 650</a:t>
                      </a:r>
                      <a:endParaRPr lang="en-ZA" sz="1600" dirty="0">
                        <a:solidFill>
                          <a:schemeClr val="tx1"/>
                        </a:solidFill>
                        <a:latin typeface="+mn-lt"/>
                        <a:cs typeface="Arial" panose="020B0604020202020204" pitchFamily="34" charset="0"/>
                      </a:endParaRPr>
                    </a:p>
                  </a:txBody>
                  <a:tcPr marL="0" marR="0" marT="0" marB="0" anchor="ctr">
                    <a:solidFill>
                      <a:schemeClr val="accent2">
                        <a:lumMod val="20000"/>
                        <a:lumOff val="80000"/>
                      </a:schemeClr>
                    </a:solidFill>
                  </a:tcPr>
                </a:tc>
                <a:tc>
                  <a:txBody>
                    <a:bodyPr/>
                    <a:lstStyle/>
                    <a:p>
                      <a:pPr algn="r"/>
                      <a:r>
                        <a:rPr lang="en-ZA" sz="1600" dirty="0" smtClean="0">
                          <a:solidFill>
                            <a:schemeClr val="tx1"/>
                          </a:solidFill>
                          <a:latin typeface="+mn-lt"/>
                          <a:cs typeface="Arial" panose="020B0604020202020204" pitchFamily="34" charset="0"/>
                        </a:rPr>
                        <a:t>(8</a:t>
                      </a:r>
                      <a:r>
                        <a:rPr lang="en-ZA" sz="1600" baseline="0" dirty="0" smtClean="0">
                          <a:solidFill>
                            <a:schemeClr val="tx1"/>
                          </a:solidFill>
                          <a:latin typeface="+mn-lt"/>
                          <a:cs typeface="Arial" panose="020B0604020202020204" pitchFamily="34" charset="0"/>
                        </a:rPr>
                        <a:t> 093)</a:t>
                      </a:r>
                      <a:endParaRPr lang="en-ZA" sz="1600" dirty="0">
                        <a:solidFill>
                          <a:schemeClr val="tx1"/>
                        </a:solidFill>
                        <a:latin typeface="+mn-lt"/>
                        <a:cs typeface="Arial" panose="020B0604020202020204" pitchFamily="34" charset="0"/>
                      </a:endParaRPr>
                    </a:p>
                  </a:txBody>
                  <a:tcPr marL="0" marR="0" marT="0" marB="0" anchor="ctr">
                    <a:solidFill>
                      <a:schemeClr val="accent2">
                        <a:lumMod val="20000"/>
                        <a:lumOff val="80000"/>
                      </a:schemeClr>
                    </a:solidFill>
                  </a:tcPr>
                </a:tc>
                <a:tc>
                  <a:txBody>
                    <a:bodyPr/>
                    <a:lstStyle/>
                    <a:p>
                      <a:pPr algn="r"/>
                      <a:r>
                        <a:rPr lang="en-ZA" sz="1600" dirty="0" smtClean="0">
                          <a:solidFill>
                            <a:schemeClr val="tx1"/>
                          </a:solidFill>
                          <a:latin typeface="+mn-lt"/>
                          <a:cs typeface="Arial" panose="020B0604020202020204" pitchFamily="34" charset="0"/>
                        </a:rPr>
                        <a:t>118.58%</a:t>
                      </a:r>
                      <a:endParaRPr lang="en-ZA" sz="1600" dirty="0">
                        <a:solidFill>
                          <a:schemeClr val="tx1"/>
                        </a:solidFill>
                        <a:latin typeface="+mn-lt"/>
                        <a:cs typeface="Arial" panose="020B060402020202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0008"/>
                  </a:ext>
                </a:extLst>
              </a:tr>
              <a:tr h="457200">
                <a:tc>
                  <a:txBody>
                    <a:bodyPr/>
                    <a:lstStyle/>
                    <a:p>
                      <a:pPr algn="l" rtl="0" fontAlgn="t"/>
                      <a:r>
                        <a:rPr lang="en-US" sz="1600" b="0" i="0" u="none" strike="noStrike" dirty="0">
                          <a:solidFill>
                            <a:srgbClr val="000000"/>
                          </a:solidFill>
                          <a:latin typeface="+mn-lt"/>
                          <a:cs typeface="Arial" panose="020B0604020202020204" pitchFamily="34" charset="0"/>
                        </a:rPr>
                        <a:t>Transfers and Subsidies</a:t>
                      </a:r>
                    </a:p>
                  </a:txBody>
                  <a:tcPr marR="0" marT="0" marB="0" anchor="ctr">
                    <a:solidFill>
                      <a:schemeClr val="accent2">
                        <a:lumMod val="20000"/>
                        <a:lumOff val="80000"/>
                      </a:schemeClr>
                    </a:solidFill>
                  </a:tcPr>
                </a:tc>
                <a:tc>
                  <a:txBody>
                    <a:bodyPr/>
                    <a:lstStyle/>
                    <a:p>
                      <a:pPr marL="0" algn="r" defTabSz="914400" rtl="0" eaLnBrk="1" fontAlgn="b" latinLnBrk="0" hangingPunct="1"/>
                      <a:r>
                        <a:rPr lang="en-ZA" sz="1600" b="0" i="0" u="none" strike="noStrike" kern="1200" dirty="0">
                          <a:solidFill>
                            <a:schemeClr val="tx1"/>
                          </a:solidFill>
                          <a:effectLst/>
                          <a:latin typeface="+mn-lt"/>
                          <a:ea typeface="+mn-ea"/>
                          <a:cs typeface="Arial" panose="020B0604020202020204" pitchFamily="34" charset="0"/>
                        </a:rPr>
                        <a:t>20</a:t>
                      </a:r>
                      <a:r>
                        <a:rPr lang="en-ZA" sz="1600" b="0" i="0" u="none" strike="noStrike" kern="1200" baseline="0" dirty="0">
                          <a:solidFill>
                            <a:schemeClr val="tx1"/>
                          </a:solidFill>
                          <a:effectLst/>
                          <a:latin typeface="+mn-lt"/>
                          <a:ea typeface="+mn-ea"/>
                          <a:cs typeface="Arial" panose="020B0604020202020204" pitchFamily="34" charset="0"/>
                        </a:rPr>
                        <a:t> 119 657</a:t>
                      </a:r>
                      <a:endParaRPr lang="en-ZA" sz="1600" b="0" i="0" u="none" strike="noStrike" kern="1200" dirty="0">
                        <a:solidFill>
                          <a:schemeClr val="tx1"/>
                        </a:solidFill>
                        <a:effectLst/>
                        <a:latin typeface="+mn-lt"/>
                        <a:ea typeface="+mn-ea"/>
                        <a:cs typeface="Arial" panose="020B0604020202020204" pitchFamily="34" charset="0"/>
                      </a:endParaRPr>
                    </a:p>
                  </a:txBody>
                  <a:tcPr marL="0" marR="0" marT="0" marB="0" anchor="ctr">
                    <a:solidFill>
                      <a:schemeClr val="accent2">
                        <a:lumMod val="20000"/>
                        <a:lumOff val="80000"/>
                      </a:schemeClr>
                    </a:solidFill>
                  </a:tcPr>
                </a:tc>
                <a:tc>
                  <a:txBody>
                    <a:bodyPr/>
                    <a:lstStyle/>
                    <a:p>
                      <a:pPr algn="r"/>
                      <a:r>
                        <a:rPr lang="en-ZA" sz="1600" dirty="0">
                          <a:solidFill>
                            <a:schemeClr val="tx1"/>
                          </a:solidFill>
                          <a:latin typeface="+mn-lt"/>
                          <a:cs typeface="Arial" panose="020B0604020202020204" pitchFamily="34" charset="0"/>
                        </a:rPr>
                        <a:t>20 110</a:t>
                      </a:r>
                      <a:r>
                        <a:rPr lang="en-ZA" sz="1600" baseline="0" dirty="0">
                          <a:solidFill>
                            <a:schemeClr val="tx1"/>
                          </a:solidFill>
                          <a:latin typeface="+mn-lt"/>
                          <a:cs typeface="Arial" panose="020B0604020202020204" pitchFamily="34" charset="0"/>
                        </a:rPr>
                        <a:t> </a:t>
                      </a:r>
                      <a:r>
                        <a:rPr lang="en-ZA" sz="1600" baseline="0" dirty="0" smtClean="0">
                          <a:solidFill>
                            <a:schemeClr val="tx1"/>
                          </a:solidFill>
                          <a:latin typeface="+mn-lt"/>
                          <a:cs typeface="Arial" panose="020B0604020202020204" pitchFamily="34" charset="0"/>
                        </a:rPr>
                        <a:t>535</a:t>
                      </a:r>
                      <a:endParaRPr lang="en-ZA" sz="1600" dirty="0">
                        <a:solidFill>
                          <a:schemeClr val="tx1"/>
                        </a:solidFill>
                        <a:latin typeface="+mn-lt"/>
                        <a:cs typeface="Arial" panose="020B0604020202020204" pitchFamily="34" charset="0"/>
                      </a:endParaRPr>
                    </a:p>
                  </a:txBody>
                  <a:tcPr marL="0" marR="0" marT="0" marB="0" anchor="ctr">
                    <a:solidFill>
                      <a:schemeClr val="accent2">
                        <a:lumMod val="20000"/>
                        <a:lumOff val="80000"/>
                      </a:schemeClr>
                    </a:solidFill>
                  </a:tcPr>
                </a:tc>
                <a:tc>
                  <a:txBody>
                    <a:bodyPr/>
                    <a:lstStyle/>
                    <a:p>
                      <a:pPr marL="0" indent="0" algn="r">
                        <a:buNone/>
                      </a:pPr>
                      <a:r>
                        <a:rPr lang="en-ZA" sz="1600" baseline="0" dirty="0" smtClean="0">
                          <a:solidFill>
                            <a:schemeClr val="tx1"/>
                          </a:solidFill>
                          <a:latin typeface="+mn-lt"/>
                          <a:cs typeface="Arial" panose="020B0604020202020204" pitchFamily="34" charset="0"/>
                        </a:rPr>
                        <a:t>9 121</a:t>
                      </a:r>
                      <a:endParaRPr lang="en-ZA" sz="1600" dirty="0">
                        <a:solidFill>
                          <a:schemeClr val="tx1"/>
                        </a:solidFill>
                        <a:latin typeface="+mn-lt"/>
                        <a:cs typeface="Arial" panose="020B0604020202020204" pitchFamily="34" charset="0"/>
                      </a:endParaRPr>
                    </a:p>
                  </a:txBody>
                  <a:tcPr marL="0" marR="0" marT="0" marB="0" anchor="ctr">
                    <a:solidFill>
                      <a:schemeClr val="accent2">
                        <a:lumMod val="20000"/>
                        <a:lumOff val="80000"/>
                      </a:schemeClr>
                    </a:solidFill>
                  </a:tcPr>
                </a:tc>
                <a:tc>
                  <a:txBody>
                    <a:bodyPr/>
                    <a:lstStyle/>
                    <a:p>
                      <a:pPr algn="r"/>
                      <a:r>
                        <a:rPr lang="en-ZA" sz="1600" dirty="0">
                          <a:solidFill>
                            <a:schemeClr val="tx1"/>
                          </a:solidFill>
                          <a:latin typeface="+mn-lt"/>
                          <a:cs typeface="Arial" panose="020B0604020202020204" pitchFamily="34" charset="0"/>
                        </a:rPr>
                        <a:t>99.96%</a:t>
                      </a:r>
                    </a:p>
                  </a:txBody>
                  <a:tcPr marL="0" marR="0" marT="0" marB="0" anchor="ctr">
                    <a:solidFill>
                      <a:schemeClr val="accent2">
                        <a:lumMod val="20000"/>
                        <a:lumOff val="80000"/>
                      </a:schemeClr>
                    </a:solidFill>
                  </a:tcPr>
                </a:tc>
                <a:extLst>
                  <a:ext uri="{0D108BD9-81ED-4DB2-BD59-A6C34878D82A}">
                    <a16:rowId xmlns:a16="http://schemas.microsoft.com/office/drawing/2014/main" val="10005"/>
                  </a:ext>
                </a:extLst>
              </a:tr>
              <a:tr h="533400">
                <a:tc>
                  <a:txBody>
                    <a:bodyPr/>
                    <a:lstStyle/>
                    <a:p>
                      <a:pPr algn="l" rtl="0" fontAlgn="t"/>
                      <a:r>
                        <a:rPr lang="en-US" sz="1600" b="0" i="0" u="none" strike="noStrike" dirty="0">
                          <a:solidFill>
                            <a:srgbClr val="000000"/>
                          </a:solidFill>
                          <a:latin typeface="+mn-lt"/>
                          <a:cs typeface="Arial" panose="020B0604020202020204" pitchFamily="34" charset="0"/>
                        </a:rPr>
                        <a:t>Payment</a:t>
                      </a:r>
                      <a:r>
                        <a:rPr lang="en-US" sz="1600" b="0" i="0" u="none" strike="noStrike" baseline="0" dirty="0">
                          <a:solidFill>
                            <a:srgbClr val="000000"/>
                          </a:solidFill>
                          <a:latin typeface="+mn-lt"/>
                          <a:cs typeface="Arial" panose="020B0604020202020204" pitchFamily="34" charset="0"/>
                        </a:rPr>
                        <a:t> for Capital Assets</a:t>
                      </a:r>
                      <a:endParaRPr lang="en-US" sz="1600" b="1" i="0" u="none" strike="noStrike" dirty="0">
                        <a:solidFill>
                          <a:srgbClr val="000000"/>
                        </a:solidFill>
                        <a:latin typeface="+mn-lt"/>
                        <a:cs typeface="Arial" panose="020B0604020202020204" pitchFamily="34" charset="0"/>
                      </a:endParaRPr>
                    </a:p>
                  </a:txBody>
                  <a:tcPr marR="0" marT="0" marB="0" anchor="ctr">
                    <a:solidFill>
                      <a:schemeClr val="accent2">
                        <a:lumMod val="20000"/>
                        <a:lumOff val="80000"/>
                      </a:schemeClr>
                    </a:solidFill>
                  </a:tcPr>
                </a:tc>
                <a:tc>
                  <a:txBody>
                    <a:bodyPr/>
                    <a:lstStyle/>
                    <a:p>
                      <a:pPr marL="0" algn="r" defTabSz="914400" rtl="0" eaLnBrk="1" fontAlgn="b" latinLnBrk="0" hangingPunct="1"/>
                      <a:r>
                        <a:rPr lang="en-ZA" sz="1600" b="0" i="0" u="none" strike="noStrike" kern="1200" dirty="0">
                          <a:solidFill>
                            <a:schemeClr val="tx1"/>
                          </a:solidFill>
                          <a:effectLst/>
                          <a:latin typeface="+mn-lt"/>
                          <a:ea typeface="+mn-ea"/>
                          <a:cs typeface="Arial" panose="020B0604020202020204" pitchFamily="34" charset="0"/>
                        </a:rPr>
                        <a:t>1 746</a:t>
                      </a:r>
                      <a:r>
                        <a:rPr lang="en-ZA" sz="1600" b="0" i="0" u="none" strike="noStrike" kern="1200" baseline="0" dirty="0">
                          <a:solidFill>
                            <a:schemeClr val="tx1"/>
                          </a:solidFill>
                          <a:effectLst/>
                          <a:latin typeface="+mn-lt"/>
                          <a:ea typeface="+mn-ea"/>
                          <a:cs typeface="Arial" panose="020B0604020202020204" pitchFamily="34" charset="0"/>
                        </a:rPr>
                        <a:t> 242</a:t>
                      </a:r>
                      <a:endParaRPr lang="en-ZA" sz="1600" b="0" i="0" u="none" strike="noStrike" kern="1200" dirty="0">
                        <a:solidFill>
                          <a:schemeClr val="tx1"/>
                        </a:solidFill>
                        <a:effectLst/>
                        <a:latin typeface="+mn-lt"/>
                        <a:ea typeface="+mn-ea"/>
                        <a:cs typeface="Arial" panose="020B0604020202020204" pitchFamily="34" charset="0"/>
                      </a:endParaRPr>
                    </a:p>
                  </a:txBody>
                  <a:tcPr marL="0" marR="0" marT="0" marB="0" anchor="ctr">
                    <a:solidFill>
                      <a:schemeClr val="accent2">
                        <a:lumMod val="20000"/>
                        <a:lumOff val="80000"/>
                      </a:schemeClr>
                    </a:solidFill>
                  </a:tcPr>
                </a:tc>
                <a:tc>
                  <a:txBody>
                    <a:bodyPr/>
                    <a:lstStyle/>
                    <a:p>
                      <a:pPr algn="r"/>
                      <a:r>
                        <a:rPr lang="en-ZA" sz="1600" dirty="0">
                          <a:solidFill>
                            <a:schemeClr val="tx1"/>
                          </a:solidFill>
                          <a:latin typeface="+mn-lt"/>
                          <a:cs typeface="Arial" panose="020B0604020202020204" pitchFamily="34" charset="0"/>
                        </a:rPr>
                        <a:t>1 </a:t>
                      </a:r>
                      <a:r>
                        <a:rPr lang="en-ZA" sz="1600" dirty="0" smtClean="0">
                          <a:solidFill>
                            <a:schemeClr val="tx1"/>
                          </a:solidFill>
                          <a:latin typeface="+mn-lt"/>
                          <a:cs typeface="Arial" panose="020B0604020202020204" pitchFamily="34" charset="0"/>
                        </a:rPr>
                        <a:t>095</a:t>
                      </a:r>
                      <a:r>
                        <a:rPr lang="en-ZA" sz="1600" baseline="0" dirty="0" smtClean="0">
                          <a:solidFill>
                            <a:schemeClr val="tx1"/>
                          </a:solidFill>
                          <a:latin typeface="+mn-lt"/>
                          <a:cs typeface="Arial" panose="020B0604020202020204" pitchFamily="34" charset="0"/>
                        </a:rPr>
                        <a:t> 837</a:t>
                      </a:r>
                      <a:endParaRPr lang="en-ZA" sz="1600" dirty="0">
                        <a:solidFill>
                          <a:schemeClr val="tx1"/>
                        </a:solidFill>
                        <a:latin typeface="+mn-lt"/>
                        <a:cs typeface="Arial" panose="020B0604020202020204" pitchFamily="34" charset="0"/>
                      </a:endParaRPr>
                    </a:p>
                  </a:txBody>
                  <a:tcPr marL="0" marR="0" marT="0" marB="0" anchor="ctr">
                    <a:solidFill>
                      <a:schemeClr val="accent2">
                        <a:lumMod val="20000"/>
                        <a:lumOff val="80000"/>
                      </a:schemeClr>
                    </a:solidFill>
                  </a:tcPr>
                </a:tc>
                <a:tc>
                  <a:txBody>
                    <a:bodyPr/>
                    <a:lstStyle/>
                    <a:p>
                      <a:pPr algn="r"/>
                      <a:r>
                        <a:rPr lang="en-ZA" sz="1600" dirty="0" smtClean="0">
                          <a:solidFill>
                            <a:schemeClr val="tx1"/>
                          </a:solidFill>
                          <a:latin typeface="+mn-lt"/>
                          <a:cs typeface="Arial" panose="020B0604020202020204" pitchFamily="34" charset="0"/>
                        </a:rPr>
                        <a:t>650</a:t>
                      </a:r>
                      <a:r>
                        <a:rPr lang="en-ZA" sz="1600" baseline="0" dirty="0" smtClean="0">
                          <a:solidFill>
                            <a:schemeClr val="tx1"/>
                          </a:solidFill>
                          <a:latin typeface="+mn-lt"/>
                          <a:cs typeface="Arial" panose="020B0604020202020204" pitchFamily="34" charset="0"/>
                        </a:rPr>
                        <a:t> 405</a:t>
                      </a:r>
                      <a:endParaRPr lang="en-ZA" sz="1600" dirty="0">
                        <a:solidFill>
                          <a:schemeClr val="tx1"/>
                        </a:solidFill>
                        <a:latin typeface="+mn-lt"/>
                        <a:cs typeface="Arial" panose="020B0604020202020204" pitchFamily="34" charset="0"/>
                      </a:endParaRPr>
                    </a:p>
                  </a:txBody>
                  <a:tcPr marL="0" marR="0" marT="0" marB="0" anchor="ctr">
                    <a:solidFill>
                      <a:schemeClr val="accent2">
                        <a:lumMod val="20000"/>
                        <a:lumOff val="80000"/>
                      </a:schemeClr>
                    </a:solidFill>
                  </a:tcPr>
                </a:tc>
                <a:tc>
                  <a:txBody>
                    <a:bodyPr/>
                    <a:lstStyle/>
                    <a:p>
                      <a:pPr algn="r"/>
                      <a:r>
                        <a:rPr lang="en-ZA" sz="1600" dirty="0" smtClean="0">
                          <a:solidFill>
                            <a:schemeClr val="tx1"/>
                          </a:solidFill>
                          <a:latin typeface="+mn-lt"/>
                          <a:cs typeface="Arial" panose="020B0604020202020204" pitchFamily="34" charset="0"/>
                        </a:rPr>
                        <a:t>62.75%</a:t>
                      </a:r>
                      <a:endParaRPr lang="en-ZA" sz="1600" dirty="0">
                        <a:solidFill>
                          <a:schemeClr val="tx1"/>
                        </a:solidFill>
                        <a:latin typeface="+mn-lt"/>
                        <a:cs typeface="Arial" panose="020B060402020202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0006"/>
                  </a:ext>
                </a:extLst>
              </a:tr>
              <a:tr h="457200">
                <a:tc>
                  <a:txBody>
                    <a:bodyPr/>
                    <a:lstStyle/>
                    <a:p>
                      <a:pPr algn="l" rtl="0" fontAlgn="t"/>
                      <a:r>
                        <a:rPr lang="en-US" sz="1600" b="0" i="0" u="none" strike="noStrike" dirty="0">
                          <a:solidFill>
                            <a:srgbClr val="000000"/>
                          </a:solidFill>
                          <a:latin typeface="+mn-lt"/>
                          <a:cs typeface="Arial" panose="020B0604020202020204" pitchFamily="34" charset="0"/>
                        </a:rPr>
                        <a:t>Payment</a:t>
                      </a:r>
                      <a:r>
                        <a:rPr lang="en-US" sz="1600" b="0" i="0" u="none" strike="noStrike" baseline="0" dirty="0">
                          <a:solidFill>
                            <a:srgbClr val="000000"/>
                          </a:solidFill>
                          <a:latin typeface="+mn-lt"/>
                          <a:cs typeface="Arial" panose="020B0604020202020204" pitchFamily="34" charset="0"/>
                        </a:rPr>
                        <a:t>s for Financial Assets</a:t>
                      </a:r>
                      <a:endParaRPr lang="en-US" sz="1600" b="0" i="0" u="none" strike="noStrike" dirty="0">
                        <a:solidFill>
                          <a:srgbClr val="000000"/>
                        </a:solidFill>
                        <a:latin typeface="+mn-lt"/>
                        <a:cs typeface="Arial" panose="020B0604020202020204" pitchFamily="34" charset="0"/>
                      </a:endParaRPr>
                    </a:p>
                  </a:txBody>
                  <a:tcPr marR="0" marT="0" marB="0" anchor="ctr">
                    <a:solidFill>
                      <a:schemeClr val="accent2">
                        <a:lumMod val="20000"/>
                        <a:lumOff val="80000"/>
                      </a:schemeClr>
                    </a:solidFill>
                  </a:tcPr>
                </a:tc>
                <a:tc>
                  <a:txBody>
                    <a:bodyPr/>
                    <a:lstStyle/>
                    <a:p>
                      <a:pPr marL="0" algn="r" defTabSz="914400" rtl="0" eaLnBrk="1" fontAlgn="b" latinLnBrk="0" hangingPunct="1"/>
                      <a:r>
                        <a:rPr lang="en-ZA" sz="1600" b="0" i="0" u="none" strike="noStrike" kern="1200" dirty="0">
                          <a:solidFill>
                            <a:schemeClr val="tx1"/>
                          </a:solidFill>
                          <a:effectLst/>
                          <a:latin typeface="+mn-lt"/>
                          <a:ea typeface="+mn-ea"/>
                          <a:cs typeface="Arial" panose="020B0604020202020204" pitchFamily="34" charset="0"/>
                        </a:rPr>
                        <a:t>264</a:t>
                      </a:r>
                    </a:p>
                  </a:txBody>
                  <a:tcPr marL="0" marR="0" marT="0" marB="0" anchor="ctr">
                    <a:solidFill>
                      <a:schemeClr val="accent2">
                        <a:lumMod val="20000"/>
                        <a:lumOff val="80000"/>
                      </a:schemeClr>
                    </a:solidFill>
                  </a:tcPr>
                </a:tc>
                <a:tc>
                  <a:txBody>
                    <a:bodyPr/>
                    <a:lstStyle/>
                    <a:p>
                      <a:pPr algn="r"/>
                      <a:r>
                        <a:rPr lang="en-ZA" sz="1600" dirty="0">
                          <a:solidFill>
                            <a:schemeClr val="tx1"/>
                          </a:solidFill>
                          <a:latin typeface="+mn-lt"/>
                          <a:cs typeface="Arial" panose="020B0604020202020204" pitchFamily="34" charset="0"/>
                        </a:rPr>
                        <a:t>240</a:t>
                      </a:r>
                    </a:p>
                  </a:txBody>
                  <a:tcPr marL="0" marR="0" marT="0" marB="0" anchor="ctr">
                    <a:solidFill>
                      <a:schemeClr val="accent2">
                        <a:lumMod val="20000"/>
                        <a:lumOff val="80000"/>
                      </a:schemeClr>
                    </a:solidFill>
                  </a:tcPr>
                </a:tc>
                <a:tc>
                  <a:txBody>
                    <a:bodyPr/>
                    <a:lstStyle/>
                    <a:p>
                      <a:pPr algn="r"/>
                      <a:r>
                        <a:rPr lang="en-ZA" sz="1600" dirty="0">
                          <a:solidFill>
                            <a:schemeClr val="tx1"/>
                          </a:solidFill>
                          <a:latin typeface="+mn-lt"/>
                          <a:cs typeface="Arial" panose="020B0604020202020204" pitchFamily="34" charset="0"/>
                        </a:rPr>
                        <a:t>24</a:t>
                      </a:r>
                    </a:p>
                  </a:txBody>
                  <a:tcPr marL="0" marR="0" marT="0" marB="0" anchor="ctr">
                    <a:solidFill>
                      <a:schemeClr val="accent2">
                        <a:lumMod val="20000"/>
                        <a:lumOff val="80000"/>
                      </a:schemeClr>
                    </a:solidFill>
                  </a:tcPr>
                </a:tc>
                <a:tc>
                  <a:txBody>
                    <a:bodyPr/>
                    <a:lstStyle/>
                    <a:p>
                      <a:pPr algn="r"/>
                      <a:r>
                        <a:rPr lang="en-ZA" sz="1600" dirty="0">
                          <a:solidFill>
                            <a:schemeClr val="tx1"/>
                          </a:solidFill>
                          <a:latin typeface="+mn-lt"/>
                          <a:cs typeface="Arial" panose="020B0604020202020204" pitchFamily="34" charset="0"/>
                        </a:rPr>
                        <a:t>90.91%</a:t>
                      </a:r>
                    </a:p>
                  </a:txBody>
                  <a:tcPr marL="0" marR="0" marT="0" marB="0" anchor="ctr">
                    <a:solidFill>
                      <a:schemeClr val="accent2">
                        <a:lumMod val="20000"/>
                        <a:lumOff val="80000"/>
                      </a:schemeClr>
                    </a:solidFill>
                  </a:tcPr>
                </a:tc>
                <a:extLst>
                  <a:ext uri="{0D108BD9-81ED-4DB2-BD59-A6C34878D82A}">
                    <a16:rowId xmlns:a16="http://schemas.microsoft.com/office/drawing/2014/main" val="10009"/>
                  </a:ext>
                </a:extLst>
              </a:tr>
              <a:tr h="1260552">
                <a:tc>
                  <a:txBody>
                    <a:bodyPr/>
                    <a:lstStyle/>
                    <a:p>
                      <a:pPr algn="l" rtl="0" fontAlgn="t"/>
                      <a:endParaRPr lang="en-US" sz="1600" b="1" i="0" u="none" strike="noStrike" dirty="0">
                        <a:solidFill>
                          <a:schemeClr val="tx1"/>
                        </a:solidFill>
                        <a:latin typeface="+mn-lt"/>
                        <a:cs typeface="Arial" panose="020B0604020202020204" pitchFamily="34" charset="0"/>
                      </a:endParaRPr>
                    </a:p>
                    <a:p>
                      <a:pPr algn="l" rtl="0" fontAlgn="t"/>
                      <a:r>
                        <a:rPr lang="en-US" sz="1600" b="1" i="0" u="none" strike="noStrike" dirty="0">
                          <a:solidFill>
                            <a:schemeClr val="tx1"/>
                          </a:solidFill>
                          <a:latin typeface="+mn-lt"/>
                          <a:cs typeface="Arial" panose="020B0604020202020204" pitchFamily="34" charset="0"/>
                        </a:rPr>
                        <a:t>Total</a:t>
                      </a:r>
                    </a:p>
                    <a:p>
                      <a:pPr algn="l" rtl="0" fontAlgn="t"/>
                      <a:endParaRPr lang="en-US" sz="1600" b="1" i="0" u="none" strike="noStrike" dirty="0">
                        <a:solidFill>
                          <a:schemeClr val="tx1"/>
                        </a:solidFill>
                        <a:latin typeface="+mn-lt"/>
                        <a:cs typeface="Arial" panose="020B0604020202020204" pitchFamily="34" charset="0"/>
                      </a:endParaRPr>
                    </a:p>
                  </a:txBody>
                  <a:tcPr marR="0" marT="0" marB="0" anchor="ctr">
                    <a:solidFill>
                      <a:schemeClr val="accent2">
                        <a:lumMod val="20000"/>
                        <a:lumOff val="80000"/>
                      </a:schemeClr>
                    </a:solidFill>
                  </a:tcPr>
                </a:tc>
                <a:tc>
                  <a:txBody>
                    <a:bodyPr/>
                    <a:lstStyle/>
                    <a:p>
                      <a:pPr marL="0" algn="r" defTabSz="914400" rtl="0" eaLnBrk="1" fontAlgn="b" latinLnBrk="0" hangingPunct="1"/>
                      <a:r>
                        <a:rPr lang="en-ZA" sz="1600" b="1" i="0" u="none" strike="noStrike" kern="1200" dirty="0">
                          <a:solidFill>
                            <a:schemeClr val="tx1"/>
                          </a:solidFill>
                          <a:effectLst/>
                          <a:latin typeface="+mn-lt"/>
                          <a:ea typeface="+mn-ea"/>
                          <a:cs typeface="Arial" panose="020B0604020202020204" pitchFamily="34" charset="0"/>
                        </a:rPr>
                        <a:t>24 </a:t>
                      </a:r>
                      <a:r>
                        <a:rPr lang="en-ZA" sz="1600" b="1" i="0" u="none" strike="noStrike" kern="1200" baseline="0" dirty="0">
                          <a:solidFill>
                            <a:schemeClr val="tx1"/>
                          </a:solidFill>
                          <a:effectLst/>
                          <a:latin typeface="+mn-lt"/>
                          <a:ea typeface="+mn-ea"/>
                          <a:cs typeface="Arial" panose="020B0604020202020204" pitchFamily="34" charset="0"/>
                        </a:rPr>
                        <a:t> 464 531</a:t>
                      </a:r>
                      <a:endParaRPr lang="en-ZA" sz="1600" b="1" i="0" u="none" strike="noStrike" kern="1200" dirty="0">
                        <a:solidFill>
                          <a:schemeClr val="tx1"/>
                        </a:solidFill>
                        <a:effectLst/>
                        <a:latin typeface="+mn-lt"/>
                        <a:ea typeface="+mn-ea"/>
                        <a:cs typeface="Arial" panose="020B0604020202020204" pitchFamily="34" charset="0"/>
                      </a:endParaRPr>
                    </a:p>
                  </a:txBody>
                  <a:tcPr marL="0" marR="0" marT="0" marB="0" anchor="ctr">
                    <a:solidFill>
                      <a:schemeClr val="accent2">
                        <a:lumMod val="20000"/>
                        <a:lumOff val="80000"/>
                      </a:schemeClr>
                    </a:solidFill>
                  </a:tcPr>
                </a:tc>
                <a:tc>
                  <a:txBody>
                    <a:bodyPr/>
                    <a:lstStyle/>
                    <a:p>
                      <a:pPr algn="r"/>
                      <a:r>
                        <a:rPr lang="en-ZA" sz="1600" b="1" dirty="0">
                          <a:solidFill>
                            <a:schemeClr val="tx1"/>
                          </a:solidFill>
                          <a:latin typeface="+mn-lt"/>
                          <a:cs typeface="Arial" panose="020B0604020202020204" pitchFamily="34" charset="0"/>
                        </a:rPr>
                        <a:t>23 </a:t>
                      </a:r>
                      <a:r>
                        <a:rPr lang="en-ZA" sz="1600" b="1" dirty="0" smtClean="0">
                          <a:solidFill>
                            <a:schemeClr val="tx1"/>
                          </a:solidFill>
                          <a:latin typeface="+mn-lt"/>
                          <a:cs typeface="Arial" panose="020B0604020202020204" pitchFamily="34" charset="0"/>
                        </a:rPr>
                        <a:t>731</a:t>
                      </a:r>
                      <a:r>
                        <a:rPr lang="en-ZA" sz="1600" b="1" baseline="0" dirty="0" smtClean="0">
                          <a:solidFill>
                            <a:schemeClr val="tx1"/>
                          </a:solidFill>
                          <a:latin typeface="+mn-lt"/>
                          <a:cs typeface="Arial" panose="020B0604020202020204" pitchFamily="34" charset="0"/>
                        </a:rPr>
                        <a:t> 140</a:t>
                      </a:r>
                      <a:endParaRPr lang="en-ZA" sz="1600" b="1" dirty="0">
                        <a:solidFill>
                          <a:schemeClr val="tx1"/>
                        </a:solidFill>
                        <a:latin typeface="+mn-lt"/>
                        <a:cs typeface="Arial" panose="020B0604020202020204" pitchFamily="34" charset="0"/>
                      </a:endParaRPr>
                    </a:p>
                  </a:txBody>
                  <a:tcPr marL="0" marR="0" marT="0" marB="0" anchor="ctr">
                    <a:solidFill>
                      <a:schemeClr val="accent2">
                        <a:lumMod val="20000"/>
                        <a:lumOff val="80000"/>
                      </a:schemeClr>
                    </a:solidFill>
                  </a:tcPr>
                </a:tc>
                <a:tc>
                  <a:txBody>
                    <a:bodyPr/>
                    <a:lstStyle/>
                    <a:p>
                      <a:pPr algn="r"/>
                      <a:r>
                        <a:rPr lang="en-ZA" sz="1600" b="1" dirty="0" smtClean="0">
                          <a:solidFill>
                            <a:schemeClr val="tx1"/>
                          </a:solidFill>
                          <a:latin typeface="+mn-lt"/>
                          <a:cs typeface="Arial" panose="020B0604020202020204" pitchFamily="34" charset="0"/>
                        </a:rPr>
                        <a:t>733</a:t>
                      </a:r>
                      <a:r>
                        <a:rPr lang="en-ZA" sz="1600" b="1" baseline="0" dirty="0" smtClean="0">
                          <a:solidFill>
                            <a:schemeClr val="tx1"/>
                          </a:solidFill>
                          <a:latin typeface="+mn-lt"/>
                          <a:cs typeface="Arial" panose="020B0604020202020204" pitchFamily="34" charset="0"/>
                        </a:rPr>
                        <a:t> 391</a:t>
                      </a:r>
                      <a:endParaRPr lang="en-ZA" sz="1600" b="1" dirty="0">
                        <a:solidFill>
                          <a:schemeClr val="tx1"/>
                        </a:solidFill>
                        <a:latin typeface="+mn-lt"/>
                        <a:cs typeface="Arial" panose="020B0604020202020204" pitchFamily="34" charset="0"/>
                      </a:endParaRPr>
                    </a:p>
                  </a:txBody>
                  <a:tcPr marL="0" marR="0" marT="0" marB="0" anchor="ctr">
                    <a:solidFill>
                      <a:schemeClr val="accent2">
                        <a:lumMod val="20000"/>
                        <a:lumOff val="80000"/>
                      </a:schemeClr>
                    </a:solidFill>
                  </a:tcPr>
                </a:tc>
                <a:tc>
                  <a:txBody>
                    <a:bodyPr/>
                    <a:lstStyle/>
                    <a:p>
                      <a:pPr algn="r"/>
                      <a:r>
                        <a:rPr lang="en-ZA" sz="1600" b="1" dirty="0" smtClean="0">
                          <a:solidFill>
                            <a:schemeClr val="tx1"/>
                          </a:solidFill>
                          <a:latin typeface="+mn-lt"/>
                          <a:cs typeface="Arial" panose="020B0604020202020204" pitchFamily="34" charset="0"/>
                        </a:rPr>
                        <a:t>97.00%</a:t>
                      </a:r>
                      <a:endParaRPr lang="en-ZA" sz="1600" b="1" dirty="0">
                        <a:solidFill>
                          <a:schemeClr val="tx1"/>
                        </a:solidFill>
                        <a:latin typeface="+mn-lt"/>
                        <a:cs typeface="Arial" panose="020B060402020202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0007"/>
                  </a:ext>
                </a:extLst>
              </a:tr>
            </a:tbl>
          </a:graphicData>
        </a:graphic>
      </p:graphicFrame>
      <p:pic>
        <p:nvPicPr>
          <p:cNvPr id="5" name="Picture 4"/>
          <p:cNvPicPr>
            <a:picLocks noChangeAspect="1"/>
          </p:cNvPicPr>
          <p:nvPr/>
        </p:nvPicPr>
        <p:blipFill>
          <a:blip r:embed="rId4"/>
          <a:stretch>
            <a:fillRect/>
          </a:stretch>
        </p:blipFill>
        <p:spPr>
          <a:xfrm>
            <a:off x="0" y="6165304"/>
            <a:ext cx="2207568" cy="692696"/>
          </a:xfrm>
          <a:prstGeom prst="rect">
            <a:avLst/>
          </a:prstGeom>
        </p:spPr>
      </p:pic>
      <p:sp>
        <p:nvSpPr>
          <p:cNvPr id="3" name="Slide Number Placeholder 2"/>
          <p:cNvSpPr>
            <a:spLocks noGrp="1"/>
          </p:cNvSpPr>
          <p:nvPr>
            <p:ph type="sldNum" sz="quarter" idx="4294967295"/>
          </p:nvPr>
        </p:nvSpPr>
        <p:spPr/>
        <p:txBody>
          <a:bodyPr/>
          <a:lstStyle/>
          <a:p>
            <a:fld id="{E2C0AE55-7E06-4976-960B-3D98813CB3CF}" type="slidenum">
              <a:rPr lang="en-ZA" smtClean="0">
                <a:solidFill>
                  <a:prstClr val="black">
                    <a:tint val="75000"/>
                  </a:prstClr>
                </a:solidFill>
              </a:rPr>
              <a:pPr/>
              <a:t>18</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val="2408784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a:xfrm>
            <a:off x="0" y="44624"/>
            <a:ext cx="12072664" cy="1080120"/>
          </a:xfrm>
        </p:spPr>
        <p:txBody>
          <a:bodyPr>
            <a:normAutofit fontScale="90000"/>
          </a:bodyPr>
          <a:lstStyle/>
          <a:p>
            <a:pPr>
              <a:tabLst>
                <a:tab pos="4667250" algn="l"/>
                <a:tab pos="4749800" algn="l"/>
                <a:tab pos="4845050" algn="l"/>
                <a:tab pos="4927600" algn="l"/>
              </a:tabLst>
            </a:pPr>
            <a:r>
              <a:rPr lang="en-ZA" altLang="en-US" sz="2400" dirty="0"/>
              <a:t> </a:t>
            </a:r>
            <a:br>
              <a:rPr lang="en-ZA" altLang="en-US" sz="2400" dirty="0"/>
            </a:br>
            <a:r>
              <a:rPr lang="en-ZA" altLang="en-US" b="1" dirty="0">
                <a:solidFill>
                  <a:schemeClr val="accent2">
                    <a:lumMod val="75000"/>
                  </a:schemeClr>
                </a:solidFill>
              </a:rPr>
              <a:t>CHALLENGES (DEVIATIONS) AND MITIGATORY MEASURES/PROGRESS</a:t>
            </a:r>
          </a:p>
        </p:txBody>
      </p:sp>
      <p:graphicFrame>
        <p:nvGraphicFramePr>
          <p:cNvPr id="2" name="Table 1"/>
          <p:cNvGraphicFramePr>
            <a:graphicFrameLocks noGrp="1"/>
          </p:cNvGraphicFramePr>
          <p:nvPr>
            <p:extLst>
              <p:ext uri="{D42A27DB-BD31-4B8C-83A1-F6EECF244321}">
                <p14:modId xmlns:p14="http://schemas.microsoft.com/office/powerpoint/2010/main" val="160494287"/>
              </p:ext>
            </p:extLst>
          </p:nvPr>
        </p:nvGraphicFramePr>
        <p:xfrm>
          <a:off x="0" y="1243785"/>
          <a:ext cx="12072664" cy="5614215"/>
        </p:xfrm>
        <a:graphic>
          <a:graphicData uri="http://schemas.openxmlformats.org/drawingml/2006/table">
            <a:tbl>
              <a:tblPr firstRow="1" bandRow="1">
                <a:tableStyleId>{5C22544A-7EE6-4342-B048-85BDC9FD1C3A}</a:tableStyleId>
              </a:tblPr>
              <a:tblGrid>
                <a:gridCol w="4007768">
                  <a:extLst>
                    <a:ext uri="{9D8B030D-6E8A-4147-A177-3AD203B41FA5}">
                      <a16:colId xmlns:a16="http://schemas.microsoft.com/office/drawing/2014/main" val="20000"/>
                    </a:ext>
                  </a:extLst>
                </a:gridCol>
                <a:gridCol w="8064896">
                  <a:extLst>
                    <a:ext uri="{9D8B030D-6E8A-4147-A177-3AD203B41FA5}">
                      <a16:colId xmlns:a16="http://schemas.microsoft.com/office/drawing/2014/main" val="20001"/>
                    </a:ext>
                  </a:extLst>
                </a:gridCol>
              </a:tblGrid>
              <a:tr h="624212">
                <a:tc>
                  <a:txBody>
                    <a:bodyPr/>
                    <a:lstStyle/>
                    <a:p>
                      <a:pPr marL="0" algn="ctr" defTabSz="914400" rtl="0" eaLnBrk="1" latinLnBrk="0" hangingPunct="1"/>
                      <a:r>
                        <a:rPr lang="en-ZA" sz="2400" b="1" kern="1200" dirty="0">
                          <a:solidFill>
                            <a:schemeClr val="tx1"/>
                          </a:solidFill>
                          <a:latin typeface="+mn-lt"/>
                          <a:ea typeface="+mn-ea"/>
                          <a:cs typeface="+mn-cs"/>
                        </a:rPr>
                        <a:t>CHALLENGES/DEVIATION</a:t>
                      </a:r>
                    </a:p>
                  </a:txBody>
                  <a:tcPr marL="91431" marR="91431" marT="45721" marB="45721">
                    <a:solidFill>
                      <a:schemeClr val="accent2">
                        <a:lumMod val="40000"/>
                        <a:lumOff val="60000"/>
                      </a:schemeClr>
                    </a:solidFill>
                  </a:tcPr>
                </a:tc>
                <a:tc>
                  <a:txBody>
                    <a:bodyPr/>
                    <a:lstStyle/>
                    <a:p>
                      <a:pPr algn="ctr"/>
                      <a:r>
                        <a:rPr lang="en-ZA" sz="2400" dirty="0">
                          <a:solidFill>
                            <a:schemeClr val="tx1"/>
                          </a:solidFill>
                          <a:latin typeface="+mn-lt"/>
                        </a:rPr>
                        <a:t>MITIGATORY MEASURES/PROGRESS</a:t>
                      </a:r>
                    </a:p>
                  </a:txBody>
                  <a:tcPr marL="91431" marR="91431" marT="45721" marB="45721">
                    <a:solidFill>
                      <a:schemeClr val="accent2">
                        <a:lumMod val="40000"/>
                        <a:lumOff val="60000"/>
                      </a:schemeClr>
                    </a:solidFill>
                  </a:tcPr>
                </a:tc>
                <a:extLst>
                  <a:ext uri="{0D108BD9-81ED-4DB2-BD59-A6C34878D82A}">
                    <a16:rowId xmlns:a16="http://schemas.microsoft.com/office/drawing/2014/main" val="10000"/>
                  </a:ext>
                </a:extLst>
              </a:tr>
              <a:tr h="1313695">
                <a:tc>
                  <a:txBody>
                    <a:bodyPr/>
                    <a:lstStyle/>
                    <a:p>
                      <a:pPr marL="0" marR="0" lvl="0" indent="0" algn="just" defTabSz="914400" rtl="0" eaLnBrk="1" fontAlgn="auto" latinLnBrk="0" hangingPunct="1">
                        <a:lnSpc>
                          <a:spcPct val="160000"/>
                        </a:lnSpc>
                        <a:spcBef>
                          <a:spcPts val="0"/>
                        </a:spcBef>
                        <a:spcAft>
                          <a:spcPts val="0"/>
                        </a:spcAft>
                        <a:buClrTx/>
                        <a:buSzTx/>
                        <a:buFont typeface="Arial" panose="020B0604020202020204" pitchFamily="34" charset="0"/>
                        <a:buNone/>
                        <a:tabLst/>
                        <a:defRPr/>
                      </a:pPr>
                      <a:r>
                        <a:rPr lang="en-ZA" sz="2400" b="1" dirty="0">
                          <a:solidFill>
                            <a:schemeClr val="tx1"/>
                          </a:solidFill>
                          <a:latin typeface="+mn-lt"/>
                          <a:ea typeface="Times New Roman"/>
                          <a:cs typeface="Arial" panose="020B0604020202020204" pitchFamily="34" charset="0"/>
                        </a:rPr>
                        <a:t>Compensation of </a:t>
                      </a:r>
                      <a:r>
                        <a:rPr lang="en-ZA" sz="2400" b="1" baseline="0" dirty="0">
                          <a:solidFill>
                            <a:schemeClr val="tx1"/>
                          </a:solidFill>
                          <a:latin typeface="+mn-lt"/>
                          <a:ea typeface="Times New Roman"/>
                          <a:cs typeface="Arial" panose="020B0604020202020204" pitchFamily="34" charset="0"/>
                        </a:rPr>
                        <a:t> Employees</a:t>
                      </a:r>
                      <a:endParaRPr lang="en-ZA" sz="2400" b="1" dirty="0">
                        <a:solidFill>
                          <a:schemeClr val="tx1"/>
                        </a:solidFill>
                        <a:latin typeface="+mn-lt"/>
                        <a:ea typeface="Times New Roman"/>
                        <a:cs typeface="Arial" panose="020B0604020202020204" pitchFamily="34" charset="0"/>
                      </a:endParaRPr>
                    </a:p>
                  </a:txBody>
                  <a:tcPr marL="91431" marR="91431" marT="45721" marB="45721">
                    <a:solidFill>
                      <a:schemeClr val="accent2">
                        <a:lumMod val="20000"/>
                        <a:lumOff val="80000"/>
                      </a:schemeClr>
                    </a:solidFill>
                  </a:tcPr>
                </a:tc>
                <a:tc>
                  <a:txBody>
                    <a:bodyPr/>
                    <a:lstStyle/>
                    <a:p>
                      <a:pPr marL="169863" indent="-169863" algn="just" defTabSz="914400" rtl="0" eaLnBrk="1" latinLnBrk="0" hangingPunct="1">
                        <a:lnSpc>
                          <a:spcPct val="150000"/>
                        </a:lnSpc>
                        <a:buFont typeface="Arial" panose="020B0604020202020204" pitchFamily="34" charset="0"/>
                        <a:buChar char="•"/>
                      </a:pPr>
                      <a:r>
                        <a:rPr lang="en-ZA" sz="2400" b="1" kern="1200" baseline="0" dirty="0">
                          <a:solidFill>
                            <a:schemeClr val="tx1"/>
                          </a:solidFill>
                          <a:latin typeface="+mn-lt"/>
                          <a:ea typeface="+mn-ea"/>
                          <a:cs typeface="Arial" panose="020B0604020202020204" pitchFamily="34" charset="0"/>
                        </a:rPr>
                        <a:t>Savings</a:t>
                      </a:r>
                      <a:r>
                        <a:rPr lang="en-ZA" sz="2400" b="0" kern="1200" baseline="0" dirty="0">
                          <a:solidFill>
                            <a:schemeClr val="tx1"/>
                          </a:solidFill>
                          <a:latin typeface="+mn-lt"/>
                          <a:ea typeface="+mn-ea"/>
                          <a:cs typeface="Arial" panose="020B0604020202020204" pitchFamily="34" charset="0"/>
                        </a:rPr>
                        <a:t> realised due to </a:t>
                      </a:r>
                      <a:r>
                        <a:rPr lang="en-ZA" sz="2400" b="1" kern="1200" baseline="0" dirty="0">
                          <a:solidFill>
                            <a:schemeClr val="tx1"/>
                          </a:solidFill>
                          <a:latin typeface="+mn-lt"/>
                          <a:ea typeface="+mn-ea"/>
                          <a:cs typeface="Arial" panose="020B0604020202020204" pitchFamily="34" charset="0"/>
                        </a:rPr>
                        <a:t>non filling of vacant positions</a:t>
                      </a:r>
                      <a:r>
                        <a:rPr lang="en-ZA" sz="2400" b="0" kern="1200" baseline="0" dirty="0">
                          <a:solidFill>
                            <a:schemeClr val="tx1"/>
                          </a:solidFill>
                          <a:latin typeface="+mn-lt"/>
                          <a:ea typeface="+mn-ea"/>
                          <a:cs typeface="Arial" panose="020B0604020202020204" pitchFamily="34" charset="0"/>
                        </a:rPr>
                        <a:t> due to the </a:t>
                      </a:r>
                      <a:r>
                        <a:rPr lang="en-ZA" sz="2400" b="1" kern="1200" baseline="0" dirty="0">
                          <a:solidFill>
                            <a:schemeClr val="tx1"/>
                          </a:solidFill>
                          <a:latin typeface="+mn-lt"/>
                          <a:ea typeface="+mn-ea"/>
                          <a:cs typeface="Arial" panose="020B0604020202020204" pitchFamily="34" charset="0"/>
                        </a:rPr>
                        <a:t>restructuring of the  Department.</a:t>
                      </a:r>
                    </a:p>
                  </a:txBody>
                  <a:tcPr marL="91431" marR="91431" marT="45721" marB="45721">
                    <a:solidFill>
                      <a:schemeClr val="accent2">
                        <a:lumMod val="20000"/>
                        <a:lumOff val="80000"/>
                      </a:schemeClr>
                    </a:solidFill>
                  </a:tcPr>
                </a:tc>
                <a:extLst>
                  <a:ext uri="{0D108BD9-81ED-4DB2-BD59-A6C34878D82A}">
                    <a16:rowId xmlns:a16="http://schemas.microsoft.com/office/drawing/2014/main" val="10002"/>
                  </a:ext>
                </a:extLst>
              </a:tr>
              <a:tr h="3676308">
                <a:tc>
                  <a:txBody>
                    <a:bodyPr/>
                    <a:lstStyle/>
                    <a:p>
                      <a:pPr marL="0" marR="0" lvl="0" indent="0" algn="just" defTabSz="914400" rtl="0" eaLnBrk="1" fontAlgn="auto" latinLnBrk="0" hangingPunct="1">
                        <a:lnSpc>
                          <a:spcPct val="160000"/>
                        </a:lnSpc>
                        <a:spcBef>
                          <a:spcPts val="0"/>
                        </a:spcBef>
                        <a:spcAft>
                          <a:spcPts val="0"/>
                        </a:spcAft>
                        <a:buClrTx/>
                        <a:buSzTx/>
                        <a:buFont typeface="Arial" panose="020B0604020202020204" pitchFamily="34" charset="0"/>
                        <a:buNone/>
                        <a:tabLst/>
                        <a:defRPr/>
                      </a:pPr>
                      <a:r>
                        <a:rPr lang="en-US" sz="2400" b="1" i="0" u="none" strike="noStrike" dirty="0">
                          <a:solidFill>
                            <a:schemeClr val="tx1"/>
                          </a:solidFill>
                          <a:latin typeface="+mn-lt"/>
                          <a:cs typeface="Arial" panose="020B0604020202020204" pitchFamily="34" charset="0"/>
                        </a:rPr>
                        <a:t>Goods and Services:</a:t>
                      </a:r>
                      <a:endParaRPr lang="en-ZA" sz="2400" b="1" dirty="0">
                        <a:solidFill>
                          <a:srgbClr val="FF0000"/>
                        </a:solidFill>
                        <a:latin typeface="+mn-lt"/>
                        <a:ea typeface="Times New Roman"/>
                        <a:cs typeface="Arial" panose="020B0604020202020204" pitchFamily="34" charset="0"/>
                      </a:endParaRPr>
                    </a:p>
                  </a:txBody>
                  <a:tcPr marL="91431" marR="91431" marT="45721" marB="45721">
                    <a:solidFill>
                      <a:schemeClr val="accent2">
                        <a:lumMod val="20000"/>
                        <a:lumOff val="80000"/>
                      </a:schemeClr>
                    </a:solidFill>
                  </a:tcPr>
                </a:tc>
                <a:tc>
                  <a:txBody>
                    <a:bodyPr/>
                    <a:lstStyle/>
                    <a:p>
                      <a:pPr marL="285750" indent="-285750" algn="just" defTabSz="914400" rtl="0" eaLnBrk="1" latinLnBrk="0" hangingPunct="1">
                        <a:lnSpc>
                          <a:spcPct val="150000"/>
                        </a:lnSpc>
                        <a:buFont typeface="Arial" panose="020B0604020202020204" pitchFamily="34" charset="0"/>
                        <a:buChar char="•"/>
                        <a:tabLst>
                          <a:tab pos="177800" algn="l"/>
                        </a:tabLst>
                      </a:pPr>
                      <a:r>
                        <a:rPr lang="en-US" sz="2400" kern="1200" baseline="0" dirty="0">
                          <a:solidFill>
                            <a:schemeClr val="tx1"/>
                          </a:solidFill>
                          <a:latin typeface="+mn-lt"/>
                          <a:ea typeface="+mn-ea"/>
                          <a:cs typeface="Arial" panose="020B0604020202020204" pitchFamily="34" charset="0"/>
                        </a:rPr>
                        <a:t>The underspending on this item was due to </a:t>
                      </a:r>
                      <a:r>
                        <a:rPr lang="en-US" sz="2400" b="1" kern="1200" baseline="0" dirty="0">
                          <a:solidFill>
                            <a:schemeClr val="tx1"/>
                          </a:solidFill>
                          <a:latin typeface="+mn-lt"/>
                          <a:ea typeface="+mn-ea"/>
                          <a:cs typeface="Arial" panose="020B0604020202020204" pitchFamily="34" charset="0"/>
                        </a:rPr>
                        <a:t>delay in delivery of the IT </a:t>
                      </a:r>
                      <a:r>
                        <a:rPr lang="en-US" sz="2400" b="1" kern="1200" baseline="0" dirty="0" smtClean="0">
                          <a:solidFill>
                            <a:schemeClr val="tx1"/>
                          </a:solidFill>
                          <a:latin typeface="+mn-lt"/>
                          <a:ea typeface="+mn-ea"/>
                          <a:cs typeface="Arial" panose="020B0604020202020204" pitchFamily="34" charset="0"/>
                        </a:rPr>
                        <a:t>equipment </a:t>
                      </a:r>
                      <a:r>
                        <a:rPr lang="en-US" sz="2400" b="1" kern="1200" baseline="0" dirty="0">
                          <a:solidFill>
                            <a:schemeClr val="tx1"/>
                          </a:solidFill>
                          <a:latin typeface="+mn-lt"/>
                          <a:ea typeface="+mn-ea"/>
                          <a:cs typeface="Arial" panose="020B0604020202020204" pitchFamily="34" charset="0"/>
                        </a:rPr>
                        <a:t>including tablets for schools as a result of the  COVID 19 outbreak </a:t>
                      </a:r>
                      <a:r>
                        <a:rPr lang="en-US" sz="2400" kern="1200" baseline="0" dirty="0">
                          <a:solidFill>
                            <a:schemeClr val="tx1"/>
                          </a:solidFill>
                          <a:latin typeface="+mn-lt"/>
                          <a:ea typeface="+mn-ea"/>
                          <a:cs typeface="Arial" panose="020B0604020202020204" pitchFamily="34" charset="0"/>
                        </a:rPr>
                        <a:t>as well as delay in invoices for travelling and subsistence. The Department has requested roll over from National Treasury amounting to R20 million for orders/commitments on this item.</a:t>
                      </a:r>
                      <a:endParaRPr lang="en-ZA" sz="2400" b="0" kern="1200" baseline="0" dirty="0">
                        <a:solidFill>
                          <a:schemeClr val="tx1"/>
                        </a:solidFill>
                        <a:latin typeface="+mn-lt"/>
                        <a:ea typeface="+mn-ea"/>
                        <a:cs typeface="Arial" panose="020B0604020202020204" pitchFamily="34" charset="0"/>
                      </a:endParaRPr>
                    </a:p>
                  </a:txBody>
                  <a:tcPr marL="91431" marR="91431" marT="45721" marB="45721">
                    <a:solidFill>
                      <a:schemeClr val="accent2">
                        <a:lumMod val="20000"/>
                        <a:lumOff val="80000"/>
                      </a:schemeClr>
                    </a:solidFill>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a:blip r:embed="rId4"/>
          <a:stretch>
            <a:fillRect/>
          </a:stretch>
        </p:blipFill>
        <p:spPr>
          <a:xfrm>
            <a:off x="47328" y="6165304"/>
            <a:ext cx="2376264" cy="692696"/>
          </a:xfrm>
          <a:prstGeom prst="rect">
            <a:avLst/>
          </a:prstGeom>
        </p:spPr>
      </p:pic>
      <p:sp>
        <p:nvSpPr>
          <p:cNvPr id="3" name="Slide Number Placeholder 2"/>
          <p:cNvSpPr>
            <a:spLocks noGrp="1"/>
          </p:cNvSpPr>
          <p:nvPr>
            <p:ph type="sldNum" sz="quarter" idx="4294967295"/>
          </p:nvPr>
        </p:nvSpPr>
        <p:spPr/>
        <p:txBody>
          <a:bodyPr/>
          <a:lstStyle/>
          <a:p>
            <a:fld id="{E2C0AE55-7E06-4976-960B-3D98813CB3CF}" type="slidenum">
              <a:rPr lang="en-ZA">
                <a:solidFill>
                  <a:prstClr val="black">
                    <a:tint val="75000"/>
                  </a:prstClr>
                </a:solidFill>
              </a:rPr>
              <a:pPr/>
              <a:t>19</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val="4026854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8" y="116633"/>
            <a:ext cx="11953328" cy="1080120"/>
          </a:xfrm>
        </p:spPr>
        <p:txBody>
          <a:bodyPr>
            <a:noAutofit/>
          </a:bodyPr>
          <a:lstStyle/>
          <a:p>
            <a:r>
              <a:rPr lang="en-US" sz="8000" b="1" dirty="0">
                <a:solidFill>
                  <a:schemeClr val="accent2">
                    <a:lumMod val="75000"/>
                  </a:schemeClr>
                </a:solidFill>
              </a:rPr>
              <a:t>PRESENTATION OUTLINE</a:t>
            </a:r>
          </a:p>
        </p:txBody>
      </p:sp>
      <p:sp>
        <p:nvSpPr>
          <p:cNvPr id="3" name="Content Placeholder 2"/>
          <p:cNvSpPr>
            <a:spLocks noGrp="1"/>
          </p:cNvSpPr>
          <p:nvPr>
            <p:ph idx="1"/>
          </p:nvPr>
        </p:nvSpPr>
        <p:spPr>
          <a:xfrm>
            <a:off x="238672" y="1199581"/>
            <a:ext cx="11953328" cy="5364596"/>
          </a:xfrm>
        </p:spPr>
        <p:txBody>
          <a:bodyPr>
            <a:normAutofit fontScale="70000" lnSpcReduction="20000"/>
          </a:bodyPr>
          <a:lstStyle/>
          <a:p>
            <a:pPr>
              <a:buFont typeface="+mj-lt"/>
              <a:buAutoNum type="arabicPeriod"/>
            </a:pPr>
            <a:r>
              <a:rPr lang="en-GB" sz="4200" dirty="0" smtClean="0">
                <a:ea typeface="Times New Roman" panose="02020603050405020304" pitchFamily="18" charset="0"/>
              </a:rPr>
              <a:t>Purpose</a:t>
            </a:r>
          </a:p>
          <a:p>
            <a:pPr>
              <a:buFont typeface="+mj-lt"/>
              <a:buAutoNum type="arabicPeriod"/>
            </a:pPr>
            <a:r>
              <a:rPr lang="en-GB" sz="4200" dirty="0" smtClean="0">
                <a:ea typeface="Times New Roman" panose="02020603050405020304" pitchFamily="18" charset="0"/>
              </a:rPr>
              <a:t>Summary of financial and non-financial performance as at end of the 4th quarter of the 2019/20 financial year</a:t>
            </a:r>
          </a:p>
          <a:p>
            <a:pPr>
              <a:buFont typeface="+mj-lt"/>
              <a:buAutoNum type="arabicPeriod"/>
            </a:pPr>
            <a:r>
              <a:rPr lang="en-GB" sz="4200" dirty="0">
                <a:cs typeface="Arial" panose="020B0604020202020204" pitchFamily="34" charset="0"/>
              </a:rPr>
              <a:t>T</a:t>
            </a:r>
            <a:r>
              <a:rPr lang="en-GB" sz="4200" dirty="0" smtClean="0">
                <a:cs typeface="Arial" panose="020B0604020202020204" pitchFamily="34" charset="0"/>
              </a:rPr>
              <a:t>he overall impact of the adjustment budget on the department’s ability to deliver on its mandate over the short, medium and long term</a:t>
            </a:r>
          </a:p>
          <a:p>
            <a:pPr>
              <a:buFont typeface="+mj-lt"/>
              <a:buAutoNum type="arabicPeriod"/>
            </a:pPr>
            <a:r>
              <a:rPr lang="en-GB" sz="4200" dirty="0">
                <a:cs typeface="Arial" panose="020B0604020202020204" pitchFamily="34" charset="0"/>
              </a:rPr>
              <a:t>I</a:t>
            </a:r>
            <a:r>
              <a:rPr lang="en-GB" sz="4200" dirty="0" smtClean="0">
                <a:cs typeface="Arial" panose="020B0604020202020204" pitchFamily="34" charset="0"/>
              </a:rPr>
              <a:t>mpact on some programmes </a:t>
            </a:r>
          </a:p>
          <a:p>
            <a:pPr>
              <a:buFont typeface="+mj-lt"/>
              <a:buAutoNum type="arabicPeriod"/>
            </a:pPr>
            <a:r>
              <a:rPr lang="en-GB" sz="4200" dirty="0" smtClean="0">
                <a:cs typeface="Arial" panose="020B0604020202020204" pitchFamily="34" charset="0"/>
              </a:rPr>
              <a:t>Details of COVID-19 infrastructure related interventions made by the department in schools</a:t>
            </a:r>
          </a:p>
          <a:p>
            <a:pPr>
              <a:buFont typeface="+mj-lt"/>
              <a:buAutoNum type="arabicPeriod"/>
            </a:pPr>
            <a:r>
              <a:rPr lang="en-GB" sz="4200" dirty="0">
                <a:cs typeface="Arial" panose="020B0604020202020204" pitchFamily="34" charset="0"/>
              </a:rPr>
              <a:t>T</a:t>
            </a:r>
            <a:r>
              <a:rPr lang="en-GB" sz="4200" dirty="0" smtClean="0">
                <a:cs typeface="Arial" panose="020B0604020202020204" pitchFamily="34" charset="0"/>
              </a:rPr>
              <a:t>he department’s role in advancing broad-based black economic empowerment in </a:t>
            </a:r>
            <a:r>
              <a:rPr lang="en-GB" sz="4200" dirty="0">
                <a:cs typeface="Arial" panose="020B0604020202020204" pitchFamily="34" charset="0"/>
              </a:rPr>
              <a:t>S</a:t>
            </a:r>
            <a:r>
              <a:rPr lang="en-GB" sz="4200" dirty="0" smtClean="0">
                <a:cs typeface="Arial" panose="020B0604020202020204" pitchFamily="34" charset="0"/>
              </a:rPr>
              <a:t>outh </a:t>
            </a:r>
            <a:r>
              <a:rPr lang="en-GB" sz="4200" dirty="0">
                <a:cs typeface="Arial" panose="020B0604020202020204" pitchFamily="34" charset="0"/>
              </a:rPr>
              <a:t>A</a:t>
            </a:r>
            <a:r>
              <a:rPr lang="en-GB" sz="4200" dirty="0" smtClean="0">
                <a:cs typeface="Arial" panose="020B0604020202020204" pitchFamily="34" charset="0"/>
              </a:rPr>
              <a:t>frica through the bill</a:t>
            </a:r>
          </a:p>
          <a:p>
            <a:pPr>
              <a:buFont typeface="+mj-lt"/>
              <a:buAutoNum type="arabicPeriod"/>
            </a:pPr>
            <a:r>
              <a:rPr lang="en-GB" sz="4200" dirty="0" smtClean="0">
                <a:cs typeface="Arial" panose="020B0604020202020204" pitchFamily="34" charset="0"/>
              </a:rPr>
              <a:t>Recommendation</a:t>
            </a:r>
            <a:br>
              <a:rPr lang="en-GB" sz="4200" dirty="0" smtClean="0">
                <a:cs typeface="Arial" panose="020B0604020202020204" pitchFamily="34" charset="0"/>
              </a:rPr>
            </a:br>
            <a:r>
              <a:rPr lang="en-GB" sz="4200" dirty="0" smtClean="0">
                <a:cs typeface="Arial" panose="020B0604020202020204" pitchFamily="34" charset="0"/>
              </a:rPr>
              <a:t/>
            </a:r>
            <a:br>
              <a:rPr lang="en-GB" sz="4200" dirty="0" smtClean="0">
                <a:cs typeface="Arial" panose="020B0604020202020204" pitchFamily="34" charset="0"/>
              </a:rPr>
            </a:br>
            <a:endParaRPr lang="en-US" sz="4200" dirty="0" smtClean="0">
              <a:cs typeface="Arial" panose="020B0604020202020204" pitchFamily="34" charset="0"/>
            </a:endParaRPr>
          </a:p>
          <a:p>
            <a:pPr>
              <a:buFont typeface="+mj-lt"/>
              <a:buAutoNum type="arabicPeriod"/>
            </a:pPr>
            <a:endParaRPr lang="en-US" sz="3600" dirty="0">
              <a:latin typeface="Arial" panose="020B0604020202020204" pitchFamily="34" charset="0"/>
              <a:cs typeface="Arial" panose="020B0604020202020204" pitchFamily="34" charset="0"/>
            </a:endParaRPr>
          </a:p>
          <a:p>
            <a:pPr>
              <a:buFont typeface="+mj-lt"/>
              <a:buAutoNum type="arabicPeriod"/>
            </a:pPr>
            <a:endParaRPr lang="en-US" sz="3600" dirty="0">
              <a:latin typeface="Arial" panose="020B0604020202020204" pitchFamily="34" charset="0"/>
              <a:cs typeface="Arial" panose="020B0604020202020204" pitchFamily="34" charset="0"/>
            </a:endParaRPr>
          </a:p>
          <a:p>
            <a:pPr>
              <a:buFont typeface="+mj-lt"/>
              <a:buAutoNum type="arabicPeriod"/>
            </a:pPr>
            <a:endParaRPr lang="en-US" sz="3600" dirty="0">
              <a:latin typeface="Arial" panose="020B0604020202020204" pitchFamily="34" charset="0"/>
              <a:cs typeface="Arial" panose="020B0604020202020204" pitchFamily="34" charset="0"/>
            </a:endParaRPr>
          </a:p>
          <a:p>
            <a:pPr>
              <a:buFont typeface="+mj-lt"/>
              <a:buAutoNum type="arabicPeriod"/>
            </a:pPr>
            <a:endParaRPr lang="en-US" sz="3600" dirty="0">
              <a:latin typeface="Arial" panose="020B0604020202020204" pitchFamily="34" charset="0"/>
              <a:cs typeface="Arial" panose="020B0604020202020204" pitchFamily="34" charset="0"/>
            </a:endParaRPr>
          </a:p>
          <a:p>
            <a:pPr>
              <a:buFont typeface="+mj-lt"/>
              <a:buAutoNum type="arabicPeriod"/>
            </a:pPr>
            <a:endParaRPr lang="en-US" dirty="0" smtClean="0"/>
          </a:p>
          <a:p>
            <a:pPr>
              <a:buFont typeface="+mj-lt"/>
              <a:buAutoNum type="arabicPeriod"/>
            </a:pPr>
            <a:endParaRPr lang="en-US" dirty="0" smtClean="0"/>
          </a:p>
          <a:p>
            <a:pPr>
              <a:buFont typeface="+mj-lt"/>
              <a:buAutoNum type="arabicPeriod"/>
            </a:pPr>
            <a:endParaRPr lang="en-US" dirty="0" smtClean="0"/>
          </a:p>
          <a:p>
            <a:pPr>
              <a:buFont typeface="+mj-lt"/>
              <a:buAutoNum type="arabicPeriod"/>
            </a:pPr>
            <a:endParaRPr lang="en-US" dirty="0"/>
          </a:p>
        </p:txBody>
      </p:sp>
      <p:sp>
        <p:nvSpPr>
          <p:cNvPr id="4" name="Slide Number Placeholder 3"/>
          <p:cNvSpPr>
            <a:spLocks noGrp="1"/>
          </p:cNvSpPr>
          <p:nvPr>
            <p:ph type="sldNum" sz="quarter" idx="4294967295"/>
          </p:nvPr>
        </p:nvSpPr>
        <p:spPr>
          <a:xfrm>
            <a:off x="8737600" y="6356352"/>
            <a:ext cx="886792" cy="365125"/>
          </a:xfrm>
        </p:spPr>
        <p:txBody>
          <a:bodyPr/>
          <a:lstStyle/>
          <a:p>
            <a:pPr>
              <a:defRPr/>
            </a:pPr>
            <a:r>
              <a:rPr lang="en-GB" sz="1200" dirty="0" smtClean="0">
                <a:solidFill>
                  <a:prstClr val="black">
                    <a:tint val="75000"/>
                  </a:prstClr>
                </a:solidFill>
                <a:latin typeface="Calibri"/>
              </a:rPr>
              <a:t>2</a:t>
            </a:r>
            <a:endParaRPr lang="en-ZA" sz="1200" dirty="0">
              <a:solidFill>
                <a:prstClr val="black">
                  <a:tint val="75000"/>
                </a:prstClr>
              </a:solidFill>
              <a:latin typeface="Calibri"/>
            </a:endParaRPr>
          </a:p>
        </p:txBody>
      </p:sp>
      <p:pic>
        <p:nvPicPr>
          <p:cNvPr id="5" name="Picture 4"/>
          <p:cNvPicPr>
            <a:picLocks noChangeAspect="1"/>
          </p:cNvPicPr>
          <p:nvPr/>
        </p:nvPicPr>
        <p:blipFill>
          <a:blip r:embed="rId2"/>
          <a:stretch>
            <a:fillRect/>
          </a:stretch>
        </p:blipFill>
        <p:spPr>
          <a:xfrm>
            <a:off x="263352" y="6202600"/>
            <a:ext cx="1872208" cy="620688"/>
          </a:xfrm>
          <a:prstGeom prst="rect">
            <a:avLst/>
          </a:prstGeom>
        </p:spPr>
      </p:pic>
    </p:spTree>
    <p:extLst>
      <p:ext uri="{BB962C8B-B14F-4D97-AF65-F5344CB8AC3E}">
        <p14:creationId xmlns:p14="http://schemas.microsoft.com/office/powerpoint/2010/main" val="8152759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a:xfrm>
            <a:off x="191344" y="0"/>
            <a:ext cx="11665296" cy="1052736"/>
          </a:xfrm>
        </p:spPr>
        <p:txBody>
          <a:bodyPr>
            <a:noAutofit/>
          </a:bodyPr>
          <a:lstStyle/>
          <a:p>
            <a:pPr eaLnBrk="1" hangingPunct="1"/>
            <a:r>
              <a:rPr lang="en-ZA" altLang="en-US" sz="3200" dirty="0"/>
              <a:t> </a:t>
            </a:r>
            <a:br>
              <a:rPr lang="en-ZA" altLang="en-US" sz="3200" dirty="0"/>
            </a:br>
            <a:r>
              <a:rPr lang="en-ZA" altLang="en-US" b="1" dirty="0">
                <a:solidFill>
                  <a:schemeClr val="accent2">
                    <a:lumMod val="75000"/>
                  </a:schemeClr>
                </a:solidFill>
              </a:rPr>
              <a:t>CHALLENGES (DEVIATIONS) AND MITIGATORY MEASURES/PROGRESS</a:t>
            </a:r>
          </a:p>
        </p:txBody>
      </p:sp>
      <p:graphicFrame>
        <p:nvGraphicFramePr>
          <p:cNvPr id="2" name="Table 1"/>
          <p:cNvGraphicFramePr>
            <a:graphicFrameLocks noGrp="1"/>
          </p:cNvGraphicFramePr>
          <p:nvPr>
            <p:extLst>
              <p:ext uri="{D42A27DB-BD31-4B8C-83A1-F6EECF244321}">
                <p14:modId xmlns:p14="http://schemas.microsoft.com/office/powerpoint/2010/main" val="3689110645"/>
              </p:ext>
            </p:extLst>
          </p:nvPr>
        </p:nvGraphicFramePr>
        <p:xfrm>
          <a:off x="0" y="1501985"/>
          <a:ext cx="12192000" cy="5356015"/>
        </p:xfrm>
        <a:graphic>
          <a:graphicData uri="http://schemas.openxmlformats.org/drawingml/2006/table">
            <a:tbl>
              <a:tblPr firstRow="1" bandRow="1">
                <a:tableStyleId>{5C22544A-7EE6-4342-B048-85BDC9FD1C3A}</a:tableStyleId>
              </a:tblPr>
              <a:tblGrid>
                <a:gridCol w="4572537">
                  <a:extLst>
                    <a:ext uri="{9D8B030D-6E8A-4147-A177-3AD203B41FA5}">
                      <a16:colId xmlns:a16="http://schemas.microsoft.com/office/drawing/2014/main" val="20000"/>
                    </a:ext>
                  </a:extLst>
                </a:gridCol>
                <a:gridCol w="7619463">
                  <a:extLst>
                    <a:ext uri="{9D8B030D-6E8A-4147-A177-3AD203B41FA5}">
                      <a16:colId xmlns:a16="http://schemas.microsoft.com/office/drawing/2014/main" val="20001"/>
                    </a:ext>
                  </a:extLst>
                </a:gridCol>
              </a:tblGrid>
              <a:tr h="425598">
                <a:tc>
                  <a:txBody>
                    <a:bodyPr/>
                    <a:lstStyle/>
                    <a:p>
                      <a:pPr marL="0" algn="ctr" defTabSz="914400" rtl="0" eaLnBrk="1" latinLnBrk="0" hangingPunct="1"/>
                      <a:r>
                        <a:rPr lang="en-ZA" sz="2000" b="1" kern="1200" dirty="0">
                          <a:solidFill>
                            <a:schemeClr val="tx1"/>
                          </a:solidFill>
                          <a:latin typeface="+mn-lt"/>
                          <a:ea typeface="+mn-ea"/>
                          <a:cs typeface="+mn-cs"/>
                        </a:rPr>
                        <a:t>CHALLENGES/DEVIATION</a:t>
                      </a:r>
                    </a:p>
                  </a:txBody>
                  <a:tcPr marL="91431" marR="91431" marT="45721" marB="45721">
                    <a:solidFill>
                      <a:schemeClr val="accent2">
                        <a:lumMod val="40000"/>
                        <a:lumOff val="60000"/>
                      </a:schemeClr>
                    </a:solidFill>
                  </a:tcPr>
                </a:tc>
                <a:tc>
                  <a:txBody>
                    <a:bodyPr/>
                    <a:lstStyle/>
                    <a:p>
                      <a:pPr algn="ctr"/>
                      <a:r>
                        <a:rPr lang="en-ZA" sz="2000" dirty="0">
                          <a:solidFill>
                            <a:schemeClr val="tx1"/>
                          </a:solidFill>
                          <a:latin typeface="+mn-lt"/>
                        </a:rPr>
                        <a:t>MITIGATORY MEASURES/PROGRESS</a:t>
                      </a:r>
                    </a:p>
                  </a:txBody>
                  <a:tcPr marL="91431" marR="91431" marT="45721" marB="45721">
                    <a:solidFill>
                      <a:schemeClr val="accent2">
                        <a:lumMod val="40000"/>
                        <a:lumOff val="60000"/>
                      </a:schemeClr>
                    </a:solidFill>
                  </a:tcPr>
                </a:tc>
                <a:extLst>
                  <a:ext uri="{0D108BD9-81ED-4DB2-BD59-A6C34878D82A}">
                    <a16:rowId xmlns:a16="http://schemas.microsoft.com/office/drawing/2014/main" val="10000"/>
                  </a:ext>
                </a:extLst>
              </a:tr>
              <a:tr h="4930417">
                <a:tc>
                  <a:txBody>
                    <a:bodyPr/>
                    <a:lstStyle/>
                    <a:p>
                      <a:pPr marL="0" marR="0" lvl="0" indent="0" algn="just" defTabSz="914400" rtl="0" eaLnBrk="1" fontAlgn="auto" latinLnBrk="0" hangingPunct="1">
                        <a:lnSpc>
                          <a:spcPct val="150000"/>
                        </a:lnSpc>
                        <a:spcBef>
                          <a:spcPts val="0"/>
                        </a:spcBef>
                        <a:spcAft>
                          <a:spcPts val="0"/>
                        </a:spcAft>
                        <a:buClrTx/>
                        <a:buSzTx/>
                        <a:buFontTx/>
                        <a:buNone/>
                        <a:tabLst>
                          <a:tab pos="52388" algn="l"/>
                          <a:tab pos="342900" algn="l"/>
                        </a:tabLst>
                        <a:defRPr/>
                      </a:pPr>
                      <a:r>
                        <a:rPr lang="en-ZA" sz="2000" b="1" dirty="0">
                          <a:solidFill>
                            <a:schemeClr val="tx1"/>
                          </a:solidFill>
                          <a:latin typeface="+mn-lt"/>
                          <a:ea typeface="Times New Roman"/>
                          <a:cs typeface="Arial" panose="020B0604020202020204" pitchFamily="34" charset="0"/>
                        </a:rPr>
                        <a:t>Interest on rent and land</a:t>
                      </a:r>
                    </a:p>
                    <a:p>
                      <a:pPr marL="0" indent="0" algn="just">
                        <a:lnSpc>
                          <a:spcPct val="150000"/>
                        </a:lnSpc>
                        <a:spcAft>
                          <a:spcPts val="0"/>
                        </a:spcAft>
                        <a:tabLst>
                          <a:tab pos="52388" algn="l"/>
                          <a:tab pos="342900" algn="l"/>
                        </a:tabLst>
                      </a:pPr>
                      <a:endParaRPr kumimoji="0" lang="en-ZA" sz="2000" b="1"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p>
                      <a:pPr marL="0" indent="0" algn="just">
                        <a:lnSpc>
                          <a:spcPct val="150000"/>
                        </a:lnSpc>
                        <a:spcAft>
                          <a:spcPts val="0"/>
                        </a:spcAft>
                        <a:tabLst>
                          <a:tab pos="52388" algn="l"/>
                          <a:tab pos="342900" algn="l"/>
                        </a:tabLst>
                      </a:pPr>
                      <a:endParaRPr kumimoji="0" lang="en-ZA" sz="2000" b="1"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p>
                      <a:pPr marL="0" indent="0" algn="just">
                        <a:lnSpc>
                          <a:spcPct val="150000"/>
                        </a:lnSpc>
                        <a:spcAft>
                          <a:spcPts val="0"/>
                        </a:spcAft>
                        <a:tabLst>
                          <a:tab pos="52388" algn="l"/>
                          <a:tab pos="342900" algn="l"/>
                        </a:tabLst>
                      </a:pPr>
                      <a:endParaRPr kumimoji="0" lang="en-ZA" sz="2000" b="1"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p>
                      <a:pPr marL="0" indent="0" algn="just">
                        <a:lnSpc>
                          <a:spcPct val="150000"/>
                        </a:lnSpc>
                        <a:spcAft>
                          <a:spcPts val="0"/>
                        </a:spcAft>
                        <a:tabLst>
                          <a:tab pos="52388" algn="l"/>
                          <a:tab pos="342900" algn="l"/>
                        </a:tabLst>
                      </a:pPr>
                      <a:r>
                        <a:rPr kumimoji="0" lang="en-ZA" sz="2000" b="1" i="0" u="none" strike="noStrike" kern="1200" cap="none" spc="0" normalizeH="0" baseline="0" noProof="0" dirty="0" smtClean="0">
                          <a:ln>
                            <a:noFill/>
                          </a:ln>
                          <a:solidFill>
                            <a:schemeClr val="tx1"/>
                          </a:solidFill>
                          <a:effectLst/>
                          <a:uLnTx/>
                          <a:uFillTx/>
                          <a:latin typeface="+mn-lt"/>
                          <a:ea typeface="+mn-ea"/>
                          <a:cs typeface="Arial" panose="020B0604020202020204" pitchFamily="34" charset="0"/>
                        </a:rPr>
                        <a:t>Payments </a:t>
                      </a:r>
                      <a:r>
                        <a:rPr kumimoji="0" lang="en-ZA" sz="2000" b="1"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for Capital Assets: </a:t>
                      </a:r>
                    </a:p>
                    <a:p>
                      <a:pPr marL="0" indent="0" algn="just">
                        <a:lnSpc>
                          <a:spcPct val="150000"/>
                        </a:lnSpc>
                        <a:spcAft>
                          <a:spcPts val="0"/>
                        </a:spcAft>
                        <a:tabLst>
                          <a:tab pos="52388" algn="l"/>
                          <a:tab pos="342900" algn="l"/>
                        </a:tabLst>
                      </a:pPr>
                      <a:r>
                        <a:rPr kumimoji="0" lang="en-ZA" sz="20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The underspending on this item is in respect of the ASIDI (SAFE project)</a:t>
                      </a:r>
                      <a:endParaRPr lang="en-ZA" sz="2000" dirty="0">
                        <a:solidFill>
                          <a:schemeClr val="tx1"/>
                        </a:solidFill>
                        <a:latin typeface="+mn-lt"/>
                        <a:ea typeface="Times New Roman"/>
                        <a:cs typeface="Arial" panose="020B0604020202020204" pitchFamily="34" charset="0"/>
                      </a:endParaRPr>
                    </a:p>
                    <a:p>
                      <a:pPr marL="0" indent="0" algn="just">
                        <a:lnSpc>
                          <a:spcPct val="150000"/>
                        </a:lnSpc>
                        <a:spcAft>
                          <a:spcPts val="0"/>
                        </a:spcAft>
                        <a:tabLst>
                          <a:tab pos="52388" algn="l"/>
                          <a:tab pos="342900" algn="l"/>
                        </a:tabLst>
                      </a:pPr>
                      <a:endParaRPr lang="en-ZA" sz="1800" dirty="0">
                        <a:solidFill>
                          <a:schemeClr val="tx1"/>
                        </a:solidFill>
                        <a:latin typeface="+mn-lt"/>
                        <a:ea typeface="Times New Roman"/>
                        <a:cs typeface="Arial" panose="020B0604020202020204" pitchFamily="34" charset="0"/>
                      </a:endParaRPr>
                    </a:p>
                    <a:p>
                      <a:pPr marL="0" indent="0" algn="just">
                        <a:lnSpc>
                          <a:spcPct val="150000"/>
                        </a:lnSpc>
                        <a:spcAft>
                          <a:spcPts val="0"/>
                        </a:spcAft>
                        <a:tabLst>
                          <a:tab pos="52388" algn="l"/>
                          <a:tab pos="342900" algn="l"/>
                        </a:tabLst>
                      </a:pPr>
                      <a:endParaRPr lang="en-ZA" sz="1800" dirty="0">
                        <a:solidFill>
                          <a:schemeClr val="tx1"/>
                        </a:solidFill>
                        <a:latin typeface="+mn-lt"/>
                        <a:ea typeface="Times New Roman"/>
                        <a:cs typeface="Arial" panose="020B0604020202020204" pitchFamily="34" charset="0"/>
                      </a:endParaRPr>
                    </a:p>
                  </a:txBody>
                  <a:tcPr marL="91431" marR="91431" marT="45721" marB="45721">
                    <a:solidFill>
                      <a:schemeClr val="accent2">
                        <a:lumMod val="20000"/>
                        <a:lumOff val="80000"/>
                      </a:schemeClr>
                    </a:solidFill>
                  </a:tcPr>
                </a:tc>
                <a:tc>
                  <a:txBody>
                    <a:bodyPr/>
                    <a:lstStyle/>
                    <a:p>
                      <a:pPr marL="0" marR="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ZA" sz="2000" b="0" i="0" u="none" strike="noStrike" kern="1200" cap="none" spc="0" normalizeH="0" baseline="0" dirty="0">
                          <a:ln>
                            <a:noFill/>
                          </a:ln>
                          <a:solidFill>
                            <a:schemeClr val="tx1"/>
                          </a:solidFill>
                          <a:effectLst/>
                          <a:uLnTx/>
                          <a:uFillTx/>
                          <a:latin typeface="+mn-lt"/>
                          <a:ea typeface="Times New Roman"/>
                          <a:cs typeface="Arial" panose="020B0604020202020204" pitchFamily="34" charset="0"/>
                        </a:rPr>
                        <a:t>The overspending is due to </a:t>
                      </a:r>
                      <a:r>
                        <a:rPr kumimoji="0" lang="en-ZA" sz="2000" b="1" i="0" u="none" strike="noStrike" kern="1200" cap="none" spc="0" normalizeH="0" baseline="0" dirty="0">
                          <a:ln>
                            <a:noFill/>
                          </a:ln>
                          <a:solidFill>
                            <a:schemeClr val="tx1"/>
                          </a:solidFill>
                          <a:effectLst/>
                          <a:uLnTx/>
                          <a:uFillTx/>
                          <a:latin typeface="+mn-lt"/>
                          <a:ea typeface="Times New Roman"/>
                          <a:cs typeface="Arial" panose="020B0604020202020204" pitchFamily="34" charset="0"/>
                        </a:rPr>
                        <a:t>interest that was paid to contractors due to late payments of invoices on construction projects.</a:t>
                      </a:r>
                      <a:r>
                        <a:rPr kumimoji="0" lang="en-ZA" sz="2000" b="0" i="0" u="none" strike="noStrike" kern="1200" cap="none" spc="0" normalizeH="0" baseline="0" dirty="0">
                          <a:ln>
                            <a:noFill/>
                          </a:ln>
                          <a:solidFill>
                            <a:schemeClr val="tx1"/>
                          </a:solidFill>
                          <a:effectLst/>
                          <a:uLnTx/>
                          <a:uFillTx/>
                          <a:latin typeface="+mn-lt"/>
                          <a:ea typeface="Times New Roman"/>
                          <a:cs typeface="Arial" panose="020B0604020202020204" pitchFamily="34" charset="0"/>
                        </a:rPr>
                        <a:t> The interest charged has been disclosed as fruitless and wasteful </a:t>
                      </a:r>
                      <a:r>
                        <a:rPr kumimoji="0" lang="en-ZA" sz="2000" b="0" i="0" u="none" strike="noStrike" kern="1200" cap="none" spc="0" normalizeH="0" baseline="0" dirty="0" smtClean="0">
                          <a:ln>
                            <a:noFill/>
                          </a:ln>
                          <a:solidFill>
                            <a:schemeClr val="tx1"/>
                          </a:solidFill>
                          <a:effectLst/>
                          <a:uLnTx/>
                          <a:uFillTx/>
                          <a:latin typeface="+mn-lt"/>
                          <a:ea typeface="Times New Roman"/>
                          <a:cs typeface="Arial" panose="020B0604020202020204" pitchFamily="34" charset="0"/>
                        </a:rPr>
                        <a:t>expenditure.</a:t>
                      </a:r>
                    </a:p>
                    <a:p>
                      <a:pPr marL="0" marR="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en-ZA" sz="2000" b="0" i="0" u="none" strike="noStrike" kern="1200" cap="none" spc="0" normalizeH="0" baseline="0" dirty="0" smtClean="0">
                        <a:ln>
                          <a:noFill/>
                        </a:ln>
                        <a:solidFill>
                          <a:schemeClr val="tx1"/>
                        </a:solidFill>
                        <a:effectLst/>
                        <a:uLnTx/>
                        <a:uFillTx/>
                        <a:latin typeface="+mn-lt"/>
                        <a:ea typeface="Times New Roman"/>
                        <a:cs typeface="Arial" panose="020B0604020202020204" pitchFamily="34" charset="0"/>
                      </a:endParaRPr>
                    </a:p>
                    <a:p>
                      <a:pPr marL="0" marR="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ZA" sz="2000" b="0" i="0" u="none" strike="noStrike" kern="1200" cap="none" spc="0" normalizeH="0" baseline="0" noProof="0" dirty="0" smtClean="0">
                          <a:ln>
                            <a:noFill/>
                          </a:ln>
                          <a:solidFill>
                            <a:schemeClr val="tx1"/>
                          </a:solidFill>
                          <a:effectLst/>
                          <a:uLnTx/>
                          <a:uFillTx/>
                          <a:latin typeface="+mn-lt"/>
                          <a:ea typeface="Times New Roman"/>
                          <a:cs typeface="Arial" panose="020B0604020202020204" pitchFamily="34" charset="0"/>
                        </a:rPr>
                        <a:t>The </a:t>
                      </a:r>
                      <a:r>
                        <a:rPr kumimoji="0" lang="en-ZA" sz="2000" b="0" i="0" u="none" strike="noStrike" kern="1200" cap="none" spc="0" normalizeH="0" baseline="0" noProof="0" dirty="0">
                          <a:ln>
                            <a:noFill/>
                          </a:ln>
                          <a:solidFill>
                            <a:schemeClr val="tx1"/>
                          </a:solidFill>
                          <a:effectLst/>
                          <a:uLnTx/>
                          <a:uFillTx/>
                          <a:latin typeface="+mn-lt"/>
                          <a:ea typeface="Times New Roman"/>
                          <a:cs typeface="Arial" panose="020B0604020202020204" pitchFamily="34" charset="0"/>
                        </a:rPr>
                        <a:t>underspending on this programme was due to </a:t>
                      </a:r>
                      <a:r>
                        <a:rPr kumimoji="0" lang="en-ZA" sz="2000" b="1" i="0" u="none" strike="noStrike" kern="1200" cap="none" spc="0" normalizeH="0" baseline="0" noProof="0" dirty="0">
                          <a:ln>
                            <a:noFill/>
                          </a:ln>
                          <a:solidFill>
                            <a:schemeClr val="tx1"/>
                          </a:solidFill>
                          <a:effectLst/>
                          <a:uLnTx/>
                          <a:uFillTx/>
                          <a:latin typeface="+mn-lt"/>
                          <a:ea typeface="Times New Roman"/>
                          <a:cs typeface="Arial" panose="020B0604020202020204" pitchFamily="34" charset="0"/>
                        </a:rPr>
                        <a:t>high construction costs that the </a:t>
                      </a:r>
                      <a:r>
                        <a:rPr kumimoji="0" lang="en-ZA" sz="2000" b="1" i="0" u="none" strike="noStrike" kern="1200" cap="none" spc="0" normalizeH="0" baseline="0" noProof="0" dirty="0" smtClean="0">
                          <a:ln>
                            <a:noFill/>
                          </a:ln>
                          <a:solidFill>
                            <a:schemeClr val="tx1"/>
                          </a:solidFill>
                          <a:effectLst/>
                          <a:uLnTx/>
                          <a:uFillTx/>
                          <a:latin typeface="+mn-lt"/>
                          <a:ea typeface="Times New Roman"/>
                          <a:cs typeface="Arial" panose="020B0604020202020204" pitchFamily="34" charset="0"/>
                        </a:rPr>
                        <a:t>contractors </a:t>
                      </a:r>
                      <a:r>
                        <a:rPr kumimoji="0" lang="en-ZA" sz="2000" b="1" i="0" u="none" strike="noStrike" kern="1200" cap="none" spc="0" normalizeH="0" baseline="0" noProof="0" dirty="0">
                          <a:ln>
                            <a:noFill/>
                          </a:ln>
                          <a:solidFill>
                            <a:schemeClr val="tx1"/>
                          </a:solidFill>
                          <a:effectLst/>
                          <a:uLnTx/>
                          <a:uFillTx/>
                          <a:latin typeface="+mn-lt"/>
                          <a:ea typeface="Times New Roman"/>
                          <a:cs typeface="Arial" panose="020B0604020202020204" pitchFamily="34" charset="0"/>
                        </a:rPr>
                        <a:t>where charging the Department on water and sanitation projects which resulted in delays of the project. </a:t>
                      </a:r>
                      <a:r>
                        <a:rPr kumimoji="0" lang="en-ZA" sz="2000" b="0" i="0" u="none" strike="noStrike" kern="1200" cap="none" spc="0" normalizeH="0" baseline="0" noProof="0" dirty="0">
                          <a:ln>
                            <a:noFill/>
                          </a:ln>
                          <a:solidFill>
                            <a:schemeClr val="tx1"/>
                          </a:solidFill>
                          <a:effectLst/>
                          <a:uLnTx/>
                          <a:uFillTx/>
                          <a:latin typeface="+mn-lt"/>
                          <a:ea typeface="Times New Roman"/>
                          <a:cs typeface="Arial" panose="020B0604020202020204" pitchFamily="34" charset="0"/>
                        </a:rPr>
                        <a:t>Furthermore there were disruptions by business forums. </a:t>
                      </a:r>
                      <a:r>
                        <a:rPr lang="en-ZA" sz="2000" kern="1200" baseline="0" dirty="0">
                          <a:solidFill>
                            <a:schemeClr val="tx1"/>
                          </a:solidFill>
                          <a:latin typeface="+mn-lt"/>
                          <a:ea typeface="+mn-ea"/>
                          <a:cs typeface="Arial" panose="020B0604020202020204" pitchFamily="34" charset="0"/>
                        </a:rPr>
                        <a:t> An amount or R474 million has been requested as roll-over</a:t>
                      </a:r>
                      <a:r>
                        <a:rPr lang="en-ZA" sz="1800" kern="1200" baseline="0" dirty="0">
                          <a:solidFill>
                            <a:schemeClr val="tx1"/>
                          </a:solidFill>
                          <a:latin typeface="+mn-lt"/>
                          <a:ea typeface="+mn-ea"/>
                          <a:cs typeface="Arial" panose="020B0604020202020204" pitchFamily="34" charset="0"/>
                        </a:rPr>
                        <a:t>.</a:t>
                      </a:r>
                      <a:endParaRPr kumimoji="0" lang="en-US" sz="1800" b="0" i="0" u="none" strike="noStrike" kern="1200" cap="none" spc="0" normalizeH="0" baseline="0" noProof="0" dirty="0">
                        <a:ln>
                          <a:noFill/>
                        </a:ln>
                        <a:solidFill>
                          <a:schemeClr val="tx1"/>
                        </a:solidFill>
                        <a:effectLst/>
                        <a:uLnTx/>
                        <a:uFillTx/>
                        <a:latin typeface="+mn-lt"/>
                        <a:ea typeface="Times New Roman"/>
                        <a:cs typeface="Arial" panose="020B0604020202020204" pitchFamily="34" charset="0"/>
                      </a:endParaRPr>
                    </a:p>
                  </a:txBody>
                  <a:tcPr marL="91431" marR="91431" marT="45721" marB="45721">
                    <a:solidFill>
                      <a:schemeClr val="accent2">
                        <a:lumMod val="20000"/>
                        <a:lumOff val="80000"/>
                      </a:schemeClr>
                    </a:solidFill>
                  </a:tcP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a:blip r:embed="rId4"/>
          <a:stretch>
            <a:fillRect/>
          </a:stretch>
        </p:blipFill>
        <p:spPr>
          <a:xfrm>
            <a:off x="6916" y="6165305"/>
            <a:ext cx="2200652" cy="692695"/>
          </a:xfrm>
          <a:prstGeom prst="rect">
            <a:avLst/>
          </a:prstGeom>
        </p:spPr>
      </p:pic>
      <p:sp>
        <p:nvSpPr>
          <p:cNvPr id="3" name="Slide Number Placeholder 2"/>
          <p:cNvSpPr>
            <a:spLocks noGrp="1"/>
          </p:cNvSpPr>
          <p:nvPr>
            <p:ph type="sldNum" sz="quarter" idx="4294967295"/>
          </p:nvPr>
        </p:nvSpPr>
        <p:spPr/>
        <p:txBody>
          <a:bodyPr/>
          <a:lstStyle/>
          <a:p>
            <a:fld id="{E2C0AE55-7E06-4976-960B-3D98813CB3CF}" type="slidenum">
              <a:rPr lang="en-ZA" smtClean="0">
                <a:solidFill>
                  <a:prstClr val="black">
                    <a:tint val="75000"/>
                  </a:prstClr>
                </a:solidFill>
              </a:rPr>
              <a:pPr/>
              <a:t>20</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val="2388893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0" y="692696"/>
            <a:ext cx="12072664" cy="4752528"/>
          </a:xfrm>
        </p:spPr>
        <p:txBody>
          <a:bodyPr>
            <a:noAutofit/>
          </a:bodyPr>
          <a:lstStyle/>
          <a:p>
            <a:r>
              <a:rPr lang="en-ZA" b="1"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ZA" b="1"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GB" sz="6000" b="1" dirty="0" smtClean="0">
                <a:solidFill>
                  <a:schemeClr val="accent2">
                    <a:lumMod val="75000"/>
                  </a:schemeClr>
                </a:solidFill>
                <a:ea typeface="Times New Roman" panose="02020603050405020304" pitchFamily="18" charset="0"/>
              </a:rPr>
              <a:t>THE OVERALL IMPACT OF THE ADJUSTMENT BUDGET ON THE DEPARTMENT’S ABILITY TO DELIVER ON ITS MANDATE OVER THE SHORT, MEDIUM AND LONG TERMS</a:t>
            </a:r>
            <a:r>
              <a:rPr lang="en-ZA" b="1"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ZA" b="1"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ZA" sz="3600" b="1" i="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9336" y="6148496"/>
            <a:ext cx="1944216" cy="637495"/>
          </a:xfrm>
          <a:prstGeom prst="rect">
            <a:avLst/>
          </a:prstGeom>
        </p:spPr>
      </p:pic>
      <p:sp>
        <p:nvSpPr>
          <p:cNvPr id="5" name="Rectangle 4"/>
          <p:cNvSpPr/>
          <p:nvPr/>
        </p:nvSpPr>
        <p:spPr>
          <a:xfrm>
            <a:off x="4662380" y="37163"/>
            <a:ext cx="263213" cy="276999"/>
          </a:xfrm>
          <a:prstGeom prst="rect">
            <a:avLst/>
          </a:prstGeom>
        </p:spPr>
        <p:txBody>
          <a:bodyPr wrap="none">
            <a:spAutoFit/>
          </a:bodyPr>
          <a:lstStyle/>
          <a:p>
            <a:pPr algn="r">
              <a:defRPr/>
            </a:pPr>
            <a:fld id="{9DC7CBB9-8A01-486D-A115-199A907CBFA4}" type="slidenum">
              <a:rPr lang="en-ZA" sz="1200">
                <a:solidFill>
                  <a:srgbClr val="898989"/>
                </a:solidFill>
                <a:latin typeface="Calibri"/>
              </a:rPr>
              <a:pPr algn="r">
                <a:defRPr/>
              </a:pPr>
              <a:t>21</a:t>
            </a:fld>
            <a:endParaRPr lang="en-ZA" sz="1200" dirty="0">
              <a:solidFill>
                <a:srgbClr val="898989"/>
              </a:solidFill>
              <a:latin typeface="Calibri"/>
            </a:endParaRPr>
          </a:p>
        </p:txBody>
      </p:sp>
    </p:spTree>
    <p:custDataLst>
      <p:tags r:id="rId1"/>
    </p:custDataLst>
    <p:extLst>
      <p:ext uri="{BB962C8B-B14F-4D97-AF65-F5344CB8AC3E}">
        <p14:creationId xmlns:p14="http://schemas.microsoft.com/office/powerpoint/2010/main" val="26895476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0"/>
            <a:ext cx="10873208" cy="675924"/>
          </a:xfrm>
        </p:spPr>
        <p:txBody>
          <a:bodyPr>
            <a:noAutofit/>
          </a:bodyPr>
          <a:lstStyle/>
          <a:p>
            <a:r>
              <a:rPr lang="en-GB" b="1" dirty="0">
                <a:solidFill>
                  <a:schemeClr val="accent2">
                    <a:lumMod val="75000"/>
                  </a:schemeClr>
                </a:solidFill>
              </a:rPr>
              <a:t>PROGRAMME ALLOCATIONS</a:t>
            </a:r>
            <a:endParaRPr lang="en-ZA" b="1" dirty="0">
              <a:solidFill>
                <a:schemeClr val="accent2">
                  <a:lumMod val="75000"/>
                </a:schemeClr>
              </a:solidFill>
            </a:endParaRPr>
          </a:p>
        </p:txBody>
      </p:sp>
      <p:sp>
        <p:nvSpPr>
          <p:cNvPr id="3" name="Content Placeholder 2"/>
          <p:cNvSpPr>
            <a:spLocks noGrp="1"/>
          </p:cNvSpPr>
          <p:nvPr>
            <p:ph idx="1"/>
          </p:nvPr>
        </p:nvSpPr>
        <p:spPr/>
        <p:txBody>
          <a:bodyPr>
            <a:normAutofit/>
          </a:bodyPr>
          <a:lstStyle/>
          <a:p>
            <a:pPr lvl="1" algn="just">
              <a:lnSpc>
                <a:spcPct val="150000"/>
              </a:lnSpc>
              <a:spcBef>
                <a:spcPts val="0"/>
              </a:spcBef>
              <a:buClr>
                <a:srgbClr val="C0504D">
                  <a:lumMod val="50000"/>
                </a:srgbClr>
              </a:buClr>
              <a:defRPr/>
            </a:pPr>
            <a:endParaRPr lang="en-ZA" sz="2400" dirty="0">
              <a:latin typeface="Arial" panose="020B0604020202020204" pitchFamily="34" charset="0"/>
              <a:cs typeface="Arial" panose="020B0604020202020204" pitchFamily="34" charset="0"/>
            </a:endParaRPr>
          </a:p>
          <a:p>
            <a:endParaRPr lang="en-ZA" sz="2800" dirty="0"/>
          </a:p>
        </p:txBody>
      </p:sp>
      <p:pic>
        <p:nvPicPr>
          <p:cNvPr id="4" name="Picture 3"/>
          <p:cNvPicPr>
            <a:picLocks noChangeAspect="1"/>
          </p:cNvPicPr>
          <p:nvPr/>
        </p:nvPicPr>
        <p:blipFill>
          <a:blip r:embed="rId3"/>
          <a:stretch>
            <a:fillRect/>
          </a:stretch>
        </p:blipFill>
        <p:spPr>
          <a:xfrm>
            <a:off x="85488" y="6021288"/>
            <a:ext cx="2304256" cy="836712"/>
          </a:xfrm>
          <a:prstGeom prst="rect">
            <a:avLst/>
          </a:prstGeom>
        </p:spPr>
      </p:pic>
      <p:sp>
        <p:nvSpPr>
          <p:cNvPr id="5" name="Slide Number Placeholder 4"/>
          <p:cNvSpPr>
            <a:spLocks noGrp="1"/>
          </p:cNvSpPr>
          <p:nvPr>
            <p:ph type="sldNum" sz="quarter" idx="4294967295"/>
          </p:nvPr>
        </p:nvSpPr>
        <p:spPr/>
        <p:txBody>
          <a:bodyPr/>
          <a:lstStyle/>
          <a:p>
            <a:fld id="{E2C0AE55-7E06-4976-960B-3D98813CB3CF}" type="slidenum">
              <a:rPr lang="en-ZA" smtClean="0">
                <a:solidFill>
                  <a:prstClr val="black">
                    <a:tint val="75000"/>
                  </a:prstClr>
                </a:solidFill>
              </a:rPr>
              <a:pPr/>
              <a:t>22</a:t>
            </a:fld>
            <a:endParaRPr lang="en-ZA" dirty="0">
              <a:solidFill>
                <a:prstClr val="black">
                  <a:tint val="75000"/>
                </a:prstClr>
              </a:solidFill>
            </a:endParaRPr>
          </a:p>
        </p:txBody>
      </p:sp>
      <p:graphicFrame>
        <p:nvGraphicFramePr>
          <p:cNvPr id="6" name="Table 5"/>
          <p:cNvGraphicFramePr>
            <a:graphicFrameLocks noGrp="1"/>
          </p:cNvGraphicFramePr>
          <p:nvPr/>
        </p:nvGraphicFramePr>
        <p:xfrm>
          <a:off x="3048000" y="1397000"/>
          <a:ext cx="6096000" cy="3708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170548726"/>
                    </a:ext>
                  </a:extLst>
                </a:gridCol>
              </a:tblGrid>
              <a:tr h="370840">
                <a:tc>
                  <a:txBody>
                    <a:bodyPr/>
                    <a:lstStyle/>
                    <a:p>
                      <a:endParaRPr lang="en-ZA" dirty="0"/>
                    </a:p>
                  </a:txBody>
                  <a:tcPr/>
                </a:tc>
                <a:extLst>
                  <a:ext uri="{0D108BD9-81ED-4DB2-BD59-A6C34878D82A}">
                    <a16:rowId xmlns:a16="http://schemas.microsoft.com/office/drawing/2014/main" val="3007324060"/>
                  </a:ext>
                </a:extLst>
              </a:tr>
            </a:tbl>
          </a:graphicData>
        </a:graphic>
      </p:graphicFrame>
      <p:graphicFrame>
        <p:nvGraphicFramePr>
          <p:cNvPr id="7" name="Table 6"/>
          <p:cNvGraphicFramePr>
            <a:graphicFrameLocks noGrp="1"/>
          </p:cNvGraphicFramePr>
          <p:nvPr/>
        </p:nvGraphicFramePr>
        <p:xfrm>
          <a:off x="3048000" y="1397000"/>
          <a:ext cx="6096000" cy="14833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295533360"/>
                    </a:ext>
                  </a:extLst>
                </a:gridCol>
                <a:gridCol w="1524000">
                  <a:extLst>
                    <a:ext uri="{9D8B030D-6E8A-4147-A177-3AD203B41FA5}">
                      <a16:colId xmlns:a16="http://schemas.microsoft.com/office/drawing/2014/main" val="1846343847"/>
                    </a:ext>
                  </a:extLst>
                </a:gridCol>
                <a:gridCol w="1524000">
                  <a:extLst>
                    <a:ext uri="{9D8B030D-6E8A-4147-A177-3AD203B41FA5}">
                      <a16:colId xmlns:a16="http://schemas.microsoft.com/office/drawing/2014/main" val="1151813667"/>
                    </a:ext>
                  </a:extLst>
                </a:gridCol>
                <a:gridCol w="1524000">
                  <a:extLst>
                    <a:ext uri="{9D8B030D-6E8A-4147-A177-3AD203B41FA5}">
                      <a16:colId xmlns:a16="http://schemas.microsoft.com/office/drawing/2014/main" val="2337420231"/>
                    </a:ext>
                  </a:extLst>
                </a:gridCol>
              </a:tblGrid>
              <a:tr h="370840">
                <a:tc>
                  <a:txBody>
                    <a:bodyPr/>
                    <a:lstStyle/>
                    <a:p>
                      <a:endParaRPr lang="en-ZA" dirty="0"/>
                    </a:p>
                  </a:txBody>
                  <a:tcPr/>
                </a:tc>
                <a:tc>
                  <a:txBody>
                    <a:bodyPr/>
                    <a:lstStyle/>
                    <a:p>
                      <a:endParaRPr lang="en-ZA"/>
                    </a:p>
                  </a:txBody>
                  <a:tcPr/>
                </a:tc>
                <a:tc>
                  <a:txBody>
                    <a:bodyPr/>
                    <a:lstStyle/>
                    <a:p>
                      <a:endParaRPr lang="en-ZA"/>
                    </a:p>
                  </a:txBody>
                  <a:tcPr/>
                </a:tc>
                <a:tc>
                  <a:txBody>
                    <a:bodyPr/>
                    <a:lstStyle/>
                    <a:p>
                      <a:endParaRPr lang="en-ZA"/>
                    </a:p>
                  </a:txBody>
                  <a:tcPr/>
                </a:tc>
                <a:extLst>
                  <a:ext uri="{0D108BD9-81ED-4DB2-BD59-A6C34878D82A}">
                    <a16:rowId xmlns:a16="http://schemas.microsoft.com/office/drawing/2014/main" val="1339378055"/>
                  </a:ext>
                </a:extLst>
              </a:tr>
              <a:tr h="370840">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extLst>
                  <a:ext uri="{0D108BD9-81ED-4DB2-BD59-A6C34878D82A}">
                    <a16:rowId xmlns:a16="http://schemas.microsoft.com/office/drawing/2014/main" val="3869529523"/>
                  </a:ext>
                </a:extLst>
              </a:tr>
              <a:tr h="370840">
                <a:tc>
                  <a:txBody>
                    <a:bodyPr/>
                    <a:lstStyle/>
                    <a:p>
                      <a:endParaRPr lang="en-ZA" dirty="0"/>
                    </a:p>
                  </a:txBody>
                  <a:tcPr/>
                </a:tc>
                <a:tc>
                  <a:txBody>
                    <a:bodyPr/>
                    <a:lstStyle/>
                    <a:p>
                      <a:endParaRPr lang="en-ZA" dirty="0"/>
                    </a:p>
                  </a:txBody>
                  <a:tcPr/>
                </a:tc>
                <a:tc>
                  <a:txBody>
                    <a:bodyPr/>
                    <a:lstStyle/>
                    <a:p>
                      <a:endParaRPr lang="en-ZA" dirty="0"/>
                    </a:p>
                  </a:txBody>
                  <a:tcPr/>
                </a:tc>
                <a:tc>
                  <a:txBody>
                    <a:bodyPr/>
                    <a:lstStyle/>
                    <a:p>
                      <a:endParaRPr lang="en-ZA" dirty="0"/>
                    </a:p>
                  </a:txBody>
                  <a:tcPr/>
                </a:tc>
                <a:extLst>
                  <a:ext uri="{0D108BD9-81ED-4DB2-BD59-A6C34878D82A}">
                    <a16:rowId xmlns:a16="http://schemas.microsoft.com/office/drawing/2014/main" val="1018951504"/>
                  </a:ext>
                </a:extLst>
              </a:tr>
              <a:tr h="370840">
                <a:tc>
                  <a:txBody>
                    <a:bodyPr/>
                    <a:lstStyle/>
                    <a:p>
                      <a:endParaRPr lang="en-ZA" dirty="0"/>
                    </a:p>
                  </a:txBody>
                  <a:tcPr/>
                </a:tc>
                <a:tc>
                  <a:txBody>
                    <a:bodyPr/>
                    <a:lstStyle/>
                    <a:p>
                      <a:endParaRPr lang="en-ZA"/>
                    </a:p>
                  </a:txBody>
                  <a:tcPr/>
                </a:tc>
                <a:tc>
                  <a:txBody>
                    <a:bodyPr/>
                    <a:lstStyle/>
                    <a:p>
                      <a:endParaRPr lang="en-ZA"/>
                    </a:p>
                  </a:txBody>
                  <a:tcPr/>
                </a:tc>
                <a:tc>
                  <a:txBody>
                    <a:bodyPr/>
                    <a:lstStyle/>
                    <a:p>
                      <a:endParaRPr lang="en-ZA" dirty="0"/>
                    </a:p>
                  </a:txBody>
                  <a:tcPr/>
                </a:tc>
                <a:extLst>
                  <a:ext uri="{0D108BD9-81ED-4DB2-BD59-A6C34878D82A}">
                    <a16:rowId xmlns:a16="http://schemas.microsoft.com/office/drawing/2014/main" val="4225025786"/>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220014366"/>
              </p:ext>
            </p:extLst>
          </p:nvPr>
        </p:nvGraphicFramePr>
        <p:xfrm>
          <a:off x="119336" y="692696"/>
          <a:ext cx="11881320" cy="5351013"/>
        </p:xfrm>
        <a:graphic>
          <a:graphicData uri="http://schemas.openxmlformats.org/drawingml/2006/table">
            <a:tbl>
              <a:tblPr firstRow="1" bandRow="1">
                <a:tableStyleId>{21E4AEA4-8DFA-4A89-87EB-49C32662AFE0}</a:tableStyleId>
              </a:tblPr>
              <a:tblGrid>
                <a:gridCol w="3851366">
                  <a:extLst>
                    <a:ext uri="{9D8B030D-6E8A-4147-A177-3AD203B41FA5}">
                      <a16:colId xmlns:a16="http://schemas.microsoft.com/office/drawing/2014/main" val="2131164145"/>
                    </a:ext>
                  </a:extLst>
                </a:gridCol>
                <a:gridCol w="2602273">
                  <a:extLst>
                    <a:ext uri="{9D8B030D-6E8A-4147-A177-3AD203B41FA5}">
                      <a16:colId xmlns:a16="http://schemas.microsoft.com/office/drawing/2014/main" val="665322491"/>
                    </a:ext>
                  </a:extLst>
                </a:gridCol>
                <a:gridCol w="2810454">
                  <a:extLst>
                    <a:ext uri="{9D8B030D-6E8A-4147-A177-3AD203B41FA5}">
                      <a16:colId xmlns:a16="http://schemas.microsoft.com/office/drawing/2014/main" val="1484355152"/>
                    </a:ext>
                  </a:extLst>
                </a:gridCol>
                <a:gridCol w="2617227">
                  <a:extLst>
                    <a:ext uri="{9D8B030D-6E8A-4147-A177-3AD203B41FA5}">
                      <a16:colId xmlns:a16="http://schemas.microsoft.com/office/drawing/2014/main" val="2698042350"/>
                    </a:ext>
                  </a:extLst>
                </a:gridCol>
              </a:tblGrid>
              <a:tr h="720080">
                <a:tc>
                  <a:txBody>
                    <a:bodyPr/>
                    <a:lstStyle/>
                    <a:p>
                      <a:r>
                        <a:rPr lang="en-GB" sz="2000" dirty="0" smtClean="0"/>
                        <a:t>Programmes</a:t>
                      </a:r>
                    </a:p>
                    <a:p>
                      <a:r>
                        <a:rPr lang="en-GB" sz="2000" dirty="0" smtClean="0"/>
                        <a:t>Allocation</a:t>
                      </a:r>
                      <a:endParaRPr lang="en-ZA" sz="2000" dirty="0"/>
                    </a:p>
                  </a:txBody>
                  <a:tcPr/>
                </a:tc>
                <a:tc>
                  <a:txBody>
                    <a:bodyPr/>
                    <a:lstStyle/>
                    <a:p>
                      <a:r>
                        <a:rPr lang="en-GB" sz="2000" dirty="0" smtClean="0"/>
                        <a:t>Budget allocation R’000</a:t>
                      </a:r>
                      <a:endParaRPr lang="en-ZA" sz="2000" dirty="0"/>
                    </a:p>
                  </a:txBody>
                  <a:tcPr/>
                </a:tc>
                <a:tc>
                  <a:txBody>
                    <a:bodyPr/>
                    <a:lstStyle/>
                    <a:p>
                      <a:r>
                        <a:rPr lang="en-GB" sz="2000" dirty="0" smtClean="0"/>
                        <a:t>Special</a:t>
                      </a:r>
                      <a:r>
                        <a:rPr lang="en-GB" sz="2000" baseline="0" dirty="0" smtClean="0"/>
                        <a:t> Adjustments Budget R’000</a:t>
                      </a:r>
                      <a:endParaRPr lang="en-ZA" sz="2000" dirty="0"/>
                    </a:p>
                  </a:txBody>
                  <a:tcPr/>
                </a:tc>
                <a:tc>
                  <a:txBody>
                    <a:bodyPr/>
                    <a:lstStyle/>
                    <a:p>
                      <a:r>
                        <a:rPr lang="en-GB" sz="2000" dirty="0" smtClean="0"/>
                        <a:t>Final Budget</a:t>
                      </a:r>
                    </a:p>
                    <a:p>
                      <a:r>
                        <a:rPr lang="en-GB" sz="2000" dirty="0" smtClean="0"/>
                        <a:t>R’000</a:t>
                      </a:r>
                      <a:endParaRPr lang="en-ZA" sz="2000" dirty="0"/>
                    </a:p>
                  </a:txBody>
                  <a:tcPr/>
                </a:tc>
                <a:extLst>
                  <a:ext uri="{0D108BD9-81ED-4DB2-BD59-A6C34878D82A}">
                    <a16:rowId xmlns:a16="http://schemas.microsoft.com/office/drawing/2014/main" val="1885524399"/>
                  </a:ext>
                </a:extLst>
              </a:tr>
              <a:tr h="423151">
                <a:tc>
                  <a:txBody>
                    <a:bodyPr/>
                    <a:lstStyle/>
                    <a:p>
                      <a:r>
                        <a:rPr lang="en-GB" sz="2400" dirty="0" smtClean="0"/>
                        <a:t>Administration</a:t>
                      </a:r>
                      <a:endParaRPr lang="en-ZA" sz="2400" dirty="0"/>
                    </a:p>
                  </a:txBody>
                  <a:tcPr/>
                </a:tc>
                <a:tc>
                  <a:txBody>
                    <a:bodyPr/>
                    <a:lstStyle/>
                    <a:p>
                      <a:pPr algn="r"/>
                      <a:r>
                        <a:rPr lang="en-GB" sz="2400" dirty="0" smtClean="0"/>
                        <a:t>519</a:t>
                      </a:r>
                      <a:r>
                        <a:rPr lang="en-GB" sz="2400" baseline="0" dirty="0" smtClean="0"/>
                        <a:t> 401</a:t>
                      </a:r>
                      <a:endParaRPr lang="en-ZA" sz="2400" dirty="0"/>
                    </a:p>
                  </a:txBody>
                  <a:tcPr/>
                </a:tc>
                <a:tc>
                  <a:txBody>
                    <a:bodyPr/>
                    <a:lstStyle/>
                    <a:p>
                      <a:pPr algn="r"/>
                      <a:r>
                        <a:rPr lang="en-GB" sz="2400" dirty="0" smtClean="0"/>
                        <a:t>(14</a:t>
                      </a:r>
                      <a:r>
                        <a:rPr lang="en-GB" sz="2400" baseline="0" dirty="0" smtClean="0"/>
                        <a:t> 360</a:t>
                      </a:r>
                      <a:r>
                        <a:rPr lang="en-GB" sz="2400" dirty="0" smtClean="0"/>
                        <a:t>)</a:t>
                      </a:r>
                      <a:endParaRPr lang="en-ZA" sz="2400" dirty="0"/>
                    </a:p>
                  </a:txBody>
                  <a:tcPr/>
                </a:tc>
                <a:tc>
                  <a:txBody>
                    <a:bodyPr/>
                    <a:lstStyle/>
                    <a:p>
                      <a:pPr algn="r"/>
                      <a:r>
                        <a:rPr lang="en-GB" sz="2400" dirty="0" smtClean="0"/>
                        <a:t>505</a:t>
                      </a:r>
                      <a:r>
                        <a:rPr lang="en-GB" sz="2400" baseline="0" dirty="0" smtClean="0"/>
                        <a:t> 041</a:t>
                      </a:r>
                      <a:endParaRPr lang="en-ZA" sz="2400" dirty="0"/>
                    </a:p>
                  </a:txBody>
                  <a:tcPr/>
                </a:tc>
                <a:extLst>
                  <a:ext uri="{0D108BD9-81ED-4DB2-BD59-A6C34878D82A}">
                    <a16:rowId xmlns:a16="http://schemas.microsoft.com/office/drawing/2014/main" val="255398964"/>
                  </a:ext>
                </a:extLst>
              </a:tr>
              <a:tr h="854275">
                <a:tc>
                  <a:txBody>
                    <a:bodyPr/>
                    <a:lstStyle/>
                    <a:p>
                      <a:r>
                        <a:rPr lang="en-ZA" sz="2400" dirty="0" smtClean="0"/>
                        <a:t>Curriculum</a:t>
                      </a:r>
                      <a:r>
                        <a:rPr lang="en-ZA" sz="2400" baseline="0" dirty="0" smtClean="0"/>
                        <a:t> Policy, Support and Monitoring</a:t>
                      </a:r>
                      <a:endParaRPr lang="en-ZA" sz="2400" dirty="0"/>
                    </a:p>
                  </a:txBody>
                  <a:tcPr/>
                </a:tc>
                <a:tc>
                  <a:txBody>
                    <a:bodyPr/>
                    <a:lstStyle/>
                    <a:p>
                      <a:pPr algn="r"/>
                      <a:r>
                        <a:rPr lang="en-GB" sz="2400" dirty="0" smtClean="0"/>
                        <a:t>2</a:t>
                      </a:r>
                      <a:r>
                        <a:rPr lang="en-GB" sz="2400" baseline="0" dirty="0" smtClean="0"/>
                        <a:t> 025 646</a:t>
                      </a:r>
                      <a:endParaRPr lang="en-ZA" sz="2400" dirty="0"/>
                    </a:p>
                  </a:txBody>
                  <a:tcPr/>
                </a:tc>
                <a:tc>
                  <a:txBody>
                    <a:bodyPr/>
                    <a:lstStyle/>
                    <a:p>
                      <a:pPr algn="r"/>
                      <a:r>
                        <a:rPr lang="en-GB" sz="2400" dirty="0" smtClean="0"/>
                        <a:t>(181</a:t>
                      </a:r>
                      <a:r>
                        <a:rPr lang="en-GB" sz="2400" baseline="0" dirty="0" smtClean="0"/>
                        <a:t> 157)</a:t>
                      </a:r>
                      <a:endParaRPr lang="en-ZA" sz="2400" dirty="0"/>
                    </a:p>
                  </a:txBody>
                  <a:tcPr/>
                </a:tc>
                <a:tc>
                  <a:txBody>
                    <a:bodyPr/>
                    <a:lstStyle/>
                    <a:p>
                      <a:pPr algn="r"/>
                      <a:r>
                        <a:rPr lang="en-GB" sz="2400" dirty="0" smtClean="0"/>
                        <a:t>1</a:t>
                      </a:r>
                      <a:r>
                        <a:rPr lang="en-GB" sz="2400" baseline="0" dirty="0" smtClean="0"/>
                        <a:t> 844 489</a:t>
                      </a:r>
                      <a:endParaRPr lang="en-ZA" sz="2400" dirty="0"/>
                    </a:p>
                  </a:txBody>
                  <a:tcPr/>
                </a:tc>
                <a:extLst>
                  <a:ext uri="{0D108BD9-81ED-4DB2-BD59-A6C34878D82A}">
                    <a16:rowId xmlns:a16="http://schemas.microsoft.com/office/drawing/2014/main" val="71097791"/>
                  </a:ext>
                </a:extLst>
              </a:tr>
              <a:tr h="1074153">
                <a:tc>
                  <a:txBody>
                    <a:bodyPr/>
                    <a:lstStyle/>
                    <a:p>
                      <a:r>
                        <a:rPr lang="en-GB" sz="2400" dirty="0" smtClean="0"/>
                        <a:t>Teachers, Education Human Resources and Institutional</a:t>
                      </a:r>
                      <a:r>
                        <a:rPr lang="en-GB" sz="2400" baseline="0" dirty="0" smtClean="0"/>
                        <a:t> Development</a:t>
                      </a:r>
                      <a:endParaRPr lang="en-ZA" sz="2400" dirty="0"/>
                    </a:p>
                  </a:txBody>
                  <a:tcPr/>
                </a:tc>
                <a:tc>
                  <a:txBody>
                    <a:bodyPr/>
                    <a:lstStyle/>
                    <a:p>
                      <a:pPr algn="r"/>
                      <a:r>
                        <a:rPr lang="en-GB" sz="2400" dirty="0" smtClean="0"/>
                        <a:t>1</a:t>
                      </a:r>
                      <a:r>
                        <a:rPr lang="en-GB" sz="2400" baseline="0" dirty="0" smtClean="0"/>
                        <a:t> 437 738</a:t>
                      </a:r>
                      <a:endParaRPr lang="en-ZA" sz="2400" dirty="0"/>
                    </a:p>
                  </a:txBody>
                  <a:tcPr/>
                </a:tc>
                <a:tc>
                  <a:txBody>
                    <a:bodyPr/>
                    <a:lstStyle/>
                    <a:p>
                      <a:pPr algn="r"/>
                      <a:r>
                        <a:rPr lang="en-GB" sz="2400" dirty="0" smtClean="0"/>
                        <a:t>(20</a:t>
                      </a:r>
                      <a:r>
                        <a:rPr lang="en-GB" sz="2400" baseline="0" dirty="0" smtClean="0"/>
                        <a:t> 390</a:t>
                      </a:r>
                      <a:r>
                        <a:rPr lang="en-GB" sz="2400" dirty="0" smtClean="0"/>
                        <a:t>)</a:t>
                      </a:r>
                      <a:endParaRPr lang="en-ZA" sz="2400" dirty="0"/>
                    </a:p>
                  </a:txBody>
                  <a:tcPr/>
                </a:tc>
                <a:tc>
                  <a:txBody>
                    <a:bodyPr/>
                    <a:lstStyle/>
                    <a:p>
                      <a:pPr algn="r"/>
                      <a:r>
                        <a:rPr lang="en-GB" sz="2400" dirty="0" smtClean="0"/>
                        <a:t>1</a:t>
                      </a:r>
                      <a:r>
                        <a:rPr lang="en-GB" sz="2400" baseline="0" dirty="0" smtClean="0"/>
                        <a:t> 417 348</a:t>
                      </a:r>
                      <a:endParaRPr lang="en-ZA" sz="2400" dirty="0"/>
                    </a:p>
                  </a:txBody>
                  <a:tcPr/>
                </a:tc>
                <a:extLst>
                  <a:ext uri="{0D108BD9-81ED-4DB2-BD59-A6C34878D82A}">
                    <a16:rowId xmlns:a16="http://schemas.microsoft.com/office/drawing/2014/main" val="1964428108"/>
                  </a:ext>
                </a:extLst>
              </a:tr>
              <a:tr h="748652">
                <a:tc>
                  <a:txBody>
                    <a:bodyPr/>
                    <a:lstStyle/>
                    <a:p>
                      <a:r>
                        <a:rPr lang="en-GB" sz="2400" dirty="0" smtClean="0"/>
                        <a:t>Planning, Information</a:t>
                      </a:r>
                      <a:r>
                        <a:rPr lang="en-GB" sz="2400" baseline="0" dirty="0" smtClean="0"/>
                        <a:t> and Assessment</a:t>
                      </a:r>
                      <a:endParaRPr lang="en-ZA" sz="2400" dirty="0"/>
                    </a:p>
                  </a:txBody>
                  <a:tcPr/>
                </a:tc>
                <a:tc>
                  <a:txBody>
                    <a:bodyPr/>
                    <a:lstStyle/>
                    <a:p>
                      <a:pPr algn="r"/>
                      <a:r>
                        <a:rPr lang="en-GB" sz="2400" dirty="0" smtClean="0"/>
                        <a:t>13</a:t>
                      </a:r>
                      <a:r>
                        <a:rPr lang="en-GB" sz="2400" baseline="0" dirty="0" smtClean="0"/>
                        <a:t> 355 974</a:t>
                      </a:r>
                      <a:endParaRPr lang="en-ZA" sz="2400" dirty="0"/>
                    </a:p>
                  </a:txBody>
                  <a:tcPr/>
                </a:tc>
                <a:tc>
                  <a:txBody>
                    <a:bodyPr/>
                    <a:lstStyle/>
                    <a:p>
                      <a:pPr algn="r"/>
                      <a:r>
                        <a:rPr lang="en-GB" sz="2400" dirty="0" smtClean="0"/>
                        <a:t>(1</a:t>
                      </a:r>
                      <a:r>
                        <a:rPr lang="en-GB" sz="2400" baseline="0" dirty="0" smtClean="0"/>
                        <a:t> 812 009</a:t>
                      </a:r>
                      <a:r>
                        <a:rPr lang="en-GB" sz="2400" dirty="0" smtClean="0"/>
                        <a:t>)</a:t>
                      </a:r>
                      <a:endParaRPr lang="en-ZA" sz="2400" dirty="0"/>
                    </a:p>
                  </a:txBody>
                  <a:tcPr/>
                </a:tc>
                <a:tc>
                  <a:txBody>
                    <a:bodyPr/>
                    <a:lstStyle/>
                    <a:p>
                      <a:pPr algn="r"/>
                      <a:r>
                        <a:rPr lang="en-GB" sz="2400" dirty="0" smtClean="0"/>
                        <a:t>11</a:t>
                      </a:r>
                      <a:r>
                        <a:rPr lang="en-GB" sz="2400" baseline="0" dirty="0" smtClean="0"/>
                        <a:t> 543 965</a:t>
                      </a:r>
                      <a:endParaRPr lang="en-ZA" sz="2400" dirty="0"/>
                    </a:p>
                  </a:txBody>
                  <a:tcPr/>
                </a:tc>
                <a:extLst>
                  <a:ext uri="{0D108BD9-81ED-4DB2-BD59-A6C34878D82A}">
                    <a16:rowId xmlns:a16="http://schemas.microsoft.com/office/drawing/2014/main" val="753263991"/>
                  </a:ext>
                </a:extLst>
              </a:tr>
              <a:tr h="748652">
                <a:tc>
                  <a:txBody>
                    <a:bodyPr/>
                    <a:lstStyle/>
                    <a:p>
                      <a:r>
                        <a:rPr lang="en-GB" sz="2400" dirty="0" smtClean="0"/>
                        <a:t>Educational</a:t>
                      </a:r>
                      <a:r>
                        <a:rPr lang="en-GB" sz="2400" baseline="0" dirty="0" smtClean="0"/>
                        <a:t> Enrichment Services</a:t>
                      </a:r>
                      <a:endParaRPr lang="en-ZA" sz="2400" dirty="0"/>
                    </a:p>
                  </a:txBody>
                  <a:tcPr/>
                </a:tc>
                <a:tc>
                  <a:txBody>
                    <a:bodyPr/>
                    <a:lstStyle/>
                    <a:p>
                      <a:pPr algn="r"/>
                      <a:r>
                        <a:rPr lang="en-GB" sz="2400" dirty="0" smtClean="0"/>
                        <a:t>7 989</a:t>
                      </a:r>
                      <a:r>
                        <a:rPr lang="en-GB" sz="2400" baseline="0" dirty="0" smtClean="0"/>
                        <a:t> 473</a:t>
                      </a:r>
                      <a:endParaRPr lang="en-ZA" sz="2400" dirty="0"/>
                    </a:p>
                  </a:txBody>
                  <a:tcPr/>
                </a:tc>
                <a:tc>
                  <a:txBody>
                    <a:bodyPr/>
                    <a:lstStyle/>
                    <a:p>
                      <a:pPr algn="r"/>
                      <a:r>
                        <a:rPr lang="en-GB" sz="2400" dirty="0" smtClean="0"/>
                        <a:t>(67</a:t>
                      </a:r>
                      <a:r>
                        <a:rPr lang="en-GB" sz="2400" baseline="0" dirty="0" smtClean="0"/>
                        <a:t> 282)</a:t>
                      </a:r>
                      <a:endParaRPr lang="en-ZA" sz="2400" dirty="0"/>
                    </a:p>
                  </a:txBody>
                  <a:tcPr/>
                </a:tc>
                <a:tc>
                  <a:txBody>
                    <a:bodyPr/>
                    <a:lstStyle/>
                    <a:p>
                      <a:pPr algn="r"/>
                      <a:r>
                        <a:rPr lang="en-GB" sz="2400" dirty="0" smtClean="0"/>
                        <a:t>7 922</a:t>
                      </a:r>
                      <a:r>
                        <a:rPr lang="en-GB" sz="2400" baseline="0" dirty="0" smtClean="0"/>
                        <a:t> 191</a:t>
                      </a:r>
                      <a:endParaRPr lang="en-ZA" sz="2400" dirty="0"/>
                    </a:p>
                  </a:txBody>
                  <a:tcPr/>
                </a:tc>
                <a:extLst>
                  <a:ext uri="{0D108BD9-81ED-4DB2-BD59-A6C34878D82A}">
                    <a16:rowId xmlns:a16="http://schemas.microsoft.com/office/drawing/2014/main" val="3877600700"/>
                  </a:ext>
                </a:extLst>
              </a:tr>
              <a:tr h="484818">
                <a:tc>
                  <a:txBody>
                    <a:bodyPr/>
                    <a:lstStyle/>
                    <a:p>
                      <a:r>
                        <a:rPr lang="en-GB" sz="2400" b="1" dirty="0" smtClean="0"/>
                        <a:t>Total</a:t>
                      </a:r>
                      <a:endParaRPr lang="en-ZA" sz="2400" b="1" dirty="0"/>
                    </a:p>
                  </a:txBody>
                  <a:tcPr/>
                </a:tc>
                <a:tc>
                  <a:txBody>
                    <a:bodyPr/>
                    <a:lstStyle/>
                    <a:p>
                      <a:pPr algn="r"/>
                      <a:r>
                        <a:rPr lang="en-GB" sz="2400" b="1" dirty="0" smtClean="0"/>
                        <a:t>25</a:t>
                      </a:r>
                      <a:r>
                        <a:rPr lang="en-GB" sz="2400" b="1" baseline="0" dirty="0" smtClean="0"/>
                        <a:t> 328 232</a:t>
                      </a:r>
                      <a:endParaRPr lang="en-ZA" sz="2400" b="1" dirty="0"/>
                    </a:p>
                  </a:txBody>
                  <a:tcPr/>
                </a:tc>
                <a:tc>
                  <a:txBody>
                    <a:bodyPr/>
                    <a:lstStyle/>
                    <a:p>
                      <a:pPr algn="r"/>
                      <a:r>
                        <a:rPr lang="en-GB" sz="2400" b="1" dirty="0" smtClean="0"/>
                        <a:t>(2</a:t>
                      </a:r>
                      <a:r>
                        <a:rPr lang="en-GB" sz="2400" b="1" baseline="0" dirty="0" smtClean="0"/>
                        <a:t> 095 198)</a:t>
                      </a:r>
                      <a:endParaRPr lang="en-ZA" sz="2400" b="1" dirty="0"/>
                    </a:p>
                  </a:txBody>
                  <a:tcPr/>
                </a:tc>
                <a:tc>
                  <a:txBody>
                    <a:bodyPr/>
                    <a:lstStyle/>
                    <a:p>
                      <a:pPr algn="r"/>
                      <a:r>
                        <a:rPr lang="en-GB" sz="2400" b="1" dirty="0" smtClean="0"/>
                        <a:t>23</a:t>
                      </a:r>
                      <a:r>
                        <a:rPr lang="en-GB" sz="2400" b="1" baseline="0" dirty="0" smtClean="0"/>
                        <a:t> 233 034</a:t>
                      </a:r>
                      <a:endParaRPr lang="en-ZA" sz="2400" b="1" dirty="0"/>
                    </a:p>
                  </a:txBody>
                  <a:tcPr/>
                </a:tc>
                <a:extLst>
                  <a:ext uri="{0D108BD9-81ED-4DB2-BD59-A6C34878D82A}">
                    <a16:rowId xmlns:a16="http://schemas.microsoft.com/office/drawing/2014/main" val="1579497142"/>
                  </a:ext>
                </a:extLst>
              </a:tr>
            </a:tbl>
          </a:graphicData>
        </a:graphic>
      </p:graphicFrame>
      <p:sp>
        <p:nvSpPr>
          <p:cNvPr id="9" name="TextBox 8"/>
          <p:cNvSpPr txBox="1"/>
          <p:nvPr/>
        </p:nvSpPr>
        <p:spPr>
          <a:xfrm>
            <a:off x="9480376" y="6538914"/>
            <a:ext cx="504056" cy="261610"/>
          </a:xfrm>
          <a:prstGeom prst="rect">
            <a:avLst/>
          </a:prstGeom>
          <a:noFill/>
        </p:spPr>
        <p:txBody>
          <a:bodyPr wrap="square" rtlCol="0">
            <a:spAutoFit/>
          </a:bodyPr>
          <a:lstStyle/>
          <a:p>
            <a:r>
              <a:rPr lang="en-GB" sz="1100" dirty="0" smtClean="0"/>
              <a:t>22</a:t>
            </a:r>
            <a:endParaRPr lang="en-ZA" sz="1100" dirty="0"/>
          </a:p>
        </p:txBody>
      </p:sp>
    </p:spTree>
    <p:custDataLst>
      <p:tags r:id="rId1"/>
    </p:custDataLst>
    <p:extLst>
      <p:ext uri="{BB962C8B-B14F-4D97-AF65-F5344CB8AC3E}">
        <p14:creationId xmlns:p14="http://schemas.microsoft.com/office/powerpoint/2010/main" val="28763597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686800" cy="908720"/>
          </a:xfrm>
        </p:spPr>
        <p:txBody>
          <a:bodyPr>
            <a:noAutofit/>
          </a:bodyPr>
          <a:lstStyle/>
          <a:p>
            <a:r>
              <a:rPr lang="en-GB" sz="6000" b="1" dirty="0">
                <a:solidFill>
                  <a:schemeClr val="accent2">
                    <a:lumMod val="75000"/>
                  </a:schemeClr>
                </a:solidFill>
              </a:rPr>
              <a:t>PROGRAMME REASONS</a:t>
            </a:r>
            <a:endParaRPr lang="en-ZA" sz="6000" b="1" dirty="0">
              <a:solidFill>
                <a:schemeClr val="accent2">
                  <a:lumMod val="75000"/>
                </a:schemeClr>
              </a:solidFill>
            </a:endParaRPr>
          </a:p>
        </p:txBody>
      </p:sp>
      <p:sp>
        <p:nvSpPr>
          <p:cNvPr id="3" name="Content Placeholder 2"/>
          <p:cNvSpPr>
            <a:spLocks noGrp="1"/>
          </p:cNvSpPr>
          <p:nvPr>
            <p:ph idx="1"/>
          </p:nvPr>
        </p:nvSpPr>
        <p:spPr>
          <a:xfrm>
            <a:off x="119336" y="908720"/>
            <a:ext cx="11953328" cy="5217444"/>
          </a:xfrm>
        </p:spPr>
        <p:txBody>
          <a:bodyPr>
            <a:normAutofit/>
          </a:bodyPr>
          <a:lstStyle/>
          <a:p>
            <a:pPr marL="0" indent="0" algn="just">
              <a:lnSpc>
                <a:spcPct val="150000"/>
              </a:lnSpc>
              <a:spcBef>
                <a:spcPts val="0"/>
              </a:spcBef>
              <a:buClr>
                <a:srgbClr val="C0504D">
                  <a:lumMod val="50000"/>
                </a:srgbClr>
              </a:buClr>
              <a:buNone/>
              <a:defRPr/>
            </a:pPr>
            <a:r>
              <a:rPr lang="en-US" sz="2400" b="1" dirty="0">
                <a:cs typeface="Arial" panose="020B0604020202020204" pitchFamily="34" charset="0"/>
              </a:rPr>
              <a:t>PROGRAMME 1: </a:t>
            </a:r>
            <a:r>
              <a:rPr lang="en-GB" sz="2400" b="1" dirty="0"/>
              <a:t>ADMINISTRATION:</a:t>
            </a:r>
            <a:endParaRPr lang="en-US" sz="2400" b="1" dirty="0">
              <a:cs typeface="Arial" panose="020B0604020202020204" pitchFamily="34" charset="0"/>
            </a:endParaRPr>
          </a:p>
          <a:p>
            <a:pPr algn="just">
              <a:lnSpc>
                <a:spcPct val="150000"/>
              </a:lnSpc>
              <a:spcBef>
                <a:spcPts val="0"/>
              </a:spcBef>
              <a:buClr>
                <a:srgbClr val="C0504D">
                  <a:lumMod val="50000"/>
                </a:srgbClr>
              </a:buClr>
              <a:defRPr/>
            </a:pPr>
            <a:r>
              <a:rPr lang="en-US" sz="2400" dirty="0">
                <a:cs typeface="Arial" panose="020B0604020202020204" pitchFamily="34" charset="0"/>
              </a:rPr>
              <a:t> The </a:t>
            </a:r>
            <a:r>
              <a:rPr lang="en-US" sz="2400" b="1" dirty="0">
                <a:cs typeface="Arial" panose="020B0604020202020204" pitchFamily="34" charset="0"/>
              </a:rPr>
              <a:t>reduction </a:t>
            </a:r>
            <a:r>
              <a:rPr lang="en-US" sz="2400" dirty="0">
                <a:cs typeface="Arial" panose="020B0604020202020204" pitchFamily="34" charset="0"/>
              </a:rPr>
              <a:t>is mainly on </a:t>
            </a:r>
            <a:r>
              <a:rPr lang="en-US" sz="2400" b="1" dirty="0">
                <a:cs typeface="Arial" panose="020B0604020202020204" pitchFamily="34" charset="0"/>
              </a:rPr>
              <a:t>travelling, </a:t>
            </a:r>
            <a:r>
              <a:rPr lang="en-US" sz="2400" b="1" dirty="0" smtClean="0">
                <a:cs typeface="Arial" panose="020B0604020202020204" pitchFamily="34" charset="0"/>
              </a:rPr>
              <a:t>catering, </a:t>
            </a:r>
            <a:r>
              <a:rPr lang="en-US" sz="2400" b="1" dirty="0">
                <a:cs typeface="Arial" panose="020B0604020202020204" pitchFamily="34" charset="0"/>
              </a:rPr>
              <a:t>venues and facilities</a:t>
            </a:r>
            <a:r>
              <a:rPr lang="en-US" sz="2400" dirty="0">
                <a:cs typeface="Arial" panose="020B0604020202020204" pitchFamily="34" charset="0"/>
              </a:rPr>
              <a:t>. The reason for reduction is mainly due to non-travelling as well as hosting of meetings as most of the meetings will be done virtually. There is </a:t>
            </a:r>
            <a:r>
              <a:rPr lang="en-US" sz="2400" b="1" dirty="0">
                <a:cs typeface="Arial" panose="020B0604020202020204" pitchFamily="34" charset="0"/>
              </a:rPr>
              <a:t>less travelling </a:t>
            </a:r>
            <a:r>
              <a:rPr lang="en-US" sz="2400" dirty="0">
                <a:cs typeface="Arial" panose="020B0604020202020204" pitchFamily="34" charset="0"/>
              </a:rPr>
              <a:t>due to COVID 19.</a:t>
            </a:r>
          </a:p>
          <a:p>
            <a:pPr marL="0" indent="0" algn="just">
              <a:lnSpc>
                <a:spcPct val="150000"/>
              </a:lnSpc>
              <a:spcBef>
                <a:spcPts val="0"/>
              </a:spcBef>
              <a:buClr>
                <a:srgbClr val="C0504D">
                  <a:lumMod val="50000"/>
                </a:srgbClr>
              </a:buClr>
              <a:buNone/>
              <a:defRPr/>
            </a:pPr>
            <a:endParaRPr lang="en-US" sz="2400" dirty="0">
              <a:cs typeface="Arial" panose="020B0604020202020204" pitchFamily="34" charset="0"/>
            </a:endParaRPr>
          </a:p>
          <a:p>
            <a:pPr marL="0" indent="0" algn="just">
              <a:lnSpc>
                <a:spcPct val="150000"/>
              </a:lnSpc>
              <a:spcBef>
                <a:spcPts val="0"/>
              </a:spcBef>
              <a:buClr>
                <a:srgbClr val="C0504D">
                  <a:lumMod val="50000"/>
                </a:srgbClr>
              </a:buClr>
              <a:buNone/>
              <a:defRPr/>
            </a:pPr>
            <a:r>
              <a:rPr lang="en-US" sz="2400" b="1" dirty="0">
                <a:cs typeface="Arial" panose="020B0604020202020204" pitchFamily="34" charset="0"/>
              </a:rPr>
              <a:t>PROGRAMME 2: </a:t>
            </a:r>
            <a:r>
              <a:rPr lang="en-ZA" sz="2400" b="1" dirty="0"/>
              <a:t>CURRICULUM POLICY, SUPPORT AND MONITORING</a:t>
            </a:r>
            <a:r>
              <a:rPr lang="en-US" sz="2400" b="1" dirty="0">
                <a:cs typeface="Arial" panose="020B0604020202020204" pitchFamily="34" charset="0"/>
              </a:rPr>
              <a:t> </a:t>
            </a:r>
          </a:p>
          <a:p>
            <a:pPr algn="just">
              <a:lnSpc>
                <a:spcPct val="150000"/>
              </a:lnSpc>
              <a:spcBef>
                <a:spcPts val="0"/>
              </a:spcBef>
              <a:buClr>
                <a:srgbClr val="C0504D">
                  <a:lumMod val="50000"/>
                </a:srgbClr>
              </a:buClr>
              <a:defRPr/>
            </a:pPr>
            <a:r>
              <a:rPr lang="en-US" sz="2400" b="1" dirty="0">
                <a:cs typeface="Arial" panose="020B0604020202020204" pitchFamily="34" charset="0"/>
              </a:rPr>
              <a:t>Reduction</a:t>
            </a:r>
            <a:r>
              <a:rPr lang="en-US" sz="2400" dirty="0">
                <a:cs typeface="Arial" panose="020B0604020202020204" pitchFamily="34" charset="0"/>
              </a:rPr>
              <a:t> is mainly on </a:t>
            </a:r>
            <a:r>
              <a:rPr lang="en-US" sz="2400" b="1" dirty="0">
                <a:cs typeface="Arial" panose="020B0604020202020204" pitchFamily="34" charset="0"/>
              </a:rPr>
              <a:t>Matric Second Chance, workbooks </a:t>
            </a:r>
            <a:r>
              <a:rPr lang="en-US" sz="2400" dirty="0">
                <a:cs typeface="Arial" panose="020B0604020202020204" pitchFamily="34" charset="0"/>
              </a:rPr>
              <a:t>and other items within the programme.  </a:t>
            </a:r>
          </a:p>
          <a:p>
            <a:pPr algn="just">
              <a:lnSpc>
                <a:spcPct val="150000"/>
              </a:lnSpc>
              <a:spcBef>
                <a:spcPts val="0"/>
              </a:spcBef>
              <a:buClr>
                <a:srgbClr val="C0504D">
                  <a:lumMod val="50000"/>
                </a:srgbClr>
              </a:buClr>
              <a:defRPr/>
            </a:pPr>
            <a:r>
              <a:rPr lang="en-US" sz="2400" dirty="0">
                <a:cs typeface="Arial" panose="020B0604020202020204" pitchFamily="34" charset="0"/>
              </a:rPr>
              <a:t>The other reductions </a:t>
            </a:r>
            <a:r>
              <a:rPr lang="en-US" sz="2400" dirty="0" smtClean="0">
                <a:cs typeface="Arial" panose="020B0604020202020204" pitchFamily="34" charset="0"/>
              </a:rPr>
              <a:t>are on</a:t>
            </a:r>
            <a:r>
              <a:rPr lang="en-US" sz="2400" dirty="0">
                <a:cs typeface="Arial" panose="020B0604020202020204" pitchFamily="34" charset="0"/>
              </a:rPr>
              <a:t>, </a:t>
            </a:r>
            <a:r>
              <a:rPr lang="en-US" sz="2400" b="1" dirty="0">
                <a:cs typeface="Arial" panose="020B0604020202020204" pitchFamily="34" charset="0"/>
              </a:rPr>
              <a:t>catering, </a:t>
            </a:r>
            <a:r>
              <a:rPr lang="en-US" sz="2400" b="1" dirty="0" smtClean="0">
                <a:cs typeface="Arial" panose="020B0604020202020204" pitchFamily="34" charset="0"/>
              </a:rPr>
              <a:t>venues </a:t>
            </a:r>
            <a:r>
              <a:rPr lang="en-US" sz="2400" b="1" dirty="0">
                <a:cs typeface="Arial" panose="020B0604020202020204" pitchFamily="34" charset="0"/>
              </a:rPr>
              <a:t>and facilities</a:t>
            </a:r>
            <a:r>
              <a:rPr lang="en-US" sz="2400" dirty="0">
                <a:cs typeface="Arial" panose="020B0604020202020204" pitchFamily="34" charset="0"/>
              </a:rPr>
              <a:t>.   </a:t>
            </a:r>
          </a:p>
          <a:p>
            <a:pPr lvl="1" algn="just">
              <a:lnSpc>
                <a:spcPct val="150000"/>
              </a:lnSpc>
              <a:spcBef>
                <a:spcPts val="0"/>
              </a:spcBef>
              <a:buClr>
                <a:srgbClr val="C0504D">
                  <a:lumMod val="50000"/>
                </a:srgbClr>
              </a:buClr>
              <a:defRPr/>
            </a:pPr>
            <a:endParaRPr lang="en-ZA" sz="2400" dirty="0">
              <a:latin typeface="Arial" panose="020B0604020202020204" pitchFamily="34" charset="0"/>
              <a:cs typeface="Arial" panose="020B0604020202020204" pitchFamily="34" charset="0"/>
            </a:endParaRPr>
          </a:p>
          <a:p>
            <a:endParaRPr lang="en-ZA" sz="2800" dirty="0"/>
          </a:p>
        </p:txBody>
      </p:sp>
      <p:pic>
        <p:nvPicPr>
          <p:cNvPr id="4" name="Picture 3"/>
          <p:cNvPicPr>
            <a:picLocks noChangeAspect="1"/>
          </p:cNvPicPr>
          <p:nvPr/>
        </p:nvPicPr>
        <p:blipFill>
          <a:blip r:embed="rId3"/>
          <a:stretch>
            <a:fillRect/>
          </a:stretch>
        </p:blipFill>
        <p:spPr>
          <a:xfrm>
            <a:off x="191344" y="6165304"/>
            <a:ext cx="1944216" cy="692696"/>
          </a:xfrm>
          <a:prstGeom prst="rect">
            <a:avLst/>
          </a:prstGeom>
        </p:spPr>
      </p:pic>
      <p:sp>
        <p:nvSpPr>
          <p:cNvPr id="5" name="Slide Number Placeholder 4"/>
          <p:cNvSpPr>
            <a:spLocks noGrp="1"/>
          </p:cNvSpPr>
          <p:nvPr>
            <p:ph type="sldNum" sz="quarter" idx="4294967295"/>
          </p:nvPr>
        </p:nvSpPr>
        <p:spPr>
          <a:xfrm>
            <a:off x="8737600" y="6356352"/>
            <a:ext cx="1473200" cy="365125"/>
          </a:xfrm>
        </p:spPr>
        <p:txBody>
          <a:bodyPr/>
          <a:lstStyle/>
          <a:p>
            <a:fld id="{E2C0AE55-7E06-4976-960B-3D98813CB3CF}" type="slidenum">
              <a:rPr lang="en-ZA" smtClean="0">
                <a:solidFill>
                  <a:prstClr val="black">
                    <a:tint val="75000"/>
                  </a:prstClr>
                </a:solidFill>
              </a:rPr>
              <a:pPr/>
              <a:t>23</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val="39494564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76" y="0"/>
            <a:ext cx="11233248" cy="908720"/>
          </a:xfrm>
        </p:spPr>
        <p:txBody>
          <a:bodyPr>
            <a:noAutofit/>
          </a:bodyPr>
          <a:lstStyle/>
          <a:p>
            <a:r>
              <a:rPr lang="en-GB" sz="3600" b="1" dirty="0">
                <a:solidFill>
                  <a:schemeClr val="accent2">
                    <a:lumMod val="75000"/>
                  </a:schemeClr>
                </a:solidFill>
              </a:rPr>
              <a:t>ECONOMIC CLASSIFICATION ALLOCATIONS</a:t>
            </a:r>
            <a:endParaRPr lang="en-ZA" sz="3600" b="1" dirty="0">
              <a:solidFill>
                <a:schemeClr val="accent2">
                  <a:lumMod val="75000"/>
                </a:schemeClr>
              </a:solidFill>
            </a:endParaRPr>
          </a:p>
        </p:txBody>
      </p:sp>
      <p:sp>
        <p:nvSpPr>
          <p:cNvPr id="3" name="Content Placeholder 2"/>
          <p:cNvSpPr>
            <a:spLocks noGrp="1"/>
          </p:cNvSpPr>
          <p:nvPr>
            <p:ph idx="1"/>
          </p:nvPr>
        </p:nvSpPr>
        <p:spPr/>
        <p:txBody>
          <a:bodyPr>
            <a:normAutofit/>
          </a:bodyPr>
          <a:lstStyle/>
          <a:p>
            <a:pPr lvl="1" algn="just">
              <a:lnSpc>
                <a:spcPct val="150000"/>
              </a:lnSpc>
              <a:spcBef>
                <a:spcPts val="0"/>
              </a:spcBef>
              <a:buClr>
                <a:srgbClr val="C0504D">
                  <a:lumMod val="50000"/>
                </a:srgbClr>
              </a:buClr>
              <a:defRPr/>
            </a:pPr>
            <a:endParaRPr lang="en-ZA" sz="2400" dirty="0">
              <a:latin typeface="Arial" panose="020B0604020202020204" pitchFamily="34" charset="0"/>
              <a:cs typeface="Arial" panose="020B0604020202020204" pitchFamily="34" charset="0"/>
            </a:endParaRPr>
          </a:p>
          <a:p>
            <a:endParaRPr lang="en-ZA" sz="2800" dirty="0"/>
          </a:p>
        </p:txBody>
      </p:sp>
      <p:pic>
        <p:nvPicPr>
          <p:cNvPr id="4" name="Picture 3"/>
          <p:cNvPicPr>
            <a:picLocks noChangeAspect="1"/>
          </p:cNvPicPr>
          <p:nvPr/>
        </p:nvPicPr>
        <p:blipFill>
          <a:blip r:embed="rId3"/>
          <a:stretch>
            <a:fillRect/>
          </a:stretch>
        </p:blipFill>
        <p:spPr>
          <a:xfrm>
            <a:off x="119336" y="6021288"/>
            <a:ext cx="2088232" cy="836712"/>
          </a:xfrm>
          <a:prstGeom prst="rect">
            <a:avLst/>
          </a:prstGeom>
        </p:spPr>
      </p:pic>
      <p:sp>
        <p:nvSpPr>
          <p:cNvPr id="5" name="Slide Number Placeholder 4"/>
          <p:cNvSpPr>
            <a:spLocks noGrp="1"/>
          </p:cNvSpPr>
          <p:nvPr>
            <p:ph type="sldNum" sz="quarter" idx="4294967295"/>
          </p:nvPr>
        </p:nvSpPr>
        <p:spPr>
          <a:xfrm>
            <a:off x="8737600" y="6356352"/>
            <a:ext cx="1462856" cy="365125"/>
          </a:xfrm>
        </p:spPr>
        <p:txBody>
          <a:bodyPr/>
          <a:lstStyle/>
          <a:p>
            <a:fld id="{E2C0AE55-7E06-4976-960B-3D98813CB3CF}" type="slidenum">
              <a:rPr lang="en-ZA" smtClean="0">
                <a:solidFill>
                  <a:prstClr val="black">
                    <a:tint val="75000"/>
                  </a:prstClr>
                </a:solidFill>
              </a:rPr>
              <a:pPr/>
              <a:t>24</a:t>
            </a:fld>
            <a:endParaRPr lang="en-ZA" dirty="0">
              <a:solidFill>
                <a:prstClr val="black">
                  <a:tint val="75000"/>
                </a:prstClr>
              </a:solidFill>
            </a:endParaRPr>
          </a:p>
        </p:txBody>
      </p:sp>
      <p:graphicFrame>
        <p:nvGraphicFramePr>
          <p:cNvPr id="6" name="Table 5"/>
          <p:cNvGraphicFramePr>
            <a:graphicFrameLocks noGrp="1"/>
          </p:cNvGraphicFramePr>
          <p:nvPr/>
        </p:nvGraphicFramePr>
        <p:xfrm>
          <a:off x="3048000" y="1397000"/>
          <a:ext cx="6096000" cy="3708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170548726"/>
                    </a:ext>
                  </a:extLst>
                </a:gridCol>
              </a:tblGrid>
              <a:tr h="370840">
                <a:tc>
                  <a:txBody>
                    <a:bodyPr/>
                    <a:lstStyle/>
                    <a:p>
                      <a:endParaRPr lang="en-ZA" dirty="0"/>
                    </a:p>
                  </a:txBody>
                  <a:tcPr/>
                </a:tc>
                <a:extLst>
                  <a:ext uri="{0D108BD9-81ED-4DB2-BD59-A6C34878D82A}">
                    <a16:rowId xmlns:a16="http://schemas.microsoft.com/office/drawing/2014/main" val="3007324060"/>
                  </a:ext>
                </a:extLst>
              </a:tr>
            </a:tbl>
          </a:graphicData>
        </a:graphic>
      </p:graphicFrame>
      <p:graphicFrame>
        <p:nvGraphicFramePr>
          <p:cNvPr id="7" name="Table 6"/>
          <p:cNvGraphicFramePr>
            <a:graphicFrameLocks noGrp="1"/>
          </p:cNvGraphicFramePr>
          <p:nvPr/>
        </p:nvGraphicFramePr>
        <p:xfrm>
          <a:off x="3048000" y="1397000"/>
          <a:ext cx="6096000" cy="14833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295533360"/>
                    </a:ext>
                  </a:extLst>
                </a:gridCol>
                <a:gridCol w="1524000">
                  <a:extLst>
                    <a:ext uri="{9D8B030D-6E8A-4147-A177-3AD203B41FA5}">
                      <a16:colId xmlns:a16="http://schemas.microsoft.com/office/drawing/2014/main" val="1846343847"/>
                    </a:ext>
                  </a:extLst>
                </a:gridCol>
                <a:gridCol w="1524000">
                  <a:extLst>
                    <a:ext uri="{9D8B030D-6E8A-4147-A177-3AD203B41FA5}">
                      <a16:colId xmlns:a16="http://schemas.microsoft.com/office/drawing/2014/main" val="1151813667"/>
                    </a:ext>
                  </a:extLst>
                </a:gridCol>
                <a:gridCol w="1524000">
                  <a:extLst>
                    <a:ext uri="{9D8B030D-6E8A-4147-A177-3AD203B41FA5}">
                      <a16:colId xmlns:a16="http://schemas.microsoft.com/office/drawing/2014/main" val="2337420231"/>
                    </a:ext>
                  </a:extLst>
                </a:gridCol>
              </a:tblGrid>
              <a:tr h="370840">
                <a:tc>
                  <a:txBody>
                    <a:bodyPr/>
                    <a:lstStyle/>
                    <a:p>
                      <a:endParaRPr lang="en-ZA" dirty="0"/>
                    </a:p>
                  </a:txBody>
                  <a:tcPr/>
                </a:tc>
                <a:tc>
                  <a:txBody>
                    <a:bodyPr/>
                    <a:lstStyle/>
                    <a:p>
                      <a:endParaRPr lang="en-ZA"/>
                    </a:p>
                  </a:txBody>
                  <a:tcPr/>
                </a:tc>
                <a:tc>
                  <a:txBody>
                    <a:bodyPr/>
                    <a:lstStyle/>
                    <a:p>
                      <a:endParaRPr lang="en-ZA"/>
                    </a:p>
                  </a:txBody>
                  <a:tcPr/>
                </a:tc>
                <a:tc>
                  <a:txBody>
                    <a:bodyPr/>
                    <a:lstStyle/>
                    <a:p>
                      <a:endParaRPr lang="en-ZA"/>
                    </a:p>
                  </a:txBody>
                  <a:tcPr/>
                </a:tc>
                <a:extLst>
                  <a:ext uri="{0D108BD9-81ED-4DB2-BD59-A6C34878D82A}">
                    <a16:rowId xmlns:a16="http://schemas.microsoft.com/office/drawing/2014/main" val="1339378055"/>
                  </a:ext>
                </a:extLst>
              </a:tr>
              <a:tr h="370840">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extLst>
                  <a:ext uri="{0D108BD9-81ED-4DB2-BD59-A6C34878D82A}">
                    <a16:rowId xmlns:a16="http://schemas.microsoft.com/office/drawing/2014/main" val="3869529523"/>
                  </a:ext>
                </a:extLst>
              </a:tr>
              <a:tr h="370840">
                <a:tc>
                  <a:txBody>
                    <a:bodyPr/>
                    <a:lstStyle/>
                    <a:p>
                      <a:endParaRPr lang="en-ZA" dirty="0"/>
                    </a:p>
                  </a:txBody>
                  <a:tcPr/>
                </a:tc>
                <a:tc>
                  <a:txBody>
                    <a:bodyPr/>
                    <a:lstStyle/>
                    <a:p>
                      <a:endParaRPr lang="en-ZA" dirty="0"/>
                    </a:p>
                  </a:txBody>
                  <a:tcPr/>
                </a:tc>
                <a:tc>
                  <a:txBody>
                    <a:bodyPr/>
                    <a:lstStyle/>
                    <a:p>
                      <a:endParaRPr lang="en-ZA" dirty="0"/>
                    </a:p>
                  </a:txBody>
                  <a:tcPr/>
                </a:tc>
                <a:tc>
                  <a:txBody>
                    <a:bodyPr/>
                    <a:lstStyle/>
                    <a:p>
                      <a:endParaRPr lang="en-ZA" dirty="0"/>
                    </a:p>
                  </a:txBody>
                  <a:tcPr/>
                </a:tc>
                <a:extLst>
                  <a:ext uri="{0D108BD9-81ED-4DB2-BD59-A6C34878D82A}">
                    <a16:rowId xmlns:a16="http://schemas.microsoft.com/office/drawing/2014/main" val="1018951504"/>
                  </a:ext>
                </a:extLst>
              </a:tr>
              <a:tr h="370840">
                <a:tc>
                  <a:txBody>
                    <a:bodyPr/>
                    <a:lstStyle/>
                    <a:p>
                      <a:endParaRPr lang="en-ZA" dirty="0"/>
                    </a:p>
                  </a:txBody>
                  <a:tcPr/>
                </a:tc>
                <a:tc>
                  <a:txBody>
                    <a:bodyPr/>
                    <a:lstStyle/>
                    <a:p>
                      <a:endParaRPr lang="en-ZA"/>
                    </a:p>
                  </a:txBody>
                  <a:tcPr/>
                </a:tc>
                <a:tc>
                  <a:txBody>
                    <a:bodyPr/>
                    <a:lstStyle/>
                    <a:p>
                      <a:endParaRPr lang="en-ZA"/>
                    </a:p>
                  </a:txBody>
                  <a:tcPr/>
                </a:tc>
                <a:tc>
                  <a:txBody>
                    <a:bodyPr/>
                    <a:lstStyle/>
                    <a:p>
                      <a:endParaRPr lang="en-ZA" dirty="0"/>
                    </a:p>
                  </a:txBody>
                  <a:tcPr/>
                </a:tc>
                <a:extLst>
                  <a:ext uri="{0D108BD9-81ED-4DB2-BD59-A6C34878D82A}">
                    <a16:rowId xmlns:a16="http://schemas.microsoft.com/office/drawing/2014/main" val="4225025786"/>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95840879"/>
              </p:ext>
            </p:extLst>
          </p:nvPr>
        </p:nvGraphicFramePr>
        <p:xfrm>
          <a:off x="0" y="836712"/>
          <a:ext cx="12072664" cy="5184577"/>
        </p:xfrm>
        <a:graphic>
          <a:graphicData uri="http://schemas.openxmlformats.org/drawingml/2006/table">
            <a:tbl>
              <a:tblPr firstRow="1" bandRow="1">
                <a:tableStyleId>{21E4AEA4-8DFA-4A89-87EB-49C32662AFE0}</a:tableStyleId>
              </a:tblPr>
              <a:tblGrid>
                <a:gridCol w="4336459">
                  <a:extLst>
                    <a:ext uri="{9D8B030D-6E8A-4147-A177-3AD203B41FA5}">
                      <a16:colId xmlns:a16="http://schemas.microsoft.com/office/drawing/2014/main" val="2131164145"/>
                    </a:ext>
                  </a:extLst>
                </a:gridCol>
                <a:gridCol w="2644182">
                  <a:extLst>
                    <a:ext uri="{9D8B030D-6E8A-4147-A177-3AD203B41FA5}">
                      <a16:colId xmlns:a16="http://schemas.microsoft.com/office/drawing/2014/main" val="665322491"/>
                    </a:ext>
                  </a:extLst>
                </a:gridCol>
                <a:gridCol w="2538414">
                  <a:extLst>
                    <a:ext uri="{9D8B030D-6E8A-4147-A177-3AD203B41FA5}">
                      <a16:colId xmlns:a16="http://schemas.microsoft.com/office/drawing/2014/main" val="1484355152"/>
                    </a:ext>
                  </a:extLst>
                </a:gridCol>
                <a:gridCol w="2553609">
                  <a:extLst>
                    <a:ext uri="{9D8B030D-6E8A-4147-A177-3AD203B41FA5}">
                      <a16:colId xmlns:a16="http://schemas.microsoft.com/office/drawing/2014/main" val="2698042350"/>
                    </a:ext>
                  </a:extLst>
                </a:gridCol>
              </a:tblGrid>
              <a:tr h="840625">
                <a:tc>
                  <a:txBody>
                    <a:bodyPr/>
                    <a:lstStyle/>
                    <a:p>
                      <a:r>
                        <a:rPr lang="en-GB" baseline="0" dirty="0" smtClean="0"/>
                        <a:t>Economic Classification</a:t>
                      </a:r>
                      <a:endParaRPr lang="en-ZA" dirty="0"/>
                    </a:p>
                  </a:txBody>
                  <a:tcPr/>
                </a:tc>
                <a:tc>
                  <a:txBody>
                    <a:bodyPr/>
                    <a:lstStyle/>
                    <a:p>
                      <a:r>
                        <a:rPr lang="en-GB" dirty="0" smtClean="0"/>
                        <a:t>Budget allocation R’000</a:t>
                      </a:r>
                      <a:endParaRPr lang="en-ZA" dirty="0"/>
                    </a:p>
                  </a:txBody>
                  <a:tcPr/>
                </a:tc>
                <a:tc>
                  <a:txBody>
                    <a:bodyPr/>
                    <a:lstStyle/>
                    <a:p>
                      <a:r>
                        <a:rPr lang="en-GB" dirty="0" smtClean="0"/>
                        <a:t>Special</a:t>
                      </a:r>
                      <a:r>
                        <a:rPr lang="en-GB" baseline="0" dirty="0" smtClean="0"/>
                        <a:t> Adjustments Budget R’000</a:t>
                      </a:r>
                      <a:endParaRPr lang="en-ZA" dirty="0"/>
                    </a:p>
                  </a:txBody>
                  <a:tcPr/>
                </a:tc>
                <a:tc>
                  <a:txBody>
                    <a:bodyPr/>
                    <a:lstStyle/>
                    <a:p>
                      <a:r>
                        <a:rPr lang="en-GB" dirty="0" smtClean="0"/>
                        <a:t>Final Budget</a:t>
                      </a:r>
                    </a:p>
                    <a:p>
                      <a:r>
                        <a:rPr lang="en-GB" dirty="0" smtClean="0"/>
                        <a:t>R’000</a:t>
                      </a:r>
                      <a:endParaRPr lang="en-ZA" dirty="0"/>
                    </a:p>
                  </a:txBody>
                  <a:tcPr/>
                </a:tc>
                <a:extLst>
                  <a:ext uri="{0D108BD9-81ED-4DB2-BD59-A6C34878D82A}">
                    <a16:rowId xmlns:a16="http://schemas.microsoft.com/office/drawing/2014/main" val="1885524399"/>
                  </a:ext>
                </a:extLst>
              </a:tr>
              <a:tr h="766053">
                <a:tc>
                  <a:txBody>
                    <a:bodyPr/>
                    <a:lstStyle/>
                    <a:p>
                      <a:r>
                        <a:rPr lang="en-GB" sz="2400" dirty="0" smtClean="0"/>
                        <a:t>Compensation of Employees</a:t>
                      </a:r>
                      <a:endParaRPr lang="en-ZA" sz="2400" dirty="0"/>
                    </a:p>
                  </a:txBody>
                  <a:tcPr/>
                </a:tc>
                <a:tc>
                  <a:txBody>
                    <a:bodyPr/>
                    <a:lstStyle/>
                    <a:p>
                      <a:pPr algn="r"/>
                      <a:r>
                        <a:rPr lang="en-GB" sz="2400" dirty="0" smtClean="0"/>
                        <a:t>584</a:t>
                      </a:r>
                      <a:r>
                        <a:rPr lang="en-GB" sz="2400" baseline="0" dirty="0" smtClean="0"/>
                        <a:t> 252</a:t>
                      </a:r>
                      <a:endParaRPr lang="en-ZA" sz="2400" dirty="0"/>
                    </a:p>
                  </a:txBody>
                  <a:tcPr/>
                </a:tc>
                <a:tc>
                  <a:txBody>
                    <a:bodyPr/>
                    <a:lstStyle/>
                    <a:p>
                      <a:pPr algn="r"/>
                      <a:r>
                        <a:rPr lang="en-GB" sz="2400" dirty="0" smtClean="0"/>
                        <a:t>-</a:t>
                      </a:r>
                      <a:endParaRPr lang="en-ZA" sz="2400" dirty="0"/>
                    </a:p>
                  </a:txBody>
                  <a:tcPr/>
                </a:tc>
                <a:tc>
                  <a:txBody>
                    <a:bodyPr/>
                    <a:lstStyle/>
                    <a:p>
                      <a:pPr algn="r"/>
                      <a:r>
                        <a:rPr lang="en-GB" sz="2400" dirty="0" smtClean="0"/>
                        <a:t>584</a:t>
                      </a:r>
                      <a:r>
                        <a:rPr lang="en-GB" sz="2400" baseline="0" dirty="0" smtClean="0"/>
                        <a:t> 252</a:t>
                      </a:r>
                      <a:endParaRPr lang="en-ZA" sz="2400" dirty="0"/>
                    </a:p>
                  </a:txBody>
                  <a:tcPr/>
                </a:tc>
                <a:extLst>
                  <a:ext uri="{0D108BD9-81ED-4DB2-BD59-A6C34878D82A}">
                    <a16:rowId xmlns:a16="http://schemas.microsoft.com/office/drawing/2014/main" val="255398964"/>
                  </a:ext>
                </a:extLst>
              </a:tr>
              <a:tr h="728176">
                <a:tc>
                  <a:txBody>
                    <a:bodyPr/>
                    <a:lstStyle/>
                    <a:p>
                      <a:r>
                        <a:rPr lang="en-GB" sz="2400" dirty="0" smtClean="0"/>
                        <a:t>Goods and Services</a:t>
                      </a:r>
                      <a:endParaRPr lang="en-ZA" sz="2400" dirty="0"/>
                    </a:p>
                  </a:txBody>
                  <a:tcPr/>
                </a:tc>
                <a:tc>
                  <a:txBody>
                    <a:bodyPr/>
                    <a:lstStyle/>
                    <a:p>
                      <a:pPr algn="r"/>
                      <a:r>
                        <a:rPr lang="en-GB" sz="2400" dirty="0" smtClean="0"/>
                        <a:t>2</a:t>
                      </a:r>
                      <a:r>
                        <a:rPr lang="en-GB" sz="2400" baseline="0" dirty="0" smtClean="0"/>
                        <a:t> 042 142</a:t>
                      </a:r>
                      <a:endParaRPr lang="en-ZA" sz="2400" dirty="0"/>
                    </a:p>
                  </a:txBody>
                  <a:tcPr/>
                </a:tc>
                <a:tc>
                  <a:txBody>
                    <a:bodyPr/>
                    <a:lstStyle/>
                    <a:p>
                      <a:pPr algn="r"/>
                      <a:r>
                        <a:rPr lang="en-GB" sz="2400" dirty="0" smtClean="0"/>
                        <a:t>(281</a:t>
                      </a:r>
                      <a:r>
                        <a:rPr lang="en-GB" sz="2400" baseline="0" dirty="0" smtClean="0"/>
                        <a:t> 856)</a:t>
                      </a:r>
                      <a:endParaRPr lang="en-ZA" sz="2400" dirty="0"/>
                    </a:p>
                  </a:txBody>
                  <a:tcPr/>
                </a:tc>
                <a:tc>
                  <a:txBody>
                    <a:bodyPr/>
                    <a:lstStyle/>
                    <a:p>
                      <a:pPr algn="r"/>
                      <a:r>
                        <a:rPr lang="en-GB" sz="2400" dirty="0" smtClean="0"/>
                        <a:t>1</a:t>
                      </a:r>
                      <a:r>
                        <a:rPr lang="en-GB" sz="2400" baseline="0" dirty="0" smtClean="0"/>
                        <a:t> 760 286</a:t>
                      </a:r>
                      <a:endParaRPr lang="en-ZA" sz="2400" dirty="0"/>
                    </a:p>
                  </a:txBody>
                  <a:tcPr/>
                </a:tc>
                <a:extLst>
                  <a:ext uri="{0D108BD9-81ED-4DB2-BD59-A6C34878D82A}">
                    <a16:rowId xmlns:a16="http://schemas.microsoft.com/office/drawing/2014/main" val="71097791"/>
                  </a:ext>
                </a:extLst>
              </a:tr>
              <a:tr h="764525">
                <a:tc>
                  <a:txBody>
                    <a:bodyPr/>
                    <a:lstStyle/>
                    <a:p>
                      <a:r>
                        <a:rPr lang="en-GB" sz="2400" dirty="0" smtClean="0"/>
                        <a:t>Interest and rent on land</a:t>
                      </a:r>
                      <a:endParaRPr lang="en-ZA" sz="2400" dirty="0"/>
                    </a:p>
                  </a:txBody>
                  <a:tcPr/>
                </a:tc>
                <a:tc>
                  <a:txBody>
                    <a:bodyPr/>
                    <a:lstStyle/>
                    <a:p>
                      <a:pPr algn="r"/>
                      <a:r>
                        <a:rPr lang="en-GB" sz="2400" dirty="0" smtClean="0"/>
                        <a:t>42</a:t>
                      </a:r>
                      <a:r>
                        <a:rPr lang="en-GB" sz="2400" baseline="0" dirty="0" smtClean="0"/>
                        <a:t> 418</a:t>
                      </a:r>
                      <a:endParaRPr lang="en-ZA" sz="2400" dirty="0"/>
                    </a:p>
                  </a:txBody>
                  <a:tcPr/>
                </a:tc>
                <a:tc>
                  <a:txBody>
                    <a:bodyPr/>
                    <a:lstStyle/>
                    <a:p>
                      <a:pPr algn="r"/>
                      <a:r>
                        <a:rPr lang="en-GB" sz="2400" dirty="0" smtClean="0"/>
                        <a:t>-</a:t>
                      </a:r>
                      <a:endParaRPr lang="en-ZA" sz="2400" dirty="0"/>
                    </a:p>
                  </a:txBody>
                  <a:tcPr/>
                </a:tc>
                <a:tc>
                  <a:txBody>
                    <a:bodyPr/>
                    <a:lstStyle/>
                    <a:p>
                      <a:pPr algn="r"/>
                      <a:r>
                        <a:rPr lang="en-GB" sz="2400" dirty="0" smtClean="0"/>
                        <a:t>42</a:t>
                      </a:r>
                      <a:r>
                        <a:rPr lang="en-GB" sz="2400" baseline="0" dirty="0" smtClean="0"/>
                        <a:t> 418</a:t>
                      </a:r>
                      <a:endParaRPr lang="en-ZA" sz="2400" dirty="0"/>
                    </a:p>
                  </a:txBody>
                  <a:tcPr/>
                </a:tc>
                <a:extLst>
                  <a:ext uri="{0D108BD9-81ED-4DB2-BD59-A6C34878D82A}">
                    <a16:rowId xmlns:a16="http://schemas.microsoft.com/office/drawing/2014/main" val="1964428108"/>
                  </a:ext>
                </a:extLst>
              </a:tr>
              <a:tr h="674664">
                <a:tc>
                  <a:txBody>
                    <a:bodyPr/>
                    <a:lstStyle/>
                    <a:p>
                      <a:r>
                        <a:rPr lang="en-GB" sz="2400" dirty="0" smtClean="0"/>
                        <a:t>Transfers and subsidies</a:t>
                      </a:r>
                      <a:endParaRPr lang="en-ZA" sz="2400" dirty="0"/>
                    </a:p>
                  </a:txBody>
                  <a:tcPr/>
                </a:tc>
                <a:tc>
                  <a:txBody>
                    <a:bodyPr/>
                    <a:lstStyle/>
                    <a:p>
                      <a:pPr algn="r"/>
                      <a:r>
                        <a:rPr lang="en-GB" sz="2400" dirty="0" smtClean="0"/>
                        <a:t>21</a:t>
                      </a:r>
                      <a:r>
                        <a:rPr lang="en-GB" sz="2400" baseline="0" dirty="0" smtClean="0"/>
                        <a:t> 150 175</a:t>
                      </a:r>
                      <a:endParaRPr lang="en-ZA" sz="2400" dirty="0"/>
                    </a:p>
                  </a:txBody>
                  <a:tcPr/>
                </a:tc>
                <a:tc>
                  <a:txBody>
                    <a:bodyPr/>
                    <a:lstStyle/>
                    <a:p>
                      <a:pPr algn="r"/>
                      <a:r>
                        <a:rPr lang="en-GB" sz="2400" dirty="0" smtClean="0"/>
                        <a:t>(2</a:t>
                      </a:r>
                      <a:r>
                        <a:rPr lang="en-GB" sz="2400" baseline="0" dirty="0" smtClean="0"/>
                        <a:t> 353 342</a:t>
                      </a:r>
                      <a:r>
                        <a:rPr lang="en-GB" sz="2400" dirty="0" smtClean="0"/>
                        <a:t>)</a:t>
                      </a:r>
                      <a:endParaRPr lang="en-ZA" sz="2400" dirty="0"/>
                    </a:p>
                  </a:txBody>
                  <a:tcPr/>
                </a:tc>
                <a:tc>
                  <a:txBody>
                    <a:bodyPr/>
                    <a:lstStyle/>
                    <a:p>
                      <a:pPr algn="r"/>
                      <a:r>
                        <a:rPr lang="en-GB" sz="2400" dirty="0" smtClean="0"/>
                        <a:t>18</a:t>
                      </a:r>
                      <a:r>
                        <a:rPr lang="en-GB" sz="2400" baseline="0" dirty="0" smtClean="0"/>
                        <a:t> 796 833</a:t>
                      </a:r>
                      <a:endParaRPr lang="en-ZA" sz="2400" dirty="0"/>
                    </a:p>
                  </a:txBody>
                  <a:tcPr/>
                </a:tc>
                <a:extLst>
                  <a:ext uri="{0D108BD9-81ED-4DB2-BD59-A6C34878D82A}">
                    <a16:rowId xmlns:a16="http://schemas.microsoft.com/office/drawing/2014/main" val="753263991"/>
                  </a:ext>
                </a:extLst>
              </a:tr>
              <a:tr h="735870">
                <a:tc>
                  <a:txBody>
                    <a:bodyPr/>
                    <a:lstStyle/>
                    <a:p>
                      <a:r>
                        <a:rPr lang="en-GB" sz="2400" dirty="0" smtClean="0"/>
                        <a:t>Payments of Capital assets</a:t>
                      </a:r>
                      <a:endParaRPr lang="en-ZA" sz="2400" dirty="0"/>
                    </a:p>
                  </a:txBody>
                  <a:tcPr/>
                </a:tc>
                <a:tc>
                  <a:txBody>
                    <a:bodyPr/>
                    <a:lstStyle/>
                    <a:p>
                      <a:pPr algn="r"/>
                      <a:r>
                        <a:rPr lang="en-GB" sz="2400" dirty="0" smtClean="0"/>
                        <a:t>1</a:t>
                      </a:r>
                      <a:r>
                        <a:rPr lang="en-GB" sz="2400" baseline="0" dirty="0" smtClean="0"/>
                        <a:t> 509 245</a:t>
                      </a:r>
                      <a:endParaRPr lang="en-ZA" sz="2400" dirty="0"/>
                    </a:p>
                  </a:txBody>
                  <a:tcPr/>
                </a:tc>
                <a:tc>
                  <a:txBody>
                    <a:bodyPr/>
                    <a:lstStyle/>
                    <a:p>
                      <a:pPr algn="r"/>
                      <a:r>
                        <a:rPr lang="en-GB" sz="2400" dirty="0" smtClean="0"/>
                        <a:t>540 000</a:t>
                      </a:r>
                      <a:endParaRPr lang="en-ZA" sz="2400" dirty="0"/>
                    </a:p>
                  </a:txBody>
                  <a:tcPr/>
                </a:tc>
                <a:tc>
                  <a:txBody>
                    <a:bodyPr/>
                    <a:lstStyle/>
                    <a:p>
                      <a:pPr algn="r"/>
                      <a:r>
                        <a:rPr lang="en-ZA" sz="2400" dirty="0" smtClean="0"/>
                        <a:t>2 049 245</a:t>
                      </a:r>
                      <a:endParaRPr lang="en-ZA" sz="2400" dirty="0"/>
                    </a:p>
                  </a:txBody>
                  <a:tcPr/>
                </a:tc>
                <a:extLst>
                  <a:ext uri="{0D108BD9-81ED-4DB2-BD59-A6C34878D82A}">
                    <a16:rowId xmlns:a16="http://schemas.microsoft.com/office/drawing/2014/main" val="3877600700"/>
                  </a:ext>
                </a:extLst>
              </a:tr>
              <a:tr h="674664">
                <a:tc>
                  <a:txBody>
                    <a:bodyPr/>
                    <a:lstStyle/>
                    <a:p>
                      <a:r>
                        <a:rPr lang="en-GB" sz="2400" b="1" dirty="0" smtClean="0"/>
                        <a:t>Total</a:t>
                      </a:r>
                      <a:endParaRPr lang="en-ZA" sz="2400" b="1" dirty="0"/>
                    </a:p>
                  </a:txBody>
                  <a:tcPr/>
                </a:tc>
                <a:tc>
                  <a:txBody>
                    <a:bodyPr/>
                    <a:lstStyle/>
                    <a:p>
                      <a:pPr algn="r"/>
                      <a:r>
                        <a:rPr lang="en-GB" sz="2400" b="1" dirty="0" smtClean="0"/>
                        <a:t>25</a:t>
                      </a:r>
                      <a:r>
                        <a:rPr lang="en-GB" sz="2400" b="1" baseline="0" dirty="0" smtClean="0"/>
                        <a:t> 328 232</a:t>
                      </a:r>
                      <a:endParaRPr lang="en-ZA" sz="2400" b="1" dirty="0"/>
                    </a:p>
                  </a:txBody>
                  <a:tcPr/>
                </a:tc>
                <a:tc>
                  <a:txBody>
                    <a:bodyPr/>
                    <a:lstStyle/>
                    <a:p>
                      <a:pPr algn="r"/>
                      <a:r>
                        <a:rPr lang="en-GB" sz="2400" b="1" dirty="0" smtClean="0"/>
                        <a:t>(2</a:t>
                      </a:r>
                      <a:r>
                        <a:rPr lang="en-GB" sz="2400" b="1" baseline="0" dirty="0" smtClean="0"/>
                        <a:t> 095 198)</a:t>
                      </a:r>
                      <a:endParaRPr lang="en-ZA" sz="2400" b="1" dirty="0"/>
                    </a:p>
                  </a:txBody>
                  <a:tcPr/>
                </a:tc>
                <a:tc>
                  <a:txBody>
                    <a:bodyPr/>
                    <a:lstStyle/>
                    <a:p>
                      <a:pPr algn="r"/>
                      <a:r>
                        <a:rPr lang="en-GB" sz="2400" b="1" dirty="0" smtClean="0"/>
                        <a:t>23</a:t>
                      </a:r>
                      <a:r>
                        <a:rPr lang="en-GB" sz="2400" b="1" baseline="0" dirty="0" smtClean="0"/>
                        <a:t> 233 034</a:t>
                      </a:r>
                      <a:endParaRPr lang="en-ZA" sz="2400" b="1" dirty="0"/>
                    </a:p>
                  </a:txBody>
                  <a:tcPr/>
                </a:tc>
                <a:extLst>
                  <a:ext uri="{0D108BD9-81ED-4DB2-BD59-A6C34878D82A}">
                    <a16:rowId xmlns:a16="http://schemas.microsoft.com/office/drawing/2014/main" val="1579497142"/>
                  </a:ext>
                </a:extLst>
              </a:tr>
            </a:tbl>
          </a:graphicData>
        </a:graphic>
      </p:graphicFrame>
    </p:spTree>
    <p:custDataLst>
      <p:tags r:id="rId1"/>
    </p:custDataLst>
    <p:extLst>
      <p:ext uri="{BB962C8B-B14F-4D97-AF65-F5344CB8AC3E}">
        <p14:creationId xmlns:p14="http://schemas.microsoft.com/office/powerpoint/2010/main" val="30793047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0"/>
            <a:ext cx="11521280" cy="908720"/>
          </a:xfrm>
        </p:spPr>
        <p:txBody>
          <a:bodyPr>
            <a:normAutofit/>
          </a:bodyPr>
          <a:lstStyle/>
          <a:p>
            <a:r>
              <a:rPr lang="en-GB" sz="4000" b="1" dirty="0">
                <a:solidFill>
                  <a:schemeClr val="accent2">
                    <a:lumMod val="75000"/>
                  </a:schemeClr>
                </a:solidFill>
              </a:rPr>
              <a:t>ECONOMIC CLASSIFICATION REASONS</a:t>
            </a:r>
            <a:endParaRPr lang="en-ZA" sz="4000" b="1" dirty="0">
              <a:solidFill>
                <a:schemeClr val="accent2">
                  <a:lumMod val="75000"/>
                </a:schemeClr>
              </a:solidFill>
            </a:endParaRPr>
          </a:p>
        </p:txBody>
      </p:sp>
      <p:sp>
        <p:nvSpPr>
          <p:cNvPr id="3" name="Content Placeholder 2"/>
          <p:cNvSpPr>
            <a:spLocks noGrp="1"/>
          </p:cNvSpPr>
          <p:nvPr>
            <p:ph idx="1"/>
          </p:nvPr>
        </p:nvSpPr>
        <p:spPr>
          <a:xfrm>
            <a:off x="191344" y="798164"/>
            <a:ext cx="11809312" cy="5367140"/>
          </a:xfrm>
        </p:spPr>
        <p:txBody>
          <a:bodyPr>
            <a:noAutofit/>
          </a:bodyPr>
          <a:lstStyle/>
          <a:p>
            <a:pPr algn="just">
              <a:lnSpc>
                <a:spcPct val="150000"/>
              </a:lnSpc>
              <a:spcBef>
                <a:spcPts val="0"/>
              </a:spcBef>
              <a:buClr>
                <a:srgbClr val="C0504D">
                  <a:lumMod val="50000"/>
                </a:srgbClr>
              </a:buClr>
              <a:defRPr/>
            </a:pPr>
            <a:r>
              <a:rPr lang="en-US" sz="2000" b="1" dirty="0" smtClean="0">
                <a:cs typeface="Arial" panose="020B0604020202020204" pitchFamily="34" charset="0"/>
              </a:rPr>
              <a:t>SAVING </a:t>
            </a:r>
            <a:r>
              <a:rPr lang="en-US" sz="2000" dirty="0">
                <a:cs typeface="Arial" panose="020B0604020202020204" pitchFamily="34" charset="0"/>
              </a:rPr>
              <a:t>will be realised on items such </a:t>
            </a:r>
            <a:r>
              <a:rPr lang="en-US" sz="2000" dirty="0" smtClean="0">
                <a:cs typeface="Arial" panose="020B0604020202020204" pitchFamily="34" charset="0"/>
              </a:rPr>
              <a:t>as:</a:t>
            </a:r>
          </a:p>
          <a:p>
            <a:pPr lvl="1" algn="just">
              <a:lnSpc>
                <a:spcPct val="150000"/>
              </a:lnSpc>
              <a:spcBef>
                <a:spcPts val="0"/>
              </a:spcBef>
              <a:buClr>
                <a:srgbClr val="C0504D">
                  <a:lumMod val="50000"/>
                </a:srgbClr>
              </a:buClr>
              <a:defRPr/>
            </a:pPr>
            <a:r>
              <a:rPr lang="en-US" sz="2000" dirty="0">
                <a:cs typeface="Arial" panose="020B0604020202020204" pitchFamily="34" charset="0"/>
              </a:rPr>
              <a:t> </a:t>
            </a:r>
            <a:r>
              <a:rPr lang="en-US" sz="2000" b="1" dirty="0">
                <a:cs typeface="Arial" panose="020B0604020202020204" pitchFamily="34" charset="0"/>
              </a:rPr>
              <a:t>catering, travelling and subsistence </a:t>
            </a:r>
            <a:r>
              <a:rPr lang="en-US" sz="2000" dirty="0">
                <a:cs typeface="Arial" panose="020B0604020202020204" pitchFamily="34" charset="0"/>
              </a:rPr>
              <a:t>as most of travelling will not be taking place due to COVID 19. </a:t>
            </a:r>
          </a:p>
          <a:p>
            <a:pPr lvl="1" algn="just">
              <a:lnSpc>
                <a:spcPct val="150000"/>
              </a:lnSpc>
              <a:spcBef>
                <a:spcPts val="0"/>
              </a:spcBef>
              <a:buClr>
                <a:srgbClr val="C0504D">
                  <a:lumMod val="50000"/>
                </a:srgbClr>
              </a:buClr>
              <a:defRPr/>
            </a:pPr>
            <a:r>
              <a:rPr lang="en-US" sz="2000" b="1" dirty="0">
                <a:cs typeface="Arial" panose="020B0604020202020204" pitchFamily="34" charset="0"/>
              </a:rPr>
              <a:t>Training will also not take place </a:t>
            </a:r>
            <a:r>
              <a:rPr lang="en-US" sz="2000" dirty="0">
                <a:cs typeface="Arial" panose="020B0604020202020204" pitchFamily="34" charset="0"/>
              </a:rPr>
              <a:t>as well as catering for meetings. </a:t>
            </a:r>
          </a:p>
          <a:p>
            <a:pPr lvl="1" algn="just">
              <a:lnSpc>
                <a:spcPct val="150000"/>
              </a:lnSpc>
              <a:spcBef>
                <a:spcPts val="0"/>
              </a:spcBef>
              <a:buClr>
                <a:srgbClr val="C0504D">
                  <a:lumMod val="50000"/>
                </a:srgbClr>
              </a:buClr>
              <a:defRPr/>
            </a:pPr>
            <a:r>
              <a:rPr lang="en-US" sz="2000" dirty="0">
                <a:cs typeface="Arial" panose="020B0604020202020204" pitchFamily="34" charset="0"/>
              </a:rPr>
              <a:t>There will also be </a:t>
            </a:r>
            <a:r>
              <a:rPr lang="en-US" sz="2000" b="1" dirty="0">
                <a:cs typeface="Arial" panose="020B0604020202020204" pitchFamily="34" charset="0"/>
              </a:rPr>
              <a:t>no need to hire venues for meetings</a:t>
            </a:r>
            <a:r>
              <a:rPr lang="en-US" sz="2000" dirty="0">
                <a:cs typeface="Arial" panose="020B0604020202020204" pitchFamily="34" charset="0"/>
              </a:rPr>
              <a:t> as the teleconferencing/virtual meetings are </a:t>
            </a:r>
            <a:r>
              <a:rPr lang="en-US" sz="2000" dirty="0" err="1">
                <a:cs typeface="Arial" panose="020B0604020202020204" pitchFamily="34" charset="0"/>
              </a:rPr>
              <a:t>utilised</a:t>
            </a:r>
            <a:r>
              <a:rPr lang="en-US" sz="2000" dirty="0">
                <a:cs typeface="Arial" panose="020B0604020202020204" pitchFamily="34" charset="0"/>
              </a:rPr>
              <a:t>. </a:t>
            </a:r>
          </a:p>
          <a:p>
            <a:pPr lvl="1" algn="just">
              <a:lnSpc>
                <a:spcPct val="150000"/>
              </a:lnSpc>
              <a:spcBef>
                <a:spcPts val="0"/>
              </a:spcBef>
              <a:buClr>
                <a:srgbClr val="C0504D">
                  <a:lumMod val="50000"/>
                </a:srgbClr>
              </a:buClr>
              <a:defRPr/>
            </a:pPr>
            <a:r>
              <a:rPr lang="en-US" sz="2000" dirty="0">
                <a:cs typeface="Arial" panose="020B0604020202020204" pitchFamily="34" charset="0"/>
              </a:rPr>
              <a:t>Earmarked funds such as </a:t>
            </a:r>
            <a:r>
              <a:rPr lang="en-US" sz="2000" b="1" dirty="0">
                <a:cs typeface="Arial" panose="020B0604020202020204" pitchFamily="34" charset="0"/>
              </a:rPr>
              <a:t>Matric Second Chance and Workbooks will also have savings</a:t>
            </a:r>
            <a:r>
              <a:rPr lang="en-US" sz="2000" dirty="0">
                <a:cs typeface="Arial" panose="020B0604020202020204" pitchFamily="34" charset="0"/>
              </a:rPr>
              <a:t>. </a:t>
            </a:r>
            <a:endParaRPr lang="en-US" sz="2000" b="1" dirty="0">
              <a:cs typeface="Arial" panose="020B0604020202020204" pitchFamily="34" charset="0"/>
            </a:endParaRPr>
          </a:p>
          <a:p>
            <a:pPr marL="0" indent="0" algn="just">
              <a:lnSpc>
                <a:spcPct val="150000"/>
              </a:lnSpc>
              <a:spcBef>
                <a:spcPts val="0"/>
              </a:spcBef>
              <a:buClr>
                <a:srgbClr val="C0504D">
                  <a:lumMod val="50000"/>
                </a:srgbClr>
              </a:buClr>
              <a:buNone/>
              <a:defRPr/>
            </a:pPr>
            <a:r>
              <a:rPr lang="en-US" sz="2000" b="1" dirty="0" smtClean="0">
                <a:cs typeface="Arial" panose="020B0604020202020204" pitchFamily="34" charset="0"/>
              </a:rPr>
              <a:t>WORKBOOKS</a:t>
            </a:r>
          </a:p>
          <a:p>
            <a:pPr algn="just">
              <a:lnSpc>
                <a:spcPct val="150000"/>
              </a:lnSpc>
              <a:spcBef>
                <a:spcPts val="0"/>
              </a:spcBef>
              <a:buClr>
                <a:srgbClr val="C0504D">
                  <a:lumMod val="50000"/>
                </a:srgbClr>
              </a:buClr>
              <a:defRPr/>
            </a:pPr>
            <a:r>
              <a:rPr lang="en-US" sz="2000" dirty="0" smtClean="0">
                <a:cs typeface="Arial" panose="020B0604020202020204" pitchFamily="34" charset="0"/>
              </a:rPr>
              <a:t>The </a:t>
            </a:r>
            <a:r>
              <a:rPr lang="en-US" sz="2000" dirty="0">
                <a:cs typeface="Arial" panose="020B0604020202020204" pitchFamily="34" charset="0"/>
              </a:rPr>
              <a:t>current budget </a:t>
            </a:r>
            <a:r>
              <a:rPr lang="en-US" sz="2000" b="1" dirty="0">
                <a:cs typeface="Arial" panose="020B0604020202020204" pitchFamily="34" charset="0"/>
              </a:rPr>
              <a:t>reduction of </a:t>
            </a:r>
            <a:r>
              <a:rPr lang="en-US" sz="2000" b="1" dirty="0" smtClean="0">
                <a:cs typeface="Arial" panose="020B0604020202020204" pitchFamily="34" charset="0"/>
              </a:rPr>
              <a:t>R71 million </a:t>
            </a:r>
            <a:r>
              <a:rPr lang="en-US" sz="2000" b="1" dirty="0">
                <a:cs typeface="Arial" panose="020B0604020202020204" pitchFamily="34" charset="0"/>
              </a:rPr>
              <a:t>is not going to have a negative effect on the workbook project</a:t>
            </a:r>
            <a:r>
              <a:rPr lang="en-US" sz="2000" dirty="0">
                <a:cs typeface="Arial" panose="020B0604020202020204" pitchFamily="34" charset="0"/>
              </a:rPr>
              <a:t>. </a:t>
            </a:r>
            <a:r>
              <a:rPr lang="en-US" sz="2000" dirty="0" smtClean="0">
                <a:cs typeface="Arial" panose="020B0604020202020204" pitchFamily="34" charset="0"/>
              </a:rPr>
              <a:t>For </a:t>
            </a:r>
            <a:r>
              <a:rPr lang="en-US" sz="2000" dirty="0">
                <a:cs typeface="Arial" panose="020B0604020202020204" pitchFamily="34" charset="0"/>
              </a:rPr>
              <a:t>the 2021 academic year, there are workbooks that were initially earmarked for donation to poor private schools, these books will no longer be donated to the private schools but will now be sent to public schools to fill the budget short </a:t>
            </a:r>
            <a:r>
              <a:rPr lang="en-US" sz="2000" dirty="0" smtClean="0">
                <a:cs typeface="Arial" panose="020B0604020202020204" pitchFamily="34" charset="0"/>
              </a:rPr>
              <a:t>fall</a:t>
            </a:r>
            <a:r>
              <a:rPr lang="en-US" sz="2000" dirty="0">
                <a:cs typeface="Arial" panose="020B0604020202020204" pitchFamily="34" charset="0"/>
              </a:rPr>
              <a:t>.</a:t>
            </a:r>
          </a:p>
        </p:txBody>
      </p:sp>
      <p:pic>
        <p:nvPicPr>
          <p:cNvPr id="4" name="Picture 3"/>
          <p:cNvPicPr>
            <a:picLocks noChangeAspect="1"/>
          </p:cNvPicPr>
          <p:nvPr/>
        </p:nvPicPr>
        <p:blipFill>
          <a:blip r:embed="rId3"/>
          <a:stretch>
            <a:fillRect/>
          </a:stretch>
        </p:blipFill>
        <p:spPr>
          <a:xfrm>
            <a:off x="119336" y="6021288"/>
            <a:ext cx="2232248" cy="836712"/>
          </a:xfrm>
          <a:prstGeom prst="rect">
            <a:avLst/>
          </a:prstGeom>
        </p:spPr>
      </p:pic>
      <p:sp>
        <p:nvSpPr>
          <p:cNvPr id="5" name="Slide Number Placeholder 4"/>
          <p:cNvSpPr>
            <a:spLocks noGrp="1"/>
          </p:cNvSpPr>
          <p:nvPr>
            <p:ph type="sldNum" sz="quarter" idx="4294967295"/>
          </p:nvPr>
        </p:nvSpPr>
        <p:spPr>
          <a:xfrm>
            <a:off x="8737600" y="6356352"/>
            <a:ext cx="1246832" cy="365125"/>
          </a:xfrm>
        </p:spPr>
        <p:txBody>
          <a:bodyPr/>
          <a:lstStyle/>
          <a:p>
            <a:fld id="{E2C0AE55-7E06-4976-960B-3D98813CB3CF}" type="slidenum">
              <a:rPr lang="en-ZA" smtClean="0">
                <a:solidFill>
                  <a:prstClr val="black">
                    <a:tint val="75000"/>
                  </a:prstClr>
                </a:solidFill>
              </a:rPr>
              <a:pPr/>
              <a:t>25</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val="39226074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36" y="0"/>
            <a:ext cx="12072664" cy="764704"/>
          </a:xfrm>
        </p:spPr>
        <p:txBody>
          <a:bodyPr>
            <a:noAutofit/>
          </a:bodyPr>
          <a:lstStyle/>
          <a:p>
            <a:r>
              <a:rPr lang="en-GB" b="1" dirty="0">
                <a:solidFill>
                  <a:schemeClr val="accent2">
                    <a:lumMod val="75000"/>
                  </a:schemeClr>
                </a:solidFill>
              </a:rPr>
              <a:t>ECONOMIC CLASSIFICATION REASONS (</a:t>
            </a:r>
            <a:r>
              <a:rPr lang="en-GB" b="1" dirty="0" err="1">
                <a:solidFill>
                  <a:schemeClr val="accent2">
                    <a:lumMod val="75000"/>
                  </a:schemeClr>
                </a:solidFill>
              </a:rPr>
              <a:t>Cont</a:t>
            </a:r>
            <a:r>
              <a:rPr lang="en-GB" b="1" dirty="0">
                <a:solidFill>
                  <a:schemeClr val="accent2">
                    <a:lumMod val="75000"/>
                  </a:schemeClr>
                </a:solidFill>
              </a:rPr>
              <a:t>…)</a:t>
            </a:r>
            <a:endParaRPr lang="en-ZA" b="1" dirty="0">
              <a:solidFill>
                <a:schemeClr val="accent2">
                  <a:lumMod val="75000"/>
                </a:schemeClr>
              </a:solidFill>
            </a:endParaRPr>
          </a:p>
        </p:txBody>
      </p:sp>
      <p:sp>
        <p:nvSpPr>
          <p:cNvPr id="3" name="Content Placeholder 2"/>
          <p:cNvSpPr>
            <a:spLocks noGrp="1"/>
          </p:cNvSpPr>
          <p:nvPr>
            <p:ph idx="1"/>
          </p:nvPr>
        </p:nvSpPr>
        <p:spPr>
          <a:xfrm>
            <a:off x="0" y="692696"/>
            <a:ext cx="12192000" cy="5663654"/>
          </a:xfrm>
        </p:spPr>
        <p:txBody>
          <a:bodyPr>
            <a:noAutofit/>
          </a:bodyPr>
          <a:lstStyle/>
          <a:p>
            <a:pPr marL="0" indent="0" algn="just">
              <a:lnSpc>
                <a:spcPct val="150000"/>
              </a:lnSpc>
              <a:spcBef>
                <a:spcPts val="0"/>
              </a:spcBef>
              <a:buClr>
                <a:srgbClr val="C0504D">
                  <a:lumMod val="50000"/>
                </a:srgbClr>
              </a:buClr>
              <a:buNone/>
              <a:defRPr/>
            </a:pPr>
            <a:r>
              <a:rPr lang="en-ZA" sz="2400" b="1" dirty="0"/>
              <a:t>SECOND CHANCE MATRIC PROGRAMME (SCMP)</a:t>
            </a:r>
          </a:p>
          <a:p>
            <a:pPr marL="0" indent="0" algn="just">
              <a:lnSpc>
                <a:spcPct val="150000"/>
              </a:lnSpc>
              <a:spcBef>
                <a:spcPts val="0"/>
              </a:spcBef>
              <a:buClr>
                <a:srgbClr val="C0504D">
                  <a:lumMod val="50000"/>
                </a:srgbClr>
              </a:buClr>
              <a:buNone/>
              <a:defRPr/>
            </a:pPr>
            <a:r>
              <a:rPr lang="en-US" sz="1800" dirty="0">
                <a:cs typeface="Arial" panose="020B0604020202020204" pitchFamily="34" charset="0"/>
              </a:rPr>
              <a:t>The budget allocated for other activities of the SCMP has been </a:t>
            </a:r>
            <a:r>
              <a:rPr lang="en-US" sz="1800" b="1" dirty="0">
                <a:cs typeface="Arial" panose="020B0604020202020204" pitchFamily="34" charset="0"/>
              </a:rPr>
              <a:t>reduced to fit into the new total budget of R37 million. </a:t>
            </a:r>
          </a:p>
          <a:p>
            <a:pPr marL="0" indent="0" algn="just">
              <a:lnSpc>
                <a:spcPct val="150000"/>
              </a:lnSpc>
              <a:spcBef>
                <a:spcPts val="0"/>
              </a:spcBef>
              <a:buClr>
                <a:srgbClr val="C0504D">
                  <a:lumMod val="50000"/>
                </a:srgbClr>
              </a:buClr>
              <a:buNone/>
              <a:defRPr/>
            </a:pPr>
            <a:r>
              <a:rPr lang="en-US" sz="1800" dirty="0"/>
              <a:t>The following activities may be </a:t>
            </a:r>
            <a:r>
              <a:rPr lang="en-US" sz="1800" b="1" dirty="0"/>
              <a:t>partly</a:t>
            </a:r>
            <a:r>
              <a:rPr lang="en-US" sz="1800" dirty="0"/>
              <a:t> or </a:t>
            </a:r>
            <a:r>
              <a:rPr lang="en-US" sz="1800" b="1" dirty="0"/>
              <a:t>not be implemented at all</a:t>
            </a:r>
            <a:r>
              <a:rPr lang="en-US" sz="1800" dirty="0"/>
              <a:t>: </a:t>
            </a:r>
          </a:p>
          <a:p>
            <a:pPr algn="just">
              <a:lnSpc>
                <a:spcPct val="150000"/>
              </a:lnSpc>
              <a:spcBef>
                <a:spcPts val="0"/>
              </a:spcBef>
              <a:buClr>
                <a:srgbClr val="C0504D">
                  <a:lumMod val="50000"/>
                </a:srgbClr>
              </a:buClr>
              <a:defRPr/>
            </a:pPr>
            <a:r>
              <a:rPr lang="en-US" sz="1600" dirty="0"/>
              <a:t>Out of 9 Career </a:t>
            </a:r>
            <a:r>
              <a:rPr lang="en-US" sz="1600" b="1" dirty="0"/>
              <a:t>Outreach events, only 4 will be organised instead</a:t>
            </a:r>
            <a:r>
              <a:rPr lang="en-US" sz="1600" dirty="0"/>
              <a:t>; </a:t>
            </a:r>
          </a:p>
          <a:p>
            <a:pPr algn="just">
              <a:lnSpc>
                <a:spcPct val="150000"/>
              </a:lnSpc>
              <a:spcBef>
                <a:spcPts val="0"/>
              </a:spcBef>
              <a:buClr>
                <a:srgbClr val="C0504D">
                  <a:lumMod val="50000"/>
                </a:srgbClr>
              </a:buClr>
              <a:defRPr/>
            </a:pPr>
            <a:r>
              <a:rPr lang="en-US" sz="1600" dirty="0"/>
              <a:t>Monitoring of </a:t>
            </a:r>
            <a:r>
              <a:rPr lang="en-US" sz="1600" b="1" dirty="0"/>
              <a:t>the face-to-face classes </a:t>
            </a:r>
            <a:r>
              <a:rPr lang="en-US" sz="1600" dirty="0"/>
              <a:t>will be limited to data collection through a tool conducted by </a:t>
            </a:r>
            <a:r>
              <a:rPr lang="en-US" sz="1600" dirty="0" err="1"/>
              <a:t>centre</a:t>
            </a:r>
            <a:r>
              <a:rPr lang="en-US" sz="1600" dirty="0"/>
              <a:t> managers; </a:t>
            </a:r>
          </a:p>
          <a:p>
            <a:pPr algn="just">
              <a:lnSpc>
                <a:spcPct val="150000"/>
              </a:lnSpc>
              <a:spcBef>
                <a:spcPts val="0"/>
              </a:spcBef>
              <a:buClr>
                <a:srgbClr val="C0504D">
                  <a:lumMod val="50000"/>
                </a:srgbClr>
              </a:buClr>
              <a:defRPr/>
            </a:pPr>
            <a:r>
              <a:rPr lang="en-US" sz="1600" dirty="0"/>
              <a:t>The </a:t>
            </a:r>
            <a:r>
              <a:rPr lang="en-US" sz="1600" b="1" dirty="0"/>
              <a:t>appointment of the officials </a:t>
            </a:r>
            <a:r>
              <a:rPr lang="en-US" sz="1600" dirty="0"/>
              <a:t>to coordinate the SCMP in Provinces will not be done; </a:t>
            </a:r>
          </a:p>
          <a:p>
            <a:pPr algn="just">
              <a:lnSpc>
                <a:spcPct val="150000"/>
              </a:lnSpc>
              <a:spcBef>
                <a:spcPts val="0"/>
              </a:spcBef>
              <a:buClr>
                <a:srgbClr val="C0504D">
                  <a:lumMod val="50000"/>
                </a:srgbClr>
              </a:buClr>
              <a:defRPr/>
            </a:pPr>
            <a:r>
              <a:rPr lang="en-US" sz="1600" dirty="0"/>
              <a:t>The </a:t>
            </a:r>
            <a:r>
              <a:rPr lang="en-US" sz="1600" b="1" dirty="0"/>
              <a:t>development of study Guides for additional subjects </a:t>
            </a:r>
            <a:r>
              <a:rPr lang="en-US" sz="1600" dirty="0"/>
              <a:t>to increase the subject offering of the </a:t>
            </a:r>
            <a:r>
              <a:rPr lang="en-US" sz="1600" dirty="0" err="1"/>
              <a:t>programme</a:t>
            </a:r>
            <a:r>
              <a:rPr lang="en-US" sz="1600" dirty="0"/>
              <a:t> will be done;</a:t>
            </a:r>
          </a:p>
          <a:p>
            <a:pPr algn="just">
              <a:lnSpc>
                <a:spcPct val="150000"/>
              </a:lnSpc>
              <a:spcBef>
                <a:spcPts val="0"/>
              </a:spcBef>
              <a:buClr>
                <a:srgbClr val="C0504D">
                  <a:lumMod val="50000"/>
                </a:srgbClr>
              </a:buClr>
              <a:defRPr/>
            </a:pPr>
            <a:r>
              <a:rPr lang="en-US" sz="1600" dirty="0"/>
              <a:t>The </a:t>
            </a:r>
            <a:r>
              <a:rPr lang="en-US" sz="1600" b="1" dirty="0"/>
              <a:t>appointment of a psycho-socio service provider </a:t>
            </a:r>
            <a:r>
              <a:rPr lang="en-US" sz="1600" dirty="0"/>
              <a:t>to conduct research and develop online materials will not be done. Materials will be developed internally;</a:t>
            </a:r>
          </a:p>
          <a:p>
            <a:pPr algn="just">
              <a:lnSpc>
                <a:spcPct val="150000"/>
              </a:lnSpc>
              <a:spcBef>
                <a:spcPts val="0"/>
              </a:spcBef>
              <a:buClr>
                <a:srgbClr val="C0504D">
                  <a:lumMod val="50000"/>
                </a:srgbClr>
              </a:buClr>
              <a:defRPr/>
            </a:pPr>
            <a:r>
              <a:rPr lang="en-US" sz="1600" dirty="0"/>
              <a:t>The project to </a:t>
            </a:r>
            <a:r>
              <a:rPr lang="en-US" sz="1600" b="1" dirty="0"/>
              <a:t>convert the current Mind the Gap Study Guides </a:t>
            </a:r>
            <a:r>
              <a:rPr lang="en-US" sz="1600" dirty="0"/>
              <a:t>into the educational short videos will be done; </a:t>
            </a:r>
          </a:p>
          <a:p>
            <a:pPr algn="just">
              <a:lnSpc>
                <a:spcPct val="150000"/>
              </a:lnSpc>
              <a:spcBef>
                <a:spcPts val="0"/>
              </a:spcBef>
              <a:buClr>
                <a:srgbClr val="C0504D">
                  <a:lumMod val="50000"/>
                </a:srgbClr>
              </a:buClr>
              <a:defRPr/>
            </a:pPr>
            <a:r>
              <a:rPr lang="en-US" sz="1600" b="1" dirty="0"/>
              <a:t>Budget for the Communication project </a:t>
            </a:r>
            <a:r>
              <a:rPr lang="en-US" sz="1600" dirty="0"/>
              <a:t>will be reduced - The project intends to use media platforms to raise the awareness about the offerings of the </a:t>
            </a:r>
            <a:r>
              <a:rPr lang="en-US" sz="1600" dirty="0" err="1"/>
              <a:t>Programme</a:t>
            </a:r>
            <a:r>
              <a:rPr lang="en-US" sz="1600" dirty="0"/>
              <a:t>; </a:t>
            </a:r>
          </a:p>
          <a:p>
            <a:pPr algn="just">
              <a:lnSpc>
                <a:spcPct val="150000"/>
              </a:lnSpc>
              <a:spcBef>
                <a:spcPts val="0"/>
              </a:spcBef>
              <a:buClr>
                <a:srgbClr val="C0504D">
                  <a:lumMod val="50000"/>
                </a:srgbClr>
              </a:buClr>
              <a:defRPr/>
            </a:pPr>
            <a:r>
              <a:rPr lang="en-US" sz="1600" dirty="0"/>
              <a:t>The </a:t>
            </a:r>
            <a:r>
              <a:rPr lang="en-US" sz="1600" b="1" dirty="0"/>
              <a:t>printing of promotional materials </a:t>
            </a:r>
            <a:r>
              <a:rPr lang="en-US" sz="1600" dirty="0"/>
              <a:t>will be reduced; and </a:t>
            </a:r>
          </a:p>
          <a:p>
            <a:pPr algn="just">
              <a:lnSpc>
                <a:spcPct val="150000"/>
              </a:lnSpc>
              <a:spcBef>
                <a:spcPts val="0"/>
              </a:spcBef>
              <a:buClr>
                <a:srgbClr val="C0504D">
                  <a:lumMod val="50000"/>
                </a:srgbClr>
              </a:buClr>
              <a:defRPr/>
            </a:pPr>
            <a:r>
              <a:rPr lang="en-US" sz="1600" dirty="0"/>
              <a:t>Public </a:t>
            </a:r>
            <a:r>
              <a:rPr lang="en-US" sz="1800" dirty="0"/>
              <a:t>r</a:t>
            </a:r>
            <a:r>
              <a:rPr lang="en-US" sz="1800" b="1" dirty="0"/>
              <a:t>oadshows </a:t>
            </a:r>
            <a:r>
              <a:rPr lang="en-US" sz="1800" dirty="0"/>
              <a:t>will be cancelled.</a:t>
            </a:r>
          </a:p>
        </p:txBody>
      </p:sp>
      <p:pic>
        <p:nvPicPr>
          <p:cNvPr id="4" name="Picture 3"/>
          <p:cNvPicPr>
            <a:picLocks noChangeAspect="1"/>
          </p:cNvPicPr>
          <p:nvPr/>
        </p:nvPicPr>
        <p:blipFill>
          <a:blip r:embed="rId3"/>
          <a:stretch>
            <a:fillRect/>
          </a:stretch>
        </p:blipFill>
        <p:spPr>
          <a:xfrm>
            <a:off x="191344" y="6228570"/>
            <a:ext cx="2016224" cy="620687"/>
          </a:xfrm>
          <a:prstGeom prst="rect">
            <a:avLst/>
          </a:prstGeom>
        </p:spPr>
      </p:pic>
      <p:sp>
        <p:nvSpPr>
          <p:cNvPr id="5" name="Slide Number Placeholder 4"/>
          <p:cNvSpPr>
            <a:spLocks noGrp="1"/>
          </p:cNvSpPr>
          <p:nvPr>
            <p:ph type="sldNum" sz="quarter" idx="4294967295"/>
          </p:nvPr>
        </p:nvSpPr>
        <p:spPr>
          <a:xfrm>
            <a:off x="8760296" y="6356350"/>
            <a:ext cx="1368152" cy="365125"/>
          </a:xfrm>
        </p:spPr>
        <p:txBody>
          <a:bodyPr/>
          <a:lstStyle/>
          <a:p>
            <a:fld id="{E2C0AE55-7E06-4976-960B-3D98813CB3CF}" type="slidenum">
              <a:rPr lang="en-ZA" smtClean="0">
                <a:solidFill>
                  <a:prstClr val="black">
                    <a:tint val="75000"/>
                  </a:prstClr>
                </a:solidFill>
              </a:rPr>
              <a:pPr/>
              <a:t>26</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val="40602767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84" y="1"/>
            <a:ext cx="10945216" cy="692697"/>
          </a:xfrm>
        </p:spPr>
        <p:txBody>
          <a:bodyPr>
            <a:noAutofit/>
          </a:bodyPr>
          <a:lstStyle/>
          <a:p>
            <a:r>
              <a:rPr lang="en-GB" b="1" dirty="0">
                <a:solidFill>
                  <a:schemeClr val="accent2">
                    <a:lumMod val="75000"/>
                  </a:schemeClr>
                </a:solidFill>
              </a:rPr>
              <a:t>EARMARKED FUNDS </a:t>
            </a:r>
            <a:r>
              <a:rPr lang="en-GB" b="1" dirty="0" smtClean="0">
                <a:solidFill>
                  <a:schemeClr val="accent2">
                    <a:lumMod val="75000"/>
                  </a:schemeClr>
                </a:solidFill>
              </a:rPr>
              <a:t>ALLOCATION</a:t>
            </a:r>
            <a:endParaRPr lang="en-ZA" b="1" dirty="0">
              <a:solidFill>
                <a:schemeClr val="accent2">
                  <a:lumMod val="75000"/>
                </a:schemeClr>
              </a:solidFill>
            </a:endParaRPr>
          </a:p>
        </p:txBody>
      </p:sp>
      <p:sp>
        <p:nvSpPr>
          <p:cNvPr id="3" name="Content Placeholder 2"/>
          <p:cNvSpPr>
            <a:spLocks noGrp="1"/>
          </p:cNvSpPr>
          <p:nvPr>
            <p:ph idx="1"/>
          </p:nvPr>
        </p:nvSpPr>
        <p:spPr/>
        <p:txBody>
          <a:bodyPr>
            <a:normAutofit/>
          </a:bodyPr>
          <a:lstStyle/>
          <a:p>
            <a:pPr lvl="1" algn="just">
              <a:lnSpc>
                <a:spcPct val="150000"/>
              </a:lnSpc>
              <a:spcBef>
                <a:spcPts val="0"/>
              </a:spcBef>
              <a:buClr>
                <a:srgbClr val="C0504D">
                  <a:lumMod val="50000"/>
                </a:srgbClr>
              </a:buClr>
              <a:defRPr/>
            </a:pPr>
            <a:endParaRPr lang="en-ZA" sz="2400" dirty="0">
              <a:latin typeface="Arial" panose="020B0604020202020204" pitchFamily="34" charset="0"/>
              <a:cs typeface="Arial" panose="020B0604020202020204" pitchFamily="34" charset="0"/>
            </a:endParaRPr>
          </a:p>
          <a:p>
            <a:endParaRPr lang="en-ZA" sz="2800" dirty="0"/>
          </a:p>
        </p:txBody>
      </p:sp>
      <p:pic>
        <p:nvPicPr>
          <p:cNvPr id="4" name="Picture 3"/>
          <p:cNvPicPr>
            <a:picLocks noChangeAspect="1"/>
          </p:cNvPicPr>
          <p:nvPr/>
        </p:nvPicPr>
        <p:blipFill>
          <a:blip r:embed="rId3"/>
          <a:stretch>
            <a:fillRect/>
          </a:stretch>
        </p:blipFill>
        <p:spPr>
          <a:xfrm>
            <a:off x="191344" y="6120558"/>
            <a:ext cx="1944216" cy="806829"/>
          </a:xfrm>
          <a:prstGeom prst="rect">
            <a:avLst/>
          </a:prstGeom>
        </p:spPr>
      </p:pic>
      <p:sp>
        <p:nvSpPr>
          <p:cNvPr id="5" name="Slide Number Placeholder 4"/>
          <p:cNvSpPr>
            <a:spLocks noGrp="1"/>
          </p:cNvSpPr>
          <p:nvPr>
            <p:ph type="sldNum" sz="quarter" idx="4294967295"/>
          </p:nvPr>
        </p:nvSpPr>
        <p:spPr>
          <a:xfrm>
            <a:off x="8737600" y="6356352"/>
            <a:ext cx="1462856" cy="365125"/>
          </a:xfrm>
        </p:spPr>
        <p:txBody>
          <a:bodyPr/>
          <a:lstStyle/>
          <a:p>
            <a:fld id="{E2C0AE55-7E06-4976-960B-3D98813CB3CF}" type="slidenum">
              <a:rPr lang="en-ZA" smtClean="0">
                <a:solidFill>
                  <a:prstClr val="black">
                    <a:tint val="75000"/>
                  </a:prstClr>
                </a:solidFill>
              </a:rPr>
              <a:pPr/>
              <a:t>27</a:t>
            </a:fld>
            <a:endParaRPr lang="en-ZA" dirty="0">
              <a:solidFill>
                <a:prstClr val="black">
                  <a:tint val="75000"/>
                </a:prstClr>
              </a:solidFill>
            </a:endParaRPr>
          </a:p>
        </p:txBody>
      </p:sp>
      <p:graphicFrame>
        <p:nvGraphicFramePr>
          <p:cNvPr id="6" name="Table 5"/>
          <p:cNvGraphicFramePr>
            <a:graphicFrameLocks noGrp="1"/>
          </p:cNvGraphicFramePr>
          <p:nvPr/>
        </p:nvGraphicFramePr>
        <p:xfrm>
          <a:off x="3048000" y="1397000"/>
          <a:ext cx="6096000" cy="3708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170548726"/>
                    </a:ext>
                  </a:extLst>
                </a:gridCol>
              </a:tblGrid>
              <a:tr h="370840">
                <a:tc>
                  <a:txBody>
                    <a:bodyPr/>
                    <a:lstStyle/>
                    <a:p>
                      <a:endParaRPr lang="en-ZA" dirty="0"/>
                    </a:p>
                  </a:txBody>
                  <a:tcPr/>
                </a:tc>
                <a:extLst>
                  <a:ext uri="{0D108BD9-81ED-4DB2-BD59-A6C34878D82A}">
                    <a16:rowId xmlns:a16="http://schemas.microsoft.com/office/drawing/2014/main" val="3007324060"/>
                  </a:ext>
                </a:extLst>
              </a:tr>
            </a:tbl>
          </a:graphicData>
        </a:graphic>
      </p:graphicFrame>
      <p:graphicFrame>
        <p:nvGraphicFramePr>
          <p:cNvPr id="7" name="Table 6"/>
          <p:cNvGraphicFramePr>
            <a:graphicFrameLocks noGrp="1"/>
          </p:cNvGraphicFramePr>
          <p:nvPr/>
        </p:nvGraphicFramePr>
        <p:xfrm>
          <a:off x="3048000" y="1397000"/>
          <a:ext cx="6096000" cy="14833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295533360"/>
                    </a:ext>
                  </a:extLst>
                </a:gridCol>
                <a:gridCol w="1524000">
                  <a:extLst>
                    <a:ext uri="{9D8B030D-6E8A-4147-A177-3AD203B41FA5}">
                      <a16:colId xmlns:a16="http://schemas.microsoft.com/office/drawing/2014/main" val="1846343847"/>
                    </a:ext>
                  </a:extLst>
                </a:gridCol>
                <a:gridCol w="1524000">
                  <a:extLst>
                    <a:ext uri="{9D8B030D-6E8A-4147-A177-3AD203B41FA5}">
                      <a16:colId xmlns:a16="http://schemas.microsoft.com/office/drawing/2014/main" val="1151813667"/>
                    </a:ext>
                  </a:extLst>
                </a:gridCol>
                <a:gridCol w="1524000">
                  <a:extLst>
                    <a:ext uri="{9D8B030D-6E8A-4147-A177-3AD203B41FA5}">
                      <a16:colId xmlns:a16="http://schemas.microsoft.com/office/drawing/2014/main" val="2337420231"/>
                    </a:ext>
                  </a:extLst>
                </a:gridCol>
              </a:tblGrid>
              <a:tr h="370840">
                <a:tc>
                  <a:txBody>
                    <a:bodyPr/>
                    <a:lstStyle/>
                    <a:p>
                      <a:endParaRPr lang="en-ZA" dirty="0"/>
                    </a:p>
                  </a:txBody>
                  <a:tcPr/>
                </a:tc>
                <a:tc>
                  <a:txBody>
                    <a:bodyPr/>
                    <a:lstStyle/>
                    <a:p>
                      <a:endParaRPr lang="en-ZA"/>
                    </a:p>
                  </a:txBody>
                  <a:tcPr/>
                </a:tc>
                <a:tc>
                  <a:txBody>
                    <a:bodyPr/>
                    <a:lstStyle/>
                    <a:p>
                      <a:endParaRPr lang="en-ZA"/>
                    </a:p>
                  </a:txBody>
                  <a:tcPr/>
                </a:tc>
                <a:tc>
                  <a:txBody>
                    <a:bodyPr/>
                    <a:lstStyle/>
                    <a:p>
                      <a:endParaRPr lang="en-ZA"/>
                    </a:p>
                  </a:txBody>
                  <a:tcPr/>
                </a:tc>
                <a:extLst>
                  <a:ext uri="{0D108BD9-81ED-4DB2-BD59-A6C34878D82A}">
                    <a16:rowId xmlns:a16="http://schemas.microsoft.com/office/drawing/2014/main" val="1339378055"/>
                  </a:ext>
                </a:extLst>
              </a:tr>
              <a:tr h="370840">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extLst>
                  <a:ext uri="{0D108BD9-81ED-4DB2-BD59-A6C34878D82A}">
                    <a16:rowId xmlns:a16="http://schemas.microsoft.com/office/drawing/2014/main" val="3869529523"/>
                  </a:ext>
                </a:extLst>
              </a:tr>
              <a:tr h="370840">
                <a:tc>
                  <a:txBody>
                    <a:bodyPr/>
                    <a:lstStyle/>
                    <a:p>
                      <a:endParaRPr lang="en-ZA" dirty="0"/>
                    </a:p>
                  </a:txBody>
                  <a:tcPr/>
                </a:tc>
                <a:tc>
                  <a:txBody>
                    <a:bodyPr/>
                    <a:lstStyle/>
                    <a:p>
                      <a:endParaRPr lang="en-ZA" dirty="0"/>
                    </a:p>
                  </a:txBody>
                  <a:tcPr/>
                </a:tc>
                <a:tc>
                  <a:txBody>
                    <a:bodyPr/>
                    <a:lstStyle/>
                    <a:p>
                      <a:endParaRPr lang="en-ZA" dirty="0"/>
                    </a:p>
                  </a:txBody>
                  <a:tcPr/>
                </a:tc>
                <a:tc>
                  <a:txBody>
                    <a:bodyPr/>
                    <a:lstStyle/>
                    <a:p>
                      <a:endParaRPr lang="en-ZA" dirty="0"/>
                    </a:p>
                  </a:txBody>
                  <a:tcPr/>
                </a:tc>
                <a:extLst>
                  <a:ext uri="{0D108BD9-81ED-4DB2-BD59-A6C34878D82A}">
                    <a16:rowId xmlns:a16="http://schemas.microsoft.com/office/drawing/2014/main" val="1018951504"/>
                  </a:ext>
                </a:extLst>
              </a:tr>
              <a:tr h="370840">
                <a:tc>
                  <a:txBody>
                    <a:bodyPr/>
                    <a:lstStyle/>
                    <a:p>
                      <a:endParaRPr lang="en-ZA" dirty="0"/>
                    </a:p>
                  </a:txBody>
                  <a:tcPr/>
                </a:tc>
                <a:tc>
                  <a:txBody>
                    <a:bodyPr/>
                    <a:lstStyle/>
                    <a:p>
                      <a:endParaRPr lang="en-ZA"/>
                    </a:p>
                  </a:txBody>
                  <a:tcPr/>
                </a:tc>
                <a:tc>
                  <a:txBody>
                    <a:bodyPr/>
                    <a:lstStyle/>
                    <a:p>
                      <a:endParaRPr lang="en-ZA"/>
                    </a:p>
                  </a:txBody>
                  <a:tcPr/>
                </a:tc>
                <a:tc>
                  <a:txBody>
                    <a:bodyPr/>
                    <a:lstStyle/>
                    <a:p>
                      <a:endParaRPr lang="en-ZA" dirty="0"/>
                    </a:p>
                  </a:txBody>
                  <a:tcPr/>
                </a:tc>
                <a:extLst>
                  <a:ext uri="{0D108BD9-81ED-4DB2-BD59-A6C34878D82A}">
                    <a16:rowId xmlns:a16="http://schemas.microsoft.com/office/drawing/2014/main" val="4225025786"/>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545026904"/>
              </p:ext>
            </p:extLst>
          </p:nvPr>
        </p:nvGraphicFramePr>
        <p:xfrm>
          <a:off x="1" y="692697"/>
          <a:ext cx="12072662" cy="5449017"/>
        </p:xfrm>
        <a:graphic>
          <a:graphicData uri="http://schemas.openxmlformats.org/drawingml/2006/table">
            <a:tbl>
              <a:tblPr firstRow="1" bandRow="1">
                <a:tableStyleId>{21E4AEA4-8DFA-4A89-87EB-49C32662AFE0}</a:tableStyleId>
              </a:tblPr>
              <a:tblGrid>
                <a:gridCol w="5922966">
                  <a:extLst>
                    <a:ext uri="{9D8B030D-6E8A-4147-A177-3AD203B41FA5}">
                      <a16:colId xmlns:a16="http://schemas.microsoft.com/office/drawing/2014/main" val="2131164145"/>
                    </a:ext>
                  </a:extLst>
                </a:gridCol>
                <a:gridCol w="2115346">
                  <a:extLst>
                    <a:ext uri="{9D8B030D-6E8A-4147-A177-3AD203B41FA5}">
                      <a16:colId xmlns:a16="http://schemas.microsoft.com/office/drawing/2014/main" val="665322491"/>
                    </a:ext>
                  </a:extLst>
                </a:gridCol>
                <a:gridCol w="2115346">
                  <a:extLst>
                    <a:ext uri="{9D8B030D-6E8A-4147-A177-3AD203B41FA5}">
                      <a16:colId xmlns:a16="http://schemas.microsoft.com/office/drawing/2014/main" val="1484355152"/>
                    </a:ext>
                  </a:extLst>
                </a:gridCol>
                <a:gridCol w="1919004">
                  <a:extLst>
                    <a:ext uri="{9D8B030D-6E8A-4147-A177-3AD203B41FA5}">
                      <a16:colId xmlns:a16="http://schemas.microsoft.com/office/drawing/2014/main" val="2698042350"/>
                    </a:ext>
                  </a:extLst>
                </a:gridCol>
              </a:tblGrid>
              <a:tr h="864095">
                <a:tc>
                  <a:txBody>
                    <a:bodyPr/>
                    <a:lstStyle/>
                    <a:p>
                      <a:r>
                        <a:rPr lang="en-GB" sz="2000" dirty="0" smtClean="0"/>
                        <a:t>EARMARKED</a:t>
                      </a:r>
                      <a:r>
                        <a:rPr lang="en-GB" sz="2000" baseline="0" dirty="0" smtClean="0"/>
                        <a:t> ALLOCATION</a:t>
                      </a:r>
                      <a:endParaRPr lang="en-ZA" sz="2000" dirty="0"/>
                    </a:p>
                  </a:txBody>
                  <a:tcPr/>
                </a:tc>
                <a:tc>
                  <a:txBody>
                    <a:bodyPr/>
                    <a:lstStyle/>
                    <a:p>
                      <a:r>
                        <a:rPr lang="en-GB" sz="2000" dirty="0" smtClean="0"/>
                        <a:t>Budget allocation R’000</a:t>
                      </a:r>
                      <a:endParaRPr lang="en-ZA" sz="2000" dirty="0"/>
                    </a:p>
                  </a:txBody>
                  <a:tcPr/>
                </a:tc>
                <a:tc>
                  <a:txBody>
                    <a:bodyPr/>
                    <a:lstStyle/>
                    <a:p>
                      <a:r>
                        <a:rPr lang="en-GB" sz="2000" dirty="0" smtClean="0"/>
                        <a:t>Special</a:t>
                      </a:r>
                      <a:r>
                        <a:rPr lang="en-GB" sz="2000" baseline="0" dirty="0" smtClean="0"/>
                        <a:t> Adjustments Budget R’000</a:t>
                      </a:r>
                      <a:endParaRPr lang="en-ZA" sz="2000" dirty="0"/>
                    </a:p>
                  </a:txBody>
                  <a:tcPr/>
                </a:tc>
                <a:tc>
                  <a:txBody>
                    <a:bodyPr/>
                    <a:lstStyle/>
                    <a:p>
                      <a:r>
                        <a:rPr lang="en-GB" sz="2000" dirty="0" smtClean="0"/>
                        <a:t>Final Budget</a:t>
                      </a:r>
                    </a:p>
                    <a:p>
                      <a:r>
                        <a:rPr lang="en-GB" sz="2000" dirty="0" smtClean="0"/>
                        <a:t>R’000</a:t>
                      </a:r>
                      <a:endParaRPr lang="en-ZA" sz="2000" dirty="0"/>
                    </a:p>
                  </a:txBody>
                  <a:tcPr/>
                </a:tc>
                <a:extLst>
                  <a:ext uri="{0D108BD9-81ED-4DB2-BD59-A6C34878D82A}">
                    <a16:rowId xmlns:a16="http://schemas.microsoft.com/office/drawing/2014/main" val="1885524399"/>
                  </a:ext>
                </a:extLst>
              </a:tr>
              <a:tr h="543261">
                <a:tc>
                  <a:txBody>
                    <a:bodyPr/>
                    <a:lstStyle/>
                    <a:p>
                      <a:r>
                        <a:rPr lang="en-GB" sz="2400" dirty="0" smtClean="0"/>
                        <a:t>National</a:t>
                      </a:r>
                      <a:r>
                        <a:rPr lang="en-GB" sz="2400" baseline="0" dirty="0" smtClean="0"/>
                        <a:t> School Nutrition Programme-Nat</a:t>
                      </a:r>
                      <a:endParaRPr lang="en-ZA" sz="2400" dirty="0"/>
                    </a:p>
                  </a:txBody>
                  <a:tcPr/>
                </a:tc>
                <a:tc>
                  <a:txBody>
                    <a:bodyPr/>
                    <a:lstStyle/>
                    <a:p>
                      <a:pPr algn="r"/>
                      <a:r>
                        <a:rPr lang="en-GB" sz="2400" dirty="0" smtClean="0"/>
                        <a:t>21</a:t>
                      </a:r>
                      <a:r>
                        <a:rPr lang="en-GB" sz="2400" baseline="0" dirty="0" smtClean="0"/>
                        <a:t> 236</a:t>
                      </a:r>
                      <a:endParaRPr lang="en-ZA" sz="2400" dirty="0"/>
                    </a:p>
                  </a:txBody>
                  <a:tcPr/>
                </a:tc>
                <a:tc>
                  <a:txBody>
                    <a:bodyPr/>
                    <a:lstStyle/>
                    <a:p>
                      <a:pPr algn="r"/>
                      <a:r>
                        <a:rPr lang="en-GB" sz="2400" dirty="0" smtClean="0"/>
                        <a:t>(1</a:t>
                      </a:r>
                      <a:r>
                        <a:rPr lang="en-GB" sz="2400" baseline="0" dirty="0" smtClean="0"/>
                        <a:t> 000)</a:t>
                      </a:r>
                      <a:endParaRPr lang="en-ZA" sz="2400" dirty="0"/>
                    </a:p>
                  </a:txBody>
                  <a:tcPr/>
                </a:tc>
                <a:tc>
                  <a:txBody>
                    <a:bodyPr/>
                    <a:lstStyle/>
                    <a:p>
                      <a:pPr algn="r"/>
                      <a:r>
                        <a:rPr lang="en-GB" sz="2400" dirty="0" smtClean="0"/>
                        <a:t>20</a:t>
                      </a:r>
                      <a:r>
                        <a:rPr lang="en-GB" sz="2400" baseline="0" dirty="0" smtClean="0"/>
                        <a:t> 236</a:t>
                      </a:r>
                      <a:endParaRPr lang="en-ZA" sz="2400" dirty="0"/>
                    </a:p>
                  </a:txBody>
                  <a:tcPr/>
                </a:tc>
                <a:extLst>
                  <a:ext uri="{0D108BD9-81ED-4DB2-BD59-A6C34878D82A}">
                    <a16:rowId xmlns:a16="http://schemas.microsoft.com/office/drawing/2014/main" val="255398964"/>
                  </a:ext>
                </a:extLst>
              </a:tr>
              <a:tr h="583717">
                <a:tc>
                  <a:txBody>
                    <a:bodyPr/>
                    <a:lstStyle/>
                    <a:p>
                      <a:r>
                        <a:rPr lang="en-GB" sz="2400" dirty="0" smtClean="0"/>
                        <a:t>Matric Second Chance</a:t>
                      </a:r>
                      <a:endParaRPr lang="en-ZA" sz="2400" dirty="0"/>
                    </a:p>
                  </a:txBody>
                  <a:tcPr/>
                </a:tc>
                <a:tc>
                  <a:txBody>
                    <a:bodyPr/>
                    <a:lstStyle/>
                    <a:p>
                      <a:pPr algn="r"/>
                      <a:r>
                        <a:rPr lang="en-GB" sz="2400" dirty="0" smtClean="0"/>
                        <a:t>60</a:t>
                      </a:r>
                      <a:r>
                        <a:rPr lang="en-GB" sz="2400" baseline="0" dirty="0" smtClean="0"/>
                        <a:t> 805</a:t>
                      </a:r>
                      <a:endParaRPr lang="en-ZA" sz="2400" dirty="0"/>
                    </a:p>
                  </a:txBody>
                  <a:tcPr/>
                </a:tc>
                <a:tc>
                  <a:txBody>
                    <a:bodyPr/>
                    <a:lstStyle/>
                    <a:p>
                      <a:pPr algn="r"/>
                      <a:r>
                        <a:rPr lang="en-GB" sz="2400" dirty="0" smtClean="0"/>
                        <a:t>(23</a:t>
                      </a:r>
                      <a:r>
                        <a:rPr lang="en-GB" sz="2400" baseline="0" dirty="0" smtClean="0"/>
                        <a:t> 805)</a:t>
                      </a:r>
                      <a:endParaRPr lang="en-ZA" sz="2400" dirty="0"/>
                    </a:p>
                  </a:txBody>
                  <a:tcPr/>
                </a:tc>
                <a:tc>
                  <a:txBody>
                    <a:bodyPr/>
                    <a:lstStyle/>
                    <a:p>
                      <a:pPr algn="r"/>
                      <a:r>
                        <a:rPr lang="en-ZA" sz="2400" dirty="0" smtClean="0"/>
                        <a:t>37 000</a:t>
                      </a:r>
                      <a:endParaRPr lang="en-ZA" sz="2400" dirty="0"/>
                    </a:p>
                  </a:txBody>
                  <a:tcPr/>
                </a:tc>
                <a:extLst>
                  <a:ext uri="{0D108BD9-81ED-4DB2-BD59-A6C34878D82A}">
                    <a16:rowId xmlns:a16="http://schemas.microsoft.com/office/drawing/2014/main" val="71097791"/>
                  </a:ext>
                </a:extLst>
              </a:tr>
              <a:tr h="693115">
                <a:tc>
                  <a:txBody>
                    <a:bodyPr/>
                    <a:lstStyle/>
                    <a:p>
                      <a:r>
                        <a:rPr lang="en-GB" sz="2400" dirty="0" smtClean="0"/>
                        <a:t>Oversight of Maths, Science</a:t>
                      </a:r>
                      <a:r>
                        <a:rPr lang="en-GB" sz="2400" baseline="0" dirty="0" smtClean="0"/>
                        <a:t> and Technology Grant-Nat</a:t>
                      </a:r>
                      <a:endParaRPr lang="en-ZA" sz="2400" dirty="0"/>
                    </a:p>
                  </a:txBody>
                  <a:tcPr/>
                </a:tc>
                <a:tc>
                  <a:txBody>
                    <a:bodyPr/>
                    <a:lstStyle/>
                    <a:p>
                      <a:pPr algn="r"/>
                      <a:r>
                        <a:rPr lang="en-GB" sz="2400" dirty="0" smtClean="0"/>
                        <a:t>6</a:t>
                      </a:r>
                      <a:r>
                        <a:rPr lang="en-GB" sz="2400" baseline="0" dirty="0" smtClean="0"/>
                        <a:t> 538</a:t>
                      </a:r>
                      <a:endParaRPr lang="en-ZA" sz="2400" dirty="0"/>
                    </a:p>
                  </a:txBody>
                  <a:tcPr/>
                </a:tc>
                <a:tc>
                  <a:txBody>
                    <a:bodyPr/>
                    <a:lstStyle/>
                    <a:p>
                      <a:pPr algn="r"/>
                      <a:r>
                        <a:rPr lang="en-ZA" sz="2400" dirty="0" smtClean="0"/>
                        <a:t>-</a:t>
                      </a:r>
                      <a:endParaRPr lang="en-ZA" sz="2400" dirty="0"/>
                    </a:p>
                  </a:txBody>
                  <a:tcPr/>
                </a:tc>
                <a:tc>
                  <a:txBody>
                    <a:bodyPr/>
                    <a:lstStyle/>
                    <a:p>
                      <a:pPr algn="r"/>
                      <a:r>
                        <a:rPr lang="en-GB" sz="2400" dirty="0" smtClean="0"/>
                        <a:t>6</a:t>
                      </a:r>
                      <a:r>
                        <a:rPr lang="en-GB" sz="2400" baseline="0" dirty="0" smtClean="0"/>
                        <a:t> 538</a:t>
                      </a:r>
                      <a:endParaRPr lang="en-ZA" sz="2400" dirty="0"/>
                    </a:p>
                  </a:txBody>
                  <a:tcPr/>
                </a:tc>
                <a:extLst>
                  <a:ext uri="{0D108BD9-81ED-4DB2-BD59-A6C34878D82A}">
                    <a16:rowId xmlns:a16="http://schemas.microsoft.com/office/drawing/2014/main" val="1964428108"/>
                  </a:ext>
                </a:extLst>
              </a:tr>
              <a:tr h="423780">
                <a:tc>
                  <a:txBody>
                    <a:bodyPr/>
                    <a:lstStyle/>
                    <a:p>
                      <a:r>
                        <a:rPr lang="en-GB" sz="2400" dirty="0" smtClean="0"/>
                        <a:t>Learners with Severe to Profound Disabilities Grant</a:t>
                      </a:r>
                      <a:r>
                        <a:rPr lang="en-GB" sz="2400" baseline="0" dirty="0" smtClean="0"/>
                        <a:t> </a:t>
                      </a:r>
                      <a:r>
                        <a:rPr lang="en-ZA" sz="2400" baseline="0" dirty="0" smtClean="0"/>
                        <a:t>-Nat</a:t>
                      </a:r>
                      <a:endParaRPr lang="en-ZA" sz="2400" dirty="0"/>
                    </a:p>
                  </a:txBody>
                  <a:tcPr/>
                </a:tc>
                <a:tc>
                  <a:txBody>
                    <a:bodyPr/>
                    <a:lstStyle/>
                    <a:p>
                      <a:pPr algn="r"/>
                      <a:r>
                        <a:rPr lang="en-ZA" sz="2400" dirty="0" smtClean="0"/>
                        <a:t>17 091</a:t>
                      </a:r>
                      <a:endParaRPr lang="en-ZA" sz="2400" dirty="0"/>
                    </a:p>
                  </a:txBody>
                  <a:tcPr/>
                </a:tc>
                <a:tc>
                  <a:txBody>
                    <a:bodyPr/>
                    <a:lstStyle/>
                    <a:p>
                      <a:pPr algn="r"/>
                      <a:r>
                        <a:rPr lang="en-ZA" sz="2400" dirty="0" smtClean="0"/>
                        <a:t>-</a:t>
                      </a:r>
                      <a:endParaRPr lang="en-ZA" sz="2400" dirty="0"/>
                    </a:p>
                  </a:txBody>
                  <a:tcPr/>
                </a:tc>
                <a:tc>
                  <a:txBody>
                    <a:bodyPr/>
                    <a:lstStyle/>
                    <a:p>
                      <a:pPr algn="r"/>
                      <a:r>
                        <a:rPr lang="en-ZA" sz="2400" dirty="0" smtClean="0"/>
                        <a:t>17 091</a:t>
                      </a:r>
                      <a:endParaRPr lang="en-ZA" sz="2400" dirty="0"/>
                    </a:p>
                  </a:txBody>
                  <a:tcPr/>
                </a:tc>
                <a:extLst>
                  <a:ext uri="{0D108BD9-81ED-4DB2-BD59-A6C34878D82A}">
                    <a16:rowId xmlns:a16="http://schemas.microsoft.com/office/drawing/2014/main" val="2525616174"/>
                  </a:ext>
                </a:extLst>
              </a:tr>
              <a:tr h="523370">
                <a:tc>
                  <a:txBody>
                    <a:bodyPr/>
                    <a:lstStyle/>
                    <a:p>
                      <a:r>
                        <a:rPr lang="en-ZA" sz="2400" dirty="0" smtClean="0"/>
                        <a:t>Workbooks</a:t>
                      </a:r>
                      <a:endParaRPr lang="en-ZA" sz="2400" dirty="0"/>
                    </a:p>
                  </a:txBody>
                  <a:tcPr/>
                </a:tc>
                <a:tc>
                  <a:txBody>
                    <a:bodyPr/>
                    <a:lstStyle/>
                    <a:p>
                      <a:pPr algn="r"/>
                      <a:r>
                        <a:rPr lang="en-ZA" sz="2400" dirty="0" smtClean="0"/>
                        <a:t>1</a:t>
                      </a:r>
                      <a:r>
                        <a:rPr lang="en-ZA" sz="2400" baseline="0" dirty="0" smtClean="0"/>
                        <a:t> 191 884</a:t>
                      </a:r>
                      <a:endParaRPr lang="en-ZA" sz="2400" dirty="0"/>
                    </a:p>
                  </a:txBody>
                  <a:tcPr/>
                </a:tc>
                <a:tc>
                  <a:txBody>
                    <a:bodyPr/>
                    <a:lstStyle/>
                    <a:p>
                      <a:pPr algn="r"/>
                      <a:r>
                        <a:rPr lang="en-ZA" sz="2400" dirty="0" smtClean="0"/>
                        <a:t>(71</a:t>
                      </a:r>
                      <a:r>
                        <a:rPr lang="en-ZA" sz="2400" baseline="0" dirty="0" smtClean="0"/>
                        <a:t> 884)</a:t>
                      </a:r>
                      <a:endParaRPr lang="en-ZA" sz="2400" dirty="0"/>
                    </a:p>
                  </a:txBody>
                  <a:tcPr/>
                </a:tc>
                <a:tc>
                  <a:txBody>
                    <a:bodyPr/>
                    <a:lstStyle/>
                    <a:p>
                      <a:pPr algn="r"/>
                      <a:r>
                        <a:rPr lang="en-ZA" sz="2400" dirty="0" smtClean="0"/>
                        <a:t>1 120</a:t>
                      </a:r>
                      <a:r>
                        <a:rPr lang="en-ZA" sz="2400" baseline="0" dirty="0" smtClean="0"/>
                        <a:t> 000</a:t>
                      </a:r>
                      <a:endParaRPr lang="en-ZA" sz="2400" dirty="0"/>
                    </a:p>
                  </a:txBody>
                  <a:tcPr/>
                </a:tc>
                <a:extLst>
                  <a:ext uri="{0D108BD9-81ED-4DB2-BD59-A6C34878D82A}">
                    <a16:rowId xmlns:a16="http://schemas.microsoft.com/office/drawing/2014/main" val="157646714"/>
                  </a:ext>
                </a:extLst>
              </a:tr>
              <a:tr h="523370">
                <a:tc>
                  <a:txBody>
                    <a:bodyPr/>
                    <a:lstStyle/>
                    <a:p>
                      <a:r>
                        <a:rPr lang="en-ZA" sz="2400" dirty="0" smtClean="0"/>
                        <a:t>School Infrastructure Backlog Grant</a:t>
                      </a:r>
                      <a:endParaRPr lang="en-ZA" sz="2400" dirty="0"/>
                    </a:p>
                  </a:txBody>
                  <a:tcPr/>
                </a:tc>
                <a:tc>
                  <a:txBody>
                    <a:bodyPr/>
                    <a:lstStyle/>
                    <a:p>
                      <a:pPr algn="r"/>
                      <a:r>
                        <a:rPr lang="en-ZA" sz="2400" dirty="0" smtClean="0"/>
                        <a:t>1</a:t>
                      </a:r>
                      <a:r>
                        <a:rPr lang="en-ZA" sz="2400" baseline="0" dirty="0" smtClean="0"/>
                        <a:t> 736 413</a:t>
                      </a:r>
                      <a:endParaRPr lang="en-ZA" sz="2400" dirty="0"/>
                    </a:p>
                  </a:txBody>
                  <a:tcPr/>
                </a:tc>
                <a:tc>
                  <a:txBody>
                    <a:bodyPr/>
                    <a:lstStyle/>
                    <a:p>
                      <a:pPr algn="r"/>
                      <a:r>
                        <a:rPr lang="en-GB" sz="2400" baseline="0" dirty="0" smtClean="0"/>
                        <a:t>540 000</a:t>
                      </a:r>
                      <a:endParaRPr lang="en-ZA" sz="2400" dirty="0"/>
                    </a:p>
                  </a:txBody>
                  <a:tcPr/>
                </a:tc>
                <a:tc>
                  <a:txBody>
                    <a:bodyPr/>
                    <a:lstStyle/>
                    <a:p>
                      <a:pPr algn="r"/>
                      <a:r>
                        <a:rPr lang="en-ZA" sz="2400" dirty="0" smtClean="0"/>
                        <a:t>2 276</a:t>
                      </a:r>
                      <a:r>
                        <a:rPr lang="en-ZA" sz="2400" baseline="0" dirty="0" smtClean="0"/>
                        <a:t> 413</a:t>
                      </a:r>
                      <a:endParaRPr lang="en-ZA" sz="2400" dirty="0"/>
                    </a:p>
                  </a:txBody>
                  <a:tcPr/>
                </a:tc>
                <a:extLst>
                  <a:ext uri="{0D108BD9-81ED-4DB2-BD59-A6C34878D82A}">
                    <a16:rowId xmlns:a16="http://schemas.microsoft.com/office/drawing/2014/main" val="753263991"/>
                  </a:ext>
                </a:extLst>
              </a:tr>
              <a:tr h="623539">
                <a:tc>
                  <a:txBody>
                    <a:bodyPr/>
                    <a:lstStyle/>
                    <a:p>
                      <a:r>
                        <a:rPr lang="en-ZA" sz="2400" b="1" dirty="0" smtClean="0"/>
                        <a:t>Total Allocation</a:t>
                      </a:r>
                      <a:endParaRPr lang="en-ZA" sz="2400" b="1" dirty="0"/>
                    </a:p>
                  </a:txBody>
                  <a:tcPr/>
                </a:tc>
                <a:tc>
                  <a:txBody>
                    <a:bodyPr/>
                    <a:lstStyle/>
                    <a:p>
                      <a:pPr algn="r"/>
                      <a:r>
                        <a:rPr lang="en-ZA" sz="2400" b="1" dirty="0" smtClean="0"/>
                        <a:t>3</a:t>
                      </a:r>
                      <a:r>
                        <a:rPr lang="en-ZA" sz="2400" b="1" baseline="0" dirty="0" smtClean="0"/>
                        <a:t> 033 967</a:t>
                      </a:r>
                      <a:endParaRPr lang="en-ZA" sz="2400" b="1" dirty="0"/>
                    </a:p>
                  </a:txBody>
                  <a:tcPr/>
                </a:tc>
                <a:tc>
                  <a:txBody>
                    <a:bodyPr/>
                    <a:lstStyle/>
                    <a:p>
                      <a:pPr algn="r"/>
                      <a:r>
                        <a:rPr lang="en-ZA" sz="2400" b="1" dirty="0" smtClean="0"/>
                        <a:t>443 311</a:t>
                      </a:r>
                      <a:endParaRPr lang="en-ZA" sz="2400" b="1" dirty="0"/>
                    </a:p>
                  </a:txBody>
                  <a:tcPr/>
                </a:tc>
                <a:tc>
                  <a:txBody>
                    <a:bodyPr/>
                    <a:lstStyle/>
                    <a:p>
                      <a:pPr algn="r"/>
                      <a:r>
                        <a:rPr lang="en-ZA" sz="2400" b="1" dirty="0" smtClean="0"/>
                        <a:t>3</a:t>
                      </a:r>
                      <a:r>
                        <a:rPr lang="en-ZA" sz="2400" b="1" baseline="0" dirty="0" smtClean="0"/>
                        <a:t> 477 278</a:t>
                      </a:r>
                      <a:endParaRPr lang="en-ZA" sz="2400" b="1" dirty="0"/>
                    </a:p>
                  </a:txBody>
                  <a:tcPr/>
                </a:tc>
                <a:extLst>
                  <a:ext uri="{0D108BD9-81ED-4DB2-BD59-A6C34878D82A}">
                    <a16:rowId xmlns:a16="http://schemas.microsoft.com/office/drawing/2014/main" val="2490059037"/>
                  </a:ext>
                </a:extLst>
              </a:tr>
            </a:tbl>
          </a:graphicData>
        </a:graphic>
      </p:graphicFrame>
    </p:spTree>
    <p:custDataLst>
      <p:tags r:id="rId1"/>
    </p:custDataLst>
    <p:extLst>
      <p:ext uri="{BB962C8B-B14F-4D97-AF65-F5344CB8AC3E}">
        <p14:creationId xmlns:p14="http://schemas.microsoft.com/office/powerpoint/2010/main" val="32112321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0"/>
            <a:ext cx="11809312" cy="908720"/>
          </a:xfrm>
        </p:spPr>
        <p:txBody>
          <a:bodyPr>
            <a:noAutofit/>
          </a:bodyPr>
          <a:lstStyle/>
          <a:p>
            <a:r>
              <a:rPr lang="en-GB" b="1" dirty="0">
                <a:solidFill>
                  <a:schemeClr val="accent2">
                    <a:lumMod val="75000"/>
                  </a:schemeClr>
                </a:solidFill>
              </a:rPr>
              <a:t>ECONOMIC CLASSIFICATION REASONS (</a:t>
            </a:r>
            <a:r>
              <a:rPr lang="en-GB" b="1" dirty="0" err="1">
                <a:solidFill>
                  <a:schemeClr val="accent2">
                    <a:lumMod val="75000"/>
                  </a:schemeClr>
                </a:solidFill>
              </a:rPr>
              <a:t>Cont</a:t>
            </a:r>
            <a:r>
              <a:rPr lang="en-GB" b="1" dirty="0">
                <a:solidFill>
                  <a:schemeClr val="accent2">
                    <a:lumMod val="75000"/>
                  </a:schemeClr>
                </a:solidFill>
              </a:rPr>
              <a:t>…)</a:t>
            </a:r>
            <a:endParaRPr lang="en-ZA" b="1" dirty="0">
              <a:solidFill>
                <a:schemeClr val="accent2">
                  <a:lumMod val="75000"/>
                </a:schemeClr>
              </a:solidFill>
            </a:endParaRPr>
          </a:p>
        </p:txBody>
      </p:sp>
      <p:sp>
        <p:nvSpPr>
          <p:cNvPr id="3" name="Content Placeholder 2"/>
          <p:cNvSpPr>
            <a:spLocks noGrp="1"/>
          </p:cNvSpPr>
          <p:nvPr>
            <p:ph idx="1"/>
          </p:nvPr>
        </p:nvSpPr>
        <p:spPr>
          <a:xfrm>
            <a:off x="119336" y="908720"/>
            <a:ext cx="12072664" cy="5217444"/>
          </a:xfrm>
        </p:spPr>
        <p:txBody>
          <a:bodyPr>
            <a:normAutofit/>
          </a:bodyPr>
          <a:lstStyle/>
          <a:p>
            <a:pPr marL="0" indent="0" algn="just">
              <a:lnSpc>
                <a:spcPct val="150000"/>
              </a:lnSpc>
              <a:spcBef>
                <a:spcPts val="0"/>
              </a:spcBef>
              <a:buClr>
                <a:srgbClr val="C0504D">
                  <a:lumMod val="50000"/>
                </a:srgbClr>
              </a:buClr>
              <a:buNone/>
              <a:defRPr/>
            </a:pPr>
            <a:r>
              <a:rPr lang="en-ZA" sz="4000" b="1" dirty="0"/>
              <a:t>TRANSFERS AND SUBSIDIES:</a:t>
            </a:r>
          </a:p>
          <a:p>
            <a:pPr algn="just">
              <a:lnSpc>
                <a:spcPct val="150000"/>
              </a:lnSpc>
              <a:spcBef>
                <a:spcPts val="0"/>
              </a:spcBef>
              <a:buClr>
                <a:srgbClr val="C0504D">
                  <a:lumMod val="50000"/>
                </a:srgbClr>
              </a:buClr>
              <a:defRPr/>
            </a:pPr>
            <a:r>
              <a:rPr lang="en-ZA" sz="2800" dirty="0"/>
              <a:t>This item has already been explained on other sheet.</a:t>
            </a:r>
          </a:p>
          <a:p>
            <a:pPr marL="0" indent="0" algn="just">
              <a:lnSpc>
                <a:spcPct val="150000"/>
              </a:lnSpc>
              <a:spcBef>
                <a:spcPts val="0"/>
              </a:spcBef>
              <a:buClr>
                <a:srgbClr val="C0504D">
                  <a:lumMod val="50000"/>
                </a:srgbClr>
              </a:buClr>
              <a:buNone/>
              <a:defRPr/>
            </a:pPr>
            <a:r>
              <a:rPr lang="en-ZA" sz="4000" b="1" dirty="0"/>
              <a:t>PAYMENTS OF CAPITAL ASSETS:</a:t>
            </a:r>
          </a:p>
          <a:p>
            <a:pPr algn="just">
              <a:lnSpc>
                <a:spcPct val="150000"/>
              </a:lnSpc>
              <a:spcBef>
                <a:spcPts val="0"/>
              </a:spcBef>
              <a:buClr>
                <a:srgbClr val="C0504D">
                  <a:lumMod val="50000"/>
                </a:srgbClr>
              </a:buClr>
              <a:defRPr/>
            </a:pPr>
            <a:r>
              <a:rPr lang="en-ZA" sz="2800" dirty="0"/>
              <a:t>The increase on this item is in relation to </a:t>
            </a:r>
            <a:r>
              <a:rPr lang="en-ZA" sz="2800" b="1" dirty="0"/>
              <a:t>School Backlogs Infrastructure Grant for Water tanks</a:t>
            </a:r>
            <a:r>
              <a:rPr lang="en-ZA" sz="2800" dirty="0"/>
              <a:t> that have to be procured for COVID 19 support to schools.</a:t>
            </a:r>
          </a:p>
          <a:p>
            <a:pPr algn="just">
              <a:lnSpc>
                <a:spcPct val="150000"/>
              </a:lnSpc>
              <a:spcBef>
                <a:spcPts val="0"/>
              </a:spcBef>
              <a:buClr>
                <a:srgbClr val="C0504D">
                  <a:lumMod val="50000"/>
                </a:srgbClr>
              </a:buClr>
              <a:defRPr/>
            </a:pPr>
            <a:r>
              <a:rPr lang="en-ZA" sz="2800" dirty="0"/>
              <a:t>The procurement of water tanks will be through the Schools Backlog Infrastructure Grant. </a:t>
            </a:r>
            <a:endParaRPr lang="en-US" sz="2800" dirty="0"/>
          </a:p>
          <a:p>
            <a:pPr algn="just"/>
            <a:endParaRPr lang="en-ZA" sz="4400" dirty="0"/>
          </a:p>
        </p:txBody>
      </p:sp>
      <p:pic>
        <p:nvPicPr>
          <p:cNvPr id="4" name="Picture 3"/>
          <p:cNvPicPr>
            <a:picLocks noChangeAspect="1"/>
          </p:cNvPicPr>
          <p:nvPr/>
        </p:nvPicPr>
        <p:blipFill>
          <a:blip r:embed="rId3"/>
          <a:stretch>
            <a:fillRect/>
          </a:stretch>
        </p:blipFill>
        <p:spPr>
          <a:xfrm>
            <a:off x="1524000" y="6021288"/>
            <a:ext cx="1691680" cy="836712"/>
          </a:xfrm>
          <a:prstGeom prst="rect">
            <a:avLst/>
          </a:prstGeom>
        </p:spPr>
      </p:pic>
      <p:sp>
        <p:nvSpPr>
          <p:cNvPr id="5" name="Slide Number Placeholder 4"/>
          <p:cNvSpPr>
            <a:spLocks noGrp="1"/>
          </p:cNvSpPr>
          <p:nvPr>
            <p:ph type="sldNum" sz="quarter" idx="4294967295"/>
          </p:nvPr>
        </p:nvSpPr>
        <p:spPr>
          <a:xfrm>
            <a:off x="8737600" y="6356352"/>
            <a:ext cx="1606872" cy="365125"/>
          </a:xfrm>
        </p:spPr>
        <p:txBody>
          <a:bodyPr/>
          <a:lstStyle/>
          <a:p>
            <a:fld id="{E2C0AE55-7E06-4976-960B-3D98813CB3CF}" type="slidenum">
              <a:rPr lang="en-ZA" smtClean="0">
                <a:solidFill>
                  <a:prstClr val="black">
                    <a:tint val="75000"/>
                  </a:prstClr>
                </a:solidFill>
              </a:rPr>
              <a:pPr/>
              <a:t>28</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val="21029289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8" y="0"/>
            <a:ext cx="12025336" cy="692696"/>
          </a:xfrm>
        </p:spPr>
        <p:txBody>
          <a:bodyPr>
            <a:normAutofit fontScale="90000"/>
          </a:bodyPr>
          <a:lstStyle/>
          <a:p>
            <a:r>
              <a:rPr lang="en-GB" sz="3200" b="1" dirty="0">
                <a:solidFill>
                  <a:schemeClr val="accent2">
                    <a:lumMod val="75000"/>
                  </a:schemeClr>
                </a:solidFill>
              </a:rPr>
              <a:t> </a:t>
            </a:r>
            <a:r>
              <a:rPr lang="en-GB" sz="6000" b="1" dirty="0">
                <a:solidFill>
                  <a:schemeClr val="accent2">
                    <a:lumMod val="75000"/>
                  </a:schemeClr>
                </a:solidFill>
              </a:rPr>
              <a:t>CONDITIONAL GRANTS ALLOCATIONS</a:t>
            </a:r>
            <a:endParaRPr lang="en-ZA" sz="6000" b="1" dirty="0">
              <a:solidFill>
                <a:schemeClr val="accent2">
                  <a:lumMod val="75000"/>
                </a:schemeClr>
              </a:solidFill>
            </a:endParaRPr>
          </a:p>
        </p:txBody>
      </p:sp>
      <p:sp>
        <p:nvSpPr>
          <p:cNvPr id="3" name="Content Placeholder 2"/>
          <p:cNvSpPr>
            <a:spLocks noGrp="1"/>
          </p:cNvSpPr>
          <p:nvPr>
            <p:ph idx="1"/>
          </p:nvPr>
        </p:nvSpPr>
        <p:spPr>
          <a:xfrm>
            <a:off x="263352" y="813488"/>
            <a:ext cx="11319048" cy="5312677"/>
          </a:xfrm>
        </p:spPr>
        <p:txBody>
          <a:bodyPr>
            <a:normAutofit/>
          </a:bodyPr>
          <a:lstStyle/>
          <a:p>
            <a:pPr lvl="1" algn="just">
              <a:lnSpc>
                <a:spcPct val="150000"/>
              </a:lnSpc>
              <a:spcBef>
                <a:spcPts val="0"/>
              </a:spcBef>
              <a:buClr>
                <a:srgbClr val="C0504D">
                  <a:lumMod val="50000"/>
                </a:srgbClr>
              </a:buClr>
              <a:defRPr/>
            </a:pPr>
            <a:endParaRPr lang="en-ZA" sz="2400" dirty="0">
              <a:latin typeface="Arial" panose="020B0604020202020204" pitchFamily="34" charset="0"/>
              <a:cs typeface="Arial" panose="020B0604020202020204" pitchFamily="34" charset="0"/>
            </a:endParaRPr>
          </a:p>
          <a:p>
            <a:endParaRPr lang="en-ZA" sz="2800" dirty="0"/>
          </a:p>
        </p:txBody>
      </p:sp>
      <p:pic>
        <p:nvPicPr>
          <p:cNvPr id="4" name="Picture 3"/>
          <p:cNvPicPr>
            <a:picLocks noChangeAspect="1"/>
          </p:cNvPicPr>
          <p:nvPr/>
        </p:nvPicPr>
        <p:blipFill>
          <a:blip r:embed="rId3"/>
          <a:stretch>
            <a:fillRect/>
          </a:stretch>
        </p:blipFill>
        <p:spPr>
          <a:xfrm>
            <a:off x="191344" y="6023913"/>
            <a:ext cx="2016224" cy="836712"/>
          </a:xfrm>
          <a:prstGeom prst="rect">
            <a:avLst/>
          </a:prstGeom>
        </p:spPr>
      </p:pic>
      <p:sp>
        <p:nvSpPr>
          <p:cNvPr id="5" name="Slide Number Placeholder 4"/>
          <p:cNvSpPr>
            <a:spLocks noGrp="1"/>
          </p:cNvSpPr>
          <p:nvPr>
            <p:ph type="sldNum" sz="quarter" idx="4294967295"/>
          </p:nvPr>
        </p:nvSpPr>
        <p:spPr>
          <a:xfrm>
            <a:off x="8737600" y="6356352"/>
            <a:ext cx="1246832" cy="365125"/>
          </a:xfrm>
        </p:spPr>
        <p:txBody>
          <a:bodyPr/>
          <a:lstStyle/>
          <a:p>
            <a:fld id="{E2C0AE55-7E06-4976-960B-3D98813CB3CF}" type="slidenum">
              <a:rPr lang="en-ZA" smtClean="0">
                <a:solidFill>
                  <a:prstClr val="black">
                    <a:tint val="75000"/>
                  </a:prstClr>
                </a:solidFill>
              </a:rPr>
              <a:pPr/>
              <a:t>29</a:t>
            </a:fld>
            <a:endParaRPr lang="en-ZA" dirty="0">
              <a:solidFill>
                <a:prstClr val="black">
                  <a:tint val="75000"/>
                </a:prstClr>
              </a:solidFill>
            </a:endParaRPr>
          </a:p>
        </p:txBody>
      </p:sp>
      <p:graphicFrame>
        <p:nvGraphicFramePr>
          <p:cNvPr id="6" name="Table 5"/>
          <p:cNvGraphicFramePr>
            <a:graphicFrameLocks noGrp="1"/>
          </p:cNvGraphicFramePr>
          <p:nvPr/>
        </p:nvGraphicFramePr>
        <p:xfrm>
          <a:off x="3048000" y="1397000"/>
          <a:ext cx="6096000" cy="3708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170548726"/>
                    </a:ext>
                  </a:extLst>
                </a:gridCol>
              </a:tblGrid>
              <a:tr h="370840">
                <a:tc>
                  <a:txBody>
                    <a:bodyPr/>
                    <a:lstStyle/>
                    <a:p>
                      <a:endParaRPr lang="en-ZA" dirty="0"/>
                    </a:p>
                  </a:txBody>
                  <a:tcPr/>
                </a:tc>
                <a:extLst>
                  <a:ext uri="{0D108BD9-81ED-4DB2-BD59-A6C34878D82A}">
                    <a16:rowId xmlns:a16="http://schemas.microsoft.com/office/drawing/2014/main" val="3007324060"/>
                  </a:ext>
                </a:extLst>
              </a:tr>
            </a:tbl>
          </a:graphicData>
        </a:graphic>
      </p:graphicFrame>
      <p:graphicFrame>
        <p:nvGraphicFramePr>
          <p:cNvPr id="7" name="Table 6"/>
          <p:cNvGraphicFramePr>
            <a:graphicFrameLocks noGrp="1"/>
          </p:cNvGraphicFramePr>
          <p:nvPr/>
        </p:nvGraphicFramePr>
        <p:xfrm>
          <a:off x="3048000" y="1397000"/>
          <a:ext cx="6096000" cy="14833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295533360"/>
                    </a:ext>
                  </a:extLst>
                </a:gridCol>
                <a:gridCol w="1524000">
                  <a:extLst>
                    <a:ext uri="{9D8B030D-6E8A-4147-A177-3AD203B41FA5}">
                      <a16:colId xmlns:a16="http://schemas.microsoft.com/office/drawing/2014/main" val="1846343847"/>
                    </a:ext>
                  </a:extLst>
                </a:gridCol>
                <a:gridCol w="1524000">
                  <a:extLst>
                    <a:ext uri="{9D8B030D-6E8A-4147-A177-3AD203B41FA5}">
                      <a16:colId xmlns:a16="http://schemas.microsoft.com/office/drawing/2014/main" val="1151813667"/>
                    </a:ext>
                  </a:extLst>
                </a:gridCol>
                <a:gridCol w="1524000">
                  <a:extLst>
                    <a:ext uri="{9D8B030D-6E8A-4147-A177-3AD203B41FA5}">
                      <a16:colId xmlns:a16="http://schemas.microsoft.com/office/drawing/2014/main" val="2337420231"/>
                    </a:ext>
                  </a:extLst>
                </a:gridCol>
              </a:tblGrid>
              <a:tr h="370840">
                <a:tc>
                  <a:txBody>
                    <a:bodyPr/>
                    <a:lstStyle/>
                    <a:p>
                      <a:endParaRPr lang="en-ZA" dirty="0"/>
                    </a:p>
                  </a:txBody>
                  <a:tcPr/>
                </a:tc>
                <a:tc>
                  <a:txBody>
                    <a:bodyPr/>
                    <a:lstStyle/>
                    <a:p>
                      <a:endParaRPr lang="en-ZA"/>
                    </a:p>
                  </a:txBody>
                  <a:tcPr/>
                </a:tc>
                <a:tc>
                  <a:txBody>
                    <a:bodyPr/>
                    <a:lstStyle/>
                    <a:p>
                      <a:endParaRPr lang="en-ZA"/>
                    </a:p>
                  </a:txBody>
                  <a:tcPr/>
                </a:tc>
                <a:tc>
                  <a:txBody>
                    <a:bodyPr/>
                    <a:lstStyle/>
                    <a:p>
                      <a:endParaRPr lang="en-ZA"/>
                    </a:p>
                  </a:txBody>
                  <a:tcPr/>
                </a:tc>
                <a:extLst>
                  <a:ext uri="{0D108BD9-81ED-4DB2-BD59-A6C34878D82A}">
                    <a16:rowId xmlns:a16="http://schemas.microsoft.com/office/drawing/2014/main" val="1339378055"/>
                  </a:ext>
                </a:extLst>
              </a:tr>
              <a:tr h="370840">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extLst>
                  <a:ext uri="{0D108BD9-81ED-4DB2-BD59-A6C34878D82A}">
                    <a16:rowId xmlns:a16="http://schemas.microsoft.com/office/drawing/2014/main" val="3869529523"/>
                  </a:ext>
                </a:extLst>
              </a:tr>
              <a:tr h="370840">
                <a:tc>
                  <a:txBody>
                    <a:bodyPr/>
                    <a:lstStyle/>
                    <a:p>
                      <a:endParaRPr lang="en-ZA" dirty="0"/>
                    </a:p>
                  </a:txBody>
                  <a:tcPr/>
                </a:tc>
                <a:tc>
                  <a:txBody>
                    <a:bodyPr/>
                    <a:lstStyle/>
                    <a:p>
                      <a:endParaRPr lang="en-ZA" dirty="0"/>
                    </a:p>
                  </a:txBody>
                  <a:tcPr/>
                </a:tc>
                <a:tc>
                  <a:txBody>
                    <a:bodyPr/>
                    <a:lstStyle/>
                    <a:p>
                      <a:endParaRPr lang="en-ZA" dirty="0"/>
                    </a:p>
                  </a:txBody>
                  <a:tcPr/>
                </a:tc>
                <a:tc>
                  <a:txBody>
                    <a:bodyPr/>
                    <a:lstStyle/>
                    <a:p>
                      <a:endParaRPr lang="en-ZA" dirty="0"/>
                    </a:p>
                  </a:txBody>
                  <a:tcPr/>
                </a:tc>
                <a:extLst>
                  <a:ext uri="{0D108BD9-81ED-4DB2-BD59-A6C34878D82A}">
                    <a16:rowId xmlns:a16="http://schemas.microsoft.com/office/drawing/2014/main" val="1018951504"/>
                  </a:ext>
                </a:extLst>
              </a:tr>
              <a:tr h="370840">
                <a:tc>
                  <a:txBody>
                    <a:bodyPr/>
                    <a:lstStyle/>
                    <a:p>
                      <a:endParaRPr lang="en-ZA" dirty="0"/>
                    </a:p>
                  </a:txBody>
                  <a:tcPr/>
                </a:tc>
                <a:tc>
                  <a:txBody>
                    <a:bodyPr/>
                    <a:lstStyle/>
                    <a:p>
                      <a:endParaRPr lang="en-ZA"/>
                    </a:p>
                  </a:txBody>
                  <a:tcPr/>
                </a:tc>
                <a:tc>
                  <a:txBody>
                    <a:bodyPr/>
                    <a:lstStyle/>
                    <a:p>
                      <a:endParaRPr lang="en-ZA"/>
                    </a:p>
                  </a:txBody>
                  <a:tcPr/>
                </a:tc>
                <a:tc>
                  <a:txBody>
                    <a:bodyPr/>
                    <a:lstStyle/>
                    <a:p>
                      <a:endParaRPr lang="en-ZA" dirty="0"/>
                    </a:p>
                  </a:txBody>
                  <a:tcPr/>
                </a:tc>
                <a:extLst>
                  <a:ext uri="{0D108BD9-81ED-4DB2-BD59-A6C34878D82A}">
                    <a16:rowId xmlns:a16="http://schemas.microsoft.com/office/drawing/2014/main" val="4225025786"/>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316785060"/>
              </p:ext>
            </p:extLst>
          </p:nvPr>
        </p:nvGraphicFramePr>
        <p:xfrm>
          <a:off x="47328" y="818006"/>
          <a:ext cx="12144673" cy="5203283"/>
        </p:xfrm>
        <a:graphic>
          <a:graphicData uri="http://schemas.openxmlformats.org/drawingml/2006/table">
            <a:tbl>
              <a:tblPr firstRow="1" bandRow="1">
                <a:tableStyleId>{21E4AEA4-8DFA-4A89-87EB-49C32662AFE0}</a:tableStyleId>
              </a:tblPr>
              <a:tblGrid>
                <a:gridCol w="3723935">
                  <a:extLst>
                    <a:ext uri="{9D8B030D-6E8A-4147-A177-3AD203B41FA5}">
                      <a16:colId xmlns:a16="http://schemas.microsoft.com/office/drawing/2014/main" val="2131164145"/>
                    </a:ext>
                  </a:extLst>
                </a:gridCol>
                <a:gridCol w="2979149">
                  <a:extLst>
                    <a:ext uri="{9D8B030D-6E8A-4147-A177-3AD203B41FA5}">
                      <a16:colId xmlns:a16="http://schemas.microsoft.com/office/drawing/2014/main" val="665322491"/>
                    </a:ext>
                  </a:extLst>
                </a:gridCol>
                <a:gridCol w="2659952">
                  <a:extLst>
                    <a:ext uri="{9D8B030D-6E8A-4147-A177-3AD203B41FA5}">
                      <a16:colId xmlns:a16="http://schemas.microsoft.com/office/drawing/2014/main" val="1484355152"/>
                    </a:ext>
                  </a:extLst>
                </a:gridCol>
                <a:gridCol w="2781637">
                  <a:extLst>
                    <a:ext uri="{9D8B030D-6E8A-4147-A177-3AD203B41FA5}">
                      <a16:colId xmlns:a16="http://schemas.microsoft.com/office/drawing/2014/main" val="2698042350"/>
                    </a:ext>
                  </a:extLst>
                </a:gridCol>
              </a:tblGrid>
              <a:tr h="1150708">
                <a:tc>
                  <a:txBody>
                    <a:bodyPr/>
                    <a:lstStyle/>
                    <a:p>
                      <a:r>
                        <a:rPr lang="en-GB" sz="2000" dirty="0" smtClean="0"/>
                        <a:t>Conditional</a:t>
                      </a:r>
                      <a:r>
                        <a:rPr lang="en-GB" sz="2000" baseline="0" dirty="0" smtClean="0"/>
                        <a:t> Grants</a:t>
                      </a:r>
                      <a:endParaRPr lang="en-ZA" sz="2000" dirty="0"/>
                    </a:p>
                  </a:txBody>
                  <a:tcPr/>
                </a:tc>
                <a:tc>
                  <a:txBody>
                    <a:bodyPr/>
                    <a:lstStyle/>
                    <a:p>
                      <a:r>
                        <a:rPr lang="en-GB" sz="2000" dirty="0" smtClean="0"/>
                        <a:t>Budget allocation R’000</a:t>
                      </a:r>
                      <a:endParaRPr lang="en-ZA" sz="2000" dirty="0"/>
                    </a:p>
                  </a:txBody>
                  <a:tcPr/>
                </a:tc>
                <a:tc>
                  <a:txBody>
                    <a:bodyPr/>
                    <a:lstStyle/>
                    <a:p>
                      <a:r>
                        <a:rPr lang="en-GB" sz="2000" dirty="0" smtClean="0"/>
                        <a:t>Special</a:t>
                      </a:r>
                      <a:r>
                        <a:rPr lang="en-GB" sz="2000" baseline="0" dirty="0" smtClean="0"/>
                        <a:t> Adjustments Budget R’000</a:t>
                      </a:r>
                      <a:endParaRPr lang="en-ZA" sz="2000" dirty="0"/>
                    </a:p>
                  </a:txBody>
                  <a:tcPr/>
                </a:tc>
                <a:tc>
                  <a:txBody>
                    <a:bodyPr/>
                    <a:lstStyle/>
                    <a:p>
                      <a:r>
                        <a:rPr lang="en-GB" sz="2000" dirty="0" smtClean="0"/>
                        <a:t>Final Budget</a:t>
                      </a:r>
                    </a:p>
                    <a:p>
                      <a:r>
                        <a:rPr lang="en-GB" sz="2000" dirty="0" smtClean="0"/>
                        <a:t>R’000</a:t>
                      </a:r>
                      <a:endParaRPr lang="en-ZA" sz="2000" dirty="0"/>
                    </a:p>
                  </a:txBody>
                  <a:tcPr/>
                </a:tc>
                <a:extLst>
                  <a:ext uri="{0D108BD9-81ED-4DB2-BD59-A6C34878D82A}">
                    <a16:rowId xmlns:a16="http://schemas.microsoft.com/office/drawing/2014/main" val="1885524399"/>
                  </a:ext>
                </a:extLst>
              </a:tr>
              <a:tr h="805495">
                <a:tc>
                  <a:txBody>
                    <a:bodyPr/>
                    <a:lstStyle/>
                    <a:p>
                      <a:r>
                        <a:rPr lang="en-GB" sz="2000" dirty="0" smtClean="0"/>
                        <a:t>Maths, Science</a:t>
                      </a:r>
                      <a:r>
                        <a:rPr lang="en-GB" sz="2000" baseline="0" dirty="0" smtClean="0"/>
                        <a:t> and Technology</a:t>
                      </a:r>
                      <a:endParaRPr lang="en-ZA" sz="2000" dirty="0"/>
                    </a:p>
                  </a:txBody>
                  <a:tcPr/>
                </a:tc>
                <a:tc>
                  <a:txBody>
                    <a:bodyPr/>
                    <a:lstStyle/>
                    <a:p>
                      <a:pPr algn="r"/>
                      <a:r>
                        <a:rPr lang="en-GB" sz="2000" dirty="0" smtClean="0"/>
                        <a:t>400 862</a:t>
                      </a:r>
                      <a:endParaRPr lang="en-ZA" sz="2000" dirty="0"/>
                    </a:p>
                  </a:txBody>
                  <a:tcPr/>
                </a:tc>
                <a:tc>
                  <a:txBody>
                    <a:bodyPr/>
                    <a:lstStyle/>
                    <a:p>
                      <a:pPr algn="r"/>
                      <a:r>
                        <a:rPr lang="en-GB" sz="2000" dirty="0" smtClean="0"/>
                        <a:t>(68 000)</a:t>
                      </a:r>
                      <a:endParaRPr lang="en-ZA" sz="2000" dirty="0"/>
                    </a:p>
                  </a:txBody>
                  <a:tcPr/>
                </a:tc>
                <a:tc>
                  <a:txBody>
                    <a:bodyPr/>
                    <a:lstStyle/>
                    <a:p>
                      <a:pPr algn="r"/>
                      <a:r>
                        <a:rPr lang="en-GB" sz="2000" dirty="0" smtClean="0"/>
                        <a:t>332</a:t>
                      </a:r>
                      <a:r>
                        <a:rPr lang="en-GB" sz="2000" baseline="0" dirty="0" smtClean="0"/>
                        <a:t> 862</a:t>
                      </a:r>
                      <a:endParaRPr lang="en-ZA" sz="2000" dirty="0"/>
                    </a:p>
                  </a:txBody>
                  <a:tcPr/>
                </a:tc>
                <a:extLst>
                  <a:ext uri="{0D108BD9-81ED-4DB2-BD59-A6C34878D82A}">
                    <a16:rowId xmlns:a16="http://schemas.microsoft.com/office/drawing/2014/main" val="255398964"/>
                  </a:ext>
                </a:extLst>
              </a:tr>
              <a:tr h="791569">
                <a:tc>
                  <a:txBody>
                    <a:bodyPr/>
                    <a:lstStyle/>
                    <a:p>
                      <a:r>
                        <a:rPr lang="en-GB" sz="2000" dirty="0" smtClean="0"/>
                        <a:t>Leaners</a:t>
                      </a:r>
                      <a:r>
                        <a:rPr lang="en-GB" sz="2000" baseline="0" dirty="0" smtClean="0"/>
                        <a:t> with Severe to Profound Disabilities Grant</a:t>
                      </a:r>
                      <a:endParaRPr lang="en-ZA" sz="2000" dirty="0"/>
                    </a:p>
                  </a:txBody>
                  <a:tcPr/>
                </a:tc>
                <a:tc>
                  <a:txBody>
                    <a:bodyPr/>
                    <a:lstStyle/>
                    <a:p>
                      <a:pPr algn="r"/>
                      <a:r>
                        <a:rPr lang="en-GB" sz="2000" dirty="0" smtClean="0"/>
                        <a:t>242 864</a:t>
                      </a:r>
                      <a:endParaRPr lang="en-ZA" sz="2000" dirty="0"/>
                    </a:p>
                  </a:txBody>
                  <a:tcPr/>
                </a:tc>
                <a:tc>
                  <a:txBody>
                    <a:bodyPr/>
                    <a:lstStyle/>
                    <a:p>
                      <a:pPr algn="r"/>
                      <a:r>
                        <a:rPr lang="en-GB" sz="2000" dirty="0" smtClean="0"/>
                        <a:t>-</a:t>
                      </a:r>
                      <a:endParaRPr lang="en-ZA" sz="2000" dirty="0"/>
                    </a:p>
                  </a:txBody>
                  <a:tcPr/>
                </a:tc>
                <a:tc>
                  <a:txBody>
                    <a:bodyPr/>
                    <a:lstStyle/>
                    <a:p>
                      <a:pPr algn="r"/>
                      <a:r>
                        <a:rPr lang="en-GB" sz="2000" dirty="0" smtClean="0"/>
                        <a:t>242 864</a:t>
                      </a:r>
                      <a:endParaRPr lang="en-ZA" sz="2000" dirty="0"/>
                    </a:p>
                  </a:txBody>
                  <a:tcPr/>
                </a:tc>
                <a:extLst>
                  <a:ext uri="{0D108BD9-81ED-4DB2-BD59-A6C34878D82A}">
                    <a16:rowId xmlns:a16="http://schemas.microsoft.com/office/drawing/2014/main" val="71097791"/>
                  </a:ext>
                </a:extLst>
              </a:tr>
              <a:tr h="758688">
                <a:tc>
                  <a:txBody>
                    <a:bodyPr/>
                    <a:lstStyle/>
                    <a:p>
                      <a:r>
                        <a:rPr lang="en-GB" sz="2000" dirty="0" smtClean="0"/>
                        <a:t>Education</a:t>
                      </a:r>
                      <a:r>
                        <a:rPr lang="en-GB" sz="2000" baseline="0" dirty="0" smtClean="0"/>
                        <a:t> Infrastructure Grant</a:t>
                      </a:r>
                      <a:endParaRPr lang="en-ZA" sz="2000" dirty="0"/>
                    </a:p>
                  </a:txBody>
                  <a:tcPr/>
                </a:tc>
                <a:tc>
                  <a:txBody>
                    <a:bodyPr/>
                    <a:lstStyle/>
                    <a:p>
                      <a:pPr algn="r"/>
                      <a:r>
                        <a:rPr lang="en-GB" sz="2000" dirty="0" smtClean="0"/>
                        <a:t>11 007 967</a:t>
                      </a:r>
                      <a:endParaRPr lang="en-ZA" sz="2000" dirty="0"/>
                    </a:p>
                  </a:txBody>
                  <a:tcPr/>
                </a:tc>
                <a:tc>
                  <a:txBody>
                    <a:bodyPr/>
                    <a:lstStyle/>
                    <a:p>
                      <a:pPr algn="r"/>
                      <a:r>
                        <a:rPr lang="en-GB" sz="2000" dirty="0" smtClean="0"/>
                        <a:t>(2 221 000)</a:t>
                      </a:r>
                      <a:endParaRPr lang="en-ZA" sz="2000" dirty="0"/>
                    </a:p>
                  </a:txBody>
                  <a:tcPr/>
                </a:tc>
                <a:tc>
                  <a:txBody>
                    <a:bodyPr/>
                    <a:lstStyle/>
                    <a:p>
                      <a:pPr algn="r"/>
                      <a:r>
                        <a:rPr lang="en-GB" sz="2000" dirty="0" smtClean="0"/>
                        <a:t>8 786 967</a:t>
                      </a:r>
                      <a:endParaRPr lang="en-ZA" sz="2000" dirty="0"/>
                    </a:p>
                  </a:txBody>
                  <a:tcPr/>
                </a:tc>
                <a:extLst>
                  <a:ext uri="{0D108BD9-81ED-4DB2-BD59-A6C34878D82A}">
                    <a16:rowId xmlns:a16="http://schemas.microsoft.com/office/drawing/2014/main" val="1964428108"/>
                  </a:ext>
                </a:extLst>
              </a:tr>
              <a:tr h="428824">
                <a:tc>
                  <a:txBody>
                    <a:bodyPr/>
                    <a:lstStyle/>
                    <a:p>
                      <a:r>
                        <a:rPr lang="en-GB" sz="2000" dirty="0" smtClean="0"/>
                        <a:t>HIV and AIDS </a:t>
                      </a:r>
                      <a:endParaRPr lang="en-ZA" sz="2000" dirty="0"/>
                    </a:p>
                  </a:txBody>
                  <a:tcPr/>
                </a:tc>
                <a:tc>
                  <a:txBody>
                    <a:bodyPr/>
                    <a:lstStyle/>
                    <a:p>
                      <a:pPr algn="r"/>
                      <a:r>
                        <a:rPr lang="en-GB" sz="2000" dirty="0" smtClean="0"/>
                        <a:t>246 699</a:t>
                      </a:r>
                      <a:endParaRPr lang="en-ZA" sz="2000" dirty="0"/>
                    </a:p>
                  </a:txBody>
                  <a:tcPr/>
                </a:tc>
                <a:tc>
                  <a:txBody>
                    <a:bodyPr/>
                    <a:lstStyle/>
                    <a:p>
                      <a:pPr algn="r"/>
                      <a:r>
                        <a:rPr lang="en-GB" sz="2000" dirty="0" smtClean="0"/>
                        <a:t>(59 604)</a:t>
                      </a:r>
                      <a:endParaRPr lang="en-ZA" sz="2000" dirty="0"/>
                    </a:p>
                  </a:txBody>
                  <a:tcPr/>
                </a:tc>
                <a:tc>
                  <a:txBody>
                    <a:bodyPr/>
                    <a:lstStyle/>
                    <a:p>
                      <a:pPr algn="r"/>
                      <a:r>
                        <a:rPr lang="en-GB" sz="2000" dirty="0" smtClean="0"/>
                        <a:t>187 095</a:t>
                      </a:r>
                      <a:endParaRPr lang="en-ZA" sz="2000" dirty="0"/>
                    </a:p>
                  </a:txBody>
                  <a:tcPr/>
                </a:tc>
                <a:extLst>
                  <a:ext uri="{0D108BD9-81ED-4DB2-BD59-A6C34878D82A}">
                    <a16:rowId xmlns:a16="http://schemas.microsoft.com/office/drawing/2014/main" val="753263991"/>
                  </a:ext>
                </a:extLst>
              </a:tr>
              <a:tr h="760723">
                <a:tc>
                  <a:txBody>
                    <a:bodyPr/>
                    <a:lstStyle/>
                    <a:p>
                      <a:r>
                        <a:rPr lang="en-GB" sz="2000" dirty="0" smtClean="0"/>
                        <a:t>National</a:t>
                      </a:r>
                      <a:r>
                        <a:rPr lang="en-GB" sz="2000" baseline="0" dirty="0" smtClean="0"/>
                        <a:t> School Nutrition Programme</a:t>
                      </a:r>
                      <a:endParaRPr lang="en-ZA" sz="2000" dirty="0"/>
                    </a:p>
                  </a:txBody>
                  <a:tcPr/>
                </a:tc>
                <a:tc>
                  <a:txBody>
                    <a:bodyPr/>
                    <a:lstStyle/>
                    <a:p>
                      <a:pPr algn="r"/>
                      <a:r>
                        <a:rPr lang="en-GB" sz="2000" dirty="0" smtClean="0"/>
                        <a:t>7 665 887</a:t>
                      </a:r>
                      <a:endParaRPr lang="en-ZA" sz="2000" dirty="0"/>
                    </a:p>
                  </a:txBody>
                  <a:tcPr/>
                </a:tc>
                <a:tc>
                  <a:txBody>
                    <a:bodyPr/>
                    <a:lstStyle/>
                    <a:p>
                      <a:pPr algn="r"/>
                      <a:r>
                        <a:rPr lang="en-GB" sz="2000" dirty="0" smtClean="0"/>
                        <a:t>-</a:t>
                      </a:r>
                      <a:endParaRPr lang="en-ZA" sz="2000" dirty="0"/>
                    </a:p>
                  </a:txBody>
                  <a:tcPr/>
                </a:tc>
                <a:tc>
                  <a:txBody>
                    <a:bodyPr/>
                    <a:lstStyle/>
                    <a:p>
                      <a:pPr algn="r"/>
                      <a:r>
                        <a:rPr lang="en-GB" sz="2000" dirty="0" smtClean="0"/>
                        <a:t>7 665 887</a:t>
                      </a:r>
                      <a:endParaRPr lang="en-ZA" sz="2000" dirty="0"/>
                    </a:p>
                  </a:txBody>
                  <a:tcPr/>
                </a:tc>
                <a:extLst>
                  <a:ext uri="{0D108BD9-81ED-4DB2-BD59-A6C34878D82A}">
                    <a16:rowId xmlns:a16="http://schemas.microsoft.com/office/drawing/2014/main" val="3877600700"/>
                  </a:ext>
                </a:extLst>
              </a:tr>
              <a:tr h="507276">
                <a:tc>
                  <a:txBody>
                    <a:bodyPr/>
                    <a:lstStyle/>
                    <a:p>
                      <a:r>
                        <a:rPr lang="en-GB" sz="2000" b="1" dirty="0" smtClean="0"/>
                        <a:t>Total</a:t>
                      </a:r>
                      <a:endParaRPr lang="en-ZA" sz="2000" b="1" dirty="0"/>
                    </a:p>
                  </a:txBody>
                  <a:tcPr/>
                </a:tc>
                <a:tc>
                  <a:txBody>
                    <a:bodyPr/>
                    <a:lstStyle/>
                    <a:p>
                      <a:pPr algn="r"/>
                      <a:r>
                        <a:rPr lang="en-GB" sz="2000" b="1" dirty="0" smtClean="0"/>
                        <a:t>19 564 279</a:t>
                      </a:r>
                      <a:endParaRPr lang="en-ZA" sz="2000" b="1" dirty="0"/>
                    </a:p>
                  </a:txBody>
                  <a:tcPr/>
                </a:tc>
                <a:tc>
                  <a:txBody>
                    <a:bodyPr/>
                    <a:lstStyle/>
                    <a:p>
                      <a:pPr algn="r"/>
                      <a:r>
                        <a:rPr lang="en-GB" sz="2000" b="1" dirty="0" smtClean="0"/>
                        <a:t>(2</a:t>
                      </a:r>
                      <a:r>
                        <a:rPr lang="en-GB" sz="2000" b="1" baseline="0" dirty="0" smtClean="0"/>
                        <a:t> 348 604)</a:t>
                      </a:r>
                      <a:endParaRPr lang="en-ZA" sz="2000" b="1" dirty="0"/>
                    </a:p>
                  </a:txBody>
                  <a:tcPr/>
                </a:tc>
                <a:tc>
                  <a:txBody>
                    <a:bodyPr/>
                    <a:lstStyle/>
                    <a:p>
                      <a:pPr algn="r"/>
                      <a:r>
                        <a:rPr lang="en-GB" sz="2000" b="1" dirty="0" smtClean="0"/>
                        <a:t>17 215 675</a:t>
                      </a:r>
                      <a:endParaRPr lang="en-ZA" sz="2000" b="1" dirty="0"/>
                    </a:p>
                  </a:txBody>
                  <a:tcPr/>
                </a:tc>
                <a:extLst>
                  <a:ext uri="{0D108BD9-81ED-4DB2-BD59-A6C34878D82A}">
                    <a16:rowId xmlns:a16="http://schemas.microsoft.com/office/drawing/2014/main" val="1579497142"/>
                  </a:ext>
                </a:extLst>
              </a:tr>
            </a:tbl>
          </a:graphicData>
        </a:graphic>
      </p:graphicFrame>
    </p:spTree>
    <p:custDataLst>
      <p:tags r:id="rId1"/>
    </p:custDataLst>
    <p:extLst>
      <p:ext uri="{BB962C8B-B14F-4D97-AF65-F5344CB8AC3E}">
        <p14:creationId xmlns:p14="http://schemas.microsoft.com/office/powerpoint/2010/main" val="932051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36" y="0"/>
            <a:ext cx="10945216" cy="1161342"/>
          </a:xfrm>
        </p:spPr>
        <p:txBody>
          <a:bodyPr>
            <a:noAutofit/>
          </a:bodyPr>
          <a:lstStyle/>
          <a:p>
            <a:pPr>
              <a:spcBef>
                <a:spcPct val="20000"/>
              </a:spcBef>
            </a:pPr>
            <a:r>
              <a:rPr lang="en-ZA" b="1" dirty="0">
                <a:solidFill>
                  <a:srgbClr val="C0504D">
                    <a:lumMod val="50000"/>
                  </a:srgbClr>
                </a:solidFill>
                <a:latin typeface="Arial" panose="020B0604020202020204" pitchFamily="34" charset="0"/>
                <a:ea typeface="+mn-ea"/>
                <a:cs typeface="Arial" panose="020B0604020202020204" pitchFamily="34" charset="0"/>
              </a:rPr>
              <a:t/>
            </a:r>
            <a:br>
              <a:rPr lang="en-ZA" b="1" dirty="0">
                <a:solidFill>
                  <a:srgbClr val="C0504D">
                    <a:lumMod val="50000"/>
                  </a:srgbClr>
                </a:solidFill>
                <a:latin typeface="Arial" panose="020B0604020202020204" pitchFamily="34" charset="0"/>
                <a:ea typeface="+mn-ea"/>
                <a:cs typeface="Arial" panose="020B0604020202020204" pitchFamily="34" charset="0"/>
              </a:rPr>
            </a:br>
            <a:r>
              <a:rPr lang="en-ZA" b="1" dirty="0">
                <a:solidFill>
                  <a:srgbClr val="C0504D">
                    <a:lumMod val="50000"/>
                  </a:srgbClr>
                </a:solidFill>
                <a:latin typeface="Arial" panose="020B0604020202020204" pitchFamily="34" charset="0"/>
                <a:ea typeface="+mn-ea"/>
                <a:cs typeface="Arial" panose="020B0604020202020204" pitchFamily="34" charset="0"/>
              </a:rPr>
              <a:t/>
            </a:r>
            <a:br>
              <a:rPr lang="en-ZA" b="1" dirty="0">
                <a:solidFill>
                  <a:srgbClr val="C0504D">
                    <a:lumMod val="50000"/>
                  </a:srgbClr>
                </a:solidFill>
                <a:latin typeface="Arial" panose="020B0604020202020204" pitchFamily="34" charset="0"/>
                <a:ea typeface="+mn-ea"/>
                <a:cs typeface="Arial" panose="020B0604020202020204" pitchFamily="34" charset="0"/>
              </a:rPr>
            </a:br>
            <a:r>
              <a:rPr lang="en-ZA" b="1" dirty="0">
                <a:solidFill>
                  <a:schemeClr val="accent6">
                    <a:lumMod val="75000"/>
                  </a:schemeClr>
                </a:solidFill>
                <a:latin typeface="Arial" panose="020B0604020202020204" pitchFamily="34" charset="0"/>
                <a:ea typeface="+mn-ea"/>
                <a:cs typeface="Arial" panose="020B0604020202020204" pitchFamily="34" charset="0"/>
              </a:rPr>
              <a:t> </a:t>
            </a:r>
            <a:r>
              <a:rPr lang="en-ZA" sz="8800" b="1" dirty="0">
                <a:solidFill>
                  <a:schemeClr val="accent2">
                    <a:lumMod val="75000"/>
                  </a:schemeClr>
                </a:solidFill>
                <a:latin typeface="Arial" panose="020B0604020202020204" pitchFamily="34" charset="0"/>
                <a:ea typeface="+mn-ea"/>
                <a:cs typeface="Arial" panose="020B0604020202020204" pitchFamily="34" charset="0"/>
              </a:rPr>
              <a:t>PURPOSE</a:t>
            </a:r>
            <a:r>
              <a:rPr lang="en-US" sz="8800" b="1" dirty="0">
                <a:solidFill>
                  <a:schemeClr val="accent2">
                    <a:lumMod val="75000"/>
                  </a:schemeClr>
                </a:solidFill>
              </a:rPr>
              <a:t/>
            </a:r>
            <a:br>
              <a:rPr lang="en-US" sz="8800" b="1" dirty="0">
                <a:solidFill>
                  <a:schemeClr val="accent2">
                    <a:lumMod val="75000"/>
                  </a:schemeClr>
                </a:solidFill>
              </a:rPr>
            </a:br>
            <a:r>
              <a:rPr lang="en-ZA" b="1" dirty="0">
                <a:solidFill>
                  <a:schemeClr val="accent6">
                    <a:lumMod val="75000"/>
                  </a:schemeClr>
                </a:solidFill>
                <a:latin typeface="Arial" panose="020B0604020202020204" pitchFamily="34" charset="0"/>
                <a:ea typeface="+mn-ea"/>
                <a:cs typeface="Arial" panose="020B0604020202020204" pitchFamily="34" charset="0"/>
              </a:rPr>
              <a:t/>
            </a:r>
            <a:br>
              <a:rPr lang="en-ZA" b="1" dirty="0">
                <a:solidFill>
                  <a:schemeClr val="accent6">
                    <a:lumMod val="75000"/>
                  </a:schemeClr>
                </a:solidFill>
                <a:latin typeface="Arial" panose="020B0604020202020204" pitchFamily="34" charset="0"/>
                <a:ea typeface="+mn-ea"/>
                <a:cs typeface="Arial" panose="020B0604020202020204" pitchFamily="34" charset="0"/>
              </a:rPr>
            </a:br>
            <a:endParaRPr lang="en-US" dirty="0">
              <a:solidFill>
                <a:schemeClr val="accent6">
                  <a:lumMod val="75000"/>
                </a:schemeClr>
              </a:solidFill>
            </a:endParaRPr>
          </a:p>
        </p:txBody>
      </p:sp>
      <p:sp>
        <p:nvSpPr>
          <p:cNvPr id="3" name="Content Placeholder 2"/>
          <p:cNvSpPr>
            <a:spLocks noGrp="1"/>
          </p:cNvSpPr>
          <p:nvPr>
            <p:ph idx="1"/>
          </p:nvPr>
        </p:nvSpPr>
        <p:spPr>
          <a:xfrm>
            <a:off x="17984" y="1011055"/>
            <a:ext cx="12174016" cy="5345297"/>
          </a:xfrm>
        </p:spPr>
        <p:txBody>
          <a:bodyPr>
            <a:noAutofit/>
          </a:bodyPr>
          <a:lstStyle/>
          <a:p>
            <a:pPr marL="0" indent="0" algn="just">
              <a:buNone/>
            </a:pPr>
            <a:r>
              <a:rPr lang="en-US" sz="6600" dirty="0">
                <a:latin typeface="Arial" panose="020B0604020202020204" pitchFamily="34" charset="0"/>
                <a:cs typeface="Arial" panose="020B0604020202020204" pitchFamily="34" charset="0"/>
              </a:rPr>
              <a:t>To present to the </a:t>
            </a:r>
            <a:r>
              <a:rPr lang="en-GB" sz="6600" dirty="0" smtClean="0">
                <a:latin typeface="Arial" panose="020B0604020202020204" pitchFamily="34" charset="0"/>
                <a:cs typeface="Arial" panose="020B0604020202020204" pitchFamily="34" charset="0"/>
              </a:rPr>
              <a:t>Standing Committee on Appropriations </a:t>
            </a:r>
            <a:r>
              <a:rPr lang="en-GB" sz="6600" b="1" dirty="0" smtClean="0">
                <a:latin typeface="Arial" panose="020B0604020202020204" pitchFamily="34" charset="0"/>
                <a:cs typeface="Arial" panose="020B0604020202020204" pitchFamily="34" charset="0"/>
              </a:rPr>
              <a:t>Vote </a:t>
            </a:r>
            <a:r>
              <a:rPr lang="en-GB" sz="6600" b="1" dirty="0">
                <a:latin typeface="Arial" panose="020B0604020202020204" pitchFamily="34" charset="0"/>
                <a:cs typeface="Arial" panose="020B0604020202020204" pitchFamily="34" charset="0"/>
              </a:rPr>
              <a:t>16: Basic Education: 2020/21 Special Adjustment</a:t>
            </a:r>
            <a:r>
              <a:rPr lang="en-GB" sz="6600" dirty="0">
                <a:latin typeface="Arial" panose="020B0604020202020204" pitchFamily="34" charset="0"/>
                <a:cs typeface="Arial" panose="020B0604020202020204" pitchFamily="34" charset="0"/>
              </a:rPr>
              <a:t> Budget</a:t>
            </a:r>
            <a:r>
              <a:rPr lang="en-US" sz="7200" b="1" dirty="0">
                <a:latin typeface="Arial" panose="020B0604020202020204" pitchFamily="34" charset="0"/>
                <a:cs typeface="Arial" panose="020B0604020202020204" pitchFamily="34" charset="0"/>
              </a:rPr>
              <a:t>. </a:t>
            </a:r>
            <a:endParaRPr lang="en-US" sz="6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19336" y="6141721"/>
            <a:ext cx="2088232" cy="716280"/>
          </a:xfrm>
          <a:prstGeom prst="rect">
            <a:avLst/>
          </a:prstGeom>
        </p:spPr>
      </p:pic>
      <p:sp>
        <p:nvSpPr>
          <p:cNvPr id="5" name="Slide Number Placeholder 3"/>
          <p:cNvSpPr>
            <a:spLocks noGrp="1"/>
          </p:cNvSpPr>
          <p:nvPr>
            <p:ph type="sldNum" sz="quarter" idx="4294967295"/>
          </p:nvPr>
        </p:nvSpPr>
        <p:spPr>
          <a:xfrm>
            <a:off x="8077200" y="6356352"/>
            <a:ext cx="2133600" cy="365125"/>
          </a:xfrm>
        </p:spPr>
        <p:txBody>
          <a:bodyPr/>
          <a:lstStyle/>
          <a:p>
            <a:pPr>
              <a:defRPr/>
            </a:pPr>
            <a:fld id="{E2C0AE55-7E06-4976-960B-3D98813CB3CF}" type="slidenum">
              <a:rPr lang="en-ZA" sz="1200">
                <a:solidFill>
                  <a:prstClr val="black">
                    <a:tint val="75000"/>
                  </a:prstClr>
                </a:solidFill>
                <a:latin typeface="Calibri"/>
              </a:rPr>
              <a:pPr>
                <a:defRPr/>
              </a:pPr>
              <a:t>3</a:t>
            </a:fld>
            <a:endParaRPr lang="en-ZA" sz="1200" dirty="0">
              <a:solidFill>
                <a:prstClr val="black">
                  <a:tint val="75000"/>
                </a:prstClr>
              </a:solidFill>
              <a:latin typeface="Calibri"/>
            </a:endParaRPr>
          </a:p>
        </p:txBody>
      </p:sp>
    </p:spTree>
    <p:extLst>
      <p:ext uri="{BB962C8B-B14F-4D97-AF65-F5344CB8AC3E}">
        <p14:creationId xmlns:p14="http://schemas.microsoft.com/office/powerpoint/2010/main" val="22928360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28648" cy="764704"/>
          </a:xfrm>
        </p:spPr>
        <p:txBody>
          <a:bodyPr>
            <a:noAutofit/>
          </a:bodyPr>
          <a:lstStyle/>
          <a:p>
            <a:r>
              <a:rPr lang="en-GB" sz="5400" b="1" dirty="0">
                <a:solidFill>
                  <a:schemeClr val="accent2">
                    <a:lumMod val="75000"/>
                  </a:schemeClr>
                </a:solidFill>
              </a:rPr>
              <a:t>CONDITIONAL GRANTS REASONS</a:t>
            </a:r>
            <a:endParaRPr lang="en-ZA" sz="5400" b="1" dirty="0">
              <a:solidFill>
                <a:schemeClr val="accent2">
                  <a:lumMod val="75000"/>
                </a:schemeClr>
              </a:solidFill>
            </a:endParaRPr>
          </a:p>
        </p:txBody>
      </p:sp>
      <p:sp>
        <p:nvSpPr>
          <p:cNvPr id="3" name="Content Placeholder 2"/>
          <p:cNvSpPr>
            <a:spLocks noGrp="1"/>
          </p:cNvSpPr>
          <p:nvPr>
            <p:ph idx="1"/>
          </p:nvPr>
        </p:nvSpPr>
        <p:spPr>
          <a:xfrm>
            <a:off x="0" y="763900"/>
            <a:ext cx="12192000" cy="5400600"/>
          </a:xfrm>
        </p:spPr>
        <p:txBody>
          <a:bodyPr>
            <a:noAutofit/>
          </a:bodyPr>
          <a:lstStyle/>
          <a:p>
            <a:pPr marL="0" lvl="1" indent="0" algn="just">
              <a:lnSpc>
                <a:spcPct val="150000"/>
              </a:lnSpc>
              <a:spcBef>
                <a:spcPts val="0"/>
              </a:spcBef>
              <a:buClr>
                <a:srgbClr val="C0504D">
                  <a:lumMod val="50000"/>
                </a:srgbClr>
              </a:buClr>
              <a:buNone/>
              <a:defRPr/>
            </a:pPr>
            <a:r>
              <a:rPr lang="en-ZA" sz="1800" b="1" dirty="0">
                <a:solidFill>
                  <a:schemeClr val="tx1">
                    <a:lumMod val="95000"/>
                    <a:lumOff val="5000"/>
                  </a:schemeClr>
                </a:solidFill>
                <a:cs typeface="Arial" panose="020B0604020202020204" pitchFamily="34" charset="0"/>
              </a:rPr>
              <a:t>LEARNERS WITH SEVERE TO PROFOUND INTELLECTUAL DISABILITIES GRANT (LSPID)</a:t>
            </a:r>
          </a:p>
          <a:p>
            <a:pPr algn="just">
              <a:lnSpc>
                <a:spcPct val="150000"/>
              </a:lnSpc>
              <a:spcBef>
                <a:spcPts val="0"/>
              </a:spcBef>
              <a:buClr>
                <a:srgbClr val="C0504D">
                  <a:lumMod val="50000"/>
                </a:srgbClr>
              </a:buClr>
              <a:defRPr/>
            </a:pPr>
            <a:r>
              <a:rPr lang="en-ZA" sz="1800" b="1" dirty="0">
                <a:solidFill>
                  <a:schemeClr val="tx1">
                    <a:lumMod val="95000"/>
                    <a:lumOff val="5000"/>
                  </a:schemeClr>
                </a:solidFill>
                <a:cs typeface="Arial" panose="020B0604020202020204" pitchFamily="34" charset="0"/>
              </a:rPr>
              <a:t>13%  reduction on LSPID grant </a:t>
            </a:r>
            <a:r>
              <a:rPr lang="en-ZA" sz="1800" dirty="0">
                <a:solidFill>
                  <a:schemeClr val="tx1">
                    <a:lumMod val="95000"/>
                    <a:lumOff val="5000"/>
                  </a:schemeClr>
                </a:solidFill>
                <a:cs typeface="Arial" panose="020B0604020202020204" pitchFamily="34" charset="0"/>
              </a:rPr>
              <a:t>is to  fund the COVID 19</a:t>
            </a:r>
            <a:r>
              <a:rPr lang="en-ZA" sz="1800" dirty="0">
                <a:cs typeface="Arial" panose="020B0604020202020204" pitchFamily="34" charset="0"/>
              </a:rPr>
              <a:t>, the procurement of COVID-19 essentials and sanitation for caregivers and therapists.  </a:t>
            </a:r>
            <a:endParaRPr lang="en-ZA" sz="1800" b="1" dirty="0">
              <a:solidFill>
                <a:schemeClr val="tx1">
                  <a:lumMod val="95000"/>
                  <a:lumOff val="5000"/>
                </a:schemeClr>
              </a:solidFill>
              <a:cs typeface="Arial" panose="020B0604020202020204" pitchFamily="34" charset="0"/>
            </a:endParaRPr>
          </a:p>
          <a:p>
            <a:pPr marL="0" indent="0">
              <a:spcBef>
                <a:spcPts val="0"/>
              </a:spcBef>
              <a:buClr>
                <a:srgbClr val="C0504D">
                  <a:lumMod val="50000"/>
                </a:srgbClr>
              </a:buClr>
              <a:buNone/>
              <a:defRPr/>
            </a:pPr>
            <a:r>
              <a:rPr lang="en-US" sz="1800" b="1" dirty="0">
                <a:solidFill>
                  <a:schemeClr val="tx1">
                    <a:lumMod val="95000"/>
                    <a:lumOff val="5000"/>
                  </a:schemeClr>
                </a:solidFill>
                <a:cs typeface="Arial" panose="020B0604020202020204" pitchFamily="34" charset="0"/>
              </a:rPr>
              <a:t>MATHS, SCIENCE AND TECHNOLOGY CONDITIONAL GRANT (MSTCG)</a:t>
            </a:r>
          </a:p>
          <a:p>
            <a:pPr algn="just">
              <a:lnSpc>
                <a:spcPct val="150000"/>
              </a:lnSpc>
              <a:spcBef>
                <a:spcPts val="0"/>
              </a:spcBef>
              <a:buClr>
                <a:srgbClr val="C0504D">
                  <a:lumMod val="50000"/>
                </a:srgbClr>
              </a:buClr>
              <a:defRPr/>
            </a:pPr>
            <a:r>
              <a:rPr lang="en-US" sz="1800" dirty="0" smtClean="0">
                <a:solidFill>
                  <a:schemeClr val="tx1">
                    <a:lumMod val="95000"/>
                    <a:lumOff val="5000"/>
                  </a:schemeClr>
                </a:solidFill>
                <a:cs typeface="Arial" panose="020B0604020202020204" pitchFamily="34" charset="0"/>
              </a:rPr>
              <a:t>The </a:t>
            </a:r>
            <a:r>
              <a:rPr lang="en-US" sz="1800" dirty="0">
                <a:solidFill>
                  <a:schemeClr val="tx1">
                    <a:lumMod val="95000"/>
                    <a:lumOff val="5000"/>
                  </a:schemeClr>
                </a:solidFill>
                <a:cs typeface="Arial" panose="020B0604020202020204" pitchFamily="34" charset="0"/>
              </a:rPr>
              <a:t>MSTCG will be using the </a:t>
            </a:r>
            <a:r>
              <a:rPr lang="en-US" sz="1800" b="1" dirty="0">
                <a:solidFill>
                  <a:schemeClr val="tx1">
                    <a:lumMod val="95000"/>
                    <a:lumOff val="5000"/>
                  </a:schemeClr>
                </a:solidFill>
                <a:cs typeface="Arial" panose="020B0604020202020204" pitchFamily="34" charset="0"/>
              </a:rPr>
              <a:t>R30m to </a:t>
            </a:r>
            <a:r>
              <a:rPr lang="en-US" sz="1800" b="1" dirty="0" err="1">
                <a:solidFill>
                  <a:schemeClr val="tx1">
                    <a:lumMod val="95000"/>
                    <a:lumOff val="5000"/>
                  </a:schemeClr>
                </a:solidFill>
                <a:cs typeface="Arial" panose="020B0604020202020204" pitchFamily="34" charset="0"/>
              </a:rPr>
              <a:t>prioritise</a:t>
            </a:r>
            <a:r>
              <a:rPr lang="en-US" sz="1800" b="1" dirty="0">
                <a:solidFill>
                  <a:schemeClr val="tx1">
                    <a:lumMod val="95000"/>
                    <a:lumOff val="5000"/>
                  </a:schemeClr>
                </a:solidFill>
                <a:cs typeface="Arial" panose="020B0604020202020204" pitchFamily="34" charset="0"/>
              </a:rPr>
              <a:t> the promotion of social distancing (COVID-19) </a:t>
            </a:r>
            <a:r>
              <a:rPr lang="en-US" sz="1800" dirty="0">
                <a:solidFill>
                  <a:schemeClr val="tx1">
                    <a:lumMod val="95000"/>
                    <a:lumOff val="5000"/>
                  </a:schemeClr>
                </a:solidFill>
                <a:cs typeface="Arial" panose="020B0604020202020204" pitchFamily="34" charset="0"/>
              </a:rPr>
              <a:t>and provision of </a:t>
            </a:r>
            <a:r>
              <a:rPr lang="en-US" sz="1800" b="1" dirty="0">
                <a:solidFill>
                  <a:schemeClr val="tx1">
                    <a:lumMod val="95000"/>
                    <a:lumOff val="5000"/>
                  </a:schemeClr>
                </a:solidFill>
                <a:cs typeface="Arial" panose="020B0604020202020204" pitchFamily="34" charset="0"/>
              </a:rPr>
              <a:t>virtual classrooms</a:t>
            </a:r>
            <a:r>
              <a:rPr lang="en-US" sz="1800" dirty="0">
                <a:solidFill>
                  <a:schemeClr val="tx1">
                    <a:lumMod val="95000"/>
                    <a:lumOff val="5000"/>
                  </a:schemeClr>
                </a:solidFill>
                <a:cs typeface="Arial" panose="020B0604020202020204" pitchFamily="34" charset="0"/>
              </a:rPr>
              <a:t> which will require the Procurement of gadgets or devices (tablets for learners, laptops for teachers, and connectivity tools, including data bundles).</a:t>
            </a:r>
          </a:p>
          <a:p>
            <a:pPr marL="0" indent="0" algn="just">
              <a:lnSpc>
                <a:spcPct val="150000"/>
              </a:lnSpc>
              <a:spcBef>
                <a:spcPts val="0"/>
              </a:spcBef>
              <a:buClr>
                <a:srgbClr val="C0504D">
                  <a:lumMod val="50000"/>
                </a:srgbClr>
              </a:buClr>
              <a:buNone/>
              <a:defRPr/>
            </a:pPr>
            <a:r>
              <a:rPr lang="en-ZA" sz="1800" b="1" dirty="0">
                <a:solidFill>
                  <a:schemeClr val="tx1">
                    <a:lumMod val="95000"/>
                    <a:lumOff val="5000"/>
                  </a:schemeClr>
                </a:solidFill>
                <a:cs typeface="Arial" panose="020B0604020202020204" pitchFamily="34" charset="0"/>
              </a:rPr>
              <a:t>EDUCATION INFRASTRUCTURE GRANT</a:t>
            </a:r>
          </a:p>
          <a:p>
            <a:pPr algn="just">
              <a:lnSpc>
                <a:spcPct val="150000"/>
              </a:lnSpc>
              <a:spcBef>
                <a:spcPts val="0"/>
              </a:spcBef>
              <a:buClr>
                <a:srgbClr val="C0504D">
                  <a:lumMod val="50000"/>
                </a:srgbClr>
              </a:buClr>
              <a:defRPr/>
            </a:pPr>
            <a:r>
              <a:rPr lang="en-ZA" sz="1800" b="1" dirty="0">
                <a:solidFill>
                  <a:schemeClr val="tx1">
                    <a:lumMod val="95000"/>
                    <a:lumOff val="5000"/>
                  </a:schemeClr>
                </a:solidFill>
                <a:cs typeface="Arial" panose="020B0604020202020204" pitchFamily="34" charset="0"/>
              </a:rPr>
              <a:t>R600 million </a:t>
            </a:r>
            <a:r>
              <a:rPr lang="en-ZA" sz="1800" dirty="0">
                <a:solidFill>
                  <a:schemeClr val="tx1">
                    <a:lumMod val="95000"/>
                    <a:lumOff val="5000"/>
                  </a:schemeClr>
                </a:solidFill>
                <a:cs typeface="Arial" panose="020B0604020202020204" pitchFamily="34" charset="0"/>
              </a:rPr>
              <a:t>has been reprioritised towards School Infrastructure Backlogs Grant for </a:t>
            </a:r>
            <a:r>
              <a:rPr lang="en-ZA" sz="1800" b="1" dirty="0">
                <a:solidFill>
                  <a:schemeClr val="tx1">
                    <a:lumMod val="95000"/>
                    <a:lumOff val="5000"/>
                  </a:schemeClr>
                </a:solidFill>
                <a:cs typeface="Arial" panose="020B0604020202020204" pitchFamily="34" charset="0"/>
              </a:rPr>
              <a:t>procurement of water tanks.</a:t>
            </a:r>
          </a:p>
          <a:p>
            <a:pPr algn="just"/>
            <a:r>
              <a:rPr lang="en-US" sz="1800" dirty="0">
                <a:cs typeface="Arial" panose="020B0604020202020204" pitchFamily="34" charset="0"/>
              </a:rPr>
              <a:t>Over and above the planned and committed infrastructure projects, COVID-19 demands Provinces </a:t>
            </a:r>
            <a:r>
              <a:rPr lang="en-US" sz="1800" b="1" dirty="0">
                <a:cs typeface="Arial" panose="020B0604020202020204" pitchFamily="34" charset="0"/>
              </a:rPr>
              <a:t>to provide mobile classrooms, address vandalized schools, provide emergency water supply (tanks &amp; water delivery), sanitation (chemical toilets), address storm damage, as well as basic hygiene packages. </a:t>
            </a:r>
          </a:p>
          <a:p>
            <a:pPr algn="just"/>
            <a:r>
              <a:rPr lang="en-US" sz="1800" dirty="0">
                <a:cs typeface="Arial" panose="020B0604020202020204" pitchFamily="34" charset="0"/>
              </a:rPr>
              <a:t>Provinces are in the process of </a:t>
            </a:r>
            <a:r>
              <a:rPr lang="en-US" sz="1800" b="1" dirty="0">
                <a:cs typeface="Arial" panose="020B0604020202020204" pitchFamily="34" charset="0"/>
              </a:rPr>
              <a:t>revising their business plans for approval by the DBE </a:t>
            </a:r>
            <a:r>
              <a:rPr lang="en-US" sz="1800" dirty="0">
                <a:cs typeface="Arial" panose="020B0604020202020204" pitchFamily="34" charset="0"/>
              </a:rPr>
              <a:t>to address all these matters. This may result in the postponement, suspension or even termination of projects.</a:t>
            </a:r>
          </a:p>
          <a:p>
            <a:pPr marL="0" indent="0" algn="just">
              <a:buNone/>
            </a:pPr>
            <a:endParaRPr lang="en-US" sz="1800" dirty="0">
              <a:solidFill>
                <a:schemeClr val="tx1">
                  <a:lumMod val="95000"/>
                  <a:lumOff val="5000"/>
                </a:schemeClr>
              </a:solidFill>
              <a:cs typeface="Arial" panose="020B0604020202020204" pitchFamily="34" charset="0"/>
            </a:endParaRPr>
          </a:p>
          <a:p>
            <a:pPr marL="0" indent="0">
              <a:buNone/>
            </a:pPr>
            <a:endParaRPr lang="en-ZA" sz="1800" dirty="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47328" y="6021288"/>
            <a:ext cx="2376264" cy="836712"/>
          </a:xfrm>
          <a:prstGeom prst="rect">
            <a:avLst/>
          </a:prstGeom>
        </p:spPr>
      </p:pic>
      <p:sp>
        <p:nvSpPr>
          <p:cNvPr id="5" name="Slide Number Placeholder 4"/>
          <p:cNvSpPr>
            <a:spLocks noGrp="1"/>
          </p:cNvSpPr>
          <p:nvPr>
            <p:ph type="sldNum" sz="quarter" idx="4294967295"/>
          </p:nvPr>
        </p:nvSpPr>
        <p:spPr>
          <a:xfrm>
            <a:off x="8737600" y="6356352"/>
            <a:ext cx="1462856" cy="365125"/>
          </a:xfrm>
        </p:spPr>
        <p:txBody>
          <a:bodyPr/>
          <a:lstStyle/>
          <a:p>
            <a:fld id="{E2C0AE55-7E06-4976-960B-3D98813CB3CF}" type="slidenum">
              <a:rPr lang="en-ZA" smtClean="0">
                <a:solidFill>
                  <a:prstClr val="black">
                    <a:tint val="75000"/>
                  </a:prstClr>
                </a:solidFill>
              </a:rPr>
              <a:pPr/>
              <a:t>30</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val="34202900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0"/>
            <a:ext cx="11449272" cy="703244"/>
          </a:xfrm>
        </p:spPr>
        <p:txBody>
          <a:bodyPr>
            <a:noAutofit/>
          </a:bodyPr>
          <a:lstStyle/>
          <a:p>
            <a:r>
              <a:rPr lang="en-GB" sz="3600" dirty="0"/>
              <a:t> </a:t>
            </a:r>
            <a:r>
              <a:rPr lang="en-GB" sz="6000" b="1" dirty="0">
                <a:solidFill>
                  <a:schemeClr val="accent2">
                    <a:lumMod val="75000"/>
                  </a:schemeClr>
                </a:solidFill>
              </a:rPr>
              <a:t>OTHER </a:t>
            </a:r>
            <a:r>
              <a:rPr lang="en-GB" sz="6000" b="1" dirty="0" smtClean="0">
                <a:solidFill>
                  <a:schemeClr val="accent2">
                    <a:lumMod val="75000"/>
                  </a:schemeClr>
                </a:solidFill>
              </a:rPr>
              <a:t>TRANSFER </a:t>
            </a:r>
            <a:r>
              <a:rPr lang="en-GB" sz="6000" b="1" dirty="0">
                <a:solidFill>
                  <a:schemeClr val="accent2">
                    <a:lumMod val="75000"/>
                  </a:schemeClr>
                </a:solidFill>
              </a:rPr>
              <a:t>ALLOCATIONS</a:t>
            </a:r>
            <a:endParaRPr lang="en-ZA" sz="6000" b="1" dirty="0">
              <a:solidFill>
                <a:schemeClr val="accent2">
                  <a:lumMod val="75000"/>
                </a:schemeClr>
              </a:solidFill>
            </a:endParaRPr>
          </a:p>
        </p:txBody>
      </p:sp>
      <p:sp>
        <p:nvSpPr>
          <p:cNvPr id="3" name="Content Placeholder 2"/>
          <p:cNvSpPr>
            <a:spLocks noGrp="1"/>
          </p:cNvSpPr>
          <p:nvPr>
            <p:ph idx="1"/>
          </p:nvPr>
        </p:nvSpPr>
        <p:spPr/>
        <p:txBody>
          <a:bodyPr>
            <a:normAutofit/>
          </a:bodyPr>
          <a:lstStyle/>
          <a:p>
            <a:pPr lvl="1" algn="just">
              <a:lnSpc>
                <a:spcPct val="150000"/>
              </a:lnSpc>
              <a:spcBef>
                <a:spcPts val="0"/>
              </a:spcBef>
              <a:buClr>
                <a:srgbClr val="C0504D">
                  <a:lumMod val="50000"/>
                </a:srgbClr>
              </a:buClr>
              <a:defRPr/>
            </a:pPr>
            <a:endParaRPr lang="en-ZA" sz="2400" dirty="0">
              <a:latin typeface="Arial" panose="020B0604020202020204" pitchFamily="34" charset="0"/>
              <a:cs typeface="Arial" panose="020B0604020202020204" pitchFamily="34" charset="0"/>
            </a:endParaRPr>
          </a:p>
          <a:p>
            <a:endParaRPr lang="en-ZA" sz="2800" dirty="0"/>
          </a:p>
        </p:txBody>
      </p:sp>
      <p:pic>
        <p:nvPicPr>
          <p:cNvPr id="4" name="Picture 3"/>
          <p:cNvPicPr>
            <a:picLocks noChangeAspect="1"/>
          </p:cNvPicPr>
          <p:nvPr/>
        </p:nvPicPr>
        <p:blipFill>
          <a:blip r:embed="rId3"/>
          <a:stretch>
            <a:fillRect/>
          </a:stretch>
        </p:blipFill>
        <p:spPr>
          <a:xfrm>
            <a:off x="47328" y="6029250"/>
            <a:ext cx="2160240" cy="836712"/>
          </a:xfrm>
          <a:prstGeom prst="rect">
            <a:avLst/>
          </a:prstGeom>
        </p:spPr>
      </p:pic>
      <p:sp>
        <p:nvSpPr>
          <p:cNvPr id="5" name="Slide Number Placeholder 4"/>
          <p:cNvSpPr>
            <a:spLocks noGrp="1"/>
          </p:cNvSpPr>
          <p:nvPr>
            <p:ph type="sldNum" sz="quarter" idx="4294967295"/>
          </p:nvPr>
        </p:nvSpPr>
        <p:spPr>
          <a:xfrm>
            <a:off x="8737600" y="6356352"/>
            <a:ext cx="1462856" cy="365125"/>
          </a:xfrm>
        </p:spPr>
        <p:txBody>
          <a:bodyPr/>
          <a:lstStyle/>
          <a:p>
            <a:fld id="{E2C0AE55-7E06-4976-960B-3D98813CB3CF}" type="slidenum">
              <a:rPr lang="en-ZA" smtClean="0">
                <a:solidFill>
                  <a:prstClr val="black">
                    <a:tint val="75000"/>
                  </a:prstClr>
                </a:solidFill>
              </a:rPr>
              <a:pPr/>
              <a:t>31</a:t>
            </a:fld>
            <a:endParaRPr lang="en-ZA" dirty="0">
              <a:solidFill>
                <a:prstClr val="black">
                  <a:tint val="75000"/>
                </a:prstClr>
              </a:solidFill>
            </a:endParaRPr>
          </a:p>
        </p:txBody>
      </p:sp>
      <p:graphicFrame>
        <p:nvGraphicFramePr>
          <p:cNvPr id="6" name="Table 5"/>
          <p:cNvGraphicFramePr>
            <a:graphicFrameLocks noGrp="1"/>
          </p:cNvGraphicFramePr>
          <p:nvPr/>
        </p:nvGraphicFramePr>
        <p:xfrm>
          <a:off x="3048000" y="1397000"/>
          <a:ext cx="6096000" cy="3708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170548726"/>
                    </a:ext>
                  </a:extLst>
                </a:gridCol>
              </a:tblGrid>
              <a:tr h="370840">
                <a:tc>
                  <a:txBody>
                    <a:bodyPr/>
                    <a:lstStyle/>
                    <a:p>
                      <a:endParaRPr lang="en-ZA" dirty="0"/>
                    </a:p>
                  </a:txBody>
                  <a:tcPr/>
                </a:tc>
                <a:extLst>
                  <a:ext uri="{0D108BD9-81ED-4DB2-BD59-A6C34878D82A}">
                    <a16:rowId xmlns:a16="http://schemas.microsoft.com/office/drawing/2014/main" val="3007324060"/>
                  </a:ext>
                </a:extLst>
              </a:tr>
            </a:tbl>
          </a:graphicData>
        </a:graphic>
      </p:graphicFrame>
      <p:graphicFrame>
        <p:nvGraphicFramePr>
          <p:cNvPr id="7" name="Table 6"/>
          <p:cNvGraphicFramePr>
            <a:graphicFrameLocks noGrp="1"/>
          </p:cNvGraphicFramePr>
          <p:nvPr/>
        </p:nvGraphicFramePr>
        <p:xfrm>
          <a:off x="3048000" y="1397000"/>
          <a:ext cx="6096000" cy="14833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295533360"/>
                    </a:ext>
                  </a:extLst>
                </a:gridCol>
                <a:gridCol w="1524000">
                  <a:extLst>
                    <a:ext uri="{9D8B030D-6E8A-4147-A177-3AD203B41FA5}">
                      <a16:colId xmlns:a16="http://schemas.microsoft.com/office/drawing/2014/main" val="1846343847"/>
                    </a:ext>
                  </a:extLst>
                </a:gridCol>
                <a:gridCol w="1524000">
                  <a:extLst>
                    <a:ext uri="{9D8B030D-6E8A-4147-A177-3AD203B41FA5}">
                      <a16:colId xmlns:a16="http://schemas.microsoft.com/office/drawing/2014/main" val="1151813667"/>
                    </a:ext>
                  </a:extLst>
                </a:gridCol>
                <a:gridCol w="1524000">
                  <a:extLst>
                    <a:ext uri="{9D8B030D-6E8A-4147-A177-3AD203B41FA5}">
                      <a16:colId xmlns:a16="http://schemas.microsoft.com/office/drawing/2014/main" val="2337420231"/>
                    </a:ext>
                  </a:extLst>
                </a:gridCol>
              </a:tblGrid>
              <a:tr h="370840">
                <a:tc>
                  <a:txBody>
                    <a:bodyPr/>
                    <a:lstStyle/>
                    <a:p>
                      <a:endParaRPr lang="en-ZA" dirty="0"/>
                    </a:p>
                  </a:txBody>
                  <a:tcPr/>
                </a:tc>
                <a:tc>
                  <a:txBody>
                    <a:bodyPr/>
                    <a:lstStyle/>
                    <a:p>
                      <a:endParaRPr lang="en-ZA"/>
                    </a:p>
                  </a:txBody>
                  <a:tcPr/>
                </a:tc>
                <a:tc>
                  <a:txBody>
                    <a:bodyPr/>
                    <a:lstStyle/>
                    <a:p>
                      <a:endParaRPr lang="en-ZA"/>
                    </a:p>
                  </a:txBody>
                  <a:tcPr/>
                </a:tc>
                <a:tc>
                  <a:txBody>
                    <a:bodyPr/>
                    <a:lstStyle/>
                    <a:p>
                      <a:endParaRPr lang="en-ZA"/>
                    </a:p>
                  </a:txBody>
                  <a:tcPr/>
                </a:tc>
                <a:extLst>
                  <a:ext uri="{0D108BD9-81ED-4DB2-BD59-A6C34878D82A}">
                    <a16:rowId xmlns:a16="http://schemas.microsoft.com/office/drawing/2014/main" val="1339378055"/>
                  </a:ext>
                </a:extLst>
              </a:tr>
              <a:tr h="370840">
                <a:tc>
                  <a:txBody>
                    <a:bodyPr/>
                    <a:lstStyle/>
                    <a:p>
                      <a:endParaRPr lang="en-ZA"/>
                    </a:p>
                  </a:txBody>
                  <a:tcPr/>
                </a:tc>
                <a:tc>
                  <a:txBody>
                    <a:bodyPr/>
                    <a:lstStyle/>
                    <a:p>
                      <a:endParaRPr lang="en-ZA"/>
                    </a:p>
                  </a:txBody>
                  <a:tcPr/>
                </a:tc>
                <a:tc>
                  <a:txBody>
                    <a:bodyPr/>
                    <a:lstStyle/>
                    <a:p>
                      <a:endParaRPr lang="en-ZA"/>
                    </a:p>
                  </a:txBody>
                  <a:tcPr/>
                </a:tc>
                <a:tc>
                  <a:txBody>
                    <a:bodyPr/>
                    <a:lstStyle/>
                    <a:p>
                      <a:endParaRPr lang="en-ZA"/>
                    </a:p>
                  </a:txBody>
                  <a:tcPr/>
                </a:tc>
                <a:extLst>
                  <a:ext uri="{0D108BD9-81ED-4DB2-BD59-A6C34878D82A}">
                    <a16:rowId xmlns:a16="http://schemas.microsoft.com/office/drawing/2014/main" val="3869529523"/>
                  </a:ext>
                </a:extLst>
              </a:tr>
              <a:tr h="370840">
                <a:tc>
                  <a:txBody>
                    <a:bodyPr/>
                    <a:lstStyle/>
                    <a:p>
                      <a:endParaRPr lang="en-ZA" dirty="0"/>
                    </a:p>
                  </a:txBody>
                  <a:tcPr/>
                </a:tc>
                <a:tc>
                  <a:txBody>
                    <a:bodyPr/>
                    <a:lstStyle/>
                    <a:p>
                      <a:endParaRPr lang="en-ZA" dirty="0"/>
                    </a:p>
                  </a:txBody>
                  <a:tcPr/>
                </a:tc>
                <a:tc>
                  <a:txBody>
                    <a:bodyPr/>
                    <a:lstStyle/>
                    <a:p>
                      <a:endParaRPr lang="en-ZA" dirty="0"/>
                    </a:p>
                  </a:txBody>
                  <a:tcPr/>
                </a:tc>
                <a:tc>
                  <a:txBody>
                    <a:bodyPr/>
                    <a:lstStyle/>
                    <a:p>
                      <a:endParaRPr lang="en-ZA" dirty="0"/>
                    </a:p>
                  </a:txBody>
                  <a:tcPr/>
                </a:tc>
                <a:extLst>
                  <a:ext uri="{0D108BD9-81ED-4DB2-BD59-A6C34878D82A}">
                    <a16:rowId xmlns:a16="http://schemas.microsoft.com/office/drawing/2014/main" val="1018951504"/>
                  </a:ext>
                </a:extLst>
              </a:tr>
              <a:tr h="370840">
                <a:tc>
                  <a:txBody>
                    <a:bodyPr/>
                    <a:lstStyle/>
                    <a:p>
                      <a:endParaRPr lang="en-ZA" dirty="0"/>
                    </a:p>
                  </a:txBody>
                  <a:tcPr/>
                </a:tc>
                <a:tc>
                  <a:txBody>
                    <a:bodyPr/>
                    <a:lstStyle/>
                    <a:p>
                      <a:endParaRPr lang="en-ZA"/>
                    </a:p>
                  </a:txBody>
                  <a:tcPr/>
                </a:tc>
                <a:tc>
                  <a:txBody>
                    <a:bodyPr/>
                    <a:lstStyle/>
                    <a:p>
                      <a:endParaRPr lang="en-ZA"/>
                    </a:p>
                  </a:txBody>
                  <a:tcPr/>
                </a:tc>
                <a:tc>
                  <a:txBody>
                    <a:bodyPr/>
                    <a:lstStyle/>
                    <a:p>
                      <a:endParaRPr lang="en-ZA" dirty="0"/>
                    </a:p>
                  </a:txBody>
                  <a:tcPr/>
                </a:tc>
                <a:extLst>
                  <a:ext uri="{0D108BD9-81ED-4DB2-BD59-A6C34878D82A}">
                    <a16:rowId xmlns:a16="http://schemas.microsoft.com/office/drawing/2014/main" val="4225025786"/>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662694660"/>
              </p:ext>
            </p:extLst>
          </p:nvPr>
        </p:nvGraphicFramePr>
        <p:xfrm>
          <a:off x="47328" y="692698"/>
          <a:ext cx="12144672" cy="5424921"/>
        </p:xfrm>
        <a:graphic>
          <a:graphicData uri="http://schemas.openxmlformats.org/drawingml/2006/table">
            <a:tbl>
              <a:tblPr firstRow="1" bandRow="1">
                <a:tableStyleId>{21E4AEA4-8DFA-4A89-87EB-49C32662AFE0}</a:tableStyleId>
              </a:tblPr>
              <a:tblGrid>
                <a:gridCol w="6490286">
                  <a:extLst>
                    <a:ext uri="{9D8B030D-6E8A-4147-A177-3AD203B41FA5}">
                      <a16:colId xmlns:a16="http://schemas.microsoft.com/office/drawing/2014/main" val="2131164145"/>
                    </a:ext>
                  </a:extLst>
                </a:gridCol>
                <a:gridCol w="1808769">
                  <a:extLst>
                    <a:ext uri="{9D8B030D-6E8A-4147-A177-3AD203B41FA5}">
                      <a16:colId xmlns:a16="http://schemas.microsoft.com/office/drawing/2014/main" val="665322491"/>
                    </a:ext>
                  </a:extLst>
                </a:gridCol>
                <a:gridCol w="2021564">
                  <a:extLst>
                    <a:ext uri="{9D8B030D-6E8A-4147-A177-3AD203B41FA5}">
                      <a16:colId xmlns:a16="http://schemas.microsoft.com/office/drawing/2014/main" val="1484355152"/>
                    </a:ext>
                  </a:extLst>
                </a:gridCol>
                <a:gridCol w="1824053">
                  <a:extLst>
                    <a:ext uri="{9D8B030D-6E8A-4147-A177-3AD203B41FA5}">
                      <a16:colId xmlns:a16="http://schemas.microsoft.com/office/drawing/2014/main" val="2698042350"/>
                    </a:ext>
                  </a:extLst>
                </a:gridCol>
              </a:tblGrid>
              <a:tr h="919137">
                <a:tc>
                  <a:txBody>
                    <a:bodyPr/>
                    <a:lstStyle/>
                    <a:p>
                      <a:r>
                        <a:rPr lang="en-GB" dirty="0" smtClean="0"/>
                        <a:t>Other</a:t>
                      </a:r>
                      <a:r>
                        <a:rPr lang="en-GB" baseline="0" dirty="0" smtClean="0"/>
                        <a:t> Transfers</a:t>
                      </a:r>
                      <a:endParaRPr lang="en-ZA" dirty="0"/>
                    </a:p>
                  </a:txBody>
                  <a:tcPr/>
                </a:tc>
                <a:tc>
                  <a:txBody>
                    <a:bodyPr/>
                    <a:lstStyle/>
                    <a:p>
                      <a:r>
                        <a:rPr lang="en-GB" dirty="0" smtClean="0"/>
                        <a:t>Budget allocation R’000</a:t>
                      </a:r>
                      <a:endParaRPr lang="en-ZA" dirty="0"/>
                    </a:p>
                  </a:txBody>
                  <a:tcPr/>
                </a:tc>
                <a:tc>
                  <a:txBody>
                    <a:bodyPr/>
                    <a:lstStyle/>
                    <a:p>
                      <a:r>
                        <a:rPr lang="en-GB" dirty="0" smtClean="0"/>
                        <a:t>Special</a:t>
                      </a:r>
                      <a:r>
                        <a:rPr lang="en-GB" baseline="0" dirty="0" smtClean="0"/>
                        <a:t> Adjustments Budget R’000</a:t>
                      </a:r>
                      <a:endParaRPr lang="en-ZA" dirty="0"/>
                    </a:p>
                  </a:txBody>
                  <a:tcPr/>
                </a:tc>
                <a:tc>
                  <a:txBody>
                    <a:bodyPr/>
                    <a:lstStyle/>
                    <a:p>
                      <a:r>
                        <a:rPr lang="en-GB" dirty="0" smtClean="0"/>
                        <a:t>Final Budget</a:t>
                      </a:r>
                    </a:p>
                    <a:p>
                      <a:r>
                        <a:rPr lang="en-GB" dirty="0" smtClean="0"/>
                        <a:t>R’000</a:t>
                      </a:r>
                      <a:endParaRPr lang="en-ZA" dirty="0"/>
                    </a:p>
                  </a:txBody>
                  <a:tcPr/>
                </a:tc>
                <a:extLst>
                  <a:ext uri="{0D108BD9-81ED-4DB2-BD59-A6C34878D82A}">
                    <a16:rowId xmlns:a16="http://schemas.microsoft.com/office/drawing/2014/main" val="1885524399"/>
                  </a:ext>
                </a:extLst>
              </a:tr>
              <a:tr h="353024">
                <a:tc>
                  <a:txBody>
                    <a:bodyPr/>
                    <a:lstStyle/>
                    <a:p>
                      <a:r>
                        <a:rPr lang="en-GB" dirty="0" smtClean="0"/>
                        <a:t>SETA</a:t>
                      </a:r>
                      <a:endParaRPr lang="en-ZA" dirty="0"/>
                    </a:p>
                  </a:txBody>
                  <a:tcPr/>
                </a:tc>
                <a:tc>
                  <a:txBody>
                    <a:bodyPr/>
                    <a:lstStyle/>
                    <a:p>
                      <a:pPr algn="r"/>
                      <a:r>
                        <a:rPr lang="en-GB" dirty="0" smtClean="0"/>
                        <a:t>453</a:t>
                      </a:r>
                      <a:endParaRPr lang="en-ZA" dirty="0"/>
                    </a:p>
                  </a:txBody>
                  <a:tcPr/>
                </a:tc>
                <a:tc>
                  <a:txBody>
                    <a:bodyPr/>
                    <a:lstStyle/>
                    <a:p>
                      <a:pPr algn="r"/>
                      <a:r>
                        <a:rPr lang="en-GB" dirty="0" smtClean="0"/>
                        <a:t>-</a:t>
                      </a:r>
                      <a:endParaRPr lang="en-ZA" dirty="0"/>
                    </a:p>
                  </a:txBody>
                  <a:tcPr/>
                </a:tc>
                <a:tc>
                  <a:txBody>
                    <a:bodyPr/>
                    <a:lstStyle/>
                    <a:p>
                      <a:pPr algn="r"/>
                      <a:r>
                        <a:rPr lang="en-GB" dirty="0" smtClean="0"/>
                        <a:t>453</a:t>
                      </a:r>
                      <a:endParaRPr lang="en-ZA" dirty="0"/>
                    </a:p>
                  </a:txBody>
                  <a:tcPr/>
                </a:tc>
                <a:extLst>
                  <a:ext uri="{0D108BD9-81ED-4DB2-BD59-A6C34878D82A}">
                    <a16:rowId xmlns:a16="http://schemas.microsoft.com/office/drawing/2014/main" val="255398964"/>
                  </a:ext>
                </a:extLst>
              </a:tr>
              <a:tr h="613261">
                <a:tc>
                  <a:txBody>
                    <a:bodyPr/>
                    <a:lstStyle/>
                    <a:p>
                      <a:r>
                        <a:rPr lang="en-GB" dirty="0" smtClean="0"/>
                        <a:t>Guidance, Counselling</a:t>
                      </a:r>
                      <a:r>
                        <a:rPr lang="en-GB" baseline="0" dirty="0" smtClean="0"/>
                        <a:t>  and Youth Development Centre for Africa: Malawi</a:t>
                      </a:r>
                      <a:endParaRPr lang="en-ZA" dirty="0"/>
                    </a:p>
                  </a:txBody>
                  <a:tcPr/>
                </a:tc>
                <a:tc>
                  <a:txBody>
                    <a:bodyPr/>
                    <a:lstStyle/>
                    <a:p>
                      <a:pPr algn="r"/>
                      <a:r>
                        <a:rPr lang="en-GB" dirty="0" smtClean="0"/>
                        <a:t>196</a:t>
                      </a:r>
                      <a:endParaRPr lang="en-ZA" dirty="0"/>
                    </a:p>
                  </a:txBody>
                  <a:tcPr/>
                </a:tc>
                <a:tc>
                  <a:txBody>
                    <a:bodyPr/>
                    <a:lstStyle/>
                    <a:p>
                      <a:pPr algn="r"/>
                      <a:r>
                        <a:rPr lang="en-GB" dirty="0" smtClean="0"/>
                        <a:t>-</a:t>
                      </a:r>
                      <a:endParaRPr lang="en-ZA" dirty="0"/>
                    </a:p>
                  </a:txBody>
                  <a:tcPr/>
                </a:tc>
                <a:tc>
                  <a:txBody>
                    <a:bodyPr/>
                    <a:lstStyle/>
                    <a:p>
                      <a:pPr algn="r"/>
                      <a:r>
                        <a:rPr lang="en-GB" dirty="0" smtClean="0"/>
                        <a:t>196</a:t>
                      </a:r>
                      <a:endParaRPr lang="en-ZA" dirty="0"/>
                    </a:p>
                  </a:txBody>
                  <a:tcPr/>
                </a:tc>
                <a:extLst>
                  <a:ext uri="{0D108BD9-81ED-4DB2-BD59-A6C34878D82A}">
                    <a16:rowId xmlns:a16="http://schemas.microsoft.com/office/drawing/2014/main" val="71097791"/>
                  </a:ext>
                </a:extLst>
              </a:tr>
              <a:tr h="354960">
                <a:tc>
                  <a:txBody>
                    <a:bodyPr/>
                    <a:lstStyle/>
                    <a:p>
                      <a:r>
                        <a:rPr lang="en-GB" dirty="0" smtClean="0"/>
                        <a:t>South African Council for Educators</a:t>
                      </a:r>
                      <a:endParaRPr lang="en-ZA" dirty="0"/>
                    </a:p>
                  </a:txBody>
                  <a:tcPr/>
                </a:tc>
                <a:tc>
                  <a:txBody>
                    <a:bodyPr/>
                    <a:lstStyle/>
                    <a:p>
                      <a:pPr algn="r"/>
                      <a:r>
                        <a:rPr lang="en-GB" dirty="0" smtClean="0"/>
                        <a:t>17 738</a:t>
                      </a:r>
                      <a:endParaRPr lang="en-ZA" dirty="0"/>
                    </a:p>
                  </a:txBody>
                  <a:tcPr/>
                </a:tc>
                <a:tc>
                  <a:txBody>
                    <a:bodyPr/>
                    <a:lstStyle/>
                    <a:p>
                      <a:pPr algn="r"/>
                      <a:r>
                        <a:rPr lang="en-GB" dirty="0" smtClean="0"/>
                        <a:t>(4</a:t>
                      </a:r>
                      <a:r>
                        <a:rPr lang="en-GB" baseline="0" dirty="0" smtClean="0"/>
                        <a:t> 738</a:t>
                      </a:r>
                      <a:r>
                        <a:rPr lang="en-GB" dirty="0" smtClean="0"/>
                        <a:t>)</a:t>
                      </a:r>
                      <a:endParaRPr lang="en-ZA" dirty="0"/>
                    </a:p>
                  </a:txBody>
                  <a:tcPr/>
                </a:tc>
                <a:tc>
                  <a:txBody>
                    <a:bodyPr/>
                    <a:lstStyle/>
                    <a:p>
                      <a:pPr algn="r"/>
                      <a:r>
                        <a:rPr lang="en-GB" dirty="0" smtClean="0"/>
                        <a:t>13</a:t>
                      </a:r>
                      <a:r>
                        <a:rPr lang="en-GB" baseline="0" dirty="0" smtClean="0"/>
                        <a:t> 000</a:t>
                      </a:r>
                      <a:endParaRPr lang="en-ZA" dirty="0"/>
                    </a:p>
                  </a:txBody>
                  <a:tcPr/>
                </a:tc>
                <a:extLst>
                  <a:ext uri="{0D108BD9-81ED-4DB2-BD59-A6C34878D82A}">
                    <a16:rowId xmlns:a16="http://schemas.microsoft.com/office/drawing/2014/main" val="1964428108"/>
                  </a:ext>
                </a:extLst>
              </a:tr>
              <a:tr h="350435">
                <a:tc>
                  <a:txBody>
                    <a:bodyPr/>
                    <a:lstStyle/>
                    <a:p>
                      <a:r>
                        <a:rPr lang="en-ZA" dirty="0" err="1" smtClean="0"/>
                        <a:t>Unesco</a:t>
                      </a:r>
                      <a:endParaRPr lang="en-ZA" dirty="0"/>
                    </a:p>
                  </a:txBody>
                  <a:tcPr/>
                </a:tc>
                <a:tc>
                  <a:txBody>
                    <a:bodyPr/>
                    <a:lstStyle/>
                    <a:p>
                      <a:pPr algn="r"/>
                      <a:r>
                        <a:rPr lang="en-ZA" dirty="0" smtClean="0"/>
                        <a:t>17 091</a:t>
                      </a:r>
                      <a:endParaRPr lang="en-ZA" dirty="0"/>
                    </a:p>
                  </a:txBody>
                  <a:tcPr/>
                </a:tc>
                <a:tc>
                  <a:txBody>
                    <a:bodyPr/>
                    <a:lstStyle/>
                    <a:p>
                      <a:pPr algn="r"/>
                      <a:r>
                        <a:rPr lang="en-ZA" dirty="0" smtClean="0"/>
                        <a:t>-</a:t>
                      </a:r>
                      <a:endParaRPr lang="en-ZA" dirty="0"/>
                    </a:p>
                  </a:txBody>
                  <a:tcPr/>
                </a:tc>
                <a:tc>
                  <a:txBody>
                    <a:bodyPr/>
                    <a:lstStyle/>
                    <a:p>
                      <a:pPr algn="r"/>
                      <a:r>
                        <a:rPr lang="en-ZA" dirty="0" smtClean="0"/>
                        <a:t>17 091</a:t>
                      </a:r>
                      <a:endParaRPr lang="en-ZA" dirty="0"/>
                    </a:p>
                  </a:txBody>
                  <a:tcPr/>
                </a:tc>
                <a:extLst>
                  <a:ext uri="{0D108BD9-81ED-4DB2-BD59-A6C34878D82A}">
                    <a16:rowId xmlns:a16="http://schemas.microsoft.com/office/drawing/2014/main" val="2525616174"/>
                  </a:ext>
                </a:extLst>
              </a:tr>
              <a:tr h="613261">
                <a:tc>
                  <a:txBody>
                    <a:bodyPr/>
                    <a:lstStyle/>
                    <a:p>
                      <a:r>
                        <a:rPr lang="en-ZA" dirty="0" smtClean="0"/>
                        <a:t>Association for the Development of Education in Africa</a:t>
                      </a:r>
                      <a:endParaRPr lang="en-ZA" dirty="0"/>
                    </a:p>
                  </a:txBody>
                  <a:tcPr/>
                </a:tc>
                <a:tc>
                  <a:txBody>
                    <a:bodyPr/>
                    <a:lstStyle/>
                    <a:p>
                      <a:pPr algn="r"/>
                      <a:r>
                        <a:rPr lang="en-ZA" dirty="0" smtClean="0"/>
                        <a:t>158</a:t>
                      </a:r>
                      <a:endParaRPr lang="en-ZA" dirty="0"/>
                    </a:p>
                  </a:txBody>
                  <a:tcPr/>
                </a:tc>
                <a:tc>
                  <a:txBody>
                    <a:bodyPr/>
                    <a:lstStyle/>
                    <a:p>
                      <a:pPr algn="r"/>
                      <a:r>
                        <a:rPr lang="en-ZA" dirty="0" smtClean="0"/>
                        <a:t>-</a:t>
                      </a:r>
                      <a:endParaRPr lang="en-ZA" dirty="0"/>
                    </a:p>
                  </a:txBody>
                  <a:tcPr/>
                </a:tc>
                <a:tc>
                  <a:txBody>
                    <a:bodyPr/>
                    <a:lstStyle/>
                    <a:p>
                      <a:pPr algn="r"/>
                      <a:r>
                        <a:rPr lang="en-ZA" dirty="0" smtClean="0"/>
                        <a:t>158</a:t>
                      </a:r>
                      <a:endParaRPr lang="en-ZA" dirty="0"/>
                    </a:p>
                  </a:txBody>
                  <a:tcPr/>
                </a:tc>
                <a:extLst>
                  <a:ext uri="{0D108BD9-81ED-4DB2-BD59-A6C34878D82A}">
                    <a16:rowId xmlns:a16="http://schemas.microsoft.com/office/drawing/2014/main" val="157646714"/>
                  </a:ext>
                </a:extLst>
              </a:tr>
              <a:tr h="350435">
                <a:tc>
                  <a:txBody>
                    <a:bodyPr/>
                    <a:lstStyle/>
                    <a:p>
                      <a:r>
                        <a:rPr lang="en-GB" dirty="0" err="1" smtClean="0"/>
                        <a:t>Umalusi</a:t>
                      </a:r>
                      <a:endParaRPr lang="en-ZA" dirty="0"/>
                    </a:p>
                  </a:txBody>
                  <a:tcPr/>
                </a:tc>
                <a:tc>
                  <a:txBody>
                    <a:bodyPr/>
                    <a:lstStyle/>
                    <a:p>
                      <a:pPr algn="r"/>
                      <a:r>
                        <a:rPr lang="en-GB" dirty="0" smtClean="0"/>
                        <a:t>139 172</a:t>
                      </a:r>
                      <a:endParaRPr lang="en-ZA" dirty="0"/>
                    </a:p>
                  </a:txBody>
                  <a:tcPr/>
                </a:tc>
                <a:tc>
                  <a:txBody>
                    <a:bodyPr/>
                    <a:lstStyle/>
                    <a:p>
                      <a:pPr algn="r"/>
                      <a:r>
                        <a:rPr lang="en-GB" dirty="0" smtClean="0"/>
                        <a:t>-</a:t>
                      </a:r>
                      <a:endParaRPr lang="en-ZA" dirty="0"/>
                    </a:p>
                  </a:txBody>
                  <a:tcPr/>
                </a:tc>
                <a:tc>
                  <a:txBody>
                    <a:bodyPr/>
                    <a:lstStyle/>
                    <a:p>
                      <a:pPr algn="r"/>
                      <a:r>
                        <a:rPr lang="en-GB" dirty="0" smtClean="0"/>
                        <a:t>139 172</a:t>
                      </a:r>
                      <a:endParaRPr lang="en-ZA" dirty="0"/>
                    </a:p>
                  </a:txBody>
                  <a:tcPr/>
                </a:tc>
                <a:extLst>
                  <a:ext uri="{0D108BD9-81ED-4DB2-BD59-A6C34878D82A}">
                    <a16:rowId xmlns:a16="http://schemas.microsoft.com/office/drawing/2014/main" val="753263991"/>
                  </a:ext>
                </a:extLst>
              </a:tr>
              <a:tr h="350435">
                <a:tc>
                  <a:txBody>
                    <a:bodyPr/>
                    <a:lstStyle/>
                    <a:p>
                      <a:r>
                        <a:rPr lang="en-GB" dirty="0" smtClean="0"/>
                        <a:t>National</a:t>
                      </a:r>
                      <a:r>
                        <a:rPr lang="en-GB" baseline="0" dirty="0" smtClean="0"/>
                        <a:t> Education Collaboration Trust (NECT)</a:t>
                      </a:r>
                      <a:endParaRPr lang="en-ZA" dirty="0"/>
                    </a:p>
                  </a:txBody>
                  <a:tcPr/>
                </a:tc>
                <a:tc>
                  <a:txBody>
                    <a:bodyPr/>
                    <a:lstStyle/>
                    <a:p>
                      <a:pPr algn="r"/>
                      <a:r>
                        <a:rPr lang="en-GB" dirty="0" smtClean="0"/>
                        <a:t>115</a:t>
                      </a:r>
                      <a:r>
                        <a:rPr lang="en-GB" baseline="0" dirty="0" smtClean="0"/>
                        <a:t> 738</a:t>
                      </a:r>
                      <a:endParaRPr lang="en-ZA" dirty="0"/>
                    </a:p>
                  </a:txBody>
                  <a:tcPr/>
                </a:tc>
                <a:tc>
                  <a:txBody>
                    <a:bodyPr/>
                    <a:lstStyle/>
                    <a:p>
                      <a:pPr algn="r"/>
                      <a:r>
                        <a:rPr lang="en-GB" dirty="0" smtClean="0"/>
                        <a:t>-</a:t>
                      </a:r>
                      <a:endParaRPr lang="en-ZA" dirty="0"/>
                    </a:p>
                  </a:txBody>
                  <a:tcPr/>
                </a:tc>
                <a:tc>
                  <a:txBody>
                    <a:bodyPr/>
                    <a:lstStyle/>
                    <a:p>
                      <a:pPr algn="r"/>
                      <a:r>
                        <a:rPr lang="en-GB" dirty="0" smtClean="0"/>
                        <a:t>115</a:t>
                      </a:r>
                      <a:r>
                        <a:rPr lang="en-GB" baseline="0" dirty="0" smtClean="0"/>
                        <a:t> 738</a:t>
                      </a:r>
                      <a:endParaRPr lang="en-ZA" dirty="0"/>
                    </a:p>
                  </a:txBody>
                  <a:tcPr/>
                </a:tc>
                <a:extLst>
                  <a:ext uri="{0D108BD9-81ED-4DB2-BD59-A6C34878D82A}">
                    <a16:rowId xmlns:a16="http://schemas.microsoft.com/office/drawing/2014/main" val="3877600700"/>
                  </a:ext>
                </a:extLst>
              </a:tr>
              <a:tr h="613261">
                <a:tc>
                  <a:txBody>
                    <a:bodyPr/>
                    <a:lstStyle/>
                    <a:p>
                      <a:r>
                        <a:rPr lang="en-ZA" dirty="0" smtClean="0"/>
                        <a:t>Southern</a:t>
                      </a:r>
                      <a:r>
                        <a:rPr lang="en-ZA" baseline="0" dirty="0" smtClean="0"/>
                        <a:t> and Eastern Africa Consortium for Monitoring</a:t>
                      </a:r>
                      <a:endParaRPr lang="en-ZA" b="0" dirty="0"/>
                    </a:p>
                  </a:txBody>
                  <a:tcPr/>
                </a:tc>
                <a:tc>
                  <a:txBody>
                    <a:bodyPr/>
                    <a:lstStyle/>
                    <a:p>
                      <a:pPr algn="r"/>
                      <a:r>
                        <a:rPr lang="en-ZA" dirty="0" smtClean="0"/>
                        <a:t>3 671</a:t>
                      </a:r>
                      <a:endParaRPr lang="en-ZA" b="0" dirty="0"/>
                    </a:p>
                  </a:txBody>
                  <a:tcPr/>
                </a:tc>
                <a:tc>
                  <a:txBody>
                    <a:bodyPr/>
                    <a:lstStyle/>
                    <a:p>
                      <a:pPr algn="r"/>
                      <a:r>
                        <a:rPr lang="en-ZA" dirty="0" smtClean="0"/>
                        <a:t>-</a:t>
                      </a:r>
                      <a:endParaRPr lang="en-ZA" b="0" dirty="0"/>
                    </a:p>
                  </a:txBody>
                  <a:tcPr/>
                </a:tc>
                <a:tc>
                  <a:txBody>
                    <a:bodyPr/>
                    <a:lstStyle/>
                    <a:p>
                      <a:pPr algn="r"/>
                      <a:r>
                        <a:rPr lang="en-ZA" dirty="0" smtClean="0"/>
                        <a:t>3 671</a:t>
                      </a:r>
                      <a:endParaRPr lang="en-ZA" b="0" dirty="0"/>
                    </a:p>
                  </a:txBody>
                  <a:tcPr/>
                </a:tc>
                <a:extLst>
                  <a:ext uri="{0D108BD9-81ED-4DB2-BD59-A6C34878D82A}">
                    <a16:rowId xmlns:a16="http://schemas.microsoft.com/office/drawing/2014/main" val="1579497142"/>
                  </a:ext>
                </a:extLst>
              </a:tr>
              <a:tr h="405191">
                <a:tc>
                  <a:txBody>
                    <a:bodyPr/>
                    <a:lstStyle/>
                    <a:p>
                      <a:r>
                        <a:rPr lang="en-ZA" dirty="0" smtClean="0"/>
                        <a:t>NSFAS: </a:t>
                      </a:r>
                      <a:r>
                        <a:rPr lang="en-ZA" dirty="0" err="1" smtClean="0"/>
                        <a:t>Funza</a:t>
                      </a:r>
                      <a:r>
                        <a:rPr lang="en-ZA" baseline="0" dirty="0" smtClean="0"/>
                        <a:t> </a:t>
                      </a:r>
                      <a:r>
                        <a:rPr lang="en-ZA" baseline="0" dirty="0" err="1" smtClean="0"/>
                        <a:t>Lushaka</a:t>
                      </a:r>
                      <a:endParaRPr lang="en-ZA" b="0" dirty="0"/>
                    </a:p>
                  </a:txBody>
                  <a:tcPr/>
                </a:tc>
                <a:tc>
                  <a:txBody>
                    <a:bodyPr/>
                    <a:lstStyle/>
                    <a:p>
                      <a:pPr algn="r"/>
                      <a:r>
                        <a:rPr lang="en-ZA" dirty="0" smtClean="0"/>
                        <a:t>1 291 606</a:t>
                      </a:r>
                      <a:endParaRPr lang="en-ZA" b="0" dirty="0"/>
                    </a:p>
                  </a:txBody>
                  <a:tcPr/>
                </a:tc>
                <a:tc>
                  <a:txBody>
                    <a:bodyPr/>
                    <a:lstStyle/>
                    <a:p>
                      <a:pPr algn="r"/>
                      <a:r>
                        <a:rPr lang="en-ZA" dirty="0" smtClean="0"/>
                        <a:t>-</a:t>
                      </a:r>
                      <a:endParaRPr lang="en-ZA" b="0" dirty="0"/>
                    </a:p>
                  </a:txBody>
                  <a:tcPr/>
                </a:tc>
                <a:tc>
                  <a:txBody>
                    <a:bodyPr/>
                    <a:lstStyle/>
                    <a:p>
                      <a:pPr algn="r"/>
                      <a:r>
                        <a:rPr lang="en-ZA" dirty="0" smtClean="0"/>
                        <a:t>1 291 606</a:t>
                      </a:r>
                      <a:endParaRPr lang="en-ZA" b="0" dirty="0"/>
                    </a:p>
                  </a:txBody>
                  <a:tcPr/>
                </a:tc>
                <a:extLst>
                  <a:ext uri="{0D108BD9-81ED-4DB2-BD59-A6C34878D82A}">
                    <a16:rowId xmlns:a16="http://schemas.microsoft.com/office/drawing/2014/main" val="1706817235"/>
                  </a:ext>
                </a:extLst>
              </a:tr>
              <a:tr h="405191">
                <a:tc>
                  <a:txBody>
                    <a:bodyPr/>
                    <a:lstStyle/>
                    <a:p>
                      <a:r>
                        <a:rPr lang="en-ZA" b="1" dirty="0" smtClean="0"/>
                        <a:t>Total Allocation</a:t>
                      </a:r>
                      <a:endParaRPr lang="en-ZA" b="1" dirty="0"/>
                    </a:p>
                  </a:txBody>
                  <a:tcPr/>
                </a:tc>
                <a:tc>
                  <a:txBody>
                    <a:bodyPr/>
                    <a:lstStyle/>
                    <a:p>
                      <a:pPr algn="r"/>
                      <a:r>
                        <a:rPr lang="en-ZA" b="1" dirty="0" smtClean="0"/>
                        <a:t>1</a:t>
                      </a:r>
                      <a:r>
                        <a:rPr lang="en-ZA" b="1" baseline="0" dirty="0" smtClean="0"/>
                        <a:t> 585 823</a:t>
                      </a:r>
                      <a:endParaRPr lang="en-ZA" b="1" dirty="0"/>
                    </a:p>
                  </a:txBody>
                  <a:tcPr/>
                </a:tc>
                <a:tc>
                  <a:txBody>
                    <a:bodyPr/>
                    <a:lstStyle/>
                    <a:p>
                      <a:pPr algn="r"/>
                      <a:r>
                        <a:rPr lang="en-ZA" b="1" dirty="0" smtClean="0"/>
                        <a:t>(4 738)</a:t>
                      </a:r>
                      <a:endParaRPr lang="en-ZA" b="1" dirty="0"/>
                    </a:p>
                  </a:txBody>
                  <a:tcPr/>
                </a:tc>
                <a:tc>
                  <a:txBody>
                    <a:bodyPr/>
                    <a:lstStyle/>
                    <a:p>
                      <a:pPr algn="r"/>
                      <a:r>
                        <a:rPr lang="en-ZA" b="1" dirty="0" smtClean="0"/>
                        <a:t>1</a:t>
                      </a:r>
                      <a:r>
                        <a:rPr lang="en-ZA" b="1" baseline="0" dirty="0" smtClean="0"/>
                        <a:t> 581 085</a:t>
                      </a:r>
                      <a:endParaRPr lang="en-ZA" b="1" dirty="0"/>
                    </a:p>
                  </a:txBody>
                  <a:tcPr/>
                </a:tc>
                <a:extLst>
                  <a:ext uri="{0D108BD9-81ED-4DB2-BD59-A6C34878D82A}">
                    <a16:rowId xmlns:a16="http://schemas.microsoft.com/office/drawing/2014/main" val="2490059037"/>
                  </a:ext>
                </a:extLst>
              </a:tr>
            </a:tbl>
          </a:graphicData>
        </a:graphic>
      </p:graphicFrame>
    </p:spTree>
    <p:custDataLst>
      <p:tags r:id="rId1"/>
    </p:custDataLst>
    <p:extLst>
      <p:ext uri="{BB962C8B-B14F-4D97-AF65-F5344CB8AC3E}">
        <p14:creationId xmlns:p14="http://schemas.microsoft.com/office/powerpoint/2010/main" val="33247706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0" y="692696"/>
            <a:ext cx="12072664" cy="4752528"/>
          </a:xfrm>
        </p:spPr>
        <p:txBody>
          <a:bodyPr>
            <a:noAutofit/>
          </a:bodyPr>
          <a:lstStyle/>
          <a:p>
            <a:r>
              <a:rPr lang="en-ZA" b="1"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ZA" b="1"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GB" sz="6000" b="1" dirty="0" smtClean="0">
                <a:solidFill>
                  <a:schemeClr val="accent2">
                    <a:lumMod val="75000"/>
                  </a:schemeClr>
                </a:solidFill>
                <a:ea typeface="Times New Roman" panose="02020603050405020304" pitchFamily="18" charset="0"/>
              </a:rPr>
              <a:t>IMPACT ON SOME PROGRMMES </a:t>
            </a:r>
            <a:endParaRPr lang="en-ZA" sz="3600"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5897880"/>
            <a:ext cx="2279576" cy="888112"/>
          </a:xfrm>
          <a:prstGeom prst="rect">
            <a:avLst/>
          </a:prstGeom>
        </p:spPr>
      </p:pic>
      <p:sp>
        <p:nvSpPr>
          <p:cNvPr id="5" name="Rectangle 4"/>
          <p:cNvSpPr/>
          <p:nvPr/>
        </p:nvSpPr>
        <p:spPr>
          <a:xfrm>
            <a:off x="4662380" y="37163"/>
            <a:ext cx="263213" cy="276999"/>
          </a:xfrm>
          <a:prstGeom prst="rect">
            <a:avLst/>
          </a:prstGeom>
        </p:spPr>
        <p:txBody>
          <a:bodyPr wrap="none">
            <a:spAutoFit/>
          </a:bodyPr>
          <a:lstStyle/>
          <a:p>
            <a:pPr algn="r">
              <a:defRPr/>
            </a:pPr>
            <a:fld id="{9DC7CBB9-8A01-486D-A115-199A907CBFA4}" type="slidenum">
              <a:rPr lang="en-ZA" sz="1200">
                <a:solidFill>
                  <a:srgbClr val="898989"/>
                </a:solidFill>
                <a:latin typeface="Calibri"/>
              </a:rPr>
              <a:pPr algn="r">
                <a:defRPr/>
              </a:pPr>
              <a:t>32</a:t>
            </a:fld>
            <a:endParaRPr lang="en-ZA" sz="1200" dirty="0">
              <a:solidFill>
                <a:srgbClr val="898989"/>
              </a:solidFill>
              <a:latin typeface="Calibri"/>
            </a:endParaRPr>
          </a:p>
        </p:txBody>
      </p:sp>
    </p:spTree>
    <p:custDataLst>
      <p:tags r:id="rId1"/>
    </p:custDataLst>
    <p:extLst>
      <p:ext uri="{BB962C8B-B14F-4D97-AF65-F5344CB8AC3E}">
        <p14:creationId xmlns:p14="http://schemas.microsoft.com/office/powerpoint/2010/main" val="26728031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6858000"/>
          </a:xfrm>
        </p:spPr>
        <p:txBody>
          <a:bodyPr>
            <a:normAutofit/>
          </a:bodyPr>
          <a:lstStyle/>
          <a:p>
            <a:r>
              <a:rPr lang="en-ZA" b="1" dirty="0" smtClean="0">
                <a:solidFill>
                  <a:schemeClr val="accent2">
                    <a:lumMod val="75000"/>
                  </a:schemeClr>
                </a:solidFill>
              </a:rPr>
              <a:t>NATIONAL ASSESSMENT AND PUBLIC EXAMINATION</a:t>
            </a:r>
            <a:endParaRPr lang="en-US" b="1" dirty="0">
              <a:solidFill>
                <a:schemeClr val="accent2">
                  <a:lumMod val="75000"/>
                </a:schemeClr>
              </a:solidFill>
            </a:endParaRPr>
          </a:p>
        </p:txBody>
      </p:sp>
      <p:pic>
        <p:nvPicPr>
          <p:cNvPr id="4" name="Picture 3"/>
          <p:cNvPicPr>
            <a:picLocks noChangeAspect="1"/>
          </p:cNvPicPr>
          <p:nvPr/>
        </p:nvPicPr>
        <p:blipFill>
          <a:blip r:embed="rId2"/>
          <a:stretch>
            <a:fillRect/>
          </a:stretch>
        </p:blipFill>
        <p:spPr>
          <a:xfrm>
            <a:off x="119336" y="6017820"/>
            <a:ext cx="2160240" cy="836712"/>
          </a:xfrm>
          <a:prstGeom prst="rect">
            <a:avLst/>
          </a:prstGeom>
        </p:spPr>
      </p:pic>
      <p:sp>
        <p:nvSpPr>
          <p:cNvPr id="5" name="TextBox 4"/>
          <p:cNvSpPr txBox="1"/>
          <p:nvPr/>
        </p:nvSpPr>
        <p:spPr>
          <a:xfrm>
            <a:off x="10488488" y="6592922"/>
            <a:ext cx="2592288" cy="261610"/>
          </a:xfrm>
          <a:prstGeom prst="rect">
            <a:avLst/>
          </a:prstGeom>
          <a:noFill/>
        </p:spPr>
        <p:txBody>
          <a:bodyPr wrap="square" rtlCol="0">
            <a:spAutoFit/>
          </a:bodyPr>
          <a:lstStyle/>
          <a:p>
            <a:r>
              <a:rPr lang="en-GB" sz="1100" dirty="0" smtClean="0"/>
              <a:t>33</a:t>
            </a:r>
            <a:endParaRPr lang="en-ZA" sz="1100" dirty="0"/>
          </a:p>
        </p:txBody>
      </p:sp>
    </p:spTree>
    <p:extLst>
      <p:ext uri="{BB962C8B-B14F-4D97-AF65-F5344CB8AC3E}">
        <p14:creationId xmlns:p14="http://schemas.microsoft.com/office/powerpoint/2010/main" val="41833984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36" y="0"/>
            <a:ext cx="11449272" cy="836712"/>
          </a:xfrm>
        </p:spPr>
        <p:txBody>
          <a:bodyPr>
            <a:noAutofit/>
          </a:bodyPr>
          <a:lstStyle/>
          <a:p>
            <a:r>
              <a:rPr lang="en-US" b="1" dirty="0">
                <a:solidFill>
                  <a:schemeClr val="accent2">
                    <a:lumMod val="75000"/>
                  </a:schemeClr>
                </a:solidFill>
              </a:rPr>
              <a:t>NATIONAL ASSESSMENT AND PUBLIC EXAMS</a:t>
            </a:r>
          </a:p>
        </p:txBody>
      </p:sp>
      <p:sp>
        <p:nvSpPr>
          <p:cNvPr id="3" name="Content Placeholder 2"/>
          <p:cNvSpPr>
            <a:spLocks noGrp="1"/>
          </p:cNvSpPr>
          <p:nvPr>
            <p:ph idx="1"/>
          </p:nvPr>
        </p:nvSpPr>
        <p:spPr>
          <a:xfrm>
            <a:off x="0" y="771724"/>
            <a:ext cx="12192000" cy="4968551"/>
          </a:xfrm>
        </p:spPr>
        <p:txBody>
          <a:bodyPr>
            <a:noAutofit/>
          </a:bodyPr>
          <a:lstStyle/>
          <a:p>
            <a:pPr marL="457200" indent="-457200" algn="just">
              <a:buAutoNum type="alphaLcParenR"/>
            </a:pPr>
            <a:r>
              <a:rPr lang="en-US" sz="2800" dirty="0"/>
              <a:t>The reduction in the </a:t>
            </a:r>
            <a:r>
              <a:rPr lang="en-US" sz="2800" b="1" dirty="0"/>
              <a:t>budget for National Assessment </a:t>
            </a:r>
            <a:r>
              <a:rPr lang="en-US" sz="2800" dirty="0"/>
              <a:t>will impact on Systemic Evaluation, the development  of  diagnostic tests, technical work to support National Assessments by the Australian Council for Education Research and Pilot studies and field trials on digital assessments.</a:t>
            </a:r>
          </a:p>
          <a:p>
            <a:pPr marL="457200" indent="-457200" algn="just">
              <a:buFont typeface="Arial" panose="020B0604020202020204" pitchFamily="34" charset="0"/>
              <a:buAutoNum type="alphaLcParenR"/>
            </a:pPr>
            <a:r>
              <a:rPr lang="en-ZA" sz="2800" dirty="0"/>
              <a:t>In the case of </a:t>
            </a:r>
            <a:r>
              <a:rPr lang="en-ZA" sz="2800" b="1" dirty="0"/>
              <a:t>Public Examinations</a:t>
            </a:r>
            <a:r>
              <a:rPr lang="en-ZA" sz="2800" dirty="0"/>
              <a:t>, the amount of 13 998 mil is </a:t>
            </a:r>
            <a:r>
              <a:rPr lang="en-ZA" sz="2800" b="1" dirty="0"/>
              <a:t>insufficient</a:t>
            </a:r>
            <a:r>
              <a:rPr lang="en-ZA" sz="2800" dirty="0"/>
              <a:t> for the management of the November 2020/2021 exams. These include setting and moderation of question papers, </a:t>
            </a:r>
            <a:r>
              <a:rPr lang="en-ZA" sz="2800" dirty="0" smtClean="0"/>
              <a:t>brailling </a:t>
            </a:r>
            <a:r>
              <a:rPr lang="en-ZA" sz="2800" dirty="0"/>
              <a:t>of question papers, payment to the IEB for non-official languages, marking guidelines discussion and centralised marking of subjects.</a:t>
            </a:r>
          </a:p>
          <a:p>
            <a:pPr marL="457200" indent="-457200" algn="just">
              <a:buFont typeface="Arial" panose="020B0604020202020204" pitchFamily="34" charset="0"/>
              <a:buAutoNum type="alphaLcParenR"/>
            </a:pPr>
            <a:r>
              <a:rPr lang="en-ZA" sz="2800" dirty="0"/>
              <a:t>The management of the examination computer system will be </a:t>
            </a:r>
            <a:r>
              <a:rPr lang="en-ZA" sz="2800" b="1" dirty="0"/>
              <a:t>compromised </a:t>
            </a:r>
            <a:r>
              <a:rPr lang="en-ZA" sz="2800" dirty="0"/>
              <a:t>given the cut in the budget from </a:t>
            </a:r>
            <a:r>
              <a:rPr lang="en-ZA" sz="2800" b="1" dirty="0"/>
              <a:t>R23m to R16m</a:t>
            </a:r>
            <a:r>
              <a:rPr lang="en-ZA" sz="2800" dirty="0"/>
              <a:t>. The normal expenditure on the maintenance of the examination computer system is </a:t>
            </a:r>
            <a:r>
              <a:rPr lang="en-ZA" sz="2800" b="1" dirty="0"/>
              <a:t>R45m </a:t>
            </a:r>
            <a:r>
              <a:rPr lang="en-ZA" sz="2800" dirty="0"/>
              <a:t>   </a:t>
            </a:r>
          </a:p>
          <a:p>
            <a:pPr marL="457200" indent="-457200" algn="just">
              <a:buFont typeface="Arial" panose="020B0604020202020204" pitchFamily="34" charset="0"/>
              <a:buAutoNum type="alphaLcParenR"/>
            </a:pPr>
            <a:endParaRPr lang="en-ZA" sz="2200" dirty="0"/>
          </a:p>
          <a:p>
            <a:pPr marL="457200" indent="-457200" algn="just">
              <a:buAutoNum type="alphaLcParenR"/>
            </a:pPr>
            <a:endParaRPr lang="en-US" sz="2100" dirty="0"/>
          </a:p>
          <a:p>
            <a:pPr marL="457200" indent="-457200" algn="just">
              <a:buAutoNum type="alphaLcParenR"/>
            </a:pPr>
            <a:endParaRPr lang="en-US" sz="2100" dirty="0"/>
          </a:p>
          <a:p>
            <a:pPr marL="914400" lvl="1" indent="-514350">
              <a:buFont typeface="+mj-lt"/>
              <a:buAutoNum type="arabicParenR"/>
            </a:pPr>
            <a:endParaRPr lang="en-US" sz="2000" dirty="0"/>
          </a:p>
          <a:p>
            <a:pPr marL="971550" lvl="1" indent="-514350">
              <a:buFont typeface="+mj-lt"/>
              <a:buAutoNum type="arabicParenR"/>
            </a:pPr>
            <a:endParaRPr lang="en-US" sz="2000" dirty="0"/>
          </a:p>
          <a:p>
            <a:endParaRPr lang="en-US" sz="2000" dirty="0"/>
          </a:p>
          <a:p>
            <a:pPr marL="914400" lvl="1" indent="-514350">
              <a:buFont typeface="+mj-lt"/>
              <a:buAutoNum type="arabicParenR"/>
            </a:pPr>
            <a:endParaRPr lang="en-US" dirty="0" smtClean="0">
              <a:latin typeface="Arial Narrow" panose="020B0606020202030204" pitchFamily="34" charset="0"/>
            </a:endParaRPr>
          </a:p>
          <a:p>
            <a:pPr marL="914400" lvl="1" indent="-514350">
              <a:buFont typeface="+mj-lt"/>
              <a:buAutoNum type="arabicParenR"/>
            </a:pPr>
            <a:endParaRPr lang="en-US" dirty="0">
              <a:latin typeface="Arial Narrow" panose="020B0606020202030204" pitchFamily="34" charset="0"/>
            </a:endParaRPr>
          </a:p>
        </p:txBody>
      </p:sp>
      <p:pic>
        <p:nvPicPr>
          <p:cNvPr id="4" name="Picture 3"/>
          <p:cNvPicPr>
            <a:picLocks noChangeAspect="1"/>
          </p:cNvPicPr>
          <p:nvPr/>
        </p:nvPicPr>
        <p:blipFill>
          <a:blip r:embed="rId2"/>
          <a:stretch>
            <a:fillRect/>
          </a:stretch>
        </p:blipFill>
        <p:spPr>
          <a:xfrm>
            <a:off x="0" y="6165304"/>
            <a:ext cx="2351584" cy="692696"/>
          </a:xfrm>
          <a:prstGeom prst="rect">
            <a:avLst/>
          </a:prstGeom>
        </p:spPr>
      </p:pic>
      <p:sp>
        <p:nvSpPr>
          <p:cNvPr id="5" name="TextBox 4"/>
          <p:cNvSpPr txBox="1"/>
          <p:nvPr/>
        </p:nvSpPr>
        <p:spPr>
          <a:xfrm>
            <a:off x="9696400" y="6021288"/>
            <a:ext cx="2088232" cy="261610"/>
          </a:xfrm>
          <a:prstGeom prst="rect">
            <a:avLst/>
          </a:prstGeom>
          <a:noFill/>
        </p:spPr>
        <p:txBody>
          <a:bodyPr wrap="square" rtlCol="0">
            <a:spAutoFit/>
          </a:bodyPr>
          <a:lstStyle/>
          <a:p>
            <a:r>
              <a:rPr lang="en-GB" sz="1100" dirty="0" smtClean="0"/>
              <a:t>34</a:t>
            </a:r>
            <a:endParaRPr lang="en-ZA" sz="1100" dirty="0"/>
          </a:p>
        </p:txBody>
      </p:sp>
    </p:spTree>
    <p:extLst>
      <p:ext uri="{BB962C8B-B14F-4D97-AF65-F5344CB8AC3E}">
        <p14:creationId xmlns:p14="http://schemas.microsoft.com/office/powerpoint/2010/main" val="36757471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784632" cy="994504"/>
          </a:xfrm>
        </p:spPr>
        <p:txBody>
          <a:bodyPr>
            <a:normAutofit/>
          </a:bodyPr>
          <a:lstStyle/>
          <a:p>
            <a:r>
              <a:rPr lang="en-US" sz="4800" b="1" dirty="0">
                <a:solidFill>
                  <a:schemeClr val="accent2">
                    <a:lumMod val="75000"/>
                  </a:schemeClr>
                </a:solidFill>
              </a:rPr>
              <a:t>NATIONAL ASSESSMENT AND PUBLIC EXAMS</a:t>
            </a:r>
            <a:endParaRPr lang="en-ZA" sz="4800" b="1" dirty="0">
              <a:solidFill>
                <a:schemeClr val="accent2">
                  <a:lumMod val="75000"/>
                </a:schemeClr>
              </a:solidFill>
            </a:endParaRPr>
          </a:p>
        </p:txBody>
      </p:sp>
      <p:sp>
        <p:nvSpPr>
          <p:cNvPr id="3" name="Content Placeholder 2"/>
          <p:cNvSpPr>
            <a:spLocks noGrp="1"/>
          </p:cNvSpPr>
          <p:nvPr>
            <p:ph idx="1"/>
          </p:nvPr>
        </p:nvSpPr>
        <p:spPr>
          <a:xfrm>
            <a:off x="0" y="836712"/>
            <a:ext cx="12000656" cy="5112568"/>
          </a:xfrm>
        </p:spPr>
        <p:txBody>
          <a:bodyPr>
            <a:noAutofit/>
          </a:bodyPr>
          <a:lstStyle/>
          <a:p>
            <a:pPr marL="0" indent="0" algn="just" defTabSz="798513">
              <a:buNone/>
              <a:tabLst>
                <a:tab pos="682625" algn="l"/>
              </a:tabLst>
            </a:pPr>
            <a:r>
              <a:rPr lang="en-ZA" sz="2400" dirty="0">
                <a:latin typeface="Arial Narrow" pitchFamily="34" charset="0"/>
              </a:rPr>
              <a:t>(d) </a:t>
            </a:r>
            <a:r>
              <a:rPr lang="en-ZA" sz="1800" dirty="0"/>
              <a:t>The following new developments will be compromised:</a:t>
            </a:r>
          </a:p>
          <a:p>
            <a:pPr indent="11113" algn="just" defTabSz="798513">
              <a:tabLst>
                <a:tab pos="682625" algn="l"/>
              </a:tabLst>
            </a:pPr>
            <a:r>
              <a:rPr lang="en-ZA" sz="1800" u="sng" dirty="0"/>
              <a:t> </a:t>
            </a:r>
            <a:r>
              <a:rPr lang="en-ZA" sz="1800" b="1" u="sng" dirty="0"/>
              <a:t>Introduction of the General Education Certificate (GEC)</a:t>
            </a:r>
          </a:p>
          <a:p>
            <a:pPr marL="536575" indent="-190500" algn="just" defTabSz="517525">
              <a:spcBef>
                <a:spcPts val="0"/>
              </a:spcBef>
              <a:buNone/>
              <a:tabLst>
                <a:tab pos="1250950" algn="l"/>
              </a:tabLst>
            </a:pPr>
            <a:r>
              <a:rPr lang="en-ZA" sz="1800" dirty="0"/>
              <a:t>	The major cost driver in the implementation of the GEC is the development of a on-line assessment system that will allow for on-line assessment by almost 1 million learners at an </a:t>
            </a:r>
            <a:r>
              <a:rPr lang="en-US" sz="1800" dirty="0"/>
              <a:t>estimated cost R100 million over a three year period.</a:t>
            </a:r>
          </a:p>
          <a:p>
            <a:pPr marL="346075" indent="0" algn="just" defTabSz="517525">
              <a:spcBef>
                <a:spcPts val="0"/>
              </a:spcBef>
              <a:buNone/>
              <a:tabLst>
                <a:tab pos="1250950" algn="l"/>
              </a:tabLst>
            </a:pPr>
            <a:endParaRPr lang="en-ZA" sz="1800" dirty="0"/>
          </a:p>
          <a:p>
            <a:pPr indent="11113" algn="just" defTabSz="517525">
              <a:spcBef>
                <a:spcPts val="0"/>
              </a:spcBef>
              <a:tabLst>
                <a:tab pos="682625" algn="l"/>
              </a:tabLst>
            </a:pPr>
            <a:r>
              <a:rPr lang="en-US" sz="1800" b="1" u="sng" dirty="0" smtClean="0"/>
              <a:t>Electronic </a:t>
            </a:r>
            <a:r>
              <a:rPr lang="en-US" sz="1800" b="1" u="sng" dirty="0"/>
              <a:t>Marking (E-Marking)  </a:t>
            </a:r>
          </a:p>
          <a:p>
            <a:pPr marL="346075" indent="0" algn="just" defTabSz="517525">
              <a:spcBef>
                <a:spcPts val="0"/>
              </a:spcBef>
              <a:buNone/>
              <a:tabLst>
                <a:tab pos="536575" algn="l"/>
              </a:tabLst>
            </a:pPr>
            <a:r>
              <a:rPr lang="en-US" sz="1800" dirty="0"/>
              <a:t>	E-marking will not only benefit the NSC Examinations but the (GEC), where the estimated cost 	R100million over a three </a:t>
            </a:r>
            <a:r>
              <a:rPr lang="en-US" sz="1800" dirty="0" smtClean="0"/>
              <a:t>	year </a:t>
            </a:r>
            <a:r>
              <a:rPr lang="en-US" sz="1800" dirty="0"/>
              <a:t>period.</a:t>
            </a:r>
          </a:p>
          <a:p>
            <a:pPr marL="346075" indent="0" algn="just" defTabSz="517525">
              <a:spcBef>
                <a:spcPts val="0"/>
              </a:spcBef>
              <a:buNone/>
              <a:tabLst>
                <a:tab pos="1250950" algn="l"/>
              </a:tabLst>
            </a:pPr>
            <a:endParaRPr lang="en-US" sz="1800" dirty="0"/>
          </a:p>
          <a:p>
            <a:pPr marL="631825" indent="-285750" algn="just" defTabSz="517525">
              <a:spcBef>
                <a:spcPts val="0"/>
              </a:spcBef>
              <a:tabLst>
                <a:tab pos="682625" algn="l"/>
              </a:tabLst>
            </a:pPr>
            <a:r>
              <a:rPr lang="en-US" sz="1800" b="1" u="sng" dirty="0"/>
              <a:t>Item Banking System</a:t>
            </a:r>
          </a:p>
          <a:p>
            <a:pPr marL="536575" indent="-190500" algn="just" defTabSz="517525">
              <a:spcBef>
                <a:spcPts val="0"/>
              </a:spcBef>
              <a:buNone/>
              <a:tabLst>
                <a:tab pos="1250950" algn="l"/>
              </a:tabLst>
            </a:pPr>
            <a:r>
              <a:rPr lang="en-US" sz="1800" dirty="0"/>
              <a:t>	This is needed to improved efficiency and remote setting of question papers for the NSC, Test items for Systemic Evaluation, Test items for the GEC and diagnostic test items. </a:t>
            </a:r>
          </a:p>
          <a:p>
            <a:pPr marL="536575" indent="-190500" algn="just" defTabSz="517525">
              <a:spcBef>
                <a:spcPts val="0"/>
              </a:spcBef>
              <a:buNone/>
              <a:tabLst>
                <a:tab pos="1250950" algn="l"/>
              </a:tabLst>
            </a:pPr>
            <a:endParaRPr lang="en-US" sz="1800" dirty="0"/>
          </a:p>
          <a:p>
            <a:pPr marL="536575" indent="-536575" algn="just" defTabSz="517525">
              <a:spcBef>
                <a:spcPts val="0"/>
              </a:spcBef>
              <a:buAutoNum type="alphaLcParenBoth" startAt="5"/>
              <a:tabLst>
                <a:tab pos="1250950" algn="l"/>
              </a:tabLst>
            </a:pPr>
            <a:r>
              <a:rPr lang="en-US" sz="1800" b="1" dirty="0"/>
              <a:t>The budget cuts can be accommodated to some extent by the following</a:t>
            </a:r>
            <a:r>
              <a:rPr lang="en-US" sz="1800" dirty="0"/>
              <a:t>:</a:t>
            </a:r>
          </a:p>
          <a:p>
            <a:pPr marL="879475" lvl="1" indent="-342900" algn="just" defTabSz="517525">
              <a:spcBef>
                <a:spcPts val="0"/>
              </a:spcBef>
              <a:buFont typeface="Arial" pitchFamily="34" charset="0"/>
              <a:buChar char="•"/>
              <a:tabLst>
                <a:tab pos="1250950" algn="l"/>
              </a:tabLst>
            </a:pPr>
            <a:r>
              <a:rPr lang="en-US" sz="1800" dirty="0"/>
              <a:t>The combination of the June and November examinations.</a:t>
            </a:r>
          </a:p>
          <a:p>
            <a:pPr marL="879475" lvl="1" indent="-342900" algn="just" defTabSz="517525">
              <a:spcBef>
                <a:spcPts val="0"/>
              </a:spcBef>
              <a:buFont typeface="Arial" pitchFamily="34" charset="0"/>
              <a:buChar char="•"/>
              <a:tabLst>
                <a:tab pos="1250950" algn="l"/>
              </a:tabLst>
            </a:pPr>
            <a:r>
              <a:rPr lang="en-US" sz="1800" dirty="0"/>
              <a:t>Monitoring will be done remotely using alternative modalities</a:t>
            </a:r>
          </a:p>
          <a:p>
            <a:pPr marL="879475" lvl="1" indent="-342900" algn="just" defTabSz="517525">
              <a:spcBef>
                <a:spcPts val="0"/>
              </a:spcBef>
              <a:buFont typeface="Arial" pitchFamily="34" charset="0"/>
              <a:buChar char="•"/>
              <a:tabLst>
                <a:tab pos="1250950" algn="l"/>
              </a:tabLst>
            </a:pPr>
            <a:r>
              <a:rPr lang="en-US" sz="1800" dirty="0"/>
              <a:t>Conduct of the low stakes Marking Guideline Discussions can be done using virtual platforms    </a:t>
            </a:r>
          </a:p>
          <a:p>
            <a:pPr marL="720725" indent="-366713" defTabSz="517525">
              <a:spcBef>
                <a:spcPts val="0"/>
              </a:spcBef>
              <a:tabLst>
                <a:tab pos="1250950" algn="l"/>
              </a:tabLst>
            </a:pPr>
            <a:endParaRPr lang="en-US" sz="1800" dirty="0">
              <a:latin typeface="Arial Narrow" pitchFamily="34" charset="0"/>
            </a:endParaRPr>
          </a:p>
          <a:p>
            <a:pPr marL="346075" indent="0" defTabSz="517525">
              <a:buNone/>
              <a:tabLst>
                <a:tab pos="1250950" algn="l"/>
              </a:tabLst>
            </a:pPr>
            <a:endParaRPr lang="en-US" sz="1400" dirty="0">
              <a:latin typeface="Arial Narrow" pitchFamily="34" charset="0"/>
            </a:endParaRPr>
          </a:p>
          <a:p>
            <a:pPr marL="688975" defTabSz="517525">
              <a:tabLst>
                <a:tab pos="1250950" algn="l"/>
              </a:tabLst>
            </a:pPr>
            <a:endParaRPr lang="en-US" sz="1400" dirty="0">
              <a:latin typeface="Arial Narrow" pitchFamily="34" charset="0"/>
            </a:endParaRPr>
          </a:p>
          <a:p>
            <a:pPr marL="806450" indent="0" defTabSz="517525">
              <a:buNone/>
              <a:tabLst>
                <a:tab pos="1250950" algn="l"/>
              </a:tabLst>
            </a:pPr>
            <a:endParaRPr lang="en-ZA" sz="1400" dirty="0">
              <a:latin typeface="Arial Narrow" pitchFamily="34" charset="0"/>
            </a:endParaRPr>
          </a:p>
          <a:p>
            <a:pPr marL="806450" indent="0" defTabSz="517525">
              <a:buNone/>
              <a:tabLst>
                <a:tab pos="1250950" algn="l"/>
              </a:tabLst>
            </a:pPr>
            <a:r>
              <a:rPr lang="en-ZA" sz="1400" dirty="0">
                <a:latin typeface="Arial Narrow" pitchFamily="34" charset="0"/>
              </a:rPr>
              <a:t>      </a:t>
            </a:r>
          </a:p>
        </p:txBody>
      </p:sp>
      <p:pic>
        <p:nvPicPr>
          <p:cNvPr id="4" name="Picture 3"/>
          <p:cNvPicPr>
            <a:picLocks noChangeAspect="1"/>
          </p:cNvPicPr>
          <p:nvPr/>
        </p:nvPicPr>
        <p:blipFill>
          <a:blip r:embed="rId3"/>
          <a:stretch>
            <a:fillRect/>
          </a:stretch>
        </p:blipFill>
        <p:spPr>
          <a:xfrm>
            <a:off x="191344" y="5970572"/>
            <a:ext cx="2088232" cy="836712"/>
          </a:xfrm>
          <a:prstGeom prst="rect">
            <a:avLst/>
          </a:prstGeom>
        </p:spPr>
      </p:pic>
      <p:sp>
        <p:nvSpPr>
          <p:cNvPr id="5" name="TextBox 4"/>
          <p:cNvSpPr txBox="1"/>
          <p:nvPr/>
        </p:nvSpPr>
        <p:spPr>
          <a:xfrm>
            <a:off x="11352584" y="6021288"/>
            <a:ext cx="432048" cy="261610"/>
          </a:xfrm>
          <a:prstGeom prst="rect">
            <a:avLst/>
          </a:prstGeom>
          <a:noFill/>
        </p:spPr>
        <p:txBody>
          <a:bodyPr wrap="square" rtlCol="0">
            <a:spAutoFit/>
          </a:bodyPr>
          <a:lstStyle/>
          <a:p>
            <a:r>
              <a:rPr lang="en-GB" sz="1100" dirty="0" smtClean="0"/>
              <a:t>35</a:t>
            </a:r>
            <a:endParaRPr lang="en-ZA" sz="1100" dirty="0"/>
          </a:p>
        </p:txBody>
      </p:sp>
    </p:spTree>
    <p:extLst>
      <p:ext uri="{BB962C8B-B14F-4D97-AF65-F5344CB8AC3E}">
        <p14:creationId xmlns:p14="http://schemas.microsoft.com/office/powerpoint/2010/main" val="6083017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344" y="0"/>
            <a:ext cx="11881320" cy="6858000"/>
          </a:xfrm>
        </p:spPr>
        <p:txBody>
          <a:bodyPr>
            <a:noAutofit/>
          </a:bodyPr>
          <a:lstStyle/>
          <a:p>
            <a:r>
              <a:rPr lang="en-GB" sz="7200" b="1" dirty="0" smtClean="0">
                <a:solidFill>
                  <a:srgbClr val="C0504D">
                    <a:lumMod val="75000"/>
                  </a:srgbClr>
                </a:solidFill>
              </a:rPr>
              <a:t>CURRICULUM IMPLEMENTATION AND MONITORING</a:t>
            </a:r>
            <a:endParaRPr lang="en-ZA" sz="9600" b="1" dirty="0">
              <a:solidFill>
                <a:schemeClr val="accent2">
                  <a:lumMod val="75000"/>
                </a:schemeClr>
              </a:solidFill>
            </a:endParaRPr>
          </a:p>
        </p:txBody>
      </p:sp>
      <p:sp>
        <p:nvSpPr>
          <p:cNvPr id="4" name="Slide Number Placeholder 3"/>
          <p:cNvSpPr>
            <a:spLocks noGrp="1"/>
          </p:cNvSpPr>
          <p:nvPr>
            <p:ph type="sldNum" sz="quarter" idx="4294967295"/>
          </p:nvPr>
        </p:nvSpPr>
        <p:spPr>
          <a:xfrm>
            <a:off x="8077200" y="6356352"/>
            <a:ext cx="2133600" cy="365125"/>
          </a:xfrm>
          <a:prstGeom prst="rect">
            <a:avLst/>
          </a:prstGeom>
        </p:spPr>
        <p:txBody>
          <a:bodyPr/>
          <a:lstStyle/>
          <a:p>
            <a:pPr algn="l">
              <a:defRPr/>
            </a:pPr>
            <a:fld id="{E2C0AE55-7E06-4976-960B-3D98813CB3CF}" type="slidenum">
              <a:rPr lang="en-ZA">
                <a:solidFill>
                  <a:prstClr val="black">
                    <a:tint val="75000"/>
                  </a:prstClr>
                </a:solidFill>
                <a:latin typeface="Calibri"/>
              </a:rPr>
              <a:pPr algn="l">
                <a:defRPr/>
              </a:pPr>
              <a:t>36</a:t>
            </a:fld>
            <a:endParaRPr lang="en-ZA" dirty="0">
              <a:solidFill>
                <a:prstClr val="black">
                  <a:tint val="75000"/>
                </a:prstClr>
              </a:solidFill>
              <a:latin typeface="Calibri"/>
            </a:endParaRPr>
          </a:p>
        </p:txBody>
      </p:sp>
      <p:pic>
        <p:nvPicPr>
          <p:cNvPr id="5" name="Picture 4"/>
          <p:cNvPicPr>
            <a:picLocks noChangeAspect="1"/>
          </p:cNvPicPr>
          <p:nvPr/>
        </p:nvPicPr>
        <p:blipFill>
          <a:blip r:embed="rId4"/>
          <a:stretch>
            <a:fillRect/>
          </a:stretch>
        </p:blipFill>
        <p:spPr>
          <a:xfrm>
            <a:off x="173872" y="6021288"/>
            <a:ext cx="2177712" cy="836712"/>
          </a:xfrm>
          <a:prstGeom prst="rect">
            <a:avLst/>
          </a:prstGeom>
        </p:spPr>
      </p:pic>
      <p:sp>
        <p:nvSpPr>
          <p:cNvPr id="6" name="TextBox 5"/>
          <p:cNvSpPr txBox="1"/>
          <p:nvPr/>
        </p:nvSpPr>
        <p:spPr>
          <a:xfrm>
            <a:off x="10488488" y="6021288"/>
            <a:ext cx="1512168" cy="261610"/>
          </a:xfrm>
          <a:prstGeom prst="rect">
            <a:avLst/>
          </a:prstGeom>
          <a:noFill/>
        </p:spPr>
        <p:txBody>
          <a:bodyPr wrap="square" rtlCol="0">
            <a:spAutoFit/>
          </a:bodyPr>
          <a:lstStyle/>
          <a:p>
            <a:r>
              <a:rPr lang="en-GB" sz="1100" dirty="0" smtClean="0"/>
              <a:t>36</a:t>
            </a:r>
            <a:endParaRPr lang="en-ZA" sz="1100" dirty="0"/>
          </a:p>
        </p:txBody>
      </p:sp>
    </p:spTree>
    <p:custDataLst>
      <p:tags r:id="rId1"/>
    </p:custDataLst>
    <p:extLst>
      <p:ext uri="{BB962C8B-B14F-4D97-AF65-F5344CB8AC3E}">
        <p14:creationId xmlns:p14="http://schemas.microsoft.com/office/powerpoint/2010/main" val="4538754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36" y="2"/>
            <a:ext cx="12169352" cy="1326609"/>
          </a:xfrm>
        </p:spPr>
        <p:txBody>
          <a:bodyPr>
            <a:normAutofit/>
          </a:bodyPr>
          <a:lstStyle/>
          <a:p>
            <a:r>
              <a:rPr lang="en-GB" sz="4000" b="1" dirty="0">
                <a:solidFill>
                  <a:schemeClr val="accent2">
                    <a:lumMod val="75000"/>
                  </a:schemeClr>
                </a:solidFill>
              </a:rPr>
              <a:t>IMPACT OF BUDGET ADJUSTMENT ON CURRICULUM IMPLEMENTATION &amp; MONITORING</a:t>
            </a:r>
            <a:endParaRPr lang="en-US" sz="4000" b="1" dirty="0">
              <a:solidFill>
                <a:schemeClr val="accent2">
                  <a:lumMod val="75000"/>
                </a:schemeClr>
              </a:solidFill>
            </a:endParaRPr>
          </a:p>
        </p:txBody>
      </p:sp>
      <p:sp>
        <p:nvSpPr>
          <p:cNvPr id="3" name="Content Placeholder 2"/>
          <p:cNvSpPr>
            <a:spLocks noGrp="1"/>
          </p:cNvSpPr>
          <p:nvPr>
            <p:ph idx="1"/>
          </p:nvPr>
        </p:nvSpPr>
        <p:spPr>
          <a:xfrm>
            <a:off x="119336" y="1124745"/>
            <a:ext cx="11953328" cy="5001426"/>
          </a:xfrm>
        </p:spPr>
        <p:txBody>
          <a:bodyPr>
            <a:noAutofit/>
          </a:bodyPr>
          <a:lstStyle/>
          <a:p>
            <a:pPr algn="just"/>
            <a:r>
              <a:rPr lang="en-US" sz="2800" dirty="0"/>
              <a:t>Budget cut on LSPID was on </a:t>
            </a:r>
            <a:r>
              <a:rPr lang="en-US" sz="2800" b="1" dirty="0"/>
              <a:t>unspent </a:t>
            </a:r>
            <a:r>
              <a:rPr lang="en-US" sz="2800" b="1" dirty="0" err="1"/>
              <a:t>CoE</a:t>
            </a:r>
            <a:r>
              <a:rPr lang="en-US" sz="2800" b="1" dirty="0"/>
              <a:t> of 2019/20 </a:t>
            </a:r>
            <a:r>
              <a:rPr lang="en-US" sz="2800" dirty="0"/>
              <a:t>which was diverted to procurement of </a:t>
            </a:r>
            <a:r>
              <a:rPr lang="en-US" sz="2800" dirty="0" smtClean="0"/>
              <a:t>COVID 19 essentials </a:t>
            </a:r>
            <a:r>
              <a:rPr lang="en-US" sz="2800" dirty="0"/>
              <a:t>for special care </a:t>
            </a:r>
            <a:r>
              <a:rPr lang="en-US" sz="2800" dirty="0" err="1"/>
              <a:t>centres</a:t>
            </a:r>
            <a:r>
              <a:rPr lang="en-US" sz="2800" dirty="0"/>
              <a:t>, caregivers and learners while at home during closure of </a:t>
            </a:r>
            <a:r>
              <a:rPr lang="en-US" sz="2800" dirty="0" err="1"/>
              <a:t>centres</a:t>
            </a:r>
            <a:endParaRPr lang="en-US" sz="2800" dirty="0"/>
          </a:p>
          <a:p>
            <a:pPr algn="just"/>
            <a:r>
              <a:rPr lang="en-US" sz="2800" dirty="0"/>
              <a:t>The reduction on budget for </a:t>
            </a:r>
            <a:r>
              <a:rPr lang="en-US" sz="2800" b="1" dirty="0"/>
              <a:t>venues, catering and facilities </a:t>
            </a:r>
            <a:r>
              <a:rPr lang="en-US" sz="2800" dirty="0"/>
              <a:t>will not impact service delivery as there will be no meetings, training, etc. as online training </a:t>
            </a:r>
            <a:r>
              <a:rPr lang="en-US" sz="2800" dirty="0" err="1"/>
              <a:t>programmes</a:t>
            </a:r>
            <a:r>
              <a:rPr lang="en-US" sz="2800" dirty="0"/>
              <a:t> and virtual meetings are being conducted.</a:t>
            </a:r>
          </a:p>
          <a:p>
            <a:pPr algn="just"/>
            <a:r>
              <a:rPr lang="en-US" sz="2800" dirty="0"/>
              <a:t>Monitoring the implementation of </a:t>
            </a:r>
            <a:r>
              <a:rPr lang="en-US" sz="2800" b="1" dirty="0"/>
              <a:t>CAPS Grades R-12 </a:t>
            </a:r>
            <a:r>
              <a:rPr lang="en-US" sz="2800" dirty="0"/>
              <a:t>will be done </a:t>
            </a:r>
            <a:r>
              <a:rPr lang="en-US" sz="2800" b="1" dirty="0"/>
              <a:t>online</a:t>
            </a:r>
            <a:r>
              <a:rPr lang="en-US" sz="2800" dirty="0"/>
              <a:t> as digitized monitoring tools are currently being developed.</a:t>
            </a:r>
          </a:p>
          <a:p>
            <a:pPr algn="just"/>
            <a:r>
              <a:rPr lang="en-US" sz="2800" dirty="0"/>
              <a:t>The Second Chance Matric </a:t>
            </a:r>
            <a:r>
              <a:rPr lang="en-US" sz="2800" dirty="0" err="1" smtClean="0"/>
              <a:t>Programme</a:t>
            </a:r>
            <a:r>
              <a:rPr lang="en-US" sz="2800" dirty="0" smtClean="0"/>
              <a:t> </a:t>
            </a:r>
            <a:r>
              <a:rPr lang="en-US" sz="2800" b="1" dirty="0"/>
              <a:t>budget reduction </a:t>
            </a:r>
            <a:r>
              <a:rPr lang="en-US" sz="2800" dirty="0"/>
              <a:t>will have </a:t>
            </a:r>
            <a:r>
              <a:rPr lang="en-US" sz="2800" b="1" dirty="0" smtClean="0"/>
              <a:t>minimal effect </a:t>
            </a:r>
            <a:r>
              <a:rPr lang="en-US" sz="2800" dirty="0"/>
              <a:t>as the May/June examination has been moved to end of 2020 to take place alongside the NSC exam. </a:t>
            </a:r>
          </a:p>
        </p:txBody>
      </p:sp>
      <p:sp>
        <p:nvSpPr>
          <p:cNvPr id="4" name="Slide Number Placeholder 3"/>
          <p:cNvSpPr>
            <a:spLocks noGrp="1"/>
          </p:cNvSpPr>
          <p:nvPr>
            <p:ph type="sldNum" sz="quarter" idx="4294967295"/>
          </p:nvPr>
        </p:nvSpPr>
        <p:spPr>
          <a:xfrm>
            <a:off x="8077200" y="6356352"/>
            <a:ext cx="2133600" cy="365125"/>
          </a:xfrm>
          <a:prstGeom prst="rect">
            <a:avLst/>
          </a:prstGeom>
        </p:spPr>
        <p:txBody>
          <a:bodyPr/>
          <a:lstStyle/>
          <a:p>
            <a:fld id="{E2C0AE55-7E06-4976-960B-3D98813CB3CF}" type="slidenum">
              <a:rPr lang="en-ZA" smtClean="0">
                <a:solidFill>
                  <a:prstClr val="black">
                    <a:tint val="75000"/>
                  </a:prstClr>
                </a:solidFill>
              </a:rPr>
              <a:pPr/>
              <a:t>37</a:t>
            </a:fld>
            <a:endParaRPr lang="en-ZA"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119336" y="6126170"/>
            <a:ext cx="3096344" cy="731829"/>
          </a:xfrm>
          <a:prstGeom prst="rect">
            <a:avLst/>
          </a:prstGeom>
        </p:spPr>
      </p:pic>
    </p:spTree>
    <p:extLst>
      <p:ext uri="{BB962C8B-B14F-4D97-AF65-F5344CB8AC3E}">
        <p14:creationId xmlns:p14="http://schemas.microsoft.com/office/powerpoint/2010/main" val="27833771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72664" cy="6858000"/>
          </a:xfrm>
        </p:spPr>
        <p:txBody>
          <a:bodyPr>
            <a:normAutofit/>
          </a:bodyPr>
          <a:lstStyle/>
          <a:p>
            <a:r>
              <a:rPr lang="en-US" sz="8000" b="1" dirty="0" smtClean="0">
                <a:solidFill>
                  <a:schemeClr val="accent2">
                    <a:lumMod val="75000"/>
                  </a:schemeClr>
                </a:solidFill>
              </a:rPr>
              <a:t>SECOND CHANCE MATRIC PROGRAMME (SCMP)</a:t>
            </a:r>
            <a:endParaRPr lang="en-US" sz="8000" b="1" dirty="0">
              <a:solidFill>
                <a:schemeClr val="accent2">
                  <a:lumMod val="75000"/>
                </a:schemeClr>
              </a:solidFill>
            </a:endParaRPr>
          </a:p>
        </p:txBody>
      </p:sp>
      <p:pic>
        <p:nvPicPr>
          <p:cNvPr id="4" name="Picture 3"/>
          <p:cNvPicPr>
            <a:picLocks noChangeAspect="1"/>
          </p:cNvPicPr>
          <p:nvPr/>
        </p:nvPicPr>
        <p:blipFill>
          <a:blip r:embed="rId2"/>
          <a:stretch>
            <a:fillRect/>
          </a:stretch>
        </p:blipFill>
        <p:spPr>
          <a:xfrm>
            <a:off x="263352" y="5949280"/>
            <a:ext cx="1872208" cy="836712"/>
          </a:xfrm>
          <a:prstGeom prst="rect">
            <a:avLst/>
          </a:prstGeom>
        </p:spPr>
      </p:pic>
      <p:sp>
        <p:nvSpPr>
          <p:cNvPr id="5" name="TextBox 4"/>
          <p:cNvSpPr txBox="1"/>
          <p:nvPr/>
        </p:nvSpPr>
        <p:spPr>
          <a:xfrm>
            <a:off x="11352584" y="6021288"/>
            <a:ext cx="432048" cy="261610"/>
          </a:xfrm>
          <a:prstGeom prst="rect">
            <a:avLst/>
          </a:prstGeom>
          <a:noFill/>
        </p:spPr>
        <p:txBody>
          <a:bodyPr wrap="square" rtlCol="0">
            <a:spAutoFit/>
          </a:bodyPr>
          <a:lstStyle/>
          <a:p>
            <a:r>
              <a:rPr lang="en-GB" sz="1100" dirty="0" smtClean="0"/>
              <a:t>38</a:t>
            </a:r>
            <a:endParaRPr lang="en-ZA" sz="1100" dirty="0"/>
          </a:p>
        </p:txBody>
      </p:sp>
    </p:spTree>
    <p:extLst>
      <p:ext uri="{BB962C8B-B14F-4D97-AF65-F5344CB8AC3E}">
        <p14:creationId xmlns:p14="http://schemas.microsoft.com/office/powerpoint/2010/main" val="3661444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36" y="0"/>
            <a:ext cx="11809312" cy="1268760"/>
          </a:xfrm>
        </p:spPr>
        <p:txBody>
          <a:bodyPr>
            <a:noAutofit/>
          </a:bodyPr>
          <a:lstStyle/>
          <a:p>
            <a:pPr>
              <a:defRPr/>
            </a:pPr>
            <a:r>
              <a:rPr lang="en-GB" sz="3600" b="1" dirty="0">
                <a:solidFill>
                  <a:schemeClr val="accent2">
                    <a:lumMod val="75000"/>
                  </a:schemeClr>
                </a:solidFill>
              </a:rPr>
              <a:t>IMPACT OF BUDGET ADJUSTMENT ON SECOND CHANCE MATRIC PROGRAMME (SCMP)</a:t>
            </a:r>
            <a:endParaRPr lang="en-ZA" sz="3600" b="1" dirty="0">
              <a:solidFill>
                <a:schemeClr val="accent2">
                  <a:lumMod val="75000"/>
                </a:schemeClr>
              </a:solidFill>
            </a:endParaRPr>
          </a:p>
        </p:txBody>
      </p:sp>
      <p:sp>
        <p:nvSpPr>
          <p:cNvPr id="3" name="Content Placeholder 2"/>
          <p:cNvSpPr>
            <a:spLocks noGrp="1"/>
          </p:cNvSpPr>
          <p:nvPr>
            <p:ph idx="1"/>
          </p:nvPr>
        </p:nvSpPr>
        <p:spPr>
          <a:xfrm>
            <a:off x="119336" y="980728"/>
            <a:ext cx="12072663" cy="5400600"/>
          </a:xfrm>
        </p:spPr>
        <p:txBody>
          <a:bodyPr>
            <a:noAutofit/>
          </a:bodyPr>
          <a:lstStyle/>
          <a:p>
            <a:pPr marL="0" indent="0" algn="just">
              <a:lnSpc>
                <a:spcPct val="150000"/>
              </a:lnSpc>
              <a:spcBef>
                <a:spcPts val="0"/>
              </a:spcBef>
              <a:buClr>
                <a:srgbClr val="C0504D">
                  <a:lumMod val="50000"/>
                </a:srgbClr>
              </a:buClr>
              <a:buNone/>
              <a:defRPr/>
            </a:pPr>
            <a:r>
              <a:rPr lang="en-ZA" sz="1600" b="1" dirty="0"/>
              <a:t>SECOND CHANCE MATRIC PROGRAMME (SCMP). The Programme aims to provide support to 60 000 learners to achieve subject passes towards the NSC or amended Senior Certificate qualifications</a:t>
            </a:r>
          </a:p>
          <a:p>
            <a:pPr algn="just">
              <a:defRPr/>
            </a:pPr>
            <a:r>
              <a:rPr lang="en-US" sz="1600" dirty="0"/>
              <a:t>The budget allocated for other activities of the SCMP has been </a:t>
            </a:r>
            <a:r>
              <a:rPr lang="en-US" sz="1600" b="1" dirty="0"/>
              <a:t>reduced from R65 million to fit into the new total budget of R37 million. </a:t>
            </a:r>
            <a:r>
              <a:rPr lang="en-US" sz="1600" dirty="0"/>
              <a:t>The following activities may be </a:t>
            </a:r>
            <a:r>
              <a:rPr lang="en-US" sz="1600" b="1" dirty="0"/>
              <a:t>partly</a:t>
            </a:r>
            <a:r>
              <a:rPr lang="en-US" sz="1600" dirty="0"/>
              <a:t> or </a:t>
            </a:r>
            <a:r>
              <a:rPr lang="en-US" sz="1600" b="1" dirty="0"/>
              <a:t>not be implemented at all</a:t>
            </a:r>
            <a:r>
              <a:rPr lang="en-US" sz="1600" dirty="0"/>
              <a:t>: </a:t>
            </a:r>
          </a:p>
          <a:p>
            <a:pPr algn="just">
              <a:defRPr/>
            </a:pPr>
            <a:r>
              <a:rPr lang="en-US" sz="1600" dirty="0"/>
              <a:t>Out of 9 Career </a:t>
            </a:r>
            <a:r>
              <a:rPr lang="en-US" sz="1600" b="1" dirty="0"/>
              <a:t>Outreach events, only 4 will be organized instead</a:t>
            </a:r>
            <a:r>
              <a:rPr lang="en-US" sz="1600" dirty="0"/>
              <a:t>; </a:t>
            </a:r>
          </a:p>
          <a:p>
            <a:pPr algn="just">
              <a:defRPr/>
            </a:pPr>
            <a:r>
              <a:rPr lang="en-US" sz="1600" dirty="0"/>
              <a:t>The support will be offered through the face-to-face classes to both learners: those who had registered to write</a:t>
            </a:r>
            <a:r>
              <a:rPr lang="en-US" sz="1600" b="1" dirty="0"/>
              <a:t> in May/June 2020 </a:t>
            </a:r>
            <a:r>
              <a:rPr lang="en-US" sz="1600" dirty="0"/>
              <a:t>and those who have registered to write in</a:t>
            </a:r>
            <a:r>
              <a:rPr lang="en-US" sz="1600" b="1" dirty="0"/>
              <a:t> Oct/Nov 2020. </a:t>
            </a:r>
            <a:r>
              <a:rPr lang="en-US" sz="1600" dirty="0"/>
              <a:t>It is anticipated that the target may be reached after the combined exams in Nov/Dec 2020 examinations. </a:t>
            </a:r>
          </a:p>
          <a:p>
            <a:pPr algn="just">
              <a:defRPr/>
            </a:pPr>
            <a:r>
              <a:rPr lang="en-US" sz="1600" dirty="0"/>
              <a:t>Monitoring of </a:t>
            </a:r>
            <a:r>
              <a:rPr lang="en-US" sz="1600" b="1" dirty="0"/>
              <a:t>the face-to-face classes </a:t>
            </a:r>
            <a:r>
              <a:rPr lang="en-US" sz="1600" dirty="0"/>
              <a:t>will be limited to data collection through a tool conducted by </a:t>
            </a:r>
            <a:r>
              <a:rPr lang="en-US" sz="1600" dirty="0" err="1"/>
              <a:t>centre</a:t>
            </a:r>
            <a:r>
              <a:rPr lang="en-US" sz="1600" dirty="0"/>
              <a:t> managers; </a:t>
            </a:r>
          </a:p>
          <a:p>
            <a:pPr algn="just">
              <a:defRPr/>
            </a:pPr>
            <a:r>
              <a:rPr lang="en-US" sz="1600" dirty="0"/>
              <a:t>The </a:t>
            </a:r>
            <a:r>
              <a:rPr lang="en-US" sz="1600" b="1" dirty="0"/>
              <a:t>appointment of the officials </a:t>
            </a:r>
            <a:r>
              <a:rPr lang="en-US" sz="1600" dirty="0"/>
              <a:t>to coordinate the SCMP in Provinces will not be done; </a:t>
            </a:r>
          </a:p>
          <a:p>
            <a:pPr algn="just">
              <a:defRPr/>
            </a:pPr>
            <a:r>
              <a:rPr lang="en-US" sz="1600" dirty="0"/>
              <a:t>The </a:t>
            </a:r>
            <a:r>
              <a:rPr lang="en-US" sz="1600" b="1" dirty="0"/>
              <a:t>development of study Guides for additional subjects </a:t>
            </a:r>
            <a:r>
              <a:rPr lang="en-US" sz="1600" dirty="0"/>
              <a:t>to increase the subject offering of the </a:t>
            </a:r>
            <a:r>
              <a:rPr lang="en-US" sz="1600" dirty="0" err="1"/>
              <a:t>programme</a:t>
            </a:r>
            <a:r>
              <a:rPr lang="en-US" sz="1600" dirty="0"/>
              <a:t> will be done;</a:t>
            </a:r>
          </a:p>
          <a:p>
            <a:pPr algn="just">
              <a:defRPr/>
            </a:pPr>
            <a:r>
              <a:rPr lang="en-US" sz="1600" dirty="0"/>
              <a:t>The </a:t>
            </a:r>
            <a:r>
              <a:rPr lang="en-US" sz="1600" b="1" dirty="0"/>
              <a:t>appointment of a psycho-socio service provider </a:t>
            </a:r>
            <a:r>
              <a:rPr lang="en-US" sz="1600" dirty="0"/>
              <a:t>to conduct research and develop online materials will not be done. Materials will be developed internally;</a:t>
            </a:r>
          </a:p>
          <a:p>
            <a:pPr algn="just">
              <a:defRPr/>
            </a:pPr>
            <a:r>
              <a:rPr lang="en-US" sz="1600" dirty="0"/>
              <a:t>The project to </a:t>
            </a:r>
            <a:r>
              <a:rPr lang="en-US" sz="1600" b="1" dirty="0"/>
              <a:t>convert the current Mind the Gap Study Guides </a:t>
            </a:r>
            <a:r>
              <a:rPr lang="en-US" sz="1600" dirty="0"/>
              <a:t>into the educational short videos will be done; </a:t>
            </a:r>
          </a:p>
          <a:p>
            <a:pPr algn="just">
              <a:defRPr/>
            </a:pPr>
            <a:r>
              <a:rPr lang="en-US" sz="1600" b="1" dirty="0"/>
              <a:t>Budget for the Communication project </a:t>
            </a:r>
            <a:r>
              <a:rPr lang="en-US" sz="1600" dirty="0"/>
              <a:t>will be reduced - The project intends to use media platforms to raise the awareness about the offerings of the Programme; </a:t>
            </a:r>
          </a:p>
          <a:p>
            <a:pPr algn="just">
              <a:defRPr/>
            </a:pPr>
            <a:r>
              <a:rPr lang="en-US" sz="1600" dirty="0"/>
              <a:t>The </a:t>
            </a:r>
            <a:r>
              <a:rPr lang="en-US" sz="1600" b="1" dirty="0"/>
              <a:t>printing of promotional materials </a:t>
            </a:r>
            <a:r>
              <a:rPr lang="en-US" sz="1600" dirty="0"/>
              <a:t>will be reduced; and </a:t>
            </a:r>
          </a:p>
          <a:p>
            <a:pPr algn="just">
              <a:defRPr/>
            </a:pPr>
            <a:r>
              <a:rPr lang="en-US" sz="1600" dirty="0"/>
              <a:t>Public </a:t>
            </a:r>
            <a:r>
              <a:rPr lang="en-US" sz="1600" b="1" dirty="0"/>
              <a:t>roadshows </a:t>
            </a:r>
            <a:r>
              <a:rPr lang="en-US" sz="1600" dirty="0"/>
              <a:t>will be cancelled.</a:t>
            </a:r>
          </a:p>
        </p:txBody>
      </p:sp>
      <p:pic>
        <p:nvPicPr>
          <p:cNvPr id="5" name="Picture 4"/>
          <p:cNvPicPr>
            <a:picLocks noChangeAspect="1"/>
          </p:cNvPicPr>
          <p:nvPr/>
        </p:nvPicPr>
        <p:blipFill>
          <a:blip r:embed="rId3"/>
          <a:stretch>
            <a:fillRect/>
          </a:stretch>
        </p:blipFill>
        <p:spPr>
          <a:xfrm>
            <a:off x="93500" y="6165304"/>
            <a:ext cx="2114068" cy="747925"/>
          </a:xfrm>
          <a:prstGeom prst="rect">
            <a:avLst/>
          </a:prstGeom>
        </p:spPr>
      </p:pic>
      <p:sp>
        <p:nvSpPr>
          <p:cNvPr id="6" name="TextBox 5"/>
          <p:cNvSpPr txBox="1"/>
          <p:nvPr/>
        </p:nvSpPr>
        <p:spPr>
          <a:xfrm>
            <a:off x="11352584" y="6021288"/>
            <a:ext cx="432048" cy="261610"/>
          </a:xfrm>
          <a:prstGeom prst="rect">
            <a:avLst/>
          </a:prstGeom>
          <a:noFill/>
        </p:spPr>
        <p:txBody>
          <a:bodyPr wrap="square" rtlCol="0">
            <a:spAutoFit/>
          </a:bodyPr>
          <a:lstStyle/>
          <a:p>
            <a:r>
              <a:rPr lang="en-GB" sz="1100" dirty="0" smtClean="0"/>
              <a:t>39</a:t>
            </a:r>
            <a:endParaRPr lang="en-ZA" sz="1100" dirty="0"/>
          </a:p>
        </p:txBody>
      </p:sp>
    </p:spTree>
    <p:custDataLst>
      <p:tags r:id="rId1"/>
    </p:custDataLst>
    <p:extLst>
      <p:ext uri="{BB962C8B-B14F-4D97-AF65-F5344CB8AC3E}">
        <p14:creationId xmlns:p14="http://schemas.microsoft.com/office/powerpoint/2010/main" val="39146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0" y="692696"/>
            <a:ext cx="12072664" cy="4752528"/>
          </a:xfrm>
        </p:spPr>
        <p:txBody>
          <a:bodyPr>
            <a:noAutofit/>
          </a:bodyPr>
          <a:lstStyle/>
          <a:p>
            <a:r>
              <a:rPr lang="en-ZA" b="1"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ZA" b="1"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b="1" i="1" dirty="0" smtClean="0">
                <a:solidFill>
                  <a:schemeClr val="accent2">
                    <a:lumMod val="75000"/>
                  </a:schemeClr>
                </a:solidFill>
                <a:ea typeface="Times New Roman" panose="02020603050405020304" pitchFamily="18" charset="0"/>
              </a:rPr>
              <a:t> </a:t>
            </a:r>
            <a:r>
              <a:rPr lang="en-GB" sz="6000" b="1" dirty="0" smtClean="0">
                <a:solidFill>
                  <a:schemeClr val="accent2">
                    <a:lumMod val="75000"/>
                  </a:schemeClr>
                </a:solidFill>
                <a:ea typeface="Times New Roman" panose="02020603050405020304" pitchFamily="18" charset="0"/>
              </a:rPr>
              <a:t>SUMMARY OF FINANCIAL AND NON-FINANCIAL PERFORMANCE AS AT END OF THE 4TH QUARTER OF THE 2019/20 FINANCIAL YEAR</a:t>
            </a:r>
            <a:r>
              <a:rPr lang="en-ZA" b="1"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ZA" b="1"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ZA" sz="3600" b="1" i="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9336" y="5949280"/>
            <a:ext cx="2016224" cy="836712"/>
          </a:xfrm>
          <a:prstGeom prst="rect">
            <a:avLst/>
          </a:prstGeom>
        </p:spPr>
      </p:pic>
      <p:sp>
        <p:nvSpPr>
          <p:cNvPr id="5" name="Rectangle 4"/>
          <p:cNvSpPr/>
          <p:nvPr/>
        </p:nvSpPr>
        <p:spPr>
          <a:xfrm>
            <a:off x="4662380" y="37163"/>
            <a:ext cx="263213" cy="276999"/>
          </a:xfrm>
          <a:prstGeom prst="rect">
            <a:avLst/>
          </a:prstGeom>
        </p:spPr>
        <p:txBody>
          <a:bodyPr wrap="none">
            <a:spAutoFit/>
          </a:bodyPr>
          <a:lstStyle/>
          <a:p>
            <a:pPr algn="r">
              <a:defRPr/>
            </a:pPr>
            <a:fld id="{9DC7CBB9-8A01-486D-A115-199A907CBFA4}" type="slidenum">
              <a:rPr lang="en-ZA" sz="1200">
                <a:solidFill>
                  <a:srgbClr val="898989"/>
                </a:solidFill>
                <a:latin typeface="Calibri"/>
              </a:rPr>
              <a:pPr algn="r">
                <a:defRPr/>
              </a:pPr>
              <a:t>4</a:t>
            </a:fld>
            <a:endParaRPr lang="en-ZA" sz="1200" dirty="0">
              <a:solidFill>
                <a:srgbClr val="898989"/>
              </a:solidFill>
              <a:latin typeface="Calibri"/>
            </a:endParaRPr>
          </a:p>
        </p:txBody>
      </p:sp>
    </p:spTree>
    <p:custDataLst>
      <p:tags r:id="rId1"/>
    </p:custDataLst>
    <p:extLst>
      <p:ext uri="{BB962C8B-B14F-4D97-AF65-F5344CB8AC3E}">
        <p14:creationId xmlns:p14="http://schemas.microsoft.com/office/powerpoint/2010/main" val="3691207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72664" cy="6858000"/>
          </a:xfrm>
        </p:spPr>
        <p:txBody>
          <a:bodyPr>
            <a:normAutofit/>
          </a:bodyPr>
          <a:lstStyle/>
          <a:p>
            <a:r>
              <a:rPr lang="en-US" sz="8000" b="1" dirty="0" smtClean="0">
                <a:solidFill>
                  <a:schemeClr val="accent2">
                    <a:lumMod val="75000"/>
                  </a:schemeClr>
                </a:solidFill>
              </a:rPr>
              <a:t>SOCIAL COHESION</a:t>
            </a:r>
            <a:r>
              <a:rPr lang="en-US" sz="8000" b="1" dirty="0">
                <a:solidFill>
                  <a:schemeClr val="accent2">
                    <a:lumMod val="75000"/>
                  </a:schemeClr>
                </a:solidFill>
              </a:rPr>
              <a:t>, EQUITY IN </a:t>
            </a:r>
            <a:r>
              <a:rPr lang="en-US" sz="8000" b="1" dirty="0" smtClean="0">
                <a:solidFill>
                  <a:schemeClr val="accent2">
                    <a:lumMod val="75000"/>
                  </a:schemeClr>
                </a:solidFill>
              </a:rPr>
              <a:t>EDUCATION, </a:t>
            </a:r>
            <a:r>
              <a:rPr lang="en-US" sz="8000" b="1" dirty="0">
                <a:solidFill>
                  <a:schemeClr val="accent2">
                    <a:lumMod val="75000"/>
                  </a:schemeClr>
                </a:solidFill>
              </a:rPr>
              <a:t>SPORTS, AND </a:t>
            </a:r>
            <a:r>
              <a:rPr lang="en-US" sz="8000" b="1" dirty="0" smtClean="0">
                <a:solidFill>
                  <a:schemeClr val="accent2">
                    <a:lumMod val="75000"/>
                  </a:schemeClr>
                </a:solidFill>
              </a:rPr>
              <a:t>SAETY IN SCHOOLS </a:t>
            </a:r>
            <a:endParaRPr lang="en-US" sz="8000" b="1" dirty="0">
              <a:solidFill>
                <a:schemeClr val="accent2">
                  <a:lumMod val="75000"/>
                </a:schemeClr>
              </a:solidFill>
            </a:endParaRPr>
          </a:p>
        </p:txBody>
      </p:sp>
      <p:pic>
        <p:nvPicPr>
          <p:cNvPr id="4" name="Picture 3"/>
          <p:cNvPicPr>
            <a:picLocks noChangeAspect="1"/>
          </p:cNvPicPr>
          <p:nvPr/>
        </p:nvPicPr>
        <p:blipFill>
          <a:blip r:embed="rId2"/>
          <a:stretch>
            <a:fillRect/>
          </a:stretch>
        </p:blipFill>
        <p:spPr>
          <a:xfrm>
            <a:off x="263352" y="5989240"/>
            <a:ext cx="1944216" cy="836712"/>
          </a:xfrm>
          <a:prstGeom prst="rect">
            <a:avLst/>
          </a:prstGeom>
        </p:spPr>
      </p:pic>
      <p:sp>
        <p:nvSpPr>
          <p:cNvPr id="5" name="TextBox 4"/>
          <p:cNvSpPr txBox="1"/>
          <p:nvPr/>
        </p:nvSpPr>
        <p:spPr>
          <a:xfrm>
            <a:off x="11352584" y="6021288"/>
            <a:ext cx="432048" cy="261610"/>
          </a:xfrm>
          <a:prstGeom prst="rect">
            <a:avLst/>
          </a:prstGeom>
          <a:noFill/>
        </p:spPr>
        <p:txBody>
          <a:bodyPr wrap="square" rtlCol="0">
            <a:spAutoFit/>
          </a:bodyPr>
          <a:lstStyle/>
          <a:p>
            <a:r>
              <a:rPr lang="en-GB" sz="1100" dirty="0" smtClean="0"/>
              <a:t>40</a:t>
            </a:r>
            <a:endParaRPr lang="en-ZA" sz="1100" dirty="0"/>
          </a:p>
        </p:txBody>
      </p:sp>
    </p:spTree>
    <p:extLst>
      <p:ext uri="{BB962C8B-B14F-4D97-AF65-F5344CB8AC3E}">
        <p14:creationId xmlns:p14="http://schemas.microsoft.com/office/powerpoint/2010/main" val="34823190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36" y="1"/>
            <a:ext cx="11665296" cy="692695"/>
          </a:xfrm>
        </p:spPr>
        <p:txBody>
          <a:bodyPr>
            <a:noAutofit/>
          </a:bodyPr>
          <a:lstStyle/>
          <a:p>
            <a:r>
              <a:rPr lang="en-GB" sz="3200" b="1" dirty="0">
                <a:solidFill>
                  <a:schemeClr val="accent2">
                    <a:lumMod val="75000"/>
                  </a:schemeClr>
                </a:solidFill>
              </a:rPr>
              <a:t>SOCIAL COHESION, EQUITY IN EDUCATION, SPORTS, AND SAETY IN SCHOOLS </a:t>
            </a:r>
            <a:endParaRPr lang="en-US" sz="3200" b="1" dirty="0">
              <a:solidFill>
                <a:schemeClr val="accent2">
                  <a:lumMod val="75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57868431"/>
              </p:ext>
            </p:extLst>
          </p:nvPr>
        </p:nvGraphicFramePr>
        <p:xfrm>
          <a:off x="0" y="836712"/>
          <a:ext cx="12192000" cy="7777480"/>
        </p:xfrm>
        <a:graphic>
          <a:graphicData uri="http://schemas.openxmlformats.org/drawingml/2006/table">
            <a:tbl>
              <a:tblPr firstRow="1" bandRow="1">
                <a:tableStyleId>{21E4AEA4-8DFA-4A89-87EB-49C32662AFE0}</a:tableStyleId>
              </a:tblPr>
              <a:tblGrid>
                <a:gridCol w="1631504">
                  <a:extLst>
                    <a:ext uri="{9D8B030D-6E8A-4147-A177-3AD203B41FA5}">
                      <a16:colId xmlns:a16="http://schemas.microsoft.com/office/drawing/2014/main" val="1493171198"/>
                    </a:ext>
                  </a:extLst>
                </a:gridCol>
                <a:gridCol w="2952328">
                  <a:extLst>
                    <a:ext uri="{9D8B030D-6E8A-4147-A177-3AD203B41FA5}">
                      <a16:colId xmlns:a16="http://schemas.microsoft.com/office/drawing/2014/main" val="180523442"/>
                    </a:ext>
                  </a:extLst>
                </a:gridCol>
                <a:gridCol w="4968552">
                  <a:extLst>
                    <a:ext uri="{9D8B030D-6E8A-4147-A177-3AD203B41FA5}">
                      <a16:colId xmlns:a16="http://schemas.microsoft.com/office/drawing/2014/main" val="1722037362"/>
                    </a:ext>
                  </a:extLst>
                </a:gridCol>
                <a:gridCol w="2639616">
                  <a:extLst>
                    <a:ext uri="{9D8B030D-6E8A-4147-A177-3AD203B41FA5}">
                      <a16:colId xmlns:a16="http://schemas.microsoft.com/office/drawing/2014/main" val="3515200029"/>
                    </a:ext>
                  </a:extLst>
                </a:gridCol>
              </a:tblGrid>
              <a:tr h="370840">
                <a:tc>
                  <a:txBody>
                    <a:bodyPr/>
                    <a:lstStyle/>
                    <a:p>
                      <a:endParaRPr lang="en-ZA" dirty="0"/>
                    </a:p>
                  </a:txBody>
                  <a:tcPr/>
                </a:tc>
                <a:tc>
                  <a:txBody>
                    <a:bodyPr/>
                    <a:lstStyle/>
                    <a:p>
                      <a:r>
                        <a:rPr lang="en-GB" dirty="0" smtClean="0"/>
                        <a:t>IMPACT</a:t>
                      </a:r>
                      <a:r>
                        <a:rPr lang="en-GB" baseline="0" dirty="0" smtClean="0"/>
                        <a:t> </a:t>
                      </a:r>
                      <a:endParaRPr lang="en-ZA" dirty="0"/>
                    </a:p>
                  </a:txBody>
                  <a:tcPr/>
                </a:tc>
                <a:tc>
                  <a:txBody>
                    <a:bodyPr/>
                    <a:lstStyle/>
                    <a:p>
                      <a:r>
                        <a:rPr lang="en-GB" dirty="0" smtClean="0"/>
                        <a:t>MEASURES </a:t>
                      </a:r>
                      <a:endParaRPr lang="en-ZA" dirty="0"/>
                    </a:p>
                  </a:txBody>
                  <a:tcPr/>
                </a:tc>
                <a:tc>
                  <a:txBody>
                    <a:bodyPr/>
                    <a:lstStyle/>
                    <a:p>
                      <a:r>
                        <a:rPr lang="en-GB" dirty="0" smtClean="0"/>
                        <a:t>MITIGATION</a:t>
                      </a:r>
                      <a:endParaRPr lang="en-ZA" dirty="0"/>
                    </a:p>
                  </a:txBody>
                  <a:tcPr/>
                </a:tc>
                <a:extLst>
                  <a:ext uri="{0D108BD9-81ED-4DB2-BD59-A6C34878D82A}">
                    <a16:rowId xmlns:a16="http://schemas.microsoft.com/office/drawing/2014/main" val="2889239710"/>
                  </a:ext>
                </a:extLst>
              </a:tr>
              <a:tr h="20054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Sports and Enrichment in Education</a:t>
                      </a:r>
                    </a:p>
                    <a:p>
                      <a:endParaRPr lang="en-ZA" dirty="0"/>
                    </a:p>
                  </a:txBody>
                  <a:tcPr/>
                </a:tc>
                <a:tc>
                  <a:txBody>
                    <a:bodyPr/>
                    <a:lstStyle/>
                    <a:p>
                      <a:pPr algn="just"/>
                      <a:r>
                        <a:rPr lang="en-US" sz="1800" dirty="0" smtClean="0"/>
                        <a:t>The Department cancelled all activities relating to </a:t>
                      </a:r>
                      <a:r>
                        <a:rPr lang="en-US" sz="1800" b="1" dirty="0" smtClean="0"/>
                        <a:t>sport and other co-curricular activities.</a:t>
                      </a:r>
                    </a:p>
                    <a:p>
                      <a:pPr algn="just"/>
                      <a:r>
                        <a:rPr lang="en-US" sz="1800" dirty="0" smtClean="0"/>
                        <a:t>This was done as part of the safety measures in curbing the spread of Covid-19.</a:t>
                      </a:r>
                    </a:p>
                  </a:txBody>
                  <a:tcPr/>
                </a:tc>
                <a:tc>
                  <a:txBody>
                    <a:bodyPr/>
                    <a:lstStyle/>
                    <a:p>
                      <a:pPr lvl="0" algn="just">
                        <a:lnSpc>
                          <a:spcPct val="110000"/>
                        </a:lnSpc>
                      </a:pPr>
                      <a:r>
                        <a:rPr lang="en-ZA" sz="1800" dirty="0" smtClean="0"/>
                        <a:t>Roll out </a:t>
                      </a:r>
                      <a:r>
                        <a:rPr lang="en-ZA" sz="1800" b="1" dirty="0" smtClean="0"/>
                        <a:t>e-learning materials </a:t>
                      </a:r>
                      <a:r>
                        <a:rPr lang="en-ZA" sz="1800" dirty="0" smtClean="0"/>
                        <a:t>to support teachers and learners in sport, physical activities, and music.</a:t>
                      </a:r>
                      <a:r>
                        <a:rPr lang="en-ZA" sz="1800" baseline="0" dirty="0" smtClean="0"/>
                        <a:t> </a:t>
                      </a:r>
                      <a:r>
                        <a:rPr lang="en-ZA" sz="1800" b="1" dirty="0" smtClean="0"/>
                        <a:t>Online engagements </a:t>
                      </a:r>
                      <a:r>
                        <a:rPr lang="en-ZA" sz="1800" dirty="0" smtClean="0"/>
                        <a:t>with partners and stakeholders on virtual spaces will be used as part of cost reduction.</a:t>
                      </a:r>
                    </a:p>
                  </a:txBody>
                  <a:tcPr/>
                </a:tc>
                <a:tc>
                  <a:txBody>
                    <a:bodyPr/>
                    <a:lstStyle/>
                    <a:p>
                      <a:pPr algn="just"/>
                      <a:r>
                        <a:rPr lang="en-ZA" sz="1800" dirty="0" smtClean="0"/>
                        <a:t>The use of </a:t>
                      </a:r>
                      <a:r>
                        <a:rPr lang="en-ZA" sz="1800" b="1" dirty="0" smtClean="0"/>
                        <a:t>e-learning materials</a:t>
                      </a:r>
                      <a:r>
                        <a:rPr lang="en-ZA" sz="1800" dirty="0" smtClean="0"/>
                        <a:t> to support learners and teachers.</a:t>
                      </a:r>
                    </a:p>
                  </a:txBody>
                  <a:tcPr/>
                </a:tc>
                <a:extLst>
                  <a:ext uri="{0D108BD9-81ED-4DB2-BD59-A6C34878D82A}">
                    <a16:rowId xmlns:a16="http://schemas.microsoft.com/office/drawing/2014/main" val="1235698930"/>
                  </a:ext>
                </a:extLst>
              </a:tr>
              <a:tr h="24420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Social Cohesion and Equity in Education </a:t>
                      </a:r>
                    </a:p>
                    <a:p>
                      <a:endParaRPr lang="en-ZA" dirty="0"/>
                    </a:p>
                  </a:txBody>
                  <a:tcPr/>
                </a:tc>
                <a:tc>
                  <a:txBody>
                    <a:bodyPr/>
                    <a:lstStyle/>
                    <a:p>
                      <a:pPr marL="0" lvl="1" indent="0" algn="just">
                        <a:buFont typeface="Wingdings" panose="05000000000000000000" pitchFamily="2" charset="2"/>
                        <a:buNone/>
                      </a:pPr>
                      <a:r>
                        <a:rPr lang="en-ZA" sz="1600" dirty="0" smtClean="0"/>
                        <a:t>The budget allocation of </a:t>
                      </a:r>
                      <a:r>
                        <a:rPr lang="en-ZA" sz="1600" b="1" dirty="0" smtClean="0"/>
                        <a:t>R400 000</a:t>
                      </a:r>
                      <a:r>
                        <a:rPr lang="en-ZA" sz="1600" dirty="0" smtClean="0"/>
                        <a:t> for the Commemoration of Anniversaries and Significant Events was handed over and the activity was combined with the Engagements on Constitutional Values and Human Rights </a:t>
                      </a:r>
                      <a:endParaRPr lang="en-US" sz="1600" dirty="0" smtClean="0"/>
                    </a:p>
                  </a:txBody>
                  <a:tcPr/>
                </a:tc>
                <a:tc>
                  <a:txBody>
                    <a:bodyPr/>
                    <a:lstStyle/>
                    <a:p>
                      <a:pPr algn="just">
                        <a:lnSpc>
                          <a:spcPct val="110000"/>
                        </a:lnSpc>
                      </a:pPr>
                      <a:r>
                        <a:rPr lang="en-ZA" sz="1800" b="1" dirty="0" smtClean="0"/>
                        <a:t>Online engagements on multimedia, digital and virtual platforms </a:t>
                      </a:r>
                      <a:r>
                        <a:rPr lang="en-ZA" sz="1800" dirty="0" smtClean="0"/>
                        <a:t>seems to enable resumption of programmes without physical gatherings. The DBE is preparing official communication to reactivate programme implementation.</a:t>
                      </a:r>
                      <a:r>
                        <a:rPr lang="en-ZA" sz="1800" baseline="0" dirty="0" smtClean="0"/>
                        <a:t> </a:t>
                      </a:r>
                      <a:r>
                        <a:rPr lang="en-ZA" sz="1800" dirty="0" smtClean="0"/>
                        <a:t>Social partners have been mobilised to financially support the cause as we learn through the experience of exploring alternative means.</a:t>
                      </a:r>
                      <a:endParaRPr 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dirty="0" smtClean="0"/>
                        <a:t>Multi-stakeholder partnerships </a:t>
                      </a:r>
                      <a:r>
                        <a:rPr lang="en-ZA" sz="1800" dirty="0" smtClean="0"/>
                        <a:t>have been harnessed with funding partners and development agencies to support provincial and district support for social cohesion programming</a:t>
                      </a:r>
                    </a:p>
                    <a:p>
                      <a:endParaRPr lang="en-ZA" dirty="0"/>
                    </a:p>
                  </a:txBody>
                  <a:tcPr/>
                </a:tc>
                <a:extLst>
                  <a:ext uri="{0D108BD9-81ED-4DB2-BD59-A6C34878D82A}">
                    <a16:rowId xmlns:a16="http://schemas.microsoft.com/office/drawing/2014/main" val="775838488"/>
                  </a:ext>
                </a:extLst>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School Safety</a:t>
                      </a:r>
                    </a:p>
                    <a:p>
                      <a:endParaRPr lang="en-ZA" dirty="0"/>
                    </a:p>
                  </a:txBody>
                  <a:tcPr/>
                </a:tc>
                <a:tc>
                  <a:txBody>
                    <a:bodyPr/>
                    <a:lstStyle/>
                    <a:p>
                      <a:pPr lvl="0" algn="just"/>
                      <a:r>
                        <a:rPr lang="en-ZA" sz="1800" dirty="0" smtClean="0"/>
                        <a:t>The budget for printing material for bullying prevention, </a:t>
                      </a:r>
                      <a:r>
                        <a:rPr lang="en-ZA" sz="1800" b="1" dirty="0" smtClean="0"/>
                        <a:t>-/+ R300 000</a:t>
                      </a:r>
                      <a:r>
                        <a:rPr lang="en-ZA" sz="1800" dirty="0" smtClean="0"/>
                        <a:t>.</a:t>
                      </a:r>
                    </a:p>
                    <a:p>
                      <a:pPr lvl="0" algn="just"/>
                      <a:r>
                        <a:rPr lang="en-ZA" sz="1800" dirty="0" smtClean="0"/>
                        <a:t>Monitoring of the implementation of the NSSF scaled down from 75 to 43 inland (districts) in five (5) provinces the pillar for School safety programmes. </a:t>
                      </a:r>
                    </a:p>
                    <a:p>
                      <a:pPr lvl="0" algn="just"/>
                      <a:r>
                        <a:rPr lang="en-ZA" sz="1800" dirty="0" smtClean="0"/>
                        <a:t>Support and monitoring will</a:t>
                      </a:r>
                      <a:endParaRPr lang="en-US" sz="1800" dirty="0" smtClean="0">
                        <a:solidFill>
                          <a:prstClr val="black"/>
                        </a:solidFill>
                      </a:endParaRPr>
                    </a:p>
                  </a:txBody>
                  <a:tcPr/>
                </a:tc>
                <a:tc>
                  <a:txBody>
                    <a:bodyPr/>
                    <a:lstStyle/>
                    <a:p>
                      <a:pPr algn="just">
                        <a:lnSpc>
                          <a:spcPct val="110000"/>
                        </a:lnSpc>
                      </a:pPr>
                      <a:r>
                        <a:rPr lang="en-US" sz="1800" dirty="0" smtClean="0"/>
                        <a:t>Suspension of monitoring coastal districts (i.e. 4 provinces) and </a:t>
                      </a:r>
                      <a:r>
                        <a:rPr lang="en-US" sz="1800" b="1" dirty="0" smtClean="0"/>
                        <a:t>online engagements on multimedia, digital and virtual platforms</a:t>
                      </a:r>
                      <a:r>
                        <a:rPr lang="en-US" sz="1800" dirty="0" smtClean="0"/>
                        <a:t> seems to enable resumption of </a:t>
                      </a:r>
                      <a:r>
                        <a:rPr lang="en-US" sz="1800" dirty="0" err="1" smtClean="0"/>
                        <a:t>programmes</a:t>
                      </a:r>
                      <a:r>
                        <a:rPr lang="en-US" sz="1800" dirty="0" smtClean="0"/>
                        <a:t> without contact engagements.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Partnerships</a:t>
                      </a:r>
                      <a:r>
                        <a:rPr lang="en-US" sz="1800" dirty="0" smtClean="0"/>
                        <a:t> have been harnessed with funding partners and development agencies to support provincial and district support for school safety </a:t>
                      </a:r>
                      <a:r>
                        <a:rPr lang="en-US" sz="1800" dirty="0" err="1" smtClean="0"/>
                        <a:t>programmes</a:t>
                      </a:r>
                      <a:r>
                        <a:rPr lang="en-US" sz="1800" dirty="0" smtClean="0"/>
                        <a:t>.</a:t>
                      </a:r>
                    </a:p>
                    <a:p>
                      <a:endParaRPr lang="en-ZA" dirty="0"/>
                    </a:p>
                  </a:txBody>
                  <a:tcPr/>
                </a:tc>
                <a:extLst>
                  <a:ext uri="{0D108BD9-81ED-4DB2-BD59-A6C34878D82A}">
                    <a16:rowId xmlns:a16="http://schemas.microsoft.com/office/drawing/2014/main" val="619172828"/>
                  </a:ext>
                </a:extLst>
              </a:tr>
            </a:tbl>
          </a:graphicData>
        </a:graphic>
      </p:graphicFrame>
      <p:sp>
        <p:nvSpPr>
          <p:cNvPr id="4" name="TextBox 3"/>
          <p:cNvSpPr txBox="1"/>
          <p:nvPr/>
        </p:nvSpPr>
        <p:spPr>
          <a:xfrm>
            <a:off x="10632504" y="7893496"/>
            <a:ext cx="432048" cy="261610"/>
          </a:xfrm>
          <a:prstGeom prst="rect">
            <a:avLst/>
          </a:prstGeom>
          <a:noFill/>
        </p:spPr>
        <p:txBody>
          <a:bodyPr wrap="square" rtlCol="0">
            <a:spAutoFit/>
          </a:bodyPr>
          <a:lstStyle/>
          <a:p>
            <a:r>
              <a:rPr lang="en-GB" sz="1100" dirty="0" smtClean="0"/>
              <a:t>41</a:t>
            </a:r>
            <a:endParaRPr lang="en-ZA" sz="1100" dirty="0"/>
          </a:p>
        </p:txBody>
      </p:sp>
    </p:spTree>
    <p:extLst>
      <p:ext uri="{BB962C8B-B14F-4D97-AF65-F5344CB8AC3E}">
        <p14:creationId xmlns:p14="http://schemas.microsoft.com/office/powerpoint/2010/main" val="23413382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72664" cy="6858000"/>
          </a:xfrm>
        </p:spPr>
        <p:txBody>
          <a:bodyPr>
            <a:normAutofit/>
          </a:bodyPr>
          <a:lstStyle/>
          <a:p>
            <a:r>
              <a:rPr lang="en-US" sz="8000" b="1" dirty="0" smtClean="0">
                <a:solidFill>
                  <a:schemeClr val="accent2">
                    <a:lumMod val="75000"/>
                  </a:schemeClr>
                </a:solidFill>
              </a:rPr>
              <a:t>NATIONAL SCHOOL NUTRITION PROGRAMME (NSNP)</a:t>
            </a:r>
            <a:endParaRPr lang="en-US" sz="8000" b="1" dirty="0">
              <a:solidFill>
                <a:schemeClr val="accent2">
                  <a:lumMod val="75000"/>
                </a:schemeClr>
              </a:solidFill>
            </a:endParaRPr>
          </a:p>
        </p:txBody>
      </p:sp>
      <p:pic>
        <p:nvPicPr>
          <p:cNvPr id="4" name="Picture 3"/>
          <p:cNvPicPr>
            <a:picLocks noChangeAspect="1"/>
          </p:cNvPicPr>
          <p:nvPr/>
        </p:nvPicPr>
        <p:blipFill>
          <a:blip r:embed="rId2"/>
          <a:stretch>
            <a:fillRect/>
          </a:stretch>
        </p:blipFill>
        <p:spPr>
          <a:xfrm>
            <a:off x="119336" y="5905500"/>
            <a:ext cx="2088232" cy="880492"/>
          </a:xfrm>
          <a:prstGeom prst="rect">
            <a:avLst/>
          </a:prstGeom>
        </p:spPr>
      </p:pic>
      <p:sp>
        <p:nvSpPr>
          <p:cNvPr id="5" name="TextBox 4"/>
          <p:cNvSpPr txBox="1"/>
          <p:nvPr/>
        </p:nvSpPr>
        <p:spPr>
          <a:xfrm>
            <a:off x="11352584" y="6021288"/>
            <a:ext cx="432048" cy="261610"/>
          </a:xfrm>
          <a:prstGeom prst="rect">
            <a:avLst/>
          </a:prstGeom>
          <a:noFill/>
        </p:spPr>
        <p:txBody>
          <a:bodyPr wrap="square" rtlCol="0">
            <a:spAutoFit/>
          </a:bodyPr>
          <a:lstStyle/>
          <a:p>
            <a:r>
              <a:rPr lang="en-GB" sz="1100" dirty="0" smtClean="0"/>
              <a:t>42</a:t>
            </a:r>
            <a:endParaRPr lang="en-ZA" sz="1100" dirty="0"/>
          </a:p>
        </p:txBody>
      </p:sp>
    </p:spTree>
    <p:extLst>
      <p:ext uri="{BB962C8B-B14F-4D97-AF65-F5344CB8AC3E}">
        <p14:creationId xmlns:p14="http://schemas.microsoft.com/office/powerpoint/2010/main" val="27196522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12072664" cy="1301007"/>
          </a:xfrm>
        </p:spPr>
        <p:txBody>
          <a:bodyPr>
            <a:noAutofit/>
          </a:bodyPr>
          <a:lstStyle/>
          <a:p>
            <a:r>
              <a:rPr lang="en-US" sz="4800" b="1" dirty="0" smtClean="0">
                <a:solidFill>
                  <a:schemeClr val="accent2">
                    <a:lumMod val="75000"/>
                  </a:schemeClr>
                </a:solidFill>
              </a:rPr>
              <a:t>NATIONAL SCHOOL NUTRITION PROGRAMME (NSNP)</a:t>
            </a:r>
            <a:endParaRPr lang="en-ZA" sz="4800" b="1" dirty="0">
              <a:solidFill>
                <a:schemeClr val="accent2">
                  <a:lumMod val="75000"/>
                </a:schemeClr>
              </a:solidFill>
            </a:endParaRPr>
          </a:p>
        </p:txBody>
      </p:sp>
      <p:sp>
        <p:nvSpPr>
          <p:cNvPr id="3" name="Content Placeholder 2"/>
          <p:cNvSpPr>
            <a:spLocks noGrp="1"/>
          </p:cNvSpPr>
          <p:nvPr>
            <p:ph idx="1"/>
          </p:nvPr>
        </p:nvSpPr>
        <p:spPr>
          <a:xfrm>
            <a:off x="0" y="1417639"/>
            <a:ext cx="12072664" cy="4747665"/>
          </a:xfrm>
        </p:spPr>
        <p:txBody>
          <a:bodyPr>
            <a:noAutofit/>
          </a:bodyPr>
          <a:lstStyle/>
          <a:p>
            <a:pPr marL="0" indent="0" algn="just">
              <a:buNone/>
            </a:pPr>
            <a:r>
              <a:rPr lang="en-US" sz="2800" dirty="0"/>
              <a:t>Budget </a:t>
            </a:r>
            <a:r>
              <a:rPr lang="en-US" sz="2800" dirty="0" smtClean="0"/>
              <a:t>reprioritization to accommodate the COVID-19 pandemic impact:</a:t>
            </a:r>
            <a:endParaRPr lang="en-US" sz="2800" dirty="0"/>
          </a:p>
          <a:p>
            <a:pPr algn="just"/>
            <a:r>
              <a:rPr lang="en-US" sz="2800" dirty="0" smtClean="0"/>
              <a:t>The </a:t>
            </a:r>
            <a:r>
              <a:rPr lang="en-US" sz="2800" b="1" dirty="0" smtClean="0"/>
              <a:t>Division of Revenue Bill </a:t>
            </a:r>
            <a:r>
              <a:rPr lang="en-US" sz="2800" dirty="0"/>
              <a:t>confirms that there is </a:t>
            </a:r>
            <a:r>
              <a:rPr lang="en-US" sz="2800" b="1" dirty="0"/>
              <a:t>no budget cut </a:t>
            </a:r>
            <a:r>
              <a:rPr lang="en-US" sz="2800" dirty="0"/>
              <a:t>on the NSNP, but </a:t>
            </a:r>
            <a:r>
              <a:rPr lang="en-US" sz="2800" b="1" dirty="0" err="1"/>
              <a:t>reprioritisation</a:t>
            </a:r>
            <a:r>
              <a:rPr lang="en-US" sz="2800" dirty="0"/>
              <a:t> of planned activities. According to the Bill, </a:t>
            </a:r>
            <a:r>
              <a:rPr lang="en-US" sz="2800" dirty="0" smtClean="0"/>
              <a:t>an </a:t>
            </a:r>
            <a:r>
              <a:rPr lang="en-US" sz="2800" dirty="0"/>
              <a:t>estimated amount of </a:t>
            </a:r>
            <a:r>
              <a:rPr lang="en-US" sz="2800" b="1" dirty="0"/>
              <a:t>R50 million </a:t>
            </a:r>
            <a:r>
              <a:rPr lang="en-US" sz="2800" dirty="0"/>
              <a:t>has been </a:t>
            </a:r>
            <a:r>
              <a:rPr lang="en-US" sz="2800" dirty="0" err="1"/>
              <a:t>reprioritised</a:t>
            </a:r>
            <a:r>
              <a:rPr lang="en-US" sz="2800" dirty="0"/>
              <a:t> within the NSNP grant for additional </a:t>
            </a:r>
            <a:r>
              <a:rPr lang="en-US" sz="2800" dirty="0" err="1"/>
              <a:t>sanitisation</a:t>
            </a:r>
            <a:r>
              <a:rPr lang="en-US" sz="2800" dirty="0"/>
              <a:t> in food preparation and distribution areas, and the provision of personal protective equipment for food </a:t>
            </a:r>
            <a:r>
              <a:rPr lang="en-US" sz="2800" dirty="0" smtClean="0"/>
              <a:t>handlers. </a:t>
            </a:r>
            <a:endParaRPr lang="en-US" sz="2800" dirty="0"/>
          </a:p>
          <a:p>
            <a:pPr algn="just"/>
            <a:r>
              <a:rPr lang="en-US" sz="2800" dirty="0" smtClean="0"/>
              <a:t>If </a:t>
            </a:r>
            <a:r>
              <a:rPr lang="en-US" sz="2800" dirty="0"/>
              <a:t>schools are closed due to a declared state of disaster, funds from the grant that would have been </a:t>
            </a:r>
            <a:r>
              <a:rPr lang="en-US" sz="2800" b="1" dirty="0"/>
              <a:t>spent on providing school meals </a:t>
            </a:r>
            <a:r>
              <a:rPr lang="en-US" sz="2800" dirty="0"/>
              <a:t>may be used to provide meals to learners through alternative means (food parcels). Provisions for this spending have already been added to the grant </a:t>
            </a:r>
            <a:r>
              <a:rPr lang="en-US" sz="2800" dirty="0" smtClean="0"/>
              <a:t>framework.</a:t>
            </a:r>
            <a:endParaRPr lang="en-US" sz="2800" dirty="0"/>
          </a:p>
        </p:txBody>
      </p:sp>
      <p:pic>
        <p:nvPicPr>
          <p:cNvPr id="4" name="Picture 3"/>
          <p:cNvPicPr>
            <a:picLocks noChangeAspect="1"/>
          </p:cNvPicPr>
          <p:nvPr/>
        </p:nvPicPr>
        <p:blipFill>
          <a:blip r:embed="rId2"/>
          <a:stretch>
            <a:fillRect/>
          </a:stretch>
        </p:blipFill>
        <p:spPr>
          <a:xfrm>
            <a:off x="119336" y="6026946"/>
            <a:ext cx="2016224" cy="759045"/>
          </a:xfrm>
          <a:prstGeom prst="rect">
            <a:avLst/>
          </a:prstGeom>
        </p:spPr>
      </p:pic>
      <p:sp>
        <p:nvSpPr>
          <p:cNvPr id="5" name="TextBox 4"/>
          <p:cNvSpPr txBox="1"/>
          <p:nvPr/>
        </p:nvSpPr>
        <p:spPr>
          <a:xfrm>
            <a:off x="11352584" y="6021288"/>
            <a:ext cx="432048" cy="261610"/>
          </a:xfrm>
          <a:prstGeom prst="rect">
            <a:avLst/>
          </a:prstGeom>
          <a:noFill/>
        </p:spPr>
        <p:txBody>
          <a:bodyPr wrap="square" rtlCol="0">
            <a:spAutoFit/>
          </a:bodyPr>
          <a:lstStyle/>
          <a:p>
            <a:r>
              <a:rPr lang="en-GB" sz="1100" dirty="0" smtClean="0"/>
              <a:t>43</a:t>
            </a:r>
            <a:endParaRPr lang="en-ZA" sz="1100" dirty="0"/>
          </a:p>
        </p:txBody>
      </p:sp>
    </p:spTree>
    <p:extLst>
      <p:ext uri="{BB962C8B-B14F-4D97-AF65-F5344CB8AC3E}">
        <p14:creationId xmlns:p14="http://schemas.microsoft.com/office/powerpoint/2010/main" val="11584072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72664" cy="1417639"/>
          </a:xfrm>
        </p:spPr>
        <p:txBody>
          <a:bodyPr>
            <a:noAutofit/>
          </a:bodyPr>
          <a:lstStyle/>
          <a:p>
            <a:r>
              <a:rPr lang="en-US" sz="4800" b="1" dirty="0" smtClean="0">
                <a:solidFill>
                  <a:schemeClr val="accent2">
                    <a:lumMod val="75000"/>
                  </a:schemeClr>
                </a:solidFill>
              </a:rPr>
              <a:t>NSNP – CONDITIONAL GRANT FRAMEWORK PROVISIONS</a:t>
            </a:r>
            <a:endParaRPr lang="en-ZA" sz="4800" b="1" dirty="0">
              <a:solidFill>
                <a:schemeClr val="accent2">
                  <a:lumMod val="75000"/>
                </a:schemeClr>
              </a:solidFill>
            </a:endParaRPr>
          </a:p>
        </p:txBody>
      </p:sp>
      <p:sp>
        <p:nvSpPr>
          <p:cNvPr id="3" name="Content Placeholder 2"/>
          <p:cNvSpPr>
            <a:spLocks noGrp="1"/>
          </p:cNvSpPr>
          <p:nvPr>
            <p:ph idx="1"/>
          </p:nvPr>
        </p:nvSpPr>
        <p:spPr>
          <a:xfrm>
            <a:off x="119336" y="1417640"/>
            <a:ext cx="11809312" cy="4708526"/>
          </a:xfrm>
        </p:spPr>
        <p:txBody>
          <a:bodyPr>
            <a:normAutofit fontScale="70000" lnSpcReduction="20000"/>
          </a:bodyPr>
          <a:lstStyle/>
          <a:p>
            <a:pPr algn="just"/>
            <a:r>
              <a:rPr lang="en-US" dirty="0"/>
              <a:t>If schools are closed due to a declared state of disaster, funds from the grant that would have been spent on providing meals in schools may instead be used to provide meals to learners in far flung areas through </a:t>
            </a:r>
            <a:r>
              <a:rPr lang="en-US" b="1" dirty="0"/>
              <a:t>alternative means at a minimum of R170 nutritious food items </a:t>
            </a:r>
            <a:r>
              <a:rPr lang="en-US" dirty="0"/>
              <a:t>per learner per </a:t>
            </a:r>
            <a:r>
              <a:rPr lang="en-US" dirty="0" smtClean="0"/>
              <a:t>month.</a:t>
            </a:r>
            <a:endParaRPr lang="en-US" dirty="0"/>
          </a:p>
          <a:p>
            <a:pPr algn="just"/>
            <a:r>
              <a:rPr lang="en-US" dirty="0"/>
              <a:t>Provinces must report on </a:t>
            </a:r>
            <a:r>
              <a:rPr lang="en-US" b="1" dirty="0"/>
              <a:t>COVID-19 activities </a:t>
            </a:r>
            <a:r>
              <a:rPr lang="en-US" dirty="0"/>
              <a:t>and </a:t>
            </a:r>
            <a:r>
              <a:rPr lang="en-US" b="1" dirty="0"/>
              <a:t>expenditure</a:t>
            </a:r>
            <a:r>
              <a:rPr lang="en-US" dirty="0"/>
              <a:t> as part of  their reports submitted in terms of the requirements of section 12 of the Division of Revenue </a:t>
            </a:r>
            <a:r>
              <a:rPr lang="en-US" dirty="0" smtClean="0"/>
              <a:t>Act.</a:t>
            </a:r>
            <a:endParaRPr lang="en-US" dirty="0"/>
          </a:p>
          <a:p>
            <a:pPr algn="just"/>
            <a:r>
              <a:rPr lang="en-US" dirty="0"/>
              <a:t>Procure </a:t>
            </a:r>
            <a:r>
              <a:rPr lang="en-US" b="1" dirty="0" smtClean="0"/>
              <a:t>COVID 19 essentials </a:t>
            </a:r>
            <a:r>
              <a:rPr lang="en-US" dirty="0" smtClean="0"/>
              <a:t>for </a:t>
            </a:r>
            <a:r>
              <a:rPr lang="en-US" dirty="0"/>
              <a:t>Volunteer Food Handlers (VFHs</a:t>
            </a:r>
            <a:r>
              <a:rPr lang="en-US" dirty="0" smtClean="0"/>
              <a:t>). </a:t>
            </a:r>
            <a:endParaRPr lang="en-US" dirty="0"/>
          </a:p>
          <a:p>
            <a:pPr algn="just"/>
            <a:r>
              <a:rPr lang="en-US" dirty="0"/>
              <a:t>Training on COVID </a:t>
            </a:r>
            <a:r>
              <a:rPr lang="en-US" b="1" dirty="0"/>
              <a:t>safety measures </a:t>
            </a:r>
            <a:r>
              <a:rPr lang="en-US" dirty="0"/>
              <a:t>for </a:t>
            </a:r>
            <a:r>
              <a:rPr lang="en-US" dirty="0" smtClean="0"/>
              <a:t>VFHs.</a:t>
            </a:r>
            <a:endParaRPr lang="en-US" dirty="0"/>
          </a:p>
          <a:p>
            <a:pPr algn="just"/>
            <a:r>
              <a:rPr lang="en-US" dirty="0"/>
              <a:t>DBE must report separately on </a:t>
            </a:r>
            <a:r>
              <a:rPr lang="en-US" b="1" dirty="0"/>
              <a:t>COVID-19 expenditure</a:t>
            </a:r>
            <a:r>
              <a:rPr lang="en-US" dirty="0"/>
              <a:t>, in its reports submitted in terms of the requirements of section 10 of the Division of Revenue Act, and share these reports with the National Disaster Management </a:t>
            </a:r>
            <a:r>
              <a:rPr lang="en-US" dirty="0" smtClean="0"/>
              <a:t>Centre. </a:t>
            </a:r>
          </a:p>
          <a:p>
            <a:pPr algn="just"/>
            <a:r>
              <a:rPr lang="en-US" b="1" dirty="0"/>
              <a:t>Feeding of learners not yet in school </a:t>
            </a:r>
            <a:r>
              <a:rPr lang="en-US" dirty="0"/>
              <a:t>using </a:t>
            </a:r>
            <a:r>
              <a:rPr lang="en-US" b="1" dirty="0"/>
              <a:t>different options</a:t>
            </a:r>
            <a:r>
              <a:rPr lang="en-US" dirty="0"/>
              <a:t>: staggered feeding at school; cooked food collected at school; food parcels collected at school; parcels collected at collection point other than school) is in place; and</a:t>
            </a:r>
          </a:p>
          <a:p>
            <a:pPr algn="just"/>
            <a:r>
              <a:rPr lang="en-US" dirty="0"/>
              <a:t>Feeding of learners not yet in school </a:t>
            </a:r>
            <a:r>
              <a:rPr lang="en-US" b="1" dirty="0"/>
              <a:t>resumed on 22 June 2020.</a:t>
            </a:r>
          </a:p>
          <a:p>
            <a:pPr algn="just"/>
            <a:endParaRPr lang="en-US" dirty="0"/>
          </a:p>
          <a:p>
            <a:endParaRPr lang="en-ZA" dirty="0"/>
          </a:p>
        </p:txBody>
      </p:sp>
      <p:pic>
        <p:nvPicPr>
          <p:cNvPr id="4" name="Picture 3"/>
          <p:cNvPicPr>
            <a:picLocks noChangeAspect="1"/>
          </p:cNvPicPr>
          <p:nvPr/>
        </p:nvPicPr>
        <p:blipFill>
          <a:blip r:embed="rId2"/>
          <a:stretch>
            <a:fillRect/>
          </a:stretch>
        </p:blipFill>
        <p:spPr>
          <a:xfrm>
            <a:off x="263352" y="6067908"/>
            <a:ext cx="1944216" cy="819768"/>
          </a:xfrm>
          <a:prstGeom prst="rect">
            <a:avLst/>
          </a:prstGeom>
        </p:spPr>
      </p:pic>
      <p:sp>
        <p:nvSpPr>
          <p:cNvPr id="5" name="TextBox 4"/>
          <p:cNvSpPr txBox="1"/>
          <p:nvPr/>
        </p:nvSpPr>
        <p:spPr>
          <a:xfrm>
            <a:off x="11352584" y="6021288"/>
            <a:ext cx="432048" cy="261610"/>
          </a:xfrm>
          <a:prstGeom prst="rect">
            <a:avLst/>
          </a:prstGeom>
          <a:noFill/>
        </p:spPr>
        <p:txBody>
          <a:bodyPr wrap="square" rtlCol="0">
            <a:spAutoFit/>
          </a:bodyPr>
          <a:lstStyle/>
          <a:p>
            <a:r>
              <a:rPr lang="en-GB" sz="1100" dirty="0" smtClean="0"/>
              <a:t>44</a:t>
            </a:r>
            <a:endParaRPr lang="en-ZA" sz="1100" dirty="0"/>
          </a:p>
        </p:txBody>
      </p:sp>
    </p:spTree>
    <p:extLst>
      <p:ext uri="{BB962C8B-B14F-4D97-AF65-F5344CB8AC3E}">
        <p14:creationId xmlns:p14="http://schemas.microsoft.com/office/powerpoint/2010/main" val="16900071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56" y="764704"/>
            <a:ext cx="8782440" cy="692696"/>
          </a:xfrm>
        </p:spPr>
        <p:txBody>
          <a:bodyPr>
            <a:normAutofit fontScale="90000"/>
          </a:bodyPr>
          <a:lstStyle/>
          <a:p>
            <a:pPr lvl="0"/>
            <a:r>
              <a:rPr lang="en-US" sz="4000" b="1" dirty="0">
                <a:solidFill>
                  <a:schemeClr val="accent2">
                    <a:lumMod val="75000"/>
                  </a:schemeClr>
                </a:solidFill>
              </a:rPr>
              <a:t>PROGRESS ON FEEDING LEARNERS THAT ARE NOT AT </a:t>
            </a:r>
            <a:r>
              <a:rPr lang="en-US" sz="4000" b="1" dirty="0" smtClean="0">
                <a:solidFill>
                  <a:schemeClr val="accent2">
                    <a:lumMod val="75000"/>
                  </a:schemeClr>
                </a:solidFill>
              </a:rPr>
              <a:t>SCHOOL</a:t>
            </a:r>
            <a:r>
              <a:rPr lang="en-ZA" dirty="0"/>
              <a:t/>
            </a:r>
            <a:br>
              <a:rPr lang="en-ZA" dirty="0"/>
            </a:br>
            <a:r>
              <a:rPr lang="en-ZA" dirty="0"/>
              <a:t/>
            </a:r>
            <a:br>
              <a:rPr lang="en-ZA" dirty="0"/>
            </a:br>
            <a:r>
              <a:rPr lang="en-ZA" dirty="0"/>
              <a:t> </a:t>
            </a:r>
          </a:p>
        </p:txBody>
      </p:sp>
      <p:sp>
        <p:nvSpPr>
          <p:cNvPr id="4" name="Slide Number Placeholder 3"/>
          <p:cNvSpPr>
            <a:spLocks noGrp="1"/>
          </p:cNvSpPr>
          <p:nvPr>
            <p:ph type="sldNum" sz="quarter" idx="4294967295"/>
          </p:nvPr>
        </p:nvSpPr>
        <p:spPr/>
        <p:txBody>
          <a:bodyPr/>
          <a:lstStyle/>
          <a:p>
            <a:fld id="{E2C0AE55-7E06-4976-960B-3D98813CB3CF}" type="slidenum">
              <a:rPr lang="en-ZA" smtClean="0">
                <a:solidFill>
                  <a:prstClr val="black">
                    <a:tint val="75000"/>
                  </a:prstClr>
                </a:solidFill>
              </a:rPr>
              <a:pPr/>
              <a:t>45</a:t>
            </a:fld>
            <a:endParaRPr lang="en-ZA" dirty="0">
              <a:solidFill>
                <a:prstClr val="black">
                  <a:tint val="75000"/>
                </a:prstClr>
              </a:solidFill>
            </a:endParaRPr>
          </a:p>
        </p:txBody>
      </p:sp>
      <p:pic>
        <p:nvPicPr>
          <p:cNvPr id="6" name="Content Placeholder 4"/>
          <p:cNvPicPr>
            <a:picLocks noGrp="1"/>
          </p:cNvPicPr>
          <p:nvPr>
            <p:ph idx="1"/>
          </p:nvPr>
        </p:nvPicPr>
        <p:blipFill>
          <a:blip r:embed="rId2"/>
          <a:stretch>
            <a:fillRect/>
          </a:stretch>
        </p:blipFill>
        <p:spPr>
          <a:xfrm>
            <a:off x="263352" y="957916"/>
            <a:ext cx="11593288" cy="5291611"/>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344" y="6230466"/>
            <a:ext cx="1944216" cy="627534"/>
          </a:xfrm>
          <a:prstGeom prst="rect">
            <a:avLst/>
          </a:prstGeom>
        </p:spPr>
      </p:pic>
    </p:spTree>
    <p:extLst>
      <p:ext uri="{BB962C8B-B14F-4D97-AF65-F5344CB8AC3E}">
        <p14:creationId xmlns:p14="http://schemas.microsoft.com/office/powerpoint/2010/main" val="6526466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0" y="692696"/>
            <a:ext cx="12072664" cy="4752528"/>
          </a:xfrm>
        </p:spPr>
        <p:txBody>
          <a:bodyPr>
            <a:noAutofit/>
          </a:bodyPr>
          <a:lstStyle/>
          <a:p>
            <a:r>
              <a:rPr lang="en-ZA" b="1"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ZA" b="1"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GB" sz="7200" b="1" dirty="0" smtClean="0">
                <a:solidFill>
                  <a:schemeClr val="accent2">
                    <a:lumMod val="75000"/>
                  </a:schemeClr>
                </a:solidFill>
                <a:ea typeface="Times New Roman" panose="02020603050405020304" pitchFamily="18" charset="0"/>
              </a:rPr>
              <a:t>DETAILS OF COVID-19 INFRASTRUCTURE RELATED INTERVENTIONS MADE BY THE DEPARTMENT IN SCHOOLS</a:t>
            </a:r>
            <a:endParaRPr lang="en-ZA" sz="7200"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9336" y="5949280"/>
            <a:ext cx="2016224" cy="836712"/>
          </a:xfrm>
          <a:prstGeom prst="rect">
            <a:avLst/>
          </a:prstGeom>
        </p:spPr>
      </p:pic>
      <p:sp>
        <p:nvSpPr>
          <p:cNvPr id="5" name="Rectangle 4"/>
          <p:cNvSpPr/>
          <p:nvPr/>
        </p:nvSpPr>
        <p:spPr>
          <a:xfrm>
            <a:off x="4662380" y="37163"/>
            <a:ext cx="263213" cy="276999"/>
          </a:xfrm>
          <a:prstGeom prst="rect">
            <a:avLst/>
          </a:prstGeom>
        </p:spPr>
        <p:txBody>
          <a:bodyPr wrap="none">
            <a:spAutoFit/>
          </a:bodyPr>
          <a:lstStyle/>
          <a:p>
            <a:pPr algn="r">
              <a:defRPr/>
            </a:pPr>
            <a:fld id="{9DC7CBB9-8A01-486D-A115-199A907CBFA4}" type="slidenum">
              <a:rPr lang="en-ZA" sz="1200">
                <a:solidFill>
                  <a:srgbClr val="898989"/>
                </a:solidFill>
                <a:latin typeface="Calibri"/>
              </a:rPr>
              <a:pPr algn="r">
                <a:defRPr/>
              </a:pPr>
              <a:t>46</a:t>
            </a:fld>
            <a:endParaRPr lang="en-ZA" sz="1200" dirty="0">
              <a:solidFill>
                <a:srgbClr val="898989"/>
              </a:solidFill>
              <a:latin typeface="Calibri"/>
            </a:endParaRPr>
          </a:p>
        </p:txBody>
      </p:sp>
      <p:sp>
        <p:nvSpPr>
          <p:cNvPr id="6" name="TextBox 5"/>
          <p:cNvSpPr txBox="1"/>
          <p:nvPr/>
        </p:nvSpPr>
        <p:spPr>
          <a:xfrm>
            <a:off x="10632504" y="6021288"/>
            <a:ext cx="1152128" cy="261610"/>
          </a:xfrm>
          <a:prstGeom prst="rect">
            <a:avLst/>
          </a:prstGeom>
          <a:noFill/>
        </p:spPr>
        <p:txBody>
          <a:bodyPr wrap="square" rtlCol="0">
            <a:spAutoFit/>
          </a:bodyPr>
          <a:lstStyle/>
          <a:p>
            <a:r>
              <a:rPr lang="en-GB" sz="1100" dirty="0" smtClean="0"/>
              <a:t>45</a:t>
            </a:r>
            <a:endParaRPr lang="en-ZA" sz="1100" dirty="0"/>
          </a:p>
        </p:txBody>
      </p:sp>
    </p:spTree>
    <p:custDataLst>
      <p:tags r:id="rId1"/>
    </p:custDataLst>
    <p:extLst>
      <p:ext uri="{BB962C8B-B14F-4D97-AF65-F5344CB8AC3E}">
        <p14:creationId xmlns:p14="http://schemas.microsoft.com/office/powerpoint/2010/main" val="31570383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2" y="0"/>
            <a:ext cx="12190488" cy="1412776"/>
          </a:xfrm>
        </p:spPr>
        <p:txBody>
          <a:bodyPr>
            <a:normAutofit fontScale="90000"/>
          </a:bodyPr>
          <a:lstStyle/>
          <a:p>
            <a:r>
              <a:rPr lang="en-ZA" sz="6000" b="1" dirty="0" smtClean="0">
                <a:solidFill>
                  <a:schemeClr val="accent2">
                    <a:lumMod val="75000"/>
                  </a:schemeClr>
                </a:solidFill>
                <a:ea typeface="Times New Roman" panose="02020603050405020304" pitchFamily="18" charset="0"/>
              </a:rPr>
              <a:t>EDUCATION INFRASTRUCTURE GRANT (EIG) BUDGET CUT – OVERVIEW (1)</a:t>
            </a:r>
            <a:endParaRPr lang="en-ZA" sz="6000" b="1" dirty="0">
              <a:solidFill>
                <a:schemeClr val="accent2">
                  <a:lumMod val="75000"/>
                </a:schemeClr>
              </a:solidFill>
              <a:ea typeface="Times New Roman" panose="02020603050405020304" pitchFamily="18"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1344" y="6002962"/>
            <a:ext cx="2207568" cy="836712"/>
          </a:xfrm>
          <a:prstGeom prst="rect">
            <a:avLst/>
          </a:prstGeom>
        </p:spPr>
      </p:pic>
      <p:sp>
        <p:nvSpPr>
          <p:cNvPr id="5" name="Content Placeholder 4"/>
          <p:cNvSpPr>
            <a:spLocks noGrp="1"/>
          </p:cNvSpPr>
          <p:nvPr>
            <p:ph idx="1"/>
          </p:nvPr>
        </p:nvSpPr>
        <p:spPr>
          <a:xfrm>
            <a:off x="0" y="1268760"/>
            <a:ext cx="12192000" cy="5256583"/>
          </a:xfrm>
        </p:spPr>
        <p:txBody>
          <a:bodyPr>
            <a:noAutofit/>
          </a:bodyPr>
          <a:lstStyle/>
          <a:p>
            <a:pPr algn="just">
              <a:lnSpc>
                <a:spcPct val="170000"/>
              </a:lnSpc>
              <a:spcBef>
                <a:spcPts val="0"/>
              </a:spcBef>
              <a:spcAft>
                <a:spcPts val="600"/>
              </a:spcAft>
            </a:pPr>
            <a:r>
              <a:rPr lang="en-GB" sz="2000" dirty="0" smtClean="0">
                <a:cs typeface="Arial" panose="020B0604020202020204" pitchFamily="34" charset="0"/>
              </a:rPr>
              <a:t>The Education Infrastructure Grant was </a:t>
            </a:r>
            <a:r>
              <a:rPr lang="en-GB" sz="2000" b="1" dirty="0" smtClean="0">
                <a:cs typeface="Arial" panose="020B0604020202020204" pitchFamily="34" charset="0"/>
              </a:rPr>
              <a:t>reduced by R1.9 billion </a:t>
            </a:r>
            <a:r>
              <a:rPr lang="en-GB" sz="2000" dirty="0" smtClean="0">
                <a:cs typeface="Arial" panose="020B0604020202020204" pitchFamily="34" charset="0"/>
              </a:rPr>
              <a:t>at the beginning of the financial year, and these further cuts are certainly going to have a devastating effect:</a:t>
            </a:r>
          </a:p>
          <a:p>
            <a:pPr lvl="1" algn="just">
              <a:lnSpc>
                <a:spcPct val="170000"/>
              </a:lnSpc>
              <a:spcBef>
                <a:spcPts val="0"/>
              </a:spcBef>
              <a:spcAft>
                <a:spcPts val="600"/>
              </a:spcAft>
            </a:pPr>
            <a:r>
              <a:rPr lang="en-GB" sz="2400" dirty="0" smtClean="0">
                <a:cs typeface="Arial" panose="020B0604020202020204" pitchFamily="34" charset="0"/>
              </a:rPr>
              <a:t>Procurement of </a:t>
            </a:r>
            <a:r>
              <a:rPr lang="en-GB" sz="2400" b="1" dirty="0" smtClean="0">
                <a:cs typeface="Arial" panose="020B0604020202020204" pitchFamily="34" charset="0"/>
              </a:rPr>
              <a:t>COVID-19 Hygiene Packages utilised significant funding which were not part of the planned expenditure</a:t>
            </a:r>
            <a:r>
              <a:rPr lang="en-GB" sz="2400" dirty="0" smtClean="0">
                <a:cs typeface="Arial" panose="020B0604020202020204" pitchFamily="34" charset="0"/>
              </a:rPr>
              <a:t>.</a:t>
            </a:r>
            <a:endParaRPr lang="en-GB" sz="2400" dirty="0">
              <a:cs typeface="Arial" panose="020B0604020202020204" pitchFamily="34" charset="0"/>
            </a:endParaRPr>
          </a:p>
          <a:p>
            <a:pPr lvl="1" algn="just">
              <a:lnSpc>
                <a:spcPct val="170000"/>
              </a:lnSpc>
              <a:spcBef>
                <a:spcPts val="0"/>
              </a:spcBef>
              <a:spcAft>
                <a:spcPts val="600"/>
              </a:spcAft>
            </a:pPr>
            <a:r>
              <a:rPr lang="en-GB" sz="2400" dirty="0" smtClean="0">
                <a:cs typeface="Arial" panose="020B0604020202020204" pitchFamily="34" charset="0"/>
              </a:rPr>
              <a:t>The eradication of backlogs related to the </a:t>
            </a:r>
            <a:r>
              <a:rPr lang="en-GB" sz="2400" b="1" dirty="0" smtClean="0">
                <a:cs typeface="Arial" panose="020B0604020202020204" pitchFamily="34" charset="0"/>
              </a:rPr>
              <a:t>Minimum Uniform Norms and Standards for Public Schools for School Infrastructure will be delayed</a:t>
            </a:r>
            <a:r>
              <a:rPr lang="en-GB" sz="2400" dirty="0" smtClean="0">
                <a:cs typeface="Arial" panose="020B0604020202020204" pitchFamily="34" charset="0"/>
              </a:rPr>
              <a:t>. </a:t>
            </a:r>
          </a:p>
          <a:p>
            <a:pPr lvl="1" algn="just">
              <a:lnSpc>
                <a:spcPct val="170000"/>
              </a:lnSpc>
              <a:spcBef>
                <a:spcPts val="0"/>
              </a:spcBef>
              <a:spcAft>
                <a:spcPts val="600"/>
              </a:spcAft>
            </a:pPr>
            <a:r>
              <a:rPr lang="en-GB" sz="2400" dirty="0" smtClean="0">
                <a:cs typeface="Arial" panose="020B0604020202020204" pitchFamily="34" charset="0"/>
              </a:rPr>
              <a:t>The lockdown will result in </a:t>
            </a:r>
            <a:r>
              <a:rPr lang="en-GB" sz="2400" b="1" dirty="0" smtClean="0">
                <a:cs typeface="Arial" panose="020B0604020202020204" pitchFamily="34" charset="0"/>
              </a:rPr>
              <a:t>claims for extension of time </a:t>
            </a:r>
            <a:r>
              <a:rPr lang="en-GB" sz="2400" dirty="0" smtClean="0">
                <a:cs typeface="Arial" panose="020B0604020202020204" pitchFamily="34" charset="0"/>
              </a:rPr>
              <a:t>which may include claims for escalation in cost.</a:t>
            </a:r>
          </a:p>
          <a:p>
            <a:pPr lvl="1" algn="just">
              <a:lnSpc>
                <a:spcPct val="170000"/>
              </a:lnSpc>
              <a:spcBef>
                <a:spcPts val="0"/>
              </a:spcBef>
              <a:spcAft>
                <a:spcPts val="600"/>
              </a:spcAft>
            </a:pPr>
            <a:endParaRPr lang="en-GB" sz="2400" dirty="0" smtClean="0">
              <a:cs typeface="Arial" panose="020B0604020202020204" pitchFamily="34" charset="0"/>
            </a:endParaRPr>
          </a:p>
          <a:p>
            <a:pPr lvl="1"/>
            <a:endParaRPr lang="en-GB" sz="2400" i="1" dirty="0" smtClean="0"/>
          </a:p>
        </p:txBody>
      </p:sp>
      <p:sp>
        <p:nvSpPr>
          <p:cNvPr id="6" name="TextBox 5"/>
          <p:cNvSpPr txBox="1"/>
          <p:nvPr/>
        </p:nvSpPr>
        <p:spPr>
          <a:xfrm>
            <a:off x="11352584" y="6021288"/>
            <a:ext cx="432048" cy="261610"/>
          </a:xfrm>
          <a:prstGeom prst="rect">
            <a:avLst/>
          </a:prstGeom>
          <a:noFill/>
        </p:spPr>
        <p:txBody>
          <a:bodyPr wrap="square" rtlCol="0">
            <a:spAutoFit/>
          </a:bodyPr>
          <a:lstStyle/>
          <a:p>
            <a:r>
              <a:rPr lang="en-GB" sz="1100" dirty="0" smtClean="0"/>
              <a:t>46</a:t>
            </a:r>
            <a:endParaRPr lang="en-ZA" sz="1100" dirty="0"/>
          </a:p>
        </p:txBody>
      </p:sp>
    </p:spTree>
    <p:extLst>
      <p:ext uri="{BB962C8B-B14F-4D97-AF65-F5344CB8AC3E}">
        <p14:creationId xmlns:p14="http://schemas.microsoft.com/office/powerpoint/2010/main" val="15953311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2" y="0"/>
            <a:ext cx="12190488" cy="1143000"/>
          </a:xfrm>
        </p:spPr>
        <p:txBody>
          <a:bodyPr>
            <a:noAutofit/>
          </a:bodyPr>
          <a:lstStyle/>
          <a:p>
            <a:r>
              <a:rPr lang="en-ZA" sz="6600" b="1" dirty="0" smtClean="0">
                <a:solidFill>
                  <a:schemeClr val="accent2">
                    <a:lumMod val="75000"/>
                  </a:schemeClr>
                </a:solidFill>
                <a:ea typeface="Times New Roman" panose="02020603050405020304" pitchFamily="18" charset="0"/>
              </a:rPr>
              <a:t>EIG BUDGET CUT – OVERVIEW (2)</a:t>
            </a:r>
            <a:endParaRPr lang="en-ZA" sz="6600" b="1" dirty="0">
              <a:solidFill>
                <a:schemeClr val="accent2">
                  <a:lumMod val="75000"/>
                </a:schemeClr>
              </a:solidFill>
              <a:ea typeface="Times New Roman" panose="02020603050405020304" pitchFamily="18"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038990"/>
            <a:ext cx="2207568" cy="836712"/>
          </a:xfrm>
          <a:prstGeom prst="rect">
            <a:avLst/>
          </a:prstGeom>
        </p:spPr>
      </p:pic>
      <p:sp>
        <p:nvSpPr>
          <p:cNvPr id="5" name="Content Placeholder 4"/>
          <p:cNvSpPr>
            <a:spLocks noGrp="1"/>
          </p:cNvSpPr>
          <p:nvPr>
            <p:ph idx="1"/>
          </p:nvPr>
        </p:nvSpPr>
        <p:spPr>
          <a:xfrm>
            <a:off x="0" y="1052736"/>
            <a:ext cx="12072664" cy="5073429"/>
          </a:xfrm>
        </p:spPr>
        <p:txBody>
          <a:bodyPr>
            <a:normAutofit/>
          </a:bodyPr>
          <a:lstStyle/>
          <a:p>
            <a:pPr algn="just">
              <a:lnSpc>
                <a:spcPct val="150000"/>
              </a:lnSpc>
              <a:spcBef>
                <a:spcPts val="0"/>
              </a:spcBef>
              <a:spcAft>
                <a:spcPts val="600"/>
              </a:spcAft>
            </a:pPr>
            <a:r>
              <a:rPr lang="en-GB" sz="2800" dirty="0" smtClean="0">
                <a:cs typeface="Arial" panose="020B0604020202020204" pitchFamily="34" charset="0"/>
              </a:rPr>
              <a:t>All </a:t>
            </a:r>
            <a:r>
              <a:rPr lang="en-GB" sz="2800" b="1" dirty="0" smtClean="0">
                <a:cs typeface="Arial" panose="020B0604020202020204" pitchFamily="34" charset="0"/>
              </a:rPr>
              <a:t>Provincial infrastructure plans </a:t>
            </a:r>
            <a:r>
              <a:rPr lang="en-GB" sz="2800" dirty="0" smtClean="0">
                <a:cs typeface="Arial" panose="020B0604020202020204" pitchFamily="34" charset="0"/>
              </a:rPr>
              <a:t>are in progress </a:t>
            </a:r>
            <a:r>
              <a:rPr lang="en-GB" sz="2800" b="1" dirty="0" smtClean="0">
                <a:cs typeface="Arial" panose="020B0604020202020204" pitchFamily="34" charset="0"/>
              </a:rPr>
              <a:t>of being revised</a:t>
            </a:r>
            <a:r>
              <a:rPr lang="en-GB" sz="2800" dirty="0" smtClean="0">
                <a:cs typeface="Arial" panose="020B0604020202020204" pitchFamily="34" charset="0"/>
              </a:rPr>
              <a:t>. Such revised plans to be submitted for approval by 31 July 2020.</a:t>
            </a:r>
          </a:p>
          <a:p>
            <a:pPr algn="just">
              <a:lnSpc>
                <a:spcPct val="150000"/>
              </a:lnSpc>
              <a:spcBef>
                <a:spcPts val="0"/>
              </a:spcBef>
              <a:spcAft>
                <a:spcPts val="600"/>
              </a:spcAft>
            </a:pPr>
            <a:r>
              <a:rPr lang="en-GB" sz="2800" b="1" dirty="0">
                <a:cs typeface="Arial" panose="020B0604020202020204" pitchFamily="34" charset="0"/>
              </a:rPr>
              <a:t>Focus</a:t>
            </a:r>
            <a:r>
              <a:rPr lang="en-GB" sz="2800" dirty="0">
                <a:cs typeface="Arial" panose="020B0604020202020204" pitchFamily="34" charset="0"/>
              </a:rPr>
              <a:t> </a:t>
            </a:r>
            <a:r>
              <a:rPr lang="en-GB" sz="2800" dirty="0" smtClean="0">
                <a:cs typeface="Arial" panose="020B0604020202020204" pitchFamily="34" charset="0"/>
              </a:rPr>
              <a:t>must be on the </a:t>
            </a:r>
            <a:r>
              <a:rPr lang="en-GB" sz="2800" dirty="0">
                <a:cs typeface="Arial" panose="020B0604020202020204" pitchFamily="34" charset="0"/>
              </a:rPr>
              <a:t>provision of </a:t>
            </a:r>
            <a:r>
              <a:rPr lang="en-GB" sz="2800" b="1" dirty="0" smtClean="0">
                <a:cs typeface="Arial" panose="020B0604020202020204" pitchFamily="34" charset="0"/>
              </a:rPr>
              <a:t>water supply and sanitation services</a:t>
            </a:r>
            <a:r>
              <a:rPr lang="en-GB" sz="2800" dirty="0" smtClean="0">
                <a:cs typeface="Arial" panose="020B0604020202020204" pitchFamily="34" charset="0"/>
              </a:rPr>
              <a:t>.</a:t>
            </a:r>
          </a:p>
          <a:p>
            <a:pPr algn="just">
              <a:lnSpc>
                <a:spcPct val="150000"/>
              </a:lnSpc>
              <a:spcBef>
                <a:spcPts val="0"/>
              </a:spcBef>
              <a:spcAft>
                <a:spcPts val="600"/>
              </a:spcAft>
            </a:pPr>
            <a:r>
              <a:rPr lang="en-GB" sz="2800" dirty="0" smtClean="0">
                <a:cs typeface="Arial" panose="020B0604020202020204" pitchFamily="34" charset="0"/>
              </a:rPr>
              <a:t>Focus must be on the </a:t>
            </a:r>
            <a:r>
              <a:rPr lang="en-GB" sz="2800" b="1" dirty="0" smtClean="0">
                <a:cs typeface="Arial" panose="020B0604020202020204" pitchFamily="34" charset="0"/>
              </a:rPr>
              <a:t>eradication of over-crowding</a:t>
            </a:r>
            <a:r>
              <a:rPr lang="en-GB" sz="2800" dirty="0" smtClean="0">
                <a:cs typeface="Arial" panose="020B0604020202020204" pitchFamily="34" charset="0"/>
              </a:rPr>
              <a:t>.</a:t>
            </a:r>
          </a:p>
          <a:p>
            <a:pPr algn="just">
              <a:lnSpc>
                <a:spcPct val="150000"/>
              </a:lnSpc>
              <a:spcBef>
                <a:spcPts val="0"/>
              </a:spcBef>
              <a:spcAft>
                <a:spcPts val="600"/>
              </a:spcAft>
            </a:pPr>
            <a:r>
              <a:rPr lang="en-GB" sz="2800" dirty="0" smtClean="0">
                <a:cs typeface="Arial" panose="020B0604020202020204" pitchFamily="34" charset="0"/>
              </a:rPr>
              <a:t>Focus must be on </a:t>
            </a:r>
            <a:r>
              <a:rPr lang="en-GB" sz="2800" b="1" dirty="0" smtClean="0">
                <a:cs typeface="Arial" panose="020B0604020202020204" pitchFamily="34" charset="0"/>
              </a:rPr>
              <a:t>maintenance.</a:t>
            </a:r>
            <a:endParaRPr lang="en-GB" sz="2800" b="1" dirty="0">
              <a:cs typeface="Arial" panose="020B0604020202020204" pitchFamily="34" charset="0"/>
            </a:endParaRPr>
          </a:p>
          <a:p>
            <a:pPr algn="just">
              <a:lnSpc>
                <a:spcPct val="150000"/>
              </a:lnSpc>
              <a:spcBef>
                <a:spcPts val="0"/>
              </a:spcBef>
              <a:spcAft>
                <a:spcPts val="600"/>
              </a:spcAft>
            </a:pPr>
            <a:r>
              <a:rPr lang="en-GB" sz="2800" b="1" dirty="0" smtClean="0">
                <a:cs typeface="Arial" panose="020B0604020202020204" pitchFamily="34" charset="0"/>
              </a:rPr>
              <a:t>Current construction contracts </a:t>
            </a:r>
            <a:r>
              <a:rPr lang="en-GB" sz="2800" dirty="0" smtClean="0">
                <a:cs typeface="Arial" panose="020B0604020202020204" pitchFamily="34" charset="0"/>
              </a:rPr>
              <a:t>must be </a:t>
            </a:r>
            <a:r>
              <a:rPr lang="en-GB" sz="2800" b="1" dirty="0" smtClean="0">
                <a:cs typeface="Arial" panose="020B0604020202020204" pitchFamily="34" charset="0"/>
              </a:rPr>
              <a:t>honoured</a:t>
            </a:r>
            <a:r>
              <a:rPr lang="en-GB" sz="2800" dirty="0" smtClean="0">
                <a:cs typeface="Arial" panose="020B0604020202020204" pitchFamily="34" charset="0"/>
              </a:rPr>
              <a:t> as far as possible.</a:t>
            </a:r>
          </a:p>
          <a:p>
            <a:pPr lvl="0" algn="just">
              <a:lnSpc>
                <a:spcPct val="150000"/>
              </a:lnSpc>
              <a:spcBef>
                <a:spcPts val="0"/>
              </a:spcBef>
              <a:spcAft>
                <a:spcPts val="600"/>
              </a:spcAft>
            </a:pPr>
            <a:r>
              <a:rPr lang="en-US" sz="2800" b="1" dirty="0" smtClean="0">
                <a:cs typeface="Arial" panose="020B0604020202020204" pitchFamily="34" charset="0"/>
              </a:rPr>
              <a:t>Projects in planning and design </a:t>
            </a:r>
            <a:r>
              <a:rPr lang="en-US" sz="2800" dirty="0" smtClean="0">
                <a:cs typeface="Arial" panose="020B0604020202020204" pitchFamily="34" charset="0"/>
              </a:rPr>
              <a:t>stages may need to be </a:t>
            </a:r>
            <a:r>
              <a:rPr lang="en-US" sz="2800" b="1" dirty="0" smtClean="0">
                <a:cs typeface="Arial" panose="020B0604020202020204" pitchFamily="34" charset="0"/>
              </a:rPr>
              <a:t>postponed.</a:t>
            </a:r>
          </a:p>
        </p:txBody>
      </p:sp>
      <p:sp>
        <p:nvSpPr>
          <p:cNvPr id="6" name="TextBox 5"/>
          <p:cNvSpPr txBox="1"/>
          <p:nvPr/>
        </p:nvSpPr>
        <p:spPr>
          <a:xfrm>
            <a:off x="11352584" y="6021288"/>
            <a:ext cx="432048" cy="261610"/>
          </a:xfrm>
          <a:prstGeom prst="rect">
            <a:avLst/>
          </a:prstGeom>
          <a:noFill/>
        </p:spPr>
        <p:txBody>
          <a:bodyPr wrap="square" rtlCol="0">
            <a:spAutoFit/>
          </a:bodyPr>
          <a:lstStyle/>
          <a:p>
            <a:r>
              <a:rPr lang="en-GB" sz="1100" dirty="0" smtClean="0"/>
              <a:t>47</a:t>
            </a:r>
            <a:endParaRPr lang="en-ZA" sz="1100" dirty="0"/>
          </a:p>
        </p:txBody>
      </p:sp>
    </p:spTree>
    <p:extLst>
      <p:ext uri="{BB962C8B-B14F-4D97-AF65-F5344CB8AC3E}">
        <p14:creationId xmlns:p14="http://schemas.microsoft.com/office/powerpoint/2010/main" val="24206264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0" cy="818462"/>
          </a:xfrm>
        </p:spPr>
        <p:txBody>
          <a:bodyPr>
            <a:noAutofit/>
          </a:bodyPr>
          <a:lstStyle/>
          <a:p>
            <a:r>
              <a:rPr lang="en-ZA" sz="6600" b="1" dirty="0" smtClean="0">
                <a:solidFill>
                  <a:schemeClr val="accent2">
                    <a:lumMod val="75000"/>
                  </a:schemeClr>
                </a:solidFill>
                <a:ea typeface="Times New Roman" panose="02020603050405020304" pitchFamily="18" charset="0"/>
              </a:rPr>
              <a:t>EIG BUDGET CUT IMPLICATIONS</a:t>
            </a:r>
            <a:endParaRPr lang="en-ZA" sz="6600" b="1" dirty="0">
              <a:solidFill>
                <a:schemeClr val="accent2">
                  <a:lumMod val="75000"/>
                </a:schemeClr>
              </a:solidFill>
              <a:ea typeface="Times New Roman" panose="02020603050405020304" pitchFamily="18"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012180"/>
            <a:ext cx="2207568" cy="863522"/>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670021532"/>
              </p:ext>
            </p:extLst>
          </p:nvPr>
        </p:nvGraphicFramePr>
        <p:xfrm>
          <a:off x="0" y="800044"/>
          <a:ext cx="12192000" cy="4213132"/>
        </p:xfrm>
        <a:graphic>
          <a:graphicData uri="http://schemas.openxmlformats.org/drawingml/2006/table">
            <a:tbl>
              <a:tblPr firstRow="1" firstCol="1" bandRow="1">
                <a:tableStyleId>{21E4AEA4-8DFA-4A89-87EB-49C32662AFE0}</a:tableStyleId>
              </a:tblPr>
              <a:tblGrid>
                <a:gridCol w="1075598">
                  <a:extLst>
                    <a:ext uri="{9D8B030D-6E8A-4147-A177-3AD203B41FA5}">
                      <a16:colId xmlns:a16="http://schemas.microsoft.com/office/drawing/2014/main" val="3702137036"/>
                    </a:ext>
                  </a:extLst>
                </a:gridCol>
                <a:gridCol w="11116402">
                  <a:extLst>
                    <a:ext uri="{9D8B030D-6E8A-4147-A177-3AD203B41FA5}">
                      <a16:colId xmlns:a16="http://schemas.microsoft.com/office/drawing/2014/main" val="1162489701"/>
                    </a:ext>
                  </a:extLst>
                </a:gridCol>
              </a:tblGrid>
              <a:tr h="403606">
                <a:tc>
                  <a:txBody>
                    <a:bodyPr/>
                    <a:lstStyle/>
                    <a:p>
                      <a:pPr marL="0" marR="0" algn="l">
                        <a:lnSpc>
                          <a:spcPct val="107000"/>
                        </a:lnSpc>
                        <a:spcBef>
                          <a:spcPts val="0"/>
                        </a:spcBef>
                        <a:spcAft>
                          <a:spcPts val="0"/>
                        </a:spcAft>
                      </a:pPr>
                      <a:r>
                        <a:rPr lang="en-US" sz="1600" dirty="0">
                          <a:effectLst/>
                        </a:rPr>
                        <a:t>Province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600" dirty="0">
                          <a:effectLst/>
                        </a:rPr>
                        <a:t>Projects to be stopped or delayed</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329861597"/>
                  </a:ext>
                </a:extLst>
              </a:tr>
              <a:tr h="439561">
                <a:tc>
                  <a:txBody>
                    <a:bodyPr/>
                    <a:lstStyle/>
                    <a:p>
                      <a:pPr marL="0" marR="0" algn="l">
                        <a:lnSpc>
                          <a:spcPct val="107000"/>
                        </a:lnSpc>
                        <a:spcBef>
                          <a:spcPts val="0"/>
                        </a:spcBef>
                        <a:spcAft>
                          <a:spcPts val="0"/>
                        </a:spcAft>
                      </a:pPr>
                      <a:r>
                        <a:rPr lang="en-US" sz="1600" dirty="0">
                          <a:effectLst/>
                        </a:rPr>
                        <a:t>EC</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600" dirty="0">
                          <a:effectLst/>
                        </a:rPr>
                        <a:t>R114m for 17 new and replacement projects, R105m for 15 Upgrades and additions and R9m for 1 refurbishment project.</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661734725"/>
                  </a:ext>
                </a:extLst>
              </a:tr>
              <a:tr h="414915">
                <a:tc>
                  <a:txBody>
                    <a:bodyPr/>
                    <a:lstStyle/>
                    <a:p>
                      <a:pPr marL="0" marR="0" algn="l">
                        <a:lnSpc>
                          <a:spcPct val="107000"/>
                        </a:lnSpc>
                        <a:spcBef>
                          <a:spcPts val="0"/>
                        </a:spcBef>
                        <a:spcAft>
                          <a:spcPts val="0"/>
                        </a:spcAft>
                      </a:pPr>
                      <a:r>
                        <a:rPr lang="en-US" sz="1600" dirty="0">
                          <a:effectLst/>
                        </a:rPr>
                        <a:t>FS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800"/>
                        </a:spcAft>
                      </a:pPr>
                      <a:r>
                        <a:rPr lang="en-ZA" sz="1600" dirty="0">
                          <a:effectLst/>
                        </a:rPr>
                        <a:t>R120m for </a:t>
                      </a:r>
                      <a:r>
                        <a:rPr lang="en-ZA" sz="1600" dirty="0" smtClean="0">
                          <a:effectLst/>
                        </a:rPr>
                        <a:t>17 </a:t>
                      </a:r>
                      <a:r>
                        <a:rPr lang="en-ZA" sz="1600" dirty="0">
                          <a:effectLst/>
                        </a:rPr>
                        <a:t>upgrades and additions as well as </a:t>
                      </a:r>
                      <a:r>
                        <a:rPr lang="en-ZA" sz="1600" dirty="0" smtClean="0">
                          <a:effectLst/>
                        </a:rPr>
                        <a:t>44 maintenance projects.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408008129"/>
                  </a:ext>
                </a:extLst>
              </a:tr>
              <a:tr h="537466">
                <a:tc>
                  <a:txBody>
                    <a:bodyPr/>
                    <a:lstStyle/>
                    <a:p>
                      <a:pPr marL="0" marR="0" algn="l">
                        <a:lnSpc>
                          <a:spcPct val="107000"/>
                        </a:lnSpc>
                        <a:spcBef>
                          <a:spcPts val="0"/>
                        </a:spcBef>
                        <a:spcAft>
                          <a:spcPts val="0"/>
                        </a:spcAft>
                      </a:pPr>
                      <a:r>
                        <a:rPr lang="en-US" sz="1600" dirty="0">
                          <a:effectLst/>
                        </a:rPr>
                        <a:t>GP</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800"/>
                        </a:spcAft>
                      </a:pPr>
                      <a:r>
                        <a:rPr lang="en-ZA" sz="1600" dirty="0">
                          <a:effectLst/>
                        </a:rPr>
                        <a:t>R9m for 55 new and replacements, R35m for 47 upgrades and additions, R162 for 168 rehabilitation and refurbishments and R17m for 32 maintenance projects.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492556469"/>
                  </a:ext>
                </a:extLst>
              </a:tr>
              <a:tr h="397630">
                <a:tc>
                  <a:txBody>
                    <a:bodyPr/>
                    <a:lstStyle/>
                    <a:p>
                      <a:pPr marL="0" marR="0" algn="l">
                        <a:lnSpc>
                          <a:spcPct val="107000"/>
                        </a:lnSpc>
                        <a:spcBef>
                          <a:spcPts val="0"/>
                        </a:spcBef>
                        <a:spcAft>
                          <a:spcPts val="0"/>
                        </a:spcAft>
                      </a:pPr>
                      <a:r>
                        <a:rPr lang="en-US" sz="1600" dirty="0">
                          <a:effectLst/>
                        </a:rPr>
                        <a:t>KZN</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600" dirty="0">
                          <a:effectLst/>
                        </a:rPr>
                        <a:t>R78m for 22 new and replacement schools and R222m for 400 repairs and renovations projects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75432234"/>
                  </a:ext>
                </a:extLst>
              </a:tr>
              <a:tr h="408231">
                <a:tc>
                  <a:txBody>
                    <a:bodyPr/>
                    <a:lstStyle/>
                    <a:p>
                      <a:pPr marL="0" marR="0" algn="l">
                        <a:lnSpc>
                          <a:spcPct val="107000"/>
                        </a:lnSpc>
                        <a:spcBef>
                          <a:spcPts val="0"/>
                        </a:spcBef>
                        <a:spcAft>
                          <a:spcPts val="0"/>
                        </a:spcAft>
                      </a:pPr>
                      <a:r>
                        <a:rPr lang="en-US" sz="1600" dirty="0">
                          <a:effectLst/>
                        </a:rPr>
                        <a:t>LP</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600" dirty="0">
                          <a:effectLst/>
                        </a:rPr>
                        <a:t>R50m for 7 new and replacement projects and R135m for 101 refurbishment and rehabilitation projects.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738432325"/>
                  </a:ext>
                </a:extLst>
              </a:tr>
              <a:tr h="439561">
                <a:tc>
                  <a:txBody>
                    <a:bodyPr/>
                    <a:lstStyle/>
                    <a:p>
                      <a:pPr marL="0" marR="0" algn="l">
                        <a:lnSpc>
                          <a:spcPct val="107000"/>
                        </a:lnSpc>
                        <a:spcBef>
                          <a:spcPts val="0"/>
                        </a:spcBef>
                        <a:spcAft>
                          <a:spcPts val="0"/>
                        </a:spcAft>
                      </a:pPr>
                      <a:r>
                        <a:rPr lang="en-US" sz="1600" dirty="0">
                          <a:effectLst/>
                        </a:rPr>
                        <a:t>MP</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600" dirty="0">
                          <a:effectLst/>
                        </a:rPr>
                        <a:t>R56m for 24 new and replacement projects, R48m for 435 maintenance projects and R56m for 249 upgrades and additions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401211478"/>
                  </a:ext>
                </a:extLst>
              </a:tr>
              <a:tr h="440220">
                <a:tc>
                  <a:txBody>
                    <a:bodyPr/>
                    <a:lstStyle/>
                    <a:p>
                      <a:pPr marL="0" marR="0" algn="l">
                        <a:lnSpc>
                          <a:spcPct val="107000"/>
                        </a:lnSpc>
                        <a:spcBef>
                          <a:spcPts val="0"/>
                        </a:spcBef>
                        <a:spcAft>
                          <a:spcPts val="0"/>
                        </a:spcAft>
                      </a:pPr>
                      <a:r>
                        <a:rPr lang="en-US" sz="1600" dirty="0">
                          <a:effectLst/>
                        </a:rPr>
                        <a:t>NW</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800"/>
                        </a:spcAft>
                      </a:pPr>
                      <a:r>
                        <a:rPr lang="en-ZA" sz="1600" dirty="0">
                          <a:effectLst/>
                        </a:rPr>
                        <a:t>R143m for 24 new and replacement projects and R16m for 4 upgrades and additions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611268083"/>
                  </a:ext>
                </a:extLst>
              </a:tr>
              <a:tr h="389069">
                <a:tc>
                  <a:txBody>
                    <a:bodyPr/>
                    <a:lstStyle/>
                    <a:p>
                      <a:pPr marL="0" marR="0" algn="l">
                        <a:lnSpc>
                          <a:spcPct val="107000"/>
                        </a:lnSpc>
                        <a:spcBef>
                          <a:spcPts val="0"/>
                        </a:spcBef>
                        <a:spcAft>
                          <a:spcPts val="0"/>
                        </a:spcAft>
                      </a:pPr>
                      <a:r>
                        <a:rPr lang="en-US" sz="1600" dirty="0">
                          <a:effectLst/>
                        </a:rPr>
                        <a:t>NC</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600" dirty="0">
                          <a:effectLst/>
                        </a:rPr>
                        <a:t>R41m for 51 upgrades and additions and R40m for 22 new and replacements projects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351477476"/>
                  </a:ext>
                </a:extLst>
              </a:tr>
              <a:tr h="342873">
                <a:tc>
                  <a:txBody>
                    <a:bodyPr/>
                    <a:lstStyle/>
                    <a:p>
                      <a:pPr marL="0" marR="0" algn="l">
                        <a:lnSpc>
                          <a:spcPct val="107000"/>
                        </a:lnSpc>
                        <a:spcBef>
                          <a:spcPts val="0"/>
                        </a:spcBef>
                        <a:spcAft>
                          <a:spcPts val="0"/>
                        </a:spcAft>
                      </a:pPr>
                      <a:r>
                        <a:rPr lang="en-US" sz="1600" dirty="0">
                          <a:effectLst/>
                        </a:rPr>
                        <a:t>WC</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marL="0" marR="0" algn="l">
                        <a:lnSpc>
                          <a:spcPct val="107000"/>
                        </a:lnSpc>
                        <a:spcBef>
                          <a:spcPts val="0"/>
                        </a:spcBef>
                        <a:spcAft>
                          <a:spcPts val="0"/>
                        </a:spcAft>
                      </a:pPr>
                      <a:r>
                        <a:rPr lang="en-US" sz="1600" dirty="0">
                          <a:effectLst/>
                        </a:rPr>
                        <a:t>R159m for 200 maintenance projects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34701512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190712417"/>
              </p:ext>
            </p:extLst>
          </p:nvPr>
        </p:nvGraphicFramePr>
        <p:xfrm>
          <a:off x="2639616" y="5085185"/>
          <a:ext cx="7272808" cy="1828800"/>
        </p:xfrm>
        <a:graphic>
          <a:graphicData uri="http://schemas.openxmlformats.org/drawingml/2006/table">
            <a:tbl>
              <a:tblPr firstRow="1" bandRow="1">
                <a:tableStyleId>{21E4AEA4-8DFA-4A89-87EB-49C32662AFE0}</a:tableStyleId>
              </a:tblPr>
              <a:tblGrid>
                <a:gridCol w="3636404">
                  <a:extLst>
                    <a:ext uri="{9D8B030D-6E8A-4147-A177-3AD203B41FA5}">
                      <a16:colId xmlns:a16="http://schemas.microsoft.com/office/drawing/2014/main" val="1474227281"/>
                    </a:ext>
                  </a:extLst>
                </a:gridCol>
                <a:gridCol w="3636404">
                  <a:extLst>
                    <a:ext uri="{9D8B030D-6E8A-4147-A177-3AD203B41FA5}">
                      <a16:colId xmlns:a16="http://schemas.microsoft.com/office/drawing/2014/main" val="3493998150"/>
                    </a:ext>
                  </a:extLst>
                </a:gridCol>
              </a:tblGrid>
              <a:tr h="286474">
                <a:tc gridSpan="2">
                  <a:txBody>
                    <a:bodyPr/>
                    <a:lstStyle/>
                    <a:p>
                      <a:r>
                        <a:rPr lang="en-US" sz="1400" dirty="0" smtClean="0"/>
                        <a:t>SUMMARY                                          1 938 Projects</a:t>
                      </a:r>
                      <a:endParaRPr lang="en-US" sz="1400" dirty="0">
                        <a:latin typeface="Arial" panose="020B0604020202020204" pitchFamily="34" charset="0"/>
                        <a:cs typeface="Arial" panose="020B0604020202020204" pitchFamily="34" charset="0"/>
                      </a:endParaRPr>
                    </a:p>
                  </a:txBody>
                  <a:tcPr/>
                </a:tc>
                <a:tc hMerge="1">
                  <a:txBody>
                    <a:bodyPr/>
                    <a:lstStyle/>
                    <a:p>
                      <a:endParaRPr lang="en-US" sz="1000" dirty="0">
                        <a:latin typeface="Arial" panose="020B0604020202020204" pitchFamily="34" charset="0"/>
                        <a:cs typeface="Arial" panose="020B0604020202020204" pitchFamily="34" charset="0"/>
                      </a:endParaRPr>
                    </a:p>
                  </a:txBody>
                  <a:tcPr>
                    <a:solidFill>
                      <a:schemeClr val="accent6">
                        <a:lumMod val="75000"/>
                      </a:schemeClr>
                    </a:solidFill>
                  </a:tcPr>
                </a:tc>
                <a:extLst>
                  <a:ext uri="{0D108BD9-81ED-4DB2-BD59-A6C34878D82A}">
                    <a16:rowId xmlns:a16="http://schemas.microsoft.com/office/drawing/2014/main" val="106041149"/>
                  </a:ext>
                </a:extLst>
              </a:tr>
              <a:tr h="293777">
                <a:tc>
                  <a:txBody>
                    <a:bodyPr/>
                    <a:lstStyle/>
                    <a:p>
                      <a:r>
                        <a:rPr lang="en-US" sz="1400" dirty="0" smtClean="0"/>
                        <a:t>New and Replacements</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t>168 Projects</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5376854"/>
                  </a:ext>
                </a:extLst>
              </a:tr>
              <a:tr h="286474">
                <a:tc>
                  <a:txBody>
                    <a:bodyPr/>
                    <a:lstStyle/>
                    <a:p>
                      <a:r>
                        <a:rPr lang="en-US" sz="1400" dirty="0" smtClean="0"/>
                        <a:t>Upgrades and additions</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t>388 Projects</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00695312"/>
                  </a:ext>
                </a:extLst>
              </a:tr>
              <a:tr h="286474">
                <a:tc>
                  <a:txBody>
                    <a:bodyPr/>
                    <a:lstStyle/>
                    <a:p>
                      <a:r>
                        <a:rPr lang="en-US" sz="1400" dirty="0" smtClean="0"/>
                        <a:t>Rehabilitation and refurbishment</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t>269 Projects</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97972115"/>
                  </a:ext>
                </a:extLst>
              </a:tr>
              <a:tr h="286474">
                <a:tc>
                  <a:txBody>
                    <a:bodyPr/>
                    <a:lstStyle/>
                    <a:p>
                      <a:r>
                        <a:rPr lang="en-US" sz="1400" dirty="0" smtClean="0"/>
                        <a:t>Repairs and renovations</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t>400 Projects</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01566677"/>
                  </a:ext>
                </a:extLst>
              </a:tr>
              <a:tr h="286474">
                <a:tc>
                  <a:txBody>
                    <a:bodyPr/>
                    <a:lstStyle/>
                    <a:p>
                      <a:r>
                        <a:rPr lang="en-US" sz="1400" dirty="0" smtClean="0"/>
                        <a:t>Maintenance</a:t>
                      </a:r>
                      <a:endParaRPr lang="en-US" sz="1400" dirty="0">
                        <a:latin typeface="Arial" panose="020B0604020202020204" pitchFamily="34" charset="0"/>
                        <a:cs typeface="Arial" panose="020B0604020202020204" pitchFamily="34" charset="0"/>
                      </a:endParaRPr>
                    </a:p>
                  </a:txBody>
                  <a:tcPr/>
                </a:tc>
                <a:tc>
                  <a:txBody>
                    <a:bodyPr/>
                    <a:lstStyle/>
                    <a:p>
                      <a:r>
                        <a:rPr lang="en-US" sz="1400" dirty="0" smtClean="0"/>
                        <a:t>711 Projects</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45809663"/>
                  </a:ext>
                </a:extLst>
              </a:tr>
            </a:tbl>
          </a:graphicData>
        </a:graphic>
      </p:graphicFrame>
      <p:sp>
        <p:nvSpPr>
          <p:cNvPr id="6" name="TextBox 5"/>
          <p:cNvSpPr txBox="1"/>
          <p:nvPr/>
        </p:nvSpPr>
        <p:spPr>
          <a:xfrm>
            <a:off x="11338560" y="6019800"/>
            <a:ext cx="446072" cy="263098"/>
          </a:xfrm>
          <a:prstGeom prst="rect">
            <a:avLst/>
          </a:prstGeom>
          <a:noFill/>
        </p:spPr>
        <p:txBody>
          <a:bodyPr wrap="square" rtlCol="0">
            <a:spAutoFit/>
          </a:bodyPr>
          <a:lstStyle/>
          <a:p>
            <a:r>
              <a:rPr lang="en-GB" sz="1100" dirty="0" smtClean="0"/>
              <a:t>48</a:t>
            </a:r>
            <a:endParaRPr lang="en-ZA" sz="1100" dirty="0"/>
          </a:p>
        </p:txBody>
      </p:sp>
    </p:spTree>
    <p:extLst>
      <p:ext uri="{BB962C8B-B14F-4D97-AF65-F5344CB8AC3E}">
        <p14:creationId xmlns:p14="http://schemas.microsoft.com/office/powerpoint/2010/main" val="1164566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0" y="692696"/>
            <a:ext cx="12072664" cy="4752528"/>
          </a:xfrm>
        </p:spPr>
        <p:txBody>
          <a:bodyPr>
            <a:noAutofit/>
          </a:bodyPr>
          <a:lstStyle/>
          <a:p>
            <a:r>
              <a:rPr lang="en-ZA" b="1"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ZA" b="1"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GB" sz="6000" b="1" dirty="0" smtClean="0">
                <a:solidFill>
                  <a:schemeClr val="accent2">
                    <a:lumMod val="75000"/>
                  </a:schemeClr>
                </a:solidFill>
                <a:ea typeface="Times New Roman" panose="02020603050405020304" pitchFamily="18" charset="0"/>
              </a:rPr>
              <a:t>NON-FINANCIAL PERFORMANCE AS AT END OF THE 4TH QUARTER OF THE 2019/20 FINANCIAL YEAR</a:t>
            </a:r>
            <a:r>
              <a:rPr lang="en-ZA" b="1"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ZA" b="1"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ZA" sz="3600" b="1" i="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9336" y="5949280"/>
            <a:ext cx="2016224" cy="836712"/>
          </a:xfrm>
          <a:prstGeom prst="rect">
            <a:avLst/>
          </a:prstGeom>
        </p:spPr>
      </p:pic>
      <p:sp>
        <p:nvSpPr>
          <p:cNvPr id="5" name="Rectangle 4"/>
          <p:cNvSpPr/>
          <p:nvPr/>
        </p:nvSpPr>
        <p:spPr>
          <a:xfrm>
            <a:off x="4662380" y="37163"/>
            <a:ext cx="263213" cy="276999"/>
          </a:xfrm>
          <a:prstGeom prst="rect">
            <a:avLst/>
          </a:prstGeom>
        </p:spPr>
        <p:txBody>
          <a:bodyPr wrap="none">
            <a:spAutoFit/>
          </a:bodyPr>
          <a:lstStyle/>
          <a:p>
            <a:pPr algn="r">
              <a:defRPr/>
            </a:pPr>
            <a:fld id="{9DC7CBB9-8A01-486D-A115-199A907CBFA4}" type="slidenum">
              <a:rPr lang="en-ZA" sz="1200">
                <a:solidFill>
                  <a:srgbClr val="898989"/>
                </a:solidFill>
                <a:latin typeface="Calibri"/>
              </a:rPr>
              <a:pPr algn="r">
                <a:defRPr/>
              </a:pPr>
              <a:t>5</a:t>
            </a:fld>
            <a:endParaRPr lang="en-ZA" sz="1200" dirty="0">
              <a:solidFill>
                <a:srgbClr val="898989"/>
              </a:solidFill>
              <a:latin typeface="Calibri"/>
            </a:endParaRPr>
          </a:p>
        </p:txBody>
      </p:sp>
    </p:spTree>
    <p:custDataLst>
      <p:tags r:id="rId1"/>
    </p:custDataLst>
    <p:extLst>
      <p:ext uri="{BB962C8B-B14F-4D97-AF65-F5344CB8AC3E}">
        <p14:creationId xmlns:p14="http://schemas.microsoft.com/office/powerpoint/2010/main" val="5903638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36452"/>
          </a:xfrm>
        </p:spPr>
        <p:txBody>
          <a:bodyPr>
            <a:normAutofit/>
          </a:bodyPr>
          <a:lstStyle/>
          <a:p>
            <a:r>
              <a:rPr lang="en-GB" sz="4800" b="1" dirty="0" smtClean="0">
                <a:solidFill>
                  <a:schemeClr val="accent2">
                    <a:lumMod val="75000"/>
                  </a:schemeClr>
                </a:solidFill>
                <a:ea typeface="Times New Roman" panose="02020603050405020304" pitchFamily="18" charset="0"/>
              </a:rPr>
              <a:t>EMERGENCY WATER SUPPLY &amp; SANITATION</a:t>
            </a:r>
            <a:endParaRPr lang="en-GB" sz="4800" b="1" dirty="0">
              <a:solidFill>
                <a:schemeClr val="accent2">
                  <a:lumMod val="75000"/>
                </a:schemeClr>
              </a:solidFill>
              <a:ea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E2C0AE55-7E06-4976-960B-3D98813CB3CF}" type="slidenum">
              <a:rPr lang="en-ZA" smtClean="0">
                <a:solidFill>
                  <a:prstClr val="black">
                    <a:tint val="75000"/>
                  </a:prstClr>
                </a:solidFill>
              </a:rPr>
              <a:pPr/>
              <a:t>50</a:t>
            </a:fld>
            <a:endParaRPr lang="en-ZA" dirty="0">
              <a:solidFill>
                <a:prstClr val="black">
                  <a:tint val="75000"/>
                </a:prstClr>
              </a:solidFill>
            </a:endParaRPr>
          </a:p>
        </p:txBody>
      </p:sp>
      <p:sp>
        <p:nvSpPr>
          <p:cNvPr id="4" name="Content Placeholder 2"/>
          <p:cNvSpPr txBox="1">
            <a:spLocks/>
          </p:cNvSpPr>
          <p:nvPr/>
        </p:nvSpPr>
        <p:spPr>
          <a:xfrm>
            <a:off x="0" y="836712"/>
            <a:ext cx="12192000" cy="546887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mj-lt"/>
              <a:buAutoNum type="arabicPeriod"/>
            </a:pPr>
            <a:endParaRPr lang="en-GB" sz="2800" dirty="0"/>
          </a:p>
        </p:txBody>
      </p:sp>
      <p:sp>
        <p:nvSpPr>
          <p:cNvPr id="5" name="Rectangle 4"/>
          <p:cNvSpPr/>
          <p:nvPr/>
        </p:nvSpPr>
        <p:spPr>
          <a:xfrm>
            <a:off x="0" y="1719714"/>
            <a:ext cx="12192000" cy="5632311"/>
          </a:xfrm>
          <a:prstGeom prst="rect">
            <a:avLst/>
          </a:prstGeom>
        </p:spPr>
        <p:txBody>
          <a:bodyPr wrap="square">
            <a:spAutoFit/>
          </a:bodyPr>
          <a:lstStyle/>
          <a:p>
            <a:pPr marL="514350" indent="-514350" algn="just">
              <a:spcAft>
                <a:spcPts val="600"/>
              </a:spcAft>
              <a:buFont typeface="+mj-lt"/>
              <a:buAutoNum type="arabicPeriod"/>
            </a:pPr>
            <a:r>
              <a:rPr lang="en-ZA" sz="3600" dirty="0" smtClean="0">
                <a:latin typeface="Calibri" panose="020F0502020204030204" pitchFamily="34" charset="0"/>
                <a:ea typeface="Calibri" panose="020F0502020204030204" pitchFamily="34" charset="0"/>
                <a:cs typeface="Calibri" panose="020F0502020204030204" pitchFamily="34" charset="0"/>
              </a:rPr>
              <a:t>Due to the COVID-19 pandemic, the President announced a National lock-down and closed all schools in March 2020.</a:t>
            </a:r>
          </a:p>
          <a:p>
            <a:pPr marL="514350" indent="-514350" algn="just">
              <a:spcAft>
                <a:spcPts val="600"/>
              </a:spcAft>
              <a:buFont typeface="+mj-lt"/>
              <a:buAutoNum type="arabicPeriod"/>
            </a:pPr>
            <a:r>
              <a:rPr lang="en-ZA" sz="3600" dirty="0" smtClean="0">
                <a:latin typeface="Calibri" panose="020F0502020204030204" pitchFamily="34" charset="0"/>
                <a:ea typeface="Calibri" panose="020F0502020204030204" pitchFamily="34" charset="0"/>
                <a:cs typeface="Calibri" panose="020F0502020204030204" pitchFamily="34" charset="0"/>
              </a:rPr>
              <a:t>Discussions regarding the </a:t>
            </a:r>
            <a:r>
              <a:rPr lang="en-ZA" sz="3600" b="1" dirty="0" smtClean="0">
                <a:latin typeface="Calibri" panose="020F0502020204030204" pitchFamily="34" charset="0"/>
                <a:ea typeface="Calibri" panose="020F0502020204030204" pitchFamily="34" charset="0"/>
                <a:cs typeface="Calibri" panose="020F0502020204030204" pitchFamily="34" charset="0"/>
              </a:rPr>
              <a:t>re-opening of schools quickly focussed on the availability of the water supply and sanitation </a:t>
            </a:r>
            <a:r>
              <a:rPr lang="en-ZA" sz="3600" dirty="0" smtClean="0">
                <a:latin typeface="Calibri" panose="020F0502020204030204" pitchFamily="34" charset="0"/>
                <a:ea typeface="Calibri" panose="020F0502020204030204" pitchFamily="34" charset="0"/>
                <a:cs typeface="Calibri" panose="020F0502020204030204" pitchFamily="34" charset="0"/>
              </a:rPr>
              <a:t>services at schools.</a:t>
            </a:r>
          </a:p>
          <a:p>
            <a:pPr marL="514350" indent="-514350" algn="just">
              <a:spcAft>
                <a:spcPts val="600"/>
              </a:spcAft>
              <a:buFont typeface="+mj-lt"/>
              <a:buAutoNum type="arabicPeriod"/>
            </a:pPr>
            <a:r>
              <a:rPr lang="en-ZA" sz="3600" dirty="0" smtClean="0">
                <a:latin typeface="Calibri" panose="020F0502020204030204" pitchFamily="34" charset="0"/>
                <a:ea typeface="Calibri" panose="020F0502020204030204" pitchFamily="34" charset="0"/>
                <a:cs typeface="Calibri" panose="020F0502020204030204" pitchFamily="34" charset="0"/>
              </a:rPr>
              <a:t>The Department of Basic Education assisted with water supply to </a:t>
            </a:r>
            <a:r>
              <a:rPr lang="en-ZA" sz="3600" b="1" dirty="0" smtClean="0">
                <a:latin typeface="Calibri" panose="020F0502020204030204" pitchFamily="34" charset="0"/>
                <a:ea typeface="Calibri" panose="020F0502020204030204" pitchFamily="34" charset="0"/>
                <a:cs typeface="Calibri" panose="020F0502020204030204" pitchFamily="34" charset="0"/>
              </a:rPr>
              <a:t>3 157 </a:t>
            </a:r>
            <a:r>
              <a:rPr lang="en-ZA" sz="3600" dirty="0" smtClean="0">
                <a:latin typeface="Calibri" panose="020F0502020204030204" pitchFamily="34" charset="0"/>
                <a:ea typeface="Calibri" panose="020F0502020204030204" pitchFamily="34" charset="0"/>
                <a:cs typeface="Calibri" panose="020F0502020204030204" pitchFamily="34" charset="0"/>
              </a:rPr>
              <a:t>schools in 6 Provinces and also assisted with sanitation to </a:t>
            </a:r>
            <a:r>
              <a:rPr lang="en-ZA" sz="3600" b="1" dirty="0" smtClean="0">
                <a:latin typeface="Calibri" panose="020F0502020204030204" pitchFamily="34" charset="0"/>
                <a:ea typeface="Calibri" panose="020F0502020204030204" pitchFamily="34" charset="0"/>
                <a:cs typeface="Calibri" panose="020F0502020204030204" pitchFamily="34" charset="0"/>
              </a:rPr>
              <a:t>1 428</a:t>
            </a:r>
            <a:r>
              <a:rPr lang="en-ZA" sz="3600" dirty="0" smtClean="0">
                <a:latin typeface="Calibri" panose="020F0502020204030204" pitchFamily="34" charset="0"/>
                <a:ea typeface="Calibri" panose="020F0502020204030204" pitchFamily="34" charset="0"/>
                <a:cs typeface="Calibri" panose="020F0502020204030204" pitchFamily="34" charset="0"/>
              </a:rPr>
              <a:t> schools in 2 Provinces. </a:t>
            </a:r>
          </a:p>
          <a:p>
            <a:pPr marL="514350" indent="-514350" algn="just">
              <a:spcAft>
                <a:spcPts val="600"/>
              </a:spcAft>
              <a:buFont typeface="+mj-lt"/>
              <a:buAutoNum type="arabicPeriod"/>
            </a:pPr>
            <a:endParaRPr lang="en-ZA" sz="3200" dirty="0" smtClean="0">
              <a:latin typeface="Calibri" panose="020F0502020204030204" pitchFamily="34" charset="0"/>
              <a:ea typeface="Calibri" panose="020F0502020204030204" pitchFamily="34" charset="0"/>
              <a:cs typeface="Calibri" panose="020F0502020204030204" pitchFamily="34" charset="0"/>
            </a:endParaRPr>
          </a:p>
          <a:p>
            <a:pPr marL="514350" indent="-514350" algn="just">
              <a:spcAft>
                <a:spcPts val="600"/>
              </a:spcAft>
              <a:buFont typeface="+mj-lt"/>
              <a:buAutoNum type="arabicPeriod"/>
            </a:pP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56352"/>
            <a:ext cx="2207568" cy="519350"/>
          </a:xfrm>
          <a:prstGeom prst="rect">
            <a:avLst/>
          </a:prstGeom>
        </p:spPr>
      </p:pic>
    </p:spTree>
    <p:extLst>
      <p:ext uri="{BB962C8B-B14F-4D97-AF65-F5344CB8AC3E}">
        <p14:creationId xmlns:p14="http://schemas.microsoft.com/office/powerpoint/2010/main" val="40905699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28648" cy="1484785"/>
          </a:xfrm>
        </p:spPr>
        <p:txBody>
          <a:bodyPr>
            <a:noAutofit/>
          </a:bodyPr>
          <a:lstStyle/>
          <a:p>
            <a:r>
              <a:rPr lang="en-GB" sz="6000" b="1" dirty="0" smtClean="0">
                <a:solidFill>
                  <a:schemeClr val="accent2">
                    <a:lumMod val="75000"/>
                  </a:schemeClr>
                </a:solidFill>
                <a:ea typeface="Times New Roman" panose="02020603050405020304" pitchFamily="18" charset="0"/>
              </a:rPr>
              <a:t>LOCATION OF WATER SUPPLY &amp; SANITATION CHALLENGES</a:t>
            </a:r>
            <a:endParaRPr lang="en-GB" sz="6000" b="1" dirty="0">
              <a:solidFill>
                <a:schemeClr val="accent2">
                  <a:lumMod val="75000"/>
                </a:schemeClr>
              </a:solidFill>
              <a:ea typeface="Times New Roman" panose="02020603050405020304" pitchFamily="18" charset="0"/>
            </a:endParaRPr>
          </a:p>
        </p:txBody>
      </p:sp>
      <p:pic>
        <p:nvPicPr>
          <p:cNvPr id="4" name="Picture 3"/>
          <p:cNvPicPr>
            <a:picLocks noChangeAspect="1"/>
          </p:cNvPicPr>
          <p:nvPr/>
        </p:nvPicPr>
        <p:blipFill rotWithShape="1">
          <a:blip r:embed="rId2"/>
          <a:srcRect l="13387" t="12205" r="13387" b="1708"/>
          <a:stretch/>
        </p:blipFill>
        <p:spPr>
          <a:xfrm>
            <a:off x="2783632" y="1913348"/>
            <a:ext cx="6865350" cy="4539988"/>
          </a:xfrm>
          <a:prstGeom prst="rect">
            <a:avLst/>
          </a:prstGeom>
        </p:spPr>
      </p:pic>
      <p:sp>
        <p:nvSpPr>
          <p:cNvPr id="5" name="Isosceles Triangle 4"/>
          <p:cNvSpPr/>
          <p:nvPr/>
        </p:nvSpPr>
        <p:spPr>
          <a:xfrm>
            <a:off x="695400" y="2492896"/>
            <a:ext cx="216024" cy="21602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95400" y="2996952"/>
            <a:ext cx="216024" cy="21602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199456" y="2492896"/>
            <a:ext cx="1512168" cy="369332"/>
          </a:xfrm>
          <a:prstGeom prst="rect">
            <a:avLst/>
          </a:prstGeom>
          <a:noFill/>
        </p:spPr>
        <p:txBody>
          <a:bodyPr wrap="square" rtlCol="0">
            <a:spAutoFit/>
          </a:bodyPr>
          <a:lstStyle/>
          <a:p>
            <a:r>
              <a:rPr lang="en-GB" dirty="0" smtClean="0"/>
              <a:t>Water supply</a:t>
            </a:r>
            <a:endParaRPr lang="en-GB" dirty="0"/>
          </a:p>
        </p:txBody>
      </p:sp>
      <p:sp>
        <p:nvSpPr>
          <p:cNvPr id="8" name="TextBox 7"/>
          <p:cNvSpPr txBox="1"/>
          <p:nvPr/>
        </p:nvSpPr>
        <p:spPr>
          <a:xfrm>
            <a:off x="1199456" y="2924944"/>
            <a:ext cx="1512168" cy="369332"/>
          </a:xfrm>
          <a:prstGeom prst="rect">
            <a:avLst/>
          </a:prstGeom>
          <a:noFill/>
        </p:spPr>
        <p:txBody>
          <a:bodyPr wrap="square" rtlCol="0">
            <a:spAutoFit/>
          </a:bodyPr>
          <a:lstStyle/>
          <a:p>
            <a:r>
              <a:rPr lang="en-GB" dirty="0" smtClean="0"/>
              <a:t>Sanitation</a:t>
            </a:r>
            <a:endParaRPr lang="en-GB" dirty="0"/>
          </a:p>
        </p:txBody>
      </p:sp>
      <p:sp>
        <p:nvSpPr>
          <p:cNvPr id="9" name="Rounded Rectangular Callout 8"/>
          <p:cNvSpPr/>
          <p:nvPr/>
        </p:nvSpPr>
        <p:spPr>
          <a:xfrm>
            <a:off x="10128448" y="1484784"/>
            <a:ext cx="1800200" cy="1728192"/>
          </a:xfrm>
          <a:prstGeom prst="wedgeRoundRectCallout">
            <a:avLst>
              <a:gd name="adj1" fmla="val -50374"/>
              <a:gd name="adj2" fmla="val 103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In 6 Provinces, DBE assisted with water supply</a:t>
            </a:r>
            <a:endParaRPr lang="en-GB" sz="2000" dirty="0"/>
          </a:p>
        </p:txBody>
      </p:sp>
      <p:sp>
        <p:nvSpPr>
          <p:cNvPr id="11" name="Rounded Rectangular Callout 10"/>
          <p:cNvSpPr/>
          <p:nvPr/>
        </p:nvSpPr>
        <p:spPr>
          <a:xfrm>
            <a:off x="10128448" y="3319246"/>
            <a:ext cx="1800200" cy="1728192"/>
          </a:xfrm>
          <a:prstGeom prst="wedgeRoundRectCallout">
            <a:avLst>
              <a:gd name="adj1" fmla="val -50374"/>
              <a:gd name="adj2" fmla="val 1039"/>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In 2 Provinces, DBE assisted with sanitation</a:t>
            </a:r>
            <a:endParaRPr lang="en-GB" sz="2000" dirty="0"/>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012180"/>
            <a:ext cx="2207568" cy="863522"/>
          </a:xfrm>
          <a:prstGeom prst="rect">
            <a:avLst/>
          </a:prstGeom>
        </p:spPr>
      </p:pic>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008" y="6021575"/>
            <a:ext cx="2207568" cy="863522"/>
          </a:xfrm>
          <a:prstGeom prst="rect">
            <a:avLst/>
          </a:prstGeom>
        </p:spPr>
      </p:pic>
      <p:sp>
        <p:nvSpPr>
          <p:cNvPr id="13" name="TextBox 12"/>
          <p:cNvSpPr txBox="1"/>
          <p:nvPr/>
        </p:nvSpPr>
        <p:spPr>
          <a:xfrm>
            <a:off x="11338560" y="6019800"/>
            <a:ext cx="446072" cy="263098"/>
          </a:xfrm>
          <a:prstGeom prst="rect">
            <a:avLst/>
          </a:prstGeom>
          <a:noFill/>
        </p:spPr>
        <p:txBody>
          <a:bodyPr wrap="square" rtlCol="0">
            <a:spAutoFit/>
          </a:bodyPr>
          <a:lstStyle/>
          <a:p>
            <a:r>
              <a:rPr lang="en-GB" sz="1100" dirty="0" smtClean="0"/>
              <a:t>50</a:t>
            </a:r>
            <a:endParaRPr lang="en-ZA" sz="1100" dirty="0"/>
          </a:p>
        </p:txBody>
      </p:sp>
    </p:spTree>
    <p:extLst>
      <p:ext uri="{BB962C8B-B14F-4D97-AF65-F5344CB8AC3E}">
        <p14:creationId xmlns:p14="http://schemas.microsoft.com/office/powerpoint/2010/main" val="41458406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2" y="0"/>
            <a:ext cx="11999143" cy="1143000"/>
          </a:xfrm>
        </p:spPr>
        <p:txBody>
          <a:bodyPr>
            <a:normAutofit/>
          </a:bodyPr>
          <a:lstStyle/>
          <a:p>
            <a:r>
              <a:rPr lang="en-ZA" sz="6000" b="1" dirty="0" smtClean="0">
                <a:solidFill>
                  <a:schemeClr val="accent2">
                    <a:lumMod val="75000"/>
                  </a:schemeClr>
                </a:solidFill>
                <a:ea typeface="Times New Roman" panose="02020603050405020304" pitchFamily="18" charset="0"/>
              </a:rPr>
              <a:t>EMERGENCY WATER SUPPLY</a:t>
            </a:r>
            <a:endParaRPr lang="en-ZA" sz="6000" b="1" dirty="0">
              <a:solidFill>
                <a:schemeClr val="accent2">
                  <a:lumMod val="75000"/>
                </a:schemeClr>
              </a:solidFill>
              <a:ea typeface="Times New Roman" panose="02020603050405020304" pitchFamily="18"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038990"/>
            <a:ext cx="2207568" cy="836712"/>
          </a:xfrm>
          <a:prstGeom prst="rect">
            <a:avLst/>
          </a:prstGeom>
        </p:spPr>
      </p:pic>
      <p:sp>
        <p:nvSpPr>
          <p:cNvPr id="5" name="Content Placeholder 4"/>
          <p:cNvSpPr>
            <a:spLocks noGrp="1"/>
          </p:cNvSpPr>
          <p:nvPr>
            <p:ph idx="1"/>
          </p:nvPr>
        </p:nvSpPr>
        <p:spPr>
          <a:xfrm>
            <a:off x="0" y="1513027"/>
            <a:ext cx="7392144" cy="4525963"/>
          </a:xfrm>
        </p:spPr>
        <p:txBody>
          <a:bodyPr>
            <a:normAutofit/>
          </a:bodyPr>
          <a:lstStyle/>
          <a:p>
            <a:r>
              <a:rPr lang="en-GB" dirty="0" smtClean="0"/>
              <a:t>Implementing Agent : Rand Water</a:t>
            </a:r>
          </a:p>
          <a:p>
            <a:r>
              <a:rPr lang="en-GB" dirty="0" smtClean="0"/>
              <a:t>Phase 1 : One tank per school with one tap on a temporary installation</a:t>
            </a:r>
          </a:p>
        </p:txBody>
      </p:sp>
      <p:pic>
        <p:nvPicPr>
          <p:cNvPr id="3" name="Picture 2"/>
          <p:cNvPicPr>
            <a:picLocks noChangeAspect="1"/>
          </p:cNvPicPr>
          <p:nvPr/>
        </p:nvPicPr>
        <p:blipFill rotWithShape="1">
          <a:blip r:embed="rId3"/>
          <a:srcRect l="36613" t="22718" r="32281" b="8841"/>
          <a:stretch/>
        </p:blipFill>
        <p:spPr>
          <a:xfrm>
            <a:off x="7752184" y="1513027"/>
            <a:ext cx="3778217" cy="4610647"/>
          </a:xfrm>
          <a:prstGeom prst="rect">
            <a:avLst/>
          </a:prstGeom>
        </p:spPr>
      </p:pic>
      <p:pic>
        <p:nvPicPr>
          <p:cNvPr id="6" name="Picture 5"/>
          <p:cNvPicPr>
            <a:picLocks noChangeAspect="1"/>
          </p:cNvPicPr>
          <p:nvPr/>
        </p:nvPicPr>
        <p:blipFill rotWithShape="1">
          <a:blip r:embed="rId4"/>
          <a:srcRect l="16454" t="14029" r="18990" b="5112"/>
          <a:stretch/>
        </p:blipFill>
        <p:spPr>
          <a:xfrm>
            <a:off x="2423592" y="3215111"/>
            <a:ext cx="4292606" cy="3024336"/>
          </a:xfrm>
          <a:prstGeom prst="rect">
            <a:avLst/>
          </a:prstGeom>
        </p:spPr>
      </p:pic>
      <p:sp>
        <p:nvSpPr>
          <p:cNvPr id="7" name="TextBox 6"/>
          <p:cNvSpPr txBox="1"/>
          <p:nvPr/>
        </p:nvSpPr>
        <p:spPr>
          <a:xfrm>
            <a:off x="11338560" y="6019800"/>
            <a:ext cx="446072" cy="263098"/>
          </a:xfrm>
          <a:prstGeom prst="rect">
            <a:avLst/>
          </a:prstGeom>
          <a:noFill/>
        </p:spPr>
        <p:txBody>
          <a:bodyPr wrap="square" rtlCol="0">
            <a:spAutoFit/>
          </a:bodyPr>
          <a:lstStyle/>
          <a:p>
            <a:r>
              <a:rPr lang="en-GB" sz="1100" dirty="0" smtClean="0"/>
              <a:t>51</a:t>
            </a:r>
            <a:endParaRPr lang="en-ZA" sz="1100" dirty="0"/>
          </a:p>
        </p:txBody>
      </p:sp>
    </p:spTree>
    <p:extLst>
      <p:ext uri="{BB962C8B-B14F-4D97-AF65-F5344CB8AC3E}">
        <p14:creationId xmlns:p14="http://schemas.microsoft.com/office/powerpoint/2010/main" val="3889070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19337" y="1143000"/>
            <a:ext cx="11953328" cy="4909208"/>
          </a:xfrm>
          <a:prstGeom prst="rect">
            <a:avLst/>
          </a:prstGeom>
        </p:spPr>
      </p:pic>
      <p:sp>
        <p:nvSpPr>
          <p:cNvPr id="2" name="Title 1"/>
          <p:cNvSpPr>
            <a:spLocks noGrp="1"/>
          </p:cNvSpPr>
          <p:nvPr>
            <p:ph type="title"/>
          </p:nvPr>
        </p:nvSpPr>
        <p:spPr>
          <a:xfrm>
            <a:off x="1513" y="0"/>
            <a:ext cx="12071152" cy="1143000"/>
          </a:xfrm>
        </p:spPr>
        <p:txBody>
          <a:bodyPr>
            <a:normAutofit fontScale="90000"/>
          </a:bodyPr>
          <a:lstStyle/>
          <a:p>
            <a:r>
              <a:rPr lang="en-ZA" sz="6000" b="1" dirty="0" smtClean="0">
                <a:solidFill>
                  <a:schemeClr val="accent2">
                    <a:lumMod val="75000"/>
                  </a:schemeClr>
                </a:solidFill>
                <a:ea typeface="Times New Roman" panose="02020603050405020304" pitchFamily="18" charset="0"/>
              </a:rPr>
              <a:t>EMERGENCY WATER SUPPLY : PHASE 1</a:t>
            </a:r>
            <a:endParaRPr lang="en-ZA" sz="6000" b="1" dirty="0">
              <a:solidFill>
                <a:schemeClr val="accent2">
                  <a:lumMod val="75000"/>
                </a:schemeClr>
              </a:solidFill>
              <a:ea typeface="Times New Roman" panose="02020603050405020304" pitchFamily="18"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038990"/>
            <a:ext cx="2207568" cy="836712"/>
          </a:xfrm>
          <a:prstGeom prst="rect">
            <a:avLst/>
          </a:prstGeom>
        </p:spPr>
      </p:pic>
      <p:sp>
        <p:nvSpPr>
          <p:cNvPr id="5" name="TextBox 4"/>
          <p:cNvSpPr txBox="1"/>
          <p:nvPr/>
        </p:nvSpPr>
        <p:spPr>
          <a:xfrm>
            <a:off x="11338560" y="6019800"/>
            <a:ext cx="446072" cy="263098"/>
          </a:xfrm>
          <a:prstGeom prst="rect">
            <a:avLst/>
          </a:prstGeom>
          <a:noFill/>
        </p:spPr>
        <p:txBody>
          <a:bodyPr wrap="square" rtlCol="0">
            <a:spAutoFit/>
          </a:bodyPr>
          <a:lstStyle/>
          <a:p>
            <a:r>
              <a:rPr lang="en-GB" sz="1100" dirty="0" smtClean="0"/>
              <a:t>52</a:t>
            </a:r>
            <a:endParaRPr lang="en-ZA" sz="1100" dirty="0"/>
          </a:p>
        </p:txBody>
      </p:sp>
    </p:spTree>
    <p:extLst>
      <p:ext uri="{BB962C8B-B14F-4D97-AF65-F5344CB8AC3E}">
        <p14:creationId xmlns:p14="http://schemas.microsoft.com/office/powerpoint/2010/main" val="32805529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2" y="0"/>
            <a:ext cx="11999143" cy="1143000"/>
          </a:xfrm>
        </p:spPr>
        <p:txBody>
          <a:bodyPr>
            <a:noAutofit/>
          </a:bodyPr>
          <a:lstStyle/>
          <a:p>
            <a:r>
              <a:rPr lang="en-ZA" sz="7200" b="1" dirty="0" smtClean="0">
                <a:solidFill>
                  <a:schemeClr val="accent2">
                    <a:lumMod val="75000"/>
                  </a:schemeClr>
                </a:solidFill>
                <a:ea typeface="Times New Roman" panose="02020603050405020304" pitchFamily="18" charset="0"/>
              </a:rPr>
              <a:t>WATER SUPPLY : CHALLENGES</a:t>
            </a:r>
            <a:endParaRPr lang="en-ZA" sz="7200" b="1" dirty="0">
              <a:solidFill>
                <a:schemeClr val="accent2">
                  <a:lumMod val="75000"/>
                </a:schemeClr>
              </a:solidFill>
              <a:ea typeface="Times New Roman" panose="02020603050405020304" pitchFamily="18"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038990"/>
            <a:ext cx="2207568" cy="836712"/>
          </a:xfrm>
          <a:prstGeom prst="rect">
            <a:avLst/>
          </a:prstGeom>
        </p:spPr>
      </p:pic>
      <p:sp>
        <p:nvSpPr>
          <p:cNvPr id="9" name="Content Placeholder 2"/>
          <p:cNvSpPr txBox="1">
            <a:spLocks/>
          </p:cNvSpPr>
          <p:nvPr/>
        </p:nvSpPr>
        <p:spPr>
          <a:xfrm>
            <a:off x="5447928" y="1704543"/>
            <a:ext cx="6552728" cy="489280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n-GB" sz="2800" dirty="0" smtClean="0"/>
              <a:t>Reliability of </a:t>
            </a:r>
            <a:r>
              <a:rPr lang="en-GB" sz="2800" b="1" dirty="0" smtClean="0"/>
              <a:t>Provincial data </a:t>
            </a:r>
            <a:r>
              <a:rPr lang="en-GB" sz="2800" dirty="0" smtClean="0"/>
              <a:t>(status of water supply, availability of tanks)</a:t>
            </a:r>
          </a:p>
          <a:p>
            <a:pPr marL="457200" indent="-457200">
              <a:buFont typeface="+mj-lt"/>
              <a:buAutoNum type="arabicPeriod"/>
            </a:pPr>
            <a:r>
              <a:rPr lang="en-GB" sz="2800" dirty="0" smtClean="0"/>
              <a:t>Communities expected </a:t>
            </a:r>
            <a:r>
              <a:rPr lang="en-GB" sz="2800" b="1" dirty="0" smtClean="0"/>
              <a:t>water for all</a:t>
            </a:r>
          </a:p>
          <a:p>
            <a:pPr marL="457200" indent="-457200">
              <a:buFont typeface="+mj-lt"/>
              <a:buAutoNum type="arabicPeriod"/>
            </a:pPr>
            <a:r>
              <a:rPr lang="en-GB" sz="2800" b="1" dirty="0" smtClean="0"/>
              <a:t>Business forums </a:t>
            </a:r>
            <a:r>
              <a:rPr lang="en-GB" sz="2800" dirty="0" smtClean="0"/>
              <a:t>expected exclusive opportunities</a:t>
            </a:r>
          </a:p>
          <a:p>
            <a:pPr marL="457200" indent="-457200">
              <a:buFont typeface="+mj-lt"/>
              <a:buAutoNum type="arabicPeriod"/>
            </a:pPr>
            <a:r>
              <a:rPr lang="en-GB" sz="2800" dirty="0" smtClean="0"/>
              <a:t>Municipalities </a:t>
            </a:r>
            <a:r>
              <a:rPr lang="en-GB" sz="2800" b="1" dirty="0" smtClean="0"/>
              <a:t>reluctant</a:t>
            </a:r>
            <a:r>
              <a:rPr lang="en-GB" sz="2800" dirty="0" smtClean="0"/>
              <a:t> to provide water due to outstanding accounts</a:t>
            </a:r>
          </a:p>
          <a:p>
            <a:pPr marL="457200" indent="-457200">
              <a:buFont typeface="+mj-lt"/>
              <a:buAutoNum type="arabicPeriod"/>
            </a:pPr>
            <a:r>
              <a:rPr lang="en-GB" sz="2800" dirty="0" smtClean="0"/>
              <a:t>Availability of </a:t>
            </a:r>
            <a:r>
              <a:rPr lang="en-GB" sz="2800" b="1" dirty="0" smtClean="0"/>
              <a:t>water tanks </a:t>
            </a:r>
            <a:r>
              <a:rPr lang="en-GB" sz="2800" dirty="0" smtClean="0"/>
              <a:t>in the market</a:t>
            </a:r>
          </a:p>
          <a:p>
            <a:pPr marL="457200" indent="-457200">
              <a:buFont typeface="+mj-lt"/>
              <a:buAutoNum type="arabicPeriod"/>
            </a:pPr>
            <a:r>
              <a:rPr lang="en-GB" sz="2800" dirty="0" smtClean="0"/>
              <a:t>Implementing Agent </a:t>
            </a:r>
            <a:r>
              <a:rPr lang="en-GB" sz="2800" b="1" dirty="0" smtClean="0"/>
              <a:t>underestimated</a:t>
            </a:r>
            <a:r>
              <a:rPr lang="en-GB" sz="2800" dirty="0" smtClean="0"/>
              <a:t> the challenge</a:t>
            </a:r>
          </a:p>
          <a:p>
            <a:pPr marL="457200" indent="-457200">
              <a:buFont typeface="+mj-lt"/>
              <a:buAutoNum type="arabicPeriod"/>
            </a:pPr>
            <a:endParaRPr lang="en-GB" sz="2800" dirty="0" smtClean="0"/>
          </a:p>
          <a:p>
            <a:pPr marL="457200" indent="-457200">
              <a:buFont typeface="+mj-lt"/>
              <a:buAutoNum type="arabicPeriod"/>
            </a:pPr>
            <a:endParaRPr lang="en-GB" sz="2800" dirty="0"/>
          </a:p>
        </p:txBody>
      </p:sp>
      <p:pic>
        <p:nvPicPr>
          <p:cNvPr id="10" name="Picture 9"/>
          <p:cNvPicPr>
            <a:picLocks noChangeAspect="1"/>
          </p:cNvPicPr>
          <p:nvPr/>
        </p:nvPicPr>
        <p:blipFill rotWithShape="1">
          <a:blip r:embed="rId3"/>
          <a:srcRect l="21839" t="19508" r="25124" b="12789"/>
          <a:stretch/>
        </p:blipFill>
        <p:spPr>
          <a:xfrm>
            <a:off x="298379" y="2060848"/>
            <a:ext cx="4772056" cy="3312368"/>
          </a:xfrm>
          <a:prstGeom prst="rect">
            <a:avLst/>
          </a:prstGeom>
        </p:spPr>
      </p:pic>
      <p:sp>
        <p:nvSpPr>
          <p:cNvPr id="6" name="TextBox 5"/>
          <p:cNvSpPr txBox="1"/>
          <p:nvPr/>
        </p:nvSpPr>
        <p:spPr>
          <a:xfrm>
            <a:off x="11338560" y="6019800"/>
            <a:ext cx="446072" cy="263098"/>
          </a:xfrm>
          <a:prstGeom prst="rect">
            <a:avLst/>
          </a:prstGeom>
          <a:noFill/>
        </p:spPr>
        <p:txBody>
          <a:bodyPr wrap="square" rtlCol="0">
            <a:spAutoFit/>
          </a:bodyPr>
          <a:lstStyle/>
          <a:p>
            <a:r>
              <a:rPr lang="en-GB" sz="1100" dirty="0" smtClean="0"/>
              <a:t>53</a:t>
            </a:r>
            <a:endParaRPr lang="en-ZA" sz="1100" dirty="0"/>
          </a:p>
        </p:txBody>
      </p:sp>
    </p:spTree>
    <p:extLst>
      <p:ext uri="{BB962C8B-B14F-4D97-AF65-F5344CB8AC3E}">
        <p14:creationId xmlns:p14="http://schemas.microsoft.com/office/powerpoint/2010/main" val="31816830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191344" y="1916832"/>
          <a:ext cx="7056784" cy="4450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a:spLocks noGrp="1"/>
          </p:cNvSpPr>
          <p:nvPr>
            <p:ph type="title"/>
          </p:nvPr>
        </p:nvSpPr>
        <p:spPr>
          <a:xfrm>
            <a:off x="0" y="274639"/>
            <a:ext cx="12288688" cy="1143000"/>
          </a:xfrm>
        </p:spPr>
        <p:txBody>
          <a:bodyPr>
            <a:normAutofit fontScale="90000"/>
          </a:bodyPr>
          <a:lstStyle/>
          <a:p>
            <a:r>
              <a:rPr lang="en-GB" sz="6000" b="1" dirty="0" smtClean="0">
                <a:solidFill>
                  <a:schemeClr val="accent2">
                    <a:lumMod val="75000"/>
                  </a:schemeClr>
                </a:solidFill>
                <a:ea typeface="Times New Roman" panose="02020603050405020304" pitchFamily="18" charset="0"/>
              </a:rPr>
              <a:t>WATER SUPPLY : LONG TERM SOLUTION</a:t>
            </a:r>
            <a:endParaRPr lang="en-GB" sz="6000" b="1" dirty="0">
              <a:solidFill>
                <a:schemeClr val="accent2">
                  <a:lumMod val="75000"/>
                </a:schemeClr>
              </a:solidFill>
              <a:ea typeface="Times New Roman" panose="02020603050405020304" pitchFamily="18" charset="0"/>
            </a:endParaRPr>
          </a:p>
        </p:txBody>
      </p:sp>
      <p:sp>
        <p:nvSpPr>
          <p:cNvPr id="5" name="Content Placeholder 2"/>
          <p:cNvSpPr txBox="1">
            <a:spLocks/>
          </p:cNvSpPr>
          <p:nvPr/>
        </p:nvSpPr>
        <p:spPr>
          <a:xfrm>
            <a:off x="7464152" y="1412776"/>
            <a:ext cx="4608512" cy="4892809"/>
          </a:xfrm>
          <a:prstGeom prst="rect">
            <a:avLst/>
          </a:prstGeom>
        </p:spPr>
        <p:txBody>
          <a:bodyPr>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dirty="0" smtClean="0"/>
              <a:t>DBE is working with DWS, COGTA, MISA &amp; SALGA to ensure:</a:t>
            </a:r>
          </a:p>
          <a:p>
            <a:pPr marL="457200" indent="-457200">
              <a:buFont typeface="+mj-lt"/>
              <a:buAutoNum type="arabicPeriod"/>
            </a:pPr>
            <a:r>
              <a:rPr lang="en-GB" sz="2800" dirty="0" smtClean="0"/>
              <a:t>One-on-one link between school and water supply solution</a:t>
            </a:r>
          </a:p>
          <a:p>
            <a:pPr marL="457200" indent="-457200">
              <a:buFont typeface="+mj-lt"/>
              <a:buAutoNum type="arabicPeriod"/>
            </a:pPr>
            <a:r>
              <a:rPr lang="en-GB" sz="2800" dirty="0" smtClean="0"/>
              <a:t>Clear role definition between PED, DPW &amp; Municipalities</a:t>
            </a:r>
          </a:p>
          <a:p>
            <a:pPr marL="457200" indent="-457200">
              <a:buFont typeface="+mj-lt"/>
              <a:buAutoNum type="arabicPeriod"/>
            </a:pPr>
            <a:r>
              <a:rPr lang="en-GB" sz="2800" dirty="0" smtClean="0"/>
              <a:t>Specific arrangement required for on-site solution </a:t>
            </a:r>
          </a:p>
          <a:p>
            <a:pPr marL="457200" indent="-457200">
              <a:buFont typeface="+mj-lt"/>
              <a:buAutoNum type="arabicPeriod"/>
            </a:pPr>
            <a:endParaRPr lang="en-GB" sz="2800" dirty="0"/>
          </a:p>
        </p:txBody>
      </p:sp>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6038990"/>
            <a:ext cx="2207568" cy="836712"/>
          </a:xfrm>
          <a:prstGeom prst="rect">
            <a:avLst/>
          </a:prstGeom>
        </p:spPr>
      </p:pic>
      <p:sp>
        <p:nvSpPr>
          <p:cNvPr id="7" name="TextBox 6"/>
          <p:cNvSpPr txBox="1"/>
          <p:nvPr/>
        </p:nvSpPr>
        <p:spPr>
          <a:xfrm>
            <a:off x="11338560" y="6019800"/>
            <a:ext cx="446072" cy="263098"/>
          </a:xfrm>
          <a:prstGeom prst="rect">
            <a:avLst/>
          </a:prstGeom>
          <a:noFill/>
        </p:spPr>
        <p:txBody>
          <a:bodyPr wrap="square" rtlCol="0">
            <a:spAutoFit/>
          </a:bodyPr>
          <a:lstStyle/>
          <a:p>
            <a:r>
              <a:rPr lang="en-GB" sz="1100" dirty="0" smtClean="0"/>
              <a:t>54</a:t>
            </a:r>
            <a:endParaRPr lang="en-ZA" sz="1100" dirty="0"/>
          </a:p>
        </p:txBody>
      </p:sp>
    </p:spTree>
    <p:extLst>
      <p:ext uri="{BB962C8B-B14F-4D97-AF65-F5344CB8AC3E}">
        <p14:creationId xmlns:p14="http://schemas.microsoft.com/office/powerpoint/2010/main" val="29994136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2" y="0"/>
            <a:ext cx="12071151" cy="1143000"/>
          </a:xfrm>
        </p:spPr>
        <p:txBody>
          <a:bodyPr>
            <a:normAutofit/>
          </a:bodyPr>
          <a:lstStyle/>
          <a:p>
            <a:r>
              <a:rPr lang="en-ZA" sz="6000" b="1" dirty="0" smtClean="0">
                <a:solidFill>
                  <a:schemeClr val="accent2">
                    <a:lumMod val="75000"/>
                  </a:schemeClr>
                </a:solidFill>
                <a:ea typeface="Times New Roman" panose="02020603050405020304" pitchFamily="18" charset="0"/>
              </a:rPr>
              <a:t>EMERGENCY SANITATION : PHASE 1</a:t>
            </a:r>
            <a:endParaRPr lang="en-ZA" sz="6000" b="1" dirty="0">
              <a:solidFill>
                <a:schemeClr val="accent2">
                  <a:lumMod val="75000"/>
                </a:schemeClr>
              </a:solidFill>
              <a:ea typeface="Times New Roman" panose="02020603050405020304" pitchFamily="18"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038990"/>
            <a:ext cx="2207568" cy="836712"/>
          </a:xfrm>
          <a:prstGeom prst="rect">
            <a:avLst/>
          </a:prstGeom>
        </p:spPr>
      </p:pic>
      <p:sp>
        <p:nvSpPr>
          <p:cNvPr id="5" name="Content Placeholder 2"/>
          <p:cNvSpPr txBox="1">
            <a:spLocks/>
          </p:cNvSpPr>
          <p:nvPr/>
        </p:nvSpPr>
        <p:spPr>
          <a:xfrm>
            <a:off x="6312024" y="1412776"/>
            <a:ext cx="5760640" cy="4892809"/>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lgn="just">
              <a:buFont typeface="+mj-lt"/>
              <a:buAutoNum type="arabicPeriod"/>
            </a:pPr>
            <a:r>
              <a:rPr lang="en-GB" sz="2800" dirty="0" smtClean="0"/>
              <a:t>A total of 2 mobile units was installed at 100% of the </a:t>
            </a:r>
            <a:r>
              <a:rPr lang="en-GB" sz="2800" b="1" dirty="0" smtClean="0"/>
              <a:t>1 428 </a:t>
            </a:r>
            <a:r>
              <a:rPr lang="en-GB" sz="2800" dirty="0" smtClean="0"/>
              <a:t>identified schools</a:t>
            </a:r>
          </a:p>
          <a:p>
            <a:pPr marL="457200" indent="-457200" algn="just">
              <a:buFont typeface="+mj-lt"/>
              <a:buAutoNum type="arabicPeriod"/>
            </a:pPr>
            <a:r>
              <a:rPr lang="en-GB" sz="2800" dirty="0" smtClean="0"/>
              <a:t>This is currently being topped up to </a:t>
            </a:r>
            <a:r>
              <a:rPr lang="en-GB" sz="2800" b="1" dirty="0" smtClean="0"/>
              <a:t>4 mobile units </a:t>
            </a:r>
            <a:r>
              <a:rPr lang="en-GB" sz="2800" dirty="0" smtClean="0"/>
              <a:t>per school (50% complete)</a:t>
            </a:r>
          </a:p>
          <a:p>
            <a:pPr marL="457200" indent="-457200" algn="just">
              <a:buFont typeface="+mj-lt"/>
              <a:buAutoNum type="arabicPeriod"/>
            </a:pPr>
            <a:r>
              <a:rPr lang="en-GB" sz="2800" dirty="0" smtClean="0"/>
              <a:t>Rental agreements include </a:t>
            </a:r>
            <a:r>
              <a:rPr lang="en-GB" sz="2800" b="1" dirty="0" smtClean="0"/>
              <a:t>weekly servicing of toilets</a:t>
            </a:r>
          </a:p>
          <a:p>
            <a:pPr marL="457200" indent="-457200">
              <a:buFont typeface="+mj-lt"/>
              <a:buAutoNum type="arabicPeriod"/>
            </a:pPr>
            <a:r>
              <a:rPr lang="en-GB" sz="2800" dirty="0" smtClean="0"/>
              <a:t>Day-to-day </a:t>
            </a:r>
            <a:r>
              <a:rPr lang="en-GB" sz="2800" b="1" dirty="0" smtClean="0"/>
              <a:t>cleaning</a:t>
            </a:r>
            <a:r>
              <a:rPr lang="en-GB" sz="2800" dirty="0" smtClean="0"/>
              <a:t> is responsibility of School Management </a:t>
            </a:r>
          </a:p>
          <a:p>
            <a:pPr marL="457200" indent="-457200">
              <a:buFont typeface="+mj-lt"/>
              <a:buAutoNum type="arabicPeriod"/>
            </a:pPr>
            <a:endParaRPr lang="en-GB" sz="2800" dirty="0"/>
          </a:p>
        </p:txBody>
      </p:sp>
      <p:pic>
        <p:nvPicPr>
          <p:cNvPr id="7" name="Picture 6"/>
          <p:cNvPicPr>
            <a:picLocks noChangeAspect="1"/>
          </p:cNvPicPr>
          <p:nvPr/>
        </p:nvPicPr>
        <p:blipFill rotWithShape="1">
          <a:blip r:embed="rId3"/>
          <a:srcRect l="15761" t="20745" r="21067" b="30121"/>
          <a:stretch/>
        </p:blipFill>
        <p:spPr>
          <a:xfrm>
            <a:off x="551384" y="2492896"/>
            <a:ext cx="5544616" cy="2520280"/>
          </a:xfrm>
          <a:prstGeom prst="rect">
            <a:avLst/>
          </a:prstGeom>
        </p:spPr>
      </p:pic>
      <p:sp>
        <p:nvSpPr>
          <p:cNvPr id="6" name="TextBox 5"/>
          <p:cNvSpPr txBox="1"/>
          <p:nvPr/>
        </p:nvSpPr>
        <p:spPr>
          <a:xfrm>
            <a:off x="11338560" y="6019800"/>
            <a:ext cx="446072" cy="263098"/>
          </a:xfrm>
          <a:prstGeom prst="rect">
            <a:avLst/>
          </a:prstGeom>
          <a:noFill/>
        </p:spPr>
        <p:txBody>
          <a:bodyPr wrap="square" rtlCol="0">
            <a:spAutoFit/>
          </a:bodyPr>
          <a:lstStyle/>
          <a:p>
            <a:r>
              <a:rPr lang="en-GB" sz="1100" dirty="0" smtClean="0"/>
              <a:t>55</a:t>
            </a:r>
            <a:endParaRPr lang="en-ZA" sz="1100" dirty="0"/>
          </a:p>
        </p:txBody>
      </p:sp>
    </p:spTree>
    <p:extLst>
      <p:ext uri="{BB962C8B-B14F-4D97-AF65-F5344CB8AC3E}">
        <p14:creationId xmlns:p14="http://schemas.microsoft.com/office/powerpoint/2010/main" val="13470639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7200" b="1" dirty="0" smtClean="0">
                <a:solidFill>
                  <a:schemeClr val="accent2">
                    <a:lumMod val="75000"/>
                  </a:schemeClr>
                </a:solidFill>
                <a:ea typeface="Times New Roman" panose="02020603050405020304" pitchFamily="18" charset="0"/>
              </a:rPr>
              <a:t>SANITATION : CHALLENGES</a:t>
            </a:r>
            <a:endParaRPr lang="en-GB" sz="7200" b="1" dirty="0">
              <a:solidFill>
                <a:schemeClr val="accent2">
                  <a:lumMod val="75000"/>
                </a:schemeClr>
              </a:solidFill>
              <a:ea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E2C0AE55-7E06-4976-960B-3D98813CB3CF}" type="slidenum">
              <a:rPr lang="en-ZA" smtClean="0">
                <a:solidFill>
                  <a:prstClr val="black">
                    <a:tint val="75000"/>
                  </a:prstClr>
                </a:solidFill>
              </a:rPr>
              <a:pPr/>
              <a:t>57</a:t>
            </a:fld>
            <a:endParaRPr lang="en-ZA" dirty="0">
              <a:solidFill>
                <a:prstClr val="black">
                  <a:tint val="75000"/>
                </a:prstClr>
              </a:solidFill>
            </a:endParaRPr>
          </a:p>
        </p:txBody>
      </p:sp>
      <p:sp>
        <p:nvSpPr>
          <p:cNvPr id="7" name="Content Placeholder 2"/>
          <p:cNvSpPr txBox="1">
            <a:spLocks/>
          </p:cNvSpPr>
          <p:nvPr/>
        </p:nvSpPr>
        <p:spPr>
          <a:xfrm>
            <a:off x="5447928" y="1412776"/>
            <a:ext cx="6744072" cy="489280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lgn="just">
              <a:buFont typeface="+mj-lt"/>
              <a:buAutoNum type="arabicPeriod"/>
            </a:pPr>
            <a:r>
              <a:rPr lang="en-GB" sz="2800" dirty="0"/>
              <a:t>Reliability of </a:t>
            </a:r>
            <a:r>
              <a:rPr lang="en-GB" sz="2800" b="1" dirty="0"/>
              <a:t>Provincial data </a:t>
            </a:r>
            <a:r>
              <a:rPr lang="en-GB" sz="2800" dirty="0"/>
              <a:t>(status of </a:t>
            </a:r>
            <a:r>
              <a:rPr lang="en-GB" sz="2800" dirty="0" smtClean="0"/>
              <a:t>sanitation, </a:t>
            </a:r>
            <a:r>
              <a:rPr lang="en-GB" sz="2800" dirty="0"/>
              <a:t>availability of </a:t>
            </a:r>
            <a:r>
              <a:rPr lang="en-GB" sz="2800" dirty="0" smtClean="0"/>
              <a:t>toilets)</a:t>
            </a:r>
            <a:endParaRPr lang="en-GB" sz="2800" dirty="0"/>
          </a:p>
          <a:p>
            <a:pPr marL="457200" indent="-457200" algn="just">
              <a:buFont typeface="+mj-lt"/>
              <a:buAutoNum type="arabicPeriod"/>
            </a:pPr>
            <a:r>
              <a:rPr lang="en-GB" sz="2800" dirty="0" smtClean="0"/>
              <a:t>Schools expected </a:t>
            </a:r>
            <a:r>
              <a:rPr lang="en-GB" sz="2800" b="1" dirty="0" smtClean="0"/>
              <a:t>full complement </a:t>
            </a:r>
            <a:r>
              <a:rPr lang="en-GB" sz="2800" dirty="0" smtClean="0"/>
              <a:t>permanent toilets</a:t>
            </a:r>
            <a:endParaRPr lang="en-GB" sz="2800" dirty="0"/>
          </a:p>
          <a:p>
            <a:pPr marL="457200" indent="-457200" algn="just">
              <a:buFont typeface="+mj-lt"/>
              <a:buAutoNum type="arabicPeriod"/>
            </a:pPr>
            <a:r>
              <a:rPr lang="en-GB" sz="2800" b="1" dirty="0"/>
              <a:t>Business forums </a:t>
            </a:r>
            <a:r>
              <a:rPr lang="en-GB" sz="2800" dirty="0"/>
              <a:t>expected exclusive opportunities</a:t>
            </a:r>
          </a:p>
          <a:p>
            <a:pPr marL="457200" indent="-457200" algn="just">
              <a:buFont typeface="+mj-lt"/>
              <a:buAutoNum type="arabicPeriod"/>
            </a:pPr>
            <a:r>
              <a:rPr lang="en-GB" sz="2800" dirty="0" smtClean="0"/>
              <a:t>Municipalities </a:t>
            </a:r>
            <a:r>
              <a:rPr lang="en-GB" sz="2800" b="1" dirty="0" smtClean="0"/>
              <a:t>reluctant</a:t>
            </a:r>
            <a:r>
              <a:rPr lang="en-GB" sz="2800" dirty="0" smtClean="0"/>
              <a:t> to accept sewage disposal</a:t>
            </a:r>
            <a:endParaRPr lang="en-GB" sz="2800" dirty="0"/>
          </a:p>
          <a:p>
            <a:pPr marL="457200" indent="-457200" algn="just">
              <a:buFont typeface="+mj-lt"/>
              <a:buAutoNum type="arabicPeriod"/>
            </a:pPr>
            <a:r>
              <a:rPr lang="en-GB" sz="2800" dirty="0"/>
              <a:t>Availability of </a:t>
            </a:r>
            <a:r>
              <a:rPr lang="en-GB" sz="2800" b="1" dirty="0" smtClean="0"/>
              <a:t>good quality mobile toilets </a:t>
            </a:r>
            <a:r>
              <a:rPr lang="en-GB" sz="2800" dirty="0" smtClean="0"/>
              <a:t>in the market</a:t>
            </a:r>
            <a:endParaRPr lang="en-GB" sz="2800" dirty="0"/>
          </a:p>
          <a:p>
            <a:pPr marL="457200" indent="-457200">
              <a:buFont typeface="+mj-lt"/>
              <a:buAutoNum type="arabicPeriod"/>
            </a:pPr>
            <a:endParaRPr lang="en-GB" sz="2800" dirty="0" smtClean="0"/>
          </a:p>
          <a:p>
            <a:pPr marL="457200" indent="-457200">
              <a:buFont typeface="+mj-lt"/>
              <a:buAutoNum type="arabicPeriod"/>
            </a:pPr>
            <a:endParaRPr lang="en-GB" sz="2800" dirty="0" smtClean="0"/>
          </a:p>
          <a:p>
            <a:pPr marL="457200" indent="-457200">
              <a:buFont typeface="+mj-lt"/>
              <a:buAutoNum type="arabicPeriod"/>
            </a:pPr>
            <a:endParaRPr lang="en-GB" sz="2800" dirty="0"/>
          </a:p>
        </p:txBody>
      </p:sp>
      <p:pic>
        <p:nvPicPr>
          <p:cNvPr id="6" name="Picture 5"/>
          <p:cNvPicPr>
            <a:picLocks noChangeAspect="1"/>
          </p:cNvPicPr>
          <p:nvPr/>
        </p:nvPicPr>
        <p:blipFill rotWithShape="1">
          <a:blip r:embed="rId2"/>
          <a:srcRect l="28375" t="22731" r="32610" b="31870"/>
          <a:stretch/>
        </p:blipFill>
        <p:spPr>
          <a:xfrm>
            <a:off x="613754" y="2348880"/>
            <a:ext cx="4330118" cy="2834259"/>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038990"/>
            <a:ext cx="2207568" cy="836712"/>
          </a:xfrm>
          <a:prstGeom prst="rect">
            <a:avLst/>
          </a:prstGeom>
        </p:spPr>
      </p:pic>
    </p:spTree>
    <p:extLst>
      <p:ext uri="{BB962C8B-B14F-4D97-AF65-F5344CB8AC3E}">
        <p14:creationId xmlns:p14="http://schemas.microsoft.com/office/powerpoint/2010/main" val="41400682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191344" y="1916832"/>
          <a:ext cx="7056784" cy="4450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a:spLocks noGrp="1"/>
          </p:cNvSpPr>
          <p:nvPr>
            <p:ph type="title"/>
          </p:nvPr>
        </p:nvSpPr>
        <p:spPr>
          <a:xfrm>
            <a:off x="191344" y="1"/>
            <a:ext cx="12000656" cy="1196752"/>
          </a:xfrm>
        </p:spPr>
        <p:txBody>
          <a:bodyPr>
            <a:noAutofit/>
          </a:bodyPr>
          <a:lstStyle/>
          <a:p>
            <a:r>
              <a:rPr lang="en-GB" sz="6000" b="1" dirty="0" smtClean="0">
                <a:solidFill>
                  <a:schemeClr val="accent2">
                    <a:lumMod val="75000"/>
                  </a:schemeClr>
                </a:solidFill>
                <a:ea typeface="Times New Roman" panose="02020603050405020304" pitchFamily="18" charset="0"/>
              </a:rPr>
              <a:t>SANITATION : LONG TERM SOLUTION</a:t>
            </a:r>
            <a:endParaRPr lang="en-GB" sz="6000" b="1" dirty="0">
              <a:solidFill>
                <a:schemeClr val="accent2">
                  <a:lumMod val="75000"/>
                </a:schemeClr>
              </a:solidFill>
              <a:ea typeface="Times New Roman" panose="02020603050405020304" pitchFamily="18" charset="0"/>
            </a:endParaRPr>
          </a:p>
        </p:txBody>
      </p:sp>
      <p:sp>
        <p:nvSpPr>
          <p:cNvPr id="5" name="Content Placeholder 2"/>
          <p:cNvSpPr txBox="1">
            <a:spLocks/>
          </p:cNvSpPr>
          <p:nvPr/>
        </p:nvSpPr>
        <p:spPr>
          <a:xfrm>
            <a:off x="7464152" y="1412776"/>
            <a:ext cx="4536504" cy="4892809"/>
          </a:xfrm>
          <a:prstGeom prst="rect">
            <a:avLst/>
          </a:prstGeom>
        </p:spPr>
        <p:txBody>
          <a:bodyPr>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dirty="0" smtClean="0"/>
              <a:t>DBE is working with DWS, COGTA, MISA &amp; SALGA to ensure:</a:t>
            </a:r>
          </a:p>
          <a:p>
            <a:pPr marL="457200" indent="-457200">
              <a:buFont typeface="+mj-lt"/>
              <a:buAutoNum type="arabicPeriod"/>
            </a:pPr>
            <a:r>
              <a:rPr lang="en-GB" sz="2800" dirty="0" smtClean="0"/>
              <a:t>One-on-one link between school and sanitation solution</a:t>
            </a:r>
          </a:p>
          <a:p>
            <a:pPr marL="457200" indent="-457200">
              <a:buFont typeface="+mj-lt"/>
              <a:buAutoNum type="arabicPeriod"/>
            </a:pPr>
            <a:r>
              <a:rPr lang="en-GB" sz="2800" dirty="0" smtClean="0"/>
              <a:t>Clear role definition between PED, DPW &amp; Municipalities</a:t>
            </a:r>
          </a:p>
          <a:p>
            <a:pPr marL="457200" indent="-457200">
              <a:buFont typeface="+mj-lt"/>
              <a:buAutoNum type="arabicPeriod"/>
            </a:pPr>
            <a:r>
              <a:rPr lang="en-GB" sz="2800" dirty="0" smtClean="0"/>
              <a:t>Specific arrangement required for on-site solution </a:t>
            </a:r>
          </a:p>
          <a:p>
            <a:pPr marL="0" indent="0">
              <a:buNone/>
            </a:pPr>
            <a:endParaRPr lang="en-GB" sz="2800" dirty="0"/>
          </a:p>
        </p:txBody>
      </p:sp>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6038990"/>
            <a:ext cx="2207568" cy="836712"/>
          </a:xfrm>
          <a:prstGeom prst="rect">
            <a:avLst/>
          </a:prstGeom>
        </p:spPr>
      </p:pic>
      <p:sp>
        <p:nvSpPr>
          <p:cNvPr id="7" name="TextBox 6"/>
          <p:cNvSpPr txBox="1"/>
          <p:nvPr/>
        </p:nvSpPr>
        <p:spPr>
          <a:xfrm>
            <a:off x="10056440" y="6019800"/>
            <a:ext cx="1872208" cy="430887"/>
          </a:xfrm>
          <a:prstGeom prst="rect">
            <a:avLst/>
          </a:prstGeom>
          <a:noFill/>
        </p:spPr>
        <p:txBody>
          <a:bodyPr wrap="square" rtlCol="0">
            <a:spAutoFit/>
          </a:bodyPr>
          <a:lstStyle/>
          <a:p>
            <a:endParaRPr lang="en-GB" sz="1100" dirty="0" smtClean="0"/>
          </a:p>
          <a:p>
            <a:r>
              <a:rPr lang="en-GB" sz="1100" dirty="0" smtClean="0"/>
              <a:t>57</a:t>
            </a:r>
            <a:endParaRPr lang="en-ZA" sz="1100" dirty="0"/>
          </a:p>
        </p:txBody>
      </p:sp>
    </p:spTree>
    <p:extLst>
      <p:ext uri="{BB962C8B-B14F-4D97-AF65-F5344CB8AC3E}">
        <p14:creationId xmlns:p14="http://schemas.microsoft.com/office/powerpoint/2010/main" val="18541317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0" y="314162"/>
            <a:ext cx="12192000" cy="5635118"/>
          </a:xfrm>
        </p:spPr>
        <p:txBody>
          <a:bodyPr>
            <a:noAutofit/>
          </a:bodyPr>
          <a:lstStyle/>
          <a:p>
            <a:r>
              <a:rPr lang="en-ZA" b="1"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ZA" b="1"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b="1" i="1" dirty="0" smtClean="0">
                <a:solidFill>
                  <a:schemeClr val="accent2">
                    <a:lumMod val="75000"/>
                  </a:schemeClr>
                </a:solidFill>
                <a:ea typeface="Times New Roman" panose="02020603050405020304" pitchFamily="18" charset="0"/>
              </a:rPr>
              <a:t> </a:t>
            </a:r>
            <a:r>
              <a:rPr lang="en-GB" sz="6000" b="1" dirty="0" smtClean="0">
                <a:solidFill>
                  <a:schemeClr val="accent2">
                    <a:lumMod val="75000"/>
                  </a:schemeClr>
                </a:solidFill>
                <a:ea typeface="Times New Roman" panose="02020603050405020304" pitchFamily="18" charset="0"/>
              </a:rPr>
              <a:t>THE DEPARTMENT’S ROLE IN ADVANCING BROAD-BASED BLACK ECONOMIC EMPOWERMENT IN SOUTH AFRICA THROUGH THE BILL</a:t>
            </a:r>
            <a:r>
              <a:rPr lang="en-ZA" b="1"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ZA" b="1"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ZA" sz="3600" b="1" i="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9336" y="6140818"/>
            <a:ext cx="2088232" cy="717182"/>
          </a:xfrm>
          <a:prstGeom prst="rect">
            <a:avLst/>
          </a:prstGeom>
        </p:spPr>
      </p:pic>
      <p:sp>
        <p:nvSpPr>
          <p:cNvPr id="5" name="Rectangle 4"/>
          <p:cNvSpPr/>
          <p:nvPr/>
        </p:nvSpPr>
        <p:spPr>
          <a:xfrm>
            <a:off x="4662380" y="37163"/>
            <a:ext cx="263213" cy="276999"/>
          </a:xfrm>
          <a:prstGeom prst="rect">
            <a:avLst/>
          </a:prstGeom>
        </p:spPr>
        <p:txBody>
          <a:bodyPr wrap="none">
            <a:spAutoFit/>
          </a:bodyPr>
          <a:lstStyle/>
          <a:p>
            <a:pPr algn="r">
              <a:defRPr/>
            </a:pPr>
            <a:fld id="{9DC7CBB9-8A01-486D-A115-199A907CBFA4}" type="slidenum">
              <a:rPr lang="en-ZA" sz="1200">
                <a:solidFill>
                  <a:srgbClr val="898989"/>
                </a:solidFill>
                <a:latin typeface="Calibri"/>
              </a:rPr>
              <a:pPr algn="r">
                <a:defRPr/>
              </a:pPr>
              <a:t>59</a:t>
            </a:fld>
            <a:endParaRPr lang="en-ZA" sz="1200" dirty="0">
              <a:solidFill>
                <a:srgbClr val="898989"/>
              </a:solidFill>
              <a:latin typeface="Calibri"/>
            </a:endParaRPr>
          </a:p>
        </p:txBody>
      </p:sp>
      <p:sp>
        <p:nvSpPr>
          <p:cNvPr id="6" name="TextBox 5"/>
          <p:cNvSpPr txBox="1"/>
          <p:nvPr/>
        </p:nvSpPr>
        <p:spPr>
          <a:xfrm>
            <a:off x="11136560" y="6019800"/>
            <a:ext cx="792088" cy="261610"/>
          </a:xfrm>
          <a:prstGeom prst="rect">
            <a:avLst/>
          </a:prstGeom>
          <a:noFill/>
        </p:spPr>
        <p:txBody>
          <a:bodyPr wrap="square" rtlCol="0">
            <a:spAutoFit/>
          </a:bodyPr>
          <a:lstStyle/>
          <a:p>
            <a:r>
              <a:rPr lang="en-GB" sz="1100" dirty="0" smtClean="0"/>
              <a:t>58</a:t>
            </a:r>
            <a:endParaRPr lang="en-ZA" sz="1100" dirty="0"/>
          </a:p>
        </p:txBody>
      </p:sp>
    </p:spTree>
    <p:custDataLst>
      <p:tags r:id="rId1"/>
    </p:custDataLst>
    <p:extLst>
      <p:ext uri="{BB962C8B-B14F-4D97-AF65-F5344CB8AC3E}">
        <p14:creationId xmlns:p14="http://schemas.microsoft.com/office/powerpoint/2010/main" val="1694555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2008"/>
            <a:ext cx="11640616" cy="908720"/>
          </a:xfrm>
        </p:spPr>
        <p:txBody>
          <a:bodyPr>
            <a:noAutofit/>
          </a:bodyPr>
          <a:lstStyle/>
          <a:p>
            <a:r>
              <a:rPr lang="en-US" sz="4000" b="1" dirty="0">
                <a:solidFill>
                  <a:schemeClr val="accent2">
                    <a:lumMod val="75000"/>
                  </a:schemeClr>
                </a:solidFill>
              </a:rPr>
              <a:t>2018/19 </a:t>
            </a:r>
            <a:r>
              <a:rPr lang="en-US" sz="4000" b="1" u="sng" dirty="0">
                <a:solidFill>
                  <a:schemeClr val="accent2">
                    <a:lumMod val="75000"/>
                  </a:schemeClr>
                </a:solidFill>
              </a:rPr>
              <a:t>Validated </a:t>
            </a:r>
            <a:r>
              <a:rPr lang="en-US" sz="4000" b="1" u="sng" dirty="0" smtClean="0">
                <a:solidFill>
                  <a:schemeClr val="accent2">
                    <a:lumMod val="75000"/>
                  </a:schemeClr>
                </a:solidFill>
              </a:rPr>
              <a:t>Q4</a:t>
            </a:r>
            <a:r>
              <a:rPr lang="en-US" sz="4000" b="1" dirty="0" smtClean="0">
                <a:solidFill>
                  <a:schemeClr val="accent2">
                    <a:lumMod val="75000"/>
                  </a:schemeClr>
                </a:solidFill>
              </a:rPr>
              <a:t> </a:t>
            </a:r>
            <a:r>
              <a:rPr lang="en-US" sz="4000" b="1" dirty="0">
                <a:solidFill>
                  <a:schemeClr val="accent2">
                    <a:lumMod val="75000"/>
                  </a:schemeClr>
                </a:solidFill>
              </a:rPr>
              <a:t>STATUS BAR FOR INDICATORS</a:t>
            </a:r>
            <a:endParaRPr lang="en-ZA" sz="4000" b="1" dirty="0">
              <a:solidFill>
                <a:schemeClr val="accent2">
                  <a:lumMod val="75000"/>
                </a:schemeClr>
              </a:solidFill>
            </a:endParaRPr>
          </a:p>
        </p:txBody>
      </p:sp>
      <p:sp>
        <p:nvSpPr>
          <p:cNvPr id="3" name="Content Placeholder 2"/>
          <p:cNvSpPr>
            <a:spLocks noGrp="1"/>
          </p:cNvSpPr>
          <p:nvPr>
            <p:ph idx="1"/>
          </p:nvPr>
        </p:nvSpPr>
        <p:spPr/>
        <p:txBody>
          <a:bodyPr>
            <a:normAutofit/>
          </a:bodyPr>
          <a:lstStyle/>
          <a:p>
            <a:pPr algn="just">
              <a:buNone/>
              <a:defRPr/>
            </a:pPr>
            <a:r>
              <a:rPr lang="en-ZA" sz="2000" dirty="0"/>
              <a:t> </a:t>
            </a:r>
            <a:endParaRPr lang="en-US" sz="1800" b="1" dirty="0"/>
          </a:p>
          <a:p>
            <a:endParaRPr lang="en-ZA" dirty="0"/>
          </a:p>
        </p:txBody>
      </p:sp>
      <p:sp>
        <p:nvSpPr>
          <p:cNvPr id="6" name="Slide Number Placeholder 5"/>
          <p:cNvSpPr>
            <a:spLocks noGrp="1"/>
          </p:cNvSpPr>
          <p:nvPr>
            <p:ph type="sldNum" sz="quarter" idx="4294967295"/>
          </p:nvPr>
        </p:nvSpPr>
        <p:spPr/>
        <p:txBody>
          <a:bodyPr/>
          <a:lstStyle/>
          <a:p>
            <a:fld id="{E2C0AE55-7E06-4976-960B-3D98813CB3CF}" type="slidenum">
              <a:rPr lang="en-ZA" smtClean="0"/>
              <a:pPr/>
              <a:t>6</a:t>
            </a:fld>
            <a:endParaRPr lang="en-ZA" dirty="0"/>
          </a:p>
        </p:txBody>
      </p:sp>
      <p:sp>
        <p:nvSpPr>
          <p:cNvPr id="4" name="Rectangle 20"/>
          <p:cNvSpPr txBox="1">
            <a:spLocks noChangeArrowheads="1"/>
          </p:cNvSpPr>
          <p:nvPr/>
        </p:nvSpPr>
        <p:spPr bwMode="auto">
          <a:xfrm>
            <a:off x="1524000" y="5549634"/>
            <a:ext cx="9144000" cy="1335750"/>
          </a:xfrm>
          <a:prstGeom prst="rect">
            <a:avLst/>
          </a:prstGeom>
          <a:solidFill>
            <a:schemeClr val="tx1">
              <a:lumMod val="75000"/>
              <a:lumOff val="25000"/>
            </a:schemeClr>
          </a:solid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lnSpc>
                <a:spcPct val="115000"/>
              </a:lnSpc>
            </a:pPr>
            <a:r>
              <a:rPr lang="en-ZA" sz="1600" b="1" dirty="0">
                <a:solidFill>
                  <a:srgbClr val="FFFFFF"/>
                </a:solidFill>
                <a:latin typeface="Arial" panose="020B0604020202020204" pitchFamily="34" charset="0"/>
                <a:ea typeface="Times New Roman"/>
                <a:cs typeface="Arial" panose="020B0604020202020204" pitchFamily="34" charset="0"/>
              </a:rPr>
              <a:t>All Annual Targets are WHITE unless </a:t>
            </a:r>
            <a:r>
              <a:rPr lang="en-ZA" sz="1600" b="1" u="sng" dirty="0">
                <a:solidFill>
                  <a:srgbClr val="00B050"/>
                </a:solidFill>
                <a:latin typeface="Arial" panose="020B0604020202020204" pitchFamily="34" charset="0"/>
                <a:ea typeface="Times New Roman"/>
                <a:cs typeface="Arial" panose="020B0604020202020204" pitchFamily="34" charset="0"/>
              </a:rPr>
              <a:t>fully achieved</a:t>
            </a:r>
            <a:r>
              <a:rPr lang="en-ZA" sz="1600" b="1" dirty="0">
                <a:solidFill>
                  <a:srgbClr val="FFFFFF"/>
                </a:solidFill>
                <a:latin typeface="Arial" panose="020B0604020202020204" pitchFamily="34" charset="0"/>
                <a:ea typeface="Times New Roman"/>
                <a:cs typeface="Arial" panose="020B0604020202020204" pitchFamily="34" charset="0"/>
              </a:rPr>
              <a:t>.</a:t>
            </a:r>
            <a:endParaRPr lang="en-ZA" sz="1600" b="1" dirty="0">
              <a:latin typeface="Arial" panose="020B0604020202020204" pitchFamily="34" charset="0"/>
              <a:ea typeface="Calibri"/>
              <a:cs typeface="Arial" panose="020B0604020202020204" pitchFamily="34" charset="0"/>
            </a:endParaRPr>
          </a:p>
          <a:p>
            <a:pPr>
              <a:lnSpc>
                <a:spcPct val="115000"/>
              </a:lnSpc>
            </a:pPr>
            <a:r>
              <a:rPr lang="en-ZA" sz="1600" b="1" dirty="0">
                <a:solidFill>
                  <a:srgbClr val="FF0000"/>
                </a:solidFill>
                <a:latin typeface="Arial" panose="020B0604020202020204" pitchFamily="34" charset="0"/>
                <a:ea typeface="Times New Roman"/>
                <a:cs typeface="Arial" panose="020B0604020202020204" pitchFamily="34" charset="0"/>
              </a:rPr>
              <a:t>Where 50% of the target has not been achieved, the status is reflected as RED. </a:t>
            </a:r>
            <a:endParaRPr lang="en-ZA" sz="1600" b="1" dirty="0">
              <a:latin typeface="Arial" panose="020B0604020202020204" pitchFamily="34" charset="0"/>
              <a:ea typeface="Calibri"/>
              <a:cs typeface="Arial" panose="020B0604020202020204" pitchFamily="34" charset="0"/>
            </a:endParaRPr>
          </a:p>
          <a:p>
            <a:pPr eaLnBrk="0" fontAlgn="base" hangingPunct="0">
              <a:lnSpc>
                <a:spcPct val="115000"/>
              </a:lnSpc>
            </a:pPr>
            <a:r>
              <a:rPr lang="en-ZA" sz="1600" b="1" dirty="0">
                <a:solidFill>
                  <a:srgbClr val="FFC000"/>
                </a:solidFill>
                <a:latin typeface="Arial" panose="020B0604020202020204" pitchFamily="34" charset="0"/>
                <a:ea typeface="Times New Roman"/>
                <a:cs typeface="Arial" panose="020B0604020202020204" pitchFamily="34" charset="0"/>
              </a:rPr>
              <a:t>Where 50% or more of the target has been realised, the status is reflected as AMBER.</a:t>
            </a:r>
            <a:endParaRPr lang="en-ZA" sz="1600" b="1" dirty="0">
              <a:latin typeface="Arial" panose="020B0604020202020204" pitchFamily="34" charset="0"/>
              <a:ea typeface="Calibri"/>
              <a:cs typeface="Arial" panose="020B0604020202020204" pitchFamily="34" charset="0"/>
            </a:endParaRPr>
          </a:p>
          <a:p>
            <a:r>
              <a:rPr lang="en-ZA" sz="1600" b="1" dirty="0">
                <a:solidFill>
                  <a:srgbClr val="00B050"/>
                </a:solidFill>
                <a:latin typeface="Arial" panose="020B0604020202020204" pitchFamily="34" charset="0"/>
                <a:ea typeface="Times New Roman"/>
                <a:cs typeface="Arial" panose="020B0604020202020204" pitchFamily="34" charset="0"/>
              </a:rPr>
              <a:t>Where the target has been </a:t>
            </a:r>
            <a:r>
              <a:rPr lang="en-ZA" sz="1600" b="1" u="sng" dirty="0">
                <a:solidFill>
                  <a:srgbClr val="00B050"/>
                </a:solidFill>
                <a:latin typeface="Arial" panose="020B0604020202020204" pitchFamily="34" charset="0"/>
                <a:ea typeface="Times New Roman"/>
                <a:cs typeface="Arial" panose="020B0604020202020204" pitchFamily="34" charset="0"/>
              </a:rPr>
              <a:t>fully achieved</a:t>
            </a:r>
            <a:r>
              <a:rPr lang="en-ZA" sz="1600" b="1" dirty="0">
                <a:solidFill>
                  <a:srgbClr val="00B050"/>
                </a:solidFill>
                <a:latin typeface="Arial" panose="020B0604020202020204" pitchFamily="34" charset="0"/>
                <a:ea typeface="Times New Roman"/>
                <a:cs typeface="Arial" panose="020B0604020202020204" pitchFamily="34" charset="0"/>
              </a:rPr>
              <a:t>, the status is reflected as GREEN</a:t>
            </a:r>
            <a:r>
              <a:rPr lang="en-ZA" sz="1600" b="1" dirty="0">
                <a:solidFill>
                  <a:srgbClr val="00B050"/>
                </a:solidFill>
                <a:ea typeface="Times New Roman"/>
                <a:cs typeface="Times New Roman"/>
              </a:rPr>
              <a:t>.</a:t>
            </a:r>
            <a:endParaRPr lang="en-ZA" sz="1600" b="1" dirty="0">
              <a:solidFill>
                <a:srgbClr val="00B050"/>
              </a:solidFill>
              <a:cs typeface="Arial"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525366365"/>
              </p:ext>
            </p:extLst>
          </p:nvPr>
        </p:nvGraphicFramePr>
        <p:xfrm>
          <a:off x="119339" y="1350864"/>
          <a:ext cx="11881314" cy="2991429"/>
        </p:xfrm>
        <a:graphic>
          <a:graphicData uri="http://schemas.openxmlformats.org/drawingml/2006/table">
            <a:tbl>
              <a:tblPr/>
              <a:tblGrid>
                <a:gridCol w="1523705">
                  <a:extLst>
                    <a:ext uri="{9D8B030D-6E8A-4147-A177-3AD203B41FA5}">
                      <a16:colId xmlns:a16="http://schemas.microsoft.com/office/drawing/2014/main" val="1520780284"/>
                    </a:ext>
                  </a:extLst>
                </a:gridCol>
                <a:gridCol w="1523705">
                  <a:extLst>
                    <a:ext uri="{9D8B030D-6E8A-4147-A177-3AD203B41FA5}">
                      <a16:colId xmlns:a16="http://schemas.microsoft.com/office/drawing/2014/main" val="2594054421"/>
                    </a:ext>
                  </a:extLst>
                </a:gridCol>
                <a:gridCol w="1523705">
                  <a:extLst>
                    <a:ext uri="{9D8B030D-6E8A-4147-A177-3AD203B41FA5}">
                      <a16:colId xmlns:a16="http://schemas.microsoft.com/office/drawing/2014/main" val="4016675918"/>
                    </a:ext>
                  </a:extLst>
                </a:gridCol>
                <a:gridCol w="1523705">
                  <a:extLst>
                    <a:ext uri="{9D8B030D-6E8A-4147-A177-3AD203B41FA5}">
                      <a16:colId xmlns:a16="http://schemas.microsoft.com/office/drawing/2014/main" val="3596220946"/>
                    </a:ext>
                  </a:extLst>
                </a:gridCol>
                <a:gridCol w="1523705">
                  <a:extLst>
                    <a:ext uri="{9D8B030D-6E8A-4147-A177-3AD203B41FA5}">
                      <a16:colId xmlns:a16="http://schemas.microsoft.com/office/drawing/2014/main" val="4063040524"/>
                    </a:ext>
                  </a:extLst>
                </a:gridCol>
                <a:gridCol w="1523705">
                  <a:extLst>
                    <a:ext uri="{9D8B030D-6E8A-4147-A177-3AD203B41FA5}">
                      <a16:colId xmlns:a16="http://schemas.microsoft.com/office/drawing/2014/main" val="3020388447"/>
                    </a:ext>
                  </a:extLst>
                </a:gridCol>
                <a:gridCol w="1523705">
                  <a:extLst>
                    <a:ext uri="{9D8B030D-6E8A-4147-A177-3AD203B41FA5}">
                      <a16:colId xmlns:a16="http://schemas.microsoft.com/office/drawing/2014/main" val="305726052"/>
                    </a:ext>
                  </a:extLst>
                </a:gridCol>
                <a:gridCol w="1215379">
                  <a:extLst>
                    <a:ext uri="{9D8B030D-6E8A-4147-A177-3AD203B41FA5}">
                      <a16:colId xmlns:a16="http://schemas.microsoft.com/office/drawing/2014/main" val="2842375158"/>
                    </a:ext>
                  </a:extLst>
                </a:gridCol>
              </a:tblGrid>
              <a:tr h="0">
                <a:tc rowSpan="2">
                  <a:txBody>
                    <a:bodyPr/>
                    <a:lstStyle/>
                    <a:p>
                      <a:pPr algn="ctr" fontAlgn="t"/>
                      <a:r>
                        <a:rPr lang="en-ZA" sz="1600" b="1" i="0" u="none" strike="noStrike" dirty="0">
                          <a:solidFill>
                            <a:srgbClr val="000000"/>
                          </a:solidFill>
                          <a:effectLst/>
                          <a:latin typeface="Arial" panose="020B0604020202020204" pitchFamily="34" charset="0"/>
                        </a:rPr>
                        <a:t>Programme </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en-GB" sz="1600" b="1" i="0" u="none" strike="noStrike" dirty="0">
                          <a:solidFill>
                            <a:srgbClr val="000000"/>
                          </a:solidFill>
                          <a:effectLst/>
                          <a:latin typeface="Arial" panose="020B0604020202020204" pitchFamily="34" charset="0"/>
                        </a:rPr>
                        <a:t>No. of indicators per programme </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t"/>
                      <a:r>
                        <a:rPr lang="en-ZA" sz="1600" b="1" i="0" u="none" strike="noStrike" dirty="0">
                          <a:solidFill>
                            <a:srgbClr val="000000"/>
                          </a:solidFill>
                          <a:effectLst/>
                          <a:latin typeface="Arial" panose="020B0604020202020204" pitchFamily="34" charset="0"/>
                        </a:rPr>
                        <a:t>Annual Targets</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t"/>
                      <a:r>
                        <a:rPr lang="en-ZA" sz="1600" b="1" i="0" u="none" strike="noStrike" dirty="0">
                          <a:solidFill>
                            <a:srgbClr val="000000"/>
                          </a:solidFill>
                          <a:effectLst/>
                          <a:latin typeface="Arial" panose="020B0604020202020204" pitchFamily="34" charset="0"/>
                        </a:rPr>
                        <a:t>Quarterly Targets</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t"/>
                      <a:r>
                        <a:rPr lang="en-ZA" sz="1600" b="1" i="0" u="none" strike="noStrike" dirty="0">
                          <a:solidFill>
                            <a:srgbClr val="000000"/>
                          </a:solidFill>
                          <a:effectLst/>
                          <a:latin typeface="Arial" panose="020B0604020202020204" pitchFamily="34" charset="0"/>
                        </a:rPr>
                        <a:t>Bi-annual Targets</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3">
                  <a:txBody>
                    <a:bodyPr/>
                    <a:lstStyle/>
                    <a:p>
                      <a:pPr algn="ctr" fontAlgn="t"/>
                      <a:r>
                        <a:rPr lang="en-ZA" sz="1600" b="1" i="0" u="none" strike="noStrike" dirty="0">
                          <a:solidFill>
                            <a:srgbClr val="000000"/>
                          </a:solidFill>
                          <a:effectLst/>
                          <a:latin typeface="Arial" panose="020B0604020202020204" pitchFamily="34" charset="0"/>
                        </a:rPr>
                        <a:t>Q4 status 2018/19</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121986756"/>
                  </a:ext>
                </a:extLst>
              </a:tr>
              <a:tr h="0">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t"/>
                      <a:r>
                        <a:rPr lang="en-ZA" sz="1600" b="1" i="0" u="none" strike="noStrike" dirty="0">
                          <a:solidFill>
                            <a:srgbClr val="000000"/>
                          </a:solidFill>
                          <a:effectLst/>
                          <a:latin typeface="Arial" panose="020B0604020202020204" pitchFamily="34" charset="0"/>
                        </a:rPr>
                        <a:t>Not achieved</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ZA" sz="1600" b="1" i="0" u="none" strike="noStrike" dirty="0">
                          <a:solidFill>
                            <a:srgbClr val="000000"/>
                          </a:solidFill>
                          <a:effectLst/>
                          <a:latin typeface="Arial" panose="020B0604020202020204" pitchFamily="34" charset="0"/>
                        </a:rPr>
                        <a:t>Partially achieved</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en-ZA" sz="1600" b="1" i="0" u="none" strike="noStrike" dirty="0">
                          <a:solidFill>
                            <a:srgbClr val="000000"/>
                          </a:solidFill>
                          <a:effectLst/>
                          <a:latin typeface="Arial" panose="020B0604020202020204" pitchFamily="34" charset="0"/>
                        </a:rPr>
                        <a:t>Achieved</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084236043"/>
                  </a:ext>
                </a:extLst>
              </a:tr>
              <a:tr h="0">
                <a:tc>
                  <a:txBody>
                    <a:bodyPr/>
                    <a:lstStyle/>
                    <a:p>
                      <a:pPr algn="ctr" fontAlgn="t"/>
                      <a:r>
                        <a:rPr lang="en-ZA" sz="1600" b="1" i="0" u="none" strike="noStrike" dirty="0">
                          <a:solidFill>
                            <a:srgbClr val="000000"/>
                          </a:solidFill>
                          <a:effectLst/>
                          <a:latin typeface="Arial" panose="020B0604020202020204" pitchFamily="34" charset="0"/>
                        </a:rPr>
                        <a:t>One </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3</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2</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1</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 </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 </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1</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67942867"/>
                  </a:ext>
                </a:extLst>
              </a:tr>
              <a:tr h="0">
                <a:tc>
                  <a:txBody>
                    <a:bodyPr/>
                    <a:lstStyle/>
                    <a:p>
                      <a:pPr algn="ctr" fontAlgn="t"/>
                      <a:r>
                        <a:rPr lang="en-ZA" sz="1600" b="1" i="0" u="none" strike="noStrike" dirty="0">
                          <a:solidFill>
                            <a:srgbClr val="000000"/>
                          </a:solidFill>
                          <a:effectLst/>
                          <a:latin typeface="Arial" panose="020B0604020202020204" pitchFamily="34" charset="0"/>
                        </a:rPr>
                        <a:t>Two </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19</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11</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6*</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2</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 </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 </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8</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19608898"/>
                  </a:ext>
                </a:extLst>
              </a:tr>
              <a:tr h="0">
                <a:tc>
                  <a:txBody>
                    <a:bodyPr/>
                    <a:lstStyle/>
                    <a:p>
                      <a:pPr algn="ctr" fontAlgn="t"/>
                      <a:r>
                        <a:rPr lang="en-ZA" sz="1600" b="1" i="0" u="none" strike="noStrike" dirty="0" smtClean="0">
                          <a:solidFill>
                            <a:srgbClr val="000000"/>
                          </a:solidFill>
                          <a:effectLst/>
                          <a:latin typeface="Arial" panose="020B0604020202020204" pitchFamily="34" charset="0"/>
                        </a:rPr>
                        <a:t>   Three </a:t>
                      </a:r>
                      <a:endParaRPr lang="en-ZA" sz="1600" b="1" i="0" u="none" strike="noStrike" dirty="0">
                        <a:solidFill>
                          <a:srgbClr val="000000"/>
                        </a:solidFill>
                        <a:effectLst/>
                        <a:latin typeface="Arial" panose="020B0604020202020204" pitchFamily="34" charset="0"/>
                      </a:endParaRP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10</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8</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2</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 </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 </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2</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79617276"/>
                  </a:ext>
                </a:extLst>
              </a:tr>
              <a:tr h="0">
                <a:tc>
                  <a:txBody>
                    <a:bodyPr/>
                    <a:lstStyle/>
                    <a:p>
                      <a:pPr algn="ctr" fontAlgn="t"/>
                      <a:r>
                        <a:rPr lang="en-ZA" sz="1600" b="1" i="0" u="none" strike="noStrike" dirty="0" smtClean="0">
                          <a:solidFill>
                            <a:srgbClr val="000000"/>
                          </a:solidFill>
                          <a:effectLst/>
                          <a:latin typeface="Arial" panose="020B0604020202020204" pitchFamily="34" charset="0"/>
                        </a:rPr>
                        <a:t>  Four </a:t>
                      </a:r>
                      <a:endParaRPr lang="en-ZA" sz="1600" b="1" i="0" u="none" strike="noStrike" dirty="0">
                        <a:solidFill>
                          <a:srgbClr val="000000"/>
                        </a:solidFill>
                        <a:effectLst/>
                        <a:latin typeface="Arial" panose="020B0604020202020204" pitchFamily="34" charset="0"/>
                      </a:endParaRP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11</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11</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 </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 </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 </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969812644"/>
                  </a:ext>
                </a:extLst>
              </a:tr>
              <a:tr h="0">
                <a:tc>
                  <a:txBody>
                    <a:bodyPr/>
                    <a:lstStyle/>
                    <a:p>
                      <a:pPr algn="ctr" fontAlgn="t"/>
                      <a:r>
                        <a:rPr lang="en-ZA" sz="1600" b="1" i="0" u="none" strike="noStrike" dirty="0" smtClean="0">
                          <a:solidFill>
                            <a:srgbClr val="000000"/>
                          </a:solidFill>
                          <a:effectLst/>
                          <a:latin typeface="Arial" panose="020B0604020202020204" pitchFamily="34" charset="0"/>
                        </a:rPr>
                        <a:t> Five </a:t>
                      </a:r>
                      <a:endParaRPr lang="en-ZA" sz="1600" b="1" i="0" u="none" strike="noStrike" dirty="0">
                        <a:solidFill>
                          <a:srgbClr val="000000"/>
                        </a:solidFill>
                        <a:effectLst/>
                        <a:latin typeface="Arial" panose="020B0604020202020204" pitchFamily="34" charset="0"/>
                      </a:endParaRP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4</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1</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3</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2</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 </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1</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76825600"/>
                  </a:ext>
                </a:extLst>
              </a:tr>
              <a:tr h="0">
                <a:tc>
                  <a:txBody>
                    <a:bodyPr/>
                    <a:lstStyle/>
                    <a:p>
                      <a:pPr algn="ctr" fontAlgn="t"/>
                      <a:r>
                        <a:rPr lang="en-ZA" sz="1600" b="1" i="0" u="none" strike="noStrike" dirty="0">
                          <a:solidFill>
                            <a:srgbClr val="000000"/>
                          </a:solidFill>
                          <a:effectLst/>
                          <a:latin typeface="Arial" panose="020B0604020202020204" pitchFamily="34" charset="0"/>
                        </a:rPr>
                        <a:t>Total distribution</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600" b="0" i="0" u="none" strike="noStrike" dirty="0">
                          <a:solidFill>
                            <a:srgbClr val="000000"/>
                          </a:solidFill>
                          <a:effectLst/>
                          <a:latin typeface="Arial" panose="020B0604020202020204" pitchFamily="34" charset="0"/>
                        </a:rPr>
                        <a:t>47</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600" b="0" i="0" u="none" strike="noStrike" dirty="0">
                          <a:solidFill>
                            <a:srgbClr val="000000"/>
                          </a:solidFill>
                          <a:effectLst/>
                          <a:latin typeface="Arial" panose="020B0604020202020204" pitchFamily="34" charset="0"/>
                        </a:rPr>
                        <a:t>33</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600" b="0" i="0" u="none" strike="noStrike" dirty="0">
                          <a:solidFill>
                            <a:srgbClr val="000000"/>
                          </a:solidFill>
                          <a:effectLst/>
                          <a:latin typeface="Arial" panose="020B0604020202020204" pitchFamily="34" charset="0"/>
                        </a:rPr>
                        <a:t>12</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600" b="0" i="0" u="none" strike="noStrike" dirty="0">
                          <a:solidFill>
                            <a:srgbClr val="000000"/>
                          </a:solidFill>
                          <a:effectLst/>
                          <a:latin typeface="Arial" panose="020B0604020202020204" pitchFamily="34" charset="0"/>
                        </a:rPr>
                        <a:t>2</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600" b="0" i="0" u="none" strike="noStrike" dirty="0">
                          <a:solidFill>
                            <a:srgbClr val="000000"/>
                          </a:solidFill>
                          <a:effectLst/>
                          <a:latin typeface="Arial" panose="020B0604020202020204" pitchFamily="34" charset="0"/>
                        </a:rPr>
                        <a:t>2/14</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600" b="0" i="0" u="none" strike="noStrike" dirty="0">
                          <a:solidFill>
                            <a:srgbClr val="000000"/>
                          </a:solidFill>
                          <a:effectLst/>
                          <a:latin typeface="Arial" panose="020B0604020202020204" pitchFamily="34" charset="0"/>
                        </a:rPr>
                        <a:t>0/14</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600" b="0" i="0" u="none" strike="noStrike" dirty="0">
                          <a:solidFill>
                            <a:srgbClr val="000000"/>
                          </a:solidFill>
                          <a:effectLst/>
                          <a:latin typeface="Arial" panose="020B0604020202020204" pitchFamily="34" charset="0"/>
                        </a:rPr>
                        <a:t>12/14</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309271510"/>
                  </a:ext>
                </a:extLst>
              </a:tr>
              <a:tr h="0">
                <a:tc>
                  <a:txBody>
                    <a:bodyPr/>
                    <a:lstStyle/>
                    <a:p>
                      <a:pPr algn="ctr" fontAlgn="t"/>
                      <a:r>
                        <a:rPr lang="en-ZA" sz="1600" b="1" i="0" u="none" strike="noStrike" dirty="0">
                          <a:solidFill>
                            <a:srgbClr val="000000"/>
                          </a:solidFill>
                          <a:effectLst/>
                          <a:latin typeface="Arial" panose="020B0604020202020204" pitchFamily="34" charset="0"/>
                        </a:rPr>
                        <a:t>Percentage distribution</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600" b="0" i="0" u="none" strike="noStrike" dirty="0">
                          <a:solidFill>
                            <a:srgbClr val="000000"/>
                          </a:solidFill>
                          <a:effectLst/>
                          <a:latin typeface="Arial" panose="020B0604020202020204" pitchFamily="34" charset="0"/>
                        </a:rPr>
                        <a:t>100%</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600" b="0" i="0" u="none" strike="noStrike" dirty="0">
                          <a:solidFill>
                            <a:srgbClr val="000000"/>
                          </a:solidFill>
                          <a:effectLst/>
                          <a:latin typeface="Arial" panose="020B0604020202020204" pitchFamily="34" charset="0"/>
                        </a:rPr>
                        <a:t>70%</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600" b="0" i="0" u="none" strike="noStrike" dirty="0">
                          <a:solidFill>
                            <a:srgbClr val="000000"/>
                          </a:solidFill>
                          <a:effectLst/>
                          <a:latin typeface="Arial" panose="020B0604020202020204" pitchFamily="34" charset="0"/>
                        </a:rPr>
                        <a:t>26%</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600" b="0" i="0" u="none" strike="noStrike" dirty="0">
                          <a:solidFill>
                            <a:srgbClr val="000000"/>
                          </a:solidFill>
                          <a:effectLst/>
                          <a:latin typeface="Arial" panose="020B0604020202020204" pitchFamily="34" charset="0"/>
                        </a:rPr>
                        <a:t>4%</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600" b="0" i="0" u="none" strike="noStrike" dirty="0">
                          <a:solidFill>
                            <a:srgbClr val="000000"/>
                          </a:solidFill>
                          <a:effectLst/>
                          <a:latin typeface="Arial" panose="020B0604020202020204" pitchFamily="34" charset="0"/>
                        </a:rPr>
                        <a:t>14%</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600" b="0" i="0" u="none" strike="noStrike" dirty="0">
                          <a:solidFill>
                            <a:srgbClr val="000000"/>
                          </a:solidFill>
                          <a:effectLst/>
                          <a:latin typeface="Arial" panose="020B0604020202020204" pitchFamily="34" charset="0"/>
                        </a:rPr>
                        <a:t> </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600" b="0" i="0" u="none" strike="noStrike" dirty="0">
                          <a:solidFill>
                            <a:srgbClr val="000000"/>
                          </a:solidFill>
                          <a:effectLst/>
                          <a:latin typeface="Arial" panose="020B0604020202020204" pitchFamily="34" charset="0"/>
                        </a:rPr>
                        <a:t>86%</a:t>
                      </a:r>
                    </a:p>
                  </a:txBody>
                  <a:tcPr marL="7261" marR="7261" marT="726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709118801"/>
                  </a:ext>
                </a:extLst>
              </a:tr>
            </a:tbl>
          </a:graphicData>
        </a:graphic>
      </p:graphicFrame>
      <p:sp>
        <p:nvSpPr>
          <p:cNvPr id="11" name="Rectangle 10"/>
          <p:cNvSpPr/>
          <p:nvPr/>
        </p:nvSpPr>
        <p:spPr>
          <a:xfrm>
            <a:off x="1504258" y="4823123"/>
            <a:ext cx="9163743" cy="923330"/>
          </a:xfrm>
          <a:prstGeom prst="rect">
            <a:avLst/>
          </a:prstGeom>
        </p:spPr>
        <p:txBody>
          <a:bodyPr wrap="square">
            <a:spAutoFit/>
          </a:bodyPr>
          <a:lstStyle/>
          <a:p>
            <a:r>
              <a:rPr lang="en-GB" dirty="0">
                <a:solidFill>
                  <a:srgbClr val="000000"/>
                </a:solidFill>
                <a:latin typeface="Arial" panose="020B0604020202020204" pitchFamily="34" charset="0"/>
              </a:rPr>
              <a:t>*indicator 2.4.4 is recorded as a bi-annual reporting cycle in the APP however measured on a quarterly reporting cycle due to its targets being in Q1 and Q2</a:t>
            </a:r>
            <a:br>
              <a:rPr lang="en-GB" dirty="0">
                <a:solidFill>
                  <a:srgbClr val="000000"/>
                </a:solidFill>
                <a:latin typeface="Arial" panose="020B0604020202020204" pitchFamily="34" charset="0"/>
              </a:rPr>
            </a:br>
            <a:endParaRPr lang="en-ZA" dirty="0"/>
          </a:p>
        </p:txBody>
      </p:sp>
      <p:pic>
        <p:nvPicPr>
          <p:cNvPr id="8" name="Picture 7"/>
          <p:cNvPicPr>
            <a:picLocks noChangeAspect="1"/>
          </p:cNvPicPr>
          <p:nvPr/>
        </p:nvPicPr>
        <p:blipFill>
          <a:blip r:embed="rId3"/>
          <a:stretch>
            <a:fillRect/>
          </a:stretch>
        </p:blipFill>
        <p:spPr>
          <a:xfrm>
            <a:off x="119336" y="6227283"/>
            <a:ext cx="1440766" cy="494194"/>
          </a:xfrm>
          <a:prstGeom prst="rect">
            <a:avLst/>
          </a:prstGeom>
        </p:spPr>
      </p:pic>
      <p:sp>
        <p:nvSpPr>
          <p:cNvPr id="5" name="TextBox 4"/>
          <p:cNvSpPr txBox="1"/>
          <p:nvPr/>
        </p:nvSpPr>
        <p:spPr>
          <a:xfrm>
            <a:off x="11352584" y="6021288"/>
            <a:ext cx="432048" cy="261610"/>
          </a:xfrm>
          <a:prstGeom prst="rect">
            <a:avLst/>
          </a:prstGeom>
          <a:noFill/>
        </p:spPr>
        <p:txBody>
          <a:bodyPr wrap="square" rtlCol="0">
            <a:spAutoFit/>
          </a:bodyPr>
          <a:lstStyle/>
          <a:p>
            <a:r>
              <a:rPr lang="en-GB" sz="1100" dirty="0" smtClean="0"/>
              <a:t>6</a:t>
            </a:r>
            <a:endParaRPr lang="en-ZA" sz="1100" dirty="0"/>
          </a:p>
        </p:txBody>
      </p:sp>
    </p:spTree>
    <p:extLst>
      <p:ext uri="{BB962C8B-B14F-4D97-AF65-F5344CB8AC3E}">
        <p14:creationId xmlns:p14="http://schemas.microsoft.com/office/powerpoint/2010/main" val="22692931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8" y="0"/>
            <a:ext cx="11953328" cy="1417639"/>
          </a:xfrm>
        </p:spPr>
        <p:txBody>
          <a:bodyPr>
            <a:noAutofit/>
          </a:bodyPr>
          <a:lstStyle/>
          <a:p>
            <a:r>
              <a:rPr lang="en-US" sz="4800" b="1" dirty="0">
                <a:solidFill>
                  <a:schemeClr val="accent2">
                    <a:lumMod val="75000"/>
                  </a:schemeClr>
                </a:solidFill>
                <a:cs typeface="Calibri" pitchFamily="34" charset="0"/>
              </a:rPr>
              <a:t>ADVANCING BROAD-BASED BLACK ECONOMIC EMPOWERMENT (BBBEE)</a:t>
            </a:r>
            <a:endParaRPr lang="en-ZA" sz="4800" b="1" dirty="0">
              <a:solidFill>
                <a:schemeClr val="accent2">
                  <a:lumMod val="75000"/>
                </a:schemeClr>
              </a:solidFill>
            </a:endParaRPr>
          </a:p>
        </p:txBody>
      </p:sp>
      <p:sp>
        <p:nvSpPr>
          <p:cNvPr id="3" name="Content Placeholder 2"/>
          <p:cNvSpPr>
            <a:spLocks noGrp="1"/>
          </p:cNvSpPr>
          <p:nvPr>
            <p:ph idx="1"/>
          </p:nvPr>
        </p:nvSpPr>
        <p:spPr>
          <a:xfrm>
            <a:off x="0" y="1268761"/>
            <a:ext cx="12072664" cy="4824536"/>
          </a:xfrm>
        </p:spPr>
        <p:txBody>
          <a:bodyPr>
            <a:noAutofit/>
          </a:bodyPr>
          <a:lstStyle/>
          <a:p>
            <a:pPr algn="just"/>
            <a:r>
              <a:rPr lang="en-ZA" sz="2400" dirty="0"/>
              <a:t>The department ensures that during the </a:t>
            </a:r>
            <a:r>
              <a:rPr lang="en-ZA" sz="2400" b="1" dirty="0"/>
              <a:t>procurement</a:t>
            </a:r>
            <a:r>
              <a:rPr lang="en-ZA" sz="2400" dirty="0"/>
              <a:t> of goods </a:t>
            </a:r>
            <a:r>
              <a:rPr lang="en-ZA" sz="2400" dirty="0" smtClean="0"/>
              <a:t>and </a:t>
            </a:r>
            <a:r>
              <a:rPr lang="en-ZA" sz="2400" dirty="0"/>
              <a:t>services it takes into account the </a:t>
            </a:r>
            <a:r>
              <a:rPr lang="en-ZA" sz="2400" b="1" dirty="0"/>
              <a:t>prioritisation</a:t>
            </a:r>
            <a:r>
              <a:rPr lang="en-ZA" sz="2400" dirty="0"/>
              <a:t> of designated groups by incorporating in the bid documents as a mandatory requirement the subcontracting of a certain percentage of the contract value to the designated groups.</a:t>
            </a:r>
          </a:p>
          <a:p>
            <a:pPr algn="just"/>
            <a:r>
              <a:rPr lang="en-ZA" sz="2400" dirty="0"/>
              <a:t>Even during the </a:t>
            </a:r>
            <a:r>
              <a:rPr lang="en-ZA" sz="2400" b="1" dirty="0"/>
              <a:t>quotation process</a:t>
            </a:r>
            <a:r>
              <a:rPr lang="en-ZA" sz="2400" dirty="0"/>
              <a:t>, the department focuses on those companies that are owned by individuals that are previously disadvantaged when requesting quotations so that they can be able to participate in the process</a:t>
            </a:r>
            <a:r>
              <a:rPr lang="en-ZA" sz="2400" dirty="0" smtClean="0"/>
              <a:t>.</a:t>
            </a:r>
          </a:p>
          <a:p>
            <a:pPr algn="just"/>
            <a:r>
              <a:rPr lang="en-ZA" sz="2400" dirty="0" smtClean="0"/>
              <a:t>*The figures in the next slide show the </a:t>
            </a:r>
            <a:r>
              <a:rPr lang="en-ZA" sz="2400" b="1" dirty="0" smtClean="0"/>
              <a:t>total amounts for transactions </a:t>
            </a:r>
            <a:r>
              <a:rPr lang="en-ZA" sz="2400" dirty="0" smtClean="0"/>
              <a:t>where </a:t>
            </a:r>
            <a:r>
              <a:rPr lang="en-ZA" sz="2400" b="1" dirty="0" smtClean="0"/>
              <a:t>BBBEE</a:t>
            </a:r>
            <a:r>
              <a:rPr lang="en-ZA" sz="2400" dirty="0" smtClean="0"/>
              <a:t> have been advanced. Included in the total amount there are amounts for youth, women, military veterans and disabled people who are black as well therefore the amounts does not have to add up to the total amount of orders.</a:t>
            </a:r>
          </a:p>
          <a:p>
            <a:pPr algn="just"/>
            <a:endParaRPr lang="en-ZA" dirty="0"/>
          </a:p>
        </p:txBody>
      </p:sp>
      <p:sp>
        <p:nvSpPr>
          <p:cNvPr id="4" name="Slide Number Placeholder 3"/>
          <p:cNvSpPr>
            <a:spLocks noGrp="1"/>
          </p:cNvSpPr>
          <p:nvPr>
            <p:ph type="sldNum" sz="quarter" idx="4294967295"/>
          </p:nvPr>
        </p:nvSpPr>
        <p:spPr>
          <a:xfrm>
            <a:off x="7248128" y="6362846"/>
            <a:ext cx="2844800" cy="365125"/>
          </a:xfrm>
        </p:spPr>
        <p:txBody>
          <a:bodyPr/>
          <a:lstStyle/>
          <a:p>
            <a:fld id="{E2C0AE55-7E06-4976-960B-3D98813CB3CF}" type="slidenum">
              <a:rPr lang="en-ZA" smtClean="0">
                <a:solidFill>
                  <a:prstClr val="black">
                    <a:tint val="75000"/>
                  </a:prstClr>
                </a:solidFill>
              </a:rPr>
              <a:pPr/>
              <a:t>60</a:t>
            </a:fld>
            <a:endParaRPr lang="en-ZA"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119336" y="5874327"/>
            <a:ext cx="2088232" cy="911665"/>
          </a:xfrm>
          <a:prstGeom prst="rect">
            <a:avLst/>
          </a:prstGeom>
        </p:spPr>
      </p:pic>
    </p:spTree>
    <p:extLst>
      <p:ext uri="{BB962C8B-B14F-4D97-AF65-F5344CB8AC3E}">
        <p14:creationId xmlns:p14="http://schemas.microsoft.com/office/powerpoint/2010/main" val="32271835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2">
                    <a:lumMod val="75000"/>
                  </a:schemeClr>
                </a:solidFill>
                <a:cs typeface="Calibri" pitchFamily="34" charset="0"/>
              </a:rPr>
              <a:t>ADVANCING BROAD-BASED BLACK ECONOMIC EMPOWERMENT (BBBEE)</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7861668"/>
              </p:ext>
            </p:extLst>
          </p:nvPr>
        </p:nvGraphicFramePr>
        <p:xfrm>
          <a:off x="767408" y="1417642"/>
          <a:ext cx="10585176" cy="4315616"/>
        </p:xfrm>
        <a:graphic>
          <a:graphicData uri="http://schemas.openxmlformats.org/drawingml/2006/table">
            <a:tbl>
              <a:tblPr>
                <a:tableStyleId>{93296810-A885-4BE3-A3E7-6D5BEEA58F35}</a:tableStyleId>
              </a:tblPr>
              <a:tblGrid>
                <a:gridCol w="8033618">
                  <a:extLst>
                    <a:ext uri="{9D8B030D-6E8A-4147-A177-3AD203B41FA5}">
                      <a16:colId xmlns:a16="http://schemas.microsoft.com/office/drawing/2014/main" val="20000"/>
                    </a:ext>
                  </a:extLst>
                </a:gridCol>
                <a:gridCol w="2551558">
                  <a:extLst>
                    <a:ext uri="{9D8B030D-6E8A-4147-A177-3AD203B41FA5}">
                      <a16:colId xmlns:a16="http://schemas.microsoft.com/office/drawing/2014/main" val="20001"/>
                    </a:ext>
                  </a:extLst>
                </a:gridCol>
              </a:tblGrid>
              <a:tr h="778226">
                <a:tc>
                  <a:txBody>
                    <a:bodyPr/>
                    <a:lstStyle/>
                    <a:p>
                      <a:pPr algn="l" fontAlgn="b"/>
                      <a:r>
                        <a:rPr lang="en-ZA" sz="2000" u="none" strike="noStrike" dirty="0">
                          <a:effectLst/>
                        </a:rPr>
                        <a:t>Description</a:t>
                      </a:r>
                      <a:endParaRPr lang="en-ZA"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ZA" sz="2000" u="none" strike="noStrike" dirty="0">
                          <a:effectLst/>
                        </a:rPr>
                        <a:t>Amount (R )</a:t>
                      </a:r>
                      <a:endParaRPr lang="en-ZA" sz="20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000"/>
                  </a:ext>
                </a:extLst>
              </a:tr>
              <a:tr h="589565">
                <a:tc>
                  <a:txBody>
                    <a:bodyPr/>
                    <a:lstStyle/>
                    <a:p>
                      <a:pPr algn="l" fontAlgn="b"/>
                      <a:r>
                        <a:rPr lang="en-ZA" sz="2000" u="none" strike="noStrike" dirty="0">
                          <a:effectLst/>
                        </a:rPr>
                        <a:t> Total </a:t>
                      </a:r>
                      <a:r>
                        <a:rPr lang="en-ZA" sz="2000" u="none" strike="noStrike" dirty="0" smtClean="0">
                          <a:effectLst/>
                        </a:rPr>
                        <a:t>transaction amount </a:t>
                      </a:r>
                      <a:r>
                        <a:rPr lang="en-ZA" sz="2000" u="none" strike="noStrike" dirty="0">
                          <a:effectLst/>
                        </a:rPr>
                        <a:t>of orders </a:t>
                      </a:r>
                      <a:endParaRPr lang="en-ZA"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ZA" sz="2000" u="none" strike="noStrike" dirty="0">
                          <a:effectLst/>
                        </a:rPr>
                        <a:t>         </a:t>
                      </a:r>
                      <a:r>
                        <a:rPr lang="en-ZA" sz="2000" u="none" strike="noStrike" dirty="0" smtClean="0">
                          <a:effectLst/>
                        </a:rPr>
                        <a:t>* </a:t>
                      </a:r>
                      <a:r>
                        <a:rPr lang="en-ZA" sz="2000" u="none" strike="noStrike" dirty="0">
                          <a:effectLst/>
                        </a:rPr>
                        <a:t>718 154 844,26 </a:t>
                      </a:r>
                      <a:endParaRPr lang="en-ZA" sz="2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001"/>
                  </a:ext>
                </a:extLst>
              </a:tr>
              <a:tr h="589565">
                <a:tc>
                  <a:txBody>
                    <a:bodyPr/>
                    <a:lstStyle/>
                    <a:p>
                      <a:pPr algn="l" fontAlgn="b"/>
                      <a:r>
                        <a:rPr lang="en-GB" sz="2000" u="none" strike="noStrike" dirty="0">
                          <a:effectLst/>
                        </a:rPr>
                        <a:t> Total </a:t>
                      </a:r>
                      <a:r>
                        <a:rPr lang="en-ZA" sz="2000" u="none" strike="noStrike" dirty="0" smtClean="0">
                          <a:effectLst/>
                        </a:rPr>
                        <a:t>transaction </a:t>
                      </a:r>
                      <a:r>
                        <a:rPr lang="en-GB" sz="2000" u="none" strike="noStrike" dirty="0" smtClean="0">
                          <a:effectLst/>
                        </a:rPr>
                        <a:t>amount </a:t>
                      </a:r>
                      <a:r>
                        <a:rPr lang="en-GB" sz="2000" u="none" strike="noStrike" dirty="0">
                          <a:effectLst/>
                        </a:rPr>
                        <a:t>of orders where black people participated </a:t>
                      </a:r>
                      <a:endParaRPr lang="en-GB"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ZA" sz="2000" u="none" strike="noStrike" dirty="0">
                          <a:effectLst/>
                        </a:rPr>
                        <a:t>          557 682 376,24 </a:t>
                      </a:r>
                      <a:endParaRPr lang="en-ZA" sz="2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002"/>
                  </a:ext>
                </a:extLst>
              </a:tr>
              <a:tr h="589565">
                <a:tc>
                  <a:txBody>
                    <a:bodyPr/>
                    <a:lstStyle/>
                    <a:p>
                      <a:pPr algn="l" fontAlgn="b"/>
                      <a:r>
                        <a:rPr lang="en-GB" sz="2000" u="none" strike="noStrike" dirty="0">
                          <a:effectLst/>
                        </a:rPr>
                        <a:t> </a:t>
                      </a:r>
                      <a:r>
                        <a:rPr lang="en-GB" sz="2000" u="none" strike="noStrike" dirty="0" smtClean="0">
                          <a:effectLst/>
                        </a:rPr>
                        <a:t>Total</a:t>
                      </a:r>
                      <a:r>
                        <a:rPr lang="en-GB" sz="2000" u="none" strike="noStrike" baseline="0" dirty="0" smtClean="0">
                          <a:effectLst/>
                        </a:rPr>
                        <a:t> </a:t>
                      </a:r>
                      <a:r>
                        <a:rPr lang="en-ZA" sz="2000" u="none" strike="noStrike" dirty="0" smtClean="0">
                          <a:effectLst/>
                        </a:rPr>
                        <a:t>transaction </a:t>
                      </a:r>
                      <a:r>
                        <a:rPr lang="en-GB" sz="2000" u="none" strike="noStrike" baseline="0" dirty="0" smtClean="0">
                          <a:effectLst/>
                        </a:rPr>
                        <a:t>amount</a:t>
                      </a:r>
                      <a:r>
                        <a:rPr lang="en-GB" sz="2000" u="none" strike="noStrike" dirty="0" smtClean="0">
                          <a:effectLst/>
                        </a:rPr>
                        <a:t> </a:t>
                      </a:r>
                      <a:r>
                        <a:rPr lang="en-GB" sz="2000" u="none" strike="noStrike" dirty="0">
                          <a:effectLst/>
                        </a:rPr>
                        <a:t>of orders where black women participated </a:t>
                      </a:r>
                      <a:endParaRPr lang="en-GB"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ZA" sz="2000" u="none" strike="noStrike" dirty="0">
                          <a:effectLst/>
                        </a:rPr>
                        <a:t>          198 097 652,42 </a:t>
                      </a:r>
                      <a:endParaRPr lang="en-ZA" sz="2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003"/>
                  </a:ext>
                </a:extLst>
              </a:tr>
              <a:tr h="589565">
                <a:tc>
                  <a:txBody>
                    <a:bodyPr/>
                    <a:lstStyle/>
                    <a:p>
                      <a:pPr algn="l" fontAlgn="b"/>
                      <a:r>
                        <a:rPr lang="en-GB" sz="2000" u="none" strike="noStrike" dirty="0">
                          <a:effectLst/>
                        </a:rPr>
                        <a:t> Total </a:t>
                      </a:r>
                      <a:r>
                        <a:rPr lang="en-ZA" sz="2000" u="none" strike="noStrike" dirty="0" smtClean="0">
                          <a:effectLst/>
                        </a:rPr>
                        <a:t>transaction </a:t>
                      </a:r>
                      <a:r>
                        <a:rPr lang="en-GB" sz="2000" u="none" strike="noStrike" dirty="0" smtClean="0">
                          <a:effectLst/>
                        </a:rPr>
                        <a:t>amount </a:t>
                      </a:r>
                      <a:r>
                        <a:rPr lang="en-GB" sz="2000" u="none" strike="noStrike" dirty="0">
                          <a:effectLst/>
                        </a:rPr>
                        <a:t>of orders where youth participated </a:t>
                      </a:r>
                      <a:endParaRPr lang="en-GB"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ZA" sz="2000" u="none" strike="noStrike" dirty="0">
                          <a:effectLst/>
                        </a:rPr>
                        <a:t>          224 630 603,75 </a:t>
                      </a:r>
                      <a:endParaRPr lang="en-ZA" sz="2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004"/>
                  </a:ext>
                </a:extLst>
              </a:tr>
              <a:tr h="589565">
                <a:tc>
                  <a:txBody>
                    <a:bodyPr/>
                    <a:lstStyle/>
                    <a:p>
                      <a:pPr algn="l" fontAlgn="b"/>
                      <a:r>
                        <a:rPr lang="en-GB" sz="2000" u="none" strike="noStrike" dirty="0">
                          <a:effectLst/>
                        </a:rPr>
                        <a:t> Total </a:t>
                      </a:r>
                      <a:r>
                        <a:rPr lang="en-ZA" sz="2000" u="none" strike="noStrike" dirty="0" smtClean="0">
                          <a:effectLst/>
                        </a:rPr>
                        <a:t>transaction </a:t>
                      </a:r>
                      <a:r>
                        <a:rPr lang="en-GB" sz="2000" u="none" strike="noStrike" dirty="0" smtClean="0">
                          <a:effectLst/>
                        </a:rPr>
                        <a:t>amount </a:t>
                      </a:r>
                      <a:r>
                        <a:rPr lang="en-GB" sz="2000" u="none" strike="noStrike" dirty="0">
                          <a:effectLst/>
                        </a:rPr>
                        <a:t>of orders where disabled people participated </a:t>
                      </a:r>
                      <a:endParaRPr lang="en-GB"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ZA" sz="2000" u="none" strike="noStrike" dirty="0">
                          <a:effectLst/>
                        </a:rPr>
                        <a:t>                  146 149,08 </a:t>
                      </a:r>
                      <a:endParaRPr lang="en-ZA" sz="2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005"/>
                  </a:ext>
                </a:extLst>
              </a:tr>
              <a:tr h="589565">
                <a:tc>
                  <a:txBody>
                    <a:bodyPr/>
                    <a:lstStyle/>
                    <a:p>
                      <a:pPr algn="l" fontAlgn="b"/>
                      <a:r>
                        <a:rPr lang="en-GB" sz="2000" u="none" strike="noStrike" dirty="0">
                          <a:effectLst/>
                        </a:rPr>
                        <a:t> Total </a:t>
                      </a:r>
                      <a:r>
                        <a:rPr lang="en-ZA" sz="2000" u="none" strike="noStrike" dirty="0" smtClean="0">
                          <a:effectLst/>
                        </a:rPr>
                        <a:t>transaction </a:t>
                      </a:r>
                      <a:r>
                        <a:rPr lang="en-GB" sz="2000" u="none" strike="noStrike" dirty="0" smtClean="0">
                          <a:effectLst/>
                        </a:rPr>
                        <a:t>amount </a:t>
                      </a:r>
                      <a:r>
                        <a:rPr lang="en-GB" sz="2000" u="none" strike="noStrike" dirty="0">
                          <a:effectLst/>
                        </a:rPr>
                        <a:t>of orders where military veterans participated </a:t>
                      </a:r>
                      <a:endParaRPr lang="en-GB"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ZA" sz="2000" u="none" strike="noStrike" dirty="0">
                          <a:effectLst/>
                        </a:rPr>
                        <a:t>                    11 800,00 </a:t>
                      </a:r>
                      <a:endParaRPr lang="en-ZA" sz="2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006"/>
                  </a:ext>
                </a:extLst>
              </a:tr>
            </a:tbl>
          </a:graphicData>
        </a:graphic>
      </p:graphicFrame>
      <p:pic>
        <p:nvPicPr>
          <p:cNvPr id="5" name="Picture 4"/>
          <p:cNvPicPr>
            <a:picLocks noChangeAspect="1"/>
          </p:cNvPicPr>
          <p:nvPr/>
        </p:nvPicPr>
        <p:blipFill>
          <a:blip r:embed="rId2"/>
          <a:stretch>
            <a:fillRect/>
          </a:stretch>
        </p:blipFill>
        <p:spPr>
          <a:xfrm>
            <a:off x="119336" y="5877272"/>
            <a:ext cx="2088232" cy="908720"/>
          </a:xfrm>
          <a:prstGeom prst="rect">
            <a:avLst/>
          </a:prstGeom>
        </p:spPr>
      </p:pic>
      <p:sp>
        <p:nvSpPr>
          <p:cNvPr id="3" name="TextBox 2"/>
          <p:cNvSpPr txBox="1"/>
          <p:nvPr/>
        </p:nvSpPr>
        <p:spPr>
          <a:xfrm>
            <a:off x="9624392" y="6381328"/>
            <a:ext cx="576064" cy="369332"/>
          </a:xfrm>
          <a:prstGeom prst="rect">
            <a:avLst/>
          </a:prstGeom>
          <a:noFill/>
        </p:spPr>
        <p:txBody>
          <a:bodyPr wrap="square" rtlCol="0">
            <a:spAutoFit/>
          </a:bodyPr>
          <a:lstStyle/>
          <a:p>
            <a:r>
              <a:rPr lang="en-GB" dirty="0" smtClean="0"/>
              <a:t>61</a:t>
            </a:r>
            <a:endParaRPr lang="en-ZA" dirty="0"/>
          </a:p>
        </p:txBody>
      </p:sp>
    </p:spTree>
    <p:extLst>
      <p:ext uri="{BB962C8B-B14F-4D97-AF65-F5344CB8AC3E}">
        <p14:creationId xmlns:p14="http://schemas.microsoft.com/office/powerpoint/2010/main" val="33791296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686800" cy="908720"/>
          </a:xfrm>
        </p:spPr>
        <p:txBody>
          <a:bodyPr>
            <a:noAutofit/>
          </a:bodyPr>
          <a:lstStyle/>
          <a:p>
            <a:r>
              <a:rPr lang="en-GB" sz="6600" b="1" dirty="0">
                <a:solidFill>
                  <a:schemeClr val="accent2">
                    <a:lumMod val="75000"/>
                  </a:schemeClr>
                </a:solidFill>
              </a:rPr>
              <a:t>RECOMMENDATION</a:t>
            </a:r>
            <a:endParaRPr lang="en-ZA" sz="6600" b="1" dirty="0">
              <a:solidFill>
                <a:schemeClr val="accent2">
                  <a:lumMod val="75000"/>
                </a:schemeClr>
              </a:solidFill>
            </a:endParaRPr>
          </a:p>
        </p:txBody>
      </p:sp>
      <p:sp>
        <p:nvSpPr>
          <p:cNvPr id="3" name="Content Placeholder 2"/>
          <p:cNvSpPr>
            <a:spLocks noGrp="1"/>
          </p:cNvSpPr>
          <p:nvPr>
            <p:ph idx="1"/>
          </p:nvPr>
        </p:nvSpPr>
        <p:spPr>
          <a:xfrm>
            <a:off x="0" y="908720"/>
            <a:ext cx="12000656" cy="5447632"/>
          </a:xfrm>
        </p:spPr>
        <p:txBody>
          <a:bodyPr>
            <a:normAutofit/>
          </a:bodyPr>
          <a:lstStyle/>
          <a:p>
            <a:pPr marL="0" indent="0" algn="just">
              <a:buNone/>
            </a:pPr>
            <a:r>
              <a:rPr lang="en-US" sz="6600" dirty="0">
                <a:cs typeface="Arial" panose="020B0604020202020204" pitchFamily="34" charset="0"/>
              </a:rPr>
              <a:t>It is recommended that </a:t>
            </a:r>
            <a:r>
              <a:rPr lang="en-GB" sz="6600" dirty="0" smtClean="0">
                <a:cs typeface="Arial" panose="020B0604020202020204" pitchFamily="34" charset="0"/>
              </a:rPr>
              <a:t>Standing Committee on Appropriations </a:t>
            </a:r>
            <a:r>
              <a:rPr lang="en-US" sz="6600" b="1" dirty="0" smtClean="0">
                <a:cs typeface="Arial" panose="020B0604020202020204" pitchFamily="34" charset="0"/>
              </a:rPr>
              <a:t>discusses</a:t>
            </a:r>
            <a:r>
              <a:rPr lang="en-US" sz="6600" dirty="0" smtClean="0">
                <a:cs typeface="Arial" panose="020B0604020202020204" pitchFamily="34" charset="0"/>
              </a:rPr>
              <a:t> </a:t>
            </a:r>
            <a:r>
              <a:rPr lang="en-GB" sz="6600" b="1" dirty="0">
                <a:solidFill>
                  <a:prstClr val="black"/>
                </a:solidFill>
                <a:cs typeface="Arial" panose="020B0604020202020204" pitchFamily="34" charset="0"/>
              </a:rPr>
              <a:t>Vote 16: Basic Education: 2020/21 Special Adjustment</a:t>
            </a:r>
            <a:r>
              <a:rPr lang="en-GB" sz="6600" dirty="0">
                <a:solidFill>
                  <a:prstClr val="black"/>
                </a:solidFill>
                <a:cs typeface="Arial" panose="020B0604020202020204" pitchFamily="34" charset="0"/>
              </a:rPr>
              <a:t> Budget</a:t>
            </a:r>
            <a:r>
              <a:rPr lang="en-US" sz="6600" dirty="0">
                <a:cs typeface="Arial" panose="020B0604020202020204" pitchFamily="34" charset="0"/>
              </a:rPr>
              <a:t>.</a:t>
            </a:r>
            <a:endParaRPr lang="en-ZA" sz="6000" dirty="0"/>
          </a:p>
        </p:txBody>
      </p:sp>
      <p:pic>
        <p:nvPicPr>
          <p:cNvPr id="4" name="Picture 3"/>
          <p:cNvPicPr>
            <a:picLocks noChangeAspect="1"/>
          </p:cNvPicPr>
          <p:nvPr/>
        </p:nvPicPr>
        <p:blipFill>
          <a:blip r:embed="rId2"/>
          <a:stretch>
            <a:fillRect/>
          </a:stretch>
        </p:blipFill>
        <p:spPr>
          <a:xfrm>
            <a:off x="191344" y="5996228"/>
            <a:ext cx="1763687" cy="720247"/>
          </a:xfrm>
          <a:prstGeom prst="rect">
            <a:avLst/>
          </a:prstGeom>
        </p:spPr>
      </p:pic>
      <p:sp>
        <p:nvSpPr>
          <p:cNvPr id="5" name="Slide Number Placeholder 3"/>
          <p:cNvSpPr txBox="1">
            <a:spLocks/>
          </p:cNvSpPr>
          <p:nvPr/>
        </p:nvSpPr>
        <p:spPr>
          <a:xfrm>
            <a:off x="8077200" y="635635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ZA" sz="1200" dirty="0">
              <a:solidFill>
                <a:prstClr val="black">
                  <a:tint val="75000"/>
                </a:prstClr>
              </a:solidFill>
              <a:latin typeface="Calibri"/>
            </a:endParaRPr>
          </a:p>
        </p:txBody>
      </p:sp>
      <p:sp>
        <p:nvSpPr>
          <p:cNvPr id="6" name="TextBox 5"/>
          <p:cNvSpPr txBox="1"/>
          <p:nvPr/>
        </p:nvSpPr>
        <p:spPr>
          <a:xfrm>
            <a:off x="11338560" y="6019800"/>
            <a:ext cx="446072" cy="263098"/>
          </a:xfrm>
          <a:prstGeom prst="rect">
            <a:avLst/>
          </a:prstGeom>
          <a:noFill/>
        </p:spPr>
        <p:txBody>
          <a:bodyPr wrap="square" rtlCol="0">
            <a:spAutoFit/>
          </a:bodyPr>
          <a:lstStyle/>
          <a:p>
            <a:r>
              <a:rPr lang="en-GB" sz="1100" dirty="0" smtClean="0"/>
              <a:t>60</a:t>
            </a:r>
            <a:endParaRPr lang="en-ZA" sz="1100" dirty="0"/>
          </a:p>
        </p:txBody>
      </p:sp>
    </p:spTree>
    <p:extLst>
      <p:ext uri="{BB962C8B-B14F-4D97-AF65-F5344CB8AC3E}">
        <p14:creationId xmlns:p14="http://schemas.microsoft.com/office/powerpoint/2010/main" val="4840177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91545" y="1484785"/>
            <a:ext cx="7920880" cy="3248563"/>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4000" y="6165304"/>
            <a:ext cx="1691680" cy="692696"/>
          </a:xfrm>
          <a:prstGeom prst="rect">
            <a:avLst/>
          </a:prstGeom>
        </p:spPr>
      </p:pic>
      <p:sp>
        <p:nvSpPr>
          <p:cNvPr id="5" name="Slide Number Placeholder 3"/>
          <p:cNvSpPr txBox="1">
            <a:spLocks/>
          </p:cNvSpPr>
          <p:nvPr/>
        </p:nvSpPr>
        <p:spPr>
          <a:xfrm>
            <a:off x="8458200" y="6400800"/>
            <a:ext cx="19050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400" dirty="0">
              <a:solidFill>
                <a:prstClr val="black"/>
              </a:solidFill>
              <a:latin typeface="Calibri"/>
            </a:endParaRPr>
          </a:p>
        </p:txBody>
      </p:sp>
      <p:sp>
        <p:nvSpPr>
          <p:cNvPr id="6" name="Slide Number Placeholder 3"/>
          <p:cNvSpPr txBox="1">
            <a:spLocks/>
          </p:cNvSpPr>
          <p:nvPr/>
        </p:nvSpPr>
        <p:spPr>
          <a:xfrm>
            <a:off x="8077200" y="6356352"/>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2C0AE55-7E06-4976-960B-3D98813CB3CF}" type="slidenum">
              <a:rPr lang="en-ZA">
                <a:solidFill>
                  <a:prstClr val="black">
                    <a:tint val="75000"/>
                  </a:prstClr>
                </a:solidFill>
                <a:latin typeface="Calibri"/>
              </a:rPr>
              <a:pPr>
                <a:defRPr/>
              </a:pPr>
              <a:t>63</a:t>
            </a:fld>
            <a:endParaRPr lang="en-ZA" dirty="0">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1489005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33" y="72008"/>
            <a:ext cx="11809317" cy="908720"/>
          </a:xfrm>
        </p:spPr>
        <p:txBody>
          <a:bodyPr>
            <a:noAutofit/>
          </a:bodyPr>
          <a:lstStyle/>
          <a:p>
            <a:r>
              <a:rPr lang="en-US" sz="4000" b="1" dirty="0">
                <a:solidFill>
                  <a:schemeClr val="accent2">
                    <a:lumMod val="75000"/>
                  </a:schemeClr>
                </a:solidFill>
              </a:rPr>
              <a:t>2019/20 </a:t>
            </a:r>
            <a:r>
              <a:rPr lang="en-US" sz="4000" b="1" u="sng" dirty="0">
                <a:solidFill>
                  <a:schemeClr val="accent2">
                    <a:lumMod val="75000"/>
                  </a:schemeClr>
                </a:solidFill>
              </a:rPr>
              <a:t>Validated </a:t>
            </a:r>
            <a:r>
              <a:rPr lang="en-US" sz="4000" b="1" u="sng" dirty="0" smtClean="0">
                <a:solidFill>
                  <a:schemeClr val="accent2">
                    <a:lumMod val="75000"/>
                  </a:schemeClr>
                </a:solidFill>
              </a:rPr>
              <a:t>Q4</a:t>
            </a:r>
            <a:r>
              <a:rPr lang="en-US" sz="4000" b="1" dirty="0">
                <a:solidFill>
                  <a:schemeClr val="accent2">
                    <a:lumMod val="75000"/>
                  </a:schemeClr>
                </a:solidFill>
              </a:rPr>
              <a:t> </a:t>
            </a:r>
            <a:r>
              <a:rPr lang="en-US" sz="4000" b="1" dirty="0" smtClean="0">
                <a:solidFill>
                  <a:schemeClr val="accent2">
                    <a:lumMod val="75000"/>
                  </a:schemeClr>
                </a:solidFill>
              </a:rPr>
              <a:t> </a:t>
            </a:r>
            <a:r>
              <a:rPr lang="en-US" sz="4000" b="1" dirty="0">
                <a:solidFill>
                  <a:schemeClr val="accent2">
                    <a:lumMod val="75000"/>
                  </a:schemeClr>
                </a:solidFill>
              </a:rPr>
              <a:t>STATUS BAR FOR INDICATORS</a:t>
            </a:r>
            <a:endParaRPr lang="en-ZA" sz="4000" b="1" dirty="0">
              <a:solidFill>
                <a:schemeClr val="accent2">
                  <a:lumMod val="75000"/>
                </a:schemeClr>
              </a:solidFill>
            </a:endParaRPr>
          </a:p>
        </p:txBody>
      </p:sp>
      <p:sp>
        <p:nvSpPr>
          <p:cNvPr id="3" name="Content Placeholder 2"/>
          <p:cNvSpPr>
            <a:spLocks noGrp="1"/>
          </p:cNvSpPr>
          <p:nvPr>
            <p:ph idx="1"/>
          </p:nvPr>
        </p:nvSpPr>
        <p:spPr/>
        <p:txBody>
          <a:bodyPr>
            <a:normAutofit/>
          </a:bodyPr>
          <a:lstStyle/>
          <a:p>
            <a:pPr algn="just">
              <a:buNone/>
              <a:defRPr/>
            </a:pPr>
            <a:r>
              <a:rPr lang="en-ZA" sz="2000" dirty="0"/>
              <a:t> </a:t>
            </a:r>
            <a:endParaRPr lang="en-US" sz="1800" b="1" dirty="0"/>
          </a:p>
          <a:p>
            <a:endParaRPr lang="en-ZA" dirty="0"/>
          </a:p>
        </p:txBody>
      </p:sp>
      <p:sp>
        <p:nvSpPr>
          <p:cNvPr id="6" name="Slide Number Placeholder 5"/>
          <p:cNvSpPr>
            <a:spLocks noGrp="1"/>
          </p:cNvSpPr>
          <p:nvPr>
            <p:ph type="sldNum" sz="quarter" idx="4294967295"/>
          </p:nvPr>
        </p:nvSpPr>
        <p:spPr/>
        <p:txBody>
          <a:bodyPr/>
          <a:lstStyle/>
          <a:p>
            <a:fld id="{E2C0AE55-7E06-4976-960B-3D98813CB3CF}" type="slidenum">
              <a:rPr lang="en-ZA" smtClean="0"/>
              <a:pPr/>
              <a:t>7</a:t>
            </a:fld>
            <a:endParaRPr lang="en-ZA" dirty="0"/>
          </a:p>
        </p:txBody>
      </p:sp>
      <p:sp>
        <p:nvSpPr>
          <p:cNvPr id="4" name="Rectangle 20"/>
          <p:cNvSpPr txBox="1">
            <a:spLocks noChangeArrowheads="1"/>
          </p:cNvSpPr>
          <p:nvPr/>
        </p:nvSpPr>
        <p:spPr bwMode="auto">
          <a:xfrm>
            <a:off x="1524000" y="5549634"/>
            <a:ext cx="9144000" cy="1335750"/>
          </a:xfrm>
          <a:prstGeom prst="rect">
            <a:avLst/>
          </a:prstGeom>
          <a:solidFill>
            <a:schemeClr val="tx1">
              <a:lumMod val="75000"/>
              <a:lumOff val="25000"/>
            </a:schemeClr>
          </a:solid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lnSpc>
                <a:spcPct val="115000"/>
              </a:lnSpc>
            </a:pPr>
            <a:r>
              <a:rPr lang="en-ZA" sz="1600" b="1" dirty="0">
                <a:solidFill>
                  <a:srgbClr val="FFFFFF"/>
                </a:solidFill>
                <a:latin typeface="Arial" panose="020B0604020202020204" pitchFamily="34" charset="0"/>
                <a:ea typeface="Times New Roman"/>
                <a:cs typeface="Arial" panose="020B0604020202020204" pitchFamily="34" charset="0"/>
              </a:rPr>
              <a:t>All Annual Targets are WHITE unless </a:t>
            </a:r>
            <a:r>
              <a:rPr lang="en-ZA" sz="1600" b="1" u="sng" dirty="0">
                <a:solidFill>
                  <a:srgbClr val="00B050"/>
                </a:solidFill>
                <a:latin typeface="Arial" panose="020B0604020202020204" pitchFamily="34" charset="0"/>
                <a:ea typeface="Times New Roman"/>
                <a:cs typeface="Arial" panose="020B0604020202020204" pitchFamily="34" charset="0"/>
              </a:rPr>
              <a:t>fully achieved</a:t>
            </a:r>
            <a:r>
              <a:rPr lang="en-ZA" sz="1600" b="1" dirty="0">
                <a:solidFill>
                  <a:srgbClr val="FFFFFF"/>
                </a:solidFill>
                <a:latin typeface="Arial" panose="020B0604020202020204" pitchFamily="34" charset="0"/>
                <a:ea typeface="Times New Roman"/>
                <a:cs typeface="Arial" panose="020B0604020202020204" pitchFamily="34" charset="0"/>
              </a:rPr>
              <a:t>.</a:t>
            </a:r>
            <a:endParaRPr lang="en-ZA" sz="1600" b="1" dirty="0">
              <a:latin typeface="Arial" panose="020B0604020202020204" pitchFamily="34" charset="0"/>
              <a:ea typeface="Calibri"/>
              <a:cs typeface="Arial" panose="020B0604020202020204" pitchFamily="34" charset="0"/>
            </a:endParaRPr>
          </a:p>
          <a:p>
            <a:pPr>
              <a:lnSpc>
                <a:spcPct val="115000"/>
              </a:lnSpc>
            </a:pPr>
            <a:r>
              <a:rPr lang="en-ZA" sz="1600" b="1" dirty="0">
                <a:solidFill>
                  <a:srgbClr val="FF0000"/>
                </a:solidFill>
                <a:latin typeface="Arial" panose="020B0604020202020204" pitchFamily="34" charset="0"/>
                <a:ea typeface="Times New Roman"/>
                <a:cs typeface="Arial" panose="020B0604020202020204" pitchFamily="34" charset="0"/>
              </a:rPr>
              <a:t>Where 50% of the target has not been achieved, the status is reflected as RED. </a:t>
            </a:r>
            <a:endParaRPr lang="en-ZA" sz="1600" b="1" dirty="0">
              <a:latin typeface="Arial" panose="020B0604020202020204" pitchFamily="34" charset="0"/>
              <a:ea typeface="Calibri"/>
              <a:cs typeface="Arial" panose="020B0604020202020204" pitchFamily="34" charset="0"/>
            </a:endParaRPr>
          </a:p>
          <a:p>
            <a:pPr eaLnBrk="0" fontAlgn="base" hangingPunct="0">
              <a:lnSpc>
                <a:spcPct val="115000"/>
              </a:lnSpc>
            </a:pPr>
            <a:r>
              <a:rPr lang="en-ZA" sz="1600" b="1" dirty="0">
                <a:solidFill>
                  <a:srgbClr val="FFC000"/>
                </a:solidFill>
                <a:latin typeface="Arial" panose="020B0604020202020204" pitchFamily="34" charset="0"/>
                <a:ea typeface="Times New Roman"/>
                <a:cs typeface="Arial" panose="020B0604020202020204" pitchFamily="34" charset="0"/>
              </a:rPr>
              <a:t>Where 50% or more of the target has been realised, the status is reflected as AMBER.</a:t>
            </a:r>
            <a:endParaRPr lang="en-ZA" sz="1600" b="1" dirty="0">
              <a:latin typeface="Arial" panose="020B0604020202020204" pitchFamily="34" charset="0"/>
              <a:ea typeface="Calibri"/>
              <a:cs typeface="Arial" panose="020B0604020202020204" pitchFamily="34" charset="0"/>
            </a:endParaRPr>
          </a:p>
          <a:p>
            <a:r>
              <a:rPr lang="en-ZA" sz="1600" b="1" dirty="0">
                <a:solidFill>
                  <a:srgbClr val="00B050"/>
                </a:solidFill>
                <a:latin typeface="Arial" panose="020B0604020202020204" pitchFamily="34" charset="0"/>
                <a:ea typeface="Times New Roman"/>
                <a:cs typeface="Arial" panose="020B0604020202020204" pitchFamily="34" charset="0"/>
              </a:rPr>
              <a:t>Where the target has been </a:t>
            </a:r>
            <a:r>
              <a:rPr lang="en-ZA" sz="1600" b="1" u="sng" dirty="0">
                <a:solidFill>
                  <a:srgbClr val="00B050"/>
                </a:solidFill>
                <a:latin typeface="Arial" panose="020B0604020202020204" pitchFamily="34" charset="0"/>
                <a:ea typeface="Times New Roman"/>
                <a:cs typeface="Arial" panose="020B0604020202020204" pitchFamily="34" charset="0"/>
              </a:rPr>
              <a:t>fully achieved</a:t>
            </a:r>
            <a:r>
              <a:rPr lang="en-ZA" sz="1600" b="1" dirty="0">
                <a:solidFill>
                  <a:srgbClr val="00B050"/>
                </a:solidFill>
                <a:latin typeface="Arial" panose="020B0604020202020204" pitchFamily="34" charset="0"/>
                <a:ea typeface="Times New Roman"/>
                <a:cs typeface="Arial" panose="020B0604020202020204" pitchFamily="34" charset="0"/>
              </a:rPr>
              <a:t>, the status is reflected as GREEN</a:t>
            </a:r>
            <a:r>
              <a:rPr lang="en-ZA" sz="1600" b="1" dirty="0">
                <a:solidFill>
                  <a:srgbClr val="00B050"/>
                </a:solidFill>
                <a:ea typeface="Times New Roman"/>
                <a:cs typeface="Times New Roman"/>
              </a:rPr>
              <a:t>.</a:t>
            </a:r>
            <a:endParaRPr lang="en-ZA" sz="1600" b="1" dirty="0">
              <a:solidFill>
                <a:srgbClr val="00B050"/>
              </a:solidFill>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112522784"/>
              </p:ext>
            </p:extLst>
          </p:nvPr>
        </p:nvGraphicFramePr>
        <p:xfrm>
          <a:off x="119333" y="1046942"/>
          <a:ext cx="11809318" cy="3384900"/>
        </p:xfrm>
        <a:graphic>
          <a:graphicData uri="http://schemas.openxmlformats.org/drawingml/2006/table">
            <a:tbl>
              <a:tblPr/>
              <a:tblGrid>
                <a:gridCol w="1514472">
                  <a:extLst>
                    <a:ext uri="{9D8B030D-6E8A-4147-A177-3AD203B41FA5}">
                      <a16:colId xmlns:a16="http://schemas.microsoft.com/office/drawing/2014/main" val="3403575046"/>
                    </a:ext>
                  </a:extLst>
                </a:gridCol>
                <a:gridCol w="1514472">
                  <a:extLst>
                    <a:ext uri="{9D8B030D-6E8A-4147-A177-3AD203B41FA5}">
                      <a16:colId xmlns:a16="http://schemas.microsoft.com/office/drawing/2014/main" val="1421176838"/>
                    </a:ext>
                  </a:extLst>
                </a:gridCol>
                <a:gridCol w="1514472">
                  <a:extLst>
                    <a:ext uri="{9D8B030D-6E8A-4147-A177-3AD203B41FA5}">
                      <a16:colId xmlns:a16="http://schemas.microsoft.com/office/drawing/2014/main" val="4016880997"/>
                    </a:ext>
                  </a:extLst>
                </a:gridCol>
                <a:gridCol w="1514472">
                  <a:extLst>
                    <a:ext uri="{9D8B030D-6E8A-4147-A177-3AD203B41FA5}">
                      <a16:colId xmlns:a16="http://schemas.microsoft.com/office/drawing/2014/main" val="4101991238"/>
                    </a:ext>
                  </a:extLst>
                </a:gridCol>
                <a:gridCol w="1514472">
                  <a:extLst>
                    <a:ext uri="{9D8B030D-6E8A-4147-A177-3AD203B41FA5}">
                      <a16:colId xmlns:a16="http://schemas.microsoft.com/office/drawing/2014/main" val="3144764360"/>
                    </a:ext>
                  </a:extLst>
                </a:gridCol>
                <a:gridCol w="1514472">
                  <a:extLst>
                    <a:ext uri="{9D8B030D-6E8A-4147-A177-3AD203B41FA5}">
                      <a16:colId xmlns:a16="http://schemas.microsoft.com/office/drawing/2014/main" val="35719051"/>
                    </a:ext>
                  </a:extLst>
                </a:gridCol>
                <a:gridCol w="1514472">
                  <a:extLst>
                    <a:ext uri="{9D8B030D-6E8A-4147-A177-3AD203B41FA5}">
                      <a16:colId xmlns:a16="http://schemas.microsoft.com/office/drawing/2014/main" val="3957045853"/>
                    </a:ext>
                  </a:extLst>
                </a:gridCol>
                <a:gridCol w="1208014">
                  <a:extLst>
                    <a:ext uri="{9D8B030D-6E8A-4147-A177-3AD203B41FA5}">
                      <a16:colId xmlns:a16="http://schemas.microsoft.com/office/drawing/2014/main" val="1894582406"/>
                    </a:ext>
                  </a:extLst>
                </a:gridCol>
              </a:tblGrid>
              <a:tr h="0">
                <a:tc rowSpan="2">
                  <a:txBody>
                    <a:bodyPr/>
                    <a:lstStyle/>
                    <a:p>
                      <a:pPr algn="ctr" fontAlgn="t"/>
                      <a:r>
                        <a:rPr lang="en-ZA" sz="1600" b="1" i="0" u="none" strike="noStrike" dirty="0">
                          <a:solidFill>
                            <a:srgbClr val="000000"/>
                          </a:solidFill>
                          <a:effectLst/>
                          <a:latin typeface="Arial" panose="020B0604020202020204" pitchFamily="34" charset="0"/>
                        </a:rPr>
                        <a:t>Programme </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t"/>
                      <a:r>
                        <a:rPr lang="en-GB" sz="1600" b="1" i="0" u="none" strike="noStrike" dirty="0">
                          <a:solidFill>
                            <a:srgbClr val="000000"/>
                          </a:solidFill>
                          <a:effectLst/>
                          <a:latin typeface="Arial" panose="020B0604020202020204" pitchFamily="34" charset="0"/>
                        </a:rPr>
                        <a:t>No. of indicators per programme </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t"/>
                      <a:r>
                        <a:rPr lang="en-ZA" sz="1600" b="1" i="0" u="none" strike="noStrike" dirty="0">
                          <a:solidFill>
                            <a:srgbClr val="000000"/>
                          </a:solidFill>
                          <a:effectLst/>
                          <a:latin typeface="Arial" panose="020B0604020202020204" pitchFamily="34" charset="0"/>
                        </a:rPr>
                        <a:t>Annual Targets</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t"/>
                      <a:r>
                        <a:rPr lang="en-ZA" sz="1600" b="1" i="0" u="none" strike="noStrike" dirty="0">
                          <a:solidFill>
                            <a:srgbClr val="000000"/>
                          </a:solidFill>
                          <a:effectLst/>
                          <a:latin typeface="Arial" panose="020B0604020202020204" pitchFamily="34" charset="0"/>
                        </a:rPr>
                        <a:t>Quarterly Targets</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t"/>
                      <a:r>
                        <a:rPr lang="en-ZA" sz="1600" b="1" i="0" u="none" strike="noStrike" dirty="0">
                          <a:solidFill>
                            <a:srgbClr val="000000"/>
                          </a:solidFill>
                          <a:effectLst/>
                          <a:latin typeface="Arial" panose="020B0604020202020204" pitchFamily="34" charset="0"/>
                        </a:rPr>
                        <a:t>Bi-annual Targets</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3">
                  <a:txBody>
                    <a:bodyPr/>
                    <a:lstStyle/>
                    <a:p>
                      <a:pPr algn="ctr" fontAlgn="t"/>
                      <a:r>
                        <a:rPr lang="en-ZA" sz="1600" b="1" i="0" u="none" strike="noStrike" dirty="0">
                          <a:solidFill>
                            <a:srgbClr val="000000"/>
                          </a:solidFill>
                          <a:effectLst/>
                          <a:latin typeface="Arial" panose="020B0604020202020204" pitchFamily="34" charset="0"/>
                        </a:rPr>
                        <a:t>Q4 status 2019/20</a:t>
                      </a:r>
                    </a:p>
                  </a:txBody>
                  <a:tcPr marL="7283" marR="7283" marT="7283" marB="43697">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253911894"/>
                  </a:ext>
                </a:extLst>
              </a:tr>
              <a:tr h="0">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t"/>
                      <a:r>
                        <a:rPr lang="en-ZA" sz="1600" b="1" i="0" u="none" strike="noStrike" dirty="0">
                          <a:solidFill>
                            <a:srgbClr val="000000"/>
                          </a:solidFill>
                          <a:effectLst/>
                          <a:latin typeface="Arial" panose="020B0604020202020204" pitchFamily="34" charset="0"/>
                        </a:rPr>
                        <a:t>Not achieved</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ZA" sz="1600" b="1" i="0" u="none" strike="noStrike" dirty="0">
                          <a:solidFill>
                            <a:srgbClr val="000000"/>
                          </a:solidFill>
                          <a:effectLst/>
                          <a:latin typeface="Arial" panose="020B0604020202020204" pitchFamily="34" charset="0"/>
                        </a:rPr>
                        <a:t>Partially achieved</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en-ZA" sz="1600" b="1" i="0" u="none" strike="noStrike" dirty="0">
                          <a:solidFill>
                            <a:srgbClr val="000000"/>
                          </a:solidFill>
                          <a:effectLst/>
                          <a:latin typeface="Arial" panose="020B0604020202020204" pitchFamily="34" charset="0"/>
                        </a:rPr>
                        <a:t>Achieved</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836803265"/>
                  </a:ext>
                </a:extLst>
              </a:tr>
              <a:tr h="0">
                <a:tc>
                  <a:txBody>
                    <a:bodyPr/>
                    <a:lstStyle/>
                    <a:p>
                      <a:pPr algn="ctr" fontAlgn="t"/>
                      <a:r>
                        <a:rPr lang="en-ZA" sz="1600" b="1" i="0" u="none" strike="noStrike" dirty="0">
                          <a:solidFill>
                            <a:srgbClr val="000000"/>
                          </a:solidFill>
                          <a:effectLst/>
                          <a:latin typeface="Arial" panose="020B0604020202020204" pitchFamily="34" charset="0"/>
                        </a:rPr>
                        <a:t>One </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2</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1</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1</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endParaRPr lang="en-ZA" sz="1600" b="0" i="0" u="none" strike="noStrike" dirty="0">
                        <a:solidFill>
                          <a:srgbClr val="000000"/>
                        </a:solidFill>
                        <a:effectLst/>
                        <a:latin typeface="Arial" panose="020B0604020202020204" pitchFamily="34" charset="0"/>
                      </a:endParaRP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endParaRPr lang="en-ZA" sz="1600" b="0" i="0" u="none" strike="noStrike" dirty="0">
                        <a:solidFill>
                          <a:srgbClr val="000000"/>
                        </a:solidFill>
                        <a:effectLst/>
                        <a:latin typeface="Arial" panose="020B0604020202020204" pitchFamily="34" charset="0"/>
                      </a:endParaRP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endParaRPr lang="en-ZA" sz="1600" b="0" i="0" u="none" strike="noStrike" dirty="0">
                        <a:solidFill>
                          <a:srgbClr val="000000"/>
                        </a:solidFill>
                        <a:effectLst/>
                        <a:latin typeface="Arial" panose="020B0604020202020204" pitchFamily="34" charset="0"/>
                      </a:endParaRP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1</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11633670"/>
                  </a:ext>
                </a:extLst>
              </a:tr>
              <a:tr h="0">
                <a:tc>
                  <a:txBody>
                    <a:bodyPr/>
                    <a:lstStyle/>
                    <a:p>
                      <a:pPr algn="ctr" fontAlgn="t"/>
                      <a:r>
                        <a:rPr lang="en-ZA" sz="1600" b="1" i="0" u="none" strike="noStrike" dirty="0">
                          <a:solidFill>
                            <a:srgbClr val="000000"/>
                          </a:solidFill>
                          <a:effectLst/>
                          <a:latin typeface="Arial" panose="020B0604020202020204" pitchFamily="34" charset="0"/>
                        </a:rPr>
                        <a:t>Two </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14</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9</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4</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1</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smtClean="0">
                          <a:solidFill>
                            <a:srgbClr val="000000"/>
                          </a:solidFill>
                          <a:effectLst/>
                          <a:latin typeface="Arial" panose="020B0604020202020204" pitchFamily="34" charset="0"/>
                        </a:rPr>
                        <a:t>2</a:t>
                      </a:r>
                      <a:endParaRPr lang="en-ZA" sz="1600" b="0" i="0" u="none" strike="noStrike" dirty="0">
                        <a:solidFill>
                          <a:srgbClr val="000000"/>
                        </a:solidFill>
                        <a:effectLst/>
                        <a:latin typeface="Arial" panose="020B0604020202020204" pitchFamily="34" charset="0"/>
                      </a:endParaRP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1</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smtClean="0">
                          <a:solidFill>
                            <a:srgbClr val="000000"/>
                          </a:solidFill>
                          <a:effectLst/>
                          <a:latin typeface="Arial" panose="020B0604020202020204" pitchFamily="34" charset="0"/>
                        </a:rPr>
                        <a:t>3</a:t>
                      </a:r>
                      <a:endParaRPr lang="en-ZA" sz="1600" b="0" i="0" u="none" strike="noStrike" dirty="0">
                        <a:solidFill>
                          <a:srgbClr val="000000"/>
                        </a:solidFill>
                        <a:effectLst/>
                        <a:latin typeface="Arial" panose="020B0604020202020204" pitchFamily="34" charset="0"/>
                      </a:endParaRP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91169594"/>
                  </a:ext>
                </a:extLst>
              </a:tr>
              <a:tr h="0">
                <a:tc>
                  <a:txBody>
                    <a:bodyPr/>
                    <a:lstStyle/>
                    <a:p>
                      <a:pPr algn="ctr" fontAlgn="t"/>
                      <a:r>
                        <a:rPr lang="en-ZA" sz="1600" b="1" i="0" u="none" strike="noStrike" dirty="0">
                          <a:solidFill>
                            <a:srgbClr val="000000"/>
                          </a:solidFill>
                          <a:effectLst/>
                          <a:latin typeface="Arial" panose="020B0604020202020204" pitchFamily="34" charset="0"/>
                        </a:rPr>
                        <a:t>Three </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10</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4</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6</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endParaRPr lang="en-ZA" sz="1600" b="0" i="0" u="none" strike="noStrike" dirty="0">
                        <a:solidFill>
                          <a:srgbClr val="000000"/>
                        </a:solidFill>
                        <a:effectLst/>
                        <a:latin typeface="Arial" panose="020B0604020202020204" pitchFamily="34" charset="0"/>
                      </a:endParaRP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smtClean="0">
                          <a:solidFill>
                            <a:srgbClr val="000000"/>
                          </a:solidFill>
                          <a:effectLst/>
                          <a:latin typeface="Arial" panose="020B0604020202020204" pitchFamily="34" charset="0"/>
                        </a:rPr>
                        <a:t>-</a:t>
                      </a:r>
                      <a:endParaRPr lang="en-ZA" sz="1600" b="0" i="0" u="none" strike="noStrike" dirty="0">
                        <a:solidFill>
                          <a:srgbClr val="000000"/>
                        </a:solidFill>
                        <a:effectLst/>
                        <a:latin typeface="Arial" panose="020B0604020202020204" pitchFamily="34" charset="0"/>
                      </a:endParaRP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smtClean="0">
                          <a:solidFill>
                            <a:srgbClr val="000000"/>
                          </a:solidFill>
                          <a:effectLst/>
                          <a:latin typeface="Arial" panose="020B0604020202020204" pitchFamily="34" charset="0"/>
                        </a:rPr>
                        <a:t>-</a:t>
                      </a:r>
                      <a:endParaRPr lang="en-ZA" sz="1600" b="0" i="0" u="none" strike="noStrike" dirty="0">
                        <a:solidFill>
                          <a:srgbClr val="000000"/>
                        </a:solidFill>
                        <a:effectLst/>
                        <a:latin typeface="Arial" panose="020B0604020202020204" pitchFamily="34" charset="0"/>
                      </a:endParaRP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smtClean="0">
                          <a:solidFill>
                            <a:srgbClr val="000000"/>
                          </a:solidFill>
                          <a:effectLst/>
                          <a:latin typeface="Arial" panose="020B0604020202020204" pitchFamily="34" charset="0"/>
                        </a:rPr>
                        <a:t>6</a:t>
                      </a:r>
                      <a:endParaRPr lang="en-ZA" sz="1600" b="0" i="0" u="none" strike="noStrike" dirty="0">
                        <a:solidFill>
                          <a:srgbClr val="000000"/>
                        </a:solidFill>
                        <a:effectLst/>
                        <a:latin typeface="Arial" panose="020B0604020202020204" pitchFamily="34" charset="0"/>
                      </a:endParaRP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60260335"/>
                  </a:ext>
                </a:extLst>
              </a:tr>
              <a:tr h="0">
                <a:tc>
                  <a:txBody>
                    <a:bodyPr/>
                    <a:lstStyle/>
                    <a:p>
                      <a:pPr algn="ctr" fontAlgn="t"/>
                      <a:r>
                        <a:rPr lang="en-ZA" sz="1600" b="1" i="0" u="none" strike="noStrike" dirty="0">
                          <a:solidFill>
                            <a:srgbClr val="000000"/>
                          </a:solidFill>
                          <a:effectLst/>
                          <a:latin typeface="Arial" panose="020B0604020202020204" pitchFamily="34" charset="0"/>
                        </a:rPr>
                        <a:t>Four </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12</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8</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3</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a:solidFill>
                            <a:srgbClr val="000000"/>
                          </a:solidFill>
                          <a:effectLst/>
                          <a:latin typeface="Arial" panose="020B0604020202020204" pitchFamily="34" charset="0"/>
                        </a:rPr>
                        <a:t>1* (bi-</a:t>
                      </a:r>
                      <a:r>
                        <a:rPr lang="en-ZA" sz="1600" b="0" i="0" u="none" strike="noStrike" dirty="0" err="1">
                          <a:solidFill>
                            <a:srgbClr val="000000"/>
                          </a:solidFill>
                          <a:effectLst/>
                          <a:latin typeface="Arial" panose="020B0604020202020204" pitchFamily="34" charset="0"/>
                        </a:rPr>
                        <a:t>ennial</a:t>
                      </a:r>
                      <a:r>
                        <a:rPr lang="en-ZA" sz="1600" b="0" i="0" u="none" strike="noStrike" dirty="0">
                          <a:solidFill>
                            <a:srgbClr val="000000"/>
                          </a:solidFill>
                          <a:effectLst/>
                          <a:latin typeface="Arial" panose="020B0604020202020204" pitchFamily="34" charset="0"/>
                        </a:rPr>
                        <a:t>)</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a:solidFill>
                            <a:srgbClr val="000000"/>
                          </a:solidFill>
                          <a:effectLst/>
                          <a:latin typeface="Arial" panose="020B0604020202020204" pitchFamily="34" charset="0"/>
                        </a:rPr>
                        <a:t>3</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smtClean="0">
                          <a:solidFill>
                            <a:srgbClr val="000000"/>
                          </a:solidFill>
                          <a:effectLst/>
                          <a:latin typeface="Arial" panose="020B0604020202020204" pitchFamily="34" charset="0"/>
                        </a:rPr>
                        <a:t>-</a:t>
                      </a:r>
                      <a:endParaRPr lang="en-ZA" sz="1600" b="0" i="0" u="none" strike="noStrike" dirty="0">
                        <a:solidFill>
                          <a:srgbClr val="000000"/>
                        </a:solidFill>
                        <a:effectLst/>
                        <a:latin typeface="Arial" panose="020B0604020202020204" pitchFamily="34" charset="0"/>
                      </a:endParaRP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dirty="0" smtClean="0">
                          <a:solidFill>
                            <a:srgbClr val="000000"/>
                          </a:solidFill>
                          <a:effectLst/>
                          <a:latin typeface="Arial" panose="020B0604020202020204" pitchFamily="34" charset="0"/>
                        </a:rPr>
                        <a:t>-</a:t>
                      </a:r>
                      <a:endParaRPr lang="en-ZA" sz="1600" b="0" i="0" u="none" strike="noStrike" dirty="0">
                        <a:solidFill>
                          <a:srgbClr val="000000"/>
                        </a:solidFill>
                        <a:effectLst/>
                        <a:latin typeface="Arial" panose="020B0604020202020204" pitchFamily="34" charset="0"/>
                      </a:endParaRP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1455281"/>
                  </a:ext>
                </a:extLst>
              </a:tr>
              <a:tr h="0">
                <a:tc>
                  <a:txBody>
                    <a:bodyPr/>
                    <a:lstStyle/>
                    <a:p>
                      <a:pPr algn="ctr" fontAlgn="t"/>
                      <a:r>
                        <a:rPr lang="en-ZA" sz="1600" b="1" i="0" u="none" strike="noStrike">
                          <a:solidFill>
                            <a:srgbClr val="000000"/>
                          </a:solidFill>
                          <a:effectLst/>
                          <a:latin typeface="Arial" panose="020B0604020202020204" pitchFamily="34" charset="0"/>
                        </a:rPr>
                        <a:t>Five </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a:solidFill>
                            <a:srgbClr val="000000"/>
                          </a:solidFill>
                          <a:effectLst/>
                          <a:latin typeface="Arial" panose="020B0604020202020204" pitchFamily="34" charset="0"/>
                        </a:rPr>
                        <a:t>5</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a:solidFill>
                            <a:srgbClr val="000000"/>
                          </a:solidFill>
                          <a:effectLst/>
                          <a:latin typeface="Arial" panose="020B0604020202020204" pitchFamily="34" charset="0"/>
                        </a:rPr>
                        <a:t>2</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a:solidFill>
                            <a:srgbClr val="000000"/>
                          </a:solidFill>
                          <a:effectLst/>
                          <a:latin typeface="Arial" panose="020B0604020202020204" pitchFamily="34" charset="0"/>
                        </a:rPr>
                        <a:t>3</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endParaRPr lang="en-ZA" sz="1600" b="0" i="0" u="none" strike="noStrike">
                        <a:solidFill>
                          <a:srgbClr val="000000"/>
                        </a:solidFill>
                        <a:effectLst/>
                        <a:latin typeface="Arial" panose="020B0604020202020204" pitchFamily="34" charset="0"/>
                      </a:endParaRP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endParaRPr lang="en-ZA" sz="1600" b="0" i="0" u="none" strike="noStrike">
                        <a:solidFill>
                          <a:srgbClr val="000000"/>
                        </a:solidFill>
                        <a:effectLst/>
                        <a:latin typeface="Arial" panose="020B0604020202020204" pitchFamily="34" charset="0"/>
                      </a:endParaRP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a:solidFill>
                            <a:srgbClr val="000000"/>
                          </a:solidFill>
                          <a:effectLst/>
                          <a:latin typeface="Arial" panose="020B0604020202020204" pitchFamily="34" charset="0"/>
                        </a:rPr>
                        <a:t>1</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600" b="0" i="0" u="none" strike="noStrike">
                          <a:solidFill>
                            <a:srgbClr val="000000"/>
                          </a:solidFill>
                          <a:effectLst/>
                          <a:latin typeface="Arial" panose="020B0604020202020204" pitchFamily="34" charset="0"/>
                        </a:rPr>
                        <a:t>2</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239019522"/>
                  </a:ext>
                </a:extLst>
              </a:tr>
              <a:tr h="0">
                <a:tc>
                  <a:txBody>
                    <a:bodyPr/>
                    <a:lstStyle/>
                    <a:p>
                      <a:pPr algn="ctr" fontAlgn="t"/>
                      <a:r>
                        <a:rPr lang="en-ZA" sz="1600" b="1" i="0" u="none" strike="noStrike">
                          <a:solidFill>
                            <a:srgbClr val="000000"/>
                          </a:solidFill>
                          <a:effectLst/>
                          <a:latin typeface="Arial" panose="020B0604020202020204" pitchFamily="34" charset="0"/>
                        </a:rPr>
                        <a:t>Total distribution</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600" b="0" i="0" u="none" strike="noStrike">
                          <a:solidFill>
                            <a:srgbClr val="000000"/>
                          </a:solidFill>
                          <a:effectLst/>
                          <a:latin typeface="Arial" panose="020B0604020202020204" pitchFamily="34" charset="0"/>
                        </a:rPr>
                        <a:t>43</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600" b="0" i="0" u="none" strike="noStrike">
                          <a:solidFill>
                            <a:srgbClr val="000000"/>
                          </a:solidFill>
                          <a:effectLst/>
                          <a:latin typeface="Arial" panose="020B0604020202020204" pitchFamily="34" charset="0"/>
                        </a:rPr>
                        <a:t>24</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600" b="0" i="0" u="none" strike="noStrike">
                          <a:solidFill>
                            <a:srgbClr val="000000"/>
                          </a:solidFill>
                          <a:effectLst/>
                          <a:latin typeface="Arial" panose="020B0604020202020204" pitchFamily="34" charset="0"/>
                        </a:rPr>
                        <a:t>17</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600" b="0" i="0" u="none" strike="noStrike">
                          <a:solidFill>
                            <a:srgbClr val="000000"/>
                          </a:solidFill>
                          <a:effectLst/>
                          <a:latin typeface="Arial" panose="020B0604020202020204" pitchFamily="34" charset="0"/>
                        </a:rPr>
                        <a:t>2</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600" b="0" i="0" u="none" strike="noStrike">
                          <a:solidFill>
                            <a:srgbClr val="000000"/>
                          </a:solidFill>
                          <a:effectLst/>
                          <a:latin typeface="Arial" panose="020B0604020202020204" pitchFamily="34" charset="0"/>
                        </a:rPr>
                        <a:t>5/18</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600" b="0" i="0" u="none" strike="noStrike">
                          <a:solidFill>
                            <a:srgbClr val="000000"/>
                          </a:solidFill>
                          <a:effectLst/>
                          <a:latin typeface="Arial" panose="020B0604020202020204" pitchFamily="34" charset="0"/>
                        </a:rPr>
                        <a:t>2/18</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600" b="0" i="0" u="none" strike="noStrike" dirty="0" smtClean="0">
                          <a:solidFill>
                            <a:srgbClr val="000000"/>
                          </a:solidFill>
                          <a:effectLst/>
                          <a:latin typeface="Arial" panose="020B0604020202020204" pitchFamily="34" charset="0"/>
                        </a:rPr>
                        <a:t>11/18</a:t>
                      </a:r>
                      <a:endParaRPr lang="en-ZA" sz="1600" b="0" i="0" u="none" strike="noStrike" dirty="0">
                        <a:solidFill>
                          <a:srgbClr val="000000"/>
                        </a:solidFill>
                        <a:effectLst/>
                        <a:latin typeface="Arial" panose="020B0604020202020204" pitchFamily="34" charset="0"/>
                      </a:endParaRP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29716065"/>
                  </a:ext>
                </a:extLst>
              </a:tr>
              <a:tr h="0">
                <a:tc>
                  <a:txBody>
                    <a:bodyPr/>
                    <a:lstStyle/>
                    <a:p>
                      <a:pPr algn="ctr" fontAlgn="t"/>
                      <a:r>
                        <a:rPr lang="en-ZA" sz="1600" b="1" i="0" u="none" strike="noStrike">
                          <a:solidFill>
                            <a:srgbClr val="000000"/>
                          </a:solidFill>
                          <a:effectLst/>
                          <a:latin typeface="Arial" panose="020B0604020202020204" pitchFamily="34" charset="0"/>
                        </a:rPr>
                        <a:t>Percentage distribution</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600" b="0" i="0" u="none" strike="noStrike">
                          <a:solidFill>
                            <a:srgbClr val="000000"/>
                          </a:solidFill>
                          <a:effectLst/>
                          <a:latin typeface="Arial" panose="020B0604020202020204" pitchFamily="34" charset="0"/>
                        </a:rPr>
                        <a:t>100%</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600" b="0" i="0" u="none" strike="noStrike">
                          <a:solidFill>
                            <a:srgbClr val="000000"/>
                          </a:solidFill>
                          <a:effectLst/>
                          <a:latin typeface="Arial" panose="020B0604020202020204" pitchFamily="34" charset="0"/>
                        </a:rPr>
                        <a:t>56%</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600" b="0" i="0" u="none" strike="noStrike">
                          <a:solidFill>
                            <a:srgbClr val="000000"/>
                          </a:solidFill>
                          <a:effectLst/>
                          <a:latin typeface="Arial" panose="020B0604020202020204" pitchFamily="34" charset="0"/>
                        </a:rPr>
                        <a:t>40%</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600" b="0" i="0" u="none" strike="noStrike">
                          <a:solidFill>
                            <a:srgbClr val="000000"/>
                          </a:solidFill>
                          <a:effectLst/>
                          <a:latin typeface="Arial" panose="020B0604020202020204" pitchFamily="34" charset="0"/>
                        </a:rPr>
                        <a:t>5%</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600" b="0" i="0" u="none" strike="noStrike">
                          <a:solidFill>
                            <a:srgbClr val="000000"/>
                          </a:solidFill>
                          <a:effectLst/>
                          <a:latin typeface="Arial" panose="020B0604020202020204" pitchFamily="34" charset="0"/>
                        </a:rPr>
                        <a:t>28%</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600" b="0" i="0" u="none" strike="noStrike">
                          <a:solidFill>
                            <a:srgbClr val="000000"/>
                          </a:solidFill>
                          <a:effectLst/>
                          <a:latin typeface="Arial" panose="020B0604020202020204" pitchFamily="34" charset="0"/>
                        </a:rPr>
                        <a:t>11%</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600" b="0" i="0" u="none" strike="noStrike" dirty="0">
                          <a:solidFill>
                            <a:srgbClr val="000000"/>
                          </a:solidFill>
                          <a:effectLst/>
                          <a:latin typeface="Arial" panose="020B0604020202020204" pitchFamily="34" charset="0"/>
                        </a:rPr>
                        <a:t>61%</a:t>
                      </a:r>
                    </a:p>
                  </a:txBody>
                  <a:tcPr marL="7283" marR="7283" marT="7283" marB="43697">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900008117"/>
                  </a:ext>
                </a:extLst>
              </a:tr>
            </a:tbl>
          </a:graphicData>
        </a:graphic>
      </p:graphicFrame>
      <p:sp>
        <p:nvSpPr>
          <p:cNvPr id="8" name="TextBox 7"/>
          <p:cNvSpPr txBox="1"/>
          <p:nvPr/>
        </p:nvSpPr>
        <p:spPr>
          <a:xfrm>
            <a:off x="1524000" y="4624702"/>
            <a:ext cx="8820472" cy="369332"/>
          </a:xfrm>
          <a:prstGeom prst="rect">
            <a:avLst/>
          </a:prstGeom>
          <a:noFill/>
        </p:spPr>
        <p:txBody>
          <a:bodyPr wrap="square" rtlCol="0">
            <a:spAutoFit/>
          </a:bodyPr>
          <a:lstStyle/>
          <a:p>
            <a:r>
              <a:rPr lang="en-ZA" dirty="0"/>
              <a:t>*Indicator 4.4.2 is </a:t>
            </a:r>
            <a:r>
              <a:rPr lang="en-ZA" dirty="0" smtClean="0"/>
              <a:t>biennial </a:t>
            </a:r>
            <a:r>
              <a:rPr lang="en-ZA" dirty="0"/>
              <a:t>and zero-targeted for the 2019/20 financial year</a:t>
            </a:r>
          </a:p>
        </p:txBody>
      </p:sp>
      <p:pic>
        <p:nvPicPr>
          <p:cNvPr id="9" name="Picture 8"/>
          <p:cNvPicPr>
            <a:picLocks noChangeAspect="1"/>
          </p:cNvPicPr>
          <p:nvPr/>
        </p:nvPicPr>
        <p:blipFill>
          <a:blip r:embed="rId3"/>
          <a:stretch>
            <a:fillRect/>
          </a:stretch>
        </p:blipFill>
        <p:spPr>
          <a:xfrm>
            <a:off x="119336" y="6237313"/>
            <a:ext cx="1368152" cy="620687"/>
          </a:xfrm>
          <a:prstGeom prst="rect">
            <a:avLst/>
          </a:prstGeom>
        </p:spPr>
      </p:pic>
      <p:sp>
        <p:nvSpPr>
          <p:cNvPr id="10" name="TextBox 9"/>
          <p:cNvSpPr txBox="1"/>
          <p:nvPr/>
        </p:nvSpPr>
        <p:spPr>
          <a:xfrm>
            <a:off x="11352584" y="6021288"/>
            <a:ext cx="432048" cy="261610"/>
          </a:xfrm>
          <a:prstGeom prst="rect">
            <a:avLst/>
          </a:prstGeom>
          <a:noFill/>
        </p:spPr>
        <p:txBody>
          <a:bodyPr wrap="square" rtlCol="0">
            <a:spAutoFit/>
          </a:bodyPr>
          <a:lstStyle/>
          <a:p>
            <a:r>
              <a:rPr lang="en-GB" sz="1100" dirty="0" smtClean="0"/>
              <a:t>7</a:t>
            </a:r>
            <a:endParaRPr lang="en-ZA" sz="1100" dirty="0"/>
          </a:p>
        </p:txBody>
      </p:sp>
    </p:spTree>
    <p:extLst>
      <p:ext uri="{BB962C8B-B14F-4D97-AF65-F5344CB8AC3E}">
        <p14:creationId xmlns:p14="http://schemas.microsoft.com/office/powerpoint/2010/main" val="9102526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36" y="0"/>
            <a:ext cx="11881320" cy="1052737"/>
          </a:xfrm>
        </p:spPr>
        <p:txBody>
          <a:bodyPr>
            <a:noAutofit/>
          </a:bodyPr>
          <a:lstStyle/>
          <a:p>
            <a:r>
              <a:rPr lang="en-ZA" sz="6000" b="1" dirty="0">
                <a:solidFill>
                  <a:schemeClr val="accent2">
                    <a:lumMod val="75000"/>
                  </a:schemeClr>
                </a:solidFill>
              </a:rPr>
              <a:t>INDICATOR TABLE: PROGRAMME 2 </a:t>
            </a:r>
          </a:p>
        </p:txBody>
      </p:sp>
      <p:pic>
        <p:nvPicPr>
          <p:cNvPr id="5" name="Picture 4"/>
          <p:cNvPicPr>
            <a:picLocks noChangeAspect="1"/>
          </p:cNvPicPr>
          <p:nvPr/>
        </p:nvPicPr>
        <p:blipFill>
          <a:blip r:embed="rId3"/>
          <a:stretch>
            <a:fillRect/>
          </a:stretch>
        </p:blipFill>
        <p:spPr>
          <a:xfrm>
            <a:off x="1524000" y="6021288"/>
            <a:ext cx="1691680" cy="836712"/>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781908955"/>
              </p:ext>
            </p:extLst>
          </p:nvPr>
        </p:nvGraphicFramePr>
        <p:xfrm>
          <a:off x="119336" y="1052737"/>
          <a:ext cx="12072664" cy="5112569"/>
        </p:xfrm>
        <a:graphic>
          <a:graphicData uri="http://schemas.openxmlformats.org/drawingml/2006/table">
            <a:tbl>
              <a:tblPr>
                <a:tableStyleId>{16D9F66E-5EB9-4882-86FB-DCBF35E3C3E4}</a:tableStyleId>
              </a:tblPr>
              <a:tblGrid>
                <a:gridCol w="1377855">
                  <a:extLst>
                    <a:ext uri="{9D8B030D-6E8A-4147-A177-3AD203B41FA5}">
                      <a16:colId xmlns:a16="http://schemas.microsoft.com/office/drawing/2014/main" val="547622766"/>
                    </a:ext>
                  </a:extLst>
                </a:gridCol>
                <a:gridCol w="1265928">
                  <a:extLst>
                    <a:ext uri="{9D8B030D-6E8A-4147-A177-3AD203B41FA5}">
                      <a16:colId xmlns:a16="http://schemas.microsoft.com/office/drawing/2014/main" val="1455726392"/>
                    </a:ext>
                  </a:extLst>
                </a:gridCol>
                <a:gridCol w="1119281">
                  <a:extLst>
                    <a:ext uri="{9D8B030D-6E8A-4147-A177-3AD203B41FA5}">
                      <a16:colId xmlns:a16="http://schemas.microsoft.com/office/drawing/2014/main" val="2564077372"/>
                    </a:ext>
                  </a:extLst>
                </a:gridCol>
                <a:gridCol w="1627497">
                  <a:extLst>
                    <a:ext uri="{9D8B030D-6E8A-4147-A177-3AD203B41FA5}">
                      <a16:colId xmlns:a16="http://schemas.microsoft.com/office/drawing/2014/main" val="4102831606"/>
                    </a:ext>
                  </a:extLst>
                </a:gridCol>
                <a:gridCol w="2071835">
                  <a:extLst>
                    <a:ext uri="{9D8B030D-6E8A-4147-A177-3AD203B41FA5}">
                      <a16:colId xmlns:a16="http://schemas.microsoft.com/office/drawing/2014/main" val="1543885287"/>
                    </a:ext>
                  </a:extLst>
                </a:gridCol>
                <a:gridCol w="1467308">
                  <a:extLst>
                    <a:ext uri="{9D8B030D-6E8A-4147-A177-3AD203B41FA5}">
                      <a16:colId xmlns:a16="http://schemas.microsoft.com/office/drawing/2014/main" val="2441568930"/>
                    </a:ext>
                  </a:extLst>
                </a:gridCol>
                <a:gridCol w="1571480">
                  <a:extLst>
                    <a:ext uri="{9D8B030D-6E8A-4147-A177-3AD203B41FA5}">
                      <a16:colId xmlns:a16="http://schemas.microsoft.com/office/drawing/2014/main" val="4039370734"/>
                    </a:ext>
                  </a:extLst>
                </a:gridCol>
                <a:gridCol w="1571480">
                  <a:extLst>
                    <a:ext uri="{9D8B030D-6E8A-4147-A177-3AD203B41FA5}">
                      <a16:colId xmlns:a16="http://schemas.microsoft.com/office/drawing/2014/main" val="4147748767"/>
                    </a:ext>
                  </a:extLst>
                </a:gridCol>
              </a:tblGrid>
              <a:tr h="1017820">
                <a:tc>
                  <a:txBody>
                    <a:bodyPr/>
                    <a:lstStyle/>
                    <a:p>
                      <a:pPr algn="l" fontAlgn="t"/>
                      <a:r>
                        <a:rPr lang="en-ZA" sz="1200" b="1" u="none" strike="noStrike" dirty="0">
                          <a:effectLst/>
                          <a:latin typeface="Arial" panose="020B0604020202020204" pitchFamily="34" charset="0"/>
                          <a:cs typeface="Arial" panose="020B0604020202020204" pitchFamily="34" charset="0"/>
                        </a:rPr>
                        <a:t>Performance Indicator</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6852" marR="6852" marT="6852" marB="41114"/>
                </a:tc>
                <a:tc>
                  <a:txBody>
                    <a:bodyPr/>
                    <a:lstStyle/>
                    <a:p>
                      <a:pPr algn="l" fontAlgn="t"/>
                      <a:r>
                        <a:rPr lang="en-ZA" sz="1200" b="1" u="none" strike="noStrike" dirty="0">
                          <a:effectLst/>
                          <a:latin typeface="Arial" panose="020B0604020202020204" pitchFamily="34" charset="0"/>
                          <a:cs typeface="Arial" panose="020B0604020202020204" pitchFamily="34" charset="0"/>
                        </a:rPr>
                        <a:t>Frequency</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6852" marR="6852" marT="6852" marB="41114"/>
                </a:tc>
                <a:tc>
                  <a:txBody>
                    <a:bodyPr/>
                    <a:lstStyle/>
                    <a:p>
                      <a:pPr algn="l" fontAlgn="t"/>
                      <a:r>
                        <a:rPr lang="en-ZA" sz="1200" b="1" u="none" strike="noStrike" dirty="0">
                          <a:effectLst/>
                          <a:latin typeface="Arial" panose="020B0604020202020204" pitchFamily="34" charset="0"/>
                          <a:cs typeface="Arial" panose="020B0604020202020204" pitchFamily="34" charset="0"/>
                        </a:rPr>
                        <a:t>Target for 2019/20</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6852" marR="6852" marT="6852" marB="41114"/>
                </a:tc>
                <a:tc>
                  <a:txBody>
                    <a:bodyPr/>
                    <a:lstStyle/>
                    <a:p>
                      <a:pPr algn="l" fontAlgn="t"/>
                      <a:r>
                        <a:rPr lang="en-GB" sz="1200" b="1" u="none" strike="noStrike" dirty="0">
                          <a:effectLst/>
                          <a:latin typeface="Arial" panose="020B0604020202020204" pitchFamily="34" charset="0"/>
                          <a:cs typeface="Arial" panose="020B0604020202020204" pitchFamily="34" charset="0"/>
                        </a:rPr>
                        <a:t>Quarterly Milestone </a:t>
                      </a:r>
                      <a:br>
                        <a:rPr lang="en-GB" sz="1200" b="1" u="none" strike="noStrike" dirty="0">
                          <a:effectLst/>
                          <a:latin typeface="Arial" panose="020B0604020202020204" pitchFamily="34" charset="0"/>
                          <a:cs typeface="Arial" panose="020B0604020202020204" pitchFamily="34" charset="0"/>
                        </a:rPr>
                      </a:br>
                      <a:r>
                        <a:rPr lang="en-GB" sz="1200" b="1" u="none" strike="noStrike" dirty="0">
                          <a:effectLst/>
                          <a:latin typeface="Arial" panose="020B0604020202020204" pitchFamily="34" charset="0"/>
                          <a:cs typeface="Arial" panose="020B0604020202020204" pitchFamily="34" charset="0"/>
                        </a:rPr>
                        <a:t>(for Annual Indicators)</a:t>
                      </a:r>
                      <a:endParaRPr lang="en-GB" sz="1200" b="1" i="0" u="none" strike="noStrike" dirty="0">
                        <a:solidFill>
                          <a:srgbClr val="000000"/>
                        </a:solidFill>
                        <a:effectLst/>
                        <a:latin typeface="Arial" panose="020B0604020202020204" pitchFamily="34" charset="0"/>
                        <a:cs typeface="Arial" panose="020B0604020202020204" pitchFamily="34" charset="0"/>
                      </a:endParaRPr>
                    </a:p>
                  </a:txBody>
                  <a:tcPr marL="6852" marR="6852" marT="6852" marB="41114"/>
                </a:tc>
                <a:tc>
                  <a:txBody>
                    <a:bodyPr/>
                    <a:lstStyle/>
                    <a:p>
                      <a:pPr algn="l" fontAlgn="t"/>
                      <a:r>
                        <a:rPr lang="en-GB" sz="1200" b="1" u="none" strike="noStrike" dirty="0">
                          <a:effectLst/>
                          <a:latin typeface="Arial" panose="020B0604020202020204" pitchFamily="34" charset="0"/>
                          <a:cs typeface="Arial" panose="020B0604020202020204" pitchFamily="34" charset="0"/>
                        </a:rPr>
                        <a:t>Quarterly Output </a:t>
                      </a:r>
                      <a:br>
                        <a:rPr lang="en-GB" sz="1200" b="1" u="none" strike="noStrike" dirty="0">
                          <a:effectLst/>
                          <a:latin typeface="Arial" panose="020B0604020202020204" pitchFamily="34" charset="0"/>
                          <a:cs typeface="Arial" panose="020B0604020202020204" pitchFamily="34" charset="0"/>
                        </a:rPr>
                      </a:br>
                      <a:r>
                        <a:rPr lang="en-GB" sz="1200" b="1" u="none" strike="noStrike" dirty="0">
                          <a:effectLst/>
                          <a:latin typeface="Arial" panose="020B0604020202020204" pitchFamily="34" charset="0"/>
                          <a:cs typeface="Arial" panose="020B0604020202020204" pitchFamily="34" charset="0"/>
                        </a:rPr>
                        <a:t>(for Quarterly Indicators)</a:t>
                      </a:r>
                      <a:endParaRPr lang="en-GB" sz="1200" b="1" i="0" u="none" strike="noStrike" dirty="0">
                        <a:solidFill>
                          <a:srgbClr val="000000"/>
                        </a:solidFill>
                        <a:effectLst/>
                        <a:latin typeface="Arial" panose="020B0604020202020204" pitchFamily="34" charset="0"/>
                        <a:cs typeface="Arial" panose="020B0604020202020204" pitchFamily="34" charset="0"/>
                      </a:endParaRPr>
                    </a:p>
                  </a:txBody>
                  <a:tcPr marL="6852" marR="6852" marT="6852" marB="41114"/>
                </a:tc>
                <a:tc>
                  <a:txBody>
                    <a:bodyPr/>
                    <a:lstStyle/>
                    <a:p>
                      <a:pPr algn="l" fontAlgn="t"/>
                      <a:r>
                        <a:rPr lang="en-ZA" sz="1200" b="1" u="none" strike="noStrike" dirty="0">
                          <a:effectLst/>
                          <a:latin typeface="Arial" panose="020B0604020202020204" pitchFamily="34" charset="0"/>
                          <a:cs typeface="Arial" panose="020B0604020202020204" pitchFamily="34" charset="0"/>
                        </a:rPr>
                        <a:t>Deviation</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6852" marR="6852" marT="6852" marB="41114"/>
                </a:tc>
                <a:tc>
                  <a:txBody>
                    <a:bodyPr/>
                    <a:lstStyle/>
                    <a:p>
                      <a:pPr algn="l" fontAlgn="t"/>
                      <a:r>
                        <a:rPr lang="en-ZA" sz="1200" b="1" u="none" strike="noStrike" dirty="0">
                          <a:effectLst/>
                          <a:latin typeface="Arial" panose="020B0604020202020204" pitchFamily="34" charset="0"/>
                          <a:cs typeface="Arial" panose="020B0604020202020204" pitchFamily="34" charset="0"/>
                        </a:rPr>
                        <a:t>Reason for deviation</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6852" marR="6852" marT="6852" marB="41114"/>
                </a:tc>
                <a:tc>
                  <a:txBody>
                    <a:bodyPr/>
                    <a:lstStyle/>
                    <a:p>
                      <a:pPr algn="l" fontAlgn="t"/>
                      <a:r>
                        <a:rPr lang="en-ZA" sz="1200" b="1" u="none" strike="noStrike" dirty="0">
                          <a:effectLst/>
                          <a:latin typeface="Arial" panose="020B0604020202020204" pitchFamily="34" charset="0"/>
                          <a:cs typeface="Arial" panose="020B0604020202020204" pitchFamily="34" charset="0"/>
                        </a:rPr>
                        <a:t>Challenges/ Corrective Action</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6852" marR="6852" marT="6852" marB="41114"/>
                </a:tc>
                <a:extLst>
                  <a:ext uri="{0D108BD9-81ED-4DB2-BD59-A6C34878D82A}">
                    <a16:rowId xmlns:a16="http://schemas.microsoft.com/office/drawing/2014/main" val="486326020"/>
                  </a:ext>
                </a:extLst>
              </a:tr>
              <a:tr h="608787">
                <a:tc rowSpan="2">
                  <a:txBody>
                    <a:bodyPr/>
                    <a:lstStyle/>
                    <a:p>
                      <a:pPr algn="l" fontAlgn="t"/>
                      <a:r>
                        <a:rPr lang="en-GB" sz="1200" u="sng" strike="noStrike" dirty="0">
                          <a:effectLst/>
                          <a:latin typeface="Arial" panose="020B0604020202020204" pitchFamily="34" charset="0"/>
                          <a:cs typeface="Arial" panose="020B0604020202020204" pitchFamily="34" charset="0"/>
                          <a:hlinkClick r:id="rId4" action="ppaction://hlinkfile"/>
                        </a:rPr>
                        <a:t>2.4.1. Number of training sessions of CAPS for Technical subjects monitored</a:t>
                      </a:r>
                      <a:endParaRPr lang="en-GB" sz="1200" b="1" i="0" u="sng" strike="noStrike" dirty="0">
                        <a:solidFill>
                          <a:srgbClr val="0563C1"/>
                        </a:solidFill>
                        <a:effectLst/>
                        <a:latin typeface="Arial" panose="020B0604020202020204" pitchFamily="34" charset="0"/>
                        <a:cs typeface="Arial" panose="020B0604020202020204" pitchFamily="34" charset="0"/>
                      </a:endParaRPr>
                    </a:p>
                  </a:txBody>
                  <a:tcPr marL="6852" marR="6852" marT="6852" marB="41114"/>
                </a:tc>
                <a:tc>
                  <a:txBody>
                    <a:bodyPr/>
                    <a:lstStyle/>
                    <a:p>
                      <a:pPr algn="r" fontAlgn="t"/>
                      <a:r>
                        <a:rPr lang="en-ZA" sz="1200" u="none" strike="noStrike" dirty="0">
                          <a:effectLst/>
                          <a:latin typeface="Arial" panose="020B0604020202020204" pitchFamily="34" charset="0"/>
                          <a:cs typeface="Arial" panose="020B0604020202020204" pitchFamily="34" charset="0"/>
                        </a:rPr>
                        <a:t>Annual</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a:tc>
                <a:tc>
                  <a:txBody>
                    <a:bodyPr/>
                    <a:lstStyle/>
                    <a:p>
                      <a:pPr algn="l" fontAlgn="t"/>
                      <a:r>
                        <a:rPr lang="en-ZA" sz="1200" u="none" strike="noStrike" dirty="0">
                          <a:effectLst/>
                          <a:latin typeface="Arial" panose="020B0604020202020204" pitchFamily="34" charset="0"/>
                          <a:cs typeface="Arial" panose="020B0604020202020204" pitchFamily="34" charset="0"/>
                        </a:rPr>
                        <a:t>5 </a:t>
                      </a:r>
                      <a:br>
                        <a:rPr lang="en-ZA" sz="1200" u="none" strike="noStrike" dirty="0">
                          <a:effectLst/>
                          <a:latin typeface="Arial" panose="020B0604020202020204" pitchFamily="34" charset="0"/>
                          <a:cs typeface="Arial" panose="020B0604020202020204" pitchFamily="34" charset="0"/>
                        </a:rPr>
                      </a:br>
                      <a:r>
                        <a:rPr lang="en-ZA" sz="1200" u="none" strike="noStrike" dirty="0">
                          <a:effectLst/>
                          <a:latin typeface="Arial" panose="020B0604020202020204" pitchFamily="34" charset="0"/>
                          <a:cs typeface="Arial" panose="020B0604020202020204" pitchFamily="34" charset="0"/>
                        </a:rPr>
                        <a:t>Quarterly</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a:tc>
                <a:tc>
                  <a:txBody>
                    <a:bodyPr/>
                    <a:lstStyle/>
                    <a:p>
                      <a:pPr algn="l" fontAlgn="t"/>
                      <a:r>
                        <a:rPr lang="en-ZA" sz="1200" b="0" i="0" u="none" strike="noStrike" dirty="0" smtClean="0">
                          <a:solidFill>
                            <a:schemeClr val="accent1">
                              <a:lumMod val="75000"/>
                            </a:schemeClr>
                          </a:solidFill>
                          <a:effectLst/>
                          <a:latin typeface="Arial" panose="020B0604020202020204" pitchFamily="34" charset="0"/>
                          <a:cs typeface="Arial" panose="020B0604020202020204" pitchFamily="34" charset="0"/>
                        </a:rPr>
                        <a:t> (</a:t>
                      </a:r>
                      <a:r>
                        <a:rPr lang="en-ZA" sz="1200" b="1" i="0" u="none" strike="noStrike" dirty="0" smtClean="0">
                          <a:solidFill>
                            <a:schemeClr val="accent1">
                              <a:lumMod val="75000"/>
                            </a:schemeClr>
                          </a:solidFill>
                          <a:effectLst/>
                          <a:latin typeface="Arial" panose="020B0604020202020204" pitchFamily="34" charset="0"/>
                          <a:cs typeface="Arial" panose="020B0604020202020204" pitchFamily="34" charset="0"/>
                        </a:rPr>
                        <a:t>3)</a:t>
                      </a:r>
                      <a:endParaRPr lang="en-ZA" sz="1200" b="1"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7620" marR="7620" marT="7620"/>
                </a:tc>
                <a:tc>
                  <a:txBody>
                    <a:bodyPr/>
                    <a:lstStyle/>
                    <a:p>
                      <a:pPr algn="l" fontAlgn="t"/>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a:tc>
                <a:tc>
                  <a:txBody>
                    <a:bodyPr/>
                    <a:lstStyle/>
                    <a:p>
                      <a:pPr algn="l" fontAlgn="t"/>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a:tc>
                <a:tc>
                  <a:txBody>
                    <a:bodyPr/>
                    <a:lstStyle/>
                    <a:p>
                      <a:pPr algn="l" fontAlgn="t"/>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a:tc>
                <a:tc>
                  <a:txBody>
                    <a:bodyPr/>
                    <a:lstStyle/>
                    <a:p>
                      <a:pPr algn="l" fontAlgn="t"/>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a:tc>
                <a:extLst>
                  <a:ext uri="{0D108BD9-81ED-4DB2-BD59-A6C34878D82A}">
                    <a16:rowId xmlns:a16="http://schemas.microsoft.com/office/drawing/2014/main" val="2098739252"/>
                  </a:ext>
                </a:extLst>
              </a:tr>
              <a:tr h="1706147">
                <a:tc vMerge="1">
                  <a:txBody>
                    <a:bodyPr/>
                    <a:lstStyle/>
                    <a:p>
                      <a:pPr algn="l" fontAlgn="t"/>
                      <a:endParaRPr lang="en-ZA" sz="800" b="1" i="0" u="sng" strike="noStrike" dirty="0">
                        <a:solidFill>
                          <a:srgbClr val="0563C1"/>
                        </a:solidFill>
                        <a:effectLst/>
                        <a:latin typeface="Arial" panose="020B0604020202020204" pitchFamily="34" charset="0"/>
                      </a:endParaRPr>
                    </a:p>
                  </a:txBody>
                  <a:tcPr marL="6852" marR="6852" marT="6852" marB="41114">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dirty="0" smtClean="0">
                          <a:effectLst/>
                          <a:latin typeface="Arial" panose="020B0604020202020204" pitchFamily="34" charset="0"/>
                          <a:cs typeface="Arial" panose="020B0604020202020204" pitchFamily="34" charset="0"/>
                        </a:rPr>
                        <a:t>Validated Q4</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a:tc>
                <a:tc>
                  <a:txBody>
                    <a:bodyPr/>
                    <a:lstStyle/>
                    <a:p>
                      <a:pPr algn="l" fontAlgn="t"/>
                      <a:r>
                        <a:rPr lang="en-ZA" sz="1200" u="none" strike="noStrike" dirty="0">
                          <a:effectLst/>
                          <a:latin typeface="Arial" panose="020B0604020202020204" pitchFamily="34" charset="0"/>
                          <a:cs typeface="Arial" panose="020B0604020202020204" pitchFamily="34" charset="0"/>
                        </a:rPr>
                        <a:t>1</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a:tc>
                <a:tc>
                  <a:txBody>
                    <a:bodyPr/>
                    <a:lstStyle/>
                    <a:p>
                      <a:pPr algn="l" fontAlgn="t"/>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a:tc>
                <a:tc>
                  <a:txBody>
                    <a:bodyPr/>
                    <a:lstStyle/>
                    <a:p>
                      <a:pPr algn="l" fontAlgn="t"/>
                      <a:r>
                        <a:rPr lang="en-ZA" sz="1200" b="0" i="0" u="none" strike="noStrike" dirty="0" smtClean="0">
                          <a:solidFill>
                            <a:schemeClr val="dk1"/>
                          </a:solidFill>
                          <a:effectLst/>
                          <a:latin typeface="Arial" panose="020B0604020202020204" pitchFamily="34" charset="0"/>
                          <a:cs typeface="Arial" panose="020B0604020202020204" pitchFamily="34" charset="0"/>
                        </a:rPr>
                        <a:t>0</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a:solidFill>
                      <a:srgbClr val="FF0000"/>
                    </a:solidFill>
                  </a:tcPr>
                </a:tc>
                <a:tc>
                  <a:txBody>
                    <a:bodyPr/>
                    <a:lstStyle/>
                    <a:p>
                      <a:pPr marL="0" marR="0">
                        <a:lnSpc>
                          <a:spcPct val="115000"/>
                        </a:lnSpc>
                        <a:spcBef>
                          <a:spcPts val="0"/>
                        </a:spcBef>
                        <a:spcAft>
                          <a:spcPts val="0"/>
                        </a:spcAft>
                      </a:pPr>
                      <a:r>
                        <a:rPr lang="en-ZA" sz="900">
                          <a:effectLst/>
                          <a:latin typeface="Arial" panose="020B0604020202020204" pitchFamily="34" charset="0"/>
                          <a:ea typeface="Times New Roman" panose="02020603050405020304" pitchFamily="18" charset="0"/>
                          <a:cs typeface="Times New Roman" panose="02020603050405020304" pitchFamily="18" charset="0"/>
                        </a:rPr>
                        <a:t>-1</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ZA" sz="1200" u="none" strike="noStrike" kern="1200" dirty="0" smtClean="0">
                          <a:solidFill>
                            <a:schemeClr val="dk1"/>
                          </a:solidFill>
                          <a:effectLst/>
                          <a:latin typeface="Arial" panose="020B0604020202020204" pitchFamily="34" charset="0"/>
                          <a:ea typeface="+mn-ea"/>
                          <a:cs typeface="Arial" panose="020B0604020202020204" pitchFamily="34" charset="0"/>
                        </a:rPr>
                        <a:t>LP </a:t>
                      </a:r>
                      <a:r>
                        <a:rPr lang="en-ZA" sz="1200" u="none" strike="noStrike" kern="1200" dirty="0">
                          <a:solidFill>
                            <a:schemeClr val="dk1"/>
                          </a:solidFill>
                          <a:effectLst/>
                          <a:latin typeface="Arial" panose="020B0604020202020204" pitchFamily="34" charset="0"/>
                          <a:ea typeface="+mn-ea"/>
                          <a:cs typeface="Arial" panose="020B0604020202020204" pitchFamily="34" charset="0"/>
                        </a:rPr>
                        <a:t>and NW cancelled the training sessions, hence the planned monitoring could not take place</a:t>
                      </a:r>
                      <a:endParaRPr lang="en-US"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100" dirty="0" smtClean="0">
                          <a:effectLst/>
                          <a:latin typeface="Arial" panose="020B0604020202020204" pitchFamily="34" charset="0"/>
                          <a:ea typeface="Times New Roman" panose="02020603050405020304" pitchFamily="18" charset="0"/>
                          <a:cs typeface="Times New Roman" panose="02020603050405020304" pitchFamily="18" charset="0"/>
                        </a:rPr>
                        <a:t> None</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24609254"/>
                  </a:ext>
                </a:extLst>
              </a:tr>
              <a:tr h="608787">
                <a:tc rowSpan="2">
                  <a:txBody>
                    <a:bodyPr/>
                    <a:lstStyle/>
                    <a:p>
                      <a:pPr algn="l" fontAlgn="t"/>
                      <a:r>
                        <a:rPr kumimoji="0" lang="en-GB" sz="1200" b="0"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hlinkClick r:id="rId5" action="ppaction://hlinkfile"/>
                        </a:rPr>
                        <a:t>2.5.2. Number of advocacy campaigns conducted on the Rural</a:t>
                      </a:r>
                      <a:br>
                        <a:rPr kumimoji="0" lang="en-GB" sz="1200" b="0"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hlinkClick r:id="rId5" action="ppaction://hlinkfile"/>
                        </a:rPr>
                      </a:br>
                      <a:r>
                        <a:rPr kumimoji="0" lang="en-GB" sz="1200" b="0"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hlinkClick r:id="rId5" action="ppaction://hlinkfile"/>
                        </a:rPr>
                        <a:t>Education Framework in the provinces</a:t>
                      </a:r>
                      <a:endParaRPr lang="en-GB" sz="1200" b="1" i="0" u="sng" strike="noStrike" dirty="0">
                        <a:solidFill>
                          <a:srgbClr val="0563C1"/>
                        </a:solidFill>
                        <a:effectLst/>
                        <a:latin typeface="Arial" panose="020B0604020202020204" pitchFamily="34" charset="0"/>
                        <a:cs typeface="Arial" panose="020B0604020202020204" pitchFamily="34" charset="0"/>
                      </a:endParaRPr>
                    </a:p>
                  </a:txBody>
                  <a:tcPr marL="6852" marR="6852" marT="6852" marB="41114"/>
                </a:tc>
                <a:tc>
                  <a:txBody>
                    <a:bodyPr/>
                    <a:lstStyle/>
                    <a:p>
                      <a:pPr algn="r" fontAlgn="t"/>
                      <a:r>
                        <a:rPr lang="en-ZA" sz="1200" u="none" strike="noStrike" dirty="0">
                          <a:effectLst/>
                          <a:latin typeface="Arial" panose="020B0604020202020204" pitchFamily="34" charset="0"/>
                          <a:cs typeface="Arial" panose="020B0604020202020204" pitchFamily="34" charset="0"/>
                        </a:rPr>
                        <a:t>Annual</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a:tc>
                <a:tc>
                  <a:txBody>
                    <a:bodyPr/>
                    <a:lstStyle/>
                    <a:p>
                      <a:pPr algn="l" fontAlgn="t"/>
                      <a:r>
                        <a:rPr lang="en-ZA" sz="1200" u="none" strike="noStrike" dirty="0">
                          <a:effectLst/>
                          <a:latin typeface="Arial" panose="020B0604020202020204" pitchFamily="34" charset="0"/>
                          <a:cs typeface="Arial" panose="020B0604020202020204" pitchFamily="34" charset="0"/>
                        </a:rPr>
                        <a:t>9 </a:t>
                      </a:r>
                      <a:br>
                        <a:rPr lang="en-ZA" sz="1200" u="none" strike="noStrike" dirty="0">
                          <a:effectLst/>
                          <a:latin typeface="Arial" panose="020B0604020202020204" pitchFamily="34" charset="0"/>
                          <a:cs typeface="Arial" panose="020B0604020202020204" pitchFamily="34" charset="0"/>
                        </a:rPr>
                      </a:br>
                      <a:r>
                        <a:rPr lang="en-ZA" sz="1200" u="none" strike="noStrike" dirty="0">
                          <a:effectLst/>
                          <a:latin typeface="Arial" panose="020B0604020202020204" pitchFamily="34" charset="0"/>
                          <a:cs typeface="Arial" panose="020B0604020202020204" pitchFamily="34" charset="0"/>
                        </a:rPr>
                        <a:t>Quarterly</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a:tc>
                <a:tc>
                  <a:txBody>
                    <a:bodyPr/>
                    <a:lstStyle/>
                    <a:p>
                      <a:pPr algn="l" fontAlgn="t"/>
                      <a:r>
                        <a:rPr lang="en-ZA" sz="1200" b="1" i="0" u="none" strike="noStrike" dirty="0" smtClean="0">
                          <a:solidFill>
                            <a:srgbClr val="000000"/>
                          </a:solidFill>
                          <a:effectLst/>
                          <a:latin typeface="Arial" panose="020B0604020202020204" pitchFamily="34" charset="0"/>
                          <a:cs typeface="Arial" panose="020B0604020202020204" pitchFamily="34" charset="0"/>
                        </a:rPr>
                        <a:t> </a:t>
                      </a:r>
                      <a:r>
                        <a:rPr lang="en-ZA" sz="1200" b="1" i="0" u="none" strike="noStrike" kern="1200" dirty="0" smtClean="0">
                          <a:solidFill>
                            <a:schemeClr val="accent1">
                              <a:lumMod val="75000"/>
                            </a:schemeClr>
                          </a:solidFill>
                          <a:effectLst/>
                          <a:latin typeface="Arial" panose="020B0604020202020204" pitchFamily="34" charset="0"/>
                          <a:ea typeface="+mn-ea"/>
                          <a:cs typeface="Arial" panose="020B0604020202020204" pitchFamily="34" charset="0"/>
                        </a:rPr>
                        <a:t>(6)</a:t>
                      </a:r>
                      <a:endParaRPr lang="en-ZA" sz="1200" b="1" i="0" u="none" strike="noStrike" kern="120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7620" marR="7620" marT="7620"/>
                </a:tc>
                <a:tc>
                  <a:txBody>
                    <a:bodyPr/>
                    <a:lstStyle/>
                    <a:p>
                      <a:pPr algn="l" fontAlgn="t"/>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a:tc>
                <a:tc>
                  <a:txBody>
                    <a:bodyPr/>
                    <a:lstStyle/>
                    <a:p>
                      <a:pPr algn="l" fontAlgn="t"/>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a:tc>
                <a:tc>
                  <a:txBody>
                    <a:bodyPr/>
                    <a:lstStyle/>
                    <a:p>
                      <a:pPr algn="l" fontAlgn="t"/>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a:tc>
                <a:tc>
                  <a:txBody>
                    <a:bodyPr/>
                    <a:lstStyle/>
                    <a:p>
                      <a:pPr algn="l" fontAlgn="t"/>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a:tc>
                <a:extLst>
                  <a:ext uri="{0D108BD9-81ED-4DB2-BD59-A6C34878D82A}">
                    <a16:rowId xmlns:a16="http://schemas.microsoft.com/office/drawing/2014/main" val="1794428464"/>
                  </a:ext>
                </a:extLst>
              </a:tr>
              <a:tr h="1171028">
                <a:tc vMerge="1">
                  <a:txBody>
                    <a:bodyPr/>
                    <a:lstStyle/>
                    <a:p>
                      <a:pPr algn="l" fontAlgn="t"/>
                      <a:endParaRPr lang="en-ZA" sz="800" b="1" i="0" u="sng" strike="noStrike" dirty="0">
                        <a:solidFill>
                          <a:srgbClr val="0563C1"/>
                        </a:solidFill>
                        <a:effectLst/>
                        <a:latin typeface="Arial" panose="020B0604020202020204" pitchFamily="34" charset="0"/>
                      </a:endParaRPr>
                    </a:p>
                  </a:txBody>
                  <a:tcPr marL="6852" marR="6852" marT="6852" marB="41114">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dirty="0" smtClean="0">
                          <a:effectLst/>
                          <a:latin typeface="Arial" panose="020B0604020202020204" pitchFamily="34" charset="0"/>
                          <a:cs typeface="Arial" panose="020B0604020202020204" pitchFamily="34" charset="0"/>
                        </a:rPr>
                        <a:t>Validated Q4</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a:tc>
                <a:tc>
                  <a:txBody>
                    <a:bodyPr/>
                    <a:lstStyle/>
                    <a:p>
                      <a:pPr algn="l" fontAlgn="t"/>
                      <a:r>
                        <a:rPr lang="en-ZA" sz="1200" u="none" strike="noStrike" dirty="0">
                          <a:effectLst/>
                          <a:latin typeface="Arial" panose="020B0604020202020204" pitchFamily="34" charset="0"/>
                          <a:cs typeface="Arial" panose="020B0604020202020204" pitchFamily="34" charset="0"/>
                        </a:rPr>
                        <a:t>3</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a:tc>
                <a:tc>
                  <a:txBody>
                    <a:bodyPr/>
                    <a:lstStyle/>
                    <a:p>
                      <a:pPr algn="l" fontAlgn="t"/>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a:tc>
                <a:tc>
                  <a:txBody>
                    <a:bodyPr/>
                    <a:lstStyle/>
                    <a:p>
                      <a:pPr algn="l" fontAlgn="t"/>
                      <a:r>
                        <a:rPr lang="en-ZA" sz="1200" u="none" strike="noStrike" dirty="0">
                          <a:effectLst/>
                          <a:latin typeface="Arial" panose="020B0604020202020204" pitchFamily="34" charset="0"/>
                          <a:cs typeface="Arial" panose="020B0604020202020204" pitchFamily="34" charset="0"/>
                        </a:rPr>
                        <a:t>1</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a:solidFill>
                      <a:schemeClr val="accent6">
                        <a:lumMod val="20000"/>
                        <a:lumOff val="80000"/>
                      </a:schemeClr>
                    </a:solidFill>
                  </a:tcPr>
                </a:tc>
                <a:tc>
                  <a:txBody>
                    <a:bodyPr/>
                    <a:lstStyle/>
                    <a:p>
                      <a:pPr algn="l" fontAlgn="t"/>
                      <a:r>
                        <a:rPr lang="en-ZA" sz="1200" u="none" strike="noStrike" dirty="0">
                          <a:effectLst/>
                          <a:latin typeface="Arial" panose="020B0604020202020204" pitchFamily="34" charset="0"/>
                          <a:cs typeface="Arial" panose="020B0604020202020204" pitchFamily="34" charset="0"/>
                        </a:rPr>
                        <a:t>-2</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a:tc>
                <a:tc>
                  <a:txBody>
                    <a:bodyPr/>
                    <a:lstStyle/>
                    <a:p>
                      <a:pPr algn="l" fontAlgn="t"/>
                      <a:r>
                        <a:rPr lang="en-GB" sz="1200" u="none" strike="noStrike" dirty="0">
                          <a:effectLst/>
                          <a:latin typeface="Arial" panose="020B0604020202020204" pitchFamily="34" charset="0"/>
                          <a:cs typeface="Arial" panose="020B0604020202020204" pitchFamily="34" charset="0"/>
                        </a:rPr>
                        <a:t>Visits were cancelled due to </a:t>
                      </a:r>
                      <a:r>
                        <a:rPr lang="en-GB" sz="1200" u="none" strike="noStrike" dirty="0" smtClean="0">
                          <a:effectLst/>
                          <a:latin typeface="Arial" panose="020B0604020202020204" pitchFamily="34" charset="0"/>
                          <a:cs typeface="Arial" panose="020B0604020202020204" pitchFamily="34" charset="0"/>
                        </a:rPr>
                        <a:t>Corona virus</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a:tc>
                <a:tc>
                  <a:txBody>
                    <a:bodyPr/>
                    <a:lstStyle/>
                    <a:p>
                      <a:pPr algn="l" fontAlgn="t"/>
                      <a:r>
                        <a:rPr lang="en-ZA" sz="1200" u="none" strike="noStrike" dirty="0">
                          <a:effectLst/>
                          <a:latin typeface="Arial" panose="020B0604020202020204" pitchFamily="34" charset="0"/>
                          <a:cs typeface="Arial" panose="020B0604020202020204" pitchFamily="34" charset="0"/>
                        </a:rPr>
                        <a:t>None</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a:tc>
                <a:extLst>
                  <a:ext uri="{0D108BD9-81ED-4DB2-BD59-A6C34878D82A}">
                    <a16:rowId xmlns:a16="http://schemas.microsoft.com/office/drawing/2014/main" val="125969556"/>
                  </a:ext>
                </a:extLst>
              </a:tr>
            </a:tbl>
          </a:graphicData>
        </a:graphic>
      </p:graphicFrame>
      <p:sp>
        <p:nvSpPr>
          <p:cNvPr id="4" name="Slide Number Placeholder 3"/>
          <p:cNvSpPr>
            <a:spLocks noGrp="1"/>
          </p:cNvSpPr>
          <p:nvPr>
            <p:ph type="sldNum" sz="quarter" idx="4294967295"/>
          </p:nvPr>
        </p:nvSpPr>
        <p:spPr>
          <a:xfrm>
            <a:off x="8737600" y="6356352"/>
            <a:ext cx="886792" cy="365125"/>
          </a:xfrm>
        </p:spPr>
        <p:txBody>
          <a:bodyPr/>
          <a:lstStyle/>
          <a:p>
            <a:fld id="{E2C0AE55-7E06-4976-960B-3D98813CB3CF}" type="slidenum">
              <a:rPr lang="en-ZA" smtClean="0"/>
              <a:pPr/>
              <a:t>8</a:t>
            </a:fld>
            <a:endParaRPr lang="en-ZA"/>
          </a:p>
        </p:txBody>
      </p:sp>
    </p:spTree>
    <p:custDataLst>
      <p:tags r:id="rId1"/>
    </p:custDataLst>
    <p:extLst>
      <p:ext uri="{BB962C8B-B14F-4D97-AF65-F5344CB8AC3E}">
        <p14:creationId xmlns:p14="http://schemas.microsoft.com/office/powerpoint/2010/main" val="2299246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072664" cy="692695"/>
          </a:xfrm>
        </p:spPr>
        <p:txBody>
          <a:bodyPr>
            <a:noAutofit/>
          </a:bodyPr>
          <a:lstStyle/>
          <a:p>
            <a:r>
              <a:rPr lang="en-ZA" sz="4800" b="1" dirty="0">
                <a:solidFill>
                  <a:srgbClr val="C0504D">
                    <a:lumMod val="75000"/>
                  </a:srgbClr>
                </a:solidFill>
              </a:rPr>
              <a:t>INDICATOR TABLE: PROGRAMME 4 …</a:t>
            </a:r>
          </a:p>
        </p:txBody>
      </p:sp>
      <p:sp>
        <p:nvSpPr>
          <p:cNvPr id="3" name="Slide Number Placeholder 2"/>
          <p:cNvSpPr>
            <a:spLocks noGrp="1"/>
          </p:cNvSpPr>
          <p:nvPr>
            <p:ph type="sldNum" sz="quarter" idx="4294967295"/>
          </p:nvPr>
        </p:nvSpPr>
        <p:spPr>
          <a:xfrm>
            <a:off x="8737600" y="6356352"/>
            <a:ext cx="454744" cy="365125"/>
          </a:xfrm>
        </p:spPr>
        <p:txBody>
          <a:bodyPr/>
          <a:lstStyle/>
          <a:p>
            <a:fld id="{5980D726-25E5-4870-97BD-65D941B86119}" type="slidenum">
              <a:rPr lang="en-ZA" smtClean="0"/>
              <a:t>9</a:t>
            </a:fld>
            <a:endParaRPr lang="en-ZA" dirty="0"/>
          </a:p>
        </p:txBody>
      </p:sp>
      <p:pic>
        <p:nvPicPr>
          <p:cNvPr id="5" name="Picture 4"/>
          <p:cNvPicPr>
            <a:picLocks noChangeAspect="1"/>
          </p:cNvPicPr>
          <p:nvPr/>
        </p:nvPicPr>
        <p:blipFill>
          <a:blip r:embed="rId3"/>
          <a:stretch>
            <a:fillRect/>
          </a:stretch>
        </p:blipFill>
        <p:spPr>
          <a:xfrm>
            <a:off x="119336" y="6021288"/>
            <a:ext cx="2016224" cy="836712"/>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1125567194"/>
              </p:ext>
            </p:extLst>
          </p:nvPr>
        </p:nvGraphicFramePr>
        <p:xfrm>
          <a:off x="1" y="692698"/>
          <a:ext cx="12191998" cy="6188963"/>
        </p:xfrm>
        <a:graphic>
          <a:graphicData uri="http://schemas.openxmlformats.org/drawingml/2006/table">
            <a:tbl>
              <a:tblPr>
                <a:tableStyleId>{16D9F66E-5EB9-4882-86FB-DCBF35E3C3E4}</a:tableStyleId>
              </a:tblPr>
              <a:tblGrid>
                <a:gridCol w="1295467">
                  <a:extLst>
                    <a:ext uri="{9D8B030D-6E8A-4147-A177-3AD203B41FA5}">
                      <a16:colId xmlns:a16="http://schemas.microsoft.com/office/drawing/2014/main" val="1952118658"/>
                    </a:ext>
                  </a:extLst>
                </a:gridCol>
                <a:gridCol w="1056117">
                  <a:extLst>
                    <a:ext uri="{9D8B030D-6E8A-4147-A177-3AD203B41FA5}">
                      <a16:colId xmlns:a16="http://schemas.microsoft.com/office/drawing/2014/main" val="2954166566"/>
                    </a:ext>
                  </a:extLst>
                </a:gridCol>
                <a:gridCol w="960106">
                  <a:extLst>
                    <a:ext uri="{9D8B030D-6E8A-4147-A177-3AD203B41FA5}">
                      <a16:colId xmlns:a16="http://schemas.microsoft.com/office/drawing/2014/main" val="722483183"/>
                    </a:ext>
                  </a:extLst>
                </a:gridCol>
                <a:gridCol w="984109">
                  <a:extLst>
                    <a:ext uri="{9D8B030D-6E8A-4147-A177-3AD203B41FA5}">
                      <a16:colId xmlns:a16="http://schemas.microsoft.com/office/drawing/2014/main" val="1912454739"/>
                    </a:ext>
                  </a:extLst>
                </a:gridCol>
                <a:gridCol w="1368152">
                  <a:extLst>
                    <a:ext uri="{9D8B030D-6E8A-4147-A177-3AD203B41FA5}">
                      <a16:colId xmlns:a16="http://schemas.microsoft.com/office/drawing/2014/main" val="600582678"/>
                    </a:ext>
                  </a:extLst>
                </a:gridCol>
                <a:gridCol w="792088">
                  <a:extLst>
                    <a:ext uri="{9D8B030D-6E8A-4147-A177-3AD203B41FA5}">
                      <a16:colId xmlns:a16="http://schemas.microsoft.com/office/drawing/2014/main" val="2824388129"/>
                    </a:ext>
                  </a:extLst>
                </a:gridCol>
                <a:gridCol w="3096345">
                  <a:extLst>
                    <a:ext uri="{9D8B030D-6E8A-4147-A177-3AD203B41FA5}">
                      <a16:colId xmlns:a16="http://schemas.microsoft.com/office/drawing/2014/main" val="4032781979"/>
                    </a:ext>
                  </a:extLst>
                </a:gridCol>
                <a:gridCol w="2639614">
                  <a:extLst>
                    <a:ext uri="{9D8B030D-6E8A-4147-A177-3AD203B41FA5}">
                      <a16:colId xmlns:a16="http://schemas.microsoft.com/office/drawing/2014/main" val="279642382"/>
                    </a:ext>
                  </a:extLst>
                </a:gridCol>
              </a:tblGrid>
              <a:tr h="778712">
                <a:tc>
                  <a:txBody>
                    <a:bodyPr/>
                    <a:lstStyle/>
                    <a:p>
                      <a:pPr algn="l" fontAlgn="t"/>
                      <a:r>
                        <a:rPr lang="en-ZA" sz="1200" b="1" u="none" strike="noStrike" dirty="0">
                          <a:effectLst/>
                          <a:latin typeface="Arial" panose="020B0604020202020204" pitchFamily="34" charset="0"/>
                          <a:cs typeface="Arial" panose="020B0604020202020204" pitchFamily="34" charset="0"/>
                        </a:rPr>
                        <a:t>Performance Indicator</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3432" marR="3432" marT="3432" marB="20592"/>
                </a:tc>
                <a:tc>
                  <a:txBody>
                    <a:bodyPr/>
                    <a:lstStyle/>
                    <a:p>
                      <a:pPr algn="l" fontAlgn="t"/>
                      <a:r>
                        <a:rPr lang="en-ZA" sz="1200" b="1" u="none" strike="noStrike" dirty="0">
                          <a:effectLst/>
                          <a:latin typeface="Arial" panose="020B0604020202020204" pitchFamily="34" charset="0"/>
                          <a:cs typeface="Arial" panose="020B0604020202020204" pitchFamily="34" charset="0"/>
                        </a:rPr>
                        <a:t>Frequency</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3432" marR="3432" marT="3432" marB="20592"/>
                </a:tc>
                <a:tc>
                  <a:txBody>
                    <a:bodyPr/>
                    <a:lstStyle/>
                    <a:p>
                      <a:pPr algn="l" fontAlgn="t"/>
                      <a:r>
                        <a:rPr lang="en-ZA" sz="1200" b="1" u="none" strike="noStrike" dirty="0">
                          <a:effectLst/>
                          <a:latin typeface="Arial" panose="020B0604020202020204" pitchFamily="34" charset="0"/>
                          <a:cs typeface="Arial" panose="020B0604020202020204" pitchFamily="34" charset="0"/>
                        </a:rPr>
                        <a:t>Target for 2019/20</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3432" marR="3432" marT="3432" marB="20592"/>
                </a:tc>
                <a:tc>
                  <a:txBody>
                    <a:bodyPr/>
                    <a:lstStyle/>
                    <a:p>
                      <a:pPr algn="l" fontAlgn="t"/>
                      <a:r>
                        <a:rPr lang="en-GB" sz="1200" b="1" u="none" strike="noStrike" dirty="0">
                          <a:effectLst/>
                          <a:latin typeface="Arial" panose="020B0604020202020204" pitchFamily="34" charset="0"/>
                          <a:cs typeface="Arial" panose="020B0604020202020204" pitchFamily="34" charset="0"/>
                        </a:rPr>
                        <a:t>Quarterly Milestone </a:t>
                      </a:r>
                      <a:br>
                        <a:rPr lang="en-GB" sz="1200" b="1" u="none" strike="noStrike" dirty="0">
                          <a:effectLst/>
                          <a:latin typeface="Arial" panose="020B0604020202020204" pitchFamily="34" charset="0"/>
                          <a:cs typeface="Arial" panose="020B0604020202020204" pitchFamily="34" charset="0"/>
                        </a:rPr>
                      </a:br>
                      <a:r>
                        <a:rPr lang="en-GB" sz="1200" b="1" u="none" strike="noStrike" dirty="0">
                          <a:effectLst/>
                          <a:latin typeface="Arial" panose="020B0604020202020204" pitchFamily="34" charset="0"/>
                          <a:cs typeface="Arial" panose="020B0604020202020204" pitchFamily="34" charset="0"/>
                        </a:rPr>
                        <a:t>(for Annual Indicators)</a:t>
                      </a:r>
                      <a:endParaRPr lang="en-GB" sz="1200" b="1" i="0" u="none" strike="noStrike" dirty="0">
                        <a:solidFill>
                          <a:srgbClr val="000000"/>
                        </a:solidFill>
                        <a:effectLst/>
                        <a:latin typeface="Arial" panose="020B0604020202020204" pitchFamily="34" charset="0"/>
                        <a:cs typeface="Arial" panose="020B0604020202020204" pitchFamily="34" charset="0"/>
                      </a:endParaRPr>
                    </a:p>
                  </a:txBody>
                  <a:tcPr marL="3432" marR="3432" marT="3432" marB="20592"/>
                </a:tc>
                <a:tc>
                  <a:txBody>
                    <a:bodyPr/>
                    <a:lstStyle/>
                    <a:p>
                      <a:pPr algn="l" fontAlgn="t"/>
                      <a:r>
                        <a:rPr lang="en-GB" sz="1200" b="1" u="none" strike="noStrike" dirty="0">
                          <a:effectLst/>
                          <a:latin typeface="Arial" panose="020B0604020202020204" pitchFamily="34" charset="0"/>
                          <a:cs typeface="Arial" panose="020B0604020202020204" pitchFamily="34" charset="0"/>
                        </a:rPr>
                        <a:t>Quarterly Output </a:t>
                      </a:r>
                      <a:br>
                        <a:rPr lang="en-GB" sz="1200" b="1" u="none" strike="noStrike" dirty="0">
                          <a:effectLst/>
                          <a:latin typeface="Arial" panose="020B0604020202020204" pitchFamily="34" charset="0"/>
                          <a:cs typeface="Arial" panose="020B0604020202020204" pitchFamily="34" charset="0"/>
                        </a:rPr>
                      </a:br>
                      <a:r>
                        <a:rPr lang="en-GB" sz="1200" b="1" u="none" strike="noStrike" dirty="0">
                          <a:effectLst/>
                          <a:latin typeface="Arial" panose="020B0604020202020204" pitchFamily="34" charset="0"/>
                          <a:cs typeface="Arial" panose="020B0604020202020204" pitchFamily="34" charset="0"/>
                        </a:rPr>
                        <a:t>(for Quarterly Indicators)</a:t>
                      </a:r>
                      <a:endParaRPr lang="en-GB" sz="1200" b="1" i="0" u="none" strike="noStrike" dirty="0">
                        <a:solidFill>
                          <a:srgbClr val="000000"/>
                        </a:solidFill>
                        <a:effectLst/>
                        <a:latin typeface="Arial" panose="020B0604020202020204" pitchFamily="34" charset="0"/>
                        <a:cs typeface="Arial" panose="020B0604020202020204" pitchFamily="34" charset="0"/>
                      </a:endParaRPr>
                    </a:p>
                  </a:txBody>
                  <a:tcPr marL="3432" marR="3432" marT="3432" marB="20592"/>
                </a:tc>
                <a:tc>
                  <a:txBody>
                    <a:bodyPr/>
                    <a:lstStyle/>
                    <a:p>
                      <a:pPr algn="l" fontAlgn="t"/>
                      <a:r>
                        <a:rPr lang="en-ZA" sz="1200" b="1" u="none" strike="noStrike" dirty="0">
                          <a:effectLst/>
                          <a:latin typeface="Arial" panose="020B0604020202020204" pitchFamily="34" charset="0"/>
                          <a:cs typeface="Arial" panose="020B0604020202020204" pitchFamily="34" charset="0"/>
                        </a:rPr>
                        <a:t>Deviation</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3432" marR="3432" marT="3432" marB="20592"/>
                </a:tc>
                <a:tc>
                  <a:txBody>
                    <a:bodyPr/>
                    <a:lstStyle/>
                    <a:p>
                      <a:pPr algn="l" fontAlgn="t"/>
                      <a:r>
                        <a:rPr lang="en-ZA" sz="1200" b="1" u="none" strike="noStrike" dirty="0">
                          <a:effectLst/>
                          <a:latin typeface="Arial" panose="020B0604020202020204" pitchFamily="34" charset="0"/>
                          <a:cs typeface="Arial" panose="020B0604020202020204" pitchFamily="34" charset="0"/>
                        </a:rPr>
                        <a:t>Reason for deviation</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3432" marR="3432" marT="3432" marB="20592"/>
                </a:tc>
                <a:tc>
                  <a:txBody>
                    <a:bodyPr/>
                    <a:lstStyle/>
                    <a:p>
                      <a:pPr algn="l" fontAlgn="t"/>
                      <a:r>
                        <a:rPr lang="en-ZA" sz="1200" b="1" u="none" strike="noStrike" dirty="0">
                          <a:effectLst/>
                          <a:latin typeface="Arial" panose="020B0604020202020204" pitchFamily="34" charset="0"/>
                          <a:cs typeface="Arial" panose="020B0604020202020204" pitchFamily="34" charset="0"/>
                        </a:rPr>
                        <a:t>Challenges/ Corrective Action</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3432" marR="3432" marT="3432" marB="20592"/>
                </a:tc>
                <a:extLst>
                  <a:ext uri="{0D108BD9-81ED-4DB2-BD59-A6C34878D82A}">
                    <a16:rowId xmlns:a16="http://schemas.microsoft.com/office/drawing/2014/main" val="521134126"/>
                  </a:ext>
                </a:extLst>
              </a:tr>
              <a:tr h="431951">
                <a:tc rowSpan="2">
                  <a:txBody>
                    <a:bodyPr/>
                    <a:lstStyle/>
                    <a:p>
                      <a:pPr algn="l" fontAlgn="t"/>
                      <a:r>
                        <a:rPr lang="en-GB" sz="1200" u="sng" strike="noStrike" dirty="0">
                          <a:effectLst/>
                          <a:latin typeface="Arial" panose="020B0604020202020204" pitchFamily="34" charset="0"/>
                          <a:cs typeface="Arial" panose="020B0604020202020204" pitchFamily="34" charset="0"/>
                          <a:hlinkClick r:id="rId4" action="ppaction://hlinkfile"/>
                        </a:rPr>
                        <a:t>4.2.1. Number of new schools built and completed through ASIDI.</a:t>
                      </a:r>
                      <a:endParaRPr lang="en-GB" sz="1200" b="1" i="0" u="sng" strike="noStrike" dirty="0">
                        <a:solidFill>
                          <a:srgbClr val="0563C1"/>
                        </a:solidFill>
                        <a:effectLst/>
                        <a:latin typeface="Arial" panose="020B0604020202020204" pitchFamily="34" charset="0"/>
                        <a:cs typeface="Arial" panose="020B0604020202020204" pitchFamily="34" charset="0"/>
                      </a:endParaRPr>
                    </a:p>
                  </a:txBody>
                  <a:tcPr marL="3432" marR="3432" marT="3432" marB="20592"/>
                </a:tc>
                <a:tc>
                  <a:txBody>
                    <a:bodyPr/>
                    <a:lstStyle/>
                    <a:p>
                      <a:pPr algn="r" fontAlgn="t"/>
                      <a:r>
                        <a:rPr lang="en-ZA" sz="1200" u="none" strike="noStrike" dirty="0">
                          <a:effectLst/>
                          <a:latin typeface="Arial" panose="020B0604020202020204" pitchFamily="34" charset="0"/>
                          <a:cs typeface="Arial" panose="020B0604020202020204" pitchFamily="34" charset="0"/>
                        </a:rPr>
                        <a:t>Annual</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a:tc>
                <a:tc>
                  <a:txBody>
                    <a:bodyPr/>
                    <a:lstStyle/>
                    <a:p>
                      <a:pPr algn="l" fontAlgn="t"/>
                      <a:r>
                        <a:rPr lang="en-ZA" sz="1200" u="none" strike="noStrike" dirty="0">
                          <a:effectLst/>
                          <a:latin typeface="Arial" panose="020B0604020202020204" pitchFamily="34" charset="0"/>
                          <a:cs typeface="Arial" panose="020B0604020202020204" pitchFamily="34" charset="0"/>
                        </a:rPr>
                        <a:t>40 </a:t>
                      </a:r>
                      <a:br>
                        <a:rPr lang="en-ZA" sz="1200" u="none" strike="noStrike" dirty="0">
                          <a:effectLst/>
                          <a:latin typeface="Arial" panose="020B0604020202020204" pitchFamily="34" charset="0"/>
                          <a:cs typeface="Arial" panose="020B0604020202020204" pitchFamily="34" charset="0"/>
                        </a:rPr>
                      </a:br>
                      <a:r>
                        <a:rPr lang="en-ZA" sz="1200" u="none" strike="noStrike" dirty="0">
                          <a:effectLst/>
                          <a:latin typeface="Arial" panose="020B0604020202020204" pitchFamily="34" charset="0"/>
                          <a:cs typeface="Arial" panose="020B0604020202020204" pitchFamily="34" charset="0"/>
                        </a:rPr>
                        <a:t>Quarterly</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a:tc>
                <a:tc>
                  <a:txBody>
                    <a:bodyPr/>
                    <a:lstStyle/>
                    <a:p>
                      <a:pPr algn="l" fontAlgn="t"/>
                      <a:r>
                        <a:rPr lang="en-ZA" sz="1200" b="1" i="0" u="none" strike="noStrike" dirty="0" smtClean="0">
                          <a:solidFill>
                            <a:schemeClr val="accent1">
                              <a:lumMod val="75000"/>
                            </a:schemeClr>
                          </a:solidFill>
                          <a:effectLst/>
                          <a:latin typeface="Arial" panose="020B0604020202020204" pitchFamily="34" charset="0"/>
                          <a:cs typeface="Arial" panose="020B0604020202020204" pitchFamily="34" charset="0"/>
                        </a:rPr>
                        <a:t>  </a:t>
                      </a:r>
                    </a:p>
                    <a:p>
                      <a:pPr algn="l" fontAlgn="t"/>
                      <a:r>
                        <a:rPr lang="en-ZA" sz="1200" b="1" i="0" u="none" strike="noStrike" baseline="0" dirty="0" smtClean="0">
                          <a:solidFill>
                            <a:schemeClr val="accent1">
                              <a:lumMod val="75000"/>
                            </a:schemeClr>
                          </a:solidFill>
                          <a:effectLst/>
                          <a:latin typeface="Arial" panose="020B0604020202020204" pitchFamily="34" charset="0"/>
                          <a:cs typeface="Arial" panose="020B0604020202020204" pitchFamily="34" charset="0"/>
                        </a:rPr>
                        <a:t> (</a:t>
                      </a:r>
                      <a:r>
                        <a:rPr lang="en-ZA" sz="1200" b="1" i="0" u="none" strike="noStrike" dirty="0" smtClean="0">
                          <a:solidFill>
                            <a:schemeClr val="accent1">
                              <a:lumMod val="75000"/>
                            </a:schemeClr>
                          </a:solidFill>
                          <a:effectLst/>
                          <a:latin typeface="Arial" panose="020B0604020202020204" pitchFamily="34" charset="0"/>
                          <a:cs typeface="Arial" panose="020B0604020202020204" pitchFamily="34" charset="0"/>
                        </a:rPr>
                        <a:t>21)</a:t>
                      </a:r>
                    </a:p>
                    <a:p>
                      <a:pPr algn="l" fontAlgn="t"/>
                      <a:endParaRPr lang="en-ZA" sz="1200" b="1"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7620" marR="7620" marT="7620"/>
                </a:tc>
                <a:tc>
                  <a:txBody>
                    <a:bodyPr/>
                    <a:lstStyle/>
                    <a:p>
                      <a:pPr algn="l" fontAlgn="t"/>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a:tc>
                <a:tc>
                  <a:txBody>
                    <a:bodyPr/>
                    <a:lstStyle/>
                    <a:p>
                      <a:pPr algn="l" fontAlgn="t"/>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a:tc>
                <a:tc>
                  <a:txBody>
                    <a:bodyPr/>
                    <a:lstStyle/>
                    <a:p>
                      <a:pPr algn="l" fontAlgn="t"/>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a:tc>
                <a:tc>
                  <a:txBody>
                    <a:bodyPr/>
                    <a:lstStyle/>
                    <a:p>
                      <a:pPr algn="l" fontAlgn="t"/>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a:tc>
                <a:extLst>
                  <a:ext uri="{0D108BD9-81ED-4DB2-BD59-A6C34878D82A}">
                    <a16:rowId xmlns:a16="http://schemas.microsoft.com/office/drawing/2014/main" val="636550743"/>
                  </a:ext>
                </a:extLst>
              </a:tr>
              <a:tr h="2003682">
                <a:tc vMerge="1">
                  <a:txBody>
                    <a:bodyPr/>
                    <a:lstStyle/>
                    <a:p>
                      <a:pPr algn="l" fontAlgn="t"/>
                      <a:endParaRPr lang="en-ZA" sz="400" b="1" i="0" u="sng" strike="noStrike" dirty="0">
                        <a:solidFill>
                          <a:srgbClr val="0563C1"/>
                        </a:solidFill>
                        <a:effectLst/>
                        <a:latin typeface="Arial" panose="020B0604020202020204" pitchFamily="34" charset="0"/>
                      </a:endParaRPr>
                    </a:p>
                  </a:txBody>
                  <a:tcPr marL="3432" marR="3432" marT="3432" marB="20592">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t"/>
                      <a:r>
                        <a:rPr lang="en-ZA" sz="1200" u="none" strike="noStrike" dirty="0" smtClean="0">
                          <a:effectLst/>
                          <a:latin typeface="Arial" panose="020B0604020202020204" pitchFamily="34" charset="0"/>
                          <a:cs typeface="Arial" panose="020B0604020202020204" pitchFamily="34" charset="0"/>
                        </a:rPr>
                        <a:t>Validated </a:t>
                      </a:r>
                      <a:r>
                        <a:rPr lang="en-ZA" sz="1200" u="none" strike="noStrike" dirty="0">
                          <a:effectLst/>
                          <a:latin typeface="Arial" panose="020B0604020202020204" pitchFamily="34" charset="0"/>
                          <a:cs typeface="Arial" panose="020B0604020202020204" pitchFamily="34" charset="0"/>
                        </a:rPr>
                        <a:t>Q4</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a:tc>
                <a:tc>
                  <a:txBody>
                    <a:bodyPr/>
                    <a:lstStyle/>
                    <a:p>
                      <a:pPr algn="l" fontAlgn="t"/>
                      <a:r>
                        <a:rPr lang="en-ZA" sz="1200" u="none" strike="noStrike" dirty="0">
                          <a:effectLst/>
                          <a:latin typeface="Arial" panose="020B0604020202020204" pitchFamily="34" charset="0"/>
                          <a:cs typeface="Arial" panose="020B0604020202020204" pitchFamily="34" charset="0"/>
                        </a:rPr>
                        <a:t>15</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a:tc>
                <a:tc>
                  <a:txBody>
                    <a:bodyPr/>
                    <a:lstStyle/>
                    <a:p>
                      <a:pPr algn="l" fontAlgn="t"/>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a:tc>
                <a:tc>
                  <a:txBody>
                    <a:bodyPr/>
                    <a:lstStyle/>
                    <a:p>
                      <a:pPr algn="l" fontAlgn="t"/>
                      <a:r>
                        <a:rPr lang="en-ZA" sz="1200" b="0" i="0" u="none" strike="noStrike" dirty="0">
                          <a:solidFill>
                            <a:srgbClr val="000000"/>
                          </a:solidFill>
                          <a:effectLst/>
                          <a:latin typeface="Arial" panose="020B0604020202020204" pitchFamily="34" charset="0"/>
                        </a:rPr>
                        <a:t>2</a:t>
                      </a:r>
                    </a:p>
                  </a:txBody>
                  <a:tcPr marL="7620" marR="7620" marT="7620">
                    <a:solidFill>
                      <a:srgbClr val="FF0000"/>
                    </a:solidFill>
                  </a:tcPr>
                </a:tc>
                <a:tc>
                  <a:txBody>
                    <a:bodyPr/>
                    <a:lstStyle/>
                    <a:p>
                      <a:pPr algn="l" fontAlgn="t"/>
                      <a:r>
                        <a:rPr lang="en-ZA" sz="1200" b="0" i="0" u="none" strike="noStrike" dirty="0">
                          <a:solidFill>
                            <a:srgbClr val="000000"/>
                          </a:solidFill>
                          <a:effectLst/>
                          <a:latin typeface="Arial" panose="020B0604020202020204" pitchFamily="34" charset="0"/>
                        </a:rPr>
                        <a:t>-13</a:t>
                      </a:r>
                    </a:p>
                  </a:txBody>
                  <a:tcPr marL="7620" marR="7620" marT="7620"/>
                </a:tc>
                <a:tc>
                  <a:txBody>
                    <a:bodyPr/>
                    <a:lstStyle/>
                    <a:p>
                      <a:pPr algn="l" fontAlgn="t"/>
                      <a:r>
                        <a:rPr lang="en-GB" sz="1200" b="0" i="0" u="none" strike="noStrike" dirty="0">
                          <a:solidFill>
                            <a:srgbClr val="000000"/>
                          </a:solidFill>
                          <a:effectLst/>
                          <a:latin typeface="Arial" panose="020B0604020202020204" pitchFamily="34" charset="0"/>
                        </a:rPr>
                        <a:t>Underperformance by contractors appointed by implementing </a:t>
                      </a:r>
                      <a:r>
                        <a:rPr lang="en-GB" sz="1200" b="0" i="0" u="none" strike="noStrike" dirty="0" smtClean="0">
                          <a:solidFill>
                            <a:srgbClr val="000000"/>
                          </a:solidFill>
                          <a:effectLst/>
                          <a:latin typeface="Arial" panose="020B0604020202020204" pitchFamily="34" charset="0"/>
                        </a:rPr>
                        <a:t>agents.</a:t>
                      </a:r>
                    </a:p>
                    <a:p>
                      <a:pPr algn="l" fontAlgn="t"/>
                      <a:endParaRPr lang="en-GB" sz="1200" b="0" i="0" u="none" strike="noStrike" dirty="0" smtClean="0">
                        <a:solidFill>
                          <a:srgbClr val="000000"/>
                        </a:solidFill>
                        <a:effectLst/>
                        <a:latin typeface="Arial" panose="020B0604020202020204" pitchFamily="34" charset="0"/>
                      </a:endParaRPr>
                    </a:p>
                    <a:p>
                      <a:pPr algn="l" fontAlgn="t"/>
                      <a:r>
                        <a:rPr lang="en-GB" sz="1200" b="0" i="0" u="none" strike="noStrike" dirty="0" smtClean="0">
                          <a:solidFill>
                            <a:srgbClr val="000000"/>
                          </a:solidFill>
                          <a:effectLst/>
                          <a:latin typeface="Arial" panose="020B0604020202020204" pitchFamily="34" charset="0"/>
                        </a:rPr>
                        <a:t>Prior disruptive </a:t>
                      </a:r>
                      <a:r>
                        <a:rPr lang="en-GB" sz="1200" b="0" i="0" u="none" strike="noStrike" dirty="0">
                          <a:solidFill>
                            <a:srgbClr val="000000"/>
                          </a:solidFill>
                          <a:effectLst/>
                          <a:latin typeface="Arial" panose="020B0604020202020204" pitchFamily="34" charset="0"/>
                        </a:rPr>
                        <a:t>actions of the Eastern Cape Black Contractors Association (ECBCA) </a:t>
                      </a:r>
                      <a:r>
                        <a:rPr lang="en-GB" sz="1200" b="0" i="0" u="none" strike="noStrike" baseline="0" dirty="0" smtClean="0">
                          <a:solidFill>
                            <a:srgbClr val="000000"/>
                          </a:solidFill>
                          <a:effectLst/>
                          <a:latin typeface="Arial" panose="020B0604020202020204" pitchFamily="34" charset="0"/>
                        </a:rPr>
                        <a:t>resulted in respective contracts not reaching completion as per the agreed timeframes.</a:t>
                      </a:r>
                      <a:endParaRPr lang="en-GB" sz="1200" b="0" i="0" u="none" strike="noStrike" dirty="0">
                        <a:solidFill>
                          <a:srgbClr val="000000"/>
                        </a:solidFill>
                        <a:effectLst/>
                        <a:latin typeface="Arial" panose="020B0604020202020204" pitchFamily="34" charset="0"/>
                      </a:endParaRPr>
                    </a:p>
                  </a:txBody>
                  <a:tcPr marL="7620" marR="7620" marT="7620"/>
                </a:tc>
                <a:tc>
                  <a:txBody>
                    <a:bodyPr/>
                    <a:lstStyle/>
                    <a:p>
                      <a:pPr algn="l" fontAlgn="t"/>
                      <a:r>
                        <a:rPr lang="en-GB" sz="1100" b="0" i="0" u="none" strike="noStrike" dirty="0">
                          <a:solidFill>
                            <a:srgbClr val="000000"/>
                          </a:solidFill>
                          <a:effectLst/>
                          <a:latin typeface="Arial" panose="020B0604020202020204" pitchFamily="34" charset="0"/>
                        </a:rPr>
                        <a:t> </a:t>
                      </a:r>
                      <a:r>
                        <a:rPr lang="en-GB" sz="1100" b="0" i="0" u="none" strike="noStrike" dirty="0" smtClean="0">
                          <a:solidFill>
                            <a:srgbClr val="000000"/>
                          </a:solidFill>
                          <a:effectLst/>
                          <a:latin typeface="Arial" panose="020B0604020202020204" pitchFamily="34" charset="0"/>
                        </a:rPr>
                        <a:t>Penalty</a:t>
                      </a:r>
                      <a:r>
                        <a:rPr lang="en-GB" sz="1100" b="0" i="0" u="none" strike="noStrike" baseline="0" dirty="0" smtClean="0">
                          <a:solidFill>
                            <a:srgbClr val="000000"/>
                          </a:solidFill>
                          <a:effectLst/>
                          <a:latin typeface="Arial" panose="020B0604020202020204" pitchFamily="34" charset="0"/>
                        </a:rPr>
                        <a:t> clauses are being enforced for </a:t>
                      </a:r>
                      <a:r>
                        <a:rPr lang="en-GB" sz="1100" b="0" i="0" u="none" strike="noStrike" dirty="0" smtClean="0">
                          <a:solidFill>
                            <a:srgbClr val="000000"/>
                          </a:solidFill>
                          <a:effectLst/>
                          <a:latin typeface="Arial" panose="020B0604020202020204" pitchFamily="34" charset="0"/>
                        </a:rPr>
                        <a:t>underperforming contractors. Valid extensions </a:t>
                      </a:r>
                      <a:r>
                        <a:rPr lang="en-GB" sz="1100" b="0" i="0" u="none" strike="noStrike" dirty="0">
                          <a:solidFill>
                            <a:srgbClr val="000000"/>
                          </a:solidFill>
                          <a:effectLst/>
                          <a:latin typeface="Arial" panose="020B0604020202020204" pitchFamily="34" charset="0"/>
                        </a:rPr>
                        <a:t>of time </a:t>
                      </a:r>
                      <a:r>
                        <a:rPr lang="en-GB" sz="1100" b="0" i="0" u="none" strike="noStrike" dirty="0" smtClean="0">
                          <a:solidFill>
                            <a:srgbClr val="000000"/>
                          </a:solidFill>
                          <a:effectLst/>
                          <a:latin typeface="Arial" panose="020B0604020202020204" pitchFamily="34" charset="0"/>
                        </a:rPr>
                        <a:t>claims will be evaluated and adjudicated by the recently appointed DBE Quantity Surveyors.</a:t>
                      </a:r>
                    </a:p>
                    <a:p>
                      <a:pPr algn="l" fontAlgn="t"/>
                      <a:r>
                        <a:rPr lang="en-GB" sz="1100" b="0" i="0" u="none" strike="noStrike" dirty="0" smtClean="0">
                          <a:solidFill>
                            <a:srgbClr val="000000"/>
                          </a:solidFill>
                          <a:effectLst/>
                          <a:latin typeface="Arial" panose="020B0604020202020204" pitchFamily="34" charset="0"/>
                        </a:rPr>
                        <a:t>Evaluating the current performance</a:t>
                      </a:r>
                      <a:r>
                        <a:rPr lang="en-GB" sz="1100" b="0" i="0" u="none" strike="noStrike" baseline="0" dirty="0" smtClean="0">
                          <a:solidFill>
                            <a:srgbClr val="000000"/>
                          </a:solidFill>
                          <a:effectLst/>
                          <a:latin typeface="Arial" panose="020B0604020202020204" pitchFamily="34" charset="0"/>
                        </a:rPr>
                        <a:t> of contractors and consider termination and calling up performance guarantees</a:t>
                      </a:r>
                      <a:r>
                        <a:rPr lang="en-GB" sz="1100" b="0" i="0" u="none" strike="noStrike" dirty="0" smtClean="0">
                          <a:solidFill>
                            <a:srgbClr val="000000"/>
                          </a:solidFill>
                          <a:effectLst/>
                          <a:latin typeface="Arial" panose="020B0604020202020204" pitchFamily="34" charset="0"/>
                        </a:rPr>
                        <a:t> . This</a:t>
                      </a:r>
                      <a:r>
                        <a:rPr lang="en-GB" sz="1100" b="0" i="0" u="none" strike="noStrike" baseline="0" dirty="0" smtClean="0">
                          <a:solidFill>
                            <a:srgbClr val="000000"/>
                          </a:solidFill>
                          <a:effectLst/>
                          <a:latin typeface="Arial" panose="020B0604020202020204" pitchFamily="34" charset="0"/>
                        </a:rPr>
                        <a:t> may include reporting  non performers to NT and CIDB.</a:t>
                      </a:r>
                      <a:endParaRPr lang="en-GB" sz="1100" b="0" i="0" u="none" strike="noStrike" dirty="0" smtClean="0">
                        <a:solidFill>
                          <a:srgbClr val="000000"/>
                        </a:solidFill>
                        <a:effectLst/>
                        <a:latin typeface="Arial" panose="020B0604020202020204" pitchFamily="34" charset="0"/>
                      </a:endParaRPr>
                    </a:p>
                    <a:p>
                      <a:pPr algn="l" fontAlgn="t"/>
                      <a:r>
                        <a:rPr lang="en-GB" sz="1100" b="0" i="0" u="none" strike="noStrike" dirty="0" smtClean="0">
                          <a:solidFill>
                            <a:srgbClr val="000000"/>
                          </a:solidFill>
                          <a:effectLst/>
                          <a:latin typeface="Arial" panose="020B0604020202020204" pitchFamily="34" charset="0"/>
                        </a:rPr>
                        <a:t>The </a:t>
                      </a:r>
                      <a:r>
                        <a:rPr lang="en-GB" sz="1100" b="0" i="0" u="none" strike="noStrike" dirty="0">
                          <a:solidFill>
                            <a:srgbClr val="000000"/>
                          </a:solidFill>
                          <a:effectLst/>
                          <a:latin typeface="Arial" panose="020B0604020202020204" pitchFamily="34" charset="0"/>
                        </a:rPr>
                        <a:t>DG and the ECDOE HOD met with  the ECBCA and the disruptions stopped after an agreement was reached to allow more opportunities to EC black contractors in future projects.</a:t>
                      </a:r>
                    </a:p>
                  </a:txBody>
                  <a:tcPr marL="7620" marR="7620" marT="7620"/>
                </a:tc>
                <a:extLst>
                  <a:ext uri="{0D108BD9-81ED-4DB2-BD59-A6C34878D82A}">
                    <a16:rowId xmlns:a16="http://schemas.microsoft.com/office/drawing/2014/main" val="127787050"/>
                  </a:ext>
                </a:extLst>
              </a:tr>
              <a:tr h="2240331">
                <a:tc>
                  <a:txBody>
                    <a:bodyPr/>
                    <a:lstStyle/>
                    <a:p>
                      <a:pPr algn="l" fontAlgn="t"/>
                      <a:r>
                        <a:rPr lang="en-GB" sz="1200" u="sng" strike="noStrike" dirty="0" smtClean="0">
                          <a:effectLst/>
                          <a:latin typeface="Arial" panose="020B0604020202020204" pitchFamily="34" charset="0"/>
                          <a:cs typeface="Arial" panose="020B0604020202020204" pitchFamily="34" charset="0"/>
                          <a:hlinkClick r:id="rId5" action="ppaction://hlinkfile"/>
                        </a:rPr>
                        <a:t>4.2.2. Number of schools provided with sanitation facilities through ASIDI.</a:t>
                      </a:r>
                      <a:endParaRPr lang="en-GB" sz="1200" b="1" i="0" u="sng" strike="noStrike" dirty="0">
                        <a:solidFill>
                          <a:srgbClr val="0563C1"/>
                        </a:solidFill>
                        <a:effectLst/>
                        <a:latin typeface="Arial" panose="020B0604020202020204" pitchFamily="34" charset="0"/>
                        <a:cs typeface="Arial" panose="020B0604020202020204" pitchFamily="34" charset="0"/>
                      </a:endParaRPr>
                    </a:p>
                  </a:txBody>
                  <a:tcPr marL="3432" marR="3432" marT="3432" marB="20592"/>
                </a:tc>
                <a:tc>
                  <a:txBody>
                    <a:bodyPr/>
                    <a:lstStyle/>
                    <a:p>
                      <a:pPr algn="r" fontAlgn="t"/>
                      <a:r>
                        <a:rPr lang="en-ZA" sz="1200" u="none" strike="noStrike" dirty="0" smtClean="0">
                          <a:effectLst/>
                          <a:latin typeface="Arial" panose="020B0604020202020204" pitchFamily="34" charset="0"/>
                          <a:cs typeface="Arial" panose="020B0604020202020204" pitchFamily="34" charset="0"/>
                        </a:rPr>
                        <a:t>Validated </a:t>
                      </a:r>
                      <a:r>
                        <a:rPr lang="en-ZA" sz="1200" u="none" strike="noStrike" dirty="0">
                          <a:effectLst/>
                          <a:latin typeface="Arial" panose="020B0604020202020204" pitchFamily="34" charset="0"/>
                          <a:cs typeface="Arial" panose="020B0604020202020204" pitchFamily="34" charset="0"/>
                        </a:rPr>
                        <a:t>Q4</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a:tc>
                <a:tc>
                  <a:txBody>
                    <a:bodyPr/>
                    <a:lstStyle/>
                    <a:p>
                      <a:pPr algn="l" fontAlgn="t"/>
                      <a:r>
                        <a:rPr lang="en-ZA" sz="1200" u="none" strike="noStrike" dirty="0">
                          <a:effectLst/>
                          <a:latin typeface="Arial" panose="020B0604020202020204" pitchFamily="34" charset="0"/>
                          <a:cs typeface="Arial" panose="020B0604020202020204" pitchFamily="34" charset="0"/>
                        </a:rPr>
                        <a:t>240</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a:tc>
                <a:tc>
                  <a:txBody>
                    <a:bodyPr/>
                    <a:lstStyle/>
                    <a:p>
                      <a:pPr algn="l" fontAlgn="t"/>
                      <a:r>
                        <a:rPr lang="en-ZA" sz="1200" b="0" i="0" u="none" strike="noStrike" dirty="0" smtClean="0">
                          <a:solidFill>
                            <a:srgbClr val="000000"/>
                          </a:solidFill>
                          <a:effectLst/>
                          <a:latin typeface="Arial" panose="020B0604020202020204" pitchFamily="34" charset="0"/>
                          <a:cs typeface="Arial" panose="020B0604020202020204" pitchFamily="34" charset="0"/>
                        </a:rPr>
                        <a:t> </a:t>
                      </a:r>
                      <a:r>
                        <a:rPr lang="en-ZA" sz="1200" b="1" i="0" u="none" strike="noStrike" kern="1200" baseline="0" dirty="0" smtClean="0">
                          <a:solidFill>
                            <a:schemeClr val="accent1">
                              <a:lumMod val="75000"/>
                            </a:schemeClr>
                          </a:solidFill>
                          <a:effectLst/>
                          <a:latin typeface="Arial" panose="020B0604020202020204" pitchFamily="34" charset="0"/>
                          <a:ea typeface="+mn-ea"/>
                          <a:cs typeface="Arial" panose="020B0604020202020204" pitchFamily="34" charset="0"/>
                        </a:rPr>
                        <a:t>(90)</a:t>
                      </a:r>
                      <a:endParaRPr lang="en-ZA" sz="1200" b="1" i="0" u="none" strike="noStrike" kern="1200" baseline="0" dirty="0">
                        <a:solidFill>
                          <a:schemeClr val="accent1">
                            <a:lumMod val="75000"/>
                          </a:schemeClr>
                        </a:solidFill>
                        <a:effectLst/>
                        <a:latin typeface="Arial" panose="020B0604020202020204" pitchFamily="34" charset="0"/>
                        <a:ea typeface="+mn-ea"/>
                        <a:cs typeface="Arial" panose="020B0604020202020204" pitchFamily="34" charset="0"/>
                      </a:endParaRPr>
                    </a:p>
                  </a:txBody>
                  <a:tcPr marL="7620" marR="7620" marT="7620"/>
                </a:tc>
                <a:tc>
                  <a:txBody>
                    <a:bodyPr/>
                    <a:lstStyle/>
                    <a:p>
                      <a:pPr>
                        <a:lnSpc>
                          <a:spcPct val="115000"/>
                        </a:lnSpc>
                        <a:spcAft>
                          <a:spcPts val="0"/>
                        </a:spcAft>
                      </a:pPr>
                      <a:r>
                        <a:rPr lang="en-ZA" sz="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9525">
                    <a:solidFill>
                      <a:srgbClr val="FF0000"/>
                    </a:solidFill>
                  </a:tcPr>
                </a:tc>
                <a:tc>
                  <a:txBody>
                    <a:bodyPr/>
                    <a:lstStyle/>
                    <a:p>
                      <a:pP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ZA" sz="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230</a:t>
                      </a: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9525"/>
                </a:tc>
                <a:tc>
                  <a:txBody>
                    <a:bodyPr/>
                    <a:lstStyle/>
                    <a:p>
                      <a:pP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Delays in obtaining approval for use of National Education Collaboration Trust (NECT) and Department of Environmental Affairs as implementing agents on SAFE projects </a:t>
                      </a:r>
                      <a:r>
                        <a:rPr lang="en-ZA" sz="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and </a:t>
                      </a: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high construction costs which led to lengthy negotiations process</a:t>
                      </a:r>
                      <a:r>
                        <a:rPr lang="en-ZA" sz="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DBSA and The Mvula Trust has completed the procurement processes and contractors have already been appointed.</a:t>
                      </a: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9525"/>
                </a:tc>
                <a:tc>
                  <a:txBody>
                    <a:bodyPr/>
                    <a:lstStyle/>
                    <a:p>
                      <a:pPr>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Procurement challenges or bottlenecks experienced in the SAFE programme have been resolved and contractors have been appointed. Due to delay in procurement processes this projects will form part of 2020/2021financial year targets. A roll over of R474 m has been requested and approval has been received for use of Programme Support Unit to manage the SAFE programme.</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9525" marB="9525"/>
                </a:tc>
                <a:extLst>
                  <a:ext uri="{0D108BD9-81ED-4DB2-BD59-A6C34878D82A}">
                    <a16:rowId xmlns:a16="http://schemas.microsoft.com/office/drawing/2014/main" val="2464662719"/>
                  </a:ext>
                </a:extLst>
              </a:tr>
            </a:tbl>
          </a:graphicData>
        </a:graphic>
      </p:graphicFrame>
    </p:spTree>
    <p:custDataLst>
      <p:tags r:id="rId1"/>
    </p:custDataLst>
    <p:extLst>
      <p:ext uri="{BB962C8B-B14F-4D97-AF65-F5344CB8AC3E}">
        <p14:creationId xmlns:p14="http://schemas.microsoft.com/office/powerpoint/2010/main" val="399952372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S_RESPONSE_PERSONNUM" val="250"/>
  <p:tag name="ARS_PPT_DBNAME" val="f2763340-46b3-42f5-ba1a-5a32f2466b2c.mdb"/>
</p:tagLst>
</file>

<file path=ppt/tags/tag10.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250"/>
  <p:tag name="ARS_SLIDE_PARTICIPANTNUM" val="250"/>
  <p:tag name="ARS_SLIDE_SUBMITNUM" val="0"/>
  <p:tag name="ARS_SLIDE_CORRECTNUM" val="0"/>
  <p:tag name="ARS_SLIDE_VOTEMEAN" val="0"/>
</p:tagLst>
</file>

<file path=ppt/tags/tag2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250"/>
  <p:tag name="ARS_SLIDE_PARTICIPANTNUM" val="250"/>
  <p:tag name="ARS_SLIDE_SUBMITNUM" val="0"/>
  <p:tag name="ARS_SLIDE_CORRECTNUM" val="0"/>
  <p:tag name="ARS_SLIDE_VOTEMEAN" val="0"/>
</p:tagLst>
</file>

<file path=ppt/tags/tag21.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2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3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250"/>
  <p:tag name="ARS_SLIDE_PARTICIPANTNUM" val="250"/>
  <p:tag name="ARS_SLIDE_SUBMITNUM" val="0"/>
  <p:tag name="ARS_SLIDE_CORRECTNUM" val="0"/>
  <p:tag name="ARS_SLIDE_VOTEMEAN" val="0"/>
</p:tagLst>
</file>

<file path=ppt/tags/tag33.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3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250"/>
  <p:tag name="ARS_SLIDE_PARTICIPANTNUM" val="250"/>
  <p:tag name="ARS_SLIDE_SUBMITNUM" val="0"/>
  <p:tag name="ARS_SLIDE_CORRECTNUM" val="0"/>
  <p:tag name="ARS_SLIDE_VOTEMEAN" val="0"/>
</p:tagLst>
</file>

<file path=ppt/tags/tag37.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3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250"/>
  <p:tag name="ARS_SLIDE_PARTICIPANTNUM" val="250"/>
  <p:tag name="ARS_SLIDE_SUBMITNUM" val="0"/>
  <p:tag name="ARS_SLIDE_CORRECTNUM" val="0"/>
  <p:tag name="ARS_SLIDE_VOTEMEAN" val="0"/>
</p:tagLst>
</file>

<file path=ppt/tags/tag39.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250"/>
  <p:tag name="ARS_SLIDE_PARTICIPANTNUM" val="250"/>
  <p:tag name="ARS_SLIDE_SUBMITNUM" val="0"/>
  <p:tag name="ARS_SLIDE_CORRECTNUM" val="0"/>
  <p:tag name="ARS_SLIDE_VOTEMEAN" val="0"/>
</p:tagLst>
</file>

<file path=ppt/tags/tag4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SLIDE_DUENO" val="250"/>
  <p:tag name="ARS_SLIDE_PARTICIPANTNUM" val="250"/>
  <p:tag name="ARS_SLIDE_SUBMITNUM" val="0"/>
  <p:tag name="ARS_SLIDE_CORRECTNUM" val="0"/>
  <p:tag name="ARS_SLIDE_VOTEMEAN"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Lst>
</file>

<file path=ppt/tags/tag5.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250"/>
  <p:tag name="ARS_SLIDE_PARTICIPANTNUM" val="250"/>
  <p:tag name="ARS_SLIDE_SUBMITNUM" val="0"/>
  <p:tag name="ARS_SLIDE_CORRECTNUM" val="0"/>
  <p:tag name="ARS_SLIDE_VOTEMEAN" val="0"/>
</p:tagLst>
</file>

<file path=ppt/theme/theme1.xml><?xml version="1.0" encoding="utf-8"?>
<a:theme xmlns:a="http://schemas.openxmlformats.org/drawingml/2006/main" name="1_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46592</TotalTime>
  <Words>5515</Words>
  <Application>Microsoft Office PowerPoint</Application>
  <PresentationFormat>Widescreen</PresentationFormat>
  <Paragraphs>904</Paragraphs>
  <Slides>63</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Arial Narrow</vt:lpstr>
      <vt:lpstr>Calibri</vt:lpstr>
      <vt:lpstr>Times New Roman</vt:lpstr>
      <vt:lpstr>Wingdings</vt:lpstr>
      <vt:lpstr>1_New DBE Presentation template</vt:lpstr>
      <vt:lpstr>IMPACT OF THE ADJUSTMENT BUDGET  AND VALIDATED FOURTH QUARTER PERFORMANCE OF THE DEPARTMENT IN MEETING ITS PRE-DETERMINED OBJECTIVES FOR 2019/20 </vt:lpstr>
      <vt:lpstr>PRESENTATION OUTLINE</vt:lpstr>
      <vt:lpstr>   PURPOSE  </vt:lpstr>
      <vt:lpstr>  SUMMARY OF FINANCIAL AND NON-FINANCIAL PERFORMANCE AS AT END OF THE 4TH QUARTER OF THE 2019/20 FINANCIAL YEAR </vt:lpstr>
      <vt:lpstr> NON-FINANCIAL PERFORMANCE AS AT END OF THE 4TH QUARTER OF THE 2019/20 FINANCIAL YEAR </vt:lpstr>
      <vt:lpstr>2018/19 Validated Q4 STATUS BAR FOR INDICATORS</vt:lpstr>
      <vt:lpstr>2019/20 Validated Q4  STATUS BAR FOR INDICATORS</vt:lpstr>
      <vt:lpstr>INDICATOR TABLE: PROGRAMME 2 </vt:lpstr>
      <vt:lpstr>INDICATOR TABLE: PROGRAMME 4 …</vt:lpstr>
      <vt:lpstr>PowerPoint Presentation</vt:lpstr>
      <vt:lpstr> FINANCIAL PERFORMANCE AS AT END OF THE 4TH QUARTER OF THE 2019/20 FINANCIAL YEAR </vt:lpstr>
      <vt:lpstr>INTRODUCTION</vt:lpstr>
      <vt:lpstr>INTRODUCTION</vt:lpstr>
      <vt:lpstr>INTRODUCTION (cont.)</vt:lpstr>
      <vt:lpstr>  ALLOCATION AGAINST ACTUAL EXPENDITURE PER PROGRAMME FOR THE 2019/20 FINANCIAL YEAR </vt:lpstr>
      <vt:lpstr>CHALLENGES (DEVIATIONS) AND MITIGATORY MEASURES </vt:lpstr>
      <vt:lpstr> CHALLENGES (DEVIATIONS) AND MITIGATORY MEASURES </vt:lpstr>
      <vt:lpstr>ALLOCATION AGAINST ACTUAL EXPENDITURE PER ECONOMIC CLASSIFICATIONS FOR THE 2018/19 FINANCIAL YEAR</vt:lpstr>
      <vt:lpstr>  CHALLENGES (DEVIATIONS) AND MITIGATORY MEASURES/PROGRESS</vt:lpstr>
      <vt:lpstr>  CHALLENGES (DEVIATIONS) AND MITIGATORY MEASURES/PROGRESS</vt:lpstr>
      <vt:lpstr> THE OVERALL IMPACT OF THE ADJUSTMENT BUDGET ON THE DEPARTMENT’S ABILITY TO DELIVER ON ITS MANDATE OVER THE SHORT, MEDIUM AND LONG TERMS </vt:lpstr>
      <vt:lpstr>PROGRAMME ALLOCATIONS</vt:lpstr>
      <vt:lpstr>PROGRAMME REASONS</vt:lpstr>
      <vt:lpstr>ECONOMIC CLASSIFICATION ALLOCATIONS</vt:lpstr>
      <vt:lpstr>ECONOMIC CLASSIFICATION REASONS</vt:lpstr>
      <vt:lpstr>ECONOMIC CLASSIFICATION REASONS (Cont…)</vt:lpstr>
      <vt:lpstr>EARMARKED FUNDS ALLOCATION</vt:lpstr>
      <vt:lpstr>ECONOMIC CLASSIFICATION REASONS (Cont…)</vt:lpstr>
      <vt:lpstr> CONDITIONAL GRANTS ALLOCATIONS</vt:lpstr>
      <vt:lpstr>CONDITIONAL GRANTS REASONS</vt:lpstr>
      <vt:lpstr> OTHER TRANSFER ALLOCATIONS</vt:lpstr>
      <vt:lpstr> IMPACT ON SOME PROGRMMES </vt:lpstr>
      <vt:lpstr>NATIONAL ASSESSMENT AND PUBLIC EXAMINATION</vt:lpstr>
      <vt:lpstr>NATIONAL ASSESSMENT AND PUBLIC EXAMS</vt:lpstr>
      <vt:lpstr>NATIONAL ASSESSMENT AND PUBLIC EXAMS</vt:lpstr>
      <vt:lpstr>CURRICULUM IMPLEMENTATION AND MONITORING</vt:lpstr>
      <vt:lpstr>IMPACT OF BUDGET ADJUSTMENT ON CURRICULUM IMPLEMENTATION &amp; MONITORING</vt:lpstr>
      <vt:lpstr>SECOND CHANCE MATRIC PROGRAMME (SCMP)</vt:lpstr>
      <vt:lpstr>IMPACT OF BUDGET ADJUSTMENT ON SECOND CHANCE MATRIC PROGRAMME (SCMP)</vt:lpstr>
      <vt:lpstr>SOCIAL COHESION, EQUITY IN EDUCATION, SPORTS, AND SAETY IN SCHOOLS </vt:lpstr>
      <vt:lpstr>SOCIAL COHESION, EQUITY IN EDUCATION, SPORTS, AND SAETY IN SCHOOLS </vt:lpstr>
      <vt:lpstr>NATIONAL SCHOOL NUTRITION PROGRAMME (NSNP)</vt:lpstr>
      <vt:lpstr>NATIONAL SCHOOL NUTRITION PROGRAMME (NSNP)</vt:lpstr>
      <vt:lpstr>NSNP – CONDITIONAL GRANT FRAMEWORK PROVISIONS</vt:lpstr>
      <vt:lpstr>PROGRESS ON FEEDING LEARNERS THAT ARE NOT AT SCHOOL   </vt:lpstr>
      <vt:lpstr> DETAILS OF COVID-19 INFRASTRUCTURE RELATED INTERVENTIONS MADE BY THE DEPARTMENT IN SCHOOLS</vt:lpstr>
      <vt:lpstr>EDUCATION INFRASTRUCTURE GRANT (EIG) BUDGET CUT – OVERVIEW (1)</vt:lpstr>
      <vt:lpstr>EIG BUDGET CUT – OVERVIEW (2)</vt:lpstr>
      <vt:lpstr>EIG BUDGET CUT IMPLICATIONS</vt:lpstr>
      <vt:lpstr>EMERGENCY WATER SUPPLY &amp; SANITATION</vt:lpstr>
      <vt:lpstr>LOCATION OF WATER SUPPLY &amp; SANITATION CHALLENGES</vt:lpstr>
      <vt:lpstr>EMERGENCY WATER SUPPLY</vt:lpstr>
      <vt:lpstr>EMERGENCY WATER SUPPLY : PHASE 1</vt:lpstr>
      <vt:lpstr>WATER SUPPLY : CHALLENGES</vt:lpstr>
      <vt:lpstr>WATER SUPPLY : LONG TERM SOLUTION</vt:lpstr>
      <vt:lpstr>EMERGENCY SANITATION : PHASE 1</vt:lpstr>
      <vt:lpstr>SANITATION : CHALLENGES</vt:lpstr>
      <vt:lpstr>SANITATION : LONG TERM SOLUTION</vt:lpstr>
      <vt:lpstr>  THE DEPARTMENT’S ROLE IN ADVANCING BROAD-BASED BLACK ECONOMIC EMPOWERMENT IN SOUTH AFRICA THROUGH THE BILL </vt:lpstr>
      <vt:lpstr>ADVANCING BROAD-BASED BLACK ECONOMIC EMPOWERMENT (BBBEE)</vt:lpstr>
      <vt:lpstr>ADVANCING BROAD-BASED BLACK ECONOMIC EMPOWERMENT (BBBEE)</vt:lpstr>
      <vt:lpstr>RECOMMENDATION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somgede.f;V1</dc:creator>
  <cp:lastModifiedBy>Mahada.L</cp:lastModifiedBy>
  <cp:revision>3490</cp:revision>
  <cp:lastPrinted>2020-04-22T10:22:27Z</cp:lastPrinted>
  <dcterms:created xsi:type="dcterms:W3CDTF">2013-11-04T08:51:01Z</dcterms:created>
  <dcterms:modified xsi:type="dcterms:W3CDTF">2020-07-18T10:20:34Z</dcterms:modified>
</cp:coreProperties>
</file>