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4" r:id="rId1"/>
    <p:sldMasterId id="2147483658" r:id="rId2"/>
    <p:sldMasterId id="2147483665" r:id="rId3"/>
  </p:sldMasterIdLst>
  <p:notesMasterIdLst>
    <p:notesMasterId r:id="rId105"/>
  </p:notesMasterIdLst>
  <p:sldIdLst>
    <p:sldId id="256" r:id="rId4"/>
    <p:sldId id="257" r:id="rId5"/>
    <p:sldId id="431" r:id="rId6"/>
    <p:sldId id="432" r:id="rId7"/>
    <p:sldId id="42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430" r:id="rId49"/>
    <p:sldId id="302" r:id="rId50"/>
    <p:sldId id="433" r:id="rId51"/>
    <p:sldId id="434" r:id="rId52"/>
    <p:sldId id="435" r:id="rId53"/>
    <p:sldId id="436" r:id="rId54"/>
    <p:sldId id="437" r:id="rId55"/>
    <p:sldId id="438" r:id="rId56"/>
    <p:sldId id="439" r:id="rId57"/>
    <p:sldId id="440" r:id="rId58"/>
    <p:sldId id="441" r:id="rId59"/>
    <p:sldId id="442" r:id="rId60"/>
    <p:sldId id="443" r:id="rId61"/>
    <p:sldId id="444" r:id="rId62"/>
    <p:sldId id="445" r:id="rId63"/>
    <p:sldId id="446" r:id="rId64"/>
    <p:sldId id="447" r:id="rId65"/>
    <p:sldId id="448" r:id="rId66"/>
    <p:sldId id="449" r:id="rId67"/>
    <p:sldId id="450" r:id="rId68"/>
    <p:sldId id="451" r:id="rId69"/>
    <p:sldId id="452" r:id="rId70"/>
    <p:sldId id="453" r:id="rId71"/>
    <p:sldId id="454" r:id="rId72"/>
    <p:sldId id="455" r:id="rId73"/>
    <p:sldId id="456" r:id="rId74"/>
    <p:sldId id="457" r:id="rId75"/>
    <p:sldId id="458" r:id="rId76"/>
    <p:sldId id="459" r:id="rId77"/>
    <p:sldId id="460" r:id="rId78"/>
    <p:sldId id="461" r:id="rId79"/>
    <p:sldId id="462" r:id="rId80"/>
    <p:sldId id="463" r:id="rId81"/>
    <p:sldId id="464" r:id="rId82"/>
    <p:sldId id="465" r:id="rId83"/>
    <p:sldId id="466" r:id="rId84"/>
    <p:sldId id="467" r:id="rId85"/>
    <p:sldId id="468" r:id="rId86"/>
    <p:sldId id="469" r:id="rId87"/>
    <p:sldId id="470" r:id="rId88"/>
    <p:sldId id="471" r:id="rId89"/>
    <p:sldId id="472" r:id="rId90"/>
    <p:sldId id="473" r:id="rId91"/>
    <p:sldId id="474" r:id="rId92"/>
    <p:sldId id="475" r:id="rId93"/>
    <p:sldId id="476" r:id="rId94"/>
    <p:sldId id="477" r:id="rId95"/>
    <p:sldId id="478" r:id="rId96"/>
    <p:sldId id="479" r:id="rId97"/>
    <p:sldId id="480" r:id="rId98"/>
    <p:sldId id="481" r:id="rId99"/>
    <p:sldId id="482" r:id="rId100"/>
    <p:sldId id="483" r:id="rId101"/>
    <p:sldId id="484" r:id="rId102"/>
    <p:sldId id="485" r:id="rId103"/>
    <p:sldId id="372" r:id="rId104"/>
  </p:sldIdLst>
  <p:sldSz cx="11590338" cy="6859588"/>
  <p:notesSz cx="9926638" cy="6797675"/>
  <p:embeddedFontLst>
    <p:embeddedFont>
      <p:font typeface="Arial Black" panose="020B0604020202020204" pitchFamily="34" charset="0"/>
      <p:bold r:id="rId106"/>
    </p:embeddedFont>
    <p:embeddedFont>
      <p:font typeface="Arial Narrow" panose="020B0606020202030204" pitchFamily="34" charset="0"/>
      <p:regular r:id="rId107"/>
      <p:bold r:id="rId108"/>
      <p:italic r:id="rId109"/>
      <p:boldItalic r:id="rId110"/>
    </p:embeddedFont>
    <p:embeddedFont>
      <p:font typeface="Calibri" panose="020F0502020204030204" pitchFamily="34" charset="0"/>
      <p:regular r:id="rId111"/>
      <p:bold r:id="rId112"/>
      <p:italic r:id="rId113"/>
      <p:boldItalic r:id="rId114"/>
    </p:embeddedFont>
    <p:embeddedFont>
      <p:font typeface="Calibri Light" panose="020F0302020204030204" pitchFamily="34" charset="0"/>
      <p:regular r:id="rId115"/>
      <p:italic r:id="rId116"/>
    </p:embeddedFont>
    <p:embeddedFont>
      <p:font typeface="Lustria" panose="02000603060000020004" pitchFamily="2" charset="0"/>
      <p:regular r:id="rId117"/>
    </p:embeddedFont>
    <p:embeddedFont>
      <p:font typeface="Montserrat" pitchFamily="2" charset="0"/>
      <p:regular r:id="rId118"/>
      <p:bold r:id="rId119"/>
      <p:italic r:id="rId120"/>
      <p:boldItalic r:id="rId121"/>
    </p:embeddedFont>
    <p:embeddedFont>
      <p:font typeface="ＭＳ Ｐゴシック" panose="020B0600070205080204" pitchFamily="34" charset="-128"/>
      <p:regular r:id="rId1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1">
          <p15:clr>
            <a:srgbClr val="A4A3A4"/>
          </p15:clr>
        </p15:guide>
        <p15:guide id="2" pos="365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guide id="3" orient="horz" pos="2141">
          <p15:clr>
            <a:srgbClr val="A4A3A4"/>
          </p15:clr>
        </p15:guide>
        <p15:guide id="4"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00"/>
    <a:srgbClr val="007600"/>
    <a:srgbClr val="004600"/>
    <a:srgbClr val="669900"/>
    <a:srgbClr val="97E200"/>
    <a:srgbClr val="336600"/>
    <a:srgbClr val="00CC66"/>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FF5149-6265-44F7-A79E-6C607C0C7F42}">
  <a:tblStyle styleId="{69FF5149-6265-44F7-A79E-6C607C0C7F42}" styleName="Table_0">
    <a:wholeTbl>
      <a:tcTxStyle b="off" i="off">
        <a:font>
          <a:latin typeface="Calibri Light"/>
          <a:ea typeface="Calibri Light"/>
          <a:cs typeface="Calibri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Light"/>
          <a:ea typeface="Calibri Light"/>
          <a:cs typeface="Calibri Light"/>
        </a:font>
        <a:schemeClr val="lt1"/>
      </a:tcTxStyle>
      <a:tcStyle>
        <a:tcBdr/>
        <a:fill>
          <a:solidFill>
            <a:schemeClr val="accent6"/>
          </a:solidFill>
        </a:fill>
      </a:tcStyle>
    </a:lastCol>
    <a:firstCol>
      <a:tcTxStyle b="on" i="off">
        <a:font>
          <a:latin typeface="Calibri Light"/>
          <a:ea typeface="Calibri Light"/>
          <a:cs typeface="Calibri Light"/>
        </a:font>
        <a:schemeClr val="lt1"/>
      </a:tcTxStyle>
      <a:tcStyle>
        <a:tcBdr/>
        <a:fill>
          <a:solidFill>
            <a:schemeClr val="accent6"/>
          </a:solidFill>
        </a:fill>
      </a:tcStyle>
    </a:firstCol>
    <a:lastRow>
      <a:tcTxStyle b="on" i="off">
        <a:font>
          <a:latin typeface="Calibri Light"/>
          <a:ea typeface="Calibri Light"/>
          <a:cs typeface="Calibri Light"/>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Light"/>
          <a:ea typeface="Calibri Light"/>
          <a:cs typeface="Calibri Light"/>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8E919301-2E72-4D5A-B58F-DB89C8E7FD2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6991CF1-5AAA-4378-B5F1-DE7C0DE5ED65}" styleName="Table_2">
    <a:wholeTbl>
      <a:tcTxStyle b="off" i="off">
        <a:font>
          <a:latin typeface="Calibri Light"/>
          <a:ea typeface="Calibri Light"/>
          <a:cs typeface="Calibri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Light"/>
          <a:ea typeface="Calibri Light"/>
          <a:cs typeface="Calibri Light"/>
        </a:font>
        <a:schemeClr val="lt1"/>
      </a:tcTxStyle>
      <a:tcStyle>
        <a:tcBdr/>
        <a:fill>
          <a:solidFill>
            <a:schemeClr val="accent1"/>
          </a:solidFill>
        </a:fill>
      </a:tcStyle>
    </a:lastCol>
    <a:firstCol>
      <a:tcTxStyle b="on" i="off">
        <a:font>
          <a:latin typeface="Calibri Light"/>
          <a:ea typeface="Calibri Light"/>
          <a:cs typeface="Calibri Light"/>
        </a:font>
        <a:schemeClr val="lt1"/>
      </a:tcTxStyle>
      <a:tcStyle>
        <a:tcBdr/>
        <a:fill>
          <a:solidFill>
            <a:schemeClr val="accent1"/>
          </a:solidFill>
        </a:fill>
      </a:tcStyle>
    </a:firstCol>
    <a:lastRow>
      <a:tcTxStyle b="on" i="off">
        <a:font>
          <a:latin typeface="Calibri Light"/>
          <a:ea typeface="Calibri Light"/>
          <a:cs typeface="Calibri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Light"/>
          <a:ea typeface="Calibri Light"/>
          <a:cs typeface="Calibri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EC6D852-372D-4579-A9C9-69CF6A4282C9}" styleName="Table_3">
    <a:wholeTbl>
      <a:tcTxStyle b="off" i="off">
        <a:font>
          <a:latin typeface="Calibri Light"/>
          <a:ea typeface="Calibri Light"/>
          <a:cs typeface="Calibri Light"/>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CECE7"/>
          </a:solidFill>
        </a:fill>
      </a:tcStyle>
    </a:lastRow>
    <a:seCell>
      <a:tcTxStyle/>
      <a:tcStyle>
        <a:tcBdr/>
      </a:tcStyle>
    </a:seCell>
    <a:swCell>
      <a:tcTxStyle/>
      <a:tcStyle>
        <a:tcBdr/>
      </a:tcStyle>
    </a:swCell>
    <a:firstRow>
      <a:tcTxStyle b="on" i="off"/>
      <a:tcStyle>
        <a:tcBdr/>
        <a:fill>
          <a:solidFill>
            <a:srgbClr val="FCECE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73" autoAdjust="0"/>
  </p:normalViewPr>
  <p:slideViewPr>
    <p:cSldViewPr snapToGrid="0">
      <p:cViewPr varScale="1">
        <p:scale>
          <a:sx n="107" d="100"/>
          <a:sy n="107" d="100"/>
        </p:scale>
        <p:origin x="798" y="84"/>
      </p:cViewPr>
      <p:guideLst>
        <p:guide orient="horz" pos="2161"/>
        <p:guide pos="365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 /><Relationship Id="rId117" Type="http://schemas.openxmlformats.org/officeDocument/2006/relationships/font" Target="fonts/font12.fntdata" /><Relationship Id="rId21" Type="http://schemas.openxmlformats.org/officeDocument/2006/relationships/slide" Target="slides/slide18.xml" /><Relationship Id="rId42" Type="http://schemas.openxmlformats.org/officeDocument/2006/relationships/slide" Target="slides/slide39.xml" /><Relationship Id="rId47" Type="http://schemas.openxmlformats.org/officeDocument/2006/relationships/slide" Target="slides/slide44.xml" /><Relationship Id="rId63" Type="http://schemas.openxmlformats.org/officeDocument/2006/relationships/slide" Target="slides/slide60.xml" /><Relationship Id="rId68" Type="http://schemas.openxmlformats.org/officeDocument/2006/relationships/slide" Target="slides/slide65.xml" /><Relationship Id="rId84" Type="http://schemas.openxmlformats.org/officeDocument/2006/relationships/slide" Target="slides/slide81.xml" /><Relationship Id="rId89" Type="http://schemas.openxmlformats.org/officeDocument/2006/relationships/slide" Target="slides/slide86.xml" /><Relationship Id="rId112" Type="http://schemas.openxmlformats.org/officeDocument/2006/relationships/font" Target="fonts/font7.fntdata" /><Relationship Id="rId16" Type="http://schemas.openxmlformats.org/officeDocument/2006/relationships/slide" Target="slides/slide13.xml" /><Relationship Id="rId107" Type="http://schemas.openxmlformats.org/officeDocument/2006/relationships/font" Target="fonts/font2.fntdata" /><Relationship Id="rId11" Type="http://schemas.openxmlformats.org/officeDocument/2006/relationships/slide" Target="slides/slide8.xml" /><Relationship Id="rId32" Type="http://schemas.openxmlformats.org/officeDocument/2006/relationships/slide" Target="slides/slide29.xml" /><Relationship Id="rId37" Type="http://schemas.openxmlformats.org/officeDocument/2006/relationships/slide" Target="slides/slide34.xml" /><Relationship Id="rId53" Type="http://schemas.openxmlformats.org/officeDocument/2006/relationships/slide" Target="slides/slide50.xml" /><Relationship Id="rId58" Type="http://schemas.openxmlformats.org/officeDocument/2006/relationships/slide" Target="slides/slide55.xml" /><Relationship Id="rId74" Type="http://schemas.openxmlformats.org/officeDocument/2006/relationships/slide" Target="slides/slide71.xml" /><Relationship Id="rId79" Type="http://schemas.openxmlformats.org/officeDocument/2006/relationships/slide" Target="slides/slide76.xml" /><Relationship Id="rId102" Type="http://schemas.openxmlformats.org/officeDocument/2006/relationships/slide" Target="slides/slide99.xml" /><Relationship Id="rId123" Type="http://schemas.openxmlformats.org/officeDocument/2006/relationships/presProps" Target="presProps.xml" /><Relationship Id="rId5" Type="http://schemas.openxmlformats.org/officeDocument/2006/relationships/slide" Target="slides/slide2.xml" /><Relationship Id="rId61" Type="http://schemas.openxmlformats.org/officeDocument/2006/relationships/slide" Target="slides/slide58.xml" /><Relationship Id="rId82" Type="http://schemas.openxmlformats.org/officeDocument/2006/relationships/slide" Target="slides/slide79.xml" /><Relationship Id="rId90" Type="http://schemas.openxmlformats.org/officeDocument/2006/relationships/slide" Target="slides/slide87.xml" /><Relationship Id="rId95" Type="http://schemas.openxmlformats.org/officeDocument/2006/relationships/slide" Target="slides/slide92.xml" /><Relationship Id="rId19" Type="http://schemas.openxmlformats.org/officeDocument/2006/relationships/slide" Target="slides/slide1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 Id="rId43" Type="http://schemas.openxmlformats.org/officeDocument/2006/relationships/slide" Target="slides/slide40.xml" /><Relationship Id="rId48" Type="http://schemas.openxmlformats.org/officeDocument/2006/relationships/slide" Target="slides/slide45.xml" /><Relationship Id="rId56" Type="http://schemas.openxmlformats.org/officeDocument/2006/relationships/slide" Target="slides/slide53.xml" /><Relationship Id="rId64" Type="http://schemas.openxmlformats.org/officeDocument/2006/relationships/slide" Target="slides/slide61.xml" /><Relationship Id="rId69" Type="http://schemas.openxmlformats.org/officeDocument/2006/relationships/slide" Target="slides/slide66.xml" /><Relationship Id="rId77" Type="http://schemas.openxmlformats.org/officeDocument/2006/relationships/slide" Target="slides/slide74.xml" /><Relationship Id="rId100" Type="http://schemas.openxmlformats.org/officeDocument/2006/relationships/slide" Target="slides/slide97.xml" /><Relationship Id="rId105" Type="http://schemas.openxmlformats.org/officeDocument/2006/relationships/notesMaster" Target="notesMasters/notesMaster1.xml" /><Relationship Id="rId113" Type="http://schemas.openxmlformats.org/officeDocument/2006/relationships/font" Target="fonts/font8.fntdata" /><Relationship Id="rId118" Type="http://schemas.openxmlformats.org/officeDocument/2006/relationships/font" Target="fonts/font13.fntdata" /><Relationship Id="rId126" Type="http://schemas.openxmlformats.org/officeDocument/2006/relationships/tableStyles" Target="tableStyles.xml" /><Relationship Id="rId8" Type="http://schemas.openxmlformats.org/officeDocument/2006/relationships/slide" Target="slides/slide5.xml" /><Relationship Id="rId51" Type="http://schemas.openxmlformats.org/officeDocument/2006/relationships/slide" Target="slides/slide48.xml" /><Relationship Id="rId72" Type="http://schemas.openxmlformats.org/officeDocument/2006/relationships/slide" Target="slides/slide69.xml" /><Relationship Id="rId80" Type="http://schemas.openxmlformats.org/officeDocument/2006/relationships/slide" Target="slides/slide77.xml" /><Relationship Id="rId85" Type="http://schemas.openxmlformats.org/officeDocument/2006/relationships/slide" Target="slides/slide82.xml" /><Relationship Id="rId93" Type="http://schemas.openxmlformats.org/officeDocument/2006/relationships/slide" Target="slides/slide90.xml" /><Relationship Id="rId98" Type="http://schemas.openxmlformats.org/officeDocument/2006/relationships/slide" Target="slides/slide95.xml" /><Relationship Id="rId121" Type="http://schemas.openxmlformats.org/officeDocument/2006/relationships/font" Target="fonts/font16.fntdata" /><Relationship Id="rId3" Type="http://schemas.openxmlformats.org/officeDocument/2006/relationships/slideMaster" Target="slideMasters/slideMaster3.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slide" Target="slides/slide35.xml" /><Relationship Id="rId46" Type="http://schemas.openxmlformats.org/officeDocument/2006/relationships/slide" Target="slides/slide43.xml" /><Relationship Id="rId59" Type="http://schemas.openxmlformats.org/officeDocument/2006/relationships/slide" Target="slides/slide56.xml" /><Relationship Id="rId67" Type="http://schemas.openxmlformats.org/officeDocument/2006/relationships/slide" Target="slides/slide64.xml" /><Relationship Id="rId103" Type="http://schemas.openxmlformats.org/officeDocument/2006/relationships/slide" Target="slides/slide100.xml" /><Relationship Id="rId108" Type="http://schemas.openxmlformats.org/officeDocument/2006/relationships/font" Target="fonts/font3.fntdata" /><Relationship Id="rId116" Type="http://schemas.openxmlformats.org/officeDocument/2006/relationships/font" Target="fonts/font11.fntdata" /><Relationship Id="rId124" Type="http://schemas.openxmlformats.org/officeDocument/2006/relationships/viewProps" Target="viewProps.xml" /><Relationship Id="rId20" Type="http://schemas.openxmlformats.org/officeDocument/2006/relationships/slide" Target="slides/slide17.xml" /><Relationship Id="rId41" Type="http://schemas.openxmlformats.org/officeDocument/2006/relationships/slide" Target="slides/slide38.xml" /><Relationship Id="rId54" Type="http://schemas.openxmlformats.org/officeDocument/2006/relationships/slide" Target="slides/slide51.xml" /><Relationship Id="rId62" Type="http://schemas.openxmlformats.org/officeDocument/2006/relationships/slide" Target="slides/slide59.xml" /><Relationship Id="rId70" Type="http://schemas.openxmlformats.org/officeDocument/2006/relationships/slide" Target="slides/slide67.xml" /><Relationship Id="rId75" Type="http://schemas.openxmlformats.org/officeDocument/2006/relationships/slide" Target="slides/slide72.xml" /><Relationship Id="rId83" Type="http://schemas.openxmlformats.org/officeDocument/2006/relationships/slide" Target="slides/slide80.xml" /><Relationship Id="rId88" Type="http://schemas.openxmlformats.org/officeDocument/2006/relationships/slide" Target="slides/slide85.xml" /><Relationship Id="rId91" Type="http://schemas.openxmlformats.org/officeDocument/2006/relationships/slide" Target="slides/slide88.xml" /><Relationship Id="rId96" Type="http://schemas.openxmlformats.org/officeDocument/2006/relationships/slide" Target="slides/slide93.xml" /><Relationship Id="rId111" Type="http://schemas.openxmlformats.org/officeDocument/2006/relationships/font" Target="fonts/font6.fntdata" /><Relationship Id="rId1" Type="http://schemas.openxmlformats.org/officeDocument/2006/relationships/slideMaster" Target="slideMasters/slideMaster1.xml" /><Relationship Id="rId6" Type="http://schemas.openxmlformats.org/officeDocument/2006/relationships/slide" Target="slides/slide3.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49" Type="http://schemas.openxmlformats.org/officeDocument/2006/relationships/slide" Target="slides/slide46.xml" /><Relationship Id="rId57" Type="http://schemas.openxmlformats.org/officeDocument/2006/relationships/slide" Target="slides/slide54.xml" /><Relationship Id="rId106" Type="http://schemas.openxmlformats.org/officeDocument/2006/relationships/font" Target="fonts/font1.fntdata" /><Relationship Id="rId114" Type="http://schemas.openxmlformats.org/officeDocument/2006/relationships/font" Target="fonts/font9.fntdata" /><Relationship Id="rId119" Type="http://schemas.openxmlformats.org/officeDocument/2006/relationships/font" Target="fonts/font14.fntdata" /><Relationship Id="rId10" Type="http://schemas.openxmlformats.org/officeDocument/2006/relationships/slide" Target="slides/slide7.xml" /><Relationship Id="rId31" Type="http://schemas.openxmlformats.org/officeDocument/2006/relationships/slide" Target="slides/slide28.xml" /><Relationship Id="rId44" Type="http://schemas.openxmlformats.org/officeDocument/2006/relationships/slide" Target="slides/slide41.xml" /><Relationship Id="rId52" Type="http://schemas.openxmlformats.org/officeDocument/2006/relationships/slide" Target="slides/slide49.xml" /><Relationship Id="rId60" Type="http://schemas.openxmlformats.org/officeDocument/2006/relationships/slide" Target="slides/slide57.xml" /><Relationship Id="rId65" Type="http://schemas.openxmlformats.org/officeDocument/2006/relationships/slide" Target="slides/slide62.xml" /><Relationship Id="rId73" Type="http://schemas.openxmlformats.org/officeDocument/2006/relationships/slide" Target="slides/slide70.xml" /><Relationship Id="rId78" Type="http://schemas.openxmlformats.org/officeDocument/2006/relationships/slide" Target="slides/slide75.xml" /><Relationship Id="rId81" Type="http://schemas.openxmlformats.org/officeDocument/2006/relationships/slide" Target="slides/slide78.xml" /><Relationship Id="rId86" Type="http://schemas.openxmlformats.org/officeDocument/2006/relationships/slide" Target="slides/slide83.xml" /><Relationship Id="rId94" Type="http://schemas.openxmlformats.org/officeDocument/2006/relationships/slide" Target="slides/slide91.xml" /><Relationship Id="rId99" Type="http://schemas.openxmlformats.org/officeDocument/2006/relationships/slide" Target="slides/slide96.xml" /><Relationship Id="rId101" Type="http://schemas.openxmlformats.org/officeDocument/2006/relationships/slide" Target="slides/slide98.xml" /><Relationship Id="rId122" Type="http://schemas.openxmlformats.org/officeDocument/2006/relationships/font" Target="fonts/font17.fntdata" /><Relationship Id="rId4" Type="http://schemas.openxmlformats.org/officeDocument/2006/relationships/slide" Target="slides/slide1.xml" /><Relationship Id="rId9" Type="http://schemas.openxmlformats.org/officeDocument/2006/relationships/slide" Target="slides/slide6.xml" /><Relationship Id="rId13" Type="http://schemas.openxmlformats.org/officeDocument/2006/relationships/slide" Target="slides/slide10.xml" /><Relationship Id="rId18" Type="http://schemas.openxmlformats.org/officeDocument/2006/relationships/slide" Target="slides/slide15.xml" /><Relationship Id="rId39" Type="http://schemas.openxmlformats.org/officeDocument/2006/relationships/slide" Target="slides/slide36.xml" /><Relationship Id="rId109" Type="http://schemas.openxmlformats.org/officeDocument/2006/relationships/font" Target="fonts/font4.fntdata" /><Relationship Id="rId34" Type="http://schemas.openxmlformats.org/officeDocument/2006/relationships/slide" Target="slides/slide31.xml" /><Relationship Id="rId50" Type="http://schemas.openxmlformats.org/officeDocument/2006/relationships/slide" Target="slides/slide47.xml" /><Relationship Id="rId55" Type="http://schemas.openxmlformats.org/officeDocument/2006/relationships/slide" Target="slides/slide52.xml" /><Relationship Id="rId76" Type="http://schemas.openxmlformats.org/officeDocument/2006/relationships/slide" Target="slides/slide73.xml" /><Relationship Id="rId97" Type="http://schemas.openxmlformats.org/officeDocument/2006/relationships/slide" Target="slides/slide94.xml" /><Relationship Id="rId104" Type="http://schemas.openxmlformats.org/officeDocument/2006/relationships/slide" Target="slides/slide101.xml" /><Relationship Id="rId120" Type="http://schemas.openxmlformats.org/officeDocument/2006/relationships/font" Target="fonts/font15.fntdata" /><Relationship Id="rId125" Type="http://schemas.openxmlformats.org/officeDocument/2006/relationships/theme" Target="theme/theme1.xml" /><Relationship Id="rId7" Type="http://schemas.openxmlformats.org/officeDocument/2006/relationships/slide" Target="slides/slide4.xml" /><Relationship Id="rId71" Type="http://schemas.openxmlformats.org/officeDocument/2006/relationships/slide" Target="slides/slide68.xml" /><Relationship Id="rId92" Type="http://schemas.openxmlformats.org/officeDocument/2006/relationships/slide" Target="slides/slide89.xml" /><Relationship Id="rId2" Type="http://schemas.openxmlformats.org/officeDocument/2006/relationships/slideMaster" Target="slideMasters/slideMaster2.xml" /><Relationship Id="rId29" Type="http://schemas.openxmlformats.org/officeDocument/2006/relationships/slide" Target="slides/slide26.xml" /><Relationship Id="rId24" Type="http://schemas.openxmlformats.org/officeDocument/2006/relationships/slide" Target="slides/slide21.xml" /><Relationship Id="rId40" Type="http://schemas.openxmlformats.org/officeDocument/2006/relationships/slide" Target="slides/slide37.xml" /><Relationship Id="rId45" Type="http://schemas.openxmlformats.org/officeDocument/2006/relationships/slide" Target="slides/slide42.xml" /><Relationship Id="rId66" Type="http://schemas.openxmlformats.org/officeDocument/2006/relationships/slide" Target="slides/slide63.xml" /><Relationship Id="rId87" Type="http://schemas.openxmlformats.org/officeDocument/2006/relationships/slide" Target="slides/slide84.xml" /><Relationship Id="rId110" Type="http://schemas.openxmlformats.org/officeDocument/2006/relationships/font" Target="fonts/font5.fntdata" /><Relationship Id="rId115" Type="http://schemas.openxmlformats.org/officeDocument/2006/relationships/font" Target="fonts/font10.fntdata" /></Relationships>
</file>

<file path=ppt/charts/_rels/chart1.xml.rels><?xml version="1.0" encoding="UTF-8" standalone="yes"?>
<Relationships xmlns="http://schemas.openxmlformats.org/package/2006/relationships"><Relationship Id="rId2" Type="http://schemas.openxmlformats.org/officeDocument/2006/relationships/oleObject" Target="file:///C:\Users\Anbigay%20Naicker\Desktop\REVISED%205%20YEAR%20SP\GRAPHS%20FOR%20REVISED%20SP\Facilities%20graph.xlsx" TargetMode="External" /><Relationship Id="rId1" Type="http://schemas.openxmlformats.org/officeDocument/2006/relationships/themeOverride" Target="../theme/themeOverride1.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1"/>
      <c:txPr>
        <a:bodyPr/>
        <a:lstStyle/>
        <a:p>
          <a:pPr>
            <a:defRPr sz="1800"/>
          </a:pPr>
          <a:endParaRPr lang="en-US"/>
        </a:p>
      </c:txPr>
    </c:title>
    <c:autoTitleDeleted val="0"/>
    <c:plotArea>
      <c:layout>
        <c:manualLayout>
          <c:layoutTarget val="inner"/>
          <c:xMode val="edge"/>
          <c:yMode val="edge"/>
          <c:x val="6.4679604443383956E-2"/>
          <c:y val="8.5664605731814891E-2"/>
          <c:w val="0.82920345184124711"/>
          <c:h val="0.91433539426818511"/>
        </c:manualLayout>
      </c:layout>
      <c:doughnutChart>
        <c:varyColors val="1"/>
        <c:ser>
          <c:idx val="0"/>
          <c:order val="0"/>
          <c:tx>
            <c:strRef>
              <c:f>Sheet1!$C$1</c:f>
              <c:strCache>
                <c:ptCount val="1"/>
                <c:pt idx="0">
                  <c:v>Correctional Centres in South Africa</c:v>
                </c:pt>
              </c:strCache>
            </c:strRef>
          </c:tx>
          <c:dLbls>
            <c:spPr>
              <a:noFill/>
              <a:ln>
                <a:noFill/>
              </a:ln>
              <a:effectLst/>
            </c:spPr>
            <c:txPr>
              <a:bodyPr/>
              <a:lstStyle/>
              <a:p>
                <a:pPr>
                  <a:defRPr sz="14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Sheet1!$B$2:$B$7</c:f>
              <c:strCache>
                <c:ptCount val="6"/>
                <c:pt idx="0">
                  <c:v>Eastern Cape</c:v>
                </c:pt>
                <c:pt idx="1">
                  <c:v>Free State/ Northern Cape</c:v>
                </c:pt>
                <c:pt idx="2">
                  <c:v>Gauteng</c:v>
                </c:pt>
                <c:pt idx="3">
                  <c:v>KwaZulu Natal</c:v>
                </c:pt>
                <c:pt idx="4">
                  <c:v>Limpopo, Mpumalanga, North West</c:v>
                </c:pt>
                <c:pt idx="5">
                  <c:v>Western Cape</c:v>
                </c:pt>
              </c:strCache>
            </c:strRef>
          </c:cat>
          <c:val>
            <c:numRef>
              <c:f>Sheet1!$C$2:$C$7</c:f>
              <c:numCache>
                <c:formatCode>General</c:formatCode>
                <c:ptCount val="6"/>
                <c:pt idx="0">
                  <c:v>45</c:v>
                </c:pt>
                <c:pt idx="1">
                  <c:v>48</c:v>
                </c:pt>
                <c:pt idx="2">
                  <c:v>26</c:v>
                </c:pt>
                <c:pt idx="3">
                  <c:v>41</c:v>
                </c:pt>
                <c:pt idx="4">
                  <c:v>39</c:v>
                </c:pt>
                <c:pt idx="5">
                  <c:v>44</c:v>
                </c:pt>
              </c:numCache>
            </c:numRef>
          </c:val>
          <c:extLst>
            <c:ext xmlns:c16="http://schemas.microsoft.com/office/drawing/2014/chart" uri="{C3380CC4-5D6E-409C-BE32-E72D297353CC}">
              <c16:uniqueId val="{00000000-6806-4244-B9B8-CD969A9AC043}"/>
            </c:ext>
          </c:extLst>
        </c:ser>
        <c:dLbls>
          <c:showLegendKey val="0"/>
          <c:showVal val="1"/>
          <c:showCatName val="1"/>
          <c:showSerName val="0"/>
          <c:showPercent val="0"/>
          <c:showBubbleSize val="0"/>
          <c:showLeaderLines val="1"/>
        </c:dLbls>
        <c:firstSliceAng val="0"/>
        <c:holeSize val="50"/>
      </c:doughnutChart>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 /></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 /></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 /></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 /></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 /></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 /></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 /></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 /></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 /></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4301543" cy="33988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622799" y="0"/>
            <a:ext cx="4301543" cy="339884"/>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2665" y="3228896"/>
            <a:ext cx="7941310" cy="305895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6456611"/>
            <a:ext cx="4301543" cy="33988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622799" y="6456611"/>
            <a:ext cx="4301543" cy="33988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6917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 /><Relationship Id="rId1" Type="http://schemas.openxmlformats.org/officeDocument/2006/relationships/notesMaster" Target="../notesMasters/notesMaster1.xml" /></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1.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328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0: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1098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1: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407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2: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8292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3: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717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4: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952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5: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7531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6: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325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7: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9712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8: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8: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1300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9: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9: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541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2: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828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0: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0: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003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1: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21: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8868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2: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2: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124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3: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7680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4: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4: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922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5: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25: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305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6: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6: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727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7: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27: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8465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8: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28: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009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9: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29: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851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48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0: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0:notes"/>
          <p:cNvSpPr txBox="1">
            <a:spLocks noGrp="1"/>
          </p:cNvSpPr>
          <p:nvPr>
            <p:ph type="body" idx="1"/>
          </p:nvPr>
        </p:nvSpPr>
        <p:spPr>
          <a:xfrm>
            <a:off x="992665" y="3228896"/>
            <a:ext cx="7941310" cy="30589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30:notes"/>
          <p:cNvSpPr txBox="1">
            <a:spLocks noGrp="1"/>
          </p:cNvSpPr>
          <p:nvPr>
            <p:ph type="sldNum" idx="12"/>
          </p:nvPr>
        </p:nvSpPr>
        <p:spPr>
          <a:xfrm>
            <a:off x="5622799" y="6456611"/>
            <a:ext cx="4301543" cy="33988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30</a:t>
            </a:fld>
            <a:endParaRPr/>
          </a:p>
        </p:txBody>
      </p:sp>
    </p:spTree>
    <p:extLst>
      <p:ext uri="{BB962C8B-B14F-4D97-AF65-F5344CB8AC3E}">
        <p14:creationId xmlns:p14="http://schemas.microsoft.com/office/powerpoint/2010/main" val="2370424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1: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31: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3217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2: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32: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8930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33: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225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4: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34: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2854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5: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35: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8168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36: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36: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225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7: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37: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1771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8: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38: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8010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39: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39: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070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6143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40: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p40: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13767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41: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p41: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9728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42: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42: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67748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4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p43: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9290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44: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44: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5340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45: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p45: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4483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40: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p40: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41005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47: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47: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9979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49: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49: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960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50: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7" name="Google Shape;787;p50: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981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40: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p40: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97454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52: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3" name="Google Shape;813;p52: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54309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5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8" name="Google Shape;828;p53: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11667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54: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p54: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03648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55: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2" name="Google Shape;852;p55: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74824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56: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4" name="Google Shape;864;p56: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098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7: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6" name="Google Shape;876;p57: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10129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58: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8" name="Google Shape;888;p58: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97280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59: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0" name="Google Shape;900;p59: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5035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60: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2" name="Google Shape;912;p60: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12738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61: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4" name="Google Shape;924;p61: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3597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27811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62: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6" name="Google Shape;936;p62: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30478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6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8" name="Google Shape;948;p63: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47695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64: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0" name="Google Shape;960;p64: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30205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65: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2" name="Google Shape;972;p65: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98688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66: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p66: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800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67: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6" name="Google Shape;996;p67: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1913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68: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0" name="Google Shape;1010;p68: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1375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2BFE627-F127-46E0-89C4-19D57C24E440}" type="slidenum">
              <a:rPr lang="en-ZA" smtClean="0">
                <a:solidFill>
                  <a:prstClr val="black"/>
                </a:solidFill>
                <a:latin typeface="Calibri" panose="020F0502020204030204"/>
              </a:rPr>
              <a:pPr/>
              <a:t>79</a:t>
            </a:fld>
            <a:endParaRPr lang="en-ZA">
              <a:solidFill>
                <a:prstClr val="black"/>
              </a:solidFill>
              <a:latin typeface="Calibri" panose="020F0502020204030204"/>
            </a:endParaRPr>
          </a:p>
        </p:txBody>
      </p:sp>
    </p:spTree>
    <p:extLst>
      <p:ext uri="{BB962C8B-B14F-4D97-AF65-F5344CB8AC3E}">
        <p14:creationId xmlns:p14="http://schemas.microsoft.com/office/powerpoint/2010/main" val="17953494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p117: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6" name="Google Shape;1596;p117: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326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2003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859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2809875" y="509588"/>
            <a:ext cx="430688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6798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796836" y="6357824"/>
            <a:ext cx="2607826" cy="365210"/>
          </a:xfrm>
          <a:prstGeom prst="rect">
            <a:avLst/>
          </a:prstGeom>
          <a:noFill/>
          <a:ln>
            <a:noFill/>
          </a:ln>
        </p:spPr>
        <p:txBody>
          <a:bodyPr spcFirstLastPara="1" wrap="square" lIns="118075" tIns="59025" rIns="118075" bIns="59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839302" y="6357824"/>
            <a:ext cx="3911739" cy="365210"/>
          </a:xfrm>
          <a:prstGeom prst="rect">
            <a:avLst/>
          </a:prstGeom>
          <a:noFill/>
          <a:ln>
            <a:noFill/>
          </a:ln>
        </p:spPr>
        <p:txBody>
          <a:bodyPr spcFirstLastPara="1" wrap="square" lIns="118075" tIns="59025" rIns="118075" bIns="59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185676" y="6357824"/>
            <a:ext cx="2607826" cy="365210"/>
          </a:xfrm>
          <a:prstGeom prst="rect">
            <a:avLst/>
          </a:prstGeom>
          <a:noFill/>
          <a:ln>
            <a:noFill/>
          </a:ln>
        </p:spPr>
        <p:txBody>
          <a:bodyPr spcFirstLastPara="1" wrap="square" lIns="118075" tIns="59025" rIns="118075" bIns="5902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7F0986-6865-4511-87B8-11313F12ED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95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8345" y="457307"/>
            <a:ext cx="3738186" cy="1600571"/>
          </a:xfrm>
        </p:spPr>
        <p:txBody>
          <a:bodyPr anchor="b"/>
          <a:lstStyle>
            <a:lvl1pPr>
              <a:defRPr sz="3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27405" y="987658"/>
            <a:ext cx="5867609" cy="4874754"/>
          </a:xfrm>
        </p:spPr>
        <p:txBody>
          <a:bodyPr anchor="t"/>
          <a:lstStyle>
            <a:lvl1pPr marL="0" indent="0">
              <a:buNone/>
              <a:defRPr sz="3100"/>
            </a:lvl1pPr>
            <a:lvl2pPr marL="442766" indent="0">
              <a:buNone/>
              <a:defRPr sz="2700"/>
            </a:lvl2pPr>
            <a:lvl3pPr marL="885530" indent="0">
              <a:buNone/>
              <a:defRPr sz="2300"/>
            </a:lvl3pPr>
            <a:lvl4pPr marL="1328294" indent="0">
              <a:buNone/>
              <a:defRPr sz="1900"/>
            </a:lvl4pPr>
            <a:lvl5pPr marL="1771059" indent="0">
              <a:buNone/>
              <a:defRPr sz="1900"/>
            </a:lvl5pPr>
            <a:lvl6pPr marL="2213824" indent="0">
              <a:buNone/>
              <a:defRPr sz="1900"/>
            </a:lvl6pPr>
            <a:lvl7pPr marL="2656588" indent="0">
              <a:buNone/>
              <a:defRPr sz="1900"/>
            </a:lvl7pPr>
            <a:lvl8pPr marL="3099352" indent="0">
              <a:buNone/>
              <a:defRPr sz="1900"/>
            </a:lvl8pPr>
            <a:lvl9pPr marL="3542119" indent="0">
              <a:buNone/>
              <a:defRPr sz="1900"/>
            </a:lvl9pPr>
          </a:lstStyle>
          <a:p>
            <a:r>
              <a:rPr lang="en-US"/>
              <a:t>Click icon to add picture</a:t>
            </a:r>
            <a:endParaRPr lang="en-US" dirty="0"/>
          </a:p>
        </p:txBody>
      </p:sp>
      <p:sp>
        <p:nvSpPr>
          <p:cNvPr id="4" name="Text Placeholder 3"/>
          <p:cNvSpPr>
            <a:spLocks noGrp="1"/>
          </p:cNvSpPr>
          <p:nvPr>
            <p:ph type="body" sz="half" idx="2"/>
          </p:nvPr>
        </p:nvSpPr>
        <p:spPr>
          <a:xfrm>
            <a:off x="798345" y="2057880"/>
            <a:ext cx="3738186" cy="3812471"/>
          </a:xfrm>
        </p:spPr>
        <p:txBody>
          <a:bodyPr/>
          <a:lstStyle>
            <a:lvl1pPr marL="0" indent="0">
              <a:buNone/>
              <a:defRPr sz="1500"/>
            </a:lvl1pPr>
            <a:lvl2pPr marL="442766" indent="0">
              <a:buNone/>
              <a:defRPr sz="1400"/>
            </a:lvl2pPr>
            <a:lvl3pPr marL="885530" indent="0">
              <a:buNone/>
              <a:defRPr sz="1200"/>
            </a:lvl3pPr>
            <a:lvl4pPr marL="1328294" indent="0">
              <a:buNone/>
              <a:defRPr sz="1000"/>
            </a:lvl4pPr>
            <a:lvl5pPr marL="1771059" indent="0">
              <a:buNone/>
              <a:defRPr sz="1000"/>
            </a:lvl5pPr>
            <a:lvl6pPr marL="2213824" indent="0">
              <a:buNone/>
              <a:defRPr sz="1000"/>
            </a:lvl6pPr>
            <a:lvl7pPr marL="2656588" indent="0">
              <a:buNone/>
              <a:defRPr sz="1000"/>
            </a:lvl7pPr>
            <a:lvl8pPr marL="3099352" indent="0">
              <a:buNone/>
              <a:defRPr sz="1000"/>
            </a:lvl8pPr>
            <a:lvl9pPr marL="354211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7F0986-6865-4511-87B8-11313F12ED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03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460789-817F-4161-99E1-BBB95ED4BDDD}"/>
              </a:ext>
            </a:extLst>
          </p:cNvPr>
          <p:cNvSpPr>
            <a:spLocks noGrp="1"/>
          </p:cNvSpPr>
          <p:nvPr>
            <p:ph type="sldNum" sz="quarter" idx="10"/>
          </p:nvPr>
        </p:nvSpPr>
        <p:spPr>
          <a:xfrm>
            <a:off x="10784878" y="6576156"/>
            <a:ext cx="805460" cy="287405"/>
          </a:xfrm>
          <a:prstGeom prst="rect">
            <a:avLst/>
          </a:prstGeom>
        </p:spPr>
        <p:txBody>
          <a:bodyPr/>
          <a:lstStyle>
            <a:lvl1pPr>
              <a:defRPr sz="1500"/>
            </a:lvl1pPr>
          </a:lstStyle>
          <a:p>
            <a:fld id="{5E48029D-87D6-48C3-BA4B-1065A63511DF}" type="slidenum">
              <a:rPr lang="en-GB" smtClean="0">
                <a:solidFill>
                  <a:prstClr val="black">
                    <a:tint val="75000"/>
                  </a:prstClr>
                </a:solidFill>
              </a:rPr>
              <a:pPr/>
              <a:t>‹#›</a:t>
            </a:fld>
            <a:endParaRPr lang="en-GB" dirty="0">
              <a:solidFill>
                <a:prstClr val="black">
                  <a:tint val="75000"/>
                </a:prstClr>
              </a:solidFill>
            </a:endParaRPr>
          </a:p>
        </p:txBody>
      </p:sp>
      <p:sp>
        <p:nvSpPr>
          <p:cNvPr id="8" name="Rectangle 7">
            <a:extLst>
              <a:ext uri="{FF2B5EF4-FFF2-40B4-BE49-F238E27FC236}">
                <a16:creationId xmlns:a16="http://schemas.microsoft.com/office/drawing/2014/main" id="{EB4FC8D6-72B7-40D6-89CC-331B0BF40A6F}"/>
              </a:ext>
            </a:extLst>
          </p:cNvPr>
          <p:cNvSpPr/>
          <p:nvPr userDrawn="1"/>
        </p:nvSpPr>
        <p:spPr>
          <a:xfrm>
            <a:off x="9080464" y="19"/>
            <a:ext cx="2509417" cy="1089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17844" tIns="58921" rIns="117844" bIns="58921" rtlCol="0" anchor="ctr"/>
          <a:lstStyle/>
          <a:p>
            <a:pPr algn="ctr" defTabSz="589234">
              <a:buClrTx/>
              <a:buFontTx/>
              <a:buNone/>
            </a:pPr>
            <a:endParaRPr lang="en-GB" sz="2300" kern="1200" dirty="0">
              <a:solidFill>
                <a:prstClr val="white"/>
              </a:solidFill>
            </a:endParaRPr>
          </a:p>
        </p:txBody>
      </p:sp>
      <p:sp>
        <p:nvSpPr>
          <p:cNvPr id="10" name="Text Placeholder 2">
            <a:extLst>
              <a:ext uri="{FF2B5EF4-FFF2-40B4-BE49-F238E27FC236}">
                <a16:creationId xmlns:a16="http://schemas.microsoft.com/office/drawing/2014/main" id="{10E3C38D-2678-4687-849A-17FF691CDE8F}"/>
              </a:ext>
            </a:extLst>
          </p:cNvPr>
          <p:cNvSpPr>
            <a:spLocks noGrp="1"/>
          </p:cNvSpPr>
          <p:nvPr>
            <p:ph idx="1"/>
          </p:nvPr>
        </p:nvSpPr>
        <p:spPr>
          <a:xfrm>
            <a:off x="3989373" y="762983"/>
            <a:ext cx="7423167" cy="5333713"/>
          </a:xfrm>
          <a:prstGeom prst="rect">
            <a:avLst/>
          </a:prstGeom>
        </p:spPr>
        <p:txBody>
          <a:bodyPr vert="horz" lIns="117844" tIns="58921" rIns="117844" bIns="58921" rtlCol="0" anchor="ctr">
            <a:normAutofit/>
          </a:bodyPr>
          <a:lstStyle>
            <a:lvl1pPr marL="0" indent="0">
              <a:lnSpc>
                <a:spcPct val="200000"/>
              </a:lnSpc>
              <a:buNone/>
              <a:defRPr b="1"/>
            </a:lvl1pPr>
          </a:lstStyle>
          <a:p>
            <a:pPr lvl="0"/>
            <a:endParaRPr lang="en-US"/>
          </a:p>
        </p:txBody>
      </p:sp>
    </p:spTree>
    <p:extLst>
      <p:ext uri="{BB962C8B-B14F-4D97-AF65-F5344CB8AC3E}">
        <p14:creationId xmlns:p14="http://schemas.microsoft.com/office/powerpoint/2010/main" val="3650848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5866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32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9"/>
        <p:cNvGrpSpPr/>
        <p:nvPr/>
      </p:nvGrpSpPr>
      <p:grpSpPr>
        <a:xfrm>
          <a:off x="0" y="0"/>
          <a:ext cx="0" cy="0"/>
          <a:chOff x="0" y="0"/>
          <a:chExt cx="0" cy="0"/>
        </a:xfrm>
      </p:grpSpPr>
      <p:sp>
        <p:nvSpPr>
          <p:cNvPr id="20" name="Google Shape;20;p3"/>
          <p:cNvSpPr txBox="1">
            <a:spLocks noGrp="1"/>
          </p:cNvSpPr>
          <p:nvPr>
            <p:ph type="sldNum" idx="12"/>
          </p:nvPr>
        </p:nvSpPr>
        <p:spPr>
          <a:xfrm>
            <a:off x="10784878" y="6576156"/>
            <a:ext cx="805460" cy="287405"/>
          </a:xfrm>
          <a:prstGeom prst="rect">
            <a:avLst/>
          </a:prstGeom>
          <a:noFill/>
          <a:ln>
            <a:noFill/>
          </a:ln>
        </p:spPr>
        <p:txBody>
          <a:bodyPr spcFirstLastPara="1" wrap="square" lIns="118075" tIns="59025" rIns="118075" bIns="59025" anchor="ctr" anchorCtr="0">
            <a:noAutofit/>
          </a:bodyPr>
          <a:lstStyle>
            <a:lvl1pPr marL="0" lvl="0" indent="0" algn="r">
              <a:spcBef>
                <a:spcPts val="0"/>
              </a:spcBef>
              <a:buNone/>
              <a:defRPr sz="1500">
                <a:solidFill>
                  <a:srgbClr val="888888"/>
                </a:solidFill>
                <a:latin typeface="Calibri"/>
                <a:ea typeface="Calibri"/>
                <a:cs typeface="Calibri"/>
                <a:sym typeface="Calibri"/>
              </a:defRPr>
            </a:lvl1pPr>
            <a:lvl2pPr marL="0" lvl="1" indent="0" algn="r">
              <a:spcBef>
                <a:spcPts val="0"/>
              </a:spcBef>
              <a:buNone/>
              <a:defRPr sz="1500">
                <a:solidFill>
                  <a:srgbClr val="888888"/>
                </a:solidFill>
                <a:latin typeface="Calibri"/>
                <a:ea typeface="Calibri"/>
                <a:cs typeface="Calibri"/>
                <a:sym typeface="Calibri"/>
              </a:defRPr>
            </a:lvl2pPr>
            <a:lvl3pPr marL="0" lvl="2" indent="0" algn="r">
              <a:spcBef>
                <a:spcPts val="0"/>
              </a:spcBef>
              <a:buNone/>
              <a:defRPr sz="1500">
                <a:solidFill>
                  <a:srgbClr val="888888"/>
                </a:solidFill>
                <a:latin typeface="Calibri"/>
                <a:ea typeface="Calibri"/>
                <a:cs typeface="Calibri"/>
                <a:sym typeface="Calibri"/>
              </a:defRPr>
            </a:lvl3pPr>
            <a:lvl4pPr marL="0" lvl="3" indent="0" algn="r">
              <a:spcBef>
                <a:spcPts val="0"/>
              </a:spcBef>
              <a:buNone/>
              <a:defRPr sz="1500">
                <a:solidFill>
                  <a:srgbClr val="888888"/>
                </a:solidFill>
                <a:latin typeface="Calibri"/>
                <a:ea typeface="Calibri"/>
                <a:cs typeface="Calibri"/>
                <a:sym typeface="Calibri"/>
              </a:defRPr>
            </a:lvl4pPr>
            <a:lvl5pPr marL="0" lvl="4" indent="0" algn="r">
              <a:spcBef>
                <a:spcPts val="0"/>
              </a:spcBef>
              <a:buNone/>
              <a:defRPr sz="1500">
                <a:solidFill>
                  <a:srgbClr val="888888"/>
                </a:solidFill>
                <a:latin typeface="Calibri"/>
                <a:ea typeface="Calibri"/>
                <a:cs typeface="Calibri"/>
                <a:sym typeface="Calibri"/>
              </a:defRPr>
            </a:lvl5pPr>
            <a:lvl6pPr marL="0" lvl="5" indent="0" algn="r">
              <a:spcBef>
                <a:spcPts val="0"/>
              </a:spcBef>
              <a:buNone/>
              <a:defRPr sz="1500">
                <a:solidFill>
                  <a:srgbClr val="888888"/>
                </a:solidFill>
                <a:latin typeface="Calibri"/>
                <a:ea typeface="Calibri"/>
                <a:cs typeface="Calibri"/>
                <a:sym typeface="Calibri"/>
              </a:defRPr>
            </a:lvl6pPr>
            <a:lvl7pPr marL="0" lvl="6" indent="0" algn="r">
              <a:spcBef>
                <a:spcPts val="0"/>
              </a:spcBef>
              <a:buNone/>
              <a:defRPr sz="1500">
                <a:solidFill>
                  <a:srgbClr val="888888"/>
                </a:solidFill>
                <a:latin typeface="Calibri"/>
                <a:ea typeface="Calibri"/>
                <a:cs typeface="Calibri"/>
                <a:sym typeface="Calibri"/>
              </a:defRPr>
            </a:lvl7pPr>
            <a:lvl8pPr marL="0" lvl="7" indent="0" algn="r">
              <a:spcBef>
                <a:spcPts val="0"/>
              </a:spcBef>
              <a:buNone/>
              <a:defRPr sz="1500">
                <a:solidFill>
                  <a:srgbClr val="888888"/>
                </a:solidFill>
                <a:latin typeface="Calibri"/>
                <a:ea typeface="Calibri"/>
                <a:cs typeface="Calibri"/>
                <a:sym typeface="Calibri"/>
              </a:defRPr>
            </a:lvl8pPr>
            <a:lvl9pPr marL="0" lvl="8" indent="0" algn="r">
              <a:spcBef>
                <a:spcPts val="0"/>
              </a:spcBef>
              <a:buNone/>
              <a:defRPr sz="15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
        <p:nvSpPr>
          <p:cNvPr id="21" name="Google Shape;21;p3"/>
          <p:cNvSpPr/>
          <p:nvPr/>
        </p:nvSpPr>
        <p:spPr>
          <a:xfrm>
            <a:off x="9080464" y="19"/>
            <a:ext cx="2509417" cy="1089278"/>
          </a:xfrm>
          <a:prstGeom prst="rect">
            <a:avLst/>
          </a:prstGeom>
          <a:solidFill>
            <a:schemeClr val="lt1"/>
          </a:solidFill>
          <a:ln>
            <a:noFill/>
          </a:ln>
        </p:spPr>
        <p:txBody>
          <a:bodyPr spcFirstLastPara="1" wrap="square" lIns="117825" tIns="58900" rIns="117825" bIns="58900" anchor="ctr" anchorCtr="0">
            <a:noAutofit/>
          </a:bodyPr>
          <a:lstStyle/>
          <a:p>
            <a:pPr marL="0" marR="0" lvl="0" indent="0" algn="ctr" rtl="0">
              <a:spcBef>
                <a:spcPts val="0"/>
              </a:spcBef>
              <a:spcAft>
                <a:spcPts val="0"/>
              </a:spcAft>
              <a:buNone/>
            </a:pPr>
            <a:endParaRPr sz="2300">
              <a:solidFill>
                <a:srgbClr val="FFFFFF"/>
              </a:solidFill>
              <a:latin typeface="Calibri"/>
              <a:ea typeface="Calibri"/>
              <a:cs typeface="Calibri"/>
              <a:sym typeface="Calibri"/>
            </a:endParaRPr>
          </a:p>
        </p:txBody>
      </p:sp>
      <p:sp>
        <p:nvSpPr>
          <p:cNvPr id="22" name="Google Shape;22;p3"/>
          <p:cNvSpPr txBox="1">
            <a:spLocks noGrp="1"/>
          </p:cNvSpPr>
          <p:nvPr>
            <p:ph type="body" idx="1"/>
          </p:nvPr>
        </p:nvSpPr>
        <p:spPr>
          <a:xfrm>
            <a:off x="3989373" y="762983"/>
            <a:ext cx="7423167" cy="5333713"/>
          </a:xfrm>
          <a:prstGeom prst="rect">
            <a:avLst/>
          </a:prstGeom>
          <a:noFill/>
          <a:ln>
            <a:noFill/>
          </a:ln>
        </p:spPr>
        <p:txBody>
          <a:bodyPr spcFirstLastPara="1" wrap="square" lIns="117825" tIns="58900" rIns="117825" bIns="58900" anchor="ctr" anchorCtr="0">
            <a:noAutofit/>
          </a:bodyPr>
          <a:lstStyle>
            <a:lvl1pPr marL="457200" lvl="0" indent="-228600" algn="l">
              <a:lnSpc>
                <a:spcPct val="200000"/>
              </a:lnSpc>
              <a:spcBef>
                <a:spcPts val="968"/>
              </a:spcBef>
              <a:spcAft>
                <a:spcPts val="0"/>
              </a:spcAft>
              <a:buClr>
                <a:schemeClr val="dk1"/>
              </a:buClr>
              <a:buSzPts val="2700"/>
              <a:buNone/>
              <a:defRPr b="1"/>
            </a:lvl1pPr>
            <a:lvl2pPr marL="914400" lvl="1" indent="-342900" algn="l">
              <a:lnSpc>
                <a:spcPct val="90000"/>
              </a:lnSpc>
              <a:spcBef>
                <a:spcPts val="484"/>
              </a:spcBef>
              <a:spcAft>
                <a:spcPts val="0"/>
              </a:spcAft>
              <a:buClr>
                <a:schemeClr val="dk1"/>
              </a:buClr>
              <a:buSzPts val="1800"/>
              <a:buChar char="•"/>
              <a:defRPr/>
            </a:lvl2pPr>
            <a:lvl3pPr marL="1371600" lvl="2" indent="-342900" algn="l">
              <a:lnSpc>
                <a:spcPct val="90000"/>
              </a:lnSpc>
              <a:spcBef>
                <a:spcPts val="484"/>
              </a:spcBef>
              <a:spcAft>
                <a:spcPts val="0"/>
              </a:spcAft>
              <a:buClr>
                <a:schemeClr val="dk1"/>
              </a:buClr>
              <a:buSzPts val="1800"/>
              <a:buChar char="•"/>
              <a:defRPr/>
            </a:lvl3pPr>
            <a:lvl4pPr marL="1828800" lvl="3" indent="-342900" algn="l">
              <a:lnSpc>
                <a:spcPct val="90000"/>
              </a:lnSpc>
              <a:spcBef>
                <a:spcPts val="484"/>
              </a:spcBef>
              <a:spcAft>
                <a:spcPts val="0"/>
              </a:spcAft>
              <a:buClr>
                <a:schemeClr val="dk1"/>
              </a:buClr>
              <a:buSzPts val="1800"/>
              <a:buChar char="•"/>
              <a:defRPr/>
            </a:lvl4pPr>
            <a:lvl5pPr marL="2286000" lvl="4" indent="-342900" algn="l">
              <a:lnSpc>
                <a:spcPct val="90000"/>
              </a:lnSpc>
              <a:spcBef>
                <a:spcPts val="484"/>
              </a:spcBef>
              <a:spcAft>
                <a:spcPts val="0"/>
              </a:spcAft>
              <a:buClr>
                <a:schemeClr val="dk1"/>
              </a:buClr>
              <a:buSzPts val="1800"/>
              <a:buChar char="•"/>
              <a:defRPr/>
            </a:lvl5pPr>
            <a:lvl6pPr marL="2743200" lvl="5" indent="-342900" algn="l">
              <a:lnSpc>
                <a:spcPct val="90000"/>
              </a:lnSpc>
              <a:spcBef>
                <a:spcPts val="484"/>
              </a:spcBef>
              <a:spcAft>
                <a:spcPts val="0"/>
              </a:spcAft>
              <a:buClr>
                <a:schemeClr val="dk1"/>
              </a:buClr>
              <a:buSzPts val="1800"/>
              <a:buChar char="•"/>
              <a:defRPr/>
            </a:lvl6pPr>
            <a:lvl7pPr marL="3200400" lvl="6" indent="-342900" algn="l">
              <a:lnSpc>
                <a:spcPct val="90000"/>
              </a:lnSpc>
              <a:spcBef>
                <a:spcPts val="484"/>
              </a:spcBef>
              <a:spcAft>
                <a:spcPts val="0"/>
              </a:spcAft>
              <a:buClr>
                <a:schemeClr val="dk1"/>
              </a:buClr>
              <a:buSzPts val="1800"/>
              <a:buChar char="•"/>
              <a:defRPr/>
            </a:lvl7pPr>
            <a:lvl8pPr marL="3657600" lvl="7" indent="-342900" algn="l">
              <a:lnSpc>
                <a:spcPct val="90000"/>
              </a:lnSpc>
              <a:spcBef>
                <a:spcPts val="484"/>
              </a:spcBef>
              <a:spcAft>
                <a:spcPts val="0"/>
              </a:spcAft>
              <a:buClr>
                <a:schemeClr val="dk1"/>
              </a:buClr>
              <a:buSzPts val="1800"/>
              <a:buChar char="•"/>
              <a:defRPr/>
            </a:lvl8pPr>
            <a:lvl9pPr marL="4114800" lvl="8" indent="-342900" algn="l">
              <a:lnSpc>
                <a:spcPct val="90000"/>
              </a:lnSpc>
              <a:spcBef>
                <a:spcPts val="484"/>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507078" y="365214"/>
            <a:ext cx="10576183" cy="5366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600"/>
              <a:buFont typeface="Calibri"/>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507078" y="1168674"/>
            <a:ext cx="10576183" cy="5009724"/>
          </a:xfrm>
          <a:prstGeom prst="rect">
            <a:avLst/>
          </a:prstGeom>
          <a:noFill/>
          <a:ln>
            <a:noFill/>
          </a:ln>
        </p:spPr>
        <p:txBody>
          <a:bodyPr spcFirstLastPara="1" wrap="square" lIns="118075" tIns="59025" rIns="118075" bIns="59025" anchor="t" anchorCtr="0">
            <a:noAutofit/>
          </a:bodyPr>
          <a:lstStyle>
            <a:lvl1pPr marL="457200" lvl="0" indent="-374650" algn="l">
              <a:lnSpc>
                <a:spcPct val="90000"/>
              </a:lnSpc>
              <a:spcBef>
                <a:spcPts val="968"/>
              </a:spcBef>
              <a:spcAft>
                <a:spcPts val="0"/>
              </a:spcAft>
              <a:buClr>
                <a:schemeClr val="dk1"/>
              </a:buClr>
              <a:buSzPts val="2300"/>
              <a:buChar char="•"/>
              <a:defRPr sz="2300"/>
            </a:lvl1pPr>
            <a:lvl2pPr marL="914400" lvl="1" indent="-342900" algn="l">
              <a:lnSpc>
                <a:spcPct val="90000"/>
              </a:lnSpc>
              <a:spcBef>
                <a:spcPts val="484"/>
              </a:spcBef>
              <a:spcAft>
                <a:spcPts val="0"/>
              </a:spcAft>
              <a:buClr>
                <a:schemeClr val="dk1"/>
              </a:buClr>
              <a:buSzPts val="1800"/>
              <a:buChar char="•"/>
              <a:defRPr sz="1800"/>
            </a:lvl2pPr>
            <a:lvl3pPr marL="1371600" lvl="2" indent="-323850" algn="l">
              <a:lnSpc>
                <a:spcPct val="90000"/>
              </a:lnSpc>
              <a:spcBef>
                <a:spcPts val="484"/>
              </a:spcBef>
              <a:spcAft>
                <a:spcPts val="0"/>
              </a:spcAft>
              <a:buClr>
                <a:schemeClr val="dk1"/>
              </a:buClr>
              <a:buSzPts val="1500"/>
              <a:buChar char="•"/>
              <a:defRPr sz="1500"/>
            </a:lvl3pPr>
            <a:lvl4pPr marL="1828800" lvl="3" indent="-317500" algn="l">
              <a:lnSpc>
                <a:spcPct val="90000"/>
              </a:lnSpc>
              <a:spcBef>
                <a:spcPts val="484"/>
              </a:spcBef>
              <a:spcAft>
                <a:spcPts val="0"/>
              </a:spcAft>
              <a:buClr>
                <a:schemeClr val="dk1"/>
              </a:buClr>
              <a:buSzPts val="1400"/>
              <a:buChar char="•"/>
              <a:defRPr sz="1400"/>
            </a:lvl4pPr>
            <a:lvl5pPr marL="2286000" lvl="4" indent="-317500" algn="l">
              <a:lnSpc>
                <a:spcPct val="90000"/>
              </a:lnSpc>
              <a:spcBef>
                <a:spcPts val="484"/>
              </a:spcBef>
              <a:spcAft>
                <a:spcPts val="0"/>
              </a:spcAft>
              <a:buClr>
                <a:schemeClr val="dk1"/>
              </a:buClr>
              <a:buSzPts val="1400"/>
              <a:buChar char="•"/>
              <a:defRPr sz="1400"/>
            </a:lvl5pPr>
            <a:lvl6pPr marL="2743200" lvl="5" indent="-342900" algn="l">
              <a:lnSpc>
                <a:spcPct val="90000"/>
              </a:lnSpc>
              <a:spcBef>
                <a:spcPts val="484"/>
              </a:spcBef>
              <a:spcAft>
                <a:spcPts val="0"/>
              </a:spcAft>
              <a:buClr>
                <a:schemeClr val="dk1"/>
              </a:buClr>
              <a:buSzPts val="1800"/>
              <a:buChar char="•"/>
              <a:defRPr/>
            </a:lvl6pPr>
            <a:lvl7pPr marL="3200400" lvl="6" indent="-342900" algn="l">
              <a:lnSpc>
                <a:spcPct val="90000"/>
              </a:lnSpc>
              <a:spcBef>
                <a:spcPts val="484"/>
              </a:spcBef>
              <a:spcAft>
                <a:spcPts val="0"/>
              </a:spcAft>
              <a:buClr>
                <a:schemeClr val="dk1"/>
              </a:buClr>
              <a:buSzPts val="1800"/>
              <a:buChar char="•"/>
              <a:defRPr/>
            </a:lvl7pPr>
            <a:lvl8pPr marL="3657600" lvl="7" indent="-342900" algn="l">
              <a:lnSpc>
                <a:spcPct val="90000"/>
              </a:lnSpc>
              <a:spcBef>
                <a:spcPts val="484"/>
              </a:spcBef>
              <a:spcAft>
                <a:spcPts val="0"/>
              </a:spcAft>
              <a:buClr>
                <a:schemeClr val="dk1"/>
              </a:buClr>
              <a:buSzPts val="1800"/>
              <a:buChar char="•"/>
              <a:defRPr/>
            </a:lvl8pPr>
            <a:lvl9pPr marL="4114800" lvl="8" indent="-342900" algn="l">
              <a:lnSpc>
                <a:spcPct val="90000"/>
              </a:lnSpc>
              <a:spcBef>
                <a:spcPts val="484"/>
              </a:spcBef>
              <a:spcAft>
                <a:spcPts val="0"/>
              </a:spcAft>
              <a:buClr>
                <a:schemeClr val="dk1"/>
              </a:buClr>
              <a:buSzPts val="1800"/>
              <a:buChar char="•"/>
              <a:defRPr/>
            </a:lvl9pPr>
          </a:lstStyle>
          <a:p>
            <a:endParaRPr/>
          </a:p>
        </p:txBody>
      </p:sp>
      <p:sp>
        <p:nvSpPr>
          <p:cNvPr id="26" name="Google Shape;26;p4"/>
          <p:cNvSpPr txBox="1">
            <a:spLocks noGrp="1"/>
          </p:cNvSpPr>
          <p:nvPr>
            <p:ph type="sldNum" idx="12"/>
          </p:nvPr>
        </p:nvSpPr>
        <p:spPr>
          <a:xfrm>
            <a:off x="10695410" y="6426776"/>
            <a:ext cx="229391" cy="168315"/>
          </a:xfrm>
          <a:prstGeom prst="rect">
            <a:avLst/>
          </a:prstGeom>
          <a:noFill/>
          <a:ln>
            <a:noFill/>
          </a:ln>
        </p:spPr>
        <p:txBody>
          <a:bodyPr spcFirstLastPara="1" wrap="square" lIns="0" tIns="0" rIns="0" bIns="0" anchor="ctr" anchorCtr="0">
            <a:noAutofit/>
          </a:bodyPr>
          <a:lstStyle>
            <a:lvl1pPr marL="0" lvl="0" indent="0" algn="ctr">
              <a:spcBef>
                <a:spcPts val="0"/>
              </a:spcBef>
              <a:buNone/>
              <a:defRPr sz="1200" b="1">
                <a:solidFill>
                  <a:srgbClr val="FB6F18"/>
                </a:solidFill>
                <a:latin typeface="Calibri"/>
                <a:ea typeface="Calibri"/>
                <a:cs typeface="Calibri"/>
                <a:sym typeface="Calibri"/>
              </a:defRPr>
            </a:lvl1pPr>
            <a:lvl2pPr marL="0" lvl="1" indent="0" algn="ctr">
              <a:spcBef>
                <a:spcPts val="0"/>
              </a:spcBef>
              <a:buNone/>
              <a:defRPr sz="1200" b="1">
                <a:solidFill>
                  <a:srgbClr val="FB6F18"/>
                </a:solidFill>
                <a:latin typeface="Calibri"/>
                <a:ea typeface="Calibri"/>
                <a:cs typeface="Calibri"/>
                <a:sym typeface="Calibri"/>
              </a:defRPr>
            </a:lvl2pPr>
            <a:lvl3pPr marL="0" lvl="2" indent="0" algn="ctr">
              <a:spcBef>
                <a:spcPts val="0"/>
              </a:spcBef>
              <a:buNone/>
              <a:defRPr sz="1200" b="1">
                <a:solidFill>
                  <a:srgbClr val="FB6F18"/>
                </a:solidFill>
                <a:latin typeface="Calibri"/>
                <a:ea typeface="Calibri"/>
                <a:cs typeface="Calibri"/>
                <a:sym typeface="Calibri"/>
              </a:defRPr>
            </a:lvl3pPr>
            <a:lvl4pPr marL="0" lvl="3" indent="0" algn="ctr">
              <a:spcBef>
                <a:spcPts val="0"/>
              </a:spcBef>
              <a:buNone/>
              <a:defRPr sz="1200" b="1">
                <a:solidFill>
                  <a:srgbClr val="FB6F18"/>
                </a:solidFill>
                <a:latin typeface="Calibri"/>
                <a:ea typeface="Calibri"/>
                <a:cs typeface="Calibri"/>
                <a:sym typeface="Calibri"/>
              </a:defRPr>
            </a:lvl4pPr>
            <a:lvl5pPr marL="0" lvl="4" indent="0" algn="ctr">
              <a:spcBef>
                <a:spcPts val="0"/>
              </a:spcBef>
              <a:buNone/>
              <a:defRPr sz="1200" b="1">
                <a:solidFill>
                  <a:srgbClr val="FB6F18"/>
                </a:solidFill>
                <a:latin typeface="Calibri"/>
                <a:ea typeface="Calibri"/>
                <a:cs typeface="Calibri"/>
                <a:sym typeface="Calibri"/>
              </a:defRPr>
            </a:lvl5pPr>
            <a:lvl6pPr marL="0" lvl="5" indent="0" algn="ctr">
              <a:spcBef>
                <a:spcPts val="0"/>
              </a:spcBef>
              <a:buNone/>
              <a:defRPr sz="1200" b="1">
                <a:solidFill>
                  <a:srgbClr val="FB6F18"/>
                </a:solidFill>
                <a:latin typeface="Calibri"/>
                <a:ea typeface="Calibri"/>
                <a:cs typeface="Calibri"/>
                <a:sym typeface="Calibri"/>
              </a:defRPr>
            </a:lvl6pPr>
            <a:lvl7pPr marL="0" lvl="6" indent="0" algn="ctr">
              <a:spcBef>
                <a:spcPts val="0"/>
              </a:spcBef>
              <a:buNone/>
              <a:defRPr sz="1200" b="1">
                <a:solidFill>
                  <a:srgbClr val="FB6F18"/>
                </a:solidFill>
                <a:latin typeface="Calibri"/>
                <a:ea typeface="Calibri"/>
                <a:cs typeface="Calibri"/>
                <a:sym typeface="Calibri"/>
              </a:defRPr>
            </a:lvl7pPr>
            <a:lvl8pPr marL="0" lvl="7" indent="0" algn="ctr">
              <a:spcBef>
                <a:spcPts val="0"/>
              </a:spcBef>
              <a:buNone/>
              <a:defRPr sz="1200" b="1">
                <a:solidFill>
                  <a:srgbClr val="FB6F18"/>
                </a:solidFill>
                <a:latin typeface="Calibri"/>
                <a:ea typeface="Calibri"/>
                <a:cs typeface="Calibri"/>
                <a:sym typeface="Calibri"/>
              </a:defRPr>
            </a:lvl8pPr>
            <a:lvl9pPr marL="0" lvl="8" indent="0" algn="ctr">
              <a:spcBef>
                <a:spcPts val="0"/>
              </a:spcBef>
              <a:buNone/>
              <a:defRPr sz="1200" b="1">
                <a:solidFill>
                  <a:srgbClr val="FB6F1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ZA"/>
              <a:t>‹#›</a:t>
            </a:fld>
            <a:endParaRPr/>
          </a:p>
        </p:txBody>
      </p:sp>
      <p:sp>
        <p:nvSpPr>
          <p:cNvPr id="27" name="Google Shape;27;p4"/>
          <p:cNvSpPr/>
          <p:nvPr/>
        </p:nvSpPr>
        <p:spPr>
          <a:xfrm>
            <a:off x="10536948" y="6368304"/>
            <a:ext cx="546315" cy="285253"/>
          </a:xfrm>
          <a:prstGeom prst="roundRect">
            <a:avLst>
              <a:gd name="adj" fmla="val 50000"/>
            </a:avLst>
          </a:prstGeom>
          <a:noFill/>
          <a:ln w="12700" cap="flat" cmpd="sng">
            <a:solidFill>
              <a:srgbClr val="FB6F18"/>
            </a:solidFill>
            <a:prstDash val="solid"/>
            <a:miter lim="800000"/>
            <a:headEnd type="none" w="sm" len="sm"/>
            <a:tailEnd type="none" w="sm" len="sm"/>
          </a:ln>
        </p:spPr>
        <p:txBody>
          <a:bodyPr spcFirstLastPara="1" wrap="square" lIns="118075" tIns="59025" rIns="118075" bIns="59025" anchor="ctr" anchorCtr="0">
            <a:noAutofit/>
          </a:bodyPr>
          <a:lstStyle/>
          <a:p>
            <a:pPr marL="0" marR="0" lvl="0" indent="0" algn="ctr" rtl="0">
              <a:spcBef>
                <a:spcPts val="0"/>
              </a:spcBef>
              <a:spcAft>
                <a:spcPts val="0"/>
              </a:spcAft>
              <a:buNone/>
            </a:pPr>
            <a:endParaRPr sz="3100">
              <a:solidFill>
                <a:srgbClr val="FFFFFF"/>
              </a:solidFill>
              <a:latin typeface="Calibri"/>
              <a:ea typeface="Calibri"/>
              <a:cs typeface="Calibri"/>
              <a:sym typeface="Calibri"/>
            </a:endParaRPr>
          </a:p>
        </p:txBody>
      </p:sp>
      <p:cxnSp>
        <p:nvCxnSpPr>
          <p:cNvPr id="28" name="Google Shape;28;p4"/>
          <p:cNvCxnSpPr/>
          <p:nvPr/>
        </p:nvCxnSpPr>
        <p:spPr>
          <a:xfrm>
            <a:off x="1954791" y="6526675"/>
            <a:ext cx="8392003" cy="0"/>
          </a:xfrm>
          <a:prstGeom prst="straightConnector1">
            <a:avLst/>
          </a:prstGeom>
          <a:noFill/>
          <a:ln w="9525" cap="flat" cmpd="sng">
            <a:solidFill>
              <a:srgbClr val="D8D8D8"/>
            </a:solidFill>
            <a:prstDash val="solid"/>
            <a:miter lim="800000"/>
            <a:headEnd type="none" w="sm" len="sm"/>
            <a:tailEnd type="none" w="sm" len="sm"/>
          </a:ln>
        </p:spPr>
      </p:cxnSp>
      <p:sp>
        <p:nvSpPr>
          <p:cNvPr id="29" name="Google Shape;29;p4"/>
          <p:cNvSpPr txBox="1"/>
          <p:nvPr/>
        </p:nvSpPr>
        <p:spPr>
          <a:xfrm>
            <a:off x="507082" y="6424059"/>
            <a:ext cx="1315119" cy="20523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ZA" sz="1300">
                <a:solidFill>
                  <a:srgbClr val="A5A5A5"/>
                </a:solidFill>
                <a:latin typeface="Calibri"/>
                <a:ea typeface="Calibri"/>
                <a:cs typeface="Calibri"/>
                <a:sym typeface="Calibri"/>
              </a:rPr>
              <a:t>www.website.com</a:t>
            </a:r>
            <a:endParaRPr sz="1300">
              <a:solidFill>
                <a:srgbClr val="A5A5A5"/>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pos="5508">
          <p15:clr>
            <a:srgbClr val="FBAE40"/>
          </p15:clr>
        </p15:guide>
        <p15:guide id="2" pos="2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507078" y="1122623"/>
            <a:ext cx="10576183" cy="2388153"/>
          </a:xfrm>
          <a:prstGeom prst="rect">
            <a:avLst/>
          </a:prstGeom>
          <a:noFill/>
          <a:ln>
            <a:noFill/>
          </a:ln>
        </p:spPr>
        <p:txBody>
          <a:bodyPr spcFirstLastPara="1" wrap="square" lIns="118075" tIns="59025" rIns="118075" bIns="59025" anchor="b" anchorCtr="0">
            <a:noAutofit/>
          </a:bodyPr>
          <a:lstStyle>
            <a:lvl1pPr lvl="0" algn="ctr">
              <a:lnSpc>
                <a:spcPct val="90000"/>
              </a:lnSpc>
              <a:spcBef>
                <a:spcPts val="0"/>
              </a:spcBef>
              <a:spcAft>
                <a:spcPts val="0"/>
              </a:spcAft>
              <a:buClr>
                <a:schemeClr val="dk1"/>
              </a:buClr>
              <a:buSzPts val="5800"/>
              <a:buFont typeface="Calibri"/>
              <a:buNone/>
              <a:defRPr sz="5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507078" y="3602872"/>
            <a:ext cx="10576183" cy="1656146"/>
          </a:xfrm>
          <a:prstGeom prst="rect">
            <a:avLst/>
          </a:prstGeom>
          <a:noFill/>
          <a:ln>
            <a:noFill/>
          </a:ln>
        </p:spPr>
        <p:txBody>
          <a:bodyPr spcFirstLastPara="1" wrap="square" lIns="118075" tIns="59025" rIns="118075" bIns="59025" anchor="t" anchorCtr="0">
            <a:noAutofit/>
          </a:bodyPr>
          <a:lstStyle>
            <a:lvl1pPr lvl="0" algn="ctr">
              <a:lnSpc>
                <a:spcPct val="90000"/>
              </a:lnSpc>
              <a:spcBef>
                <a:spcPts val="968"/>
              </a:spcBef>
              <a:spcAft>
                <a:spcPts val="0"/>
              </a:spcAft>
              <a:buClr>
                <a:schemeClr val="dk1"/>
              </a:buClr>
              <a:buSzPts val="2300"/>
              <a:buNone/>
              <a:defRPr sz="2300"/>
            </a:lvl1pPr>
            <a:lvl2pPr lvl="1" algn="ctr">
              <a:lnSpc>
                <a:spcPct val="90000"/>
              </a:lnSpc>
              <a:spcBef>
                <a:spcPts val="484"/>
              </a:spcBef>
              <a:spcAft>
                <a:spcPts val="0"/>
              </a:spcAft>
              <a:buClr>
                <a:schemeClr val="dk1"/>
              </a:buClr>
              <a:buSzPts val="1900"/>
              <a:buNone/>
              <a:defRPr sz="1900"/>
            </a:lvl2pPr>
            <a:lvl3pPr lvl="2" algn="ctr">
              <a:lnSpc>
                <a:spcPct val="90000"/>
              </a:lnSpc>
              <a:spcBef>
                <a:spcPts val="484"/>
              </a:spcBef>
              <a:spcAft>
                <a:spcPts val="0"/>
              </a:spcAft>
              <a:buClr>
                <a:schemeClr val="dk1"/>
              </a:buClr>
              <a:buSzPts val="1700"/>
              <a:buNone/>
              <a:defRPr sz="1700"/>
            </a:lvl3pPr>
            <a:lvl4pPr lvl="3" algn="ctr">
              <a:lnSpc>
                <a:spcPct val="90000"/>
              </a:lnSpc>
              <a:spcBef>
                <a:spcPts val="484"/>
              </a:spcBef>
              <a:spcAft>
                <a:spcPts val="0"/>
              </a:spcAft>
              <a:buClr>
                <a:schemeClr val="dk1"/>
              </a:buClr>
              <a:buSzPts val="1500"/>
              <a:buNone/>
              <a:defRPr sz="1500"/>
            </a:lvl4pPr>
            <a:lvl5pPr lvl="4" algn="ctr">
              <a:lnSpc>
                <a:spcPct val="90000"/>
              </a:lnSpc>
              <a:spcBef>
                <a:spcPts val="484"/>
              </a:spcBef>
              <a:spcAft>
                <a:spcPts val="0"/>
              </a:spcAft>
              <a:buClr>
                <a:schemeClr val="dk1"/>
              </a:buClr>
              <a:buSzPts val="1500"/>
              <a:buNone/>
              <a:defRPr sz="1500"/>
            </a:lvl5pPr>
            <a:lvl6pPr lvl="5" algn="ctr">
              <a:lnSpc>
                <a:spcPct val="90000"/>
              </a:lnSpc>
              <a:spcBef>
                <a:spcPts val="484"/>
              </a:spcBef>
              <a:spcAft>
                <a:spcPts val="0"/>
              </a:spcAft>
              <a:buClr>
                <a:schemeClr val="dk1"/>
              </a:buClr>
              <a:buSzPts val="1500"/>
              <a:buNone/>
              <a:defRPr sz="1500"/>
            </a:lvl6pPr>
            <a:lvl7pPr lvl="6" algn="ctr">
              <a:lnSpc>
                <a:spcPct val="90000"/>
              </a:lnSpc>
              <a:spcBef>
                <a:spcPts val="484"/>
              </a:spcBef>
              <a:spcAft>
                <a:spcPts val="0"/>
              </a:spcAft>
              <a:buClr>
                <a:schemeClr val="dk1"/>
              </a:buClr>
              <a:buSzPts val="1500"/>
              <a:buNone/>
              <a:defRPr sz="1500"/>
            </a:lvl7pPr>
            <a:lvl8pPr lvl="7" algn="ctr">
              <a:lnSpc>
                <a:spcPct val="90000"/>
              </a:lnSpc>
              <a:spcBef>
                <a:spcPts val="484"/>
              </a:spcBef>
              <a:spcAft>
                <a:spcPts val="0"/>
              </a:spcAft>
              <a:buClr>
                <a:schemeClr val="dk1"/>
              </a:buClr>
              <a:buSzPts val="1500"/>
              <a:buNone/>
              <a:defRPr sz="1500"/>
            </a:lvl8pPr>
            <a:lvl9pPr lvl="8" algn="ctr">
              <a:lnSpc>
                <a:spcPct val="90000"/>
              </a:lnSpc>
              <a:spcBef>
                <a:spcPts val="484"/>
              </a:spcBef>
              <a:spcAft>
                <a:spcPts val="0"/>
              </a:spcAft>
              <a:buClr>
                <a:schemeClr val="dk1"/>
              </a:buClr>
              <a:buSzPts val="1500"/>
              <a:buNone/>
              <a:defRPr sz="15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796836" y="365210"/>
            <a:ext cx="9996667" cy="1325870"/>
          </a:xfrm>
          <a:prstGeom prst="rect">
            <a:avLst/>
          </a:prstGeom>
          <a:noFill/>
          <a:ln>
            <a:noFill/>
          </a:ln>
        </p:spPr>
        <p:txBody>
          <a:bodyPr spcFirstLastPara="1" wrap="square" lIns="118075" tIns="59025" rIns="118075" bIns="59025"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dt" idx="10"/>
          </p:nvPr>
        </p:nvSpPr>
        <p:spPr>
          <a:xfrm>
            <a:off x="796836" y="6357824"/>
            <a:ext cx="2607826" cy="365210"/>
          </a:xfrm>
          <a:prstGeom prst="rect">
            <a:avLst/>
          </a:prstGeom>
          <a:noFill/>
          <a:ln>
            <a:noFill/>
          </a:ln>
        </p:spPr>
        <p:txBody>
          <a:bodyPr spcFirstLastPara="1" wrap="square" lIns="118075" tIns="59025" rIns="118075" bIns="59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3839302" y="6357824"/>
            <a:ext cx="3911739" cy="365210"/>
          </a:xfrm>
          <a:prstGeom prst="rect">
            <a:avLst/>
          </a:prstGeom>
          <a:noFill/>
          <a:ln>
            <a:noFill/>
          </a:ln>
        </p:spPr>
        <p:txBody>
          <a:bodyPr spcFirstLastPara="1" wrap="square" lIns="118075" tIns="59025" rIns="118075" bIns="59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8185676" y="6357824"/>
            <a:ext cx="2607826" cy="365210"/>
          </a:xfrm>
          <a:prstGeom prst="rect">
            <a:avLst/>
          </a:prstGeom>
          <a:noFill/>
          <a:ln>
            <a:noFill/>
          </a:ln>
        </p:spPr>
        <p:txBody>
          <a:bodyPr spcFirstLastPara="1" wrap="square" lIns="118075" tIns="59025" rIns="118075" bIns="5902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798345" y="457307"/>
            <a:ext cx="3738186" cy="1600571"/>
          </a:xfrm>
          <a:prstGeom prst="rect">
            <a:avLst/>
          </a:prstGeom>
          <a:noFill/>
          <a:ln>
            <a:noFill/>
          </a:ln>
        </p:spPr>
        <p:txBody>
          <a:bodyPr spcFirstLastPara="1" wrap="square" lIns="118075" tIns="59025" rIns="118075" bIns="59025" anchor="b" anchorCtr="0">
            <a:noAutofit/>
          </a:bodyPr>
          <a:lstStyle>
            <a:lvl1pPr lvl="0" algn="l">
              <a:lnSpc>
                <a:spcPct val="90000"/>
              </a:lnSpc>
              <a:spcBef>
                <a:spcPts val="0"/>
              </a:spcBef>
              <a:spcAft>
                <a:spcPts val="0"/>
              </a:spcAft>
              <a:buClr>
                <a:schemeClr val="dk1"/>
              </a:buClr>
              <a:buSzPts val="3100"/>
              <a:buFont typeface="Calibri"/>
              <a:buNone/>
              <a:defRPr sz="3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a:spLocks noGrp="1"/>
          </p:cNvSpPr>
          <p:nvPr>
            <p:ph type="pic" idx="2"/>
          </p:nvPr>
        </p:nvSpPr>
        <p:spPr>
          <a:xfrm>
            <a:off x="4927405" y="987658"/>
            <a:ext cx="5867609" cy="4874754"/>
          </a:xfrm>
          <a:prstGeom prst="rect">
            <a:avLst/>
          </a:prstGeom>
          <a:noFill/>
          <a:ln>
            <a:noFill/>
          </a:ln>
        </p:spPr>
        <p:txBody>
          <a:bodyPr spcFirstLastPara="1" wrap="square" lIns="118075" tIns="59025" rIns="118075" bIns="59025" anchor="t" anchorCtr="0">
            <a:noAutofit/>
          </a:bodyPr>
          <a:lstStyle>
            <a:lvl1pPr marR="0" lvl="0" algn="l" rtl="0">
              <a:lnSpc>
                <a:spcPct val="90000"/>
              </a:lnSpc>
              <a:spcBef>
                <a:spcPts val="968"/>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1pPr>
            <a:lvl2pPr marR="0" lvl="1" algn="l" rtl="0">
              <a:lnSpc>
                <a:spcPct val="90000"/>
              </a:lnSpc>
              <a:spcBef>
                <a:spcPts val="484"/>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2pPr>
            <a:lvl3pPr marR="0" lvl="2" algn="l" rtl="0">
              <a:lnSpc>
                <a:spcPct val="90000"/>
              </a:lnSpc>
              <a:spcBef>
                <a:spcPts val="484"/>
              </a:spcBef>
              <a:spcAft>
                <a:spcPts val="0"/>
              </a:spcAft>
              <a:buClr>
                <a:schemeClr val="dk1"/>
              </a:buClr>
              <a:buSzPts val="2300"/>
              <a:buFont typeface="Arial"/>
              <a:buNone/>
              <a:defRPr sz="2300" b="0" i="0" u="none" strike="noStrike" cap="none">
                <a:solidFill>
                  <a:schemeClr val="dk1"/>
                </a:solidFill>
                <a:latin typeface="Calibri"/>
                <a:ea typeface="Calibri"/>
                <a:cs typeface="Calibri"/>
                <a:sym typeface="Calibri"/>
              </a:defRPr>
            </a:lvl3pPr>
            <a:lvl4pPr marR="0" lvl="3" algn="l" rtl="0">
              <a:lnSpc>
                <a:spcPct val="90000"/>
              </a:lnSpc>
              <a:spcBef>
                <a:spcPts val="484"/>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4pPr>
            <a:lvl5pPr marR="0" lvl="4" algn="l" rtl="0">
              <a:lnSpc>
                <a:spcPct val="90000"/>
              </a:lnSpc>
              <a:spcBef>
                <a:spcPts val="484"/>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5pPr>
            <a:lvl6pPr marR="0" lvl="5" algn="l" rtl="0">
              <a:lnSpc>
                <a:spcPct val="90000"/>
              </a:lnSpc>
              <a:spcBef>
                <a:spcPts val="484"/>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6pPr>
            <a:lvl7pPr marR="0" lvl="6" algn="l" rtl="0">
              <a:lnSpc>
                <a:spcPct val="90000"/>
              </a:lnSpc>
              <a:spcBef>
                <a:spcPts val="484"/>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7pPr>
            <a:lvl8pPr marR="0" lvl="7" algn="l" rtl="0">
              <a:lnSpc>
                <a:spcPct val="90000"/>
              </a:lnSpc>
              <a:spcBef>
                <a:spcPts val="484"/>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8pPr>
            <a:lvl9pPr marR="0" lvl="8" algn="l" rtl="0">
              <a:lnSpc>
                <a:spcPct val="90000"/>
              </a:lnSpc>
              <a:spcBef>
                <a:spcPts val="484"/>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body" idx="1"/>
          </p:nvPr>
        </p:nvSpPr>
        <p:spPr>
          <a:xfrm>
            <a:off x="798345" y="2057880"/>
            <a:ext cx="3738186" cy="3812471"/>
          </a:xfrm>
          <a:prstGeom prst="rect">
            <a:avLst/>
          </a:prstGeom>
          <a:noFill/>
          <a:ln>
            <a:noFill/>
          </a:ln>
        </p:spPr>
        <p:txBody>
          <a:bodyPr spcFirstLastPara="1" wrap="square" lIns="118075" tIns="59025" rIns="118075" bIns="59025" anchor="t" anchorCtr="0">
            <a:noAutofit/>
          </a:bodyPr>
          <a:lstStyle>
            <a:lvl1pPr marL="457200" lvl="0" indent="-228600" algn="l">
              <a:lnSpc>
                <a:spcPct val="90000"/>
              </a:lnSpc>
              <a:spcBef>
                <a:spcPts val="968"/>
              </a:spcBef>
              <a:spcAft>
                <a:spcPts val="0"/>
              </a:spcAft>
              <a:buClr>
                <a:schemeClr val="dk1"/>
              </a:buClr>
              <a:buSzPts val="1500"/>
              <a:buNone/>
              <a:defRPr sz="1500"/>
            </a:lvl1pPr>
            <a:lvl2pPr marL="914400" lvl="1" indent="-228600" algn="l">
              <a:lnSpc>
                <a:spcPct val="90000"/>
              </a:lnSpc>
              <a:spcBef>
                <a:spcPts val="484"/>
              </a:spcBef>
              <a:spcAft>
                <a:spcPts val="0"/>
              </a:spcAft>
              <a:buClr>
                <a:schemeClr val="dk1"/>
              </a:buClr>
              <a:buSzPts val="1400"/>
              <a:buNone/>
              <a:defRPr sz="1400"/>
            </a:lvl2pPr>
            <a:lvl3pPr marL="1371600" lvl="2" indent="-228600" algn="l">
              <a:lnSpc>
                <a:spcPct val="90000"/>
              </a:lnSpc>
              <a:spcBef>
                <a:spcPts val="484"/>
              </a:spcBef>
              <a:spcAft>
                <a:spcPts val="0"/>
              </a:spcAft>
              <a:buClr>
                <a:schemeClr val="dk1"/>
              </a:buClr>
              <a:buSzPts val="1200"/>
              <a:buNone/>
              <a:defRPr sz="1200"/>
            </a:lvl3pPr>
            <a:lvl4pPr marL="1828800" lvl="3" indent="-228600" algn="l">
              <a:lnSpc>
                <a:spcPct val="90000"/>
              </a:lnSpc>
              <a:spcBef>
                <a:spcPts val="484"/>
              </a:spcBef>
              <a:spcAft>
                <a:spcPts val="0"/>
              </a:spcAft>
              <a:buClr>
                <a:schemeClr val="dk1"/>
              </a:buClr>
              <a:buSzPts val="1000"/>
              <a:buNone/>
              <a:defRPr sz="1000"/>
            </a:lvl4pPr>
            <a:lvl5pPr marL="2286000" lvl="4" indent="-228600" algn="l">
              <a:lnSpc>
                <a:spcPct val="90000"/>
              </a:lnSpc>
              <a:spcBef>
                <a:spcPts val="484"/>
              </a:spcBef>
              <a:spcAft>
                <a:spcPts val="0"/>
              </a:spcAft>
              <a:buClr>
                <a:schemeClr val="dk1"/>
              </a:buClr>
              <a:buSzPts val="1000"/>
              <a:buNone/>
              <a:defRPr sz="1000"/>
            </a:lvl5pPr>
            <a:lvl6pPr marL="2743200" lvl="5" indent="-228600" algn="l">
              <a:lnSpc>
                <a:spcPct val="90000"/>
              </a:lnSpc>
              <a:spcBef>
                <a:spcPts val="484"/>
              </a:spcBef>
              <a:spcAft>
                <a:spcPts val="0"/>
              </a:spcAft>
              <a:buClr>
                <a:schemeClr val="dk1"/>
              </a:buClr>
              <a:buSzPts val="1000"/>
              <a:buNone/>
              <a:defRPr sz="1000"/>
            </a:lvl6pPr>
            <a:lvl7pPr marL="3200400" lvl="6" indent="-228600" algn="l">
              <a:lnSpc>
                <a:spcPct val="90000"/>
              </a:lnSpc>
              <a:spcBef>
                <a:spcPts val="484"/>
              </a:spcBef>
              <a:spcAft>
                <a:spcPts val="0"/>
              </a:spcAft>
              <a:buClr>
                <a:schemeClr val="dk1"/>
              </a:buClr>
              <a:buSzPts val="1000"/>
              <a:buNone/>
              <a:defRPr sz="1000"/>
            </a:lvl7pPr>
            <a:lvl8pPr marL="3657600" lvl="7" indent="-228600" algn="l">
              <a:lnSpc>
                <a:spcPct val="90000"/>
              </a:lnSpc>
              <a:spcBef>
                <a:spcPts val="484"/>
              </a:spcBef>
              <a:spcAft>
                <a:spcPts val="0"/>
              </a:spcAft>
              <a:buClr>
                <a:schemeClr val="dk1"/>
              </a:buClr>
              <a:buSzPts val="1000"/>
              <a:buNone/>
              <a:defRPr sz="1000"/>
            </a:lvl8pPr>
            <a:lvl9pPr marL="4114800" lvl="8" indent="-228600" algn="l">
              <a:lnSpc>
                <a:spcPct val="90000"/>
              </a:lnSpc>
              <a:spcBef>
                <a:spcPts val="484"/>
              </a:spcBef>
              <a:spcAft>
                <a:spcPts val="0"/>
              </a:spcAft>
              <a:buClr>
                <a:schemeClr val="dk1"/>
              </a:buClr>
              <a:buSzPts val="1000"/>
              <a:buNone/>
              <a:defRPr sz="1000"/>
            </a:lvl9pPr>
          </a:lstStyle>
          <a:p>
            <a:endParaRPr/>
          </a:p>
        </p:txBody>
      </p:sp>
      <p:sp>
        <p:nvSpPr>
          <p:cNvPr id="42" name="Google Shape;42;p7"/>
          <p:cNvSpPr txBox="1">
            <a:spLocks noGrp="1"/>
          </p:cNvSpPr>
          <p:nvPr>
            <p:ph type="dt" idx="10"/>
          </p:nvPr>
        </p:nvSpPr>
        <p:spPr>
          <a:xfrm>
            <a:off x="796836" y="6357824"/>
            <a:ext cx="2607826" cy="365210"/>
          </a:xfrm>
          <a:prstGeom prst="rect">
            <a:avLst/>
          </a:prstGeom>
          <a:noFill/>
          <a:ln>
            <a:noFill/>
          </a:ln>
        </p:spPr>
        <p:txBody>
          <a:bodyPr spcFirstLastPara="1" wrap="square" lIns="118075" tIns="59025" rIns="118075" bIns="59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3839302" y="6357824"/>
            <a:ext cx="3911739" cy="365210"/>
          </a:xfrm>
          <a:prstGeom prst="rect">
            <a:avLst/>
          </a:prstGeom>
          <a:noFill/>
          <a:ln>
            <a:noFill/>
          </a:ln>
        </p:spPr>
        <p:txBody>
          <a:bodyPr spcFirstLastPara="1" wrap="square" lIns="118075" tIns="59025" rIns="118075" bIns="59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185676" y="6357824"/>
            <a:ext cx="2607826" cy="365210"/>
          </a:xfrm>
          <a:prstGeom prst="rect">
            <a:avLst/>
          </a:prstGeom>
          <a:noFill/>
          <a:ln>
            <a:noFill/>
          </a:ln>
        </p:spPr>
        <p:txBody>
          <a:bodyPr spcFirstLastPara="1" wrap="square" lIns="118075" tIns="59025" rIns="118075" bIns="5902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7078" y="1122623"/>
            <a:ext cx="10576183" cy="2388153"/>
          </a:xfrm>
        </p:spPr>
        <p:txBody>
          <a:bodyPr anchor="b"/>
          <a:lstStyle>
            <a:lvl1pPr algn="ctr">
              <a:defRPr sz="5800"/>
            </a:lvl1pPr>
          </a:lstStyle>
          <a:p>
            <a:r>
              <a:rPr lang="en-US" dirty="0"/>
              <a:t>Click to edit Master title style</a:t>
            </a:r>
          </a:p>
        </p:txBody>
      </p:sp>
      <p:sp>
        <p:nvSpPr>
          <p:cNvPr id="3" name="Subtitle 2"/>
          <p:cNvSpPr>
            <a:spLocks noGrp="1"/>
          </p:cNvSpPr>
          <p:nvPr>
            <p:ph type="subTitle" idx="1"/>
          </p:nvPr>
        </p:nvSpPr>
        <p:spPr>
          <a:xfrm>
            <a:off x="507078" y="3602872"/>
            <a:ext cx="10576183" cy="1656146"/>
          </a:xfrm>
        </p:spPr>
        <p:txBody>
          <a:bodyPr/>
          <a:lstStyle>
            <a:lvl1pPr marL="0" indent="0" algn="ctr">
              <a:buNone/>
              <a:defRPr sz="2300"/>
            </a:lvl1pPr>
            <a:lvl2pPr marL="442766" indent="0" algn="ctr">
              <a:buNone/>
              <a:defRPr sz="1900"/>
            </a:lvl2pPr>
            <a:lvl3pPr marL="885530" indent="0" algn="ctr">
              <a:buNone/>
              <a:defRPr sz="1700"/>
            </a:lvl3pPr>
            <a:lvl4pPr marL="1328294" indent="0" algn="ctr">
              <a:buNone/>
              <a:defRPr sz="1500"/>
            </a:lvl4pPr>
            <a:lvl5pPr marL="1771059" indent="0" algn="ctr">
              <a:buNone/>
              <a:defRPr sz="1500"/>
            </a:lvl5pPr>
            <a:lvl6pPr marL="2213824" indent="0" algn="ctr">
              <a:buNone/>
              <a:defRPr sz="1500"/>
            </a:lvl6pPr>
            <a:lvl7pPr marL="2656588" indent="0" algn="ctr">
              <a:buNone/>
              <a:defRPr sz="1500"/>
            </a:lvl7pPr>
            <a:lvl8pPr marL="3099352" indent="0" algn="ctr">
              <a:buNone/>
              <a:defRPr sz="1500"/>
            </a:lvl8pPr>
            <a:lvl9pPr marL="3542119" indent="0" algn="ctr">
              <a:buNone/>
              <a:defRPr sz="1500"/>
            </a:lvl9pPr>
          </a:lstStyle>
          <a:p>
            <a:r>
              <a:rPr lang="en-US"/>
              <a:t>Click to edit Master subtitle style</a:t>
            </a:r>
            <a:endParaRPr lang="en-US" dirty="0"/>
          </a:p>
        </p:txBody>
      </p:sp>
    </p:spTree>
    <p:extLst>
      <p:ext uri="{BB962C8B-B14F-4D97-AF65-F5344CB8AC3E}">
        <p14:creationId xmlns:p14="http://schemas.microsoft.com/office/powerpoint/2010/main" val="2687522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078" y="365214"/>
            <a:ext cx="10576183" cy="536699"/>
          </a:xfrm>
        </p:spPr>
        <p:txBody>
          <a:bodyPr lIns="0" tIns="0" rIns="0" bIns="0" anchor="t">
            <a:noAutofit/>
          </a:bodyPr>
          <a:lstStyle>
            <a:lvl1pPr>
              <a:defRPr sz="3600" b="1"/>
            </a:lvl1pPr>
          </a:lstStyle>
          <a:p>
            <a:r>
              <a:rPr lang="en-US" dirty="0"/>
              <a:t>Click to edit Master title style</a:t>
            </a:r>
          </a:p>
        </p:txBody>
      </p:sp>
      <p:sp>
        <p:nvSpPr>
          <p:cNvPr id="3" name="Content Placeholder 2"/>
          <p:cNvSpPr>
            <a:spLocks noGrp="1"/>
          </p:cNvSpPr>
          <p:nvPr>
            <p:ph idx="1"/>
          </p:nvPr>
        </p:nvSpPr>
        <p:spPr>
          <a:xfrm>
            <a:off x="507078" y="1168674"/>
            <a:ext cx="10576183" cy="5009724"/>
          </a:xfrm>
        </p:spPr>
        <p:txBody>
          <a:bodyPr>
            <a:normAutofit/>
          </a:bodyPr>
          <a:lstStyle>
            <a:lvl1pPr>
              <a:defRPr sz="2300"/>
            </a:lvl1pPr>
            <a:lvl2pPr>
              <a:defRPr sz="1800"/>
            </a:lvl2pPr>
            <a:lvl3pPr>
              <a:defRPr sz="15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695410" y="6426776"/>
            <a:ext cx="229391" cy="168315"/>
          </a:xfrm>
        </p:spPr>
        <p:txBody>
          <a:bodyPr lIns="0" tIns="0" rIns="0" bIns="0"/>
          <a:lstStyle>
            <a:lvl1pPr algn="ctr">
              <a:defRPr b="1">
                <a:solidFill>
                  <a:srgbClr val="FB6F18"/>
                </a:solidFill>
                <a:latin typeface="+mj-lt"/>
              </a:defRPr>
            </a:lvl1pPr>
          </a:lstStyle>
          <a:p>
            <a:fld id="{C77F0986-6865-4511-87B8-11313F12EDA9}" type="slidenum">
              <a:rPr lang="en-US" smtClean="0"/>
              <a:pPr/>
              <a:t>‹#›</a:t>
            </a:fld>
            <a:endParaRPr lang="en-US" dirty="0"/>
          </a:p>
        </p:txBody>
      </p:sp>
      <p:sp>
        <p:nvSpPr>
          <p:cNvPr id="4" name="Rectangle: Rounded Corners 3">
            <a:extLst>
              <a:ext uri="{FF2B5EF4-FFF2-40B4-BE49-F238E27FC236}">
                <a16:creationId xmlns:a16="http://schemas.microsoft.com/office/drawing/2014/main" id="{66414C07-D923-4E88-B165-1162BD3EF6E9}"/>
              </a:ext>
            </a:extLst>
          </p:cNvPr>
          <p:cNvSpPr/>
          <p:nvPr userDrawn="1"/>
        </p:nvSpPr>
        <p:spPr>
          <a:xfrm>
            <a:off x="10536948" y="6368304"/>
            <a:ext cx="546315" cy="285253"/>
          </a:xfrm>
          <a:prstGeom prst="roundRect">
            <a:avLst>
              <a:gd name="adj" fmla="val 50000"/>
            </a:avLst>
          </a:prstGeom>
          <a:noFill/>
          <a:ln>
            <a:solidFill>
              <a:srgbClr val="FB6F1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8076" tIns="59038" rIns="118076" bIns="59038" numCol="1" spcCol="0" rtlCol="0" fromWordArt="0" anchor="ctr" anchorCtr="0" forceAA="0" compatLnSpc="1">
            <a:prstTxWarp prst="textNoShape">
              <a:avLst/>
            </a:prstTxWarp>
            <a:noAutofit/>
          </a:bodyPr>
          <a:lstStyle/>
          <a:p>
            <a:pPr algn="ctr" defTabSz="590368">
              <a:buClrTx/>
              <a:buFontTx/>
              <a:buNone/>
            </a:pPr>
            <a:endParaRPr lang="en-US" sz="3100" kern="1200">
              <a:solidFill>
                <a:prstClr val="white"/>
              </a:solidFill>
            </a:endParaRPr>
          </a:p>
        </p:txBody>
      </p:sp>
      <p:cxnSp>
        <p:nvCxnSpPr>
          <p:cNvPr id="7" name="Straight Connector 6">
            <a:extLst>
              <a:ext uri="{FF2B5EF4-FFF2-40B4-BE49-F238E27FC236}">
                <a16:creationId xmlns:a16="http://schemas.microsoft.com/office/drawing/2014/main" id="{1A5EC690-7F49-47A5-B29A-B14774A4DBAE}"/>
              </a:ext>
            </a:extLst>
          </p:cNvPr>
          <p:cNvCxnSpPr>
            <a:cxnSpLocks/>
          </p:cNvCxnSpPr>
          <p:nvPr userDrawn="1"/>
        </p:nvCxnSpPr>
        <p:spPr>
          <a:xfrm>
            <a:off x="1954791" y="6526675"/>
            <a:ext cx="8392003"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E0A364E-C6BA-41BA-8B15-803C0DDBE29C}"/>
              </a:ext>
            </a:extLst>
          </p:cNvPr>
          <p:cNvSpPr txBox="1"/>
          <p:nvPr userDrawn="1"/>
        </p:nvSpPr>
        <p:spPr>
          <a:xfrm>
            <a:off x="507082" y="6424059"/>
            <a:ext cx="1315119" cy="205232"/>
          </a:xfrm>
          <a:prstGeom prst="rect">
            <a:avLst/>
          </a:prstGeom>
          <a:noFill/>
        </p:spPr>
        <p:txBody>
          <a:bodyPr wrap="square" lIns="0" tIns="0" rIns="0" bIns="0" rtlCol="0" anchor="ctr">
            <a:spAutoFit/>
          </a:bodyPr>
          <a:lstStyle/>
          <a:p>
            <a:pPr defTabSz="590368">
              <a:buClrTx/>
              <a:buFontTx/>
              <a:buNone/>
            </a:pPr>
            <a:r>
              <a:rPr lang="en-US" sz="1300" kern="1200">
                <a:solidFill>
                  <a:prstClr val="white">
                    <a:lumMod val="65000"/>
                  </a:prstClr>
                </a:solidFill>
                <a:latin typeface="Calibri Light"/>
              </a:rPr>
              <a:t>www.website.com</a:t>
            </a:r>
            <a:endParaRPr lang="en-US" sz="1300" kern="1200" dirty="0">
              <a:solidFill>
                <a:prstClr val="white">
                  <a:lumMod val="65000"/>
                </a:prstClr>
              </a:solidFill>
              <a:latin typeface="Calibri Light"/>
            </a:endParaRPr>
          </a:p>
        </p:txBody>
      </p:sp>
    </p:spTree>
    <p:extLst>
      <p:ext uri="{BB962C8B-B14F-4D97-AF65-F5344CB8AC3E}">
        <p14:creationId xmlns:p14="http://schemas.microsoft.com/office/powerpoint/2010/main" val="1505289913"/>
      </p:ext>
    </p:extLst>
  </p:cSld>
  <p:clrMapOvr>
    <a:masterClrMapping/>
  </p:clrMapOvr>
  <p:extLst>
    <p:ext uri="{DCECCB84-F9BA-43D5-87BE-67443E8EF086}">
      <p15:sldGuideLst xmlns:p15="http://schemas.microsoft.com/office/powerpoint/2012/main">
        <p15:guide id="1" pos="5508">
          <p15:clr>
            <a:srgbClr val="FBAE40"/>
          </p15:clr>
        </p15:guide>
        <p15:guide id="2" pos="2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7F0986-6865-4511-87B8-11313F12ED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551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7"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 /><Relationship Id="rId7" Type="http://schemas.openxmlformats.org/officeDocument/2006/relationships/theme" Target="../theme/theme2.xml" /><Relationship Id="rId2" Type="http://schemas.openxmlformats.org/officeDocument/2006/relationships/slideLayout" Target="../slideLayouts/slideLayout8.xml" /><Relationship Id="rId1" Type="http://schemas.openxmlformats.org/officeDocument/2006/relationships/slideLayout" Target="../slideLayouts/slideLayout7.xml" /><Relationship Id="rId6" Type="http://schemas.openxmlformats.org/officeDocument/2006/relationships/slideLayout" Target="../slideLayouts/slideLayout12.xml" /><Relationship Id="rId5" Type="http://schemas.openxmlformats.org/officeDocument/2006/relationships/slideLayout" Target="../slideLayouts/slideLayout11.xml" /><Relationship Id="rId4" Type="http://schemas.openxmlformats.org/officeDocument/2006/relationships/slideLayout" Target="../slideLayouts/slideLayout10.xml" /></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 /><Relationship Id="rId2" Type="http://schemas.openxmlformats.org/officeDocument/2006/relationships/slideLayout" Target="../slideLayouts/slideLayout14.xml" /><Relationship Id="rId1" Type="http://schemas.openxmlformats.org/officeDocument/2006/relationships/slideLayout" Target="../slideLayouts/slideLayout13.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96836" y="365210"/>
            <a:ext cx="9996667" cy="1325870"/>
          </a:xfrm>
          <a:prstGeom prst="rect">
            <a:avLst/>
          </a:prstGeom>
          <a:noFill/>
          <a:ln>
            <a:noFill/>
          </a:ln>
        </p:spPr>
        <p:txBody>
          <a:bodyPr spcFirstLastPara="1" wrap="square" lIns="118075" tIns="59025" rIns="118075" bIns="59025" anchor="ctr" anchorCtr="0">
            <a:noAutofit/>
          </a:bodyPr>
          <a:lstStyle>
            <a:lvl1pPr marR="0" lvl="0" algn="l" rtl="0">
              <a:lnSpc>
                <a:spcPct val="90000"/>
              </a:lnSpc>
              <a:spcBef>
                <a:spcPts val="0"/>
              </a:spcBef>
              <a:spcAft>
                <a:spcPts val="0"/>
              </a:spcAft>
              <a:buClr>
                <a:schemeClr val="dk1"/>
              </a:buClr>
              <a:buSzPts val="4300"/>
              <a:buFont typeface="Calibri"/>
              <a:buNone/>
              <a:defRPr sz="4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796836" y="1826048"/>
            <a:ext cx="9996667" cy="4352346"/>
          </a:xfrm>
          <a:prstGeom prst="rect">
            <a:avLst/>
          </a:prstGeom>
          <a:noFill/>
          <a:ln>
            <a:noFill/>
          </a:ln>
        </p:spPr>
        <p:txBody>
          <a:bodyPr spcFirstLastPara="1" wrap="square" lIns="118075" tIns="59025" rIns="118075" bIns="59025" anchor="t" anchorCtr="0">
            <a:noAutofit/>
          </a:bodyPr>
          <a:lstStyle>
            <a:lvl1pPr marL="457200" marR="0" lvl="0" indent="-400050" algn="l" rtl="0">
              <a:lnSpc>
                <a:spcPct val="90000"/>
              </a:lnSpc>
              <a:spcBef>
                <a:spcPts val="968"/>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74650" algn="l" rtl="0">
              <a:lnSpc>
                <a:spcPct val="90000"/>
              </a:lnSpc>
              <a:spcBef>
                <a:spcPts val="484"/>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49250" algn="l" rtl="0">
              <a:lnSpc>
                <a:spcPct val="90000"/>
              </a:lnSpc>
              <a:spcBef>
                <a:spcPts val="484"/>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84"/>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84"/>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484"/>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484"/>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484"/>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484"/>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796836" y="6357824"/>
            <a:ext cx="2607826" cy="365210"/>
          </a:xfrm>
          <a:prstGeom prst="rect">
            <a:avLst/>
          </a:prstGeom>
          <a:noFill/>
          <a:ln>
            <a:noFill/>
          </a:ln>
        </p:spPr>
        <p:txBody>
          <a:bodyPr spcFirstLastPara="1" wrap="square" lIns="118075" tIns="59025" rIns="118075" bIns="590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839302" y="6357824"/>
            <a:ext cx="3911739" cy="365210"/>
          </a:xfrm>
          <a:prstGeom prst="rect">
            <a:avLst/>
          </a:prstGeom>
          <a:noFill/>
          <a:ln>
            <a:noFill/>
          </a:ln>
        </p:spPr>
        <p:txBody>
          <a:bodyPr spcFirstLastPara="1" wrap="square" lIns="118075" tIns="59025" rIns="118075" bIns="590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3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185676" y="6357824"/>
            <a:ext cx="2607826" cy="365210"/>
          </a:xfrm>
          <a:prstGeom prst="rect">
            <a:avLst/>
          </a:prstGeom>
          <a:noFill/>
          <a:ln>
            <a:noFill/>
          </a:ln>
        </p:spPr>
        <p:txBody>
          <a:bodyPr spcFirstLastPara="1" wrap="square" lIns="118075" tIns="59025" rIns="118075" bIns="5902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6836" y="365210"/>
            <a:ext cx="9996667" cy="1325870"/>
          </a:xfrm>
          <a:prstGeom prst="rect">
            <a:avLst/>
          </a:prstGeom>
        </p:spPr>
        <p:txBody>
          <a:bodyPr vert="horz" lIns="118076" tIns="59038" rIns="118076" bIns="5903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96836" y="1826048"/>
            <a:ext cx="9996667" cy="4352346"/>
          </a:xfrm>
          <a:prstGeom prst="rect">
            <a:avLst/>
          </a:prstGeom>
        </p:spPr>
        <p:txBody>
          <a:bodyPr vert="horz" lIns="118076" tIns="59038" rIns="118076" bIns="590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836" y="6357824"/>
            <a:ext cx="2607826" cy="365210"/>
          </a:xfrm>
          <a:prstGeom prst="rect">
            <a:avLst/>
          </a:prstGeom>
        </p:spPr>
        <p:txBody>
          <a:bodyPr vert="horz" lIns="118076" tIns="59038" rIns="118076" bIns="59038" rtlCol="0" anchor="ctr"/>
          <a:lstStyle>
            <a:lvl1pPr algn="l">
              <a:defRPr sz="1200">
                <a:solidFill>
                  <a:schemeClr val="tx1">
                    <a:tint val="75000"/>
                  </a:schemeClr>
                </a:solidFill>
              </a:defRPr>
            </a:lvl1pPr>
          </a:lstStyle>
          <a:p>
            <a:pPr defTabSz="590368">
              <a:buClrTx/>
              <a:buFontTx/>
              <a:buNone/>
            </a:pPr>
            <a:endParaRPr lang="en-US" kern="1200">
              <a:solidFill>
                <a:prstClr val="black">
                  <a:tint val="75000"/>
                </a:prstClr>
              </a:solidFill>
              <a:latin typeface="Calibri Light"/>
            </a:endParaRPr>
          </a:p>
        </p:txBody>
      </p:sp>
      <p:sp>
        <p:nvSpPr>
          <p:cNvPr id="5" name="Footer Placeholder 4"/>
          <p:cNvSpPr>
            <a:spLocks noGrp="1"/>
          </p:cNvSpPr>
          <p:nvPr>
            <p:ph type="ftr" sz="quarter" idx="3"/>
          </p:nvPr>
        </p:nvSpPr>
        <p:spPr>
          <a:xfrm>
            <a:off x="3839302" y="6357824"/>
            <a:ext cx="3911739" cy="365210"/>
          </a:xfrm>
          <a:prstGeom prst="rect">
            <a:avLst/>
          </a:prstGeom>
        </p:spPr>
        <p:txBody>
          <a:bodyPr vert="horz" lIns="118076" tIns="59038" rIns="118076" bIns="59038" rtlCol="0" anchor="ctr"/>
          <a:lstStyle>
            <a:lvl1pPr algn="ctr">
              <a:defRPr sz="1200">
                <a:solidFill>
                  <a:schemeClr val="tx1">
                    <a:tint val="75000"/>
                  </a:schemeClr>
                </a:solidFill>
              </a:defRPr>
            </a:lvl1pPr>
          </a:lstStyle>
          <a:p>
            <a:pPr defTabSz="590368">
              <a:buClrTx/>
              <a:buFontTx/>
              <a:buNone/>
            </a:pPr>
            <a:endParaRPr lang="en-US" kern="1200">
              <a:solidFill>
                <a:prstClr val="black">
                  <a:tint val="75000"/>
                </a:prstClr>
              </a:solidFill>
              <a:latin typeface="Calibri Light"/>
            </a:endParaRPr>
          </a:p>
        </p:txBody>
      </p:sp>
      <p:sp>
        <p:nvSpPr>
          <p:cNvPr id="6" name="Slide Number Placeholder 5"/>
          <p:cNvSpPr>
            <a:spLocks noGrp="1"/>
          </p:cNvSpPr>
          <p:nvPr>
            <p:ph type="sldNum" sz="quarter" idx="4"/>
          </p:nvPr>
        </p:nvSpPr>
        <p:spPr>
          <a:xfrm>
            <a:off x="8185676" y="6357824"/>
            <a:ext cx="2607826" cy="365210"/>
          </a:xfrm>
          <a:prstGeom prst="rect">
            <a:avLst/>
          </a:prstGeom>
        </p:spPr>
        <p:txBody>
          <a:bodyPr vert="horz" lIns="118076" tIns="59038" rIns="118076" bIns="59038" rtlCol="0" anchor="ctr"/>
          <a:lstStyle>
            <a:lvl1pPr algn="r">
              <a:defRPr sz="1200">
                <a:solidFill>
                  <a:schemeClr val="tx1">
                    <a:tint val="75000"/>
                  </a:schemeClr>
                </a:solidFill>
              </a:defRPr>
            </a:lvl1pPr>
          </a:lstStyle>
          <a:p>
            <a:pPr defTabSz="590368">
              <a:buClrTx/>
              <a:buFontTx/>
              <a:buNone/>
            </a:pPr>
            <a:fld id="{C77F0986-6865-4511-87B8-11313F12EDA9}" type="slidenum">
              <a:rPr lang="en-US" kern="1200" smtClean="0">
                <a:solidFill>
                  <a:prstClr val="black">
                    <a:tint val="75000"/>
                  </a:prstClr>
                </a:solidFill>
                <a:latin typeface="Calibri Light"/>
              </a:rPr>
              <a:pPr defTabSz="590368">
                <a:buClrTx/>
                <a:buFontTx/>
                <a:buNone/>
              </a:pPr>
              <a:t>‹#›</a:t>
            </a:fld>
            <a:endParaRPr lang="en-US" kern="1200">
              <a:solidFill>
                <a:prstClr val="black">
                  <a:tint val="75000"/>
                </a:prstClr>
              </a:solidFill>
              <a:latin typeface="Calibri Light"/>
            </a:endParaRPr>
          </a:p>
        </p:txBody>
      </p:sp>
    </p:spTree>
    <p:extLst>
      <p:ext uri="{BB962C8B-B14F-4D97-AF65-F5344CB8AC3E}">
        <p14:creationId xmlns:p14="http://schemas.microsoft.com/office/powerpoint/2010/main" val="119816998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hdr="0" dt="0"/>
  <p:txStyles>
    <p:titleStyle>
      <a:lvl1pPr algn="l" defTabSz="885530"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21383" indent="-221383" algn="l" defTabSz="885530" rtl="0" eaLnBrk="1" latinLnBrk="0" hangingPunct="1">
        <a:lnSpc>
          <a:spcPct val="90000"/>
        </a:lnSpc>
        <a:spcBef>
          <a:spcPts val="968"/>
        </a:spcBef>
        <a:buFont typeface="Arial" panose="020B0604020202020204" pitchFamily="34" charset="0"/>
        <a:buChar char="•"/>
        <a:defRPr sz="2700" kern="1200">
          <a:solidFill>
            <a:schemeClr val="tx1"/>
          </a:solidFill>
          <a:latin typeface="+mn-lt"/>
          <a:ea typeface="+mn-ea"/>
          <a:cs typeface="+mn-cs"/>
        </a:defRPr>
      </a:lvl1pPr>
      <a:lvl2pPr marL="664148" indent="-221383" algn="l" defTabSz="885530" rtl="0" eaLnBrk="1" latinLnBrk="0" hangingPunct="1">
        <a:lnSpc>
          <a:spcPct val="90000"/>
        </a:lnSpc>
        <a:spcBef>
          <a:spcPts val="484"/>
        </a:spcBef>
        <a:buFont typeface="Arial" panose="020B0604020202020204" pitchFamily="34" charset="0"/>
        <a:buChar char="•"/>
        <a:defRPr sz="2300" kern="1200">
          <a:solidFill>
            <a:schemeClr val="tx1"/>
          </a:solidFill>
          <a:latin typeface="+mn-lt"/>
          <a:ea typeface="+mn-ea"/>
          <a:cs typeface="+mn-cs"/>
        </a:defRPr>
      </a:lvl2pPr>
      <a:lvl3pPr marL="1106911" indent="-221383" algn="l" defTabSz="885530" rtl="0" eaLnBrk="1" latinLnBrk="0" hangingPunct="1">
        <a:lnSpc>
          <a:spcPct val="90000"/>
        </a:lnSpc>
        <a:spcBef>
          <a:spcPts val="484"/>
        </a:spcBef>
        <a:buFont typeface="Arial" panose="020B0604020202020204" pitchFamily="34" charset="0"/>
        <a:buChar char="•"/>
        <a:defRPr sz="1900" kern="1200">
          <a:solidFill>
            <a:schemeClr val="tx1"/>
          </a:solidFill>
          <a:latin typeface="+mn-lt"/>
          <a:ea typeface="+mn-ea"/>
          <a:cs typeface="+mn-cs"/>
        </a:defRPr>
      </a:lvl3pPr>
      <a:lvl4pPr marL="1549676" indent="-221383" algn="l" defTabSz="8855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4pPr>
      <a:lvl5pPr marL="1992442" indent="-221383" algn="l" defTabSz="8855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5pPr>
      <a:lvl6pPr marL="2435206" indent="-221383" algn="l" defTabSz="8855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6pPr>
      <a:lvl7pPr marL="2877971" indent="-221383" algn="l" defTabSz="8855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7pPr>
      <a:lvl8pPr marL="3320735" indent="-221383" algn="l" defTabSz="8855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8pPr>
      <a:lvl9pPr marL="3763500" indent="-221383" algn="l" defTabSz="8855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85530" rtl="0" eaLnBrk="1" latinLnBrk="0" hangingPunct="1">
        <a:defRPr sz="1700" kern="1200">
          <a:solidFill>
            <a:schemeClr val="tx1"/>
          </a:solidFill>
          <a:latin typeface="+mn-lt"/>
          <a:ea typeface="+mn-ea"/>
          <a:cs typeface="+mn-cs"/>
        </a:defRPr>
      </a:lvl1pPr>
      <a:lvl2pPr marL="442766" algn="l" defTabSz="885530" rtl="0" eaLnBrk="1" latinLnBrk="0" hangingPunct="1">
        <a:defRPr sz="1700" kern="1200">
          <a:solidFill>
            <a:schemeClr val="tx1"/>
          </a:solidFill>
          <a:latin typeface="+mn-lt"/>
          <a:ea typeface="+mn-ea"/>
          <a:cs typeface="+mn-cs"/>
        </a:defRPr>
      </a:lvl2pPr>
      <a:lvl3pPr marL="885530" algn="l" defTabSz="885530" rtl="0" eaLnBrk="1" latinLnBrk="0" hangingPunct="1">
        <a:defRPr sz="1700" kern="1200">
          <a:solidFill>
            <a:schemeClr val="tx1"/>
          </a:solidFill>
          <a:latin typeface="+mn-lt"/>
          <a:ea typeface="+mn-ea"/>
          <a:cs typeface="+mn-cs"/>
        </a:defRPr>
      </a:lvl3pPr>
      <a:lvl4pPr marL="1328294" algn="l" defTabSz="885530" rtl="0" eaLnBrk="1" latinLnBrk="0" hangingPunct="1">
        <a:defRPr sz="1700" kern="1200">
          <a:solidFill>
            <a:schemeClr val="tx1"/>
          </a:solidFill>
          <a:latin typeface="+mn-lt"/>
          <a:ea typeface="+mn-ea"/>
          <a:cs typeface="+mn-cs"/>
        </a:defRPr>
      </a:lvl4pPr>
      <a:lvl5pPr marL="1771059" algn="l" defTabSz="885530" rtl="0" eaLnBrk="1" latinLnBrk="0" hangingPunct="1">
        <a:defRPr sz="1700" kern="1200">
          <a:solidFill>
            <a:schemeClr val="tx1"/>
          </a:solidFill>
          <a:latin typeface="+mn-lt"/>
          <a:ea typeface="+mn-ea"/>
          <a:cs typeface="+mn-cs"/>
        </a:defRPr>
      </a:lvl5pPr>
      <a:lvl6pPr marL="2213824" algn="l" defTabSz="885530" rtl="0" eaLnBrk="1" latinLnBrk="0" hangingPunct="1">
        <a:defRPr sz="1700" kern="1200">
          <a:solidFill>
            <a:schemeClr val="tx1"/>
          </a:solidFill>
          <a:latin typeface="+mn-lt"/>
          <a:ea typeface="+mn-ea"/>
          <a:cs typeface="+mn-cs"/>
        </a:defRPr>
      </a:lvl6pPr>
      <a:lvl7pPr marL="2656588" algn="l" defTabSz="885530" rtl="0" eaLnBrk="1" latinLnBrk="0" hangingPunct="1">
        <a:defRPr sz="1700" kern="1200">
          <a:solidFill>
            <a:schemeClr val="tx1"/>
          </a:solidFill>
          <a:latin typeface="+mn-lt"/>
          <a:ea typeface="+mn-ea"/>
          <a:cs typeface="+mn-cs"/>
        </a:defRPr>
      </a:lvl7pPr>
      <a:lvl8pPr marL="3099352" algn="l" defTabSz="885530" rtl="0" eaLnBrk="1" latinLnBrk="0" hangingPunct="1">
        <a:defRPr sz="1700" kern="1200">
          <a:solidFill>
            <a:schemeClr val="tx1"/>
          </a:solidFill>
          <a:latin typeface="+mn-lt"/>
          <a:ea typeface="+mn-ea"/>
          <a:cs typeface="+mn-cs"/>
        </a:defRPr>
      </a:lvl8pPr>
      <a:lvl9pPr marL="3542119" algn="l" defTabSz="88553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6836" y="365210"/>
            <a:ext cx="9996667" cy="1325870"/>
          </a:xfrm>
          <a:prstGeom prst="rect">
            <a:avLst/>
          </a:prstGeom>
        </p:spPr>
        <p:txBody>
          <a:bodyPr vert="horz" lIns="118076" tIns="59038" rIns="118076" bIns="5903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96836" y="1826048"/>
            <a:ext cx="9996667" cy="4352346"/>
          </a:xfrm>
          <a:prstGeom prst="rect">
            <a:avLst/>
          </a:prstGeom>
        </p:spPr>
        <p:txBody>
          <a:bodyPr vert="horz" lIns="118076" tIns="59038" rIns="118076" bIns="590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836" y="6357824"/>
            <a:ext cx="2607826" cy="365210"/>
          </a:xfrm>
          <a:prstGeom prst="rect">
            <a:avLst/>
          </a:prstGeom>
        </p:spPr>
        <p:txBody>
          <a:bodyPr vert="horz" lIns="118076" tIns="59038" rIns="118076" bIns="59038" rtlCol="0" anchor="ctr"/>
          <a:lstStyle>
            <a:lvl1pPr algn="l">
              <a:defRPr sz="1200">
                <a:solidFill>
                  <a:schemeClr val="tx1">
                    <a:tint val="75000"/>
                  </a:schemeClr>
                </a:solidFill>
              </a:defRPr>
            </a:lvl1pPr>
          </a:lstStyle>
          <a:p>
            <a:pPr defTabSz="590368">
              <a:buClrTx/>
              <a:buFontTx/>
              <a:buNone/>
            </a:pPr>
            <a:endParaRPr lang="en-US" kern="1200">
              <a:solidFill>
                <a:prstClr val="black">
                  <a:tint val="75000"/>
                </a:prstClr>
              </a:solidFill>
              <a:latin typeface="Calibri Light"/>
            </a:endParaRPr>
          </a:p>
        </p:txBody>
      </p:sp>
    </p:spTree>
    <p:extLst>
      <p:ext uri="{BB962C8B-B14F-4D97-AF65-F5344CB8AC3E}">
        <p14:creationId xmlns:p14="http://schemas.microsoft.com/office/powerpoint/2010/main" val="3348767890"/>
      </p:ext>
    </p:extLst>
  </p:cSld>
  <p:clrMap bg1="lt1" tx1="dk1" bg2="lt2" tx2="dk2" accent1="accent1" accent2="accent2" accent3="accent3" accent4="accent4" accent5="accent5" accent6="accent6" hlink="hlink" folHlink="folHlink"/>
  <p:sldLayoutIdLst>
    <p:sldLayoutId id="2147483666" r:id="rId1"/>
    <p:sldLayoutId id="2147483667" r:id="rId2"/>
  </p:sldLayoutIdLst>
  <p:hf sldNum="0" hdr="0" ftr="0" dt="0"/>
  <p:txStyles>
    <p:titleStyle>
      <a:lvl1pPr algn="l" defTabSz="885530"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21383" indent="-221383" algn="l" defTabSz="885530" rtl="0" eaLnBrk="1" latinLnBrk="0" hangingPunct="1">
        <a:lnSpc>
          <a:spcPct val="90000"/>
        </a:lnSpc>
        <a:spcBef>
          <a:spcPts val="968"/>
        </a:spcBef>
        <a:buFont typeface="Arial" panose="020B0604020202020204" pitchFamily="34" charset="0"/>
        <a:buChar char="•"/>
        <a:defRPr sz="2700" kern="1200">
          <a:solidFill>
            <a:schemeClr val="tx1"/>
          </a:solidFill>
          <a:latin typeface="+mn-lt"/>
          <a:ea typeface="+mn-ea"/>
          <a:cs typeface="+mn-cs"/>
        </a:defRPr>
      </a:lvl1pPr>
      <a:lvl2pPr marL="664148" indent="-221383" algn="l" defTabSz="885530" rtl="0" eaLnBrk="1" latinLnBrk="0" hangingPunct="1">
        <a:lnSpc>
          <a:spcPct val="90000"/>
        </a:lnSpc>
        <a:spcBef>
          <a:spcPts val="484"/>
        </a:spcBef>
        <a:buFont typeface="Arial" panose="020B0604020202020204" pitchFamily="34" charset="0"/>
        <a:buChar char="•"/>
        <a:defRPr sz="2300" kern="1200">
          <a:solidFill>
            <a:schemeClr val="tx1"/>
          </a:solidFill>
          <a:latin typeface="+mn-lt"/>
          <a:ea typeface="+mn-ea"/>
          <a:cs typeface="+mn-cs"/>
        </a:defRPr>
      </a:lvl2pPr>
      <a:lvl3pPr marL="1106911" indent="-221383" algn="l" defTabSz="885530" rtl="0" eaLnBrk="1" latinLnBrk="0" hangingPunct="1">
        <a:lnSpc>
          <a:spcPct val="90000"/>
        </a:lnSpc>
        <a:spcBef>
          <a:spcPts val="484"/>
        </a:spcBef>
        <a:buFont typeface="Arial" panose="020B0604020202020204" pitchFamily="34" charset="0"/>
        <a:buChar char="•"/>
        <a:defRPr sz="1900" kern="1200">
          <a:solidFill>
            <a:schemeClr val="tx1"/>
          </a:solidFill>
          <a:latin typeface="+mn-lt"/>
          <a:ea typeface="+mn-ea"/>
          <a:cs typeface="+mn-cs"/>
        </a:defRPr>
      </a:lvl3pPr>
      <a:lvl4pPr marL="1549676" indent="-221383" algn="l" defTabSz="8855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4pPr>
      <a:lvl5pPr marL="1992442" indent="-221383" algn="l" defTabSz="8855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5pPr>
      <a:lvl6pPr marL="2435206" indent="-221383" algn="l" defTabSz="8855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6pPr>
      <a:lvl7pPr marL="2877971" indent="-221383" algn="l" defTabSz="8855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7pPr>
      <a:lvl8pPr marL="3320735" indent="-221383" algn="l" defTabSz="8855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8pPr>
      <a:lvl9pPr marL="3763500" indent="-221383" algn="l" defTabSz="8855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85530" rtl="0" eaLnBrk="1" latinLnBrk="0" hangingPunct="1">
        <a:defRPr sz="1700" kern="1200">
          <a:solidFill>
            <a:schemeClr val="tx1"/>
          </a:solidFill>
          <a:latin typeface="+mn-lt"/>
          <a:ea typeface="+mn-ea"/>
          <a:cs typeface="+mn-cs"/>
        </a:defRPr>
      </a:lvl1pPr>
      <a:lvl2pPr marL="442766" algn="l" defTabSz="885530" rtl="0" eaLnBrk="1" latinLnBrk="0" hangingPunct="1">
        <a:defRPr sz="1700" kern="1200">
          <a:solidFill>
            <a:schemeClr val="tx1"/>
          </a:solidFill>
          <a:latin typeface="+mn-lt"/>
          <a:ea typeface="+mn-ea"/>
          <a:cs typeface="+mn-cs"/>
        </a:defRPr>
      </a:lvl2pPr>
      <a:lvl3pPr marL="885530" algn="l" defTabSz="885530" rtl="0" eaLnBrk="1" latinLnBrk="0" hangingPunct="1">
        <a:defRPr sz="1700" kern="1200">
          <a:solidFill>
            <a:schemeClr val="tx1"/>
          </a:solidFill>
          <a:latin typeface="+mn-lt"/>
          <a:ea typeface="+mn-ea"/>
          <a:cs typeface="+mn-cs"/>
        </a:defRPr>
      </a:lvl3pPr>
      <a:lvl4pPr marL="1328294" algn="l" defTabSz="885530" rtl="0" eaLnBrk="1" latinLnBrk="0" hangingPunct="1">
        <a:defRPr sz="1700" kern="1200">
          <a:solidFill>
            <a:schemeClr val="tx1"/>
          </a:solidFill>
          <a:latin typeface="+mn-lt"/>
          <a:ea typeface="+mn-ea"/>
          <a:cs typeface="+mn-cs"/>
        </a:defRPr>
      </a:lvl4pPr>
      <a:lvl5pPr marL="1771059" algn="l" defTabSz="885530" rtl="0" eaLnBrk="1" latinLnBrk="0" hangingPunct="1">
        <a:defRPr sz="1700" kern="1200">
          <a:solidFill>
            <a:schemeClr val="tx1"/>
          </a:solidFill>
          <a:latin typeface="+mn-lt"/>
          <a:ea typeface="+mn-ea"/>
          <a:cs typeface="+mn-cs"/>
        </a:defRPr>
      </a:lvl5pPr>
      <a:lvl6pPr marL="2213824" algn="l" defTabSz="885530" rtl="0" eaLnBrk="1" latinLnBrk="0" hangingPunct="1">
        <a:defRPr sz="1700" kern="1200">
          <a:solidFill>
            <a:schemeClr val="tx1"/>
          </a:solidFill>
          <a:latin typeface="+mn-lt"/>
          <a:ea typeface="+mn-ea"/>
          <a:cs typeface="+mn-cs"/>
        </a:defRPr>
      </a:lvl6pPr>
      <a:lvl7pPr marL="2656588" algn="l" defTabSz="885530" rtl="0" eaLnBrk="1" latinLnBrk="0" hangingPunct="1">
        <a:defRPr sz="1700" kern="1200">
          <a:solidFill>
            <a:schemeClr val="tx1"/>
          </a:solidFill>
          <a:latin typeface="+mn-lt"/>
          <a:ea typeface="+mn-ea"/>
          <a:cs typeface="+mn-cs"/>
        </a:defRPr>
      </a:lvl7pPr>
      <a:lvl8pPr marL="3099352" algn="l" defTabSz="885530" rtl="0" eaLnBrk="1" latinLnBrk="0" hangingPunct="1">
        <a:defRPr sz="1700" kern="1200">
          <a:solidFill>
            <a:schemeClr val="tx1"/>
          </a:solidFill>
          <a:latin typeface="+mn-lt"/>
          <a:ea typeface="+mn-ea"/>
          <a:cs typeface="+mn-cs"/>
        </a:defRPr>
      </a:lvl8pPr>
      <a:lvl9pPr marL="3542119" algn="l" defTabSz="88553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5" Type="http://schemas.openxmlformats.org/officeDocument/2006/relationships/image" Target="../media/image3.jpg"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3.xml" /></Relationships>
</file>

<file path=ppt/slides/_rels/slide100.xml.rels><?xml version="1.0" encoding="UTF-8" standalone="yes"?>
<Relationships xmlns="http://schemas.openxmlformats.org/package/2006/relationships"><Relationship Id="rId3" Type="http://schemas.openxmlformats.org/officeDocument/2006/relationships/package" Target="../embeddings/Microsoft_Excel_Worksheet11.xlsx" /><Relationship Id="rId2" Type="http://schemas.openxmlformats.org/officeDocument/2006/relationships/slideLayout" Target="../slideLayouts/slideLayout13.xml" /><Relationship Id="rId1" Type="http://schemas.openxmlformats.org/officeDocument/2006/relationships/vmlDrawing" Target="../drawings/vmlDrawing11.vml" /><Relationship Id="rId4" Type="http://schemas.openxmlformats.org/officeDocument/2006/relationships/image" Target="../media/image22.emf" /></Relationships>
</file>

<file path=ppt/slides/_rels/slide101.xml.rels><?xml version="1.0" encoding="UTF-8" standalone="yes"?>
<Relationships xmlns="http://schemas.openxmlformats.org/package/2006/relationships"><Relationship Id="rId3" Type="http://schemas.openxmlformats.org/officeDocument/2006/relationships/image" Target="../media/image23.jpg" /><Relationship Id="rId2" Type="http://schemas.openxmlformats.org/officeDocument/2006/relationships/notesSlide" Target="../notesSlides/notesSlide68.xml" /><Relationship Id="rId1" Type="http://schemas.openxmlformats.org/officeDocument/2006/relationships/slideLayout" Target="../slideLayouts/slideLayout1.xml" /><Relationship Id="rId4" Type="http://schemas.openxmlformats.org/officeDocument/2006/relationships/image" Target="../media/image24.png"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5.xml"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0.xml" /><Relationship Id="rId1" Type="http://schemas.openxmlformats.org/officeDocument/2006/relationships/slideLayout" Target="../slideLayouts/slideLayout3.xml" /><Relationship Id="rId5" Type="http://schemas.openxmlformats.org/officeDocument/2006/relationships/image" Target="../media/image7.png" /><Relationship Id="rId4" Type="http://schemas.openxmlformats.org/officeDocument/2006/relationships/image" Target="../media/image6.png"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30.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30.xml" /><Relationship Id="rId1" Type="http://schemas.openxmlformats.org/officeDocument/2006/relationships/slideLayout" Target="../slideLayouts/slideLayout3.xml" /></Relationships>
</file>

<file path=ppt/slides/_rels/slide3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31.xml" /><Relationship Id="rId1" Type="http://schemas.openxmlformats.org/officeDocument/2006/relationships/slideLayout" Target="../slideLayouts/slideLayout3.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3.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3.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3.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3.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3.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3.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3.xml" /></Relationships>
</file>

<file path=ppt/slides/_rels/slide39.xml.rels><?xml version="1.0" encoding="UTF-8" standalone="yes"?>
<Relationships xmlns="http://schemas.openxmlformats.org/package/2006/relationships"><Relationship Id="rId3" Type="http://schemas.openxmlformats.org/officeDocument/2006/relationships/chart" Target="../charts/chart1.xml" /><Relationship Id="rId2" Type="http://schemas.openxmlformats.org/officeDocument/2006/relationships/notesSlide" Target="../notesSlides/notesSlide39.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3.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3.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3.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3.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3.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3.xml" /></Relationships>
</file>

<file path=ppt/slides/_rels/slide48.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2.png" /><Relationship Id="rId1" Type="http://schemas.openxmlformats.org/officeDocument/2006/relationships/slideLayout" Target="../slideLayouts/slideLayout10.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3.xml" /></Relationships>
</file>

<file path=ppt/slides/_rels/slide51.xml.rels><?xml version="1.0" encoding="UTF-8" standalone="yes"?>
<Relationships xmlns="http://schemas.openxmlformats.org/package/2006/relationships"><Relationship Id="rId3" Type="http://schemas.openxmlformats.org/officeDocument/2006/relationships/image" Target="../media/image11.jpg" /><Relationship Id="rId2" Type="http://schemas.openxmlformats.org/officeDocument/2006/relationships/notesSlide" Target="../notesSlides/notesSlide50.xml"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3.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3.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3.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3.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3.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3.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 /><Relationship Id="rId1" Type="http://schemas.openxmlformats.org/officeDocument/2006/relationships/slideLayout" Target="../slideLayouts/slideLayout3.xml" /></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 /><Relationship Id="rId1" Type="http://schemas.openxmlformats.org/officeDocument/2006/relationships/slideLayout" Target="../slideLayouts/slideLayout3.xml" /></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 /><Relationship Id="rId1" Type="http://schemas.openxmlformats.org/officeDocument/2006/relationships/slideLayout" Target="../slideLayouts/slideLayout3.xml"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 /><Relationship Id="rId1" Type="http://schemas.openxmlformats.org/officeDocument/2006/relationships/slideLayout" Target="../slideLayouts/slideLayout3.xml" /></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 /><Relationship Id="rId1" Type="http://schemas.openxmlformats.org/officeDocument/2006/relationships/slideLayout" Target="../slideLayouts/slideLayout3.xml" /></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 /><Relationship Id="rId1" Type="http://schemas.openxmlformats.org/officeDocument/2006/relationships/slideLayout" Target="../slideLayouts/slideLayout3.xml" /></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 /><Relationship Id="rId1" Type="http://schemas.openxmlformats.org/officeDocument/2006/relationships/slideLayout" Target="../slideLayouts/slideLayout3.xml" /></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 /><Relationship Id="rId1" Type="http://schemas.openxmlformats.org/officeDocument/2006/relationships/slideLayout" Target="../slideLayouts/slideLayout3.xml" /></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 /><Relationship Id="rId1" Type="http://schemas.openxmlformats.org/officeDocument/2006/relationships/slideLayout" Target="../slideLayouts/slideLayout3.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3.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3.xml.rels><?xml version="1.0" encoding="UTF-8" standalone="yes"?>
<Relationships xmlns="http://schemas.openxmlformats.org/package/2006/relationships"><Relationship Id="rId3" Type="http://schemas.openxmlformats.org/officeDocument/2006/relationships/package" Target="../embeddings/Microsoft_Excel_Worksheet1.xlsx" /><Relationship Id="rId2" Type="http://schemas.openxmlformats.org/officeDocument/2006/relationships/slideLayout" Target="../slideLayouts/slideLayout13.xml" /><Relationship Id="rId1" Type="http://schemas.openxmlformats.org/officeDocument/2006/relationships/vmlDrawing" Target="../drawings/vmlDrawing1.vml" /><Relationship Id="rId4" Type="http://schemas.openxmlformats.org/officeDocument/2006/relationships/image" Target="../media/image12.emf" /></Relationships>
</file>

<file path=ppt/slides/_rels/slide74.xml.rels><?xml version="1.0" encoding="UTF-8" standalone="yes"?>
<Relationships xmlns="http://schemas.openxmlformats.org/package/2006/relationships"><Relationship Id="rId3" Type="http://schemas.openxmlformats.org/officeDocument/2006/relationships/package" Target="../embeddings/Microsoft_Excel_Worksheet2.xlsx" /><Relationship Id="rId2" Type="http://schemas.openxmlformats.org/officeDocument/2006/relationships/slideLayout" Target="../slideLayouts/slideLayout13.xml" /><Relationship Id="rId1" Type="http://schemas.openxmlformats.org/officeDocument/2006/relationships/vmlDrawing" Target="../drawings/vmlDrawing2.vml" /><Relationship Id="rId4" Type="http://schemas.openxmlformats.org/officeDocument/2006/relationships/image" Target="../media/image13.emf"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 /><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3.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7.xml.rels><?xml version="1.0" encoding="UTF-8" standalone="yes"?>
<Relationships xmlns="http://schemas.openxmlformats.org/package/2006/relationships"><Relationship Id="rId3" Type="http://schemas.openxmlformats.org/officeDocument/2006/relationships/package" Target="../embeddings/Microsoft_Excel_Worksheet3.xlsx" /><Relationship Id="rId2" Type="http://schemas.openxmlformats.org/officeDocument/2006/relationships/slideLayout" Target="../slideLayouts/slideLayout13.xml" /><Relationship Id="rId1" Type="http://schemas.openxmlformats.org/officeDocument/2006/relationships/vmlDrawing" Target="../drawings/vmlDrawing3.vml" /><Relationship Id="rId4" Type="http://schemas.openxmlformats.org/officeDocument/2006/relationships/image" Target="../media/image14.emf"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9.xml.rels><?xml version="1.0" encoding="UTF-8" standalone="yes"?>
<Relationships xmlns="http://schemas.openxmlformats.org/package/2006/relationships"><Relationship Id="rId3" Type="http://schemas.openxmlformats.org/officeDocument/2006/relationships/package" Target="../embeddings/Microsoft_Excel_Worksheet4.xlsx" /><Relationship Id="rId2" Type="http://schemas.openxmlformats.org/officeDocument/2006/relationships/slideLayout" Target="../slideLayouts/slideLayout13.xml" /><Relationship Id="rId1" Type="http://schemas.openxmlformats.org/officeDocument/2006/relationships/vmlDrawing" Target="../drawings/vmlDrawing4.vml" /><Relationship Id="rId4" Type="http://schemas.openxmlformats.org/officeDocument/2006/relationships/image" Target="../media/image15.emf"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3.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1.xml.rels><?xml version="1.0" encoding="UTF-8" standalone="yes"?>
<Relationships xmlns="http://schemas.openxmlformats.org/package/2006/relationships"><Relationship Id="rId3" Type="http://schemas.openxmlformats.org/officeDocument/2006/relationships/package" Target="../embeddings/Microsoft_Excel_Worksheet5.xlsx" /><Relationship Id="rId2" Type="http://schemas.openxmlformats.org/officeDocument/2006/relationships/slideLayout" Target="../slideLayouts/slideLayout13.xml" /><Relationship Id="rId1" Type="http://schemas.openxmlformats.org/officeDocument/2006/relationships/vmlDrawing" Target="../drawings/vmlDrawing5.vml" /><Relationship Id="rId4" Type="http://schemas.openxmlformats.org/officeDocument/2006/relationships/image" Target="../media/image16.emf"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3.xml.rels><?xml version="1.0" encoding="UTF-8" standalone="yes"?>
<Relationships xmlns="http://schemas.openxmlformats.org/package/2006/relationships"><Relationship Id="rId3" Type="http://schemas.openxmlformats.org/officeDocument/2006/relationships/package" Target="../embeddings/Microsoft_Excel_Worksheet6.xlsx" /><Relationship Id="rId2" Type="http://schemas.openxmlformats.org/officeDocument/2006/relationships/slideLayout" Target="../slideLayouts/slideLayout13.xml" /><Relationship Id="rId1" Type="http://schemas.openxmlformats.org/officeDocument/2006/relationships/vmlDrawing" Target="../drawings/vmlDrawing6.vml" /><Relationship Id="rId4" Type="http://schemas.openxmlformats.org/officeDocument/2006/relationships/image" Target="../media/image17.emf"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5.xml.rels><?xml version="1.0" encoding="UTF-8" standalone="yes"?>
<Relationships xmlns="http://schemas.openxmlformats.org/package/2006/relationships"><Relationship Id="rId3" Type="http://schemas.openxmlformats.org/officeDocument/2006/relationships/package" Target="../embeddings/Microsoft_Excel_Worksheet7.xlsx" /><Relationship Id="rId2" Type="http://schemas.openxmlformats.org/officeDocument/2006/relationships/slideLayout" Target="../slideLayouts/slideLayout13.xml" /><Relationship Id="rId1" Type="http://schemas.openxmlformats.org/officeDocument/2006/relationships/vmlDrawing" Target="../drawings/vmlDrawing7.vml" /><Relationship Id="rId4" Type="http://schemas.openxmlformats.org/officeDocument/2006/relationships/image" Target="../media/image18.emf" /></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7.xml.rels><?xml version="1.0" encoding="UTF-8" standalone="yes"?>
<Relationships xmlns="http://schemas.openxmlformats.org/package/2006/relationships"><Relationship Id="rId3" Type="http://schemas.openxmlformats.org/officeDocument/2006/relationships/package" Target="../embeddings/Microsoft_Excel_Worksheet8.xlsx" /><Relationship Id="rId2" Type="http://schemas.openxmlformats.org/officeDocument/2006/relationships/slideLayout" Target="../slideLayouts/slideLayout13.xml" /><Relationship Id="rId1" Type="http://schemas.openxmlformats.org/officeDocument/2006/relationships/vmlDrawing" Target="../drawings/vmlDrawing8.vml" /><Relationship Id="rId4" Type="http://schemas.openxmlformats.org/officeDocument/2006/relationships/image" Target="../media/image19.emf" /></Relationships>
</file>

<file path=ppt/slides/_rels/slide98.xml.rels><?xml version="1.0" encoding="UTF-8" standalone="yes"?>
<Relationships xmlns="http://schemas.openxmlformats.org/package/2006/relationships"><Relationship Id="rId3" Type="http://schemas.openxmlformats.org/officeDocument/2006/relationships/package" Target="../embeddings/Microsoft_Excel_Worksheet9.xlsx" /><Relationship Id="rId2" Type="http://schemas.openxmlformats.org/officeDocument/2006/relationships/slideLayout" Target="../slideLayouts/slideLayout13.xml" /><Relationship Id="rId1" Type="http://schemas.openxmlformats.org/officeDocument/2006/relationships/vmlDrawing" Target="../drawings/vmlDrawing9.vml" /><Relationship Id="rId4" Type="http://schemas.openxmlformats.org/officeDocument/2006/relationships/image" Target="../media/image20.emf" /></Relationships>
</file>

<file path=ppt/slides/_rels/slide99.xml.rels><?xml version="1.0" encoding="UTF-8" standalone="yes"?>
<Relationships xmlns="http://schemas.openxmlformats.org/package/2006/relationships"><Relationship Id="rId3" Type="http://schemas.openxmlformats.org/officeDocument/2006/relationships/package" Target="../embeddings/Microsoft_Excel_Worksheet10.xlsx" /><Relationship Id="rId2" Type="http://schemas.openxmlformats.org/officeDocument/2006/relationships/slideLayout" Target="../slideLayouts/slideLayout13.xml" /><Relationship Id="rId1" Type="http://schemas.openxmlformats.org/officeDocument/2006/relationships/vmlDrawing" Target="../drawings/vmlDrawing10.vml" /><Relationship Id="rId4" Type="http://schemas.openxmlformats.org/officeDocument/2006/relationships/image" Target="../media/image21.emf"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8"/>
          <p:cNvSpPr txBox="1">
            <a:spLocks noGrp="1"/>
          </p:cNvSpPr>
          <p:nvPr>
            <p:ph type="ftr" idx="11"/>
          </p:nvPr>
        </p:nvSpPr>
        <p:spPr>
          <a:xfrm>
            <a:off x="3839302" y="6357824"/>
            <a:ext cx="3911739" cy="365210"/>
          </a:xfrm>
          <a:prstGeom prst="rect">
            <a:avLst/>
          </a:prstGeom>
          <a:noFill/>
          <a:ln>
            <a:noFill/>
          </a:ln>
        </p:spPr>
        <p:txBody>
          <a:bodyPr spcFirstLastPara="1" wrap="square" lIns="118075" tIns="59025" rIns="118075" bIns="59025" anchor="ctr" anchorCtr="0">
            <a:noAutofit/>
          </a:bodyPr>
          <a:lstStyle/>
          <a:p>
            <a:pPr marL="0" lvl="0" indent="0" algn="ctr" rtl="0">
              <a:spcBef>
                <a:spcPts val="0"/>
              </a:spcBef>
              <a:spcAft>
                <a:spcPts val="0"/>
              </a:spcAft>
              <a:buNone/>
            </a:pPr>
            <a:endParaRPr>
              <a:solidFill>
                <a:srgbClr val="888888"/>
              </a:solidFill>
            </a:endParaRPr>
          </a:p>
        </p:txBody>
      </p:sp>
      <p:sp>
        <p:nvSpPr>
          <p:cNvPr id="50" name="Google Shape;50;p8"/>
          <p:cNvSpPr txBox="1">
            <a:spLocks noGrp="1"/>
          </p:cNvSpPr>
          <p:nvPr>
            <p:ph type="sldNum" idx="12"/>
          </p:nvPr>
        </p:nvSpPr>
        <p:spPr>
          <a:xfrm>
            <a:off x="8185676" y="6357824"/>
            <a:ext cx="2607826" cy="365210"/>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a:solidFill>
                  <a:srgbClr val="888888"/>
                </a:solidFill>
              </a:rPr>
              <a:t>1</a:t>
            </a:fld>
            <a:endParaRPr>
              <a:solidFill>
                <a:srgbClr val="888888"/>
              </a:solidFill>
            </a:endParaRPr>
          </a:p>
        </p:txBody>
      </p:sp>
      <p:grpSp>
        <p:nvGrpSpPr>
          <p:cNvPr id="51" name="Google Shape;51;p8"/>
          <p:cNvGrpSpPr/>
          <p:nvPr/>
        </p:nvGrpSpPr>
        <p:grpSpPr>
          <a:xfrm>
            <a:off x="25" y="18555"/>
            <a:ext cx="11590312" cy="6846668"/>
            <a:chOff x="25" y="18555"/>
            <a:chExt cx="11590312" cy="6846668"/>
          </a:xfrm>
        </p:grpSpPr>
        <p:grpSp>
          <p:nvGrpSpPr>
            <p:cNvPr id="52" name="Google Shape;52;p8"/>
            <p:cNvGrpSpPr/>
            <p:nvPr/>
          </p:nvGrpSpPr>
          <p:grpSpPr>
            <a:xfrm>
              <a:off x="50800" y="18555"/>
              <a:ext cx="11539537" cy="6808109"/>
              <a:chOff x="50800" y="18555"/>
              <a:chExt cx="11539537" cy="6808109"/>
            </a:xfrm>
          </p:grpSpPr>
          <p:pic>
            <p:nvPicPr>
              <p:cNvPr id="53" name="Google Shape;53;p8"/>
              <p:cNvPicPr preferRelativeResize="0"/>
              <p:nvPr/>
            </p:nvPicPr>
            <p:blipFill rotWithShape="1">
              <a:blip r:embed="rId3">
                <a:alphaModFix/>
              </a:blip>
              <a:srcRect b="5971"/>
              <a:stretch/>
            </p:blipFill>
            <p:spPr>
              <a:xfrm>
                <a:off x="50800" y="18555"/>
                <a:ext cx="11484000" cy="6808109"/>
              </a:xfrm>
              <a:prstGeom prst="rect">
                <a:avLst/>
              </a:prstGeom>
              <a:noFill/>
              <a:ln>
                <a:noFill/>
              </a:ln>
            </p:spPr>
          </p:pic>
          <p:sp>
            <p:nvSpPr>
              <p:cNvPr id="54" name="Google Shape;54;p8"/>
              <p:cNvSpPr/>
              <p:nvPr/>
            </p:nvSpPr>
            <p:spPr>
              <a:xfrm>
                <a:off x="5291113" y="6166098"/>
                <a:ext cx="3024336" cy="6605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00" b="0" i="0" u="none" strike="noStrike" cap="none">
                  <a:solidFill>
                    <a:schemeClr val="lt1"/>
                  </a:solidFill>
                  <a:latin typeface="Calibri"/>
                  <a:ea typeface="Calibri"/>
                  <a:cs typeface="Calibri"/>
                  <a:sym typeface="Calibri"/>
                </a:endParaRPr>
              </a:p>
            </p:txBody>
          </p:sp>
          <p:sp>
            <p:nvSpPr>
              <p:cNvPr id="55" name="Google Shape;55;p8"/>
              <p:cNvSpPr/>
              <p:nvPr/>
            </p:nvSpPr>
            <p:spPr>
              <a:xfrm>
                <a:off x="9755608" y="5734050"/>
                <a:ext cx="1834729" cy="1092614"/>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00" b="0" i="0" u="none" strike="noStrike" cap="none">
                  <a:solidFill>
                    <a:schemeClr val="lt1"/>
                  </a:solidFill>
                  <a:latin typeface="Calibri"/>
                  <a:ea typeface="Calibri"/>
                  <a:cs typeface="Calibri"/>
                  <a:sym typeface="Calibri"/>
                </a:endParaRPr>
              </a:p>
            </p:txBody>
          </p:sp>
        </p:grpSp>
        <p:grpSp>
          <p:nvGrpSpPr>
            <p:cNvPr id="56" name="Google Shape;56;p8"/>
            <p:cNvGrpSpPr/>
            <p:nvPr/>
          </p:nvGrpSpPr>
          <p:grpSpPr>
            <a:xfrm>
              <a:off x="25" y="5648145"/>
              <a:ext cx="10043615" cy="1217078"/>
              <a:chOff x="26" y="5646835"/>
              <a:chExt cx="9743602" cy="1216796"/>
            </a:xfrm>
          </p:grpSpPr>
          <p:pic>
            <p:nvPicPr>
              <p:cNvPr id="57" name="Google Shape;57;p8"/>
              <p:cNvPicPr preferRelativeResize="0"/>
              <p:nvPr/>
            </p:nvPicPr>
            <p:blipFill rotWithShape="1">
              <a:blip r:embed="rId4">
                <a:alphaModFix/>
              </a:blip>
              <a:srcRect/>
              <a:stretch/>
            </p:blipFill>
            <p:spPr>
              <a:xfrm>
                <a:off x="26" y="5646835"/>
                <a:ext cx="3850927" cy="1216796"/>
              </a:xfrm>
              <a:prstGeom prst="rect">
                <a:avLst/>
              </a:prstGeom>
              <a:noFill/>
              <a:ln>
                <a:noFill/>
              </a:ln>
            </p:spPr>
          </p:pic>
          <p:pic>
            <p:nvPicPr>
              <p:cNvPr id="58" name="Google Shape;58;p8" descr="Image result for ndp 2030 logo"/>
              <p:cNvPicPr preferRelativeResize="0"/>
              <p:nvPr/>
            </p:nvPicPr>
            <p:blipFill rotWithShape="1">
              <a:blip r:embed="rId5">
                <a:alphaModFix/>
              </a:blip>
              <a:srcRect/>
              <a:stretch/>
            </p:blipFill>
            <p:spPr>
              <a:xfrm>
                <a:off x="8591628" y="5692113"/>
                <a:ext cx="1152000" cy="1152002"/>
              </a:xfrm>
              <a:prstGeom prst="rect">
                <a:avLst/>
              </a:prstGeom>
              <a:noFill/>
              <a:ln>
                <a:noFill/>
              </a:ln>
            </p:spPr>
          </p:pic>
        </p:grpSp>
        <p:sp>
          <p:nvSpPr>
            <p:cNvPr id="59" name="Google Shape;59;p8"/>
            <p:cNvSpPr txBox="1"/>
            <p:nvPr/>
          </p:nvSpPr>
          <p:spPr>
            <a:xfrm>
              <a:off x="7595369" y="477466"/>
              <a:ext cx="3270141" cy="1280159"/>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ZA" sz="3600" b="0" i="0" u="none" strike="noStrike" cap="none" dirty="0">
                  <a:solidFill>
                    <a:srgbClr val="006C00"/>
                  </a:solidFill>
                  <a:latin typeface="Arial Black"/>
                  <a:ea typeface="Arial Black"/>
                  <a:cs typeface="Arial Black"/>
                  <a:sym typeface="Arial Black"/>
                </a:rPr>
                <a:t>REVISED</a:t>
              </a:r>
              <a:endParaRPr sz="1050" b="0" i="0" u="none" strike="noStrike" cap="none" dirty="0">
                <a:solidFill>
                  <a:srgbClr val="006C00"/>
                </a:solidFill>
                <a:latin typeface="Calibri"/>
                <a:ea typeface="Calibri"/>
                <a:cs typeface="Calibri"/>
                <a:sym typeface="Calibri"/>
              </a:endParaRPr>
            </a:p>
            <a:p>
              <a:pPr marL="0" marR="0" lvl="0" indent="0" algn="l" rtl="0">
                <a:spcBef>
                  <a:spcPts val="800"/>
                </a:spcBef>
                <a:spcAft>
                  <a:spcPts val="0"/>
                </a:spcAft>
                <a:buNone/>
              </a:pPr>
              <a:endParaRPr sz="3200" dirty="0">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7"/>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8" name="Google Shape;188;p17"/>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10</a:t>
            </a:fld>
            <a:endParaRPr sz="1200" b="1">
              <a:solidFill>
                <a:srgbClr val="888888"/>
              </a:solidFill>
              <a:latin typeface="Calibri"/>
              <a:ea typeface="Calibri"/>
              <a:cs typeface="Calibri"/>
              <a:sym typeface="Calibri"/>
            </a:endParaRPr>
          </a:p>
        </p:txBody>
      </p:sp>
      <p:sp>
        <p:nvSpPr>
          <p:cNvPr id="189" name="Google Shape;189;p17"/>
          <p:cNvSpPr txBox="1">
            <a:spLocks noGrp="1"/>
          </p:cNvSpPr>
          <p:nvPr>
            <p:ph type="title"/>
          </p:nvPr>
        </p:nvSpPr>
        <p:spPr>
          <a:xfrm>
            <a:off x="627892" y="2055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PRIORITIES IN THE DEVELOPMENT AGENDA</a:t>
            </a:r>
            <a:endParaRPr/>
          </a:p>
        </p:txBody>
      </p:sp>
      <p:sp>
        <p:nvSpPr>
          <p:cNvPr id="190" name="Google Shape;190;p17"/>
          <p:cNvSpPr txBox="1"/>
          <p:nvPr/>
        </p:nvSpPr>
        <p:spPr>
          <a:xfrm>
            <a:off x="250553" y="1197546"/>
            <a:ext cx="10953522" cy="4648200"/>
          </a:xfrm>
          <a:prstGeom prst="rect">
            <a:avLst/>
          </a:prstGeom>
          <a:noFill/>
          <a:ln>
            <a:noFill/>
          </a:ln>
        </p:spPr>
        <p:txBody>
          <a:bodyPr spcFirstLastPara="1" wrap="square" lIns="91425" tIns="45700" rIns="91425" bIns="45700" anchor="t" anchorCtr="0">
            <a:noAutofit/>
          </a:bodyPr>
          <a:lstStyle/>
          <a:p>
            <a:pPr marL="447675" marR="0" lvl="0" indent="-447675" algn="just" rtl="0">
              <a:lnSpc>
                <a:spcPct val="115000"/>
              </a:lnSpc>
              <a:spcBef>
                <a:spcPts val="0"/>
              </a:spcBef>
              <a:spcAft>
                <a:spcPts val="0"/>
              </a:spcAft>
              <a:buClr>
                <a:schemeClr val="dk1"/>
              </a:buClr>
              <a:buSzPts val="2000"/>
              <a:buFont typeface="Arial"/>
              <a:buAutoNum type="arabicPeriod" startAt="3"/>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National Development Plan 2030</a:t>
            </a:r>
            <a:endParaRPr dirty="0">
              <a:latin typeface="Calibri Light" panose="020F0302020204030204" pitchFamily="34" charset="0"/>
              <a:cs typeface="Calibri Light" panose="020F0302020204030204" pitchFamily="34" charset="0"/>
            </a:endParaRPr>
          </a:p>
          <a:p>
            <a:pPr marL="447675" marR="0" lvl="0" indent="-3175" algn="just" rtl="0">
              <a:lnSpc>
                <a:spcPct val="115000"/>
              </a:lnSpc>
              <a:spcBef>
                <a:spcPts val="400"/>
              </a:spcBef>
              <a:spcAft>
                <a:spcPts val="0"/>
              </a:spcAft>
              <a:buClr>
                <a:schemeClr val="dk1"/>
              </a:buClr>
              <a:buSzPts val="2000"/>
              <a:buFont typeface="Arial"/>
              <a:buNone/>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NDP 2019 to 2030 horizon requires continued efforts to strengthen the effectiveness of the criminal justice system – including the police, prosecutors, courts and correctional facilities, radically reduce levels of corruption and crime particularly trio (carjacking, robbery – residential and robbery  non – residential) and contact crimes and promote community involvement. </a:t>
            </a:r>
            <a:endParaRPr dirty="0">
              <a:latin typeface="Calibri Light" panose="020F0302020204030204" pitchFamily="34" charset="0"/>
              <a:cs typeface="Calibri Light" panose="020F0302020204030204" pitchFamily="34" charset="0"/>
            </a:endParaRPr>
          </a:p>
          <a:p>
            <a:pPr marL="444500" marR="0" lvl="0" indent="-444500" algn="just" rtl="0">
              <a:lnSpc>
                <a:spcPct val="115000"/>
              </a:lnSpc>
              <a:spcBef>
                <a:spcPts val="1200"/>
              </a:spcBef>
              <a:spcAft>
                <a:spcPts val="0"/>
              </a:spcAft>
              <a:buClr>
                <a:schemeClr val="dk1"/>
              </a:buClr>
              <a:buSzPts val="2000"/>
              <a:buFont typeface="Arial"/>
              <a:buAutoNum type="arabicPeriod" startAt="4"/>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District Delivery Model</a:t>
            </a:r>
            <a:endParaRPr dirty="0">
              <a:latin typeface="Calibri Light" panose="020F0302020204030204" pitchFamily="34" charset="0"/>
              <a:cs typeface="Calibri Light" panose="020F0302020204030204" pitchFamily="34" charset="0"/>
            </a:endParaRPr>
          </a:p>
          <a:p>
            <a:pPr marL="444500" marR="0" lvl="0" indent="0" algn="just" rtl="0">
              <a:lnSpc>
                <a:spcPct val="115000"/>
              </a:lnSpc>
              <a:spcBef>
                <a:spcPts val="400"/>
              </a:spcBef>
              <a:spcAft>
                <a:spcPts val="0"/>
              </a:spcAft>
              <a:buClr>
                <a:schemeClr val="dk1"/>
              </a:buClr>
              <a:buSzPts val="2000"/>
              <a:buFont typeface="Arial"/>
              <a:buNone/>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Department has 46 Management Areas which have been aligned to the 44 Districts and 8 Metropolitans in the District Delivery Model (DDM).  The DDM enables the Department to focus on self-sustainability through prioritisation of production workshops, agricultural projects as well as looking into district-specific opportunities that promote offender rehabilitation coupled with producing commodities required within the Department as well as other government departments, in a safe and conducive environment.</a:t>
            </a:r>
            <a:endParaRPr dirty="0">
              <a:latin typeface="Calibri Light" panose="020F0302020204030204" pitchFamily="34" charset="0"/>
              <a:cs typeface="Calibri Light" panose="020F0302020204030204" pitchFamily="34" charset="0"/>
            </a:endParaRPr>
          </a:p>
          <a:p>
            <a:pPr marL="355600" marR="0" lvl="0" indent="-355600" algn="just" rtl="0">
              <a:lnSpc>
                <a:spcPct val="115000"/>
              </a:lnSpc>
              <a:spcBef>
                <a:spcPts val="360"/>
              </a:spcBef>
              <a:spcAft>
                <a:spcPts val="0"/>
              </a:spcAft>
              <a:buClr>
                <a:schemeClr val="dk1"/>
              </a:buClr>
              <a:buSzPts val="1800"/>
              <a:buFont typeface="Arial"/>
              <a:buNone/>
            </a:pPr>
            <a:endParaRPr sz="1800" dirty="0">
              <a:solidFill>
                <a:srgbClr val="FF0000"/>
              </a:solidFill>
              <a:latin typeface="Calibri Light" panose="020F0302020204030204" pitchFamily="34" charset="0"/>
              <a:ea typeface="Calibri"/>
              <a:cs typeface="Calibri Light" panose="020F0302020204030204" pitchFamily="34" charset="0"/>
              <a:sym typeface="Calibri"/>
            </a:endParaRPr>
          </a:p>
        </p:txBody>
      </p:sp>
      <p:sp>
        <p:nvSpPr>
          <p:cNvPr id="191" name="Google Shape;191;p17"/>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193" name="Google Shape;193;p17"/>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10</a:t>
            </a:fld>
            <a:endParaRPr sz="1500" b="1">
              <a:solidFill>
                <a:srgbClr val="888888"/>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394569" y="258236"/>
            <a:ext cx="10576183"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OFFICIAL DEVELOPMENT ASSISTANCE (ODA)</a:t>
            </a:r>
          </a:p>
        </p:txBody>
      </p:sp>
      <p:graphicFrame>
        <p:nvGraphicFramePr>
          <p:cNvPr id="2" name="Object 1"/>
          <p:cNvGraphicFramePr>
            <a:graphicFrameLocks noChangeAspect="1"/>
          </p:cNvGraphicFramePr>
          <p:nvPr/>
        </p:nvGraphicFramePr>
        <p:xfrm>
          <a:off x="162383" y="1125538"/>
          <a:ext cx="11253788" cy="5014913"/>
        </p:xfrm>
        <a:graphic>
          <a:graphicData uri="http://schemas.openxmlformats.org/presentationml/2006/ole">
            <mc:AlternateContent xmlns:mc="http://schemas.openxmlformats.org/markup-compatibility/2006">
              <mc:Choice xmlns:v="urn:schemas-microsoft-com:vml" Requires="v">
                <p:oleObj spid="_x0000_s11265" name="Worksheet" r:id="rId3" imgW="6545645" imgH="4747248" progId="Excel.Sheet.12">
                  <p:embed/>
                </p:oleObj>
              </mc:Choice>
              <mc:Fallback>
                <p:oleObj name="Worksheet" r:id="rId3" imgW="6545645" imgH="4747248" progId="Excel.Sheet.12">
                  <p:embed/>
                  <p:pic>
                    <p:nvPicPr>
                      <p:cNvPr id="2" name="Object 1"/>
                      <p:cNvPicPr>
                        <a:picLocks noChangeAspect="1" noChangeArrowheads="1"/>
                      </p:cNvPicPr>
                      <p:nvPr/>
                    </p:nvPicPr>
                    <p:blipFill>
                      <a:blip r:embed="rId4"/>
                      <a:srcRect/>
                      <a:stretch>
                        <a:fillRect/>
                      </a:stretch>
                    </p:blipFill>
                    <p:spPr bwMode="auto">
                      <a:xfrm>
                        <a:off x="162383" y="1125538"/>
                        <a:ext cx="11253788"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100</a:t>
            </a:fld>
            <a:endParaRPr lang="en-GB" sz="1500" b="1" dirty="0">
              <a:solidFill>
                <a:prstClr val="black">
                  <a:tint val="75000"/>
                </a:prstClr>
              </a:solidFill>
            </a:endParaRPr>
          </a:p>
        </p:txBody>
      </p:sp>
    </p:spTree>
    <p:extLst>
      <p:ext uri="{BB962C8B-B14F-4D97-AF65-F5344CB8AC3E}">
        <p14:creationId xmlns:p14="http://schemas.microsoft.com/office/powerpoint/2010/main" val="1521385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pic>
        <p:nvPicPr>
          <p:cNvPr id="1598" name="Google Shape;1598;p124" descr="Image result for correctional centres SA"/>
          <p:cNvPicPr preferRelativeResize="0"/>
          <p:nvPr/>
        </p:nvPicPr>
        <p:blipFill rotWithShape="1">
          <a:blip r:embed="rId3">
            <a:alphaModFix/>
          </a:blip>
          <a:srcRect r="19863" b="42260"/>
          <a:stretch/>
        </p:blipFill>
        <p:spPr>
          <a:xfrm>
            <a:off x="-2" y="0"/>
            <a:ext cx="11590340" cy="2707486"/>
          </a:xfrm>
          <a:prstGeom prst="rect">
            <a:avLst/>
          </a:prstGeom>
          <a:noFill/>
          <a:ln>
            <a:noFill/>
          </a:ln>
        </p:spPr>
      </p:pic>
      <p:sp>
        <p:nvSpPr>
          <p:cNvPr id="1599" name="Google Shape;1599;p124"/>
          <p:cNvSpPr/>
          <p:nvPr/>
        </p:nvSpPr>
        <p:spPr>
          <a:xfrm>
            <a:off x="0" y="1539"/>
            <a:ext cx="11590340" cy="2717800"/>
          </a:xfrm>
          <a:prstGeom prst="rect">
            <a:avLst/>
          </a:prstGeom>
          <a:gradFill>
            <a:gsLst>
              <a:gs pos="0">
                <a:schemeClr val="accent6">
                  <a:lumMod val="60000"/>
                  <a:lumOff val="40000"/>
                </a:schemeClr>
              </a:gs>
              <a:gs pos="0">
                <a:schemeClr val="accent6"/>
              </a:gs>
              <a:gs pos="100000">
                <a:schemeClr val="accent6">
                  <a:lumMod val="20000"/>
                  <a:lumOff val="80000"/>
                  <a:alpha val="58000"/>
                </a:schemeClr>
              </a:gs>
            </a:gsLst>
            <a:lin ang="189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00" name="Google Shape;1600;p124"/>
          <p:cNvSpPr txBox="1"/>
          <p:nvPr/>
        </p:nvSpPr>
        <p:spPr>
          <a:xfrm>
            <a:off x="394569" y="1070141"/>
            <a:ext cx="10515600" cy="567204"/>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FFFF"/>
              </a:buClr>
              <a:buSzPts val="3509"/>
              <a:buFont typeface="Avenir"/>
              <a:buNone/>
            </a:pPr>
            <a:r>
              <a:rPr lang="en-ZA" sz="3509" b="0" i="0" u="none" strike="noStrike" cap="none">
                <a:solidFill>
                  <a:srgbClr val="FFFFFF"/>
                </a:solidFill>
                <a:latin typeface="Avenir"/>
                <a:ea typeface="Avenir"/>
                <a:cs typeface="Avenir"/>
                <a:sym typeface="Avenir"/>
              </a:rPr>
              <a:t>Thank you</a:t>
            </a:r>
            <a:endParaRPr sz="3509" b="0" i="0" u="none" strike="noStrike" cap="none">
              <a:solidFill>
                <a:srgbClr val="FFFFFF"/>
              </a:solidFill>
              <a:latin typeface="Avenir"/>
              <a:ea typeface="Avenir"/>
              <a:cs typeface="Avenir"/>
              <a:sym typeface="Avenir"/>
            </a:endParaRPr>
          </a:p>
        </p:txBody>
      </p:sp>
      <p:sp>
        <p:nvSpPr>
          <p:cNvPr id="1601" name="Google Shape;1601;p124"/>
          <p:cNvSpPr/>
          <p:nvPr/>
        </p:nvSpPr>
        <p:spPr>
          <a:xfrm>
            <a:off x="2897190" y="2719339"/>
            <a:ext cx="5794375" cy="39857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300">
              <a:solidFill>
                <a:schemeClr val="dk1"/>
              </a:solidFill>
              <a:latin typeface="Calibri"/>
              <a:ea typeface="Calibri"/>
              <a:cs typeface="Calibri"/>
              <a:sym typeface="Calibri"/>
            </a:endParaRPr>
          </a:p>
          <a:p>
            <a:pPr marL="0" marR="0" lvl="0" indent="0" algn="ctr" rtl="0">
              <a:spcBef>
                <a:spcPts val="0"/>
              </a:spcBef>
              <a:spcAft>
                <a:spcPts val="0"/>
              </a:spcAft>
              <a:buNone/>
            </a:pPr>
            <a:r>
              <a:rPr lang="en-ZA" sz="2300" b="1">
                <a:solidFill>
                  <a:schemeClr val="dk1"/>
                </a:solidFill>
                <a:latin typeface="Calibri"/>
                <a:ea typeface="Calibri"/>
                <a:cs typeface="Calibri"/>
                <a:sym typeface="Calibri"/>
              </a:rPr>
              <a:t>Department of Correctional Services (DCS)</a:t>
            </a:r>
            <a:endParaRPr/>
          </a:p>
          <a:p>
            <a:pPr marL="0" marR="0" lvl="0" indent="0" algn="ctr" rtl="0">
              <a:spcBef>
                <a:spcPts val="0"/>
              </a:spcBef>
              <a:spcAft>
                <a:spcPts val="0"/>
              </a:spcAft>
              <a:buNone/>
            </a:pPr>
            <a:r>
              <a:rPr lang="en-ZA" sz="2300" b="1">
                <a:solidFill>
                  <a:schemeClr val="dk1"/>
                </a:solidFill>
                <a:latin typeface="Calibri"/>
                <a:ea typeface="Calibri"/>
                <a:cs typeface="Calibri"/>
                <a:sym typeface="Calibri"/>
              </a:rPr>
              <a:t>Head Office: Correctional Services</a:t>
            </a:r>
            <a:endParaRPr/>
          </a:p>
          <a:p>
            <a:pPr marL="0" marR="0" lvl="0" indent="0" algn="ctr" rtl="0">
              <a:spcBef>
                <a:spcPts val="0"/>
              </a:spcBef>
              <a:spcAft>
                <a:spcPts val="0"/>
              </a:spcAft>
              <a:buNone/>
            </a:pPr>
            <a:r>
              <a:rPr lang="en-ZA" sz="2300" b="1">
                <a:solidFill>
                  <a:schemeClr val="dk1"/>
                </a:solidFill>
                <a:latin typeface="Calibri"/>
                <a:ea typeface="Calibri"/>
                <a:cs typeface="Calibri"/>
                <a:sym typeface="Calibri"/>
              </a:rPr>
              <a:t>124 WF Nkomo Street</a:t>
            </a:r>
            <a:endParaRPr/>
          </a:p>
          <a:p>
            <a:pPr marL="0" marR="0" lvl="0" indent="0" algn="ctr" rtl="0">
              <a:spcBef>
                <a:spcPts val="0"/>
              </a:spcBef>
              <a:spcAft>
                <a:spcPts val="0"/>
              </a:spcAft>
              <a:buNone/>
            </a:pPr>
            <a:r>
              <a:rPr lang="en-ZA" sz="2300" b="1">
                <a:solidFill>
                  <a:schemeClr val="dk1"/>
                </a:solidFill>
                <a:latin typeface="Calibri"/>
                <a:ea typeface="Calibri"/>
                <a:cs typeface="Calibri"/>
                <a:sym typeface="Calibri"/>
              </a:rPr>
              <a:t>WF Nkomo &amp; Sophie De Bruyn Streets</a:t>
            </a:r>
            <a:endParaRPr/>
          </a:p>
          <a:p>
            <a:pPr marL="0" marR="0" lvl="0" indent="0" algn="ctr" rtl="0">
              <a:spcBef>
                <a:spcPts val="0"/>
              </a:spcBef>
              <a:spcAft>
                <a:spcPts val="0"/>
              </a:spcAft>
              <a:buNone/>
            </a:pPr>
            <a:r>
              <a:rPr lang="en-ZA" sz="2300" b="1">
                <a:solidFill>
                  <a:schemeClr val="dk1"/>
                </a:solidFill>
                <a:latin typeface="Calibri"/>
                <a:ea typeface="Calibri"/>
                <a:cs typeface="Calibri"/>
                <a:sym typeface="Calibri"/>
              </a:rPr>
              <a:t>Pretoria Central</a:t>
            </a:r>
            <a:endParaRPr/>
          </a:p>
          <a:p>
            <a:pPr marL="0" marR="0" lvl="0" indent="0" algn="ctr" rtl="0">
              <a:spcBef>
                <a:spcPts val="0"/>
              </a:spcBef>
              <a:spcAft>
                <a:spcPts val="0"/>
              </a:spcAft>
              <a:buNone/>
            </a:pPr>
            <a:r>
              <a:rPr lang="en-ZA" sz="2300" b="1">
                <a:solidFill>
                  <a:schemeClr val="dk1"/>
                </a:solidFill>
                <a:latin typeface="Calibri"/>
                <a:ea typeface="Calibri"/>
                <a:cs typeface="Calibri"/>
                <a:sym typeface="Calibri"/>
              </a:rPr>
              <a:t>Private Bag X136</a:t>
            </a:r>
            <a:endParaRPr/>
          </a:p>
          <a:p>
            <a:pPr marL="0" marR="0" lvl="0" indent="0" algn="ctr" rtl="0">
              <a:spcBef>
                <a:spcPts val="0"/>
              </a:spcBef>
              <a:spcAft>
                <a:spcPts val="0"/>
              </a:spcAft>
              <a:buNone/>
            </a:pPr>
            <a:r>
              <a:rPr lang="en-ZA" sz="2300" b="1">
                <a:solidFill>
                  <a:schemeClr val="dk1"/>
                </a:solidFill>
                <a:latin typeface="Calibri"/>
                <a:ea typeface="Calibri"/>
                <a:cs typeface="Calibri"/>
                <a:sym typeface="Calibri"/>
              </a:rPr>
              <a:t>Pretoria</a:t>
            </a:r>
            <a:endParaRPr/>
          </a:p>
          <a:p>
            <a:pPr marL="0" marR="0" lvl="0" indent="0" algn="ctr" rtl="0">
              <a:spcBef>
                <a:spcPts val="0"/>
              </a:spcBef>
              <a:spcAft>
                <a:spcPts val="0"/>
              </a:spcAft>
              <a:buNone/>
            </a:pPr>
            <a:r>
              <a:rPr lang="en-ZA" sz="2300" b="1">
                <a:solidFill>
                  <a:schemeClr val="dk1"/>
                </a:solidFill>
                <a:latin typeface="Calibri"/>
                <a:ea typeface="Calibri"/>
                <a:cs typeface="Calibri"/>
                <a:sym typeface="Calibri"/>
              </a:rPr>
              <a:t>0001</a:t>
            </a:r>
            <a:endParaRPr/>
          </a:p>
          <a:p>
            <a:pPr marL="0" marR="0" lvl="0" indent="0" algn="ctr" rtl="0">
              <a:spcBef>
                <a:spcPts val="0"/>
              </a:spcBef>
              <a:spcAft>
                <a:spcPts val="0"/>
              </a:spcAft>
              <a:buNone/>
            </a:pPr>
            <a:r>
              <a:rPr lang="en-ZA" sz="2300" b="1">
                <a:solidFill>
                  <a:schemeClr val="dk1"/>
                </a:solidFill>
                <a:latin typeface="Calibri"/>
                <a:ea typeface="Calibri"/>
                <a:cs typeface="Calibri"/>
                <a:sym typeface="Calibri"/>
              </a:rPr>
              <a:t>Website: http://www.dcs.gov.za </a:t>
            </a:r>
            <a:endParaRPr/>
          </a:p>
          <a:p>
            <a:pPr marL="0" marR="0" lvl="0" indent="0" algn="l" rtl="0">
              <a:spcBef>
                <a:spcPts val="0"/>
              </a:spcBef>
              <a:spcAft>
                <a:spcPts val="0"/>
              </a:spcAft>
              <a:buNone/>
            </a:pPr>
            <a:endParaRPr sz="2300">
              <a:solidFill>
                <a:schemeClr val="dk1"/>
              </a:solidFill>
              <a:latin typeface="Calibri"/>
              <a:ea typeface="Calibri"/>
              <a:cs typeface="Calibri"/>
              <a:sym typeface="Calibri"/>
            </a:endParaRPr>
          </a:p>
        </p:txBody>
      </p:sp>
      <p:pic>
        <p:nvPicPr>
          <p:cNvPr id="1602" name="Google Shape;1602;p124"/>
          <p:cNvPicPr preferRelativeResize="0"/>
          <p:nvPr/>
        </p:nvPicPr>
        <p:blipFill rotWithShape="1">
          <a:blip r:embed="rId4">
            <a:alphaModFix/>
          </a:blip>
          <a:srcRect/>
          <a:stretch/>
        </p:blipFill>
        <p:spPr>
          <a:xfrm>
            <a:off x="-2" y="5518026"/>
            <a:ext cx="3788156" cy="1306055"/>
          </a:xfrm>
          <a:prstGeom prst="rect">
            <a:avLst/>
          </a:prstGeom>
          <a:noFill/>
          <a:ln>
            <a:noFill/>
          </a:ln>
        </p:spPr>
      </p:pic>
      <p:sp>
        <p:nvSpPr>
          <p:cNvPr id="1603" name="Google Shape;1603;p124"/>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101</a:t>
            </a:fld>
            <a:endParaRPr sz="1500" b="1">
              <a:solidFill>
                <a:srgbClr val="88888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8"/>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8"/>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0" name="Google Shape;200;p18"/>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11</a:t>
            </a:fld>
            <a:endParaRPr sz="1200" b="1">
              <a:solidFill>
                <a:srgbClr val="888888"/>
              </a:solidFill>
              <a:latin typeface="Calibri"/>
              <a:ea typeface="Calibri"/>
              <a:cs typeface="Calibri"/>
              <a:sym typeface="Calibri"/>
            </a:endParaRPr>
          </a:p>
        </p:txBody>
      </p:sp>
      <p:sp>
        <p:nvSpPr>
          <p:cNvPr id="201" name="Google Shape;201;p18"/>
          <p:cNvSpPr txBox="1">
            <a:spLocks noGrp="1"/>
          </p:cNvSpPr>
          <p:nvPr>
            <p:ph type="title"/>
          </p:nvPr>
        </p:nvSpPr>
        <p:spPr>
          <a:xfrm>
            <a:off x="627892" y="2055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PRIORITIES IN THE DEVELOPMENT AGENDA</a:t>
            </a:r>
            <a:endParaRPr/>
          </a:p>
        </p:txBody>
      </p:sp>
      <p:sp>
        <p:nvSpPr>
          <p:cNvPr id="202" name="Google Shape;202;p18"/>
          <p:cNvSpPr txBox="1"/>
          <p:nvPr/>
        </p:nvSpPr>
        <p:spPr>
          <a:xfrm>
            <a:off x="250553" y="1197546"/>
            <a:ext cx="10953522" cy="4648200"/>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15000"/>
              </a:lnSpc>
              <a:spcBef>
                <a:spcPts val="0"/>
              </a:spcBef>
              <a:spcAft>
                <a:spcPts val="0"/>
              </a:spcAft>
              <a:buClr>
                <a:schemeClr val="dk1"/>
              </a:buClr>
              <a:buSzPts val="2000"/>
              <a:buFont typeface="Calibri"/>
              <a:buAutoNum type="arabicPeriod" startAt="5"/>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Medium Term Strategic Framework</a:t>
            </a:r>
            <a:endParaRPr dirty="0">
              <a:latin typeface="Calibri Light" panose="020F0302020204030204" pitchFamily="34" charset="0"/>
              <a:cs typeface="Calibri Light" panose="020F0302020204030204" pitchFamily="34" charset="0"/>
            </a:endParaRPr>
          </a:p>
          <a:p>
            <a:pPr marL="444500" marR="0" lvl="0" indent="0" algn="just" rtl="0">
              <a:lnSpc>
                <a:spcPct val="115000"/>
              </a:lnSpc>
              <a:spcBef>
                <a:spcPts val="400"/>
              </a:spcBef>
              <a:spcAft>
                <a:spcPts val="0"/>
              </a:spcAft>
              <a:buClr>
                <a:schemeClr val="dk1"/>
              </a:buClr>
              <a:buSzPts val="2000"/>
              <a:buFont typeface="Arial"/>
              <a:buNone/>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Medium-Term Strategic Framework (MTSF) 2019-2024 is the manifestation of the plan for the NDP Vision 2030 and the implementation of the electoral mandate of the sixth administration.  This roadmap is built on three foundational pillars: driving a strong and inclusive economy; building and strengthening the capabilities of South Africans; and achieving a more capable State.  The seven priorities of the MTSF are embedded into the three pillars.</a:t>
            </a:r>
            <a:endParaRPr dirty="0">
              <a:latin typeface="Calibri Light" panose="020F0302020204030204" pitchFamily="34" charset="0"/>
              <a:cs typeface="Calibri Light" panose="020F0302020204030204" pitchFamily="34" charset="0"/>
            </a:endParaRPr>
          </a:p>
          <a:p>
            <a:pPr marL="355600" marR="0" lvl="0" indent="-355600" algn="just" rtl="0">
              <a:lnSpc>
                <a:spcPct val="115000"/>
              </a:lnSpc>
              <a:spcBef>
                <a:spcPts val="360"/>
              </a:spcBef>
              <a:spcAft>
                <a:spcPts val="0"/>
              </a:spcAft>
              <a:buClr>
                <a:schemeClr val="dk1"/>
              </a:buClr>
              <a:buSzPts val="1800"/>
              <a:buFont typeface="Arial"/>
              <a:buNone/>
            </a:pPr>
            <a:endParaRPr sz="1800" dirty="0">
              <a:solidFill>
                <a:srgbClr val="FF0000"/>
              </a:solidFill>
              <a:latin typeface="Calibri Light" panose="020F0302020204030204" pitchFamily="34" charset="0"/>
              <a:ea typeface="Calibri"/>
              <a:cs typeface="Calibri Light" panose="020F0302020204030204" pitchFamily="34" charset="0"/>
              <a:sym typeface="Calibri"/>
            </a:endParaRPr>
          </a:p>
        </p:txBody>
      </p:sp>
      <p:sp>
        <p:nvSpPr>
          <p:cNvPr id="203" name="Google Shape;203;p18"/>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8"/>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205" name="Google Shape;205;p18"/>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11</a:t>
            </a:fld>
            <a:endParaRPr sz="1500" b="1">
              <a:solidFill>
                <a:srgbClr val="88888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9"/>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2" name="Google Shape;212;p19"/>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12</a:t>
            </a:fld>
            <a:endParaRPr sz="1200" b="1">
              <a:solidFill>
                <a:srgbClr val="888888"/>
              </a:solidFill>
              <a:latin typeface="Calibri"/>
              <a:ea typeface="Calibri"/>
              <a:cs typeface="Calibri"/>
              <a:sym typeface="Calibri"/>
            </a:endParaRPr>
          </a:p>
        </p:txBody>
      </p:sp>
      <p:sp>
        <p:nvSpPr>
          <p:cNvPr id="213" name="Google Shape;213;p19"/>
          <p:cNvSpPr txBox="1">
            <a:spLocks noGrp="1"/>
          </p:cNvSpPr>
          <p:nvPr>
            <p:ph type="title"/>
          </p:nvPr>
        </p:nvSpPr>
        <p:spPr>
          <a:xfrm>
            <a:off x="627892" y="1928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PRIORITIES IN THE DEVELOPMENT AGENDA</a:t>
            </a:r>
            <a:endParaRPr/>
          </a:p>
        </p:txBody>
      </p:sp>
      <p:sp>
        <p:nvSpPr>
          <p:cNvPr id="214" name="Google Shape;214;p19"/>
          <p:cNvSpPr txBox="1"/>
          <p:nvPr/>
        </p:nvSpPr>
        <p:spPr>
          <a:xfrm>
            <a:off x="250553" y="1197546"/>
            <a:ext cx="10953522" cy="46482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2000"/>
              <a:buFont typeface="Arial"/>
              <a:buNone/>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Department contributes directly to the following priorities within the MTSF:</a:t>
            </a:r>
            <a:endParaRPr dirty="0">
              <a:latin typeface="Calibri Light" panose="020F0302020204030204" pitchFamily="34" charset="0"/>
              <a:cs typeface="Calibri Light" panose="020F0302020204030204" pitchFamily="34" charset="0"/>
            </a:endParaRPr>
          </a:p>
          <a:p>
            <a:pPr marL="0" marR="0" lvl="0" indent="0" algn="just" rtl="0">
              <a:lnSpc>
                <a:spcPct val="115000"/>
              </a:lnSpc>
              <a:spcBef>
                <a:spcPts val="360"/>
              </a:spcBef>
              <a:spcAft>
                <a:spcPts val="0"/>
              </a:spcAft>
              <a:buClr>
                <a:schemeClr val="dk1"/>
              </a:buClr>
              <a:buSzPts val="1800"/>
              <a:buFont typeface="Arial"/>
              <a:buNone/>
            </a:pPr>
            <a:endParaRPr sz="1800" dirty="0">
              <a:solidFill>
                <a:srgbClr val="FF0000"/>
              </a:solidFill>
              <a:latin typeface="Calibri Light" panose="020F0302020204030204" pitchFamily="34" charset="0"/>
              <a:ea typeface="Calibri"/>
              <a:cs typeface="Calibri Light" panose="020F0302020204030204" pitchFamily="34" charset="0"/>
              <a:sym typeface="Calibri"/>
            </a:endParaRPr>
          </a:p>
        </p:txBody>
      </p:sp>
      <p:graphicFrame>
        <p:nvGraphicFramePr>
          <p:cNvPr id="215" name="Google Shape;215;p19"/>
          <p:cNvGraphicFramePr/>
          <p:nvPr>
            <p:extLst>
              <p:ext uri="{D42A27DB-BD31-4B8C-83A1-F6EECF244321}">
                <p14:modId xmlns:p14="http://schemas.microsoft.com/office/powerpoint/2010/main" val="1145262091"/>
              </p:ext>
            </p:extLst>
          </p:nvPr>
        </p:nvGraphicFramePr>
        <p:xfrm>
          <a:off x="394568" y="1917626"/>
          <a:ext cx="10809500" cy="3380075"/>
        </p:xfrm>
        <a:graphic>
          <a:graphicData uri="http://schemas.openxmlformats.org/drawingml/2006/table">
            <a:tbl>
              <a:tblPr firstRow="1" bandRow="1">
                <a:noFill/>
                <a:tableStyleId>{69FF5149-6265-44F7-A79E-6C607C0C7F42}</a:tableStyleId>
              </a:tblPr>
              <a:tblGrid>
                <a:gridCol w="5688625">
                  <a:extLst>
                    <a:ext uri="{9D8B030D-6E8A-4147-A177-3AD203B41FA5}">
                      <a16:colId xmlns:a16="http://schemas.microsoft.com/office/drawing/2014/main" val="20000"/>
                    </a:ext>
                  </a:extLst>
                </a:gridCol>
                <a:gridCol w="5120875">
                  <a:extLst>
                    <a:ext uri="{9D8B030D-6E8A-4147-A177-3AD203B41FA5}">
                      <a16:colId xmlns:a16="http://schemas.microsoft.com/office/drawing/2014/main" val="20001"/>
                    </a:ext>
                  </a:extLst>
                </a:gridCol>
              </a:tblGrid>
              <a:tr h="850225">
                <a:tc gridSpan="2">
                  <a:txBody>
                    <a:bodyPr/>
                    <a:lstStyle/>
                    <a:p>
                      <a:pPr marL="0" marR="0" lvl="0" indent="0" algn="l" rtl="0">
                        <a:lnSpc>
                          <a:spcPct val="107000"/>
                        </a:lnSpc>
                        <a:spcBef>
                          <a:spcPts val="0"/>
                        </a:spcBef>
                        <a:spcAft>
                          <a:spcPts val="0"/>
                        </a:spcAft>
                        <a:buNone/>
                      </a:pPr>
                      <a:r>
                        <a:rPr lang="en-ZA" sz="200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NDP Chapter 12: Building safer communities</a:t>
                      </a:r>
                      <a:endParaRPr sz="2000" u="none" strike="noStrike" cap="none"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spcBef>
                          <a:spcPts val="600"/>
                        </a:spcBef>
                        <a:spcAft>
                          <a:spcPts val="0"/>
                        </a:spcAft>
                        <a:buNone/>
                      </a:pPr>
                      <a:r>
                        <a:rPr lang="en-ZA" sz="200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Priority  6: Social cohesion and safe communities </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txBody>
                  <a:tcPr marL="91450" marR="91450" marT="45725" marB="45725">
                    <a:solidFill>
                      <a:srgbClr val="C4E0B2"/>
                    </a:solidFill>
                  </a:tcPr>
                </a:tc>
                <a:tc hMerge="1">
                  <a:txBody>
                    <a:bodyPr/>
                    <a:lstStyle/>
                    <a:p>
                      <a:endParaRPr lang="en-US"/>
                    </a:p>
                  </a:txBody>
                  <a:tcPr/>
                </a:tc>
                <a:extLst>
                  <a:ext uri="{0D108BD9-81ED-4DB2-BD59-A6C34878D82A}">
                    <a16:rowId xmlns:a16="http://schemas.microsoft.com/office/drawing/2014/main" val="10000"/>
                  </a:ext>
                </a:extLst>
              </a:tr>
              <a:tr h="2462150">
                <a:tc>
                  <a:txBody>
                    <a:bodyPr/>
                    <a:lstStyle/>
                    <a:p>
                      <a:pPr marL="0" marR="0" lvl="0" indent="0" algn="l" rtl="0">
                        <a:spcBef>
                          <a:spcPts val="0"/>
                        </a:spcBef>
                        <a:spcAft>
                          <a:spcPts val="0"/>
                        </a:spcAft>
                        <a:buNone/>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rehabilitation of offenders and their successful reintegration into the community are among the basic objectives of the criminal justice system.  The primary objective of social integration and reintegration is to provide offenders with the assistance and supervision that will help them function in society as law-abiding citizens and avoid recidivism. </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txBody>
                  <a:tcPr marL="91450" marR="91450" marT="45725" marB="45725">
                    <a:solidFill>
                      <a:srgbClr val="C4E0B2"/>
                    </a:solidFill>
                  </a:tcPr>
                </a:tc>
                <a:tc>
                  <a:txBody>
                    <a:bodyPr/>
                    <a:lstStyle/>
                    <a:p>
                      <a:pPr marL="342900" marR="0" lvl="0" indent="-342900" algn="just" rtl="0">
                        <a:lnSpc>
                          <a:spcPct val="115000"/>
                        </a:lnSpc>
                        <a:spcBef>
                          <a:spcPts val="0"/>
                        </a:spcBef>
                        <a:spcAft>
                          <a:spcPts val="0"/>
                        </a:spcAft>
                        <a:buClr>
                          <a:schemeClr val="dk1"/>
                        </a:buClr>
                        <a:buSzPts val="2000"/>
                        <a:buFont typeface="Noto Sans Symbols"/>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Percentage of parolees without violations</a:t>
                      </a:r>
                      <a:endParaRPr dirty="0">
                        <a:latin typeface="Calibri Light" panose="020F0302020204030204" pitchFamily="34" charset="0"/>
                        <a:cs typeface="Calibri Light" panose="020F0302020204030204" pitchFamily="34" charset="0"/>
                      </a:endParaRPr>
                    </a:p>
                    <a:p>
                      <a:pPr marL="342900" marR="0" lvl="0" indent="-342900" algn="just" rtl="0">
                        <a:lnSpc>
                          <a:spcPct val="115000"/>
                        </a:lnSpc>
                        <a:spcBef>
                          <a:spcPts val="1800"/>
                        </a:spcBef>
                        <a:spcAft>
                          <a:spcPts val="0"/>
                        </a:spcAft>
                        <a:buClr>
                          <a:schemeClr val="dk1"/>
                        </a:buClr>
                        <a:buSzPts val="2000"/>
                        <a:buFont typeface="Noto Sans Symbols"/>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Percentage of probationers without violations</a:t>
                      </a:r>
                      <a:endParaRPr dirty="0">
                        <a:latin typeface="Calibri Light" panose="020F0302020204030204" pitchFamily="34" charset="0"/>
                        <a:cs typeface="Calibri Light" panose="020F0302020204030204" pitchFamily="34" charset="0"/>
                      </a:endParaRPr>
                    </a:p>
                    <a:p>
                      <a:pPr marL="342900" marR="0" lvl="0" indent="-342900" algn="just" rtl="0">
                        <a:lnSpc>
                          <a:spcPct val="115000"/>
                        </a:lnSpc>
                        <a:spcBef>
                          <a:spcPts val="1800"/>
                        </a:spcBef>
                        <a:spcAft>
                          <a:spcPts val="0"/>
                        </a:spcAft>
                        <a:buClr>
                          <a:schemeClr val="dk1"/>
                        </a:buClr>
                        <a:buSzPts val="2000"/>
                        <a:buFont typeface="Noto Sans Symbols"/>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Percentage increase of victims participating in Restorative Justice Programme</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txBody>
                  <a:tcPr marL="91450" marR="91450" marT="45725" marB="45725">
                    <a:solidFill>
                      <a:srgbClr val="C4E0B2"/>
                    </a:solidFill>
                  </a:tcPr>
                </a:tc>
                <a:extLst>
                  <a:ext uri="{0D108BD9-81ED-4DB2-BD59-A6C34878D82A}">
                    <a16:rowId xmlns:a16="http://schemas.microsoft.com/office/drawing/2014/main" val="10001"/>
                  </a:ext>
                </a:extLst>
              </a:tr>
            </a:tbl>
          </a:graphicData>
        </a:graphic>
      </p:graphicFrame>
      <p:sp>
        <p:nvSpPr>
          <p:cNvPr id="216" name="Google Shape;216;p19"/>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9"/>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218" name="Google Shape;218;p19"/>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12</a:t>
            </a:fld>
            <a:endParaRPr sz="1500" b="1">
              <a:solidFill>
                <a:srgbClr val="88888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0"/>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0"/>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5" name="Google Shape;225;p20"/>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13</a:t>
            </a:fld>
            <a:endParaRPr sz="1200" b="1">
              <a:solidFill>
                <a:srgbClr val="888888"/>
              </a:solidFill>
              <a:latin typeface="Calibri"/>
              <a:ea typeface="Calibri"/>
              <a:cs typeface="Calibri"/>
              <a:sym typeface="Calibri"/>
            </a:endParaRPr>
          </a:p>
        </p:txBody>
      </p:sp>
      <p:sp>
        <p:nvSpPr>
          <p:cNvPr id="226" name="Google Shape;226;p20"/>
          <p:cNvSpPr txBox="1">
            <a:spLocks noGrp="1"/>
          </p:cNvSpPr>
          <p:nvPr>
            <p:ph type="title"/>
          </p:nvPr>
        </p:nvSpPr>
        <p:spPr>
          <a:xfrm>
            <a:off x="627892" y="2055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PRIORITIES IN THE DEVELOPMENT AGENDA</a:t>
            </a:r>
            <a:endParaRPr/>
          </a:p>
        </p:txBody>
      </p:sp>
      <p:sp>
        <p:nvSpPr>
          <p:cNvPr id="227" name="Google Shape;227;p20"/>
          <p:cNvSpPr txBox="1"/>
          <p:nvPr/>
        </p:nvSpPr>
        <p:spPr>
          <a:xfrm>
            <a:off x="250553" y="1003954"/>
            <a:ext cx="10953522" cy="46482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2000"/>
              <a:buFont typeface="Arial"/>
              <a:buNone/>
            </a:pPr>
            <a:r>
              <a:rPr lang="en-ZA" sz="2000">
                <a:solidFill>
                  <a:schemeClr val="dk1"/>
                </a:solidFill>
                <a:latin typeface="Calibri Light" panose="020F0302020204030204" pitchFamily="34" charset="0"/>
                <a:ea typeface="Calibri"/>
                <a:cs typeface="Calibri Light" panose="020F0302020204030204" pitchFamily="34" charset="0"/>
                <a:sym typeface="Calibri"/>
              </a:rPr>
              <a:t>The Department contributes indirectly to the following priorities within the MTSF:</a:t>
            </a:r>
            <a:endParaRPr>
              <a:latin typeface="Calibri Light" panose="020F0302020204030204" pitchFamily="34" charset="0"/>
              <a:cs typeface="Calibri Light" panose="020F0302020204030204" pitchFamily="34" charset="0"/>
            </a:endParaRPr>
          </a:p>
          <a:p>
            <a:pPr marL="0" marR="0" lvl="0" indent="0" algn="just" rtl="0">
              <a:lnSpc>
                <a:spcPct val="115000"/>
              </a:lnSpc>
              <a:spcBef>
                <a:spcPts val="360"/>
              </a:spcBef>
              <a:spcAft>
                <a:spcPts val="0"/>
              </a:spcAft>
              <a:buClr>
                <a:schemeClr val="dk1"/>
              </a:buClr>
              <a:buSzPts val="1800"/>
              <a:buFont typeface="Arial"/>
              <a:buNone/>
            </a:pPr>
            <a:endParaRPr sz="1800">
              <a:solidFill>
                <a:srgbClr val="FF0000"/>
              </a:solidFill>
              <a:latin typeface="Calibri Light" panose="020F0302020204030204" pitchFamily="34" charset="0"/>
              <a:ea typeface="Calibri"/>
              <a:cs typeface="Calibri Light" panose="020F0302020204030204" pitchFamily="34" charset="0"/>
              <a:sym typeface="Calibri"/>
            </a:endParaRPr>
          </a:p>
        </p:txBody>
      </p:sp>
      <p:graphicFrame>
        <p:nvGraphicFramePr>
          <p:cNvPr id="228" name="Google Shape;228;p20"/>
          <p:cNvGraphicFramePr/>
          <p:nvPr>
            <p:extLst>
              <p:ext uri="{D42A27DB-BD31-4B8C-83A1-F6EECF244321}">
                <p14:modId xmlns:p14="http://schemas.microsoft.com/office/powerpoint/2010/main" val="3205568961"/>
              </p:ext>
            </p:extLst>
          </p:nvPr>
        </p:nvGraphicFramePr>
        <p:xfrm>
          <a:off x="322562" y="1438551"/>
          <a:ext cx="10809500" cy="4675805"/>
        </p:xfrm>
        <a:graphic>
          <a:graphicData uri="http://schemas.openxmlformats.org/drawingml/2006/table">
            <a:tbl>
              <a:tblPr firstRow="1" bandRow="1">
                <a:noFill/>
                <a:tableStyleId>{69FF5149-6265-44F7-A79E-6C607C0C7F42}</a:tableStyleId>
              </a:tblPr>
              <a:tblGrid>
                <a:gridCol w="6984775">
                  <a:extLst>
                    <a:ext uri="{9D8B030D-6E8A-4147-A177-3AD203B41FA5}">
                      <a16:colId xmlns:a16="http://schemas.microsoft.com/office/drawing/2014/main" val="20000"/>
                    </a:ext>
                  </a:extLst>
                </a:gridCol>
                <a:gridCol w="3824725">
                  <a:extLst>
                    <a:ext uri="{9D8B030D-6E8A-4147-A177-3AD203B41FA5}">
                      <a16:colId xmlns:a16="http://schemas.microsoft.com/office/drawing/2014/main" val="20001"/>
                    </a:ext>
                  </a:extLst>
                </a:gridCol>
              </a:tblGrid>
              <a:tr h="820075">
                <a:tc gridSpan="2">
                  <a:txBody>
                    <a:bodyPr/>
                    <a:lstStyle/>
                    <a:p>
                      <a:pPr marL="0" marR="0" lvl="0" indent="0" algn="l" rtl="0">
                        <a:lnSpc>
                          <a:spcPct val="107000"/>
                        </a:lnSpc>
                        <a:spcBef>
                          <a:spcPts val="0"/>
                        </a:spcBef>
                        <a:spcAft>
                          <a:spcPts val="0"/>
                        </a:spcAft>
                        <a:buNone/>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NDP Chapter 3: Economy and employment</a:t>
                      </a:r>
                      <a:endParaRPr dirty="0">
                        <a:latin typeface="Calibri Light" panose="020F0302020204030204" pitchFamily="34" charset="0"/>
                        <a:cs typeface="Calibri Light" panose="020F0302020204030204" pitchFamily="34" charset="0"/>
                      </a:endParaRPr>
                    </a:p>
                    <a:p>
                      <a:pPr marL="0" marR="0" lvl="0" indent="0" algn="l" rtl="0">
                        <a:lnSpc>
                          <a:spcPct val="107000"/>
                        </a:lnSpc>
                        <a:spcBef>
                          <a:spcPts val="600"/>
                        </a:spcBef>
                        <a:spcAft>
                          <a:spcPts val="0"/>
                        </a:spcAft>
                        <a:buNone/>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Priority 2: Economic transformation and job creation</a:t>
                      </a:r>
                      <a:endParaRPr dirty="0">
                        <a:latin typeface="Calibri Light" panose="020F0302020204030204" pitchFamily="34" charset="0"/>
                        <a:cs typeface="Calibri Light" panose="020F0302020204030204" pitchFamily="34" charset="0"/>
                      </a:endParaRPr>
                    </a:p>
                  </a:txBody>
                  <a:tcPr marL="91450" marR="91450" marT="45725" marB="45725">
                    <a:solidFill>
                      <a:srgbClr val="C4E0B2"/>
                    </a:solidFill>
                  </a:tcPr>
                </a:tc>
                <a:tc hMerge="1">
                  <a:txBody>
                    <a:bodyPr/>
                    <a:lstStyle/>
                    <a:p>
                      <a:endParaRPr lang="en-US"/>
                    </a:p>
                  </a:txBody>
                  <a:tcPr/>
                </a:tc>
                <a:extLst>
                  <a:ext uri="{0D108BD9-81ED-4DB2-BD59-A6C34878D82A}">
                    <a16:rowId xmlns:a16="http://schemas.microsoft.com/office/drawing/2014/main" val="10000"/>
                  </a:ext>
                </a:extLst>
              </a:tr>
              <a:tr h="3717550">
                <a:tc>
                  <a:txBody>
                    <a:bodyPr/>
                    <a:lstStyle/>
                    <a:p>
                      <a:pPr marL="0" marR="0" lvl="0" indent="0" algn="l" rtl="0">
                        <a:spcBef>
                          <a:spcPts val="0"/>
                        </a:spcBef>
                        <a:spcAft>
                          <a:spcPts val="0"/>
                        </a:spcAft>
                        <a:buNone/>
                      </a:pPr>
                      <a:r>
                        <a:rPr lang="en-ZA" sz="1900">
                          <a:solidFill>
                            <a:schemeClr val="dk1"/>
                          </a:solidFill>
                          <a:latin typeface="Calibri Light" panose="020F0302020204030204" pitchFamily="34" charset="0"/>
                          <a:ea typeface="Calibri"/>
                          <a:cs typeface="Calibri Light" panose="020F0302020204030204" pitchFamily="34" charset="0"/>
                          <a:sym typeface="Calibri"/>
                        </a:rPr>
                        <a:t>The Department will prioritise and enhance partnerships with tertiary institutions, government departments and other stakeholders (SETAs) in upskilling offenders, parolees and probations in programmes such as agriculture, so that those under the care of the Department can be self-sustainable and employable upon their lawful release. </a:t>
                      </a:r>
                      <a:endParaRPr>
                        <a:latin typeface="Calibri Light" panose="020F0302020204030204" pitchFamily="34" charset="0"/>
                        <a:cs typeface="Calibri Light" panose="020F0302020204030204" pitchFamily="34" charset="0"/>
                      </a:endParaRPr>
                    </a:p>
                    <a:p>
                      <a:pPr marL="0" marR="0" lvl="0" indent="0" algn="l" rtl="0">
                        <a:spcBef>
                          <a:spcPts val="0"/>
                        </a:spcBef>
                        <a:spcAft>
                          <a:spcPts val="0"/>
                        </a:spcAft>
                        <a:buNone/>
                      </a:pPr>
                      <a:endParaRPr sz="190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spcBef>
                          <a:spcPts val="0"/>
                        </a:spcBef>
                        <a:spcAft>
                          <a:spcPts val="0"/>
                        </a:spcAft>
                        <a:buNone/>
                      </a:pPr>
                      <a:r>
                        <a:rPr lang="en-ZA" sz="1900">
                          <a:solidFill>
                            <a:schemeClr val="dk1"/>
                          </a:solidFill>
                          <a:latin typeface="Calibri Light" panose="020F0302020204030204" pitchFamily="34" charset="0"/>
                          <a:ea typeface="Calibri"/>
                          <a:cs typeface="Calibri Light" panose="020F0302020204030204" pitchFamily="34" charset="0"/>
                          <a:sym typeface="Calibri"/>
                        </a:rPr>
                        <a:t>The Department will prioritise youth employment through its recruitment process and in doing so will make young people active participants in the South African economy.</a:t>
                      </a:r>
                      <a:endParaRPr>
                        <a:latin typeface="Calibri Light" panose="020F0302020204030204" pitchFamily="34" charset="0"/>
                        <a:cs typeface="Calibri Light" panose="020F0302020204030204" pitchFamily="34" charset="0"/>
                      </a:endParaRPr>
                    </a:p>
                    <a:p>
                      <a:pPr marL="0" marR="0" lvl="0" indent="0" algn="l" rtl="0">
                        <a:spcBef>
                          <a:spcPts val="0"/>
                        </a:spcBef>
                        <a:spcAft>
                          <a:spcPts val="0"/>
                        </a:spcAft>
                        <a:buNone/>
                      </a:pPr>
                      <a:endParaRPr sz="190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spcBef>
                          <a:spcPts val="0"/>
                        </a:spcBef>
                        <a:spcAft>
                          <a:spcPts val="0"/>
                        </a:spcAft>
                        <a:buNone/>
                      </a:pPr>
                      <a:r>
                        <a:rPr lang="en-ZA" sz="1900">
                          <a:solidFill>
                            <a:schemeClr val="dk1"/>
                          </a:solidFill>
                          <a:latin typeface="Calibri Light" panose="020F0302020204030204" pitchFamily="34" charset="0"/>
                          <a:ea typeface="Calibri"/>
                          <a:cs typeface="Calibri Light" panose="020F0302020204030204" pitchFamily="34" charset="0"/>
                          <a:sym typeface="Calibri"/>
                        </a:rPr>
                        <a:t> The Department remains committed to creating an environment to ensure that previously disadvantaged groups benefit from its preferential procurement policies.</a:t>
                      </a:r>
                      <a:endParaRPr sz="1900">
                        <a:solidFill>
                          <a:schemeClr val="dk1"/>
                        </a:solidFill>
                        <a:latin typeface="Calibri Light" panose="020F0302020204030204" pitchFamily="34" charset="0"/>
                        <a:ea typeface="Calibri"/>
                        <a:cs typeface="Calibri Light" panose="020F0302020204030204" pitchFamily="34" charset="0"/>
                        <a:sym typeface="Calibri"/>
                      </a:endParaRPr>
                    </a:p>
                  </a:txBody>
                  <a:tcPr marL="91450" marR="91450" marT="45725" marB="45725">
                    <a:solidFill>
                      <a:srgbClr val="C4E0B2"/>
                    </a:solidFill>
                  </a:tcPr>
                </a:tc>
                <a:tc>
                  <a:txBody>
                    <a:bodyPr/>
                    <a:lstStyle/>
                    <a:p>
                      <a:pPr marL="342900" marR="0" lvl="0" indent="-342900" algn="just" rtl="0">
                        <a:lnSpc>
                          <a:spcPct val="115000"/>
                        </a:lnSpc>
                        <a:spcBef>
                          <a:spcPts val="0"/>
                        </a:spcBef>
                        <a:spcAft>
                          <a:spcPts val="0"/>
                        </a:spcAft>
                        <a:buClr>
                          <a:schemeClr val="dk1"/>
                        </a:buClr>
                        <a:buSzPts val="1900"/>
                        <a:buFont typeface="Noto Sans Symbols"/>
                        <a:buChar char="∙"/>
                      </a:pPr>
                      <a:r>
                        <a:rPr lang="en-ZA" sz="1900" dirty="0">
                          <a:solidFill>
                            <a:schemeClr val="dk1"/>
                          </a:solidFill>
                          <a:latin typeface="Calibri Light" panose="020F0302020204030204" pitchFamily="34" charset="0"/>
                          <a:ea typeface="Calibri"/>
                          <a:cs typeface="Calibri Light" panose="020F0302020204030204" pitchFamily="34" charset="0"/>
                          <a:sym typeface="Calibri"/>
                        </a:rPr>
                        <a:t>Number of economic opportunities facilitated for parolees and probationers</a:t>
                      </a:r>
                      <a:endParaRPr dirty="0">
                        <a:latin typeface="Calibri Light" panose="020F0302020204030204" pitchFamily="34" charset="0"/>
                        <a:cs typeface="Calibri Light" panose="020F0302020204030204" pitchFamily="34" charset="0"/>
                      </a:endParaRPr>
                    </a:p>
                    <a:p>
                      <a:pPr marL="342900" marR="0" lvl="0" indent="-342900" algn="just" rtl="0">
                        <a:lnSpc>
                          <a:spcPct val="115000"/>
                        </a:lnSpc>
                        <a:spcBef>
                          <a:spcPts val="600"/>
                        </a:spcBef>
                        <a:spcAft>
                          <a:spcPts val="0"/>
                        </a:spcAft>
                        <a:buClr>
                          <a:schemeClr val="dk1"/>
                        </a:buClr>
                        <a:buSzPts val="1900"/>
                        <a:buFont typeface="Noto Sans Symbols"/>
                        <a:buChar char="∙"/>
                      </a:pPr>
                      <a:r>
                        <a:rPr lang="en-ZA" sz="1900" dirty="0">
                          <a:solidFill>
                            <a:schemeClr val="dk1"/>
                          </a:solidFill>
                          <a:latin typeface="Calibri Light" panose="020F0302020204030204" pitchFamily="34" charset="0"/>
                          <a:ea typeface="Calibri"/>
                          <a:cs typeface="Calibri Light" panose="020F0302020204030204" pitchFamily="34" charset="0"/>
                          <a:sym typeface="Calibri"/>
                        </a:rPr>
                        <a:t>Percentage of youth employed within the Department</a:t>
                      </a:r>
                      <a:endParaRPr dirty="0">
                        <a:latin typeface="Calibri Light" panose="020F0302020204030204" pitchFamily="34" charset="0"/>
                        <a:cs typeface="Calibri Light" panose="020F0302020204030204" pitchFamily="34" charset="0"/>
                      </a:endParaRPr>
                    </a:p>
                    <a:p>
                      <a:pPr marL="342900" marR="0" lvl="0" indent="-342900" algn="just" rtl="0">
                        <a:lnSpc>
                          <a:spcPct val="115000"/>
                        </a:lnSpc>
                        <a:spcBef>
                          <a:spcPts val="600"/>
                        </a:spcBef>
                        <a:spcAft>
                          <a:spcPts val="0"/>
                        </a:spcAft>
                        <a:buClr>
                          <a:schemeClr val="dk1"/>
                        </a:buClr>
                        <a:buSzPts val="1900"/>
                        <a:buFont typeface="Noto Sans Symbols"/>
                        <a:buChar char="∙"/>
                      </a:pPr>
                      <a:r>
                        <a:rPr lang="en-ZA" sz="1900" dirty="0">
                          <a:solidFill>
                            <a:schemeClr val="dk1"/>
                          </a:solidFill>
                          <a:latin typeface="Calibri Light" panose="020F0302020204030204" pitchFamily="34" charset="0"/>
                          <a:ea typeface="Calibri"/>
                          <a:cs typeface="Calibri Light" panose="020F0302020204030204" pitchFamily="34" charset="0"/>
                          <a:sym typeface="Calibri"/>
                        </a:rPr>
                        <a:t>Percentage compliance to the EE plan in the filling of positions</a:t>
                      </a:r>
                      <a:endParaRPr dirty="0">
                        <a:latin typeface="Calibri Light" panose="020F0302020204030204" pitchFamily="34" charset="0"/>
                        <a:cs typeface="Calibri Light" panose="020F0302020204030204" pitchFamily="34" charset="0"/>
                      </a:endParaRPr>
                    </a:p>
                    <a:p>
                      <a:pPr marL="342900" marR="0" lvl="0" indent="-342900" algn="just" rtl="0">
                        <a:lnSpc>
                          <a:spcPct val="115000"/>
                        </a:lnSpc>
                        <a:spcBef>
                          <a:spcPts val="600"/>
                        </a:spcBef>
                        <a:spcAft>
                          <a:spcPts val="0"/>
                        </a:spcAft>
                        <a:buClr>
                          <a:schemeClr val="dk1"/>
                        </a:buClr>
                        <a:buSzPts val="1900"/>
                        <a:buFont typeface="Noto Sans Symbols"/>
                        <a:buChar char="∙"/>
                      </a:pPr>
                      <a:r>
                        <a:rPr lang="en-ZA" sz="1900" dirty="0">
                          <a:solidFill>
                            <a:schemeClr val="dk1"/>
                          </a:solidFill>
                          <a:latin typeface="Calibri Light" panose="020F0302020204030204" pitchFamily="34" charset="0"/>
                          <a:ea typeface="Calibri"/>
                          <a:cs typeface="Calibri Light" panose="020F0302020204030204" pitchFamily="34" charset="0"/>
                          <a:sym typeface="Calibri"/>
                        </a:rPr>
                        <a:t>Percentage of tenders (above R30 mil) awarded to designated groups</a:t>
                      </a:r>
                      <a:endParaRPr sz="1900" dirty="0">
                        <a:solidFill>
                          <a:schemeClr val="dk1"/>
                        </a:solidFill>
                        <a:latin typeface="Calibri Light" panose="020F0302020204030204" pitchFamily="34" charset="0"/>
                        <a:ea typeface="Calibri"/>
                        <a:cs typeface="Calibri Light" panose="020F0302020204030204" pitchFamily="34" charset="0"/>
                        <a:sym typeface="Calibri"/>
                      </a:endParaRPr>
                    </a:p>
                  </a:txBody>
                  <a:tcPr marL="91450" marR="91450" marT="45725" marB="45725">
                    <a:solidFill>
                      <a:srgbClr val="C4E0B2"/>
                    </a:solidFill>
                  </a:tcPr>
                </a:tc>
                <a:extLst>
                  <a:ext uri="{0D108BD9-81ED-4DB2-BD59-A6C34878D82A}">
                    <a16:rowId xmlns:a16="http://schemas.microsoft.com/office/drawing/2014/main" val="10001"/>
                  </a:ext>
                </a:extLst>
              </a:tr>
            </a:tbl>
          </a:graphicData>
        </a:graphic>
      </p:graphicFrame>
      <p:sp>
        <p:nvSpPr>
          <p:cNvPr id="229" name="Google Shape;229;p20"/>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0"/>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231" name="Google Shape;231;p20"/>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13</a:t>
            </a:fld>
            <a:endParaRPr sz="1500" b="1">
              <a:solidFill>
                <a:srgbClr val="88888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1"/>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1"/>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8" name="Google Shape;238;p21"/>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14</a:t>
            </a:fld>
            <a:endParaRPr sz="1200" b="1">
              <a:solidFill>
                <a:srgbClr val="888888"/>
              </a:solidFill>
              <a:latin typeface="Calibri"/>
              <a:ea typeface="Calibri"/>
              <a:cs typeface="Calibri"/>
              <a:sym typeface="Calibri"/>
            </a:endParaRPr>
          </a:p>
        </p:txBody>
      </p:sp>
      <p:sp>
        <p:nvSpPr>
          <p:cNvPr id="239" name="Google Shape;239;p21"/>
          <p:cNvSpPr txBox="1">
            <a:spLocks noGrp="1"/>
          </p:cNvSpPr>
          <p:nvPr>
            <p:ph type="title"/>
          </p:nvPr>
        </p:nvSpPr>
        <p:spPr>
          <a:xfrm>
            <a:off x="627892" y="1928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PRIORITIES IN THE DEVELOPMENT AGENDA</a:t>
            </a:r>
            <a:endParaRPr/>
          </a:p>
        </p:txBody>
      </p:sp>
      <p:sp>
        <p:nvSpPr>
          <p:cNvPr id="240" name="Google Shape;240;p21"/>
          <p:cNvSpPr txBox="1"/>
          <p:nvPr/>
        </p:nvSpPr>
        <p:spPr>
          <a:xfrm>
            <a:off x="250553" y="877043"/>
            <a:ext cx="10953522" cy="46482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2000"/>
              <a:buFont typeface="Arial"/>
              <a:buNone/>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Department contributes indirectly to the following priorities within the MTSF:</a:t>
            </a:r>
            <a:endParaRPr dirty="0">
              <a:latin typeface="Calibri Light" panose="020F0302020204030204" pitchFamily="34" charset="0"/>
              <a:cs typeface="Calibri Light" panose="020F0302020204030204" pitchFamily="34" charset="0"/>
            </a:endParaRPr>
          </a:p>
          <a:p>
            <a:pPr marL="0" marR="0" lvl="0" indent="0" algn="just" rtl="0">
              <a:lnSpc>
                <a:spcPct val="115000"/>
              </a:lnSpc>
              <a:spcBef>
                <a:spcPts val="360"/>
              </a:spcBef>
              <a:spcAft>
                <a:spcPts val="0"/>
              </a:spcAft>
              <a:buClr>
                <a:schemeClr val="dk1"/>
              </a:buClr>
              <a:buSzPts val="1800"/>
              <a:buFont typeface="Arial"/>
              <a:buNone/>
            </a:pPr>
            <a:endParaRPr sz="1800" dirty="0">
              <a:solidFill>
                <a:srgbClr val="FF0000"/>
              </a:solidFill>
              <a:latin typeface="Calibri Light" panose="020F0302020204030204" pitchFamily="34" charset="0"/>
              <a:ea typeface="Calibri"/>
              <a:cs typeface="Calibri Light" panose="020F0302020204030204" pitchFamily="34" charset="0"/>
              <a:sym typeface="Calibri"/>
            </a:endParaRPr>
          </a:p>
        </p:txBody>
      </p:sp>
      <p:graphicFrame>
        <p:nvGraphicFramePr>
          <p:cNvPr id="241" name="Google Shape;241;p21"/>
          <p:cNvGraphicFramePr/>
          <p:nvPr>
            <p:extLst>
              <p:ext uri="{D42A27DB-BD31-4B8C-83A1-F6EECF244321}">
                <p14:modId xmlns:p14="http://schemas.microsoft.com/office/powerpoint/2010/main" val="3704268860"/>
              </p:ext>
            </p:extLst>
          </p:nvPr>
        </p:nvGraphicFramePr>
        <p:xfrm>
          <a:off x="294392" y="1287928"/>
          <a:ext cx="10881500" cy="4787650"/>
        </p:xfrm>
        <a:graphic>
          <a:graphicData uri="http://schemas.openxmlformats.org/drawingml/2006/table">
            <a:tbl>
              <a:tblPr firstRow="1" bandRow="1">
                <a:noFill/>
                <a:tableStyleId>{69FF5149-6265-44F7-A79E-6C607C0C7F42}</a:tableStyleId>
              </a:tblPr>
              <a:tblGrid>
                <a:gridCol w="6016475">
                  <a:extLst>
                    <a:ext uri="{9D8B030D-6E8A-4147-A177-3AD203B41FA5}">
                      <a16:colId xmlns:a16="http://schemas.microsoft.com/office/drawing/2014/main" val="20000"/>
                    </a:ext>
                  </a:extLst>
                </a:gridCol>
                <a:gridCol w="4865025">
                  <a:extLst>
                    <a:ext uri="{9D8B030D-6E8A-4147-A177-3AD203B41FA5}">
                      <a16:colId xmlns:a16="http://schemas.microsoft.com/office/drawing/2014/main" val="20001"/>
                    </a:ext>
                  </a:extLst>
                </a:gridCol>
              </a:tblGrid>
              <a:tr h="1312150">
                <a:tc gridSpan="2">
                  <a:txBody>
                    <a:bodyPr/>
                    <a:lstStyle/>
                    <a:p>
                      <a:pPr marL="0" marR="0" lvl="0" indent="0" algn="l" rtl="0">
                        <a:lnSpc>
                          <a:spcPct val="107000"/>
                        </a:lnSpc>
                        <a:spcBef>
                          <a:spcPts val="0"/>
                        </a:spcBef>
                        <a:spcAft>
                          <a:spcPts val="0"/>
                        </a:spcAft>
                        <a:buNone/>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NDP Chapter 9: Improving education, innovation and training</a:t>
                      </a:r>
                      <a:endParaRPr dirty="0">
                        <a:latin typeface="Calibri Light" panose="020F0302020204030204" pitchFamily="34" charset="0"/>
                        <a:cs typeface="Calibri Light" panose="020F0302020204030204" pitchFamily="34" charset="0"/>
                      </a:endParaRPr>
                    </a:p>
                    <a:p>
                      <a:pPr marL="0" marR="0" lvl="0" indent="0" algn="l" rtl="0">
                        <a:lnSpc>
                          <a:spcPct val="107000"/>
                        </a:lnSpc>
                        <a:spcBef>
                          <a:spcPts val="600"/>
                        </a:spcBef>
                        <a:spcAft>
                          <a:spcPts val="0"/>
                        </a:spcAft>
                        <a:buNone/>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NDP Chapter 10: Promoting health</a:t>
                      </a:r>
                      <a:endParaRPr dirty="0">
                        <a:latin typeface="Calibri Light" panose="020F0302020204030204" pitchFamily="34" charset="0"/>
                        <a:cs typeface="Calibri Light" panose="020F0302020204030204" pitchFamily="34" charset="0"/>
                      </a:endParaRPr>
                    </a:p>
                    <a:p>
                      <a:pPr marL="0" marR="0" lvl="0" indent="0" algn="l" rtl="0">
                        <a:lnSpc>
                          <a:spcPct val="107000"/>
                        </a:lnSpc>
                        <a:spcBef>
                          <a:spcPts val="600"/>
                        </a:spcBef>
                        <a:spcAft>
                          <a:spcPts val="0"/>
                        </a:spcAft>
                        <a:buNone/>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Priority 3: Education, skills and health</a:t>
                      </a:r>
                      <a:endParaRPr dirty="0">
                        <a:latin typeface="Calibri Light" panose="020F0302020204030204" pitchFamily="34" charset="0"/>
                        <a:cs typeface="Calibri Light" panose="020F0302020204030204" pitchFamily="34" charset="0"/>
                      </a:endParaRPr>
                    </a:p>
                  </a:txBody>
                  <a:tcPr marL="91450" marR="91450" marT="45725" marB="45725">
                    <a:solidFill>
                      <a:srgbClr val="C4E0B2"/>
                    </a:solidFill>
                  </a:tcPr>
                </a:tc>
                <a:tc hMerge="1">
                  <a:txBody>
                    <a:bodyPr/>
                    <a:lstStyle/>
                    <a:p>
                      <a:endParaRPr lang="en-US"/>
                    </a:p>
                  </a:txBody>
                  <a:tcPr/>
                </a:tc>
                <a:extLst>
                  <a:ext uri="{0D108BD9-81ED-4DB2-BD59-A6C34878D82A}">
                    <a16:rowId xmlns:a16="http://schemas.microsoft.com/office/drawing/2014/main" val="10000"/>
                  </a:ext>
                </a:extLst>
              </a:tr>
              <a:tr h="3475500">
                <a:tc>
                  <a:txBody>
                    <a:bodyPr/>
                    <a:lstStyle/>
                    <a:p>
                      <a:pPr marL="0" marR="0" lvl="0" indent="0" algn="l" rtl="0">
                        <a:spcBef>
                          <a:spcPts val="0"/>
                        </a:spcBef>
                        <a:spcAft>
                          <a:spcPts val="0"/>
                        </a:spcAft>
                        <a:buNone/>
                      </a:pPr>
                      <a:r>
                        <a:rPr lang="en-ZA" sz="2000">
                          <a:solidFill>
                            <a:schemeClr val="dk1"/>
                          </a:solidFill>
                          <a:latin typeface="Calibri Light" panose="020F0302020204030204" pitchFamily="34" charset="0"/>
                          <a:ea typeface="Calibri"/>
                          <a:cs typeface="Calibri Light" panose="020F0302020204030204" pitchFamily="34" charset="0"/>
                          <a:sym typeface="Calibri"/>
                        </a:rPr>
                        <a:t>The aim of needs-based rehabilitation is to influence the offender to adopt positive and appropriate norms and values, alternative social interaction options, develop life-skills as well as social and employment-related skills in order to equip him/her holistically and thus eliminate the tendency to return to crime.  The rehabilitation programme provides, short and long term skills programmes to offenders in preparation for their successful reintegration and contribution to the economy of the country.</a:t>
                      </a:r>
                      <a:endParaRPr sz="2000">
                        <a:solidFill>
                          <a:schemeClr val="dk1"/>
                        </a:solidFill>
                        <a:latin typeface="Calibri Light" panose="020F0302020204030204" pitchFamily="34" charset="0"/>
                        <a:ea typeface="Calibri"/>
                        <a:cs typeface="Calibri Light" panose="020F0302020204030204" pitchFamily="34" charset="0"/>
                        <a:sym typeface="Calibri"/>
                      </a:endParaRPr>
                    </a:p>
                  </a:txBody>
                  <a:tcPr marL="91450" marR="91450" marT="45725" marB="45725">
                    <a:solidFill>
                      <a:srgbClr val="C4E0B2"/>
                    </a:solidFill>
                  </a:tcPr>
                </a:tc>
                <a:tc>
                  <a:txBody>
                    <a:bodyPr/>
                    <a:lstStyle/>
                    <a:p>
                      <a:pPr marL="342900" marR="0" lvl="0" indent="-342900" algn="just" rtl="0">
                        <a:lnSpc>
                          <a:spcPct val="115000"/>
                        </a:lnSpc>
                        <a:spcBef>
                          <a:spcPts val="0"/>
                        </a:spcBef>
                        <a:spcAft>
                          <a:spcPts val="0"/>
                        </a:spcAft>
                        <a:buClr>
                          <a:schemeClr val="dk1"/>
                        </a:buClr>
                        <a:buSzPts val="2000"/>
                        <a:buFont typeface="Noto Sans Symbols"/>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Percentage of sentenced offenders with Correctional Sentence Plans who completed correctional programmes</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342900" marR="0" lvl="0" indent="-342900" algn="just" rtl="0">
                        <a:lnSpc>
                          <a:spcPct val="115000"/>
                        </a:lnSpc>
                        <a:spcBef>
                          <a:spcPts val="600"/>
                        </a:spcBef>
                        <a:spcAft>
                          <a:spcPts val="0"/>
                        </a:spcAft>
                        <a:buClr>
                          <a:schemeClr val="dk1"/>
                        </a:buClr>
                        <a:buSzPts val="2000"/>
                        <a:buFont typeface="Noto Sans Symbols"/>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Percentages of offenders participating in Long  Occupational Skills programmes</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342900" marR="0" lvl="0" indent="-342900" algn="just" rtl="0">
                        <a:lnSpc>
                          <a:spcPct val="115000"/>
                        </a:lnSpc>
                        <a:spcBef>
                          <a:spcPts val="600"/>
                        </a:spcBef>
                        <a:spcAft>
                          <a:spcPts val="0"/>
                        </a:spcAft>
                        <a:buClr>
                          <a:schemeClr val="dk1"/>
                        </a:buClr>
                        <a:buSzPts val="2000"/>
                        <a:buFont typeface="Noto Sans Symbols"/>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Percentages of offenders participating in short Occupational Skills programmes</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342900" marR="0" lvl="0" indent="-342900" algn="just" rtl="0">
                        <a:lnSpc>
                          <a:spcPct val="115000"/>
                        </a:lnSpc>
                        <a:spcBef>
                          <a:spcPts val="600"/>
                        </a:spcBef>
                        <a:spcAft>
                          <a:spcPts val="0"/>
                        </a:spcAft>
                        <a:buClr>
                          <a:schemeClr val="dk1"/>
                        </a:buClr>
                        <a:buSzPts val="2000"/>
                        <a:buFont typeface="Noto Sans Symbols"/>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Percentage of offenders participating in TVET College Programmes </a:t>
                      </a:r>
                      <a:endParaRPr dirty="0">
                        <a:latin typeface="Calibri Light" panose="020F0302020204030204" pitchFamily="34" charset="0"/>
                        <a:cs typeface="Calibri Light" panose="020F0302020204030204" pitchFamily="34" charset="0"/>
                      </a:endParaRPr>
                    </a:p>
                  </a:txBody>
                  <a:tcPr marL="91450" marR="91450" marT="45725" marB="45725">
                    <a:solidFill>
                      <a:srgbClr val="C4E0B2"/>
                    </a:solidFill>
                  </a:tcPr>
                </a:tc>
                <a:extLst>
                  <a:ext uri="{0D108BD9-81ED-4DB2-BD59-A6C34878D82A}">
                    <a16:rowId xmlns:a16="http://schemas.microsoft.com/office/drawing/2014/main" val="10001"/>
                  </a:ext>
                </a:extLst>
              </a:tr>
            </a:tbl>
          </a:graphicData>
        </a:graphic>
      </p:graphicFrame>
      <p:sp>
        <p:nvSpPr>
          <p:cNvPr id="242" name="Google Shape;242;p21"/>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1"/>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244" name="Google Shape;244;p21"/>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14</a:t>
            </a:fld>
            <a:endParaRPr sz="1500" b="1">
              <a:solidFill>
                <a:srgbClr val="88888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2"/>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1" name="Google Shape;251;p22"/>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15</a:t>
            </a:fld>
            <a:endParaRPr sz="1200" b="1">
              <a:solidFill>
                <a:srgbClr val="888888"/>
              </a:solidFill>
              <a:latin typeface="Calibri"/>
              <a:ea typeface="Calibri"/>
              <a:cs typeface="Calibri"/>
              <a:sym typeface="Calibri"/>
            </a:endParaRPr>
          </a:p>
        </p:txBody>
      </p:sp>
      <p:sp>
        <p:nvSpPr>
          <p:cNvPr id="252" name="Google Shape;252;p22"/>
          <p:cNvSpPr txBox="1">
            <a:spLocks noGrp="1"/>
          </p:cNvSpPr>
          <p:nvPr>
            <p:ph type="title"/>
          </p:nvPr>
        </p:nvSpPr>
        <p:spPr>
          <a:xfrm>
            <a:off x="627892" y="2055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PRIORITIES IN THE DEVELOPMENT AGENDA</a:t>
            </a:r>
            <a:endParaRPr/>
          </a:p>
        </p:txBody>
      </p:sp>
      <p:sp>
        <p:nvSpPr>
          <p:cNvPr id="253" name="Google Shape;253;p22"/>
          <p:cNvSpPr txBox="1"/>
          <p:nvPr/>
        </p:nvSpPr>
        <p:spPr>
          <a:xfrm>
            <a:off x="6371233" y="959963"/>
            <a:ext cx="4904850" cy="5204099"/>
          </a:xfrm>
          <a:prstGeom prst="rect">
            <a:avLst/>
          </a:prstGeom>
          <a:noFill/>
          <a:ln>
            <a:noFill/>
          </a:ln>
        </p:spPr>
        <p:txBody>
          <a:bodyPr spcFirstLastPara="1" wrap="square" lIns="91425" tIns="45700" rIns="91425" bIns="45700" anchor="t" anchorCtr="0">
            <a:noAutofit/>
          </a:bodyPr>
          <a:lstStyle/>
          <a:p>
            <a:pPr marL="355600" marR="0" lvl="0" indent="0" algn="just" rtl="0">
              <a:lnSpc>
                <a:spcPct val="110000"/>
              </a:lnSpc>
              <a:spcBef>
                <a:spcPts val="0"/>
              </a:spcBef>
              <a:spcAft>
                <a:spcPts val="0"/>
              </a:spcAft>
              <a:buClr>
                <a:schemeClr val="dk1"/>
              </a:buClr>
              <a:buSzPts val="1700"/>
              <a:buFont typeface="Arial"/>
              <a:buNone/>
            </a:pPr>
            <a:r>
              <a:rPr lang="en-ZA" sz="1700" dirty="0">
                <a:solidFill>
                  <a:schemeClr val="dk1"/>
                </a:solidFill>
                <a:latin typeface="Calibri Light" panose="020F0302020204030204" pitchFamily="34" charset="0"/>
                <a:ea typeface="Calibri"/>
                <a:cs typeface="Calibri Light" panose="020F0302020204030204" pitchFamily="34" charset="0"/>
                <a:sym typeface="Calibri"/>
              </a:rPr>
              <a:t>The Department has the role to play in both the front and the back-end of the value chain.  The front end includes the detention of remand detainees and the management of accused placed under supervision by the correctional official in line with section 62(f) of the Criminal Procedure Act.  The back end entails the implementation of court sentences through the detention of sentenced offenders. The implementation of the Criminal Justice Strategy (CJS) will modernise the data collation and management systems across the Cluster to improve the efficiency and effectiveness of the CJS processes. In order to support economic growth and recovery post COVID-19, the safety and security of the people in South Africa becomes critical to ensure the authority of the State and to provide confidence to investors. </a:t>
            </a:r>
            <a:endParaRPr sz="1700" dirty="0">
              <a:solidFill>
                <a:schemeClr val="dk1"/>
              </a:solidFill>
              <a:latin typeface="Calibri Light" panose="020F0302020204030204" pitchFamily="34" charset="0"/>
              <a:ea typeface="Calibri"/>
              <a:cs typeface="Calibri Light" panose="020F0302020204030204" pitchFamily="34" charset="0"/>
              <a:sym typeface="Calibri"/>
            </a:endParaRPr>
          </a:p>
          <a:p>
            <a:pPr marL="355600" marR="0" lvl="0" indent="0" algn="just" rtl="0">
              <a:spcBef>
                <a:spcPts val="0"/>
              </a:spcBef>
              <a:spcAft>
                <a:spcPts val="0"/>
              </a:spcAft>
              <a:buClr>
                <a:schemeClr val="dk1"/>
              </a:buClr>
              <a:buSzPts val="1700"/>
              <a:buFont typeface="Arial"/>
              <a:buNone/>
            </a:pPr>
            <a:endParaRPr sz="1700"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254" name="Google Shape;254;p22"/>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2"/>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256" name="Google Shape;256;p22"/>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15</a:t>
            </a:fld>
            <a:endParaRPr sz="1500" b="1">
              <a:solidFill>
                <a:srgbClr val="888888"/>
              </a:solidFill>
            </a:endParaRPr>
          </a:p>
        </p:txBody>
      </p:sp>
      <p:pic>
        <p:nvPicPr>
          <p:cNvPr id="257" name="Google Shape;257;p22"/>
          <p:cNvPicPr preferRelativeResize="0"/>
          <p:nvPr/>
        </p:nvPicPr>
        <p:blipFill rotWithShape="1">
          <a:blip r:embed="rId3">
            <a:alphaModFix/>
          </a:blip>
          <a:srcRect/>
          <a:stretch/>
        </p:blipFill>
        <p:spPr>
          <a:xfrm>
            <a:off x="250553" y="1557586"/>
            <a:ext cx="6336704" cy="4032448"/>
          </a:xfrm>
          <a:prstGeom prst="rect">
            <a:avLst/>
          </a:prstGeom>
          <a:noFill/>
          <a:ln>
            <a:noFill/>
          </a:ln>
        </p:spPr>
      </p:pic>
      <p:sp>
        <p:nvSpPr>
          <p:cNvPr id="258" name="Google Shape;258;p22"/>
          <p:cNvSpPr txBox="1"/>
          <p:nvPr/>
        </p:nvSpPr>
        <p:spPr>
          <a:xfrm>
            <a:off x="538585" y="909165"/>
            <a:ext cx="4752528" cy="425501"/>
          </a:xfrm>
          <a:prstGeom prst="rect">
            <a:avLst/>
          </a:prstGeom>
          <a:noFill/>
          <a:ln>
            <a:noFill/>
          </a:ln>
        </p:spPr>
        <p:txBody>
          <a:bodyPr spcFirstLastPara="1" wrap="square" lIns="91425" tIns="45700" rIns="91425" bIns="45700" anchor="t" anchorCtr="0">
            <a:noAutofit/>
          </a:bodyPr>
          <a:lstStyle/>
          <a:p>
            <a:pPr marL="355600" marR="0" lvl="0" indent="-355600" algn="just" rtl="0">
              <a:lnSpc>
                <a:spcPct val="115000"/>
              </a:lnSpc>
              <a:spcBef>
                <a:spcPts val="0"/>
              </a:spcBef>
              <a:spcAft>
                <a:spcPts val="0"/>
              </a:spcAft>
              <a:buClr>
                <a:srgbClr val="000000"/>
              </a:buClr>
              <a:buSzPts val="2000"/>
              <a:buFont typeface="Arial"/>
              <a:buAutoNum type="arabicPeriod" startAt="5"/>
            </a:pPr>
            <a:r>
              <a:rPr lang="en-ZA" sz="2000" b="1">
                <a:solidFill>
                  <a:srgbClr val="000000"/>
                </a:solidFill>
                <a:latin typeface="Calibri"/>
                <a:ea typeface="Calibri"/>
                <a:cs typeface="Calibri"/>
                <a:sym typeface="Calibri"/>
              </a:rPr>
              <a:t>Integrated Criminal Justice Strategy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3"/>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65" name="Google Shape;265;p23"/>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16</a:t>
            </a:fld>
            <a:endParaRPr sz="1200" b="1">
              <a:solidFill>
                <a:srgbClr val="888888"/>
              </a:solidFill>
              <a:latin typeface="Calibri"/>
              <a:ea typeface="Calibri"/>
              <a:cs typeface="Calibri"/>
              <a:sym typeface="Calibri"/>
            </a:endParaRPr>
          </a:p>
        </p:txBody>
      </p:sp>
      <p:sp>
        <p:nvSpPr>
          <p:cNvPr id="266" name="Google Shape;266;p23"/>
          <p:cNvSpPr txBox="1">
            <a:spLocks noGrp="1"/>
          </p:cNvSpPr>
          <p:nvPr>
            <p:ph type="title"/>
          </p:nvPr>
        </p:nvSpPr>
        <p:spPr>
          <a:xfrm>
            <a:off x="627892" y="2182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INSTITUTIONAL POLICIES AND STRATEGIES</a:t>
            </a:r>
            <a:endParaRPr/>
          </a:p>
        </p:txBody>
      </p:sp>
      <p:sp>
        <p:nvSpPr>
          <p:cNvPr id="267" name="Google Shape;267;p23"/>
          <p:cNvSpPr txBox="1"/>
          <p:nvPr/>
        </p:nvSpPr>
        <p:spPr>
          <a:xfrm>
            <a:off x="322561" y="1197546"/>
            <a:ext cx="10881514" cy="4648200"/>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15000"/>
              </a:lnSpc>
              <a:spcBef>
                <a:spcPts val="0"/>
              </a:spcBef>
              <a:spcAft>
                <a:spcPts val="0"/>
              </a:spcAft>
              <a:buClr>
                <a:schemeClr val="dk1"/>
              </a:buClr>
              <a:buSzPts val="2000"/>
              <a:buFont typeface="Calibri"/>
              <a:buAutoNum type="arabicPeriod"/>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Department’s policy and strategy review is informed by new and amended legislation, regulations, standards and best practices such as The Mandela Rules (also known as the Standard Minimum Rules for the Treatment of Prisoners) which are a set of universally acknowledged minimum standards for the treatment of prisoners to which member states of the United Nations committed themselves. </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457200" marR="0" lvl="0" indent="-457200" algn="just" rtl="0">
              <a:lnSpc>
                <a:spcPct val="115000"/>
              </a:lnSpc>
              <a:spcBef>
                <a:spcPts val="400"/>
              </a:spcBef>
              <a:spcAft>
                <a:spcPts val="0"/>
              </a:spcAft>
              <a:buClr>
                <a:schemeClr val="dk1"/>
              </a:buClr>
              <a:buSzPts val="2000"/>
              <a:buFont typeface="Calibri"/>
              <a:buAutoNum type="arabicPeriod"/>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Department’s response to COVID-19 has significantly changed the operating environment in order to protect populations inside and outside of correctional facilities.  These changes will require a review of relevant strategies, policies and standard operating procedures (SOPs). </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457200" marR="0" lvl="0" indent="-457200" algn="just" rtl="0">
              <a:lnSpc>
                <a:spcPct val="115000"/>
              </a:lnSpc>
              <a:spcBef>
                <a:spcPts val="400"/>
              </a:spcBef>
              <a:spcAft>
                <a:spcPts val="0"/>
              </a:spcAft>
              <a:buClr>
                <a:schemeClr val="dk1"/>
              </a:buClr>
              <a:buSzPts val="2000"/>
              <a:buFont typeface="Calibri"/>
              <a:buAutoNum type="arabicPeriod"/>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While the Department develops and administers its own policy framework, there are planned external legislative, policy, and regulatory reviews, applicable to the sector at large that have a direct or indirect bearing on the operations of the Department which will require the participation of the Department.</a:t>
            </a:r>
            <a:endParaRPr sz="2000" dirty="0">
              <a:solidFill>
                <a:srgbClr val="FF0000"/>
              </a:solidFill>
              <a:latin typeface="Calibri Light" panose="020F0302020204030204" pitchFamily="34" charset="0"/>
              <a:ea typeface="Calibri"/>
              <a:cs typeface="Calibri Light" panose="020F0302020204030204" pitchFamily="34" charset="0"/>
              <a:sym typeface="Calibri"/>
            </a:endParaRPr>
          </a:p>
        </p:txBody>
      </p:sp>
      <p:sp>
        <p:nvSpPr>
          <p:cNvPr id="268" name="Google Shape;268;p23"/>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270" name="Google Shape;270;p23"/>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16</a:t>
            </a:fld>
            <a:endParaRPr sz="1500" b="1">
              <a:solidFill>
                <a:srgbClr val="888888"/>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p24"/>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4"/>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7" name="Google Shape;277;p24"/>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17</a:t>
            </a:fld>
            <a:endParaRPr sz="1200" b="1">
              <a:solidFill>
                <a:srgbClr val="888888"/>
              </a:solidFill>
              <a:latin typeface="Calibri"/>
              <a:ea typeface="Calibri"/>
              <a:cs typeface="Calibri"/>
              <a:sym typeface="Calibri"/>
            </a:endParaRPr>
          </a:p>
        </p:txBody>
      </p:sp>
      <p:sp>
        <p:nvSpPr>
          <p:cNvPr id="278" name="Google Shape;278;p24"/>
          <p:cNvSpPr txBox="1">
            <a:spLocks noGrp="1"/>
          </p:cNvSpPr>
          <p:nvPr>
            <p:ph type="title"/>
          </p:nvPr>
        </p:nvSpPr>
        <p:spPr>
          <a:xfrm>
            <a:off x="627892" y="2182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RELEVANT COURT RULINGS</a:t>
            </a:r>
            <a:endParaRPr/>
          </a:p>
        </p:txBody>
      </p:sp>
      <p:graphicFrame>
        <p:nvGraphicFramePr>
          <p:cNvPr id="279" name="Google Shape;279;p24"/>
          <p:cNvGraphicFramePr/>
          <p:nvPr/>
        </p:nvGraphicFramePr>
        <p:xfrm>
          <a:off x="466577" y="1062414"/>
          <a:ext cx="10657200" cy="3289048"/>
        </p:xfrm>
        <a:graphic>
          <a:graphicData uri="http://schemas.openxmlformats.org/drawingml/2006/table">
            <a:tbl>
              <a:tblPr firstRow="1" firstCol="1" bandRow="1">
                <a:noFill/>
                <a:tableStyleId>{69FF5149-6265-44F7-A79E-6C607C0C7F42}</a:tableStyleId>
              </a:tblPr>
              <a:tblGrid>
                <a:gridCol w="1944225">
                  <a:extLst>
                    <a:ext uri="{9D8B030D-6E8A-4147-A177-3AD203B41FA5}">
                      <a16:colId xmlns:a16="http://schemas.microsoft.com/office/drawing/2014/main" val="20000"/>
                    </a:ext>
                  </a:extLst>
                </a:gridCol>
                <a:gridCol w="8712975">
                  <a:extLst>
                    <a:ext uri="{9D8B030D-6E8A-4147-A177-3AD203B41FA5}">
                      <a16:colId xmlns:a16="http://schemas.microsoft.com/office/drawing/2014/main" val="20001"/>
                    </a:ext>
                  </a:extLst>
                </a:gridCol>
              </a:tblGrid>
              <a:tr h="495175">
                <a:tc>
                  <a:txBody>
                    <a:bodyPr/>
                    <a:lstStyle/>
                    <a:p>
                      <a:pPr marL="0" marR="0" lvl="0" indent="0" algn="l" rtl="0">
                        <a:lnSpc>
                          <a:spcPct val="107000"/>
                        </a:lnSpc>
                        <a:spcBef>
                          <a:spcPts val="0"/>
                        </a:spcBef>
                        <a:spcAft>
                          <a:spcPts val="0"/>
                        </a:spcAft>
                        <a:buNone/>
                      </a:pPr>
                      <a:r>
                        <a:rPr lang="en-ZA" sz="1800" dirty="0"/>
                        <a:t>Case Number: </a:t>
                      </a:r>
                      <a:endParaRPr sz="1800" dirty="0">
                        <a:solidFill>
                          <a:schemeClr val="dk1"/>
                        </a:solidFill>
                        <a:latin typeface="Calibri"/>
                        <a:ea typeface="Calibri"/>
                        <a:cs typeface="Calibri"/>
                        <a:sym typeface="Calibri"/>
                      </a:endParaRPr>
                    </a:p>
                  </a:txBody>
                  <a:tcPr marL="32525" marR="32525" marT="0" marB="0"/>
                </a:tc>
                <a:tc>
                  <a:txBody>
                    <a:bodyPr/>
                    <a:lstStyle/>
                    <a:p>
                      <a:pPr marL="0" marR="0" lvl="0" indent="0" algn="just" rtl="0">
                        <a:lnSpc>
                          <a:spcPct val="107000"/>
                        </a:lnSpc>
                        <a:spcBef>
                          <a:spcPts val="0"/>
                        </a:spcBef>
                        <a:spcAft>
                          <a:spcPts val="0"/>
                        </a:spcAft>
                        <a:buNone/>
                      </a:pPr>
                      <a:r>
                        <a:rPr lang="en-ZA" sz="1800"/>
                        <a:t>CCT 44/18</a:t>
                      </a:r>
                      <a:endParaRPr sz="1800">
                        <a:solidFill>
                          <a:schemeClr val="dk1"/>
                        </a:solidFill>
                        <a:latin typeface="Calibri"/>
                        <a:ea typeface="Calibri"/>
                        <a:cs typeface="Calibri"/>
                        <a:sym typeface="Calibri"/>
                      </a:endParaRPr>
                    </a:p>
                  </a:txBody>
                  <a:tcPr marL="32525" marR="32525" marT="0" marB="0"/>
                </a:tc>
                <a:extLst>
                  <a:ext uri="{0D108BD9-81ED-4DB2-BD59-A6C34878D82A}">
                    <a16:rowId xmlns:a16="http://schemas.microsoft.com/office/drawing/2014/main" val="10000"/>
                  </a:ext>
                </a:extLst>
              </a:tr>
              <a:tr h="2781500">
                <a:tc>
                  <a:txBody>
                    <a:bodyPr/>
                    <a:lstStyle/>
                    <a:p>
                      <a:pPr marL="0" marR="0" lvl="0" indent="0" algn="l" rtl="0">
                        <a:lnSpc>
                          <a:spcPct val="107000"/>
                        </a:lnSpc>
                        <a:spcBef>
                          <a:spcPts val="0"/>
                        </a:spcBef>
                        <a:spcAft>
                          <a:spcPts val="0"/>
                        </a:spcAft>
                        <a:buNone/>
                      </a:pPr>
                      <a:r>
                        <a:rPr lang="en-ZA" sz="1800"/>
                        <a:t>Implications of Judgment:</a:t>
                      </a:r>
                      <a:endParaRPr sz="1800"/>
                    </a:p>
                    <a:p>
                      <a:pPr marL="0" marR="0" lvl="0" indent="0" algn="l" rtl="0">
                        <a:lnSpc>
                          <a:spcPct val="107000"/>
                        </a:lnSpc>
                        <a:spcBef>
                          <a:spcPts val="600"/>
                        </a:spcBef>
                        <a:spcAft>
                          <a:spcPts val="0"/>
                        </a:spcAft>
                        <a:buNone/>
                      </a:pPr>
                      <a:r>
                        <a:rPr lang="en-ZA" sz="1800"/>
                        <a:t> </a:t>
                      </a:r>
                      <a:endParaRPr sz="1800">
                        <a:solidFill>
                          <a:schemeClr val="dk1"/>
                        </a:solidFill>
                        <a:latin typeface="Calibri"/>
                        <a:ea typeface="Calibri"/>
                        <a:cs typeface="Calibri"/>
                        <a:sym typeface="Calibri"/>
                      </a:endParaRPr>
                    </a:p>
                  </a:txBody>
                  <a:tcPr marL="32525" marR="32525" marT="0" marB="0"/>
                </a:tc>
                <a:tc>
                  <a:txBody>
                    <a:bodyPr/>
                    <a:lstStyle/>
                    <a:p>
                      <a:pPr marL="0" marR="0" lvl="0" indent="0" algn="just" rtl="0">
                        <a:lnSpc>
                          <a:spcPct val="107000"/>
                        </a:lnSpc>
                        <a:spcBef>
                          <a:spcPts val="0"/>
                        </a:spcBef>
                        <a:spcAft>
                          <a:spcPts val="0"/>
                        </a:spcAft>
                        <a:buNone/>
                      </a:pPr>
                      <a:r>
                        <a:rPr lang="en-ZA" sz="1800" dirty="0"/>
                        <a:t>The Department must identify the so-called </a:t>
                      </a:r>
                      <a:r>
                        <a:rPr lang="en-ZA" sz="1800" dirty="0" err="1"/>
                        <a:t>Phaahla</a:t>
                      </a:r>
                      <a:r>
                        <a:rPr lang="en-ZA" sz="1800" dirty="0"/>
                        <a:t>-cases and establish which offenders are eligible to be considered for placement on parole as at date of this judgment. </a:t>
                      </a:r>
                      <a:endParaRPr sz="1800" dirty="0"/>
                    </a:p>
                    <a:p>
                      <a:pPr marL="0" marR="0" lvl="0" indent="0" algn="just" rtl="0">
                        <a:lnSpc>
                          <a:spcPct val="107000"/>
                        </a:lnSpc>
                        <a:spcBef>
                          <a:spcPts val="600"/>
                        </a:spcBef>
                        <a:spcAft>
                          <a:spcPts val="0"/>
                        </a:spcAft>
                        <a:buNone/>
                      </a:pPr>
                      <a:r>
                        <a:rPr lang="en-ZA" sz="1800" dirty="0"/>
                        <a:t>The Department must refer proposed statutory amendments to the impugned sections to enable Parliament to process and ultimately adopt the amendments to cure the inconsistencies with the Constitution.</a:t>
                      </a:r>
                      <a:endParaRPr sz="1800" dirty="0"/>
                    </a:p>
                    <a:p>
                      <a:pPr marL="0" marR="0" lvl="0" indent="0" algn="just" rtl="0">
                        <a:lnSpc>
                          <a:spcPct val="107000"/>
                        </a:lnSpc>
                        <a:spcBef>
                          <a:spcPts val="600"/>
                        </a:spcBef>
                        <a:spcAft>
                          <a:spcPts val="0"/>
                        </a:spcAft>
                        <a:buNone/>
                      </a:pPr>
                      <a:r>
                        <a:rPr lang="en-ZA" sz="1800" dirty="0"/>
                        <a:t>The Department must ensure that its policies and systems are amended to regard the date of committing of an offence as the date which would determine the parole regime to be applied when calculating the date when an offender may become eligible to be considered for parole for the first time (all offenders, including lifers and determined sentenced offenders).</a:t>
                      </a:r>
                      <a:endParaRPr sz="1800" dirty="0">
                        <a:solidFill>
                          <a:schemeClr val="dk1"/>
                        </a:solidFill>
                        <a:latin typeface="Calibri"/>
                        <a:ea typeface="Calibri"/>
                        <a:cs typeface="Calibri"/>
                        <a:sym typeface="Calibri"/>
                      </a:endParaRPr>
                    </a:p>
                  </a:txBody>
                  <a:tcPr marL="32525" marR="32525" marT="0" marB="0"/>
                </a:tc>
                <a:extLst>
                  <a:ext uri="{0D108BD9-81ED-4DB2-BD59-A6C34878D82A}">
                    <a16:rowId xmlns:a16="http://schemas.microsoft.com/office/drawing/2014/main" val="10001"/>
                  </a:ext>
                </a:extLst>
              </a:tr>
            </a:tbl>
          </a:graphicData>
        </a:graphic>
      </p:graphicFrame>
      <p:graphicFrame>
        <p:nvGraphicFramePr>
          <p:cNvPr id="280" name="Google Shape;280;p24"/>
          <p:cNvGraphicFramePr/>
          <p:nvPr/>
        </p:nvGraphicFramePr>
        <p:xfrm>
          <a:off x="466577" y="4645373"/>
          <a:ext cx="10657200" cy="1451866"/>
        </p:xfrm>
        <a:graphic>
          <a:graphicData uri="http://schemas.openxmlformats.org/drawingml/2006/table">
            <a:tbl>
              <a:tblPr firstRow="1" firstCol="1" bandRow="1">
                <a:noFill/>
                <a:tableStyleId>{69FF5149-6265-44F7-A79E-6C607C0C7F42}</a:tableStyleId>
              </a:tblPr>
              <a:tblGrid>
                <a:gridCol w="1944225">
                  <a:extLst>
                    <a:ext uri="{9D8B030D-6E8A-4147-A177-3AD203B41FA5}">
                      <a16:colId xmlns:a16="http://schemas.microsoft.com/office/drawing/2014/main" val="20000"/>
                    </a:ext>
                  </a:extLst>
                </a:gridCol>
                <a:gridCol w="8712975">
                  <a:extLst>
                    <a:ext uri="{9D8B030D-6E8A-4147-A177-3AD203B41FA5}">
                      <a16:colId xmlns:a16="http://schemas.microsoft.com/office/drawing/2014/main" val="20001"/>
                    </a:ext>
                  </a:extLst>
                </a:gridCol>
              </a:tblGrid>
              <a:tr h="495175">
                <a:tc>
                  <a:txBody>
                    <a:bodyPr/>
                    <a:lstStyle/>
                    <a:p>
                      <a:pPr marL="0" marR="0" lvl="0" indent="0" algn="l" rtl="0">
                        <a:lnSpc>
                          <a:spcPct val="107000"/>
                        </a:lnSpc>
                        <a:spcBef>
                          <a:spcPts val="0"/>
                        </a:spcBef>
                        <a:spcAft>
                          <a:spcPts val="0"/>
                        </a:spcAft>
                        <a:buNone/>
                      </a:pPr>
                      <a:r>
                        <a:rPr lang="en-ZA" sz="1800" b="1">
                          <a:solidFill>
                            <a:schemeClr val="lt1"/>
                          </a:solidFill>
                          <a:latin typeface="Calibri"/>
                          <a:ea typeface="Calibri"/>
                          <a:cs typeface="Calibri"/>
                          <a:sym typeface="Calibri"/>
                        </a:rPr>
                        <a:t>Case Number: </a:t>
                      </a:r>
                      <a:endParaRPr sz="1800" b="1">
                        <a:solidFill>
                          <a:schemeClr val="lt1"/>
                        </a:solidFill>
                        <a:latin typeface="Calibri"/>
                        <a:ea typeface="Calibri"/>
                        <a:cs typeface="Calibri"/>
                        <a:sym typeface="Calibri"/>
                      </a:endParaRPr>
                    </a:p>
                  </a:txBody>
                  <a:tcPr marL="32525" marR="32525" marT="0" marB="0"/>
                </a:tc>
                <a:tc>
                  <a:txBody>
                    <a:bodyPr/>
                    <a:lstStyle/>
                    <a:p>
                      <a:pPr marL="0" marR="0" lvl="0" indent="0" algn="just" rtl="0">
                        <a:lnSpc>
                          <a:spcPct val="107000"/>
                        </a:lnSpc>
                        <a:spcBef>
                          <a:spcPts val="0"/>
                        </a:spcBef>
                        <a:spcAft>
                          <a:spcPts val="0"/>
                        </a:spcAft>
                        <a:buNone/>
                      </a:pPr>
                      <a:r>
                        <a:rPr lang="en-ZA" sz="1800" b="1">
                          <a:solidFill>
                            <a:schemeClr val="lt1"/>
                          </a:solidFill>
                          <a:latin typeface="Calibri"/>
                          <a:ea typeface="Calibri"/>
                          <a:cs typeface="Calibri"/>
                          <a:sym typeface="Calibri"/>
                        </a:rPr>
                        <a:t>24227/16</a:t>
                      </a:r>
                      <a:endParaRPr sz="1800" b="1">
                        <a:solidFill>
                          <a:schemeClr val="lt1"/>
                        </a:solidFill>
                        <a:latin typeface="Calibri"/>
                        <a:ea typeface="Calibri"/>
                        <a:cs typeface="Calibri"/>
                        <a:sym typeface="Calibri"/>
                      </a:endParaRPr>
                    </a:p>
                  </a:txBody>
                  <a:tcPr marL="32525" marR="32525" marT="0" marB="0"/>
                </a:tc>
                <a:extLst>
                  <a:ext uri="{0D108BD9-81ED-4DB2-BD59-A6C34878D82A}">
                    <a16:rowId xmlns:a16="http://schemas.microsoft.com/office/drawing/2014/main" val="10000"/>
                  </a:ext>
                </a:extLst>
              </a:tr>
              <a:tr h="943900">
                <a:tc>
                  <a:txBody>
                    <a:bodyPr/>
                    <a:lstStyle/>
                    <a:p>
                      <a:pPr marL="0" marR="0" lvl="0" indent="0" algn="l" rtl="0">
                        <a:lnSpc>
                          <a:spcPct val="107000"/>
                        </a:lnSpc>
                        <a:spcBef>
                          <a:spcPts val="0"/>
                        </a:spcBef>
                        <a:spcAft>
                          <a:spcPts val="0"/>
                        </a:spcAft>
                        <a:buNone/>
                      </a:pPr>
                      <a:r>
                        <a:rPr lang="en-ZA" sz="1800"/>
                        <a:t>Implications of Judgment:</a:t>
                      </a:r>
                      <a:endParaRPr sz="1800"/>
                    </a:p>
                    <a:p>
                      <a:pPr marL="0" marR="0" lvl="0" indent="0" algn="l" rtl="0">
                        <a:lnSpc>
                          <a:spcPct val="107000"/>
                        </a:lnSpc>
                        <a:spcBef>
                          <a:spcPts val="600"/>
                        </a:spcBef>
                        <a:spcAft>
                          <a:spcPts val="0"/>
                        </a:spcAft>
                        <a:buNone/>
                      </a:pPr>
                      <a:r>
                        <a:rPr lang="en-ZA" sz="1800"/>
                        <a:t> </a:t>
                      </a:r>
                      <a:endParaRPr sz="1800">
                        <a:solidFill>
                          <a:schemeClr val="dk1"/>
                        </a:solidFill>
                        <a:latin typeface="Calibri"/>
                        <a:ea typeface="Calibri"/>
                        <a:cs typeface="Calibri"/>
                        <a:sym typeface="Calibri"/>
                      </a:endParaRPr>
                    </a:p>
                  </a:txBody>
                  <a:tcPr marL="32525" marR="32525" marT="0" marB="0"/>
                </a:tc>
                <a:tc>
                  <a:txBody>
                    <a:bodyPr/>
                    <a:lstStyle/>
                    <a:p>
                      <a:pPr marL="0" marR="0" lvl="0" indent="0" algn="just" rtl="0">
                        <a:lnSpc>
                          <a:spcPct val="107000"/>
                        </a:lnSpc>
                        <a:spcBef>
                          <a:spcPts val="0"/>
                        </a:spcBef>
                        <a:spcAft>
                          <a:spcPts val="0"/>
                        </a:spcAft>
                        <a:buNone/>
                      </a:pPr>
                      <a:r>
                        <a:rPr lang="en-ZA" sz="1800">
                          <a:solidFill>
                            <a:schemeClr val="dk1"/>
                          </a:solidFill>
                          <a:latin typeface="Calibri"/>
                          <a:ea typeface="Calibri"/>
                          <a:cs typeface="Calibri"/>
                          <a:sym typeface="Calibri"/>
                        </a:rPr>
                        <a:t>The Department must refer proposed statutory amendments to the impugned sections to enable Parliament to process and ultimately adopt the amendments to cure the inconsistencies with the Constitution.</a:t>
                      </a:r>
                      <a:endParaRPr sz="1800">
                        <a:solidFill>
                          <a:schemeClr val="dk1"/>
                        </a:solidFill>
                        <a:latin typeface="Calibri"/>
                        <a:ea typeface="Calibri"/>
                        <a:cs typeface="Calibri"/>
                        <a:sym typeface="Calibri"/>
                      </a:endParaRPr>
                    </a:p>
                  </a:txBody>
                  <a:tcPr marL="32525" marR="32525" marT="0" marB="0"/>
                </a:tc>
                <a:extLst>
                  <a:ext uri="{0D108BD9-81ED-4DB2-BD59-A6C34878D82A}">
                    <a16:rowId xmlns:a16="http://schemas.microsoft.com/office/drawing/2014/main" val="10001"/>
                  </a:ext>
                </a:extLst>
              </a:tr>
            </a:tbl>
          </a:graphicData>
        </a:graphic>
      </p:graphicFrame>
      <p:sp>
        <p:nvSpPr>
          <p:cNvPr id="281" name="Google Shape;281;p24"/>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4"/>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283" name="Google Shape;283;p24"/>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17</a:t>
            </a:fld>
            <a:endParaRPr sz="1500" b="1">
              <a:solidFill>
                <a:srgbClr val="88888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5"/>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90" name="Google Shape;290;p25"/>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18</a:t>
            </a:fld>
            <a:endParaRPr sz="1200" b="1">
              <a:solidFill>
                <a:srgbClr val="888888"/>
              </a:solidFill>
              <a:latin typeface="Calibri"/>
              <a:ea typeface="Calibri"/>
              <a:cs typeface="Calibri"/>
              <a:sym typeface="Calibri"/>
            </a:endParaRPr>
          </a:p>
        </p:txBody>
      </p:sp>
      <p:sp>
        <p:nvSpPr>
          <p:cNvPr id="291" name="Google Shape;291;p25"/>
          <p:cNvSpPr txBox="1">
            <a:spLocks noGrp="1"/>
          </p:cNvSpPr>
          <p:nvPr>
            <p:ph type="title"/>
          </p:nvPr>
        </p:nvSpPr>
        <p:spPr>
          <a:xfrm>
            <a:off x="627892" y="2182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RELEVANT COURT RULINGS</a:t>
            </a:r>
            <a:endParaRPr/>
          </a:p>
        </p:txBody>
      </p:sp>
      <p:graphicFrame>
        <p:nvGraphicFramePr>
          <p:cNvPr id="292" name="Google Shape;292;p25"/>
          <p:cNvGraphicFramePr/>
          <p:nvPr/>
        </p:nvGraphicFramePr>
        <p:xfrm>
          <a:off x="466577" y="1062413"/>
          <a:ext cx="10657200" cy="1962660"/>
        </p:xfrm>
        <a:graphic>
          <a:graphicData uri="http://schemas.openxmlformats.org/drawingml/2006/table">
            <a:tbl>
              <a:tblPr firstRow="1" firstCol="1" bandRow="1">
                <a:noFill/>
                <a:tableStyleId>{69FF5149-6265-44F7-A79E-6C607C0C7F42}</a:tableStyleId>
              </a:tblPr>
              <a:tblGrid>
                <a:gridCol w="1944225">
                  <a:extLst>
                    <a:ext uri="{9D8B030D-6E8A-4147-A177-3AD203B41FA5}">
                      <a16:colId xmlns:a16="http://schemas.microsoft.com/office/drawing/2014/main" val="20000"/>
                    </a:ext>
                  </a:extLst>
                </a:gridCol>
                <a:gridCol w="8712975">
                  <a:extLst>
                    <a:ext uri="{9D8B030D-6E8A-4147-A177-3AD203B41FA5}">
                      <a16:colId xmlns:a16="http://schemas.microsoft.com/office/drawing/2014/main" val="20001"/>
                    </a:ext>
                  </a:extLst>
                </a:gridCol>
              </a:tblGrid>
              <a:tr h="495175">
                <a:tc>
                  <a:txBody>
                    <a:bodyPr/>
                    <a:lstStyle/>
                    <a:p>
                      <a:pPr marL="0" marR="0" lvl="0" indent="0" algn="l" rtl="0">
                        <a:lnSpc>
                          <a:spcPct val="107000"/>
                        </a:lnSpc>
                        <a:spcBef>
                          <a:spcPts val="0"/>
                        </a:spcBef>
                        <a:spcAft>
                          <a:spcPts val="0"/>
                        </a:spcAft>
                        <a:buNone/>
                      </a:pPr>
                      <a:r>
                        <a:rPr lang="en-ZA" sz="1800" dirty="0"/>
                        <a:t>Case Number: </a:t>
                      </a:r>
                      <a:endParaRPr sz="1800" dirty="0">
                        <a:solidFill>
                          <a:schemeClr val="dk1"/>
                        </a:solidFill>
                        <a:latin typeface="Calibri"/>
                        <a:ea typeface="Calibri"/>
                        <a:cs typeface="Calibri"/>
                        <a:sym typeface="Calibri"/>
                      </a:endParaRPr>
                    </a:p>
                  </a:txBody>
                  <a:tcPr marL="32525" marR="32525" marT="0" marB="0"/>
                </a:tc>
                <a:tc>
                  <a:txBody>
                    <a:bodyPr/>
                    <a:lstStyle/>
                    <a:p>
                      <a:pPr marL="0" marR="0" lvl="0" indent="0" algn="l" rtl="0">
                        <a:lnSpc>
                          <a:spcPct val="107000"/>
                        </a:lnSpc>
                        <a:spcBef>
                          <a:spcPts val="0"/>
                        </a:spcBef>
                        <a:spcAft>
                          <a:spcPts val="0"/>
                        </a:spcAft>
                        <a:buNone/>
                      </a:pPr>
                      <a:r>
                        <a:rPr lang="en-ZA" sz="1800" b="1">
                          <a:solidFill>
                            <a:schemeClr val="lt1"/>
                          </a:solidFill>
                          <a:latin typeface="Calibri"/>
                          <a:ea typeface="Calibri"/>
                          <a:cs typeface="Calibri"/>
                          <a:sym typeface="Calibri"/>
                        </a:rPr>
                        <a:t>EC10/2016 (Judge Fortuin J)</a:t>
                      </a:r>
                      <a:endParaRPr/>
                    </a:p>
                  </a:txBody>
                  <a:tcPr marL="68575" marR="68575" marT="0" marB="0"/>
                </a:tc>
                <a:extLst>
                  <a:ext uri="{0D108BD9-81ED-4DB2-BD59-A6C34878D82A}">
                    <a16:rowId xmlns:a16="http://schemas.microsoft.com/office/drawing/2014/main" val="10000"/>
                  </a:ext>
                </a:extLst>
              </a:tr>
              <a:tr h="1454800">
                <a:tc>
                  <a:txBody>
                    <a:bodyPr/>
                    <a:lstStyle/>
                    <a:p>
                      <a:pPr marL="0" marR="0" lvl="0" indent="0" algn="l" rtl="0">
                        <a:lnSpc>
                          <a:spcPct val="107000"/>
                        </a:lnSpc>
                        <a:spcBef>
                          <a:spcPts val="0"/>
                        </a:spcBef>
                        <a:spcAft>
                          <a:spcPts val="0"/>
                        </a:spcAft>
                        <a:buNone/>
                      </a:pPr>
                      <a:r>
                        <a:rPr lang="en-ZA" sz="1800" dirty="0"/>
                        <a:t>Implications of Judgment:</a:t>
                      </a:r>
                      <a:endParaRPr sz="1800" dirty="0"/>
                    </a:p>
                    <a:p>
                      <a:pPr marL="0" marR="0" lvl="0" indent="0" algn="l" rtl="0">
                        <a:lnSpc>
                          <a:spcPct val="107000"/>
                        </a:lnSpc>
                        <a:spcBef>
                          <a:spcPts val="600"/>
                        </a:spcBef>
                        <a:spcAft>
                          <a:spcPts val="0"/>
                        </a:spcAft>
                        <a:buNone/>
                      </a:pPr>
                      <a:r>
                        <a:rPr lang="en-ZA" sz="1800" dirty="0"/>
                        <a:t> </a:t>
                      </a:r>
                      <a:endParaRPr sz="1800" dirty="0">
                        <a:solidFill>
                          <a:schemeClr val="dk1"/>
                        </a:solidFill>
                        <a:latin typeface="Calibri"/>
                        <a:ea typeface="Calibri"/>
                        <a:cs typeface="Calibri"/>
                        <a:sym typeface="Calibri"/>
                      </a:endParaRPr>
                    </a:p>
                  </a:txBody>
                  <a:tcPr marL="32525" marR="32525" marT="0" marB="0"/>
                </a:tc>
                <a:tc>
                  <a:txBody>
                    <a:bodyPr/>
                    <a:lstStyle/>
                    <a:p>
                      <a:pPr marL="0" marR="0" lvl="0" indent="0" algn="just" rtl="0">
                        <a:lnSpc>
                          <a:spcPct val="107000"/>
                        </a:lnSpc>
                        <a:spcBef>
                          <a:spcPts val="0"/>
                        </a:spcBef>
                        <a:spcAft>
                          <a:spcPts val="0"/>
                        </a:spcAft>
                        <a:buNone/>
                      </a:pPr>
                      <a:r>
                        <a:rPr lang="en-ZA" sz="1800">
                          <a:solidFill>
                            <a:schemeClr val="dk1"/>
                          </a:solidFill>
                          <a:latin typeface="Calibri"/>
                          <a:ea typeface="Calibri"/>
                          <a:cs typeface="Calibri"/>
                          <a:sym typeface="Calibri"/>
                        </a:rPr>
                        <a:t>Applicant/all transgenders to be issued with female underwear and/or to allow her to wear such,  Applicant to remain in single cell in male prison, to be allowed to express her gender identity safely and securely, returning her female underwear, make-up and jewellery, allowed to wear her hair long and in feminine styles, addressing her as a woman and direct all officials to do the same, Respondents to introduce transgender sensitivity training.</a:t>
                      </a:r>
                      <a:endParaRPr sz="1800">
                        <a:solidFill>
                          <a:schemeClr val="dk1"/>
                        </a:solidFill>
                        <a:latin typeface="Calibri"/>
                        <a:ea typeface="Calibri"/>
                        <a:cs typeface="Calibri"/>
                        <a:sym typeface="Calibri"/>
                      </a:endParaRPr>
                    </a:p>
                  </a:txBody>
                  <a:tcPr marL="32525" marR="32525" marT="0" marB="0"/>
                </a:tc>
                <a:extLst>
                  <a:ext uri="{0D108BD9-81ED-4DB2-BD59-A6C34878D82A}">
                    <a16:rowId xmlns:a16="http://schemas.microsoft.com/office/drawing/2014/main" val="10001"/>
                  </a:ext>
                </a:extLst>
              </a:tr>
            </a:tbl>
          </a:graphicData>
        </a:graphic>
      </p:graphicFrame>
      <p:sp>
        <p:nvSpPr>
          <p:cNvPr id="293" name="Google Shape;293;p25"/>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5"/>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295" name="Google Shape;295;p25"/>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18</a:t>
            </a:fld>
            <a:endParaRPr sz="1500" b="1">
              <a:solidFill>
                <a:srgbClr val="88888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4E0B2"/>
        </a:solidFill>
        <a:effectLst/>
      </p:bgPr>
    </p:bg>
    <p:spTree>
      <p:nvGrpSpPr>
        <p:cNvPr id="1" name="Shape 299"/>
        <p:cNvGrpSpPr/>
        <p:nvPr/>
      </p:nvGrpSpPr>
      <p:grpSpPr>
        <a:xfrm>
          <a:off x="0" y="0"/>
          <a:ext cx="0" cy="0"/>
          <a:chOff x="0" y="0"/>
          <a:chExt cx="0" cy="0"/>
        </a:xfrm>
      </p:grpSpPr>
      <p:sp>
        <p:nvSpPr>
          <p:cNvPr id="300" name="Google Shape;300;p26"/>
          <p:cNvSpPr txBox="1">
            <a:spLocks noGrp="1"/>
          </p:cNvSpPr>
          <p:nvPr>
            <p:ph type="ftr" idx="11"/>
          </p:nvPr>
        </p:nvSpPr>
        <p:spPr>
          <a:xfrm>
            <a:off x="3839302" y="6357824"/>
            <a:ext cx="3911739" cy="365210"/>
          </a:xfrm>
          <a:prstGeom prst="rect">
            <a:avLst/>
          </a:prstGeom>
          <a:noFill/>
          <a:ln>
            <a:noFill/>
          </a:ln>
        </p:spPr>
        <p:txBody>
          <a:bodyPr spcFirstLastPara="1" wrap="square" lIns="118075" tIns="59025" rIns="118075" bIns="59025" anchor="ctr" anchorCtr="0">
            <a:noAutofit/>
          </a:bodyPr>
          <a:lstStyle/>
          <a:p>
            <a:pPr marL="0" lvl="0" indent="0" algn="ctr" rtl="0">
              <a:spcBef>
                <a:spcPts val="0"/>
              </a:spcBef>
              <a:spcAft>
                <a:spcPts val="0"/>
              </a:spcAft>
              <a:buNone/>
            </a:pPr>
            <a:endParaRPr>
              <a:solidFill>
                <a:srgbClr val="888888"/>
              </a:solidFill>
            </a:endParaRPr>
          </a:p>
        </p:txBody>
      </p:sp>
      <p:sp>
        <p:nvSpPr>
          <p:cNvPr id="301" name="Google Shape;301;p26"/>
          <p:cNvSpPr txBox="1">
            <a:spLocks noGrp="1"/>
          </p:cNvSpPr>
          <p:nvPr>
            <p:ph type="sldNum" idx="12"/>
          </p:nvPr>
        </p:nvSpPr>
        <p:spPr>
          <a:xfrm>
            <a:off x="8185676" y="6357824"/>
            <a:ext cx="2607826" cy="365210"/>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a:solidFill>
                  <a:srgbClr val="888888"/>
                </a:solidFill>
              </a:rPr>
              <a:t>19</a:t>
            </a:fld>
            <a:endParaRPr>
              <a:solidFill>
                <a:srgbClr val="888888"/>
              </a:solidFill>
            </a:endParaRPr>
          </a:p>
        </p:txBody>
      </p:sp>
      <p:sp>
        <p:nvSpPr>
          <p:cNvPr id="302" name="Google Shape;302;p26"/>
          <p:cNvSpPr/>
          <p:nvPr/>
        </p:nvSpPr>
        <p:spPr>
          <a:xfrm>
            <a:off x="-76200" y="1422400"/>
            <a:ext cx="5842000" cy="5435600"/>
          </a:xfrm>
          <a:custGeom>
            <a:avLst/>
            <a:gdLst/>
            <a:ahLst/>
            <a:cxnLst/>
            <a:rect l="l" t="t" r="r" b="b"/>
            <a:pathLst>
              <a:path w="5842000" h="5435600" extrusionOk="0">
                <a:moveTo>
                  <a:pt x="5842000" y="5435600"/>
                </a:moveTo>
                <a:lnTo>
                  <a:pt x="50800" y="5410200"/>
                </a:lnTo>
                <a:lnTo>
                  <a:pt x="50800" y="5410200"/>
                </a:lnTo>
                <a:lnTo>
                  <a:pt x="0" y="0"/>
                </a:ln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00">
              <a:solidFill>
                <a:srgbClr val="FFFFFF"/>
              </a:solidFill>
              <a:latin typeface="Calibri"/>
              <a:ea typeface="Calibri"/>
              <a:cs typeface="Calibri"/>
              <a:sym typeface="Calibri"/>
            </a:endParaRPr>
          </a:p>
        </p:txBody>
      </p:sp>
      <p:sp>
        <p:nvSpPr>
          <p:cNvPr id="303" name="Google Shape;303;p26"/>
          <p:cNvSpPr txBox="1"/>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marR="0" lvl="0" indent="0" algn="r" rtl="0">
              <a:spcBef>
                <a:spcPts val="0"/>
              </a:spcBef>
              <a:spcAft>
                <a:spcPts val="0"/>
              </a:spcAft>
              <a:buNone/>
            </a:pPr>
            <a:fld id="{00000000-1234-1234-1234-123412341234}" type="slidenum">
              <a:rPr lang="en-ZA" sz="1500" b="1">
                <a:solidFill>
                  <a:srgbClr val="888888"/>
                </a:solidFill>
                <a:latin typeface="Calibri"/>
                <a:ea typeface="Calibri"/>
                <a:cs typeface="Calibri"/>
                <a:sym typeface="Calibri"/>
              </a:rPr>
              <a:t>19</a:t>
            </a:fld>
            <a:endParaRPr sz="1500" b="1">
              <a:solidFill>
                <a:srgbClr val="888888"/>
              </a:solidFill>
              <a:latin typeface="Calibri"/>
              <a:ea typeface="Calibri"/>
              <a:cs typeface="Calibri"/>
              <a:sym typeface="Calibri"/>
            </a:endParaRPr>
          </a:p>
        </p:txBody>
      </p:sp>
      <p:sp>
        <p:nvSpPr>
          <p:cNvPr id="304" name="Google Shape;304;p26"/>
          <p:cNvSpPr/>
          <p:nvPr/>
        </p:nvSpPr>
        <p:spPr>
          <a:xfrm>
            <a:off x="-1" y="6029324"/>
            <a:ext cx="7488000" cy="82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grpSp>
        <p:nvGrpSpPr>
          <p:cNvPr id="306" name="Google Shape;306;p26"/>
          <p:cNvGrpSpPr/>
          <p:nvPr/>
        </p:nvGrpSpPr>
        <p:grpSpPr>
          <a:xfrm>
            <a:off x="5709567" y="1582160"/>
            <a:ext cx="5884005" cy="5305711"/>
            <a:chOff x="5689599" y="1551680"/>
            <a:chExt cx="5926137" cy="5305711"/>
          </a:xfrm>
        </p:grpSpPr>
        <p:sp>
          <p:nvSpPr>
            <p:cNvPr id="307" name="Google Shape;307;p26"/>
            <p:cNvSpPr/>
            <p:nvPr/>
          </p:nvSpPr>
          <p:spPr>
            <a:xfrm flipH="1">
              <a:off x="5689599" y="3977391"/>
              <a:ext cx="5926137" cy="2880000"/>
            </a:xfrm>
            <a:custGeom>
              <a:avLst/>
              <a:gdLst/>
              <a:ahLst/>
              <a:cxnLst/>
              <a:rect l="l" t="t" r="r" b="b"/>
              <a:pathLst>
                <a:path w="5926137" h="2826133" extrusionOk="0">
                  <a:moveTo>
                    <a:pt x="0" y="2826133"/>
                  </a:moveTo>
                  <a:lnTo>
                    <a:pt x="25400" y="0"/>
                  </a:lnTo>
                  <a:lnTo>
                    <a:pt x="5926137" y="2775333"/>
                  </a:lnTo>
                  <a:lnTo>
                    <a:pt x="0" y="2826133"/>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308" name="Google Shape;308;p26"/>
            <p:cNvSpPr txBox="1"/>
            <p:nvPr/>
          </p:nvSpPr>
          <p:spPr>
            <a:xfrm>
              <a:off x="6206352" y="1551680"/>
              <a:ext cx="336357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sz="3200" b="1">
                  <a:solidFill>
                    <a:srgbClr val="339933"/>
                  </a:solidFill>
                  <a:latin typeface="Lustria"/>
                  <a:ea typeface="Lustria"/>
                  <a:cs typeface="Lustria"/>
                  <a:sym typeface="Lustria"/>
                </a:rPr>
                <a:t>PART B:</a:t>
              </a:r>
              <a:endParaRPr sz="3200" b="1">
                <a:solidFill>
                  <a:srgbClr val="339933"/>
                </a:solidFill>
                <a:latin typeface="Lustria"/>
                <a:ea typeface="Lustria"/>
                <a:cs typeface="Lustria"/>
                <a:sym typeface="Lustria"/>
              </a:endParaRPr>
            </a:p>
          </p:txBody>
        </p:sp>
        <p:sp>
          <p:nvSpPr>
            <p:cNvPr id="309" name="Google Shape;309;p26"/>
            <p:cNvSpPr txBox="1"/>
            <p:nvPr/>
          </p:nvSpPr>
          <p:spPr>
            <a:xfrm>
              <a:off x="6234682" y="2359828"/>
              <a:ext cx="5040666" cy="584775"/>
            </a:xfrm>
            <a:prstGeom prst="rect">
              <a:avLst/>
            </a:prstGeom>
            <a:solidFill>
              <a:srgbClr val="3399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sz="3200" b="1" dirty="0">
                  <a:solidFill>
                    <a:srgbClr val="FFFFFF"/>
                  </a:solidFill>
                  <a:latin typeface="Lustria"/>
                  <a:ea typeface="Lustria"/>
                  <a:cs typeface="Lustria"/>
                  <a:sym typeface="Lustria"/>
                </a:rPr>
                <a:t>OUR STRATEGIC FOCUS</a:t>
              </a:r>
              <a:endParaRPr sz="3200" b="1" dirty="0">
                <a:solidFill>
                  <a:srgbClr val="FFFFFF"/>
                </a:solidFill>
                <a:latin typeface="Lustria"/>
                <a:ea typeface="Lustria"/>
                <a:cs typeface="Lustria"/>
                <a:sym typeface="Lustria"/>
              </a:endParaRPr>
            </a:p>
          </p:txBody>
        </p:sp>
      </p:grpSp>
      <p:sp>
        <p:nvSpPr>
          <p:cNvPr id="310" name="Google Shape;310;p26"/>
          <p:cNvSpPr/>
          <p:nvPr/>
        </p:nvSpPr>
        <p:spPr>
          <a:xfrm rot="-8223950" flipH="1">
            <a:off x="1175587" y="2361295"/>
            <a:ext cx="8488396" cy="636511"/>
          </a:xfrm>
          <a:custGeom>
            <a:avLst/>
            <a:gdLst/>
            <a:ahLst/>
            <a:cxnLst/>
            <a:rect l="l" t="t" r="r" b="b"/>
            <a:pathLst>
              <a:path w="8549177" h="636511" extrusionOk="0">
                <a:moveTo>
                  <a:pt x="0" y="14890"/>
                </a:moveTo>
                <a:lnTo>
                  <a:pt x="8268397" y="0"/>
                </a:lnTo>
                <a:lnTo>
                  <a:pt x="8549177" y="636511"/>
                </a:lnTo>
                <a:lnTo>
                  <a:pt x="467168" y="450131"/>
                </a:lnTo>
                <a:lnTo>
                  <a:pt x="0" y="14890"/>
                </a:lnTo>
                <a:close/>
              </a:path>
            </a:pathLst>
          </a:custGeom>
          <a:gradFill>
            <a:gsLst>
              <a:gs pos="0">
                <a:srgbClr val="006C2D"/>
              </a:gs>
              <a:gs pos="50000">
                <a:srgbClr val="009E40"/>
              </a:gs>
              <a:gs pos="100000">
                <a:srgbClr val="00BD4E"/>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311" name="Google Shape;311;p26"/>
          <p:cNvSpPr/>
          <p:nvPr/>
        </p:nvSpPr>
        <p:spPr>
          <a:xfrm rot="10800000">
            <a:off x="7315803" y="4445"/>
            <a:ext cx="1807598" cy="1055688"/>
          </a:xfrm>
          <a:prstGeom prst="triangle">
            <a:avLst>
              <a:gd name="adj" fmla="val 50000"/>
            </a:avLst>
          </a:prstGeom>
          <a:gradFill>
            <a:gsLst>
              <a:gs pos="0">
                <a:srgbClr val="185C18"/>
              </a:gs>
              <a:gs pos="50000">
                <a:srgbClr val="238523"/>
              </a:gs>
              <a:gs pos="100000">
                <a:srgbClr val="2BA02B"/>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312" name="Google Shape;312;p26"/>
          <p:cNvSpPr/>
          <p:nvPr/>
        </p:nvSpPr>
        <p:spPr>
          <a:xfrm rot="-1457045" flipH="1">
            <a:off x="7760499" y="4200207"/>
            <a:ext cx="4141209" cy="648379"/>
          </a:xfrm>
          <a:custGeom>
            <a:avLst/>
            <a:gdLst/>
            <a:ahLst/>
            <a:cxnLst/>
            <a:rect l="l" t="t" r="r" b="b"/>
            <a:pathLst>
              <a:path w="4170862" h="636040" extrusionOk="0">
                <a:moveTo>
                  <a:pt x="0" y="29552"/>
                </a:moveTo>
                <a:lnTo>
                  <a:pt x="4170862" y="0"/>
                </a:lnTo>
                <a:lnTo>
                  <a:pt x="4108585" y="636040"/>
                </a:lnTo>
                <a:lnTo>
                  <a:pt x="285112" y="631519"/>
                </a:lnTo>
                <a:lnTo>
                  <a:pt x="0" y="29552"/>
                </a:lnTo>
                <a:close/>
              </a:path>
            </a:pathLst>
          </a:custGeom>
          <a:gradFill>
            <a:gsLst>
              <a:gs pos="0">
                <a:srgbClr val="006C2D"/>
              </a:gs>
              <a:gs pos="50000">
                <a:srgbClr val="009E40"/>
              </a:gs>
              <a:gs pos="100000">
                <a:srgbClr val="00BD4E"/>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313" name="Google Shape;313;p26"/>
          <p:cNvSpPr/>
          <p:nvPr/>
        </p:nvSpPr>
        <p:spPr>
          <a:xfrm>
            <a:off x="1085695" y="6130925"/>
            <a:ext cx="9540941" cy="68519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314" name="Google Shape;314;p26"/>
          <p:cNvSpPr/>
          <p:nvPr/>
        </p:nvSpPr>
        <p:spPr>
          <a:xfrm>
            <a:off x="8167" y="2042983"/>
            <a:ext cx="5060230" cy="3986341"/>
          </a:xfrm>
          <a:custGeom>
            <a:avLst/>
            <a:gdLst/>
            <a:ahLst/>
            <a:cxnLst/>
            <a:rect l="l" t="t" r="r" b="b"/>
            <a:pathLst>
              <a:path w="5867400" h="5478144" extrusionOk="0">
                <a:moveTo>
                  <a:pt x="0" y="5478144"/>
                </a:moveTo>
                <a:lnTo>
                  <a:pt x="0" y="0"/>
                </a:lnTo>
                <a:lnTo>
                  <a:pt x="5867400" y="5478144"/>
                </a:lnTo>
                <a:lnTo>
                  <a:pt x="0" y="5478144"/>
                </a:lnTo>
                <a:close/>
              </a:path>
            </a:pathLst>
          </a:custGeom>
          <a:gradFill>
            <a:gsLst>
              <a:gs pos="0">
                <a:srgbClr val="007E3A"/>
              </a:gs>
              <a:gs pos="50000">
                <a:srgbClr val="00B654"/>
              </a:gs>
              <a:gs pos="100000">
                <a:srgbClr val="00DB65"/>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315" name="Google Shape;315;p26"/>
          <p:cNvSpPr/>
          <p:nvPr/>
        </p:nvSpPr>
        <p:spPr>
          <a:xfrm>
            <a:off x="0" y="6330188"/>
            <a:ext cx="11487389" cy="50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body" idx="1"/>
          </p:nvPr>
        </p:nvSpPr>
        <p:spPr>
          <a:xfrm>
            <a:off x="3455679" y="289376"/>
            <a:ext cx="7889453" cy="6286780"/>
          </a:xfrm>
          <a:prstGeom prst="rect">
            <a:avLst/>
          </a:prstGeom>
          <a:noFill/>
          <a:ln>
            <a:noFill/>
          </a:ln>
        </p:spPr>
        <p:txBody>
          <a:bodyPr spcFirstLastPara="1" wrap="square" lIns="117825" tIns="58900" rIns="117825" bIns="58900" anchor="t" anchorCtr="0">
            <a:noAutofit/>
          </a:bodyPr>
          <a:lstStyle/>
          <a:p>
            <a:pPr marL="533322" lvl="0" indent="-533322" algn="just" rtl="0">
              <a:lnSpc>
                <a:spcPct val="100000"/>
              </a:lnSpc>
              <a:spcBef>
                <a:spcPts val="0"/>
              </a:spcBef>
              <a:spcAft>
                <a:spcPts val="0"/>
              </a:spcAft>
              <a:buClr>
                <a:srgbClr val="7F7F7F"/>
              </a:buClr>
              <a:buSzPts val="1750"/>
              <a:buNone/>
            </a:pPr>
            <a:r>
              <a:rPr lang="en-ZA" sz="1750" dirty="0">
                <a:solidFill>
                  <a:srgbClr val="7F7F7F"/>
                </a:solidFill>
                <a:latin typeface="Calibri Light" panose="020F0302020204030204" pitchFamily="34" charset="0"/>
                <a:cs typeface="Calibri Light" panose="020F0302020204030204" pitchFamily="34" charset="0"/>
              </a:rPr>
              <a:t>	Part A: Our Mandate</a:t>
            </a:r>
            <a:endParaRPr dirty="0">
              <a:latin typeface="Calibri Light" panose="020F0302020204030204" pitchFamily="34" charset="0"/>
              <a:cs typeface="Calibri Light" panose="020F0302020204030204" pitchFamily="34" charset="0"/>
            </a:endParaRPr>
          </a:p>
          <a:p>
            <a:pPr marL="1302488" lvl="1" indent="-462380" algn="just" rtl="0">
              <a:lnSpc>
                <a:spcPct val="100000"/>
              </a:lnSpc>
              <a:spcBef>
                <a:spcPts val="775"/>
              </a:spcBef>
              <a:spcAft>
                <a:spcPts val="0"/>
              </a:spcAft>
              <a:buClr>
                <a:srgbClr val="7F7F7F"/>
              </a:buClr>
              <a:buSzPts val="1562"/>
              <a:buFont typeface="Courier New"/>
              <a:buChar char="o"/>
            </a:pPr>
            <a:r>
              <a:rPr lang="en-ZA" sz="1562" dirty="0">
                <a:solidFill>
                  <a:srgbClr val="7F7F7F"/>
                </a:solidFill>
                <a:latin typeface="Calibri Light" panose="020F0302020204030204" pitchFamily="34" charset="0"/>
                <a:cs typeface="Calibri Light" panose="020F0302020204030204" pitchFamily="34" charset="0"/>
              </a:rPr>
              <a:t>Constitutional, Legislative and Policy Mandate</a:t>
            </a:r>
            <a:endParaRPr dirty="0">
              <a:latin typeface="Calibri Light" panose="020F0302020204030204" pitchFamily="34" charset="0"/>
              <a:cs typeface="Calibri Light" panose="020F0302020204030204" pitchFamily="34" charset="0"/>
            </a:endParaRPr>
          </a:p>
          <a:p>
            <a:pPr marL="1302488" lvl="1" indent="-462380" algn="just" rtl="0">
              <a:lnSpc>
                <a:spcPct val="100000"/>
              </a:lnSpc>
              <a:spcBef>
                <a:spcPts val="775"/>
              </a:spcBef>
              <a:spcAft>
                <a:spcPts val="0"/>
              </a:spcAft>
              <a:buClr>
                <a:srgbClr val="7F7F7F"/>
              </a:buClr>
              <a:buSzPts val="1562"/>
              <a:buFont typeface="Courier New"/>
              <a:buChar char="o"/>
            </a:pPr>
            <a:r>
              <a:rPr lang="en-ZA" sz="1562" dirty="0">
                <a:solidFill>
                  <a:srgbClr val="7F7F7F"/>
                </a:solidFill>
                <a:latin typeface="Calibri Light" panose="020F0302020204030204" pitchFamily="34" charset="0"/>
                <a:cs typeface="Calibri Light" panose="020F0302020204030204" pitchFamily="34" charset="0"/>
              </a:rPr>
              <a:t>Priorities in the development agenda</a:t>
            </a:r>
            <a:endParaRPr dirty="0">
              <a:latin typeface="Calibri Light" panose="020F0302020204030204" pitchFamily="34" charset="0"/>
              <a:cs typeface="Calibri Light" panose="020F0302020204030204" pitchFamily="34" charset="0"/>
            </a:endParaRPr>
          </a:p>
          <a:p>
            <a:pPr marL="1302488" lvl="1" indent="-462380" algn="just" rtl="0">
              <a:lnSpc>
                <a:spcPct val="100000"/>
              </a:lnSpc>
              <a:spcBef>
                <a:spcPts val="775"/>
              </a:spcBef>
              <a:spcAft>
                <a:spcPts val="0"/>
              </a:spcAft>
              <a:buClr>
                <a:srgbClr val="7F7F7F"/>
              </a:buClr>
              <a:buSzPts val="1562"/>
              <a:buFont typeface="Courier New"/>
              <a:buChar char="o"/>
            </a:pPr>
            <a:r>
              <a:rPr lang="en-ZA" sz="1562" dirty="0">
                <a:solidFill>
                  <a:srgbClr val="7F7F7F"/>
                </a:solidFill>
                <a:latin typeface="Calibri Light" panose="020F0302020204030204" pitchFamily="34" charset="0"/>
                <a:cs typeface="Calibri Light" panose="020F0302020204030204" pitchFamily="34" charset="0"/>
              </a:rPr>
              <a:t>Policies and Strategies </a:t>
            </a:r>
            <a:endParaRPr dirty="0">
              <a:latin typeface="Calibri Light" panose="020F0302020204030204" pitchFamily="34" charset="0"/>
              <a:cs typeface="Calibri Light" panose="020F0302020204030204" pitchFamily="34" charset="0"/>
            </a:endParaRPr>
          </a:p>
          <a:p>
            <a:pPr marL="1302488" lvl="1" indent="-462380" algn="just" rtl="0">
              <a:lnSpc>
                <a:spcPct val="100000"/>
              </a:lnSpc>
              <a:spcBef>
                <a:spcPts val="775"/>
              </a:spcBef>
              <a:spcAft>
                <a:spcPts val="0"/>
              </a:spcAft>
              <a:buClr>
                <a:srgbClr val="7F7F7F"/>
              </a:buClr>
              <a:buSzPts val="1562"/>
              <a:buFont typeface="Courier New"/>
              <a:buChar char="o"/>
            </a:pPr>
            <a:r>
              <a:rPr lang="en-ZA" sz="1562" dirty="0">
                <a:solidFill>
                  <a:srgbClr val="7F7F7F"/>
                </a:solidFill>
                <a:latin typeface="Calibri Light" panose="020F0302020204030204" pitchFamily="34" charset="0"/>
                <a:cs typeface="Calibri Light" panose="020F0302020204030204" pitchFamily="34" charset="0"/>
              </a:rPr>
              <a:t>Relevant Court Rulings</a:t>
            </a:r>
            <a:endParaRPr dirty="0">
              <a:latin typeface="Calibri Light" panose="020F0302020204030204" pitchFamily="34" charset="0"/>
              <a:cs typeface="Calibri Light" panose="020F0302020204030204" pitchFamily="34" charset="0"/>
            </a:endParaRPr>
          </a:p>
          <a:p>
            <a:pPr marL="533322" lvl="0" indent="-533322" algn="just" rtl="0">
              <a:lnSpc>
                <a:spcPct val="100000"/>
              </a:lnSpc>
              <a:spcBef>
                <a:spcPts val="775"/>
              </a:spcBef>
              <a:spcAft>
                <a:spcPts val="0"/>
              </a:spcAft>
              <a:buClr>
                <a:srgbClr val="7F7F7F"/>
              </a:buClr>
              <a:buSzPts val="1750"/>
              <a:buNone/>
            </a:pPr>
            <a:r>
              <a:rPr lang="en-ZA" sz="1750" dirty="0">
                <a:solidFill>
                  <a:srgbClr val="7F7F7F"/>
                </a:solidFill>
                <a:latin typeface="Calibri Light" panose="020F0302020204030204" pitchFamily="34" charset="0"/>
                <a:cs typeface="Calibri Light" panose="020F0302020204030204" pitchFamily="34" charset="0"/>
              </a:rPr>
              <a:t>	Part B: Our Strategic Focus</a:t>
            </a:r>
            <a:endParaRPr sz="1937" dirty="0">
              <a:solidFill>
                <a:srgbClr val="7F7F7F"/>
              </a:solidFill>
              <a:latin typeface="Calibri Light" panose="020F0302020204030204" pitchFamily="34" charset="0"/>
              <a:cs typeface="Calibri Light" panose="020F0302020204030204" pitchFamily="34" charset="0"/>
            </a:endParaRPr>
          </a:p>
          <a:p>
            <a:pPr marL="1255986" lvl="1" indent="-415489" algn="just" rtl="0">
              <a:lnSpc>
                <a:spcPct val="100000"/>
              </a:lnSpc>
              <a:spcBef>
                <a:spcPts val="775"/>
              </a:spcBef>
              <a:spcAft>
                <a:spcPts val="0"/>
              </a:spcAft>
              <a:buClr>
                <a:srgbClr val="7F7F7F"/>
              </a:buClr>
              <a:buSzPts val="1562"/>
              <a:buFont typeface="Courier New"/>
              <a:buChar char="o"/>
            </a:pPr>
            <a:r>
              <a:rPr lang="en-ZA" sz="1562" dirty="0">
                <a:solidFill>
                  <a:srgbClr val="7F7F7F"/>
                </a:solidFill>
                <a:latin typeface="Calibri Light" panose="020F0302020204030204" pitchFamily="34" charset="0"/>
                <a:cs typeface="Calibri Light" panose="020F0302020204030204" pitchFamily="34" charset="0"/>
              </a:rPr>
              <a:t>Vision, Mission and Values</a:t>
            </a:r>
            <a:endParaRPr dirty="0">
              <a:latin typeface="Calibri Light" panose="020F0302020204030204" pitchFamily="34" charset="0"/>
              <a:cs typeface="Calibri Light" panose="020F0302020204030204" pitchFamily="34" charset="0"/>
            </a:endParaRPr>
          </a:p>
          <a:p>
            <a:pPr marL="1255986" lvl="1" indent="-415489" algn="just" rtl="0">
              <a:lnSpc>
                <a:spcPct val="100000"/>
              </a:lnSpc>
              <a:spcBef>
                <a:spcPts val="775"/>
              </a:spcBef>
              <a:spcAft>
                <a:spcPts val="0"/>
              </a:spcAft>
              <a:buClr>
                <a:srgbClr val="7F7F7F"/>
              </a:buClr>
              <a:buSzPts val="1562"/>
              <a:buFont typeface="Courier New"/>
              <a:buChar char="o"/>
            </a:pPr>
            <a:r>
              <a:rPr lang="en-ZA" sz="1562" dirty="0">
                <a:solidFill>
                  <a:srgbClr val="7F7F7F"/>
                </a:solidFill>
                <a:latin typeface="Calibri Light" panose="020F0302020204030204" pitchFamily="34" charset="0"/>
                <a:cs typeface="Calibri Light" panose="020F0302020204030204" pitchFamily="34" charset="0"/>
              </a:rPr>
              <a:t>External Environment</a:t>
            </a:r>
            <a:endParaRPr dirty="0">
              <a:latin typeface="Calibri Light" panose="020F0302020204030204" pitchFamily="34" charset="0"/>
              <a:cs typeface="Calibri Light" panose="020F0302020204030204" pitchFamily="34" charset="0"/>
            </a:endParaRPr>
          </a:p>
          <a:p>
            <a:pPr marL="1255986" lvl="1" indent="-415489" algn="just" rtl="0">
              <a:lnSpc>
                <a:spcPct val="100000"/>
              </a:lnSpc>
              <a:spcBef>
                <a:spcPts val="775"/>
              </a:spcBef>
              <a:spcAft>
                <a:spcPts val="0"/>
              </a:spcAft>
              <a:buClr>
                <a:srgbClr val="7F7F7F"/>
              </a:buClr>
              <a:buSzPts val="1562"/>
              <a:buFont typeface="Courier New"/>
              <a:buChar char="o"/>
            </a:pPr>
            <a:r>
              <a:rPr lang="en-ZA" sz="1562" dirty="0">
                <a:solidFill>
                  <a:srgbClr val="7F7F7F"/>
                </a:solidFill>
                <a:latin typeface="Calibri Light" panose="020F0302020204030204" pitchFamily="34" charset="0"/>
                <a:cs typeface="Calibri Light" panose="020F0302020204030204" pitchFamily="34" charset="0"/>
              </a:rPr>
              <a:t>Internal Environment</a:t>
            </a:r>
            <a:endParaRPr dirty="0">
              <a:latin typeface="Calibri Light" panose="020F0302020204030204" pitchFamily="34" charset="0"/>
              <a:cs typeface="Calibri Light" panose="020F0302020204030204" pitchFamily="34" charset="0"/>
            </a:endParaRPr>
          </a:p>
          <a:p>
            <a:pPr marL="533322" lvl="0" indent="-533322" algn="l" rtl="0">
              <a:lnSpc>
                <a:spcPct val="80000"/>
              </a:lnSpc>
              <a:spcBef>
                <a:spcPts val="968"/>
              </a:spcBef>
              <a:spcAft>
                <a:spcPts val="0"/>
              </a:spcAft>
              <a:buClr>
                <a:srgbClr val="7F7F7F"/>
              </a:buClr>
              <a:buSzPts val="1750"/>
              <a:buNone/>
            </a:pPr>
            <a:r>
              <a:rPr lang="en-ZA" sz="1750" dirty="0">
                <a:solidFill>
                  <a:srgbClr val="7F7F7F"/>
                </a:solidFill>
                <a:latin typeface="Calibri Light" panose="020F0302020204030204" pitchFamily="34" charset="0"/>
                <a:cs typeface="Calibri Light" panose="020F0302020204030204" pitchFamily="34" charset="0"/>
              </a:rPr>
              <a:t>	Part C: Our Performance Measures </a:t>
            </a:r>
            <a:endParaRPr dirty="0">
              <a:latin typeface="Calibri Light" panose="020F0302020204030204" pitchFamily="34" charset="0"/>
              <a:cs typeface="Calibri Light" panose="020F0302020204030204" pitchFamily="34" charset="0"/>
            </a:endParaRPr>
          </a:p>
          <a:p>
            <a:pPr marL="1255986" lvl="1" indent="-415489" algn="just" rtl="0">
              <a:lnSpc>
                <a:spcPct val="100000"/>
              </a:lnSpc>
              <a:spcBef>
                <a:spcPts val="775"/>
              </a:spcBef>
              <a:spcAft>
                <a:spcPts val="0"/>
              </a:spcAft>
              <a:buClr>
                <a:srgbClr val="7F7F7F"/>
              </a:buClr>
              <a:buSzPts val="1562"/>
              <a:buFont typeface="Courier New"/>
              <a:buChar char="o"/>
            </a:pPr>
            <a:r>
              <a:rPr lang="en-ZA" sz="1562" dirty="0">
                <a:solidFill>
                  <a:srgbClr val="7F7F7F"/>
                </a:solidFill>
                <a:latin typeface="Calibri Light" panose="020F0302020204030204" pitchFamily="34" charset="0"/>
                <a:cs typeface="Calibri Light" panose="020F0302020204030204" pitchFamily="34" charset="0"/>
              </a:rPr>
              <a:t>Institutional Performance Information </a:t>
            </a:r>
            <a:endParaRPr dirty="0">
              <a:latin typeface="Calibri Light" panose="020F0302020204030204" pitchFamily="34" charset="0"/>
              <a:cs typeface="Calibri Light" panose="020F0302020204030204" pitchFamily="34" charset="0"/>
            </a:endParaRPr>
          </a:p>
          <a:p>
            <a:pPr marL="1255986" lvl="1" indent="-415489" algn="just" rtl="0">
              <a:lnSpc>
                <a:spcPct val="100000"/>
              </a:lnSpc>
              <a:spcBef>
                <a:spcPts val="775"/>
              </a:spcBef>
              <a:spcAft>
                <a:spcPts val="0"/>
              </a:spcAft>
              <a:buClr>
                <a:srgbClr val="7F7F7F"/>
              </a:buClr>
              <a:buSzPts val="1562"/>
              <a:buFont typeface="Courier New"/>
              <a:buChar char="o"/>
            </a:pPr>
            <a:r>
              <a:rPr lang="en-ZA" sz="1562" dirty="0">
                <a:solidFill>
                  <a:srgbClr val="7F7F7F"/>
                </a:solidFill>
                <a:latin typeface="Calibri Light" panose="020F0302020204030204" pitchFamily="34" charset="0"/>
                <a:cs typeface="Calibri Light" panose="020F0302020204030204" pitchFamily="34" charset="0"/>
              </a:rPr>
              <a:t>Strategic Risks</a:t>
            </a:r>
            <a:endParaRPr dirty="0">
              <a:latin typeface="Calibri Light" panose="020F0302020204030204" pitchFamily="34" charset="0"/>
              <a:cs typeface="Calibri Light" panose="020F0302020204030204" pitchFamily="34" charset="0"/>
            </a:endParaRPr>
          </a:p>
          <a:p>
            <a:pPr marL="1255986" lvl="1" indent="-415489" algn="just" rtl="0">
              <a:lnSpc>
                <a:spcPct val="100000"/>
              </a:lnSpc>
              <a:spcBef>
                <a:spcPts val="775"/>
              </a:spcBef>
              <a:spcAft>
                <a:spcPts val="0"/>
              </a:spcAft>
              <a:buClr>
                <a:srgbClr val="7F7F7F"/>
              </a:buClr>
              <a:buSzPts val="1562"/>
              <a:buFont typeface="Courier New"/>
              <a:buChar char="o"/>
            </a:pPr>
            <a:r>
              <a:rPr lang="en-ZA" sz="1562" dirty="0">
                <a:solidFill>
                  <a:srgbClr val="7F7F7F"/>
                </a:solidFill>
                <a:latin typeface="Calibri Light" panose="020F0302020204030204" pitchFamily="34" charset="0"/>
                <a:cs typeface="Calibri Light" panose="020F0302020204030204" pitchFamily="34" charset="0"/>
              </a:rPr>
              <a:t>Service Delivery Improvement Plan</a:t>
            </a:r>
            <a:endParaRPr dirty="0">
              <a:latin typeface="Calibri Light" panose="020F0302020204030204" pitchFamily="34" charset="0"/>
              <a:cs typeface="Calibri Light" panose="020F0302020204030204" pitchFamily="34" charset="0"/>
            </a:endParaRPr>
          </a:p>
          <a:p>
            <a:pPr marL="533322" lvl="0" indent="-533322" algn="l" rtl="0">
              <a:lnSpc>
                <a:spcPct val="80000"/>
              </a:lnSpc>
              <a:spcBef>
                <a:spcPts val="968"/>
              </a:spcBef>
              <a:spcAft>
                <a:spcPts val="0"/>
              </a:spcAft>
              <a:buClr>
                <a:srgbClr val="7F7F7F"/>
              </a:buClr>
              <a:buSzPts val="1750"/>
              <a:buNone/>
            </a:pPr>
            <a:r>
              <a:rPr lang="en-ZA" sz="1750" dirty="0">
                <a:solidFill>
                  <a:srgbClr val="7F7F7F"/>
                </a:solidFill>
                <a:latin typeface="Calibri Light" panose="020F0302020204030204" pitchFamily="34" charset="0"/>
                <a:cs typeface="Calibri Light" panose="020F0302020204030204" pitchFamily="34" charset="0"/>
              </a:rPr>
              <a:t>	Part D: Annexures to the Strategic Plan</a:t>
            </a:r>
            <a:endParaRPr dirty="0">
              <a:latin typeface="Calibri Light" panose="020F0302020204030204" pitchFamily="34" charset="0"/>
              <a:cs typeface="Calibri Light" panose="020F0302020204030204" pitchFamily="34" charset="0"/>
            </a:endParaRPr>
          </a:p>
          <a:p>
            <a:pPr marL="1255986" lvl="1" indent="-415489" algn="just" rtl="0">
              <a:lnSpc>
                <a:spcPct val="100000"/>
              </a:lnSpc>
              <a:spcBef>
                <a:spcPts val="775"/>
              </a:spcBef>
              <a:spcAft>
                <a:spcPts val="0"/>
              </a:spcAft>
              <a:buClr>
                <a:srgbClr val="7F7F7F"/>
              </a:buClr>
              <a:buSzPts val="1562"/>
              <a:buFont typeface="Courier New"/>
              <a:buChar char="o"/>
            </a:pPr>
            <a:r>
              <a:rPr lang="en-ZA" sz="1562" dirty="0">
                <a:solidFill>
                  <a:srgbClr val="7F7F7F"/>
                </a:solidFill>
                <a:latin typeface="Calibri Light" panose="020F0302020204030204" pitchFamily="34" charset="0"/>
                <a:cs typeface="Calibri Light" panose="020F0302020204030204" pitchFamily="34" charset="0"/>
              </a:rPr>
              <a:t>Annexure A - District Development Model</a:t>
            </a:r>
            <a:endParaRPr dirty="0">
              <a:latin typeface="Calibri Light" panose="020F0302020204030204" pitchFamily="34" charset="0"/>
              <a:cs typeface="Calibri Light" panose="020F0302020204030204" pitchFamily="34" charset="0"/>
            </a:endParaRPr>
          </a:p>
          <a:p>
            <a:pPr marL="1255986" lvl="1" indent="-415489" algn="just" rtl="0">
              <a:lnSpc>
                <a:spcPct val="100000"/>
              </a:lnSpc>
              <a:spcBef>
                <a:spcPts val="775"/>
              </a:spcBef>
              <a:spcAft>
                <a:spcPts val="0"/>
              </a:spcAft>
              <a:buClr>
                <a:srgbClr val="7F7F7F"/>
              </a:buClr>
              <a:buSzPts val="1562"/>
              <a:buFont typeface="Courier New"/>
              <a:buChar char="o"/>
            </a:pPr>
            <a:r>
              <a:rPr lang="en-ZA" sz="1562" dirty="0">
                <a:solidFill>
                  <a:srgbClr val="7F7F7F"/>
                </a:solidFill>
                <a:latin typeface="Calibri Light" panose="020F0302020204030204" pitchFamily="34" charset="0"/>
                <a:cs typeface="Calibri Light" panose="020F0302020204030204" pitchFamily="34" charset="0"/>
              </a:rPr>
              <a:t>Annexure B – Policies to be continued and initiated</a:t>
            </a:r>
            <a:endParaRPr dirty="0">
              <a:latin typeface="Calibri Light" panose="020F0302020204030204" pitchFamily="34" charset="0"/>
              <a:cs typeface="Calibri Light" panose="020F0302020204030204" pitchFamily="34" charset="0"/>
            </a:endParaRPr>
          </a:p>
          <a:p>
            <a:pPr marL="1255986" lvl="1" indent="-415489" algn="just" rtl="0">
              <a:lnSpc>
                <a:spcPct val="100000"/>
              </a:lnSpc>
              <a:spcBef>
                <a:spcPts val="775"/>
              </a:spcBef>
              <a:spcAft>
                <a:spcPts val="0"/>
              </a:spcAft>
              <a:buClr>
                <a:srgbClr val="7F7F7F"/>
              </a:buClr>
              <a:buSzPts val="1562"/>
              <a:buFont typeface="Courier New"/>
              <a:buChar char="o"/>
            </a:pPr>
            <a:r>
              <a:rPr lang="en-ZA" sz="1562" dirty="0">
                <a:solidFill>
                  <a:srgbClr val="7F7F7F"/>
                </a:solidFill>
                <a:latin typeface="Calibri Light" panose="020F0302020204030204" pitchFamily="34" charset="0"/>
                <a:cs typeface="Calibri Light" panose="020F0302020204030204" pitchFamily="34" charset="0"/>
              </a:rPr>
              <a:t>Annexure C - Stakeholders contributing to the Strategic Plan</a:t>
            </a:r>
            <a:endParaRPr dirty="0">
              <a:latin typeface="Calibri Light" panose="020F0302020204030204" pitchFamily="34" charset="0"/>
              <a:cs typeface="Calibri Light" panose="020F0302020204030204" pitchFamily="34" charset="0"/>
            </a:endParaRPr>
          </a:p>
          <a:p>
            <a:pPr marL="1255986" lvl="1" indent="-415489" algn="just" rtl="0">
              <a:lnSpc>
                <a:spcPct val="100000"/>
              </a:lnSpc>
              <a:spcBef>
                <a:spcPts val="775"/>
              </a:spcBef>
              <a:spcAft>
                <a:spcPts val="0"/>
              </a:spcAft>
              <a:buClr>
                <a:srgbClr val="7F7F7F"/>
              </a:buClr>
              <a:buSzPts val="1562"/>
              <a:buFont typeface="Courier New"/>
              <a:buChar char="o"/>
            </a:pPr>
            <a:r>
              <a:rPr lang="en-ZA" sz="1562" dirty="0">
                <a:solidFill>
                  <a:srgbClr val="7F7F7F"/>
                </a:solidFill>
                <a:latin typeface="Calibri Light" panose="020F0302020204030204" pitchFamily="34" charset="0"/>
                <a:cs typeface="Calibri Light" panose="020F0302020204030204" pitchFamily="34" charset="0"/>
              </a:rPr>
              <a:t>Annexure D – Acts referenced in the Correctional Services Act, 1998</a:t>
            </a:r>
            <a:endParaRPr dirty="0">
              <a:latin typeface="Calibri Light" panose="020F0302020204030204" pitchFamily="34" charset="0"/>
              <a:cs typeface="Calibri Light" panose="020F0302020204030204" pitchFamily="34" charset="0"/>
            </a:endParaRPr>
          </a:p>
        </p:txBody>
      </p:sp>
      <p:sp>
        <p:nvSpPr>
          <p:cNvPr id="65" name="Google Shape;65;p9"/>
          <p:cNvSpPr txBox="1"/>
          <p:nvPr/>
        </p:nvSpPr>
        <p:spPr>
          <a:xfrm rot="-5400000">
            <a:off x="-2812947" y="2857438"/>
            <a:ext cx="6640464" cy="1014553"/>
          </a:xfrm>
          <a:prstGeom prst="rect">
            <a:avLst/>
          </a:prstGeom>
          <a:noFill/>
          <a:ln>
            <a:noFill/>
          </a:ln>
        </p:spPr>
        <p:txBody>
          <a:bodyPr spcFirstLastPara="1" wrap="square" lIns="117825" tIns="58900" rIns="117825" bIns="58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ZA" sz="2800" b="1">
                <a:solidFill>
                  <a:srgbClr val="FFFFFF"/>
                </a:solidFill>
                <a:latin typeface="Calibri"/>
                <a:ea typeface="Calibri"/>
                <a:cs typeface="Calibri"/>
                <a:sym typeface="Calibri"/>
              </a:rPr>
              <a:t>PRESENTATION OUTLINE 5 YEAR STRATEGIC PLAN</a:t>
            </a:r>
            <a:endParaRPr sz="2800" b="1">
              <a:solidFill>
                <a:srgbClr val="FFFFFF"/>
              </a:solidFill>
              <a:latin typeface="Calibri"/>
              <a:ea typeface="Calibri"/>
              <a:cs typeface="Calibri"/>
              <a:sym typeface="Calibri"/>
            </a:endParaRPr>
          </a:p>
        </p:txBody>
      </p:sp>
      <p:grpSp>
        <p:nvGrpSpPr>
          <p:cNvPr id="66" name="Google Shape;66;p9"/>
          <p:cNvGrpSpPr/>
          <p:nvPr/>
        </p:nvGrpSpPr>
        <p:grpSpPr>
          <a:xfrm>
            <a:off x="3327020" y="99849"/>
            <a:ext cx="688739" cy="659965"/>
            <a:chOff x="3051051" y="385334"/>
            <a:chExt cx="688739" cy="659965"/>
          </a:xfrm>
        </p:grpSpPr>
        <p:grpSp>
          <p:nvGrpSpPr>
            <p:cNvPr id="67" name="Google Shape;67;p9"/>
            <p:cNvGrpSpPr/>
            <p:nvPr/>
          </p:nvGrpSpPr>
          <p:grpSpPr>
            <a:xfrm>
              <a:off x="3051051" y="385334"/>
              <a:ext cx="688739" cy="659965"/>
              <a:chOff x="2986858" y="212115"/>
              <a:chExt cx="688740" cy="659965"/>
            </a:xfrm>
          </p:grpSpPr>
          <p:sp>
            <p:nvSpPr>
              <p:cNvPr id="68" name="Google Shape;68;p9"/>
              <p:cNvSpPr/>
              <p:nvPr/>
            </p:nvSpPr>
            <p:spPr>
              <a:xfrm rot="-5400000">
                <a:off x="3235706" y="361730"/>
                <a:ext cx="396164" cy="483620"/>
              </a:xfrm>
              <a:prstGeom prst="flowChartOffpageConnector">
                <a:avLst/>
              </a:prstGeom>
              <a:gradFill>
                <a:gsLst>
                  <a:gs pos="0">
                    <a:srgbClr val="548135">
                      <a:alpha val="60000"/>
                    </a:srgbClr>
                  </a:gs>
                  <a:gs pos="100000">
                    <a:srgbClr val="A8D08C"/>
                  </a:gs>
                </a:gsLst>
                <a:lin ang="16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9"/>
              <p:cNvSpPr/>
              <p:nvPr/>
            </p:nvSpPr>
            <p:spPr>
              <a:xfrm rot="-2643517">
                <a:off x="3042062" y="350728"/>
                <a:ext cx="553525" cy="382739"/>
              </a:xfrm>
              <a:custGeom>
                <a:avLst/>
                <a:gdLst/>
                <a:ahLst/>
                <a:cxnLst/>
                <a:rect l="l" t="t" r="r" b="b"/>
                <a:pathLst>
                  <a:path w="553525" h="382739" extrusionOk="0">
                    <a:moveTo>
                      <a:pt x="275490" y="0"/>
                    </a:moveTo>
                    <a:lnTo>
                      <a:pt x="553525" y="269045"/>
                    </a:lnTo>
                    <a:lnTo>
                      <a:pt x="540502" y="309049"/>
                    </a:lnTo>
                    <a:lnTo>
                      <a:pt x="485290" y="339596"/>
                    </a:lnTo>
                    <a:cubicBezTo>
                      <a:pt x="425163" y="366834"/>
                      <a:pt x="352680" y="382739"/>
                      <a:pt x="274656" y="382739"/>
                    </a:cubicBezTo>
                    <a:cubicBezTo>
                      <a:pt x="196632" y="382739"/>
                      <a:pt x="124148" y="366834"/>
                      <a:pt x="64022" y="339596"/>
                    </a:cubicBezTo>
                    <a:lnTo>
                      <a:pt x="47011" y="330185"/>
                    </a:lnTo>
                    <a:lnTo>
                      <a:pt x="0" y="284695"/>
                    </a:lnTo>
                    <a:lnTo>
                      <a:pt x="275490" y="0"/>
                    </a:lnTo>
                    <a:close/>
                  </a:path>
                </a:pathLst>
              </a:custGeom>
              <a:gradFill>
                <a:gsLst>
                  <a:gs pos="0">
                    <a:srgbClr val="548135">
                      <a:alpha val="60000"/>
                    </a:srgbClr>
                  </a:gs>
                  <a:gs pos="100000">
                    <a:srgbClr val="A8D0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0" name="Google Shape;70;p9"/>
              <p:cNvSpPr/>
              <p:nvPr/>
            </p:nvSpPr>
            <p:spPr>
              <a:xfrm>
                <a:off x="3077872" y="405448"/>
                <a:ext cx="62282" cy="390629"/>
              </a:xfrm>
              <a:prstGeom prst="rect">
                <a:avLst/>
              </a:prstGeom>
              <a:gradFill>
                <a:gsLst>
                  <a:gs pos="0">
                    <a:srgbClr val="548135">
                      <a:alpha val="60000"/>
                    </a:srgbClr>
                  </a:gs>
                  <a:gs pos="100000">
                    <a:srgbClr val="A8D08C"/>
                  </a:gs>
                </a:gsLst>
                <a:lin ang="16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1" name="Google Shape;71;p9"/>
            <p:cNvSpPr txBox="1"/>
            <p:nvPr/>
          </p:nvSpPr>
          <p:spPr>
            <a:xfrm>
              <a:off x="3317249" y="635482"/>
              <a:ext cx="311481" cy="27699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ZA" sz="1800" b="1">
                  <a:solidFill>
                    <a:schemeClr val="lt1"/>
                  </a:solidFill>
                  <a:latin typeface="Calibri"/>
                  <a:ea typeface="Calibri"/>
                  <a:cs typeface="Calibri"/>
                  <a:sym typeface="Calibri"/>
                </a:rPr>
                <a:t>1.</a:t>
              </a:r>
              <a:endParaRPr sz="1800" b="1">
                <a:solidFill>
                  <a:schemeClr val="lt1"/>
                </a:solidFill>
                <a:latin typeface="Calibri"/>
                <a:ea typeface="Calibri"/>
                <a:cs typeface="Calibri"/>
                <a:sym typeface="Calibri"/>
              </a:endParaRPr>
            </a:p>
          </p:txBody>
        </p:sp>
      </p:grpSp>
      <p:grpSp>
        <p:nvGrpSpPr>
          <p:cNvPr id="72" name="Google Shape;72;p9"/>
          <p:cNvGrpSpPr/>
          <p:nvPr/>
        </p:nvGrpSpPr>
        <p:grpSpPr>
          <a:xfrm>
            <a:off x="3374579" y="1774109"/>
            <a:ext cx="688739" cy="659965"/>
            <a:chOff x="3091056" y="1966535"/>
            <a:chExt cx="688739" cy="659965"/>
          </a:xfrm>
        </p:grpSpPr>
        <p:grpSp>
          <p:nvGrpSpPr>
            <p:cNvPr id="73" name="Google Shape;73;p9"/>
            <p:cNvGrpSpPr/>
            <p:nvPr/>
          </p:nvGrpSpPr>
          <p:grpSpPr>
            <a:xfrm>
              <a:off x="3091056" y="1966535"/>
              <a:ext cx="688739" cy="659965"/>
              <a:chOff x="2986858" y="212115"/>
              <a:chExt cx="688740" cy="659965"/>
            </a:xfrm>
          </p:grpSpPr>
          <p:sp>
            <p:nvSpPr>
              <p:cNvPr id="74" name="Google Shape;74;p9"/>
              <p:cNvSpPr/>
              <p:nvPr/>
            </p:nvSpPr>
            <p:spPr>
              <a:xfrm rot="-5400000">
                <a:off x="3235706" y="361730"/>
                <a:ext cx="396164" cy="483620"/>
              </a:xfrm>
              <a:prstGeom prst="flowChartOffpageConnector">
                <a:avLst/>
              </a:prstGeom>
              <a:gradFill>
                <a:gsLst>
                  <a:gs pos="0">
                    <a:srgbClr val="548135">
                      <a:alpha val="60000"/>
                    </a:srgbClr>
                  </a:gs>
                  <a:gs pos="100000">
                    <a:srgbClr val="A8D08C"/>
                  </a:gs>
                </a:gsLst>
                <a:lin ang="16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9"/>
              <p:cNvSpPr/>
              <p:nvPr/>
            </p:nvSpPr>
            <p:spPr>
              <a:xfrm rot="-2643517">
                <a:off x="3042062" y="350728"/>
                <a:ext cx="553525" cy="382739"/>
              </a:xfrm>
              <a:custGeom>
                <a:avLst/>
                <a:gdLst/>
                <a:ahLst/>
                <a:cxnLst/>
                <a:rect l="l" t="t" r="r" b="b"/>
                <a:pathLst>
                  <a:path w="553525" h="382739" extrusionOk="0">
                    <a:moveTo>
                      <a:pt x="275490" y="0"/>
                    </a:moveTo>
                    <a:lnTo>
                      <a:pt x="553525" y="269045"/>
                    </a:lnTo>
                    <a:lnTo>
                      <a:pt x="540502" y="309049"/>
                    </a:lnTo>
                    <a:lnTo>
                      <a:pt x="485290" y="339596"/>
                    </a:lnTo>
                    <a:cubicBezTo>
                      <a:pt x="425163" y="366834"/>
                      <a:pt x="352680" y="382739"/>
                      <a:pt x="274656" y="382739"/>
                    </a:cubicBezTo>
                    <a:cubicBezTo>
                      <a:pt x="196632" y="382739"/>
                      <a:pt x="124148" y="366834"/>
                      <a:pt x="64022" y="339596"/>
                    </a:cubicBezTo>
                    <a:lnTo>
                      <a:pt x="47011" y="330185"/>
                    </a:lnTo>
                    <a:lnTo>
                      <a:pt x="0" y="284695"/>
                    </a:lnTo>
                    <a:lnTo>
                      <a:pt x="275490" y="0"/>
                    </a:lnTo>
                    <a:close/>
                  </a:path>
                </a:pathLst>
              </a:custGeom>
              <a:gradFill>
                <a:gsLst>
                  <a:gs pos="0">
                    <a:srgbClr val="548135">
                      <a:alpha val="60000"/>
                    </a:srgbClr>
                  </a:gs>
                  <a:gs pos="100000">
                    <a:srgbClr val="A8D0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6" name="Google Shape;76;p9"/>
              <p:cNvSpPr/>
              <p:nvPr/>
            </p:nvSpPr>
            <p:spPr>
              <a:xfrm>
                <a:off x="3077872" y="405448"/>
                <a:ext cx="62282" cy="390629"/>
              </a:xfrm>
              <a:prstGeom prst="rect">
                <a:avLst/>
              </a:prstGeom>
              <a:gradFill>
                <a:gsLst>
                  <a:gs pos="0">
                    <a:srgbClr val="548135">
                      <a:alpha val="60000"/>
                    </a:srgbClr>
                  </a:gs>
                  <a:gs pos="100000">
                    <a:srgbClr val="A8D08C"/>
                  </a:gs>
                </a:gsLst>
                <a:lin ang="16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7" name="Google Shape;77;p9"/>
            <p:cNvSpPr txBox="1"/>
            <p:nvPr/>
          </p:nvSpPr>
          <p:spPr>
            <a:xfrm>
              <a:off x="3325042" y="2227576"/>
              <a:ext cx="376892" cy="251817"/>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ZA" sz="1800" b="1">
                  <a:solidFill>
                    <a:schemeClr val="lt1"/>
                  </a:solidFill>
                  <a:latin typeface="Calibri"/>
                  <a:ea typeface="Calibri"/>
                  <a:cs typeface="Calibri"/>
                  <a:sym typeface="Calibri"/>
                </a:rPr>
                <a:t>2.</a:t>
              </a:r>
              <a:endParaRPr sz="1800" b="1">
                <a:solidFill>
                  <a:schemeClr val="lt1"/>
                </a:solidFill>
                <a:latin typeface="Calibri"/>
                <a:ea typeface="Calibri"/>
                <a:cs typeface="Calibri"/>
                <a:sym typeface="Calibri"/>
              </a:endParaRPr>
            </a:p>
          </p:txBody>
        </p:sp>
      </p:grpSp>
      <p:grpSp>
        <p:nvGrpSpPr>
          <p:cNvPr id="78" name="Google Shape;78;p9"/>
          <p:cNvGrpSpPr/>
          <p:nvPr/>
        </p:nvGrpSpPr>
        <p:grpSpPr>
          <a:xfrm>
            <a:off x="3349773" y="3150904"/>
            <a:ext cx="688739" cy="659965"/>
            <a:chOff x="3078356" y="3265635"/>
            <a:chExt cx="688739" cy="659965"/>
          </a:xfrm>
        </p:grpSpPr>
        <p:grpSp>
          <p:nvGrpSpPr>
            <p:cNvPr id="79" name="Google Shape;79;p9"/>
            <p:cNvGrpSpPr/>
            <p:nvPr/>
          </p:nvGrpSpPr>
          <p:grpSpPr>
            <a:xfrm>
              <a:off x="3078356" y="3265635"/>
              <a:ext cx="688739" cy="659965"/>
              <a:chOff x="2986858" y="212115"/>
              <a:chExt cx="688740" cy="659965"/>
            </a:xfrm>
          </p:grpSpPr>
          <p:sp>
            <p:nvSpPr>
              <p:cNvPr id="80" name="Google Shape;80;p9"/>
              <p:cNvSpPr/>
              <p:nvPr/>
            </p:nvSpPr>
            <p:spPr>
              <a:xfrm rot="-2643517">
                <a:off x="3042062" y="350728"/>
                <a:ext cx="553525" cy="382739"/>
              </a:xfrm>
              <a:custGeom>
                <a:avLst/>
                <a:gdLst/>
                <a:ahLst/>
                <a:cxnLst/>
                <a:rect l="l" t="t" r="r" b="b"/>
                <a:pathLst>
                  <a:path w="553525" h="382739" extrusionOk="0">
                    <a:moveTo>
                      <a:pt x="275490" y="0"/>
                    </a:moveTo>
                    <a:lnTo>
                      <a:pt x="553525" y="269045"/>
                    </a:lnTo>
                    <a:lnTo>
                      <a:pt x="540502" y="309049"/>
                    </a:lnTo>
                    <a:lnTo>
                      <a:pt x="485290" y="339596"/>
                    </a:lnTo>
                    <a:cubicBezTo>
                      <a:pt x="425163" y="366834"/>
                      <a:pt x="352680" y="382739"/>
                      <a:pt x="274656" y="382739"/>
                    </a:cubicBezTo>
                    <a:cubicBezTo>
                      <a:pt x="196632" y="382739"/>
                      <a:pt x="124148" y="366834"/>
                      <a:pt x="64022" y="339596"/>
                    </a:cubicBezTo>
                    <a:lnTo>
                      <a:pt x="47011" y="330185"/>
                    </a:lnTo>
                    <a:lnTo>
                      <a:pt x="0" y="284695"/>
                    </a:lnTo>
                    <a:lnTo>
                      <a:pt x="275490" y="0"/>
                    </a:lnTo>
                    <a:close/>
                  </a:path>
                </a:pathLst>
              </a:custGeom>
              <a:gradFill>
                <a:gsLst>
                  <a:gs pos="0">
                    <a:srgbClr val="548135">
                      <a:alpha val="60000"/>
                    </a:srgbClr>
                  </a:gs>
                  <a:gs pos="100000">
                    <a:srgbClr val="A8D0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1" name="Google Shape;81;p9"/>
              <p:cNvSpPr/>
              <p:nvPr/>
            </p:nvSpPr>
            <p:spPr>
              <a:xfrm>
                <a:off x="3077872" y="405448"/>
                <a:ext cx="62282" cy="390629"/>
              </a:xfrm>
              <a:prstGeom prst="rect">
                <a:avLst/>
              </a:prstGeom>
              <a:gradFill>
                <a:gsLst>
                  <a:gs pos="0">
                    <a:srgbClr val="548135">
                      <a:alpha val="60000"/>
                    </a:srgbClr>
                  </a:gs>
                  <a:gs pos="100000">
                    <a:srgbClr val="A8D08C"/>
                  </a:gs>
                </a:gsLst>
                <a:lin ang="16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9"/>
              <p:cNvSpPr/>
              <p:nvPr/>
            </p:nvSpPr>
            <p:spPr>
              <a:xfrm rot="-5400000">
                <a:off x="3235706" y="361730"/>
                <a:ext cx="396164" cy="483620"/>
              </a:xfrm>
              <a:prstGeom prst="flowChartOffpageConnector">
                <a:avLst/>
              </a:prstGeom>
              <a:gradFill>
                <a:gsLst>
                  <a:gs pos="0">
                    <a:srgbClr val="548135">
                      <a:alpha val="60000"/>
                    </a:srgbClr>
                  </a:gs>
                  <a:gs pos="100000">
                    <a:srgbClr val="A8D08C"/>
                  </a:gs>
                </a:gsLst>
                <a:lin ang="16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 name="Google Shape;83;p9"/>
            <p:cNvSpPr txBox="1"/>
            <p:nvPr/>
          </p:nvSpPr>
          <p:spPr>
            <a:xfrm>
              <a:off x="3369955" y="3515784"/>
              <a:ext cx="311481" cy="27699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ZA" sz="1800" b="1">
                  <a:solidFill>
                    <a:schemeClr val="lt1"/>
                  </a:solidFill>
                  <a:latin typeface="Calibri"/>
                  <a:ea typeface="Calibri"/>
                  <a:cs typeface="Calibri"/>
                  <a:sym typeface="Calibri"/>
                </a:rPr>
                <a:t>3.</a:t>
              </a:r>
              <a:endParaRPr sz="1800" b="1">
                <a:solidFill>
                  <a:schemeClr val="lt1"/>
                </a:solidFill>
                <a:latin typeface="Calibri"/>
                <a:ea typeface="Calibri"/>
                <a:cs typeface="Calibri"/>
                <a:sym typeface="Calibri"/>
              </a:endParaRPr>
            </a:p>
          </p:txBody>
        </p:sp>
      </p:grpSp>
      <p:grpSp>
        <p:nvGrpSpPr>
          <p:cNvPr id="84" name="Google Shape;84;p9"/>
          <p:cNvGrpSpPr/>
          <p:nvPr/>
        </p:nvGrpSpPr>
        <p:grpSpPr>
          <a:xfrm>
            <a:off x="3362175" y="4533547"/>
            <a:ext cx="688739" cy="659965"/>
            <a:chOff x="3090717" y="4536860"/>
            <a:chExt cx="688739" cy="659965"/>
          </a:xfrm>
        </p:grpSpPr>
        <p:grpSp>
          <p:nvGrpSpPr>
            <p:cNvPr id="85" name="Google Shape;85;p9"/>
            <p:cNvGrpSpPr/>
            <p:nvPr/>
          </p:nvGrpSpPr>
          <p:grpSpPr>
            <a:xfrm>
              <a:off x="3090717" y="4536860"/>
              <a:ext cx="688739" cy="659965"/>
              <a:chOff x="2986858" y="212115"/>
              <a:chExt cx="688740" cy="659965"/>
            </a:xfrm>
          </p:grpSpPr>
          <p:sp>
            <p:nvSpPr>
              <p:cNvPr id="86" name="Google Shape;86;p9"/>
              <p:cNvSpPr/>
              <p:nvPr/>
            </p:nvSpPr>
            <p:spPr>
              <a:xfrm rot="-5400000">
                <a:off x="3235706" y="361730"/>
                <a:ext cx="396164" cy="483620"/>
              </a:xfrm>
              <a:prstGeom prst="flowChartOffpageConnector">
                <a:avLst/>
              </a:prstGeom>
              <a:gradFill>
                <a:gsLst>
                  <a:gs pos="0">
                    <a:srgbClr val="548135">
                      <a:alpha val="60000"/>
                    </a:srgbClr>
                  </a:gs>
                  <a:gs pos="100000">
                    <a:srgbClr val="A8D08C"/>
                  </a:gs>
                </a:gsLst>
                <a:lin ang="16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9"/>
              <p:cNvSpPr/>
              <p:nvPr/>
            </p:nvSpPr>
            <p:spPr>
              <a:xfrm rot="-2643517">
                <a:off x="3042062" y="350728"/>
                <a:ext cx="553525" cy="382739"/>
              </a:xfrm>
              <a:custGeom>
                <a:avLst/>
                <a:gdLst/>
                <a:ahLst/>
                <a:cxnLst/>
                <a:rect l="l" t="t" r="r" b="b"/>
                <a:pathLst>
                  <a:path w="553525" h="382739" extrusionOk="0">
                    <a:moveTo>
                      <a:pt x="275490" y="0"/>
                    </a:moveTo>
                    <a:lnTo>
                      <a:pt x="553525" y="269045"/>
                    </a:lnTo>
                    <a:lnTo>
                      <a:pt x="540502" y="309049"/>
                    </a:lnTo>
                    <a:lnTo>
                      <a:pt x="485290" y="339596"/>
                    </a:lnTo>
                    <a:cubicBezTo>
                      <a:pt x="425163" y="366834"/>
                      <a:pt x="352680" y="382739"/>
                      <a:pt x="274656" y="382739"/>
                    </a:cubicBezTo>
                    <a:cubicBezTo>
                      <a:pt x="196632" y="382739"/>
                      <a:pt x="124148" y="366834"/>
                      <a:pt x="64022" y="339596"/>
                    </a:cubicBezTo>
                    <a:lnTo>
                      <a:pt x="47011" y="330185"/>
                    </a:lnTo>
                    <a:lnTo>
                      <a:pt x="0" y="284695"/>
                    </a:lnTo>
                    <a:lnTo>
                      <a:pt x="275490" y="0"/>
                    </a:lnTo>
                    <a:close/>
                  </a:path>
                </a:pathLst>
              </a:custGeom>
              <a:gradFill>
                <a:gsLst>
                  <a:gs pos="0">
                    <a:srgbClr val="548135">
                      <a:alpha val="60000"/>
                    </a:srgbClr>
                  </a:gs>
                  <a:gs pos="100000">
                    <a:srgbClr val="A8D0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8" name="Google Shape;88;p9"/>
              <p:cNvSpPr/>
              <p:nvPr/>
            </p:nvSpPr>
            <p:spPr>
              <a:xfrm>
                <a:off x="3077872" y="405448"/>
                <a:ext cx="62282" cy="390629"/>
              </a:xfrm>
              <a:prstGeom prst="rect">
                <a:avLst/>
              </a:prstGeom>
              <a:gradFill>
                <a:gsLst>
                  <a:gs pos="0">
                    <a:srgbClr val="548135">
                      <a:alpha val="60000"/>
                    </a:srgbClr>
                  </a:gs>
                  <a:gs pos="100000">
                    <a:srgbClr val="A8D08C"/>
                  </a:gs>
                </a:gsLst>
                <a:lin ang="16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9" name="Google Shape;89;p9"/>
            <p:cNvSpPr txBox="1"/>
            <p:nvPr/>
          </p:nvSpPr>
          <p:spPr>
            <a:xfrm>
              <a:off x="3356917" y="4787007"/>
              <a:ext cx="311481" cy="27699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ZA" sz="1800" b="1">
                  <a:solidFill>
                    <a:schemeClr val="lt1"/>
                  </a:solidFill>
                  <a:latin typeface="Calibri"/>
                  <a:ea typeface="Calibri"/>
                  <a:cs typeface="Calibri"/>
                  <a:sym typeface="Calibri"/>
                </a:rPr>
                <a:t>4.</a:t>
              </a:r>
              <a:endParaRPr sz="1800" b="1">
                <a:solidFill>
                  <a:schemeClr val="lt1"/>
                </a:solidFill>
                <a:latin typeface="Calibri"/>
                <a:ea typeface="Calibri"/>
                <a:cs typeface="Calibri"/>
                <a:sym typeface="Calibri"/>
              </a:endParaRPr>
            </a:p>
          </p:txBody>
        </p:sp>
      </p:grpSp>
      <p:sp>
        <p:nvSpPr>
          <p:cNvPr id="90" name="Google Shape;90;p9"/>
          <p:cNvSpPr txBox="1">
            <a:spLocks noGrp="1"/>
          </p:cNvSpPr>
          <p:nvPr>
            <p:ph type="sldNum" idx="12"/>
          </p:nvPr>
        </p:nvSpPr>
        <p:spPr>
          <a:xfrm>
            <a:off x="10784878" y="6576156"/>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b="1">
                <a:solidFill>
                  <a:srgbClr val="888888"/>
                </a:solidFill>
              </a:rPr>
              <a:t>2</a:t>
            </a:fld>
            <a:endParaRPr b="1">
              <a:solidFill>
                <a:srgbClr val="888888"/>
              </a:solidFill>
            </a:endParaRPr>
          </a:p>
        </p:txBody>
      </p:sp>
      <p:sp>
        <p:nvSpPr>
          <p:cNvPr id="93" name="Google Shape;93;p9"/>
          <p:cNvSpPr/>
          <p:nvPr/>
        </p:nvSpPr>
        <p:spPr>
          <a:xfrm>
            <a:off x="67212" y="42886"/>
            <a:ext cx="3204000" cy="6876000"/>
          </a:xfrm>
          <a:prstGeom prst="rect">
            <a:avLst/>
          </a:prstGeom>
          <a:gradFill>
            <a:gsLst>
              <a:gs pos="0">
                <a:srgbClr val="548135">
                  <a:alpha val="29803"/>
                </a:srgbClr>
              </a:gs>
              <a:gs pos="100000">
                <a:srgbClr val="A8D0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FFFFFF"/>
              </a:solidFill>
              <a:latin typeface="Calibri"/>
              <a:ea typeface="Calibri"/>
              <a:cs typeface="Calibri"/>
              <a:sym typeface="Calibri"/>
            </a:endParaRPr>
          </a:p>
        </p:txBody>
      </p:sp>
      <p:sp>
        <p:nvSpPr>
          <p:cNvPr id="94" name="Google Shape;94;p9"/>
          <p:cNvSpPr txBox="1"/>
          <p:nvPr/>
        </p:nvSpPr>
        <p:spPr>
          <a:xfrm>
            <a:off x="410151" y="81654"/>
            <a:ext cx="2424162" cy="251203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4400"/>
              <a:buFont typeface="Calibri"/>
              <a:buNone/>
            </a:pPr>
            <a:r>
              <a:rPr lang="en-ZA" sz="4400" b="1">
                <a:solidFill>
                  <a:schemeClr val="lt1"/>
                </a:solidFill>
                <a:latin typeface="Calibri"/>
                <a:ea typeface="Calibri"/>
                <a:cs typeface="Calibri"/>
                <a:sym typeface="Calibri"/>
              </a:rPr>
              <a:t>5 Year Strategic Plan (2020-25)</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7"/>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22" name="Google Shape;322;p27"/>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20</a:t>
            </a:fld>
            <a:endParaRPr sz="1200" b="1">
              <a:solidFill>
                <a:srgbClr val="888888"/>
              </a:solidFill>
              <a:latin typeface="Calibri"/>
              <a:ea typeface="Calibri"/>
              <a:cs typeface="Calibri"/>
              <a:sym typeface="Calibri"/>
            </a:endParaRPr>
          </a:p>
        </p:txBody>
      </p:sp>
      <p:sp>
        <p:nvSpPr>
          <p:cNvPr id="323" name="Google Shape;323;p27"/>
          <p:cNvSpPr txBox="1">
            <a:spLocks noGrp="1"/>
          </p:cNvSpPr>
          <p:nvPr>
            <p:ph type="title"/>
          </p:nvPr>
        </p:nvSpPr>
        <p:spPr>
          <a:xfrm>
            <a:off x="627892" y="2055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OUR STRATEGIC FOCUS</a:t>
            </a:r>
            <a:endParaRPr/>
          </a:p>
        </p:txBody>
      </p:sp>
      <p:sp>
        <p:nvSpPr>
          <p:cNvPr id="324" name="Google Shape;324;p27"/>
          <p:cNvSpPr txBox="1"/>
          <p:nvPr/>
        </p:nvSpPr>
        <p:spPr>
          <a:xfrm>
            <a:off x="322561" y="1197547"/>
            <a:ext cx="10881514" cy="4824536"/>
          </a:xfrm>
          <a:prstGeom prst="rect">
            <a:avLst/>
          </a:prstGeom>
          <a:noFill/>
          <a:ln>
            <a:noFill/>
          </a:ln>
        </p:spPr>
        <p:txBody>
          <a:bodyPr spcFirstLastPara="1" wrap="square" lIns="91425" tIns="45700" rIns="91425" bIns="45700" anchor="t" anchorCtr="0">
            <a:noAutofit/>
          </a:bodyPr>
          <a:lstStyle/>
          <a:p>
            <a:pPr marL="355600" marR="0" lvl="0" indent="-355600" algn="just" rtl="0">
              <a:lnSpc>
                <a:spcPct val="115000"/>
              </a:lnSpc>
              <a:spcBef>
                <a:spcPts val="0"/>
              </a:spcBef>
              <a:spcAft>
                <a:spcPts val="0"/>
              </a:spcAft>
              <a:buClr>
                <a:schemeClr val="dk1"/>
              </a:buClr>
              <a:buSzPts val="2000"/>
              <a:buFont typeface="Calibri"/>
              <a:buAutoNum type="arabicPeriod"/>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VISION </a:t>
            </a:r>
            <a:endParaRPr sz="2000" b="1" dirty="0">
              <a:solidFill>
                <a:schemeClr val="dk1"/>
              </a:solidFill>
              <a:latin typeface="Calibri Light" panose="020F0302020204030204" pitchFamily="34" charset="0"/>
              <a:ea typeface="Calibri"/>
              <a:cs typeface="Calibri Light" panose="020F0302020204030204" pitchFamily="34" charset="0"/>
              <a:sym typeface="Calibri"/>
            </a:endParaRPr>
          </a:p>
          <a:p>
            <a:pPr marL="355600" marR="0" lvl="0" indent="0" algn="just" rtl="0">
              <a:lnSpc>
                <a:spcPct val="115000"/>
              </a:lnSpc>
              <a:spcBef>
                <a:spcPts val="400"/>
              </a:spcBef>
              <a:spcAft>
                <a:spcPts val="0"/>
              </a:spcAft>
              <a:buClr>
                <a:schemeClr val="dk1"/>
              </a:buClr>
              <a:buSzPts val="2000"/>
              <a:buFont typeface="Arial"/>
              <a:buNone/>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Providing the best correctional services for a safer South Africa</a:t>
            </a:r>
            <a:endParaRPr dirty="0">
              <a:latin typeface="Calibri Light" panose="020F0302020204030204" pitchFamily="34" charset="0"/>
              <a:cs typeface="Calibri Light" panose="020F0302020204030204" pitchFamily="34" charset="0"/>
            </a:endParaRPr>
          </a:p>
          <a:p>
            <a:pPr marL="457200" marR="0" lvl="0" indent="-330200" algn="just" rtl="0">
              <a:lnSpc>
                <a:spcPct val="115000"/>
              </a:lnSpc>
              <a:spcBef>
                <a:spcPts val="400"/>
              </a:spcBef>
              <a:spcAft>
                <a:spcPts val="0"/>
              </a:spcAft>
              <a:buClr>
                <a:schemeClr val="dk1"/>
              </a:buClr>
              <a:buSzPts val="2000"/>
              <a:buFont typeface="Calibri"/>
              <a:buNone/>
            </a:pP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355600" marR="0" lvl="0" indent="-355600" algn="just" rtl="0">
              <a:lnSpc>
                <a:spcPct val="115000"/>
              </a:lnSpc>
              <a:spcBef>
                <a:spcPts val="400"/>
              </a:spcBef>
              <a:spcAft>
                <a:spcPts val="0"/>
              </a:spcAft>
              <a:buClr>
                <a:schemeClr val="dk1"/>
              </a:buClr>
              <a:buSzPts val="2000"/>
              <a:buFont typeface="Calibri"/>
              <a:buAutoNum type="arabicPeriod" startAt="2"/>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MISSION</a:t>
            </a:r>
            <a:endParaRPr sz="2000" b="1" dirty="0">
              <a:solidFill>
                <a:schemeClr val="dk1"/>
              </a:solidFill>
              <a:latin typeface="Calibri Light" panose="020F0302020204030204" pitchFamily="34" charset="0"/>
              <a:ea typeface="Calibri"/>
              <a:cs typeface="Calibri Light" panose="020F0302020204030204" pitchFamily="34" charset="0"/>
              <a:sym typeface="Calibri"/>
            </a:endParaRPr>
          </a:p>
          <a:p>
            <a:pPr marL="355600" marR="0" lvl="0" indent="0" algn="just" rtl="0">
              <a:lnSpc>
                <a:spcPct val="115000"/>
              </a:lnSpc>
              <a:spcBef>
                <a:spcPts val="400"/>
              </a:spcBef>
              <a:spcAft>
                <a:spcPts val="0"/>
              </a:spcAft>
              <a:buClr>
                <a:schemeClr val="dk1"/>
              </a:buClr>
              <a:buSzPts val="2000"/>
              <a:buFont typeface="Arial"/>
              <a:buNone/>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Contributing to a just, peaceful and safer South Africa through effective and humane incarceration of inmates and the rehabilitation and social reintegration of offenders.</a:t>
            </a:r>
            <a:endParaRPr dirty="0">
              <a:latin typeface="Calibri Light" panose="020F0302020204030204" pitchFamily="34" charset="0"/>
              <a:cs typeface="Calibri Light" panose="020F0302020204030204" pitchFamily="34" charset="0"/>
            </a:endParaRPr>
          </a:p>
          <a:p>
            <a:pPr marL="457200" marR="0" lvl="0" indent="-330200" algn="just" rtl="0">
              <a:lnSpc>
                <a:spcPct val="115000"/>
              </a:lnSpc>
              <a:spcBef>
                <a:spcPts val="400"/>
              </a:spcBef>
              <a:spcAft>
                <a:spcPts val="0"/>
              </a:spcAft>
              <a:buClr>
                <a:schemeClr val="dk1"/>
              </a:buClr>
              <a:buSzPts val="2000"/>
              <a:buFont typeface="Calibri"/>
              <a:buNone/>
            </a:pP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355600" marR="0" lvl="0" indent="-355600" algn="just" rtl="0">
              <a:lnSpc>
                <a:spcPct val="115000"/>
              </a:lnSpc>
              <a:spcBef>
                <a:spcPts val="400"/>
              </a:spcBef>
              <a:spcAft>
                <a:spcPts val="0"/>
              </a:spcAft>
              <a:buClr>
                <a:schemeClr val="dk1"/>
              </a:buClr>
              <a:buSzPts val="2000"/>
              <a:buFont typeface="Calibri"/>
              <a:buAutoNum type="arabicPeriod" startAt="3"/>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VALUES</a:t>
            </a:r>
            <a:endParaRPr dirty="0">
              <a:latin typeface="Calibri Light" panose="020F0302020204030204" pitchFamily="34" charset="0"/>
              <a:cs typeface="Calibri Light" panose="020F0302020204030204" pitchFamily="34" charset="0"/>
            </a:endParaRPr>
          </a:p>
          <a:p>
            <a:pPr marL="0" marR="0" lvl="0" indent="0" algn="just" rtl="0">
              <a:lnSpc>
                <a:spcPct val="115000"/>
              </a:lnSpc>
              <a:spcBef>
                <a:spcPts val="400"/>
              </a:spcBef>
              <a:spcAft>
                <a:spcPts val="0"/>
              </a:spcAft>
              <a:buClr>
                <a:schemeClr val="dk1"/>
              </a:buClr>
              <a:buSzPts val="2000"/>
              <a:buFont typeface="Arial"/>
              <a:buNone/>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Development		Integrity		Excellence	Accountability</a:t>
            </a:r>
            <a:endParaRPr dirty="0">
              <a:latin typeface="Calibri Light" panose="020F0302020204030204" pitchFamily="34" charset="0"/>
              <a:cs typeface="Calibri Light" panose="020F0302020204030204" pitchFamily="34" charset="0"/>
            </a:endParaRPr>
          </a:p>
        </p:txBody>
      </p:sp>
      <p:pic>
        <p:nvPicPr>
          <p:cNvPr id="325" name="Google Shape;325;p27" descr="http://gadcs.co.za/wp-content/uploads/2019/03/Values-1024x356.png"/>
          <p:cNvPicPr preferRelativeResize="0"/>
          <p:nvPr/>
        </p:nvPicPr>
        <p:blipFill rotWithShape="1">
          <a:blip r:embed="rId3">
            <a:alphaModFix/>
          </a:blip>
          <a:srcRect l="60872" t="12765" r="21103" b="34469"/>
          <a:stretch/>
        </p:blipFill>
        <p:spPr>
          <a:xfrm>
            <a:off x="3174010" y="5074474"/>
            <a:ext cx="774700" cy="787400"/>
          </a:xfrm>
          <a:prstGeom prst="rect">
            <a:avLst/>
          </a:prstGeom>
          <a:noFill/>
          <a:ln>
            <a:noFill/>
          </a:ln>
          <a:effectLst>
            <a:outerShdw blurRad="44450" dist="27940" dir="5400000" algn="ctr">
              <a:srgbClr val="000000">
                <a:alpha val="31764"/>
              </a:srgbClr>
            </a:outerShdw>
          </a:effectLst>
        </p:spPr>
      </p:pic>
      <p:pic>
        <p:nvPicPr>
          <p:cNvPr id="326" name="Google Shape;326;p27"/>
          <p:cNvPicPr preferRelativeResize="0"/>
          <p:nvPr/>
        </p:nvPicPr>
        <p:blipFill rotWithShape="1">
          <a:blip r:embed="rId4">
            <a:alphaModFix/>
          </a:blip>
          <a:srcRect l="2960" t="7944" r="7476" b="6015"/>
          <a:stretch/>
        </p:blipFill>
        <p:spPr>
          <a:xfrm>
            <a:off x="610593" y="5049774"/>
            <a:ext cx="802640" cy="787400"/>
          </a:xfrm>
          <a:prstGeom prst="rect">
            <a:avLst/>
          </a:prstGeom>
          <a:noFill/>
          <a:ln>
            <a:noFill/>
          </a:ln>
          <a:effectLst>
            <a:outerShdw blurRad="44450" dist="27940" dir="5400000" algn="ctr">
              <a:srgbClr val="000000">
                <a:alpha val="31764"/>
              </a:srgbClr>
            </a:outerShdw>
          </a:effectLst>
        </p:spPr>
      </p:pic>
      <p:pic>
        <p:nvPicPr>
          <p:cNvPr id="327" name="Google Shape;327;p27"/>
          <p:cNvPicPr preferRelativeResize="0"/>
          <p:nvPr/>
        </p:nvPicPr>
        <p:blipFill rotWithShape="1">
          <a:blip r:embed="rId5">
            <a:alphaModFix/>
          </a:blip>
          <a:srcRect l="3127" t="4723" r="3049" b="4724"/>
          <a:stretch/>
        </p:blipFill>
        <p:spPr>
          <a:xfrm>
            <a:off x="5147097" y="5083747"/>
            <a:ext cx="812800" cy="719455"/>
          </a:xfrm>
          <a:prstGeom prst="rect">
            <a:avLst/>
          </a:prstGeom>
          <a:noFill/>
          <a:ln>
            <a:noFill/>
          </a:ln>
          <a:effectLst>
            <a:outerShdw blurRad="44450" dist="27940" dir="5400000" algn="ctr">
              <a:srgbClr val="000000">
                <a:alpha val="31764"/>
              </a:srgbClr>
            </a:outerShdw>
          </a:effectLst>
        </p:spPr>
      </p:pic>
      <p:pic>
        <p:nvPicPr>
          <p:cNvPr id="328" name="Google Shape;328;p27" descr="http://gadcs.co.za/wp-content/uploads/2019/03/Values-1024x356.png"/>
          <p:cNvPicPr preferRelativeResize="0"/>
          <p:nvPr/>
        </p:nvPicPr>
        <p:blipFill rotWithShape="1">
          <a:blip r:embed="rId3">
            <a:alphaModFix/>
          </a:blip>
          <a:srcRect l="885" t="13191" r="80350" b="34467"/>
          <a:stretch/>
        </p:blipFill>
        <p:spPr>
          <a:xfrm>
            <a:off x="7163321" y="5099874"/>
            <a:ext cx="787400" cy="762000"/>
          </a:xfrm>
          <a:prstGeom prst="rect">
            <a:avLst/>
          </a:prstGeom>
          <a:noFill/>
          <a:ln>
            <a:noFill/>
          </a:ln>
          <a:effectLst>
            <a:outerShdw blurRad="44450" dist="27940" dir="5400000" algn="ctr">
              <a:srgbClr val="000000">
                <a:alpha val="31764"/>
              </a:srgbClr>
            </a:outerShdw>
          </a:effectLst>
        </p:spPr>
      </p:pic>
      <p:sp>
        <p:nvSpPr>
          <p:cNvPr id="329" name="Google Shape;329;p27"/>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331" name="Google Shape;331;p27"/>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20</a:t>
            </a:fld>
            <a:endParaRPr sz="1500" b="1">
              <a:solidFill>
                <a:srgbClr val="888888"/>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8"/>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8"/>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38" name="Google Shape;338;p28"/>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21</a:t>
            </a:fld>
            <a:endParaRPr sz="1200" b="1">
              <a:solidFill>
                <a:srgbClr val="888888"/>
              </a:solidFill>
              <a:latin typeface="Calibri"/>
              <a:ea typeface="Calibri"/>
              <a:cs typeface="Calibri"/>
              <a:sym typeface="Calibri"/>
            </a:endParaRPr>
          </a:p>
        </p:txBody>
      </p:sp>
      <p:sp>
        <p:nvSpPr>
          <p:cNvPr id="339" name="Google Shape;339;p28"/>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340" name="Google Shape;340;p28"/>
          <p:cNvSpPr txBox="1"/>
          <p:nvPr/>
        </p:nvSpPr>
        <p:spPr>
          <a:xfrm>
            <a:off x="275427" y="974743"/>
            <a:ext cx="11017224" cy="4769621"/>
          </a:xfrm>
          <a:prstGeom prst="rect">
            <a:avLst/>
          </a:prstGeom>
          <a:noFill/>
          <a:ln>
            <a:noFill/>
          </a:ln>
        </p:spPr>
        <p:txBody>
          <a:bodyPr spcFirstLastPara="1" wrap="square" lIns="91425" tIns="45700" rIns="91425" bIns="45700" anchor="t" anchorCtr="0">
            <a:noAutofit/>
          </a:bodyPr>
          <a:lstStyle/>
          <a:p>
            <a:pPr marL="355600" marR="0" lvl="0" indent="-355600" algn="just" rtl="0">
              <a:lnSpc>
                <a:spcPct val="115000"/>
              </a:lnSpc>
              <a:spcBef>
                <a:spcPts val="0"/>
              </a:spcBef>
              <a:spcAft>
                <a:spcPts val="0"/>
              </a:spcAft>
              <a:buClr>
                <a:schemeClr val="dk1"/>
              </a:buClr>
              <a:buSzPts val="2000"/>
              <a:buFont typeface="Arial"/>
              <a:buAutoNum type="arabicPeriod"/>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Diagnostic analysis</a:t>
            </a:r>
            <a:endParaRPr dirty="0">
              <a:latin typeface="Calibri Light" panose="020F0302020204030204" pitchFamily="34" charset="0"/>
              <a:cs typeface="Calibri Light" panose="020F0302020204030204" pitchFamily="34" charset="0"/>
            </a:endParaRPr>
          </a:p>
          <a:p>
            <a:pPr marL="723900" marR="0" lvl="0" indent="-368300" algn="just" rtl="0">
              <a:lnSpc>
                <a:spcPct val="108000"/>
              </a:lnSpc>
              <a:spcBef>
                <a:spcPts val="600"/>
              </a:spcBef>
              <a:spcAft>
                <a:spcPts val="0"/>
              </a:spcAft>
              <a:buClr>
                <a:schemeClr val="dk1"/>
              </a:buClr>
              <a:buSzPts val="2000"/>
              <a:buFont typeface="Arial"/>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Department’s educated, knowledgeable and committed workforce is considered the main strengths. </a:t>
            </a:r>
            <a:endParaRPr dirty="0">
              <a:latin typeface="Calibri Light" panose="020F0302020204030204" pitchFamily="34" charset="0"/>
              <a:cs typeface="Calibri Light" panose="020F0302020204030204" pitchFamily="34" charset="0"/>
            </a:endParaRPr>
          </a:p>
          <a:p>
            <a:pPr marL="723900" marR="0" lvl="0" indent="-368300" algn="just" rtl="0">
              <a:lnSpc>
                <a:spcPct val="108000"/>
              </a:lnSpc>
              <a:spcBef>
                <a:spcPts val="600"/>
              </a:spcBef>
              <a:spcAft>
                <a:spcPts val="0"/>
              </a:spcAft>
              <a:buClr>
                <a:schemeClr val="dk1"/>
              </a:buClr>
              <a:buSzPts val="2000"/>
              <a:buFont typeface="Arial"/>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Shortage of resources (human and financial) and inadequate professionals are its main weaknesses.  </a:t>
            </a:r>
            <a:endParaRPr dirty="0">
              <a:latin typeface="Calibri Light" panose="020F0302020204030204" pitchFamily="34" charset="0"/>
              <a:cs typeface="Calibri Light" panose="020F0302020204030204" pitchFamily="34" charset="0"/>
            </a:endParaRPr>
          </a:p>
          <a:p>
            <a:pPr marL="723900" marR="0" lvl="0" indent="-368300" algn="just" rtl="0">
              <a:lnSpc>
                <a:spcPct val="108000"/>
              </a:lnSpc>
              <a:spcBef>
                <a:spcPts val="600"/>
              </a:spcBef>
              <a:spcAft>
                <a:spcPts val="0"/>
              </a:spcAft>
              <a:buClr>
                <a:schemeClr val="dk1"/>
              </a:buClr>
              <a:buSzPts val="2000"/>
              <a:buFont typeface="Arial"/>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Opportunities include working together with external stakeholders in the rehabilitation and reintegration of the offenders and the strategic role that the Department plays in the JCPS Cluster.  Technology and security enhancement also present opportunities for increasing safety and security.</a:t>
            </a:r>
            <a:endParaRPr dirty="0">
              <a:latin typeface="Calibri Light" panose="020F0302020204030204" pitchFamily="34" charset="0"/>
              <a:cs typeface="Calibri Light" panose="020F0302020204030204" pitchFamily="34" charset="0"/>
            </a:endParaRPr>
          </a:p>
          <a:p>
            <a:pPr marL="723900" marR="0" lvl="0" indent="-368300" algn="just" rtl="0">
              <a:lnSpc>
                <a:spcPct val="108000"/>
              </a:lnSpc>
              <a:spcBef>
                <a:spcPts val="600"/>
              </a:spcBef>
              <a:spcAft>
                <a:spcPts val="0"/>
              </a:spcAft>
              <a:buClr>
                <a:schemeClr val="dk1"/>
              </a:buClr>
              <a:buSzPts val="2000"/>
              <a:buFont typeface="Arial"/>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Overcrowding poses a significant threat for the Department.</a:t>
            </a:r>
            <a:endParaRPr dirty="0">
              <a:latin typeface="Calibri Light" panose="020F0302020204030204" pitchFamily="34" charset="0"/>
              <a:cs typeface="Calibri Light" panose="020F0302020204030204" pitchFamily="34" charset="0"/>
            </a:endParaRPr>
          </a:p>
          <a:p>
            <a:pPr marL="723900" marR="0" lvl="0" indent="-368300" algn="just" rtl="0">
              <a:lnSpc>
                <a:spcPct val="108000"/>
              </a:lnSpc>
              <a:spcBef>
                <a:spcPts val="600"/>
              </a:spcBef>
              <a:spcAft>
                <a:spcPts val="0"/>
              </a:spcAft>
              <a:buClr>
                <a:schemeClr val="dk1"/>
              </a:buClr>
              <a:buSzPts val="2000"/>
              <a:buFont typeface="Arial"/>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COVID-19 pandemic poses further challenges, the most readily apparent being the health-related impact of the disease.  This is particularly true for people who are older or have underlying conditions, as they are more likely to have complications.  As the Department strives to improve its healthcare capacity, there are substantial opportunities to produce medical supplies, hygiene products and other healthcare amenities.</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341" name="Google Shape;341;p28"/>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txBox="1"/>
          <p:nvPr/>
        </p:nvSpPr>
        <p:spPr>
          <a:xfrm>
            <a:off x="-2" y="6364605"/>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dirty="0">
                <a:solidFill>
                  <a:schemeClr val="dk1"/>
                </a:solidFill>
                <a:latin typeface="Calibri"/>
                <a:ea typeface="Calibri"/>
                <a:cs typeface="Calibri"/>
                <a:sym typeface="Calibri"/>
              </a:rPr>
              <a:t>Department of Correctional Services </a:t>
            </a:r>
            <a:r>
              <a:rPr lang="en-ZA" sz="1800" b="0" i="0" u="none" strike="noStrike" cap="none" dirty="0">
                <a:solidFill>
                  <a:schemeClr val="dk1"/>
                </a:solidFill>
                <a:latin typeface="Times New Roman"/>
                <a:ea typeface="Times New Roman"/>
                <a:cs typeface="Times New Roman"/>
                <a:sym typeface="Times New Roman"/>
              </a:rPr>
              <a:t>▐ </a:t>
            </a:r>
            <a:r>
              <a:rPr lang="en-ZA" sz="1800" dirty="0">
                <a:solidFill>
                  <a:schemeClr val="dk1"/>
                </a:solidFill>
                <a:latin typeface="Calibri"/>
                <a:ea typeface="Calibri"/>
                <a:cs typeface="Calibri"/>
                <a:sym typeface="Calibri"/>
              </a:rPr>
              <a:t>5 Year Revised Strategic Plan (2020-25)</a:t>
            </a:r>
            <a:endParaRPr sz="1800" dirty="0">
              <a:solidFill>
                <a:schemeClr val="dk1"/>
              </a:solidFill>
              <a:latin typeface="Calibri"/>
              <a:ea typeface="Calibri"/>
              <a:cs typeface="Calibri"/>
              <a:sym typeface="Calibri"/>
            </a:endParaRPr>
          </a:p>
        </p:txBody>
      </p:sp>
      <p:sp>
        <p:nvSpPr>
          <p:cNvPr id="343" name="Google Shape;343;p28"/>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21</a:t>
            </a:fld>
            <a:endParaRPr sz="1500" b="1">
              <a:solidFill>
                <a:srgbClr val="888888"/>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9"/>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9"/>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0" name="Google Shape;350;p29"/>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22</a:t>
            </a:fld>
            <a:endParaRPr sz="1200" b="1">
              <a:solidFill>
                <a:srgbClr val="888888"/>
              </a:solidFill>
              <a:latin typeface="Calibri"/>
              <a:ea typeface="Calibri"/>
              <a:cs typeface="Calibri"/>
              <a:sym typeface="Calibri"/>
            </a:endParaRPr>
          </a:p>
        </p:txBody>
      </p:sp>
      <p:sp>
        <p:nvSpPr>
          <p:cNvPr id="351" name="Google Shape;351;p29"/>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352" name="Google Shape;352;p29"/>
          <p:cNvSpPr txBox="1"/>
          <p:nvPr/>
        </p:nvSpPr>
        <p:spPr>
          <a:xfrm>
            <a:off x="280665" y="1054114"/>
            <a:ext cx="11017224" cy="5291389"/>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15000"/>
              </a:lnSpc>
              <a:spcBef>
                <a:spcPts val="0"/>
              </a:spcBef>
              <a:spcAft>
                <a:spcPts val="0"/>
              </a:spcAft>
              <a:buClr>
                <a:schemeClr val="dk1"/>
              </a:buClr>
              <a:buSzPts val="2000"/>
              <a:buFont typeface="Calibri"/>
              <a:buAutoNum type="arabicPeriod" startAt="2"/>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COVID-19 Scenario planning </a:t>
            </a:r>
            <a:endParaRPr dirty="0">
              <a:latin typeface="Calibri Light" panose="020F0302020204030204" pitchFamily="34" charset="0"/>
              <a:cs typeface="Calibri Light" panose="020F0302020204030204" pitchFamily="34" charset="0"/>
            </a:endParaRPr>
          </a:p>
          <a:p>
            <a:pPr marL="723900" marR="0" lvl="0" indent="-368300" algn="just" rtl="0">
              <a:lnSpc>
                <a:spcPct val="108000"/>
              </a:lnSpc>
              <a:spcBef>
                <a:spcPts val="300"/>
              </a:spcBef>
              <a:spcAft>
                <a:spcPts val="0"/>
              </a:spcAft>
              <a:buClr>
                <a:schemeClr val="dk1"/>
              </a:buClr>
              <a:buSzPts val="2000"/>
              <a:buFont typeface="Arial"/>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Worst-case scenario (pessimistic) - strict physical distancing, bans on gatherings and the cancellation of all but essential activity are hallmarks in an attempt to flatten the transmission curve to create more capacity to treat patients needing hospital care. This scenario will probably create the most severe liquidity crisis for businesses. The social effect of large-scale retrenchments will place strain on the greater society, as the affected households would need support from government </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723900" marR="0" lvl="0" indent="-368300" algn="just" rtl="0">
              <a:lnSpc>
                <a:spcPct val="108000"/>
              </a:lnSpc>
              <a:spcBef>
                <a:spcPts val="300"/>
              </a:spcBef>
              <a:spcAft>
                <a:spcPts val="0"/>
              </a:spcAft>
              <a:buClr>
                <a:schemeClr val="dk1"/>
              </a:buClr>
              <a:buSzPts val="2000"/>
              <a:buFont typeface="Arial"/>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Middle-of-the-road scenario - the transmission rate is lower than in the worst-case scenario. The lockdown should flatten the transmission curve significantly. The recovery from the shock of COVID-19 will likely not allow a return to pre-crisis normality.</a:t>
            </a:r>
            <a:endParaRPr dirty="0">
              <a:latin typeface="Calibri Light" panose="020F0302020204030204" pitchFamily="34" charset="0"/>
              <a:cs typeface="Calibri Light" panose="020F0302020204030204" pitchFamily="34" charset="0"/>
            </a:endParaRPr>
          </a:p>
          <a:p>
            <a:pPr marL="723900" marR="0" lvl="0" indent="-368300" algn="just" rtl="0">
              <a:lnSpc>
                <a:spcPct val="108000"/>
              </a:lnSpc>
              <a:spcBef>
                <a:spcPts val="300"/>
              </a:spcBef>
              <a:spcAft>
                <a:spcPts val="0"/>
              </a:spcAft>
              <a:buClr>
                <a:schemeClr val="dk1"/>
              </a:buClr>
              <a:buSzPts val="2000"/>
              <a:buFont typeface="Arial"/>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Best-case scenario (optimistic) - the probability of lockdowns is lowered further if South Africans comply with the government directives to flatten the curve and reduce the rate of transmission.  Most optimistically, the greatly accelerated process of vaccine development could be completed in the short term. Given the actual transmission trends across the world, this scenario is highly unlikely. </a:t>
            </a:r>
            <a:endParaRPr dirty="0">
              <a:latin typeface="Calibri Light" panose="020F0302020204030204" pitchFamily="34" charset="0"/>
              <a:cs typeface="Calibri Light" panose="020F0302020204030204" pitchFamily="34" charset="0"/>
            </a:endParaRPr>
          </a:p>
        </p:txBody>
      </p:sp>
      <p:sp>
        <p:nvSpPr>
          <p:cNvPr id="353" name="Google Shape;353;p29"/>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9"/>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355" name="Google Shape;355;p29"/>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22</a:t>
            </a:fld>
            <a:endParaRPr sz="1500" b="1">
              <a:solidFill>
                <a:srgbClr val="888888"/>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0"/>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62" name="Google Shape;362;p30"/>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23</a:t>
            </a:fld>
            <a:endParaRPr sz="1200" b="1">
              <a:solidFill>
                <a:srgbClr val="888888"/>
              </a:solidFill>
              <a:latin typeface="Calibri"/>
              <a:ea typeface="Calibri"/>
              <a:cs typeface="Calibri"/>
              <a:sym typeface="Calibri"/>
            </a:endParaRPr>
          </a:p>
        </p:txBody>
      </p:sp>
      <p:sp>
        <p:nvSpPr>
          <p:cNvPr id="363" name="Google Shape;363;p30"/>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364" name="Google Shape;364;p30"/>
          <p:cNvSpPr txBox="1"/>
          <p:nvPr/>
        </p:nvSpPr>
        <p:spPr>
          <a:xfrm>
            <a:off x="280665" y="891836"/>
            <a:ext cx="11017224" cy="5401959"/>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1200"/>
              </a:spcAft>
              <a:buClr>
                <a:schemeClr val="dk1"/>
              </a:buClr>
              <a:buSzPts val="2000"/>
              <a:buFont typeface="Calibri"/>
              <a:buAutoNum type="arabicPeriod" startAt="3"/>
            </a:pPr>
            <a:r>
              <a:rPr lang="en-ZA" sz="1950" b="1" dirty="0">
                <a:solidFill>
                  <a:schemeClr val="dk1"/>
                </a:solidFill>
                <a:latin typeface="Calibri Light" panose="020F0302020204030204" pitchFamily="34" charset="0"/>
                <a:ea typeface="Calibri"/>
                <a:cs typeface="Calibri Light" panose="020F0302020204030204" pitchFamily="34" charset="0"/>
                <a:sym typeface="Calibri"/>
              </a:rPr>
              <a:t>External Environment</a:t>
            </a:r>
            <a:endParaRPr sz="1950" dirty="0">
              <a:latin typeface="Calibri Light" panose="020F0302020204030204" pitchFamily="34" charset="0"/>
              <a:cs typeface="Calibri Light" panose="020F0302020204030204" pitchFamily="34" charset="0"/>
            </a:endParaRPr>
          </a:p>
          <a:p>
            <a:pPr marL="358775" lvl="0" indent="-358775" algn="just">
              <a:buClr>
                <a:schemeClr val="dk1"/>
              </a:buClr>
              <a:buSzPts val="2000"/>
              <a:buFont typeface="Calibri"/>
              <a:buAutoNum type="alphaLcParenR"/>
            </a:pPr>
            <a:r>
              <a:rPr lang="en-ZA" sz="1950" b="1" dirty="0">
                <a:solidFill>
                  <a:schemeClr val="dk1"/>
                </a:solidFill>
                <a:latin typeface="Calibri Light" panose="020F0302020204030204" pitchFamily="34" charset="0"/>
                <a:ea typeface="Calibri"/>
                <a:cs typeface="Calibri Light" panose="020F0302020204030204" pitchFamily="34" charset="0"/>
                <a:sym typeface="Calibri"/>
              </a:rPr>
              <a:t>Global Economy - </a:t>
            </a:r>
            <a:r>
              <a:rPr lang="en-US" sz="1950" dirty="0">
                <a:solidFill>
                  <a:schemeClr val="dk1"/>
                </a:solidFill>
                <a:latin typeface="Calibri Light" panose="020F0302020204030204" pitchFamily="34" charset="0"/>
                <a:ea typeface="Calibri"/>
                <a:cs typeface="Calibri Light" panose="020F0302020204030204" pitchFamily="34" charset="0"/>
                <a:sym typeface="Calibri"/>
              </a:rPr>
              <a:t>The International Monetary Fund’s (IMF) forecasts looked forward to growth of 3.3% in 2020, followed by 3.4% in 2021.  These prospects, however, were destroyed by the COVID-19 outbreak which began in late 2019. The global economic expansion forecast in February 2020 is now expected to contract by 5.2% instead. More adverse scenarios are conceivable, however the global economic prospects are still highly uncertain.</a:t>
            </a:r>
            <a:endParaRPr sz="1950" dirty="0">
              <a:latin typeface="Calibri Light" panose="020F0302020204030204" pitchFamily="34" charset="0"/>
              <a:cs typeface="Calibri Light" panose="020F0302020204030204" pitchFamily="34" charset="0"/>
            </a:endParaRPr>
          </a:p>
          <a:p>
            <a:pPr marL="355600" lvl="0" indent="-355600" algn="just">
              <a:spcBef>
                <a:spcPts val="600"/>
              </a:spcBef>
              <a:buSzPts val="2000"/>
              <a:buFont typeface="Calibri"/>
              <a:buAutoNum type="alphaLcParenR"/>
            </a:pPr>
            <a:r>
              <a:rPr lang="en-ZA" sz="1950" b="1" dirty="0">
                <a:solidFill>
                  <a:srgbClr val="000000"/>
                </a:solidFill>
                <a:latin typeface="Calibri Light" panose="020F0302020204030204" pitchFamily="34" charset="0"/>
                <a:ea typeface="Calibri"/>
                <a:cs typeface="Calibri Light" panose="020F0302020204030204" pitchFamily="34" charset="0"/>
                <a:sym typeface="Calibri"/>
              </a:rPr>
              <a:t>South African Economy – </a:t>
            </a:r>
            <a:r>
              <a:rPr lang="en-ZA" sz="1950" dirty="0">
                <a:solidFill>
                  <a:srgbClr val="000000"/>
                </a:solidFill>
                <a:latin typeface="Calibri Light" panose="020F0302020204030204" pitchFamily="34" charset="0"/>
                <a:ea typeface="Calibri"/>
                <a:cs typeface="Calibri Light" panose="020F0302020204030204" pitchFamily="34" charset="0"/>
                <a:sym typeface="Calibri"/>
              </a:rPr>
              <a:t>Going into this COVID-19 health care crisis, the South African economy was already in recession.  South Africa was poorly positioned to weather any crisis, let alone a crisis of the magnitude of COVID-19. Projections by National Treasury indicate a GDP contraction of 7,2% during 2020, </a:t>
            </a:r>
            <a:r>
              <a:rPr lang="en-US" sz="1950" dirty="0">
                <a:latin typeface="Calibri Light" panose="020F0302020204030204" pitchFamily="34" charset="0"/>
                <a:ea typeface="Calibri"/>
                <a:cs typeface="Calibri Light" panose="020F0302020204030204" pitchFamily="34" charset="0"/>
                <a:sym typeface="Calibri"/>
              </a:rPr>
              <a:t>leading to a fiscal deficit of 15,7% of GDP (forecast at 6.8% in the 2020 budget) and a debt-to-GDP ratio in excess of 81% by the end of this fiscal year</a:t>
            </a:r>
            <a:r>
              <a:rPr lang="en-ZA" sz="1950" dirty="0">
                <a:solidFill>
                  <a:srgbClr val="000000"/>
                </a:solidFill>
                <a:latin typeface="Calibri Light" panose="020F0302020204030204" pitchFamily="34" charset="0"/>
                <a:ea typeface="Calibri"/>
                <a:cs typeface="Calibri Light" panose="020F0302020204030204" pitchFamily="34" charset="0"/>
                <a:sym typeface="Calibri"/>
              </a:rPr>
              <a:t>. </a:t>
            </a:r>
            <a:endParaRPr sz="1950" dirty="0">
              <a:solidFill>
                <a:srgbClr val="000000"/>
              </a:solidFill>
              <a:latin typeface="Calibri Light" panose="020F0302020204030204" pitchFamily="34" charset="0"/>
              <a:ea typeface="Calibri"/>
              <a:cs typeface="Calibri Light" panose="020F0302020204030204" pitchFamily="34" charset="0"/>
              <a:sym typeface="Calibri"/>
            </a:endParaRPr>
          </a:p>
          <a:p>
            <a:pPr marL="355600" marR="0" lvl="0" indent="-355600" algn="just" rtl="0">
              <a:spcBef>
                <a:spcPts val="600"/>
              </a:spcBef>
              <a:spcAft>
                <a:spcPts val="0"/>
              </a:spcAft>
              <a:buClr>
                <a:srgbClr val="000000"/>
              </a:buClr>
              <a:buSzPts val="2000"/>
              <a:buFont typeface="Calibri"/>
              <a:buAutoNum type="alphaLcParenR"/>
            </a:pPr>
            <a:r>
              <a:rPr lang="en-ZA" sz="1950" b="1" dirty="0">
                <a:solidFill>
                  <a:srgbClr val="000000"/>
                </a:solidFill>
                <a:latin typeface="Calibri Light" panose="020F0302020204030204" pitchFamily="34" charset="0"/>
                <a:ea typeface="Calibri"/>
                <a:cs typeface="Calibri Light" panose="020F0302020204030204" pitchFamily="34" charset="0"/>
                <a:sym typeface="Calibri"/>
              </a:rPr>
              <a:t>South Africa’s COVID-19 epidemic </a:t>
            </a:r>
            <a:r>
              <a:rPr lang="en-ZA" sz="1950" dirty="0">
                <a:solidFill>
                  <a:srgbClr val="000000"/>
                </a:solidFill>
                <a:latin typeface="Calibri Light" panose="020F0302020204030204" pitchFamily="34" charset="0"/>
                <a:ea typeface="Calibri"/>
                <a:cs typeface="Calibri Light" panose="020F0302020204030204" pitchFamily="34" charset="0"/>
                <a:sym typeface="Calibri"/>
              </a:rPr>
              <a:t>- The COVID-19 pandemic has caused an unprecedented human and health crisis. The COVID-19 crisis has exacerbated the vulnerability of the least protected in society. In contrast to the rest of the world, South Africa’s efforts to flatten the curve have been nothing short of world-class. South Africa’s case fatality alludes to a responsive health sector with the capacity to attempt treatment thereof and save as many lives possible as illustrated by the country’s COVID-19 recoveries.</a:t>
            </a:r>
            <a:endParaRPr sz="1950" dirty="0">
              <a:solidFill>
                <a:srgbClr val="000000"/>
              </a:solidFill>
              <a:latin typeface="Calibri Light" panose="020F0302020204030204" pitchFamily="34" charset="0"/>
              <a:ea typeface="Calibri"/>
              <a:cs typeface="Calibri Light" panose="020F0302020204030204" pitchFamily="34" charset="0"/>
              <a:sym typeface="Calibri"/>
            </a:endParaRPr>
          </a:p>
        </p:txBody>
      </p:sp>
      <p:sp>
        <p:nvSpPr>
          <p:cNvPr id="365" name="Google Shape;365;p30"/>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0"/>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367" name="Google Shape;367;p30"/>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23</a:t>
            </a:fld>
            <a:endParaRPr sz="1500" b="1">
              <a:solidFill>
                <a:srgbClr val="888888"/>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1"/>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74" name="Google Shape;374;p31"/>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24</a:t>
            </a:fld>
            <a:endParaRPr sz="1200" b="1">
              <a:solidFill>
                <a:srgbClr val="888888"/>
              </a:solidFill>
              <a:latin typeface="Calibri"/>
              <a:ea typeface="Calibri"/>
              <a:cs typeface="Calibri"/>
              <a:sym typeface="Calibri"/>
            </a:endParaRPr>
          </a:p>
        </p:txBody>
      </p:sp>
      <p:sp>
        <p:nvSpPr>
          <p:cNvPr id="375" name="Google Shape;375;p31"/>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376" name="Google Shape;376;p31"/>
          <p:cNvSpPr txBox="1"/>
          <p:nvPr/>
        </p:nvSpPr>
        <p:spPr>
          <a:xfrm>
            <a:off x="395793" y="1006734"/>
            <a:ext cx="10786959" cy="5251266"/>
          </a:xfrm>
          <a:prstGeom prst="rect">
            <a:avLst/>
          </a:prstGeom>
          <a:noFill/>
          <a:ln>
            <a:noFill/>
          </a:ln>
        </p:spPr>
        <p:txBody>
          <a:bodyPr spcFirstLastPara="1" wrap="square" lIns="91425" tIns="45700" rIns="91425" bIns="45700" anchor="t" anchorCtr="0">
            <a:noAutofit/>
          </a:bodyPr>
          <a:lstStyle/>
          <a:p>
            <a:pPr marL="358775" lvl="0" indent="-358775" algn="just">
              <a:lnSpc>
                <a:spcPct val="115000"/>
              </a:lnSpc>
              <a:buClr>
                <a:schemeClr val="dk1"/>
              </a:buClr>
              <a:buSzPts val="2000"/>
              <a:buFont typeface="Calibri"/>
              <a:buAutoNum type="alphaLcParenR" startAt="4"/>
            </a:pPr>
            <a:r>
              <a:rPr lang="en-ZA" sz="1850" b="1" dirty="0">
                <a:solidFill>
                  <a:schemeClr val="dk1"/>
                </a:solidFill>
                <a:latin typeface="Calibri Light" panose="020F0302020204030204" pitchFamily="34" charset="0"/>
                <a:ea typeface="Calibri"/>
                <a:cs typeface="Calibri Light" panose="020F0302020204030204" pitchFamily="34" charset="0"/>
                <a:sym typeface="Calibri"/>
              </a:rPr>
              <a:t>Crime - </a:t>
            </a:r>
            <a:r>
              <a:rPr lang="en-ZA" sz="1850" dirty="0">
                <a:solidFill>
                  <a:schemeClr val="dk1"/>
                </a:solidFill>
                <a:latin typeface="Calibri Light" panose="020F0302020204030204" pitchFamily="34" charset="0"/>
                <a:ea typeface="Calibri"/>
                <a:cs typeface="Calibri Light" panose="020F0302020204030204" pitchFamily="34" charset="0"/>
                <a:sym typeface="Calibri"/>
              </a:rPr>
              <a:t>According to the 2018/19 crime stats report, a total of 2.01-million crimes were recorded between 1 April 2018 and 30 March 2019.  The murder rate increased by 3.4% and sexual offences have, increased by 4.6% compared to the previous financial year. According to the SAPS Crime Report (April 2020), the introduction of the COVID-19 lockdown and supporting measures has resulted in a significant drop in crime levels across the country. </a:t>
            </a:r>
            <a:r>
              <a:rPr lang="en-US" sz="1850" dirty="0">
                <a:solidFill>
                  <a:schemeClr val="dk1"/>
                </a:solidFill>
                <a:latin typeface="Calibri Light" panose="020F0302020204030204" pitchFamily="34" charset="0"/>
                <a:ea typeface="Calibri"/>
                <a:cs typeface="Calibri Light" panose="020F0302020204030204" pitchFamily="34" charset="0"/>
                <a:sym typeface="Calibri"/>
              </a:rPr>
              <a:t>Crime trends are however increasing since Alert Level Three has come into effect   Since 01 June 2020, there has been an alarming surge in gender-based violence and </a:t>
            </a:r>
            <a:r>
              <a:rPr lang="en-US" sz="1850" dirty="0" err="1">
                <a:solidFill>
                  <a:schemeClr val="dk1"/>
                </a:solidFill>
                <a:latin typeface="Calibri Light" panose="020F0302020204030204" pitchFamily="34" charset="0"/>
                <a:ea typeface="Calibri"/>
                <a:cs typeface="Calibri Light" panose="020F0302020204030204" pitchFamily="34" charset="0"/>
                <a:sym typeface="Calibri"/>
              </a:rPr>
              <a:t>femicide</a:t>
            </a:r>
            <a:r>
              <a:rPr lang="en-US" sz="1850" dirty="0">
                <a:solidFill>
                  <a:schemeClr val="dk1"/>
                </a:solidFill>
                <a:latin typeface="Calibri Light" panose="020F0302020204030204" pitchFamily="34" charset="0"/>
                <a:ea typeface="Calibri"/>
                <a:cs typeface="Calibri Light" panose="020F0302020204030204" pitchFamily="34" charset="0"/>
                <a:sym typeface="Calibri"/>
              </a:rPr>
              <a:t> related offences. </a:t>
            </a:r>
            <a:endParaRPr sz="1850" dirty="0">
              <a:solidFill>
                <a:schemeClr val="dk1"/>
              </a:solidFill>
              <a:latin typeface="Calibri Light" panose="020F0302020204030204" pitchFamily="34" charset="0"/>
              <a:ea typeface="Calibri"/>
              <a:cs typeface="Calibri Light" panose="020F0302020204030204" pitchFamily="34" charset="0"/>
              <a:sym typeface="Calibri"/>
            </a:endParaRPr>
          </a:p>
          <a:p>
            <a:pPr marL="358775" lvl="0" indent="-358775" algn="just">
              <a:lnSpc>
                <a:spcPct val="115000"/>
              </a:lnSpc>
              <a:spcBef>
                <a:spcPts val="400"/>
              </a:spcBef>
              <a:buClr>
                <a:schemeClr val="dk1"/>
              </a:buClr>
              <a:buSzPts val="2000"/>
              <a:buFont typeface="Calibri"/>
              <a:buAutoNum type="alphaLcParenR" startAt="4"/>
            </a:pPr>
            <a:r>
              <a:rPr lang="en-ZA" sz="1850" b="1" dirty="0">
                <a:solidFill>
                  <a:schemeClr val="dk1"/>
                </a:solidFill>
                <a:latin typeface="Calibri Light" panose="020F0302020204030204" pitchFamily="34" charset="0"/>
                <a:ea typeface="Calibri"/>
                <a:cs typeface="Calibri Light" panose="020F0302020204030204" pitchFamily="34" charset="0"/>
                <a:sym typeface="Calibri"/>
              </a:rPr>
              <a:t>South Africa’s Labour Force </a:t>
            </a:r>
            <a:r>
              <a:rPr lang="en-ZA" sz="1850" dirty="0">
                <a:solidFill>
                  <a:schemeClr val="dk1"/>
                </a:solidFill>
                <a:latin typeface="Calibri Light" panose="020F0302020204030204" pitchFamily="34" charset="0"/>
                <a:ea typeface="Calibri"/>
                <a:cs typeface="Calibri Light" panose="020F0302020204030204" pitchFamily="34" charset="0"/>
                <a:sym typeface="Calibri"/>
              </a:rPr>
              <a:t>- </a:t>
            </a:r>
            <a:r>
              <a:rPr lang="en-US" sz="1850" dirty="0">
                <a:solidFill>
                  <a:schemeClr val="dk1"/>
                </a:solidFill>
                <a:latin typeface="Calibri Light" panose="020F0302020204030204" pitchFamily="34" charset="0"/>
                <a:ea typeface="Calibri"/>
                <a:cs typeface="Calibri Light" panose="020F0302020204030204" pitchFamily="34" charset="0"/>
                <a:sym typeface="Calibri"/>
              </a:rPr>
              <a:t>The results of the Quarterly </a:t>
            </a:r>
            <a:r>
              <a:rPr lang="en-US" sz="1850" dirty="0" err="1">
                <a:solidFill>
                  <a:schemeClr val="dk1"/>
                </a:solidFill>
                <a:latin typeface="Calibri Light" panose="020F0302020204030204" pitchFamily="34" charset="0"/>
                <a:ea typeface="Calibri"/>
                <a:cs typeface="Calibri Light" panose="020F0302020204030204" pitchFamily="34" charset="0"/>
                <a:sym typeface="Calibri"/>
              </a:rPr>
              <a:t>Labour</a:t>
            </a:r>
            <a:r>
              <a:rPr lang="en-US" sz="1850" dirty="0">
                <a:solidFill>
                  <a:schemeClr val="dk1"/>
                </a:solidFill>
                <a:latin typeface="Calibri Light" panose="020F0302020204030204" pitchFamily="34" charset="0"/>
                <a:ea typeface="Calibri"/>
                <a:cs typeface="Calibri Light" panose="020F0302020204030204" pitchFamily="34" charset="0"/>
                <a:sym typeface="Calibri"/>
              </a:rPr>
              <a:t> Force Survey (QLFS) for the first quarter of 2020 indicate that the unemployment rate rose to 30.1% in the first three months of 2020, even before the lockdown of the COVID-19 crisis. The youth unemployment rate in South Africa increased to 59% in the first quarter of 2020 from 58.10% in the fourth quarter of 2019. </a:t>
            </a:r>
            <a:endParaRPr sz="1850" dirty="0">
              <a:latin typeface="Calibri Light" panose="020F0302020204030204" pitchFamily="34" charset="0"/>
              <a:cs typeface="Calibri Light" panose="020F0302020204030204" pitchFamily="34" charset="0"/>
            </a:endParaRPr>
          </a:p>
          <a:p>
            <a:pPr marL="355600" marR="0" lvl="0" indent="-355600" algn="just" rtl="0">
              <a:lnSpc>
                <a:spcPct val="115000"/>
              </a:lnSpc>
              <a:spcBef>
                <a:spcPts val="400"/>
              </a:spcBef>
              <a:spcAft>
                <a:spcPts val="0"/>
              </a:spcAft>
              <a:buClr>
                <a:schemeClr val="dk1"/>
              </a:buClr>
              <a:buSzPts val="2000"/>
              <a:buFont typeface="Calibri"/>
              <a:buAutoNum type="alphaLcParenR" startAt="4"/>
            </a:pPr>
            <a:r>
              <a:rPr lang="en-ZA" sz="1850" b="1" dirty="0">
                <a:solidFill>
                  <a:schemeClr val="dk1"/>
                </a:solidFill>
                <a:latin typeface="Calibri Light" panose="020F0302020204030204" pitchFamily="34" charset="0"/>
                <a:ea typeface="Calibri"/>
                <a:cs typeface="Calibri Light" panose="020F0302020204030204" pitchFamily="34" charset="0"/>
                <a:sym typeface="Calibri"/>
              </a:rPr>
              <a:t>Education and skills development - </a:t>
            </a:r>
            <a:r>
              <a:rPr lang="en-ZA" sz="1850" dirty="0">
                <a:solidFill>
                  <a:schemeClr val="dk1"/>
                </a:solidFill>
                <a:latin typeface="Calibri Light" panose="020F0302020204030204" pitchFamily="34" charset="0"/>
                <a:ea typeface="Calibri"/>
                <a:cs typeface="Calibri Light" panose="020F0302020204030204" pitchFamily="34" charset="0"/>
                <a:sym typeface="Calibri"/>
              </a:rPr>
              <a:t>In 2017, the progression rates of Grade 10 learners to Grade 11 was 80,8%, whereas 73,3% of Grade 11 learners progressed to Grade 12. This does not take learners who left the school system before reaching those grades into account. The breakdown by gender showed lower progression rates for males compared to females.</a:t>
            </a:r>
            <a:endParaRPr sz="1850" dirty="0">
              <a:latin typeface="Calibri Light" panose="020F0302020204030204" pitchFamily="34" charset="0"/>
              <a:cs typeface="Calibri Light" panose="020F0302020204030204" pitchFamily="34" charset="0"/>
            </a:endParaRPr>
          </a:p>
          <a:p>
            <a:pPr marL="723900" marR="0" lvl="0" indent="-241300" algn="just" rtl="0">
              <a:lnSpc>
                <a:spcPct val="115000"/>
              </a:lnSpc>
              <a:spcBef>
                <a:spcPts val="400"/>
              </a:spcBef>
              <a:spcAft>
                <a:spcPts val="0"/>
              </a:spcAft>
              <a:buClr>
                <a:schemeClr val="dk1"/>
              </a:buClr>
              <a:buSzPts val="2000"/>
              <a:buFont typeface="Calibri"/>
              <a:buNone/>
            </a:pPr>
            <a:endParaRPr sz="1850"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377" name="Google Shape;377;p31"/>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379" name="Google Shape;379;p31"/>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24</a:t>
            </a:fld>
            <a:endParaRPr sz="1500" b="1">
              <a:solidFill>
                <a:srgbClr val="888888"/>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2"/>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86" name="Google Shape;386;p32"/>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25</a:t>
            </a:fld>
            <a:endParaRPr sz="1200" b="1">
              <a:solidFill>
                <a:srgbClr val="888888"/>
              </a:solidFill>
              <a:latin typeface="Calibri"/>
              <a:ea typeface="Calibri"/>
              <a:cs typeface="Calibri"/>
              <a:sym typeface="Calibri"/>
            </a:endParaRPr>
          </a:p>
        </p:txBody>
      </p:sp>
      <p:sp>
        <p:nvSpPr>
          <p:cNvPr id="387" name="Google Shape;387;p32"/>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388" name="Google Shape;388;p32"/>
          <p:cNvSpPr txBox="1"/>
          <p:nvPr/>
        </p:nvSpPr>
        <p:spPr>
          <a:xfrm>
            <a:off x="322561" y="1197546"/>
            <a:ext cx="10657184" cy="4648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1800"/>
              <a:buFont typeface="Arial"/>
              <a:buNone/>
            </a:pPr>
            <a:endParaRPr sz="1800">
              <a:solidFill>
                <a:srgbClr val="FF0000"/>
              </a:solidFill>
              <a:latin typeface="Calibri"/>
              <a:ea typeface="Calibri"/>
              <a:cs typeface="Calibri"/>
              <a:sym typeface="Calibri"/>
            </a:endParaRPr>
          </a:p>
        </p:txBody>
      </p:sp>
      <p:sp>
        <p:nvSpPr>
          <p:cNvPr id="389" name="Google Shape;389;p32"/>
          <p:cNvSpPr txBox="1"/>
          <p:nvPr/>
        </p:nvSpPr>
        <p:spPr>
          <a:xfrm>
            <a:off x="322561" y="933995"/>
            <a:ext cx="10881514" cy="5160096"/>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chemeClr val="dk1"/>
              </a:buClr>
              <a:buSzPts val="2000"/>
              <a:buFont typeface="Calibri"/>
              <a:buAutoNum type="arabicPeriod" startAt="4"/>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Demand for services</a:t>
            </a:r>
            <a:endParaRPr dirty="0">
              <a:latin typeface="Calibri Light" panose="020F0302020204030204" pitchFamily="34" charset="0"/>
              <a:cs typeface="Calibri Light" panose="020F0302020204030204" pitchFamily="34" charset="0"/>
            </a:endParaRPr>
          </a:p>
          <a:p>
            <a:pPr marL="723900" marR="0" lvl="0" indent="-368300" algn="just" rtl="0">
              <a:spcBef>
                <a:spcPts val="300"/>
              </a:spcBef>
              <a:spcAft>
                <a:spcPts val="0"/>
              </a:spcAft>
              <a:buClr>
                <a:schemeClr val="dk1"/>
              </a:buClr>
              <a:buSzPts val="2000"/>
              <a:buFont typeface="Calibri"/>
              <a:buAutoNum type="alphaLcParenR"/>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Remand Detainees -</a:t>
            </a:r>
            <a:r>
              <a:rPr lang="en-ZA" sz="2000" b="1" dirty="0">
                <a:solidFill>
                  <a:srgbClr val="FF0000"/>
                </a:solidFill>
                <a:latin typeface="Calibri Light" panose="020F0302020204030204" pitchFamily="34" charset="0"/>
                <a:ea typeface="Calibri"/>
                <a:cs typeface="Calibri Light" panose="020F0302020204030204" pitchFamily="34" charset="0"/>
                <a:sym typeface="Calibri"/>
              </a:rPr>
              <a:t>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COVID-19 national lockdown and subsequent limited functioning of the courts resulted in a significant increase in the remand detainee population at correctional facilities. The actual number of remand detainees recorded for 31 March 2020 was 50 894, while the number of remand detainees with bail constitute less than 10% of the remand detainee population.    </a:t>
            </a:r>
            <a:endParaRPr dirty="0">
              <a:latin typeface="Calibri Light" panose="020F0302020204030204" pitchFamily="34" charset="0"/>
              <a:cs typeface="Calibri Light" panose="020F0302020204030204" pitchFamily="34" charset="0"/>
            </a:endParaRPr>
          </a:p>
          <a:p>
            <a:pPr marL="723900" marR="0" lvl="0" indent="-368300" algn="just" rtl="0">
              <a:spcBef>
                <a:spcPts val="1500"/>
              </a:spcBef>
              <a:spcAft>
                <a:spcPts val="0"/>
              </a:spcAft>
              <a:buClr>
                <a:schemeClr val="dk1"/>
              </a:buClr>
              <a:buSzPts val="2000"/>
              <a:buFont typeface="Calibri"/>
              <a:buAutoNum type="alphaLcParenR"/>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Offender population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a:t>
            </a:r>
            <a:r>
              <a:rPr lang="en-ZA" sz="2000" dirty="0">
                <a:solidFill>
                  <a:srgbClr val="FF0000"/>
                </a:solidFill>
                <a:latin typeface="Calibri Light" panose="020F0302020204030204" pitchFamily="34" charset="0"/>
                <a:ea typeface="Calibri"/>
                <a:cs typeface="Calibri Light" panose="020F0302020204030204" pitchFamily="34" charset="0"/>
                <a:sym typeface="Calibri"/>
              </a:rPr>
              <a:t>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number of sentenced male offenders decreased by 13.34% between the 2015/16 and 2019/20 financial years while the number of sentenced female offenders decreased by 19,81% for the same period. </a:t>
            </a:r>
            <a:endParaRPr dirty="0">
              <a:latin typeface="Calibri Light" panose="020F0302020204030204" pitchFamily="34" charset="0"/>
              <a:cs typeface="Calibri Light" panose="020F0302020204030204" pitchFamily="34" charset="0"/>
            </a:endParaRPr>
          </a:p>
          <a:p>
            <a:pPr marL="723900" marR="0" lvl="0" indent="-368300" algn="just" rtl="0">
              <a:spcBef>
                <a:spcPts val="1500"/>
              </a:spcBef>
              <a:spcAft>
                <a:spcPts val="0"/>
              </a:spcAft>
              <a:buClr>
                <a:schemeClr val="dk1"/>
              </a:buClr>
              <a:buSzPts val="2000"/>
              <a:buFont typeface="Calibri"/>
              <a:buAutoNum type="alphaLcParenR"/>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Special categories of offenders -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Children (less than 18 years) make up approximately 0.06% of the offender population, Juveniles (between 18 and 20 years) make up approximately 2% of the offender population and Adults (over 21) make up approximately 97.94% of the offender population. The review and alignment of integrated policies with other Departments particularly those within the JCPS and the Social Clusters is necessary to improve the general welfare of special categories of inmates.</a:t>
            </a:r>
            <a:endParaRPr sz="1800" dirty="0">
              <a:solidFill>
                <a:srgbClr val="FF0000"/>
              </a:solidFill>
              <a:latin typeface="Calibri Light" panose="020F0302020204030204" pitchFamily="34" charset="0"/>
              <a:ea typeface="Calibri"/>
              <a:cs typeface="Calibri Light" panose="020F0302020204030204" pitchFamily="34" charset="0"/>
              <a:sym typeface="Calibri"/>
            </a:endParaRPr>
          </a:p>
        </p:txBody>
      </p:sp>
      <p:sp>
        <p:nvSpPr>
          <p:cNvPr id="390" name="Google Shape;390;p32"/>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392" name="Google Shape;392;p32"/>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25</a:t>
            </a:fld>
            <a:endParaRPr sz="1500" b="1">
              <a:solidFill>
                <a:srgbClr val="888888"/>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3"/>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3"/>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99" name="Google Shape;399;p33"/>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26</a:t>
            </a:fld>
            <a:endParaRPr sz="1200" b="1">
              <a:solidFill>
                <a:srgbClr val="888888"/>
              </a:solidFill>
              <a:latin typeface="Calibri"/>
              <a:ea typeface="Calibri"/>
              <a:cs typeface="Calibri"/>
              <a:sym typeface="Calibri"/>
            </a:endParaRPr>
          </a:p>
        </p:txBody>
      </p:sp>
      <p:sp>
        <p:nvSpPr>
          <p:cNvPr id="400" name="Google Shape;400;p33"/>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401" name="Google Shape;401;p33"/>
          <p:cNvSpPr txBox="1"/>
          <p:nvPr/>
        </p:nvSpPr>
        <p:spPr>
          <a:xfrm>
            <a:off x="322561" y="1197546"/>
            <a:ext cx="10657184" cy="4648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1800"/>
              <a:buFont typeface="Arial"/>
              <a:buNone/>
            </a:pPr>
            <a:endParaRPr sz="1800">
              <a:solidFill>
                <a:srgbClr val="FF0000"/>
              </a:solidFill>
              <a:latin typeface="Calibri"/>
              <a:ea typeface="Calibri"/>
              <a:cs typeface="Calibri"/>
              <a:sym typeface="Calibri"/>
            </a:endParaRPr>
          </a:p>
        </p:txBody>
      </p:sp>
      <p:sp>
        <p:nvSpPr>
          <p:cNvPr id="402" name="Google Shape;402;p33"/>
          <p:cNvSpPr txBox="1"/>
          <p:nvPr/>
        </p:nvSpPr>
        <p:spPr>
          <a:xfrm>
            <a:off x="322561" y="1053530"/>
            <a:ext cx="10881514" cy="4648200"/>
          </a:xfrm>
          <a:prstGeom prst="rect">
            <a:avLst/>
          </a:prstGeom>
          <a:noFill/>
          <a:ln>
            <a:noFill/>
          </a:ln>
        </p:spPr>
        <p:txBody>
          <a:bodyPr spcFirstLastPara="1" wrap="square" lIns="91425" tIns="45700" rIns="91425" bIns="45700" anchor="t" anchorCtr="0">
            <a:noAutofit/>
          </a:bodyPr>
          <a:lstStyle/>
          <a:p>
            <a:pPr marL="812800" marR="0" lvl="0" indent="-457200" algn="just" rtl="0">
              <a:lnSpc>
                <a:spcPct val="108000"/>
              </a:lnSpc>
              <a:spcBef>
                <a:spcPts val="0"/>
              </a:spcBef>
              <a:spcAft>
                <a:spcPts val="0"/>
              </a:spcAft>
              <a:buClr>
                <a:schemeClr val="dk1"/>
              </a:buClr>
              <a:buSzPts val="2000"/>
              <a:buFont typeface="Calibri"/>
              <a:buAutoNum type="alphaLcParenR" startAt="4"/>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Community Corrections -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There are 218 Community Corrections offices that serve parolees, probationers and ATPs for effective monitoring and supervision of offenders under the system of Community Corrections.  During 2015/16, there were 51 307 (98.78%) parolees who complied with their parole conditions and 16 416 (98.65%) probationers that remained violation free.  During 2019/20, a total of 67 098 people were placed under community corrections.  From the daily caseload of 53 257 parolees and 12 604 probationers, 99% complied with the conditions set by the delegated authority. </a:t>
            </a:r>
            <a:endParaRPr dirty="0">
              <a:latin typeface="Calibri Light" panose="020F0302020204030204" pitchFamily="34" charset="0"/>
              <a:cs typeface="Calibri Light" panose="020F0302020204030204" pitchFamily="34" charset="0"/>
            </a:endParaRPr>
          </a:p>
        </p:txBody>
      </p:sp>
      <p:sp>
        <p:nvSpPr>
          <p:cNvPr id="403" name="Google Shape;403;p33"/>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405" name="Google Shape;405;p33"/>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26</a:t>
            </a:fld>
            <a:endParaRPr sz="1500" b="1">
              <a:solidFill>
                <a:srgbClr val="888888"/>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4"/>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4"/>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12" name="Google Shape;412;p34"/>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27</a:t>
            </a:fld>
            <a:endParaRPr sz="1200" b="1">
              <a:solidFill>
                <a:srgbClr val="888888"/>
              </a:solidFill>
              <a:latin typeface="Calibri"/>
              <a:ea typeface="Calibri"/>
              <a:cs typeface="Calibri"/>
              <a:sym typeface="Calibri"/>
            </a:endParaRPr>
          </a:p>
        </p:txBody>
      </p:sp>
      <p:sp>
        <p:nvSpPr>
          <p:cNvPr id="413" name="Google Shape;413;p34"/>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414" name="Google Shape;414;p34"/>
          <p:cNvSpPr txBox="1"/>
          <p:nvPr/>
        </p:nvSpPr>
        <p:spPr>
          <a:xfrm>
            <a:off x="322561" y="1197546"/>
            <a:ext cx="10657184" cy="4648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1800"/>
              <a:buFont typeface="Arial"/>
              <a:buNone/>
            </a:pPr>
            <a:endParaRPr sz="1800">
              <a:solidFill>
                <a:srgbClr val="FF0000"/>
              </a:solidFill>
              <a:latin typeface="Calibri"/>
              <a:ea typeface="Calibri"/>
              <a:cs typeface="Calibri"/>
              <a:sym typeface="Calibri"/>
            </a:endParaRPr>
          </a:p>
        </p:txBody>
      </p:sp>
      <p:sp>
        <p:nvSpPr>
          <p:cNvPr id="415" name="Google Shape;415;p34"/>
          <p:cNvSpPr txBox="1"/>
          <p:nvPr/>
        </p:nvSpPr>
        <p:spPr>
          <a:xfrm>
            <a:off x="312837" y="909164"/>
            <a:ext cx="10891237" cy="5269509"/>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15000"/>
              </a:lnSpc>
              <a:spcBef>
                <a:spcPts val="0"/>
              </a:spcBef>
              <a:spcAft>
                <a:spcPts val="0"/>
              </a:spcAft>
              <a:buClr>
                <a:schemeClr val="dk1"/>
              </a:buClr>
              <a:buSzPts val="1950"/>
              <a:buFont typeface="Calibri"/>
              <a:buAutoNum type="arabicPeriod" startAt="5"/>
            </a:pPr>
            <a:r>
              <a:rPr lang="en-ZA" sz="1950" b="1" dirty="0">
                <a:solidFill>
                  <a:schemeClr val="dk1"/>
                </a:solidFill>
                <a:latin typeface="Calibri Light" panose="020F0302020204030204" pitchFamily="34" charset="0"/>
                <a:ea typeface="Calibri"/>
                <a:cs typeface="Calibri Light" panose="020F0302020204030204" pitchFamily="34" charset="0"/>
                <a:sym typeface="Calibri"/>
              </a:rPr>
              <a:t>Performance Environment</a:t>
            </a:r>
            <a:endParaRPr dirty="0">
              <a:latin typeface="Calibri Light" panose="020F0302020204030204" pitchFamily="34" charset="0"/>
              <a:cs typeface="Calibri Light" panose="020F0302020204030204" pitchFamily="34" charset="0"/>
            </a:endParaRPr>
          </a:p>
          <a:p>
            <a:pPr marL="723900" marR="0" lvl="0" indent="-368300" algn="just" rtl="0">
              <a:spcBef>
                <a:spcPts val="300"/>
              </a:spcBef>
              <a:spcAft>
                <a:spcPts val="0"/>
              </a:spcAft>
              <a:buClr>
                <a:schemeClr val="dk1"/>
              </a:buClr>
              <a:buSzPts val="1950"/>
              <a:buFont typeface="Calibri"/>
              <a:buAutoNum type="alphaLcParenR"/>
            </a:pPr>
            <a:r>
              <a:rPr lang="en-ZA" sz="1950" b="1" dirty="0">
                <a:solidFill>
                  <a:schemeClr val="dk1"/>
                </a:solidFill>
                <a:latin typeface="Calibri Light" panose="020F0302020204030204" pitchFamily="34" charset="0"/>
                <a:ea typeface="Calibri"/>
                <a:cs typeface="Calibri Light" panose="020F0302020204030204" pitchFamily="34" charset="0"/>
                <a:sym typeface="Calibri"/>
              </a:rPr>
              <a:t>Management of overcrowding in correctional facilities -  </a:t>
            </a:r>
            <a:r>
              <a:rPr lang="en-ZA" sz="1950" dirty="0">
                <a:solidFill>
                  <a:schemeClr val="dk1"/>
                </a:solidFill>
                <a:latin typeface="Calibri Light" panose="020F0302020204030204" pitchFamily="34" charset="0"/>
                <a:ea typeface="Calibri"/>
                <a:cs typeface="Calibri Light" panose="020F0302020204030204" pitchFamily="34" charset="0"/>
                <a:sym typeface="Calibri"/>
              </a:rPr>
              <a:t>The down management of the inmate population must be managed against external factors such as crime tendencies in society, increasingly effective measures to combat and prosecute crime, slow economic growth and high unemployment rate and mandatory minimum sentences.  Although the external factors are beyond the control of the Department, various interventions will be implemented to alleviate overcrowding, including the review of the multi pronged strategy.</a:t>
            </a:r>
            <a:endParaRPr dirty="0">
              <a:latin typeface="Calibri Light" panose="020F0302020204030204" pitchFamily="34" charset="0"/>
              <a:cs typeface="Calibri Light" panose="020F0302020204030204" pitchFamily="34" charset="0"/>
            </a:endParaRPr>
          </a:p>
          <a:p>
            <a:pPr marL="723900" marR="0" lvl="0" indent="-368300" algn="just" rtl="0">
              <a:spcBef>
                <a:spcPts val="300"/>
              </a:spcBef>
              <a:spcAft>
                <a:spcPts val="0"/>
              </a:spcAft>
              <a:buClr>
                <a:schemeClr val="dk1"/>
              </a:buClr>
              <a:buSzPts val="1950"/>
              <a:buFont typeface="Calibri"/>
              <a:buAutoNum type="alphaLcParenR"/>
            </a:pPr>
            <a:r>
              <a:rPr lang="en-ZA" sz="1950" b="1" dirty="0">
                <a:solidFill>
                  <a:schemeClr val="dk1"/>
                </a:solidFill>
                <a:latin typeface="Calibri Light" panose="020F0302020204030204" pitchFamily="34" charset="0"/>
                <a:ea typeface="Calibri"/>
                <a:cs typeface="Calibri Light" panose="020F0302020204030204" pitchFamily="34" charset="0"/>
                <a:sym typeface="Calibri"/>
              </a:rPr>
              <a:t>Safety and security - </a:t>
            </a:r>
            <a:r>
              <a:rPr lang="en-ZA" sz="1950" dirty="0">
                <a:solidFill>
                  <a:schemeClr val="dk1"/>
                </a:solidFill>
                <a:latin typeface="Calibri Light" panose="020F0302020204030204" pitchFamily="34" charset="0"/>
                <a:ea typeface="Calibri"/>
                <a:cs typeface="Calibri Light" panose="020F0302020204030204" pitchFamily="34" charset="0"/>
                <a:sym typeface="Calibri"/>
              </a:rPr>
              <a:t>The Department has strived to manage incidents of escapes and injuries to the extent that the number of escapes has not exceeded  0.034% over the past three years. Various initiatives have been identified to further improve performance over the medium term such as the reviewing of security policies, development of a security plan, establishment of security committees at regions and management areas.</a:t>
            </a:r>
            <a:endParaRPr dirty="0">
              <a:latin typeface="Calibri Light" panose="020F0302020204030204" pitchFamily="34" charset="0"/>
              <a:cs typeface="Calibri Light" panose="020F0302020204030204" pitchFamily="34" charset="0"/>
            </a:endParaRPr>
          </a:p>
          <a:p>
            <a:pPr marL="723900" marR="0" lvl="0" indent="-368300" algn="just" rtl="0">
              <a:spcBef>
                <a:spcPts val="300"/>
              </a:spcBef>
              <a:spcAft>
                <a:spcPts val="0"/>
              </a:spcAft>
              <a:buClr>
                <a:schemeClr val="dk1"/>
              </a:buClr>
              <a:buSzPts val="1950"/>
              <a:buFont typeface="Calibri"/>
              <a:buAutoNum type="alphaLcParenR"/>
            </a:pPr>
            <a:r>
              <a:rPr lang="en-ZA" sz="1950" b="1" dirty="0">
                <a:solidFill>
                  <a:schemeClr val="dk1"/>
                </a:solidFill>
                <a:latin typeface="Calibri Light" panose="020F0302020204030204" pitchFamily="34" charset="0"/>
                <a:ea typeface="Calibri"/>
                <a:cs typeface="Calibri Light" panose="020F0302020204030204" pitchFamily="34" charset="0"/>
                <a:sym typeface="Calibri"/>
              </a:rPr>
              <a:t>Case Management - </a:t>
            </a:r>
            <a:r>
              <a:rPr lang="en-ZA" sz="1950" dirty="0">
                <a:solidFill>
                  <a:schemeClr val="dk1"/>
                </a:solidFill>
                <a:latin typeface="Calibri Light" panose="020F0302020204030204" pitchFamily="34" charset="0"/>
                <a:ea typeface="Calibri"/>
                <a:cs typeface="Calibri Light" panose="020F0302020204030204" pitchFamily="34" charset="0"/>
                <a:sym typeface="Calibri"/>
              </a:rPr>
              <a:t>Integrated risk assessment practices will receive special attention together with effective intervention strategies within the case management system to better develop training patterns to work with offenders. The Department will review all aspects of parole, including upgrading of the case management committees and case management structure as well as strengthening the administrative processes using best practices.</a:t>
            </a:r>
            <a:endParaRPr sz="1950"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416" name="Google Shape;416;p34"/>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418" name="Google Shape;418;p34"/>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27</a:t>
            </a:fld>
            <a:endParaRPr sz="1500" b="1">
              <a:solidFill>
                <a:srgbClr val="888888"/>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5"/>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5"/>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25" name="Google Shape;425;p35"/>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28</a:t>
            </a:fld>
            <a:endParaRPr sz="1200" b="1">
              <a:solidFill>
                <a:srgbClr val="888888"/>
              </a:solidFill>
              <a:latin typeface="Calibri"/>
              <a:ea typeface="Calibri"/>
              <a:cs typeface="Calibri"/>
              <a:sym typeface="Calibri"/>
            </a:endParaRPr>
          </a:p>
        </p:txBody>
      </p:sp>
      <p:sp>
        <p:nvSpPr>
          <p:cNvPr id="426" name="Google Shape;426;p35"/>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427" name="Google Shape;427;p35"/>
          <p:cNvSpPr txBox="1"/>
          <p:nvPr/>
        </p:nvSpPr>
        <p:spPr>
          <a:xfrm>
            <a:off x="322561" y="1197546"/>
            <a:ext cx="10657184" cy="4648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1800"/>
              <a:buFont typeface="Arial"/>
              <a:buNone/>
            </a:pPr>
            <a:endParaRPr sz="1800">
              <a:solidFill>
                <a:srgbClr val="FF0000"/>
              </a:solidFill>
              <a:latin typeface="Calibri"/>
              <a:ea typeface="Calibri"/>
              <a:cs typeface="Calibri"/>
              <a:sym typeface="Calibri"/>
            </a:endParaRPr>
          </a:p>
        </p:txBody>
      </p:sp>
      <p:sp>
        <p:nvSpPr>
          <p:cNvPr id="428" name="Google Shape;428;p35"/>
          <p:cNvSpPr txBox="1"/>
          <p:nvPr/>
        </p:nvSpPr>
        <p:spPr>
          <a:xfrm>
            <a:off x="106537" y="878157"/>
            <a:ext cx="11233248" cy="5331525"/>
          </a:xfrm>
          <a:prstGeom prst="rect">
            <a:avLst/>
          </a:prstGeom>
          <a:noFill/>
          <a:ln>
            <a:noFill/>
          </a:ln>
        </p:spPr>
        <p:txBody>
          <a:bodyPr spcFirstLastPara="1" wrap="square" lIns="91425" tIns="45700" rIns="91425" bIns="45700" anchor="t" anchorCtr="0">
            <a:noAutofit/>
          </a:bodyPr>
          <a:lstStyle/>
          <a:p>
            <a:pPr marL="812800" marR="0" lvl="0" indent="-457200" algn="just" rtl="0">
              <a:spcBef>
                <a:spcPts val="0"/>
              </a:spcBef>
              <a:spcAft>
                <a:spcPts val="0"/>
              </a:spcAft>
              <a:buClr>
                <a:schemeClr val="dk1"/>
              </a:buClr>
              <a:buSzPts val="2000"/>
              <a:buFont typeface="Calibri"/>
              <a:buAutoNum type="alphaLcParenR" startAt="4"/>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Rehabilitation -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Department is committed to improving rehabilitation programmes for offenders and increasing the number of offenders who participate in rehabilitation programmes. A rehabilitation-focused system will require a different mix of staff, with an increase in the currently critical occupations such as psychologists and vocational councillors, social auxiliary workers, spiritual care workers (and volunteers) and educationists across a wide range of academic and vocational areas. </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812800" marR="0" lvl="0" indent="-457200" algn="just" rtl="0">
              <a:spcBef>
                <a:spcPts val="600"/>
              </a:spcBef>
              <a:spcAft>
                <a:spcPts val="0"/>
              </a:spcAft>
              <a:buClr>
                <a:schemeClr val="dk1"/>
              </a:buClr>
              <a:buSzPts val="2000"/>
              <a:buFont typeface="Calibri"/>
              <a:buAutoNum type="alphaLcParenR" startAt="4"/>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Social Reintegration –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Since 2015, the Department has established 958 service points nationally which has significantly decreased the number of violations, with more adherence to parole conditions by offenders. A total of 46 Victim Offender Dialogue and Community Corrections forums were established for victim-offender dialogue sessions. The Department will increase formal partnerships with academia, civil society organisations, government departments, entities, community and faith based organisations to increase the employability, successful reintegration of parolees and probationers, and to offer support to ex–offenders and family support. </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812800" marR="0" lvl="0" indent="-457200" algn="just" rtl="0">
              <a:spcBef>
                <a:spcPts val="600"/>
              </a:spcBef>
              <a:spcAft>
                <a:spcPts val="0"/>
              </a:spcAft>
              <a:buClr>
                <a:schemeClr val="dk1"/>
              </a:buClr>
              <a:buSzPts val="2000"/>
              <a:buFont typeface="Calibri"/>
              <a:buAutoNum type="alphaLcParenR" startAt="4"/>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Care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 The detection of serious communicable diseases, such as HIV infection and tuberculosis, accompanied by adequate treatment and the introduction of harm reduction measures will received greater attention over the medium term.  Active case finding is one of the key measures for the prevention and control of communicable diseases.</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429" name="Google Shape;429;p35"/>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431" name="Google Shape;431;p35"/>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28</a:t>
            </a:fld>
            <a:endParaRPr sz="1500" b="1">
              <a:solidFill>
                <a:srgbClr val="888888"/>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6"/>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6"/>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38" name="Google Shape;438;p36"/>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29</a:t>
            </a:fld>
            <a:endParaRPr sz="1200" b="1">
              <a:solidFill>
                <a:srgbClr val="888888"/>
              </a:solidFill>
              <a:latin typeface="Calibri"/>
              <a:ea typeface="Calibri"/>
              <a:cs typeface="Calibri"/>
              <a:sym typeface="Calibri"/>
            </a:endParaRPr>
          </a:p>
        </p:txBody>
      </p:sp>
      <p:sp>
        <p:nvSpPr>
          <p:cNvPr id="439" name="Google Shape;439;p36"/>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440" name="Google Shape;440;p36"/>
          <p:cNvSpPr txBox="1"/>
          <p:nvPr/>
        </p:nvSpPr>
        <p:spPr>
          <a:xfrm>
            <a:off x="322561" y="973878"/>
            <a:ext cx="10657184" cy="46482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1800"/>
              <a:buFont typeface="Arial"/>
              <a:buNone/>
            </a:pPr>
            <a:endParaRPr sz="1800">
              <a:solidFill>
                <a:srgbClr val="FF0000"/>
              </a:solidFill>
              <a:latin typeface="Calibri"/>
              <a:ea typeface="Calibri"/>
              <a:cs typeface="Calibri"/>
              <a:sym typeface="Calibri"/>
            </a:endParaRPr>
          </a:p>
        </p:txBody>
      </p:sp>
      <p:sp>
        <p:nvSpPr>
          <p:cNvPr id="441" name="Google Shape;441;p36"/>
          <p:cNvSpPr txBox="1"/>
          <p:nvPr/>
        </p:nvSpPr>
        <p:spPr>
          <a:xfrm>
            <a:off x="210396" y="1179610"/>
            <a:ext cx="10881514" cy="4648200"/>
          </a:xfrm>
          <a:prstGeom prst="rect">
            <a:avLst/>
          </a:prstGeom>
          <a:noFill/>
          <a:ln>
            <a:noFill/>
          </a:ln>
        </p:spPr>
        <p:txBody>
          <a:bodyPr spcFirstLastPara="1" wrap="square" lIns="91425" tIns="45700" rIns="91425" bIns="45700" anchor="t" anchorCtr="0">
            <a:noAutofit/>
          </a:bodyPr>
          <a:lstStyle/>
          <a:p>
            <a:pPr marL="812800" marR="0" lvl="0" indent="-457200" algn="just" rtl="0">
              <a:lnSpc>
                <a:spcPct val="108000"/>
              </a:lnSpc>
              <a:spcBef>
                <a:spcPts val="0"/>
              </a:spcBef>
              <a:spcAft>
                <a:spcPts val="0"/>
              </a:spcAft>
              <a:buClr>
                <a:schemeClr val="dk1"/>
              </a:buClr>
              <a:buSzPts val="2000"/>
              <a:buFont typeface="Calibri"/>
              <a:buAutoNum type="alphaLcParenR" startAt="4"/>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Rooting  out corrupt activities -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Department will prioritise the implementation of the recently adopted ethics framework, which encourages officials to think and behave ethically and  better capacitate itself to deal with cases of unprofessional and unethical conduct. The Department will prioritise the anti-corruption campaign for the roll out of its prevention plan in the form of awareness campaigns /workshops, distribution of posters and pamphlets on corruption and fraud. </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812800" marR="0" lvl="0" indent="-457200" algn="just" rtl="0">
              <a:lnSpc>
                <a:spcPct val="108000"/>
              </a:lnSpc>
              <a:spcBef>
                <a:spcPts val="2400"/>
              </a:spcBef>
              <a:spcAft>
                <a:spcPts val="0"/>
              </a:spcAft>
              <a:buClr>
                <a:schemeClr val="dk1"/>
              </a:buClr>
              <a:buSzPts val="2000"/>
              <a:buFont typeface="Calibri"/>
              <a:buAutoNum type="alphaLcParenR" startAt="4"/>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Improving audit outcomes -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Department has developed Audit Outcomes Turnaround Plan that focuses on short to medium term and long-term solutions to address audit outcomes, which includes amongst others a) training and capacitation of SCM and Financial Management components, b) automation of processes [Performance Information, SCM and Finance], and c) review of governance structures and policies.  The Department will enhance the understanding of regulatory environment and improve internal control maturity by conducting internal control workshops and indabas’. </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442" name="Google Shape;442;p36"/>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6"/>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444" name="Google Shape;444;p36"/>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29</a:t>
            </a:fld>
            <a:endParaRPr sz="1500" b="1">
              <a:solidFill>
                <a:srgbClr val="88888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0"/>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endParaRPr/>
          </a:p>
        </p:txBody>
      </p:sp>
      <p:sp>
        <p:nvSpPr>
          <p:cNvPr id="100" name="Google Shape;100;p10"/>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buSzPts val="1800"/>
              <a:buFont typeface="Calibri"/>
              <a:buNone/>
            </a:pPr>
            <a:endParaRPr sz="1800">
              <a:latin typeface="Calibri"/>
              <a:ea typeface="Calibri"/>
              <a:cs typeface="Calibri"/>
              <a:sym typeface="Calibri"/>
            </a:endParaRPr>
          </a:p>
        </p:txBody>
      </p:sp>
      <p:sp>
        <p:nvSpPr>
          <p:cNvPr id="101" name="Google Shape;101;p10"/>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endParaRPr/>
          </a:p>
        </p:txBody>
      </p:sp>
      <p:sp>
        <p:nvSpPr>
          <p:cNvPr id="102" name="Google Shape;102;p10"/>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algn="ctr">
              <a:buSzPts val="1800"/>
              <a:buFont typeface="Calibri"/>
              <a:buNone/>
            </a:pPr>
            <a:r>
              <a:rPr lang="en-ZA" sz="1800">
                <a:latin typeface="Calibri"/>
                <a:ea typeface="Calibri"/>
                <a:cs typeface="Calibri"/>
                <a:sym typeface="Calibri"/>
              </a:rPr>
              <a:t>Department of Correctional Services </a:t>
            </a:r>
            <a:r>
              <a:rPr lang="en-ZA" sz="1800">
                <a:latin typeface="Times New Roman"/>
                <a:ea typeface="Times New Roman"/>
                <a:cs typeface="Times New Roman"/>
                <a:sym typeface="Times New Roman"/>
              </a:rPr>
              <a:t>▐ </a:t>
            </a:r>
            <a:r>
              <a:rPr lang="en-ZA" sz="1800">
                <a:latin typeface="Calibri"/>
                <a:ea typeface="Calibri"/>
                <a:cs typeface="Calibri"/>
                <a:sym typeface="Calibri"/>
              </a:rPr>
              <a:t>5 Year Revised Strategic Plan (2020-25)</a:t>
            </a:r>
            <a:endParaRPr sz="1800">
              <a:latin typeface="Calibri"/>
              <a:ea typeface="Calibri"/>
              <a:cs typeface="Calibri"/>
              <a:sym typeface="Calibri"/>
            </a:endParaRPr>
          </a:p>
        </p:txBody>
      </p:sp>
      <p:sp>
        <p:nvSpPr>
          <p:cNvPr id="103" name="Google Shape;103;p10"/>
          <p:cNvSpPr txBox="1">
            <a:spLocks noGrp="1"/>
          </p:cNvSpPr>
          <p:nvPr>
            <p:ph type="title"/>
          </p:nvPr>
        </p:nvSpPr>
        <p:spPr>
          <a:xfrm>
            <a:off x="627892" y="2309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INTRODUCTION</a:t>
            </a:r>
            <a:endParaRPr sz="2000"/>
          </a:p>
        </p:txBody>
      </p:sp>
      <p:sp>
        <p:nvSpPr>
          <p:cNvPr id="104" name="Google Shape;104;p10"/>
          <p:cNvSpPr txBox="1"/>
          <p:nvPr/>
        </p:nvSpPr>
        <p:spPr>
          <a:xfrm>
            <a:off x="201824" y="909164"/>
            <a:ext cx="11002251" cy="5271450"/>
          </a:xfrm>
          <a:prstGeom prst="rect">
            <a:avLst/>
          </a:prstGeom>
          <a:noFill/>
          <a:ln>
            <a:noFill/>
          </a:ln>
        </p:spPr>
        <p:txBody>
          <a:bodyPr spcFirstLastPara="1" wrap="square" lIns="91425" tIns="45700" rIns="91425" bIns="45700" anchor="t" anchorCtr="0">
            <a:noAutofit/>
          </a:bodyPr>
          <a:lstStyle/>
          <a:p>
            <a:pPr marL="342897" indent="-342897" algn="just">
              <a:buSzPts val="2000"/>
              <a:buFont typeface="Arial"/>
              <a:buChar char="•"/>
            </a:pPr>
            <a:r>
              <a:rPr lang="en-ZA" sz="2000" dirty="0">
                <a:latin typeface="Calibri Light" panose="020F0302020204030204" pitchFamily="34" charset="0"/>
                <a:ea typeface="Calibri"/>
                <a:cs typeface="Calibri Light" panose="020F0302020204030204" pitchFamily="34" charset="0"/>
                <a:sym typeface="Calibri"/>
              </a:rPr>
              <a:t>The Department concluded the process for the development of the 2020-2025 Strategic Plan (SP) and 2020/2021 Annual Performance Plan (APP) in line with the Medium Term Strategic Framework (MTSF) and the DPME Revised Framework for Strategic Plans and Annual Performance Plans in February 2020, when COVID-19 was still at an early stage. </a:t>
            </a:r>
            <a:endParaRPr sz="2000" dirty="0">
              <a:latin typeface="Calibri Light" panose="020F0302020204030204" pitchFamily="34" charset="0"/>
              <a:ea typeface="Calibri"/>
              <a:cs typeface="Calibri Light" panose="020F0302020204030204" pitchFamily="34" charset="0"/>
              <a:sym typeface="Calibri"/>
            </a:endParaRPr>
          </a:p>
          <a:p>
            <a:pPr marL="342897" indent="-342897" algn="just">
              <a:spcBef>
                <a:spcPts val="1600"/>
              </a:spcBef>
              <a:buSzPts val="2000"/>
              <a:buFont typeface="Arial"/>
              <a:buChar char="•"/>
            </a:pPr>
            <a:r>
              <a:rPr lang="en-ZA" sz="2000" dirty="0">
                <a:latin typeface="Calibri Light" panose="020F0302020204030204" pitchFamily="34" charset="0"/>
                <a:ea typeface="Calibri"/>
                <a:cs typeface="Calibri Light" panose="020F0302020204030204" pitchFamily="34" charset="0"/>
                <a:sym typeface="Calibri"/>
              </a:rPr>
              <a:t>On 05 March 2020, South Africa confirmed its first case of COVID-19. Government put in place a country-wide lockdown on Thursday</a:t>
            </a:r>
            <a:r>
              <a:rPr lang="en-ZA" sz="2000">
                <a:latin typeface="Calibri Light" panose="020F0302020204030204" pitchFamily="34" charset="0"/>
                <a:ea typeface="Calibri"/>
                <a:cs typeface="Calibri Light" panose="020F0302020204030204" pitchFamily="34" charset="0"/>
                <a:sym typeface="Calibri"/>
              </a:rPr>
              <a:t>, 26 March </a:t>
            </a:r>
            <a:r>
              <a:rPr lang="en-ZA" sz="2000" dirty="0">
                <a:latin typeface="Calibri Light" panose="020F0302020204030204" pitchFamily="34" charset="0"/>
                <a:ea typeface="Calibri"/>
                <a:cs typeface="Calibri Light" panose="020F0302020204030204" pitchFamily="34" charset="0"/>
                <a:sym typeface="Calibri"/>
              </a:rPr>
              <a:t>2020 to </a:t>
            </a:r>
            <a:r>
              <a:rPr lang="en-US" sz="2000" dirty="0">
                <a:latin typeface="Calibri Light" panose="020F0302020204030204" pitchFamily="34" charset="0"/>
                <a:ea typeface="Calibri"/>
                <a:cs typeface="Calibri Light" panose="020F0302020204030204" pitchFamily="34" charset="0"/>
                <a:sym typeface="Calibri"/>
              </a:rPr>
              <a:t>delay the spread of the virus and prepare health facilities and interventions for the expected spike in infections.</a:t>
            </a:r>
            <a:endParaRPr dirty="0">
              <a:latin typeface="Calibri Light" panose="020F0302020204030204" pitchFamily="34" charset="0"/>
              <a:cs typeface="Calibri Light" panose="020F0302020204030204" pitchFamily="34" charset="0"/>
            </a:endParaRPr>
          </a:p>
          <a:p>
            <a:pPr marL="342897" indent="-342897" algn="just">
              <a:spcBef>
                <a:spcPts val="1600"/>
              </a:spcBef>
              <a:buSzPts val="2000"/>
              <a:buFont typeface="Arial"/>
              <a:buChar char="•"/>
            </a:pPr>
            <a:r>
              <a:rPr lang="en-ZA" sz="2000" dirty="0">
                <a:latin typeface="Calibri Light" panose="020F0302020204030204" pitchFamily="34" charset="0"/>
                <a:ea typeface="Calibri"/>
                <a:cs typeface="Calibri Light" panose="020F0302020204030204" pitchFamily="34" charset="0"/>
                <a:sym typeface="Calibri"/>
              </a:rPr>
              <a:t>The COVID-19 outbreak has reduced output in the first quarter 2020/21 APP and the disruption will continue into the year. </a:t>
            </a:r>
            <a:r>
              <a:rPr lang="en-US" sz="2000" dirty="0">
                <a:latin typeface="Calibri Light" panose="020F0302020204030204" pitchFamily="34" charset="0"/>
                <a:ea typeface="Calibri"/>
                <a:cs typeface="Calibri Light" panose="020F0302020204030204" pitchFamily="34" charset="0"/>
                <a:sym typeface="Calibri"/>
              </a:rPr>
              <a:t>Although the Department will gradually phase its way out of lockdown, the operating environment cannot be resumed as normal.  Government regulations must be adhered to so that the curve does not overwhelm health services, which includes strict hygiene measures and limiting close contact as far as possible. </a:t>
            </a:r>
            <a:endParaRPr dirty="0">
              <a:latin typeface="Calibri Light" panose="020F0302020204030204" pitchFamily="34" charset="0"/>
              <a:cs typeface="Calibri Light" panose="020F0302020204030204" pitchFamily="34" charset="0"/>
            </a:endParaRPr>
          </a:p>
          <a:p>
            <a:pPr marL="342897" indent="-342897" algn="just">
              <a:spcBef>
                <a:spcPts val="1600"/>
              </a:spcBef>
              <a:buSzPts val="2000"/>
              <a:buFont typeface="Arial"/>
              <a:buChar char="•"/>
            </a:pPr>
            <a:r>
              <a:rPr lang="en-ZA" sz="2000" dirty="0">
                <a:latin typeface="Calibri Light" panose="020F0302020204030204" pitchFamily="34" charset="0"/>
                <a:ea typeface="Calibri"/>
                <a:cs typeface="Calibri Light" panose="020F0302020204030204" pitchFamily="34" charset="0"/>
                <a:sym typeface="Calibri"/>
              </a:rPr>
              <a:t>The Revised Framework for SPs and APPs (Chapter 3 and Chapter 4) makes provision for changes to the SP and APP if there are significant policy changes or changes in the service delivery environment.  COVID-19 has significantly affected the operating environment and these changes have also affected the service delivery environment.</a:t>
            </a:r>
            <a:endParaRPr sz="1800" dirty="0">
              <a:solidFill>
                <a:srgbClr val="FF0000"/>
              </a:solidFill>
              <a:latin typeface="Calibri Light" panose="020F0302020204030204" pitchFamily="34" charset="0"/>
              <a:ea typeface="Calibri"/>
              <a:cs typeface="Calibri Light" panose="020F0302020204030204" pitchFamily="34" charset="0"/>
              <a:sym typeface="Calibri"/>
            </a:endParaRPr>
          </a:p>
        </p:txBody>
      </p:sp>
      <p:sp>
        <p:nvSpPr>
          <p:cNvPr id="105" name="Google Shape;105;p10"/>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3</a:t>
            </a:fld>
            <a:endParaRPr sz="1500" b="1"/>
          </a:p>
        </p:txBody>
      </p:sp>
    </p:spTree>
    <p:extLst>
      <p:ext uri="{BB962C8B-B14F-4D97-AF65-F5344CB8AC3E}">
        <p14:creationId xmlns:p14="http://schemas.microsoft.com/office/powerpoint/2010/main" val="2560957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7"/>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7"/>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52" name="Google Shape;452;p37"/>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30</a:t>
            </a:fld>
            <a:endParaRPr sz="1200" b="1">
              <a:solidFill>
                <a:srgbClr val="888888"/>
              </a:solidFill>
              <a:latin typeface="Calibri"/>
              <a:ea typeface="Calibri"/>
              <a:cs typeface="Calibri"/>
              <a:sym typeface="Calibri"/>
            </a:endParaRPr>
          </a:p>
        </p:txBody>
      </p:sp>
      <p:sp>
        <p:nvSpPr>
          <p:cNvPr id="453" name="Google Shape;453;p37"/>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454" name="Google Shape;454;p37"/>
          <p:cNvSpPr txBox="1"/>
          <p:nvPr/>
        </p:nvSpPr>
        <p:spPr>
          <a:xfrm>
            <a:off x="250553" y="938309"/>
            <a:ext cx="5616624" cy="5240363"/>
          </a:xfrm>
          <a:prstGeom prst="rect">
            <a:avLst/>
          </a:prstGeom>
          <a:noFill/>
          <a:ln>
            <a:noFill/>
          </a:ln>
        </p:spPr>
        <p:txBody>
          <a:bodyPr spcFirstLastPara="1" wrap="square" lIns="91425" tIns="45700" rIns="91425" bIns="45700" anchor="t" anchorCtr="0">
            <a:noAutofit/>
          </a:bodyPr>
          <a:lstStyle/>
          <a:p>
            <a:pPr marL="358775" marR="0" lvl="0" indent="-358775" algn="just" rtl="0">
              <a:lnSpc>
                <a:spcPct val="115000"/>
              </a:lnSpc>
              <a:spcBef>
                <a:spcPts val="0"/>
              </a:spcBef>
              <a:spcAft>
                <a:spcPts val="0"/>
              </a:spcAft>
              <a:buClr>
                <a:schemeClr val="dk1"/>
              </a:buClr>
              <a:buSzPts val="2000"/>
              <a:buFont typeface="Calibri"/>
              <a:buAutoNum type="arabicPeriod" startAt="6"/>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Internal Environment</a:t>
            </a:r>
            <a:endParaRPr dirty="0">
              <a:latin typeface="Calibri Light" panose="020F0302020204030204" pitchFamily="34" charset="0"/>
              <a:cs typeface="Calibri Light" panose="020F0302020204030204" pitchFamily="34" charset="0"/>
            </a:endParaRPr>
          </a:p>
          <a:p>
            <a:pPr marL="358775" marR="0" lvl="0" indent="0" algn="just" rtl="0">
              <a:lnSpc>
                <a:spcPct val="115000"/>
              </a:lnSpc>
              <a:spcBef>
                <a:spcPts val="320"/>
              </a:spcBef>
              <a:spcAft>
                <a:spcPts val="0"/>
              </a:spcAft>
              <a:buClr>
                <a:schemeClr val="dk1"/>
              </a:buClr>
              <a:buSzPts val="1600"/>
              <a:buFont typeface="Arial"/>
              <a:buNone/>
            </a:pPr>
            <a:r>
              <a:rPr lang="en-ZA" sz="1600" dirty="0">
                <a:solidFill>
                  <a:schemeClr val="dk1"/>
                </a:solidFill>
                <a:latin typeface="Calibri Light" panose="020F0302020204030204" pitchFamily="34" charset="0"/>
                <a:ea typeface="Calibri"/>
                <a:cs typeface="Calibri Light" panose="020F0302020204030204" pitchFamily="34" charset="0"/>
                <a:sym typeface="Calibri"/>
              </a:rPr>
              <a:t>The 50 year strategic intent is to have self-sustaining corrections, supported by capacity building interventions delivered by an appropriate higher learning institution of corrections.  Corrections shall be delivered through integrated Government in a manner that reduces re-offending, breaks the cycle of crime and results in a society with sound values, and moral fibre and ultimately a country free of crime</a:t>
            </a:r>
            <a:endParaRPr sz="1600" dirty="0">
              <a:solidFill>
                <a:schemeClr val="dk1"/>
              </a:solidFill>
              <a:latin typeface="Calibri Light" panose="020F0302020204030204" pitchFamily="34" charset="0"/>
              <a:ea typeface="Calibri"/>
              <a:cs typeface="Calibri Light" panose="020F0302020204030204" pitchFamily="34" charset="0"/>
              <a:sym typeface="Calibri"/>
            </a:endParaRPr>
          </a:p>
        </p:txBody>
      </p:sp>
      <p:pic>
        <p:nvPicPr>
          <p:cNvPr id="455" name="Google Shape;455;p37"/>
          <p:cNvPicPr preferRelativeResize="0"/>
          <p:nvPr/>
        </p:nvPicPr>
        <p:blipFill rotWithShape="1">
          <a:blip r:embed="rId3">
            <a:alphaModFix/>
          </a:blip>
          <a:srcRect l="16041" t="2124" r="17971" b="2340"/>
          <a:stretch/>
        </p:blipFill>
        <p:spPr>
          <a:xfrm>
            <a:off x="5867179" y="863600"/>
            <a:ext cx="5562823" cy="5365872"/>
          </a:xfrm>
          <a:prstGeom prst="rect">
            <a:avLst/>
          </a:prstGeom>
          <a:noFill/>
          <a:ln>
            <a:noFill/>
          </a:ln>
        </p:spPr>
      </p:pic>
      <p:sp>
        <p:nvSpPr>
          <p:cNvPr id="456" name="Google Shape;456;p37"/>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7"/>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458" name="Google Shape;458;p37"/>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30</a:t>
            </a:fld>
            <a:endParaRPr sz="1500" b="1">
              <a:solidFill>
                <a:srgbClr val="888888"/>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8"/>
          <p:cNvSpPr/>
          <p:nvPr/>
        </p:nvSpPr>
        <p:spPr>
          <a:xfrm>
            <a:off x="1131440" y="2971063"/>
            <a:ext cx="4701781" cy="1051312"/>
          </a:xfrm>
          <a:prstGeom prst="roundRect">
            <a:avLst>
              <a:gd name="adj" fmla="val 50000"/>
            </a:avLst>
          </a:prstGeom>
          <a:solidFill>
            <a:srgbClr val="CBCBCB"/>
          </a:solidFill>
          <a:ln>
            <a:noFill/>
          </a:ln>
        </p:spPr>
        <p:txBody>
          <a:bodyPr spcFirstLastPara="1" wrap="square" lIns="274300" tIns="45700" rIns="1280150" bIns="45700" anchor="ctr" anchorCtr="0">
            <a:noAutofit/>
          </a:bodyPr>
          <a:lstStyle/>
          <a:p>
            <a:pPr marL="0" marR="0" lvl="0" indent="0" algn="l" rtl="0">
              <a:spcBef>
                <a:spcPts val="0"/>
              </a:spcBef>
              <a:spcAft>
                <a:spcPts val="0"/>
              </a:spcAft>
              <a:buNone/>
            </a:pPr>
            <a:r>
              <a:rPr lang="en-ZA" sz="700" b="1">
                <a:solidFill>
                  <a:schemeClr val="dk1"/>
                </a:solidFill>
                <a:latin typeface="Arial"/>
                <a:ea typeface="Arial"/>
                <a:cs typeface="Arial"/>
                <a:sym typeface="Arial"/>
              </a:rPr>
              <a:t> </a:t>
            </a:r>
            <a:endParaRPr sz="1200">
              <a:solidFill>
                <a:schemeClr val="dk1"/>
              </a:solidFill>
              <a:latin typeface="Times New Roman"/>
              <a:ea typeface="Times New Roman"/>
              <a:cs typeface="Times New Roman"/>
              <a:sym typeface="Times New Roman"/>
            </a:endParaRPr>
          </a:p>
        </p:txBody>
      </p:sp>
      <p:sp>
        <p:nvSpPr>
          <p:cNvPr id="464" name="Google Shape;464;p38"/>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8"/>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66" name="Google Shape;466;p38"/>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31</a:t>
            </a:fld>
            <a:endParaRPr sz="1200" b="1">
              <a:solidFill>
                <a:srgbClr val="888888"/>
              </a:solidFill>
              <a:latin typeface="Calibri"/>
              <a:ea typeface="Calibri"/>
              <a:cs typeface="Calibri"/>
              <a:sym typeface="Calibri"/>
            </a:endParaRPr>
          </a:p>
        </p:txBody>
      </p:sp>
      <p:sp>
        <p:nvSpPr>
          <p:cNvPr id="467" name="Google Shape;467;p38"/>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468" name="Google Shape;468;p38"/>
          <p:cNvSpPr txBox="1"/>
          <p:nvPr/>
        </p:nvSpPr>
        <p:spPr>
          <a:xfrm>
            <a:off x="250553" y="938309"/>
            <a:ext cx="11233248" cy="5240363"/>
          </a:xfrm>
          <a:prstGeom prst="rect">
            <a:avLst/>
          </a:prstGeom>
          <a:noFill/>
          <a:ln>
            <a:noFill/>
          </a:ln>
        </p:spPr>
        <p:txBody>
          <a:bodyPr spcFirstLastPara="1" wrap="square" lIns="91425" tIns="45700" rIns="91425" bIns="45700" anchor="t" anchorCtr="0">
            <a:noAutofit/>
          </a:bodyPr>
          <a:lstStyle/>
          <a:p>
            <a:pPr marL="358775" marR="0" lvl="0" indent="-358775" algn="just" rtl="0">
              <a:lnSpc>
                <a:spcPct val="115000"/>
              </a:lnSpc>
              <a:spcBef>
                <a:spcPts val="0"/>
              </a:spcBef>
              <a:spcAft>
                <a:spcPts val="0"/>
              </a:spcAft>
              <a:buClr>
                <a:schemeClr val="dk1"/>
              </a:buClr>
              <a:buSzPts val="2000"/>
              <a:buFont typeface="Calibri"/>
              <a:buAutoNum type="arabicPeriod" startAt="6"/>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Internal Environment</a:t>
            </a:r>
            <a:endParaRPr dirty="0">
              <a:latin typeface="Calibri Light" panose="020F0302020204030204" pitchFamily="34" charset="0"/>
              <a:cs typeface="Calibri Light" panose="020F0302020204030204" pitchFamily="34" charset="0"/>
            </a:endParaRPr>
          </a:p>
          <a:p>
            <a:pPr marL="355600" marR="0" lvl="0" indent="-355600" algn="just" rtl="0">
              <a:lnSpc>
                <a:spcPct val="115000"/>
              </a:lnSpc>
              <a:spcBef>
                <a:spcPts val="400"/>
              </a:spcBef>
              <a:spcAft>
                <a:spcPts val="0"/>
              </a:spcAft>
              <a:buClr>
                <a:schemeClr val="dk1"/>
              </a:buClr>
              <a:buSzPts val="2000"/>
              <a:buFont typeface="Arial"/>
              <a:buNone/>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Five year Ministerial priorities:</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469" name="Google Shape;469;p38"/>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471" name="Google Shape;471;p38"/>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31</a:t>
            </a:fld>
            <a:endParaRPr sz="1500" b="1">
              <a:solidFill>
                <a:srgbClr val="888888"/>
              </a:solidFill>
            </a:endParaRPr>
          </a:p>
        </p:txBody>
      </p:sp>
      <p:grpSp>
        <p:nvGrpSpPr>
          <p:cNvPr id="472" name="Google Shape;472;p38"/>
          <p:cNvGrpSpPr/>
          <p:nvPr/>
        </p:nvGrpSpPr>
        <p:grpSpPr>
          <a:xfrm>
            <a:off x="1121432" y="1819083"/>
            <a:ext cx="9462269" cy="4609639"/>
            <a:chOff x="-20134" y="-1"/>
            <a:chExt cx="6519993" cy="3154563"/>
          </a:xfrm>
        </p:grpSpPr>
        <p:grpSp>
          <p:nvGrpSpPr>
            <p:cNvPr id="473" name="Google Shape;473;p38"/>
            <p:cNvGrpSpPr/>
            <p:nvPr/>
          </p:nvGrpSpPr>
          <p:grpSpPr>
            <a:xfrm>
              <a:off x="-20134" y="-1"/>
              <a:ext cx="6519993" cy="3154563"/>
              <a:chOff x="-20135" y="0"/>
              <a:chExt cx="6520418" cy="3154994"/>
            </a:xfrm>
          </p:grpSpPr>
          <p:sp>
            <p:nvSpPr>
              <p:cNvPr id="474" name="Google Shape;474;p38"/>
              <p:cNvSpPr/>
              <p:nvPr/>
            </p:nvSpPr>
            <p:spPr>
              <a:xfrm>
                <a:off x="16933" y="1544120"/>
                <a:ext cx="3239770" cy="719455"/>
              </a:xfrm>
              <a:prstGeom prst="roundRect">
                <a:avLst>
                  <a:gd name="adj" fmla="val 50000"/>
                </a:avLst>
              </a:prstGeom>
              <a:solidFill>
                <a:srgbClr val="CBCBCB"/>
              </a:solidFill>
              <a:ln>
                <a:noFill/>
              </a:ln>
            </p:spPr>
            <p:txBody>
              <a:bodyPr spcFirstLastPara="1" wrap="square" lIns="274300" tIns="45700" rIns="914400"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ZA" sz="700" b="1" i="0" u="none" strike="noStrike" cap="none">
                    <a:solidFill>
                      <a:srgbClr val="000000"/>
                    </a:solidFill>
                    <a:latin typeface="Calibri Light" panose="020F0302020204030204" pitchFamily="34" charset="0"/>
                    <a:cs typeface="Calibri Light" panose="020F0302020204030204" pitchFamily="34" charset="0"/>
                    <a:sym typeface="Arial"/>
                  </a:rPr>
                  <a:t> </a:t>
                </a:r>
                <a:endParaRPr sz="1200" b="0" i="0" u="none" strike="noStrike" cap="none">
                  <a:solidFill>
                    <a:srgbClr val="000000"/>
                  </a:solidFill>
                  <a:latin typeface="Calibri Light" panose="020F0302020204030204" pitchFamily="34" charset="0"/>
                  <a:ea typeface="Times New Roman"/>
                  <a:cs typeface="Calibri Light" panose="020F0302020204030204" pitchFamily="34" charset="0"/>
                  <a:sym typeface="Times New Roman"/>
                </a:endParaRPr>
              </a:p>
            </p:txBody>
          </p:sp>
          <p:sp>
            <p:nvSpPr>
              <p:cNvPr id="475" name="Google Shape;475;p38"/>
              <p:cNvSpPr/>
              <p:nvPr/>
            </p:nvSpPr>
            <p:spPr>
              <a:xfrm>
                <a:off x="3251200" y="1532467"/>
                <a:ext cx="3240000" cy="719455"/>
              </a:xfrm>
              <a:prstGeom prst="roundRect">
                <a:avLst>
                  <a:gd name="adj" fmla="val 50000"/>
                </a:avLst>
              </a:prstGeom>
              <a:solidFill>
                <a:srgbClr val="CBCBCB"/>
              </a:solidFill>
              <a:ln>
                <a:noFill/>
              </a:ln>
            </p:spPr>
            <p:txBody>
              <a:bodyPr spcFirstLastPara="1" wrap="square" lIns="914400" tIns="45700" rIns="274300" bIns="45700" anchor="ctr" anchorCtr="0">
                <a:noAutofit/>
              </a:bodyPr>
              <a:lstStyle/>
              <a:p>
                <a:pPr marL="0" marR="0" lvl="0" indent="0" algn="r" rtl="0">
                  <a:lnSpc>
                    <a:spcPct val="100000"/>
                  </a:lnSpc>
                  <a:spcBef>
                    <a:spcPts val="0"/>
                  </a:spcBef>
                  <a:spcAft>
                    <a:spcPts val="0"/>
                  </a:spcAft>
                  <a:buClr>
                    <a:srgbClr val="000000"/>
                  </a:buClr>
                  <a:buSzPts val="1200"/>
                  <a:buFont typeface="Times New Roman"/>
                  <a:buNone/>
                </a:pPr>
                <a:r>
                  <a:rPr lang="en-ZA" sz="1200" b="0" i="0" u="none" strike="noStrike" cap="none">
                    <a:solidFill>
                      <a:srgbClr val="000000"/>
                    </a:solidFill>
                    <a:latin typeface="Calibri Light" panose="020F0302020204030204" pitchFamily="34" charset="0"/>
                    <a:ea typeface="Times New Roman"/>
                    <a:cs typeface="Calibri Light" panose="020F0302020204030204" pitchFamily="34" charset="0"/>
                    <a:sym typeface="Times New Roman"/>
                  </a:rPr>
                  <a:t> </a:t>
                </a:r>
                <a:endParaRPr>
                  <a:latin typeface="Calibri Light" panose="020F0302020204030204" pitchFamily="34" charset="0"/>
                  <a:cs typeface="Calibri Light" panose="020F0302020204030204" pitchFamily="34" charset="0"/>
                </a:endParaRPr>
              </a:p>
            </p:txBody>
          </p:sp>
          <p:sp>
            <p:nvSpPr>
              <p:cNvPr id="476" name="Google Shape;476;p38"/>
              <p:cNvSpPr/>
              <p:nvPr/>
            </p:nvSpPr>
            <p:spPr>
              <a:xfrm>
                <a:off x="3251200" y="770467"/>
                <a:ext cx="3239770" cy="719455"/>
              </a:xfrm>
              <a:prstGeom prst="roundRect">
                <a:avLst>
                  <a:gd name="adj" fmla="val 50000"/>
                </a:avLst>
              </a:prstGeom>
              <a:solidFill>
                <a:srgbClr val="CBCBCB"/>
              </a:solidFill>
              <a:ln>
                <a:noFill/>
              </a:ln>
            </p:spPr>
            <p:txBody>
              <a:bodyPr spcFirstLastPara="1" wrap="square" lIns="1280150" tIns="45700" rIns="274300" bIns="45700" anchor="ctr" anchorCtr="0">
                <a:noAutofit/>
              </a:bodyPr>
              <a:lstStyle/>
              <a:p>
                <a:pPr marL="0" marR="0" lvl="0" indent="0" algn="r" rtl="0">
                  <a:lnSpc>
                    <a:spcPct val="100000"/>
                  </a:lnSpc>
                  <a:spcBef>
                    <a:spcPts val="0"/>
                  </a:spcBef>
                  <a:spcAft>
                    <a:spcPts val="0"/>
                  </a:spcAft>
                  <a:buClr>
                    <a:srgbClr val="000000"/>
                  </a:buClr>
                  <a:buSzPts val="1200"/>
                  <a:buFont typeface="Times New Roman"/>
                  <a:buNone/>
                </a:pPr>
                <a:r>
                  <a:rPr lang="en-ZA" sz="1200" b="0" i="0" u="none" strike="noStrike" cap="none">
                    <a:solidFill>
                      <a:srgbClr val="000000"/>
                    </a:solidFill>
                    <a:latin typeface="Calibri Light" panose="020F0302020204030204" pitchFamily="34" charset="0"/>
                    <a:ea typeface="Times New Roman"/>
                    <a:cs typeface="Calibri Light" panose="020F0302020204030204" pitchFamily="34" charset="0"/>
                    <a:sym typeface="Times New Roman"/>
                  </a:rPr>
                  <a:t> </a:t>
                </a:r>
                <a:endParaRPr>
                  <a:latin typeface="Calibri Light" panose="020F0302020204030204" pitchFamily="34" charset="0"/>
                  <a:cs typeface="Calibri Light" panose="020F0302020204030204" pitchFamily="34" charset="0"/>
                </a:endParaRPr>
              </a:p>
            </p:txBody>
          </p:sp>
          <p:sp>
            <p:nvSpPr>
              <p:cNvPr id="477" name="Google Shape;477;p38"/>
              <p:cNvSpPr/>
              <p:nvPr/>
            </p:nvSpPr>
            <p:spPr>
              <a:xfrm>
                <a:off x="3251200" y="2319867"/>
                <a:ext cx="3240000" cy="719455"/>
              </a:xfrm>
              <a:prstGeom prst="roundRect">
                <a:avLst>
                  <a:gd name="adj" fmla="val 50000"/>
                </a:avLst>
              </a:prstGeom>
              <a:solidFill>
                <a:srgbClr val="CBCBCB"/>
              </a:solidFill>
              <a:ln>
                <a:noFill/>
              </a:ln>
            </p:spPr>
            <p:txBody>
              <a:bodyPr spcFirstLastPara="1" wrap="square" lIns="914400" tIns="45700" rIns="274300" bIns="45700" anchor="ctr" anchorCtr="0">
                <a:noAutofit/>
              </a:bodyPr>
              <a:lstStyle/>
              <a:p>
                <a:pPr marL="0" marR="0" lvl="0" indent="0" algn="just" rtl="0">
                  <a:lnSpc>
                    <a:spcPct val="100000"/>
                  </a:lnSpc>
                  <a:spcBef>
                    <a:spcPts val="0"/>
                  </a:spcBef>
                  <a:spcAft>
                    <a:spcPts val="0"/>
                  </a:spcAft>
                  <a:buClr>
                    <a:srgbClr val="404040"/>
                  </a:buClr>
                  <a:buSzPts val="700"/>
                  <a:buFont typeface="Arial"/>
                  <a:buNone/>
                </a:pPr>
                <a:r>
                  <a:rPr lang="en-ZA" sz="700" b="1" i="0" u="none" strike="noStrike" cap="none">
                    <a:solidFill>
                      <a:srgbClr val="404040"/>
                    </a:solidFill>
                    <a:latin typeface="Calibri Light" panose="020F0302020204030204" pitchFamily="34" charset="0"/>
                    <a:cs typeface="Calibri Light" panose="020F0302020204030204" pitchFamily="34" charset="0"/>
                    <a:sym typeface="Arial"/>
                  </a:rPr>
                  <a:t> </a:t>
                </a:r>
                <a:endParaRPr sz="1200" b="0" i="0" u="none" strike="noStrike" cap="none">
                  <a:solidFill>
                    <a:srgbClr val="000000"/>
                  </a:solidFill>
                  <a:latin typeface="Calibri Light" panose="020F0302020204030204" pitchFamily="34" charset="0"/>
                  <a:ea typeface="Times New Roman"/>
                  <a:cs typeface="Calibri Light" panose="020F0302020204030204" pitchFamily="34" charset="0"/>
                  <a:sym typeface="Times New Roman"/>
                </a:endParaRPr>
              </a:p>
            </p:txBody>
          </p:sp>
          <p:sp>
            <p:nvSpPr>
              <p:cNvPr id="478" name="Google Shape;478;p38"/>
              <p:cNvSpPr/>
              <p:nvPr/>
            </p:nvSpPr>
            <p:spPr>
              <a:xfrm>
                <a:off x="16933" y="2321579"/>
                <a:ext cx="3239770" cy="719455"/>
              </a:xfrm>
              <a:prstGeom prst="roundRect">
                <a:avLst>
                  <a:gd name="adj" fmla="val 50000"/>
                </a:avLst>
              </a:prstGeom>
              <a:solidFill>
                <a:srgbClr val="CBCBCB"/>
              </a:solidFill>
              <a:ln>
                <a:noFill/>
              </a:ln>
            </p:spPr>
            <p:txBody>
              <a:bodyPr spcFirstLastPara="1" wrap="square" lIns="274300" tIns="45700" rIns="914400" bIns="45700" anchor="ctr"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ZA" sz="1200" b="0" i="0" u="none" strike="noStrike" cap="none">
                    <a:solidFill>
                      <a:srgbClr val="000000"/>
                    </a:solidFill>
                    <a:latin typeface="Calibri Light" panose="020F0302020204030204" pitchFamily="34" charset="0"/>
                    <a:ea typeface="Times New Roman"/>
                    <a:cs typeface="Calibri Light" panose="020F0302020204030204" pitchFamily="34" charset="0"/>
                    <a:sym typeface="Times New Roman"/>
                  </a:rPr>
                  <a:t> </a:t>
                </a:r>
                <a:endParaRPr>
                  <a:latin typeface="Calibri Light" panose="020F0302020204030204" pitchFamily="34" charset="0"/>
                  <a:cs typeface="Calibri Light" panose="020F0302020204030204" pitchFamily="34" charset="0"/>
                </a:endParaRPr>
              </a:p>
            </p:txBody>
          </p:sp>
          <p:sp>
            <p:nvSpPr>
              <p:cNvPr id="479" name="Google Shape;479;p38"/>
              <p:cNvSpPr/>
              <p:nvPr/>
            </p:nvSpPr>
            <p:spPr>
              <a:xfrm>
                <a:off x="3242733" y="0"/>
                <a:ext cx="3239770" cy="719455"/>
              </a:xfrm>
              <a:prstGeom prst="roundRect">
                <a:avLst>
                  <a:gd name="adj" fmla="val 50000"/>
                </a:avLst>
              </a:prstGeom>
              <a:solidFill>
                <a:srgbClr val="CBCBCB"/>
              </a:solidFill>
              <a:ln>
                <a:noFill/>
              </a:ln>
            </p:spPr>
            <p:txBody>
              <a:bodyPr spcFirstLastPara="1" wrap="square" lIns="914400" tIns="45700" rIns="274300" bIns="45700" anchor="ctr" anchorCtr="0">
                <a:noAutofit/>
              </a:bodyPr>
              <a:lstStyle/>
              <a:p>
                <a:pPr marL="0" marR="0" lvl="0" indent="0" algn="r" rtl="0">
                  <a:lnSpc>
                    <a:spcPct val="100000"/>
                  </a:lnSpc>
                  <a:spcBef>
                    <a:spcPts val="0"/>
                  </a:spcBef>
                  <a:spcAft>
                    <a:spcPts val="0"/>
                  </a:spcAft>
                  <a:buClr>
                    <a:srgbClr val="000000"/>
                  </a:buClr>
                  <a:buSzPts val="1200"/>
                  <a:buFont typeface="Times New Roman"/>
                  <a:buNone/>
                </a:pPr>
                <a:r>
                  <a:rPr lang="en-ZA" sz="1200" b="0" i="0" u="none" strike="noStrike" cap="none">
                    <a:solidFill>
                      <a:srgbClr val="000000"/>
                    </a:solidFill>
                    <a:latin typeface="Calibri Light" panose="020F0302020204030204" pitchFamily="34" charset="0"/>
                    <a:ea typeface="Times New Roman"/>
                    <a:cs typeface="Calibri Light" panose="020F0302020204030204" pitchFamily="34" charset="0"/>
                    <a:sym typeface="Times New Roman"/>
                  </a:rPr>
                  <a:t> </a:t>
                </a:r>
                <a:endParaRPr>
                  <a:latin typeface="Calibri Light" panose="020F0302020204030204" pitchFamily="34" charset="0"/>
                  <a:cs typeface="Calibri Light" panose="020F0302020204030204" pitchFamily="34" charset="0"/>
                </a:endParaRPr>
              </a:p>
            </p:txBody>
          </p:sp>
          <p:sp>
            <p:nvSpPr>
              <p:cNvPr id="480" name="Google Shape;480;p38"/>
              <p:cNvSpPr/>
              <p:nvPr/>
            </p:nvSpPr>
            <p:spPr>
              <a:xfrm>
                <a:off x="8467" y="25400"/>
                <a:ext cx="3239770" cy="719455"/>
              </a:xfrm>
              <a:prstGeom prst="roundRect">
                <a:avLst>
                  <a:gd name="adj" fmla="val 50000"/>
                </a:avLst>
              </a:prstGeom>
              <a:solidFill>
                <a:srgbClr val="CBCBCB"/>
              </a:solidFill>
              <a:ln>
                <a:noFill/>
              </a:ln>
            </p:spPr>
            <p:txBody>
              <a:bodyPr spcFirstLastPara="1" wrap="square" lIns="274300" tIns="45700" rIns="914400" bIns="45700" anchor="ctr" anchorCtr="0">
                <a:noAutofit/>
              </a:bodyPr>
              <a:lstStyle/>
              <a:p>
                <a:pPr marL="0" marR="0" lvl="0" indent="0" algn="just" rtl="0">
                  <a:lnSpc>
                    <a:spcPct val="100000"/>
                  </a:lnSpc>
                  <a:spcBef>
                    <a:spcPts val="0"/>
                  </a:spcBef>
                  <a:spcAft>
                    <a:spcPts val="0"/>
                  </a:spcAft>
                  <a:buClr>
                    <a:srgbClr val="000000"/>
                  </a:buClr>
                  <a:buSzPts val="800"/>
                  <a:buFont typeface="Arial"/>
                  <a:buNone/>
                </a:pPr>
                <a:r>
                  <a:rPr lang="en-ZA" sz="800" b="1" i="0" u="none" strike="noStrike" cap="none">
                    <a:solidFill>
                      <a:srgbClr val="000000"/>
                    </a:solidFill>
                    <a:latin typeface="Calibri Light" panose="020F0302020204030204" pitchFamily="34" charset="0"/>
                    <a:cs typeface="Calibri Light" panose="020F0302020204030204" pitchFamily="34" charset="0"/>
                    <a:sym typeface="Arial"/>
                  </a:rPr>
                  <a:t> </a:t>
                </a:r>
                <a:endParaRPr sz="1200" b="0" i="0" u="none" strike="noStrike" cap="none">
                  <a:solidFill>
                    <a:srgbClr val="000000"/>
                  </a:solidFill>
                  <a:latin typeface="Calibri Light" panose="020F0302020204030204" pitchFamily="34" charset="0"/>
                  <a:ea typeface="Times New Roman"/>
                  <a:cs typeface="Calibri Light" panose="020F0302020204030204" pitchFamily="34" charset="0"/>
                  <a:sym typeface="Times New Roman"/>
                </a:endParaRPr>
              </a:p>
            </p:txBody>
          </p:sp>
          <p:sp>
            <p:nvSpPr>
              <p:cNvPr id="481" name="Google Shape;481;p38"/>
              <p:cNvSpPr/>
              <p:nvPr/>
            </p:nvSpPr>
            <p:spPr>
              <a:xfrm>
                <a:off x="0" y="203200"/>
                <a:ext cx="285750" cy="285750"/>
              </a:xfrm>
              <a:prstGeom prst="ellipse">
                <a:avLst/>
              </a:prstGeom>
              <a:solidFill>
                <a:srgbClr val="ED7D31"/>
              </a:solid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FFFFFF"/>
                  </a:buClr>
                  <a:buSzPts val="800"/>
                  <a:buFont typeface="Calibri"/>
                  <a:buNone/>
                </a:pPr>
                <a:r>
                  <a:rPr lang="en-ZA" sz="800" b="1" i="0" u="none" strike="noStrike" cap="none">
                    <a:solidFill>
                      <a:srgbClr val="FFFFFF"/>
                    </a:solidFill>
                    <a:latin typeface="Calibri Light" panose="020F0302020204030204" pitchFamily="34" charset="0"/>
                    <a:ea typeface="Calibri"/>
                    <a:cs typeface="Calibri Light" panose="020F0302020204030204" pitchFamily="34" charset="0"/>
                    <a:sym typeface="Calibri"/>
                  </a:rPr>
                  <a:t>1</a:t>
                </a:r>
                <a:endParaRPr sz="1100" b="0" i="0" u="none" strike="noStrike" cap="none">
                  <a:solidFill>
                    <a:srgbClr val="FFFFFF"/>
                  </a:solidFill>
                  <a:latin typeface="Calibri Light" panose="020F0302020204030204" pitchFamily="34" charset="0"/>
                  <a:ea typeface="Calibri"/>
                  <a:cs typeface="Calibri Light" panose="020F0302020204030204" pitchFamily="34" charset="0"/>
                  <a:sym typeface="Calibri"/>
                </a:endParaRPr>
              </a:p>
            </p:txBody>
          </p:sp>
          <p:sp>
            <p:nvSpPr>
              <p:cNvPr id="482" name="Google Shape;482;p38"/>
              <p:cNvSpPr/>
              <p:nvPr/>
            </p:nvSpPr>
            <p:spPr>
              <a:xfrm>
                <a:off x="-20135" y="982133"/>
                <a:ext cx="285750" cy="285750"/>
              </a:xfrm>
              <a:prstGeom prst="ellipse">
                <a:avLst/>
              </a:prstGeom>
              <a:solidFill>
                <a:srgbClr val="CC00CC"/>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FFFFFF"/>
                  </a:buClr>
                  <a:buSzPts val="800"/>
                  <a:buFont typeface="Calibri"/>
                  <a:buNone/>
                </a:pPr>
                <a:r>
                  <a:rPr lang="en-ZA" sz="800" b="1" i="0" u="none" strike="noStrike" cap="none">
                    <a:solidFill>
                      <a:srgbClr val="FFFFFF"/>
                    </a:solidFill>
                    <a:latin typeface="Calibri Light" panose="020F0302020204030204" pitchFamily="34" charset="0"/>
                    <a:ea typeface="Calibri"/>
                    <a:cs typeface="Calibri Light" panose="020F0302020204030204" pitchFamily="34" charset="0"/>
                    <a:sym typeface="Calibri"/>
                  </a:rPr>
                  <a:t>2</a:t>
                </a:r>
                <a:endParaRPr sz="1100" b="0" i="0" u="none" strike="noStrike" cap="none">
                  <a:solidFill>
                    <a:srgbClr val="FFFFFF"/>
                  </a:solidFill>
                  <a:latin typeface="Calibri Light" panose="020F0302020204030204" pitchFamily="34" charset="0"/>
                  <a:ea typeface="Calibri"/>
                  <a:cs typeface="Calibri Light" panose="020F0302020204030204" pitchFamily="34" charset="0"/>
                  <a:sym typeface="Calibri"/>
                </a:endParaRPr>
              </a:p>
            </p:txBody>
          </p:sp>
          <p:sp>
            <p:nvSpPr>
              <p:cNvPr id="483" name="Google Shape;483;p38"/>
              <p:cNvSpPr/>
              <p:nvPr/>
            </p:nvSpPr>
            <p:spPr>
              <a:xfrm>
                <a:off x="16933" y="2582333"/>
                <a:ext cx="285750" cy="285750"/>
              </a:xfrm>
              <a:prstGeom prst="ellipse">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FFFFFF"/>
                  </a:buClr>
                  <a:buSzPts val="800"/>
                  <a:buFont typeface="Calibri"/>
                  <a:buNone/>
                </a:pPr>
                <a:r>
                  <a:rPr lang="en-ZA" sz="800" b="1" i="0" u="none" strike="noStrike" cap="none">
                    <a:solidFill>
                      <a:srgbClr val="FFFFFF"/>
                    </a:solidFill>
                    <a:latin typeface="Calibri Light" panose="020F0302020204030204" pitchFamily="34" charset="0"/>
                    <a:ea typeface="Calibri"/>
                    <a:cs typeface="Calibri Light" panose="020F0302020204030204" pitchFamily="34" charset="0"/>
                    <a:sym typeface="Calibri"/>
                  </a:rPr>
                  <a:t>4</a:t>
                </a:r>
                <a:endParaRPr sz="1100" b="0" i="0" u="none" strike="noStrike" cap="none">
                  <a:solidFill>
                    <a:srgbClr val="FFFFFF"/>
                  </a:solidFill>
                  <a:latin typeface="Calibri Light" panose="020F0302020204030204" pitchFamily="34" charset="0"/>
                  <a:ea typeface="Calibri"/>
                  <a:cs typeface="Calibri Light" panose="020F0302020204030204" pitchFamily="34" charset="0"/>
                  <a:sym typeface="Calibri"/>
                </a:endParaRPr>
              </a:p>
            </p:txBody>
          </p:sp>
          <p:sp>
            <p:nvSpPr>
              <p:cNvPr id="484" name="Google Shape;484;p38"/>
              <p:cNvSpPr/>
              <p:nvPr/>
            </p:nvSpPr>
            <p:spPr>
              <a:xfrm>
                <a:off x="0" y="1769533"/>
                <a:ext cx="285750" cy="285750"/>
              </a:xfrm>
              <a:prstGeom prst="ellipse">
                <a:avLst/>
              </a:prstGeom>
              <a:solidFill>
                <a:srgbClr val="70AD47"/>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FFFFFF"/>
                  </a:buClr>
                  <a:buSzPts val="800"/>
                  <a:buFont typeface="Calibri"/>
                  <a:buNone/>
                </a:pPr>
                <a:r>
                  <a:rPr lang="en-ZA" sz="800" b="1" i="0" u="none" strike="noStrike" cap="none">
                    <a:solidFill>
                      <a:srgbClr val="FFFFFF"/>
                    </a:solidFill>
                    <a:latin typeface="Calibri Light" panose="020F0302020204030204" pitchFamily="34" charset="0"/>
                    <a:ea typeface="Calibri"/>
                    <a:cs typeface="Calibri Light" panose="020F0302020204030204" pitchFamily="34" charset="0"/>
                    <a:sym typeface="Calibri"/>
                  </a:rPr>
                  <a:t>3</a:t>
                </a:r>
                <a:endParaRPr sz="1100" b="0" i="0" u="none" strike="noStrike" cap="none">
                  <a:solidFill>
                    <a:srgbClr val="FFFFFF"/>
                  </a:solidFill>
                  <a:latin typeface="Calibri Light" panose="020F0302020204030204" pitchFamily="34" charset="0"/>
                  <a:ea typeface="Calibri"/>
                  <a:cs typeface="Calibri Light" panose="020F0302020204030204" pitchFamily="34" charset="0"/>
                  <a:sym typeface="Calibri"/>
                </a:endParaRPr>
              </a:p>
            </p:txBody>
          </p:sp>
          <p:sp>
            <p:nvSpPr>
              <p:cNvPr id="485" name="Google Shape;485;p38"/>
              <p:cNvSpPr txBox="1"/>
              <p:nvPr/>
            </p:nvSpPr>
            <p:spPr>
              <a:xfrm>
                <a:off x="245533" y="1583267"/>
                <a:ext cx="1946275" cy="70040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000"/>
                  <a:buFont typeface="Arial"/>
                  <a:buNone/>
                </a:pPr>
                <a:r>
                  <a:rPr lang="en-ZA" sz="1000" b="0" i="0" u="none" strike="noStrike" cap="none">
                    <a:solidFill>
                      <a:srgbClr val="000000"/>
                    </a:solidFill>
                    <a:latin typeface="Calibri Light" panose="020F0302020204030204" pitchFamily="34" charset="0"/>
                    <a:cs typeface="Calibri Light" panose="020F0302020204030204" pitchFamily="34" charset="0"/>
                    <a:sym typeface="Arial"/>
                  </a:rPr>
                  <a:t>Effective Correctional Services System with responsive rehabilitation programmes, reduction in re-offending, curtailing illegal activities within correctional facilities, improvement in the efficacy of security systems and protocols at correctional centres</a:t>
                </a:r>
                <a:endParaRPr sz="1000" b="0" i="0" u="none" strike="noStrike" cap="none">
                  <a:solidFill>
                    <a:srgbClr val="000000"/>
                  </a:solidFill>
                  <a:latin typeface="Calibri Light" panose="020F0302020204030204" pitchFamily="34" charset="0"/>
                  <a:ea typeface="Times New Roman"/>
                  <a:cs typeface="Calibri Light" panose="020F0302020204030204" pitchFamily="34" charset="0"/>
                  <a:sym typeface="Times New Roman"/>
                </a:endParaRPr>
              </a:p>
            </p:txBody>
          </p:sp>
          <p:sp>
            <p:nvSpPr>
              <p:cNvPr id="486" name="Google Shape;486;p38"/>
              <p:cNvSpPr txBox="1"/>
              <p:nvPr/>
            </p:nvSpPr>
            <p:spPr>
              <a:xfrm>
                <a:off x="285814" y="114776"/>
                <a:ext cx="2505075" cy="70040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ZA" sz="1200" b="0" i="0" u="none" strike="noStrike" cap="none" dirty="0">
                    <a:solidFill>
                      <a:srgbClr val="000000"/>
                    </a:solidFill>
                    <a:latin typeface="Calibri Light" panose="020F0302020204030204" pitchFamily="34" charset="0"/>
                    <a:cs typeface="Calibri Light" panose="020F0302020204030204" pitchFamily="34" charset="0"/>
                    <a:sym typeface="Arial"/>
                  </a:rPr>
                  <a:t>Effective administration and ethical governance systems and outcomes for a strong ethical and capable state, clean audits, consequence management; reinstalling </a:t>
                </a:r>
                <a:r>
                  <a:rPr lang="en-ZA" sz="1200" b="0" i="0" u="none" strike="noStrike" cap="none" dirty="0" err="1">
                    <a:solidFill>
                      <a:srgbClr val="000000"/>
                    </a:solidFill>
                    <a:latin typeface="Calibri Light" panose="020F0302020204030204" pitchFamily="34" charset="0"/>
                    <a:cs typeface="Calibri Light" panose="020F0302020204030204" pitchFamily="34" charset="0"/>
                    <a:sym typeface="Arial"/>
                  </a:rPr>
                  <a:t>Batho</a:t>
                </a:r>
                <a:r>
                  <a:rPr lang="en-ZA" sz="1200" b="0" i="0" u="none" strike="noStrike" cap="none" dirty="0">
                    <a:solidFill>
                      <a:srgbClr val="000000"/>
                    </a:solidFill>
                    <a:latin typeface="Calibri Light" panose="020F0302020204030204" pitchFamily="34" charset="0"/>
                    <a:cs typeface="Calibri Light" panose="020F0302020204030204" pitchFamily="34" charset="0"/>
                    <a:sym typeface="Arial"/>
                  </a:rPr>
                  <a:t> Pele Principles to reinvigorate morale </a:t>
                </a:r>
                <a:endParaRPr sz="1200" b="0" i="0" u="none" strike="noStrike" cap="none" dirty="0">
                  <a:solidFill>
                    <a:srgbClr val="000000"/>
                  </a:solidFill>
                  <a:latin typeface="Calibri Light" panose="020F0302020204030204" pitchFamily="34" charset="0"/>
                  <a:ea typeface="Times New Roman"/>
                  <a:cs typeface="Calibri Light" panose="020F0302020204030204" pitchFamily="34" charset="0"/>
                  <a:sym typeface="Times New Roman"/>
                </a:endParaRPr>
              </a:p>
              <a:p>
                <a:pPr marL="0" marR="0" lvl="0" indent="0" algn="l" rtl="0">
                  <a:lnSpc>
                    <a:spcPct val="100000"/>
                  </a:lnSpc>
                  <a:spcBef>
                    <a:spcPts val="0"/>
                  </a:spcBef>
                  <a:spcAft>
                    <a:spcPts val="0"/>
                  </a:spcAft>
                  <a:buClr>
                    <a:srgbClr val="000000"/>
                  </a:buClr>
                  <a:buSzPts val="850"/>
                  <a:buFont typeface="Arial"/>
                  <a:buNone/>
                </a:pPr>
                <a:r>
                  <a:rPr lang="en-ZA" sz="850" b="0" i="0" u="none" strike="noStrike" cap="none" dirty="0">
                    <a:solidFill>
                      <a:srgbClr val="000000"/>
                    </a:solidFill>
                    <a:latin typeface="Calibri Light" panose="020F0302020204030204" pitchFamily="34" charset="0"/>
                    <a:cs typeface="Calibri Light" panose="020F0302020204030204" pitchFamily="34" charset="0"/>
                    <a:sym typeface="Arial"/>
                  </a:rPr>
                  <a:t> </a:t>
                </a:r>
                <a:endParaRPr sz="1200" b="0" i="0" u="none" strike="noStrike" cap="none" dirty="0">
                  <a:solidFill>
                    <a:srgbClr val="000000"/>
                  </a:solidFill>
                  <a:latin typeface="Calibri Light" panose="020F0302020204030204" pitchFamily="34" charset="0"/>
                  <a:ea typeface="Times New Roman"/>
                  <a:cs typeface="Calibri Light" panose="020F0302020204030204" pitchFamily="34" charset="0"/>
                  <a:sym typeface="Times New Roman"/>
                </a:endParaRPr>
              </a:p>
            </p:txBody>
          </p:sp>
          <p:sp>
            <p:nvSpPr>
              <p:cNvPr id="487" name="Google Shape;487;p38"/>
              <p:cNvSpPr txBox="1"/>
              <p:nvPr/>
            </p:nvSpPr>
            <p:spPr>
              <a:xfrm>
                <a:off x="254000" y="835339"/>
                <a:ext cx="1939636" cy="70040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100"/>
                  <a:buFont typeface="Arial"/>
                  <a:buNone/>
                </a:pPr>
                <a:r>
                  <a:rPr lang="en-ZA" sz="1100" b="0" i="0" u="none" strike="noStrike" cap="none" dirty="0">
                    <a:solidFill>
                      <a:srgbClr val="000000"/>
                    </a:solidFill>
                    <a:latin typeface="Calibri Light" panose="020F0302020204030204" pitchFamily="34" charset="0"/>
                    <a:cs typeface="Calibri Light" panose="020F0302020204030204" pitchFamily="34" charset="0"/>
                    <a:sym typeface="Arial"/>
                  </a:rPr>
                  <a:t>Review and overhaul the Criminal Procedure Act and the Correctional Services Act including bail conditions, harsher punishment for sexual offences, parole system, victim empowerment, remand detention </a:t>
                </a:r>
                <a:endParaRPr sz="1100" b="0" i="0" u="none" strike="noStrike" cap="none" dirty="0">
                  <a:solidFill>
                    <a:srgbClr val="000000"/>
                  </a:solidFill>
                  <a:latin typeface="Calibri Light" panose="020F0302020204030204" pitchFamily="34" charset="0"/>
                  <a:ea typeface="Times New Roman"/>
                  <a:cs typeface="Calibri Light" panose="020F0302020204030204" pitchFamily="34" charset="0"/>
                  <a:sym typeface="Times New Roman"/>
                </a:endParaRPr>
              </a:p>
              <a:p>
                <a:pPr marL="0" marR="0" lvl="0" indent="0" algn="l" rtl="0">
                  <a:lnSpc>
                    <a:spcPct val="100000"/>
                  </a:lnSpc>
                  <a:spcBef>
                    <a:spcPts val="0"/>
                  </a:spcBef>
                  <a:spcAft>
                    <a:spcPts val="0"/>
                  </a:spcAft>
                  <a:buClr>
                    <a:srgbClr val="000000"/>
                  </a:buClr>
                  <a:buSzPts val="700"/>
                  <a:buFont typeface="Arial"/>
                  <a:buNone/>
                </a:pPr>
                <a:r>
                  <a:rPr lang="en-ZA" sz="700" b="0" i="0" u="none" strike="noStrike" cap="none" dirty="0">
                    <a:solidFill>
                      <a:srgbClr val="000000"/>
                    </a:solidFill>
                    <a:latin typeface="Calibri Light" panose="020F0302020204030204" pitchFamily="34" charset="0"/>
                    <a:cs typeface="Calibri Light" panose="020F0302020204030204" pitchFamily="34" charset="0"/>
                    <a:sym typeface="Arial"/>
                  </a:rPr>
                  <a:t> </a:t>
                </a:r>
                <a:endParaRPr sz="1200" b="0" i="0" u="none" strike="noStrike" cap="none" dirty="0">
                  <a:solidFill>
                    <a:srgbClr val="000000"/>
                  </a:solidFill>
                  <a:latin typeface="Calibri Light" panose="020F0302020204030204" pitchFamily="34" charset="0"/>
                  <a:ea typeface="Times New Roman"/>
                  <a:cs typeface="Calibri Light" panose="020F0302020204030204" pitchFamily="34" charset="0"/>
                  <a:sym typeface="Times New Roman"/>
                </a:endParaRPr>
              </a:p>
            </p:txBody>
          </p:sp>
          <p:sp>
            <p:nvSpPr>
              <p:cNvPr id="488" name="Google Shape;488;p38"/>
              <p:cNvSpPr txBox="1"/>
              <p:nvPr/>
            </p:nvSpPr>
            <p:spPr>
              <a:xfrm>
                <a:off x="254000" y="2341051"/>
                <a:ext cx="2473937" cy="725805"/>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Clr>
                    <a:srgbClr val="000000"/>
                  </a:buClr>
                  <a:buSzPts val="1000"/>
                  <a:buFont typeface="Arial"/>
                  <a:buNone/>
                </a:pPr>
                <a:r>
                  <a:rPr lang="en-ZA" sz="1000" b="0" i="0" u="none" strike="noStrike" cap="none" dirty="0">
                    <a:solidFill>
                      <a:srgbClr val="000000"/>
                    </a:solidFill>
                    <a:latin typeface="Calibri Light" panose="020F0302020204030204" pitchFamily="34" charset="0"/>
                    <a:cs typeface="Calibri Light" panose="020F0302020204030204" pitchFamily="34" charset="0"/>
                    <a:sym typeface="Arial"/>
                  </a:rPr>
                  <a:t>Functional Restorative Justice System and credible victim empowerment systems with focus on improving Victim Offender Dialogue and Victim Offender Mediation (VOD and VOM) and putting in place a Framework for a Comprehensive Social Reintegration </a:t>
                </a:r>
                <a:endParaRPr sz="1000" b="0" i="0" u="none" strike="noStrike" cap="none" dirty="0">
                  <a:solidFill>
                    <a:srgbClr val="000000"/>
                  </a:solidFill>
                  <a:latin typeface="Calibri Light" panose="020F0302020204030204" pitchFamily="34" charset="0"/>
                  <a:ea typeface="Times New Roman"/>
                  <a:cs typeface="Calibri Light" panose="020F0302020204030204" pitchFamily="34" charset="0"/>
                  <a:sym typeface="Times New Roman"/>
                </a:endParaRPr>
              </a:p>
            </p:txBody>
          </p:sp>
          <p:sp>
            <p:nvSpPr>
              <p:cNvPr id="489" name="Google Shape;489;p38"/>
              <p:cNvSpPr txBox="1"/>
              <p:nvPr/>
            </p:nvSpPr>
            <p:spPr>
              <a:xfrm>
                <a:off x="3942608" y="2429189"/>
                <a:ext cx="2243455" cy="725805"/>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rgbClr val="000000"/>
                  </a:buClr>
                  <a:buSzPts val="1100"/>
                  <a:buFont typeface="Arial"/>
                  <a:buNone/>
                </a:pPr>
                <a:r>
                  <a:rPr lang="en-ZA" sz="1100" b="0" i="0" u="none" strike="noStrike" cap="none" dirty="0">
                    <a:solidFill>
                      <a:srgbClr val="000000"/>
                    </a:solidFill>
                    <a:latin typeface="Calibri Light" panose="020F0302020204030204" pitchFamily="34" charset="0"/>
                    <a:cs typeface="Calibri Light" panose="020F0302020204030204" pitchFamily="34" charset="0"/>
                    <a:sym typeface="Arial"/>
                  </a:rPr>
                  <a:t>COVID-19 has raised the need to invest in automation of correctional facilities and enhancement in security technology to relieve the pressure of the correctional officials in securing and rehabilitating inmates</a:t>
                </a:r>
                <a:r>
                  <a:rPr lang="en-ZA" sz="800" b="0" i="0" u="none" strike="noStrike" cap="none" dirty="0">
                    <a:solidFill>
                      <a:srgbClr val="000000"/>
                    </a:solidFill>
                    <a:latin typeface="Calibri Light" panose="020F0302020204030204" pitchFamily="34" charset="0"/>
                    <a:cs typeface="Calibri Light" panose="020F0302020204030204" pitchFamily="34" charset="0"/>
                    <a:sym typeface="Arial"/>
                  </a:rPr>
                  <a:t>. </a:t>
                </a:r>
                <a:endParaRPr sz="1200" b="0" i="0" u="none" strike="noStrike" cap="none" dirty="0">
                  <a:solidFill>
                    <a:srgbClr val="000000"/>
                  </a:solidFill>
                  <a:latin typeface="Calibri Light" panose="020F0302020204030204" pitchFamily="34" charset="0"/>
                  <a:ea typeface="Times New Roman"/>
                  <a:cs typeface="Calibri Light" panose="020F0302020204030204" pitchFamily="34" charset="0"/>
                  <a:sym typeface="Times New Roman"/>
                </a:endParaRPr>
              </a:p>
            </p:txBody>
          </p:sp>
          <p:sp>
            <p:nvSpPr>
              <p:cNvPr id="490" name="Google Shape;490;p38"/>
              <p:cNvSpPr txBox="1"/>
              <p:nvPr/>
            </p:nvSpPr>
            <p:spPr>
              <a:xfrm>
                <a:off x="3973119" y="32240"/>
                <a:ext cx="2215075" cy="71247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100"/>
                  <a:buFont typeface="Arial"/>
                  <a:buNone/>
                </a:pPr>
                <a:r>
                  <a:rPr lang="en-ZA" sz="1100" b="0" i="0" u="none" strike="noStrike" cap="none" dirty="0">
                    <a:solidFill>
                      <a:srgbClr val="000000"/>
                    </a:solidFill>
                    <a:latin typeface="Calibri Light" panose="020F0302020204030204" pitchFamily="34" charset="0"/>
                    <a:cs typeface="Calibri Light" panose="020F0302020204030204" pitchFamily="34" charset="0"/>
                    <a:sym typeface="Arial"/>
                  </a:rPr>
                  <a:t>Fighting crime, corruption and Gender Based Violence and </a:t>
                </a:r>
                <a:r>
                  <a:rPr lang="en-ZA" sz="1100" b="0" i="0" u="none" strike="noStrike" cap="none" dirty="0" err="1">
                    <a:solidFill>
                      <a:srgbClr val="000000"/>
                    </a:solidFill>
                    <a:latin typeface="Calibri Light" panose="020F0302020204030204" pitchFamily="34" charset="0"/>
                    <a:cs typeface="Calibri Light" panose="020F0302020204030204" pitchFamily="34" charset="0"/>
                    <a:sym typeface="Arial"/>
                  </a:rPr>
                  <a:t>Femicide</a:t>
                </a:r>
                <a:r>
                  <a:rPr lang="en-ZA" sz="1100" b="0" i="0" u="none" strike="noStrike" cap="none" dirty="0">
                    <a:solidFill>
                      <a:srgbClr val="000000"/>
                    </a:solidFill>
                    <a:latin typeface="Calibri Light" panose="020F0302020204030204" pitchFamily="34" charset="0"/>
                    <a:cs typeface="Calibri Light" panose="020F0302020204030204" pitchFamily="34" charset="0"/>
                    <a:sym typeface="Arial"/>
                  </a:rPr>
                  <a:t> (GBVF).  Effective response, care and support is integral to healing and comprehensively working towards eradicating crime and GBVF in South Africa. </a:t>
                </a:r>
                <a:endParaRPr sz="1100" b="0" i="0" u="none" strike="noStrike" cap="none" dirty="0">
                  <a:solidFill>
                    <a:srgbClr val="000000"/>
                  </a:solidFill>
                  <a:latin typeface="Calibri Light" panose="020F0302020204030204" pitchFamily="34" charset="0"/>
                  <a:ea typeface="Times New Roman"/>
                  <a:cs typeface="Calibri Light" panose="020F0302020204030204" pitchFamily="34" charset="0"/>
                  <a:sym typeface="Times New Roman"/>
                </a:endParaRPr>
              </a:p>
            </p:txBody>
          </p:sp>
          <p:sp>
            <p:nvSpPr>
              <p:cNvPr id="491" name="Google Shape;491;p38"/>
              <p:cNvSpPr/>
              <p:nvPr/>
            </p:nvSpPr>
            <p:spPr>
              <a:xfrm>
                <a:off x="6197600" y="203200"/>
                <a:ext cx="285750" cy="285750"/>
              </a:xfrm>
              <a:prstGeom prst="ellipse">
                <a:avLst/>
              </a:prstGeom>
              <a:solidFill>
                <a:srgbClr val="5B9BD5"/>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FFFFFF"/>
                  </a:buClr>
                  <a:buSzPts val="800"/>
                  <a:buFont typeface="Calibri"/>
                  <a:buNone/>
                </a:pPr>
                <a:r>
                  <a:rPr lang="en-ZA" sz="800" b="1" i="0" u="none" strike="noStrike" cap="none">
                    <a:solidFill>
                      <a:srgbClr val="FFFFFF"/>
                    </a:solidFill>
                    <a:latin typeface="Calibri Light" panose="020F0302020204030204" pitchFamily="34" charset="0"/>
                    <a:ea typeface="Calibri"/>
                    <a:cs typeface="Calibri Light" panose="020F0302020204030204" pitchFamily="34" charset="0"/>
                    <a:sym typeface="Calibri"/>
                  </a:rPr>
                  <a:t>5</a:t>
                </a:r>
                <a:endParaRPr sz="1100" b="0" i="0" u="none" strike="noStrike" cap="none">
                  <a:solidFill>
                    <a:srgbClr val="FFFFFF"/>
                  </a:solidFill>
                  <a:latin typeface="Calibri Light" panose="020F0302020204030204" pitchFamily="34" charset="0"/>
                  <a:ea typeface="Calibri"/>
                  <a:cs typeface="Calibri Light" panose="020F0302020204030204" pitchFamily="34" charset="0"/>
                  <a:sym typeface="Calibri"/>
                </a:endParaRPr>
              </a:p>
            </p:txBody>
          </p:sp>
          <p:sp>
            <p:nvSpPr>
              <p:cNvPr id="492" name="Google Shape;492;p38"/>
              <p:cNvSpPr/>
              <p:nvPr/>
            </p:nvSpPr>
            <p:spPr>
              <a:xfrm>
                <a:off x="6205663" y="973533"/>
                <a:ext cx="285750" cy="294349"/>
              </a:xfrm>
              <a:prstGeom prst="ellipse">
                <a:avLst/>
              </a:prstGeom>
              <a:solidFill>
                <a:srgbClr val="ED7D31"/>
              </a:solid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FFFFFF"/>
                  </a:buClr>
                  <a:buSzPts val="800"/>
                  <a:buFont typeface="Calibri"/>
                  <a:buNone/>
                </a:pPr>
                <a:r>
                  <a:rPr lang="en-ZA" sz="800" b="1" i="0" u="none" strike="noStrike" cap="none">
                    <a:solidFill>
                      <a:srgbClr val="FFFFFF"/>
                    </a:solidFill>
                    <a:latin typeface="Calibri Light" panose="020F0302020204030204" pitchFamily="34" charset="0"/>
                    <a:ea typeface="Calibri"/>
                    <a:cs typeface="Calibri Light" panose="020F0302020204030204" pitchFamily="34" charset="0"/>
                    <a:sym typeface="Calibri"/>
                  </a:rPr>
                  <a:t>6</a:t>
                </a:r>
                <a:endParaRPr sz="1100" b="0" i="0" u="none" strike="noStrike" cap="none">
                  <a:solidFill>
                    <a:srgbClr val="FFFFFF"/>
                  </a:solidFill>
                  <a:latin typeface="Calibri Light" panose="020F0302020204030204" pitchFamily="34" charset="0"/>
                  <a:ea typeface="Calibri"/>
                  <a:cs typeface="Calibri Light" panose="020F0302020204030204" pitchFamily="34" charset="0"/>
                  <a:sym typeface="Calibri"/>
                </a:endParaRPr>
              </a:p>
            </p:txBody>
          </p:sp>
          <p:sp>
            <p:nvSpPr>
              <p:cNvPr id="493" name="Google Shape;493;p38"/>
              <p:cNvSpPr/>
              <p:nvPr/>
            </p:nvSpPr>
            <p:spPr>
              <a:xfrm>
                <a:off x="6206067" y="1693333"/>
                <a:ext cx="285750" cy="285750"/>
              </a:xfrm>
              <a:prstGeom prst="ellipse">
                <a:avLst/>
              </a:prstGeom>
              <a:solidFill>
                <a:srgbClr val="70AD47"/>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FFFFFF"/>
                  </a:buClr>
                  <a:buSzPts val="900"/>
                  <a:buFont typeface="Calibri"/>
                  <a:buNone/>
                </a:pPr>
                <a:r>
                  <a:rPr lang="en-ZA" sz="900" b="1" i="0" u="none" strike="noStrike" cap="none">
                    <a:solidFill>
                      <a:srgbClr val="FFFFFF"/>
                    </a:solidFill>
                    <a:latin typeface="Calibri Light" panose="020F0302020204030204" pitchFamily="34" charset="0"/>
                    <a:ea typeface="Calibri"/>
                    <a:cs typeface="Calibri Light" panose="020F0302020204030204" pitchFamily="34" charset="0"/>
                    <a:sym typeface="Calibri"/>
                  </a:rPr>
                  <a:t>7</a:t>
                </a:r>
                <a:endParaRPr sz="1100" b="0" i="0" u="none" strike="noStrike" cap="none">
                  <a:solidFill>
                    <a:srgbClr val="FFFFFF"/>
                  </a:solidFill>
                  <a:latin typeface="Calibri Light" panose="020F0302020204030204" pitchFamily="34" charset="0"/>
                  <a:ea typeface="Calibri"/>
                  <a:cs typeface="Calibri Light" panose="020F0302020204030204" pitchFamily="34" charset="0"/>
                  <a:sym typeface="Calibri"/>
                </a:endParaRPr>
              </a:p>
            </p:txBody>
          </p:sp>
          <p:sp>
            <p:nvSpPr>
              <p:cNvPr id="494" name="Google Shape;494;p38"/>
              <p:cNvSpPr/>
              <p:nvPr/>
            </p:nvSpPr>
            <p:spPr>
              <a:xfrm>
                <a:off x="6214533" y="2523067"/>
                <a:ext cx="285750" cy="285750"/>
              </a:xfrm>
              <a:prstGeom prst="ellipse">
                <a:avLst/>
              </a:prstGeom>
              <a:solidFill>
                <a:srgbClr val="CC00CC"/>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FFFFFF"/>
                  </a:buClr>
                  <a:buSzPts val="800"/>
                  <a:buFont typeface="Calibri"/>
                  <a:buNone/>
                </a:pPr>
                <a:r>
                  <a:rPr lang="en-ZA" sz="800" b="1" i="0" u="none" strike="noStrike" cap="none">
                    <a:solidFill>
                      <a:srgbClr val="FFFFFF"/>
                    </a:solidFill>
                    <a:latin typeface="Calibri Light" panose="020F0302020204030204" pitchFamily="34" charset="0"/>
                    <a:ea typeface="Calibri"/>
                    <a:cs typeface="Calibri Light" panose="020F0302020204030204" pitchFamily="34" charset="0"/>
                    <a:sym typeface="Calibri"/>
                  </a:rPr>
                  <a:t>8</a:t>
                </a:r>
                <a:endParaRPr sz="1100" b="0" i="0" u="none" strike="noStrike" cap="none">
                  <a:solidFill>
                    <a:srgbClr val="FFFFFF"/>
                  </a:solidFill>
                  <a:latin typeface="Calibri Light" panose="020F0302020204030204" pitchFamily="34" charset="0"/>
                  <a:ea typeface="Calibri"/>
                  <a:cs typeface="Calibri Light" panose="020F0302020204030204" pitchFamily="34" charset="0"/>
                  <a:sym typeface="Calibri"/>
                </a:endParaRPr>
              </a:p>
            </p:txBody>
          </p:sp>
          <p:sp>
            <p:nvSpPr>
              <p:cNvPr id="495" name="Google Shape;495;p38"/>
              <p:cNvSpPr txBox="1"/>
              <p:nvPr/>
            </p:nvSpPr>
            <p:spPr>
              <a:xfrm>
                <a:off x="4246553" y="802188"/>
                <a:ext cx="1967980" cy="725805"/>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rgbClr val="000000"/>
                  </a:buClr>
                  <a:buSzPts val="800"/>
                  <a:buFont typeface="Arial"/>
                  <a:buNone/>
                </a:pPr>
                <a:r>
                  <a:rPr lang="en-ZA" sz="800" b="0" i="0" u="none" strike="noStrike" cap="none" dirty="0">
                    <a:solidFill>
                      <a:srgbClr val="000000"/>
                    </a:solidFill>
                    <a:latin typeface="Calibri Light" panose="020F0302020204030204" pitchFamily="34" charset="0"/>
                    <a:cs typeface="Calibri Light" panose="020F0302020204030204" pitchFamily="34" charset="0"/>
                    <a:sym typeface="Arial"/>
                  </a:rPr>
                  <a:t>Review of the parole system where release determinations make increased use of available information about the offender,</a:t>
                </a:r>
                <a:r>
                  <a:rPr lang="en-ZA" sz="800" b="0" i="0" u="none" strike="noStrike" cap="none" dirty="0">
                    <a:solidFill>
                      <a:srgbClr val="000000"/>
                    </a:solidFill>
                    <a:latin typeface="Calibri Light" panose="020F0302020204030204" pitchFamily="34" charset="0"/>
                    <a:ea typeface="Times New Roman"/>
                    <a:cs typeface="Calibri Light" panose="020F0302020204030204" pitchFamily="34" charset="0"/>
                    <a:sym typeface="Times New Roman"/>
                  </a:rPr>
                  <a:t> </a:t>
                </a:r>
                <a:r>
                  <a:rPr lang="en-ZA" sz="800" b="0" i="0" u="none" strike="noStrike" cap="none" dirty="0">
                    <a:solidFill>
                      <a:srgbClr val="000000"/>
                    </a:solidFill>
                    <a:latin typeface="Calibri Light" panose="020F0302020204030204" pitchFamily="34" charset="0"/>
                    <a:cs typeface="Calibri Light" panose="020F0302020204030204" pitchFamily="34" charset="0"/>
                    <a:sym typeface="Arial"/>
                  </a:rPr>
                  <a:t>considering all aspects of parole, including upgrading case management committees, strengthening the administrative process, legislative amendments and medical parole in relation to overcrowding and best practices in other countries</a:t>
                </a:r>
                <a:r>
                  <a:rPr lang="en-ZA" sz="550" b="0" i="0" u="none" strike="noStrike" cap="none" dirty="0">
                    <a:solidFill>
                      <a:srgbClr val="000000"/>
                    </a:solidFill>
                    <a:latin typeface="Calibri Light" panose="020F0302020204030204" pitchFamily="34" charset="0"/>
                    <a:cs typeface="Calibri Light" panose="020F0302020204030204" pitchFamily="34" charset="0"/>
                    <a:sym typeface="Arial"/>
                  </a:rPr>
                  <a:t>.</a:t>
                </a:r>
                <a:endParaRPr sz="1200" b="0" i="0" u="none" strike="noStrike" cap="none" dirty="0">
                  <a:solidFill>
                    <a:srgbClr val="000000"/>
                  </a:solidFill>
                  <a:latin typeface="Calibri Light" panose="020F0302020204030204" pitchFamily="34" charset="0"/>
                  <a:ea typeface="Times New Roman"/>
                  <a:cs typeface="Calibri Light" panose="020F0302020204030204" pitchFamily="34" charset="0"/>
                  <a:sym typeface="Times New Roman"/>
                </a:endParaRPr>
              </a:p>
            </p:txBody>
          </p:sp>
          <p:grpSp>
            <p:nvGrpSpPr>
              <p:cNvPr id="496" name="Google Shape;496;p38"/>
              <p:cNvGrpSpPr/>
              <p:nvPr/>
            </p:nvGrpSpPr>
            <p:grpSpPr>
              <a:xfrm>
                <a:off x="2192866" y="302253"/>
                <a:ext cx="2171028" cy="2319298"/>
                <a:chOff x="537344" y="-110057"/>
                <a:chExt cx="4127433" cy="4129395"/>
              </a:xfrm>
            </p:grpSpPr>
            <p:sp>
              <p:nvSpPr>
                <p:cNvPr id="497" name="Google Shape;497;p38"/>
                <p:cNvSpPr/>
                <p:nvPr/>
              </p:nvSpPr>
              <p:spPr>
                <a:xfrm>
                  <a:off x="2581073" y="0"/>
                  <a:ext cx="1357256" cy="1012058"/>
                </a:xfrm>
                <a:custGeom>
                  <a:avLst/>
                  <a:gdLst/>
                  <a:ahLst/>
                  <a:cxnLst/>
                  <a:rect l="l" t="t" r="r" b="b"/>
                  <a:pathLst>
                    <a:path w="235" h="175" extrusionOk="0">
                      <a:moveTo>
                        <a:pt x="235" y="97"/>
                      </a:moveTo>
                      <a:cubicBezTo>
                        <a:pt x="158" y="175"/>
                        <a:pt x="158" y="175"/>
                        <a:pt x="158" y="175"/>
                      </a:cubicBezTo>
                      <a:cubicBezTo>
                        <a:pt x="116" y="136"/>
                        <a:pt x="61" y="111"/>
                        <a:pt x="0" y="109"/>
                      </a:cubicBezTo>
                      <a:cubicBezTo>
                        <a:pt x="0" y="0"/>
                        <a:pt x="0" y="0"/>
                        <a:pt x="0" y="0"/>
                      </a:cubicBezTo>
                      <a:cubicBezTo>
                        <a:pt x="91" y="1"/>
                        <a:pt x="174" y="38"/>
                        <a:pt x="235" y="97"/>
                      </a:cubicBezTo>
                      <a:close/>
                    </a:path>
                  </a:pathLst>
                </a:custGeom>
                <a:gradFill>
                  <a:gsLst>
                    <a:gs pos="0">
                      <a:srgbClr val="9E0000"/>
                    </a:gs>
                    <a:gs pos="50000">
                      <a:srgbClr val="E40000"/>
                    </a:gs>
                    <a:gs pos="100000">
                      <a:srgbClr val="FF0000"/>
                    </a:gs>
                  </a:gsLst>
                  <a:lin ang="27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Light" panose="020F0302020204030204" pitchFamily="34" charset="0"/>
                    <a:ea typeface="Calibri"/>
                    <a:cs typeface="Calibri Light" panose="020F0302020204030204" pitchFamily="34" charset="0"/>
                    <a:sym typeface="Calibri"/>
                  </a:endParaRPr>
                </a:p>
              </p:txBody>
            </p:sp>
            <p:sp>
              <p:nvSpPr>
                <p:cNvPr id="498" name="Google Shape;498;p38"/>
                <p:cNvSpPr/>
                <p:nvPr/>
              </p:nvSpPr>
              <p:spPr>
                <a:xfrm>
                  <a:off x="3540174" y="613904"/>
                  <a:ext cx="1010097" cy="1359218"/>
                </a:xfrm>
                <a:custGeom>
                  <a:avLst/>
                  <a:gdLst/>
                  <a:ahLst/>
                  <a:cxnLst/>
                  <a:rect l="l" t="t" r="r" b="b"/>
                  <a:pathLst>
                    <a:path w="175" h="235" extrusionOk="0">
                      <a:moveTo>
                        <a:pt x="175" y="235"/>
                      </a:moveTo>
                      <a:cubicBezTo>
                        <a:pt x="66" y="235"/>
                        <a:pt x="66" y="235"/>
                        <a:pt x="66" y="235"/>
                      </a:cubicBezTo>
                      <a:cubicBezTo>
                        <a:pt x="64" y="174"/>
                        <a:pt x="39" y="119"/>
                        <a:pt x="0" y="77"/>
                      </a:cubicBezTo>
                      <a:cubicBezTo>
                        <a:pt x="78" y="0"/>
                        <a:pt x="78" y="0"/>
                        <a:pt x="78" y="0"/>
                      </a:cubicBezTo>
                      <a:cubicBezTo>
                        <a:pt x="137" y="61"/>
                        <a:pt x="174" y="144"/>
                        <a:pt x="175" y="235"/>
                      </a:cubicBezTo>
                      <a:close/>
                    </a:path>
                  </a:pathLst>
                </a:custGeom>
                <a:gradFill>
                  <a:gsLst>
                    <a:gs pos="0">
                      <a:srgbClr val="2E5980"/>
                    </a:gs>
                    <a:gs pos="50000">
                      <a:srgbClr val="4481B9"/>
                    </a:gs>
                    <a:gs pos="100000">
                      <a:srgbClr val="519BDE"/>
                    </a:gs>
                  </a:gsLst>
                  <a:lin ang="27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Light" panose="020F0302020204030204" pitchFamily="34" charset="0"/>
                    <a:ea typeface="Calibri"/>
                    <a:cs typeface="Calibri Light" panose="020F0302020204030204" pitchFamily="34" charset="0"/>
                    <a:sym typeface="Calibri"/>
                  </a:endParaRPr>
                </a:p>
              </p:txBody>
            </p:sp>
            <p:sp>
              <p:nvSpPr>
                <p:cNvPr id="499" name="Google Shape;499;p38"/>
                <p:cNvSpPr/>
                <p:nvPr/>
              </p:nvSpPr>
              <p:spPr>
                <a:xfrm>
                  <a:off x="3540174" y="2041769"/>
                  <a:ext cx="1010097" cy="1365102"/>
                </a:xfrm>
                <a:custGeom>
                  <a:avLst/>
                  <a:gdLst/>
                  <a:ahLst/>
                  <a:cxnLst/>
                  <a:rect l="l" t="t" r="r" b="b"/>
                  <a:pathLst>
                    <a:path w="175" h="236" extrusionOk="0">
                      <a:moveTo>
                        <a:pt x="175" y="0"/>
                      </a:moveTo>
                      <a:cubicBezTo>
                        <a:pt x="174" y="92"/>
                        <a:pt x="137" y="174"/>
                        <a:pt x="78" y="236"/>
                      </a:cubicBezTo>
                      <a:cubicBezTo>
                        <a:pt x="0" y="158"/>
                        <a:pt x="0" y="158"/>
                        <a:pt x="0" y="158"/>
                      </a:cubicBezTo>
                      <a:cubicBezTo>
                        <a:pt x="39" y="117"/>
                        <a:pt x="64" y="61"/>
                        <a:pt x="66" y="0"/>
                      </a:cubicBezTo>
                      <a:lnTo>
                        <a:pt x="175" y="0"/>
                      </a:lnTo>
                      <a:close/>
                    </a:path>
                  </a:pathLst>
                </a:custGeom>
                <a:gradFill>
                  <a:gsLst>
                    <a:gs pos="0">
                      <a:srgbClr val="006C2D"/>
                    </a:gs>
                    <a:gs pos="50000">
                      <a:srgbClr val="009E40"/>
                    </a:gs>
                    <a:gs pos="100000">
                      <a:srgbClr val="00BD4E"/>
                    </a:gs>
                  </a:gsLst>
                  <a:lin ang="135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Light" panose="020F0302020204030204" pitchFamily="34" charset="0"/>
                    <a:ea typeface="Calibri"/>
                    <a:cs typeface="Calibri Light" panose="020F0302020204030204" pitchFamily="34" charset="0"/>
                    <a:sym typeface="Calibri"/>
                  </a:endParaRPr>
                </a:p>
              </p:txBody>
            </p:sp>
            <p:sp>
              <p:nvSpPr>
                <p:cNvPr id="500" name="Google Shape;500;p38"/>
                <p:cNvSpPr/>
                <p:nvPr/>
              </p:nvSpPr>
              <p:spPr>
                <a:xfrm>
                  <a:off x="2567904" y="2996383"/>
                  <a:ext cx="1437263" cy="1012057"/>
                </a:xfrm>
                <a:custGeom>
                  <a:avLst/>
                  <a:gdLst/>
                  <a:ahLst/>
                  <a:cxnLst/>
                  <a:rect l="l" t="t" r="r" b="b"/>
                  <a:pathLst>
                    <a:path w="235" h="175" extrusionOk="0">
                      <a:moveTo>
                        <a:pt x="235" y="77"/>
                      </a:moveTo>
                      <a:cubicBezTo>
                        <a:pt x="174" y="136"/>
                        <a:pt x="91" y="173"/>
                        <a:pt x="0" y="175"/>
                      </a:cubicBezTo>
                      <a:cubicBezTo>
                        <a:pt x="0" y="65"/>
                        <a:pt x="0" y="65"/>
                        <a:pt x="0" y="65"/>
                      </a:cubicBezTo>
                      <a:cubicBezTo>
                        <a:pt x="61" y="64"/>
                        <a:pt x="116" y="39"/>
                        <a:pt x="158" y="0"/>
                      </a:cubicBezTo>
                      <a:lnTo>
                        <a:pt x="235" y="77"/>
                      </a:lnTo>
                      <a:close/>
                    </a:path>
                  </a:pathLst>
                </a:custGeom>
                <a:solidFill>
                  <a:srgbClr val="ED7D3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Light" panose="020F0302020204030204" pitchFamily="34" charset="0"/>
                    <a:ea typeface="Calibri"/>
                    <a:cs typeface="Calibri Light" panose="020F0302020204030204" pitchFamily="34" charset="0"/>
                    <a:sym typeface="Calibri"/>
                  </a:endParaRPr>
                </a:p>
              </p:txBody>
            </p:sp>
            <p:sp>
              <p:nvSpPr>
                <p:cNvPr id="501" name="Google Shape;501;p38"/>
                <p:cNvSpPr/>
                <p:nvPr/>
              </p:nvSpPr>
              <p:spPr>
                <a:xfrm>
                  <a:off x="1121576" y="3007281"/>
                  <a:ext cx="1437263" cy="1012057"/>
                </a:xfrm>
                <a:custGeom>
                  <a:avLst/>
                  <a:gdLst/>
                  <a:ahLst/>
                  <a:cxnLst/>
                  <a:rect l="l" t="t" r="r" b="b"/>
                  <a:pathLst>
                    <a:path w="236" h="175" extrusionOk="0">
                      <a:moveTo>
                        <a:pt x="236" y="65"/>
                      </a:moveTo>
                      <a:cubicBezTo>
                        <a:pt x="236" y="175"/>
                        <a:pt x="236" y="175"/>
                        <a:pt x="236" y="175"/>
                      </a:cubicBezTo>
                      <a:cubicBezTo>
                        <a:pt x="144" y="173"/>
                        <a:pt x="62" y="136"/>
                        <a:pt x="0" y="77"/>
                      </a:cubicBezTo>
                      <a:cubicBezTo>
                        <a:pt x="78" y="0"/>
                        <a:pt x="78" y="0"/>
                        <a:pt x="78" y="0"/>
                      </a:cubicBezTo>
                      <a:cubicBezTo>
                        <a:pt x="119" y="39"/>
                        <a:pt x="175" y="64"/>
                        <a:pt x="236" y="65"/>
                      </a:cubicBezTo>
                      <a:close/>
                    </a:path>
                  </a:pathLst>
                </a:custGeom>
                <a:solidFill>
                  <a:srgbClr val="ED7D3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Light" panose="020F0302020204030204" pitchFamily="34" charset="0"/>
                    <a:ea typeface="Calibri"/>
                    <a:cs typeface="Calibri Light" panose="020F0302020204030204" pitchFamily="34" charset="0"/>
                    <a:sym typeface="Calibri"/>
                  </a:endParaRPr>
                </a:p>
              </p:txBody>
            </p:sp>
            <p:sp>
              <p:nvSpPr>
                <p:cNvPr id="502" name="Google Shape;502;p38"/>
                <p:cNvSpPr/>
                <p:nvPr/>
              </p:nvSpPr>
              <p:spPr>
                <a:xfrm>
                  <a:off x="537344" y="2041769"/>
                  <a:ext cx="1010097" cy="1365102"/>
                </a:xfrm>
                <a:custGeom>
                  <a:avLst/>
                  <a:gdLst/>
                  <a:ahLst/>
                  <a:cxnLst/>
                  <a:rect l="l" t="t" r="r" b="b"/>
                  <a:pathLst>
                    <a:path w="175" h="236" extrusionOk="0">
                      <a:moveTo>
                        <a:pt x="175" y="158"/>
                      </a:moveTo>
                      <a:cubicBezTo>
                        <a:pt x="98" y="236"/>
                        <a:pt x="98" y="236"/>
                        <a:pt x="98" y="236"/>
                      </a:cubicBezTo>
                      <a:cubicBezTo>
                        <a:pt x="39" y="174"/>
                        <a:pt x="2" y="92"/>
                        <a:pt x="0" y="0"/>
                      </a:cubicBezTo>
                      <a:cubicBezTo>
                        <a:pt x="110" y="0"/>
                        <a:pt x="110" y="0"/>
                        <a:pt x="110" y="0"/>
                      </a:cubicBezTo>
                      <a:cubicBezTo>
                        <a:pt x="111" y="61"/>
                        <a:pt x="136" y="117"/>
                        <a:pt x="175" y="158"/>
                      </a:cubicBezTo>
                      <a:close/>
                    </a:path>
                  </a:pathLst>
                </a:custGeom>
                <a:gradFill>
                  <a:gsLst>
                    <a:gs pos="0">
                      <a:srgbClr val="9E9E00"/>
                    </a:gs>
                    <a:gs pos="50000">
                      <a:srgbClr val="E4E400"/>
                    </a:gs>
                    <a:gs pos="100000">
                      <a:srgbClr val="FFFF00"/>
                    </a:gs>
                  </a:gsLst>
                  <a:lin ang="189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Light" panose="020F0302020204030204" pitchFamily="34" charset="0"/>
                    <a:ea typeface="Calibri"/>
                    <a:cs typeface="Calibri Light" panose="020F0302020204030204" pitchFamily="34" charset="0"/>
                    <a:sym typeface="Calibri"/>
                  </a:endParaRPr>
                </a:p>
              </p:txBody>
            </p:sp>
            <p:sp>
              <p:nvSpPr>
                <p:cNvPr id="503" name="Google Shape;503;p38"/>
                <p:cNvSpPr/>
                <p:nvPr/>
              </p:nvSpPr>
              <p:spPr>
                <a:xfrm>
                  <a:off x="537344" y="613904"/>
                  <a:ext cx="1010097" cy="1359218"/>
                </a:xfrm>
                <a:custGeom>
                  <a:avLst/>
                  <a:gdLst/>
                  <a:ahLst/>
                  <a:cxnLst/>
                  <a:rect l="l" t="t" r="r" b="b"/>
                  <a:pathLst>
                    <a:path w="175" h="235" extrusionOk="0">
                      <a:moveTo>
                        <a:pt x="175" y="77"/>
                      </a:moveTo>
                      <a:cubicBezTo>
                        <a:pt x="136" y="119"/>
                        <a:pt x="111" y="174"/>
                        <a:pt x="110" y="235"/>
                      </a:cubicBezTo>
                      <a:cubicBezTo>
                        <a:pt x="0" y="235"/>
                        <a:pt x="0" y="235"/>
                        <a:pt x="0" y="235"/>
                      </a:cubicBezTo>
                      <a:cubicBezTo>
                        <a:pt x="2" y="144"/>
                        <a:pt x="39" y="61"/>
                        <a:pt x="98" y="0"/>
                      </a:cubicBezTo>
                      <a:lnTo>
                        <a:pt x="175" y="77"/>
                      </a:lnTo>
                      <a:close/>
                    </a:path>
                  </a:pathLst>
                </a:custGeom>
                <a:gradFill>
                  <a:gsLst>
                    <a:gs pos="0">
                      <a:srgbClr val="9B147A"/>
                    </a:gs>
                    <a:gs pos="50000">
                      <a:srgbClr val="E11DB0"/>
                    </a:gs>
                    <a:gs pos="100000">
                      <a:srgbClr val="FF23D3"/>
                    </a:gs>
                  </a:gsLst>
                  <a:path path="circle">
                    <a:fillToRect l="100000" b="100000"/>
                  </a:path>
                  <a:tileRect t="-100000" r="-10000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Light" panose="020F0302020204030204" pitchFamily="34" charset="0"/>
                    <a:ea typeface="Calibri"/>
                    <a:cs typeface="Calibri Light" panose="020F0302020204030204" pitchFamily="34" charset="0"/>
                    <a:sym typeface="Calibri"/>
                  </a:endParaRPr>
                </a:p>
              </p:txBody>
            </p:sp>
            <p:sp>
              <p:nvSpPr>
                <p:cNvPr id="504" name="Google Shape;504;p38"/>
                <p:cNvSpPr/>
                <p:nvPr/>
              </p:nvSpPr>
              <p:spPr>
                <a:xfrm>
                  <a:off x="1149286" y="0"/>
                  <a:ext cx="1363140" cy="1012058"/>
                </a:xfrm>
                <a:custGeom>
                  <a:avLst/>
                  <a:gdLst/>
                  <a:ahLst/>
                  <a:cxnLst/>
                  <a:rect l="l" t="t" r="r" b="b"/>
                  <a:pathLst>
                    <a:path w="236" h="175" extrusionOk="0">
                      <a:moveTo>
                        <a:pt x="236" y="0"/>
                      </a:moveTo>
                      <a:cubicBezTo>
                        <a:pt x="236" y="109"/>
                        <a:pt x="236" y="109"/>
                        <a:pt x="236" y="109"/>
                      </a:cubicBezTo>
                      <a:cubicBezTo>
                        <a:pt x="175" y="111"/>
                        <a:pt x="119" y="136"/>
                        <a:pt x="78" y="175"/>
                      </a:cubicBezTo>
                      <a:cubicBezTo>
                        <a:pt x="0" y="97"/>
                        <a:pt x="0" y="97"/>
                        <a:pt x="0" y="97"/>
                      </a:cubicBezTo>
                      <a:cubicBezTo>
                        <a:pt x="62" y="38"/>
                        <a:pt x="144" y="1"/>
                        <a:pt x="236" y="0"/>
                      </a:cubicBezTo>
                      <a:close/>
                    </a:path>
                  </a:pathLst>
                </a:custGeom>
                <a:solidFill>
                  <a:srgbClr val="996633"/>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Light" panose="020F0302020204030204" pitchFamily="34" charset="0"/>
                    <a:ea typeface="Calibri"/>
                    <a:cs typeface="Calibri Light" panose="020F0302020204030204" pitchFamily="34" charset="0"/>
                    <a:sym typeface="Calibri"/>
                  </a:endParaRPr>
                </a:p>
              </p:txBody>
            </p:sp>
            <p:grpSp>
              <p:nvGrpSpPr>
                <p:cNvPr id="505" name="Google Shape;505;p38"/>
                <p:cNvGrpSpPr/>
                <p:nvPr/>
              </p:nvGrpSpPr>
              <p:grpSpPr>
                <a:xfrm>
                  <a:off x="1162703" y="-110057"/>
                  <a:ext cx="3502075" cy="2129851"/>
                  <a:chOff x="1018086" y="-78767"/>
                  <a:chExt cx="3066491" cy="1864941"/>
                </a:xfrm>
              </p:grpSpPr>
              <p:sp>
                <p:nvSpPr>
                  <p:cNvPr id="506" name="Google Shape;506;p38"/>
                  <p:cNvSpPr txBox="1"/>
                  <p:nvPr/>
                </p:nvSpPr>
                <p:spPr>
                  <a:xfrm rot="-1473632">
                    <a:off x="1058127" y="156016"/>
                    <a:ext cx="1229916" cy="4603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ZA" sz="800" b="0" i="0" u="none" strike="noStrike" cap="none">
                        <a:solidFill>
                          <a:srgbClr val="000000"/>
                        </a:solidFill>
                        <a:latin typeface="Calibri Light" panose="020F0302020204030204" pitchFamily="34" charset="0"/>
                        <a:cs typeface="Calibri Light" panose="020F0302020204030204" pitchFamily="34" charset="0"/>
                        <a:sym typeface="Arial"/>
                      </a:rPr>
                      <a:t>Economic transformation and job creation</a:t>
                    </a:r>
                    <a:endParaRPr sz="1800" b="0" i="0" u="none" strike="noStrike" cap="none">
                      <a:solidFill>
                        <a:srgbClr val="000000"/>
                      </a:solidFill>
                      <a:latin typeface="Calibri Light" panose="020F0302020204030204" pitchFamily="34" charset="0"/>
                      <a:ea typeface="Times New Roman"/>
                      <a:cs typeface="Calibri Light" panose="020F0302020204030204" pitchFamily="34" charset="0"/>
                      <a:sym typeface="Times New Roman"/>
                    </a:endParaRPr>
                  </a:p>
                </p:txBody>
              </p:sp>
              <p:sp>
                <p:nvSpPr>
                  <p:cNvPr id="507" name="Google Shape;507;p38"/>
                  <p:cNvSpPr txBox="1"/>
                  <p:nvPr/>
                </p:nvSpPr>
                <p:spPr>
                  <a:xfrm rot="3563115">
                    <a:off x="2997061" y="931595"/>
                    <a:ext cx="1178603" cy="4603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ZA" sz="900" b="0" i="0" u="none" strike="noStrike" cap="none">
                        <a:solidFill>
                          <a:srgbClr val="000000"/>
                        </a:solidFill>
                        <a:latin typeface="Calibri Light" panose="020F0302020204030204" pitchFamily="34" charset="0"/>
                        <a:cs typeface="Calibri Light" panose="020F0302020204030204" pitchFamily="34" charset="0"/>
                        <a:sym typeface="Arial"/>
                      </a:rPr>
                      <a:t>Consolidating the Social Wage</a:t>
                    </a:r>
                    <a:endParaRPr sz="1800" b="0" i="0" u="none" strike="noStrike" cap="none">
                      <a:solidFill>
                        <a:srgbClr val="000000"/>
                      </a:solidFill>
                      <a:latin typeface="Calibri Light" panose="020F0302020204030204" pitchFamily="34" charset="0"/>
                      <a:ea typeface="Times New Roman"/>
                      <a:cs typeface="Calibri Light" panose="020F0302020204030204" pitchFamily="34" charset="0"/>
                      <a:sym typeface="Times New Roman"/>
                    </a:endParaRPr>
                  </a:p>
                </p:txBody>
              </p:sp>
            </p:grpSp>
          </p:grpSp>
          <p:sp>
            <p:nvSpPr>
              <p:cNvPr id="508" name="Google Shape;508;p38"/>
              <p:cNvSpPr txBox="1"/>
              <p:nvPr/>
            </p:nvSpPr>
            <p:spPr>
              <a:xfrm rot="1881308">
                <a:off x="3191933" y="516467"/>
                <a:ext cx="828000" cy="2952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ZA" sz="900" b="0" i="0" u="none" strike="noStrike" cap="none">
                    <a:solidFill>
                      <a:srgbClr val="000000"/>
                    </a:solidFill>
                    <a:latin typeface="Calibri Light" panose="020F0302020204030204" pitchFamily="34" charset="0"/>
                    <a:cs typeface="Calibri Light" panose="020F0302020204030204" pitchFamily="34" charset="0"/>
                    <a:sym typeface="Arial"/>
                  </a:rPr>
                  <a:t>Education, skills and health</a:t>
                </a:r>
                <a:endParaRPr sz="1600" b="0" i="0" u="none" strike="noStrike" cap="none">
                  <a:solidFill>
                    <a:srgbClr val="000000"/>
                  </a:solidFill>
                  <a:latin typeface="Calibri Light" panose="020F0302020204030204" pitchFamily="34" charset="0"/>
                  <a:ea typeface="Times New Roman"/>
                  <a:cs typeface="Calibri Light" panose="020F0302020204030204" pitchFamily="34" charset="0"/>
                  <a:sym typeface="Times New Roman"/>
                </a:endParaRPr>
              </a:p>
            </p:txBody>
          </p:sp>
          <p:sp>
            <p:nvSpPr>
              <p:cNvPr id="509" name="Google Shape;509;p38"/>
              <p:cNvSpPr txBox="1"/>
              <p:nvPr/>
            </p:nvSpPr>
            <p:spPr>
              <a:xfrm rot="-3456640">
                <a:off x="3704167" y="1697567"/>
                <a:ext cx="719455" cy="2876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ZA" sz="800" b="0" i="0" u="none" strike="noStrike" cap="none">
                    <a:solidFill>
                      <a:srgbClr val="000000"/>
                    </a:solidFill>
                    <a:latin typeface="Calibri Light" panose="020F0302020204030204" pitchFamily="34" charset="0"/>
                    <a:cs typeface="Calibri Light" panose="020F0302020204030204" pitchFamily="34" charset="0"/>
                    <a:sym typeface="Arial"/>
                  </a:rPr>
                  <a:t>Spatial Integration, Human Settlements</a:t>
                </a:r>
                <a:endParaRPr sz="1800" b="0" i="0" u="none" strike="noStrike" cap="none">
                  <a:solidFill>
                    <a:srgbClr val="000000"/>
                  </a:solidFill>
                  <a:latin typeface="Calibri Light" panose="020F0302020204030204" pitchFamily="34" charset="0"/>
                  <a:ea typeface="Times New Roman"/>
                  <a:cs typeface="Calibri Light" panose="020F0302020204030204" pitchFamily="34" charset="0"/>
                  <a:sym typeface="Times New Roman"/>
                </a:endParaRPr>
              </a:p>
            </p:txBody>
          </p:sp>
          <p:sp>
            <p:nvSpPr>
              <p:cNvPr id="510" name="Google Shape;510;p38"/>
              <p:cNvSpPr txBox="1"/>
              <p:nvPr/>
            </p:nvSpPr>
            <p:spPr>
              <a:xfrm>
                <a:off x="2582333" y="2294467"/>
                <a:ext cx="1283970" cy="3594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ZA" sz="1050" b="0" i="0" u="none" strike="noStrike" cap="none">
                    <a:solidFill>
                      <a:srgbClr val="000000"/>
                    </a:solidFill>
                    <a:latin typeface="Calibri Light" panose="020F0302020204030204" pitchFamily="34" charset="0"/>
                    <a:cs typeface="Calibri Light" panose="020F0302020204030204" pitchFamily="34" charset="0"/>
                    <a:sym typeface="Arial"/>
                  </a:rPr>
                  <a:t>Social Cohesion and Safe Communities</a:t>
                </a:r>
                <a:endParaRPr sz="2000" b="0" i="0" u="none" strike="noStrike" cap="none">
                  <a:solidFill>
                    <a:srgbClr val="000000"/>
                  </a:solidFill>
                  <a:latin typeface="Calibri Light" panose="020F0302020204030204" pitchFamily="34" charset="0"/>
                  <a:ea typeface="Times New Roman"/>
                  <a:cs typeface="Calibri Light" panose="020F0302020204030204" pitchFamily="34" charset="0"/>
                  <a:sym typeface="Times New Roman"/>
                </a:endParaRPr>
              </a:p>
            </p:txBody>
          </p:sp>
          <p:sp>
            <p:nvSpPr>
              <p:cNvPr id="511" name="Google Shape;511;p38"/>
              <p:cNvSpPr txBox="1"/>
              <p:nvPr/>
            </p:nvSpPr>
            <p:spPr>
              <a:xfrm rot="4063067">
                <a:off x="2006600" y="1676400"/>
                <a:ext cx="843280" cy="3594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ZA" sz="900" b="0" i="0" u="none" strike="noStrike" cap="none">
                    <a:solidFill>
                      <a:srgbClr val="000000"/>
                    </a:solidFill>
                    <a:latin typeface="Calibri Light" panose="020F0302020204030204" pitchFamily="34" charset="0"/>
                    <a:cs typeface="Calibri Light" panose="020F0302020204030204" pitchFamily="34" charset="0"/>
                    <a:sym typeface="Arial"/>
                  </a:rPr>
                  <a:t>A Capable, Ethical and State</a:t>
                </a:r>
                <a:endParaRPr sz="1600" b="0" i="0" u="none" strike="noStrike" cap="none">
                  <a:solidFill>
                    <a:srgbClr val="000000"/>
                  </a:solidFill>
                  <a:latin typeface="Calibri Light" panose="020F0302020204030204" pitchFamily="34" charset="0"/>
                  <a:ea typeface="Times New Roman"/>
                  <a:cs typeface="Calibri Light" panose="020F0302020204030204" pitchFamily="34" charset="0"/>
                  <a:sym typeface="Times New Roman"/>
                </a:endParaRPr>
              </a:p>
            </p:txBody>
          </p:sp>
          <p:sp>
            <p:nvSpPr>
              <p:cNvPr id="512" name="Google Shape;512;p38"/>
              <p:cNvSpPr txBox="1"/>
              <p:nvPr/>
            </p:nvSpPr>
            <p:spPr>
              <a:xfrm rot="-3981402">
                <a:off x="2103966" y="977900"/>
                <a:ext cx="755650" cy="3594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ZA" sz="900" b="0" i="0" u="none" strike="noStrike" cap="none">
                    <a:solidFill>
                      <a:srgbClr val="000000"/>
                    </a:solidFill>
                    <a:latin typeface="Calibri Light" panose="020F0302020204030204" pitchFamily="34" charset="0"/>
                    <a:cs typeface="Calibri Light" panose="020F0302020204030204" pitchFamily="34" charset="0"/>
                    <a:sym typeface="Arial"/>
                  </a:rPr>
                  <a:t>A better Africa and World</a:t>
                </a:r>
                <a:endParaRPr sz="1600" b="0" i="0" u="none" strike="noStrike" cap="none">
                  <a:solidFill>
                    <a:srgbClr val="000000"/>
                  </a:solidFill>
                  <a:latin typeface="Calibri Light" panose="020F0302020204030204" pitchFamily="34" charset="0"/>
                  <a:ea typeface="Times New Roman"/>
                  <a:cs typeface="Calibri Light" panose="020F0302020204030204" pitchFamily="34" charset="0"/>
                  <a:sym typeface="Times New Roman"/>
                </a:endParaRPr>
              </a:p>
            </p:txBody>
          </p:sp>
          <p:sp>
            <p:nvSpPr>
              <p:cNvPr id="513" name="Google Shape;513;p38"/>
              <p:cNvSpPr txBox="1"/>
              <p:nvPr/>
            </p:nvSpPr>
            <p:spPr>
              <a:xfrm>
                <a:off x="4275867" y="1583982"/>
                <a:ext cx="1919309" cy="72580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000"/>
                  <a:buFont typeface="Arial"/>
                  <a:buNone/>
                </a:pPr>
                <a:r>
                  <a:rPr lang="en-ZA" sz="1000" b="0" i="0" u="none" strike="noStrike" cap="none" dirty="0">
                    <a:solidFill>
                      <a:srgbClr val="000000"/>
                    </a:solidFill>
                    <a:latin typeface="Calibri Light" panose="020F0302020204030204" pitchFamily="34" charset="0"/>
                    <a:cs typeface="Calibri Light" panose="020F0302020204030204" pitchFamily="34" charset="0"/>
                    <a:sym typeface="Arial"/>
                  </a:rPr>
                  <a:t>Ensuring that offenders have access to quality healthcare.  Preventing and controlling the COVID-19 pandemic in centres.  Continuous reviewing of strategies to adapt measures in line with the lifting of some lockdown restrictions </a:t>
                </a:r>
                <a:endParaRPr sz="1800" b="0" i="0" u="none" strike="noStrike" cap="none" dirty="0">
                  <a:solidFill>
                    <a:srgbClr val="000000"/>
                  </a:solidFill>
                  <a:latin typeface="Calibri Light" panose="020F0302020204030204" pitchFamily="34" charset="0"/>
                  <a:ea typeface="Times New Roman"/>
                  <a:cs typeface="Calibri Light" panose="020F0302020204030204" pitchFamily="34" charset="0"/>
                  <a:sym typeface="Times New Roman"/>
                </a:endParaRPr>
              </a:p>
            </p:txBody>
          </p:sp>
        </p:grpSp>
        <p:sp>
          <p:nvSpPr>
            <p:cNvPr id="514" name="Google Shape;514;p38"/>
            <p:cNvSpPr/>
            <p:nvPr/>
          </p:nvSpPr>
          <p:spPr>
            <a:xfrm>
              <a:off x="2509157" y="734786"/>
              <a:ext cx="1463702" cy="1526712"/>
            </a:xfrm>
            <a:prstGeom prst="ellipse">
              <a:avLst/>
            </a:prstGeom>
            <a:solidFill>
              <a:srgbClr val="FFFFF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Light" panose="020F0302020204030204" pitchFamily="34" charset="0"/>
                <a:ea typeface="Calibri"/>
                <a:cs typeface="Calibri Light" panose="020F0302020204030204" pitchFamily="34" charset="0"/>
                <a:sym typeface="Calibri"/>
              </a:endParaRPr>
            </a:p>
          </p:txBody>
        </p:sp>
      </p:grpSp>
      <p:pic>
        <p:nvPicPr>
          <p:cNvPr id="515" name="Google Shape;515;p38"/>
          <p:cNvPicPr preferRelativeResize="0"/>
          <p:nvPr/>
        </p:nvPicPr>
        <p:blipFill rotWithShape="1">
          <a:blip r:embed="rId3">
            <a:alphaModFix/>
          </a:blip>
          <a:srcRect/>
          <a:stretch/>
        </p:blipFill>
        <p:spPr>
          <a:xfrm>
            <a:off x="5204120" y="3188858"/>
            <a:ext cx="1342689" cy="159761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9"/>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9"/>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22" name="Google Shape;522;p39"/>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500">
                <a:solidFill>
                  <a:srgbClr val="888888"/>
                </a:solidFill>
                <a:latin typeface="Calibri"/>
                <a:ea typeface="Calibri"/>
                <a:cs typeface="Calibri"/>
                <a:sym typeface="Calibri"/>
              </a:rPr>
              <a:t>32</a:t>
            </a:fld>
            <a:endParaRPr sz="1500">
              <a:solidFill>
                <a:srgbClr val="888888"/>
              </a:solidFill>
              <a:latin typeface="Calibri"/>
              <a:ea typeface="Calibri"/>
              <a:cs typeface="Calibri"/>
              <a:sym typeface="Calibri"/>
            </a:endParaRPr>
          </a:p>
        </p:txBody>
      </p:sp>
      <p:sp>
        <p:nvSpPr>
          <p:cNvPr id="523" name="Google Shape;523;p39"/>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524" name="Google Shape;524;p39"/>
          <p:cNvSpPr txBox="1"/>
          <p:nvPr/>
        </p:nvSpPr>
        <p:spPr>
          <a:xfrm>
            <a:off x="172652" y="891836"/>
            <a:ext cx="11031423" cy="5240363"/>
          </a:xfrm>
          <a:prstGeom prst="rect">
            <a:avLst/>
          </a:prstGeom>
          <a:noFill/>
          <a:ln>
            <a:noFill/>
          </a:ln>
        </p:spPr>
        <p:txBody>
          <a:bodyPr spcFirstLastPara="1" wrap="square" lIns="91425" tIns="45700" rIns="91425" bIns="45700" anchor="t" anchorCtr="0">
            <a:noAutofit/>
          </a:bodyPr>
          <a:lstStyle/>
          <a:p>
            <a:pPr marL="358775" marR="0" lvl="0" indent="-358775" algn="just" rtl="0">
              <a:spcBef>
                <a:spcPts val="0"/>
              </a:spcBef>
              <a:spcAft>
                <a:spcPts val="0"/>
              </a:spcAft>
              <a:buClr>
                <a:schemeClr val="dk1"/>
              </a:buClr>
              <a:buSzPts val="2000"/>
              <a:buFont typeface="Calibri"/>
              <a:buAutoNum type="arabicPeriod" startAt="6"/>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Internal Environment</a:t>
            </a:r>
            <a:endParaRPr dirty="0">
              <a:latin typeface="Calibri Light" panose="020F0302020204030204" pitchFamily="34" charset="0"/>
              <a:cs typeface="Calibri Light" panose="020F0302020204030204" pitchFamily="34" charset="0"/>
            </a:endParaRPr>
          </a:p>
          <a:p>
            <a:pPr marL="622300" marR="0" lvl="0" indent="-266700" algn="just" rtl="0">
              <a:spcBef>
                <a:spcPts val="1200"/>
              </a:spcBef>
              <a:spcAft>
                <a:spcPts val="0"/>
              </a:spcAft>
              <a:buClr>
                <a:schemeClr val="dk1"/>
              </a:buClr>
              <a:buSzPts val="2000"/>
              <a:buFont typeface="Arial"/>
              <a:buNone/>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a)	Security</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 - The Department must strike a balance between maintaining order and safety while providing the best possible care to and upholding the basic human rights of incarcerated people.  COVID-19 puts stress on correctional facilities already operating with overstretched staff and resources and limited by regulations to preserve safety and order.  The Department ensure a balance between security concerns with providing necessary support and care.  With increased attention on preventing spread of the virus, there has been limited participation in rehabilitation and recreational activities, resulting in an increased need for supervision and management of inmates.  </a:t>
            </a:r>
            <a:endParaRPr dirty="0">
              <a:latin typeface="Calibri Light" panose="020F0302020204030204" pitchFamily="34" charset="0"/>
              <a:cs typeface="Calibri Light" panose="020F0302020204030204" pitchFamily="34" charset="0"/>
            </a:endParaRPr>
          </a:p>
          <a:p>
            <a:pPr marL="622300" marR="0" lvl="0" indent="-266700" algn="just" rtl="0">
              <a:spcBef>
                <a:spcPts val="1200"/>
              </a:spcBef>
              <a:spcAft>
                <a:spcPts val="0"/>
              </a:spcAft>
              <a:buClr>
                <a:schemeClr val="dk1"/>
              </a:buClr>
              <a:buSzPts val="2000"/>
              <a:buFont typeface="Arial"/>
              <a:buNone/>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b)</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 </a:t>
            </a:r>
            <a:r>
              <a:rPr lang="en-ZA" sz="2000" b="1" dirty="0">
                <a:solidFill>
                  <a:schemeClr val="dk1"/>
                </a:solidFill>
                <a:latin typeface="Calibri Light" panose="020F0302020204030204" pitchFamily="34" charset="0"/>
                <a:ea typeface="Calibri"/>
                <a:cs typeface="Calibri Light" panose="020F0302020204030204" pitchFamily="34" charset="0"/>
                <a:sym typeface="Calibri"/>
              </a:rPr>
              <a:t>Incarceration -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COVID-19 in South Africa has prompted the Department to evaluate the level of preparedness to prevent and control COVID-19.  Case management processes will continue to be implemented in line with relevant policies, however, the need for social distancing will mean that fewer offenders can be involved in case management activities and rehabilitation programmes at a time. COVID-19 has highlighted the need to automate modes of work to adequately record and track admissions and release information of custodial and non-custodial sentenced offenders.  This is also includes the automation of professional reports.</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525" name="Google Shape;525;p39"/>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9"/>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527" name="Google Shape;527;p39"/>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32</a:t>
            </a:fld>
            <a:endParaRPr sz="1500" b="1">
              <a:solidFill>
                <a:srgbClr val="888888"/>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0"/>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34" name="Google Shape;534;p40"/>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500">
                <a:solidFill>
                  <a:srgbClr val="888888"/>
                </a:solidFill>
                <a:latin typeface="Calibri"/>
                <a:ea typeface="Calibri"/>
                <a:cs typeface="Calibri"/>
                <a:sym typeface="Calibri"/>
              </a:rPr>
              <a:t>33</a:t>
            </a:fld>
            <a:endParaRPr sz="1500">
              <a:solidFill>
                <a:srgbClr val="888888"/>
              </a:solidFill>
              <a:latin typeface="Calibri"/>
              <a:ea typeface="Calibri"/>
              <a:cs typeface="Calibri"/>
              <a:sym typeface="Calibri"/>
            </a:endParaRPr>
          </a:p>
        </p:txBody>
      </p:sp>
      <p:sp>
        <p:nvSpPr>
          <p:cNvPr id="535" name="Google Shape;535;p40"/>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536" name="Google Shape;536;p40"/>
          <p:cNvSpPr txBox="1"/>
          <p:nvPr/>
        </p:nvSpPr>
        <p:spPr>
          <a:xfrm>
            <a:off x="178545" y="973494"/>
            <a:ext cx="11025530" cy="5240363"/>
          </a:xfrm>
          <a:prstGeom prst="rect">
            <a:avLst/>
          </a:prstGeom>
          <a:noFill/>
          <a:ln>
            <a:noFill/>
          </a:ln>
        </p:spPr>
        <p:txBody>
          <a:bodyPr spcFirstLastPara="1" wrap="square" lIns="91425" tIns="45700" rIns="91425" bIns="45700" anchor="t" anchorCtr="0">
            <a:noAutofit/>
          </a:bodyPr>
          <a:lstStyle/>
          <a:p>
            <a:pPr marL="358775" marR="0" lvl="0" indent="-358775" algn="just" rtl="0">
              <a:lnSpc>
                <a:spcPct val="110000"/>
              </a:lnSpc>
              <a:spcBef>
                <a:spcPts val="0"/>
              </a:spcBef>
              <a:spcAft>
                <a:spcPts val="0"/>
              </a:spcAft>
              <a:buClr>
                <a:schemeClr val="dk1"/>
              </a:buClr>
              <a:buSzPts val="2000"/>
              <a:buFont typeface="Calibri"/>
              <a:buAutoNum type="arabicPeriod" startAt="6"/>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Internal Environment</a:t>
            </a:r>
            <a:endParaRPr dirty="0">
              <a:latin typeface="Calibri Light" panose="020F0302020204030204" pitchFamily="34" charset="0"/>
              <a:cs typeface="Calibri Light" panose="020F0302020204030204" pitchFamily="34" charset="0"/>
            </a:endParaRPr>
          </a:p>
          <a:p>
            <a:pPr marL="812800" marR="0" lvl="0" indent="-457200" algn="just" rtl="0">
              <a:lnSpc>
                <a:spcPct val="110000"/>
              </a:lnSpc>
              <a:spcBef>
                <a:spcPts val="600"/>
              </a:spcBef>
              <a:spcAft>
                <a:spcPts val="0"/>
              </a:spcAft>
              <a:buClr>
                <a:schemeClr val="dk1"/>
              </a:buClr>
              <a:buSzPts val="2000"/>
              <a:buFont typeface="Arial"/>
              <a:buNone/>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c) 	Remand Detention -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number of remand detainees increased by 7.95% (i.e. from 51 410 to 55 497) from 01 April 2020 to 20 May 2020.  The pausing or slowing down of criminal justice processes during the COVID-19 national lockdown has resulted in more people being detained, postponement of cases of remand detainees, increasing levels of overcrowding within correctional facilities. </a:t>
            </a:r>
            <a:r>
              <a:rPr lang="en-ZA" sz="2000" b="1" dirty="0">
                <a:solidFill>
                  <a:schemeClr val="dk1"/>
                </a:solidFill>
                <a:latin typeface="Calibri Light" panose="020F0302020204030204" pitchFamily="34" charset="0"/>
                <a:ea typeface="Calibri"/>
                <a:cs typeface="Calibri Light" panose="020F0302020204030204" pitchFamily="34" charset="0"/>
                <a:sym typeface="Calibri"/>
              </a:rPr>
              <a:t>	</a:t>
            </a:r>
            <a:endParaRPr dirty="0">
              <a:latin typeface="Calibri Light" panose="020F0302020204030204" pitchFamily="34" charset="0"/>
              <a:cs typeface="Calibri Light" panose="020F0302020204030204" pitchFamily="34" charset="0"/>
            </a:endParaRPr>
          </a:p>
          <a:p>
            <a:pPr marL="812800" marR="0" lvl="0" indent="-457200" algn="just" rtl="0">
              <a:lnSpc>
                <a:spcPct val="110000"/>
              </a:lnSpc>
              <a:spcBef>
                <a:spcPts val="600"/>
              </a:spcBef>
              <a:spcAft>
                <a:spcPts val="0"/>
              </a:spcAft>
              <a:buClr>
                <a:schemeClr val="dk1"/>
              </a:buClr>
              <a:buSzPts val="2000"/>
              <a:buFont typeface="Arial"/>
              <a:buNone/>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d)	Rehabilitation –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Alignment to the COVID-19 Regulations by limiting offenders’ movements ceased all forms of group activities during level 4 and 5 of the lockdown (except for the Pre-release programme).  In adherence to the revised COVID-19 Standard Operating Procedures group sessions are reduced by at least 20% to ensure social distancing. Offenders registered at DCS Colleges will be required to be supported with the use of multi-modal and remote learning approaches. </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537" name="Google Shape;537;p40"/>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539" name="Google Shape;539;p40"/>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33</a:t>
            </a:fld>
            <a:endParaRPr sz="1500" b="1">
              <a:solidFill>
                <a:srgbClr val="888888"/>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1"/>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1"/>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46" name="Google Shape;546;p41"/>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500">
                <a:solidFill>
                  <a:srgbClr val="888888"/>
                </a:solidFill>
                <a:latin typeface="Calibri"/>
                <a:ea typeface="Calibri"/>
                <a:cs typeface="Calibri"/>
                <a:sym typeface="Calibri"/>
              </a:rPr>
              <a:t>34</a:t>
            </a:fld>
            <a:endParaRPr sz="1500">
              <a:solidFill>
                <a:srgbClr val="888888"/>
              </a:solidFill>
              <a:latin typeface="Calibri"/>
              <a:ea typeface="Calibri"/>
              <a:cs typeface="Calibri"/>
              <a:sym typeface="Calibri"/>
            </a:endParaRPr>
          </a:p>
        </p:txBody>
      </p:sp>
      <p:sp>
        <p:nvSpPr>
          <p:cNvPr id="547" name="Google Shape;547;p41"/>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548" name="Google Shape;548;p41"/>
          <p:cNvSpPr txBox="1"/>
          <p:nvPr/>
        </p:nvSpPr>
        <p:spPr>
          <a:xfrm>
            <a:off x="180204" y="938310"/>
            <a:ext cx="10727533" cy="5240363"/>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15000"/>
              </a:lnSpc>
              <a:spcBef>
                <a:spcPts val="0"/>
              </a:spcBef>
              <a:spcAft>
                <a:spcPts val="0"/>
              </a:spcAft>
              <a:buClr>
                <a:schemeClr val="dk1"/>
              </a:buClr>
              <a:buSzPts val="2000"/>
              <a:buFont typeface="Calibri"/>
              <a:buAutoNum type="arabicPeriod" startAt="6"/>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Internal Environment</a:t>
            </a:r>
            <a:endParaRPr dirty="0">
              <a:latin typeface="Calibri Light" panose="020F0302020204030204" pitchFamily="34" charset="0"/>
              <a:cs typeface="Calibri Light" panose="020F0302020204030204" pitchFamily="34" charset="0"/>
            </a:endParaRPr>
          </a:p>
          <a:p>
            <a:pPr marL="812800" marR="0" lvl="0" indent="-457200" algn="just" rtl="0">
              <a:spcBef>
                <a:spcPts val="600"/>
              </a:spcBef>
              <a:spcAft>
                <a:spcPts val="0"/>
              </a:spcAft>
              <a:buClr>
                <a:srgbClr val="000000"/>
              </a:buClr>
              <a:buSzPts val="2000"/>
              <a:buFont typeface="Calibri"/>
              <a:buAutoNum type="alphaLcParenR" startAt="4"/>
            </a:pPr>
            <a:r>
              <a:rPr lang="en-ZA" sz="2000" b="1" dirty="0">
                <a:solidFill>
                  <a:srgbClr val="000000"/>
                </a:solidFill>
                <a:latin typeface="Calibri Light" panose="020F0302020204030204" pitchFamily="34" charset="0"/>
                <a:ea typeface="Calibri"/>
                <a:cs typeface="Calibri Light" panose="020F0302020204030204" pitchFamily="34" charset="0"/>
                <a:sym typeface="Calibri"/>
              </a:rPr>
              <a:t>Social Reintegration </a:t>
            </a:r>
            <a:r>
              <a:rPr lang="en-ZA" sz="2000" dirty="0">
                <a:solidFill>
                  <a:srgbClr val="000000"/>
                </a:solidFill>
                <a:latin typeface="Calibri Light" panose="020F0302020204030204" pitchFamily="34" charset="0"/>
                <a:ea typeface="Calibri"/>
                <a:cs typeface="Calibri Light" panose="020F0302020204030204" pitchFamily="34" charset="0"/>
                <a:sym typeface="Calibri"/>
              </a:rPr>
              <a:t>– COVID-19 has reduced physical monitoring of offenders within the system of community corrections.  High risk offenders have been prioritised for physical monitoring while field calls are conducted for low and medium risk offenders.  Low risk and medium risk that are monitored remotely through telephones confirmed by locations and video of the surroundings.  In certain circumstances the police and other law enforcement agencies are requested for assistance.  The lack of physical monitoring does pose challenges particularly where probation officers are unable to fully verify the facts that have been provided.  The current crisis has accelerated the Department’s plans to increase monitoring through alternative means such as through the use of electronic monitoring. . </a:t>
            </a:r>
            <a:endParaRPr dirty="0">
              <a:latin typeface="Calibri Light" panose="020F0302020204030204" pitchFamily="34" charset="0"/>
              <a:cs typeface="Calibri Light" panose="020F0302020204030204" pitchFamily="34" charset="0"/>
            </a:endParaRPr>
          </a:p>
          <a:p>
            <a:pPr marL="355600" marR="0" lvl="0" indent="-355600" algn="just" rtl="0">
              <a:lnSpc>
                <a:spcPct val="115000"/>
              </a:lnSpc>
              <a:spcBef>
                <a:spcPts val="400"/>
              </a:spcBef>
              <a:spcAft>
                <a:spcPts val="0"/>
              </a:spcAft>
              <a:buClr>
                <a:schemeClr val="dk1"/>
              </a:buClr>
              <a:buSzPts val="2000"/>
              <a:buFont typeface="Arial"/>
              <a:buNone/>
            </a:pP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355600" marR="0" lvl="0" indent="-355600" algn="just" rtl="0">
              <a:lnSpc>
                <a:spcPct val="115000"/>
              </a:lnSpc>
              <a:spcBef>
                <a:spcPts val="400"/>
              </a:spcBef>
              <a:spcAft>
                <a:spcPts val="0"/>
              </a:spcAft>
              <a:buClr>
                <a:schemeClr val="dk1"/>
              </a:buClr>
              <a:buSzPts val="2000"/>
              <a:buFont typeface="Arial"/>
              <a:buNone/>
            </a:pP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355600" marR="0" lvl="0" indent="-355600" algn="just" rtl="0">
              <a:lnSpc>
                <a:spcPct val="115000"/>
              </a:lnSpc>
              <a:spcBef>
                <a:spcPts val="400"/>
              </a:spcBef>
              <a:spcAft>
                <a:spcPts val="0"/>
              </a:spcAft>
              <a:buClr>
                <a:schemeClr val="dk1"/>
              </a:buClr>
              <a:buSzPts val="2000"/>
              <a:buFont typeface="Arial"/>
              <a:buNone/>
            </a:pPr>
            <a:endParaRPr sz="2000"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549" name="Google Shape;549;p41"/>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1"/>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551" name="Google Shape;551;p41"/>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34</a:t>
            </a:fld>
            <a:endParaRPr sz="1500" b="1">
              <a:solidFill>
                <a:srgbClr val="888888"/>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2"/>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2"/>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58" name="Google Shape;558;p42"/>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500">
                <a:solidFill>
                  <a:srgbClr val="888888"/>
                </a:solidFill>
                <a:latin typeface="Calibri"/>
                <a:ea typeface="Calibri"/>
                <a:cs typeface="Calibri"/>
                <a:sym typeface="Calibri"/>
              </a:rPr>
              <a:t>35</a:t>
            </a:fld>
            <a:endParaRPr sz="1500">
              <a:solidFill>
                <a:srgbClr val="888888"/>
              </a:solidFill>
              <a:latin typeface="Calibri"/>
              <a:ea typeface="Calibri"/>
              <a:cs typeface="Calibri"/>
              <a:sym typeface="Calibri"/>
            </a:endParaRPr>
          </a:p>
        </p:txBody>
      </p:sp>
      <p:sp>
        <p:nvSpPr>
          <p:cNvPr id="559" name="Google Shape;559;p42"/>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560" name="Google Shape;560;p42"/>
          <p:cNvSpPr txBox="1"/>
          <p:nvPr/>
        </p:nvSpPr>
        <p:spPr>
          <a:xfrm>
            <a:off x="180204" y="938310"/>
            <a:ext cx="10727533" cy="5240363"/>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15000"/>
              </a:lnSpc>
              <a:spcBef>
                <a:spcPts val="0"/>
              </a:spcBef>
              <a:spcAft>
                <a:spcPts val="0"/>
              </a:spcAft>
              <a:buClr>
                <a:schemeClr val="dk1"/>
              </a:buClr>
              <a:buSzPts val="2000"/>
              <a:buFont typeface="Calibri"/>
              <a:buAutoNum type="arabicPeriod" startAt="6"/>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Internal Environment</a:t>
            </a:r>
            <a:endParaRPr dirty="0">
              <a:latin typeface="Calibri Light" panose="020F0302020204030204" pitchFamily="34" charset="0"/>
              <a:cs typeface="Calibri Light" panose="020F0302020204030204" pitchFamily="34" charset="0"/>
            </a:endParaRPr>
          </a:p>
          <a:p>
            <a:pPr marL="812800" marR="0" lvl="0" indent="-457200" algn="just" rtl="0">
              <a:lnSpc>
                <a:spcPct val="115000"/>
              </a:lnSpc>
              <a:spcBef>
                <a:spcPts val="400"/>
              </a:spcBef>
              <a:spcAft>
                <a:spcPts val="0"/>
              </a:spcAft>
              <a:buClr>
                <a:schemeClr val="dk1"/>
              </a:buClr>
              <a:buSzPts val="2000"/>
              <a:buFont typeface="Calibri"/>
              <a:buAutoNum type="alphaLcParenR" startAt="5"/>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Care -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In a confined environment such as the correctional facilities the spread of COVID-19 may be exacerbated by overcrowding and limited dedicated health care professionals, limited quarantine and isolation facilities, lack of laundry facilities and dedicated cleaning facilities for dishes used by inmates in the food service unit facilities as well as limited pharmaceutical facilities for ensuring timeous access and availability of medicines and other pharmaceutical supplies for the inmate population.  As an urgent intervention to effectively mitigate the impact of COVID-19 in the correctional facilities, the Department activated infection prevention control measures at all Management Areas including the sanitisation of reception areas, cells, offices, vehicles and ablution facilities. The Department has focused on increasing critical health human resources, equipping of the isolation and quarantine as well as inpatient facilities including the establishment of pharmaceutical facilities in Management Areas.  These will facilitate implementation of integrated comprehensive health care services to the inmate population and avert serious impacts of COVID-19 as well as facilitating the humane detention of inmates.</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355600" marR="0" lvl="0" indent="-355600" algn="just" rtl="0">
              <a:lnSpc>
                <a:spcPct val="115000"/>
              </a:lnSpc>
              <a:spcBef>
                <a:spcPts val="400"/>
              </a:spcBef>
              <a:spcAft>
                <a:spcPts val="0"/>
              </a:spcAft>
              <a:buClr>
                <a:schemeClr val="dk1"/>
              </a:buClr>
              <a:buSzPts val="2000"/>
              <a:buFont typeface="Arial"/>
              <a:buNone/>
            </a:pP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355600" marR="0" lvl="0" indent="-355600" algn="just" rtl="0">
              <a:lnSpc>
                <a:spcPct val="115000"/>
              </a:lnSpc>
              <a:spcBef>
                <a:spcPts val="400"/>
              </a:spcBef>
              <a:spcAft>
                <a:spcPts val="0"/>
              </a:spcAft>
              <a:buClr>
                <a:schemeClr val="dk1"/>
              </a:buClr>
              <a:buSzPts val="2000"/>
              <a:buFont typeface="Arial"/>
              <a:buNone/>
            </a:pP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355600" marR="0" lvl="0" indent="-355600" algn="just" rtl="0">
              <a:lnSpc>
                <a:spcPct val="115000"/>
              </a:lnSpc>
              <a:spcBef>
                <a:spcPts val="400"/>
              </a:spcBef>
              <a:spcAft>
                <a:spcPts val="0"/>
              </a:spcAft>
              <a:buClr>
                <a:schemeClr val="dk1"/>
              </a:buClr>
              <a:buSzPts val="2000"/>
              <a:buFont typeface="Arial"/>
              <a:buNone/>
            </a:pPr>
            <a:endParaRPr sz="2000"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561" name="Google Shape;561;p42"/>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2"/>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563" name="Google Shape;563;p42"/>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35</a:t>
            </a:fld>
            <a:endParaRPr sz="1500" b="1">
              <a:solidFill>
                <a:srgbClr val="888888"/>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43"/>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3"/>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70" name="Google Shape;570;p43"/>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36</a:t>
            </a:fld>
            <a:endParaRPr sz="1200" b="1">
              <a:solidFill>
                <a:srgbClr val="888888"/>
              </a:solidFill>
              <a:latin typeface="Calibri"/>
              <a:ea typeface="Calibri"/>
              <a:cs typeface="Calibri"/>
              <a:sym typeface="Calibri"/>
            </a:endParaRPr>
          </a:p>
        </p:txBody>
      </p:sp>
      <p:sp>
        <p:nvSpPr>
          <p:cNvPr id="571" name="Google Shape;571;p43"/>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572" name="Google Shape;572;p43"/>
          <p:cNvSpPr txBox="1"/>
          <p:nvPr/>
        </p:nvSpPr>
        <p:spPr>
          <a:xfrm>
            <a:off x="47372" y="988816"/>
            <a:ext cx="11483801" cy="5405463"/>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chemeClr val="dk1"/>
              </a:buClr>
              <a:buSzPts val="1900"/>
              <a:buFont typeface="Calibri"/>
              <a:buAutoNum type="arabicPeriod" startAt="6"/>
            </a:pPr>
            <a:r>
              <a:rPr lang="en-ZA" sz="1900" b="1" dirty="0">
                <a:solidFill>
                  <a:schemeClr val="dk1"/>
                </a:solidFill>
                <a:latin typeface="Calibri Light" panose="020F0302020204030204" pitchFamily="34" charset="0"/>
                <a:ea typeface="Calibri"/>
                <a:cs typeface="Calibri Light" panose="020F0302020204030204" pitchFamily="34" charset="0"/>
                <a:sym typeface="Calibri"/>
              </a:rPr>
              <a:t>Internal Environment</a:t>
            </a:r>
            <a:endParaRPr dirty="0">
              <a:latin typeface="Calibri Light" panose="020F0302020204030204" pitchFamily="34" charset="0"/>
              <a:cs typeface="Calibri Light" panose="020F0302020204030204" pitchFamily="34" charset="0"/>
            </a:endParaRPr>
          </a:p>
          <a:p>
            <a:pPr marL="755646" marR="0" lvl="1" indent="-355599" algn="just" rtl="0">
              <a:spcBef>
                <a:spcPts val="380"/>
              </a:spcBef>
              <a:spcAft>
                <a:spcPts val="0"/>
              </a:spcAft>
              <a:buClr>
                <a:schemeClr val="dk1"/>
              </a:buClr>
              <a:buSzPts val="1900"/>
              <a:buFont typeface="Calibri"/>
              <a:buAutoNum type="alphaLcParenR"/>
            </a:pPr>
            <a:r>
              <a:rPr lang="en-ZA" sz="19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Stakeholder management - </a:t>
            </a:r>
            <a:r>
              <a:rPr lang="en-ZA" sz="19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The centre centric strategy of the Department can only be realised through a web of strategic and practical partnerships with stakeholders in the sector to reduce overcrowding, rehabilitate inmates, reduce recidivism and assist ex-offenders with re-integration.  Since corrections is a multi-</a:t>
            </a:r>
            <a:r>
              <a:rPr lang="en-ZA" sz="1900" b="0" i="0" u="none" strike="noStrike" cap="none" dirty="0" err="1">
                <a:solidFill>
                  <a:schemeClr val="dk1"/>
                </a:solidFill>
                <a:latin typeface="Calibri Light" panose="020F0302020204030204" pitchFamily="34" charset="0"/>
                <a:ea typeface="Calibri"/>
                <a:cs typeface="Calibri Light" panose="020F0302020204030204" pitchFamily="34" charset="0"/>
                <a:sym typeface="Calibri"/>
              </a:rPr>
              <a:t>sectoral</a:t>
            </a:r>
            <a:r>
              <a:rPr lang="en-ZA" sz="19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 and community driven process, the Department will enhance existing strategic partnerships and establish new partnerships with government departments, business sector civil society organizations, non-profit organisations and tertiary to advance its projects and programmes. The partnership with the Department of Health takes note of the realities that exist within correctional facilities and through a range of collaborative measures aims to ensure the health and wellbeing of inmates whilst they are in the State’s </a:t>
            </a:r>
            <a:r>
              <a:rPr lang="en-ZA" sz="1900" b="0" i="0" u="none" strike="noStrike" cap="none" dirty="0" err="1">
                <a:solidFill>
                  <a:schemeClr val="dk1"/>
                </a:solidFill>
                <a:latin typeface="Calibri Light" panose="020F0302020204030204" pitchFamily="34" charset="0"/>
                <a:ea typeface="Calibri"/>
                <a:cs typeface="Calibri Light" panose="020F0302020204030204" pitchFamily="34" charset="0"/>
                <a:sym typeface="Calibri"/>
              </a:rPr>
              <a:t>care,as</a:t>
            </a:r>
            <a:r>
              <a:rPr lang="en-ZA" sz="19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 well as officials.  </a:t>
            </a:r>
            <a:endParaRPr dirty="0">
              <a:latin typeface="Calibri Light" panose="020F0302020204030204" pitchFamily="34" charset="0"/>
              <a:cs typeface="Calibri Light" panose="020F0302020204030204" pitchFamily="34" charset="0"/>
            </a:endParaRPr>
          </a:p>
          <a:p>
            <a:pPr marL="755646" marR="0" lvl="1" indent="-355599" algn="just" rtl="0">
              <a:spcBef>
                <a:spcPts val="980"/>
              </a:spcBef>
              <a:spcAft>
                <a:spcPts val="0"/>
              </a:spcAft>
              <a:buClr>
                <a:schemeClr val="dk1"/>
              </a:buClr>
              <a:buSzPts val="1900"/>
              <a:buFont typeface="Calibri"/>
              <a:buAutoNum type="alphaLcParenR"/>
            </a:pPr>
            <a:r>
              <a:rPr lang="en-ZA" sz="19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Organisational environment </a:t>
            </a:r>
            <a:r>
              <a:rPr lang="en-ZA" sz="19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 COVID-19 created arguably the largest collective shift in social activity and working practices.  The Department will continuously assess risk control measures to take into consideration the concerns, safety and well-being of officials and those under its care.  Social distancing is an important consideration and as such maintaining a healthy workforce has become an important mechanism in the fight against the spread of COVID-19.  The Department will make repeated applications of a combination of the tools to keep dealing with the virus. The Department will increase its focus to recruiting health care professionals in order to effectively respond to the changing environment.</a:t>
            </a:r>
            <a:endParaRPr dirty="0">
              <a:latin typeface="Calibri Light" panose="020F0302020204030204" pitchFamily="34" charset="0"/>
              <a:cs typeface="Calibri Light" panose="020F0302020204030204" pitchFamily="34" charset="0"/>
            </a:endParaRPr>
          </a:p>
        </p:txBody>
      </p:sp>
      <p:sp>
        <p:nvSpPr>
          <p:cNvPr id="573" name="Google Shape;573;p43"/>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3"/>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575" name="Google Shape;575;p43"/>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36</a:t>
            </a:fld>
            <a:endParaRPr sz="1500" b="1">
              <a:solidFill>
                <a:srgbClr val="888888"/>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4"/>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4"/>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82" name="Google Shape;582;p44"/>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37</a:t>
            </a:fld>
            <a:endParaRPr sz="1200" b="1">
              <a:solidFill>
                <a:srgbClr val="888888"/>
              </a:solidFill>
              <a:latin typeface="Calibri"/>
              <a:ea typeface="Calibri"/>
              <a:cs typeface="Calibri"/>
              <a:sym typeface="Calibri"/>
            </a:endParaRPr>
          </a:p>
        </p:txBody>
      </p:sp>
      <p:sp>
        <p:nvSpPr>
          <p:cNvPr id="583" name="Google Shape;583;p44"/>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584" name="Google Shape;584;p44"/>
          <p:cNvSpPr txBox="1"/>
          <p:nvPr/>
        </p:nvSpPr>
        <p:spPr>
          <a:xfrm>
            <a:off x="352734" y="964332"/>
            <a:ext cx="10809506" cy="4896544"/>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chemeClr val="dk1"/>
              </a:buClr>
              <a:buSzPts val="2000"/>
              <a:buFont typeface="Calibri"/>
              <a:buAutoNum type="alphaLcParenR" startAt="3"/>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Status of women, youth and persons with disabilities -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Department recognises the importance of ensuring that there is an overall strategy which highlights the importance of managing a diverse, multiracial and multicultural workforce for the purposes of ensuring the maximum utilisation of human capital.  The appointment of designated groups will help create a more diverse workforce which holds social and economic benefits for the country. Persons with disabilities recorded 60 (0.19%) in 1999 to 294 (0.77%) in March 2019, there has been a 3% increase in female representation (in SMS positions) between March 2017 to March 2019.  The Recruitment, Selection and Employment Equity policies encourage the appointment and promotion of designated groups in positions where they will be able to participate meaningfully. </a:t>
            </a:r>
            <a:endParaRPr dirty="0">
              <a:latin typeface="Calibri Light" panose="020F0302020204030204" pitchFamily="34" charset="0"/>
              <a:cs typeface="Calibri Light" panose="020F0302020204030204" pitchFamily="34" charset="0"/>
            </a:endParaRPr>
          </a:p>
          <a:p>
            <a:pPr marL="457200" marR="0" lvl="0" indent="-457200" algn="just" rtl="0">
              <a:spcBef>
                <a:spcPts val="1200"/>
              </a:spcBef>
              <a:spcAft>
                <a:spcPts val="0"/>
              </a:spcAft>
              <a:buClr>
                <a:schemeClr val="dk1"/>
              </a:buClr>
              <a:buSzPts val="2000"/>
              <a:buFont typeface="Calibri"/>
              <a:buAutoNum type="alphaLcParenR" startAt="3"/>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Information Technology -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COVID-19, a pandemic which has locked down not only countries but the world economy at large, has magnified the prominence of technology.  Some of the behaviours learnt during the COVID-19 crisis will become second-nature, as social distancing rules stay in place for a protracted period.  In the long-term, the lessons learned from this temporary crisis presents an opportunity for the Department to create a more resilient workforce, with a focus on employee health and well-being enabled through a new perspective on the digital workplace. The adoption of new technologies in the Department would ensure that in the event of another crisis or pandemic, “business-as-usual” is next to not being disrupted at all. </a:t>
            </a:r>
            <a:endParaRPr sz="1800" dirty="0">
              <a:solidFill>
                <a:srgbClr val="FF0000"/>
              </a:solidFill>
              <a:latin typeface="Calibri Light" panose="020F0302020204030204" pitchFamily="34" charset="0"/>
              <a:ea typeface="Calibri"/>
              <a:cs typeface="Calibri Light" panose="020F0302020204030204" pitchFamily="34" charset="0"/>
              <a:sym typeface="Calibri"/>
            </a:endParaRPr>
          </a:p>
        </p:txBody>
      </p:sp>
      <p:sp>
        <p:nvSpPr>
          <p:cNvPr id="585" name="Google Shape;585;p44"/>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4"/>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587" name="Google Shape;587;p44"/>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37</a:t>
            </a:fld>
            <a:endParaRPr sz="1500" b="1">
              <a:solidFill>
                <a:srgbClr val="888888"/>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5"/>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5"/>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594" name="Google Shape;594;p45"/>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38</a:t>
            </a:fld>
            <a:endParaRPr sz="1200" b="1">
              <a:solidFill>
                <a:srgbClr val="888888"/>
              </a:solidFill>
              <a:latin typeface="Calibri"/>
              <a:ea typeface="Calibri"/>
              <a:cs typeface="Calibri"/>
              <a:sym typeface="Calibri"/>
            </a:endParaRPr>
          </a:p>
        </p:txBody>
      </p:sp>
      <p:sp>
        <p:nvSpPr>
          <p:cNvPr id="595" name="Google Shape;595;p45"/>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596" name="Google Shape;596;p45"/>
          <p:cNvSpPr txBox="1"/>
          <p:nvPr/>
        </p:nvSpPr>
        <p:spPr>
          <a:xfrm>
            <a:off x="394569" y="1053529"/>
            <a:ext cx="10873208" cy="5302057"/>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15000"/>
              </a:lnSpc>
              <a:spcBef>
                <a:spcPts val="0"/>
              </a:spcBef>
              <a:spcAft>
                <a:spcPts val="0"/>
              </a:spcAft>
              <a:buClr>
                <a:schemeClr val="dk1"/>
              </a:buClr>
              <a:buSzPts val="2000"/>
              <a:buFont typeface="Arial"/>
              <a:buAutoNum type="alphaLcParenR" startAt="5"/>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Resource considerations -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COVID-19 crisis, which has seen global food chains disrupted, highlights the importance of local food production and consumption.  To limit the spread of the COVID-19, countries have taken measures to restrict flows of goods, capital, and labour. The phrase self-sufficient corrections from an economic perspective represents a corrections system, which operates with the primary goal of reducing the cost of doing business, generating revenue through offender labour, assist in making communities more sustainable, helping offenders reintegrate into society in a productive and meaningful way and ultimately ensure that the environment is preserved. </a:t>
            </a:r>
            <a:endParaRPr dirty="0">
              <a:latin typeface="Calibri Light" panose="020F0302020204030204" pitchFamily="34" charset="0"/>
              <a:cs typeface="Calibri Light" panose="020F0302020204030204" pitchFamily="34" charset="0"/>
            </a:endParaRPr>
          </a:p>
          <a:p>
            <a:pPr marL="457200" marR="0" lvl="0" indent="-457200" algn="just" rtl="0">
              <a:lnSpc>
                <a:spcPct val="115000"/>
              </a:lnSpc>
              <a:spcBef>
                <a:spcPts val="1800"/>
              </a:spcBef>
              <a:spcAft>
                <a:spcPts val="0"/>
              </a:spcAft>
              <a:buClr>
                <a:schemeClr val="dk1"/>
              </a:buClr>
              <a:buSzPts val="2000"/>
              <a:buFont typeface="Arial"/>
              <a:buAutoNum type="alphaLcParenR" startAt="5"/>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Status of compliance to the BBBEE Act -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repercussions of COVID-19 outbreak will still be felt for years to come and despite the unprecedented steps and cumulative efforts undertaken by government, businesses and individuals to stem its growth, the virus continues to rampage across the country, causing loss of life and hitting businesses across industries and verticals. With such dramatic volatility in supply and demand, the Department will work closely with its suppliers on potential contingency plans to optimize the price of their services while managing their payables.  </a:t>
            </a:r>
            <a:endParaRPr sz="1800" dirty="0">
              <a:solidFill>
                <a:srgbClr val="000000"/>
              </a:solidFill>
              <a:latin typeface="Calibri Light" panose="020F0302020204030204" pitchFamily="34" charset="0"/>
              <a:ea typeface="Calibri"/>
              <a:cs typeface="Calibri Light" panose="020F0302020204030204" pitchFamily="34" charset="0"/>
              <a:sym typeface="Calibri"/>
            </a:endParaRPr>
          </a:p>
        </p:txBody>
      </p:sp>
      <p:sp>
        <p:nvSpPr>
          <p:cNvPr id="597" name="Google Shape;597;p45"/>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5"/>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599" name="Google Shape;599;p45"/>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38</a:t>
            </a:fld>
            <a:endParaRPr sz="1500" b="1">
              <a:solidFill>
                <a:srgbClr val="888888"/>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6"/>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6"/>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06" name="Google Shape;606;p46"/>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39</a:t>
            </a:fld>
            <a:endParaRPr sz="1200" b="1">
              <a:solidFill>
                <a:srgbClr val="888888"/>
              </a:solidFill>
              <a:latin typeface="Calibri"/>
              <a:ea typeface="Calibri"/>
              <a:cs typeface="Calibri"/>
              <a:sym typeface="Calibri"/>
            </a:endParaRPr>
          </a:p>
        </p:txBody>
      </p:sp>
      <p:sp>
        <p:nvSpPr>
          <p:cNvPr id="607" name="Google Shape;607;p46"/>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SITUATIONAL ANALYSIS</a:t>
            </a:r>
            <a:endParaRPr/>
          </a:p>
        </p:txBody>
      </p:sp>
      <p:sp>
        <p:nvSpPr>
          <p:cNvPr id="608" name="Google Shape;608;p46"/>
          <p:cNvSpPr txBox="1"/>
          <p:nvPr/>
        </p:nvSpPr>
        <p:spPr>
          <a:xfrm>
            <a:off x="394569" y="909163"/>
            <a:ext cx="6006231" cy="4648200"/>
          </a:xfrm>
          <a:prstGeom prst="rect">
            <a:avLst/>
          </a:prstGeom>
          <a:noFill/>
          <a:ln>
            <a:noFill/>
          </a:ln>
        </p:spPr>
        <p:txBody>
          <a:bodyPr spcFirstLastPara="1" wrap="square" lIns="91425" tIns="45700" rIns="91425" bIns="45700" anchor="t" anchorCtr="0">
            <a:noAutofit/>
          </a:bodyPr>
          <a:lstStyle/>
          <a:p>
            <a:pPr marL="355600" marR="0" lvl="0" indent="-355600" algn="just" rtl="0">
              <a:spcBef>
                <a:spcPts val="0"/>
              </a:spcBef>
              <a:spcAft>
                <a:spcPts val="0"/>
              </a:spcAft>
              <a:buClr>
                <a:schemeClr val="dk1"/>
              </a:buClr>
              <a:buSzPts val="2000"/>
              <a:buFont typeface="Arial"/>
              <a:buNone/>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g)	Infrastructure Plans -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pace of infrastructure projects has slowed down due to the outbreak of COVID-19. The infrastructure programme of the Department will concomitantly be affected due to delays in the supply of construction materials and workforce shortages.  This will require careful management of infrastructure projects by implementing agents. Priority will be given to maintenance services that will be executed using offender labour and where there are fewer external dependencies.  As part of the COVID-19 response plan the Department has made provision for isolation and quarantine facilities within designated correctional centres in order to prevent the spread of the virus into densely populated areas of the centres.  This was done either through the conversion of facilities or through the procurement of additional temporary quarantine compounds. </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just" rtl="0">
              <a:spcBef>
                <a:spcPts val="400"/>
              </a:spcBef>
              <a:spcAft>
                <a:spcPts val="0"/>
              </a:spcAft>
              <a:buClr>
                <a:schemeClr val="dk1"/>
              </a:buClr>
              <a:buSzPts val="2000"/>
              <a:buFont typeface="Arial"/>
              <a:buNone/>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 </a:t>
            </a:r>
            <a:endParaRPr sz="1800" dirty="0">
              <a:solidFill>
                <a:srgbClr val="FF0000"/>
              </a:solidFill>
              <a:latin typeface="Calibri Light" panose="020F0302020204030204" pitchFamily="34" charset="0"/>
              <a:ea typeface="Calibri"/>
              <a:cs typeface="Calibri Light" panose="020F0302020204030204" pitchFamily="34" charset="0"/>
              <a:sym typeface="Calibri"/>
            </a:endParaRPr>
          </a:p>
        </p:txBody>
      </p:sp>
      <p:sp>
        <p:nvSpPr>
          <p:cNvPr id="609" name="Google Shape;609;p46"/>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6"/>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611" name="Google Shape;611;p46"/>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39</a:t>
            </a:fld>
            <a:endParaRPr sz="1500" b="1">
              <a:solidFill>
                <a:srgbClr val="888888"/>
              </a:solidFill>
            </a:endParaRPr>
          </a:p>
        </p:txBody>
      </p:sp>
      <p:graphicFrame>
        <p:nvGraphicFramePr>
          <p:cNvPr id="11" name="Chart 10"/>
          <p:cNvGraphicFramePr>
            <a:graphicFrameLocks/>
          </p:cNvGraphicFramePr>
          <p:nvPr>
            <p:extLst>
              <p:ext uri="{D42A27DB-BD31-4B8C-83A1-F6EECF244321}">
                <p14:modId xmlns:p14="http://schemas.microsoft.com/office/powerpoint/2010/main" val="682427997"/>
              </p:ext>
            </p:extLst>
          </p:nvPr>
        </p:nvGraphicFramePr>
        <p:xfrm>
          <a:off x="6567695" y="1074094"/>
          <a:ext cx="4735043" cy="50627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1"/>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endParaRPr/>
          </a:p>
        </p:txBody>
      </p:sp>
      <p:sp>
        <p:nvSpPr>
          <p:cNvPr id="111" name="Google Shape;111;p11"/>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buSzPts val="1800"/>
              <a:buFont typeface="Calibri"/>
              <a:buNone/>
            </a:pPr>
            <a:endParaRPr sz="1800">
              <a:latin typeface="Calibri"/>
              <a:ea typeface="Calibri"/>
              <a:cs typeface="Calibri"/>
              <a:sym typeface="Calibri"/>
            </a:endParaRPr>
          </a:p>
        </p:txBody>
      </p:sp>
      <p:sp>
        <p:nvSpPr>
          <p:cNvPr id="112" name="Google Shape;112;p11"/>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endParaRPr/>
          </a:p>
        </p:txBody>
      </p:sp>
      <p:sp>
        <p:nvSpPr>
          <p:cNvPr id="113" name="Google Shape;113;p11"/>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algn="ctr">
              <a:buSzPts val="1800"/>
              <a:buFont typeface="Calibri"/>
              <a:buNone/>
            </a:pPr>
            <a:r>
              <a:rPr lang="en-ZA" sz="1800">
                <a:latin typeface="Calibri"/>
                <a:ea typeface="Calibri"/>
                <a:cs typeface="Calibri"/>
                <a:sym typeface="Calibri"/>
              </a:rPr>
              <a:t>Department of Correctional Services </a:t>
            </a:r>
            <a:r>
              <a:rPr lang="en-ZA" sz="1800">
                <a:latin typeface="Times New Roman"/>
                <a:ea typeface="Times New Roman"/>
                <a:cs typeface="Times New Roman"/>
                <a:sym typeface="Times New Roman"/>
              </a:rPr>
              <a:t>▐ </a:t>
            </a:r>
            <a:r>
              <a:rPr lang="en-ZA" sz="1800">
                <a:latin typeface="Calibri"/>
                <a:ea typeface="Calibri"/>
                <a:cs typeface="Calibri"/>
                <a:sym typeface="Calibri"/>
              </a:rPr>
              <a:t>5 Year Revised Strategic Plan (2020-25)</a:t>
            </a:r>
            <a:endParaRPr sz="1800">
              <a:latin typeface="Calibri"/>
              <a:ea typeface="Calibri"/>
              <a:cs typeface="Calibri"/>
              <a:sym typeface="Calibri"/>
            </a:endParaRPr>
          </a:p>
        </p:txBody>
      </p:sp>
      <p:sp>
        <p:nvSpPr>
          <p:cNvPr id="114" name="Google Shape;114;p11"/>
          <p:cNvSpPr txBox="1">
            <a:spLocks noGrp="1"/>
          </p:cNvSpPr>
          <p:nvPr>
            <p:ph type="title"/>
          </p:nvPr>
        </p:nvSpPr>
        <p:spPr>
          <a:xfrm>
            <a:off x="627892" y="2309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INTRODUCTION</a:t>
            </a:r>
            <a:endParaRPr sz="2000"/>
          </a:p>
        </p:txBody>
      </p:sp>
      <p:sp>
        <p:nvSpPr>
          <p:cNvPr id="115" name="Google Shape;115;p11"/>
          <p:cNvSpPr txBox="1"/>
          <p:nvPr/>
        </p:nvSpPr>
        <p:spPr>
          <a:xfrm>
            <a:off x="208442" y="1057131"/>
            <a:ext cx="11002251" cy="5256933"/>
          </a:xfrm>
          <a:prstGeom prst="rect">
            <a:avLst/>
          </a:prstGeom>
          <a:noFill/>
          <a:ln>
            <a:noFill/>
          </a:ln>
        </p:spPr>
        <p:txBody>
          <a:bodyPr spcFirstLastPara="1" wrap="square" lIns="91425" tIns="45700" rIns="91425" bIns="45700" anchor="t" anchorCtr="0">
            <a:noAutofit/>
          </a:bodyPr>
          <a:lstStyle/>
          <a:p>
            <a:pPr marL="342897" indent="-342897" algn="just">
              <a:buSzPts val="2000"/>
              <a:buFont typeface="Arial"/>
              <a:buChar char="•"/>
            </a:pPr>
            <a:r>
              <a:rPr lang="en-ZA" sz="2000" dirty="0">
                <a:latin typeface="Calibri Light" panose="020F0302020204030204" pitchFamily="34" charset="0"/>
                <a:ea typeface="Calibri"/>
                <a:cs typeface="Calibri Light" panose="020F0302020204030204" pitchFamily="34" charset="0"/>
                <a:sym typeface="Calibri"/>
              </a:rPr>
              <a:t>On 20 May 2020 the DPME issued Circular 02 of 2020 informing national and provincial institutions to revise and re-table their 2020/21 APPs and 2020-25 SPs (where required)  in response to the impact of the national state of disaster and in alignment to the 2020/21 special adjusted budget.</a:t>
            </a:r>
            <a:endParaRPr dirty="0">
              <a:latin typeface="Calibri Light" panose="020F0302020204030204" pitchFamily="34" charset="0"/>
              <a:cs typeface="Calibri Light" panose="020F0302020204030204" pitchFamily="34" charset="0"/>
            </a:endParaRPr>
          </a:p>
          <a:p>
            <a:pPr marL="342897" indent="-342897" algn="just">
              <a:spcBef>
                <a:spcPts val="800"/>
              </a:spcBef>
              <a:buSzPts val="2000"/>
              <a:buFont typeface="Arial"/>
              <a:buChar char="•"/>
            </a:pPr>
            <a:r>
              <a:rPr lang="en-ZA" sz="2000" dirty="0">
                <a:latin typeface="Calibri Light" panose="020F0302020204030204" pitchFamily="34" charset="0"/>
                <a:ea typeface="Calibri"/>
                <a:cs typeface="Calibri Light" panose="020F0302020204030204" pitchFamily="34" charset="0"/>
                <a:sym typeface="Calibri"/>
              </a:rPr>
              <a:t>Changes to the SP and APP respond to the COVID-19 pandemic and budget adjustments.  This includes the upward/ downward adjustment of targets and the inclusion of new indicators that take into consideration the implications of COVID-19 on the Department.</a:t>
            </a:r>
            <a:endParaRPr sz="2000" dirty="0">
              <a:latin typeface="Calibri Light" panose="020F0302020204030204" pitchFamily="34" charset="0"/>
              <a:ea typeface="Calibri"/>
              <a:cs typeface="Calibri Light" panose="020F0302020204030204" pitchFamily="34" charset="0"/>
              <a:sym typeface="Calibri"/>
            </a:endParaRPr>
          </a:p>
          <a:p>
            <a:pPr marL="342897" indent="-342897" algn="just">
              <a:spcBef>
                <a:spcPts val="800"/>
              </a:spcBef>
              <a:buSzPts val="2000"/>
              <a:buFont typeface="Arial"/>
              <a:buChar char="•"/>
            </a:pPr>
            <a:r>
              <a:rPr lang="en-ZA" sz="2000" dirty="0">
                <a:latin typeface="Calibri Light" panose="020F0302020204030204" pitchFamily="34" charset="0"/>
                <a:ea typeface="Calibri"/>
                <a:cs typeface="Calibri Light" panose="020F0302020204030204" pitchFamily="34" charset="0"/>
                <a:sym typeface="Calibri"/>
              </a:rPr>
              <a:t>The implementation of the revised SP and APP will be subject to audit by AGSA and public oversight in Parliament.</a:t>
            </a:r>
            <a:endParaRPr dirty="0">
              <a:latin typeface="Calibri Light" panose="020F0302020204030204" pitchFamily="34" charset="0"/>
              <a:cs typeface="Calibri Light" panose="020F0302020204030204" pitchFamily="34" charset="0"/>
            </a:endParaRPr>
          </a:p>
          <a:p>
            <a:pPr marL="342897" indent="-342897" algn="just">
              <a:spcBef>
                <a:spcPts val="800"/>
              </a:spcBef>
              <a:buSzPts val="2000"/>
              <a:buFont typeface="Arial"/>
              <a:buChar char="•"/>
            </a:pPr>
            <a:r>
              <a:rPr lang="en-ZA" sz="2000" dirty="0">
                <a:latin typeface="Calibri Light" panose="020F0302020204030204" pitchFamily="34" charset="0"/>
                <a:ea typeface="Calibri"/>
                <a:cs typeface="Calibri Light" panose="020F0302020204030204" pitchFamily="34" charset="0"/>
                <a:sym typeface="Calibri"/>
              </a:rPr>
              <a:t>The strategic planning process of the Department was subsequently extended to include a scenario analysis as a critical planning tool in this time of uncertainty.  The </a:t>
            </a:r>
            <a:r>
              <a:rPr lang="en-US" sz="2000" dirty="0">
                <a:latin typeface="Calibri Light" panose="020F0302020204030204" pitchFamily="34" charset="0"/>
                <a:ea typeface="Calibri"/>
                <a:cs typeface="Calibri Light" panose="020F0302020204030204" pitchFamily="34" charset="0"/>
                <a:sym typeface="Calibri"/>
              </a:rPr>
              <a:t>scenarios raise questions, challenge thinking and help make decisions on the strategy and underlying assumptions.</a:t>
            </a:r>
          </a:p>
          <a:p>
            <a:pPr marL="342897" indent="-342897" algn="just">
              <a:spcBef>
                <a:spcPts val="800"/>
              </a:spcBef>
              <a:buSzPts val="2000"/>
              <a:buFont typeface="Arial"/>
              <a:buChar char="•"/>
            </a:pPr>
            <a:r>
              <a:rPr lang="en-ZA" sz="2000" dirty="0">
                <a:latin typeface="Calibri Light" panose="020F0302020204030204" pitchFamily="34" charset="0"/>
                <a:ea typeface="Calibri"/>
                <a:cs typeface="Calibri Light" panose="020F0302020204030204" pitchFamily="34" charset="0"/>
                <a:sym typeface="Calibri"/>
              </a:rPr>
              <a:t>The Department has considered the current limitations and alternative modes of delivery for the short and medium to implement the Revised SP and Revised APP.</a:t>
            </a:r>
          </a:p>
          <a:p>
            <a:pPr marL="342897" indent="-342897" algn="just">
              <a:spcBef>
                <a:spcPts val="800"/>
              </a:spcBef>
              <a:buSzPts val="2000"/>
              <a:buFont typeface="Arial"/>
              <a:buChar char="•"/>
            </a:pPr>
            <a:r>
              <a:rPr lang="en-ZA" sz="2000" dirty="0">
                <a:latin typeface="Calibri Light" panose="020F0302020204030204" pitchFamily="34" charset="0"/>
                <a:cs typeface="Calibri Light" panose="020F0302020204030204" pitchFamily="34" charset="0"/>
                <a:sym typeface="Calibri"/>
              </a:rPr>
              <a:t>Internally, the Department has also reviewed its Annual Operational Plans to respond to the changes required in the operating environment for continued service delivery.</a:t>
            </a:r>
            <a:endParaRPr dirty="0">
              <a:latin typeface="Calibri Light" panose="020F0302020204030204" pitchFamily="34" charset="0"/>
              <a:cs typeface="Calibri Light" panose="020F0302020204030204" pitchFamily="34" charset="0"/>
            </a:endParaRPr>
          </a:p>
          <a:p>
            <a:pPr marL="342897" indent="-215897" algn="just">
              <a:spcBef>
                <a:spcPts val="800"/>
              </a:spcBef>
              <a:buSzPts val="2000"/>
            </a:pPr>
            <a:endParaRPr sz="2000" dirty="0">
              <a:latin typeface="Calibri Light" panose="020F0302020204030204" pitchFamily="34" charset="0"/>
              <a:ea typeface="Calibri"/>
              <a:cs typeface="Calibri Light" panose="020F0302020204030204" pitchFamily="34" charset="0"/>
              <a:sym typeface="Calibri"/>
            </a:endParaRPr>
          </a:p>
          <a:p>
            <a:pPr marL="342897" indent="-215897" algn="just">
              <a:spcBef>
                <a:spcPts val="800"/>
              </a:spcBef>
              <a:buSzPts val="2000"/>
            </a:pPr>
            <a:endParaRPr sz="2000" dirty="0">
              <a:latin typeface="Calibri Light" panose="020F0302020204030204" pitchFamily="34" charset="0"/>
              <a:ea typeface="Calibri"/>
              <a:cs typeface="Calibri Light" panose="020F0302020204030204" pitchFamily="34" charset="0"/>
              <a:sym typeface="Calibri"/>
            </a:endParaRPr>
          </a:p>
          <a:p>
            <a:pPr marL="342897" indent="-215897" algn="just">
              <a:spcBef>
                <a:spcPts val="400"/>
              </a:spcBef>
              <a:buSzPts val="2000"/>
            </a:pPr>
            <a:endParaRPr sz="2000" dirty="0">
              <a:latin typeface="Calibri Light" panose="020F0302020204030204" pitchFamily="34" charset="0"/>
              <a:ea typeface="Calibri"/>
              <a:cs typeface="Calibri Light" panose="020F0302020204030204" pitchFamily="34" charset="0"/>
              <a:sym typeface="Calibri"/>
            </a:endParaRPr>
          </a:p>
          <a:p>
            <a:pPr algn="just">
              <a:spcBef>
                <a:spcPts val="400"/>
              </a:spcBef>
              <a:buSzPts val="2000"/>
            </a:pPr>
            <a:endParaRPr sz="2000" dirty="0">
              <a:solidFill>
                <a:srgbClr val="FF0000"/>
              </a:solidFill>
              <a:latin typeface="Calibri Light" panose="020F0302020204030204" pitchFamily="34" charset="0"/>
              <a:ea typeface="Calibri"/>
              <a:cs typeface="Calibri Light" panose="020F0302020204030204" pitchFamily="34" charset="0"/>
              <a:sym typeface="Calibri"/>
            </a:endParaRPr>
          </a:p>
        </p:txBody>
      </p:sp>
      <p:sp>
        <p:nvSpPr>
          <p:cNvPr id="116" name="Google Shape;116;p11"/>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4</a:t>
            </a:fld>
            <a:endParaRPr sz="1500" b="1"/>
          </a:p>
        </p:txBody>
      </p:sp>
    </p:spTree>
    <p:extLst>
      <p:ext uri="{BB962C8B-B14F-4D97-AF65-F5344CB8AC3E}">
        <p14:creationId xmlns:p14="http://schemas.microsoft.com/office/powerpoint/2010/main" val="3497726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4E0B2"/>
        </a:solidFill>
        <a:effectLst/>
      </p:bgPr>
    </p:bg>
    <p:spTree>
      <p:nvGrpSpPr>
        <p:cNvPr id="1" name="Shape 616"/>
        <p:cNvGrpSpPr/>
        <p:nvPr/>
      </p:nvGrpSpPr>
      <p:grpSpPr>
        <a:xfrm>
          <a:off x="0" y="0"/>
          <a:ext cx="0" cy="0"/>
          <a:chOff x="0" y="0"/>
          <a:chExt cx="0" cy="0"/>
        </a:xfrm>
      </p:grpSpPr>
      <p:sp>
        <p:nvSpPr>
          <p:cNvPr id="617" name="Google Shape;617;p47"/>
          <p:cNvSpPr txBox="1">
            <a:spLocks noGrp="1"/>
          </p:cNvSpPr>
          <p:nvPr>
            <p:ph type="sldNum" idx="12"/>
          </p:nvPr>
        </p:nvSpPr>
        <p:spPr>
          <a:xfrm>
            <a:off x="8185676" y="6357824"/>
            <a:ext cx="2607826" cy="365210"/>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a:solidFill>
                  <a:srgbClr val="888888"/>
                </a:solidFill>
              </a:rPr>
              <a:t>40</a:t>
            </a:fld>
            <a:endParaRPr>
              <a:solidFill>
                <a:srgbClr val="888888"/>
              </a:solidFill>
            </a:endParaRPr>
          </a:p>
        </p:txBody>
      </p:sp>
      <p:sp>
        <p:nvSpPr>
          <p:cNvPr id="618" name="Google Shape;618;p47"/>
          <p:cNvSpPr/>
          <p:nvPr/>
        </p:nvSpPr>
        <p:spPr>
          <a:xfrm>
            <a:off x="-76200" y="1422400"/>
            <a:ext cx="5842000" cy="5435600"/>
          </a:xfrm>
          <a:custGeom>
            <a:avLst/>
            <a:gdLst/>
            <a:ahLst/>
            <a:cxnLst/>
            <a:rect l="l" t="t" r="r" b="b"/>
            <a:pathLst>
              <a:path w="5842000" h="5435600" extrusionOk="0">
                <a:moveTo>
                  <a:pt x="5842000" y="5435600"/>
                </a:moveTo>
                <a:lnTo>
                  <a:pt x="50800" y="5410200"/>
                </a:lnTo>
                <a:lnTo>
                  <a:pt x="50800" y="5410200"/>
                </a:lnTo>
                <a:lnTo>
                  <a:pt x="0" y="0"/>
                </a:ln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00">
              <a:solidFill>
                <a:srgbClr val="FFFFFF"/>
              </a:solidFill>
              <a:latin typeface="Calibri"/>
              <a:ea typeface="Calibri"/>
              <a:cs typeface="Calibri"/>
              <a:sym typeface="Calibri"/>
            </a:endParaRPr>
          </a:p>
        </p:txBody>
      </p:sp>
      <p:sp>
        <p:nvSpPr>
          <p:cNvPr id="619" name="Google Shape;619;p47"/>
          <p:cNvSpPr txBox="1"/>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marR="0" lvl="0" indent="0" algn="r" rtl="0">
              <a:spcBef>
                <a:spcPts val="0"/>
              </a:spcBef>
              <a:spcAft>
                <a:spcPts val="0"/>
              </a:spcAft>
              <a:buNone/>
            </a:pPr>
            <a:fld id="{00000000-1234-1234-1234-123412341234}" type="slidenum">
              <a:rPr lang="en-ZA" sz="1500" b="1">
                <a:solidFill>
                  <a:srgbClr val="888888"/>
                </a:solidFill>
                <a:latin typeface="Calibri"/>
                <a:ea typeface="Calibri"/>
                <a:cs typeface="Calibri"/>
                <a:sym typeface="Calibri"/>
              </a:rPr>
              <a:t>40</a:t>
            </a:fld>
            <a:endParaRPr sz="1500" b="1">
              <a:solidFill>
                <a:srgbClr val="888888"/>
              </a:solidFill>
              <a:latin typeface="Calibri"/>
              <a:ea typeface="Calibri"/>
              <a:cs typeface="Calibri"/>
              <a:sym typeface="Calibri"/>
            </a:endParaRPr>
          </a:p>
        </p:txBody>
      </p:sp>
      <p:grpSp>
        <p:nvGrpSpPr>
          <p:cNvPr id="620" name="Google Shape;620;p47"/>
          <p:cNvGrpSpPr/>
          <p:nvPr/>
        </p:nvGrpSpPr>
        <p:grpSpPr>
          <a:xfrm>
            <a:off x="0" y="-451753"/>
            <a:ext cx="11908972" cy="7311341"/>
            <a:chOff x="-57149" y="-444424"/>
            <a:chExt cx="11908972" cy="7311341"/>
          </a:xfrm>
        </p:grpSpPr>
        <p:sp>
          <p:nvSpPr>
            <p:cNvPr id="622" name="Google Shape;622;p47"/>
            <p:cNvSpPr txBox="1"/>
            <p:nvPr/>
          </p:nvSpPr>
          <p:spPr>
            <a:xfrm>
              <a:off x="6029537" y="1515770"/>
              <a:ext cx="3398373"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sz="3000" b="1" dirty="0">
                  <a:solidFill>
                    <a:srgbClr val="339933"/>
                  </a:solidFill>
                  <a:latin typeface="Lustria"/>
                  <a:ea typeface="Lustria"/>
                  <a:cs typeface="Lustria"/>
                  <a:sym typeface="Lustria"/>
                </a:rPr>
                <a:t>PART C:</a:t>
              </a:r>
              <a:endParaRPr sz="3000" b="1" dirty="0">
                <a:solidFill>
                  <a:srgbClr val="339933"/>
                </a:solidFill>
                <a:latin typeface="Lustria"/>
                <a:ea typeface="Lustria"/>
                <a:cs typeface="Lustria"/>
                <a:sym typeface="Lustria"/>
              </a:endParaRPr>
            </a:p>
          </p:txBody>
        </p:sp>
        <p:sp>
          <p:nvSpPr>
            <p:cNvPr id="623" name="Google Shape;623;p47"/>
            <p:cNvSpPr txBox="1"/>
            <p:nvPr/>
          </p:nvSpPr>
          <p:spPr>
            <a:xfrm>
              <a:off x="5998213" y="2202496"/>
              <a:ext cx="5256804" cy="477054"/>
            </a:xfrm>
            <a:prstGeom prst="rect">
              <a:avLst/>
            </a:prstGeom>
            <a:solidFill>
              <a:srgbClr val="3399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sz="2500" b="1" dirty="0">
                  <a:solidFill>
                    <a:srgbClr val="FFFFFF"/>
                  </a:solidFill>
                  <a:latin typeface="Lustria"/>
                  <a:ea typeface="Lustria"/>
                  <a:cs typeface="Lustria"/>
                  <a:sym typeface="Lustria"/>
                </a:rPr>
                <a:t>OUR PERFORMANCE MEASURES</a:t>
              </a:r>
              <a:endParaRPr sz="2500" b="1" dirty="0">
                <a:solidFill>
                  <a:srgbClr val="FFFFFF"/>
                </a:solidFill>
                <a:latin typeface="Lustria"/>
                <a:ea typeface="Lustria"/>
                <a:cs typeface="Lustria"/>
                <a:sym typeface="Lustria"/>
              </a:endParaRPr>
            </a:p>
          </p:txBody>
        </p:sp>
        <p:grpSp>
          <p:nvGrpSpPr>
            <p:cNvPr id="624" name="Google Shape;624;p47"/>
            <p:cNvGrpSpPr/>
            <p:nvPr/>
          </p:nvGrpSpPr>
          <p:grpSpPr>
            <a:xfrm>
              <a:off x="-57149" y="-444424"/>
              <a:ext cx="11908972" cy="7311341"/>
              <a:chOff x="-57149" y="-444424"/>
              <a:chExt cx="11908972" cy="7311341"/>
            </a:xfrm>
          </p:grpSpPr>
          <p:sp>
            <p:nvSpPr>
              <p:cNvPr id="625" name="Google Shape;625;p47"/>
              <p:cNvSpPr/>
              <p:nvPr/>
            </p:nvSpPr>
            <p:spPr>
              <a:xfrm flipH="1">
                <a:off x="5689599" y="4031258"/>
                <a:ext cx="5926137" cy="2826133"/>
              </a:xfrm>
              <a:custGeom>
                <a:avLst/>
                <a:gdLst/>
                <a:ahLst/>
                <a:cxnLst/>
                <a:rect l="l" t="t" r="r" b="b"/>
                <a:pathLst>
                  <a:path w="5926137" h="2826133" extrusionOk="0">
                    <a:moveTo>
                      <a:pt x="0" y="2826133"/>
                    </a:moveTo>
                    <a:lnTo>
                      <a:pt x="25400" y="0"/>
                    </a:lnTo>
                    <a:lnTo>
                      <a:pt x="5926137" y="2775333"/>
                    </a:lnTo>
                    <a:lnTo>
                      <a:pt x="0" y="2826133"/>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626" name="Google Shape;626;p47"/>
              <p:cNvSpPr/>
              <p:nvPr/>
            </p:nvSpPr>
            <p:spPr>
              <a:xfrm rot="-8223950" flipH="1">
                <a:off x="1175587" y="2361295"/>
                <a:ext cx="8488396" cy="636511"/>
              </a:xfrm>
              <a:custGeom>
                <a:avLst/>
                <a:gdLst/>
                <a:ahLst/>
                <a:cxnLst/>
                <a:rect l="l" t="t" r="r" b="b"/>
                <a:pathLst>
                  <a:path w="8549177" h="636511" extrusionOk="0">
                    <a:moveTo>
                      <a:pt x="0" y="14890"/>
                    </a:moveTo>
                    <a:lnTo>
                      <a:pt x="8268397" y="0"/>
                    </a:lnTo>
                    <a:lnTo>
                      <a:pt x="8549177" y="636511"/>
                    </a:lnTo>
                    <a:lnTo>
                      <a:pt x="467168" y="450131"/>
                    </a:lnTo>
                    <a:lnTo>
                      <a:pt x="0" y="14890"/>
                    </a:lnTo>
                    <a:close/>
                  </a:path>
                </a:pathLst>
              </a:custGeom>
              <a:gradFill>
                <a:gsLst>
                  <a:gs pos="0">
                    <a:srgbClr val="006C2D"/>
                  </a:gs>
                  <a:gs pos="50000">
                    <a:srgbClr val="009E40"/>
                  </a:gs>
                  <a:gs pos="100000">
                    <a:srgbClr val="00BD4E"/>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627" name="Google Shape;627;p47"/>
              <p:cNvSpPr/>
              <p:nvPr/>
            </p:nvSpPr>
            <p:spPr>
              <a:xfrm rot="10800000">
                <a:off x="7315803" y="4445"/>
                <a:ext cx="1807598" cy="1055688"/>
              </a:xfrm>
              <a:prstGeom prst="triangle">
                <a:avLst>
                  <a:gd name="adj" fmla="val 50000"/>
                </a:avLst>
              </a:prstGeom>
              <a:gradFill>
                <a:gsLst>
                  <a:gs pos="0">
                    <a:srgbClr val="185C18"/>
                  </a:gs>
                  <a:gs pos="50000">
                    <a:srgbClr val="238523"/>
                  </a:gs>
                  <a:gs pos="100000">
                    <a:srgbClr val="2BA02B"/>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628" name="Google Shape;628;p47"/>
              <p:cNvSpPr/>
              <p:nvPr/>
            </p:nvSpPr>
            <p:spPr>
              <a:xfrm rot="-1457045" flipH="1">
                <a:off x="7760499" y="4200207"/>
                <a:ext cx="4141209" cy="648379"/>
              </a:xfrm>
              <a:custGeom>
                <a:avLst/>
                <a:gdLst/>
                <a:ahLst/>
                <a:cxnLst/>
                <a:rect l="l" t="t" r="r" b="b"/>
                <a:pathLst>
                  <a:path w="4170862" h="636040" extrusionOk="0">
                    <a:moveTo>
                      <a:pt x="0" y="29552"/>
                    </a:moveTo>
                    <a:lnTo>
                      <a:pt x="4170862" y="0"/>
                    </a:lnTo>
                    <a:lnTo>
                      <a:pt x="4108585" y="636040"/>
                    </a:lnTo>
                    <a:lnTo>
                      <a:pt x="285112" y="631519"/>
                    </a:lnTo>
                    <a:lnTo>
                      <a:pt x="0" y="29552"/>
                    </a:lnTo>
                    <a:close/>
                  </a:path>
                </a:pathLst>
              </a:custGeom>
              <a:gradFill>
                <a:gsLst>
                  <a:gs pos="0">
                    <a:srgbClr val="006C2D"/>
                  </a:gs>
                  <a:gs pos="50000">
                    <a:srgbClr val="009E40"/>
                  </a:gs>
                  <a:gs pos="100000">
                    <a:srgbClr val="00BD4E"/>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629" name="Google Shape;629;p47"/>
              <p:cNvSpPr/>
              <p:nvPr/>
            </p:nvSpPr>
            <p:spPr>
              <a:xfrm>
                <a:off x="-57149" y="6181725"/>
                <a:ext cx="11672885" cy="68519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grpSp>
        <p:sp>
          <p:nvSpPr>
            <p:cNvPr id="630" name="Google Shape;630;p47"/>
            <p:cNvSpPr/>
            <p:nvPr/>
          </p:nvSpPr>
          <p:spPr>
            <a:xfrm>
              <a:off x="-17233" y="2195383"/>
              <a:ext cx="5060230" cy="3986341"/>
            </a:xfrm>
            <a:custGeom>
              <a:avLst/>
              <a:gdLst/>
              <a:ahLst/>
              <a:cxnLst/>
              <a:rect l="l" t="t" r="r" b="b"/>
              <a:pathLst>
                <a:path w="5867400" h="5478144" extrusionOk="0">
                  <a:moveTo>
                    <a:pt x="0" y="5478144"/>
                  </a:moveTo>
                  <a:lnTo>
                    <a:pt x="0" y="0"/>
                  </a:lnTo>
                  <a:lnTo>
                    <a:pt x="5867400" y="5478144"/>
                  </a:lnTo>
                  <a:lnTo>
                    <a:pt x="0" y="5478144"/>
                  </a:lnTo>
                  <a:close/>
                </a:path>
              </a:pathLst>
            </a:custGeom>
            <a:gradFill>
              <a:gsLst>
                <a:gs pos="0">
                  <a:srgbClr val="007E3A"/>
                </a:gs>
                <a:gs pos="50000">
                  <a:srgbClr val="00B654"/>
                </a:gs>
                <a:gs pos="100000">
                  <a:srgbClr val="00DB65"/>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00">
                <a:solidFill>
                  <a:schemeClr val="lt1"/>
                </a:solidFill>
                <a:latin typeface="Calibri"/>
                <a:ea typeface="Calibri"/>
                <a:cs typeface="Calibri"/>
                <a:sym typeface="Calibri"/>
              </a:endParaRPr>
            </a:p>
          </p:txBody>
        </p:sp>
        <p:sp>
          <p:nvSpPr>
            <p:cNvPr id="631" name="Google Shape;631;p47"/>
            <p:cNvSpPr/>
            <p:nvPr/>
          </p:nvSpPr>
          <p:spPr>
            <a:xfrm>
              <a:off x="0" y="6355588"/>
              <a:ext cx="11590340" cy="50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8"/>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8"/>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38" name="Google Shape;638;p48"/>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8"/>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640" name="Google Shape;640;p48"/>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500">
                <a:solidFill>
                  <a:srgbClr val="888888"/>
                </a:solidFill>
                <a:latin typeface="Calibri"/>
                <a:ea typeface="Calibri"/>
                <a:cs typeface="Calibri"/>
                <a:sym typeface="Calibri"/>
              </a:rPr>
              <a:t>41</a:t>
            </a:fld>
            <a:endParaRPr sz="1500">
              <a:solidFill>
                <a:srgbClr val="888888"/>
              </a:solidFill>
              <a:latin typeface="Calibri"/>
              <a:ea typeface="Calibri"/>
              <a:cs typeface="Calibri"/>
              <a:sym typeface="Calibri"/>
            </a:endParaRPr>
          </a:p>
        </p:txBody>
      </p:sp>
      <p:sp>
        <p:nvSpPr>
          <p:cNvPr id="641" name="Google Shape;641;p48"/>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PERFORMANCE INFORMATION</a:t>
            </a:r>
            <a:endParaRPr/>
          </a:p>
        </p:txBody>
      </p:sp>
      <p:sp>
        <p:nvSpPr>
          <p:cNvPr id="642" name="Google Shape;642;p48"/>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41</a:t>
            </a:fld>
            <a:endParaRPr sz="1500" b="1">
              <a:solidFill>
                <a:srgbClr val="888888"/>
              </a:solidFill>
            </a:endParaRPr>
          </a:p>
        </p:txBody>
      </p:sp>
      <p:graphicFrame>
        <p:nvGraphicFramePr>
          <p:cNvPr id="643" name="Google Shape;643;p48"/>
          <p:cNvGraphicFramePr/>
          <p:nvPr>
            <p:extLst>
              <p:ext uri="{D42A27DB-BD31-4B8C-83A1-F6EECF244321}">
                <p14:modId xmlns:p14="http://schemas.microsoft.com/office/powerpoint/2010/main" val="1958457213"/>
              </p:ext>
            </p:extLst>
          </p:nvPr>
        </p:nvGraphicFramePr>
        <p:xfrm>
          <a:off x="322561" y="898866"/>
          <a:ext cx="11149861" cy="5912589"/>
        </p:xfrm>
        <a:graphic>
          <a:graphicData uri="http://schemas.openxmlformats.org/drawingml/2006/table">
            <a:tbl>
              <a:tblPr>
                <a:noFill/>
                <a:tableStyleId>{8E919301-2E72-4D5A-B58F-DB89C8E7FD26}</a:tableStyleId>
              </a:tblPr>
              <a:tblGrid>
                <a:gridCol w="291491">
                  <a:extLst>
                    <a:ext uri="{9D8B030D-6E8A-4147-A177-3AD203B41FA5}">
                      <a16:colId xmlns:a16="http://schemas.microsoft.com/office/drawing/2014/main" val="20000"/>
                    </a:ext>
                  </a:extLst>
                </a:gridCol>
                <a:gridCol w="145758">
                  <a:extLst>
                    <a:ext uri="{9D8B030D-6E8A-4147-A177-3AD203B41FA5}">
                      <a16:colId xmlns:a16="http://schemas.microsoft.com/office/drawing/2014/main" val="20001"/>
                    </a:ext>
                  </a:extLst>
                </a:gridCol>
                <a:gridCol w="1982297">
                  <a:extLst>
                    <a:ext uri="{9D8B030D-6E8A-4147-A177-3AD203B41FA5}">
                      <a16:colId xmlns:a16="http://schemas.microsoft.com/office/drawing/2014/main" val="20002"/>
                    </a:ext>
                  </a:extLst>
                </a:gridCol>
                <a:gridCol w="1746063">
                  <a:extLst>
                    <a:ext uri="{9D8B030D-6E8A-4147-A177-3AD203B41FA5}">
                      <a16:colId xmlns:a16="http://schemas.microsoft.com/office/drawing/2014/main" val="20003"/>
                    </a:ext>
                  </a:extLst>
                </a:gridCol>
                <a:gridCol w="1746063">
                  <a:extLst>
                    <a:ext uri="{9D8B030D-6E8A-4147-A177-3AD203B41FA5}">
                      <a16:colId xmlns:a16="http://schemas.microsoft.com/office/drawing/2014/main" val="20004"/>
                    </a:ext>
                  </a:extLst>
                </a:gridCol>
                <a:gridCol w="1746063">
                  <a:extLst>
                    <a:ext uri="{9D8B030D-6E8A-4147-A177-3AD203B41FA5}">
                      <a16:colId xmlns:a16="http://schemas.microsoft.com/office/drawing/2014/main" val="20005"/>
                    </a:ext>
                  </a:extLst>
                </a:gridCol>
                <a:gridCol w="1746063">
                  <a:extLst>
                    <a:ext uri="{9D8B030D-6E8A-4147-A177-3AD203B41FA5}">
                      <a16:colId xmlns:a16="http://schemas.microsoft.com/office/drawing/2014/main" val="20006"/>
                    </a:ext>
                  </a:extLst>
                </a:gridCol>
                <a:gridCol w="1746063">
                  <a:extLst>
                    <a:ext uri="{9D8B030D-6E8A-4147-A177-3AD203B41FA5}">
                      <a16:colId xmlns:a16="http://schemas.microsoft.com/office/drawing/2014/main" val="20007"/>
                    </a:ext>
                  </a:extLst>
                </a:gridCol>
              </a:tblGrid>
              <a:tr h="514700">
                <a:tc>
                  <a:txBody>
                    <a:bodyPr/>
                    <a:lstStyle/>
                    <a:p>
                      <a:pPr marL="71755" marR="71755" lvl="0" indent="0" algn="l" rtl="0">
                        <a:lnSpc>
                          <a:spcPct val="100000"/>
                        </a:lnSpc>
                        <a:spcBef>
                          <a:spcPts val="0"/>
                        </a:spcBef>
                        <a:spcAft>
                          <a:spcPts val="0"/>
                        </a:spcAft>
                        <a:buNone/>
                      </a:pPr>
                      <a:r>
                        <a:rPr lang="en-ZA" sz="900" dirty="0">
                          <a:solidFill>
                            <a:schemeClr val="lt1"/>
                          </a:solidFill>
                          <a:latin typeface="Calibri Light" panose="020F0302020204030204" pitchFamily="34" charset="0"/>
                          <a:ea typeface="Arial"/>
                          <a:cs typeface="Calibri Light" panose="020F0302020204030204" pitchFamily="34" charset="0"/>
                          <a:sym typeface="Arial"/>
                        </a:rPr>
                        <a:t>Impact</a:t>
                      </a:r>
                      <a:endParaRPr sz="900" dirty="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nchor="ctr">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008080"/>
                    </a:solidFill>
                  </a:tcPr>
                </a:tc>
                <a:tc>
                  <a:txBody>
                    <a:bodyPr/>
                    <a:lstStyle/>
                    <a:p>
                      <a:pPr marL="0" marR="0" lvl="0" indent="0" algn="l" rtl="0">
                        <a:lnSpc>
                          <a:spcPct val="107000"/>
                        </a:lnSpc>
                        <a:spcBef>
                          <a:spcPts val="0"/>
                        </a:spcBef>
                        <a:spcAft>
                          <a:spcPts val="0"/>
                        </a:spcAft>
                        <a:buNone/>
                      </a:pPr>
                      <a:r>
                        <a:rPr lang="en-ZA" sz="900">
                          <a:solidFill>
                            <a:schemeClr val="lt1"/>
                          </a:solidFill>
                          <a:latin typeface="Calibri Light" panose="020F0302020204030204" pitchFamily="34" charset="0"/>
                          <a:ea typeface="Arial"/>
                          <a:cs typeface="Calibri Light" panose="020F0302020204030204" pitchFamily="34" charset="0"/>
                          <a:sym typeface="Arial"/>
                        </a:rPr>
                        <a:t> </a:t>
                      </a:r>
                      <a:endParaRPr sz="90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tcPr>
                </a:tc>
                <a:tc gridSpan="6">
                  <a:txBody>
                    <a:bodyPr/>
                    <a:lstStyle/>
                    <a:p>
                      <a:pPr marL="0" marR="0" lvl="0" indent="0" algn="ctr" rtl="0">
                        <a:lnSpc>
                          <a:spcPct val="107000"/>
                        </a:lnSpc>
                        <a:spcBef>
                          <a:spcPts val="0"/>
                        </a:spcBef>
                        <a:spcAft>
                          <a:spcPts val="0"/>
                        </a:spcAft>
                        <a:buNone/>
                      </a:pPr>
                      <a:r>
                        <a:rPr lang="en-ZA" sz="1800" b="1" dirty="0">
                          <a:solidFill>
                            <a:schemeClr val="lt1"/>
                          </a:solidFill>
                          <a:latin typeface="Calibri Light" panose="020F0302020204030204" pitchFamily="34" charset="0"/>
                          <a:ea typeface="Arial"/>
                          <a:cs typeface="Calibri Light" panose="020F0302020204030204" pitchFamily="34" charset="0"/>
                          <a:sym typeface="Arial"/>
                        </a:rPr>
                        <a:t>Safe and empowered communities through sustainable economic development</a:t>
                      </a:r>
                      <a:endParaRPr sz="1800" dirty="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nchor="ctr">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0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575">
                <a:tc>
                  <a:txBody>
                    <a:bodyPr/>
                    <a:lstStyle/>
                    <a:p>
                      <a:pPr marL="0" marR="0" lvl="0" indent="0" algn="l" rtl="0">
                        <a:lnSpc>
                          <a:spcPct val="100000"/>
                        </a:lnSpc>
                        <a:spcBef>
                          <a:spcPts val="0"/>
                        </a:spcBef>
                        <a:spcAft>
                          <a:spcPts val="0"/>
                        </a:spcAft>
                        <a:buNone/>
                      </a:pPr>
                      <a:r>
                        <a:rPr lang="en-ZA" sz="600">
                          <a:solidFill>
                            <a:schemeClr val="lt1"/>
                          </a:solidFill>
                          <a:latin typeface="Calibri Light" panose="020F0302020204030204" pitchFamily="34" charset="0"/>
                          <a:ea typeface="Arial"/>
                          <a:cs typeface="Calibri Light" panose="020F0302020204030204" pitchFamily="34" charset="0"/>
                          <a:sym typeface="Arial"/>
                        </a:rPr>
                        <a:t> </a:t>
                      </a:r>
                      <a:endParaRPr sz="60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nchor="ctr">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tcPr>
                </a:tc>
                <a:tc>
                  <a:txBody>
                    <a:bodyPr/>
                    <a:lstStyle/>
                    <a:p>
                      <a:pPr marL="0" marR="0" lvl="0" indent="0" algn="l" rtl="0">
                        <a:lnSpc>
                          <a:spcPct val="107000"/>
                        </a:lnSpc>
                        <a:spcBef>
                          <a:spcPts val="0"/>
                        </a:spcBef>
                        <a:spcAft>
                          <a:spcPts val="0"/>
                        </a:spcAft>
                        <a:buNone/>
                      </a:pPr>
                      <a:r>
                        <a:rPr lang="en-ZA" sz="600">
                          <a:solidFill>
                            <a:schemeClr val="lt1"/>
                          </a:solidFill>
                          <a:latin typeface="Calibri Light" panose="020F0302020204030204" pitchFamily="34" charset="0"/>
                          <a:ea typeface="Arial"/>
                          <a:cs typeface="Calibri Light" panose="020F0302020204030204" pitchFamily="34" charset="0"/>
                          <a:sym typeface="Arial"/>
                        </a:rPr>
                        <a:t> </a:t>
                      </a:r>
                      <a:endParaRPr sz="60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tcPr>
                </a:tc>
                <a:tc gridSpan="6">
                  <a:txBody>
                    <a:bodyPr/>
                    <a:lstStyle/>
                    <a:p>
                      <a:pPr marL="0" marR="0" lvl="0" indent="0" algn="l" rtl="0">
                        <a:lnSpc>
                          <a:spcPct val="107000"/>
                        </a:lnSpc>
                        <a:spcBef>
                          <a:spcPts val="0"/>
                        </a:spcBef>
                        <a:spcAft>
                          <a:spcPts val="0"/>
                        </a:spcAft>
                        <a:buNone/>
                      </a:pPr>
                      <a:r>
                        <a:rPr lang="en-ZA" sz="600">
                          <a:solidFill>
                            <a:schemeClr val="lt1"/>
                          </a:solidFill>
                          <a:latin typeface="Calibri Light" panose="020F0302020204030204" pitchFamily="34" charset="0"/>
                          <a:ea typeface="Arial"/>
                          <a:cs typeface="Calibri Light" panose="020F0302020204030204" pitchFamily="34" charset="0"/>
                          <a:sym typeface="Arial"/>
                        </a:rPr>
                        <a:t> </a:t>
                      </a:r>
                      <a:endParaRPr sz="60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66825">
                <a:tc>
                  <a:txBody>
                    <a:bodyPr/>
                    <a:lstStyle/>
                    <a:p>
                      <a:pPr marL="71755" marR="71755" lvl="0" indent="0" algn="l" rtl="0">
                        <a:lnSpc>
                          <a:spcPct val="100000"/>
                        </a:lnSpc>
                        <a:spcBef>
                          <a:spcPts val="0"/>
                        </a:spcBef>
                        <a:spcAft>
                          <a:spcPts val="0"/>
                        </a:spcAft>
                        <a:buNone/>
                      </a:pPr>
                      <a:r>
                        <a:rPr lang="en-ZA" sz="900" dirty="0">
                          <a:solidFill>
                            <a:schemeClr val="lt1"/>
                          </a:solidFill>
                          <a:latin typeface="Calibri Light" panose="020F0302020204030204" pitchFamily="34" charset="0"/>
                          <a:ea typeface="Arial"/>
                          <a:cs typeface="Calibri Light" panose="020F0302020204030204" pitchFamily="34" charset="0"/>
                          <a:sym typeface="Arial"/>
                        </a:rPr>
                        <a:t>Outcomes</a:t>
                      </a:r>
                      <a:endParaRPr sz="900" dirty="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nchor="ctr">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333333"/>
                    </a:solidFill>
                  </a:tcPr>
                </a:tc>
                <a:tc>
                  <a:txBody>
                    <a:bodyPr/>
                    <a:lstStyle/>
                    <a:p>
                      <a:pPr marL="0" marR="0" lvl="0" indent="0" algn="l" rtl="0">
                        <a:lnSpc>
                          <a:spcPct val="107000"/>
                        </a:lnSpc>
                        <a:spcBef>
                          <a:spcPts val="0"/>
                        </a:spcBef>
                        <a:spcAft>
                          <a:spcPts val="0"/>
                        </a:spcAft>
                        <a:buNone/>
                      </a:pPr>
                      <a:r>
                        <a:rPr lang="en-ZA" sz="900" dirty="0">
                          <a:solidFill>
                            <a:schemeClr val="lt1"/>
                          </a:solidFill>
                          <a:latin typeface="Calibri Light" panose="020F0302020204030204" pitchFamily="34" charset="0"/>
                          <a:ea typeface="Arial"/>
                          <a:cs typeface="Calibri Light" panose="020F0302020204030204" pitchFamily="34" charset="0"/>
                          <a:sym typeface="Arial"/>
                        </a:rPr>
                        <a:t> </a:t>
                      </a:r>
                      <a:endParaRPr sz="900" dirty="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tcPr>
                </a:tc>
                <a:tc>
                  <a:txBody>
                    <a:bodyPr/>
                    <a:lstStyle/>
                    <a:p>
                      <a:pPr marL="0" marR="0" lvl="0" indent="0" algn="l" rtl="0">
                        <a:lnSpc>
                          <a:spcPct val="107000"/>
                        </a:lnSpc>
                        <a:spcBef>
                          <a:spcPts val="0"/>
                        </a:spcBef>
                        <a:spcAft>
                          <a:spcPts val="0"/>
                        </a:spcAft>
                        <a:buNone/>
                      </a:pPr>
                      <a:r>
                        <a:rPr lang="en-ZA" sz="900">
                          <a:solidFill>
                            <a:schemeClr val="lt1"/>
                          </a:solidFill>
                          <a:latin typeface="Calibri Light" panose="020F0302020204030204" pitchFamily="34" charset="0"/>
                          <a:ea typeface="Arial"/>
                          <a:cs typeface="Calibri Light" panose="020F0302020204030204" pitchFamily="34" charset="0"/>
                          <a:sym typeface="Arial"/>
                        </a:rPr>
                        <a:t>Improved safety and security of inmates, parolees, probationers, officials, stakeholders, assets and information</a:t>
                      </a:r>
                      <a:endParaRPr sz="90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333333"/>
                    </a:solidFill>
                  </a:tcPr>
                </a:tc>
                <a:tc>
                  <a:txBody>
                    <a:bodyPr/>
                    <a:lstStyle/>
                    <a:p>
                      <a:pPr marL="0" marR="0" lvl="0" indent="0" algn="l" rtl="0">
                        <a:lnSpc>
                          <a:spcPct val="107000"/>
                        </a:lnSpc>
                        <a:spcBef>
                          <a:spcPts val="0"/>
                        </a:spcBef>
                        <a:spcAft>
                          <a:spcPts val="0"/>
                        </a:spcAft>
                        <a:buNone/>
                      </a:pPr>
                      <a:r>
                        <a:rPr lang="en-ZA" sz="900">
                          <a:solidFill>
                            <a:schemeClr val="lt1"/>
                          </a:solidFill>
                          <a:latin typeface="Calibri Light" panose="020F0302020204030204" pitchFamily="34" charset="0"/>
                          <a:ea typeface="Arial"/>
                          <a:cs typeface="Calibri Light" panose="020F0302020204030204" pitchFamily="34" charset="0"/>
                          <a:sym typeface="Arial"/>
                        </a:rPr>
                        <a:t>Improved case management processes of inmates</a:t>
                      </a:r>
                      <a:endParaRPr sz="90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333333"/>
                    </a:solidFill>
                  </a:tcPr>
                </a:tc>
                <a:tc>
                  <a:txBody>
                    <a:bodyPr/>
                    <a:lstStyle/>
                    <a:p>
                      <a:pPr marL="0" marR="0" lvl="0" indent="0" algn="l" rtl="0">
                        <a:lnSpc>
                          <a:spcPct val="107000"/>
                        </a:lnSpc>
                        <a:spcBef>
                          <a:spcPts val="0"/>
                        </a:spcBef>
                        <a:spcAft>
                          <a:spcPts val="0"/>
                        </a:spcAft>
                        <a:buNone/>
                      </a:pPr>
                      <a:r>
                        <a:rPr lang="en-ZA" sz="900">
                          <a:solidFill>
                            <a:schemeClr val="lt1"/>
                          </a:solidFill>
                          <a:latin typeface="Calibri Light" panose="020F0302020204030204" pitchFamily="34" charset="0"/>
                          <a:ea typeface="Arial"/>
                          <a:cs typeface="Calibri Light" panose="020F0302020204030204" pitchFamily="34" charset="0"/>
                          <a:sym typeface="Arial"/>
                        </a:rPr>
                        <a:t>Increased access to needs-based rehabilitation programmes to improve moral fibre</a:t>
                      </a:r>
                      <a:endParaRPr sz="90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333333"/>
                    </a:solidFill>
                  </a:tcPr>
                </a:tc>
                <a:tc>
                  <a:txBody>
                    <a:bodyPr/>
                    <a:lstStyle/>
                    <a:p>
                      <a:pPr marL="0" marR="0" lvl="0" indent="0" algn="l" rtl="0">
                        <a:lnSpc>
                          <a:spcPct val="107000"/>
                        </a:lnSpc>
                        <a:spcBef>
                          <a:spcPts val="0"/>
                        </a:spcBef>
                        <a:spcAft>
                          <a:spcPts val="0"/>
                        </a:spcAft>
                        <a:buNone/>
                      </a:pPr>
                      <a:r>
                        <a:rPr lang="en-ZA" sz="900">
                          <a:solidFill>
                            <a:schemeClr val="lt1"/>
                          </a:solidFill>
                          <a:latin typeface="Calibri Light" panose="020F0302020204030204" pitchFamily="34" charset="0"/>
                          <a:ea typeface="Arial"/>
                          <a:cs typeface="Calibri Light" panose="020F0302020204030204" pitchFamily="34" charset="0"/>
                          <a:sym typeface="Arial"/>
                        </a:rPr>
                        <a:t>Successful reintegration of all those under the care of the Department</a:t>
                      </a:r>
                      <a:endParaRPr sz="90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333333"/>
                    </a:solidFill>
                  </a:tcPr>
                </a:tc>
                <a:tc>
                  <a:txBody>
                    <a:bodyPr/>
                    <a:lstStyle/>
                    <a:p>
                      <a:pPr marL="0" marR="0" lvl="0" indent="0" algn="l" rtl="0">
                        <a:lnSpc>
                          <a:spcPct val="107000"/>
                        </a:lnSpc>
                        <a:spcBef>
                          <a:spcPts val="0"/>
                        </a:spcBef>
                        <a:spcAft>
                          <a:spcPts val="0"/>
                        </a:spcAft>
                        <a:buNone/>
                      </a:pPr>
                      <a:r>
                        <a:rPr lang="en-ZA" sz="900">
                          <a:solidFill>
                            <a:schemeClr val="lt1"/>
                          </a:solidFill>
                          <a:latin typeface="Calibri Light" panose="020F0302020204030204" pitchFamily="34" charset="0"/>
                          <a:ea typeface="Arial"/>
                          <a:cs typeface="Calibri Light" panose="020F0302020204030204" pitchFamily="34" charset="0"/>
                          <a:sym typeface="Arial"/>
                        </a:rPr>
                        <a:t>Healthy incarcerated population</a:t>
                      </a:r>
                      <a:endParaRPr sz="90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333333"/>
                    </a:solidFill>
                  </a:tcPr>
                </a:tc>
                <a:tc>
                  <a:txBody>
                    <a:bodyPr/>
                    <a:lstStyle/>
                    <a:p>
                      <a:pPr marL="0" marR="0" lvl="0" indent="0" algn="l" rtl="0">
                        <a:lnSpc>
                          <a:spcPct val="107000"/>
                        </a:lnSpc>
                        <a:spcBef>
                          <a:spcPts val="0"/>
                        </a:spcBef>
                        <a:spcAft>
                          <a:spcPts val="0"/>
                        </a:spcAft>
                        <a:buNone/>
                      </a:pPr>
                      <a:r>
                        <a:rPr lang="en-ZA" sz="900">
                          <a:solidFill>
                            <a:schemeClr val="lt1"/>
                          </a:solidFill>
                          <a:latin typeface="Calibri Light" panose="020F0302020204030204" pitchFamily="34" charset="0"/>
                          <a:ea typeface="Arial"/>
                          <a:cs typeface="Calibri Light" panose="020F0302020204030204" pitchFamily="34" charset="0"/>
                          <a:sym typeface="Arial"/>
                        </a:rPr>
                        <a:t>High-performing ethical  organisation</a:t>
                      </a:r>
                      <a:endParaRPr sz="90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333333"/>
                    </a:solidFill>
                  </a:tcPr>
                </a:tc>
                <a:extLst>
                  <a:ext uri="{0D108BD9-81ED-4DB2-BD59-A6C34878D82A}">
                    <a16:rowId xmlns:a16="http://schemas.microsoft.com/office/drawing/2014/main" val="10002"/>
                  </a:ext>
                </a:extLst>
              </a:tr>
              <a:tr h="99900">
                <a:tc>
                  <a:txBody>
                    <a:bodyPr/>
                    <a:lstStyle/>
                    <a:p>
                      <a:pPr marL="0" marR="0" lvl="0" indent="0" algn="l" rtl="0">
                        <a:lnSpc>
                          <a:spcPct val="100000"/>
                        </a:lnSpc>
                        <a:spcBef>
                          <a:spcPts val="0"/>
                        </a:spcBef>
                        <a:spcAft>
                          <a:spcPts val="0"/>
                        </a:spcAft>
                        <a:buNone/>
                      </a:pPr>
                      <a:r>
                        <a:rPr lang="en-ZA" sz="600">
                          <a:solidFill>
                            <a:schemeClr val="lt1"/>
                          </a:solidFill>
                          <a:latin typeface="Calibri Light" panose="020F0302020204030204" pitchFamily="34" charset="0"/>
                          <a:ea typeface="Arial"/>
                          <a:cs typeface="Calibri Light" panose="020F0302020204030204" pitchFamily="34" charset="0"/>
                          <a:sym typeface="Arial"/>
                        </a:rPr>
                        <a:t> </a:t>
                      </a:r>
                      <a:endParaRPr sz="60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nchor="ctr">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tcPr>
                </a:tc>
                <a:tc>
                  <a:txBody>
                    <a:bodyPr/>
                    <a:lstStyle/>
                    <a:p>
                      <a:pPr marL="0" marR="0" lvl="0" indent="0" algn="l" rtl="0">
                        <a:lnSpc>
                          <a:spcPct val="107000"/>
                        </a:lnSpc>
                        <a:spcBef>
                          <a:spcPts val="0"/>
                        </a:spcBef>
                        <a:spcAft>
                          <a:spcPts val="0"/>
                        </a:spcAft>
                        <a:buNone/>
                      </a:pPr>
                      <a:r>
                        <a:rPr lang="en-ZA" sz="600" dirty="0">
                          <a:solidFill>
                            <a:schemeClr val="lt1"/>
                          </a:solidFill>
                          <a:latin typeface="Calibri Light" panose="020F0302020204030204" pitchFamily="34" charset="0"/>
                          <a:ea typeface="Arial"/>
                          <a:cs typeface="Calibri Light" panose="020F0302020204030204" pitchFamily="34" charset="0"/>
                          <a:sym typeface="Arial"/>
                        </a:rPr>
                        <a:t> </a:t>
                      </a:r>
                      <a:endParaRPr sz="600" dirty="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tcPr>
                </a:tc>
                <a:tc gridSpan="6">
                  <a:txBody>
                    <a:bodyPr/>
                    <a:lstStyle/>
                    <a:p>
                      <a:pPr marL="0" marR="0" lvl="0" indent="0" algn="l" rtl="0">
                        <a:lnSpc>
                          <a:spcPct val="107000"/>
                        </a:lnSpc>
                        <a:spcBef>
                          <a:spcPts val="0"/>
                        </a:spcBef>
                        <a:spcAft>
                          <a:spcPts val="0"/>
                        </a:spcAft>
                        <a:buNone/>
                      </a:pPr>
                      <a:r>
                        <a:rPr lang="en-ZA" sz="600">
                          <a:solidFill>
                            <a:schemeClr val="lt1"/>
                          </a:solidFill>
                          <a:latin typeface="Calibri Light" panose="020F0302020204030204" pitchFamily="34" charset="0"/>
                          <a:ea typeface="Arial"/>
                          <a:cs typeface="Calibri Light" panose="020F0302020204030204" pitchFamily="34" charset="0"/>
                          <a:sym typeface="Arial"/>
                        </a:rPr>
                        <a:t> </a:t>
                      </a:r>
                      <a:endParaRPr sz="60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951066">
                <a:tc>
                  <a:txBody>
                    <a:bodyPr/>
                    <a:lstStyle/>
                    <a:p>
                      <a:pPr marL="71755" marR="71755" lvl="0" indent="0" algn="ctr" rtl="0">
                        <a:lnSpc>
                          <a:spcPct val="100000"/>
                        </a:lnSpc>
                        <a:spcBef>
                          <a:spcPts val="0"/>
                        </a:spcBef>
                        <a:spcAft>
                          <a:spcPts val="0"/>
                        </a:spcAft>
                        <a:buNone/>
                      </a:pPr>
                      <a:r>
                        <a:rPr lang="en-ZA" sz="900" dirty="0">
                          <a:solidFill>
                            <a:schemeClr val="lt1"/>
                          </a:solidFill>
                          <a:latin typeface="Calibri Light" panose="020F0302020204030204" pitchFamily="34" charset="0"/>
                          <a:ea typeface="Arial"/>
                          <a:cs typeface="Calibri Light" panose="020F0302020204030204" pitchFamily="34" charset="0"/>
                          <a:sym typeface="Arial"/>
                        </a:rPr>
                        <a:t>Interventions</a:t>
                      </a:r>
                      <a:endParaRPr sz="900" dirty="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nchor="ctr">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A5A5A5"/>
                    </a:solidFill>
                  </a:tcPr>
                </a:tc>
                <a:tc>
                  <a:txBody>
                    <a:bodyPr/>
                    <a:lstStyle/>
                    <a:p>
                      <a:pPr marL="0" marR="0" lvl="0" indent="0" algn="l" rtl="0">
                        <a:lnSpc>
                          <a:spcPct val="107000"/>
                        </a:lnSpc>
                        <a:spcBef>
                          <a:spcPts val="0"/>
                        </a:spcBef>
                        <a:spcAft>
                          <a:spcPts val="0"/>
                        </a:spcAft>
                        <a:buNone/>
                      </a:pPr>
                      <a:r>
                        <a:rPr lang="en-ZA" sz="900" dirty="0">
                          <a:solidFill>
                            <a:schemeClr val="lt1"/>
                          </a:solidFill>
                          <a:latin typeface="Calibri Light" panose="020F0302020204030204" pitchFamily="34" charset="0"/>
                          <a:ea typeface="Arial"/>
                          <a:cs typeface="Calibri Light" panose="020F0302020204030204" pitchFamily="34" charset="0"/>
                          <a:sym typeface="Arial"/>
                        </a:rPr>
                        <a:t> </a:t>
                      </a:r>
                      <a:endParaRPr sz="900" dirty="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tcPr>
                </a:tc>
                <a:tc>
                  <a:txBody>
                    <a:bodyPr/>
                    <a:lstStyle/>
                    <a:p>
                      <a:pPr marL="174625" marR="0" lvl="0" indent="-174625" algn="l" rtl="0">
                        <a:lnSpc>
                          <a:spcPct val="107000"/>
                        </a:lnSpc>
                        <a:spcBef>
                          <a:spcPts val="0"/>
                        </a:spcBef>
                        <a:spcAft>
                          <a:spcPts val="0"/>
                        </a:spcAft>
                        <a:buClr>
                          <a:schemeClr val="lt1"/>
                        </a:buClr>
                        <a:buSzPts val="900"/>
                        <a:buFont typeface="Arial"/>
                        <a:buChar char="•"/>
                      </a:pPr>
                      <a:r>
                        <a:rPr lang="en-ZA" sz="900" dirty="0">
                          <a:solidFill>
                            <a:schemeClr val="lt1"/>
                          </a:solidFill>
                          <a:latin typeface="Calibri Light" panose="020F0302020204030204" pitchFamily="34" charset="0"/>
                          <a:ea typeface="Arial"/>
                          <a:cs typeface="Calibri Light" panose="020F0302020204030204" pitchFamily="34" charset="0"/>
                          <a:sym typeface="Arial"/>
                        </a:rPr>
                        <a:t>Improve security regime (6 Pillars of Security) for integrated security classification.</a:t>
                      </a:r>
                      <a:endParaRPr sz="900" dirty="0">
                        <a:solidFill>
                          <a:schemeClr val="lt1"/>
                        </a:solidFill>
                        <a:latin typeface="Calibri Light" panose="020F0302020204030204" pitchFamily="34" charset="0"/>
                        <a:ea typeface="Calibri"/>
                        <a:cs typeface="Calibri Light" panose="020F0302020204030204" pitchFamily="34" charset="0"/>
                        <a:sym typeface="Calibri"/>
                      </a:endParaRPr>
                    </a:p>
                    <a:p>
                      <a:pPr marL="174625" marR="0" lvl="0" indent="-174625" algn="l" rtl="0">
                        <a:lnSpc>
                          <a:spcPct val="107000"/>
                        </a:lnSpc>
                        <a:spcBef>
                          <a:spcPts val="300"/>
                        </a:spcBef>
                        <a:spcAft>
                          <a:spcPts val="0"/>
                        </a:spcAft>
                        <a:buClr>
                          <a:schemeClr val="lt1"/>
                        </a:buClr>
                        <a:buSzPts val="900"/>
                        <a:buFont typeface="Arial"/>
                        <a:buChar char="•"/>
                      </a:pPr>
                      <a:r>
                        <a:rPr lang="en-ZA" sz="900" dirty="0">
                          <a:solidFill>
                            <a:schemeClr val="lt1"/>
                          </a:solidFill>
                          <a:latin typeface="Calibri Light" panose="020F0302020204030204" pitchFamily="34" charset="0"/>
                          <a:ea typeface="Arial"/>
                          <a:cs typeface="Calibri Light" panose="020F0302020204030204" pitchFamily="34" charset="0"/>
                          <a:sym typeface="Arial"/>
                        </a:rPr>
                        <a:t>Suitable and relevant security, technology, policies and processes.</a:t>
                      </a:r>
                      <a:endParaRPr sz="900" dirty="0">
                        <a:solidFill>
                          <a:schemeClr val="lt1"/>
                        </a:solidFill>
                        <a:latin typeface="Calibri Light" panose="020F0302020204030204" pitchFamily="34" charset="0"/>
                        <a:ea typeface="Calibri"/>
                        <a:cs typeface="Calibri Light" panose="020F0302020204030204" pitchFamily="34" charset="0"/>
                        <a:sym typeface="Calibri"/>
                      </a:endParaRPr>
                    </a:p>
                    <a:p>
                      <a:pPr marL="174625" marR="0" lvl="0" indent="-174625" algn="l" rtl="0">
                        <a:lnSpc>
                          <a:spcPct val="107000"/>
                        </a:lnSpc>
                        <a:spcBef>
                          <a:spcPts val="300"/>
                        </a:spcBef>
                        <a:spcAft>
                          <a:spcPts val="0"/>
                        </a:spcAft>
                        <a:buClr>
                          <a:schemeClr val="lt1"/>
                        </a:buClr>
                        <a:buSzPts val="900"/>
                        <a:buFont typeface="Arial"/>
                        <a:buChar char="•"/>
                      </a:pPr>
                      <a:r>
                        <a:rPr lang="en-ZA" sz="900" dirty="0">
                          <a:solidFill>
                            <a:schemeClr val="lt1"/>
                          </a:solidFill>
                          <a:latin typeface="Calibri Light" panose="020F0302020204030204" pitchFamily="34" charset="0"/>
                          <a:ea typeface="Arial"/>
                          <a:cs typeface="Calibri Light" panose="020F0302020204030204" pitchFamily="34" charset="0"/>
                          <a:sym typeface="Arial"/>
                        </a:rPr>
                        <a:t>Comprehensive and integrated infrastructure Master Plan for appropriate, secure and cost effective facilities that meet quality standards</a:t>
                      </a:r>
                      <a:endParaRPr sz="900" dirty="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A5A5A5"/>
                    </a:solidFill>
                  </a:tcPr>
                </a:tc>
                <a:tc>
                  <a:txBody>
                    <a:bodyPr/>
                    <a:lstStyle/>
                    <a:p>
                      <a:pPr marL="174625" marR="0" lvl="0" indent="-174625" algn="l" rtl="0">
                        <a:lnSpc>
                          <a:spcPct val="107000"/>
                        </a:lnSpc>
                        <a:spcBef>
                          <a:spcPts val="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Review Case Management systems, processes and tools</a:t>
                      </a:r>
                      <a:endParaRPr sz="900">
                        <a:solidFill>
                          <a:schemeClr val="lt1"/>
                        </a:solidFill>
                        <a:latin typeface="Calibri Light" panose="020F0302020204030204" pitchFamily="34" charset="0"/>
                        <a:ea typeface="Arial"/>
                        <a:cs typeface="Calibri Light" panose="020F0302020204030204" pitchFamily="34" charset="0"/>
                        <a:sym typeface="Arial"/>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Review multi-pronged strategy and ensure integrated approach in the management of overcrowding with stakeholders</a:t>
                      </a:r>
                      <a:endParaRPr sz="900">
                        <a:solidFill>
                          <a:schemeClr val="lt1"/>
                        </a:solidFill>
                        <a:latin typeface="Calibri Light" panose="020F0302020204030204" pitchFamily="34" charset="0"/>
                        <a:ea typeface="Arial"/>
                        <a:cs typeface="Calibri Light" panose="020F0302020204030204" pitchFamily="34" charset="0"/>
                        <a:sym typeface="Arial"/>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A5A5A5"/>
                    </a:solidFill>
                  </a:tcPr>
                </a:tc>
                <a:tc>
                  <a:txBody>
                    <a:bodyPr/>
                    <a:lstStyle/>
                    <a:p>
                      <a:pPr marL="174625" marR="0" lvl="0" indent="-174625" algn="l" rtl="0">
                        <a:lnSpc>
                          <a:spcPct val="107000"/>
                        </a:lnSpc>
                        <a:spcBef>
                          <a:spcPts val="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Increase access to education, training and skills development</a:t>
                      </a:r>
                      <a:endParaRPr sz="900">
                        <a:solidFill>
                          <a:schemeClr val="lt1"/>
                        </a:solidFill>
                        <a:latin typeface="Calibri Light" panose="020F0302020204030204" pitchFamily="34" charset="0"/>
                        <a:ea typeface="Arial"/>
                        <a:cs typeface="Calibri Light" panose="020F0302020204030204" pitchFamily="34" charset="0"/>
                        <a:sym typeface="Arial"/>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Improve moral fibre of inmates</a:t>
                      </a:r>
                      <a:endParaRPr sz="900">
                        <a:solidFill>
                          <a:schemeClr val="lt1"/>
                        </a:solidFill>
                        <a:latin typeface="Calibri Light" panose="020F0302020204030204" pitchFamily="34" charset="0"/>
                        <a:ea typeface="Arial"/>
                        <a:cs typeface="Calibri Light" panose="020F0302020204030204" pitchFamily="34" charset="0"/>
                        <a:sym typeface="Arial"/>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A5A5A5"/>
                    </a:solidFill>
                  </a:tcPr>
                </a:tc>
                <a:tc>
                  <a:txBody>
                    <a:bodyPr/>
                    <a:lstStyle/>
                    <a:p>
                      <a:pPr marL="174625" marR="0" lvl="0" indent="-174625" algn="l" rtl="0">
                        <a:lnSpc>
                          <a:spcPct val="107000"/>
                        </a:lnSpc>
                        <a:spcBef>
                          <a:spcPts val="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Increase accessibility of community corrections services in all district</a:t>
                      </a:r>
                      <a:endParaRPr sz="900">
                        <a:solidFill>
                          <a:schemeClr val="lt1"/>
                        </a:solidFill>
                        <a:latin typeface="Calibri Light" panose="020F0302020204030204" pitchFamily="34" charset="0"/>
                        <a:ea typeface="Arial"/>
                        <a:cs typeface="Calibri Light" panose="020F0302020204030204" pitchFamily="34" charset="0"/>
                        <a:sym typeface="Arial"/>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Advance victim-offender reconciliation</a:t>
                      </a:r>
                      <a:endParaRPr sz="900">
                        <a:solidFill>
                          <a:schemeClr val="lt1"/>
                        </a:solidFill>
                        <a:latin typeface="Calibri Light" panose="020F0302020204030204" pitchFamily="34" charset="0"/>
                        <a:ea typeface="Arial"/>
                        <a:cs typeface="Calibri Light" panose="020F0302020204030204" pitchFamily="34" charset="0"/>
                        <a:sym typeface="Arial"/>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Create economic opportunities for parolees and probationers</a:t>
                      </a:r>
                      <a:endParaRPr sz="900">
                        <a:solidFill>
                          <a:schemeClr val="lt1"/>
                        </a:solidFill>
                        <a:latin typeface="Calibri Light" panose="020F0302020204030204" pitchFamily="34" charset="0"/>
                        <a:ea typeface="Arial"/>
                        <a:cs typeface="Calibri Light" panose="020F0302020204030204" pitchFamily="34" charset="0"/>
                        <a:sym typeface="Arial"/>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A5A5A5"/>
                    </a:solidFill>
                  </a:tcPr>
                </a:tc>
                <a:tc>
                  <a:txBody>
                    <a:bodyPr/>
                    <a:lstStyle/>
                    <a:p>
                      <a:pPr marL="174625" marR="0" lvl="0" indent="-174625" algn="l" rtl="0">
                        <a:lnSpc>
                          <a:spcPct val="107000"/>
                        </a:lnSpc>
                        <a:spcBef>
                          <a:spcPts val="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Early detection and management of communicable diseases</a:t>
                      </a:r>
                      <a:endParaRPr sz="900">
                        <a:solidFill>
                          <a:schemeClr val="lt1"/>
                        </a:solidFill>
                        <a:latin typeface="Calibri Light" panose="020F0302020204030204" pitchFamily="34" charset="0"/>
                        <a:ea typeface="Arial"/>
                        <a:cs typeface="Calibri Light" panose="020F0302020204030204" pitchFamily="34" charset="0"/>
                        <a:sym typeface="Arial"/>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Early detection and management of non-communicable diseases</a:t>
                      </a:r>
                      <a:endParaRPr sz="900">
                        <a:solidFill>
                          <a:schemeClr val="lt1"/>
                        </a:solidFill>
                        <a:latin typeface="Calibri Light" panose="020F0302020204030204" pitchFamily="34" charset="0"/>
                        <a:ea typeface="Arial"/>
                        <a:cs typeface="Calibri Light" panose="020F0302020204030204" pitchFamily="34" charset="0"/>
                        <a:sym typeface="Arial"/>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Therapeutic diets available</a:t>
                      </a:r>
                      <a:endParaRPr sz="900">
                        <a:solidFill>
                          <a:schemeClr val="lt1"/>
                        </a:solidFill>
                        <a:latin typeface="Calibri Light" panose="020F0302020204030204" pitchFamily="34" charset="0"/>
                        <a:ea typeface="Arial"/>
                        <a:cs typeface="Calibri Light" panose="020F0302020204030204" pitchFamily="34" charset="0"/>
                        <a:sym typeface="Arial"/>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A5A5A5"/>
                    </a:solidFill>
                  </a:tcPr>
                </a:tc>
                <a:tc>
                  <a:txBody>
                    <a:bodyPr/>
                    <a:lstStyle/>
                    <a:p>
                      <a:pPr marL="174625" marR="0" lvl="0" indent="-174625" algn="l" rtl="0">
                        <a:lnSpc>
                          <a:spcPct val="107000"/>
                        </a:lnSpc>
                        <a:spcBef>
                          <a:spcPts val="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Scalable and robust technology</a:t>
                      </a:r>
                      <a:endParaRPr sz="900">
                        <a:solidFill>
                          <a:schemeClr val="lt1"/>
                        </a:solidFill>
                        <a:latin typeface="Calibri Light" panose="020F0302020204030204" pitchFamily="34" charset="0"/>
                        <a:ea typeface="Arial"/>
                        <a:cs typeface="Calibri Light" panose="020F0302020204030204" pitchFamily="34" charset="0"/>
                        <a:sym typeface="Arial"/>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Strategic HR management</a:t>
                      </a:r>
                      <a:endParaRPr sz="900">
                        <a:solidFill>
                          <a:schemeClr val="lt1"/>
                        </a:solidFill>
                        <a:latin typeface="Calibri Light" panose="020F0302020204030204" pitchFamily="34" charset="0"/>
                        <a:ea typeface="Arial"/>
                        <a:cs typeface="Calibri Light" panose="020F0302020204030204" pitchFamily="34" charset="0"/>
                        <a:sym typeface="Arial"/>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Improved governance and compliance</a:t>
                      </a:r>
                      <a:endParaRPr sz="900">
                        <a:solidFill>
                          <a:schemeClr val="lt1"/>
                        </a:solidFill>
                        <a:latin typeface="Calibri Light" panose="020F0302020204030204" pitchFamily="34" charset="0"/>
                        <a:ea typeface="Arial"/>
                        <a:cs typeface="Calibri Light" panose="020F0302020204030204" pitchFamily="34" charset="0"/>
                        <a:sym typeface="Arial"/>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Accountable financial performance</a:t>
                      </a:r>
                      <a:endParaRPr sz="900">
                        <a:solidFill>
                          <a:schemeClr val="lt1"/>
                        </a:solidFill>
                        <a:latin typeface="Calibri Light" panose="020F0302020204030204" pitchFamily="34" charset="0"/>
                        <a:ea typeface="Arial"/>
                        <a:cs typeface="Calibri Light" panose="020F0302020204030204" pitchFamily="34" charset="0"/>
                        <a:sym typeface="Arial"/>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A5A5A5"/>
                    </a:solidFill>
                  </a:tcPr>
                </a:tc>
                <a:extLst>
                  <a:ext uri="{0D108BD9-81ED-4DB2-BD59-A6C34878D82A}">
                    <a16:rowId xmlns:a16="http://schemas.microsoft.com/office/drawing/2014/main" val="10004"/>
                  </a:ext>
                </a:extLst>
              </a:tr>
              <a:tr h="87550">
                <a:tc>
                  <a:txBody>
                    <a:bodyPr/>
                    <a:lstStyle/>
                    <a:p>
                      <a:pPr marL="0" marR="0" lvl="0" indent="0" algn="l" rtl="0">
                        <a:lnSpc>
                          <a:spcPct val="100000"/>
                        </a:lnSpc>
                        <a:spcBef>
                          <a:spcPts val="0"/>
                        </a:spcBef>
                        <a:spcAft>
                          <a:spcPts val="0"/>
                        </a:spcAft>
                        <a:buNone/>
                      </a:pPr>
                      <a:r>
                        <a:rPr lang="en-ZA" sz="600" dirty="0">
                          <a:solidFill>
                            <a:schemeClr val="lt1"/>
                          </a:solidFill>
                          <a:latin typeface="Calibri Light" panose="020F0302020204030204" pitchFamily="34" charset="0"/>
                          <a:ea typeface="Arial"/>
                          <a:cs typeface="Calibri Light" panose="020F0302020204030204" pitchFamily="34" charset="0"/>
                          <a:sym typeface="Arial"/>
                        </a:rPr>
                        <a:t> </a:t>
                      </a:r>
                      <a:endParaRPr sz="600" dirty="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nchor="ctr">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tcPr>
                </a:tc>
                <a:tc>
                  <a:txBody>
                    <a:bodyPr/>
                    <a:lstStyle/>
                    <a:p>
                      <a:pPr marL="0" marR="0" lvl="0" indent="0" algn="l" rtl="0">
                        <a:lnSpc>
                          <a:spcPct val="107000"/>
                        </a:lnSpc>
                        <a:spcBef>
                          <a:spcPts val="0"/>
                        </a:spcBef>
                        <a:spcAft>
                          <a:spcPts val="0"/>
                        </a:spcAft>
                        <a:buNone/>
                      </a:pPr>
                      <a:r>
                        <a:rPr lang="en-ZA" sz="600">
                          <a:solidFill>
                            <a:schemeClr val="lt1"/>
                          </a:solidFill>
                          <a:latin typeface="Calibri Light" panose="020F0302020204030204" pitchFamily="34" charset="0"/>
                          <a:ea typeface="Arial"/>
                          <a:cs typeface="Calibri Light" panose="020F0302020204030204" pitchFamily="34" charset="0"/>
                          <a:sym typeface="Arial"/>
                        </a:rPr>
                        <a:t> </a:t>
                      </a:r>
                      <a:endParaRPr sz="60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tcPr>
                </a:tc>
                <a:tc gridSpan="6">
                  <a:txBody>
                    <a:bodyPr/>
                    <a:lstStyle/>
                    <a:p>
                      <a:pPr marL="0" marR="0" lvl="0" indent="0" algn="l" rtl="0">
                        <a:lnSpc>
                          <a:spcPct val="107000"/>
                        </a:lnSpc>
                        <a:spcBef>
                          <a:spcPts val="0"/>
                        </a:spcBef>
                        <a:spcAft>
                          <a:spcPts val="0"/>
                        </a:spcAft>
                        <a:buNone/>
                      </a:pPr>
                      <a:r>
                        <a:rPr lang="en-ZA" sz="600">
                          <a:solidFill>
                            <a:schemeClr val="lt1"/>
                          </a:solidFill>
                          <a:latin typeface="Calibri Light" panose="020F0302020204030204" pitchFamily="34" charset="0"/>
                          <a:ea typeface="Arial"/>
                          <a:cs typeface="Calibri Light" panose="020F0302020204030204" pitchFamily="34" charset="0"/>
                          <a:sym typeface="Arial"/>
                        </a:rPr>
                        <a:t> </a:t>
                      </a:r>
                      <a:endParaRPr sz="60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745675">
                <a:tc>
                  <a:txBody>
                    <a:bodyPr/>
                    <a:lstStyle/>
                    <a:p>
                      <a:pPr marL="71755" marR="71755" lvl="0" indent="0" algn="ctr" rtl="0">
                        <a:lnSpc>
                          <a:spcPct val="100000"/>
                        </a:lnSpc>
                        <a:spcBef>
                          <a:spcPts val="0"/>
                        </a:spcBef>
                        <a:spcAft>
                          <a:spcPts val="0"/>
                        </a:spcAft>
                        <a:buNone/>
                      </a:pPr>
                      <a:r>
                        <a:rPr lang="en-ZA" sz="800" dirty="0">
                          <a:solidFill>
                            <a:schemeClr val="lt1"/>
                          </a:solidFill>
                          <a:latin typeface="Calibri Light" panose="020F0302020204030204" pitchFamily="34" charset="0"/>
                          <a:ea typeface="Arial"/>
                          <a:cs typeface="Calibri Light" panose="020F0302020204030204" pitchFamily="34" charset="0"/>
                          <a:sym typeface="Arial"/>
                        </a:rPr>
                        <a:t>Assumptions</a:t>
                      </a:r>
                      <a:endParaRPr sz="800" dirty="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nchor="ctr">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00B0F0"/>
                    </a:solidFill>
                  </a:tcPr>
                </a:tc>
                <a:tc>
                  <a:txBody>
                    <a:bodyPr/>
                    <a:lstStyle/>
                    <a:p>
                      <a:pPr marL="0" marR="0" lvl="0" indent="0" algn="l" rtl="0">
                        <a:lnSpc>
                          <a:spcPct val="107000"/>
                        </a:lnSpc>
                        <a:spcBef>
                          <a:spcPts val="0"/>
                        </a:spcBef>
                        <a:spcAft>
                          <a:spcPts val="0"/>
                        </a:spcAft>
                        <a:buNone/>
                      </a:pPr>
                      <a:r>
                        <a:rPr lang="en-ZA" sz="800">
                          <a:solidFill>
                            <a:schemeClr val="lt1"/>
                          </a:solidFill>
                          <a:latin typeface="Calibri Light" panose="020F0302020204030204" pitchFamily="34" charset="0"/>
                          <a:ea typeface="Arial"/>
                          <a:cs typeface="Calibri Light" panose="020F0302020204030204" pitchFamily="34" charset="0"/>
                          <a:sym typeface="Arial"/>
                        </a:rPr>
                        <a:t> </a:t>
                      </a:r>
                      <a:endParaRPr sz="800">
                        <a:solidFill>
                          <a:schemeClr val="lt1"/>
                        </a:solidFill>
                        <a:latin typeface="Calibri Light" panose="020F0302020204030204" pitchFamily="34" charset="0"/>
                        <a:ea typeface="Calibri"/>
                        <a:cs typeface="Calibri Light" panose="020F0302020204030204" pitchFamily="34" charset="0"/>
                        <a:sym typeface="Calibri"/>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tcPr>
                </a:tc>
                <a:tc>
                  <a:txBody>
                    <a:bodyPr/>
                    <a:lstStyle/>
                    <a:p>
                      <a:pPr marL="174625" marR="0" lvl="0" indent="-174625" algn="l" rtl="0">
                        <a:lnSpc>
                          <a:spcPct val="107000"/>
                        </a:lnSpc>
                        <a:spcBef>
                          <a:spcPts val="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Overcrowding not exceeding 50%</a:t>
                      </a:r>
                      <a:endParaRPr>
                        <a:latin typeface="Calibri Light" panose="020F0302020204030204" pitchFamily="34" charset="0"/>
                        <a:cs typeface="Calibri Light" panose="020F0302020204030204" pitchFamily="34" charset="0"/>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Adequate funding for capital, maintenance projects and municipal charges</a:t>
                      </a:r>
                      <a:endParaRPr>
                        <a:latin typeface="Calibri Light" panose="020F0302020204030204" pitchFamily="34" charset="0"/>
                        <a:cs typeface="Calibri Light" panose="020F0302020204030204" pitchFamily="34" charset="0"/>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Own Resources capacity in terms of offender labour</a:t>
                      </a:r>
                      <a:endParaRPr sz="900">
                        <a:solidFill>
                          <a:schemeClr val="lt1"/>
                        </a:solidFill>
                        <a:latin typeface="Calibri Light" panose="020F0302020204030204" pitchFamily="34" charset="0"/>
                        <a:ea typeface="Arial"/>
                        <a:cs typeface="Calibri Light" panose="020F0302020204030204" pitchFamily="34" charset="0"/>
                        <a:sym typeface="Arial"/>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Performance by Implementing Agents </a:t>
                      </a:r>
                      <a:endParaRPr>
                        <a:latin typeface="Calibri Light" panose="020F0302020204030204" pitchFamily="34" charset="0"/>
                        <a:cs typeface="Calibri Light" panose="020F0302020204030204" pitchFamily="34" charset="0"/>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Sustainable delivery of basic services by Municipalities</a:t>
                      </a:r>
                      <a:endParaRPr sz="900">
                        <a:solidFill>
                          <a:schemeClr val="lt1"/>
                        </a:solidFill>
                        <a:latin typeface="Calibri Light" panose="020F0302020204030204" pitchFamily="34" charset="0"/>
                        <a:ea typeface="Arial"/>
                        <a:cs typeface="Calibri Light" panose="020F0302020204030204" pitchFamily="34" charset="0"/>
                        <a:sym typeface="Arial"/>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00B0F0"/>
                    </a:solidFill>
                  </a:tcPr>
                </a:tc>
                <a:tc>
                  <a:txBody>
                    <a:bodyPr/>
                    <a:lstStyle/>
                    <a:p>
                      <a:pPr marL="174625" marR="0" lvl="0" indent="-174625" algn="l" rtl="0">
                        <a:lnSpc>
                          <a:spcPct val="107000"/>
                        </a:lnSpc>
                        <a:spcBef>
                          <a:spcPts val="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Functional Case Management structures </a:t>
                      </a:r>
                      <a:endParaRPr sz="900">
                        <a:solidFill>
                          <a:schemeClr val="lt1"/>
                        </a:solidFill>
                        <a:latin typeface="Calibri Light" panose="020F0302020204030204" pitchFamily="34" charset="0"/>
                        <a:ea typeface="Arial"/>
                        <a:cs typeface="Calibri Light" panose="020F0302020204030204" pitchFamily="34" charset="0"/>
                        <a:sym typeface="Arial"/>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Automated Case Management processes</a:t>
                      </a:r>
                      <a:endParaRPr sz="900">
                        <a:solidFill>
                          <a:schemeClr val="lt1"/>
                        </a:solidFill>
                        <a:latin typeface="Calibri Light" panose="020F0302020204030204" pitchFamily="34" charset="0"/>
                        <a:ea typeface="Arial"/>
                        <a:cs typeface="Calibri Light" panose="020F0302020204030204" pitchFamily="34" charset="0"/>
                        <a:sym typeface="Arial"/>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Willingness of offenders to participate in Case Management processes</a:t>
                      </a:r>
                      <a:endParaRPr sz="900">
                        <a:solidFill>
                          <a:schemeClr val="lt1"/>
                        </a:solidFill>
                        <a:latin typeface="Calibri Light" panose="020F0302020204030204" pitchFamily="34" charset="0"/>
                        <a:ea typeface="Arial"/>
                        <a:cs typeface="Calibri Light" panose="020F0302020204030204" pitchFamily="34" charset="0"/>
                        <a:sym typeface="Arial"/>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Dedicated Correctional Intervention Officers, Case Assessment Officials and Criminologists</a:t>
                      </a:r>
                      <a:endParaRPr sz="900">
                        <a:solidFill>
                          <a:schemeClr val="lt1"/>
                        </a:solidFill>
                        <a:latin typeface="Calibri Light" panose="020F0302020204030204" pitchFamily="34" charset="0"/>
                        <a:ea typeface="Arial"/>
                        <a:cs typeface="Calibri Light" panose="020F0302020204030204" pitchFamily="34" charset="0"/>
                        <a:sym typeface="Arial"/>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00B0F0"/>
                    </a:solidFill>
                  </a:tcPr>
                </a:tc>
                <a:tc>
                  <a:txBody>
                    <a:bodyPr/>
                    <a:lstStyle/>
                    <a:p>
                      <a:pPr marL="174625" marR="0" lvl="0" indent="-174625" algn="l" rtl="0">
                        <a:lnSpc>
                          <a:spcPct val="107000"/>
                        </a:lnSpc>
                        <a:spcBef>
                          <a:spcPts val="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All inmates are willing to participate in rehabilitation interventions and developmental programmes.</a:t>
                      </a:r>
                      <a:endParaRPr sz="900">
                        <a:solidFill>
                          <a:schemeClr val="lt1"/>
                        </a:solidFill>
                        <a:latin typeface="Calibri Light" panose="020F0302020204030204" pitchFamily="34" charset="0"/>
                        <a:ea typeface="Arial"/>
                        <a:cs typeface="Calibri Light" panose="020F0302020204030204" pitchFamily="34" charset="0"/>
                        <a:sym typeface="Arial"/>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Strengthened collaborations amongst strategic partners</a:t>
                      </a:r>
                      <a:endParaRPr sz="900">
                        <a:solidFill>
                          <a:schemeClr val="lt1"/>
                        </a:solidFill>
                        <a:latin typeface="Calibri Light" panose="020F0302020204030204" pitchFamily="34" charset="0"/>
                        <a:ea typeface="Arial"/>
                        <a:cs typeface="Calibri Light" panose="020F0302020204030204" pitchFamily="34" charset="0"/>
                        <a:sym typeface="Arial"/>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Automated inmate management system</a:t>
                      </a:r>
                      <a:endParaRPr sz="900">
                        <a:solidFill>
                          <a:schemeClr val="lt1"/>
                        </a:solidFill>
                        <a:latin typeface="Calibri Light" panose="020F0302020204030204" pitchFamily="34" charset="0"/>
                        <a:ea typeface="Arial"/>
                        <a:cs typeface="Calibri Light" panose="020F0302020204030204" pitchFamily="34" charset="0"/>
                        <a:sym typeface="Arial"/>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00B0F0"/>
                    </a:solidFill>
                  </a:tcPr>
                </a:tc>
                <a:tc>
                  <a:txBody>
                    <a:bodyPr/>
                    <a:lstStyle/>
                    <a:p>
                      <a:pPr marL="174625" marR="0" lvl="0" indent="-174625" algn="l" rtl="0">
                        <a:lnSpc>
                          <a:spcPct val="107000"/>
                        </a:lnSpc>
                        <a:spcBef>
                          <a:spcPts val="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Offenders are accepted into the family and/or communities</a:t>
                      </a:r>
                      <a:endParaRPr sz="900">
                        <a:solidFill>
                          <a:schemeClr val="lt1"/>
                        </a:solidFill>
                        <a:latin typeface="Calibri Light" panose="020F0302020204030204" pitchFamily="34" charset="0"/>
                        <a:ea typeface="Arial"/>
                        <a:cs typeface="Calibri Light" panose="020F0302020204030204" pitchFamily="34" charset="0"/>
                        <a:sym typeface="Arial"/>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Offenders are economically independent after release</a:t>
                      </a:r>
                      <a:endParaRPr sz="900">
                        <a:solidFill>
                          <a:schemeClr val="lt1"/>
                        </a:solidFill>
                        <a:latin typeface="Calibri Light" panose="020F0302020204030204" pitchFamily="34" charset="0"/>
                        <a:ea typeface="Arial"/>
                        <a:cs typeface="Calibri Light" panose="020F0302020204030204" pitchFamily="34" charset="0"/>
                        <a:sym typeface="Arial"/>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00B0F0"/>
                    </a:solidFill>
                  </a:tcPr>
                </a:tc>
                <a:tc>
                  <a:txBody>
                    <a:bodyPr/>
                    <a:lstStyle/>
                    <a:p>
                      <a:pPr marL="174625" marR="0" lvl="0" indent="-174625" algn="l" rtl="0">
                        <a:lnSpc>
                          <a:spcPct val="107000"/>
                        </a:lnSpc>
                        <a:spcBef>
                          <a:spcPts val="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Inmates in need of care must be willing to seek healthcare services</a:t>
                      </a:r>
                      <a:endParaRPr sz="900">
                        <a:solidFill>
                          <a:schemeClr val="lt1"/>
                        </a:solidFill>
                        <a:latin typeface="Calibri Light" panose="020F0302020204030204" pitchFamily="34" charset="0"/>
                        <a:ea typeface="Arial"/>
                        <a:cs typeface="Calibri Light" panose="020F0302020204030204" pitchFamily="34" charset="0"/>
                        <a:sym typeface="Arial"/>
                      </a:endParaRPr>
                    </a:p>
                    <a:p>
                      <a:pPr marL="174625" marR="0" lvl="0" indent="-174625" algn="l" rtl="0">
                        <a:lnSpc>
                          <a:spcPct val="107000"/>
                        </a:lnSpc>
                        <a:spcBef>
                          <a:spcPts val="300"/>
                        </a:spcBef>
                        <a:spcAft>
                          <a:spcPts val="0"/>
                        </a:spcAft>
                        <a:buClr>
                          <a:schemeClr val="lt1"/>
                        </a:buClr>
                        <a:buSzPts val="900"/>
                        <a:buFont typeface="Arial"/>
                        <a:buChar char="•"/>
                      </a:pPr>
                      <a:r>
                        <a:rPr lang="en-ZA" sz="900">
                          <a:solidFill>
                            <a:schemeClr val="lt1"/>
                          </a:solidFill>
                          <a:latin typeface="Calibri Light" panose="020F0302020204030204" pitchFamily="34" charset="0"/>
                          <a:ea typeface="Arial"/>
                          <a:cs typeface="Calibri Light" panose="020F0302020204030204" pitchFamily="34" charset="0"/>
                          <a:sym typeface="Arial"/>
                        </a:rPr>
                        <a:t>Availability of primary healthcare resources</a:t>
                      </a:r>
                      <a:endParaRPr sz="900">
                        <a:solidFill>
                          <a:schemeClr val="lt1"/>
                        </a:solidFill>
                        <a:latin typeface="Calibri Light" panose="020F0302020204030204" pitchFamily="34" charset="0"/>
                        <a:ea typeface="Arial"/>
                        <a:cs typeface="Calibri Light" panose="020F0302020204030204" pitchFamily="34" charset="0"/>
                        <a:sym typeface="Arial"/>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00B0F0"/>
                    </a:solidFill>
                  </a:tcPr>
                </a:tc>
                <a:tc>
                  <a:txBody>
                    <a:bodyPr/>
                    <a:lstStyle/>
                    <a:p>
                      <a:pPr marL="174625" marR="0" lvl="0" indent="-174625" algn="l" rtl="0">
                        <a:lnSpc>
                          <a:spcPct val="107000"/>
                        </a:lnSpc>
                        <a:spcBef>
                          <a:spcPts val="0"/>
                        </a:spcBef>
                        <a:spcAft>
                          <a:spcPts val="0"/>
                        </a:spcAft>
                        <a:buClr>
                          <a:schemeClr val="lt1"/>
                        </a:buClr>
                        <a:buSzPts val="900"/>
                        <a:buFont typeface="Arial"/>
                        <a:buChar char="•"/>
                      </a:pPr>
                      <a:r>
                        <a:rPr lang="en-ZA" sz="900" dirty="0">
                          <a:solidFill>
                            <a:schemeClr val="lt1"/>
                          </a:solidFill>
                          <a:latin typeface="Calibri Light" panose="020F0302020204030204" pitchFamily="34" charset="0"/>
                          <a:ea typeface="Arial"/>
                          <a:cs typeface="Calibri Light" panose="020F0302020204030204" pitchFamily="34" charset="0"/>
                          <a:sym typeface="Arial"/>
                        </a:rPr>
                        <a:t>MTEF budget allocations in line with the service delivery requirements of the Department</a:t>
                      </a:r>
                      <a:endParaRPr sz="900" dirty="0">
                        <a:solidFill>
                          <a:schemeClr val="lt1"/>
                        </a:solidFill>
                        <a:latin typeface="Calibri Light" panose="020F0302020204030204" pitchFamily="34" charset="0"/>
                        <a:ea typeface="Arial"/>
                        <a:cs typeface="Calibri Light" panose="020F0302020204030204" pitchFamily="34" charset="0"/>
                        <a:sym typeface="Arial"/>
                      </a:endParaRPr>
                    </a:p>
                  </a:txBody>
                  <a:tcPr marL="45925" marR="45925" marT="0" marB="0">
                    <a:lnL w="12700" cap="flat" cmpd="sng">
                      <a:solidFill>
                        <a:srgbClr val="FFFFFF"/>
                      </a:solidFill>
                      <a:prstDash val="dot"/>
                      <a:round/>
                      <a:headEnd type="none" w="sm" len="sm"/>
                      <a:tailEnd type="none" w="sm" len="sm"/>
                    </a:lnL>
                    <a:lnR w="12700" cap="flat" cmpd="sng">
                      <a:solidFill>
                        <a:srgbClr val="FFFFFF"/>
                      </a:solidFill>
                      <a:prstDash val="dot"/>
                      <a:round/>
                      <a:headEnd type="none" w="sm" len="sm"/>
                      <a:tailEnd type="none" w="sm" len="sm"/>
                    </a:lnR>
                    <a:lnT w="12700" cap="flat" cmpd="sng">
                      <a:solidFill>
                        <a:srgbClr val="FFFFFF"/>
                      </a:solidFill>
                      <a:prstDash val="dot"/>
                      <a:round/>
                      <a:headEnd type="none" w="sm" len="sm"/>
                      <a:tailEnd type="none" w="sm" len="sm"/>
                    </a:lnT>
                    <a:lnB w="12700" cap="flat" cmpd="sng">
                      <a:solidFill>
                        <a:srgbClr val="FFFFFF"/>
                      </a:solidFill>
                      <a:prstDash val="dot"/>
                      <a:round/>
                      <a:headEnd type="none" w="sm" len="sm"/>
                      <a:tailEnd type="none" w="sm" len="sm"/>
                    </a:lnB>
                    <a:solidFill>
                      <a:srgbClr val="00B0F0"/>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49"/>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9"/>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50" name="Google Shape;650;p49"/>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500">
                <a:solidFill>
                  <a:srgbClr val="888888"/>
                </a:solidFill>
                <a:latin typeface="Calibri"/>
                <a:ea typeface="Calibri"/>
                <a:cs typeface="Calibri"/>
                <a:sym typeface="Calibri"/>
              </a:rPr>
              <a:t>42</a:t>
            </a:fld>
            <a:endParaRPr sz="1500">
              <a:solidFill>
                <a:srgbClr val="888888"/>
              </a:solidFill>
              <a:latin typeface="Calibri"/>
              <a:ea typeface="Calibri"/>
              <a:cs typeface="Calibri"/>
              <a:sym typeface="Calibri"/>
            </a:endParaRPr>
          </a:p>
        </p:txBody>
      </p:sp>
      <p:sp>
        <p:nvSpPr>
          <p:cNvPr id="651" name="Google Shape;651;p49"/>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PERFORMANCE INFORMATION</a:t>
            </a:r>
            <a:endParaRPr>
              <a:solidFill>
                <a:srgbClr val="000000"/>
              </a:solidFill>
            </a:endParaRPr>
          </a:p>
        </p:txBody>
      </p:sp>
      <p:graphicFrame>
        <p:nvGraphicFramePr>
          <p:cNvPr id="652" name="Google Shape;652;p49"/>
          <p:cNvGraphicFramePr/>
          <p:nvPr/>
        </p:nvGraphicFramePr>
        <p:xfrm>
          <a:off x="286557" y="1125538"/>
          <a:ext cx="11017200" cy="5003800"/>
        </p:xfrm>
        <a:graphic>
          <a:graphicData uri="http://schemas.openxmlformats.org/drawingml/2006/table">
            <a:tbl>
              <a:tblPr firstRow="1" bandRow="1">
                <a:noFill/>
                <a:tableStyleId>{69FF5149-6265-44F7-A79E-6C607C0C7F42}</a:tableStyleId>
              </a:tblPr>
              <a:tblGrid>
                <a:gridCol w="2754300">
                  <a:extLst>
                    <a:ext uri="{9D8B030D-6E8A-4147-A177-3AD203B41FA5}">
                      <a16:colId xmlns:a16="http://schemas.microsoft.com/office/drawing/2014/main" val="20000"/>
                    </a:ext>
                  </a:extLst>
                </a:gridCol>
                <a:gridCol w="2754300">
                  <a:extLst>
                    <a:ext uri="{9D8B030D-6E8A-4147-A177-3AD203B41FA5}">
                      <a16:colId xmlns:a16="http://schemas.microsoft.com/office/drawing/2014/main" val="20001"/>
                    </a:ext>
                  </a:extLst>
                </a:gridCol>
                <a:gridCol w="2754300">
                  <a:extLst>
                    <a:ext uri="{9D8B030D-6E8A-4147-A177-3AD203B41FA5}">
                      <a16:colId xmlns:a16="http://schemas.microsoft.com/office/drawing/2014/main" val="20002"/>
                    </a:ext>
                  </a:extLst>
                </a:gridCol>
                <a:gridCol w="2754300">
                  <a:extLst>
                    <a:ext uri="{9D8B030D-6E8A-4147-A177-3AD203B41FA5}">
                      <a16:colId xmlns:a16="http://schemas.microsoft.com/office/drawing/2014/main" val="20003"/>
                    </a:ext>
                  </a:extLst>
                </a:gridCol>
              </a:tblGrid>
              <a:tr h="401400">
                <a:tc>
                  <a:txBody>
                    <a:bodyPr/>
                    <a:lstStyle/>
                    <a:p>
                      <a:pPr marL="0" marR="0" lvl="0" indent="0" algn="l" rtl="0">
                        <a:spcBef>
                          <a:spcPts val="0"/>
                        </a:spcBef>
                        <a:spcAft>
                          <a:spcPts val="0"/>
                        </a:spcAft>
                        <a:buNone/>
                      </a:pPr>
                      <a:r>
                        <a:rPr lang="en-ZA" sz="1700" dirty="0"/>
                        <a:t>Outcomes</a:t>
                      </a:r>
                      <a:endParaRPr sz="1700" dirty="0"/>
                    </a:p>
                  </a:txBody>
                  <a:tcPr marL="91450" marR="91450" marT="45725" marB="45725"/>
                </a:tc>
                <a:tc>
                  <a:txBody>
                    <a:bodyPr/>
                    <a:lstStyle/>
                    <a:p>
                      <a:pPr marL="0" marR="0" lvl="0" indent="0" algn="l" rtl="0">
                        <a:spcBef>
                          <a:spcPts val="0"/>
                        </a:spcBef>
                        <a:spcAft>
                          <a:spcPts val="0"/>
                        </a:spcAft>
                        <a:buNone/>
                      </a:pPr>
                      <a:r>
                        <a:rPr lang="en-ZA" sz="1700"/>
                        <a:t>Outcome Indicators</a:t>
                      </a:r>
                      <a:endParaRPr sz="1700"/>
                    </a:p>
                  </a:txBody>
                  <a:tcPr marL="91450" marR="91450" marT="45725" marB="45725"/>
                </a:tc>
                <a:tc>
                  <a:txBody>
                    <a:bodyPr/>
                    <a:lstStyle/>
                    <a:p>
                      <a:pPr marL="0" marR="0" lvl="0" indent="0" algn="l" rtl="0">
                        <a:spcBef>
                          <a:spcPts val="0"/>
                        </a:spcBef>
                        <a:spcAft>
                          <a:spcPts val="0"/>
                        </a:spcAft>
                        <a:buNone/>
                      </a:pPr>
                      <a:r>
                        <a:rPr lang="en-ZA" sz="1700"/>
                        <a:t>Baseline </a:t>
                      </a:r>
                      <a:endParaRPr sz="1700"/>
                    </a:p>
                  </a:txBody>
                  <a:tcPr marL="91450" marR="91450" marT="45725" marB="45725"/>
                </a:tc>
                <a:tc>
                  <a:txBody>
                    <a:bodyPr/>
                    <a:lstStyle/>
                    <a:p>
                      <a:pPr marL="0" marR="0" lvl="0" indent="0" algn="l" rtl="0">
                        <a:spcBef>
                          <a:spcPts val="0"/>
                        </a:spcBef>
                        <a:spcAft>
                          <a:spcPts val="0"/>
                        </a:spcAft>
                        <a:buNone/>
                      </a:pPr>
                      <a:r>
                        <a:rPr lang="en-ZA" sz="1700"/>
                        <a:t>Five year target</a:t>
                      </a:r>
                      <a:endParaRPr sz="1700"/>
                    </a:p>
                  </a:txBody>
                  <a:tcPr marL="91450" marR="91450" marT="45725" marB="45725"/>
                </a:tc>
                <a:extLst>
                  <a:ext uri="{0D108BD9-81ED-4DB2-BD59-A6C34878D82A}">
                    <a16:rowId xmlns:a16="http://schemas.microsoft.com/office/drawing/2014/main" val="10000"/>
                  </a:ext>
                </a:extLst>
              </a:tr>
              <a:tr h="1501150">
                <a:tc>
                  <a:txBody>
                    <a:bodyPr/>
                    <a:lstStyle/>
                    <a:p>
                      <a:pPr marL="0" marR="0" lvl="0" indent="0" algn="l" rtl="0">
                        <a:spcBef>
                          <a:spcPts val="0"/>
                        </a:spcBef>
                        <a:spcAft>
                          <a:spcPts val="0"/>
                        </a:spcAft>
                        <a:buNone/>
                      </a:pPr>
                      <a:r>
                        <a:rPr lang="en-ZA" sz="1700" dirty="0"/>
                        <a:t>Improved safety and security of inmates, officials, stakeholders, assets and information.</a:t>
                      </a:r>
                      <a:endParaRPr sz="1700" dirty="0"/>
                    </a:p>
                  </a:txBody>
                  <a:tcPr marL="91450" marR="91450" marT="45725" marB="45725"/>
                </a:tc>
                <a:tc>
                  <a:txBody>
                    <a:bodyPr/>
                    <a:lstStyle/>
                    <a:p>
                      <a:pPr marL="0" marR="0" lvl="0" indent="0" algn="l" rtl="0">
                        <a:spcBef>
                          <a:spcPts val="0"/>
                        </a:spcBef>
                        <a:spcAft>
                          <a:spcPts val="0"/>
                        </a:spcAft>
                        <a:buNone/>
                      </a:pPr>
                      <a:r>
                        <a:rPr lang="en-ZA" sz="1700"/>
                        <a:t>Percentage reduction of security breaches at correctional facilities (correctional centres and remand detention facilities).</a:t>
                      </a:r>
                      <a:endParaRPr sz="1700"/>
                    </a:p>
                  </a:txBody>
                  <a:tcPr marL="91450" marR="91450" marT="45725" marB="45725"/>
                </a:tc>
                <a:tc>
                  <a:txBody>
                    <a:bodyPr/>
                    <a:lstStyle/>
                    <a:p>
                      <a:pPr marL="0" marR="0" lvl="0" indent="0" algn="l" rtl="0">
                        <a:spcBef>
                          <a:spcPts val="0"/>
                        </a:spcBef>
                        <a:spcAft>
                          <a:spcPts val="0"/>
                        </a:spcAft>
                        <a:buNone/>
                      </a:pPr>
                      <a:r>
                        <a:rPr lang="en-ZA" sz="1700"/>
                        <a:t>4.18% of security breaches at correctional centres.</a:t>
                      </a:r>
                      <a:endParaRPr sz="1700"/>
                    </a:p>
                  </a:txBody>
                  <a:tcPr marL="91450" marR="91450" marT="45725" marB="45725"/>
                </a:tc>
                <a:tc>
                  <a:txBody>
                    <a:bodyPr/>
                    <a:lstStyle/>
                    <a:p>
                      <a:pPr marL="0" marR="0" lvl="0" indent="0" algn="l" rtl="0">
                        <a:spcBef>
                          <a:spcPts val="0"/>
                        </a:spcBef>
                        <a:spcAft>
                          <a:spcPts val="0"/>
                        </a:spcAft>
                        <a:buNone/>
                      </a:pPr>
                      <a:r>
                        <a:rPr lang="en-ZA" sz="1700"/>
                        <a:t>0.25% reduction in security breaches at correctional facilities. </a:t>
                      </a:r>
                      <a:endParaRPr sz="1700"/>
                    </a:p>
                  </a:txBody>
                  <a:tcPr marL="91450" marR="91450" marT="45725" marB="45725"/>
                </a:tc>
                <a:extLst>
                  <a:ext uri="{0D108BD9-81ED-4DB2-BD59-A6C34878D82A}">
                    <a16:rowId xmlns:a16="http://schemas.microsoft.com/office/drawing/2014/main" val="10001"/>
                  </a:ext>
                </a:extLst>
              </a:tr>
              <a:tr h="1220700">
                <a:tc>
                  <a:txBody>
                    <a:bodyPr/>
                    <a:lstStyle/>
                    <a:p>
                      <a:pPr marL="0" marR="0" lvl="0" indent="0" algn="l" rtl="0">
                        <a:spcBef>
                          <a:spcPts val="0"/>
                        </a:spcBef>
                        <a:spcAft>
                          <a:spcPts val="0"/>
                        </a:spcAft>
                        <a:buNone/>
                      </a:pPr>
                      <a:r>
                        <a:rPr lang="en-ZA" sz="1700"/>
                        <a:t>Improved case management processes of inmates</a:t>
                      </a:r>
                      <a:endParaRPr sz="1700"/>
                    </a:p>
                  </a:txBody>
                  <a:tcPr marL="91450" marR="91450" marT="45725" marB="45725"/>
                </a:tc>
                <a:tc>
                  <a:txBody>
                    <a:bodyPr/>
                    <a:lstStyle/>
                    <a:p>
                      <a:pPr marL="0" marR="0" lvl="0" indent="0" algn="l" rtl="0">
                        <a:spcBef>
                          <a:spcPts val="0"/>
                        </a:spcBef>
                        <a:spcAft>
                          <a:spcPts val="0"/>
                        </a:spcAft>
                        <a:buNone/>
                      </a:pPr>
                      <a:r>
                        <a:rPr lang="en-ZA" sz="1700"/>
                        <a:t>Percentage increase in offenders approved for parole placement or correctional supervision </a:t>
                      </a:r>
                      <a:endParaRPr sz="1700"/>
                    </a:p>
                  </a:txBody>
                  <a:tcPr marL="91450" marR="91450" marT="45725" marB="45725"/>
                </a:tc>
                <a:tc>
                  <a:txBody>
                    <a:bodyPr/>
                    <a:lstStyle/>
                    <a:p>
                      <a:pPr marL="0" marR="0" lvl="0" indent="0" algn="l" rtl="0">
                        <a:spcBef>
                          <a:spcPts val="0"/>
                        </a:spcBef>
                        <a:spcAft>
                          <a:spcPts val="0"/>
                        </a:spcAft>
                        <a:buNone/>
                      </a:pPr>
                      <a:r>
                        <a:rPr lang="en-ZA" sz="1700"/>
                        <a:t>53.9% offenders approved for parole placement or correctional supervision</a:t>
                      </a:r>
                      <a:endParaRPr sz="1700"/>
                    </a:p>
                  </a:txBody>
                  <a:tcPr marL="91450" marR="91450" marT="45725" marB="45725"/>
                </a:tc>
                <a:tc>
                  <a:txBody>
                    <a:bodyPr/>
                    <a:lstStyle/>
                    <a:p>
                      <a:pPr marL="0" marR="0" lvl="0" indent="0" algn="l" rtl="0">
                        <a:spcBef>
                          <a:spcPts val="0"/>
                        </a:spcBef>
                        <a:spcAft>
                          <a:spcPts val="0"/>
                        </a:spcAft>
                        <a:buNone/>
                      </a:pPr>
                      <a:r>
                        <a:rPr lang="en-ZA" sz="1700"/>
                        <a:t>10% increase in offenders approved for parole placement or correctional supervision</a:t>
                      </a:r>
                      <a:endParaRPr sz="1700"/>
                    </a:p>
                  </a:txBody>
                  <a:tcPr marL="91450" marR="91450" marT="45725" marB="45725"/>
                </a:tc>
                <a:extLst>
                  <a:ext uri="{0D108BD9-81ED-4DB2-BD59-A6C34878D82A}">
                    <a16:rowId xmlns:a16="http://schemas.microsoft.com/office/drawing/2014/main" val="10002"/>
                  </a:ext>
                </a:extLst>
              </a:tr>
              <a:tr h="940275">
                <a:tc rowSpan="2">
                  <a:txBody>
                    <a:bodyPr/>
                    <a:lstStyle/>
                    <a:p>
                      <a:pPr marL="0" marR="0" lvl="0" indent="0" algn="l" rtl="0">
                        <a:spcBef>
                          <a:spcPts val="0"/>
                        </a:spcBef>
                        <a:spcAft>
                          <a:spcPts val="0"/>
                        </a:spcAft>
                        <a:buNone/>
                      </a:pPr>
                      <a:r>
                        <a:rPr lang="en-ZA" sz="1700"/>
                        <a:t>Increased access to needs based rehabilitation programmes to enhance moral regeneration</a:t>
                      </a:r>
                      <a:endParaRPr sz="1700"/>
                    </a:p>
                  </a:txBody>
                  <a:tcPr marL="91450" marR="91450" marT="45725" marB="45725"/>
                </a:tc>
                <a:tc>
                  <a:txBody>
                    <a:bodyPr/>
                    <a:lstStyle/>
                    <a:p>
                      <a:pPr marL="0" marR="0" lvl="0" indent="0" algn="l" rtl="0">
                        <a:spcBef>
                          <a:spcPts val="0"/>
                        </a:spcBef>
                        <a:spcAft>
                          <a:spcPts val="0"/>
                        </a:spcAft>
                        <a:buNone/>
                      </a:pPr>
                      <a:r>
                        <a:rPr lang="en-ZA" sz="1700"/>
                        <a:t>Percentage increase in offenders enrolled in development programmes</a:t>
                      </a:r>
                      <a:endParaRPr sz="1700"/>
                    </a:p>
                  </a:txBody>
                  <a:tcPr marL="91450" marR="91450" marT="45725" marB="45725"/>
                </a:tc>
                <a:tc>
                  <a:txBody>
                    <a:bodyPr/>
                    <a:lstStyle/>
                    <a:p>
                      <a:pPr marL="0" marR="0" lvl="0" indent="0" algn="l" rtl="0">
                        <a:spcBef>
                          <a:spcPts val="0"/>
                        </a:spcBef>
                        <a:spcAft>
                          <a:spcPts val="0"/>
                        </a:spcAft>
                        <a:buNone/>
                      </a:pPr>
                      <a:r>
                        <a:rPr lang="en-ZA" sz="1700"/>
                        <a:t>10%  </a:t>
                      </a:r>
                      <a:r>
                        <a:rPr lang="en-ZA" sz="1700">
                          <a:solidFill>
                            <a:schemeClr val="dk1"/>
                          </a:solidFill>
                          <a:latin typeface="Calibri"/>
                          <a:ea typeface="Calibri"/>
                          <a:cs typeface="Calibri"/>
                          <a:sym typeface="Calibri"/>
                        </a:rPr>
                        <a:t>increase in offenders </a:t>
                      </a:r>
                      <a:r>
                        <a:rPr lang="en-ZA" sz="1700"/>
                        <a:t> enrolments in development programmes</a:t>
                      </a:r>
                      <a:endParaRPr sz="1700"/>
                    </a:p>
                  </a:txBody>
                  <a:tcPr marL="91450" marR="91450" marT="45725" marB="45725"/>
                </a:tc>
                <a:tc>
                  <a:txBody>
                    <a:bodyPr/>
                    <a:lstStyle/>
                    <a:p>
                      <a:pPr marL="0" marR="0" lvl="0" indent="0" algn="l" rtl="0">
                        <a:lnSpc>
                          <a:spcPct val="100000"/>
                        </a:lnSpc>
                        <a:spcBef>
                          <a:spcPts val="0"/>
                        </a:spcBef>
                        <a:spcAft>
                          <a:spcPts val="0"/>
                        </a:spcAft>
                        <a:buClr>
                          <a:schemeClr val="dk1"/>
                        </a:buClr>
                        <a:buSzPts val="1700"/>
                        <a:buFont typeface="Calibri"/>
                        <a:buNone/>
                      </a:pPr>
                      <a:r>
                        <a:rPr lang="en-ZA" sz="1700">
                          <a:solidFill>
                            <a:schemeClr val="dk1"/>
                          </a:solidFill>
                          <a:latin typeface="Calibri"/>
                          <a:ea typeface="Calibri"/>
                          <a:cs typeface="Calibri"/>
                          <a:sym typeface="Calibri"/>
                        </a:rPr>
                        <a:t>25% increase in offenders enrolled in development programmes</a:t>
                      </a:r>
                      <a:endParaRPr/>
                    </a:p>
                  </a:txBody>
                  <a:tcPr marL="91450" marR="91450" marT="45725" marB="45725"/>
                </a:tc>
                <a:extLst>
                  <a:ext uri="{0D108BD9-81ED-4DB2-BD59-A6C34878D82A}">
                    <a16:rowId xmlns:a16="http://schemas.microsoft.com/office/drawing/2014/main" val="10003"/>
                  </a:ext>
                </a:extLst>
              </a:tr>
              <a:tr h="940275">
                <a:tc vMerge="1">
                  <a:txBody>
                    <a:bodyPr/>
                    <a:lstStyle/>
                    <a:p>
                      <a:endParaRPr lang="en-US"/>
                    </a:p>
                  </a:txBody>
                  <a:tcPr/>
                </a:tc>
                <a:tc>
                  <a:txBody>
                    <a:bodyPr/>
                    <a:lstStyle/>
                    <a:p>
                      <a:pPr marL="0" marR="0" lvl="0" indent="0" algn="l" rtl="0">
                        <a:spcBef>
                          <a:spcPts val="0"/>
                        </a:spcBef>
                        <a:spcAft>
                          <a:spcPts val="0"/>
                        </a:spcAft>
                        <a:buNone/>
                      </a:pPr>
                      <a:r>
                        <a:rPr lang="en-ZA" sz="1700"/>
                        <a:t>Percentage increase of inmates participating in well-being programmes</a:t>
                      </a:r>
                      <a:endParaRPr sz="1700"/>
                    </a:p>
                  </a:txBody>
                  <a:tcPr marL="91450" marR="91450" marT="45725" marB="45725"/>
                </a:tc>
                <a:tc>
                  <a:txBody>
                    <a:bodyPr/>
                    <a:lstStyle/>
                    <a:p>
                      <a:pPr marL="0" marR="0" lvl="0" indent="0" algn="l" rtl="0">
                        <a:spcBef>
                          <a:spcPts val="0"/>
                        </a:spcBef>
                        <a:spcAft>
                          <a:spcPts val="0"/>
                        </a:spcAft>
                        <a:buNone/>
                      </a:pPr>
                      <a:r>
                        <a:rPr lang="en-ZA" sz="1700"/>
                        <a:t>6% of inmates participating in rehabilitation programmes</a:t>
                      </a:r>
                      <a:endParaRPr sz="1700"/>
                    </a:p>
                  </a:txBody>
                  <a:tcPr marL="91450" marR="91450" marT="45725" marB="45725"/>
                </a:tc>
                <a:tc>
                  <a:txBody>
                    <a:bodyPr/>
                    <a:lstStyle/>
                    <a:p>
                      <a:pPr marL="0" marR="0" lvl="0" indent="0" algn="l" rtl="0">
                        <a:spcBef>
                          <a:spcPts val="0"/>
                        </a:spcBef>
                        <a:spcAft>
                          <a:spcPts val="0"/>
                        </a:spcAft>
                        <a:buNone/>
                      </a:pPr>
                      <a:r>
                        <a:rPr lang="en-ZA" sz="1700"/>
                        <a:t>10% increase in inmates participating in rehabilitation programmes</a:t>
                      </a:r>
                      <a:endParaRPr sz="1700"/>
                    </a:p>
                  </a:txBody>
                  <a:tcPr marL="91450" marR="91450" marT="45725" marB="45725"/>
                </a:tc>
                <a:extLst>
                  <a:ext uri="{0D108BD9-81ED-4DB2-BD59-A6C34878D82A}">
                    <a16:rowId xmlns:a16="http://schemas.microsoft.com/office/drawing/2014/main" val="10004"/>
                  </a:ext>
                </a:extLst>
              </a:tr>
            </a:tbl>
          </a:graphicData>
        </a:graphic>
      </p:graphicFrame>
      <p:sp>
        <p:nvSpPr>
          <p:cNvPr id="653" name="Google Shape;653;p49"/>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9"/>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655" name="Google Shape;655;p49"/>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42</a:t>
            </a:fld>
            <a:endParaRPr sz="1500" b="1">
              <a:solidFill>
                <a:srgbClr val="888888"/>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50"/>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0"/>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62" name="Google Shape;662;p50"/>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500">
                <a:solidFill>
                  <a:srgbClr val="888888"/>
                </a:solidFill>
                <a:latin typeface="Calibri"/>
                <a:ea typeface="Calibri"/>
                <a:cs typeface="Calibri"/>
                <a:sym typeface="Calibri"/>
              </a:rPr>
              <a:t>43</a:t>
            </a:fld>
            <a:endParaRPr sz="1500">
              <a:solidFill>
                <a:srgbClr val="888888"/>
              </a:solidFill>
              <a:latin typeface="Calibri"/>
              <a:ea typeface="Calibri"/>
              <a:cs typeface="Calibri"/>
              <a:sym typeface="Calibri"/>
            </a:endParaRPr>
          </a:p>
        </p:txBody>
      </p:sp>
      <p:sp>
        <p:nvSpPr>
          <p:cNvPr id="663" name="Google Shape;663;p50"/>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PERFORMANCE INFORMATION</a:t>
            </a:r>
            <a:endParaRPr>
              <a:solidFill>
                <a:srgbClr val="000000"/>
              </a:solidFill>
            </a:endParaRPr>
          </a:p>
        </p:txBody>
      </p:sp>
      <p:graphicFrame>
        <p:nvGraphicFramePr>
          <p:cNvPr id="664" name="Google Shape;664;p50"/>
          <p:cNvGraphicFramePr/>
          <p:nvPr>
            <p:extLst>
              <p:ext uri="{D42A27DB-BD31-4B8C-83A1-F6EECF244321}">
                <p14:modId xmlns:p14="http://schemas.microsoft.com/office/powerpoint/2010/main" val="2291404588"/>
              </p:ext>
            </p:extLst>
          </p:nvPr>
        </p:nvGraphicFramePr>
        <p:xfrm>
          <a:off x="394569" y="1037713"/>
          <a:ext cx="10809500" cy="5142000"/>
        </p:xfrm>
        <a:graphic>
          <a:graphicData uri="http://schemas.openxmlformats.org/drawingml/2006/table">
            <a:tbl>
              <a:tblPr firstRow="1" bandRow="1">
                <a:noFill/>
                <a:tableStyleId>{69FF5149-6265-44F7-A79E-6C607C0C7F42}</a:tableStyleId>
              </a:tblPr>
              <a:tblGrid>
                <a:gridCol w="2702375">
                  <a:extLst>
                    <a:ext uri="{9D8B030D-6E8A-4147-A177-3AD203B41FA5}">
                      <a16:colId xmlns:a16="http://schemas.microsoft.com/office/drawing/2014/main" val="20000"/>
                    </a:ext>
                  </a:extLst>
                </a:gridCol>
                <a:gridCol w="2702375">
                  <a:extLst>
                    <a:ext uri="{9D8B030D-6E8A-4147-A177-3AD203B41FA5}">
                      <a16:colId xmlns:a16="http://schemas.microsoft.com/office/drawing/2014/main" val="20001"/>
                    </a:ext>
                  </a:extLst>
                </a:gridCol>
                <a:gridCol w="2702375">
                  <a:extLst>
                    <a:ext uri="{9D8B030D-6E8A-4147-A177-3AD203B41FA5}">
                      <a16:colId xmlns:a16="http://schemas.microsoft.com/office/drawing/2014/main" val="20002"/>
                    </a:ext>
                  </a:extLst>
                </a:gridCol>
                <a:gridCol w="2702375">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ZA" sz="1700" dirty="0"/>
                        <a:t>Outcomes</a:t>
                      </a:r>
                      <a:endParaRPr sz="1700" dirty="0"/>
                    </a:p>
                  </a:txBody>
                  <a:tcPr marL="91450" marR="91450" marT="45725" marB="45725"/>
                </a:tc>
                <a:tc>
                  <a:txBody>
                    <a:bodyPr/>
                    <a:lstStyle/>
                    <a:p>
                      <a:pPr marL="0" marR="0" lvl="0" indent="0" algn="l" rtl="0">
                        <a:spcBef>
                          <a:spcPts val="0"/>
                        </a:spcBef>
                        <a:spcAft>
                          <a:spcPts val="0"/>
                        </a:spcAft>
                        <a:buNone/>
                      </a:pPr>
                      <a:r>
                        <a:rPr lang="en-ZA" sz="1700"/>
                        <a:t>Outcome Indicators</a:t>
                      </a:r>
                      <a:endParaRPr sz="1700"/>
                    </a:p>
                  </a:txBody>
                  <a:tcPr marL="91450" marR="91450" marT="45725" marB="45725"/>
                </a:tc>
                <a:tc>
                  <a:txBody>
                    <a:bodyPr/>
                    <a:lstStyle/>
                    <a:p>
                      <a:pPr marL="0" marR="0" lvl="0" indent="0" algn="l" rtl="0">
                        <a:spcBef>
                          <a:spcPts val="0"/>
                        </a:spcBef>
                        <a:spcAft>
                          <a:spcPts val="0"/>
                        </a:spcAft>
                        <a:buNone/>
                      </a:pPr>
                      <a:r>
                        <a:rPr lang="en-ZA" sz="1700"/>
                        <a:t>Baseline </a:t>
                      </a:r>
                      <a:endParaRPr sz="1700"/>
                    </a:p>
                  </a:txBody>
                  <a:tcPr marL="91450" marR="91450" marT="45725" marB="45725"/>
                </a:tc>
                <a:tc>
                  <a:txBody>
                    <a:bodyPr/>
                    <a:lstStyle/>
                    <a:p>
                      <a:pPr marL="0" marR="0" lvl="0" indent="0" algn="l" rtl="0">
                        <a:spcBef>
                          <a:spcPts val="0"/>
                        </a:spcBef>
                        <a:spcAft>
                          <a:spcPts val="0"/>
                        </a:spcAft>
                        <a:buNone/>
                      </a:pPr>
                      <a:r>
                        <a:rPr lang="en-ZA" sz="1700"/>
                        <a:t>Five year target</a:t>
                      </a:r>
                      <a:endParaRPr sz="1700"/>
                    </a:p>
                  </a:txBody>
                  <a:tcPr marL="91450" marR="91450" marT="45725" marB="45725"/>
                </a:tc>
                <a:extLst>
                  <a:ext uri="{0D108BD9-81ED-4DB2-BD59-A6C34878D82A}">
                    <a16:rowId xmlns:a16="http://schemas.microsoft.com/office/drawing/2014/main" val="10000"/>
                  </a:ext>
                </a:extLst>
              </a:tr>
              <a:tr h="1387150">
                <a:tc>
                  <a:txBody>
                    <a:bodyPr/>
                    <a:lstStyle/>
                    <a:p>
                      <a:pPr marL="0" marR="0" lvl="0" indent="0" algn="l" rtl="0">
                        <a:spcBef>
                          <a:spcPts val="0"/>
                        </a:spcBef>
                        <a:spcAft>
                          <a:spcPts val="0"/>
                        </a:spcAft>
                        <a:buNone/>
                      </a:pPr>
                      <a:r>
                        <a:rPr lang="en-ZA" sz="1700" dirty="0">
                          <a:latin typeface="Calibri Light" panose="020F0302020204030204" pitchFamily="34" charset="0"/>
                          <a:cs typeface="Calibri Light" panose="020F0302020204030204" pitchFamily="34" charset="0"/>
                        </a:rPr>
                        <a:t>Successful reintegration of all those under the care of the Department</a:t>
                      </a:r>
                      <a:endParaRPr sz="1700" dirty="0">
                        <a:latin typeface="Calibri Light" panose="020F0302020204030204" pitchFamily="34" charset="0"/>
                        <a:cs typeface="Calibri Light" panose="020F0302020204030204" pitchFamily="34" charset="0"/>
                      </a:endParaRPr>
                    </a:p>
                  </a:txBody>
                  <a:tcPr marL="91450" marR="91450" marT="45725" marB="45725"/>
                </a:tc>
                <a:tc>
                  <a:txBody>
                    <a:bodyPr/>
                    <a:lstStyle/>
                    <a:p>
                      <a:pPr marL="0" marR="0" lvl="0" indent="0" algn="l" rtl="0">
                        <a:spcBef>
                          <a:spcPts val="0"/>
                        </a:spcBef>
                        <a:spcAft>
                          <a:spcPts val="0"/>
                        </a:spcAft>
                        <a:buNone/>
                      </a:pPr>
                      <a:r>
                        <a:rPr lang="en-ZA" sz="1700">
                          <a:latin typeface="Calibri Light" panose="020F0302020204030204" pitchFamily="34" charset="0"/>
                          <a:cs typeface="Calibri Light" panose="020F0302020204030204" pitchFamily="34" charset="0"/>
                        </a:rPr>
                        <a:t>Number of offenders under the system of Community Corrections</a:t>
                      </a:r>
                      <a:endParaRPr sz="1700">
                        <a:latin typeface="Calibri Light" panose="020F0302020204030204" pitchFamily="34" charset="0"/>
                        <a:cs typeface="Calibri Light" panose="020F0302020204030204" pitchFamily="34" charset="0"/>
                      </a:endParaRPr>
                    </a:p>
                  </a:txBody>
                  <a:tcPr marL="91450" marR="91450" marT="45725" marB="45725"/>
                </a:tc>
                <a:tc>
                  <a:txBody>
                    <a:bodyPr/>
                    <a:lstStyle/>
                    <a:p>
                      <a:pPr marL="0" marR="0" lvl="0" indent="0" algn="l" rtl="0">
                        <a:spcBef>
                          <a:spcPts val="0"/>
                        </a:spcBef>
                        <a:spcAft>
                          <a:spcPts val="0"/>
                        </a:spcAft>
                        <a:buNone/>
                      </a:pPr>
                      <a:r>
                        <a:rPr lang="en-ZA" sz="1700" dirty="0">
                          <a:latin typeface="Calibri Light" panose="020F0302020204030204" pitchFamily="34" charset="0"/>
                          <a:cs typeface="Calibri Light" panose="020F0302020204030204" pitchFamily="34" charset="0"/>
                        </a:rPr>
                        <a:t>0.78%  (557) increase in parolees, probationers and ATPs under the system of community corrections</a:t>
                      </a:r>
                      <a:endParaRPr sz="1700" dirty="0">
                        <a:latin typeface="Calibri Light" panose="020F0302020204030204" pitchFamily="34" charset="0"/>
                        <a:cs typeface="Calibri Light" panose="020F0302020204030204" pitchFamily="34" charset="0"/>
                      </a:endParaRPr>
                    </a:p>
                  </a:txBody>
                  <a:tcPr marL="91450" marR="91450" marT="45725" marB="45725"/>
                </a:tc>
                <a:tc>
                  <a:txBody>
                    <a:bodyPr/>
                    <a:lstStyle/>
                    <a:p>
                      <a:pPr marL="0" marR="0" lvl="0" indent="0" algn="l" rtl="0">
                        <a:spcBef>
                          <a:spcPts val="0"/>
                        </a:spcBef>
                        <a:spcAft>
                          <a:spcPts val="0"/>
                        </a:spcAft>
                        <a:buNone/>
                      </a:pPr>
                      <a:r>
                        <a:rPr lang="en-ZA" sz="1700" dirty="0">
                          <a:solidFill>
                            <a:schemeClr val="dk1"/>
                          </a:solidFill>
                          <a:latin typeface="Calibri Light" panose="020F0302020204030204" pitchFamily="34" charset="0"/>
                          <a:ea typeface="Calibri"/>
                          <a:cs typeface="Calibri Light" panose="020F0302020204030204" pitchFamily="34" charset="0"/>
                          <a:sym typeface="Calibri"/>
                        </a:rPr>
                        <a:t>4.1% increase in offenders under the system of community corrections (Parolees, probationers and ATPs)</a:t>
                      </a:r>
                      <a:endParaRPr sz="1700" dirty="0">
                        <a:latin typeface="Calibri Light" panose="020F0302020204030204" pitchFamily="34" charset="0"/>
                        <a:cs typeface="Calibri Light" panose="020F0302020204030204" pitchFamily="34" charset="0"/>
                      </a:endParaRPr>
                    </a:p>
                  </a:txBody>
                  <a:tcPr marL="91450" marR="91450" marT="45725" marB="45725"/>
                </a:tc>
                <a:extLst>
                  <a:ext uri="{0D108BD9-81ED-4DB2-BD59-A6C34878D82A}">
                    <a16:rowId xmlns:a16="http://schemas.microsoft.com/office/drawing/2014/main" val="10001"/>
                  </a:ext>
                </a:extLst>
              </a:tr>
              <a:tr h="1387150">
                <a:tc>
                  <a:txBody>
                    <a:bodyPr/>
                    <a:lstStyle/>
                    <a:p>
                      <a:pPr marL="0" marR="0" lvl="0" indent="0" algn="l" rtl="0">
                        <a:spcBef>
                          <a:spcPts val="0"/>
                        </a:spcBef>
                        <a:spcAft>
                          <a:spcPts val="0"/>
                        </a:spcAft>
                        <a:buNone/>
                      </a:pPr>
                      <a:r>
                        <a:rPr lang="en-ZA" sz="1700">
                          <a:latin typeface="Calibri Light" panose="020F0302020204030204" pitchFamily="34" charset="0"/>
                          <a:cs typeface="Calibri Light" panose="020F0302020204030204" pitchFamily="34" charset="0"/>
                        </a:rPr>
                        <a:t>Healthy incarcerated population</a:t>
                      </a:r>
                      <a:endParaRPr sz="1700">
                        <a:latin typeface="Calibri Light" panose="020F0302020204030204" pitchFamily="34" charset="0"/>
                        <a:cs typeface="Calibri Light" panose="020F0302020204030204" pitchFamily="34" charset="0"/>
                      </a:endParaRPr>
                    </a:p>
                  </a:txBody>
                  <a:tcPr marL="91450" marR="91450" marT="45725" marB="45725"/>
                </a:tc>
                <a:tc>
                  <a:txBody>
                    <a:bodyPr/>
                    <a:lstStyle/>
                    <a:p>
                      <a:pPr marL="0" marR="0" lvl="0" indent="0" algn="l" rtl="0">
                        <a:spcBef>
                          <a:spcPts val="0"/>
                        </a:spcBef>
                        <a:spcAft>
                          <a:spcPts val="0"/>
                        </a:spcAft>
                        <a:buNone/>
                      </a:pPr>
                      <a:r>
                        <a:rPr lang="en-ZA" sz="1700" dirty="0">
                          <a:latin typeface="Calibri Light" panose="020F0302020204030204" pitchFamily="34" charset="0"/>
                          <a:cs typeface="Calibri Light" panose="020F0302020204030204" pitchFamily="34" charset="0"/>
                        </a:rPr>
                        <a:t>Percentage of inmates accessing Primary Health Care Services on the basis of need</a:t>
                      </a:r>
                      <a:endParaRPr sz="1700" dirty="0">
                        <a:latin typeface="Calibri Light" panose="020F0302020204030204" pitchFamily="34" charset="0"/>
                        <a:cs typeface="Calibri Light" panose="020F0302020204030204" pitchFamily="34" charset="0"/>
                      </a:endParaRPr>
                    </a:p>
                  </a:txBody>
                  <a:tcPr marL="91450" marR="91450" marT="45725" marB="45725"/>
                </a:tc>
                <a:tc>
                  <a:txBody>
                    <a:bodyPr/>
                    <a:lstStyle/>
                    <a:p>
                      <a:pPr marL="0" marR="0" lvl="0" indent="0" algn="l" rtl="0">
                        <a:spcBef>
                          <a:spcPts val="0"/>
                        </a:spcBef>
                        <a:spcAft>
                          <a:spcPts val="0"/>
                        </a:spcAft>
                        <a:buNone/>
                      </a:pPr>
                      <a:r>
                        <a:rPr lang="en-ZA" sz="1700" dirty="0">
                          <a:latin typeface="Calibri Light" panose="020F0302020204030204" pitchFamily="34" charset="0"/>
                          <a:cs typeface="Calibri Light" panose="020F0302020204030204" pitchFamily="34" charset="0"/>
                        </a:rPr>
                        <a:t>70% of inmates of inmates accessing Primary Health Services on the basis of need at correctional facilities</a:t>
                      </a:r>
                      <a:endParaRPr sz="1700" dirty="0">
                        <a:latin typeface="Calibri Light" panose="020F0302020204030204" pitchFamily="34" charset="0"/>
                        <a:cs typeface="Calibri Light" panose="020F0302020204030204" pitchFamily="34" charset="0"/>
                      </a:endParaRPr>
                    </a:p>
                  </a:txBody>
                  <a:tcPr marL="91450" marR="91450" marT="45725" marB="45725"/>
                </a:tc>
                <a:tc>
                  <a:txBody>
                    <a:bodyPr/>
                    <a:lstStyle/>
                    <a:p>
                      <a:pPr marL="0" marR="0" lvl="0" indent="0" algn="l" rtl="0">
                        <a:spcBef>
                          <a:spcPts val="0"/>
                        </a:spcBef>
                        <a:spcAft>
                          <a:spcPts val="0"/>
                        </a:spcAft>
                        <a:buNone/>
                      </a:pPr>
                      <a:r>
                        <a:rPr lang="en-ZA" sz="1700">
                          <a:latin typeface="Calibri Light" panose="020F0302020204030204" pitchFamily="34" charset="0"/>
                          <a:cs typeface="Calibri Light" panose="020F0302020204030204" pitchFamily="34" charset="0"/>
                        </a:rPr>
                        <a:t>80% of inmates accessing Primary Health Services on the basis of needs at correctional facilities</a:t>
                      </a:r>
                      <a:endParaRPr sz="1700">
                        <a:latin typeface="Calibri Light" panose="020F0302020204030204" pitchFamily="34" charset="0"/>
                        <a:cs typeface="Calibri Light" panose="020F0302020204030204" pitchFamily="34" charset="0"/>
                      </a:endParaRPr>
                    </a:p>
                  </a:txBody>
                  <a:tcPr marL="91450" marR="91450" marT="45725" marB="45725"/>
                </a:tc>
                <a:extLst>
                  <a:ext uri="{0D108BD9-81ED-4DB2-BD59-A6C34878D82A}">
                    <a16:rowId xmlns:a16="http://schemas.microsoft.com/office/drawing/2014/main" val="10002"/>
                  </a:ext>
                </a:extLst>
              </a:tr>
              <a:tr h="1128000">
                <a:tc>
                  <a:txBody>
                    <a:bodyPr/>
                    <a:lstStyle/>
                    <a:p>
                      <a:pPr marL="0" marR="0" lvl="0" indent="0" algn="l" rtl="0">
                        <a:spcBef>
                          <a:spcPts val="0"/>
                        </a:spcBef>
                        <a:spcAft>
                          <a:spcPts val="0"/>
                        </a:spcAft>
                        <a:buNone/>
                      </a:pPr>
                      <a:r>
                        <a:rPr lang="en-ZA" sz="1700">
                          <a:latin typeface="Calibri Light" panose="020F0302020204030204" pitchFamily="34" charset="0"/>
                          <a:cs typeface="Calibri Light" panose="020F0302020204030204" pitchFamily="34" charset="0"/>
                        </a:rPr>
                        <a:t>High performing ethical organisation.</a:t>
                      </a:r>
                      <a:endParaRPr sz="1700">
                        <a:latin typeface="Calibri Light" panose="020F0302020204030204" pitchFamily="34" charset="0"/>
                        <a:cs typeface="Calibri Light" panose="020F0302020204030204" pitchFamily="34" charset="0"/>
                      </a:endParaRPr>
                    </a:p>
                  </a:txBody>
                  <a:tcPr marL="91450" marR="91450" marT="45725" marB="45725"/>
                </a:tc>
                <a:tc>
                  <a:txBody>
                    <a:bodyPr/>
                    <a:lstStyle/>
                    <a:p>
                      <a:pPr marL="0" marR="0" lvl="0" indent="0" algn="l" rtl="0">
                        <a:spcBef>
                          <a:spcPts val="0"/>
                        </a:spcBef>
                        <a:spcAft>
                          <a:spcPts val="0"/>
                        </a:spcAft>
                        <a:buNone/>
                      </a:pPr>
                      <a:r>
                        <a:rPr lang="en-ZA" sz="1700">
                          <a:latin typeface="Calibri Light" panose="020F0302020204030204" pitchFamily="34" charset="0"/>
                          <a:cs typeface="Calibri Light" panose="020F0302020204030204" pitchFamily="34" charset="0"/>
                        </a:rPr>
                        <a:t>Percentage increase in achievement of organisational planned targets</a:t>
                      </a:r>
                      <a:endParaRPr sz="1700">
                        <a:latin typeface="Calibri Light" panose="020F0302020204030204" pitchFamily="34" charset="0"/>
                        <a:cs typeface="Calibri Light" panose="020F0302020204030204" pitchFamily="34" charset="0"/>
                      </a:endParaRPr>
                    </a:p>
                  </a:txBody>
                  <a:tcPr marL="91450" marR="91450" marT="45725" marB="45725"/>
                </a:tc>
                <a:tc>
                  <a:txBody>
                    <a:bodyPr/>
                    <a:lstStyle/>
                    <a:p>
                      <a:pPr marL="0" marR="0" lvl="0" indent="0" algn="l" rtl="0">
                        <a:spcBef>
                          <a:spcPts val="0"/>
                        </a:spcBef>
                        <a:spcAft>
                          <a:spcPts val="0"/>
                        </a:spcAft>
                        <a:buNone/>
                      </a:pPr>
                      <a:r>
                        <a:rPr lang="en-ZA" sz="1700" dirty="0">
                          <a:latin typeface="Calibri Light" panose="020F0302020204030204" pitchFamily="34" charset="0"/>
                          <a:cs typeface="Calibri Light" panose="020F0302020204030204" pitchFamily="34" charset="0"/>
                        </a:rPr>
                        <a:t>82% (31/38) achievement in organisational performance</a:t>
                      </a:r>
                      <a:endParaRPr sz="1700" dirty="0">
                        <a:latin typeface="Calibri Light" panose="020F0302020204030204" pitchFamily="34" charset="0"/>
                        <a:cs typeface="Calibri Light" panose="020F0302020204030204" pitchFamily="34" charset="0"/>
                      </a:endParaRPr>
                    </a:p>
                  </a:txBody>
                  <a:tcPr marL="91450" marR="91450" marT="45725" marB="45725"/>
                </a:tc>
                <a:tc>
                  <a:txBody>
                    <a:bodyPr/>
                    <a:lstStyle/>
                    <a:p>
                      <a:pPr marL="0" marR="0" lvl="0" indent="0" algn="l" rtl="0">
                        <a:spcBef>
                          <a:spcPts val="0"/>
                        </a:spcBef>
                        <a:spcAft>
                          <a:spcPts val="0"/>
                        </a:spcAft>
                        <a:buNone/>
                      </a:pPr>
                      <a:r>
                        <a:rPr lang="en-ZA" sz="1700">
                          <a:latin typeface="Calibri Light" panose="020F0302020204030204" pitchFamily="34" charset="0"/>
                          <a:cs typeface="Calibri Light" panose="020F0302020204030204" pitchFamily="34" charset="0"/>
                        </a:rPr>
                        <a:t>5% improvement in organisational performance</a:t>
                      </a:r>
                      <a:endParaRPr sz="1700">
                        <a:latin typeface="Calibri Light" panose="020F0302020204030204" pitchFamily="34" charset="0"/>
                        <a:cs typeface="Calibri Light" panose="020F0302020204030204" pitchFamily="34" charset="0"/>
                      </a:endParaRPr>
                    </a:p>
                  </a:txBody>
                  <a:tcPr marL="91450" marR="91450" marT="45725" marB="45725"/>
                </a:tc>
                <a:extLst>
                  <a:ext uri="{0D108BD9-81ED-4DB2-BD59-A6C34878D82A}">
                    <a16:rowId xmlns:a16="http://schemas.microsoft.com/office/drawing/2014/main" val="10003"/>
                  </a:ext>
                </a:extLst>
              </a:tr>
              <a:tr h="868850">
                <a:tc>
                  <a:txBody>
                    <a:bodyPr/>
                    <a:lstStyle/>
                    <a:p>
                      <a:pPr marL="0" marR="0" lvl="0" indent="0" algn="l" rtl="0">
                        <a:spcBef>
                          <a:spcPts val="0"/>
                        </a:spcBef>
                        <a:spcAft>
                          <a:spcPts val="0"/>
                        </a:spcAft>
                        <a:buNone/>
                      </a:pPr>
                      <a:endParaRPr sz="1700">
                        <a:latin typeface="Calibri Light" panose="020F0302020204030204" pitchFamily="34" charset="0"/>
                        <a:cs typeface="Calibri Light" panose="020F0302020204030204" pitchFamily="34" charset="0"/>
                      </a:endParaRPr>
                    </a:p>
                  </a:txBody>
                  <a:tcPr marL="91450" marR="91450" marT="45725" marB="45725"/>
                </a:tc>
                <a:tc>
                  <a:txBody>
                    <a:bodyPr/>
                    <a:lstStyle/>
                    <a:p>
                      <a:pPr marL="0" marR="0" lvl="0" indent="0" algn="l" rtl="0">
                        <a:spcBef>
                          <a:spcPts val="0"/>
                        </a:spcBef>
                        <a:spcAft>
                          <a:spcPts val="0"/>
                        </a:spcAft>
                        <a:buNone/>
                      </a:pPr>
                      <a:r>
                        <a:rPr lang="en-ZA" sz="1700">
                          <a:solidFill>
                            <a:schemeClr val="dk1"/>
                          </a:solidFill>
                          <a:latin typeface="Calibri Light" panose="020F0302020204030204" pitchFamily="34" charset="0"/>
                          <a:ea typeface="Calibri"/>
                          <a:cs typeface="Calibri Light" panose="020F0302020204030204" pitchFamily="34" charset="0"/>
                          <a:sym typeface="Calibri"/>
                        </a:rPr>
                        <a:t>Percentage of smart technologies implemented (as per MISSTP)</a:t>
                      </a:r>
                      <a:endParaRPr sz="1700">
                        <a:latin typeface="Calibri Light" panose="020F0302020204030204" pitchFamily="34" charset="0"/>
                        <a:cs typeface="Calibri Light" panose="020F0302020204030204" pitchFamily="34" charset="0"/>
                      </a:endParaRPr>
                    </a:p>
                  </a:txBody>
                  <a:tcPr marL="91450" marR="91450" marT="45725" marB="45725"/>
                </a:tc>
                <a:tc>
                  <a:txBody>
                    <a:bodyPr/>
                    <a:lstStyle/>
                    <a:p>
                      <a:pPr marL="0" marR="0" lvl="0" indent="0" algn="l" rtl="0">
                        <a:spcBef>
                          <a:spcPts val="0"/>
                        </a:spcBef>
                        <a:spcAft>
                          <a:spcPts val="0"/>
                        </a:spcAft>
                        <a:buNone/>
                      </a:pPr>
                      <a:r>
                        <a:rPr lang="en-ZA" sz="1700">
                          <a:solidFill>
                            <a:schemeClr val="dk1"/>
                          </a:solidFill>
                          <a:latin typeface="Calibri Light" panose="020F0302020204030204" pitchFamily="34" charset="0"/>
                          <a:ea typeface="Calibri"/>
                          <a:cs typeface="Calibri Light" panose="020F0302020204030204" pitchFamily="34" charset="0"/>
                          <a:sym typeface="Calibri"/>
                        </a:rPr>
                        <a:t>Master Information System Plan and Enterprise Architecture Business Case</a:t>
                      </a:r>
                      <a:endParaRPr sz="1700">
                        <a:latin typeface="Calibri Light" panose="020F0302020204030204" pitchFamily="34" charset="0"/>
                        <a:cs typeface="Calibri Light" panose="020F0302020204030204" pitchFamily="34" charset="0"/>
                      </a:endParaRPr>
                    </a:p>
                  </a:txBody>
                  <a:tcPr marL="91450" marR="91450" marT="45725" marB="45725"/>
                </a:tc>
                <a:tc>
                  <a:txBody>
                    <a:bodyPr/>
                    <a:lstStyle/>
                    <a:p>
                      <a:pPr marL="0" marR="0" lvl="0" indent="0" algn="l" rtl="0">
                        <a:spcBef>
                          <a:spcPts val="0"/>
                        </a:spcBef>
                        <a:spcAft>
                          <a:spcPts val="0"/>
                        </a:spcAft>
                        <a:buNone/>
                      </a:pPr>
                      <a:r>
                        <a:rPr lang="en-ZA" sz="1700" dirty="0">
                          <a:solidFill>
                            <a:schemeClr val="dk1"/>
                          </a:solidFill>
                          <a:latin typeface="Calibri Light" panose="020F0302020204030204" pitchFamily="34" charset="0"/>
                          <a:ea typeface="Calibri"/>
                          <a:cs typeface="Calibri Light" panose="020F0302020204030204" pitchFamily="34" charset="0"/>
                          <a:sym typeface="Calibri"/>
                        </a:rPr>
                        <a:t>100% implementation of smart technologies (as per MISSTP)</a:t>
                      </a:r>
                      <a:endParaRPr sz="1700" dirty="0">
                        <a:latin typeface="Calibri Light" panose="020F0302020204030204" pitchFamily="34" charset="0"/>
                        <a:cs typeface="Calibri Light" panose="020F0302020204030204" pitchFamily="34" charset="0"/>
                      </a:endParaRPr>
                    </a:p>
                  </a:txBody>
                  <a:tcPr marL="91450" marR="91450" marT="45725" marB="45725"/>
                </a:tc>
                <a:extLst>
                  <a:ext uri="{0D108BD9-81ED-4DB2-BD59-A6C34878D82A}">
                    <a16:rowId xmlns:a16="http://schemas.microsoft.com/office/drawing/2014/main" val="10004"/>
                  </a:ext>
                </a:extLst>
              </a:tr>
            </a:tbl>
          </a:graphicData>
        </a:graphic>
      </p:graphicFrame>
      <p:sp>
        <p:nvSpPr>
          <p:cNvPr id="665" name="Google Shape;665;p50"/>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0"/>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667" name="Google Shape;667;p50"/>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43</a:t>
            </a:fld>
            <a:endParaRPr sz="1500" b="1">
              <a:solidFill>
                <a:srgbClr val="888888"/>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51"/>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1"/>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74" name="Google Shape;674;p51"/>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500">
                <a:solidFill>
                  <a:srgbClr val="888888"/>
                </a:solidFill>
                <a:latin typeface="Calibri"/>
                <a:ea typeface="Calibri"/>
                <a:cs typeface="Calibri"/>
                <a:sym typeface="Calibri"/>
              </a:rPr>
              <a:t>44</a:t>
            </a:fld>
            <a:endParaRPr sz="1500">
              <a:solidFill>
                <a:srgbClr val="888888"/>
              </a:solidFill>
              <a:latin typeface="Calibri"/>
              <a:ea typeface="Calibri"/>
              <a:cs typeface="Calibri"/>
              <a:sym typeface="Calibri"/>
            </a:endParaRPr>
          </a:p>
        </p:txBody>
      </p:sp>
      <p:sp>
        <p:nvSpPr>
          <p:cNvPr id="675" name="Google Shape;675;p51"/>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PERFORMANCE INFORMATION</a:t>
            </a:r>
            <a:endParaRPr>
              <a:solidFill>
                <a:srgbClr val="000000"/>
              </a:solidFill>
            </a:endParaRPr>
          </a:p>
        </p:txBody>
      </p:sp>
      <p:sp>
        <p:nvSpPr>
          <p:cNvPr id="676" name="Google Shape;676;p51"/>
          <p:cNvSpPr txBox="1"/>
          <p:nvPr/>
        </p:nvSpPr>
        <p:spPr>
          <a:xfrm>
            <a:off x="408592" y="891836"/>
            <a:ext cx="10809506" cy="4648200"/>
          </a:xfrm>
          <a:prstGeom prst="rect">
            <a:avLst/>
          </a:prstGeom>
          <a:noFill/>
          <a:ln>
            <a:noFill/>
          </a:ln>
        </p:spPr>
        <p:txBody>
          <a:bodyPr spcFirstLastPara="1" wrap="square" lIns="91425" tIns="45700" rIns="91425" bIns="45700" anchor="t" anchorCtr="0">
            <a:noAutofit/>
          </a:bodyPr>
          <a:lstStyle/>
          <a:p>
            <a:pPr marL="355600" marR="0" lvl="0" indent="-355600" algn="just" rtl="0">
              <a:lnSpc>
                <a:spcPct val="115000"/>
              </a:lnSpc>
              <a:spcBef>
                <a:spcPts val="0"/>
              </a:spcBef>
              <a:spcAft>
                <a:spcPts val="0"/>
              </a:spcAft>
              <a:buClr>
                <a:schemeClr val="dk1"/>
              </a:buClr>
              <a:buSzPts val="2000"/>
              <a:buFont typeface="Arial"/>
              <a:buNone/>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Strategic Risks</a:t>
            </a:r>
            <a:endParaRPr dirty="0">
              <a:latin typeface="Calibri Light" panose="020F0302020204030204" pitchFamily="34" charset="0"/>
              <a:cs typeface="Calibri Light" panose="020F0302020204030204" pitchFamily="34" charset="0"/>
            </a:endParaRPr>
          </a:p>
          <a:p>
            <a:pPr marL="355600" marR="0" lvl="0" indent="-355600" algn="just" rtl="0">
              <a:lnSpc>
                <a:spcPct val="115000"/>
              </a:lnSpc>
              <a:spcBef>
                <a:spcPts val="400"/>
              </a:spcBef>
              <a:spcAft>
                <a:spcPts val="0"/>
              </a:spcAft>
              <a:buClr>
                <a:schemeClr val="dk1"/>
              </a:buClr>
              <a:buSzPts val="2000"/>
              <a:buFont typeface="Arial"/>
              <a:buNone/>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 </a:t>
            </a:r>
            <a:endParaRPr sz="1800" dirty="0">
              <a:solidFill>
                <a:srgbClr val="FF0000"/>
              </a:solidFill>
              <a:latin typeface="Calibri Light" panose="020F0302020204030204" pitchFamily="34" charset="0"/>
              <a:ea typeface="Calibri"/>
              <a:cs typeface="Calibri Light" panose="020F0302020204030204" pitchFamily="34" charset="0"/>
              <a:sym typeface="Calibri"/>
            </a:endParaRPr>
          </a:p>
        </p:txBody>
      </p:sp>
      <p:sp>
        <p:nvSpPr>
          <p:cNvPr id="677" name="Google Shape;677;p51"/>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1"/>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679" name="Google Shape;679;p51"/>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44</a:t>
            </a:fld>
            <a:endParaRPr sz="1500" b="1">
              <a:solidFill>
                <a:srgbClr val="888888"/>
              </a:solidFill>
            </a:endParaRPr>
          </a:p>
        </p:txBody>
      </p:sp>
      <p:graphicFrame>
        <p:nvGraphicFramePr>
          <p:cNvPr id="680" name="Google Shape;680;p51"/>
          <p:cNvGraphicFramePr/>
          <p:nvPr>
            <p:extLst>
              <p:ext uri="{D42A27DB-BD31-4B8C-83A1-F6EECF244321}">
                <p14:modId xmlns:p14="http://schemas.microsoft.com/office/powerpoint/2010/main" val="348470922"/>
              </p:ext>
            </p:extLst>
          </p:nvPr>
        </p:nvGraphicFramePr>
        <p:xfrm>
          <a:off x="604701" y="1325157"/>
          <a:ext cx="10369150" cy="4907055"/>
        </p:xfrm>
        <a:graphic>
          <a:graphicData uri="http://schemas.openxmlformats.org/drawingml/2006/table">
            <a:tbl>
              <a:tblPr>
                <a:noFill/>
                <a:tableStyleId>{8E919301-2E72-4D5A-B58F-DB89C8E7FD26}</a:tableStyleId>
              </a:tblPr>
              <a:tblGrid>
                <a:gridCol w="293925">
                  <a:extLst>
                    <a:ext uri="{9D8B030D-6E8A-4147-A177-3AD203B41FA5}">
                      <a16:colId xmlns:a16="http://schemas.microsoft.com/office/drawing/2014/main" val="20000"/>
                    </a:ext>
                  </a:extLst>
                </a:gridCol>
                <a:gridCol w="10075225">
                  <a:extLst>
                    <a:ext uri="{9D8B030D-6E8A-4147-A177-3AD203B41FA5}">
                      <a16:colId xmlns:a16="http://schemas.microsoft.com/office/drawing/2014/main" val="20001"/>
                    </a:ext>
                  </a:extLst>
                </a:gridCol>
              </a:tblGrid>
              <a:tr h="307225">
                <a:tc>
                  <a:txBody>
                    <a:bodyPr/>
                    <a:lstStyle/>
                    <a:p>
                      <a:pPr marL="0" marR="0" lvl="0" indent="0" algn="l" rtl="0">
                        <a:lnSpc>
                          <a:spcPct val="107000"/>
                        </a:lnSpc>
                        <a:spcBef>
                          <a:spcPts val="0"/>
                        </a:spcBef>
                        <a:spcAft>
                          <a:spcPts val="0"/>
                        </a:spcAft>
                        <a:buNone/>
                      </a:pPr>
                      <a:r>
                        <a:rPr lang="en-ZA" sz="1200" dirty="0">
                          <a:solidFill>
                            <a:schemeClr val="dk1"/>
                          </a:solidFill>
                          <a:latin typeface="Calibri Light" panose="020F0302020204030204" pitchFamily="34" charset="0"/>
                          <a:ea typeface="Calibri"/>
                          <a:cs typeface="Calibri Light" panose="020F0302020204030204" pitchFamily="34" charset="0"/>
                          <a:sym typeface="Calibri"/>
                        </a:rPr>
                        <a:t>1.</a:t>
                      </a:r>
                      <a:endParaRPr sz="1200" dirty="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None/>
                      </a:pPr>
                      <a:r>
                        <a:rPr lang="en-ZA" sz="1400">
                          <a:solidFill>
                            <a:schemeClr val="dk1"/>
                          </a:solidFill>
                          <a:latin typeface="Calibri Light" panose="020F0302020204030204" pitchFamily="34" charset="0"/>
                          <a:ea typeface="Calibri"/>
                          <a:cs typeface="Calibri Light" panose="020F0302020204030204" pitchFamily="34" charset="0"/>
                          <a:sym typeface="Calibri"/>
                        </a:rPr>
                        <a:t>Inadequate security and safety systems for inmates, officials, stakeholder, assets and information.</a:t>
                      </a:r>
                      <a:endParaRPr sz="14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07225">
                <a:tc>
                  <a:txBody>
                    <a:bodyPr/>
                    <a:lstStyle/>
                    <a:p>
                      <a:pPr marL="0" marR="0" lvl="0" indent="0" algn="l" rtl="0">
                        <a:lnSpc>
                          <a:spcPct val="107000"/>
                        </a:lnSpc>
                        <a:spcBef>
                          <a:spcPts val="0"/>
                        </a:spcBef>
                        <a:spcAft>
                          <a:spcPts val="0"/>
                        </a:spcAft>
                        <a:buNone/>
                      </a:pPr>
                      <a:r>
                        <a:rPr lang="en-ZA" sz="1200">
                          <a:solidFill>
                            <a:schemeClr val="dk1"/>
                          </a:solidFill>
                          <a:latin typeface="Calibri Light" panose="020F0302020204030204" pitchFamily="34" charset="0"/>
                          <a:ea typeface="Calibri"/>
                          <a:cs typeface="Calibri Light" panose="020F0302020204030204" pitchFamily="34" charset="0"/>
                          <a:sym typeface="Calibri"/>
                        </a:rPr>
                        <a:t>2.</a:t>
                      </a:r>
                      <a:endParaRPr sz="12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None/>
                      </a:pPr>
                      <a:r>
                        <a:rPr lang="en-ZA" sz="1400">
                          <a:solidFill>
                            <a:schemeClr val="dk1"/>
                          </a:solidFill>
                          <a:latin typeface="Calibri Light" panose="020F0302020204030204" pitchFamily="34" charset="0"/>
                          <a:ea typeface="Calibri"/>
                          <a:cs typeface="Calibri Light" panose="020F0302020204030204" pitchFamily="34" charset="0"/>
                          <a:sym typeface="Calibri"/>
                        </a:rPr>
                        <a:t>Ineffective Information Communication Technology (ICT) and Infrastructure to support and enable the department to have reliable, secured and integrated systems.</a:t>
                      </a:r>
                      <a:endParaRPr sz="14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07225">
                <a:tc>
                  <a:txBody>
                    <a:bodyPr/>
                    <a:lstStyle/>
                    <a:p>
                      <a:pPr marL="0" marR="0" lvl="0" indent="0" algn="l" rtl="0">
                        <a:lnSpc>
                          <a:spcPct val="107000"/>
                        </a:lnSpc>
                        <a:spcBef>
                          <a:spcPts val="0"/>
                        </a:spcBef>
                        <a:spcAft>
                          <a:spcPts val="0"/>
                        </a:spcAft>
                        <a:buNone/>
                      </a:pPr>
                      <a:r>
                        <a:rPr lang="en-ZA" sz="1200">
                          <a:solidFill>
                            <a:schemeClr val="dk1"/>
                          </a:solidFill>
                          <a:latin typeface="Calibri Light" panose="020F0302020204030204" pitchFamily="34" charset="0"/>
                          <a:ea typeface="Calibri"/>
                          <a:cs typeface="Calibri Light" panose="020F0302020204030204" pitchFamily="34" charset="0"/>
                          <a:sym typeface="Calibri"/>
                        </a:rPr>
                        <a:t>3.</a:t>
                      </a:r>
                      <a:endParaRPr sz="12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None/>
                      </a:pPr>
                      <a:r>
                        <a:rPr lang="en-ZA" sz="1400">
                          <a:solidFill>
                            <a:schemeClr val="dk1"/>
                          </a:solidFill>
                          <a:latin typeface="Calibri Light" panose="020F0302020204030204" pitchFamily="34" charset="0"/>
                          <a:ea typeface="Calibri"/>
                          <a:cs typeface="Calibri Light" panose="020F0302020204030204" pitchFamily="34" charset="0"/>
                          <a:sym typeface="Calibri"/>
                        </a:rPr>
                        <a:t>Inadequate case management systems and processes.</a:t>
                      </a:r>
                      <a:endParaRPr sz="14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07225">
                <a:tc>
                  <a:txBody>
                    <a:bodyPr/>
                    <a:lstStyle/>
                    <a:p>
                      <a:pPr marL="0" marR="0" lvl="0" indent="0" algn="l" rtl="0">
                        <a:lnSpc>
                          <a:spcPct val="107000"/>
                        </a:lnSpc>
                        <a:spcBef>
                          <a:spcPts val="0"/>
                        </a:spcBef>
                        <a:spcAft>
                          <a:spcPts val="0"/>
                        </a:spcAft>
                        <a:buNone/>
                      </a:pPr>
                      <a:r>
                        <a:rPr lang="en-ZA" sz="1200">
                          <a:solidFill>
                            <a:schemeClr val="dk1"/>
                          </a:solidFill>
                          <a:latin typeface="Calibri Light" panose="020F0302020204030204" pitchFamily="34" charset="0"/>
                          <a:ea typeface="Calibri"/>
                          <a:cs typeface="Calibri Light" panose="020F0302020204030204" pitchFamily="34" charset="0"/>
                          <a:sym typeface="Calibri"/>
                        </a:rPr>
                        <a:t>4.</a:t>
                      </a:r>
                      <a:endParaRPr sz="12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None/>
                      </a:pPr>
                      <a:r>
                        <a:rPr lang="en-ZA" sz="1400" dirty="0">
                          <a:solidFill>
                            <a:schemeClr val="dk1"/>
                          </a:solidFill>
                          <a:latin typeface="Calibri Light" panose="020F0302020204030204" pitchFamily="34" charset="0"/>
                          <a:ea typeface="Calibri"/>
                          <a:cs typeface="Calibri Light" panose="020F0302020204030204" pitchFamily="34" charset="0"/>
                          <a:sym typeface="Calibri"/>
                        </a:rPr>
                        <a:t>Inadequate access to rehabilitation, psychosocial services and developmental interventions to prepare inmates for successful reintegration into society</a:t>
                      </a:r>
                      <a:endParaRPr sz="1400" dirty="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07225">
                <a:tc>
                  <a:txBody>
                    <a:bodyPr/>
                    <a:lstStyle/>
                    <a:p>
                      <a:pPr marL="0" marR="0" lvl="0" indent="0" algn="l" rtl="0">
                        <a:lnSpc>
                          <a:spcPct val="107000"/>
                        </a:lnSpc>
                        <a:spcBef>
                          <a:spcPts val="0"/>
                        </a:spcBef>
                        <a:spcAft>
                          <a:spcPts val="0"/>
                        </a:spcAft>
                        <a:buNone/>
                      </a:pPr>
                      <a:r>
                        <a:rPr lang="en-ZA" sz="1200">
                          <a:solidFill>
                            <a:schemeClr val="dk1"/>
                          </a:solidFill>
                          <a:latin typeface="Calibri Light" panose="020F0302020204030204" pitchFamily="34" charset="0"/>
                          <a:ea typeface="Calibri"/>
                          <a:cs typeface="Calibri Light" panose="020F0302020204030204" pitchFamily="34" charset="0"/>
                          <a:sym typeface="Calibri"/>
                        </a:rPr>
                        <a:t>5.</a:t>
                      </a:r>
                      <a:endParaRPr sz="12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None/>
                      </a:pPr>
                      <a:r>
                        <a:rPr lang="en-ZA" sz="1400">
                          <a:solidFill>
                            <a:schemeClr val="dk1"/>
                          </a:solidFill>
                          <a:latin typeface="Calibri Light" panose="020F0302020204030204" pitchFamily="34" charset="0"/>
                          <a:ea typeface="Calibri"/>
                          <a:cs typeface="Calibri Light" panose="020F0302020204030204" pitchFamily="34" charset="0"/>
                          <a:sym typeface="Calibri"/>
                        </a:rPr>
                        <a:t>Unsuccessful reintegration of offenders into communities.</a:t>
                      </a:r>
                      <a:endParaRPr sz="14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07225">
                <a:tc>
                  <a:txBody>
                    <a:bodyPr/>
                    <a:lstStyle/>
                    <a:p>
                      <a:pPr marL="0" marR="0" lvl="0" indent="0" algn="l" rtl="0">
                        <a:lnSpc>
                          <a:spcPct val="107000"/>
                        </a:lnSpc>
                        <a:spcBef>
                          <a:spcPts val="0"/>
                        </a:spcBef>
                        <a:spcAft>
                          <a:spcPts val="0"/>
                        </a:spcAft>
                        <a:buNone/>
                      </a:pPr>
                      <a:r>
                        <a:rPr lang="en-ZA" sz="1200">
                          <a:solidFill>
                            <a:schemeClr val="dk1"/>
                          </a:solidFill>
                          <a:latin typeface="Calibri Light" panose="020F0302020204030204" pitchFamily="34" charset="0"/>
                          <a:ea typeface="Calibri"/>
                          <a:cs typeface="Calibri Light" panose="020F0302020204030204" pitchFamily="34" charset="0"/>
                          <a:sym typeface="Calibri"/>
                        </a:rPr>
                        <a:t>6.</a:t>
                      </a:r>
                      <a:endParaRPr sz="12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None/>
                      </a:pPr>
                      <a:r>
                        <a:rPr lang="en-ZA" sz="1400">
                          <a:solidFill>
                            <a:schemeClr val="dk1"/>
                          </a:solidFill>
                          <a:latin typeface="Calibri Light" panose="020F0302020204030204" pitchFamily="34" charset="0"/>
                          <a:ea typeface="Calibri"/>
                          <a:cs typeface="Calibri Light" panose="020F0302020204030204" pitchFamily="34" charset="0"/>
                          <a:sym typeface="Calibri"/>
                        </a:rPr>
                        <a:t>Inadequate provision of a comprehensive package of health care services   to inmates.</a:t>
                      </a:r>
                      <a:endParaRPr sz="14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07225">
                <a:tc>
                  <a:txBody>
                    <a:bodyPr/>
                    <a:lstStyle/>
                    <a:p>
                      <a:pPr marL="0" marR="0" lvl="0" indent="0" algn="l" rtl="0">
                        <a:lnSpc>
                          <a:spcPct val="107000"/>
                        </a:lnSpc>
                        <a:spcBef>
                          <a:spcPts val="0"/>
                        </a:spcBef>
                        <a:spcAft>
                          <a:spcPts val="0"/>
                        </a:spcAft>
                        <a:buNone/>
                      </a:pPr>
                      <a:r>
                        <a:rPr lang="en-ZA" sz="1200">
                          <a:solidFill>
                            <a:schemeClr val="dk1"/>
                          </a:solidFill>
                          <a:latin typeface="Calibri Light" panose="020F0302020204030204" pitchFamily="34" charset="0"/>
                          <a:ea typeface="Calibri"/>
                          <a:cs typeface="Calibri Light" panose="020F0302020204030204" pitchFamily="34" charset="0"/>
                          <a:sym typeface="Calibri"/>
                        </a:rPr>
                        <a:t>7.</a:t>
                      </a:r>
                      <a:endParaRPr sz="12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None/>
                      </a:pPr>
                      <a:r>
                        <a:rPr lang="en-ZA" sz="1400">
                          <a:solidFill>
                            <a:schemeClr val="dk1"/>
                          </a:solidFill>
                          <a:latin typeface="Calibri Light" panose="020F0302020204030204" pitchFamily="34" charset="0"/>
                          <a:ea typeface="Calibri"/>
                          <a:cs typeface="Calibri Light" panose="020F0302020204030204" pitchFamily="34" charset="0"/>
                          <a:sym typeface="Calibri"/>
                        </a:rPr>
                        <a:t>Lack of an enabling environment that supports service delivery excellence.  </a:t>
                      </a:r>
                      <a:endParaRPr sz="14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07225">
                <a:tc>
                  <a:txBody>
                    <a:bodyPr/>
                    <a:lstStyle/>
                    <a:p>
                      <a:pPr marL="0" marR="0" lvl="0" indent="0" algn="l" rtl="0">
                        <a:lnSpc>
                          <a:spcPct val="107000"/>
                        </a:lnSpc>
                        <a:spcBef>
                          <a:spcPts val="0"/>
                        </a:spcBef>
                        <a:spcAft>
                          <a:spcPts val="0"/>
                        </a:spcAft>
                        <a:buNone/>
                      </a:pPr>
                      <a:r>
                        <a:rPr lang="en-ZA" sz="1200">
                          <a:solidFill>
                            <a:schemeClr val="dk1"/>
                          </a:solidFill>
                          <a:latin typeface="Calibri Light" panose="020F0302020204030204" pitchFamily="34" charset="0"/>
                          <a:ea typeface="Calibri"/>
                          <a:cs typeface="Calibri Light" panose="020F0302020204030204" pitchFamily="34" charset="0"/>
                          <a:sym typeface="Calibri"/>
                        </a:rPr>
                        <a:t>8.</a:t>
                      </a:r>
                      <a:endParaRPr sz="12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None/>
                      </a:pPr>
                      <a:r>
                        <a:rPr lang="en-ZA" sz="1400">
                          <a:solidFill>
                            <a:schemeClr val="dk1"/>
                          </a:solidFill>
                          <a:latin typeface="Calibri Light" panose="020F0302020204030204" pitchFamily="34" charset="0"/>
                          <a:ea typeface="Calibri"/>
                          <a:cs typeface="Calibri Light" panose="020F0302020204030204" pitchFamily="34" charset="0"/>
                          <a:sym typeface="Calibri"/>
                        </a:rPr>
                        <a:t>Impact of global warming resulting in changing weather patterns (natural disasters and climate change) </a:t>
                      </a:r>
                      <a:endParaRPr sz="14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07225">
                <a:tc>
                  <a:txBody>
                    <a:bodyPr/>
                    <a:lstStyle/>
                    <a:p>
                      <a:pPr marL="0" marR="0" lvl="0" indent="0" algn="l" rtl="0">
                        <a:lnSpc>
                          <a:spcPct val="107000"/>
                        </a:lnSpc>
                        <a:spcBef>
                          <a:spcPts val="0"/>
                        </a:spcBef>
                        <a:spcAft>
                          <a:spcPts val="0"/>
                        </a:spcAft>
                        <a:buNone/>
                      </a:pPr>
                      <a:r>
                        <a:rPr lang="en-ZA" sz="1200">
                          <a:solidFill>
                            <a:schemeClr val="dk1"/>
                          </a:solidFill>
                          <a:latin typeface="Calibri Light" panose="020F0302020204030204" pitchFamily="34" charset="0"/>
                          <a:ea typeface="Calibri"/>
                          <a:cs typeface="Calibri Light" panose="020F0302020204030204" pitchFamily="34" charset="0"/>
                          <a:sym typeface="Calibri"/>
                        </a:rPr>
                        <a:t>9.</a:t>
                      </a:r>
                      <a:endParaRPr sz="12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None/>
                      </a:pPr>
                      <a:r>
                        <a:rPr lang="en-ZA" sz="1400">
                          <a:solidFill>
                            <a:schemeClr val="dk1"/>
                          </a:solidFill>
                          <a:latin typeface="Calibri Light" panose="020F0302020204030204" pitchFamily="34" charset="0"/>
                          <a:ea typeface="Calibri"/>
                          <a:cs typeface="Calibri Light" panose="020F0302020204030204" pitchFamily="34" charset="0"/>
                          <a:sym typeface="Calibri"/>
                        </a:rPr>
                        <a:t>Impact of fiscals shrinking/ budget cuts on service delivery</a:t>
                      </a:r>
                      <a:endParaRPr sz="14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07225">
                <a:tc>
                  <a:txBody>
                    <a:bodyPr/>
                    <a:lstStyle/>
                    <a:p>
                      <a:pPr marL="0" marR="0" lvl="0" indent="0" algn="l" rtl="0">
                        <a:lnSpc>
                          <a:spcPct val="107000"/>
                        </a:lnSpc>
                        <a:spcBef>
                          <a:spcPts val="0"/>
                        </a:spcBef>
                        <a:spcAft>
                          <a:spcPts val="0"/>
                        </a:spcAft>
                        <a:buNone/>
                      </a:pPr>
                      <a:r>
                        <a:rPr lang="en-ZA" sz="1200">
                          <a:solidFill>
                            <a:schemeClr val="dk1"/>
                          </a:solidFill>
                          <a:latin typeface="Calibri Light" panose="020F0302020204030204" pitchFamily="34" charset="0"/>
                          <a:ea typeface="Calibri"/>
                          <a:cs typeface="Calibri Light" panose="020F0302020204030204" pitchFamily="34" charset="0"/>
                          <a:sym typeface="Calibri"/>
                        </a:rPr>
                        <a:t>10.</a:t>
                      </a:r>
                      <a:endParaRPr sz="12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None/>
                      </a:pPr>
                      <a:r>
                        <a:rPr lang="en-ZA" sz="1400">
                          <a:solidFill>
                            <a:schemeClr val="dk1"/>
                          </a:solidFill>
                          <a:latin typeface="Calibri Light" panose="020F0302020204030204" pitchFamily="34" charset="0"/>
                          <a:ea typeface="Calibri"/>
                          <a:cs typeface="Calibri Light" panose="020F0302020204030204" pitchFamily="34" charset="0"/>
                          <a:sym typeface="Calibri"/>
                        </a:rPr>
                        <a:t>Misalignment between resources allocation and strategic plans.</a:t>
                      </a:r>
                      <a:endParaRPr sz="14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307225">
                <a:tc>
                  <a:txBody>
                    <a:bodyPr/>
                    <a:lstStyle/>
                    <a:p>
                      <a:pPr marL="0" marR="0" lvl="0" indent="0" algn="l" rtl="0">
                        <a:lnSpc>
                          <a:spcPct val="107000"/>
                        </a:lnSpc>
                        <a:spcBef>
                          <a:spcPts val="0"/>
                        </a:spcBef>
                        <a:spcAft>
                          <a:spcPts val="0"/>
                        </a:spcAft>
                        <a:buNone/>
                      </a:pPr>
                      <a:r>
                        <a:rPr lang="en-ZA" sz="1200">
                          <a:solidFill>
                            <a:schemeClr val="dk1"/>
                          </a:solidFill>
                          <a:latin typeface="Calibri Light" panose="020F0302020204030204" pitchFamily="34" charset="0"/>
                          <a:ea typeface="Calibri"/>
                          <a:cs typeface="Calibri Light" panose="020F0302020204030204" pitchFamily="34" charset="0"/>
                          <a:sym typeface="Calibri"/>
                        </a:rPr>
                        <a:t>11.</a:t>
                      </a:r>
                      <a:endParaRPr sz="12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None/>
                      </a:pPr>
                      <a:r>
                        <a:rPr lang="en-ZA" sz="1400">
                          <a:solidFill>
                            <a:schemeClr val="dk1"/>
                          </a:solidFill>
                          <a:latin typeface="Calibri Light" panose="020F0302020204030204" pitchFamily="34" charset="0"/>
                          <a:ea typeface="Calibri"/>
                          <a:cs typeface="Calibri Light" panose="020F0302020204030204" pitchFamily="34" charset="0"/>
                          <a:sym typeface="Calibri"/>
                        </a:rPr>
                        <a:t>Inability of the department to have a structure that is responsive to the organisation.</a:t>
                      </a:r>
                      <a:endParaRPr sz="14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307225">
                <a:tc>
                  <a:txBody>
                    <a:bodyPr/>
                    <a:lstStyle/>
                    <a:p>
                      <a:pPr marL="0" marR="0" lvl="0" indent="0" algn="l" rtl="0">
                        <a:lnSpc>
                          <a:spcPct val="107000"/>
                        </a:lnSpc>
                        <a:spcBef>
                          <a:spcPts val="0"/>
                        </a:spcBef>
                        <a:spcAft>
                          <a:spcPts val="0"/>
                        </a:spcAft>
                        <a:buNone/>
                      </a:pPr>
                      <a:r>
                        <a:rPr lang="en-ZA" sz="1200">
                          <a:solidFill>
                            <a:schemeClr val="dk1"/>
                          </a:solidFill>
                          <a:latin typeface="Calibri Light" panose="020F0302020204030204" pitchFamily="34" charset="0"/>
                          <a:ea typeface="Calibri"/>
                          <a:cs typeface="Calibri Light" panose="020F0302020204030204" pitchFamily="34" charset="0"/>
                          <a:sym typeface="Calibri"/>
                        </a:rPr>
                        <a:t>12.</a:t>
                      </a:r>
                      <a:endParaRPr sz="12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None/>
                      </a:pPr>
                      <a:r>
                        <a:rPr lang="en-ZA" sz="1400">
                          <a:solidFill>
                            <a:schemeClr val="dk1"/>
                          </a:solidFill>
                          <a:latin typeface="Calibri Light" panose="020F0302020204030204" pitchFamily="34" charset="0"/>
                          <a:ea typeface="Calibri"/>
                          <a:cs typeface="Calibri Light" panose="020F0302020204030204" pitchFamily="34" charset="0"/>
                          <a:sym typeface="Calibri"/>
                        </a:rPr>
                        <a:t>High staff turnover (staff shortage).</a:t>
                      </a:r>
                      <a:endParaRPr sz="14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307225">
                <a:tc>
                  <a:txBody>
                    <a:bodyPr/>
                    <a:lstStyle/>
                    <a:p>
                      <a:pPr marL="0" marR="0" lvl="0" indent="0" algn="l" rtl="0">
                        <a:lnSpc>
                          <a:spcPct val="107000"/>
                        </a:lnSpc>
                        <a:spcBef>
                          <a:spcPts val="0"/>
                        </a:spcBef>
                        <a:spcAft>
                          <a:spcPts val="0"/>
                        </a:spcAft>
                        <a:buNone/>
                      </a:pPr>
                      <a:r>
                        <a:rPr lang="en-ZA" sz="1200">
                          <a:solidFill>
                            <a:schemeClr val="dk1"/>
                          </a:solidFill>
                          <a:latin typeface="Calibri Light" panose="020F0302020204030204" pitchFamily="34" charset="0"/>
                          <a:ea typeface="Calibri"/>
                          <a:cs typeface="Calibri Light" panose="020F0302020204030204" pitchFamily="34" charset="0"/>
                          <a:sym typeface="Calibri"/>
                        </a:rPr>
                        <a:t>13.</a:t>
                      </a:r>
                      <a:endParaRPr sz="12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None/>
                      </a:pPr>
                      <a:r>
                        <a:rPr lang="en-ZA" sz="1400">
                          <a:solidFill>
                            <a:schemeClr val="dk1"/>
                          </a:solidFill>
                          <a:latin typeface="Calibri Light" panose="020F0302020204030204" pitchFamily="34" charset="0"/>
                          <a:ea typeface="Calibri"/>
                          <a:cs typeface="Calibri Light" panose="020F0302020204030204" pitchFamily="34" charset="0"/>
                          <a:sym typeface="Calibri"/>
                        </a:rPr>
                        <a:t>High levels of fraud and corruption in the department.</a:t>
                      </a:r>
                      <a:endParaRPr sz="14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307225">
                <a:tc>
                  <a:txBody>
                    <a:bodyPr/>
                    <a:lstStyle/>
                    <a:p>
                      <a:pPr marL="0" marR="0" lvl="0" indent="0" algn="l" rtl="0">
                        <a:lnSpc>
                          <a:spcPct val="107000"/>
                        </a:lnSpc>
                        <a:spcBef>
                          <a:spcPts val="0"/>
                        </a:spcBef>
                        <a:spcAft>
                          <a:spcPts val="0"/>
                        </a:spcAft>
                        <a:buNone/>
                      </a:pPr>
                      <a:r>
                        <a:rPr lang="en-ZA" sz="1200">
                          <a:solidFill>
                            <a:schemeClr val="dk1"/>
                          </a:solidFill>
                          <a:latin typeface="Calibri Light" panose="020F0302020204030204" pitchFamily="34" charset="0"/>
                          <a:ea typeface="Calibri"/>
                          <a:cs typeface="Calibri Light" panose="020F0302020204030204" pitchFamily="34" charset="0"/>
                          <a:sym typeface="Calibri"/>
                        </a:rPr>
                        <a:t>14.</a:t>
                      </a:r>
                      <a:endParaRPr sz="12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400">
                          <a:solidFill>
                            <a:schemeClr val="dk1"/>
                          </a:solidFill>
                          <a:latin typeface="Calibri Light" panose="020F0302020204030204" pitchFamily="34" charset="0"/>
                          <a:ea typeface="Calibri"/>
                          <a:cs typeface="Calibri Light" panose="020F0302020204030204" pitchFamily="34" charset="0"/>
                          <a:sym typeface="Calibri"/>
                        </a:rPr>
                        <a:t>Vulnerability to Communicable Disease outbreaks.</a:t>
                      </a:r>
                      <a:endParaRPr sz="14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307225">
                <a:tc>
                  <a:txBody>
                    <a:bodyPr/>
                    <a:lstStyle/>
                    <a:p>
                      <a:pPr marL="0" marR="0" lvl="0" indent="0" algn="l" rtl="0">
                        <a:lnSpc>
                          <a:spcPct val="107000"/>
                        </a:lnSpc>
                        <a:spcBef>
                          <a:spcPts val="0"/>
                        </a:spcBef>
                        <a:spcAft>
                          <a:spcPts val="0"/>
                        </a:spcAft>
                        <a:buNone/>
                      </a:pPr>
                      <a:r>
                        <a:rPr lang="en-ZA" sz="1200">
                          <a:solidFill>
                            <a:schemeClr val="dk1"/>
                          </a:solidFill>
                          <a:latin typeface="Calibri Light" panose="020F0302020204030204" pitchFamily="34" charset="0"/>
                          <a:ea typeface="Calibri"/>
                          <a:cs typeface="Calibri Light" panose="020F0302020204030204" pitchFamily="34" charset="0"/>
                          <a:sym typeface="Calibri"/>
                        </a:rPr>
                        <a:t>15</a:t>
                      </a:r>
                      <a:endParaRPr sz="120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7000"/>
                        </a:lnSpc>
                        <a:spcBef>
                          <a:spcPts val="0"/>
                        </a:spcBef>
                        <a:spcAft>
                          <a:spcPts val="0"/>
                        </a:spcAft>
                        <a:buNone/>
                      </a:pPr>
                      <a:r>
                        <a:rPr lang="en-ZA" sz="1400" dirty="0">
                          <a:solidFill>
                            <a:schemeClr val="dk1"/>
                          </a:solidFill>
                          <a:latin typeface="Calibri Light" panose="020F0302020204030204" pitchFamily="34" charset="0"/>
                          <a:ea typeface="Calibri"/>
                          <a:cs typeface="Calibri Light" panose="020F0302020204030204" pitchFamily="34" charset="0"/>
                          <a:sym typeface="Calibri"/>
                        </a:rPr>
                        <a:t>Impact on organizational effectiveness and performance.</a:t>
                      </a:r>
                      <a:endParaRPr sz="1400" dirty="0">
                        <a:solidFill>
                          <a:schemeClr val="dk1"/>
                        </a:solidFill>
                        <a:latin typeface="Calibri Light" panose="020F0302020204030204" pitchFamily="34" charset="0"/>
                        <a:ea typeface="Calibri"/>
                        <a:cs typeface="Calibri Light" panose="020F0302020204030204" pitchFamily="34" charset="0"/>
                        <a:sym typeface="Calibri"/>
                      </a:endParaRPr>
                    </a:p>
                  </a:txBody>
                  <a:tcPr marL="10950" marR="109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52"/>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2"/>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87" name="Google Shape;687;p52"/>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500">
                <a:solidFill>
                  <a:srgbClr val="888888"/>
                </a:solidFill>
                <a:latin typeface="Calibri"/>
                <a:ea typeface="Calibri"/>
                <a:cs typeface="Calibri"/>
                <a:sym typeface="Calibri"/>
              </a:rPr>
              <a:t>45</a:t>
            </a:fld>
            <a:endParaRPr sz="1500">
              <a:solidFill>
                <a:srgbClr val="888888"/>
              </a:solidFill>
              <a:latin typeface="Calibri"/>
              <a:ea typeface="Calibri"/>
              <a:cs typeface="Calibri"/>
              <a:sym typeface="Calibri"/>
            </a:endParaRPr>
          </a:p>
        </p:txBody>
      </p:sp>
      <p:sp>
        <p:nvSpPr>
          <p:cNvPr id="688" name="Google Shape;688;p52"/>
          <p:cNvSpPr txBox="1">
            <a:spLocks noGrp="1"/>
          </p:cNvSpPr>
          <p:nvPr>
            <p:ph type="title"/>
          </p:nvPr>
        </p:nvSpPr>
        <p:spPr>
          <a:xfrm>
            <a:off x="627892" y="1801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PERFORMANCE INFORMATION</a:t>
            </a:r>
            <a:endParaRPr>
              <a:solidFill>
                <a:srgbClr val="000000"/>
              </a:solidFill>
            </a:endParaRPr>
          </a:p>
        </p:txBody>
      </p:sp>
      <p:sp>
        <p:nvSpPr>
          <p:cNvPr id="689" name="Google Shape;689;p52"/>
          <p:cNvSpPr txBox="1"/>
          <p:nvPr/>
        </p:nvSpPr>
        <p:spPr>
          <a:xfrm>
            <a:off x="394569" y="1197546"/>
            <a:ext cx="10809506" cy="4648200"/>
          </a:xfrm>
          <a:prstGeom prst="rect">
            <a:avLst/>
          </a:prstGeom>
          <a:noFill/>
          <a:ln>
            <a:noFill/>
          </a:ln>
        </p:spPr>
        <p:txBody>
          <a:bodyPr spcFirstLastPara="1" wrap="square" lIns="91425" tIns="45700" rIns="91425" bIns="45700" anchor="t" anchorCtr="0">
            <a:noAutofit/>
          </a:bodyPr>
          <a:lstStyle/>
          <a:p>
            <a:pPr marL="355600" marR="0" lvl="0" indent="-355600" algn="just" rtl="0">
              <a:lnSpc>
                <a:spcPct val="115000"/>
              </a:lnSpc>
              <a:spcBef>
                <a:spcPts val="0"/>
              </a:spcBef>
              <a:spcAft>
                <a:spcPts val="0"/>
              </a:spcAft>
              <a:buClr>
                <a:schemeClr val="dk1"/>
              </a:buClr>
              <a:buSzPts val="2000"/>
              <a:buFont typeface="Arial"/>
              <a:buNone/>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Service Delivery Improvement Plan</a:t>
            </a:r>
            <a:endParaRPr sz="1800" dirty="0">
              <a:solidFill>
                <a:srgbClr val="FF0000"/>
              </a:solidFill>
              <a:latin typeface="Calibri Light" panose="020F0302020204030204" pitchFamily="34" charset="0"/>
              <a:ea typeface="Calibri"/>
              <a:cs typeface="Calibri Light" panose="020F0302020204030204" pitchFamily="34" charset="0"/>
              <a:sym typeface="Calibri"/>
            </a:endParaRPr>
          </a:p>
        </p:txBody>
      </p:sp>
      <p:graphicFrame>
        <p:nvGraphicFramePr>
          <p:cNvPr id="690" name="Google Shape;690;p52"/>
          <p:cNvGraphicFramePr/>
          <p:nvPr>
            <p:extLst>
              <p:ext uri="{D42A27DB-BD31-4B8C-83A1-F6EECF244321}">
                <p14:modId xmlns:p14="http://schemas.microsoft.com/office/powerpoint/2010/main" val="2304859451"/>
              </p:ext>
            </p:extLst>
          </p:nvPr>
        </p:nvGraphicFramePr>
        <p:xfrm>
          <a:off x="394569" y="1629594"/>
          <a:ext cx="10809450" cy="4370495"/>
        </p:xfrm>
        <a:graphic>
          <a:graphicData uri="http://schemas.openxmlformats.org/drawingml/2006/table">
            <a:tbl>
              <a:tblPr>
                <a:noFill/>
                <a:tableStyleId>{8E919301-2E72-4D5A-B58F-DB89C8E7FD26}</a:tableStyleId>
              </a:tblPr>
              <a:tblGrid>
                <a:gridCol w="1354400">
                  <a:extLst>
                    <a:ext uri="{9D8B030D-6E8A-4147-A177-3AD203B41FA5}">
                      <a16:colId xmlns:a16="http://schemas.microsoft.com/office/drawing/2014/main" val="20000"/>
                    </a:ext>
                  </a:extLst>
                </a:gridCol>
                <a:gridCol w="1354400">
                  <a:extLst>
                    <a:ext uri="{9D8B030D-6E8A-4147-A177-3AD203B41FA5}">
                      <a16:colId xmlns:a16="http://schemas.microsoft.com/office/drawing/2014/main" val="20001"/>
                    </a:ext>
                  </a:extLst>
                </a:gridCol>
                <a:gridCol w="1354400">
                  <a:extLst>
                    <a:ext uri="{9D8B030D-6E8A-4147-A177-3AD203B41FA5}">
                      <a16:colId xmlns:a16="http://schemas.microsoft.com/office/drawing/2014/main" val="20002"/>
                    </a:ext>
                  </a:extLst>
                </a:gridCol>
                <a:gridCol w="1124375">
                  <a:extLst>
                    <a:ext uri="{9D8B030D-6E8A-4147-A177-3AD203B41FA5}">
                      <a16:colId xmlns:a16="http://schemas.microsoft.com/office/drawing/2014/main" val="20003"/>
                    </a:ext>
                  </a:extLst>
                </a:gridCol>
                <a:gridCol w="1124375">
                  <a:extLst>
                    <a:ext uri="{9D8B030D-6E8A-4147-A177-3AD203B41FA5}">
                      <a16:colId xmlns:a16="http://schemas.microsoft.com/office/drawing/2014/main" val="20004"/>
                    </a:ext>
                  </a:extLst>
                </a:gridCol>
                <a:gridCol w="1124375">
                  <a:extLst>
                    <a:ext uri="{9D8B030D-6E8A-4147-A177-3AD203B41FA5}">
                      <a16:colId xmlns:a16="http://schemas.microsoft.com/office/drawing/2014/main" val="20005"/>
                    </a:ext>
                  </a:extLst>
                </a:gridCol>
                <a:gridCol w="1124375">
                  <a:extLst>
                    <a:ext uri="{9D8B030D-6E8A-4147-A177-3AD203B41FA5}">
                      <a16:colId xmlns:a16="http://schemas.microsoft.com/office/drawing/2014/main" val="20006"/>
                    </a:ext>
                  </a:extLst>
                </a:gridCol>
                <a:gridCol w="1124375">
                  <a:extLst>
                    <a:ext uri="{9D8B030D-6E8A-4147-A177-3AD203B41FA5}">
                      <a16:colId xmlns:a16="http://schemas.microsoft.com/office/drawing/2014/main" val="20007"/>
                    </a:ext>
                  </a:extLst>
                </a:gridCol>
                <a:gridCol w="1124375">
                  <a:extLst>
                    <a:ext uri="{9D8B030D-6E8A-4147-A177-3AD203B41FA5}">
                      <a16:colId xmlns:a16="http://schemas.microsoft.com/office/drawing/2014/main" val="20008"/>
                    </a:ext>
                  </a:extLst>
                </a:gridCol>
              </a:tblGrid>
              <a:tr h="774375">
                <a:tc>
                  <a:txBody>
                    <a:bodyPr/>
                    <a:lstStyle/>
                    <a:p>
                      <a:pPr marL="0" marR="0" lvl="0" indent="0" algn="ctr" rtl="0">
                        <a:lnSpc>
                          <a:spcPct val="107000"/>
                        </a:lnSpc>
                        <a:spcBef>
                          <a:spcPts val="0"/>
                        </a:spcBef>
                        <a:spcAft>
                          <a:spcPts val="0"/>
                        </a:spcAft>
                        <a:buNone/>
                      </a:pPr>
                      <a:r>
                        <a:rPr lang="en-ZA" sz="1200" dirty="0">
                          <a:solidFill>
                            <a:schemeClr val="lt1"/>
                          </a:solidFill>
                          <a:latin typeface="Calibri Light" panose="020F0302020204030204" pitchFamily="34" charset="0"/>
                          <a:ea typeface="Calibri"/>
                          <a:cs typeface="Calibri Light" panose="020F0302020204030204" pitchFamily="34" charset="0"/>
                          <a:sym typeface="Calibri"/>
                        </a:rPr>
                        <a:t>Key service</a:t>
                      </a:r>
                      <a:endParaRPr sz="1200" dirty="0">
                        <a:solidFill>
                          <a:schemeClr val="lt1"/>
                        </a:solidFill>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None/>
                      </a:pPr>
                      <a:r>
                        <a:rPr lang="en-ZA" sz="1200">
                          <a:solidFill>
                            <a:schemeClr val="lt1"/>
                          </a:solidFill>
                          <a:latin typeface="Calibri Light" panose="020F0302020204030204" pitchFamily="34" charset="0"/>
                          <a:ea typeface="Calibri"/>
                          <a:cs typeface="Calibri Light" panose="020F0302020204030204" pitchFamily="34" charset="0"/>
                          <a:sym typeface="Calibri"/>
                        </a:rPr>
                        <a:t>Service beneficiaries</a:t>
                      </a:r>
                      <a:endParaRPr sz="1200">
                        <a:solidFill>
                          <a:schemeClr val="lt1"/>
                        </a:solidFill>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None/>
                      </a:pPr>
                      <a:r>
                        <a:rPr lang="en-ZA" sz="1200">
                          <a:solidFill>
                            <a:schemeClr val="lt1"/>
                          </a:solidFill>
                          <a:latin typeface="Calibri Light" panose="020F0302020204030204" pitchFamily="34" charset="0"/>
                          <a:ea typeface="Calibri"/>
                          <a:cs typeface="Calibri Light" panose="020F0302020204030204" pitchFamily="34" charset="0"/>
                          <a:sym typeface="Calibri"/>
                        </a:rPr>
                        <a:t>Performance Areas</a:t>
                      </a:r>
                      <a:endParaRPr sz="1200">
                        <a:solidFill>
                          <a:schemeClr val="lt1"/>
                        </a:solidFill>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None/>
                      </a:pPr>
                      <a:r>
                        <a:rPr lang="en-ZA" sz="1200">
                          <a:solidFill>
                            <a:schemeClr val="lt1"/>
                          </a:solidFill>
                          <a:latin typeface="Calibri Light" panose="020F0302020204030204" pitchFamily="34" charset="0"/>
                          <a:ea typeface="Calibri"/>
                          <a:cs typeface="Calibri Light" panose="020F0302020204030204" pitchFamily="34" charset="0"/>
                          <a:sym typeface="Calibri"/>
                        </a:rPr>
                        <a:t>Current quantity</a:t>
                      </a:r>
                      <a:endParaRPr sz="1200">
                        <a:solidFill>
                          <a:schemeClr val="lt1"/>
                        </a:solidFill>
                        <a:latin typeface="Calibri Light" panose="020F0302020204030204" pitchFamily="34" charset="0"/>
                        <a:ea typeface="Calibri"/>
                        <a:cs typeface="Calibri Light" panose="020F0302020204030204" pitchFamily="34" charset="0"/>
                        <a:sym typeface="Calibri"/>
                      </a:endParaRPr>
                    </a:p>
                    <a:p>
                      <a:pPr marL="0" marR="0" lvl="0" indent="0" algn="ctr" rtl="0">
                        <a:lnSpc>
                          <a:spcPct val="107000"/>
                        </a:lnSpc>
                        <a:spcBef>
                          <a:spcPts val="0"/>
                        </a:spcBef>
                        <a:spcAft>
                          <a:spcPts val="0"/>
                        </a:spcAft>
                        <a:buNone/>
                      </a:pPr>
                      <a:r>
                        <a:rPr lang="en-ZA" sz="1200">
                          <a:solidFill>
                            <a:schemeClr val="lt1"/>
                          </a:solidFill>
                          <a:latin typeface="Calibri Light" panose="020F0302020204030204" pitchFamily="34" charset="0"/>
                          <a:ea typeface="Calibri"/>
                          <a:cs typeface="Calibri Light" panose="020F0302020204030204" pitchFamily="34" charset="0"/>
                          <a:sym typeface="Calibri"/>
                        </a:rPr>
                        <a:t>2019/20</a:t>
                      </a:r>
                      <a:endParaRPr sz="1200">
                        <a:solidFill>
                          <a:schemeClr val="lt1"/>
                        </a:solidFill>
                        <a:latin typeface="Calibri Light" panose="020F0302020204030204" pitchFamily="34" charset="0"/>
                        <a:ea typeface="Calibri"/>
                        <a:cs typeface="Calibri Light" panose="020F0302020204030204" pitchFamily="34" charset="0"/>
                        <a:sym typeface="Calibri"/>
                      </a:endParaRPr>
                    </a:p>
                    <a:p>
                      <a:pPr marL="0" marR="0" lvl="0" indent="0" algn="ctr" rtl="0">
                        <a:lnSpc>
                          <a:spcPct val="107000"/>
                        </a:lnSpc>
                        <a:spcBef>
                          <a:spcPts val="0"/>
                        </a:spcBef>
                        <a:spcAft>
                          <a:spcPts val="0"/>
                        </a:spcAft>
                        <a:buNone/>
                      </a:pPr>
                      <a:r>
                        <a:rPr lang="en-ZA" sz="1200">
                          <a:solidFill>
                            <a:schemeClr val="lt1"/>
                          </a:solidFill>
                          <a:latin typeface="Calibri Light" panose="020F0302020204030204" pitchFamily="34" charset="0"/>
                          <a:ea typeface="Calibri"/>
                          <a:cs typeface="Calibri Light" panose="020F0302020204030204" pitchFamily="34" charset="0"/>
                          <a:sym typeface="Calibri"/>
                        </a:rPr>
                        <a:t>(Baseline)</a:t>
                      </a:r>
                      <a:endParaRPr sz="1200">
                        <a:solidFill>
                          <a:schemeClr val="lt1"/>
                        </a:solidFill>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None/>
                      </a:pPr>
                      <a:r>
                        <a:rPr lang="en-ZA" sz="1200">
                          <a:solidFill>
                            <a:schemeClr val="lt1"/>
                          </a:solidFill>
                          <a:latin typeface="Calibri Light" panose="020F0302020204030204" pitchFamily="34" charset="0"/>
                          <a:ea typeface="Calibri"/>
                          <a:cs typeface="Calibri Light" panose="020F0302020204030204" pitchFamily="34" charset="0"/>
                          <a:sym typeface="Calibri"/>
                        </a:rPr>
                        <a:t>Desired quantity year 2020/21</a:t>
                      </a:r>
                      <a:endParaRPr sz="1200">
                        <a:solidFill>
                          <a:schemeClr val="lt1"/>
                        </a:solidFill>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None/>
                      </a:pPr>
                      <a:r>
                        <a:rPr lang="en-ZA" sz="1200">
                          <a:solidFill>
                            <a:schemeClr val="lt1"/>
                          </a:solidFill>
                          <a:latin typeface="Calibri Light" panose="020F0302020204030204" pitchFamily="34" charset="0"/>
                          <a:ea typeface="Calibri"/>
                          <a:cs typeface="Calibri Light" panose="020F0302020204030204" pitchFamily="34" charset="0"/>
                          <a:sym typeface="Calibri"/>
                        </a:rPr>
                        <a:t>Desired quantity year 2021/22</a:t>
                      </a:r>
                      <a:endParaRPr sz="1200">
                        <a:solidFill>
                          <a:schemeClr val="lt1"/>
                        </a:solidFill>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None/>
                      </a:pPr>
                      <a:r>
                        <a:rPr lang="en-ZA" sz="1200">
                          <a:solidFill>
                            <a:schemeClr val="lt1"/>
                          </a:solidFill>
                          <a:latin typeface="Calibri Light" panose="020F0302020204030204" pitchFamily="34" charset="0"/>
                          <a:ea typeface="Calibri"/>
                          <a:cs typeface="Calibri Light" panose="020F0302020204030204" pitchFamily="34" charset="0"/>
                          <a:sym typeface="Calibri"/>
                        </a:rPr>
                        <a:t>Desired quantity year 2022/23</a:t>
                      </a:r>
                      <a:endParaRPr sz="1200">
                        <a:solidFill>
                          <a:schemeClr val="lt1"/>
                        </a:solidFill>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None/>
                      </a:pPr>
                      <a:r>
                        <a:rPr lang="en-ZA" sz="1200">
                          <a:solidFill>
                            <a:schemeClr val="lt1"/>
                          </a:solidFill>
                          <a:latin typeface="Calibri Light" panose="020F0302020204030204" pitchFamily="34" charset="0"/>
                          <a:ea typeface="Calibri"/>
                          <a:cs typeface="Calibri Light" panose="020F0302020204030204" pitchFamily="34" charset="0"/>
                          <a:sym typeface="Calibri"/>
                        </a:rPr>
                        <a:t>Desired quantity year 2023/24</a:t>
                      </a:r>
                      <a:endParaRPr sz="1200">
                        <a:solidFill>
                          <a:schemeClr val="lt1"/>
                        </a:solidFill>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None/>
                      </a:pPr>
                      <a:r>
                        <a:rPr lang="en-ZA" sz="1200">
                          <a:solidFill>
                            <a:schemeClr val="lt1"/>
                          </a:solidFill>
                          <a:latin typeface="Calibri Light" panose="020F0302020204030204" pitchFamily="34" charset="0"/>
                          <a:ea typeface="Calibri"/>
                          <a:cs typeface="Calibri Light" panose="020F0302020204030204" pitchFamily="34" charset="0"/>
                          <a:sym typeface="Calibri"/>
                        </a:rPr>
                        <a:t>Desired quantity year 2024/25</a:t>
                      </a:r>
                      <a:endParaRPr sz="1200">
                        <a:solidFill>
                          <a:schemeClr val="lt1"/>
                        </a:solidFill>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extLst>
                  <a:ext uri="{0D108BD9-81ED-4DB2-BD59-A6C34878D82A}">
                    <a16:rowId xmlns:a16="http://schemas.microsoft.com/office/drawing/2014/main" val="10000"/>
                  </a:ext>
                </a:extLst>
              </a:tr>
              <a:tr h="857250">
                <a:tc rowSpan="2">
                  <a:txBody>
                    <a:bodyPr/>
                    <a:lstStyle/>
                    <a:p>
                      <a:pPr marL="0" marR="0" lvl="0" indent="0" algn="l" rtl="0">
                        <a:lnSpc>
                          <a:spcPct val="107000"/>
                        </a:lnSpc>
                        <a:spcBef>
                          <a:spcPts val="0"/>
                        </a:spcBef>
                        <a:spcAft>
                          <a:spcPts val="0"/>
                        </a:spcAft>
                        <a:buNone/>
                      </a:pPr>
                      <a:r>
                        <a:rPr lang="en-ZA" sz="1200">
                          <a:solidFill>
                            <a:schemeClr val="lt1"/>
                          </a:solidFill>
                          <a:latin typeface="Calibri Light" panose="020F0302020204030204" pitchFamily="34" charset="0"/>
                          <a:ea typeface="Calibri"/>
                          <a:cs typeface="Calibri Light" panose="020F0302020204030204" pitchFamily="34" charset="0"/>
                          <a:sym typeface="Calibri"/>
                        </a:rPr>
                        <a:t>Key Service 1: Increase participation of Female Offenders in Formal Education and Skills Development</a:t>
                      </a:r>
                      <a:endParaRPr sz="1200">
                        <a:solidFill>
                          <a:schemeClr val="lt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107000"/>
                        </a:lnSpc>
                        <a:spcBef>
                          <a:spcPts val="0"/>
                        </a:spcBef>
                        <a:spcAft>
                          <a:spcPts val="0"/>
                        </a:spcAft>
                        <a:buNone/>
                      </a:pPr>
                      <a:r>
                        <a:rPr lang="en-ZA" sz="1200">
                          <a:solidFill>
                            <a:schemeClr val="lt1"/>
                          </a:solidFill>
                          <a:latin typeface="Calibri Light" panose="020F0302020204030204" pitchFamily="34" charset="0"/>
                          <a:ea typeface="Calibri"/>
                          <a:cs typeface="Calibri Light" panose="020F0302020204030204" pitchFamily="34" charset="0"/>
                          <a:sym typeface="Calibri"/>
                        </a:rPr>
                        <a:t> </a:t>
                      </a:r>
                      <a:endParaRPr sz="1200">
                        <a:solidFill>
                          <a:schemeClr val="lt1"/>
                        </a:solidFill>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l" rtl="0">
                        <a:lnSpc>
                          <a:spcPct val="115000"/>
                        </a:lnSpc>
                        <a:spcBef>
                          <a:spcPts val="0"/>
                        </a:spcBef>
                        <a:spcAft>
                          <a:spcPts val="0"/>
                        </a:spcAft>
                        <a:buNone/>
                      </a:pPr>
                      <a:r>
                        <a:rPr lang="en-ZA" sz="1200">
                          <a:solidFill>
                            <a:schemeClr val="dk1"/>
                          </a:solidFill>
                          <a:latin typeface="Calibri Light" panose="020F0302020204030204" pitchFamily="34" charset="0"/>
                          <a:ea typeface="Calibri"/>
                          <a:cs typeface="Calibri Light" panose="020F0302020204030204" pitchFamily="34" charset="0"/>
                          <a:sym typeface="Calibri"/>
                        </a:rPr>
                        <a:t>Female offenders</a:t>
                      </a:r>
                      <a:endParaRPr sz="1200">
                        <a:solidFill>
                          <a:schemeClr val="dk1"/>
                        </a:solidFill>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Number of female offenders participating in formal education </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486</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15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535</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588</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647</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712</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783</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556175">
                <a:tc vMerge="1">
                  <a:txBody>
                    <a:bodyPr/>
                    <a:lstStyle/>
                    <a:p>
                      <a:endParaRPr lang="en-US"/>
                    </a:p>
                  </a:txBody>
                  <a:tcPr/>
                </a:tc>
                <a:tc>
                  <a:txBody>
                    <a:bodyPr/>
                    <a:lstStyle/>
                    <a:p>
                      <a:pPr marL="0" marR="0" lvl="0" indent="0" algn="l" rtl="0">
                        <a:lnSpc>
                          <a:spcPct val="107000"/>
                        </a:lnSpc>
                        <a:spcBef>
                          <a:spcPts val="0"/>
                        </a:spcBef>
                        <a:spcAft>
                          <a:spcPts val="0"/>
                        </a:spcAft>
                        <a:buNone/>
                      </a:pPr>
                      <a:r>
                        <a:rPr lang="en-ZA" sz="1200">
                          <a:solidFill>
                            <a:schemeClr val="dk1"/>
                          </a:solidFill>
                          <a:latin typeface="Calibri Light" panose="020F0302020204030204" pitchFamily="34" charset="0"/>
                          <a:ea typeface="Calibri"/>
                          <a:cs typeface="Calibri Light" panose="020F0302020204030204" pitchFamily="34" charset="0"/>
                          <a:sym typeface="Calibri"/>
                        </a:rPr>
                        <a:t>Female offenders</a:t>
                      </a:r>
                      <a:endParaRPr sz="1200">
                        <a:solidFill>
                          <a:schemeClr val="dk1"/>
                        </a:solidFill>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Percentage increase in female offenders participating in skills development programmes</a:t>
                      </a:r>
                      <a:endParaRPr sz="1200">
                        <a:latin typeface="Calibri Light" panose="020F0302020204030204" pitchFamily="34" charset="0"/>
                        <a:ea typeface="Calibri"/>
                        <a:cs typeface="Calibri Light" panose="020F0302020204030204" pitchFamily="34" charset="0"/>
                        <a:sym typeface="Calibri"/>
                      </a:endParaRPr>
                    </a:p>
                    <a:p>
                      <a:pPr marL="0" marR="0" lvl="0" indent="0" algn="l"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 </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570</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10% </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10% </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20%</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20% </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20%</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65875">
                <a:tc>
                  <a:txBody>
                    <a:bodyPr/>
                    <a:lstStyle/>
                    <a:p>
                      <a:pPr marL="0" marR="0" lvl="0" indent="0" algn="just" rtl="0">
                        <a:lnSpc>
                          <a:spcPct val="107000"/>
                        </a:lnSpc>
                        <a:spcBef>
                          <a:spcPts val="0"/>
                        </a:spcBef>
                        <a:spcAft>
                          <a:spcPts val="0"/>
                        </a:spcAft>
                        <a:buNone/>
                      </a:pPr>
                      <a:r>
                        <a:rPr lang="en-ZA" sz="1200" dirty="0">
                          <a:solidFill>
                            <a:schemeClr val="lt1"/>
                          </a:solidFill>
                          <a:latin typeface="Calibri Light" panose="020F0302020204030204" pitchFamily="34" charset="0"/>
                          <a:ea typeface="Calibri"/>
                          <a:cs typeface="Calibri Light" panose="020F0302020204030204" pitchFamily="34" charset="0"/>
                          <a:sym typeface="Calibri"/>
                        </a:rPr>
                        <a:t>Key Service 2: Increase Victim participation in Victim Offender Dialogues</a:t>
                      </a:r>
                      <a:endParaRPr sz="1200" dirty="0">
                        <a:solidFill>
                          <a:schemeClr val="lt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107000"/>
                        </a:lnSpc>
                        <a:spcBef>
                          <a:spcPts val="0"/>
                        </a:spcBef>
                        <a:spcAft>
                          <a:spcPts val="0"/>
                        </a:spcAft>
                        <a:buNone/>
                      </a:pPr>
                      <a:r>
                        <a:rPr lang="en-ZA" sz="1200" dirty="0">
                          <a:solidFill>
                            <a:schemeClr val="lt1"/>
                          </a:solidFill>
                          <a:latin typeface="Calibri Light" panose="020F0302020204030204" pitchFamily="34" charset="0"/>
                          <a:ea typeface="Calibri"/>
                          <a:cs typeface="Calibri Light" panose="020F0302020204030204" pitchFamily="34" charset="0"/>
                          <a:sym typeface="Calibri"/>
                        </a:rPr>
                        <a:t> </a:t>
                      </a:r>
                      <a:endParaRPr sz="1200" dirty="0">
                        <a:solidFill>
                          <a:schemeClr val="lt1"/>
                        </a:solidFill>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l" rtl="0">
                        <a:lnSpc>
                          <a:spcPct val="107000"/>
                        </a:lnSpc>
                        <a:spcBef>
                          <a:spcPts val="0"/>
                        </a:spcBef>
                        <a:spcAft>
                          <a:spcPts val="0"/>
                        </a:spcAft>
                        <a:buNone/>
                      </a:pPr>
                      <a:endParaRPr sz="1200">
                        <a:solidFill>
                          <a:schemeClr val="dk1"/>
                        </a:solidFill>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Percentage increase in</a:t>
                      </a:r>
                      <a:r>
                        <a:rPr lang="en-ZA" sz="1200" strike="sngStrike">
                          <a:latin typeface="Calibri Light" panose="020F0302020204030204" pitchFamily="34" charset="0"/>
                          <a:ea typeface="Arial"/>
                          <a:cs typeface="Calibri Light" panose="020F0302020204030204" pitchFamily="34" charset="0"/>
                          <a:sym typeface="Arial"/>
                        </a:rPr>
                        <a:t> </a:t>
                      </a:r>
                      <a:r>
                        <a:rPr lang="en-ZA" sz="1200">
                          <a:latin typeface="Calibri Light" panose="020F0302020204030204" pitchFamily="34" charset="0"/>
                          <a:ea typeface="Arial"/>
                          <a:cs typeface="Calibri Light" panose="020F0302020204030204" pitchFamily="34" charset="0"/>
                          <a:sym typeface="Arial"/>
                        </a:rPr>
                        <a:t>victims participating in Parole Boards</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1832</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3%</a:t>
                      </a:r>
                      <a:r>
                        <a:rPr lang="en-ZA" sz="1200" b="1">
                          <a:latin typeface="Calibri Light" panose="020F0302020204030204" pitchFamily="34" charset="0"/>
                          <a:ea typeface="Arial"/>
                          <a:cs typeface="Calibri Light" panose="020F0302020204030204" pitchFamily="34" charset="0"/>
                          <a:sym typeface="Arial"/>
                        </a:rPr>
                        <a:t> </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5%</a:t>
                      </a:r>
                      <a:endParaRPr sz="1200">
                        <a:latin typeface="Calibri Light" panose="020F0302020204030204" pitchFamily="34" charset="0"/>
                        <a:ea typeface="Calibri"/>
                        <a:cs typeface="Calibri Light" panose="020F0302020204030204" pitchFamily="34" charset="0"/>
                        <a:sym typeface="Calibri"/>
                      </a:endParaRPr>
                    </a:p>
                    <a:p>
                      <a:pPr marL="0" marR="0" lvl="0" indent="0" algn="l"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 </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7%</a:t>
                      </a:r>
                      <a:endParaRPr sz="1200">
                        <a:latin typeface="Calibri Light" panose="020F0302020204030204" pitchFamily="34" charset="0"/>
                        <a:ea typeface="Calibri"/>
                        <a:cs typeface="Calibri Light" panose="020F0302020204030204" pitchFamily="34" charset="0"/>
                        <a:sym typeface="Calibri"/>
                      </a:endParaRPr>
                    </a:p>
                    <a:p>
                      <a:pPr marL="0" marR="0" lvl="0" indent="0" algn="l"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 </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9%</a:t>
                      </a:r>
                      <a:endParaRPr sz="1200">
                        <a:latin typeface="Calibri Light" panose="020F0302020204030204" pitchFamily="34" charset="0"/>
                        <a:ea typeface="Calibri"/>
                        <a:cs typeface="Calibri Light" panose="020F0302020204030204" pitchFamily="34" charset="0"/>
                        <a:sym typeface="Calibri"/>
                      </a:endParaRPr>
                    </a:p>
                    <a:p>
                      <a:pPr marL="0" marR="0" lvl="0" indent="0" algn="l" rtl="0">
                        <a:lnSpc>
                          <a:spcPct val="107000"/>
                        </a:lnSpc>
                        <a:spcBef>
                          <a:spcPts val="0"/>
                        </a:spcBef>
                        <a:spcAft>
                          <a:spcPts val="0"/>
                        </a:spcAft>
                        <a:buNone/>
                      </a:pPr>
                      <a:r>
                        <a:rPr lang="en-ZA" sz="1200">
                          <a:latin typeface="Calibri Light" panose="020F0302020204030204" pitchFamily="34" charset="0"/>
                          <a:ea typeface="Arial"/>
                          <a:cs typeface="Calibri Light" panose="020F0302020204030204" pitchFamily="34" charset="0"/>
                          <a:sym typeface="Arial"/>
                        </a:rPr>
                        <a:t> </a:t>
                      </a:r>
                      <a:endParaRPr sz="120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200" dirty="0">
                          <a:latin typeface="Calibri Light" panose="020F0302020204030204" pitchFamily="34" charset="0"/>
                          <a:ea typeface="Arial"/>
                          <a:cs typeface="Calibri Light" panose="020F0302020204030204" pitchFamily="34" charset="0"/>
                          <a:sym typeface="Arial"/>
                        </a:rPr>
                        <a:t>11%</a:t>
                      </a:r>
                      <a:endParaRPr sz="1200" dirty="0">
                        <a:latin typeface="Calibri Light" panose="020F0302020204030204" pitchFamily="34" charset="0"/>
                        <a:ea typeface="Calibri"/>
                        <a:cs typeface="Calibri Light" panose="020F0302020204030204" pitchFamily="34" charset="0"/>
                        <a:sym typeface="Calibri"/>
                      </a:endParaRPr>
                    </a:p>
                    <a:p>
                      <a:pPr marL="0" marR="0" lvl="0" indent="0" algn="l" rtl="0">
                        <a:lnSpc>
                          <a:spcPct val="107000"/>
                        </a:lnSpc>
                        <a:spcBef>
                          <a:spcPts val="0"/>
                        </a:spcBef>
                        <a:spcAft>
                          <a:spcPts val="0"/>
                        </a:spcAft>
                        <a:buNone/>
                      </a:pPr>
                      <a:r>
                        <a:rPr lang="en-ZA" sz="1200" dirty="0">
                          <a:latin typeface="Calibri Light" panose="020F0302020204030204" pitchFamily="34" charset="0"/>
                          <a:ea typeface="Arial"/>
                          <a:cs typeface="Calibri Light" panose="020F0302020204030204" pitchFamily="34" charset="0"/>
                          <a:sym typeface="Arial"/>
                        </a:rPr>
                        <a:t> </a:t>
                      </a:r>
                      <a:endParaRPr sz="1200" dirty="0">
                        <a:latin typeface="Calibri Light" panose="020F0302020204030204" pitchFamily="34" charset="0"/>
                        <a:ea typeface="Calibri"/>
                        <a:cs typeface="Calibri Light" panose="020F0302020204030204" pitchFamily="34" charset="0"/>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691" name="Google Shape;691;p52"/>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2"/>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693" name="Google Shape;693;p52"/>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45</a:t>
            </a:fld>
            <a:endParaRPr sz="1500" b="1">
              <a:solidFill>
                <a:srgbClr val="888888"/>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4E0B2"/>
        </a:solidFill>
        <a:effectLst/>
      </p:bgPr>
    </p:bg>
    <p:spTree>
      <p:nvGrpSpPr>
        <p:cNvPr id="1" name="Shape 616"/>
        <p:cNvGrpSpPr/>
        <p:nvPr/>
      </p:nvGrpSpPr>
      <p:grpSpPr>
        <a:xfrm>
          <a:off x="0" y="0"/>
          <a:ext cx="0" cy="0"/>
          <a:chOff x="0" y="0"/>
          <a:chExt cx="0" cy="0"/>
        </a:xfrm>
      </p:grpSpPr>
      <p:sp>
        <p:nvSpPr>
          <p:cNvPr id="617" name="Google Shape;617;p47"/>
          <p:cNvSpPr txBox="1">
            <a:spLocks noGrp="1"/>
          </p:cNvSpPr>
          <p:nvPr>
            <p:ph type="sldNum" idx="12"/>
          </p:nvPr>
        </p:nvSpPr>
        <p:spPr>
          <a:xfrm>
            <a:off x="8185676" y="6357824"/>
            <a:ext cx="2607826" cy="365210"/>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a:pPr/>
              <a:t>46</a:t>
            </a:fld>
            <a:endParaRPr/>
          </a:p>
        </p:txBody>
      </p:sp>
      <p:sp>
        <p:nvSpPr>
          <p:cNvPr id="618" name="Google Shape;618;p47"/>
          <p:cNvSpPr/>
          <p:nvPr/>
        </p:nvSpPr>
        <p:spPr>
          <a:xfrm>
            <a:off x="-76200" y="1422400"/>
            <a:ext cx="5842000" cy="5435600"/>
          </a:xfrm>
          <a:custGeom>
            <a:avLst/>
            <a:gdLst/>
            <a:ahLst/>
            <a:cxnLst/>
            <a:rect l="l" t="t" r="r" b="b"/>
            <a:pathLst>
              <a:path w="5842000" h="5435600" extrusionOk="0">
                <a:moveTo>
                  <a:pt x="5842000" y="5435600"/>
                </a:moveTo>
                <a:lnTo>
                  <a:pt x="50800" y="5410200"/>
                </a:lnTo>
                <a:lnTo>
                  <a:pt x="50800" y="5410200"/>
                </a:lnTo>
                <a:lnTo>
                  <a:pt x="0" y="0"/>
                </a:lnTo>
              </a:path>
            </a:pathLst>
          </a:custGeom>
          <a:noFill/>
          <a:ln>
            <a:noFill/>
          </a:ln>
        </p:spPr>
        <p:txBody>
          <a:bodyPr spcFirstLastPara="1" wrap="square" lIns="91425" tIns="45700" rIns="91425" bIns="45700" anchor="ctr" anchorCtr="0">
            <a:noAutofit/>
          </a:bodyPr>
          <a:lstStyle/>
          <a:p>
            <a:pPr algn="ctr"/>
            <a:endParaRPr sz="2300">
              <a:solidFill>
                <a:srgbClr val="FFFFFF"/>
              </a:solidFill>
              <a:latin typeface="Calibri"/>
              <a:ea typeface="Calibri"/>
              <a:cs typeface="Calibri"/>
              <a:sym typeface="Calibri"/>
            </a:endParaRPr>
          </a:p>
        </p:txBody>
      </p:sp>
      <p:sp>
        <p:nvSpPr>
          <p:cNvPr id="619" name="Google Shape;619;p47"/>
          <p:cNvSpPr txBox="1"/>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algn="r"/>
            <a:fld id="{00000000-1234-1234-1234-123412341234}" type="slidenum">
              <a:rPr lang="en-ZA" sz="1500" b="1">
                <a:solidFill>
                  <a:srgbClr val="888888"/>
                </a:solidFill>
                <a:latin typeface="Calibri"/>
                <a:ea typeface="Calibri"/>
                <a:cs typeface="Calibri"/>
                <a:sym typeface="Calibri"/>
              </a:rPr>
              <a:pPr algn="r"/>
              <a:t>46</a:t>
            </a:fld>
            <a:endParaRPr sz="1500" b="1">
              <a:solidFill>
                <a:srgbClr val="888888"/>
              </a:solidFill>
              <a:latin typeface="Calibri"/>
              <a:ea typeface="Calibri"/>
              <a:cs typeface="Calibri"/>
              <a:sym typeface="Calibri"/>
            </a:endParaRPr>
          </a:p>
        </p:txBody>
      </p:sp>
      <p:grpSp>
        <p:nvGrpSpPr>
          <p:cNvPr id="620" name="Google Shape;620;p47"/>
          <p:cNvGrpSpPr/>
          <p:nvPr/>
        </p:nvGrpSpPr>
        <p:grpSpPr>
          <a:xfrm>
            <a:off x="0" y="-451753"/>
            <a:ext cx="11908972" cy="7311341"/>
            <a:chOff x="-57149" y="-444424"/>
            <a:chExt cx="11908972" cy="7311341"/>
          </a:xfrm>
        </p:grpSpPr>
        <p:sp>
          <p:nvSpPr>
            <p:cNvPr id="622" name="Google Shape;622;p47"/>
            <p:cNvSpPr txBox="1"/>
            <p:nvPr/>
          </p:nvSpPr>
          <p:spPr>
            <a:xfrm>
              <a:off x="7250127" y="1543226"/>
              <a:ext cx="3398373" cy="553998"/>
            </a:xfrm>
            <a:prstGeom prst="rect">
              <a:avLst/>
            </a:prstGeom>
            <a:noFill/>
            <a:ln>
              <a:noFill/>
            </a:ln>
          </p:spPr>
          <p:txBody>
            <a:bodyPr spcFirstLastPara="1" wrap="square" lIns="91425" tIns="45700" rIns="91425" bIns="45700" anchor="t" anchorCtr="0">
              <a:noAutofit/>
            </a:bodyPr>
            <a:lstStyle/>
            <a:p>
              <a:r>
                <a:rPr lang="en-ZA" sz="3000" b="1" dirty="0">
                  <a:solidFill>
                    <a:srgbClr val="339933"/>
                  </a:solidFill>
                  <a:latin typeface="Lustria"/>
                  <a:ea typeface="Lustria"/>
                  <a:cs typeface="Lustria"/>
                  <a:sym typeface="Lustria"/>
                </a:rPr>
                <a:t>PART D:</a:t>
              </a:r>
              <a:endParaRPr sz="3000" b="1" dirty="0">
                <a:solidFill>
                  <a:srgbClr val="339933"/>
                </a:solidFill>
                <a:latin typeface="Lustria"/>
                <a:ea typeface="Lustria"/>
                <a:cs typeface="Lustria"/>
                <a:sym typeface="Lustria"/>
              </a:endParaRPr>
            </a:p>
          </p:txBody>
        </p:sp>
        <p:sp>
          <p:nvSpPr>
            <p:cNvPr id="623" name="Google Shape;623;p47"/>
            <p:cNvSpPr txBox="1"/>
            <p:nvPr/>
          </p:nvSpPr>
          <p:spPr>
            <a:xfrm>
              <a:off x="7218802" y="2229952"/>
              <a:ext cx="3941946" cy="477054"/>
            </a:xfrm>
            <a:prstGeom prst="rect">
              <a:avLst/>
            </a:prstGeom>
            <a:solidFill>
              <a:srgbClr val="339933"/>
            </a:solidFill>
            <a:ln>
              <a:noFill/>
            </a:ln>
          </p:spPr>
          <p:txBody>
            <a:bodyPr spcFirstLastPara="1" wrap="square" lIns="91425" tIns="45700" rIns="91425" bIns="45700" anchor="t" anchorCtr="0">
              <a:noAutofit/>
            </a:bodyPr>
            <a:lstStyle/>
            <a:p>
              <a:r>
                <a:rPr lang="en-ZA" sz="2500" b="1" dirty="0">
                  <a:solidFill>
                    <a:srgbClr val="FFFFFF"/>
                  </a:solidFill>
                  <a:latin typeface="Lustria"/>
                  <a:ea typeface="Lustria"/>
                  <a:cs typeface="Lustria"/>
                  <a:sym typeface="Lustria"/>
                </a:rPr>
                <a:t>ANNEXURES TO THE SP</a:t>
              </a:r>
              <a:endParaRPr sz="2500" b="1" dirty="0">
                <a:solidFill>
                  <a:srgbClr val="FFFFFF"/>
                </a:solidFill>
                <a:latin typeface="Lustria"/>
                <a:ea typeface="Lustria"/>
                <a:cs typeface="Lustria"/>
                <a:sym typeface="Lustria"/>
              </a:endParaRPr>
            </a:p>
          </p:txBody>
        </p:sp>
        <p:grpSp>
          <p:nvGrpSpPr>
            <p:cNvPr id="624" name="Google Shape;624;p47"/>
            <p:cNvGrpSpPr/>
            <p:nvPr/>
          </p:nvGrpSpPr>
          <p:grpSpPr>
            <a:xfrm>
              <a:off x="-57149" y="-444424"/>
              <a:ext cx="11908972" cy="7311341"/>
              <a:chOff x="-57149" y="-444424"/>
              <a:chExt cx="11908972" cy="7311341"/>
            </a:xfrm>
          </p:grpSpPr>
          <p:sp>
            <p:nvSpPr>
              <p:cNvPr id="625" name="Google Shape;625;p47"/>
              <p:cNvSpPr/>
              <p:nvPr/>
            </p:nvSpPr>
            <p:spPr>
              <a:xfrm flipH="1">
                <a:off x="5689599" y="4031258"/>
                <a:ext cx="5926137" cy="2826133"/>
              </a:xfrm>
              <a:custGeom>
                <a:avLst/>
                <a:gdLst/>
                <a:ahLst/>
                <a:cxnLst/>
                <a:rect l="l" t="t" r="r" b="b"/>
                <a:pathLst>
                  <a:path w="5926137" h="2826133" extrusionOk="0">
                    <a:moveTo>
                      <a:pt x="0" y="2826133"/>
                    </a:moveTo>
                    <a:lnTo>
                      <a:pt x="25400" y="0"/>
                    </a:lnTo>
                    <a:lnTo>
                      <a:pt x="5926137" y="2775333"/>
                    </a:lnTo>
                    <a:lnTo>
                      <a:pt x="0" y="2826133"/>
                    </a:lnTo>
                    <a:close/>
                  </a:path>
                </a:pathLst>
              </a:custGeom>
              <a:solidFill>
                <a:schemeClr val="lt1"/>
              </a:solidFill>
              <a:ln>
                <a:noFill/>
              </a:ln>
            </p:spPr>
            <p:txBody>
              <a:bodyPr spcFirstLastPara="1" wrap="square" lIns="91425" tIns="45700" rIns="91425" bIns="45700" anchor="ctr" anchorCtr="0">
                <a:noAutofit/>
              </a:bodyPr>
              <a:lstStyle/>
              <a:p>
                <a:pPr algn="ctr"/>
                <a:endParaRPr sz="2000">
                  <a:solidFill>
                    <a:srgbClr val="FFFFFF"/>
                  </a:solidFill>
                  <a:latin typeface="Calibri"/>
                  <a:ea typeface="Calibri"/>
                  <a:cs typeface="Calibri"/>
                  <a:sym typeface="Calibri"/>
                </a:endParaRPr>
              </a:p>
            </p:txBody>
          </p:sp>
          <p:sp>
            <p:nvSpPr>
              <p:cNvPr id="626" name="Google Shape;626;p47"/>
              <p:cNvSpPr/>
              <p:nvPr/>
            </p:nvSpPr>
            <p:spPr>
              <a:xfrm rot="-8223950" flipH="1">
                <a:off x="1175587" y="2361295"/>
                <a:ext cx="8488396" cy="636511"/>
              </a:xfrm>
              <a:custGeom>
                <a:avLst/>
                <a:gdLst/>
                <a:ahLst/>
                <a:cxnLst/>
                <a:rect l="l" t="t" r="r" b="b"/>
                <a:pathLst>
                  <a:path w="8549177" h="636511" extrusionOk="0">
                    <a:moveTo>
                      <a:pt x="0" y="14890"/>
                    </a:moveTo>
                    <a:lnTo>
                      <a:pt x="8268397" y="0"/>
                    </a:lnTo>
                    <a:lnTo>
                      <a:pt x="8549177" y="636511"/>
                    </a:lnTo>
                    <a:lnTo>
                      <a:pt x="467168" y="450131"/>
                    </a:lnTo>
                    <a:lnTo>
                      <a:pt x="0" y="14890"/>
                    </a:lnTo>
                    <a:close/>
                  </a:path>
                </a:pathLst>
              </a:custGeom>
              <a:gradFill>
                <a:gsLst>
                  <a:gs pos="0">
                    <a:srgbClr val="006C2D"/>
                  </a:gs>
                  <a:gs pos="50000">
                    <a:srgbClr val="009E40"/>
                  </a:gs>
                  <a:gs pos="100000">
                    <a:srgbClr val="00BD4E"/>
                  </a:gs>
                </a:gsLst>
                <a:path path="circle">
                  <a:fillToRect t="100000" r="100000"/>
                </a:path>
                <a:tileRect l="-100000" b="-100000"/>
              </a:gradFill>
              <a:ln>
                <a:noFill/>
              </a:ln>
            </p:spPr>
            <p:txBody>
              <a:bodyPr spcFirstLastPara="1" wrap="square" lIns="91425" tIns="45700" rIns="91425" bIns="45700" anchor="ctr" anchorCtr="0">
                <a:noAutofit/>
              </a:bodyPr>
              <a:lstStyle/>
              <a:p>
                <a:pPr algn="ctr"/>
                <a:endParaRPr sz="2300">
                  <a:solidFill>
                    <a:srgbClr val="FFFFFF"/>
                  </a:solidFill>
                  <a:latin typeface="Calibri"/>
                  <a:ea typeface="Calibri"/>
                  <a:cs typeface="Calibri"/>
                  <a:sym typeface="Calibri"/>
                </a:endParaRPr>
              </a:p>
            </p:txBody>
          </p:sp>
          <p:sp>
            <p:nvSpPr>
              <p:cNvPr id="627" name="Google Shape;627;p47"/>
              <p:cNvSpPr/>
              <p:nvPr/>
            </p:nvSpPr>
            <p:spPr>
              <a:xfrm rot="10800000">
                <a:off x="7315803" y="4445"/>
                <a:ext cx="1807598" cy="1055688"/>
              </a:xfrm>
              <a:prstGeom prst="triangle">
                <a:avLst>
                  <a:gd name="adj" fmla="val 50000"/>
                </a:avLst>
              </a:prstGeom>
              <a:gradFill>
                <a:gsLst>
                  <a:gs pos="0">
                    <a:srgbClr val="185C18"/>
                  </a:gs>
                  <a:gs pos="50000">
                    <a:srgbClr val="238523"/>
                  </a:gs>
                  <a:gs pos="100000">
                    <a:srgbClr val="2BA02B"/>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algn="ctr"/>
                <a:endParaRPr sz="2300">
                  <a:solidFill>
                    <a:srgbClr val="FFFFFF"/>
                  </a:solidFill>
                  <a:latin typeface="Calibri"/>
                  <a:ea typeface="Calibri"/>
                  <a:cs typeface="Calibri"/>
                  <a:sym typeface="Calibri"/>
                </a:endParaRPr>
              </a:p>
            </p:txBody>
          </p:sp>
          <p:sp>
            <p:nvSpPr>
              <p:cNvPr id="628" name="Google Shape;628;p47"/>
              <p:cNvSpPr/>
              <p:nvPr/>
            </p:nvSpPr>
            <p:spPr>
              <a:xfrm rot="-1457045" flipH="1">
                <a:off x="7760499" y="4200207"/>
                <a:ext cx="4141209" cy="648379"/>
              </a:xfrm>
              <a:custGeom>
                <a:avLst/>
                <a:gdLst/>
                <a:ahLst/>
                <a:cxnLst/>
                <a:rect l="l" t="t" r="r" b="b"/>
                <a:pathLst>
                  <a:path w="4170862" h="636040" extrusionOk="0">
                    <a:moveTo>
                      <a:pt x="0" y="29552"/>
                    </a:moveTo>
                    <a:lnTo>
                      <a:pt x="4170862" y="0"/>
                    </a:lnTo>
                    <a:lnTo>
                      <a:pt x="4108585" y="636040"/>
                    </a:lnTo>
                    <a:lnTo>
                      <a:pt x="285112" y="631519"/>
                    </a:lnTo>
                    <a:lnTo>
                      <a:pt x="0" y="29552"/>
                    </a:lnTo>
                    <a:close/>
                  </a:path>
                </a:pathLst>
              </a:custGeom>
              <a:gradFill>
                <a:gsLst>
                  <a:gs pos="0">
                    <a:srgbClr val="006C2D"/>
                  </a:gs>
                  <a:gs pos="50000">
                    <a:srgbClr val="009E40"/>
                  </a:gs>
                  <a:gs pos="100000">
                    <a:srgbClr val="00BD4E"/>
                  </a:gs>
                </a:gsLst>
                <a:path path="circle">
                  <a:fillToRect t="100000" r="100000"/>
                </a:path>
                <a:tileRect l="-100000" b="-100000"/>
              </a:gradFill>
              <a:ln>
                <a:noFill/>
              </a:ln>
            </p:spPr>
            <p:txBody>
              <a:bodyPr spcFirstLastPara="1" wrap="square" lIns="91425" tIns="45700" rIns="91425" bIns="45700" anchor="ctr" anchorCtr="0">
                <a:noAutofit/>
              </a:bodyPr>
              <a:lstStyle/>
              <a:p>
                <a:pPr algn="ctr"/>
                <a:endParaRPr sz="2300">
                  <a:solidFill>
                    <a:srgbClr val="FFFFFF"/>
                  </a:solidFill>
                  <a:latin typeface="Calibri"/>
                  <a:ea typeface="Calibri"/>
                  <a:cs typeface="Calibri"/>
                  <a:sym typeface="Calibri"/>
                </a:endParaRPr>
              </a:p>
            </p:txBody>
          </p:sp>
          <p:sp>
            <p:nvSpPr>
              <p:cNvPr id="629" name="Google Shape;629;p47"/>
              <p:cNvSpPr/>
              <p:nvPr/>
            </p:nvSpPr>
            <p:spPr>
              <a:xfrm>
                <a:off x="-57149" y="6181725"/>
                <a:ext cx="11672885" cy="68519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2300">
                  <a:solidFill>
                    <a:srgbClr val="FFFFFF"/>
                  </a:solidFill>
                  <a:latin typeface="Calibri"/>
                  <a:ea typeface="Calibri"/>
                  <a:cs typeface="Calibri"/>
                  <a:sym typeface="Calibri"/>
                </a:endParaRPr>
              </a:p>
            </p:txBody>
          </p:sp>
        </p:grpSp>
        <p:sp>
          <p:nvSpPr>
            <p:cNvPr id="630" name="Google Shape;630;p47"/>
            <p:cNvSpPr/>
            <p:nvPr/>
          </p:nvSpPr>
          <p:spPr>
            <a:xfrm>
              <a:off x="-17233" y="2195383"/>
              <a:ext cx="5060230" cy="3986341"/>
            </a:xfrm>
            <a:custGeom>
              <a:avLst/>
              <a:gdLst/>
              <a:ahLst/>
              <a:cxnLst/>
              <a:rect l="l" t="t" r="r" b="b"/>
              <a:pathLst>
                <a:path w="5867400" h="5478144" extrusionOk="0">
                  <a:moveTo>
                    <a:pt x="0" y="5478144"/>
                  </a:moveTo>
                  <a:lnTo>
                    <a:pt x="0" y="0"/>
                  </a:lnTo>
                  <a:lnTo>
                    <a:pt x="5867400" y="5478144"/>
                  </a:lnTo>
                  <a:lnTo>
                    <a:pt x="0" y="5478144"/>
                  </a:lnTo>
                  <a:close/>
                </a:path>
              </a:pathLst>
            </a:custGeom>
            <a:gradFill>
              <a:gsLst>
                <a:gs pos="0">
                  <a:srgbClr val="007E3A"/>
                </a:gs>
                <a:gs pos="50000">
                  <a:srgbClr val="00B654"/>
                </a:gs>
                <a:gs pos="100000">
                  <a:srgbClr val="00DB65"/>
                </a:gs>
              </a:gsLst>
              <a:lin ang="2700000" scaled="0"/>
            </a:gradFill>
            <a:ln>
              <a:noFill/>
            </a:ln>
          </p:spPr>
          <p:txBody>
            <a:bodyPr spcFirstLastPara="1" wrap="square" lIns="91425" tIns="45700" rIns="91425" bIns="45700" anchor="ctr" anchorCtr="0">
              <a:noAutofit/>
            </a:bodyPr>
            <a:lstStyle/>
            <a:p>
              <a:pPr algn="ctr"/>
              <a:endParaRPr sz="2300">
                <a:solidFill>
                  <a:srgbClr val="FFFFFF"/>
                </a:solidFill>
                <a:latin typeface="Calibri"/>
                <a:ea typeface="Calibri"/>
                <a:cs typeface="Calibri"/>
                <a:sym typeface="Calibri"/>
              </a:endParaRPr>
            </a:p>
          </p:txBody>
        </p:sp>
        <p:sp>
          <p:nvSpPr>
            <p:cNvPr id="631" name="Google Shape;631;p47"/>
            <p:cNvSpPr/>
            <p:nvPr/>
          </p:nvSpPr>
          <p:spPr>
            <a:xfrm>
              <a:off x="0" y="6355588"/>
              <a:ext cx="11590340" cy="504000"/>
            </a:xfrm>
            <a:prstGeom prst="rect">
              <a:avLst/>
            </a:prstGeom>
            <a:solidFill>
              <a:schemeClr val="lt1"/>
            </a:solidFill>
            <a:ln>
              <a:noFill/>
            </a:ln>
          </p:spPr>
          <p:txBody>
            <a:bodyPr spcFirstLastPara="1" wrap="square" lIns="91425" tIns="45700" rIns="91425" bIns="45700" anchor="ctr" anchorCtr="0">
              <a:noAutofit/>
            </a:bodyPr>
            <a:lstStyle/>
            <a:p>
              <a:pPr algn="ctr">
                <a:buSzPts val="1800"/>
                <a:buFont typeface="Calibri"/>
                <a:buNone/>
              </a:pPr>
              <a:r>
                <a:rPr lang="en-ZA" sz="1800">
                  <a:latin typeface="Calibri"/>
                  <a:ea typeface="Calibri"/>
                  <a:cs typeface="Calibri"/>
                  <a:sym typeface="Calibri"/>
                </a:rPr>
                <a:t>Department of Correctional Services </a:t>
              </a:r>
              <a:r>
                <a:rPr lang="en-ZA" sz="1800">
                  <a:latin typeface="Times New Roman"/>
                  <a:ea typeface="Times New Roman"/>
                  <a:cs typeface="Times New Roman"/>
                  <a:sym typeface="Times New Roman"/>
                </a:rPr>
                <a:t>▐ </a:t>
              </a:r>
              <a:r>
                <a:rPr lang="en-ZA" sz="1800">
                  <a:latin typeface="Calibri"/>
                  <a:ea typeface="Calibri"/>
                  <a:cs typeface="Calibri"/>
                  <a:sym typeface="Calibri"/>
                </a:rPr>
                <a:t>5 Year Revised Strategic Plan (2020-25)</a:t>
              </a:r>
              <a:endParaRPr sz="1800">
                <a:latin typeface="Calibri"/>
                <a:ea typeface="Calibri"/>
                <a:cs typeface="Calibri"/>
                <a:sym typeface="Calibri"/>
              </a:endParaRPr>
            </a:p>
          </p:txBody>
        </p:sp>
      </p:grpSp>
    </p:spTree>
    <p:extLst>
      <p:ext uri="{BB962C8B-B14F-4D97-AF65-F5344CB8AC3E}">
        <p14:creationId xmlns:p14="http://schemas.microsoft.com/office/powerpoint/2010/main" val="642163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54"/>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4"/>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18" name="Google Shape;718;p54"/>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500">
                <a:solidFill>
                  <a:srgbClr val="888888"/>
                </a:solidFill>
                <a:latin typeface="Calibri"/>
                <a:ea typeface="Calibri"/>
                <a:cs typeface="Calibri"/>
                <a:sym typeface="Calibri"/>
              </a:rPr>
              <a:t>47</a:t>
            </a:fld>
            <a:endParaRPr sz="1500">
              <a:solidFill>
                <a:srgbClr val="888888"/>
              </a:solidFill>
              <a:latin typeface="Calibri"/>
              <a:ea typeface="Calibri"/>
              <a:cs typeface="Calibri"/>
              <a:sym typeface="Calibri"/>
            </a:endParaRPr>
          </a:p>
        </p:txBody>
      </p:sp>
      <p:sp>
        <p:nvSpPr>
          <p:cNvPr id="719" name="Google Shape;719;p54"/>
          <p:cNvSpPr txBox="1">
            <a:spLocks noGrp="1"/>
          </p:cNvSpPr>
          <p:nvPr>
            <p:ph type="title"/>
          </p:nvPr>
        </p:nvSpPr>
        <p:spPr>
          <a:xfrm>
            <a:off x="566589" y="186058"/>
            <a:ext cx="10665491" cy="5757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Calibri"/>
              <a:buNone/>
            </a:pPr>
            <a:r>
              <a:rPr lang="en-ZA">
                <a:solidFill>
                  <a:srgbClr val="000000"/>
                </a:solidFill>
              </a:rPr>
              <a:t>ANNEXURES TO THE REVISED STRATEGIC PLAN</a:t>
            </a:r>
            <a:endParaRPr>
              <a:solidFill>
                <a:srgbClr val="000000"/>
              </a:solidFill>
            </a:endParaRPr>
          </a:p>
        </p:txBody>
      </p:sp>
      <p:sp>
        <p:nvSpPr>
          <p:cNvPr id="720" name="Google Shape;720;p54"/>
          <p:cNvSpPr txBox="1"/>
          <p:nvPr/>
        </p:nvSpPr>
        <p:spPr>
          <a:xfrm>
            <a:off x="106537" y="1197546"/>
            <a:ext cx="11377264" cy="46482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2000"/>
              <a:buFont typeface="Arial"/>
              <a:buNone/>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Annexure A: District Development Model</a:t>
            </a:r>
            <a:endParaRPr dirty="0">
              <a:latin typeface="Calibri Light" panose="020F0302020204030204" pitchFamily="34" charset="0"/>
              <a:cs typeface="Calibri Light" panose="020F0302020204030204" pitchFamily="34" charset="0"/>
            </a:endParaRPr>
          </a:p>
          <a:p>
            <a:pPr marL="0" marR="0" lvl="0" indent="0" algn="l" rtl="0">
              <a:spcBef>
                <a:spcPts val="400"/>
              </a:spcBef>
              <a:spcAft>
                <a:spcPts val="0"/>
              </a:spcAft>
              <a:buClr>
                <a:schemeClr val="dk1"/>
              </a:buClr>
              <a:buSzPts val="2000"/>
              <a:buFont typeface="Arial"/>
              <a:buNone/>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A summary of projects, programmes or services to be delivered at a district level over the MTEF.</a:t>
            </a:r>
            <a:endParaRPr dirty="0">
              <a:latin typeface="Calibri Light" panose="020F0302020204030204" pitchFamily="34" charset="0"/>
              <a:cs typeface="Calibri Light" panose="020F0302020204030204" pitchFamily="34" charset="0"/>
            </a:endParaRPr>
          </a:p>
          <a:p>
            <a:pPr marL="342897" marR="0" lvl="0" indent="-215897" algn="l" rtl="0">
              <a:spcBef>
                <a:spcPts val="400"/>
              </a:spcBef>
              <a:spcAft>
                <a:spcPts val="0"/>
              </a:spcAft>
              <a:buClr>
                <a:schemeClr val="dk1"/>
              </a:buClr>
              <a:buSzPts val="2000"/>
              <a:buFont typeface="Arial"/>
              <a:buNone/>
            </a:pP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just" rtl="0">
              <a:lnSpc>
                <a:spcPct val="115000"/>
              </a:lnSpc>
              <a:spcBef>
                <a:spcPts val="0"/>
              </a:spcBef>
              <a:spcAft>
                <a:spcPts val="0"/>
              </a:spcAft>
              <a:buClr>
                <a:srgbClr val="000000"/>
              </a:buClr>
              <a:buSzPts val="2000"/>
              <a:buFont typeface="Arial"/>
              <a:buNone/>
            </a:pPr>
            <a:r>
              <a:rPr lang="en-ZA" sz="2000" b="1" dirty="0">
                <a:solidFill>
                  <a:srgbClr val="000000"/>
                </a:solidFill>
                <a:latin typeface="Calibri Light" panose="020F0302020204030204" pitchFamily="34" charset="0"/>
                <a:ea typeface="Calibri"/>
                <a:cs typeface="Calibri Light" panose="020F0302020204030204" pitchFamily="34" charset="0"/>
                <a:sym typeface="Calibri"/>
              </a:rPr>
              <a:t>Annexure B: Policies and Strategies to be implemented and reviewed over the five year period</a:t>
            </a:r>
            <a:endParaRPr dirty="0">
              <a:latin typeface="Calibri Light" panose="020F0302020204030204" pitchFamily="34" charset="0"/>
              <a:cs typeface="Calibri Light" panose="020F0302020204030204" pitchFamily="34" charset="0"/>
            </a:endParaRPr>
          </a:p>
          <a:p>
            <a:pPr marL="0" marR="0" lvl="0" indent="0" algn="l" rtl="0">
              <a:spcBef>
                <a:spcPts val="0"/>
              </a:spcBef>
              <a:spcAft>
                <a:spcPts val="0"/>
              </a:spcAft>
              <a:buClr>
                <a:srgbClr val="000000"/>
              </a:buClr>
              <a:buSzPts val="2000"/>
              <a:buFont typeface="Arial"/>
              <a:buNone/>
            </a:pPr>
            <a:r>
              <a:rPr lang="en-ZA" sz="2000" dirty="0">
                <a:solidFill>
                  <a:srgbClr val="000000"/>
                </a:solidFill>
                <a:latin typeface="Calibri Light" panose="020F0302020204030204" pitchFamily="34" charset="0"/>
                <a:ea typeface="Calibri"/>
                <a:cs typeface="Calibri Light" panose="020F0302020204030204" pitchFamily="34" charset="0"/>
                <a:sym typeface="Calibri"/>
              </a:rPr>
              <a:t>A summary of policies and strategies that will continue to be implemented over the five year period.  Policies and strategies that will be reviewed and implemented over the five year period.</a:t>
            </a:r>
            <a:endParaRPr dirty="0">
              <a:latin typeface="Calibri Light" panose="020F0302020204030204" pitchFamily="34" charset="0"/>
              <a:cs typeface="Calibri Light" panose="020F0302020204030204" pitchFamily="34" charset="0"/>
            </a:endParaRPr>
          </a:p>
          <a:p>
            <a:pPr marL="0" marR="0" lvl="0" indent="0" algn="l" rtl="0">
              <a:spcBef>
                <a:spcPts val="0"/>
              </a:spcBef>
              <a:spcAft>
                <a:spcPts val="0"/>
              </a:spcAft>
              <a:buClr>
                <a:schemeClr val="dk1"/>
              </a:buClr>
              <a:buSzPts val="2000"/>
              <a:buFont typeface="Arial"/>
              <a:buNone/>
            </a:pPr>
            <a:endParaRPr sz="2000" dirty="0">
              <a:solidFill>
                <a:srgbClr val="000000"/>
              </a:solidFill>
              <a:latin typeface="Calibri Light" panose="020F0302020204030204" pitchFamily="34" charset="0"/>
              <a:ea typeface="Calibri"/>
              <a:cs typeface="Calibri Light" panose="020F0302020204030204" pitchFamily="34" charset="0"/>
              <a:sym typeface="Calibri"/>
            </a:endParaRPr>
          </a:p>
          <a:p>
            <a:pPr marL="0" marR="0" lvl="0" indent="0" algn="just" rtl="0">
              <a:lnSpc>
                <a:spcPct val="115000"/>
              </a:lnSpc>
              <a:spcBef>
                <a:spcPts val="0"/>
              </a:spcBef>
              <a:spcAft>
                <a:spcPts val="0"/>
              </a:spcAft>
              <a:buClr>
                <a:srgbClr val="000000"/>
              </a:buClr>
              <a:buSzPts val="2000"/>
              <a:buFont typeface="Arial"/>
              <a:buNone/>
            </a:pPr>
            <a:r>
              <a:rPr lang="en-ZA" sz="2000" b="1" dirty="0">
                <a:solidFill>
                  <a:srgbClr val="000000"/>
                </a:solidFill>
                <a:latin typeface="Calibri Light" panose="020F0302020204030204" pitchFamily="34" charset="0"/>
                <a:ea typeface="Calibri"/>
                <a:cs typeface="Calibri Light" panose="020F0302020204030204" pitchFamily="34" charset="0"/>
                <a:sym typeface="Calibri"/>
              </a:rPr>
              <a:t>Annexure C: Stakeholders contributing to the Strategic Plan</a:t>
            </a:r>
            <a:endParaRPr sz="2000" b="1" dirty="0">
              <a:solidFill>
                <a:srgbClr val="000000"/>
              </a:solidFill>
              <a:latin typeface="Calibri Light" panose="020F0302020204030204" pitchFamily="34" charset="0"/>
              <a:ea typeface="Calibri"/>
              <a:cs typeface="Calibri Light" panose="020F0302020204030204" pitchFamily="34" charset="0"/>
              <a:sym typeface="Calibri"/>
            </a:endParaRPr>
          </a:p>
          <a:p>
            <a:pPr marL="0" marR="0" lvl="0" indent="0" algn="l" rtl="0">
              <a:spcBef>
                <a:spcPts val="0"/>
              </a:spcBef>
              <a:spcAft>
                <a:spcPts val="0"/>
              </a:spcAft>
              <a:buClr>
                <a:srgbClr val="000000"/>
              </a:buClr>
              <a:buSzPts val="2000"/>
              <a:buFont typeface="Arial"/>
              <a:buNone/>
            </a:pPr>
            <a:r>
              <a:rPr lang="en-ZA" sz="2000" dirty="0">
                <a:solidFill>
                  <a:srgbClr val="000000"/>
                </a:solidFill>
                <a:latin typeface="Calibri Light" panose="020F0302020204030204" pitchFamily="34" charset="0"/>
                <a:ea typeface="Calibri"/>
                <a:cs typeface="Calibri Light" panose="020F0302020204030204" pitchFamily="34" charset="0"/>
                <a:sym typeface="Calibri"/>
              </a:rPr>
              <a:t>The Department operates in an environment of integrated service delivery, which requires the alignment and integration with relevant stakeholders. </a:t>
            </a:r>
            <a:endParaRPr sz="2000" dirty="0">
              <a:solidFill>
                <a:srgbClr val="000000"/>
              </a:solidFill>
              <a:latin typeface="Calibri Light" panose="020F0302020204030204" pitchFamily="34" charset="0"/>
              <a:ea typeface="Calibri"/>
              <a:cs typeface="Calibri Light" panose="020F0302020204030204" pitchFamily="34" charset="0"/>
              <a:sym typeface="Calibri"/>
            </a:endParaRPr>
          </a:p>
          <a:p>
            <a:pPr marL="0" marR="0" lvl="0" indent="0" algn="l" rtl="0">
              <a:spcBef>
                <a:spcPts val="0"/>
              </a:spcBef>
              <a:spcAft>
                <a:spcPts val="0"/>
              </a:spcAft>
              <a:buClr>
                <a:schemeClr val="dk1"/>
              </a:buClr>
              <a:buSzPts val="2000"/>
              <a:buFont typeface="Arial"/>
              <a:buNone/>
            </a:pPr>
            <a:endParaRPr sz="2000" dirty="0">
              <a:solidFill>
                <a:srgbClr val="000000"/>
              </a:solidFill>
              <a:latin typeface="Calibri Light" panose="020F0302020204030204" pitchFamily="34" charset="0"/>
              <a:ea typeface="Calibri"/>
              <a:cs typeface="Calibri Light" panose="020F0302020204030204" pitchFamily="34" charset="0"/>
              <a:sym typeface="Calibri"/>
            </a:endParaRPr>
          </a:p>
          <a:p>
            <a:pPr marL="0" marR="0" lvl="0" indent="0" algn="just" rtl="0">
              <a:lnSpc>
                <a:spcPct val="115000"/>
              </a:lnSpc>
              <a:spcBef>
                <a:spcPts val="0"/>
              </a:spcBef>
              <a:spcAft>
                <a:spcPts val="0"/>
              </a:spcAft>
              <a:buClr>
                <a:srgbClr val="000000"/>
              </a:buClr>
              <a:buSzPts val="2000"/>
              <a:buFont typeface="Arial"/>
              <a:buNone/>
            </a:pPr>
            <a:r>
              <a:rPr lang="en-ZA" sz="2000" b="1" dirty="0">
                <a:solidFill>
                  <a:srgbClr val="000000"/>
                </a:solidFill>
                <a:latin typeface="Calibri Light" panose="020F0302020204030204" pitchFamily="34" charset="0"/>
                <a:ea typeface="Calibri"/>
                <a:cs typeface="Calibri Light" panose="020F0302020204030204" pitchFamily="34" charset="0"/>
                <a:sym typeface="Calibri"/>
              </a:rPr>
              <a:t>Annexure D: Summary of legislation referenced in the Correctional Services Act</a:t>
            </a:r>
            <a:endParaRPr sz="2000" b="1" dirty="0">
              <a:solidFill>
                <a:srgbClr val="000000"/>
              </a:solidFill>
              <a:latin typeface="Calibri Light" panose="020F0302020204030204" pitchFamily="34" charset="0"/>
              <a:ea typeface="Calibri"/>
              <a:cs typeface="Calibri Light" panose="020F0302020204030204" pitchFamily="34" charset="0"/>
              <a:sym typeface="Calibri"/>
            </a:endParaRPr>
          </a:p>
          <a:p>
            <a:pPr marL="0" marR="0" lvl="0" indent="0" algn="l" rtl="0">
              <a:spcBef>
                <a:spcPts val="0"/>
              </a:spcBef>
              <a:spcAft>
                <a:spcPts val="0"/>
              </a:spcAft>
              <a:buClr>
                <a:srgbClr val="000000"/>
              </a:buClr>
              <a:buSzPts val="2000"/>
              <a:buFont typeface="Arial"/>
              <a:buNone/>
            </a:pPr>
            <a:r>
              <a:rPr lang="en-ZA" sz="2000" dirty="0">
                <a:solidFill>
                  <a:srgbClr val="000000"/>
                </a:solidFill>
                <a:latin typeface="Calibri Light" panose="020F0302020204030204" pitchFamily="34" charset="0"/>
                <a:ea typeface="Calibri"/>
                <a:cs typeface="Calibri Light" panose="020F0302020204030204" pitchFamily="34" charset="0"/>
                <a:sym typeface="Calibri"/>
              </a:rPr>
              <a:t>The Correctional Services Act, 1998 (No. 111 of 1998) references multiple Acts especially where the mandate links closely with other Government Departments. </a:t>
            </a:r>
            <a:endParaRPr dirty="0">
              <a:latin typeface="Calibri Light" panose="020F0302020204030204" pitchFamily="34" charset="0"/>
              <a:cs typeface="Calibri Light" panose="020F0302020204030204" pitchFamily="34" charset="0"/>
            </a:endParaRPr>
          </a:p>
          <a:p>
            <a:pPr marL="0" marR="0" lvl="0" indent="0" algn="l" rtl="0">
              <a:spcBef>
                <a:spcPts val="0"/>
              </a:spcBef>
              <a:spcAft>
                <a:spcPts val="0"/>
              </a:spcAft>
              <a:buClr>
                <a:schemeClr val="dk1"/>
              </a:buClr>
              <a:buSzPts val="2000"/>
              <a:buFont typeface="Arial"/>
              <a:buNone/>
            </a:pPr>
            <a:endParaRPr sz="2000" dirty="0">
              <a:solidFill>
                <a:srgbClr val="000000"/>
              </a:solidFill>
              <a:latin typeface="Calibri Light" panose="020F0302020204030204" pitchFamily="34" charset="0"/>
              <a:ea typeface="Calibri"/>
              <a:cs typeface="Calibri Light" panose="020F0302020204030204" pitchFamily="34" charset="0"/>
              <a:sym typeface="Calibri"/>
            </a:endParaRPr>
          </a:p>
          <a:p>
            <a:pPr marL="0" marR="0" lvl="0" indent="0" algn="l" rtl="0">
              <a:spcBef>
                <a:spcPts val="0"/>
              </a:spcBef>
              <a:spcAft>
                <a:spcPts val="0"/>
              </a:spcAft>
              <a:buClr>
                <a:schemeClr val="dk1"/>
              </a:buClr>
              <a:buSzPts val="2000"/>
              <a:buFont typeface="Arial"/>
              <a:buNone/>
            </a:pPr>
            <a:endParaRPr sz="2000" dirty="0">
              <a:solidFill>
                <a:srgbClr val="000000"/>
              </a:solidFill>
              <a:latin typeface="Calibri Light" panose="020F0302020204030204" pitchFamily="34" charset="0"/>
              <a:ea typeface="Calibri"/>
              <a:cs typeface="Calibri Light" panose="020F0302020204030204" pitchFamily="34" charset="0"/>
              <a:sym typeface="Calibri"/>
            </a:endParaRPr>
          </a:p>
          <a:p>
            <a:pPr marL="0" marR="0" lvl="0" indent="0" algn="l" rtl="0">
              <a:spcBef>
                <a:spcPts val="0"/>
              </a:spcBef>
              <a:spcAft>
                <a:spcPts val="0"/>
              </a:spcAft>
              <a:buClr>
                <a:schemeClr val="dk1"/>
              </a:buClr>
              <a:buSzPts val="2000"/>
              <a:buFont typeface="Arial"/>
              <a:buNone/>
            </a:pPr>
            <a:endParaRPr sz="2000" dirty="0">
              <a:solidFill>
                <a:srgbClr val="000000"/>
              </a:solidFill>
              <a:latin typeface="Calibri Light" panose="020F0302020204030204" pitchFamily="34" charset="0"/>
              <a:ea typeface="Calibri"/>
              <a:cs typeface="Calibri Light" panose="020F0302020204030204" pitchFamily="34" charset="0"/>
              <a:sym typeface="Calibri"/>
            </a:endParaRPr>
          </a:p>
          <a:p>
            <a:pPr marL="0" marR="0" lvl="0" indent="0" algn="just" rtl="0">
              <a:lnSpc>
                <a:spcPct val="115000"/>
              </a:lnSpc>
              <a:spcBef>
                <a:spcPts val="0"/>
              </a:spcBef>
              <a:spcAft>
                <a:spcPts val="0"/>
              </a:spcAft>
              <a:buClr>
                <a:schemeClr val="dk1"/>
              </a:buClr>
              <a:buSzPts val="2000"/>
              <a:buFont typeface="Arial"/>
              <a:buNone/>
            </a:pPr>
            <a:endParaRPr sz="2000" b="1" dirty="0">
              <a:solidFill>
                <a:srgbClr val="000000"/>
              </a:solidFill>
              <a:latin typeface="Calibri Light" panose="020F0302020204030204" pitchFamily="34" charset="0"/>
              <a:ea typeface="Calibri"/>
              <a:cs typeface="Calibri Light" panose="020F0302020204030204" pitchFamily="34" charset="0"/>
              <a:sym typeface="Calibri"/>
            </a:endParaRPr>
          </a:p>
          <a:p>
            <a:pPr marL="342897" marR="0" lvl="0" indent="-215897" algn="l" rtl="0">
              <a:spcBef>
                <a:spcPts val="400"/>
              </a:spcBef>
              <a:spcAft>
                <a:spcPts val="0"/>
              </a:spcAft>
              <a:buClr>
                <a:schemeClr val="dk1"/>
              </a:buClr>
              <a:buSzPts val="2000"/>
              <a:buFont typeface="Arial"/>
              <a:buNone/>
            </a:pPr>
            <a:endParaRPr sz="2000"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721" name="Google Shape;721;p54"/>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4"/>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723" name="Google Shape;723;p54"/>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47</a:t>
            </a:fld>
            <a:endParaRPr sz="1500" b="1">
              <a:solidFill>
                <a:srgbClr val="888888"/>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7F0986-6865-4511-87B8-11313F12EDA9}" type="slidenum">
              <a:rPr lang="en-US" smtClean="0">
                <a:solidFill>
                  <a:prstClr val="black">
                    <a:tint val="75000"/>
                  </a:prstClr>
                </a:solidFill>
              </a:rPr>
              <a:pPr/>
              <a:t>48</a:t>
            </a:fld>
            <a:endParaRPr lang="en-US">
              <a:solidFill>
                <a:prstClr val="black">
                  <a:tint val="75000"/>
                </a:prstClr>
              </a:solidFill>
            </a:endParaRPr>
          </a:p>
        </p:txBody>
      </p:sp>
      <p:sp>
        <p:nvSpPr>
          <p:cNvPr id="5" name="Rectangle 4"/>
          <p:cNvSpPr/>
          <p:nvPr/>
        </p:nvSpPr>
        <p:spPr>
          <a:xfrm>
            <a:off x="15009" y="4947"/>
            <a:ext cx="11588358" cy="5581204"/>
          </a:xfrm>
          <a:prstGeom prst="rect">
            <a:avLst/>
          </a:prstGeom>
          <a:gradFill flip="none" rotWithShape="1">
            <a:gsLst>
              <a:gs pos="0">
                <a:srgbClr val="F79646">
                  <a:lumMod val="75000"/>
                </a:srgbClr>
              </a:gs>
              <a:gs pos="50000">
                <a:srgbClr val="F79646">
                  <a:lumMod val="60000"/>
                  <a:lumOff val="40000"/>
                </a:srgbClr>
              </a:gs>
              <a:gs pos="100000">
                <a:srgbClr val="F79646">
                  <a:lumMod val="20000"/>
                  <a:lumOff val="80000"/>
                </a:srgbClr>
              </a:gs>
            </a:gsLst>
            <a:lin ang="18900000" scaled="1"/>
            <a:tileRect/>
          </a:gradFill>
          <a:ln w="25400" cap="flat" cmpd="sng" algn="ctr">
            <a:noFill/>
            <a:prstDash val="solid"/>
          </a:ln>
          <a:effectLst/>
        </p:spPr>
        <p:txBody>
          <a:bodyPr rtlCol="0" anchor="ctr"/>
          <a:lstStyle/>
          <a:p>
            <a:pPr algn="ctr">
              <a:buClrTx/>
              <a:buFontTx/>
              <a:buNone/>
              <a:defRPr/>
            </a:pPr>
            <a:endParaRPr lang="en-ZA" sz="1800">
              <a:solidFill>
                <a:prstClr val="white"/>
              </a:solidFill>
              <a:latin typeface="Calibri"/>
              <a:ea typeface="+mn-ea"/>
              <a:cs typeface="+mn-cs"/>
            </a:endParaRPr>
          </a:p>
        </p:txBody>
      </p:sp>
      <p:grpSp>
        <p:nvGrpSpPr>
          <p:cNvPr id="23" name="Group 22"/>
          <p:cNvGrpSpPr/>
          <p:nvPr/>
        </p:nvGrpSpPr>
        <p:grpSpPr>
          <a:xfrm>
            <a:off x="-48161" y="4947"/>
            <a:ext cx="11651528" cy="5598942"/>
            <a:chOff x="-48161" y="4947"/>
            <a:chExt cx="11651528" cy="5598942"/>
          </a:xfrm>
        </p:grpSpPr>
        <p:sp>
          <p:nvSpPr>
            <p:cNvPr id="14" name="Rectangle 13"/>
            <p:cNvSpPr/>
            <p:nvPr/>
          </p:nvSpPr>
          <p:spPr>
            <a:xfrm>
              <a:off x="15009" y="4947"/>
              <a:ext cx="11588358" cy="5581205"/>
            </a:xfrm>
            <a:prstGeom prst="rect">
              <a:avLst/>
            </a:prstGeom>
            <a:gradFill flip="none" rotWithShape="1">
              <a:gsLst>
                <a:gs pos="0">
                  <a:srgbClr val="F79646">
                    <a:lumMod val="75000"/>
                  </a:srgbClr>
                </a:gs>
                <a:gs pos="50000">
                  <a:srgbClr val="F79646">
                    <a:lumMod val="60000"/>
                    <a:lumOff val="40000"/>
                  </a:srgbClr>
                </a:gs>
                <a:gs pos="100000">
                  <a:srgbClr val="F79646">
                    <a:lumMod val="20000"/>
                    <a:lumOff val="80000"/>
                  </a:srgbClr>
                </a:gs>
              </a:gsLst>
              <a:lin ang="18900000" scaled="1"/>
              <a:tileRect/>
            </a:gradFill>
            <a:ln w="25400" cap="flat" cmpd="sng" algn="ctr">
              <a:noFill/>
              <a:prstDash val="solid"/>
            </a:ln>
            <a:effectLst/>
          </p:spPr>
          <p:txBody>
            <a:bodyPr rtlCol="0" anchor="ctr"/>
            <a:lstStyle/>
            <a:p>
              <a:pPr algn="ctr">
                <a:buClrTx/>
                <a:buFontTx/>
                <a:buNone/>
                <a:defRPr/>
              </a:pPr>
              <a:endParaRPr lang="en-ZA" sz="1800">
                <a:solidFill>
                  <a:prstClr val="white"/>
                </a:solidFill>
                <a:latin typeface="Calibri"/>
                <a:ea typeface="+mn-ea"/>
                <a:cs typeface="+mn-cs"/>
              </a:endParaRPr>
            </a:p>
          </p:txBody>
        </p:sp>
        <p:sp>
          <p:nvSpPr>
            <p:cNvPr id="21" name="Isosceles Triangle 21"/>
            <p:cNvSpPr/>
            <p:nvPr/>
          </p:nvSpPr>
          <p:spPr>
            <a:xfrm>
              <a:off x="-48161" y="8566"/>
              <a:ext cx="11647676" cy="5595323"/>
            </a:xfrm>
            <a:custGeom>
              <a:avLst/>
              <a:gdLst>
                <a:gd name="connsiteX0" fmla="*/ 0 w 10945216"/>
                <a:gd name="connsiteY0" fmla="*/ 2592287 h 2592287"/>
                <a:gd name="connsiteX1" fmla="*/ 5412409 w 10945216"/>
                <a:gd name="connsiteY1" fmla="*/ 0 h 2592287"/>
                <a:gd name="connsiteX2" fmla="*/ 10945216 w 10945216"/>
                <a:gd name="connsiteY2" fmla="*/ 2592287 h 2592287"/>
                <a:gd name="connsiteX3" fmla="*/ 0 w 10945216"/>
                <a:gd name="connsiteY3" fmla="*/ 2592287 h 2592287"/>
                <a:gd name="connsiteX0" fmla="*/ 0 w 5412409"/>
                <a:gd name="connsiteY0" fmla="*/ 2592287 h 2622767"/>
                <a:gd name="connsiteX1" fmla="*/ 5412409 w 5412409"/>
                <a:gd name="connsiteY1" fmla="*/ 0 h 2622767"/>
                <a:gd name="connsiteX2" fmla="*/ 4026256 w 5412409"/>
                <a:gd name="connsiteY2" fmla="*/ 2622767 h 2622767"/>
                <a:gd name="connsiteX3" fmla="*/ 0 w 5412409"/>
                <a:gd name="connsiteY3" fmla="*/ 2592287 h 2622767"/>
                <a:gd name="connsiteX0" fmla="*/ 0 w 5412409"/>
                <a:gd name="connsiteY0" fmla="*/ 2592287 h 2592287"/>
                <a:gd name="connsiteX1" fmla="*/ 5412409 w 5412409"/>
                <a:gd name="connsiteY1" fmla="*/ 0 h 2592287"/>
                <a:gd name="connsiteX2" fmla="*/ 4513936 w 5412409"/>
                <a:gd name="connsiteY2" fmla="*/ 2592287 h 2592287"/>
                <a:gd name="connsiteX3" fmla="*/ 0 w 5412409"/>
                <a:gd name="connsiteY3" fmla="*/ 2592287 h 2592287"/>
                <a:gd name="connsiteX0" fmla="*/ 0 w 4939969"/>
                <a:gd name="connsiteY0" fmla="*/ 2378927 h 2378927"/>
                <a:gd name="connsiteX1" fmla="*/ 4939969 w 4939969"/>
                <a:gd name="connsiteY1" fmla="*/ 0 h 2378927"/>
                <a:gd name="connsiteX2" fmla="*/ 4513936 w 4939969"/>
                <a:gd name="connsiteY2" fmla="*/ 2378927 h 2378927"/>
                <a:gd name="connsiteX3" fmla="*/ 0 w 4939969"/>
                <a:gd name="connsiteY3" fmla="*/ 2378927 h 2378927"/>
                <a:gd name="connsiteX0" fmla="*/ 0 w 4680889"/>
                <a:gd name="connsiteY0" fmla="*/ 2211287 h 2211287"/>
                <a:gd name="connsiteX1" fmla="*/ 4680889 w 4680889"/>
                <a:gd name="connsiteY1" fmla="*/ 0 h 2211287"/>
                <a:gd name="connsiteX2" fmla="*/ 4513936 w 4680889"/>
                <a:gd name="connsiteY2" fmla="*/ 2211287 h 2211287"/>
                <a:gd name="connsiteX3" fmla="*/ 0 w 4680889"/>
                <a:gd name="connsiteY3" fmla="*/ 2211287 h 2211287"/>
                <a:gd name="connsiteX0" fmla="*/ 0 w 4513936"/>
                <a:gd name="connsiteY0" fmla="*/ 2211287 h 2211287"/>
                <a:gd name="connsiteX1" fmla="*/ 4498009 w 4513936"/>
                <a:gd name="connsiteY1" fmla="*/ 0 h 2211287"/>
                <a:gd name="connsiteX2" fmla="*/ 4513936 w 4513936"/>
                <a:gd name="connsiteY2" fmla="*/ 2211287 h 2211287"/>
                <a:gd name="connsiteX3" fmla="*/ 0 w 4513936"/>
                <a:gd name="connsiteY3" fmla="*/ 2211287 h 2211287"/>
                <a:gd name="connsiteX0" fmla="*/ 0 w 4513936"/>
                <a:gd name="connsiteY0" fmla="*/ 1626282 h 1626282"/>
                <a:gd name="connsiteX1" fmla="*/ 2777421 w 4513936"/>
                <a:gd name="connsiteY1" fmla="*/ 0 h 1626282"/>
                <a:gd name="connsiteX2" fmla="*/ 4513936 w 4513936"/>
                <a:gd name="connsiteY2" fmla="*/ 1626282 h 1626282"/>
                <a:gd name="connsiteX3" fmla="*/ 0 w 4513936"/>
                <a:gd name="connsiteY3" fmla="*/ 1626282 h 1626282"/>
                <a:gd name="connsiteX0" fmla="*/ 0 w 4513936"/>
                <a:gd name="connsiteY0" fmla="*/ 1589719 h 1589719"/>
                <a:gd name="connsiteX1" fmla="*/ 2795406 w 4513936"/>
                <a:gd name="connsiteY1" fmla="*/ 0 h 1589719"/>
                <a:gd name="connsiteX2" fmla="*/ 4513936 w 4513936"/>
                <a:gd name="connsiteY2" fmla="*/ 1589719 h 1589719"/>
                <a:gd name="connsiteX3" fmla="*/ 0 w 4513936"/>
                <a:gd name="connsiteY3" fmla="*/ 1589719 h 1589719"/>
                <a:gd name="connsiteX0" fmla="*/ 0 w 3231950"/>
                <a:gd name="connsiteY0" fmla="*/ 1589719 h 1605490"/>
                <a:gd name="connsiteX1" fmla="*/ 2795406 w 3231950"/>
                <a:gd name="connsiteY1" fmla="*/ 0 h 1605490"/>
                <a:gd name="connsiteX2" fmla="*/ 3231950 w 3231950"/>
                <a:gd name="connsiteY2" fmla="*/ 1605490 h 1605490"/>
                <a:gd name="connsiteX3" fmla="*/ 0 w 3231950"/>
                <a:gd name="connsiteY3" fmla="*/ 1589719 h 1605490"/>
                <a:gd name="connsiteX0" fmla="*/ 0 w 3298992"/>
                <a:gd name="connsiteY0" fmla="*/ 1887620 h 1903391"/>
                <a:gd name="connsiteX1" fmla="*/ 3298992 w 3298992"/>
                <a:gd name="connsiteY1" fmla="*/ 0 h 1903391"/>
                <a:gd name="connsiteX2" fmla="*/ 3231950 w 3298992"/>
                <a:gd name="connsiteY2" fmla="*/ 1903391 h 1903391"/>
                <a:gd name="connsiteX3" fmla="*/ 0 w 3298992"/>
                <a:gd name="connsiteY3" fmla="*/ 1887620 h 1903391"/>
                <a:gd name="connsiteX0" fmla="*/ 0 w 3298992"/>
                <a:gd name="connsiteY0" fmla="*/ 1887620 h 1929676"/>
                <a:gd name="connsiteX1" fmla="*/ 3298992 w 3298992"/>
                <a:gd name="connsiteY1" fmla="*/ 0 h 1929676"/>
                <a:gd name="connsiteX2" fmla="*/ 3289503 w 3298992"/>
                <a:gd name="connsiteY2" fmla="*/ 1929676 h 1929676"/>
                <a:gd name="connsiteX3" fmla="*/ 0 w 3298992"/>
                <a:gd name="connsiteY3" fmla="*/ 1887620 h 1929676"/>
              </a:gdLst>
              <a:ahLst/>
              <a:cxnLst>
                <a:cxn ang="0">
                  <a:pos x="connsiteX0" y="connsiteY0"/>
                </a:cxn>
                <a:cxn ang="0">
                  <a:pos x="connsiteX1" y="connsiteY1"/>
                </a:cxn>
                <a:cxn ang="0">
                  <a:pos x="connsiteX2" y="connsiteY2"/>
                </a:cxn>
                <a:cxn ang="0">
                  <a:pos x="connsiteX3" y="connsiteY3"/>
                </a:cxn>
              </a:cxnLst>
              <a:rect l="l" t="t" r="r" b="b"/>
              <a:pathLst>
                <a:path w="3298992" h="1929676">
                  <a:moveTo>
                    <a:pt x="0" y="1887620"/>
                  </a:moveTo>
                  <a:lnTo>
                    <a:pt x="3298992" y="0"/>
                  </a:lnTo>
                  <a:lnTo>
                    <a:pt x="3289503" y="1929676"/>
                  </a:lnTo>
                  <a:lnTo>
                    <a:pt x="0" y="1887620"/>
                  </a:lnTo>
                  <a:close/>
                </a:path>
              </a:pathLst>
            </a:custGeom>
            <a:gradFill>
              <a:gsLst>
                <a:gs pos="0">
                  <a:srgbClr val="F79646">
                    <a:lumMod val="75000"/>
                  </a:srgbClr>
                </a:gs>
                <a:gs pos="50000">
                  <a:srgbClr val="F79646">
                    <a:lumMod val="60000"/>
                    <a:lumOff val="40000"/>
                  </a:srgbClr>
                </a:gs>
                <a:gs pos="100000">
                  <a:srgbClr val="F79646">
                    <a:lumMod val="20000"/>
                    <a:lumOff val="80000"/>
                  </a:srgbClr>
                </a:gs>
              </a:gsLst>
              <a:lin ang="18900000" scaled="1"/>
            </a:gradFill>
            <a:ln w="25400" cap="flat" cmpd="sng" algn="ctr">
              <a:noFill/>
              <a:prstDash val="solid"/>
            </a:ln>
            <a:effectLst/>
          </p:spPr>
          <p:txBody>
            <a:bodyPr rtlCol="0" anchor="ctr"/>
            <a:lstStyle/>
            <a:p>
              <a:pPr algn="ctr">
                <a:buClrTx/>
                <a:buFontTx/>
                <a:buNone/>
                <a:defRPr/>
              </a:pPr>
              <a:endParaRPr lang="en-ZA" sz="1800">
                <a:solidFill>
                  <a:prstClr val="white"/>
                </a:solidFill>
                <a:latin typeface="Calibri"/>
                <a:ea typeface="+mn-ea"/>
                <a:cs typeface="+mn-cs"/>
              </a:endParaRPr>
            </a:p>
          </p:txBody>
        </p:sp>
      </p:grpSp>
      <p:sp>
        <p:nvSpPr>
          <p:cNvPr id="25" name="TextBox 24"/>
          <p:cNvSpPr txBox="1"/>
          <p:nvPr/>
        </p:nvSpPr>
        <p:spPr>
          <a:xfrm>
            <a:off x="6659265" y="61923"/>
            <a:ext cx="3481445" cy="2333972"/>
          </a:xfrm>
          <a:prstGeom prst="rect">
            <a:avLst/>
          </a:prstGeom>
          <a:noFill/>
        </p:spPr>
        <p:txBody>
          <a:bodyPr wrap="square" rtlCol="0">
            <a:spAutoFit/>
          </a:bodyPr>
          <a:lstStyle/>
          <a:p>
            <a:pPr>
              <a:lnSpc>
                <a:spcPts val="4900"/>
              </a:lnSpc>
              <a:buClrTx/>
              <a:buFontTx/>
              <a:buNone/>
            </a:pPr>
            <a:r>
              <a:rPr lang="en-ZA" sz="5400" b="1" kern="6100" spc="1100" dirty="0">
                <a:ln>
                  <a:solidFill>
                    <a:srgbClr val="006600"/>
                  </a:solidFill>
                </a:ln>
                <a:solidFill>
                  <a:srgbClr val="006600"/>
                </a:solidFill>
                <a:latin typeface="Calibri Light" panose="020F0302020204030204" pitchFamily="34" charset="0"/>
              </a:rPr>
              <a:t>Revised</a:t>
            </a:r>
          </a:p>
          <a:p>
            <a:pPr>
              <a:lnSpc>
                <a:spcPts val="4900"/>
              </a:lnSpc>
              <a:buClrTx/>
              <a:buFontTx/>
              <a:buNone/>
            </a:pPr>
            <a:r>
              <a:rPr lang="en-ZA" sz="5400" b="1" kern="6100" spc="1100" dirty="0">
                <a:ln>
                  <a:solidFill>
                    <a:srgbClr val="006600"/>
                  </a:solidFill>
                </a:ln>
                <a:solidFill>
                  <a:srgbClr val="006600"/>
                </a:solidFill>
                <a:latin typeface="Calibri Light" panose="020F0302020204030204" pitchFamily="34" charset="0"/>
              </a:rPr>
              <a:t>ANNUAL</a:t>
            </a:r>
            <a:r>
              <a:rPr lang="en-ZA" sz="3600" b="1" kern="1200" spc="1000" dirty="0">
                <a:solidFill>
                  <a:srgbClr val="006600"/>
                </a:solidFill>
                <a:latin typeface="Calibri Light" panose="020F0302020204030204" pitchFamily="34" charset="0"/>
              </a:rPr>
              <a:t> </a:t>
            </a:r>
          </a:p>
          <a:p>
            <a:pPr>
              <a:buClrTx/>
              <a:buFontTx/>
              <a:buNone/>
            </a:pPr>
            <a:r>
              <a:rPr lang="en-ZA" sz="2800" b="1" kern="1200" dirty="0">
                <a:solidFill>
                  <a:srgbClr val="006600"/>
                </a:solidFill>
                <a:latin typeface="Calibri Light" panose="020F0302020204030204" pitchFamily="34" charset="0"/>
              </a:rPr>
              <a:t>PERFORMANCE PLAN</a:t>
            </a:r>
          </a:p>
          <a:p>
            <a:pPr>
              <a:buClrTx/>
              <a:buFontTx/>
              <a:buNone/>
            </a:pPr>
            <a:endParaRPr lang="en-ZA" sz="3600" kern="1200" dirty="0">
              <a:solidFill>
                <a:srgbClr val="006600"/>
              </a:solidFill>
              <a:latin typeface="Calibri Light" panose="020F0302020204030204" pitchFamily="34" charset="0"/>
            </a:endParaRPr>
          </a:p>
        </p:txBody>
      </p:sp>
      <p:sp>
        <p:nvSpPr>
          <p:cNvPr id="30" name="TextBox 29"/>
          <p:cNvSpPr txBox="1"/>
          <p:nvPr/>
        </p:nvSpPr>
        <p:spPr>
          <a:xfrm>
            <a:off x="6745197" y="1810986"/>
            <a:ext cx="3096000" cy="584910"/>
          </a:xfrm>
          <a:prstGeom prst="rect">
            <a:avLst/>
          </a:prstGeom>
          <a:solidFill>
            <a:srgbClr val="006600"/>
          </a:solidFill>
        </p:spPr>
        <p:txBody>
          <a:bodyPr wrap="square" rtlCol="0">
            <a:spAutoFit/>
          </a:bodyPr>
          <a:lstStyle/>
          <a:p>
            <a:pPr algn="ctr">
              <a:buClrTx/>
              <a:buFontTx/>
              <a:buNone/>
            </a:pPr>
            <a:r>
              <a:rPr lang="en-ZA" sz="3200" kern="1200" dirty="0">
                <a:solidFill>
                  <a:prstClr val="white"/>
                </a:solidFill>
                <a:latin typeface="Calibri Light"/>
              </a:rPr>
              <a:t>2020-2021</a:t>
            </a:r>
          </a:p>
        </p:txBody>
      </p:sp>
      <p:sp>
        <p:nvSpPr>
          <p:cNvPr id="31" name="Rectangle 30"/>
          <p:cNvSpPr/>
          <p:nvPr/>
        </p:nvSpPr>
        <p:spPr>
          <a:xfrm>
            <a:off x="0" y="4591784"/>
            <a:ext cx="10410735" cy="923544"/>
          </a:xfrm>
          <a:prstGeom prst="rect">
            <a:avLst/>
          </a:prstGeom>
          <a:noFill/>
        </p:spPr>
        <p:txBody>
          <a:bodyPr wrap="none" lIns="91440" tIns="45720" rIns="91440" bIns="45720">
            <a:spAutoFit/>
          </a:bodyPr>
          <a:lstStyle/>
          <a:p>
            <a:pPr algn="ctr">
              <a:buClrTx/>
              <a:buFontTx/>
              <a:buNone/>
            </a:pPr>
            <a:r>
              <a:rPr lang="en-US" sz="54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Light"/>
              </a:rPr>
              <a:t>Department of Correctional Services</a:t>
            </a:r>
          </a:p>
        </p:txBody>
      </p:sp>
      <p:grpSp>
        <p:nvGrpSpPr>
          <p:cNvPr id="32" name="Group 31"/>
          <p:cNvGrpSpPr/>
          <p:nvPr/>
        </p:nvGrpSpPr>
        <p:grpSpPr>
          <a:xfrm>
            <a:off x="26" y="5603890"/>
            <a:ext cx="11226006" cy="1261322"/>
            <a:chOff x="26" y="5602599"/>
            <a:chExt cx="11226006" cy="1261032"/>
          </a:xfrm>
        </p:grpSpPr>
        <p:pic>
          <p:nvPicPr>
            <p:cNvPr id="33" name="Picture 32"/>
            <p:cNvPicPr/>
            <p:nvPr/>
          </p:nvPicPr>
          <p:blipFill>
            <a:blip r:embed="rId2">
              <a:extLst>
                <a:ext uri="{28A0092B-C50C-407E-A947-70E740481C1C}">
                  <a14:useLocalDpi xmlns:a14="http://schemas.microsoft.com/office/drawing/2010/main" val="0"/>
                </a:ext>
              </a:extLst>
            </a:blip>
            <a:srcRect/>
            <a:stretch>
              <a:fillRect/>
            </a:stretch>
          </p:blipFill>
          <p:spPr bwMode="auto">
            <a:xfrm>
              <a:off x="26" y="5646835"/>
              <a:ext cx="3850927" cy="1216796"/>
            </a:xfrm>
            <a:prstGeom prst="rect">
              <a:avLst/>
            </a:prstGeom>
            <a:noFill/>
          </p:spPr>
        </p:pic>
        <p:pic>
          <p:nvPicPr>
            <p:cNvPr id="34" name="Picture 6" descr="Image result for ndp 2030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09"/>
            <a:stretch/>
          </p:blipFill>
          <p:spPr bwMode="auto">
            <a:xfrm>
              <a:off x="9908830" y="5602599"/>
              <a:ext cx="1317202" cy="12551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703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50000">
              <a:srgbClr val="FBE4D4"/>
            </a:gs>
            <a:gs pos="100000">
              <a:srgbClr val="FEFAF8"/>
            </a:gs>
          </a:gsLst>
          <a:lin ang="18900000" scaled="0"/>
        </a:gradFill>
        <a:effectLst/>
      </p:bgPr>
    </p:bg>
    <p:spTree>
      <p:nvGrpSpPr>
        <p:cNvPr id="1" name="Shape 736"/>
        <p:cNvGrpSpPr/>
        <p:nvPr/>
      </p:nvGrpSpPr>
      <p:grpSpPr>
        <a:xfrm>
          <a:off x="0" y="0"/>
          <a:ext cx="0" cy="0"/>
          <a:chOff x="0" y="0"/>
          <a:chExt cx="0" cy="0"/>
        </a:xfrm>
      </p:grpSpPr>
      <p:graphicFrame>
        <p:nvGraphicFramePr>
          <p:cNvPr id="737" name="Google Shape;737;p56"/>
          <p:cNvGraphicFramePr/>
          <p:nvPr/>
        </p:nvGraphicFramePr>
        <p:xfrm>
          <a:off x="288190" y="1172873"/>
          <a:ext cx="9793100" cy="4829298"/>
        </p:xfrm>
        <a:graphic>
          <a:graphicData uri="http://schemas.openxmlformats.org/drawingml/2006/table">
            <a:tbl>
              <a:tblPr firstRow="1" bandRow="1">
                <a:noFill/>
                <a:tableStyleId>{E6991CF1-5AAA-4378-B5F1-DE7C0DE5ED65}</a:tableStyleId>
              </a:tblPr>
              <a:tblGrid>
                <a:gridCol w="1512175">
                  <a:extLst>
                    <a:ext uri="{9D8B030D-6E8A-4147-A177-3AD203B41FA5}">
                      <a16:colId xmlns:a16="http://schemas.microsoft.com/office/drawing/2014/main" val="20000"/>
                    </a:ext>
                  </a:extLst>
                </a:gridCol>
                <a:gridCol w="8280925">
                  <a:extLst>
                    <a:ext uri="{9D8B030D-6E8A-4147-A177-3AD203B41FA5}">
                      <a16:colId xmlns:a16="http://schemas.microsoft.com/office/drawing/2014/main" val="20001"/>
                    </a:ext>
                  </a:extLst>
                </a:gridCol>
              </a:tblGrid>
              <a:tr h="804883">
                <a:tc>
                  <a:txBody>
                    <a:bodyPr/>
                    <a:lstStyle/>
                    <a:p>
                      <a:pPr marL="0" marR="0" lvl="0" indent="0" algn="l" rtl="0">
                        <a:spcBef>
                          <a:spcPts val="0"/>
                        </a:spcBef>
                        <a:spcAft>
                          <a:spcPts val="0"/>
                        </a:spcAft>
                        <a:buNone/>
                      </a:pPr>
                      <a:endParaRPr sz="2000" dirty="0">
                        <a:solidFill>
                          <a:srgbClr val="A8D08C"/>
                        </a:solidFill>
                        <a:latin typeface="Calibri Light" panose="020F0302020204030204" pitchFamily="34" charset="0"/>
                        <a:cs typeface="Calibri Light" panose="020F0302020204030204" pitchFamily="34" charset="0"/>
                      </a:endParaRPr>
                    </a:p>
                  </a:txBody>
                  <a:tcPr marL="91450" marR="91450" marT="45725" marB="45725">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68400" marR="0" lvl="0" indent="-1168400" algn="just" rtl="0">
                        <a:lnSpc>
                          <a:spcPct val="100000"/>
                        </a:lnSpc>
                        <a:spcBef>
                          <a:spcPts val="0"/>
                        </a:spcBef>
                        <a:spcAft>
                          <a:spcPts val="0"/>
                        </a:spcAft>
                        <a:buClr>
                          <a:schemeClr val="dk1"/>
                        </a:buClr>
                        <a:buSzPts val="2400"/>
                        <a:buFont typeface="Arial"/>
                        <a:buNone/>
                      </a:pPr>
                      <a:r>
                        <a:rPr lang="en-ZA" sz="2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Programme 1	(Administration)</a:t>
                      </a:r>
                      <a:endParaRPr dirty="0">
                        <a:latin typeface="Calibri Light" panose="020F0302020204030204" pitchFamily="34" charset="0"/>
                        <a:cs typeface="Calibri Light" panose="020F0302020204030204" pitchFamily="34" charset="0"/>
                      </a:endParaRPr>
                    </a:p>
                  </a:txBody>
                  <a:tcPr marL="91450" marR="91450" marT="45725" marB="45725" anchor="ctr">
                    <a:lnL w="12700" cap="flat" cmpd="sng" algn="ctr">
                      <a:no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04883">
                <a:tc>
                  <a:txBody>
                    <a:bodyPr/>
                    <a:lstStyle/>
                    <a:p>
                      <a:pPr marL="0" marR="0" lvl="0" indent="0" algn="l" rtl="0">
                        <a:spcBef>
                          <a:spcPts val="0"/>
                        </a:spcBef>
                        <a:spcAft>
                          <a:spcPts val="0"/>
                        </a:spcAft>
                        <a:buNone/>
                      </a:pPr>
                      <a:endParaRPr sz="2000">
                        <a:solidFill>
                          <a:srgbClr val="A8D08C"/>
                        </a:solidFill>
                        <a:latin typeface="Calibri Light" panose="020F0302020204030204" pitchFamily="34" charset="0"/>
                        <a:cs typeface="Calibri Light" panose="020F0302020204030204" pitchFamily="34" charset="0"/>
                      </a:endParaRPr>
                    </a:p>
                  </a:txBody>
                  <a:tcPr marL="91450" marR="91450" marT="45725" marB="45725">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2400"/>
                        <a:buFont typeface="Calibri"/>
                        <a:buNone/>
                      </a:pPr>
                      <a:r>
                        <a:rPr lang="en-ZA" sz="2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Programme 2	(Incarceration)</a:t>
                      </a:r>
                      <a:endParaRPr dirty="0">
                        <a:latin typeface="Calibri Light" panose="020F0302020204030204" pitchFamily="34" charset="0"/>
                        <a:cs typeface="Calibri Light" panose="020F0302020204030204" pitchFamily="34" charset="0"/>
                      </a:endParaRPr>
                    </a:p>
                  </a:txBody>
                  <a:tcPr marL="91450" marR="91450" marT="45725" marB="45725"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04883">
                <a:tc>
                  <a:txBody>
                    <a:bodyPr/>
                    <a:lstStyle/>
                    <a:p>
                      <a:pPr marL="0" marR="0" lvl="0" indent="0" algn="l" rtl="0">
                        <a:spcBef>
                          <a:spcPts val="0"/>
                        </a:spcBef>
                        <a:spcAft>
                          <a:spcPts val="0"/>
                        </a:spcAft>
                        <a:buNone/>
                      </a:pPr>
                      <a:endParaRPr sz="2000">
                        <a:solidFill>
                          <a:srgbClr val="A8D08C"/>
                        </a:solidFill>
                        <a:latin typeface="Calibri Light" panose="020F0302020204030204" pitchFamily="34" charset="0"/>
                        <a:cs typeface="Calibri Light" panose="020F0302020204030204" pitchFamily="34" charset="0"/>
                      </a:endParaRPr>
                    </a:p>
                  </a:txBody>
                  <a:tcPr marL="91450" marR="91450" marT="45725" marB="45725">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2400"/>
                        <a:buFont typeface="Calibri"/>
                        <a:buNone/>
                      </a:pPr>
                      <a:r>
                        <a:rPr lang="en-ZA" sz="2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Programme 3	(Rehabilitation)</a:t>
                      </a:r>
                      <a:endParaRPr dirty="0">
                        <a:latin typeface="Calibri Light" panose="020F0302020204030204" pitchFamily="34" charset="0"/>
                        <a:cs typeface="Calibri Light" panose="020F0302020204030204" pitchFamily="34" charset="0"/>
                      </a:endParaRPr>
                    </a:p>
                  </a:txBody>
                  <a:tcPr marL="91450" marR="91450" marT="45725" marB="45725"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04883">
                <a:tc>
                  <a:txBody>
                    <a:bodyPr/>
                    <a:lstStyle/>
                    <a:p>
                      <a:pPr marL="0" marR="0" lvl="0" indent="0" algn="l" rtl="0">
                        <a:spcBef>
                          <a:spcPts val="0"/>
                        </a:spcBef>
                        <a:spcAft>
                          <a:spcPts val="0"/>
                        </a:spcAft>
                        <a:buNone/>
                      </a:pPr>
                      <a:endParaRPr sz="2000">
                        <a:solidFill>
                          <a:srgbClr val="A8D08C"/>
                        </a:solidFill>
                        <a:latin typeface="Calibri Light" panose="020F0302020204030204" pitchFamily="34" charset="0"/>
                        <a:cs typeface="Calibri Light" panose="020F0302020204030204" pitchFamily="34" charset="0"/>
                      </a:endParaRPr>
                    </a:p>
                  </a:txBody>
                  <a:tcPr marL="91450" marR="91450" marT="45725" marB="45725">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2400"/>
                        <a:buFont typeface="Calibri"/>
                        <a:buNone/>
                      </a:pPr>
                      <a:r>
                        <a:rPr lang="en-ZA" sz="2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Programme 4	(Care)</a:t>
                      </a:r>
                      <a:endParaRPr dirty="0">
                        <a:latin typeface="Calibri Light" panose="020F0302020204030204" pitchFamily="34" charset="0"/>
                        <a:cs typeface="Calibri Light" panose="020F0302020204030204" pitchFamily="34" charset="0"/>
                      </a:endParaRPr>
                    </a:p>
                  </a:txBody>
                  <a:tcPr marL="91450" marR="91450" marT="45725" marB="45725"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04883">
                <a:tc>
                  <a:txBody>
                    <a:bodyPr/>
                    <a:lstStyle/>
                    <a:p>
                      <a:pPr marL="0" marR="0" lvl="0" indent="0" algn="l" rtl="0">
                        <a:spcBef>
                          <a:spcPts val="0"/>
                        </a:spcBef>
                        <a:spcAft>
                          <a:spcPts val="0"/>
                        </a:spcAft>
                        <a:buNone/>
                      </a:pPr>
                      <a:endParaRPr sz="2000">
                        <a:solidFill>
                          <a:srgbClr val="A8D08C"/>
                        </a:solidFill>
                        <a:latin typeface="Calibri Light" panose="020F0302020204030204" pitchFamily="34" charset="0"/>
                        <a:cs typeface="Calibri Light" panose="020F0302020204030204" pitchFamily="34" charset="0"/>
                      </a:endParaRPr>
                    </a:p>
                  </a:txBody>
                  <a:tcPr marL="91450" marR="91450" marT="45725" marB="45725">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2400"/>
                        <a:buFont typeface="Calibri"/>
                        <a:buNone/>
                        <a:tabLst/>
                        <a:defRPr/>
                      </a:pPr>
                      <a:r>
                        <a:rPr lang="en-ZA" sz="2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Programme 5	(Social Reintegration)</a:t>
                      </a:r>
                      <a:endParaRPr lang="en-ZA" sz="2400" b="1" i="0" u="none" strike="noStrike" cap="none" dirty="0">
                        <a:solidFill>
                          <a:schemeClr val="dk1"/>
                        </a:solidFill>
                        <a:latin typeface="Calibri Light" panose="020F0302020204030204" pitchFamily="34" charset="0"/>
                        <a:ea typeface="Calibri"/>
                        <a:cs typeface="Calibri Light" panose="020F0302020204030204" pitchFamily="34" charset="0"/>
                        <a:sym typeface="Arial"/>
                      </a:endParaRPr>
                    </a:p>
                  </a:txBody>
                  <a:tcPr marL="91450" marR="91450" marT="45725" marB="45725"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04883">
                <a:tc>
                  <a:txBody>
                    <a:bodyPr/>
                    <a:lstStyle/>
                    <a:p>
                      <a:pPr marL="0" marR="0" lvl="0" indent="0" algn="l" rtl="0">
                        <a:spcBef>
                          <a:spcPts val="0"/>
                        </a:spcBef>
                        <a:spcAft>
                          <a:spcPts val="0"/>
                        </a:spcAft>
                        <a:buNone/>
                      </a:pPr>
                      <a:endParaRPr sz="2000">
                        <a:solidFill>
                          <a:srgbClr val="A8D08C"/>
                        </a:solidFill>
                        <a:latin typeface="Calibri Light" panose="020F0302020204030204" pitchFamily="34" charset="0"/>
                        <a:cs typeface="Calibri Light" panose="020F0302020204030204" pitchFamily="34" charset="0"/>
                      </a:endParaRPr>
                    </a:p>
                  </a:txBody>
                  <a:tcPr marL="91450" marR="91450" marT="45725" marB="45725">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en-ZA" sz="2400" b="1" i="0" u="none" strike="noStrike" kern="0" cap="none" spc="0" normalizeH="0" baseline="0" noProof="0" dirty="0">
                          <a:ln>
                            <a:noFill/>
                          </a:ln>
                          <a:solidFill>
                            <a:srgbClr val="000000"/>
                          </a:solidFill>
                          <a:effectLst/>
                          <a:uLnTx/>
                          <a:uFillTx/>
                          <a:latin typeface="Calibri Light" panose="020F0302020204030204" pitchFamily="34" charset="0"/>
                          <a:ea typeface="Calibri"/>
                          <a:cs typeface="Calibri Light" panose="020F0302020204030204" pitchFamily="34" charset="0"/>
                          <a:sym typeface="Calibri"/>
                        </a:rPr>
                        <a:t>2020/21 Adjusted Budget</a:t>
                      </a:r>
                      <a:endParaRPr kumimoji="0" lang="en-ZA" sz="1400" b="1" i="0" u="none" strike="noStrike" kern="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Arial"/>
                      </a:endParaRPr>
                    </a:p>
                  </a:txBody>
                  <a:tcPr marL="91450" marR="91450" marT="45725" marB="45725" anchor="ctr">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pSp>
        <p:nvGrpSpPr>
          <p:cNvPr id="738" name="Google Shape;738;p56"/>
          <p:cNvGrpSpPr/>
          <p:nvPr/>
        </p:nvGrpSpPr>
        <p:grpSpPr>
          <a:xfrm>
            <a:off x="630541" y="2811001"/>
            <a:ext cx="688739" cy="659965"/>
            <a:chOff x="3051051" y="474234"/>
            <a:chExt cx="688739" cy="659965"/>
          </a:xfrm>
        </p:grpSpPr>
        <p:grpSp>
          <p:nvGrpSpPr>
            <p:cNvPr id="739" name="Google Shape;739;p56"/>
            <p:cNvGrpSpPr/>
            <p:nvPr/>
          </p:nvGrpSpPr>
          <p:grpSpPr>
            <a:xfrm>
              <a:off x="3051051" y="474234"/>
              <a:ext cx="688739" cy="659965"/>
              <a:chOff x="2986858" y="212115"/>
              <a:chExt cx="688740" cy="659965"/>
            </a:xfrm>
          </p:grpSpPr>
          <p:sp>
            <p:nvSpPr>
              <p:cNvPr id="740" name="Google Shape;740;p56"/>
              <p:cNvSpPr/>
              <p:nvPr/>
            </p:nvSpPr>
            <p:spPr>
              <a:xfrm rot="-5400000">
                <a:off x="3235706" y="361730"/>
                <a:ext cx="396164" cy="483620"/>
              </a:xfrm>
              <a:prstGeom prst="flowChartOffpageConnector">
                <a:avLst/>
              </a:prstGeom>
              <a:gradFill>
                <a:gsLst>
                  <a:gs pos="0">
                    <a:srgbClr val="C55A11"/>
                  </a:gs>
                  <a:gs pos="50000">
                    <a:srgbClr val="F4B081"/>
                  </a:gs>
                  <a:gs pos="100000">
                    <a:srgbClr val="FBE4D4"/>
                  </a:gs>
                </a:gsLst>
                <a:lin ang="0" scaled="0"/>
              </a:grad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sp>
            <p:nvSpPr>
              <p:cNvPr id="741" name="Google Shape;741;p56"/>
              <p:cNvSpPr/>
              <p:nvPr/>
            </p:nvSpPr>
            <p:spPr>
              <a:xfrm rot="-2643517">
                <a:off x="3042062" y="350728"/>
                <a:ext cx="553525" cy="382739"/>
              </a:xfrm>
              <a:custGeom>
                <a:avLst/>
                <a:gdLst/>
                <a:ahLst/>
                <a:cxnLst/>
                <a:rect l="l" t="t" r="r" b="b"/>
                <a:pathLst>
                  <a:path w="553525" h="382739" extrusionOk="0">
                    <a:moveTo>
                      <a:pt x="275490" y="0"/>
                    </a:moveTo>
                    <a:lnTo>
                      <a:pt x="553525" y="269045"/>
                    </a:lnTo>
                    <a:lnTo>
                      <a:pt x="540502" y="309049"/>
                    </a:lnTo>
                    <a:lnTo>
                      <a:pt x="485290" y="339596"/>
                    </a:lnTo>
                    <a:cubicBezTo>
                      <a:pt x="425163" y="366834"/>
                      <a:pt x="352680" y="382739"/>
                      <a:pt x="274656" y="382739"/>
                    </a:cubicBezTo>
                    <a:cubicBezTo>
                      <a:pt x="196632" y="382739"/>
                      <a:pt x="124148" y="366834"/>
                      <a:pt x="64022" y="339596"/>
                    </a:cubicBezTo>
                    <a:lnTo>
                      <a:pt x="47011" y="330185"/>
                    </a:lnTo>
                    <a:lnTo>
                      <a:pt x="0" y="284695"/>
                    </a:lnTo>
                    <a:lnTo>
                      <a:pt x="275490" y="0"/>
                    </a:lnTo>
                    <a:close/>
                  </a:path>
                </a:pathLst>
              </a:custGeom>
              <a:gradFill>
                <a:gsLst>
                  <a:gs pos="0">
                    <a:srgbClr val="C55A11"/>
                  </a:gs>
                  <a:gs pos="50000">
                    <a:srgbClr val="F4B081"/>
                  </a:gs>
                  <a:gs pos="100000">
                    <a:srgbClr val="FBE4D4"/>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42" name="Google Shape;742;p56"/>
              <p:cNvSpPr/>
              <p:nvPr/>
            </p:nvSpPr>
            <p:spPr>
              <a:xfrm>
                <a:off x="3077872" y="405448"/>
                <a:ext cx="62282" cy="390629"/>
              </a:xfrm>
              <a:prstGeom prst="rect">
                <a:avLst/>
              </a:prstGeom>
              <a:gradFill>
                <a:gsLst>
                  <a:gs pos="0">
                    <a:srgbClr val="C55A11"/>
                  </a:gs>
                  <a:gs pos="50000">
                    <a:srgbClr val="F4B081"/>
                  </a:gs>
                  <a:gs pos="100000">
                    <a:srgbClr val="FBE4D4"/>
                  </a:gs>
                </a:gsLst>
                <a:lin ang="0" scaled="0"/>
              </a:grad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grpSp>
        <p:sp>
          <p:nvSpPr>
            <p:cNvPr id="743" name="Google Shape;743;p56"/>
            <p:cNvSpPr txBox="1"/>
            <p:nvPr/>
          </p:nvSpPr>
          <p:spPr>
            <a:xfrm>
              <a:off x="3317249" y="724382"/>
              <a:ext cx="311481" cy="276999"/>
            </a:xfrm>
            <a:prstGeom prst="rect">
              <a:avLst/>
            </a:prstGeom>
            <a:noFill/>
            <a:ln>
              <a:noFill/>
            </a:ln>
          </p:spPr>
          <p:txBody>
            <a:bodyPr spcFirstLastPara="1" wrap="square" lIns="0" tIns="0" rIns="0" bIns="0" anchor="t" anchorCtr="0">
              <a:noAutofit/>
            </a:bodyPr>
            <a:lstStyle/>
            <a:p>
              <a:pPr algn="ctr"/>
              <a:r>
                <a:rPr lang="en-ZA" sz="1800" b="1" dirty="0">
                  <a:solidFill>
                    <a:srgbClr val="FFFFFF"/>
                  </a:solidFill>
                  <a:latin typeface="Calibri"/>
                  <a:ea typeface="Calibri"/>
                  <a:cs typeface="Calibri"/>
                  <a:sym typeface="Calibri"/>
                </a:rPr>
                <a:t>3.</a:t>
              </a:r>
              <a:endParaRPr sz="1800" b="1" dirty="0">
                <a:solidFill>
                  <a:srgbClr val="FFFFFF"/>
                </a:solidFill>
                <a:latin typeface="Calibri"/>
                <a:ea typeface="Calibri"/>
                <a:cs typeface="Calibri"/>
                <a:sym typeface="Calibri"/>
              </a:endParaRPr>
            </a:p>
          </p:txBody>
        </p:sp>
      </p:grpSp>
      <p:grpSp>
        <p:nvGrpSpPr>
          <p:cNvPr id="744" name="Google Shape;744;p56"/>
          <p:cNvGrpSpPr/>
          <p:nvPr/>
        </p:nvGrpSpPr>
        <p:grpSpPr>
          <a:xfrm>
            <a:off x="624205" y="3649169"/>
            <a:ext cx="688739" cy="659965"/>
            <a:chOff x="3091056" y="2182435"/>
            <a:chExt cx="688739" cy="659965"/>
          </a:xfrm>
        </p:grpSpPr>
        <p:grpSp>
          <p:nvGrpSpPr>
            <p:cNvPr id="745" name="Google Shape;745;p56"/>
            <p:cNvGrpSpPr/>
            <p:nvPr/>
          </p:nvGrpSpPr>
          <p:grpSpPr>
            <a:xfrm>
              <a:off x="3091056" y="2182435"/>
              <a:ext cx="688739" cy="659965"/>
              <a:chOff x="2986858" y="212115"/>
              <a:chExt cx="688740" cy="659965"/>
            </a:xfrm>
          </p:grpSpPr>
          <p:sp>
            <p:nvSpPr>
              <p:cNvPr id="746" name="Google Shape;746;p56"/>
              <p:cNvSpPr/>
              <p:nvPr/>
            </p:nvSpPr>
            <p:spPr>
              <a:xfrm rot="-5400000">
                <a:off x="3235706" y="361730"/>
                <a:ext cx="396164" cy="483620"/>
              </a:xfrm>
              <a:prstGeom prst="flowChartOffpageConnector">
                <a:avLst/>
              </a:prstGeom>
              <a:gradFill>
                <a:gsLst>
                  <a:gs pos="0">
                    <a:srgbClr val="C55A11"/>
                  </a:gs>
                  <a:gs pos="50000">
                    <a:srgbClr val="F4B081"/>
                  </a:gs>
                  <a:gs pos="100000">
                    <a:srgbClr val="FBE4D4"/>
                  </a:gs>
                </a:gsLst>
                <a:lin ang="0" scaled="0"/>
              </a:grad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sp>
            <p:nvSpPr>
              <p:cNvPr id="747" name="Google Shape;747;p56"/>
              <p:cNvSpPr/>
              <p:nvPr/>
            </p:nvSpPr>
            <p:spPr>
              <a:xfrm rot="-2643517">
                <a:off x="3042062" y="350728"/>
                <a:ext cx="553525" cy="382739"/>
              </a:xfrm>
              <a:custGeom>
                <a:avLst/>
                <a:gdLst/>
                <a:ahLst/>
                <a:cxnLst/>
                <a:rect l="l" t="t" r="r" b="b"/>
                <a:pathLst>
                  <a:path w="553525" h="382739" extrusionOk="0">
                    <a:moveTo>
                      <a:pt x="275490" y="0"/>
                    </a:moveTo>
                    <a:lnTo>
                      <a:pt x="553525" y="269045"/>
                    </a:lnTo>
                    <a:lnTo>
                      <a:pt x="540502" y="309049"/>
                    </a:lnTo>
                    <a:lnTo>
                      <a:pt x="485290" y="339596"/>
                    </a:lnTo>
                    <a:cubicBezTo>
                      <a:pt x="425163" y="366834"/>
                      <a:pt x="352680" y="382739"/>
                      <a:pt x="274656" y="382739"/>
                    </a:cubicBezTo>
                    <a:cubicBezTo>
                      <a:pt x="196632" y="382739"/>
                      <a:pt x="124148" y="366834"/>
                      <a:pt x="64022" y="339596"/>
                    </a:cubicBezTo>
                    <a:lnTo>
                      <a:pt x="47011" y="330185"/>
                    </a:lnTo>
                    <a:lnTo>
                      <a:pt x="0" y="284695"/>
                    </a:lnTo>
                    <a:lnTo>
                      <a:pt x="275490" y="0"/>
                    </a:lnTo>
                    <a:close/>
                  </a:path>
                </a:pathLst>
              </a:custGeom>
              <a:gradFill>
                <a:gsLst>
                  <a:gs pos="0">
                    <a:srgbClr val="C55A11"/>
                  </a:gs>
                  <a:gs pos="50000">
                    <a:srgbClr val="F4B081"/>
                  </a:gs>
                  <a:gs pos="100000">
                    <a:srgbClr val="FBE4D4"/>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48" name="Google Shape;748;p56"/>
              <p:cNvSpPr/>
              <p:nvPr/>
            </p:nvSpPr>
            <p:spPr>
              <a:xfrm>
                <a:off x="3077872" y="405448"/>
                <a:ext cx="62282" cy="390629"/>
              </a:xfrm>
              <a:prstGeom prst="rect">
                <a:avLst/>
              </a:prstGeom>
              <a:gradFill>
                <a:gsLst>
                  <a:gs pos="0">
                    <a:srgbClr val="C55A11"/>
                  </a:gs>
                  <a:gs pos="50000">
                    <a:srgbClr val="F4B081"/>
                  </a:gs>
                  <a:gs pos="100000">
                    <a:srgbClr val="FBE4D4"/>
                  </a:gs>
                </a:gsLst>
                <a:lin ang="0" scaled="0"/>
              </a:grad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grpSp>
        <p:sp>
          <p:nvSpPr>
            <p:cNvPr id="749" name="Google Shape;749;p56"/>
            <p:cNvSpPr txBox="1"/>
            <p:nvPr/>
          </p:nvSpPr>
          <p:spPr>
            <a:xfrm>
              <a:off x="3332348" y="2430885"/>
              <a:ext cx="311481" cy="276999"/>
            </a:xfrm>
            <a:prstGeom prst="rect">
              <a:avLst/>
            </a:prstGeom>
            <a:noFill/>
            <a:ln>
              <a:noFill/>
            </a:ln>
          </p:spPr>
          <p:txBody>
            <a:bodyPr spcFirstLastPara="1" wrap="square" lIns="0" tIns="0" rIns="0" bIns="0" anchor="t" anchorCtr="0">
              <a:noAutofit/>
            </a:bodyPr>
            <a:lstStyle/>
            <a:p>
              <a:pPr algn="ctr"/>
              <a:r>
                <a:rPr lang="en-ZA" sz="1800" b="1" dirty="0">
                  <a:solidFill>
                    <a:srgbClr val="FFFFFF"/>
                  </a:solidFill>
                  <a:latin typeface="Calibri"/>
                  <a:ea typeface="Calibri"/>
                  <a:cs typeface="Calibri"/>
                  <a:sym typeface="Calibri"/>
                </a:rPr>
                <a:t>4.</a:t>
              </a:r>
              <a:endParaRPr sz="1800" b="1" dirty="0">
                <a:solidFill>
                  <a:srgbClr val="FFFFFF"/>
                </a:solidFill>
                <a:latin typeface="Calibri"/>
                <a:ea typeface="Calibri"/>
                <a:cs typeface="Calibri"/>
                <a:sym typeface="Calibri"/>
              </a:endParaRPr>
            </a:p>
          </p:txBody>
        </p:sp>
      </p:grpSp>
      <p:grpSp>
        <p:nvGrpSpPr>
          <p:cNvPr id="750" name="Google Shape;750;p56"/>
          <p:cNvGrpSpPr/>
          <p:nvPr/>
        </p:nvGrpSpPr>
        <p:grpSpPr>
          <a:xfrm>
            <a:off x="624205" y="4419499"/>
            <a:ext cx="688739" cy="659965"/>
            <a:chOff x="3091056" y="3570435"/>
            <a:chExt cx="688739" cy="659965"/>
          </a:xfrm>
        </p:grpSpPr>
        <p:grpSp>
          <p:nvGrpSpPr>
            <p:cNvPr id="751" name="Google Shape;751;p56"/>
            <p:cNvGrpSpPr/>
            <p:nvPr/>
          </p:nvGrpSpPr>
          <p:grpSpPr>
            <a:xfrm>
              <a:off x="3091056" y="3570435"/>
              <a:ext cx="688739" cy="659965"/>
              <a:chOff x="2986858" y="212115"/>
              <a:chExt cx="688740" cy="659965"/>
            </a:xfrm>
          </p:grpSpPr>
          <p:sp>
            <p:nvSpPr>
              <p:cNvPr id="752" name="Google Shape;752;p56"/>
              <p:cNvSpPr/>
              <p:nvPr/>
            </p:nvSpPr>
            <p:spPr>
              <a:xfrm rot="-5400000">
                <a:off x="3235706" y="361730"/>
                <a:ext cx="396164" cy="483620"/>
              </a:xfrm>
              <a:prstGeom prst="flowChartOffpageConnector">
                <a:avLst/>
              </a:prstGeom>
              <a:gradFill>
                <a:gsLst>
                  <a:gs pos="0">
                    <a:srgbClr val="C55A11"/>
                  </a:gs>
                  <a:gs pos="50000">
                    <a:srgbClr val="F4B081"/>
                  </a:gs>
                  <a:gs pos="100000">
                    <a:srgbClr val="FBE4D4"/>
                  </a:gs>
                </a:gsLst>
                <a:lin ang="0" scaled="0"/>
              </a:grad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sp>
            <p:nvSpPr>
              <p:cNvPr id="753" name="Google Shape;753;p56"/>
              <p:cNvSpPr/>
              <p:nvPr/>
            </p:nvSpPr>
            <p:spPr>
              <a:xfrm rot="-2643517">
                <a:off x="3042062" y="350728"/>
                <a:ext cx="553525" cy="382739"/>
              </a:xfrm>
              <a:custGeom>
                <a:avLst/>
                <a:gdLst/>
                <a:ahLst/>
                <a:cxnLst/>
                <a:rect l="l" t="t" r="r" b="b"/>
                <a:pathLst>
                  <a:path w="553525" h="382739" extrusionOk="0">
                    <a:moveTo>
                      <a:pt x="275490" y="0"/>
                    </a:moveTo>
                    <a:lnTo>
                      <a:pt x="553525" y="269045"/>
                    </a:lnTo>
                    <a:lnTo>
                      <a:pt x="540502" y="309049"/>
                    </a:lnTo>
                    <a:lnTo>
                      <a:pt x="485290" y="339596"/>
                    </a:lnTo>
                    <a:cubicBezTo>
                      <a:pt x="425163" y="366834"/>
                      <a:pt x="352680" y="382739"/>
                      <a:pt x="274656" y="382739"/>
                    </a:cubicBezTo>
                    <a:cubicBezTo>
                      <a:pt x="196632" y="382739"/>
                      <a:pt x="124148" y="366834"/>
                      <a:pt x="64022" y="339596"/>
                    </a:cubicBezTo>
                    <a:lnTo>
                      <a:pt x="47011" y="330185"/>
                    </a:lnTo>
                    <a:lnTo>
                      <a:pt x="0" y="284695"/>
                    </a:lnTo>
                    <a:lnTo>
                      <a:pt x="275490" y="0"/>
                    </a:lnTo>
                    <a:close/>
                  </a:path>
                </a:pathLst>
              </a:custGeom>
              <a:gradFill>
                <a:gsLst>
                  <a:gs pos="0">
                    <a:srgbClr val="C55A11"/>
                  </a:gs>
                  <a:gs pos="50000">
                    <a:srgbClr val="F4B081"/>
                  </a:gs>
                  <a:gs pos="100000">
                    <a:srgbClr val="FBE4D4"/>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54" name="Google Shape;754;p56"/>
              <p:cNvSpPr/>
              <p:nvPr/>
            </p:nvSpPr>
            <p:spPr>
              <a:xfrm>
                <a:off x="3077872" y="405448"/>
                <a:ext cx="62282" cy="390629"/>
              </a:xfrm>
              <a:prstGeom prst="rect">
                <a:avLst/>
              </a:prstGeom>
              <a:gradFill>
                <a:gsLst>
                  <a:gs pos="0">
                    <a:srgbClr val="C55A11"/>
                  </a:gs>
                  <a:gs pos="50000">
                    <a:srgbClr val="F4B081"/>
                  </a:gs>
                  <a:gs pos="100000">
                    <a:srgbClr val="FBE4D4"/>
                  </a:gs>
                </a:gsLst>
                <a:lin ang="0" scaled="0"/>
              </a:grad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grpSp>
        <p:sp>
          <p:nvSpPr>
            <p:cNvPr id="755" name="Google Shape;755;p56"/>
            <p:cNvSpPr txBox="1"/>
            <p:nvPr/>
          </p:nvSpPr>
          <p:spPr>
            <a:xfrm>
              <a:off x="3357255" y="3820584"/>
              <a:ext cx="311481" cy="276999"/>
            </a:xfrm>
            <a:prstGeom prst="rect">
              <a:avLst/>
            </a:prstGeom>
            <a:noFill/>
            <a:ln>
              <a:noFill/>
            </a:ln>
          </p:spPr>
          <p:txBody>
            <a:bodyPr spcFirstLastPara="1" wrap="square" lIns="0" tIns="0" rIns="0" bIns="0" anchor="t" anchorCtr="0">
              <a:noAutofit/>
            </a:bodyPr>
            <a:lstStyle/>
            <a:p>
              <a:pPr algn="ctr"/>
              <a:r>
                <a:rPr lang="en-ZA" sz="1800" b="1" dirty="0">
                  <a:solidFill>
                    <a:srgbClr val="FFFFFF"/>
                  </a:solidFill>
                  <a:latin typeface="Calibri"/>
                  <a:ea typeface="Calibri"/>
                  <a:cs typeface="Calibri"/>
                  <a:sym typeface="Calibri"/>
                </a:rPr>
                <a:t>5.</a:t>
              </a:r>
              <a:endParaRPr sz="1800" b="1" dirty="0">
                <a:solidFill>
                  <a:srgbClr val="FFFFFF"/>
                </a:solidFill>
                <a:latin typeface="Calibri"/>
                <a:ea typeface="Calibri"/>
                <a:cs typeface="Calibri"/>
                <a:sym typeface="Calibri"/>
              </a:endParaRPr>
            </a:p>
          </p:txBody>
        </p:sp>
      </p:grpSp>
      <p:grpSp>
        <p:nvGrpSpPr>
          <p:cNvPr id="756" name="Google Shape;756;p56"/>
          <p:cNvGrpSpPr/>
          <p:nvPr/>
        </p:nvGrpSpPr>
        <p:grpSpPr>
          <a:xfrm>
            <a:off x="593064" y="5287061"/>
            <a:ext cx="688739" cy="659965"/>
            <a:chOff x="3116117" y="4892460"/>
            <a:chExt cx="688739" cy="659965"/>
          </a:xfrm>
        </p:grpSpPr>
        <p:grpSp>
          <p:nvGrpSpPr>
            <p:cNvPr id="757" name="Google Shape;757;p56"/>
            <p:cNvGrpSpPr/>
            <p:nvPr/>
          </p:nvGrpSpPr>
          <p:grpSpPr>
            <a:xfrm>
              <a:off x="3116117" y="4892460"/>
              <a:ext cx="688739" cy="659965"/>
              <a:chOff x="2986858" y="212115"/>
              <a:chExt cx="688740" cy="659965"/>
            </a:xfrm>
          </p:grpSpPr>
          <p:sp>
            <p:nvSpPr>
              <p:cNvPr id="758" name="Google Shape;758;p56"/>
              <p:cNvSpPr/>
              <p:nvPr/>
            </p:nvSpPr>
            <p:spPr>
              <a:xfrm rot="-5400000">
                <a:off x="3235706" y="361730"/>
                <a:ext cx="396164" cy="483620"/>
              </a:xfrm>
              <a:prstGeom prst="flowChartOffpageConnector">
                <a:avLst/>
              </a:prstGeom>
              <a:gradFill>
                <a:gsLst>
                  <a:gs pos="0">
                    <a:srgbClr val="C55A11"/>
                  </a:gs>
                  <a:gs pos="50000">
                    <a:srgbClr val="F4B081"/>
                  </a:gs>
                  <a:gs pos="100000">
                    <a:srgbClr val="FBE4D4"/>
                  </a:gs>
                </a:gsLst>
                <a:lin ang="0" scaled="0"/>
              </a:grad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sp>
            <p:nvSpPr>
              <p:cNvPr id="759" name="Google Shape;759;p56"/>
              <p:cNvSpPr/>
              <p:nvPr/>
            </p:nvSpPr>
            <p:spPr>
              <a:xfrm rot="-2643517">
                <a:off x="3042062" y="350728"/>
                <a:ext cx="553525" cy="382739"/>
              </a:xfrm>
              <a:custGeom>
                <a:avLst/>
                <a:gdLst/>
                <a:ahLst/>
                <a:cxnLst/>
                <a:rect l="l" t="t" r="r" b="b"/>
                <a:pathLst>
                  <a:path w="553525" h="382739" extrusionOk="0">
                    <a:moveTo>
                      <a:pt x="275490" y="0"/>
                    </a:moveTo>
                    <a:lnTo>
                      <a:pt x="553525" y="269045"/>
                    </a:lnTo>
                    <a:lnTo>
                      <a:pt x="540502" y="309049"/>
                    </a:lnTo>
                    <a:lnTo>
                      <a:pt x="485290" y="339596"/>
                    </a:lnTo>
                    <a:cubicBezTo>
                      <a:pt x="425163" y="366834"/>
                      <a:pt x="352680" y="382739"/>
                      <a:pt x="274656" y="382739"/>
                    </a:cubicBezTo>
                    <a:cubicBezTo>
                      <a:pt x="196632" y="382739"/>
                      <a:pt x="124148" y="366834"/>
                      <a:pt x="64022" y="339596"/>
                    </a:cubicBezTo>
                    <a:lnTo>
                      <a:pt x="47011" y="330185"/>
                    </a:lnTo>
                    <a:lnTo>
                      <a:pt x="0" y="284695"/>
                    </a:lnTo>
                    <a:lnTo>
                      <a:pt x="275490" y="0"/>
                    </a:lnTo>
                    <a:close/>
                  </a:path>
                </a:pathLst>
              </a:custGeom>
              <a:gradFill>
                <a:gsLst>
                  <a:gs pos="0">
                    <a:srgbClr val="C55A11"/>
                  </a:gs>
                  <a:gs pos="50000">
                    <a:srgbClr val="F4B081"/>
                  </a:gs>
                  <a:gs pos="100000">
                    <a:srgbClr val="FBE4D4"/>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60" name="Google Shape;760;p56"/>
              <p:cNvSpPr/>
              <p:nvPr/>
            </p:nvSpPr>
            <p:spPr>
              <a:xfrm>
                <a:off x="3077872" y="405448"/>
                <a:ext cx="62282" cy="390629"/>
              </a:xfrm>
              <a:prstGeom prst="rect">
                <a:avLst/>
              </a:prstGeom>
              <a:gradFill>
                <a:gsLst>
                  <a:gs pos="0">
                    <a:srgbClr val="C55A11"/>
                  </a:gs>
                  <a:gs pos="50000">
                    <a:srgbClr val="F4B081"/>
                  </a:gs>
                  <a:gs pos="100000">
                    <a:srgbClr val="FBE4D4"/>
                  </a:gs>
                </a:gsLst>
                <a:lin ang="0" scaled="0"/>
              </a:grad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grpSp>
        <p:sp>
          <p:nvSpPr>
            <p:cNvPr id="761" name="Google Shape;761;p56"/>
            <p:cNvSpPr txBox="1"/>
            <p:nvPr/>
          </p:nvSpPr>
          <p:spPr>
            <a:xfrm>
              <a:off x="3382317" y="5142607"/>
              <a:ext cx="311481" cy="276999"/>
            </a:xfrm>
            <a:prstGeom prst="rect">
              <a:avLst/>
            </a:prstGeom>
            <a:noFill/>
            <a:ln>
              <a:noFill/>
            </a:ln>
          </p:spPr>
          <p:txBody>
            <a:bodyPr spcFirstLastPara="1" wrap="square" lIns="0" tIns="0" rIns="0" bIns="0" anchor="t" anchorCtr="0">
              <a:noAutofit/>
            </a:bodyPr>
            <a:lstStyle/>
            <a:p>
              <a:pPr algn="ctr"/>
              <a:r>
                <a:rPr lang="en-ZA" sz="1800" b="1" dirty="0">
                  <a:solidFill>
                    <a:srgbClr val="FFFFFF"/>
                  </a:solidFill>
                  <a:latin typeface="Calibri"/>
                  <a:ea typeface="Calibri"/>
                  <a:cs typeface="Calibri"/>
                  <a:sym typeface="Calibri"/>
                </a:rPr>
                <a:t>6.</a:t>
              </a:r>
              <a:endParaRPr sz="1800" b="1" dirty="0">
                <a:solidFill>
                  <a:srgbClr val="FFFFFF"/>
                </a:solidFill>
                <a:latin typeface="Calibri"/>
                <a:ea typeface="Calibri"/>
                <a:cs typeface="Calibri"/>
                <a:sym typeface="Calibri"/>
              </a:endParaRPr>
            </a:p>
          </p:txBody>
        </p:sp>
      </p:grpSp>
      <p:grpSp>
        <p:nvGrpSpPr>
          <p:cNvPr id="762" name="Google Shape;762;p56"/>
          <p:cNvGrpSpPr/>
          <p:nvPr/>
        </p:nvGrpSpPr>
        <p:grpSpPr>
          <a:xfrm>
            <a:off x="664482" y="1986510"/>
            <a:ext cx="688739" cy="659965"/>
            <a:chOff x="3051051" y="-158652"/>
            <a:chExt cx="688739" cy="659965"/>
          </a:xfrm>
        </p:grpSpPr>
        <p:grpSp>
          <p:nvGrpSpPr>
            <p:cNvPr id="763" name="Google Shape;763;p56"/>
            <p:cNvGrpSpPr/>
            <p:nvPr/>
          </p:nvGrpSpPr>
          <p:grpSpPr>
            <a:xfrm>
              <a:off x="3051051" y="-158652"/>
              <a:ext cx="688739" cy="659965"/>
              <a:chOff x="2986858" y="212115"/>
              <a:chExt cx="688740" cy="659965"/>
            </a:xfrm>
          </p:grpSpPr>
          <p:sp>
            <p:nvSpPr>
              <p:cNvPr id="764" name="Google Shape;764;p56"/>
              <p:cNvSpPr/>
              <p:nvPr/>
            </p:nvSpPr>
            <p:spPr>
              <a:xfrm rot="-5400000">
                <a:off x="3235706" y="361730"/>
                <a:ext cx="396164" cy="483620"/>
              </a:xfrm>
              <a:prstGeom prst="flowChartOffpageConnector">
                <a:avLst/>
              </a:prstGeom>
              <a:gradFill>
                <a:gsLst>
                  <a:gs pos="0">
                    <a:srgbClr val="C55A11"/>
                  </a:gs>
                  <a:gs pos="50000">
                    <a:srgbClr val="F4B081"/>
                  </a:gs>
                  <a:gs pos="100000">
                    <a:srgbClr val="FBE4D4"/>
                  </a:gs>
                </a:gsLst>
                <a:lin ang="0" scaled="0"/>
              </a:grad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sp>
            <p:nvSpPr>
              <p:cNvPr id="765" name="Google Shape;765;p56"/>
              <p:cNvSpPr/>
              <p:nvPr/>
            </p:nvSpPr>
            <p:spPr>
              <a:xfrm rot="-2643517">
                <a:off x="3042062" y="350728"/>
                <a:ext cx="553525" cy="382739"/>
              </a:xfrm>
              <a:custGeom>
                <a:avLst/>
                <a:gdLst/>
                <a:ahLst/>
                <a:cxnLst/>
                <a:rect l="l" t="t" r="r" b="b"/>
                <a:pathLst>
                  <a:path w="553525" h="382739" extrusionOk="0">
                    <a:moveTo>
                      <a:pt x="275490" y="0"/>
                    </a:moveTo>
                    <a:lnTo>
                      <a:pt x="553525" y="269045"/>
                    </a:lnTo>
                    <a:lnTo>
                      <a:pt x="540502" y="309049"/>
                    </a:lnTo>
                    <a:lnTo>
                      <a:pt x="485290" y="339596"/>
                    </a:lnTo>
                    <a:cubicBezTo>
                      <a:pt x="425163" y="366834"/>
                      <a:pt x="352680" y="382739"/>
                      <a:pt x="274656" y="382739"/>
                    </a:cubicBezTo>
                    <a:cubicBezTo>
                      <a:pt x="196632" y="382739"/>
                      <a:pt x="124148" y="366834"/>
                      <a:pt x="64022" y="339596"/>
                    </a:cubicBezTo>
                    <a:lnTo>
                      <a:pt x="47011" y="330185"/>
                    </a:lnTo>
                    <a:lnTo>
                      <a:pt x="0" y="284695"/>
                    </a:lnTo>
                    <a:lnTo>
                      <a:pt x="275490" y="0"/>
                    </a:lnTo>
                    <a:close/>
                  </a:path>
                </a:pathLst>
              </a:custGeom>
              <a:gradFill>
                <a:gsLst>
                  <a:gs pos="0">
                    <a:srgbClr val="C55A11"/>
                  </a:gs>
                  <a:gs pos="50000">
                    <a:srgbClr val="F4B081"/>
                  </a:gs>
                  <a:gs pos="100000">
                    <a:srgbClr val="FBE4D4"/>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66" name="Google Shape;766;p56"/>
              <p:cNvSpPr/>
              <p:nvPr/>
            </p:nvSpPr>
            <p:spPr>
              <a:xfrm>
                <a:off x="3077872" y="405448"/>
                <a:ext cx="62282" cy="390629"/>
              </a:xfrm>
              <a:prstGeom prst="rect">
                <a:avLst/>
              </a:prstGeom>
              <a:gradFill>
                <a:gsLst>
                  <a:gs pos="0">
                    <a:srgbClr val="C55A11"/>
                  </a:gs>
                  <a:gs pos="50000">
                    <a:srgbClr val="F4B081"/>
                  </a:gs>
                  <a:gs pos="100000">
                    <a:srgbClr val="FBE4D4"/>
                  </a:gs>
                </a:gsLst>
                <a:lin ang="0" scaled="0"/>
              </a:grad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grpSp>
        <p:sp>
          <p:nvSpPr>
            <p:cNvPr id="767" name="Google Shape;767;p56"/>
            <p:cNvSpPr txBox="1"/>
            <p:nvPr/>
          </p:nvSpPr>
          <p:spPr>
            <a:xfrm>
              <a:off x="3317249" y="91495"/>
              <a:ext cx="311481" cy="276999"/>
            </a:xfrm>
            <a:prstGeom prst="rect">
              <a:avLst/>
            </a:prstGeom>
            <a:noFill/>
            <a:ln>
              <a:noFill/>
            </a:ln>
          </p:spPr>
          <p:txBody>
            <a:bodyPr spcFirstLastPara="1" wrap="square" lIns="0" tIns="0" rIns="0" bIns="0" anchor="t" anchorCtr="0">
              <a:noAutofit/>
            </a:bodyPr>
            <a:lstStyle/>
            <a:p>
              <a:pPr algn="ctr"/>
              <a:r>
                <a:rPr lang="en-ZA" sz="1800" b="1" dirty="0">
                  <a:solidFill>
                    <a:srgbClr val="FFFFFF"/>
                  </a:solidFill>
                  <a:latin typeface="Calibri"/>
                  <a:ea typeface="Calibri"/>
                  <a:cs typeface="Calibri"/>
                  <a:sym typeface="Calibri"/>
                </a:rPr>
                <a:t>2.</a:t>
              </a:r>
              <a:endParaRPr sz="1800" b="1" dirty="0">
                <a:solidFill>
                  <a:srgbClr val="FFFFFF"/>
                </a:solidFill>
                <a:latin typeface="Calibri"/>
                <a:ea typeface="Calibri"/>
                <a:cs typeface="Calibri"/>
                <a:sym typeface="Calibri"/>
              </a:endParaRPr>
            </a:p>
          </p:txBody>
        </p:sp>
      </p:grpSp>
      <p:cxnSp>
        <p:nvCxnSpPr>
          <p:cNvPr id="769" name="Google Shape;769;p56"/>
          <p:cNvCxnSpPr/>
          <p:nvPr/>
        </p:nvCxnSpPr>
        <p:spPr>
          <a:xfrm flipH="1">
            <a:off x="7955409" y="838241"/>
            <a:ext cx="3607581" cy="2589519"/>
          </a:xfrm>
          <a:prstGeom prst="straightConnector1">
            <a:avLst/>
          </a:prstGeom>
          <a:noFill/>
          <a:ln w="76200" cap="rnd" cmpd="sng">
            <a:solidFill>
              <a:schemeClr val="lt1"/>
            </a:solidFill>
            <a:prstDash val="solid"/>
            <a:miter lim="800000"/>
            <a:headEnd type="none" w="sm" len="sm"/>
            <a:tailEnd type="none" w="sm" len="sm"/>
          </a:ln>
        </p:spPr>
      </p:cxnSp>
      <p:cxnSp>
        <p:nvCxnSpPr>
          <p:cNvPr id="770" name="Google Shape;770;p56"/>
          <p:cNvCxnSpPr/>
          <p:nvPr/>
        </p:nvCxnSpPr>
        <p:spPr>
          <a:xfrm rot="10800000">
            <a:off x="7955409" y="3459465"/>
            <a:ext cx="3607582" cy="2357182"/>
          </a:xfrm>
          <a:prstGeom prst="straightConnector1">
            <a:avLst/>
          </a:prstGeom>
          <a:noFill/>
          <a:ln w="76200" cap="rnd" cmpd="sng">
            <a:solidFill>
              <a:schemeClr val="lt1"/>
            </a:solidFill>
            <a:prstDash val="solid"/>
            <a:miter lim="800000"/>
            <a:headEnd type="none" w="sm" len="sm"/>
            <a:tailEnd type="none" w="sm" len="sm"/>
          </a:ln>
        </p:spPr>
      </p:cxnSp>
      <p:sp>
        <p:nvSpPr>
          <p:cNvPr id="771" name="Google Shape;771;p56"/>
          <p:cNvSpPr/>
          <p:nvPr/>
        </p:nvSpPr>
        <p:spPr>
          <a:xfrm>
            <a:off x="0" y="12941"/>
            <a:ext cx="11590339" cy="1200329"/>
          </a:xfrm>
          <a:prstGeom prst="rect">
            <a:avLst/>
          </a:prstGeom>
          <a:noFill/>
          <a:ln>
            <a:noFill/>
          </a:ln>
        </p:spPr>
        <p:txBody>
          <a:bodyPr spcFirstLastPara="1" wrap="square" lIns="91425" tIns="45700" rIns="91425" bIns="45700" anchor="t" anchorCtr="0">
            <a:noAutofit/>
          </a:bodyPr>
          <a:lstStyle/>
          <a:p>
            <a:pPr algn="ctr"/>
            <a:r>
              <a:rPr lang="en-ZA" sz="7200">
                <a:latin typeface="Calibri"/>
                <a:ea typeface="Calibri"/>
                <a:cs typeface="Calibri"/>
                <a:sym typeface="Calibri"/>
              </a:rPr>
              <a:t>CONTENT</a:t>
            </a:r>
            <a:endParaRPr sz="7200">
              <a:latin typeface="Calibri"/>
              <a:ea typeface="Calibri"/>
              <a:cs typeface="Calibri"/>
              <a:sym typeface="Calibri"/>
            </a:endParaRPr>
          </a:p>
        </p:txBody>
      </p:sp>
      <p:sp>
        <p:nvSpPr>
          <p:cNvPr id="772" name="Google Shape;772;p56"/>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49</a:t>
            </a:fld>
            <a:endParaRPr sz="1500" b="1"/>
          </a:p>
        </p:txBody>
      </p:sp>
      <p:grpSp>
        <p:nvGrpSpPr>
          <p:cNvPr id="44" name="Google Shape;762;p56"/>
          <p:cNvGrpSpPr/>
          <p:nvPr/>
        </p:nvGrpSpPr>
        <p:grpSpPr>
          <a:xfrm>
            <a:off x="639676" y="1222746"/>
            <a:ext cx="688739" cy="659965"/>
            <a:chOff x="3051051" y="-158652"/>
            <a:chExt cx="688739" cy="659965"/>
          </a:xfrm>
        </p:grpSpPr>
        <p:grpSp>
          <p:nvGrpSpPr>
            <p:cNvPr id="45" name="Google Shape;763;p56"/>
            <p:cNvGrpSpPr/>
            <p:nvPr/>
          </p:nvGrpSpPr>
          <p:grpSpPr>
            <a:xfrm>
              <a:off x="3051051" y="-158652"/>
              <a:ext cx="688739" cy="659965"/>
              <a:chOff x="2986858" y="212115"/>
              <a:chExt cx="688740" cy="659965"/>
            </a:xfrm>
          </p:grpSpPr>
          <p:sp>
            <p:nvSpPr>
              <p:cNvPr id="47" name="Google Shape;764;p56"/>
              <p:cNvSpPr/>
              <p:nvPr/>
            </p:nvSpPr>
            <p:spPr>
              <a:xfrm rot="-5400000">
                <a:off x="3235706" y="361730"/>
                <a:ext cx="396164" cy="483620"/>
              </a:xfrm>
              <a:prstGeom prst="flowChartOffpageConnector">
                <a:avLst/>
              </a:prstGeom>
              <a:gradFill>
                <a:gsLst>
                  <a:gs pos="0">
                    <a:srgbClr val="C55A11"/>
                  </a:gs>
                  <a:gs pos="50000">
                    <a:srgbClr val="F4B081"/>
                  </a:gs>
                  <a:gs pos="100000">
                    <a:srgbClr val="FBE4D4"/>
                  </a:gs>
                </a:gsLst>
                <a:lin ang="0" scaled="0"/>
              </a:grad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sp>
            <p:nvSpPr>
              <p:cNvPr id="48" name="Google Shape;765;p56"/>
              <p:cNvSpPr/>
              <p:nvPr/>
            </p:nvSpPr>
            <p:spPr>
              <a:xfrm rot="-2643517">
                <a:off x="3042062" y="350728"/>
                <a:ext cx="553525" cy="382739"/>
              </a:xfrm>
              <a:custGeom>
                <a:avLst/>
                <a:gdLst/>
                <a:ahLst/>
                <a:cxnLst/>
                <a:rect l="l" t="t" r="r" b="b"/>
                <a:pathLst>
                  <a:path w="553525" h="382739" extrusionOk="0">
                    <a:moveTo>
                      <a:pt x="275490" y="0"/>
                    </a:moveTo>
                    <a:lnTo>
                      <a:pt x="553525" y="269045"/>
                    </a:lnTo>
                    <a:lnTo>
                      <a:pt x="540502" y="309049"/>
                    </a:lnTo>
                    <a:lnTo>
                      <a:pt x="485290" y="339596"/>
                    </a:lnTo>
                    <a:cubicBezTo>
                      <a:pt x="425163" y="366834"/>
                      <a:pt x="352680" y="382739"/>
                      <a:pt x="274656" y="382739"/>
                    </a:cubicBezTo>
                    <a:cubicBezTo>
                      <a:pt x="196632" y="382739"/>
                      <a:pt x="124148" y="366834"/>
                      <a:pt x="64022" y="339596"/>
                    </a:cubicBezTo>
                    <a:lnTo>
                      <a:pt x="47011" y="330185"/>
                    </a:lnTo>
                    <a:lnTo>
                      <a:pt x="0" y="284695"/>
                    </a:lnTo>
                    <a:lnTo>
                      <a:pt x="275490" y="0"/>
                    </a:lnTo>
                    <a:close/>
                  </a:path>
                </a:pathLst>
              </a:custGeom>
              <a:gradFill>
                <a:gsLst>
                  <a:gs pos="0">
                    <a:srgbClr val="C55A11"/>
                  </a:gs>
                  <a:gs pos="50000">
                    <a:srgbClr val="F4B081"/>
                  </a:gs>
                  <a:gs pos="100000">
                    <a:srgbClr val="FBE4D4"/>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 name="Google Shape;766;p56"/>
              <p:cNvSpPr/>
              <p:nvPr/>
            </p:nvSpPr>
            <p:spPr>
              <a:xfrm>
                <a:off x="3077872" y="405448"/>
                <a:ext cx="62282" cy="390629"/>
              </a:xfrm>
              <a:prstGeom prst="rect">
                <a:avLst/>
              </a:prstGeom>
              <a:gradFill>
                <a:gsLst>
                  <a:gs pos="0">
                    <a:srgbClr val="C55A11"/>
                  </a:gs>
                  <a:gs pos="50000">
                    <a:srgbClr val="F4B081"/>
                  </a:gs>
                  <a:gs pos="100000">
                    <a:srgbClr val="FBE4D4"/>
                  </a:gs>
                </a:gsLst>
                <a:lin ang="0" scaled="0"/>
              </a:grad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grpSp>
        <p:sp>
          <p:nvSpPr>
            <p:cNvPr id="46" name="Google Shape;767;p56"/>
            <p:cNvSpPr txBox="1"/>
            <p:nvPr/>
          </p:nvSpPr>
          <p:spPr>
            <a:xfrm>
              <a:off x="3317249" y="91495"/>
              <a:ext cx="311481" cy="276999"/>
            </a:xfrm>
            <a:prstGeom prst="rect">
              <a:avLst/>
            </a:prstGeom>
            <a:noFill/>
            <a:ln>
              <a:noFill/>
            </a:ln>
          </p:spPr>
          <p:txBody>
            <a:bodyPr spcFirstLastPara="1" wrap="square" lIns="0" tIns="0" rIns="0" bIns="0" anchor="t" anchorCtr="0">
              <a:noAutofit/>
            </a:bodyPr>
            <a:lstStyle/>
            <a:p>
              <a:pPr algn="ctr"/>
              <a:r>
                <a:rPr lang="en-ZA" sz="1800" b="1">
                  <a:solidFill>
                    <a:srgbClr val="FFFFFF"/>
                  </a:solidFill>
                  <a:latin typeface="Calibri"/>
                  <a:ea typeface="Calibri"/>
                  <a:cs typeface="Calibri"/>
                  <a:sym typeface="Calibri"/>
                </a:rPr>
                <a:t>1.</a:t>
              </a:r>
              <a:endParaRPr sz="1800" b="1">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804494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4E0B2"/>
        </a:solidFill>
        <a:effectLst/>
      </p:bgPr>
    </p:bg>
    <p:spTree>
      <p:nvGrpSpPr>
        <p:cNvPr id="1" name="Shape 616"/>
        <p:cNvGrpSpPr/>
        <p:nvPr/>
      </p:nvGrpSpPr>
      <p:grpSpPr>
        <a:xfrm>
          <a:off x="0" y="0"/>
          <a:ext cx="0" cy="0"/>
          <a:chOff x="0" y="0"/>
          <a:chExt cx="0" cy="0"/>
        </a:xfrm>
      </p:grpSpPr>
      <p:sp>
        <p:nvSpPr>
          <p:cNvPr id="617" name="Google Shape;617;p47"/>
          <p:cNvSpPr txBox="1">
            <a:spLocks noGrp="1"/>
          </p:cNvSpPr>
          <p:nvPr>
            <p:ph type="sldNum" idx="12"/>
          </p:nvPr>
        </p:nvSpPr>
        <p:spPr>
          <a:xfrm>
            <a:off x="8185676" y="6357824"/>
            <a:ext cx="2607826" cy="365210"/>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a:pPr/>
              <a:t>5</a:t>
            </a:fld>
            <a:endParaRPr/>
          </a:p>
        </p:txBody>
      </p:sp>
      <p:sp>
        <p:nvSpPr>
          <p:cNvPr id="618" name="Google Shape;618;p47"/>
          <p:cNvSpPr/>
          <p:nvPr/>
        </p:nvSpPr>
        <p:spPr>
          <a:xfrm>
            <a:off x="-76200" y="1422400"/>
            <a:ext cx="5842000" cy="5435600"/>
          </a:xfrm>
          <a:custGeom>
            <a:avLst/>
            <a:gdLst/>
            <a:ahLst/>
            <a:cxnLst/>
            <a:rect l="l" t="t" r="r" b="b"/>
            <a:pathLst>
              <a:path w="5842000" h="5435600" extrusionOk="0">
                <a:moveTo>
                  <a:pt x="5842000" y="5435600"/>
                </a:moveTo>
                <a:lnTo>
                  <a:pt x="50800" y="5410200"/>
                </a:lnTo>
                <a:lnTo>
                  <a:pt x="50800" y="5410200"/>
                </a:lnTo>
                <a:lnTo>
                  <a:pt x="0" y="0"/>
                </a:lnTo>
              </a:path>
            </a:pathLst>
          </a:custGeom>
          <a:noFill/>
          <a:ln>
            <a:noFill/>
          </a:ln>
        </p:spPr>
        <p:txBody>
          <a:bodyPr spcFirstLastPara="1" wrap="square" lIns="91425" tIns="45700" rIns="91425" bIns="45700" anchor="ctr" anchorCtr="0">
            <a:noAutofit/>
          </a:bodyPr>
          <a:lstStyle/>
          <a:p>
            <a:pPr algn="ctr"/>
            <a:endParaRPr sz="2300">
              <a:solidFill>
                <a:srgbClr val="FFFFFF"/>
              </a:solidFill>
              <a:latin typeface="Calibri"/>
              <a:ea typeface="Calibri"/>
              <a:cs typeface="Calibri"/>
              <a:sym typeface="Calibri"/>
            </a:endParaRPr>
          </a:p>
        </p:txBody>
      </p:sp>
      <p:sp>
        <p:nvSpPr>
          <p:cNvPr id="619" name="Google Shape;619;p47"/>
          <p:cNvSpPr txBox="1"/>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algn="r"/>
            <a:fld id="{00000000-1234-1234-1234-123412341234}" type="slidenum">
              <a:rPr lang="en-ZA" sz="1500" b="1">
                <a:solidFill>
                  <a:srgbClr val="888888"/>
                </a:solidFill>
                <a:latin typeface="Calibri"/>
                <a:ea typeface="Calibri"/>
                <a:cs typeface="Calibri"/>
                <a:sym typeface="Calibri"/>
              </a:rPr>
              <a:pPr algn="r"/>
              <a:t>5</a:t>
            </a:fld>
            <a:endParaRPr sz="1500" b="1">
              <a:solidFill>
                <a:srgbClr val="888888"/>
              </a:solidFill>
              <a:latin typeface="Calibri"/>
              <a:ea typeface="Calibri"/>
              <a:cs typeface="Calibri"/>
              <a:sym typeface="Calibri"/>
            </a:endParaRPr>
          </a:p>
        </p:txBody>
      </p:sp>
      <p:grpSp>
        <p:nvGrpSpPr>
          <p:cNvPr id="620" name="Google Shape;620;p47"/>
          <p:cNvGrpSpPr/>
          <p:nvPr/>
        </p:nvGrpSpPr>
        <p:grpSpPr>
          <a:xfrm>
            <a:off x="0" y="-451753"/>
            <a:ext cx="11908972" cy="7311341"/>
            <a:chOff x="-57149" y="-444424"/>
            <a:chExt cx="11908972" cy="7311341"/>
          </a:xfrm>
        </p:grpSpPr>
        <p:sp>
          <p:nvSpPr>
            <p:cNvPr id="622" name="Google Shape;622;p47"/>
            <p:cNvSpPr txBox="1"/>
            <p:nvPr/>
          </p:nvSpPr>
          <p:spPr>
            <a:xfrm>
              <a:off x="7250127" y="1543226"/>
              <a:ext cx="3398373" cy="553998"/>
            </a:xfrm>
            <a:prstGeom prst="rect">
              <a:avLst/>
            </a:prstGeom>
            <a:noFill/>
            <a:ln>
              <a:noFill/>
            </a:ln>
          </p:spPr>
          <p:txBody>
            <a:bodyPr spcFirstLastPara="1" wrap="square" lIns="91425" tIns="45700" rIns="91425" bIns="45700" anchor="t" anchorCtr="0">
              <a:noAutofit/>
            </a:bodyPr>
            <a:lstStyle/>
            <a:p>
              <a:r>
                <a:rPr lang="en-ZA" sz="3000" b="1" dirty="0">
                  <a:solidFill>
                    <a:srgbClr val="339933"/>
                  </a:solidFill>
                  <a:latin typeface="Lustria"/>
                  <a:ea typeface="Lustria"/>
                  <a:cs typeface="Lustria"/>
                  <a:sym typeface="Lustria"/>
                </a:rPr>
                <a:t>PART A:</a:t>
              </a:r>
              <a:endParaRPr sz="3000" b="1" dirty="0">
                <a:solidFill>
                  <a:srgbClr val="339933"/>
                </a:solidFill>
                <a:latin typeface="Lustria"/>
                <a:ea typeface="Lustria"/>
                <a:cs typeface="Lustria"/>
                <a:sym typeface="Lustria"/>
              </a:endParaRPr>
            </a:p>
          </p:txBody>
        </p:sp>
        <p:sp>
          <p:nvSpPr>
            <p:cNvPr id="623" name="Google Shape;623;p47"/>
            <p:cNvSpPr txBox="1"/>
            <p:nvPr/>
          </p:nvSpPr>
          <p:spPr>
            <a:xfrm>
              <a:off x="7218802" y="2229952"/>
              <a:ext cx="2745689" cy="477054"/>
            </a:xfrm>
            <a:prstGeom prst="rect">
              <a:avLst/>
            </a:prstGeom>
            <a:solidFill>
              <a:srgbClr val="339933"/>
            </a:solidFill>
            <a:ln>
              <a:noFill/>
            </a:ln>
          </p:spPr>
          <p:txBody>
            <a:bodyPr spcFirstLastPara="1" wrap="square" lIns="91425" tIns="45700" rIns="91425" bIns="45700" anchor="t" anchorCtr="0">
              <a:noAutofit/>
            </a:bodyPr>
            <a:lstStyle/>
            <a:p>
              <a:r>
                <a:rPr lang="en-ZA" sz="2500" b="1" dirty="0">
                  <a:solidFill>
                    <a:srgbClr val="FFFFFF"/>
                  </a:solidFill>
                  <a:latin typeface="Lustria"/>
                  <a:ea typeface="Lustria"/>
                  <a:cs typeface="Lustria"/>
                  <a:sym typeface="Lustria"/>
                </a:rPr>
                <a:t>OUR MANDATE</a:t>
              </a:r>
              <a:endParaRPr sz="2500" b="1" dirty="0">
                <a:solidFill>
                  <a:srgbClr val="FFFFFF"/>
                </a:solidFill>
                <a:latin typeface="Lustria"/>
                <a:ea typeface="Lustria"/>
                <a:cs typeface="Lustria"/>
                <a:sym typeface="Lustria"/>
              </a:endParaRPr>
            </a:p>
          </p:txBody>
        </p:sp>
        <p:grpSp>
          <p:nvGrpSpPr>
            <p:cNvPr id="624" name="Google Shape;624;p47"/>
            <p:cNvGrpSpPr/>
            <p:nvPr/>
          </p:nvGrpSpPr>
          <p:grpSpPr>
            <a:xfrm>
              <a:off x="-57149" y="-444424"/>
              <a:ext cx="11908972" cy="7311341"/>
              <a:chOff x="-57149" y="-444424"/>
              <a:chExt cx="11908972" cy="7311341"/>
            </a:xfrm>
          </p:grpSpPr>
          <p:sp>
            <p:nvSpPr>
              <p:cNvPr id="625" name="Google Shape;625;p47"/>
              <p:cNvSpPr/>
              <p:nvPr/>
            </p:nvSpPr>
            <p:spPr>
              <a:xfrm flipH="1">
                <a:off x="5689599" y="4031258"/>
                <a:ext cx="5926137" cy="2826133"/>
              </a:xfrm>
              <a:custGeom>
                <a:avLst/>
                <a:gdLst/>
                <a:ahLst/>
                <a:cxnLst/>
                <a:rect l="l" t="t" r="r" b="b"/>
                <a:pathLst>
                  <a:path w="5926137" h="2826133" extrusionOk="0">
                    <a:moveTo>
                      <a:pt x="0" y="2826133"/>
                    </a:moveTo>
                    <a:lnTo>
                      <a:pt x="25400" y="0"/>
                    </a:lnTo>
                    <a:lnTo>
                      <a:pt x="5926137" y="2775333"/>
                    </a:lnTo>
                    <a:lnTo>
                      <a:pt x="0" y="2826133"/>
                    </a:lnTo>
                    <a:close/>
                  </a:path>
                </a:pathLst>
              </a:custGeom>
              <a:solidFill>
                <a:schemeClr val="lt1"/>
              </a:solidFill>
              <a:ln>
                <a:noFill/>
              </a:ln>
            </p:spPr>
            <p:txBody>
              <a:bodyPr spcFirstLastPara="1" wrap="square" lIns="91425" tIns="45700" rIns="91425" bIns="45700" anchor="ctr" anchorCtr="0">
                <a:noAutofit/>
              </a:bodyPr>
              <a:lstStyle/>
              <a:p>
                <a:pPr algn="ctr"/>
                <a:endParaRPr sz="2000">
                  <a:solidFill>
                    <a:srgbClr val="FFFFFF"/>
                  </a:solidFill>
                  <a:latin typeface="Calibri"/>
                  <a:ea typeface="Calibri"/>
                  <a:cs typeface="Calibri"/>
                  <a:sym typeface="Calibri"/>
                </a:endParaRPr>
              </a:p>
            </p:txBody>
          </p:sp>
          <p:sp>
            <p:nvSpPr>
              <p:cNvPr id="626" name="Google Shape;626;p47"/>
              <p:cNvSpPr/>
              <p:nvPr/>
            </p:nvSpPr>
            <p:spPr>
              <a:xfrm rot="-8223950" flipH="1">
                <a:off x="1175587" y="2361295"/>
                <a:ext cx="8488396" cy="636511"/>
              </a:xfrm>
              <a:custGeom>
                <a:avLst/>
                <a:gdLst/>
                <a:ahLst/>
                <a:cxnLst/>
                <a:rect l="l" t="t" r="r" b="b"/>
                <a:pathLst>
                  <a:path w="8549177" h="636511" extrusionOk="0">
                    <a:moveTo>
                      <a:pt x="0" y="14890"/>
                    </a:moveTo>
                    <a:lnTo>
                      <a:pt x="8268397" y="0"/>
                    </a:lnTo>
                    <a:lnTo>
                      <a:pt x="8549177" y="636511"/>
                    </a:lnTo>
                    <a:lnTo>
                      <a:pt x="467168" y="450131"/>
                    </a:lnTo>
                    <a:lnTo>
                      <a:pt x="0" y="14890"/>
                    </a:lnTo>
                    <a:close/>
                  </a:path>
                </a:pathLst>
              </a:custGeom>
              <a:gradFill>
                <a:gsLst>
                  <a:gs pos="0">
                    <a:srgbClr val="006C2D"/>
                  </a:gs>
                  <a:gs pos="50000">
                    <a:srgbClr val="009E40"/>
                  </a:gs>
                  <a:gs pos="100000">
                    <a:srgbClr val="00BD4E"/>
                  </a:gs>
                </a:gsLst>
                <a:path path="circle">
                  <a:fillToRect t="100000" r="100000"/>
                </a:path>
                <a:tileRect l="-100000" b="-100000"/>
              </a:gradFill>
              <a:ln>
                <a:noFill/>
              </a:ln>
            </p:spPr>
            <p:txBody>
              <a:bodyPr spcFirstLastPara="1" wrap="square" lIns="91425" tIns="45700" rIns="91425" bIns="45700" anchor="ctr" anchorCtr="0">
                <a:noAutofit/>
              </a:bodyPr>
              <a:lstStyle/>
              <a:p>
                <a:pPr algn="ctr"/>
                <a:endParaRPr sz="2300">
                  <a:solidFill>
                    <a:srgbClr val="FFFFFF"/>
                  </a:solidFill>
                  <a:latin typeface="Calibri"/>
                  <a:ea typeface="Calibri"/>
                  <a:cs typeface="Calibri"/>
                  <a:sym typeface="Calibri"/>
                </a:endParaRPr>
              </a:p>
            </p:txBody>
          </p:sp>
          <p:sp>
            <p:nvSpPr>
              <p:cNvPr id="627" name="Google Shape;627;p47"/>
              <p:cNvSpPr/>
              <p:nvPr/>
            </p:nvSpPr>
            <p:spPr>
              <a:xfrm rot="10800000">
                <a:off x="7315803" y="4445"/>
                <a:ext cx="1807598" cy="1055688"/>
              </a:xfrm>
              <a:prstGeom prst="triangle">
                <a:avLst>
                  <a:gd name="adj" fmla="val 50000"/>
                </a:avLst>
              </a:prstGeom>
              <a:gradFill>
                <a:gsLst>
                  <a:gs pos="0">
                    <a:srgbClr val="185C18"/>
                  </a:gs>
                  <a:gs pos="50000">
                    <a:srgbClr val="238523"/>
                  </a:gs>
                  <a:gs pos="100000">
                    <a:srgbClr val="2BA02B"/>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algn="ctr"/>
                <a:endParaRPr sz="2300">
                  <a:solidFill>
                    <a:srgbClr val="FFFFFF"/>
                  </a:solidFill>
                  <a:latin typeface="Calibri"/>
                  <a:ea typeface="Calibri"/>
                  <a:cs typeface="Calibri"/>
                  <a:sym typeface="Calibri"/>
                </a:endParaRPr>
              </a:p>
            </p:txBody>
          </p:sp>
          <p:sp>
            <p:nvSpPr>
              <p:cNvPr id="628" name="Google Shape;628;p47"/>
              <p:cNvSpPr/>
              <p:nvPr/>
            </p:nvSpPr>
            <p:spPr>
              <a:xfrm rot="-1457045" flipH="1">
                <a:off x="7760499" y="4200207"/>
                <a:ext cx="4141209" cy="648379"/>
              </a:xfrm>
              <a:custGeom>
                <a:avLst/>
                <a:gdLst/>
                <a:ahLst/>
                <a:cxnLst/>
                <a:rect l="l" t="t" r="r" b="b"/>
                <a:pathLst>
                  <a:path w="4170862" h="636040" extrusionOk="0">
                    <a:moveTo>
                      <a:pt x="0" y="29552"/>
                    </a:moveTo>
                    <a:lnTo>
                      <a:pt x="4170862" y="0"/>
                    </a:lnTo>
                    <a:lnTo>
                      <a:pt x="4108585" y="636040"/>
                    </a:lnTo>
                    <a:lnTo>
                      <a:pt x="285112" y="631519"/>
                    </a:lnTo>
                    <a:lnTo>
                      <a:pt x="0" y="29552"/>
                    </a:lnTo>
                    <a:close/>
                  </a:path>
                </a:pathLst>
              </a:custGeom>
              <a:gradFill>
                <a:gsLst>
                  <a:gs pos="0">
                    <a:srgbClr val="006C2D"/>
                  </a:gs>
                  <a:gs pos="50000">
                    <a:srgbClr val="009E40"/>
                  </a:gs>
                  <a:gs pos="100000">
                    <a:srgbClr val="00BD4E"/>
                  </a:gs>
                </a:gsLst>
                <a:path path="circle">
                  <a:fillToRect t="100000" r="100000"/>
                </a:path>
                <a:tileRect l="-100000" b="-100000"/>
              </a:gradFill>
              <a:ln>
                <a:noFill/>
              </a:ln>
            </p:spPr>
            <p:txBody>
              <a:bodyPr spcFirstLastPara="1" wrap="square" lIns="91425" tIns="45700" rIns="91425" bIns="45700" anchor="ctr" anchorCtr="0">
                <a:noAutofit/>
              </a:bodyPr>
              <a:lstStyle/>
              <a:p>
                <a:pPr algn="ctr"/>
                <a:endParaRPr sz="2300">
                  <a:solidFill>
                    <a:srgbClr val="FFFFFF"/>
                  </a:solidFill>
                  <a:latin typeface="Calibri"/>
                  <a:ea typeface="Calibri"/>
                  <a:cs typeface="Calibri"/>
                  <a:sym typeface="Calibri"/>
                </a:endParaRPr>
              </a:p>
            </p:txBody>
          </p:sp>
          <p:sp>
            <p:nvSpPr>
              <p:cNvPr id="629" name="Google Shape;629;p47"/>
              <p:cNvSpPr/>
              <p:nvPr/>
            </p:nvSpPr>
            <p:spPr>
              <a:xfrm>
                <a:off x="-57149" y="6181725"/>
                <a:ext cx="11672885" cy="68519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2300">
                  <a:solidFill>
                    <a:srgbClr val="FFFFFF"/>
                  </a:solidFill>
                  <a:latin typeface="Calibri"/>
                  <a:ea typeface="Calibri"/>
                  <a:cs typeface="Calibri"/>
                  <a:sym typeface="Calibri"/>
                </a:endParaRPr>
              </a:p>
            </p:txBody>
          </p:sp>
        </p:grpSp>
        <p:sp>
          <p:nvSpPr>
            <p:cNvPr id="630" name="Google Shape;630;p47"/>
            <p:cNvSpPr/>
            <p:nvPr/>
          </p:nvSpPr>
          <p:spPr>
            <a:xfrm>
              <a:off x="-17233" y="2195383"/>
              <a:ext cx="5060230" cy="3986341"/>
            </a:xfrm>
            <a:custGeom>
              <a:avLst/>
              <a:gdLst/>
              <a:ahLst/>
              <a:cxnLst/>
              <a:rect l="l" t="t" r="r" b="b"/>
              <a:pathLst>
                <a:path w="5867400" h="5478144" extrusionOk="0">
                  <a:moveTo>
                    <a:pt x="0" y="5478144"/>
                  </a:moveTo>
                  <a:lnTo>
                    <a:pt x="0" y="0"/>
                  </a:lnTo>
                  <a:lnTo>
                    <a:pt x="5867400" y="5478144"/>
                  </a:lnTo>
                  <a:lnTo>
                    <a:pt x="0" y="5478144"/>
                  </a:lnTo>
                  <a:close/>
                </a:path>
              </a:pathLst>
            </a:custGeom>
            <a:gradFill>
              <a:gsLst>
                <a:gs pos="0">
                  <a:srgbClr val="007E3A"/>
                </a:gs>
                <a:gs pos="50000">
                  <a:srgbClr val="00B654"/>
                </a:gs>
                <a:gs pos="100000">
                  <a:srgbClr val="00DB65"/>
                </a:gs>
              </a:gsLst>
              <a:lin ang="2700000" scaled="0"/>
            </a:gradFill>
            <a:ln>
              <a:noFill/>
            </a:ln>
          </p:spPr>
          <p:txBody>
            <a:bodyPr spcFirstLastPara="1" wrap="square" lIns="91425" tIns="45700" rIns="91425" bIns="45700" anchor="ctr" anchorCtr="0">
              <a:noAutofit/>
            </a:bodyPr>
            <a:lstStyle/>
            <a:p>
              <a:pPr algn="ctr"/>
              <a:endParaRPr sz="2300">
                <a:solidFill>
                  <a:srgbClr val="FFFFFF"/>
                </a:solidFill>
                <a:latin typeface="Calibri"/>
                <a:ea typeface="Calibri"/>
                <a:cs typeface="Calibri"/>
                <a:sym typeface="Calibri"/>
              </a:endParaRPr>
            </a:p>
          </p:txBody>
        </p:sp>
        <p:sp>
          <p:nvSpPr>
            <p:cNvPr id="631" name="Google Shape;631;p47"/>
            <p:cNvSpPr/>
            <p:nvPr/>
          </p:nvSpPr>
          <p:spPr>
            <a:xfrm>
              <a:off x="0" y="6355588"/>
              <a:ext cx="11590340" cy="504000"/>
            </a:xfrm>
            <a:prstGeom prst="rect">
              <a:avLst/>
            </a:prstGeom>
            <a:solidFill>
              <a:schemeClr val="lt1"/>
            </a:solidFill>
            <a:ln>
              <a:noFill/>
            </a:ln>
          </p:spPr>
          <p:txBody>
            <a:bodyPr spcFirstLastPara="1" wrap="square" lIns="91425" tIns="45700" rIns="91425" bIns="45700" anchor="ctr" anchorCtr="0">
              <a:noAutofit/>
            </a:bodyPr>
            <a:lstStyle/>
            <a:p>
              <a:pPr algn="ctr">
                <a:buSzPts val="1800"/>
                <a:buFont typeface="Calibri"/>
                <a:buNone/>
              </a:pPr>
              <a:r>
                <a:rPr lang="en-ZA" sz="1800">
                  <a:latin typeface="Calibri"/>
                  <a:ea typeface="Calibri"/>
                  <a:cs typeface="Calibri"/>
                  <a:sym typeface="Calibri"/>
                </a:rPr>
                <a:t>Department of Correctional Services </a:t>
              </a:r>
              <a:r>
                <a:rPr lang="en-ZA" sz="1800">
                  <a:latin typeface="Times New Roman"/>
                  <a:ea typeface="Times New Roman"/>
                  <a:cs typeface="Times New Roman"/>
                  <a:sym typeface="Times New Roman"/>
                </a:rPr>
                <a:t>▐ </a:t>
              </a:r>
              <a:r>
                <a:rPr lang="en-ZA" sz="1800">
                  <a:latin typeface="Calibri"/>
                  <a:ea typeface="Calibri"/>
                  <a:cs typeface="Calibri"/>
                  <a:sym typeface="Calibri"/>
                </a:rPr>
                <a:t>5 Year Revised Strategic Plan (2020-25)</a:t>
              </a:r>
              <a:endParaRPr sz="1800">
                <a:latin typeface="Calibri"/>
                <a:ea typeface="Calibri"/>
                <a:cs typeface="Calibri"/>
                <a:sym typeface="Calibri"/>
              </a:endParaRPr>
            </a:p>
          </p:txBody>
        </p:sp>
      </p:grpSp>
    </p:spTree>
    <p:extLst>
      <p:ext uri="{BB962C8B-B14F-4D97-AF65-F5344CB8AC3E}">
        <p14:creationId xmlns:p14="http://schemas.microsoft.com/office/powerpoint/2010/main" val="985733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57"/>
          <p:cNvSpPr/>
          <p:nvPr/>
        </p:nvSpPr>
        <p:spPr>
          <a:xfrm rot="-5400000">
            <a:off x="5328629" y="-5346654"/>
            <a:ext cx="921297" cy="11590339"/>
          </a:xfrm>
          <a:prstGeom prst="rect">
            <a:avLst/>
          </a:prstGeom>
          <a:gradFill>
            <a:gsLst>
              <a:gs pos="0">
                <a:srgbClr val="FBE4D4"/>
              </a:gs>
              <a:gs pos="12000">
                <a:srgbClr val="F7CAAC"/>
              </a:gs>
              <a:gs pos="30000">
                <a:srgbClr val="F4B081"/>
              </a:gs>
              <a:gs pos="45000">
                <a:srgbClr val="F7CAAC"/>
              </a:gs>
              <a:gs pos="77000">
                <a:srgbClr val="F4B081"/>
              </a:gs>
              <a:gs pos="100000">
                <a:srgbClr val="FBE4D4"/>
              </a:gs>
            </a:gsLst>
            <a:lin ang="0" scaled="0"/>
          </a:gradFill>
          <a:ln>
            <a:noFill/>
          </a:ln>
        </p:spPr>
        <p:txBody>
          <a:bodyPr spcFirstLastPara="1" wrap="square" lIns="91425" tIns="91425" rIns="91425" bIns="91425" anchor="ctr" anchorCtr="0">
            <a:noAutofit/>
          </a:bodyPr>
          <a:lstStyle/>
          <a:p>
            <a:endParaRPr/>
          </a:p>
        </p:txBody>
      </p:sp>
      <p:sp>
        <p:nvSpPr>
          <p:cNvPr id="790" name="Google Shape;790;p57"/>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buSzPts val="1800"/>
              <a:buFont typeface="Calibri"/>
              <a:buNone/>
            </a:pPr>
            <a:endParaRPr sz="1800">
              <a:latin typeface="Calibri"/>
              <a:ea typeface="Calibri"/>
              <a:cs typeface="Calibri"/>
              <a:sym typeface="Calibri"/>
            </a:endParaRPr>
          </a:p>
        </p:txBody>
      </p:sp>
      <p:sp>
        <p:nvSpPr>
          <p:cNvPr id="791" name="Google Shape;791;p57"/>
          <p:cNvSpPr/>
          <p:nvPr/>
        </p:nvSpPr>
        <p:spPr>
          <a:xfrm rot="-5400000">
            <a:off x="5544000" y="811588"/>
            <a:ext cx="504000" cy="11592000"/>
          </a:xfrm>
          <a:prstGeom prst="rect">
            <a:avLst/>
          </a:prstGeom>
          <a:gradFill>
            <a:gsLst>
              <a:gs pos="0">
                <a:srgbClr val="F4B081"/>
              </a:gs>
              <a:gs pos="100000">
                <a:srgbClr val="C55A11"/>
              </a:gs>
            </a:gsLst>
            <a:lin ang="0" scaled="0"/>
          </a:gradFill>
          <a:ln>
            <a:noFill/>
          </a:ln>
        </p:spPr>
        <p:txBody>
          <a:bodyPr spcFirstLastPara="1" wrap="square" lIns="91425" tIns="91425" rIns="91425" bIns="91425" anchor="ctr" anchorCtr="0">
            <a:noAutofit/>
          </a:bodyPr>
          <a:lstStyle/>
          <a:p>
            <a:endParaRPr/>
          </a:p>
        </p:txBody>
      </p:sp>
      <p:sp>
        <p:nvSpPr>
          <p:cNvPr id="792" name="Google Shape;792;p57"/>
          <p:cNvSpPr txBox="1"/>
          <p:nvPr/>
        </p:nvSpPr>
        <p:spPr>
          <a:xfrm>
            <a:off x="0" y="6355575"/>
            <a:ext cx="11592000" cy="504000"/>
          </a:xfrm>
          <a:prstGeom prst="rect">
            <a:avLst/>
          </a:prstGeom>
          <a:noFill/>
          <a:ln>
            <a:noFill/>
          </a:ln>
        </p:spPr>
        <p:txBody>
          <a:bodyPr spcFirstLastPara="1" wrap="square" lIns="91425" tIns="45700" rIns="91425" bIns="45700" anchor="ctr" anchorCtr="0">
            <a:noAutofit/>
          </a:bodyPr>
          <a:lstStyle/>
          <a:p>
            <a:pPr algn="ctr">
              <a:buClr>
                <a:srgbClr val="FFFFFF"/>
              </a:buClr>
              <a:buSzPts val="1800"/>
              <a:buFont typeface="Calibri"/>
              <a:buNone/>
            </a:pPr>
            <a:r>
              <a:rPr lang="en-ZA" sz="1800">
                <a:solidFill>
                  <a:srgbClr val="FFFFFF"/>
                </a:solidFill>
                <a:latin typeface="Calibri"/>
                <a:ea typeface="Calibri"/>
                <a:cs typeface="Calibri"/>
                <a:sym typeface="Calibri"/>
              </a:rPr>
              <a:t>Department of Correctional Services </a:t>
            </a:r>
            <a:r>
              <a:rPr lang="en-ZA" sz="1800">
                <a:solidFill>
                  <a:srgbClr val="FFFFFF"/>
                </a:solidFill>
                <a:latin typeface="Times New Roman"/>
                <a:ea typeface="Times New Roman"/>
                <a:cs typeface="Times New Roman"/>
                <a:sym typeface="Times New Roman"/>
              </a:rPr>
              <a:t>▐ </a:t>
            </a:r>
            <a:r>
              <a:rPr lang="en-ZA" sz="1800">
                <a:solidFill>
                  <a:srgbClr val="FFFFFF"/>
                </a:solidFill>
                <a:latin typeface="Calibri"/>
                <a:ea typeface="Calibri"/>
                <a:cs typeface="Calibri"/>
                <a:sym typeface="Calibri"/>
              </a:rPr>
              <a:t>2020-21 Annual Performance Plan</a:t>
            </a:r>
            <a:endParaRPr/>
          </a:p>
        </p:txBody>
      </p:sp>
      <p:sp>
        <p:nvSpPr>
          <p:cNvPr id="793" name="Google Shape;793;p57"/>
          <p:cNvSpPr txBox="1">
            <a:spLocks noGrp="1"/>
          </p:cNvSpPr>
          <p:nvPr>
            <p:ph type="title"/>
          </p:nvPr>
        </p:nvSpPr>
        <p:spPr>
          <a:xfrm>
            <a:off x="322561" y="341986"/>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PROGRAMME BUDGET STRUCTURE</a:t>
            </a:r>
            <a:endParaRPr/>
          </a:p>
        </p:txBody>
      </p:sp>
      <p:graphicFrame>
        <p:nvGraphicFramePr>
          <p:cNvPr id="794" name="Google Shape;794;p57"/>
          <p:cNvGraphicFramePr/>
          <p:nvPr/>
        </p:nvGraphicFramePr>
        <p:xfrm>
          <a:off x="322561" y="1197546"/>
          <a:ext cx="10945225" cy="4896525"/>
        </p:xfrm>
        <a:graphic>
          <a:graphicData uri="http://schemas.openxmlformats.org/drawingml/2006/table">
            <a:tbl>
              <a:tblPr firstRow="1" bandRow="1">
                <a:noFill/>
                <a:tableStyleId>{6EC6D852-372D-4579-A9C9-69CF6A4282C9}</a:tableStyleId>
              </a:tblPr>
              <a:tblGrid>
                <a:gridCol w="4248475">
                  <a:extLst>
                    <a:ext uri="{9D8B030D-6E8A-4147-A177-3AD203B41FA5}">
                      <a16:colId xmlns:a16="http://schemas.microsoft.com/office/drawing/2014/main" val="20000"/>
                    </a:ext>
                  </a:extLst>
                </a:gridCol>
                <a:gridCol w="6696750">
                  <a:extLst>
                    <a:ext uri="{9D8B030D-6E8A-4147-A177-3AD203B41FA5}">
                      <a16:colId xmlns:a16="http://schemas.microsoft.com/office/drawing/2014/main" val="20001"/>
                    </a:ext>
                  </a:extLst>
                </a:gridCol>
              </a:tblGrid>
              <a:tr h="387000">
                <a:tc>
                  <a:txBody>
                    <a:bodyPr/>
                    <a:lstStyle/>
                    <a:p>
                      <a:pPr marL="0" marR="0" lvl="0" indent="0" algn="l" rtl="0">
                        <a:spcBef>
                          <a:spcPts val="0"/>
                        </a:spcBef>
                        <a:spcAft>
                          <a:spcPts val="0"/>
                        </a:spcAft>
                        <a:buNone/>
                      </a:pPr>
                      <a:r>
                        <a:rPr lang="en-ZA" sz="1800" dirty="0">
                          <a:solidFill>
                            <a:schemeClr val="dk1"/>
                          </a:solidFill>
                        </a:rPr>
                        <a:t>PROGRAMMES</a:t>
                      </a:r>
                      <a:endParaRPr sz="1800" dirty="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ZA" sz="1800">
                          <a:solidFill>
                            <a:schemeClr val="dk1"/>
                          </a:solidFill>
                        </a:rPr>
                        <a:t>SUB-PROGRAMMES</a:t>
                      </a:r>
                      <a:endParaRPr sz="18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290250">
                <a:tc rowSpan="5">
                  <a:txBody>
                    <a:bodyPr/>
                    <a:lstStyle/>
                    <a:p>
                      <a:pPr marL="0" marR="0" lvl="0" indent="0" algn="l" rtl="0">
                        <a:lnSpc>
                          <a:spcPct val="100000"/>
                        </a:lnSpc>
                        <a:spcBef>
                          <a:spcPts val="0"/>
                        </a:spcBef>
                        <a:spcAft>
                          <a:spcPts val="0"/>
                        </a:spcAft>
                        <a:buClr>
                          <a:schemeClr val="dk1"/>
                        </a:buClr>
                        <a:buSzPts val="1600"/>
                        <a:buFont typeface="Calibri"/>
                        <a:buNone/>
                      </a:pPr>
                      <a:r>
                        <a:rPr lang="en-ZA" sz="1600" u="none" strike="noStrike" cap="none" dirty="0"/>
                        <a:t>PROGRAMME 1: ADMINISTRATION</a:t>
                      </a:r>
                      <a:endParaRPr sz="1600" b="0" i="0" u="none" strike="noStrike" cap="none" dirty="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ZA" sz="1200"/>
                        <a:t>Management</a:t>
                      </a:r>
                      <a:endParaRPr sz="1200" b="0">
                        <a:latin typeface="Calibri"/>
                        <a:ea typeface="Calibri"/>
                        <a:cs typeface="Calibri"/>
                        <a:sym typeface="Calibri"/>
                      </a:endParaRPr>
                    </a:p>
                  </a:txBody>
                  <a:tcPr marL="91450" marR="91450" marT="45725" marB="45725" anchor="ctr">
                    <a:solidFill>
                      <a:srgbClr val="F8D7CD"/>
                    </a:solidFill>
                  </a:tcPr>
                </a:tc>
                <a:extLst>
                  <a:ext uri="{0D108BD9-81ED-4DB2-BD59-A6C34878D82A}">
                    <a16:rowId xmlns:a16="http://schemas.microsoft.com/office/drawing/2014/main" val="10001"/>
                  </a:ext>
                </a:extLst>
              </a:tr>
              <a:tr h="290250">
                <a:tc vMerge="1">
                  <a:txBody>
                    <a:bodyPr/>
                    <a:lstStyle/>
                    <a:p>
                      <a:endParaRPr lang="en-US"/>
                    </a:p>
                  </a:txBody>
                  <a:tcPr/>
                </a:tc>
                <a:tc>
                  <a:txBody>
                    <a:bodyPr/>
                    <a:lstStyle/>
                    <a:p>
                      <a:pPr marL="0" marR="0" lvl="0" indent="0" algn="l" rtl="0">
                        <a:spcBef>
                          <a:spcPts val="0"/>
                        </a:spcBef>
                        <a:spcAft>
                          <a:spcPts val="0"/>
                        </a:spcAft>
                        <a:buNone/>
                      </a:pPr>
                      <a:r>
                        <a:rPr lang="en-ZA" sz="1200"/>
                        <a:t>Finance</a:t>
                      </a:r>
                      <a:endParaRPr sz="1200" b="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2"/>
                  </a:ext>
                </a:extLst>
              </a:tr>
              <a:tr h="290250">
                <a:tc vMerge="1">
                  <a:txBody>
                    <a:bodyPr/>
                    <a:lstStyle/>
                    <a:p>
                      <a:endParaRPr lang="en-US"/>
                    </a:p>
                  </a:txBody>
                  <a:tcPr/>
                </a:tc>
                <a:tc>
                  <a:txBody>
                    <a:bodyPr/>
                    <a:lstStyle/>
                    <a:p>
                      <a:pPr marL="0" marR="0" lvl="0" indent="0" algn="l" rtl="0">
                        <a:spcBef>
                          <a:spcPts val="0"/>
                        </a:spcBef>
                        <a:spcAft>
                          <a:spcPts val="0"/>
                        </a:spcAft>
                        <a:buNone/>
                      </a:pPr>
                      <a:r>
                        <a:rPr lang="en-ZA" sz="1200"/>
                        <a:t>Human Resources</a:t>
                      </a:r>
                      <a:endParaRPr sz="1200" b="0">
                        <a:solidFill>
                          <a:schemeClr val="dk1"/>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290250">
                <a:tc vMerge="1">
                  <a:txBody>
                    <a:bodyPr/>
                    <a:lstStyle/>
                    <a:p>
                      <a:endParaRPr lang="en-US"/>
                    </a:p>
                  </a:txBody>
                  <a:tcPr/>
                </a:tc>
                <a:tc>
                  <a:txBody>
                    <a:bodyPr/>
                    <a:lstStyle/>
                    <a:p>
                      <a:pPr marL="0" marR="0" lvl="0" indent="0" algn="l" rtl="0">
                        <a:spcBef>
                          <a:spcPts val="0"/>
                        </a:spcBef>
                        <a:spcAft>
                          <a:spcPts val="0"/>
                        </a:spcAft>
                        <a:buNone/>
                      </a:pPr>
                      <a:r>
                        <a:rPr lang="en-ZA" sz="1200"/>
                        <a:t>Information Technology</a:t>
                      </a:r>
                      <a:endParaRPr sz="1200" b="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4"/>
                  </a:ext>
                </a:extLst>
              </a:tr>
              <a:tr h="290250">
                <a:tc vMerge="1">
                  <a:txBody>
                    <a:bodyPr/>
                    <a:lstStyle/>
                    <a:p>
                      <a:endParaRPr lang="en-US"/>
                    </a:p>
                  </a:txBody>
                  <a:tcPr/>
                </a:tc>
                <a:tc>
                  <a:txBody>
                    <a:bodyPr/>
                    <a:lstStyle/>
                    <a:p>
                      <a:pPr marL="0" marR="0" lvl="0" indent="0" algn="l" rtl="0">
                        <a:spcBef>
                          <a:spcPts val="0"/>
                        </a:spcBef>
                        <a:spcAft>
                          <a:spcPts val="0"/>
                        </a:spcAft>
                        <a:buNone/>
                      </a:pPr>
                      <a:r>
                        <a:rPr lang="en-ZA" sz="1200"/>
                        <a:t>Judicial Inspectorate Of Correctional Services (JICS)</a:t>
                      </a:r>
                      <a:endParaRPr sz="1200" b="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5"/>
                  </a:ext>
                </a:extLst>
              </a:tr>
              <a:tr h="278025">
                <a:tc rowSpan="3">
                  <a:txBody>
                    <a:bodyPr/>
                    <a:lstStyle/>
                    <a:p>
                      <a:pPr marL="0" marR="0" lvl="0" indent="0" algn="l" rtl="0">
                        <a:lnSpc>
                          <a:spcPct val="100000"/>
                        </a:lnSpc>
                        <a:spcBef>
                          <a:spcPts val="0"/>
                        </a:spcBef>
                        <a:spcAft>
                          <a:spcPts val="0"/>
                        </a:spcAft>
                        <a:buClr>
                          <a:schemeClr val="dk1"/>
                        </a:buClr>
                        <a:buSzPts val="1600"/>
                        <a:buFont typeface="Calibri"/>
                        <a:buNone/>
                      </a:pPr>
                      <a:r>
                        <a:rPr lang="en-ZA" sz="1600" u="none" strike="noStrike" cap="none"/>
                        <a:t>PROGRAMME 2: INCARCERATION</a:t>
                      </a:r>
                      <a:endParaRPr sz="1600" b="1" i="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ZA" sz="1200"/>
                        <a:t>Security Operations</a:t>
                      </a:r>
                      <a:endParaRPr sz="1200" b="0">
                        <a:solidFill>
                          <a:schemeClr val="dk1"/>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6"/>
                  </a:ext>
                </a:extLst>
              </a:tr>
              <a:tr h="278025">
                <a:tc vMerge="1">
                  <a:txBody>
                    <a:bodyPr/>
                    <a:lstStyle/>
                    <a:p>
                      <a:endParaRPr lang="en-US"/>
                    </a:p>
                  </a:txBody>
                  <a:tcPr/>
                </a:tc>
                <a:tc>
                  <a:txBody>
                    <a:bodyPr/>
                    <a:lstStyle/>
                    <a:p>
                      <a:pPr marL="0" marR="0" lvl="0" indent="0" algn="l" rtl="0">
                        <a:spcBef>
                          <a:spcPts val="0"/>
                        </a:spcBef>
                        <a:spcAft>
                          <a:spcPts val="0"/>
                        </a:spcAft>
                        <a:buNone/>
                      </a:pPr>
                      <a:r>
                        <a:rPr lang="en-ZA" sz="1200"/>
                        <a:t>Remand Detention</a:t>
                      </a:r>
                      <a:endParaRPr sz="1200" b="0">
                        <a:solidFill>
                          <a:schemeClr val="dk1"/>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7"/>
                  </a:ext>
                </a:extLst>
              </a:tr>
              <a:tr h="278025">
                <a:tc vMerge="1">
                  <a:txBody>
                    <a:bodyPr/>
                    <a:lstStyle/>
                    <a:p>
                      <a:endParaRPr lang="en-US"/>
                    </a:p>
                  </a:txBody>
                  <a:tcPr/>
                </a:tc>
                <a:tc>
                  <a:txBody>
                    <a:bodyPr/>
                    <a:lstStyle/>
                    <a:p>
                      <a:pPr marL="0" marR="0" lvl="0" indent="0" algn="l" rtl="0">
                        <a:spcBef>
                          <a:spcPts val="0"/>
                        </a:spcBef>
                        <a:spcAft>
                          <a:spcPts val="0"/>
                        </a:spcAft>
                        <a:buNone/>
                      </a:pPr>
                      <a:r>
                        <a:rPr lang="en-ZA" sz="1200"/>
                        <a:t>Offender Management</a:t>
                      </a:r>
                      <a:endParaRPr sz="1200" b="0">
                        <a:solidFill>
                          <a:schemeClr val="dk1"/>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8"/>
                  </a:ext>
                </a:extLst>
              </a:tr>
              <a:tr h="278025">
                <a:tc rowSpan="3">
                  <a:txBody>
                    <a:bodyPr/>
                    <a:lstStyle/>
                    <a:p>
                      <a:pPr marL="0" marR="0" lvl="0" indent="0" algn="l" rtl="0">
                        <a:lnSpc>
                          <a:spcPct val="100000"/>
                        </a:lnSpc>
                        <a:spcBef>
                          <a:spcPts val="0"/>
                        </a:spcBef>
                        <a:spcAft>
                          <a:spcPts val="0"/>
                        </a:spcAft>
                        <a:buClr>
                          <a:schemeClr val="dk1"/>
                        </a:buClr>
                        <a:buSzPts val="1600"/>
                        <a:buFont typeface="Calibri"/>
                        <a:buNone/>
                      </a:pPr>
                      <a:r>
                        <a:rPr lang="en-ZA" sz="1600" u="none" strike="noStrike" cap="none"/>
                        <a:t>PROGRAMME 3: REHABILITATION</a:t>
                      </a:r>
                      <a:endParaRPr sz="1600" b="1" i="0" u="none" strike="noStrike" cap="none">
                        <a:solidFill>
                          <a:schemeClr val="dk1"/>
                        </a:solidFill>
                        <a:latin typeface="Calibri"/>
                        <a:ea typeface="Calibri"/>
                        <a:cs typeface="Calibri"/>
                        <a:sym typeface="Calibri"/>
                      </a:endParaRPr>
                    </a:p>
                  </a:txBody>
                  <a:tcPr marL="91450" marR="91450" marT="45725" marB="45725">
                    <a:solidFill>
                      <a:srgbClr val="F8D7CD"/>
                    </a:solidFill>
                  </a:tcPr>
                </a:tc>
                <a:tc>
                  <a:txBody>
                    <a:bodyPr/>
                    <a:lstStyle/>
                    <a:p>
                      <a:pPr marL="0" marR="0" lvl="0" indent="0" algn="l" rtl="0">
                        <a:spcBef>
                          <a:spcPts val="0"/>
                        </a:spcBef>
                        <a:spcAft>
                          <a:spcPts val="0"/>
                        </a:spcAft>
                        <a:buNone/>
                      </a:pPr>
                      <a:r>
                        <a:rPr lang="en-ZA" sz="1200"/>
                        <a:t>Correctional Programmes</a:t>
                      </a:r>
                      <a:endParaRPr sz="1200" b="0">
                        <a:latin typeface="Calibri"/>
                        <a:ea typeface="Calibri"/>
                        <a:cs typeface="Calibri"/>
                        <a:sym typeface="Calibri"/>
                      </a:endParaRPr>
                    </a:p>
                  </a:txBody>
                  <a:tcPr marL="68575" marR="68575" marT="0" marB="0" anchor="ctr"/>
                </a:tc>
                <a:extLst>
                  <a:ext uri="{0D108BD9-81ED-4DB2-BD59-A6C34878D82A}">
                    <a16:rowId xmlns:a16="http://schemas.microsoft.com/office/drawing/2014/main" val="10009"/>
                  </a:ext>
                </a:extLst>
              </a:tr>
              <a:tr h="278025">
                <a:tc vMerge="1">
                  <a:txBody>
                    <a:bodyPr/>
                    <a:lstStyle/>
                    <a:p>
                      <a:endParaRPr lang="en-US"/>
                    </a:p>
                  </a:txBody>
                  <a:tcPr/>
                </a:tc>
                <a:tc>
                  <a:txBody>
                    <a:bodyPr/>
                    <a:lstStyle/>
                    <a:p>
                      <a:pPr marL="0" marR="0" lvl="0" indent="0" algn="l" rtl="0">
                        <a:spcBef>
                          <a:spcPts val="0"/>
                        </a:spcBef>
                        <a:spcAft>
                          <a:spcPts val="0"/>
                        </a:spcAft>
                        <a:buNone/>
                      </a:pPr>
                      <a:r>
                        <a:rPr lang="en-ZA" sz="1200"/>
                        <a:t>Offender Development</a:t>
                      </a:r>
                      <a:endParaRPr sz="1200" b="0">
                        <a:latin typeface="Calibri"/>
                        <a:ea typeface="Calibri"/>
                        <a:cs typeface="Calibri"/>
                        <a:sym typeface="Calibri"/>
                      </a:endParaRPr>
                    </a:p>
                  </a:txBody>
                  <a:tcPr marL="68575" marR="68575" marT="0" marB="0" anchor="ctr"/>
                </a:tc>
                <a:extLst>
                  <a:ext uri="{0D108BD9-81ED-4DB2-BD59-A6C34878D82A}">
                    <a16:rowId xmlns:a16="http://schemas.microsoft.com/office/drawing/2014/main" val="10010"/>
                  </a:ext>
                </a:extLst>
              </a:tr>
              <a:tr h="278025">
                <a:tc vMerge="1">
                  <a:txBody>
                    <a:bodyPr/>
                    <a:lstStyle/>
                    <a:p>
                      <a:endParaRPr lang="en-US"/>
                    </a:p>
                  </a:txBody>
                  <a:tcPr/>
                </a:tc>
                <a:tc>
                  <a:txBody>
                    <a:bodyPr/>
                    <a:lstStyle/>
                    <a:p>
                      <a:pPr marL="0" marR="0" lvl="0" indent="0" algn="l" rtl="0">
                        <a:spcBef>
                          <a:spcPts val="0"/>
                        </a:spcBef>
                        <a:spcAft>
                          <a:spcPts val="0"/>
                        </a:spcAft>
                        <a:buNone/>
                      </a:pPr>
                      <a:r>
                        <a:rPr lang="en-ZA" sz="1200"/>
                        <a:t>Psychological, Social and Spiritual Services</a:t>
                      </a:r>
                      <a:endParaRPr sz="1200" b="0">
                        <a:latin typeface="Calibri"/>
                        <a:ea typeface="Calibri"/>
                        <a:cs typeface="Calibri"/>
                        <a:sym typeface="Calibri"/>
                      </a:endParaRPr>
                    </a:p>
                  </a:txBody>
                  <a:tcPr marL="68575" marR="68575" marT="0" marB="0" anchor="ctr"/>
                </a:tc>
                <a:extLst>
                  <a:ext uri="{0D108BD9-81ED-4DB2-BD59-A6C34878D82A}">
                    <a16:rowId xmlns:a16="http://schemas.microsoft.com/office/drawing/2014/main" val="10011"/>
                  </a:ext>
                </a:extLst>
              </a:tr>
              <a:tr h="278025">
                <a:tc rowSpan="2">
                  <a:txBody>
                    <a:bodyPr/>
                    <a:lstStyle/>
                    <a:p>
                      <a:pPr marL="0" marR="0" lvl="0" indent="0" algn="l" rtl="0">
                        <a:lnSpc>
                          <a:spcPct val="100000"/>
                        </a:lnSpc>
                        <a:spcBef>
                          <a:spcPts val="0"/>
                        </a:spcBef>
                        <a:spcAft>
                          <a:spcPts val="0"/>
                        </a:spcAft>
                        <a:buClr>
                          <a:schemeClr val="dk1"/>
                        </a:buClr>
                        <a:buSzPts val="1600"/>
                        <a:buFont typeface="Calibri"/>
                        <a:buNone/>
                      </a:pPr>
                      <a:r>
                        <a:rPr lang="en-ZA" sz="1600" u="none" strike="noStrike" cap="none"/>
                        <a:t>PROGRAMME 4: CARE</a:t>
                      </a:r>
                      <a:endParaRPr sz="1600" b="1" i="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ZA" sz="1200"/>
                        <a:t>Health and Hygiene Services</a:t>
                      </a:r>
                      <a:endParaRPr sz="1200" b="0">
                        <a:latin typeface="Calibri"/>
                        <a:ea typeface="Calibri"/>
                        <a:cs typeface="Calibri"/>
                        <a:sym typeface="Calibri"/>
                      </a:endParaRPr>
                    </a:p>
                  </a:txBody>
                  <a:tcPr marL="68575" marR="68575" marT="0" marB="0" anchor="ctr"/>
                </a:tc>
                <a:extLst>
                  <a:ext uri="{0D108BD9-81ED-4DB2-BD59-A6C34878D82A}">
                    <a16:rowId xmlns:a16="http://schemas.microsoft.com/office/drawing/2014/main" val="10012"/>
                  </a:ext>
                </a:extLst>
              </a:tr>
              <a:tr h="278025">
                <a:tc vMerge="1">
                  <a:txBody>
                    <a:bodyPr/>
                    <a:lstStyle/>
                    <a:p>
                      <a:endParaRPr lang="en-US"/>
                    </a:p>
                  </a:txBody>
                  <a:tcPr/>
                </a:tc>
                <a:tc>
                  <a:txBody>
                    <a:bodyPr/>
                    <a:lstStyle/>
                    <a:p>
                      <a:pPr marL="0" marR="0" lvl="0" indent="0" algn="l" rtl="0">
                        <a:spcBef>
                          <a:spcPts val="0"/>
                        </a:spcBef>
                        <a:spcAft>
                          <a:spcPts val="0"/>
                        </a:spcAft>
                        <a:buNone/>
                      </a:pPr>
                      <a:r>
                        <a:rPr lang="en-ZA" sz="1200"/>
                        <a:t>Nutritional Services</a:t>
                      </a:r>
                      <a:endParaRPr sz="1200" b="0">
                        <a:latin typeface="Calibri"/>
                        <a:ea typeface="Calibri"/>
                        <a:cs typeface="Calibri"/>
                        <a:sym typeface="Calibri"/>
                      </a:endParaRPr>
                    </a:p>
                  </a:txBody>
                  <a:tcPr marL="68575" marR="68575" marT="0" marB="0" anchor="ctr"/>
                </a:tc>
                <a:extLst>
                  <a:ext uri="{0D108BD9-81ED-4DB2-BD59-A6C34878D82A}">
                    <a16:rowId xmlns:a16="http://schemas.microsoft.com/office/drawing/2014/main" val="10013"/>
                  </a:ext>
                </a:extLst>
              </a:tr>
              <a:tr h="278025">
                <a:tc rowSpan="3">
                  <a:txBody>
                    <a:bodyPr/>
                    <a:lstStyle/>
                    <a:p>
                      <a:pPr marL="0" marR="0" lvl="0" indent="0" algn="l" rtl="0">
                        <a:lnSpc>
                          <a:spcPct val="100000"/>
                        </a:lnSpc>
                        <a:spcBef>
                          <a:spcPts val="0"/>
                        </a:spcBef>
                        <a:spcAft>
                          <a:spcPts val="0"/>
                        </a:spcAft>
                        <a:buClr>
                          <a:schemeClr val="dk1"/>
                        </a:buClr>
                        <a:buSzPts val="1600"/>
                        <a:buFont typeface="Calibri"/>
                        <a:buNone/>
                      </a:pPr>
                      <a:r>
                        <a:rPr lang="en-ZA" sz="1600" u="none" strike="noStrike" cap="none"/>
                        <a:t>PROGRAMME 5: SOCIAL REINTERGRATION</a:t>
                      </a:r>
                      <a:endParaRPr sz="1600" b="1" i="0" u="none" strike="noStrike" cap="none">
                        <a:solidFill>
                          <a:schemeClr val="dk1"/>
                        </a:solidFill>
                        <a:latin typeface="Calibri"/>
                        <a:ea typeface="Calibri"/>
                        <a:cs typeface="Calibri"/>
                        <a:sym typeface="Calibri"/>
                      </a:endParaRPr>
                    </a:p>
                  </a:txBody>
                  <a:tcPr marL="91450" marR="91450" marT="45725" marB="45725">
                    <a:solidFill>
                      <a:srgbClr val="F8D1C8"/>
                    </a:solidFill>
                  </a:tcPr>
                </a:tc>
                <a:tc>
                  <a:txBody>
                    <a:bodyPr/>
                    <a:lstStyle/>
                    <a:p>
                      <a:pPr marL="0" marR="0" lvl="0" indent="0" algn="l" rtl="0">
                        <a:spcBef>
                          <a:spcPts val="0"/>
                        </a:spcBef>
                        <a:spcAft>
                          <a:spcPts val="0"/>
                        </a:spcAft>
                        <a:buNone/>
                      </a:pPr>
                      <a:r>
                        <a:rPr lang="en-ZA" sz="1200"/>
                        <a:t>Supervision</a:t>
                      </a:r>
                      <a:endParaRPr sz="1200" b="0">
                        <a:latin typeface="Calibri"/>
                        <a:ea typeface="Calibri"/>
                        <a:cs typeface="Calibri"/>
                        <a:sym typeface="Calibri"/>
                      </a:endParaRPr>
                    </a:p>
                  </a:txBody>
                  <a:tcPr marL="68575" marR="68575" marT="0" marB="0" anchor="ctr"/>
                </a:tc>
                <a:extLst>
                  <a:ext uri="{0D108BD9-81ED-4DB2-BD59-A6C34878D82A}">
                    <a16:rowId xmlns:a16="http://schemas.microsoft.com/office/drawing/2014/main" val="10014"/>
                  </a:ext>
                </a:extLst>
              </a:tr>
              <a:tr h="278025">
                <a:tc vMerge="1">
                  <a:txBody>
                    <a:bodyPr/>
                    <a:lstStyle/>
                    <a:p>
                      <a:endParaRPr lang="en-US"/>
                    </a:p>
                  </a:txBody>
                  <a:tcPr/>
                </a:tc>
                <a:tc>
                  <a:txBody>
                    <a:bodyPr/>
                    <a:lstStyle/>
                    <a:p>
                      <a:pPr marL="0" marR="0" lvl="0" indent="0" algn="l" rtl="0">
                        <a:spcBef>
                          <a:spcPts val="0"/>
                        </a:spcBef>
                        <a:spcAft>
                          <a:spcPts val="0"/>
                        </a:spcAft>
                        <a:buNone/>
                      </a:pPr>
                      <a:r>
                        <a:rPr lang="en-ZA" sz="1200"/>
                        <a:t>Community Reintegration</a:t>
                      </a:r>
                      <a:endParaRPr sz="1200" b="0">
                        <a:latin typeface="Calibri"/>
                        <a:ea typeface="Calibri"/>
                        <a:cs typeface="Calibri"/>
                        <a:sym typeface="Calibri"/>
                      </a:endParaRPr>
                    </a:p>
                  </a:txBody>
                  <a:tcPr marL="68575" marR="68575" marT="0" marB="0" anchor="ctr"/>
                </a:tc>
                <a:extLst>
                  <a:ext uri="{0D108BD9-81ED-4DB2-BD59-A6C34878D82A}">
                    <a16:rowId xmlns:a16="http://schemas.microsoft.com/office/drawing/2014/main" val="10015"/>
                  </a:ext>
                </a:extLst>
              </a:tr>
              <a:tr h="278025">
                <a:tc vMerge="1">
                  <a:txBody>
                    <a:bodyPr/>
                    <a:lstStyle/>
                    <a:p>
                      <a:endParaRPr lang="en-US"/>
                    </a:p>
                  </a:txBody>
                  <a:tcPr/>
                </a:tc>
                <a:tc>
                  <a:txBody>
                    <a:bodyPr/>
                    <a:lstStyle/>
                    <a:p>
                      <a:pPr marL="0" marR="0" lvl="0" indent="0" algn="l" rtl="0">
                        <a:spcBef>
                          <a:spcPts val="0"/>
                        </a:spcBef>
                        <a:spcAft>
                          <a:spcPts val="0"/>
                        </a:spcAft>
                        <a:buNone/>
                      </a:pPr>
                      <a:r>
                        <a:rPr lang="en-ZA" sz="1200"/>
                        <a:t>Office Accommodation: Community Corrections</a:t>
                      </a:r>
                      <a:endParaRPr sz="1200" b="0">
                        <a:latin typeface="Calibri"/>
                        <a:ea typeface="Calibri"/>
                        <a:cs typeface="Calibri"/>
                        <a:sym typeface="Calibri"/>
                      </a:endParaRPr>
                    </a:p>
                  </a:txBody>
                  <a:tcPr marL="68575" marR="68575" marT="0" marB="0" anchor="ctr"/>
                </a:tc>
                <a:extLst>
                  <a:ext uri="{0D108BD9-81ED-4DB2-BD59-A6C34878D82A}">
                    <a16:rowId xmlns:a16="http://schemas.microsoft.com/office/drawing/2014/main" val="10016"/>
                  </a:ext>
                </a:extLst>
              </a:tr>
            </a:tbl>
          </a:graphicData>
        </a:graphic>
      </p:graphicFrame>
      <p:sp>
        <p:nvSpPr>
          <p:cNvPr id="795" name="Google Shape;795;p57"/>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50</a:t>
            </a:fld>
            <a:endParaRPr sz="1500" b="1"/>
          </a:p>
        </p:txBody>
      </p:sp>
    </p:spTree>
    <p:extLst>
      <p:ext uri="{BB962C8B-B14F-4D97-AF65-F5344CB8AC3E}">
        <p14:creationId xmlns:p14="http://schemas.microsoft.com/office/powerpoint/2010/main" val="1559379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50000">
              <a:srgbClr val="FBE4D4"/>
            </a:gs>
            <a:gs pos="100000">
              <a:srgbClr val="FEFAF8"/>
            </a:gs>
          </a:gsLst>
          <a:lin ang="18900000" scaled="0"/>
        </a:gradFill>
        <a:effectLst/>
      </p:bgPr>
    </p:bg>
    <p:spTree>
      <p:nvGrpSpPr>
        <p:cNvPr id="1" name="Shape 814"/>
        <p:cNvGrpSpPr/>
        <p:nvPr/>
      </p:nvGrpSpPr>
      <p:grpSpPr>
        <a:xfrm>
          <a:off x="0" y="0"/>
          <a:ext cx="0" cy="0"/>
          <a:chOff x="0" y="0"/>
          <a:chExt cx="0" cy="0"/>
        </a:xfrm>
      </p:grpSpPr>
      <p:sp>
        <p:nvSpPr>
          <p:cNvPr id="815" name="Google Shape;815;p59"/>
          <p:cNvSpPr/>
          <p:nvPr/>
        </p:nvSpPr>
        <p:spPr>
          <a:xfrm rot="-5400000">
            <a:off x="5780394" y="1117630"/>
            <a:ext cx="6912001" cy="4683671"/>
          </a:xfrm>
          <a:custGeom>
            <a:avLst/>
            <a:gdLst/>
            <a:ahLst/>
            <a:cxnLst/>
            <a:rect l="l" t="t" r="r" b="b"/>
            <a:pathLst>
              <a:path w="6912001" h="4683671" extrusionOk="0">
                <a:moveTo>
                  <a:pt x="0" y="4683671"/>
                </a:moveTo>
                <a:lnTo>
                  <a:pt x="3456001" y="0"/>
                </a:lnTo>
                <a:lnTo>
                  <a:pt x="6912001" y="4683671"/>
                </a:lnTo>
                <a:lnTo>
                  <a:pt x="0" y="4683671"/>
                </a:lnTo>
                <a:close/>
              </a:path>
            </a:pathLst>
          </a:custGeom>
          <a:blipFill rotWithShape="1">
            <a:blip r:embed="rId3">
              <a:alphaModFix amt="34000"/>
            </a:blip>
            <a:stretch>
              <a:fillRect/>
            </a:stretch>
          </a:blip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algn="ctr"/>
            <a:endParaRPr sz="2300">
              <a:solidFill>
                <a:srgbClr val="FFFFFF"/>
              </a:solidFill>
              <a:latin typeface="Calibri"/>
              <a:ea typeface="Calibri"/>
              <a:cs typeface="Calibri"/>
              <a:sym typeface="Calibri"/>
            </a:endParaRPr>
          </a:p>
        </p:txBody>
      </p:sp>
      <p:cxnSp>
        <p:nvCxnSpPr>
          <p:cNvPr id="816" name="Google Shape;816;p59"/>
          <p:cNvCxnSpPr/>
          <p:nvPr/>
        </p:nvCxnSpPr>
        <p:spPr>
          <a:xfrm flipH="1">
            <a:off x="7955409" y="838241"/>
            <a:ext cx="3607581" cy="2589519"/>
          </a:xfrm>
          <a:prstGeom prst="straightConnector1">
            <a:avLst/>
          </a:prstGeom>
          <a:noFill/>
          <a:ln w="76200" cap="rnd" cmpd="sng">
            <a:solidFill>
              <a:schemeClr val="lt1"/>
            </a:solidFill>
            <a:prstDash val="solid"/>
            <a:miter lim="800000"/>
            <a:headEnd type="none" w="sm" len="sm"/>
            <a:tailEnd type="none" w="sm" len="sm"/>
          </a:ln>
        </p:spPr>
      </p:cxnSp>
      <p:cxnSp>
        <p:nvCxnSpPr>
          <p:cNvPr id="817" name="Google Shape;817;p59"/>
          <p:cNvCxnSpPr/>
          <p:nvPr/>
        </p:nvCxnSpPr>
        <p:spPr>
          <a:xfrm rot="10800000">
            <a:off x="7955409" y="3459465"/>
            <a:ext cx="3607582" cy="2357182"/>
          </a:xfrm>
          <a:prstGeom prst="straightConnector1">
            <a:avLst/>
          </a:prstGeom>
          <a:noFill/>
          <a:ln w="76200" cap="rnd" cmpd="sng">
            <a:solidFill>
              <a:schemeClr val="lt1"/>
            </a:solidFill>
            <a:prstDash val="solid"/>
            <a:miter lim="800000"/>
            <a:headEnd type="none" w="sm" len="sm"/>
            <a:tailEnd type="none" w="sm" len="sm"/>
          </a:ln>
        </p:spPr>
      </p:cxnSp>
      <p:sp>
        <p:nvSpPr>
          <p:cNvPr id="818" name="Google Shape;818;p59"/>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51</a:t>
            </a:fld>
            <a:endParaRPr sz="1500" b="1"/>
          </a:p>
        </p:txBody>
      </p:sp>
      <p:sp>
        <p:nvSpPr>
          <p:cNvPr id="819" name="Google Shape;819;p59"/>
          <p:cNvSpPr/>
          <p:nvPr/>
        </p:nvSpPr>
        <p:spPr>
          <a:xfrm>
            <a:off x="1110758" y="2163721"/>
            <a:ext cx="7467917" cy="1446550"/>
          </a:xfrm>
          <a:prstGeom prst="rect">
            <a:avLst/>
          </a:prstGeom>
          <a:noFill/>
          <a:ln>
            <a:noFill/>
          </a:ln>
        </p:spPr>
        <p:txBody>
          <a:bodyPr spcFirstLastPara="1" wrap="square" lIns="91425" tIns="45700" rIns="91425" bIns="45700" anchor="t" anchorCtr="0">
            <a:noAutofit/>
          </a:bodyPr>
          <a:lstStyle/>
          <a:p>
            <a:r>
              <a:rPr lang="en-ZA" sz="4400" b="1" dirty="0">
                <a:latin typeface="Calibri Light" panose="020F0302020204030204" pitchFamily="34" charset="0"/>
                <a:ea typeface="Calibri"/>
                <a:cs typeface="Calibri Light" panose="020F0302020204030204" pitchFamily="34" charset="0"/>
                <a:sym typeface="Calibri"/>
              </a:rPr>
              <a:t>Programme Performance Information</a:t>
            </a:r>
            <a:endParaRPr sz="4400" b="1" dirty="0">
              <a:latin typeface="Calibri Light" panose="020F0302020204030204" pitchFamily="34" charset="0"/>
              <a:ea typeface="Calibri"/>
              <a:cs typeface="Calibri Light" panose="020F0302020204030204" pitchFamily="34" charset="0"/>
              <a:sym typeface="Calibri"/>
            </a:endParaRPr>
          </a:p>
        </p:txBody>
      </p:sp>
      <p:grpSp>
        <p:nvGrpSpPr>
          <p:cNvPr id="820" name="Google Shape;820;p59"/>
          <p:cNvGrpSpPr/>
          <p:nvPr/>
        </p:nvGrpSpPr>
        <p:grpSpPr>
          <a:xfrm>
            <a:off x="422020" y="2159019"/>
            <a:ext cx="688739" cy="659965"/>
            <a:chOff x="3051051" y="-158652"/>
            <a:chExt cx="688739" cy="659965"/>
          </a:xfrm>
        </p:grpSpPr>
        <p:grpSp>
          <p:nvGrpSpPr>
            <p:cNvPr id="821" name="Google Shape;821;p59"/>
            <p:cNvGrpSpPr/>
            <p:nvPr/>
          </p:nvGrpSpPr>
          <p:grpSpPr>
            <a:xfrm>
              <a:off x="3051051" y="-158652"/>
              <a:ext cx="688739" cy="659965"/>
              <a:chOff x="2986858" y="212115"/>
              <a:chExt cx="688740" cy="659965"/>
            </a:xfrm>
          </p:grpSpPr>
          <p:sp>
            <p:nvSpPr>
              <p:cNvPr id="822" name="Google Shape;822;p59"/>
              <p:cNvSpPr/>
              <p:nvPr/>
            </p:nvSpPr>
            <p:spPr>
              <a:xfrm rot="-5400000">
                <a:off x="3235706" y="361730"/>
                <a:ext cx="396164" cy="483620"/>
              </a:xfrm>
              <a:prstGeom prst="flowChartOffpageConnector">
                <a:avLst/>
              </a:prstGeom>
              <a:gradFill>
                <a:gsLst>
                  <a:gs pos="0">
                    <a:srgbClr val="C55A11"/>
                  </a:gs>
                  <a:gs pos="50000">
                    <a:srgbClr val="F4B081"/>
                  </a:gs>
                  <a:gs pos="100000">
                    <a:srgbClr val="FBE4D4"/>
                  </a:gs>
                </a:gsLst>
                <a:lin ang="0" scaled="0"/>
              </a:grad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sp>
            <p:nvSpPr>
              <p:cNvPr id="823" name="Google Shape;823;p59"/>
              <p:cNvSpPr/>
              <p:nvPr/>
            </p:nvSpPr>
            <p:spPr>
              <a:xfrm rot="-2643517">
                <a:off x="3042062" y="350728"/>
                <a:ext cx="553525" cy="382739"/>
              </a:xfrm>
              <a:custGeom>
                <a:avLst/>
                <a:gdLst/>
                <a:ahLst/>
                <a:cxnLst/>
                <a:rect l="l" t="t" r="r" b="b"/>
                <a:pathLst>
                  <a:path w="553525" h="382739" extrusionOk="0">
                    <a:moveTo>
                      <a:pt x="275490" y="0"/>
                    </a:moveTo>
                    <a:lnTo>
                      <a:pt x="553525" y="269045"/>
                    </a:lnTo>
                    <a:lnTo>
                      <a:pt x="540502" y="309049"/>
                    </a:lnTo>
                    <a:lnTo>
                      <a:pt x="485290" y="339596"/>
                    </a:lnTo>
                    <a:cubicBezTo>
                      <a:pt x="425163" y="366834"/>
                      <a:pt x="352680" y="382739"/>
                      <a:pt x="274656" y="382739"/>
                    </a:cubicBezTo>
                    <a:cubicBezTo>
                      <a:pt x="196632" y="382739"/>
                      <a:pt x="124148" y="366834"/>
                      <a:pt x="64022" y="339596"/>
                    </a:cubicBezTo>
                    <a:lnTo>
                      <a:pt x="47011" y="330185"/>
                    </a:lnTo>
                    <a:lnTo>
                      <a:pt x="0" y="284695"/>
                    </a:lnTo>
                    <a:lnTo>
                      <a:pt x="275490" y="0"/>
                    </a:lnTo>
                    <a:close/>
                  </a:path>
                </a:pathLst>
              </a:custGeom>
              <a:gradFill>
                <a:gsLst>
                  <a:gs pos="0">
                    <a:srgbClr val="C55A11"/>
                  </a:gs>
                  <a:gs pos="50000">
                    <a:srgbClr val="F4B081"/>
                  </a:gs>
                  <a:gs pos="100000">
                    <a:srgbClr val="FBE4D4"/>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24" name="Google Shape;824;p59"/>
              <p:cNvSpPr/>
              <p:nvPr/>
            </p:nvSpPr>
            <p:spPr>
              <a:xfrm>
                <a:off x="3077872" y="405448"/>
                <a:ext cx="62282" cy="390629"/>
              </a:xfrm>
              <a:prstGeom prst="rect">
                <a:avLst/>
              </a:prstGeom>
              <a:gradFill>
                <a:gsLst>
                  <a:gs pos="0">
                    <a:srgbClr val="C55A11"/>
                  </a:gs>
                  <a:gs pos="50000">
                    <a:srgbClr val="F4B081"/>
                  </a:gs>
                  <a:gs pos="100000">
                    <a:srgbClr val="FBE4D4"/>
                  </a:gs>
                </a:gsLst>
                <a:lin ang="0" scaled="0"/>
              </a:grad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grpSp>
        <p:sp>
          <p:nvSpPr>
            <p:cNvPr id="825" name="Google Shape;825;p59"/>
            <p:cNvSpPr txBox="1"/>
            <p:nvPr/>
          </p:nvSpPr>
          <p:spPr>
            <a:xfrm>
              <a:off x="3317249" y="91495"/>
              <a:ext cx="311481" cy="276999"/>
            </a:xfrm>
            <a:prstGeom prst="rect">
              <a:avLst/>
            </a:prstGeom>
            <a:noFill/>
            <a:ln>
              <a:noFill/>
            </a:ln>
          </p:spPr>
          <p:txBody>
            <a:bodyPr spcFirstLastPara="1" wrap="square" lIns="0" tIns="0" rIns="0" bIns="0" anchor="t" anchorCtr="0">
              <a:noAutofit/>
            </a:bodyPr>
            <a:lstStyle/>
            <a:p>
              <a:pPr algn="ctr"/>
              <a:r>
                <a:rPr lang="en-ZA" sz="1800" b="1" dirty="0">
                  <a:solidFill>
                    <a:srgbClr val="FFFFFF"/>
                  </a:solidFill>
                  <a:latin typeface="Calibri"/>
                  <a:ea typeface="Calibri"/>
                  <a:cs typeface="Calibri"/>
                  <a:sym typeface="Calibri"/>
                </a:rPr>
                <a:t>1.</a:t>
              </a:r>
              <a:endParaRPr sz="1800" b="1" dirty="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978897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60"/>
          <p:cNvSpPr/>
          <p:nvPr/>
        </p:nvSpPr>
        <p:spPr>
          <a:xfrm rot="-5400000">
            <a:off x="5328629" y="-5346654"/>
            <a:ext cx="921297" cy="11590339"/>
          </a:xfrm>
          <a:prstGeom prst="rect">
            <a:avLst/>
          </a:prstGeom>
          <a:gradFill>
            <a:gsLst>
              <a:gs pos="0">
                <a:srgbClr val="FBE4D4"/>
              </a:gs>
              <a:gs pos="12000">
                <a:srgbClr val="F7CAAC"/>
              </a:gs>
              <a:gs pos="30000">
                <a:srgbClr val="F4B081"/>
              </a:gs>
              <a:gs pos="45000">
                <a:srgbClr val="F7CAAC"/>
              </a:gs>
              <a:gs pos="77000">
                <a:srgbClr val="F4B081"/>
              </a:gs>
              <a:gs pos="100000">
                <a:srgbClr val="FBE4D4"/>
              </a:gs>
            </a:gsLst>
            <a:lin ang="0" scaled="0"/>
          </a:gradFill>
          <a:ln>
            <a:noFill/>
          </a:ln>
        </p:spPr>
        <p:txBody>
          <a:bodyPr spcFirstLastPara="1" wrap="square" lIns="91425" tIns="91425" rIns="91425" bIns="91425" anchor="ctr" anchorCtr="0">
            <a:noAutofit/>
          </a:bodyPr>
          <a:lstStyle/>
          <a:p>
            <a:endParaRPr/>
          </a:p>
        </p:txBody>
      </p:sp>
      <p:sp>
        <p:nvSpPr>
          <p:cNvPr id="831" name="Google Shape;831;p60"/>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endParaRPr sz="1800">
              <a:latin typeface="Calibri"/>
              <a:ea typeface="Calibri"/>
              <a:cs typeface="Calibri"/>
              <a:sym typeface="Calibri"/>
            </a:endParaRPr>
          </a:p>
        </p:txBody>
      </p:sp>
      <p:sp>
        <p:nvSpPr>
          <p:cNvPr id="832" name="Google Shape;832;p60"/>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fld id="{00000000-1234-1234-1234-123412341234}" type="slidenum">
              <a:rPr lang="en-ZA" sz="1200">
                <a:solidFill>
                  <a:srgbClr val="888888"/>
                </a:solidFill>
                <a:latin typeface="Calibri"/>
                <a:ea typeface="Calibri"/>
                <a:cs typeface="Calibri"/>
                <a:sym typeface="Calibri"/>
              </a:rPr>
              <a:pPr/>
              <a:t>52</a:t>
            </a:fld>
            <a:endParaRPr sz="1200">
              <a:solidFill>
                <a:srgbClr val="888888"/>
              </a:solidFill>
              <a:latin typeface="Calibri"/>
              <a:ea typeface="Calibri"/>
              <a:cs typeface="Calibri"/>
              <a:sym typeface="Calibri"/>
            </a:endParaRPr>
          </a:p>
        </p:txBody>
      </p:sp>
      <p:sp>
        <p:nvSpPr>
          <p:cNvPr id="833" name="Google Shape;833;p60"/>
          <p:cNvSpPr txBox="1">
            <a:spLocks noGrp="1"/>
          </p:cNvSpPr>
          <p:nvPr>
            <p:ph type="title"/>
          </p:nvPr>
        </p:nvSpPr>
        <p:spPr>
          <a:xfrm>
            <a:off x="394569" y="334436"/>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PROGRAMME 1: ADMINISTRATION</a:t>
            </a:r>
            <a:endParaRPr>
              <a:solidFill>
                <a:srgbClr val="000000"/>
              </a:solidFill>
            </a:endParaRPr>
          </a:p>
        </p:txBody>
      </p:sp>
      <p:graphicFrame>
        <p:nvGraphicFramePr>
          <p:cNvPr id="834" name="Google Shape;834;p60"/>
          <p:cNvGraphicFramePr/>
          <p:nvPr/>
        </p:nvGraphicFramePr>
        <p:xfrm>
          <a:off x="229740" y="922937"/>
          <a:ext cx="11094271" cy="5432633"/>
        </p:xfrm>
        <a:graphic>
          <a:graphicData uri="http://schemas.openxmlformats.org/drawingml/2006/table">
            <a:tbl>
              <a:tblPr>
                <a:noFill/>
                <a:tableStyleId>{8E919301-2E72-4D5A-B58F-DB89C8E7FD26}</a:tableStyleId>
              </a:tblPr>
              <a:tblGrid>
                <a:gridCol w="2957396">
                  <a:extLst>
                    <a:ext uri="{9D8B030D-6E8A-4147-A177-3AD203B41FA5}">
                      <a16:colId xmlns:a16="http://schemas.microsoft.com/office/drawing/2014/main" val="20000"/>
                    </a:ext>
                  </a:extLst>
                </a:gridCol>
                <a:gridCol w="1152125">
                  <a:extLst>
                    <a:ext uri="{9D8B030D-6E8A-4147-A177-3AD203B41FA5}">
                      <a16:colId xmlns:a16="http://schemas.microsoft.com/office/drawing/2014/main" val="20001"/>
                    </a:ext>
                  </a:extLst>
                </a:gridCol>
                <a:gridCol w="1085750">
                  <a:extLst>
                    <a:ext uri="{9D8B030D-6E8A-4147-A177-3AD203B41FA5}">
                      <a16:colId xmlns:a16="http://schemas.microsoft.com/office/drawing/2014/main" val="20002"/>
                    </a:ext>
                  </a:extLst>
                </a:gridCol>
                <a:gridCol w="1002475">
                  <a:extLst>
                    <a:ext uri="{9D8B030D-6E8A-4147-A177-3AD203B41FA5}">
                      <a16:colId xmlns:a16="http://schemas.microsoft.com/office/drawing/2014/main" val="20003"/>
                    </a:ext>
                  </a:extLst>
                </a:gridCol>
                <a:gridCol w="1224125">
                  <a:extLst>
                    <a:ext uri="{9D8B030D-6E8A-4147-A177-3AD203B41FA5}">
                      <a16:colId xmlns:a16="http://schemas.microsoft.com/office/drawing/2014/main" val="20004"/>
                    </a:ext>
                  </a:extLst>
                </a:gridCol>
                <a:gridCol w="1656175">
                  <a:extLst>
                    <a:ext uri="{9D8B030D-6E8A-4147-A177-3AD203B41FA5}">
                      <a16:colId xmlns:a16="http://schemas.microsoft.com/office/drawing/2014/main" val="20005"/>
                    </a:ext>
                  </a:extLst>
                </a:gridCol>
                <a:gridCol w="886625">
                  <a:extLst>
                    <a:ext uri="{9D8B030D-6E8A-4147-A177-3AD203B41FA5}">
                      <a16:colId xmlns:a16="http://schemas.microsoft.com/office/drawing/2014/main" val="20006"/>
                    </a:ext>
                  </a:extLst>
                </a:gridCol>
                <a:gridCol w="1129600">
                  <a:extLst>
                    <a:ext uri="{9D8B030D-6E8A-4147-A177-3AD203B41FA5}">
                      <a16:colId xmlns:a16="http://schemas.microsoft.com/office/drawing/2014/main" val="20007"/>
                    </a:ext>
                  </a:extLst>
                </a:gridCol>
              </a:tblGrid>
              <a:tr h="234447">
                <a:tc row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Output Indicator</a:t>
                      </a:r>
                      <a:endParaRPr sz="1300" dirty="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gridSpan="7">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Annual Targets</a:t>
                      </a:r>
                      <a:endParaRPr sz="140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1663">
                <a:tc v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Audited/ Actual Performance</a:t>
                      </a:r>
                      <a:endParaRPr sz="130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None/>
                      </a:pPr>
                      <a:r>
                        <a:rPr lang="en-ZA" sz="1300" b="1">
                          <a:solidFill>
                            <a:schemeClr val="dk1"/>
                          </a:solidFill>
                          <a:latin typeface="Arial"/>
                          <a:ea typeface="Arial"/>
                          <a:cs typeface="Arial"/>
                          <a:sym typeface="Arial"/>
                        </a:rPr>
                        <a:t>Estimated Performance</a:t>
                      </a:r>
                      <a:endParaRPr sz="1300">
                        <a:solidFill>
                          <a:schemeClr val="dk1"/>
                        </a:solidFill>
                        <a:latin typeface="Calibri"/>
                        <a:ea typeface="Calibri"/>
                        <a:cs typeface="Calibri"/>
                        <a:sym typeface="Calibri"/>
                      </a:endParaRPr>
                    </a:p>
                  </a:txBody>
                  <a:tcPr marL="0" marR="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gridSpan="3">
                  <a:txBody>
                    <a:bodyPr/>
                    <a:lstStyle/>
                    <a:p>
                      <a:pPr marL="0" marR="0" lvl="0" indent="0" algn="ctr" rtl="0">
                        <a:lnSpc>
                          <a:spcPct val="115000"/>
                        </a:lnSpc>
                        <a:spcBef>
                          <a:spcPts val="0"/>
                        </a:spcBef>
                        <a:spcAft>
                          <a:spcPts val="0"/>
                        </a:spcAft>
                        <a:buNone/>
                      </a:pPr>
                      <a:r>
                        <a:rPr lang="en-ZA" sz="1300" b="1">
                          <a:solidFill>
                            <a:schemeClr val="dk1"/>
                          </a:solidFill>
                          <a:latin typeface="Arial"/>
                          <a:ea typeface="Arial"/>
                          <a:cs typeface="Arial"/>
                          <a:sym typeface="Arial"/>
                        </a:rPr>
                        <a:t>MTEF Period</a:t>
                      </a:r>
                      <a:endParaRPr sz="1300">
                        <a:solidFill>
                          <a:schemeClr val="dk1"/>
                        </a:solidFill>
                        <a:latin typeface="Calibri"/>
                        <a:ea typeface="Calibri"/>
                        <a:cs typeface="Calibri"/>
                        <a:sym typeface="Calibri"/>
                      </a:endParaRPr>
                    </a:p>
                  </a:txBody>
                  <a:tcPr marL="0" marR="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9092">
                <a:tc vMerge="1">
                  <a:txBody>
                    <a:bodyPr/>
                    <a:lstStyle/>
                    <a:p>
                      <a:endParaRPr lang="en-US"/>
                    </a:p>
                  </a:txBody>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2016/17</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2017/18</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2018/19</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2019/20</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2020/21</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2021/22</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2022/23</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17845">
                <a:tc gridSpan="8">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Outcome 6: High performing ethical organisation</a:t>
                      </a:r>
                      <a:endParaRPr sz="1300">
                        <a:solidFill>
                          <a:schemeClr val="dk1"/>
                        </a:solidFill>
                        <a:latin typeface="Calibri"/>
                        <a:ea typeface="Calibri"/>
                        <a:cs typeface="Calibri"/>
                        <a:sym typeface="Calibri"/>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17845">
                <a:tc gridSpan="8">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Sub Programme: Management</a:t>
                      </a:r>
                      <a:r>
                        <a:rPr lang="en-ZA"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56518">
                <a:tc>
                  <a:txBody>
                    <a:bodyPr/>
                    <a:lstStyle/>
                    <a:p>
                      <a:pPr marL="0" marR="0" lvl="0" indent="0" algn="l" rtl="0">
                        <a:lnSpc>
                          <a:spcPct val="115000"/>
                        </a:lnSpc>
                        <a:spcBef>
                          <a:spcPts val="0"/>
                        </a:spcBef>
                        <a:spcAft>
                          <a:spcPts val="0"/>
                        </a:spcAft>
                        <a:buNone/>
                      </a:pPr>
                      <a:r>
                        <a:rPr lang="en-ZA" sz="1300" dirty="0">
                          <a:solidFill>
                            <a:schemeClr val="dk1"/>
                          </a:solidFill>
                          <a:latin typeface="Arial"/>
                          <a:ea typeface="Arial"/>
                          <a:cs typeface="Arial"/>
                          <a:sym typeface="Arial"/>
                        </a:rPr>
                        <a:t>Number of ethics, fraud prevention and anti-corruption awareness workshops conducted.</a:t>
                      </a:r>
                      <a:endParaRPr sz="13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36830" marR="73025" lvl="0" indent="0" algn="l" rtl="0">
                        <a:lnSpc>
                          <a:spcPct val="115000"/>
                        </a:lnSpc>
                        <a:spcBef>
                          <a:spcPts val="0"/>
                        </a:spcBef>
                        <a:spcAft>
                          <a:spcPts val="0"/>
                        </a:spcAft>
                        <a:buNone/>
                      </a:pPr>
                      <a:r>
                        <a:rPr lang="en-ZA" sz="1300">
                          <a:solidFill>
                            <a:schemeClr val="dk1"/>
                          </a:solidFill>
                          <a:latin typeface="Arial"/>
                          <a:ea typeface="Arial"/>
                          <a:cs typeface="Arial"/>
                          <a:sym typeface="Arial"/>
                        </a:rPr>
                        <a:t>47</a:t>
                      </a:r>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32</a:t>
                      </a:r>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solidFill>
                            <a:schemeClr val="dk1"/>
                          </a:solidFill>
                          <a:latin typeface="Arial"/>
                          <a:ea typeface="Arial"/>
                          <a:cs typeface="Arial"/>
                          <a:sym typeface="Arial"/>
                        </a:rPr>
                        <a:t>31</a:t>
                      </a:r>
                      <a:endParaRPr dirty="0"/>
                    </a:p>
                  </a:txBody>
                  <a:tcPr marL="68575" marR="68575" marT="9525" marB="0">
                    <a:lnL w="9525" cap="flat" cmpd="sng">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Font typeface="Arial"/>
                        <a:buNone/>
                      </a:pPr>
                      <a:r>
                        <a:rPr lang="en-US" sz="1300" b="0" i="0" u="none" strike="noStrike" cap="none" dirty="0">
                          <a:solidFill>
                            <a:schemeClr val="dk1"/>
                          </a:solidFill>
                          <a:latin typeface="Arial"/>
                          <a:ea typeface="Arial"/>
                          <a:cs typeface="Arial"/>
                          <a:sym typeface="Arial"/>
                        </a:rPr>
                        <a:t>54</a:t>
                      </a:r>
                      <a:endParaRPr lang="en-ZA" sz="1300" b="0" i="0" u="none" strike="noStrike" cap="none" dirty="0">
                        <a:solidFill>
                          <a:schemeClr val="dk1"/>
                        </a:solidFill>
                        <a:latin typeface="Arial"/>
                        <a:ea typeface="Arial"/>
                        <a:cs typeface="Arial"/>
                        <a:sym typeface="Arial"/>
                      </a:endParaRPr>
                    </a:p>
                  </a:txBody>
                  <a:tcPr marL="68580" marR="68580"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30</a:t>
                      </a:r>
                      <a:endParaRPr sz="1300" b="1">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30</a:t>
                      </a:r>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30</a:t>
                      </a:r>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5"/>
                  </a:ext>
                </a:extLst>
              </a:tr>
              <a:tr h="440686">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Percentage of investigations completed for reported allegations</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215</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222</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solidFill>
                            <a:schemeClr val="dk1"/>
                          </a:solidFill>
                          <a:latin typeface="Arial"/>
                          <a:ea typeface="Arial"/>
                          <a:cs typeface="Arial"/>
                          <a:sym typeface="Arial"/>
                        </a:rPr>
                        <a:t>177</a:t>
                      </a:r>
                      <a:endParaRPr sz="13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Font typeface="Arial"/>
                        <a:buNone/>
                      </a:pPr>
                      <a:r>
                        <a:rPr lang="en-GB" sz="1300" b="0" i="0" u="none" strike="noStrike" cap="none">
                          <a:solidFill>
                            <a:schemeClr val="dk1"/>
                          </a:solidFill>
                          <a:latin typeface="Arial"/>
                          <a:ea typeface="Arial"/>
                          <a:cs typeface="Arial"/>
                          <a:sym typeface="Arial"/>
                        </a:rPr>
                        <a:t>254</a:t>
                      </a:r>
                      <a:endParaRPr lang="en-ZA" sz="1300" b="0" i="0" u="none" strike="noStrike" cap="none">
                        <a:solidFill>
                          <a:schemeClr val="dk1"/>
                        </a:solidFill>
                        <a:latin typeface="Arial"/>
                        <a:ea typeface="Arial"/>
                        <a:cs typeface="Arial"/>
                        <a:sym typeface="Arial"/>
                      </a:endParaRPr>
                    </a:p>
                  </a:txBody>
                  <a:tcPr marL="68580" marR="68580"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50%</a:t>
                      </a:r>
                      <a:endParaRPr sz="1300" b="1">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55%</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60%</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6"/>
                  </a:ext>
                </a:extLst>
              </a:tr>
              <a:tr h="440686">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Percentage of officials charged and found guilty for corrupt activities  </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36830" marR="73025" lvl="0" indent="0" algn="l" rtl="0">
                        <a:lnSpc>
                          <a:spcPct val="115000"/>
                        </a:lnSpc>
                        <a:spcBef>
                          <a:spcPts val="0"/>
                        </a:spcBef>
                        <a:spcAft>
                          <a:spcPts val="0"/>
                        </a:spcAft>
                        <a:buNone/>
                      </a:pPr>
                      <a:r>
                        <a:rPr lang="en-ZA" sz="1300">
                          <a:solidFill>
                            <a:schemeClr val="dk1"/>
                          </a:solidFill>
                          <a:latin typeface="Arial"/>
                          <a:ea typeface="Arial"/>
                          <a:cs typeface="Arial"/>
                          <a:sym typeface="Arial"/>
                        </a:rPr>
                        <a:t>93 %</a:t>
                      </a:r>
                      <a:endParaRPr sz="13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(37/40)</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96%</a:t>
                      </a:r>
                      <a:endParaRPr/>
                    </a:p>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(102/106)</a:t>
                      </a:r>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solidFill>
                            <a:schemeClr val="dk1"/>
                          </a:solidFill>
                          <a:latin typeface="Arial"/>
                          <a:ea typeface="Arial"/>
                          <a:cs typeface="Arial"/>
                          <a:sym typeface="Arial"/>
                        </a:rPr>
                        <a:t>97%</a:t>
                      </a:r>
                      <a:endParaRPr dirty="0"/>
                    </a:p>
                    <a:p>
                      <a:pPr marL="0" marR="0" lvl="0" indent="0" algn="l" rtl="0">
                        <a:lnSpc>
                          <a:spcPct val="115000"/>
                        </a:lnSpc>
                        <a:spcBef>
                          <a:spcPts val="0"/>
                        </a:spcBef>
                        <a:spcAft>
                          <a:spcPts val="0"/>
                        </a:spcAft>
                        <a:buNone/>
                      </a:pPr>
                      <a:r>
                        <a:rPr lang="en-ZA" sz="1300" dirty="0">
                          <a:solidFill>
                            <a:schemeClr val="dk1"/>
                          </a:solidFill>
                          <a:latin typeface="Arial"/>
                          <a:ea typeface="Arial"/>
                          <a:cs typeface="Arial"/>
                          <a:sym typeface="Arial"/>
                        </a:rPr>
                        <a:t>(31/32)</a:t>
                      </a:r>
                      <a:endParaRPr dirty="0"/>
                    </a:p>
                  </a:txBody>
                  <a:tcPr marL="68575" marR="68575" marT="9525" marB="0">
                    <a:lnL w="9525" cap="flat" cmpd="sng">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Font typeface="Arial"/>
                        <a:buNone/>
                      </a:pPr>
                      <a:r>
                        <a:rPr lang="en-GB" sz="1300" b="0" i="0" u="none" strike="noStrike" cap="none" dirty="0">
                          <a:solidFill>
                            <a:schemeClr val="dk1"/>
                          </a:solidFill>
                          <a:latin typeface="Arial"/>
                          <a:ea typeface="Arial"/>
                          <a:cs typeface="Arial"/>
                          <a:sym typeface="Arial"/>
                        </a:rPr>
                        <a:t>97%</a:t>
                      </a:r>
                      <a:endParaRPr lang="en-ZA" sz="13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Font typeface="Arial"/>
                        <a:buNone/>
                      </a:pPr>
                      <a:r>
                        <a:rPr lang="en-GB" sz="1300" b="0" i="0" u="none" strike="noStrike" cap="none" dirty="0">
                          <a:solidFill>
                            <a:schemeClr val="dk1"/>
                          </a:solidFill>
                          <a:latin typeface="Arial"/>
                          <a:ea typeface="Arial"/>
                          <a:cs typeface="Arial"/>
                          <a:sym typeface="Arial"/>
                        </a:rPr>
                        <a:t>(93/96)</a:t>
                      </a:r>
                      <a:endParaRPr lang="en-ZA" sz="1300" b="0" i="0" u="none" strike="noStrike" cap="none" dirty="0">
                        <a:solidFill>
                          <a:schemeClr val="dk1"/>
                        </a:solidFill>
                        <a:latin typeface="Arial"/>
                        <a:ea typeface="Arial"/>
                        <a:cs typeface="Arial"/>
                        <a:sym typeface="Arial"/>
                      </a:endParaRPr>
                    </a:p>
                  </a:txBody>
                  <a:tcPr marL="68580" marR="68580"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95%</a:t>
                      </a:r>
                      <a:endParaRPr sz="1300" b="1">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95%</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95%</a:t>
                      </a:r>
                      <a:endParaRPr/>
                    </a:p>
                    <a:p>
                      <a:pPr marL="0" marR="0" lvl="0" indent="0" algn="l" rtl="0">
                        <a:lnSpc>
                          <a:spcPct val="115000"/>
                        </a:lnSpc>
                        <a:spcBef>
                          <a:spcPts val="0"/>
                        </a:spcBef>
                        <a:spcAft>
                          <a:spcPts val="0"/>
                        </a:spcAft>
                        <a:buNone/>
                      </a:pP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7"/>
                  </a:ext>
                </a:extLst>
              </a:tr>
              <a:tr h="440686">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Number of COVID-19 awareness communique issued</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solidFill>
                            <a:schemeClr val="dk1"/>
                          </a:solidFill>
                          <a:latin typeface="Arial"/>
                          <a:ea typeface="Arial"/>
                          <a:cs typeface="Arial"/>
                          <a:sym typeface="Arial"/>
                        </a:rPr>
                        <a:t>-</a:t>
                      </a:r>
                      <a:endParaRPr sz="13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solidFill>
                            <a:schemeClr val="dk1"/>
                          </a:solidFill>
                          <a:latin typeface="Arial"/>
                          <a:ea typeface="Arial"/>
                          <a:cs typeface="Arial"/>
                          <a:sym typeface="Arial"/>
                        </a:rPr>
                        <a:t>-</a:t>
                      </a:r>
                      <a:endParaRPr sz="13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solidFill>
                            <a:schemeClr val="dk1"/>
                          </a:solidFill>
                          <a:latin typeface="Arial"/>
                          <a:ea typeface="Arial"/>
                          <a:cs typeface="Arial"/>
                          <a:sym typeface="Arial"/>
                        </a:rPr>
                        <a:t>-</a:t>
                      </a:r>
                      <a:endParaRPr sz="13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210</a:t>
                      </a:r>
                      <a:endParaRPr sz="1300" b="1">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150</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70</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8"/>
                  </a:ext>
                </a:extLst>
              </a:tr>
              <a:tr h="217845">
                <a:tc gridSpan="8">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Sub Programme: Human Resources</a:t>
                      </a:r>
                      <a:endParaRPr sz="1300" b="1">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780968">
                <a:tc>
                  <a:txBody>
                    <a:bodyPr/>
                    <a:lstStyle/>
                    <a:p>
                      <a:pPr marL="0" marR="0" lvl="0" indent="0" algn="l" rtl="0">
                        <a:lnSpc>
                          <a:spcPct val="115000"/>
                        </a:lnSpc>
                        <a:spcBef>
                          <a:spcPts val="0"/>
                        </a:spcBef>
                        <a:spcAft>
                          <a:spcPts val="0"/>
                        </a:spcAft>
                        <a:buNone/>
                      </a:pPr>
                      <a:r>
                        <a:rPr lang="en-ZA" sz="1300" dirty="0">
                          <a:solidFill>
                            <a:srgbClr val="000000"/>
                          </a:solidFill>
                          <a:latin typeface="Arial"/>
                          <a:ea typeface="Arial"/>
                          <a:cs typeface="Arial"/>
                          <a:sym typeface="Arial"/>
                        </a:rPr>
                        <a:t>Approved Integrated Human Resource Strategy </a:t>
                      </a:r>
                      <a:endParaRPr sz="1300" dirty="0">
                        <a:latin typeface="Calibri"/>
                        <a:ea typeface="Calibri"/>
                        <a:cs typeface="Calibri"/>
                        <a:sym typeface="Calibri"/>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rgbClr val="000000"/>
                          </a:solidFill>
                          <a:latin typeface="Arial"/>
                          <a:ea typeface="Arial"/>
                          <a:cs typeface="Arial"/>
                          <a:sym typeface="Arial"/>
                        </a:rPr>
                        <a:t>-</a:t>
                      </a:r>
                      <a:endParaRPr sz="1300">
                        <a:latin typeface="Calibri"/>
                        <a:ea typeface="Calibri"/>
                        <a:cs typeface="Calibri"/>
                        <a:sym typeface="Calibri"/>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rgbClr val="000000"/>
                          </a:solidFill>
                          <a:latin typeface="Arial"/>
                          <a:ea typeface="Arial"/>
                          <a:cs typeface="Arial"/>
                          <a:sym typeface="Arial"/>
                        </a:rPr>
                        <a:t>-</a:t>
                      </a:r>
                      <a:endParaRPr sz="1300">
                        <a:latin typeface="Calibri"/>
                        <a:ea typeface="Calibri"/>
                        <a:cs typeface="Calibri"/>
                        <a:sym typeface="Calibri"/>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solidFill>
                            <a:srgbClr val="000000"/>
                          </a:solidFill>
                          <a:latin typeface="Arial"/>
                          <a:ea typeface="Arial"/>
                          <a:cs typeface="Arial"/>
                          <a:sym typeface="Arial"/>
                        </a:rPr>
                        <a:t>-</a:t>
                      </a:r>
                      <a:endParaRPr sz="1300" dirty="0">
                        <a:latin typeface="Calibri"/>
                        <a:ea typeface="Calibri"/>
                        <a:cs typeface="Calibri"/>
                        <a:sym typeface="Calibri"/>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solidFill>
                            <a:srgbClr val="000000"/>
                          </a:solidFill>
                          <a:latin typeface="Arial"/>
                          <a:ea typeface="Arial"/>
                          <a:cs typeface="Arial"/>
                          <a:sym typeface="Arial"/>
                        </a:rPr>
                        <a:t>-</a:t>
                      </a:r>
                      <a:endParaRPr sz="1300" dirty="0">
                        <a:latin typeface="Calibri"/>
                        <a:ea typeface="Calibri"/>
                        <a:cs typeface="Calibri"/>
                        <a:sym typeface="Calibri"/>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b="1" dirty="0">
                          <a:solidFill>
                            <a:schemeClr val="dk1"/>
                          </a:solidFill>
                          <a:latin typeface="Arial"/>
                          <a:ea typeface="Arial"/>
                          <a:cs typeface="Arial"/>
                          <a:sym typeface="Arial"/>
                        </a:rPr>
                        <a:t>Approved Integrated Human Resource Strategy</a:t>
                      </a:r>
                      <a:endParaRPr sz="1300" b="1" dirty="0">
                        <a:solidFill>
                          <a:schemeClr val="dk1"/>
                        </a:solidFill>
                        <a:latin typeface="Calibri"/>
                        <a:ea typeface="Calibri"/>
                        <a:cs typeface="Calibri"/>
                        <a:sym typeface="Calibri"/>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300" dirty="0">
                          <a:latin typeface="Calibri"/>
                          <a:ea typeface="Calibri"/>
                          <a:cs typeface="Calibri"/>
                          <a:sym typeface="Calibri"/>
                        </a:rPr>
                        <a:t>-</a:t>
                      </a:r>
                      <a:endParaRPr sz="1300" dirty="0">
                        <a:latin typeface="Calibri"/>
                        <a:ea typeface="Calibri"/>
                        <a:cs typeface="Calibri"/>
                        <a:sym typeface="Calibri"/>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latin typeface="Calibri"/>
                          <a:ea typeface="Calibri"/>
                          <a:cs typeface="Calibri"/>
                          <a:sym typeface="Calibri"/>
                        </a:rPr>
                        <a:t>-</a:t>
                      </a:r>
                      <a:endParaRPr sz="1300" dirty="0">
                        <a:latin typeface="Calibri"/>
                        <a:ea typeface="Calibri"/>
                        <a:cs typeface="Calibri"/>
                        <a:sym typeface="Calibri"/>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872350">
                <a:tc>
                  <a:txBody>
                    <a:bodyPr/>
                    <a:lstStyle/>
                    <a:p>
                      <a:pPr marL="0" marR="0" lvl="0" indent="0" algn="l" rtl="0">
                        <a:lnSpc>
                          <a:spcPct val="115000"/>
                        </a:lnSpc>
                        <a:spcBef>
                          <a:spcPts val="0"/>
                        </a:spcBef>
                        <a:spcAft>
                          <a:spcPts val="0"/>
                        </a:spcAft>
                        <a:buNone/>
                      </a:pPr>
                      <a:r>
                        <a:rPr lang="en-US" sz="1300" b="0" i="0" u="none" strike="noStrike" cap="none" dirty="0">
                          <a:solidFill>
                            <a:srgbClr val="000000"/>
                          </a:solidFill>
                          <a:latin typeface="Arial"/>
                          <a:ea typeface="Arial"/>
                          <a:cs typeface="Arial"/>
                          <a:sym typeface="Calibri"/>
                        </a:rPr>
                        <a:t>Approved shift pattern system for correctional facilities</a:t>
                      </a:r>
                      <a:endParaRPr sz="1300" b="0" i="0" u="none" strike="noStrike" cap="none" dirty="0">
                        <a:solidFill>
                          <a:srgbClr val="000000"/>
                        </a:solidFill>
                        <a:latin typeface="Arial"/>
                        <a:ea typeface="Arial"/>
                        <a:cs typeface="Arial"/>
                        <a:sym typeface="Calibri"/>
                      </a:endParaRPr>
                    </a:p>
                  </a:txBody>
                  <a:tcPr marL="68575" marR="68575" marT="9525" marB="0">
                    <a:lnL w="9525" cap="flat" cmpd="sng">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latin typeface="Calibri"/>
                          <a:ea typeface="Calibri"/>
                          <a:cs typeface="Calibri"/>
                          <a:sym typeface="Calibri"/>
                        </a:rPr>
                        <a:t>-</a:t>
                      </a:r>
                      <a:endParaRPr sz="1300" dirty="0">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latin typeface="Calibri"/>
                          <a:ea typeface="Calibri"/>
                          <a:cs typeface="Calibri"/>
                          <a:sym typeface="Calibri"/>
                        </a:rPr>
                        <a:t>-</a:t>
                      </a:r>
                      <a:endParaRPr sz="1300" dirty="0">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latin typeface="Calibri"/>
                          <a:ea typeface="Calibri"/>
                          <a:cs typeface="Calibri"/>
                          <a:sym typeface="Calibri"/>
                        </a:rPr>
                        <a:t>-</a:t>
                      </a:r>
                      <a:endParaRPr sz="1300" dirty="0">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latin typeface="Calibri"/>
                          <a:ea typeface="Calibri"/>
                          <a:cs typeface="Calibri"/>
                          <a:sym typeface="Calibri"/>
                        </a:rPr>
                        <a:t>-</a:t>
                      </a:r>
                      <a:endParaRPr sz="1300" dirty="0">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300" b="1" i="0" u="none" strike="noStrike" cap="none" dirty="0">
                          <a:solidFill>
                            <a:schemeClr val="dk1"/>
                          </a:solidFill>
                          <a:latin typeface="Arial"/>
                          <a:ea typeface="Arial"/>
                          <a:cs typeface="Arial"/>
                          <a:sym typeface="Calibri"/>
                        </a:rPr>
                        <a:t>Shift pattern system for correctional facilities approved</a:t>
                      </a:r>
                      <a:endParaRPr sz="1300" b="1" i="0" u="none" strike="noStrike" cap="none" dirty="0">
                        <a:solidFill>
                          <a:schemeClr val="dk1"/>
                        </a:solidFill>
                        <a:latin typeface="Arial"/>
                        <a:ea typeface="Arial"/>
                        <a:cs typeface="Arial"/>
                        <a:sym typeface="Calibri"/>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300" dirty="0">
                          <a:latin typeface="Calibri"/>
                          <a:ea typeface="Calibri"/>
                          <a:cs typeface="Calibri"/>
                          <a:sym typeface="Calibri"/>
                        </a:rPr>
                        <a:t>-</a:t>
                      </a:r>
                      <a:endParaRPr sz="1300" dirty="0">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latin typeface="Calibri"/>
                          <a:ea typeface="Calibri"/>
                          <a:cs typeface="Calibri"/>
                          <a:sym typeface="Calibri"/>
                        </a:rPr>
                        <a:t>-</a:t>
                      </a:r>
                      <a:endParaRPr sz="1300" dirty="0">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bl>
          </a:graphicData>
        </a:graphic>
      </p:graphicFrame>
      <p:sp>
        <p:nvSpPr>
          <p:cNvPr id="835" name="Google Shape;835;p60"/>
          <p:cNvSpPr/>
          <p:nvPr/>
        </p:nvSpPr>
        <p:spPr>
          <a:xfrm rot="-5400000">
            <a:off x="5543170" y="812418"/>
            <a:ext cx="504000" cy="11590340"/>
          </a:xfrm>
          <a:prstGeom prst="rect">
            <a:avLst/>
          </a:prstGeom>
          <a:gradFill>
            <a:gsLst>
              <a:gs pos="0">
                <a:srgbClr val="F4B081"/>
              </a:gs>
              <a:gs pos="100000">
                <a:srgbClr val="C55A11"/>
              </a:gs>
            </a:gsLst>
            <a:lin ang="0" scaled="0"/>
          </a:gradFill>
          <a:ln>
            <a:noFill/>
          </a:ln>
        </p:spPr>
        <p:txBody>
          <a:bodyPr spcFirstLastPara="1" wrap="square" lIns="91425" tIns="91425" rIns="91425" bIns="91425" anchor="ctr" anchorCtr="0">
            <a:noAutofit/>
          </a:bodyPr>
          <a:lstStyle/>
          <a:p>
            <a:endParaRPr/>
          </a:p>
        </p:txBody>
      </p:sp>
      <p:sp>
        <p:nvSpPr>
          <p:cNvPr id="836" name="Google Shape;836;p60"/>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algn="ctr"/>
            <a:r>
              <a:rPr lang="en-ZA" sz="1800">
                <a:solidFill>
                  <a:srgbClr val="FFFFFF"/>
                </a:solidFill>
                <a:latin typeface="Calibri"/>
                <a:ea typeface="Calibri"/>
                <a:cs typeface="Calibri"/>
                <a:sym typeface="Calibri"/>
              </a:rPr>
              <a:t>Department of Correctional Services </a:t>
            </a:r>
            <a:r>
              <a:rPr lang="en-ZA" sz="1800">
                <a:solidFill>
                  <a:srgbClr val="FFFFFF"/>
                </a:solidFill>
                <a:latin typeface="Times New Roman"/>
                <a:ea typeface="Times New Roman"/>
                <a:cs typeface="Times New Roman"/>
                <a:sym typeface="Times New Roman"/>
              </a:rPr>
              <a:t>▐ </a:t>
            </a:r>
            <a:r>
              <a:rPr lang="en-ZA" sz="1800">
                <a:solidFill>
                  <a:srgbClr val="FFFFFF"/>
                </a:solidFill>
                <a:latin typeface="Calibri"/>
                <a:ea typeface="Calibri"/>
                <a:cs typeface="Calibri"/>
                <a:sym typeface="Calibri"/>
              </a:rPr>
              <a:t>2020-21 Revised Annual Performance Plan</a:t>
            </a:r>
            <a:endParaRPr/>
          </a:p>
        </p:txBody>
      </p:sp>
      <p:sp>
        <p:nvSpPr>
          <p:cNvPr id="837" name="Google Shape;837;p60"/>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52</a:t>
            </a:fld>
            <a:endParaRPr sz="1500" b="1"/>
          </a:p>
        </p:txBody>
      </p:sp>
    </p:spTree>
    <p:extLst>
      <p:ext uri="{BB962C8B-B14F-4D97-AF65-F5344CB8AC3E}">
        <p14:creationId xmlns:p14="http://schemas.microsoft.com/office/powerpoint/2010/main" val="10679334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61"/>
          <p:cNvSpPr/>
          <p:nvPr/>
        </p:nvSpPr>
        <p:spPr>
          <a:xfrm rot="-5400000">
            <a:off x="5328629" y="-5346654"/>
            <a:ext cx="921297" cy="11590339"/>
          </a:xfrm>
          <a:prstGeom prst="rect">
            <a:avLst/>
          </a:prstGeom>
          <a:gradFill>
            <a:gsLst>
              <a:gs pos="0">
                <a:srgbClr val="FBE4D4"/>
              </a:gs>
              <a:gs pos="12000">
                <a:srgbClr val="F7CAAC"/>
              </a:gs>
              <a:gs pos="30000">
                <a:srgbClr val="F4B081"/>
              </a:gs>
              <a:gs pos="45000">
                <a:srgbClr val="F7CAAC"/>
              </a:gs>
              <a:gs pos="77000">
                <a:srgbClr val="F4B081"/>
              </a:gs>
              <a:gs pos="100000">
                <a:srgbClr val="FBE4D4"/>
              </a:gs>
            </a:gsLst>
            <a:lin ang="0" scaled="0"/>
          </a:gradFill>
          <a:ln>
            <a:noFill/>
          </a:ln>
        </p:spPr>
        <p:txBody>
          <a:bodyPr spcFirstLastPara="1" wrap="square" lIns="91425" tIns="91425" rIns="91425" bIns="91425" anchor="ctr" anchorCtr="0">
            <a:noAutofit/>
          </a:bodyPr>
          <a:lstStyle/>
          <a:p>
            <a:endParaRPr/>
          </a:p>
        </p:txBody>
      </p:sp>
      <p:sp>
        <p:nvSpPr>
          <p:cNvPr id="843" name="Google Shape;843;p61"/>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endParaRPr sz="1800">
              <a:latin typeface="Calibri"/>
              <a:ea typeface="Calibri"/>
              <a:cs typeface="Calibri"/>
              <a:sym typeface="Calibri"/>
            </a:endParaRPr>
          </a:p>
        </p:txBody>
      </p:sp>
      <p:sp>
        <p:nvSpPr>
          <p:cNvPr id="844" name="Google Shape;844;p61"/>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fld id="{00000000-1234-1234-1234-123412341234}" type="slidenum">
              <a:rPr lang="en-ZA" sz="1200">
                <a:solidFill>
                  <a:srgbClr val="888888"/>
                </a:solidFill>
                <a:latin typeface="Calibri"/>
                <a:ea typeface="Calibri"/>
                <a:cs typeface="Calibri"/>
                <a:sym typeface="Calibri"/>
              </a:rPr>
              <a:pPr/>
              <a:t>53</a:t>
            </a:fld>
            <a:endParaRPr sz="1200">
              <a:solidFill>
                <a:srgbClr val="888888"/>
              </a:solidFill>
              <a:latin typeface="Calibri"/>
              <a:ea typeface="Calibri"/>
              <a:cs typeface="Calibri"/>
              <a:sym typeface="Calibri"/>
            </a:endParaRPr>
          </a:p>
        </p:txBody>
      </p:sp>
      <p:sp>
        <p:nvSpPr>
          <p:cNvPr id="845" name="Google Shape;845;p61"/>
          <p:cNvSpPr txBox="1">
            <a:spLocks noGrp="1"/>
          </p:cNvSpPr>
          <p:nvPr>
            <p:ph type="title"/>
          </p:nvPr>
        </p:nvSpPr>
        <p:spPr>
          <a:xfrm>
            <a:off x="440225" y="334436"/>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PROGRAMME 1: ADMINISTRATION</a:t>
            </a:r>
            <a:endParaRPr>
              <a:solidFill>
                <a:srgbClr val="000000"/>
              </a:solidFill>
            </a:endParaRPr>
          </a:p>
        </p:txBody>
      </p:sp>
      <p:graphicFrame>
        <p:nvGraphicFramePr>
          <p:cNvPr id="846" name="Google Shape;846;p61"/>
          <p:cNvGraphicFramePr/>
          <p:nvPr>
            <p:extLst>
              <p:ext uri="{D42A27DB-BD31-4B8C-83A1-F6EECF244321}">
                <p14:modId xmlns:p14="http://schemas.microsoft.com/office/powerpoint/2010/main" val="1503569265"/>
              </p:ext>
            </p:extLst>
          </p:nvPr>
        </p:nvGraphicFramePr>
        <p:xfrm>
          <a:off x="178546" y="979228"/>
          <a:ext cx="11233250" cy="5493595"/>
        </p:xfrm>
        <a:graphic>
          <a:graphicData uri="http://schemas.openxmlformats.org/drawingml/2006/table">
            <a:tbl>
              <a:tblPr>
                <a:noFill/>
                <a:tableStyleId>{8E919301-2E72-4D5A-B58F-DB89C8E7FD26}</a:tableStyleId>
              </a:tblPr>
              <a:tblGrid>
                <a:gridCol w="2880325">
                  <a:extLst>
                    <a:ext uri="{9D8B030D-6E8A-4147-A177-3AD203B41FA5}">
                      <a16:colId xmlns:a16="http://schemas.microsoft.com/office/drawing/2014/main" val="20000"/>
                    </a:ext>
                  </a:extLst>
                </a:gridCol>
                <a:gridCol w="1152125">
                  <a:extLst>
                    <a:ext uri="{9D8B030D-6E8A-4147-A177-3AD203B41FA5}">
                      <a16:colId xmlns:a16="http://schemas.microsoft.com/office/drawing/2014/main" val="20001"/>
                    </a:ext>
                  </a:extLst>
                </a:gridCol>
                <a:gridCol w="1152125">
                  <a:extLst>
                    <a:ext uri="{9D8B030D-6E8A-4147-A177-3AD203B41FA5}">
                      <a16:colId xmlns:a16="http://schemas.microsoft.com/office/drawing/2014/main" val="20002"/>
                    </a:ext>
                  </a:extLst>
                </a:gridCol>
                <a:gridCol w="1152125">
                  <a:extLst>
                    <a:ext uri="{9D8B030D-6E8A-4147-A177-3AD203B41FA5}">
                      <a16:colId xmlns:a16="http://schemas.microsoft.com/office/drawing/2014/main" val="20003"/>
                    </a:ext>
                  </a:extLst>
                </a:gridCol>
                <a:gridCol w="1368150">
                  <a:extLst>
                    <a:ext uri="{9D8B030D-6E8A-4147-A177-3AD203B41FA5}">
                      <a16:colId xmlns:a16="http://schemas.microsoft.com/office/drawing/2014/main" val="20004"/>
                    </a:ext>
                  </a:extLst>
                </a:gridCol>
                <a:gridCol w="1296150">
                  <a:extLst>
                    <a:ext uri="{9D8B030D-6E8A-4147-A177-3AD203B41FA5}">
                      <a16:colId xmlns:a16="http://schemas.microsoft.com/office/drawing/2014/main" val="20005"/>
                    </a:ext>
                  </a:extLst>
                </a:gridCol>
                <a:gridCol w="1102650">
                  <a:extLst>
                    <a:ext uri="{9D8B030D-6E8A-4147-A177-3AD203B41FA5}">
                      <a16:colId xmlns:a16="http://schemas.microsoft.com/office/drawing/2014/main" val="20006"/>
                    </a:ext>
                  </a:extLst>
                </a:gridCol>
                <a:gridCol w="1129600">
                  <a:extLst>
                    <a:ext uri="{9D8B030D-6E8A-4147-A177-3AD203B41FA5}">
                      <a16:colId xmlns:a16="http://schemas.microsoft.com/office/drawing/2014/main" val="20007"/>
                    </a:ext>
                  </a:extLst>
                </a:gridCol>
              </a:tblGrid>
              <a:tr h="240984">
                <a:tc row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Output Indicator</a:t>
                      </a:r>
                      <a:endParaRPr sz="1300" dirty="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gridSpan="7">
                  <a:txBody>
                    <a:bodyPr/>
                    <a:lstStyle/>
                    <a:p>
                      <a:pPr marL="0" marR="0" lvl="0" indent="0" algn="ctr" rtl="0">
                        <a:lnSpc>
                          <a:spcPct val="115000"/>
                        </a:lnSpc>
                        <a:spcBef>
                          <a:spcPts val="0"/>
                        </a:spcBef>
                        <a:spcAft>
                          <a:spcPts val="0"/>
                        </a:spcAft>
                        <a:buNone/>
                      </a:pPr>
                      <a:r>
                        <a:rPr lang="en-ZA" sz="1400" b="1" dirty="0">
                          <a:solidFill>
                            <a:schemeClr val="dk1"/>
                          </a:solidFill>
                          <a:latin typeface="Arial"/>
                          <a:ea typeface="Arial"/>
                          <a:cs typeface="Arial"/>
                          <a:sym typeface="Arial"/>
                        </a:rPr>
                        <a:t>Annual Targets</a:t>
                      </a:r>
                      <a:endParaRPr sz="1400" dirty="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3698">
                <a:tc v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Audited/ Actual Performance</a:t>
                      </a:r>
                      <a:endParaRPr sz="130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Estimated Performance</a:t>
                      </a:r>
                      <a:endParaRPr sz="1300" dirty="0">
                        <a:solidFill>
                          <a:schemeClr val="dk1"/>
                        </a:solidFill>
                        <a:latin typeface="Calibri"/>
                        <a:ea typeface="Calibri"/>
                        <a:cs typeface="Calibri"/>
                        <a:sym typeface="Calibri"/>
                      </a:endParaRPr>
                    </a:p>
                  </a:txBody>
                  <a:tcPr marL="0" marR="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gridSpan="3">
                  <a:txBody>
                    <a:bodyPr/>
                    <a:lstStyle/>
                    <a:p>
                      <a:pPr marL="0" marR="0" lvl="0" indent="0" algn="ctr" rtl="0">
                        <a:lnSpc>
                          <a:spcPct val="115000"/>
                        </a:lnSpc>
                        <a:spcBef>
                          <a:spcPts val="0"/>
                        </a:spcBef>
                        <a:spcAft>
                          <a:spcPts val="0"/>
                        </a:spcAft>
                        <a:buNone/>
                      </a:pPr>
                      <a:r>
                        <a:rPr lang="en-ZA" sz="1300" b="1">
                          <a:solidFill>
                            <a:schemeClr val="dk1"/>
                          </a:solidFill>
                          <a:latin typeface="Arial"/>
                          <a:ea typeface="Arial"/>
                          <a:cs typeface="Arial"/>
                          <a:sym typeface="Arial"/>
                        </a:rPr>
                        <a:t>MTEF Period</a:t>
                      </a:r>
                      <a:endParaRPr sz="1300">
                        <a:solidFill>
                          <a:schemeClr val="dk1"/>
                        </a:solidFill>
                        <a:latin typeface="Calibri"/>
                        <a:ea typeface="Calibri"/>
                        <a:cs typeface="Calibri"/>
                        <a:sym typeface="Calibri"/>
                      </a:endParaRPr>
                    </a:p>
                  </a:txBody>
                  <a:tcPr marL="0" marR="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5780">
                <a:tc vMerge="1">
                  <a:txBody>
                    <a:bodyPr/>
                    <a:lstStyle/>
                    <a:p>
                      <a:endParaRPr lang="en-US"/>
                    </a:p>
                  </a:txBody>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2016/17</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2017/18</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2018/19</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2019/20</a:t>
                      </a:r>
                      <a:endParaRPr sz="1100" dirty="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2020/21</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2021/22</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2022/23</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542253">
                <a:tc>
                  <a:txBody>
                    <a:bodyPr/>
                    <a:lstStyle/>
                    <a:p>
                      <a:pPr marL="0" marR="0" lvl="0" indent="0" algn="l" rtl="0">
                        <a:lnSpc>
                          <a:spcPct val="115000"/>
                        </a:lnSpc>
                        <a:spcBef>
                          <a:spcPts val="0"/>
                        </a:spcBef>
                        <a:spcAft>
                          <a:spcPts val="0"/>
                        </a:spcAft>
                        <a:buNone/>
                      </a:pPr>
                      <a:r>
                        <a:rPr lang="en-ZA" sz="1300" dirty="0">
                          <a:latin typeface="Arial"/>
                          <a:ea typeface="Arial"/>
                          <a:cs typeface="Arial"/>
                          <a:sym typeface="Arial"/>
                        </a:rPr>
                        <a:t>Percentage of youth employed within the Department </a:t>
                      </a:r>
                      <a:endParaRPr sz="1300" dirty="0">
                        <a:latin typeface="Calibri"/>
                        <a:ea typeface="Calibri"/>
                        <a:cs typeface="Calibri"/>
                        <a:sym typeface="Calibri"/>
                      </a:endParaRPr>
                    </a:p>
                  </a:txBody>
                  <a:tcPr marL="68575" marR="68575" marT="9525" marB="0">
                    <a:lnL w="9525" cap="flat" cmpd="sng">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latin typeface="Arial"/>
                          <a:ea typeface="Arial"/>
                          <a:cs typeface="Arial"/>
                          <a:sym typeface="Arial"/>
                        </a:rPr>
                        <a:t>147</a:t>
                      </a:r>
                      <a:endParaRPr sz="1300" dirty="0">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latin typeface="Arial"/>
                          <a:ea typeface="Arial"/>
                          <a:cs typeface="Arial"/>
                          <a:sym typeface="Arial"/>
                        </a:rPr>
                        <a:t>912</a:t>
                      </a:r>
                      <a:endParaRPr sz="1300">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latin typeface="Arial"/>
                          <a:ea typeface="Arial"/>
                          <a:cs typeface="Arial"/>
                          <a:sym typeface="Arial"/>
                        </a:rPr>
                        <a:t>149</a:t>
                      </a:r>
                      <a:endParaRPr sz="1300" dirty="0">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latin typeface="Arial"/>
                          <a:ea typeface="Arial"/>
                          <a:cs typeface="Arial"/>
                          <a:sym typeface="Arial"/>
                        </a:rPr>
                        <a:t>195</a:t>
                      </a:r>
                      <a:endParaRPr sz="1300" dirty="0">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b="1" dirty="0">
                          <a:solidFill>
                            <a:schemeClr val="dk1"/>
                          </a:solidFill>
                          <a:latin typeface="Arial"/>
                          <a:ea typeface="Arial"/>
                          <a:cs typeface="Arial"/>
                          <a:sym typeface="Arial"/>
                        </a:rPr>
                        <a:t>20%</a:t>
                      </a:r>
                      <a:endParaRPr sz="1300" b="1"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ZA" sz="1300" b="1" dirty="0">
                          <a:solidFill>
                            <a:schemeClr val="dk1"/>
                          </a:solidFill>
                          <a:latin typeface="Arial"/>
                          <a:ea typeface="Arial"/>
                          <a:cs typeface="Arial"/>
                          <a:sym typeface="Arial"/>
                        </a:rPr>
                        <a:t> </a:t>
                      </a:r>
                      <a:endParaRPr sz="1300" b="1" dirty="0">
                        <a:solidFill>
                          <a:schemeClr val="dk1"/>
                        </a:solidFill>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300" dirty="0">
                          <a:latin typeface="Arial"/>
                          <a:ea typeface="Arial"/>
                          <a:cs typeface="Arial"/>
                          <a:sym typeface="Arial"/>
                        </a:rPr>
                        <a:t>30%</a:t>
                      </a:r>
                      <a:endParaRPr sz="1300" dirty="0">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latin typeface="Arial"/>
                          <a:ea typeface="Arial"/>
                          <a:cs typeface="Arial"/>
                          <a:sym typeface="Arial"/>
                        </a:rPr>
                        <a:t>40%</a:t>
                      </a:r>
                      <a:endParaRPr sz="1300" dirty="0">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extLst>
                  <a:ext uri="{0D108BD9-81ED-4DB2-BD59-A6C34878D82A}">
                    <a16:rowId xmlns:a16="http://schemas.microsoft.com/office/drawing/2014/main" val="10003"/>
                  </a:ext>
                </a:extLst>
              </a:tr>
              <a:tr h="1828800">
                <a:tc>
                  <a:txBody>
                    <a:bodyPr/>
                    <a:lstStyle/>
                    <a:p>
                      <a:pPr marL="0" marR="0" lvl="0" indent="0" algn="l" rtl="0">
                        <a:lnSpc>
                          <a:spcPct val="115000"/>
                        </a:lnSpc>
                        <a:spcBef>
                          <a:spcPts val="0"/>
                        </a:spcBef>
                        <a:spcAft>
                          <a:spcPts val="0"/>
                        </a:spcAft>
                        <a:buNone/>
                      </a:pPr>
                      <a:r>
                        <a:rPr lang="en-ZA" sz="1300" b="0" i="0" u="none" strike="noStrike" cap="none" dirty="0">
                          <a:solidFill>
                            <a:srgbClr val="000000"/>
                          </a:solidFill>
                          <a:latin typeface="Arial"/>
                          <a:ea typeface="Arial"/>
                          <a:cs typeface="Arial"/>
                          <a:sym typeface="Arial"/>
                        </a:rPr>
                        <a:t>Percentage compliance to the EE plan in the  filling of positions</a:t>
                      </a:r>
                      <a:endParaRPr sz="1300" b="0" i="0" u="none" strike="noStrike" cap="none" dirty="0">
                        <a:solidFill>
                          <a:srgbClr val="000000"/>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SMS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M 60%</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F  40 %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MMS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M 54%</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F  46%</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PWDs 0.71%</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SMS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M 49%</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F  41 %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MMS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M 57%</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F  43%</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PWDs 0.75%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 </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SMS </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M 57%</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F  43 % </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MMS </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M 53%</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F  47%</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PWDs 0.77% </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a:lnSpc>
                          <a:spcPct val="115000"/>
                        </a:lnSpc>
                        <a:spcAft>
                          <a:spcPts val="0"/>
                        </a:spcAft>
                      </a:pPr>
                      <a:r>
                        <a:rPr lang="en-GB" sz="1200" dirty="0">
                          <a:solidFill>
                            <a:srgbClr val="000000"/>
                          </a:solidFill>
                          <a:effectLst/>
                          <a:latin typeface="Arial"/>
                          <a:ea typeface="Times New Roman"/>
                          <a:cs typeface="Times New Roman"/>
                        </a:rPr>
                        <a:t>SMS </a:t>
                      </a:r>
                      <a:endParaRPr lang="en-ZA" sz="1600" dirty="0">
                        <a:effectLst/>
                        <a:latin typeface="Calibri"/>
                        <a:ea typeface="Calibri"/>
                        <a:cs typeface="Times New Roman"/>
                      </a:endParaRPr>
                    </a:p>
                    <a:p>
                      <a:pPr>
                        <a:lnSpc>
                          <a:spcPct val="115000"/>
                        </a:lnSpc>
                        <a:spcAft>
                          <a:spcPts val="0"/>
                        </a:spcAft>
                      </a:pPr>
                      <a:r>
                        <a:rPr lang="en-GB" sz="1200" dirty="0">
                          <a:solidFill>
                            <a:srgbClr val="000000"/>
                          </a:solidFill>
                          <a:effectLst/>
                          <a:latin typeface="Arial"/>
                          <a:ea typeface="Times New Roman"/>
                          <a:cs typeface="Times New Roman"/>
                        </a:rPr>
                        <a:t>M = 56%</a:t>
                      </a:r>
                      <a:endParaRPr lang="en-ZA" sz="1600" dirty="0">
                        <a:effectLst/>
                        <a:latin typeface="Calibri"/>
                        <a:ea typeface="Calibri"/>
                        <a:cs typeface="Times New Roman"/>
                      </a:endParaRPr>
                    </a:p>
                    <a:p>
                      <a:pPr>
                        <a:lnSpc>
                          <a:spcPct val="115000"/>
                        </a:lnSpc>
                        <a:spcAft>
                          <a:spcPts val="0"/>
                        </a:spcAft>
                      </a:pPr>
                      <a:r>
                        <a:rPr lang="en-GB" sz="1200" dirty="0">
                          <a:solidFill>
                            <a:srgbClr val="000000"/>
                          </a:solidFill>
                          <a:effectLst/>
                          <a:latin typeface="Arial"/>
                          <a:ea typeface="Times New Roman"/>
                          <a:cs typeface="Times New Roman"/>
                        </a:rPr>
                        <a:t>F = 44 % </a:t>
                      </a:r>
                      <a:endParaRPr lang="en-ZA" sz="1600" dirty="0">
                        <a:effectLst/>
                        <a:latin typeface="Calibri"/>
                        <a:ea typeface="Calibri"/>
                        <a:cs typeface="Times New Roman"/>
                      </a:endParaRPr>
                    </a:p>
                    <a:p>
                      <a:pPr>
                        <a:lnSpc>
                          <a:spcPct val="115000"/>
                        </a:lnSpc>
                        <a:spcAft>
                          <a:spcPts val="0"/>
                        </a:spcAft>
                      </a:pPr>
                      <a:r>
                        <a:rPr lang="en-GB" sz="1200" dirty="0">
                          <a:solidFill>
                            <a:srgbClr val="000000"/>
                          </a:solidFill>
                          <a:effectLst/>
                          <a:latin typeface="Arial"/>
                          <a:ea typeface="Times New Roman"/>
                          <a:cs typeface="Times New Roman"/>
                        </a:rPr>
                        <a:t> MMS </a:t>
                      </a:r>
                      <a:endParaRPr lang="en-ZA" sz="1600" dirty="0">
                        <a:effectLst/>
                        <a:latin typeface="Calibri"/>
                        <a:ea typeface="Calibri"/>
                        <a:cs typeface="Times New Roman"/>
                      </a:endParaRPr>
                    </a:p>
                    <a:p>
                      <a:pPr>
                        <a:lnSpc>
                          <a:spcPct val="115000"/>
                        </a:lnSpc>
                        <a:spcAft>
                          <a:spcPts val="0"/>
                        </a:spcAft>
                      </a:pPr>
                      <a:r>
                        <a:rPr lang="en-GB" sz="1200" dirty="0">
                          <a:solidFill>
                            <a:srgbClr val="000000"/>
                          </a:solidFill>
                          <a:effectLst/>
                          <a:latin typeface="Arial"/>
                          <a:ea typeface="Times New Roman"/>
                          <a:cs typeface="Times New Roman"/>
                        </a:rPr>
                        <a:t>M = 50%</a:t>
                      </a:r>
                      <a:endParaRPr lang="en-ZA" sz="1600" dirty="0">
                        <a:effectLst/>
                        <a:latin typeface="Calibri"/>
                        <a:ea typeface="Calibri"/>
                        <a:cs typeface="Times New Roman"/>
                      </a:endParaRPr>
                    </a:p>
                    <a:p>
                      <a:pPr>
                        <a:lnSpc>
                          <a:spcPct val="115000"/>
                        </a:lnSpc>
                        <a:spcAft>
                          <a:spcPts val="0"/>
                        </a:spcAft>
                      </a:pPr>
                      <a:r>
                        <a:rPr lang="en-GB" sz="1200" dirty="0">
                          <a:solidFill>
                            <a:srgbClr val="000000"/>
                          </a:solidFill>
                          <a:effectLst/>
                          <a:latin typeface="Arial"/>
                          <a:ea typeface="Times New Roman"/>
                          <a:cs typeface="Times New Roman"/>
                        </a:rPr>
                        <a:t>F = 50%</a:t>
                      </a:r>
                      <a:endParaRPr lang="en-ZA" sz="1600" dirty="0">
                        <a:effectLst/>
                        <a:latin typeface="Calibri"/>
                        <a:ea typeface="Calibri"/>
                        <a:cs typeface="Times New Roman"/>
                      </a:endParaRPr>
                    </a:p>
                    <a:p>
                      <a:pPr>
                        <a:lnSpc>
                          <a:spcPct val="115000"/>
                        </a:lnSpc>
                        <a:spcAft>
                          <a:spcPts val="0"/>
                        </a:spcAft>
                      </a:pPr>
                      <a:r>
                        <a:rPr lang="en-GB" sz="1200" dirty="0">
                          <a:solidFill>
                            <a:srgbClr val="000000"/>
                          </a:solidFill>
                          <a:effectLst/>
                          <a:latin typeface="Arial"/>
                          <a:ea typeface="Times New Roman"/>
                          <a:cs typeface="Times New Roman"/>
                        </a:rPr>
                        <a:t> </a:t>
                      </a:r>
                      <a:endParaRPr lang="en-ZA" sz="1600" dirty="0">
                        <a:effectLst/>
                        <a:latin typeface="Calibri"/>
                        <a:ea typeface="Calibri"/>
                        <a:cs typeface="Times New Roman"/>
                      </a:endParaRPr>
                    </a:p>
                    <a:p>
                      <a:r>
                        <a:rPr lang="en-GB" sz="1200" dirty="0">
                          <a:solidFill>
                            <a:srgbClr val="000000"/>
                          </a:solidFill>
                          <a:effectLst/>
                          <a:latin typeface="Arial"/>
                          <a:ea typeface="Times New Roman"/>
                        </a:rPr>
                        <a:t>PWDs 0.77%</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SMS</a:t>
                      </a:r>
                      <a:endParaRPr dirty="0"/>
                    </a:p>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M50% </a:t>
                      </a:r>
                      <a:endParaRPr dirty="0"/>
                    </a:p>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F50% </a:t>
                      </a:r>
                      <a:endParaRPr dirty="0"/>
                    </a:p>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MMS</a:t>
                      </a:r>
                      <a:endParaRPr dirty="0"/>
                    </a:p>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M50% </a:t>
                      </a:r>
                      <a:endParaRPr dirty="0"/>
                    </a:p>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F50% </a:t>
                      </a:r>
                      <a:endParaRPr dirty="0"/>
                    </a:p>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 </a:t>
                      </a:r>
                      <a:endParaRPr dirty="0"/>
                    </a:p>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PWDs 2% </a:t>
                      </a:r>
                      <a:endParaRPr dirty="0"/>
                    </a:p>
                    <a:p>
                      <a:pPr marL="0" marR="0" lvl="0" indent="0" algn="l" rtl="0">
                        <a:lnSpc>
                          <a:spcPct val="115000"/>
                        </a:lnSpc>
                        <a:spcBef>
                          <a:spcPts val="0"/>
                        </a:spcBef>
                        <a:spcAft>
                          <a:spcPts val="0"/>
                        </a:spcAft>
                        <a:buNone/>
                      </a:pPr>
                      <a:endParaRPr sz="1200" b="1"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SMS</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M50%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F50%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MMS</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M50%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F50%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 </a:t>
                      </a:r>
                      <a:endParaRPr sz="1200" dirty="0">
                        <a:solidFill>
                          <a:schemeClr val="dk1"/>
                        </a:solidFill>
                        <a:latin typeface="Arial"/>
                        <a:ea typeface="Arial"/>
                        <a:cs typeface="Arial"/>
                        <a:sym typeface="Arial"/>
                      </a:endParaRPr>
                    </a:p>
                    <a:p>
                      <a:pPr marL="0" marR="0" lvl="0" indent="0" algn="l" rtl="0">
                        <a:spcBef>
                          <a:spcPts val="0"/>
                        </a:spcBef>
                        <a:spcAft>
                          <a:spcPts val="0"/>
                        </a:spcAft>
                        <a:buNone/>
                      </a:pPr>
                      <a:r>
                        <a:rPr lang="en-ZA" sz="1200" dirty="0">
                          <a:solidFill>
                            <a:schemeClr val="dk1"/>
                          </a:solidFill>
                          <a:latin typeface="Arial"/>
                          <a:ea typeface="Arial"/>
                          <a:cs typeface="Arial"/>
                          <a:sym typeface="Arial"/>
                        </a:rPr>
                        <a:t>PWDs 2% </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SMS</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M50%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F50%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MMS</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M50%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F50%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 </a:t>
                      </a:r>
                      <a:endParaRPr sz="1200" dirty="0">
                        <a:solidFill>
                          <a:schemeClr val="dk1"/>
                        </a:solidFill>
                        <a:latin typeface="Arial"/>
                        <a:ea typeface="Arial"/>
                        <a:cs typeface="Arial"/>
                        <a:sym typeface="Arial"/>
                      </a:endParaRPr>
                    </a:p>
                    <a:p>
                      <a:pPr marL="0" marR="0" lvl="0" indent="0" algn="l" rtl="0">
                        <a:spcBef>
                          <a:spcPts val="0"/>
                        </a:spcBef>
                        <a:spcAft>
                          <a:spcPts val="0"/>
                        </a:spcAft>
                        <a:buNone/>
                      </a:pPr>
                      <a:r>
                        <a:rPr lang="en-ZA" sz="1200" dirty="0">
                          <a:solidFill>
                            <a:schemeClr val="dk1"/>
                          </a:solidFill>
                          <a:latin typeface="Arial"/>
                          <a:ea typeface="Arial"/>
                          <a:cs typeface="Arial"/>
                          <a:sym typeface="Arial"/>
                        </a:rPr>
                        <a:t>PWDs 2% </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4"/>
                  </a:ext>
                </a:extLst>
              </a:tr>
              <a:tr h="463269">
                <a:tc>
                  <a:txBody>
                    <a:bodyPr/>
                    <a:lstStyle/>
                    <a:p>
                      <a:pPr marL="0" marR="0" lvl="0" indent="0" algn="l" rtl="0">
                        <a:lnSpc>
                          <a:spcPct val="115000"/>
                        </a:lnSpc>
                        <a:spcBef>
                          <a:spcPts val="0"/>
                        </a:spcBef>
                        <a:spcAft>
                          <a:spcPts val="0"/>
                        </a:spcAft>
                        <a:buNone/>
                      </a:pPr>
                      <a:r>
                        <a:rPr lang="en-ZA" sz="1300" b="0" i="0" u="none" strike="noStrike" cap="none" dirty="0">
                          <a:solidFill>
                            <a:srgbClr val="000000"/>
                          </a:solidFill>
                          <a:latin typeface="Arial"/>
                          <a:ea typeface="Arial"/>
                          <a:cs typeface="Arial"/>
                          <a:sym typeface="Arial"/>
                        </a:rPr>
                        <a:t>Number of COVID-19 awareness sessions conducted for officials</a:t>
                      </a:r>
                      <a:endParaRPr sz="1300" b="0" i="0" u="none" strike="noStrike" cap="none" dirty="0">
                        <a:solidFill>
                          <a:srgbClr val="000000"/>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2 304</a:t>
                      </a:r>
                      <a:endParaRPr sz="1200" b="1"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576</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5"/>
                  </a:ext>
                </a:extLst>
              </a:tr>
              <a:tr h="223918">
                <a:tc gridSpan="8">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Sub Programme: Finance</a:t>
                      </a:r>
                      <a:endParaRPr sz="1300" b="1">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376832">
                <a:tc>
                  <a:txBody>
                    <a:bodyPr/>
                    <a:lstStyle/>
                    <a:p>
                      <a:pPr marL="0" marR="0" lvl="0" indent="0" algn="l" rtl="0">
                        <a:lnSpc>
                          <a:spcPct val="115000"/>
                        </a:lnSpc>
                        <a:spcBef>
                          <a:spcPts val="0"/>
                        </a:spcBef>
                        <a:spcAft>
                          <a:spcPts val="0"/>
                        </a:spcAft>
                        <a:buClr>
                          <a:srgbClr val="000000"/>
                        </a:buClr>
                        <a:buFont typeface="Arial"/>
                        <a:buNone/>
                      </a:pPr>
                      <a:r>
                        <a:rPr lang="en-ZA" sz="1300" b="0" i="0" u="none" strike="noStrike" cap="none" dirty="0">
                          <a:solidFill>
                            <a:srgbClr val="000000"/>
                          </a:solidFill>
                          <a:latin typeface="Arial"/>
                          <a:ea typeface="Arial"/>
                          <a:cs typeface="Arial"/>
                          <a:sym typeface="Arial"/>
                        </a:rPr>
                        <a:t>Audit outcome</a:t>
                      </a:r>
                      <a:endParaRPr sz="1300" b="0" i="0" u="none" strike="noStrike" cap="none" dirty="0">
                        <a:solidFill>
                          <a:srgbClr val="000000"/>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One audit qualification on capital work-in progress</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One audit qualification relating to contractual commitments</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Two audit qualifications regarding commitments and irregular expenditure</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Zero audit qualification</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Unqualified audit opinion with findings</a:t>
                      </a:r>
                      <a:endParaRPr sz="1200" b="1">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Unqualified audit opinion with reduced findings</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Clean audit outcome</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847" name="Google Shape;847;p61"/>
          <p:cNvSpPr/>
          <p:nvPr/>
        </p:nvSpPr>
        <p:spPr>
          <a:xfrm rot="-5400000">
            <a:off x="5543170" y="812418"/>
            <a:ext cx="504000" cy="11590340"/>
          </a:xfrm>
          <a:prstGeom prst="rect">
            <a:avLst/>
          </a:prstGeom>
          <a:gradFill>
            <a:gsLst>
              <a:gs pos="0">
                <a:srgbClr val="F4B081"/>
              </a:gs>
              <a:gs pos="100000">
                <a:srgbClr val="C55A11"/>
              </a:gs>
            </a:gsLst>
            <a:lin ang="0" scaled="0"/>
          </a:gradFill>
          <a:ln>
            <a:noFill/>
          </a:ln>
        </p:spPr>
        <p:txBody>
          <a:bodyPr spcFirstLastPara="1" wrap="square" lIns="91425" tIns="91425" rIns="91425" bIns="91425" anchor="ctr" anchorCtr="0">
            <a:noAutofit/>
          </a:bodyPr>
          <a:lstStyle/>
          <a:p>
            <a:endParaRPr/>
          </a:p>
        </p:txBody>
      </p:sp>
      <p:sp>
        <p:nvSpPr>
          <p:cNvPr id="848" name="Google Shape;848;p61"/>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algn="ctr"/>
            <a:r>
              <a:rPr lang="en-ZA" sz="1800">
                <a:solidFill>
                  <a:srgbClr val="FFFFFF"/>
                </a:solidFill>
                <a:latin typeface="Calibri"/>
                <a:ea typeface="Calibri"/>
                <a:cs typeface="Calibri"/>
                <a:sym typeface="Calibri"/>
              </a:rPr>
              <a:t>Department of Correctional Services </a:t>
            </a:r>
            <a:r>
              <a:rPr lang="en-ZA" sz="1800">
                <a:solidFill>
                  <a:srgbClr val="FFFFFF"/>
                </a:solidFill>
                <a:latin typeface="Times New Roman"/>
                <a:ea typeface="Times New Roman"/>
                <a:cs typeface="Times New Roman"/>
                <a:sym typeface="Times New Roman"/>
              </a:rPr>
              <a:t>▐ </a:t>
            </a:r>
            <a:r>
              <a:rPr lang="en-ZA" sz="1800">
                <a:solidFill>
                  <a:srgbClr val="FFFFFF"/>
                </a:solidFill>
                <a:latin typeface="Calibri"/>
                <a:ea typeface="Calibri"/>
                <a:cs typeface="Calibri"/>
                <a:sym typeface="Calibri"/>
              </a:rPr>
              <a:t>2020-21 Revised Annual Performance Plan</a:t>
            </a:r>
            <a:endParaRPr/>
          </a:p>
        </p:txBody>
      </p:sp>
      <p:sp>
        <p:nvSpPr>
          <p:cNvPr id="849" name="Google Shape;849;p61"/>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53</a:t>
            </a:fld>
            <a:endParaRPr sz="1500" b="1"/>
          </a:p>
        </p:txBody>
      </p:sp>
    </p:spTree>
    <p:extLst>
      <p:ext uri="{BB962C8B-B14F-4D97-AF65-F5344CB8AC3E}">
        <p14:creationId xmlns:p14="http://schemas.microsoft.com/office/powerpoint/2010/main" val="26478186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62"/>
          <p:cNvSpPr/>
          <p:nvPr/>
        </p:nvSpPr>
        <p:spPr>
          <a:xfrm rot="-5400000">
            <a:off x="5328629" y="-5346654"/>
            <a:ext cx="921297" cy="11590339"/>
          </a:xfrm>
          <a:prstGeom prst="rect">
            <a:avLst/>
          </a:prstGeom>
          <a:gradFill>
            <a:gsLst>
              <a:gs pos="0">
                <a:srgbClr val="FBE4D4"/>
              </a:gs>
              <a:gs pos="12000">
                <a:srgbClr val="F7CAAC"/>
              </a:gs>
              <a:gs pos="30000">
                <a:srgbClr val="F4B081"/>
              </a:gs>
              <a:gs pos="45000">
                <a:srgbClr val="F7CAAC"/>
              </a:gs>
              <a:gs pos="77000">
                <a:srgbClr val="F4B081"/>
              </a:gs>
              <a:gs pos="100000">
                <a:srgbClr val="FBE4D4"/>
              </a:gs>
            </a:gsLst>
            <a:lin ang="0" scaled="0"/>
          </a:gradFill>
          <a:ln>
            <a:noFill/>
          </a:ln>
        </p:spPr>
        <p:txBody>
          <a:bodyPr spcFirstLastPara="1" wrap="square" lIns="91425" tIns="91425" rIns="91425" bIns="91425" anchor="ctr" anchorCtr="0">
            <a:noAutofit/>
          </a:bodyPr>
          <a:lstStyle/>
          <a:p>
            <a:endParaRPr/>
          </a:p>
        </p:txBody>
      </p:sp>
      <p:sp>
        <p:nvSpPr>
          <p:cNvPr id="855" name="Google Shape;855;p62"/>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endParaRPr sz="1800">
              <a:latin typeface="Calibri"/>
              <a:ea typeface="Calibri"/>
              <a:cs typeface="Calibri"/>
              <a:sym typeface="Calibri"/>
            </a:endParaRPr>
          </a:p>
        </p:txBody>
      </p:sp>
      <p:sp>
        <p:nvSpPr>
          <p:cNvPr id="856" name="Google Shape;856;p62"/>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fld id="{00000000-1234-1234-1234-123412341234}" type="slidenum">
              <a:rPr lang="en-ZA" sz="1200">
                <a:solidFill>
                  <a:srgbClr val="888888"/>
                </a:solidFill>
                <a:latin typeface="Calibri"/>
                <a:ea typeface="Calibri"/>
                <a:cs typeface="Calibri"/>
                <a:sym typeface="Calibri"/>
              </a:rPr>
              <a:pPr/>
              <a:t>54</a:t>
            </a:fld>
            <a:endParaRPr sz="1200">
              <a:solidFill>
                <a:srgbClr val="888888"/>
              </a:solidFill>
              <a:latin typeface="Calibri"/>
              <a:ea typeface="Calibri"/>
              <a:cs typeface="Calibri"/>
              <a:sym typeface="Calibri"/>
            </a:endParaRPr>
          </a:p>
        </p:txBody>
      </p:sp>
      <p:sp>
        <p:nvSpPr>
          <p:cNvPr id="857" name="Google Shape;857;p62"/>
          <p:cNvSpPr txBox="1">
            <a:spLocks noGrp="1"/>
          </p:cNvSpPr>
          <p:nvPr>
            <p:ph type="title"/>
          </p:nvPr>
        </p:nvSpPr>
        <p:spPr>
          <a:xfrm>
            <a:off x="414532" y="3325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PROGRAMME 1: ADMINISTRATION</a:t>
            </a:r>
            <a:endParaRPr>
              <a:solidFill>
                <a:srgbClr val="000000"/>
              </a:solidFill>
            </a:endParaRPr>
          </a:p>
        </p:txBody>
      </p:sp>
      <p:graphicFrame>
        <p:nvGraphicFramePr>
          <p:cNvPr id="858" name="Google Shape;858;p62"/>
          <p:cNvGraphicFramePr/>
          <p:nvPr/>
        </p:nvGraphicFramePr>
        <p:xfrm>
          <a:off x="178546" y="1016542"/>
          <a:ext cx="11233250" cy="4986801"/>
        </p:xfrm>
        <a:graphic>
          <a:graphicData uri="http://schemas.openxmlformats.org/drawingml/2006/table">
            <a:tbl>
              <a:tblPr>
                <a:noFill/>
                <a:tableStyleId>{8E919301-2E72-4D5A-B58F-DB89C8E7FD26}</a:tableStyleId>
              </a:tblPr>
              <a:tblGrid>
                <a:gridCol w="3096350">
                  <a:extLst>
                    <a:ext uri="{9D8B030D-6E8A-4147-A177-3AD203B41FA5}">
                      <a16:colId xmlns:a16="http://schemas.microsoft.com/office/drawing/2014/main" val="20000"/>
                    </a:ext>
                  </a:extLst>
                </a:gridCol>
                <a:gridCol w="1008100">
                  <a:extLst>
                    <a:ext uri="{9D8B030D-6E8A-4147-A177-3AD203B41FA5}">
                      <a16:colId xmlns:a16="http://schemas.microsoft.com/office/drawing/2014/main" val="20001"/>
                    </a:ext>
                  </a:extLst>
                </a:gridCol>
                <a:gridCol w="1080125">
                  <a:extLst>
                    <a:ext uri="{9D8B030D-6E8A-4147-A177-3AD203B41FA5}">
                      <a16:colId xmlns:a16="http://schemas.microsoft.com/office/drawing/2014/main" val="20002"/>
                    </a:ext>
                  </a:extLst>
                </a:gridCol>
                <a:gridCol w="1152125">
                  <a:extLst>
                    <a:ext uri="{9D8B030D-6E8A-4147-A177-3AD203B41FA5}">
                      <a16:colId xmlns:a16="http://schemas.microsoft.com/office/drawing/2014/main" val="20003"/>
                    </a:ext>
                  </a:extLst>
                </a:gridCol>
                <a:gridCol w="1080125">
                  <a:extLst>
                    <a:ext uri="{9D8B030D-6E8A-4147-A177-3AD203B41FA5}">
                      <a16:colId xmlns:a16="http://schemas.microsoft.com/office/drawing/2014/main" val="20004"/>
                    </a:ext>
                  </a:extLst>
                </a:gridCol>
                <a:gridCol w="1584175">
                  <a:extLst>
                    <a:ext uri="{9D8B030D-6E8A-4147-A177-3AD203B41FA5}">
                      <a16:colId xmlns:a16="http://schemas.microsoft.com/office/drawing/2014/main" val="20005"/>
                    </a:ext>
                  </a:extLst>
                </a:gridCol>
                <a:gridCol w="1102650">
                  <a:extLst>
                    <a:ext uri="{9D8B030D-6E8A-4147-A177-3AD203B41FA5}">
                      <a16:colId xmlns:a16="http://schemas.microsoft.com/office/drawing/2014/main" val="20006"/>
                    </a:ext>
                  </a:extLst>
                </a:gridCol>
                <a:gridCol w="1129600">
                  <a:extLst>
                    <a:ext uri="{9D8B030D-6E8A-4147-A177-3AD203B41FA5}">
                      <a16:colId xmlns:a16="http://schemas.microsoft.com/office/drawing/2014/main" val="20007"/>
                    </a:ext>
                  </a:extLst>
                </a:gridCol>
              </a:tblGrid>
              <a:tr h="223625">
                <a:tc row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Output Indicator</a:t>
                      </a:r>
                      <a:endParaRPr sz="1300" dirty="0">
                        <a:solidFill>
                          <a:schemeClr val="dk1"/>
                        </a:solidFill>
                        <a:latin typeface="Calibri"/>
                        <a:ea typeface="Calibri"/>
                        <a:cs typeface="Calibri"/>
                        <a:sym typeface="Calibri"/>
                      </a:endParaRPr>
                    </a:p>
                  </a:txBody>
                  <a:tcPr marL="15325" marR="15325" marT="21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gridSpan="7">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Annual Targets</a:t>
                      </a:r>
                      <a:endParaRPr sz="1400">
                        <a:solidFill>
                          <a:schemeClr val="dk1"/>
                        </a:solidFill>
                        <a:latin typeface="Calibri"/>
                        <a:ea typeface="Calibri"/>
                        <a:cs typeface="Calibri"/>
                        <a:sym typeface="Calibri"/>
                      </a:endParaRPr>
                    </a:p>
                  </a:txBody>
                  <a:tcPr marL="15325" marR="15325" marT="21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2525">
                <a:tc v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Audited/ Actual Performance</a:t>
                      </a:r>
                      <a:endParaRPr sz="1300">
                        <a:solidFill>
                          <a:schemeClr val="dk1"/>
                        </a:solidFill>
                        <a:latin typeface="Calibri"/>
                        <a:ea typeface="Calibri"/>
                        <a:cs typeface="Calibri"/>
                        <a:sym typeface="Calibri"/>
                      </a:endParaRPr>
                    </a:p>
                  </a:txBody>
                  <a:tcPr marL="15325" marR="15325" marT="21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None/>
                      </a:pPr>
                      <a:r>
                        <a:rPr lang="en-ZA" sz="1300" b="1">
                          <a:solidFill>
                            <a:schemeClr val="dk1"/>
                          </a:solidFill>
                          <a:latin typeface="Arial"/>
                          <a:ea typeface="Arial"/>
                          <a:cs typeface="Arial"/>
                          <a:sym typeface="Arial"/>
                        </a:rPr>
                        <a:t>Estimated Performance</a:t>
                      </a:r>
                      <a:endParaRPr sz="1300">
                        <a:solidFill>
                          <a:schemeClr val="dk1"/>
                        </a:solidFill>
                        <a:latin typeface="Calibri"/>
                        <a:ea typeface="Calibri"/>
                        <a:cs typeface="Calibri"/>
                        <a:sym typeface="Calibri"/>
                      </a:endParaRPr>
                    </a:p>
                  </a:txBody>
                  <a:tcPr marL="0" marR="0" marT="0"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grid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MTEF Period</a:t>
                      </a:r>
                      <a:endParaRPr sz="1300" dirty="0">
                        <a:solidFill>
                          <a:schemeClr val="dk1"/>
                        </a:solidFill>
                        <a:latin typeface="Calibri"/>
                        <a:ea typeface="Calibri"/>
                        <a:cs typeface="Calibri"/>
                        <a:sym typeface="Calibri"/>
                      </a:endParaRPr>
                    </a:p>
                  </a:txBody>
                  <a:tcPr marL="0" marR="0" marT="0"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4925">
                <a:tc vMerge="1">
                  <a:txBody>
                    <a:bodyPr/>
                    <a:lstStyle/>
                    <a:p>
                      <a:endParaRPr lang="en-US"/>
                    </a:p>
                  </a:txBody>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2016/17</a:t>
                      </a:r>
                      <a:endParaRPr sz="110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2017/18</a:t>
                      </a:r>
                      <a:endParaRPr sz="110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2018/19</a:t>
                      </a:r>
                      <a:endParaRPr sz="110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2019/20</a:t>
                      </a:r>
                      <a:endParaRPr sz="110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2020/21</a:t>
                      </a:r>
                      <a:endParaRPr sz="110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2021/22</a:t>
                      </a:r>
                      <a:endParaRPr sz="110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2022/23</a:t>
                      </a:r>
                      <a:endParaRPr sz="110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07800">
                <a:tc gridSpan="8">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Outcome 6: High performing ethical organisation</a:t>
                      </a:r>
                      <a:endParaRPr sz="1300">
                        <a:solidFill>
                          <a:schemeClr val="dk1"/>
                        </a:solidFill>
                        <a:latin typeface="Calibri"/>
                        <a:ea typeface="Calibri"/>
                        <a:cs typeface="Calibri"/>
                        <a:sym typeface="Calibri"/>
                      </a:endParaRPr>
                    </a:p>
                  </a:txBody>
                  <a:tcPr marL="15325" marR="15325" marT="21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07800">
                <a:tc gridSpan="8">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Sub Programme: Finance</a:t>
                      </a:r>
                      <a:endParaRPr sz="1300" b="1">
                        <a:solidFill>
                          <a:schemeClr val="dk1"/>
                        </a:solidFill>
                        <a:latin typeface="Arial"/>
                        <a:ea typeface="Arial"/>
                        <a:cs typeface="Arial"/>
                        <a:sym typeface="Arial"/>
                      </a:endParaRPr>
                    </a:p>
                  </a:txBody>
                  <a:tcPr marL="15325" marR="15325" marT="21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201050">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Approved Integrated finance and supply chain management strategy</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Approved Integrated finance and supply chain management strategy</a:t>
                      </a:r>
                      <a:endParaRPr sz="1200" b="1">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Approved business case for revenue generation and retention</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Piloting of business case mechanism for revenue generation and retention</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extLst>
                  <a:ext uri="{0D108BD9-81ED-4DB2-BD59-A6C34878D82A}">
                    <a16:rowId xmlns:a16="http://schemas.microsoft.com/office/drawing/2014/main" val="10005"/>
                  </a:ext>
                </a:extLst>
              </a:tr>
              <a:tr h="431325">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Percentage of tender amounts above R30 million awarded to designated groups</a:t>
                      </a:r>
                      <a:endParaRPr sz="1200" dirty="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30%</a:t>
                      </a:r>
                      <a:endParaRPr sz="1200" b="1">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30%</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30%</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07800">
                <a:tc gridSpan="8">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Sub Programme: Information Technology</a:t>
                      </a:r>
                      <a:endParaRPr sz="1300" b="1">
                        <a:solidFill>
                          <a:schemeClr val="dk1"/>
                        </a:solidFill>
                        <a:latin typeface="Arial"/>
                        <a:ea typeface="Arial"/>
                        <a:cs typeface="Arial"/>
                        <a:sym typeface="Arial"/>
                      </a:endParaRPr>
                    </a:p>
                  </a:txBody>
                  <a:tcPr marL="15325" marR="15325" marT="21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67250">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Approved Master Information System and Security Technology Plan (MISSTP)</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Approved Master Information System and Security Technology Plan (MISSTP)</a:t>
                      </a:r>
                      <a:endParaRPr sz="1200" b="1">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578850">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Number of sites where Body Scanners are installed</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2</a:t>
                      </a:r>
                      <a:endParaRPr sz="1200" dirty="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5</a:t>
                      </a:r>
                      <a:endParaRPr sz="1200" b="1">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
        <p:nvSpPr>
          <p:cNvPr id="859" name="Google Shape;859;p62"/>
          <p:cNvSpPr/>
          <p:nvPr/>
        </p:nvSpPr>
        <p:spPr>
          <a:xfrm rot="-5400000">
            <a:off x="5543170" y="812418"/>
            <a:ext cx="504000" cy="11590340"/>
          </a:xfrm>
          <a:prstGeom prst="rect">
            <a:avLst/>
          </a:prstGeom>
          <a:gradFill>
            <a:gsLst>
              <a:gs pos="0">
                <a:srgbClr val="F4B081"/>
              </a:gs>
              <a:gs pos="100000">
                <a:srgbClr val="C55A11"/>
              </a:gs>
            </a:gsLst>
            <a:lin ang="0" scaled="0"/>
          </a:gradFill>
          <a:ln>
            <a:noFill/>
          </a:ln>
        </p:spPr>
        <p:txBody>
          <a:bodyPr spcFirstLastPara="1" wrap="square" lIns="91425" tIns="91425" rIns="91425" bIns="91425" anchor="ctr" anchorCtr="0">
            <a:noAutofit/>
          </a:bodyPr>
          <a:lstStyle/>
          <a:p>
            <a:endParaRPr/>
          </a:p>
        </p:txBody>
      </p:sp>
      <p:sp>
        <p:nvSpPr>
          <p:cNvPr id="860" name="Google Shape;860;p62"/>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algn="ctr"/>
            <a:r>
              <a:rPr lang="en-ZA" sz="1800">
                <a:solidFill>
                  <a:srgbClr val="FFFFFF"/>
                </a:solidFill>
                <a:latin typeface="Calibri"/>
                <a:ea typeface="Calibri"/>
                <a:cs typeface="Calibri"/>
                <a:sym typeface="Calibri"/>
              </a:rPr>
              <a:t>Department of Correctional Services </a:t>
            </a:r>
            <a:r>
              <a:rPr lang="en-ZA" sz="1800">
                <a:solidFill>
                  <a:srgbClr val="FFFFFF"/>
                </a:solidFill>
                <a:latin typeface="Times New Roman"/>
                <a:ea typeface="Times New Roman"/>
                <a:cs typeface="Times New Roman"/>
                <a:sym typeface="Times New Roman"/>
              </a:rPr>
              <a:t>▐ </a:t>
            </a:r>
            <a:r>
              <a:rPr lang="en-ZA" sz="1800">
                <a:solidFill>
                  <a:srgbClr val="FFFFFF"/>
                </a:solidFill>
                <a:latin typeface="Calibri"/>
                <a:ea typeface="Calibri"/>
                <a:cs typeface="Calibri"/>
                <a:sym typeface="Calibri"/>
              </a:rPr>
              <a:t>2020-21 Revised Annual Performance Plan</a:t>
            </a:r>
            <a:endParaRPr/>
          </a:p>
        </p:txBody>
      </p:sp>
      <p:sp>
        <p:nvSpPr>
          <p:cNvPr id="861" name="Google Shape;861;p62"/>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54</a:t>
            </a:fld>
            <a:endParaRPr sz="1500" b="1"/>
          </a:p>
        </p:txBody>
      </p:sp>
    </p:spTree>
    <p:extLst>
      <p:ext uri="{BB962C8B-B14F-4D97-AF65-F5344CB8AC3E}">
        <p14:creationId xmlns:p14="http://schemas.microsoft.com/office/powerpoint/2010/main" val="1479445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63"/>
          <p:cNvSpPr/>
          <p:nvPr/>
        </p:nvSpPr>
        <p:spPr>
          <a:xfrm rot="-5400000">
            <a:off x="5328629" y="-5346654"/>
            <a:ext cx="921297" cy="11590339"/>
          </a:xfrm>
          <a:prstGeom prst="rect">
            <a:avLst/>
          </a:prstGeom>
          <a:gradFill>
            <a:gsLst>
              <a:gs pos="0">
                <a:srgbClr val="FBE4D4"/>
              </a:gs>
              <a:gs pos="12000">
                <a:srgbClr val="F7CAAC"/>
              </a:gs>
              <a:gs pos="30000">
                <a:srgbClr val="F4B081"/>
              </a:gs>
              <a:gs pos="45000">
                <a:srgbClr val="F7CAAC"/>
              </a:gs>
              <a:gs pos="77000">
                <a:srgbClr val="F4B081"/>
              </a:gs>
              <a:gs pos="100000">
                <a:srgbClr val="FBE4D4"/>
              </a:gs>
            </a:gsLst>
            <a:lin ang="0" scaled="0"/>
          </a:gradFill>
          <a:ln>
            <a:noFill/>
          </a:ln>
        </p:spPr>
        <p:txBody>
          <a:bodyPr spcFirstLastPara="1" wrap="square" lIns="91425" tIns="91425" rIns="91425" bIns="91425" anchor="ctr" anchorCtr="0">
            <a:noAutofit/>
          </a:bodyPr>
          <a:lstStyle/>
          <a:p>
            <a:endParaRPr/>
          </a:p>
        </p:txBody>
      </p:sp>
      <p:sp>
        <p:nvSpPr>
          <p:cNvPr id="867" name="Google Shape;867;p63"/>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endParaRPr sz="1800">
              <a:latin typeface="Calibri"/>
              <a:ea typeface="Calibri"/>
              <a:cs typeface="Calibri"/>
              <a:sym typeface="Calibri"/>
            </a:endParaRPr>
          </a:p>
        </p:txBody>
      </p:sp>
      <p:sp>
        <p:nvSpPr>
          <p:cNvPr id="868" name="Google Shape;868;p63"/>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fld id="{00000000-1234-1234-1234-123412341234}" type="slidenum">
              <a:rPr lang="en-ZA" sz="1200">
                <a:solidFill>
                  <a:srgbClr val="888888"/>
                </a:solidFill>
                <a:latin typeface="Calibri"/>
                <a:ea typeface="Calibri"/>
                <a:cs typeface="Calibri"/>
                <a:sym typeface="Calibri"/>
              </a:rPr>
              <a:pPr/>
              <a:t>55</a:t>
            </a:fld>
            <a:endParaRPr sz="1200">
              <a:solidFill>
                <a:srgbClr val="888888"/>
              </a:solidFill>
              <a:latin typeface="Calibri"/>
              <a:ea typeface="Calibri"/>
              <a:cs typeface="Calibri"/>
              <a:sym typeface="Calibri"/>
            </a:endParaRPr>
          </a:p>
        </p:txBody>
      </p:sp>
      <p:sp>
        <p:nvSpPr>
          <p:cNvPr id="869" name="Google Shape;869;p63"/>
          <p:cNvSpPr txBox="1">
            <a:spLocks noGrp="1"/>
          </p:cNvSpPr>
          <p:nvPr>
            <p:ph type="title"/>
          </p:nvPr>
        </p:nvSpPr>
        <p:spPr>
          <a:xfrm>
            <a:off x="414532" y="3325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alibri"/>
              <a:buNone/>
            </a:pPr>
            <a:r>
              <a:rPr lang="en-ZA" sz="3200">
                <a:solidFill>
                  <a:srgbClr val="000000"/>
                </a:solidFill>
              </a:rPr>
              <a:t>PROGRAMME 1: ADMINISTRATION</a:t>
            </a:r>
            <a:endParaRPr sz="3200">
              <a:solidFill>
                <a:srgbClr val="000000"/>
              </a:solidFill>
            </a:endParaRPr>
          </a:p>
        </p:txBody>
      </p:sp>
      <p:graphicFrame>
        <p:nvGraphicFramePr>
          <p:cNvPr id="870" name="Google Shape;870;p63"/>
          <p:cNvGraphicFramePr/>
          <p:nvPr/>
        </p:nvGraphicFramePr>
        <p:xfrm>
          <a:off x="207183" y="1053530"/>
          <a:ext cx="11377275" cy="4942360"/>
        </p:xfrm>
        <a:graphic>
          <a:graphicData uri="http://schemas.openxmlformats.org/drawingml/2006/table">
            <a:tbl>
              <a:tblPr>
                <a:noFill/>
                <a:tableStyleId>{8E919301-2E72-4D5A-B58F-DB89C8E7FD26}</a:tableStyleId>
              </a:tblPr>
              <a:tblGrid>
                <a:gridCol w="3096350">
                  <a:extLst>
                    <a:ext uri="{9D8B030D-6E8A-4147-A177-3AD203B41FA5}">
                      <a16:colId xmlns:a16="http://schemas.microsoft.com/office/drawing/2014/main" val="20000"/>
                    </a:ext>
                  </a:extLst>
                </a:gridCol>
                <a:gridCol w="1152125">
                  <a:extLst>
                    <a:ext uri="{9D8B030D-6E8A-4147-A177-3AD203B41FA5}">
                      <a16:colId xmlns:a16="http://schemas.microsoft.com/office/drawing/2014/main" val="20001"/>
                    </a:ext>
                  </a:extLst>
                </a:gridCol>
                <a:gridCol w="1085750">
                  <a:extLst>
                    <a:ext uri="{9D8B030D-6E8A-4147-A177-3AD203B41FA5}">
                      <a16:colId xmlns:a16="http://schemas.microsoft.com/office/drawing/2014/main" val="20002"/>
                    </a:ext>
                  </a:extLst>
                </a:gridCol>
                <a:gridCol w="1002475">
                  <a:extLst>
                    <a:ext uri="{9D8B030D-6E8A-4147-A177-3AD203B41FA5}">
                      <a16:colId xmlns:a16="http://schemas.microsoft.com/office/drawing/2014/main" val="20003"/>
                    </a:ext>
                  </a:extLst>
                </a:gridCol>
                <a:gridCol w="136317">
                  <a:extLst>
                    <a:ext uri="{9D8B030D-6E8A-4147-A177-3AD203B41FA5}">
                      <a16:colId xmlns:a16="http://schemas.microsoft.com/office/drawing/2014/main" val="20004"/>
                    </a:ext>
                  </a:extLst>
                </a:gridCol>
                <a:gridCol w="1485900">
                  <a:extLst>
                    <a:ext uri="{9D8B030D-6E8A-4147-A177-3AD203B41FA5}">
                      <a16:colId xmlns:a16="http://schemas.microsoft.com/office/drawing/2014/main" val="20005"/>
                    </a:ext>
                  </a:extLst>
                </a:gridCol>
                <a:gridCol w="1244600">
                  <a:extLst>
                    <a:ext uri="{9D8B030D-6E8A-4147-A177-3AD203B41FA5}">
                      <a16:colId xmlns:a16="http://schemas.microsoft.com/office/drawing/2014/main" val="20006"/>
                    </a:ext>
                  </a:extLst>
                </a:gridCol>
                <a:gridCol w="1054100">
                  <a:extLst>
                    <a:ext uri="{9D8B030D-6E8A-4147-A177-3AD203B41FA5}">
                      <a16:colId xmlns:a16="http://schemas.microsoft.com/office/drawing/2014/main" val="20007"/>
                    </a:ext>
                  </a:extLst>
                </a:gridCol>
                <a:gridCol w="1119658">
                  <a:extLst>
                    <a:ext uri="{9D8B030D-6E8A-4147-A177-3AD203B41FA5}">
                      <a16:colId xmlns:a16="http://schemas.microsoft.com/office/drawing/2014/main" val="20008"/>
                    </a:ext>
                  </a:extLst>
                </a:gridCol>
              </a:tblGrid>
              <a:tr h="260750">
                <a:tc row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Output Indicator</a:t>
                      </a:r>
                      <a:endParaRPr sz="1300" dirty="0">
                        <a:solidFill>
                          <a:schemeClr val="dk1"/>
                        </a:solidFill>
                        <a:latin typeface="Calibri"/>
                        <a:ea typeface="Calibri"/>
                        <a:cs typeface="Calibri"/>
                        <a:sym typeface="Calibri"/>
                      </a:endParaRPr>
                    </a:p>
                  </a:txBody>
                  <a:tcPr marL="15325" marR="15325" marT="21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gridSpan="8">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Annual Targets</a:t>
                      </a:r>
                      <a:endParaRPr sz="1400">
                        <a:solidFill>
                          <a:schemeClr val="dk1"/>
                        </a:solidFill>
                        <a:latin typeface="Calibri"/>
                        <a:ea typeface="Calibri"/>
                        <a:cs typeface="Calibri"/>
                        <a:sym typeface="Calibri"/>
                      </a:endParaRPr>
                    </a:p>
                  </a:txBody>
                  <a:tcPr marL="15325" marR="15325" marT="21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80100">
                <a:tc v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Audited/ Actual Performance</a:t>
                      </a:r>
                      <a:endParaRPr sz="1300">
                        <a:solidFill>
                          <a:schemeClr val="dk1"/>
                        </a:solidFill>
                        <a:latin typeface="Calibri"/>
                        <a:ea typeface="Calibri"/>
                        <a:cs typeface="Calibri"/>
                        <a:sym typeface="Calibri"/>
                      </a:endParaRPr>
                    </a:p>
                  </a:txBody>
                  <a:tcPr marL="15325" marR="15325" marT="21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gridSpan="2">
                  <a:txBody>
                    <a:bodyPr/>
                    <a:lstStyle/>
                    <a:p>
                      <a:pPr marL="0" marR="0" lvl="0" indent="0" algn="ctr" rtl="0">
                        <a:lnSpc>
                          <a:spcPct val="115000"/>
                        </a:lnSpc>
                        <a:spcBef>
                          <a:spcPts val="0"/>
                        </a:spcBef>
                        <a:spcAft>
                          <a:spcPts val="0"/>
                        </a:spcAft>
                        <a:buNone/>
                      </a:pPr>
                      <a:r>
                        <a:rPr lang="en-ZA" sz="1300" b="1">
                          <a:solidFill>
                            <a:schemeClr val="dk1"/>
                          </a:solidFill>
                          <a:latin typeface="Arial"/>
                          <a:ea typeface="Arial"/>
                          <a:cs typeface="Arial"/>
                          <a:sym typeface="Arial"/>
                        </a:rPr>
                        <a:t>Estimated Performance</a:t>
                      </a:r>
                      <a:endParaRPr sz="1300">
                        <a:solidFill>
                          <a:schemeClr val="dk1"/>
                        </a:solidFill>
                        <a:latin typeface="Calibri"/>
                        <a:ea typeface="Calibri"/>
                        <a:cs typeface="Calibri"/>
                        <a:sym typeface="Calibri"/>
                      </a:endParaRPr>
                    </a:p>
                  </a:txBody>
                  <a:tcPr marL="0" marR="0" marT="0"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hMerge="1">
                  <a:txBody>
                    <a:bodyPr/>
                    <a:lstStyle/>
                    <a:p>
                      <a:endParaRPr lang="en-ZA"/>
                    </a:p>
                  </a:txBody>
                  <a:tcPr/>
                </a:tc>
                <a:tc grid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MTEF Period</a:t>
                      </a:r>
                      <a:endParaRPr sz="1300" dirty="0">
                        <a:solidFill>
                          <a:schemeClr val="dk1"/>
                        </a:solidFill>
                        <a:latin typeface="Calibri"/>
                        <a:ea typeface="Calibri"/>
                        <a:cs typeface="Calibri"/>
                        <a:sym typeface="Calibri"/>
                      </a:endParaRPr>
                    </a:p>
                  </a:txBody>
                  <a:tcPr marL="0" marR="0" marT="0" marB="0" anchor="ctr">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lgn="ctr">
                      <a:solidFill>
                        <a:srgbClr val="548135"/>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285600">
                <a:tc vMerge="1">
                  <a:txBody>
                    <a:bodyPr/>
                    <a:lstStyle/>
                    <a:p>
                      <a:endParaRPr lang="en-US"/>
                    </a:p>
                  </a:txBody>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2016/17</a:t>
                      </a:r>
                      <a:endParaRPr sz="110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2017/18</a:t>
                      </a:r>
                      <a:endParaRPr sz="110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2018/19</a:t>
                      </a:r>
                      <a:endParaRPr sz="110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gridSpan="2">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2019/20</a:t>
                      </a:r>
                      <a:endParaRPr sz="110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hMerge="1">
                  <a:txBody>
                    <a:bodyPr/>
                    <a:lstStyle/>
                    <a:p>
                      <a:endParaRPr lang="en-ZA"/>
                    </a:p>
                  </a:txBody>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2020/21</a:t>
                      </a:r>
                      <a:endParaRPr sz="1100">
                        <a:solidFill>
                          <a:schemeClr val="dk1"/>
                        </a:solidFill>
                        <a:latin typeface="Calibri"/>
                        <a:ea typeface="Calibri"/>
                        <a:cs typeface="Calibri"/>
                        <a:sym typeface="Calibri"/>
                      </a:endParaRPr>
                    </a:p>
                  </a:txBody>
                  <a:tcPr marL="68575" marR="68575" marT="9525" marB="0" anchor="ctr">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lgn="ctr">
                      <a:solidFill>
                        <a:srgbClr val="548135"/>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2021/22</a:t>
                      </a:r>
                      <a:endParaRPr sz="1100" dirty="0">
                        <a:solidFill>
                          <a:schemeClr val="dk1"/>
                        </a:solidFill>
                        <a:latin typeface="Calibri"/>
                        <a:ea typeface="Calibri"/>
                        <a:cs typeface="Calibri"/>
                        <a:sym typeface="Calibri"/>
                      </a:endParaRPr>
                    </a:p>
                  </a:txBody>
                  <a:tcPr marL="68575" marR="68575" marT="9525" marB="0" anchor="ctr">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lgn="ctr">
                      <a:solidFill>
                        <a:srgbClr val="548135"/>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2022/23</a:t>
                      </a:r>
                      <a:endParaRPr sz="1100" dirty="0">
                        <a:solidFill>
                          <a:schemeClr val="dk1"/>
                        </a:solidFill>
                        <a:latin typeface="Calibri"/>
                        <a:ea typeface="Calibri"/>
                        <a:cs typeface="Calibri"/>
                        <a:sym typeface="Calibri"/>
                      </a:endParaRPr>
                    </a:p>
                  </a:txBody>
                  <a:tcPr marL="68575" marR="68575" marT="9525" marB="0" anchor="ctr">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lgn="ctr">
                      <a:solidFill>
                        <a:srgbClr val="548135"/>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300">
                <a:tc gridSpan="9">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Outcome 6: High performing ethical organisation</a:t>
                      </a:r>
                      <a:endParaRPr sz="1300">
                        <a:solidFill>
                          <a:schemeClr val="dk1"/>
                        </a:solidFill>
                        <a:latin typeface="Calibri"/>
                        <a:ea typeface="Calibri"/>
                        <a:cs typeface="Calibri"/>
                        <a:sym typeface="Calibri"/>
                      </a:endParaRPr>
                    </a:p>
                  </a:txBody>
                  <a:tcPr marL="15325" marR="15325" marT="21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242300">
                <a:tc gridSpan="9">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Sub Programme: Information Technology</a:t>
                      </a:r>
                      <a:endParaRPr sz="1300" b="1">
                        <a:solidFill>
                          <a:schemeClr val="dk1"/>
                        </a:solidFill>
                        <a:latin typeface="Arial"/>
                        <a:ea typeface="Arial"/>
                        <a:cs typeface="Arial"/>
                        <a:sym typeface="Arial"/>
                      </a:endParaRPr>
                    </a:p>
                  </a:txBody>
                  <a:tcPr marL="15325" marR="15325" marT="21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674800">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Number of sites where Mesh network and integrated security system are installed (ISS)</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gridSpan="2">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hMerge="1">
                  <a:txBody>
                    <a:bodyPr/>
                    <a:lstStyle/>
                    <a:p>
                      <a:pPr marL="0" marR="0" lvl="0" indent="0" algn="l" rtl="0">
                        <a:lnSpc>
                          <a:spcPct val="115000"/>
                        </a:lnSpc>
                        <a:spcBef>
                          <a:spcPts val="0"/>
                        </a:spcBef>
                        <a:spcAft>
                          <a:spcPts val="0"/>
                        </a:spcAft>
                        <a:buNone/>
                      </a:pP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5 </a:t>
                      </a:r>
                      <a:endParaRPr sz="1200" b="1" dirty="0">
                        <a:solidFill>
                          <a:schemeClr val="dk1"/>
                        </a:solidFill>
                        <a:latin typeface="Arial"/>
                        <a:ea typeface="Arial"/>
                        <a:cs typeface="Arial"/>
                        <a:sym typeface="Arial"/>
                      </a:endParaRPr>
                    </a:p>
                  </a:txBody>
                  <a:tcPr marL="68575" marR="68575" marT="9525" marB="0">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lgn="ctr">
                      <a:solidFill>
                        <a:srgbClr val="548135"/>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10</a:t>
                      </a:r>
                      <a:endParaRPr sz="1200" dirty="0">
                        <a:solidFill>
                          <a:schemeClr val="dk1"/>
                        </a:solidFill>
                        <a:latin typeface="Arial"/>
                        <a:ea typeface="Arial"/>
                        <a:cs typeface="Arial"/>
                        <a:sym typeface="Arial"/>
                      </a:endParaRPr>
                    </a:p>
                  </a:txBody>
                  <a:tcPr marL="68575" marR="68575" marT="9525" marB="0">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lgn="ctr">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20</a:t>
                      </a:r>
                      <a:endParaRPr sz="1200" dirty="0">
                        <a:solidFill>
                          <a:schemeClr val="dk1"/>
                        </a:solidFill>
                        <a:latin typeface="Arial"/>
                        <a:ea typeface="Arial"/>
                        <a:cs typeface="Arial"/>
                        <a:sym typeface="Arial"/>
                      </a:endParaRPr>
                    </a:p>
                  </a:txBody>
                  <a:tcPr marL="68575" marR="68575" marT="9525" marB="0">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lgn="ctr">
                      <a:solidFill>
                        <a:srgbClr val="548135"/>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530900">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Number of sites where sensing and surveillance system are installed </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gridSpan="2">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hMerge="1">
                  <a:txBody>
                    <a:bodyPr/>
                    <a:lstStyle/>
                    <a:p>
                      <a:pPr marL="0" marR="0" lvl="0" indent="0" algn="l" rtl="0">
                        <a:lnSpc>
                          <a:spcPct val="115000"/>
                        </a:lnSpc>
                        <a:spcBef>
                          <a:spcPts val="0"/>
                        </a:spcBef>
                        <a:spcAft>
                          <a:spcPts val="0"/>
                        </a:spcAft>
                        <a:buNone/>
                      </a:pPr>
                      <a:endParaRPr sz="1200" dirty="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5 </a:t>
                      </a:r>
                      <a:endParaRPr sz="1200" b="1">
                        <a:solidFill>
                          <a:schemeClr val="dk1"/>
                        </a:solidFill>
                        <a:latin typeface="Arial"/>
                        <a:ea typeface="Arial"/>
                        <a:cs typeface="Arial"/>
                        <a:sym typeface="Arial"/>
                      </a:endParaRPr>
                    </a:p>
                  </a:txBody>
                  <a:tcPr marL="68575" marR="68575" marT="9525" marB="0">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lgn="ctr">
                      <a:solidFill>
                        <a:srgbClr val="548135"/>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10</a:t>
                      </a:r>
                      <a:endParaRPr sz="1200">
                        <a:solidFill>
                          <a:schemeClr val="dk1"/>
                        </a:solidFill>
                        <a:latin typeface="Arial"/>
                        <a:ea typeface="Arial"/>
                        <a:cs typeface="Arial"/>
                        <a:sym typeface="Arial"/>
                      </a:endParaRPr>
                    </a:p>
                  </a:txBody>
                  <a:tcPr marL="68575" marR="68575" marT="9525" marB="0">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lgn="ctr">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20</a:t>
                      </a:r>
                      <a:endParaRPr sz="1200">
                        <a:solidFill>
                          <a:schemeClr val="dk1"/>
                        </a:solidFill>
                        <a:latin typeface="Arial"/>
                        <a:ea typeface="Arial"/>
                        <a:cs typeface="Arial"/>
                        <a:sym typeface="Arial"/>
                      </a:endParaRPr>
                    </a:p>
                  </a:txBody>
                  <a:tcPr marL="68575" marR="68575" marT="9525" marB="0">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lgn="ctr">
                      <a:solidFill>
                        <a:srgbClr val="548135"/>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584904">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Number of sites where Inmate Communications systems are installed</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gridSpan="2">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hMerge="1">
                  <a:txBody>
                    <a:bodyPr/>
                    <a:lstStyle/>
                    <a:p>
                      <a:pPr marL="0" marR="0" lvl="0" indent="0" algn="l" rtl="0">
                        <a:lnSpc>
                          <a:spcPct val="115000"/>
                        </a:lnSpc>
                        <a:spcBef>
                          <a:spcPts val="0"/>
                        </a:spcBef>
                        <a:spcAft>
                          <a:spcPts val="0"/>
                        </a:spcAft>
                        <a:buNone/>
                      </a:pP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5 </a:t>
                      </a:r>
                      <a:endParaRPr sz="1200" b="1">
                        <a:solidFill>
                          <a:schemeClr val="dk1"/>
                        </a:solidFill>
                        <a:latin typeface="Arial"/>
                        <a:ea typeface="Arial"/>
                        <a:cs typeface="Arial"/>
                        <a:sym typeface="Arial"/>
                      </a:endParaRPr>
                    </a:p>
                  </a:txBody>
                  <a:tcPr marL="68575" marR="68575" marT="9525" marB="0">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lgn="ctr">
                      <a:solidFill>
                        <a:srgbClr val="548135"/>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10</a:t>
                      </a:r>
                      <a:endParaRPr sz="1200">
                        <a:solidFill>
                          <a:schemeClr val="dk1"/>
                        </a:solidFill>
                        <a:latin typeface="Arial"/>
                        <a:ea typeface="Arial"/>
                        <a:cs typeface="Arial"/>
                        <a:sym typeface="Arial"/>
                      </a:endParaRPr>
                    </a:p>
                  </a:txBody>
                  <a:tcPr marL="68575" marR="68575" marT="9525" marB="0">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lgn="ctr">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20</a:t>
                      </a:r>
                      <a:endParaRPr sz="1200">
                        <a:solidFill>
                          <a:schemeClr val="dk1"/>
                        </a:solidFill>
                        <a:latin typeface="Arial"/>
                        <a:ea typeface="Arial"/>
                        <a:cs typeface="Arial"/>
                        <a:sym typeface="Arial"/>
                      </a:endParaRPr>
                    </a:p>
                  </a:txBody>
                  <a:tcPr marL="68575" marR="68575" marT="9525" marB="0">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lgn="ctr">
                      <a:solidFill>
                        <a:srgbClr val="548135"/>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965756">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sites installed with network infrastructure</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26% (94/360) LAN Infrastructure rollout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13.89% (50/360) LAN Infrastructure rollout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gridSpan="2">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35.28 % (127/360) LAN Infrastructure rollout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hMerge="1">
                  <a:txBody>
                    <a:bodyPr/>
                    <a:lstStyle/>
                    <a:p>
                      <a:pPr marL="0" marR="0" lvl="0" indent="0" algn="l" rtl="0">
                        <a:lnSpc>
                          <a:spcPct val="115000"/>
                        </a:lnSpc>
                        <a:spcBef>
                          <a:spcPts val="0"/>
                        </a:spcBef>
                        <a:spcAft>
                          <a:spcPts val="0"/>
                        </a:spcAft>
                        <a:buNone/>
                      </a:pPr>
                      <a:endParaRPr sz="1200" dirty="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41.6% </a:t>
                      </a: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(150/360) </a:t>
                      </a: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LAN Infrastructure rollout</a:t>
                      </a:r>
                      <a:endParaRPr sz="1200" dirty="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48.6%            </a:t>
                      </a:r>
                      <a:br>
                        <a:rPr lang="en-ZA" sz="1200" b="1">
                          <a:solidFill>
                            <a:schemeClr val="dk1"/>
                          </a:solidFill>
                          <a:latin typeface="Arial"/>
                          <a:ea typeface="Arial"/>
                          <a:cs typeface="Arial"/>
                          <a:sym typeface="Arial"/>
                        </a:rPr>
                      </a:br>
                      <a:r>
                        <a:rPr lang="en-ZA" sz="1200" b="1">
                          <a:solidFill>
                            <a:schemeClr val="dk1"/>
                          </a:solidFill>
                          <a:latin typeface="Arial"/>
                          <a:ea typeface="Arial"/>
                          <a:cs typeface="Arial"/>
                          <a:sym typeface="Arial"/>
                        </a:rPr>
                        <a:t>  </a:t>
                      </a:r>
                      <a:endParaRPr sz="1200" b="1">
                        <a:solidFill>
                          <a:schemeClr val="dk1"/>
                        </a:solidFill>
                        <a:latin typeface="Arial"/>
                        <a:ea typeface="Arial"/>
                        <a:cs typeface="Arial"/>
                        <a:sym typeface="Arial"/>
                      </a:endParaRPr>
                    </a:p>
                  </a:txBody>
                  <a:tcPr marL="68575" marR="68575" marT="9525" marB="0">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lgn="ctr">
                      <a:solidFill>
                        <a:srgbClr val="548135"/>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55.6%</a:t>
                      </a:r>
                      <a:endParaRPr sz="1200">
                        <a:solidFill>
                          <a:schemeClr val="dk1"/>
                        </a:solidFill>
                        <a:latin typeface="Arial"/>
                        <a:ea typeface="Arial"/>
                        <a:cs typeface="Arial"/>
                        <a:sym typeface="Arial"/>
                      </a:endParaRPr>
                    </a:p>
                  </a:txBody>
                  <a:tcPr marL="68575" marR="68575" marT="9525" marB="0">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lgn="ctr">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69.4%</a:t>
                      </a:r>
                      <a:endParaRPr sz="1200">
                        <a:solidFill>
                          <a:schemeClr val="dk1"/>
                        </a:solidFill>
                        <a:latin typeface="Arial"/>
                        <a:ea typeface="Arial"/>
                        <a:cs typeface="Arial"/>
                        <a:sym typeface="Arial"/>
                      </a:endParaRPr>
                    </a:p>
                  </a:txBody>
                  <a:tcPr marL="68575" marR="68575" marT="9525" marB="0">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lgn="ctr">
                      <a:solidFill>
                        <a:srgbClr val="548135"/>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674950">
                <a:tc>
                  <a:txBody>
                    <a:bodyPr/>
                    <a:lstStyle/>
                    <a:p>
                      <a:pPr marL="0" marR="0" lvl="0" indent="0" algn="l" rtl="0">
                        <a:lnSpc>
                          <a:spcPct val="115000"/>
                        </a:lnSpc>
                        <a:spcBef>
                          <a:spcPts val="0"/>
                        </a:spcBef>
                        <a:spcAft>
                          <a:spcPts val="0"/>
                        </a:spcAft>
                        <a:buNone/>
                      </a:pPr>
                      <a:r>
                        <a:rPr lang="en-ZA" sz="1200">
                          <a:latin typeface="Arial"/>
                          <a:ea typeface="Arial"/>
                          <a:cs typeface="Arial"/>
                          <a:sym typeface="Arial"/>
                        </a:rPr>
                        <a:t>Number of sites Implemented with Health (COVID-19) Screening APP with tracking, tracing and plotting </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gridSpan="2">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hMerge="1">
                  <a:txBody>
                    <a:bodyPr/>
                    <a:lstStyle/>
                    <a:p>
                      <a:pPr marL="0" marR="0" lvl="0" indent="0" algn="l" rtl="0">
                        <a:lnSpc>
                          <a:spcPct val="115000"/>
                        </a:lnSpc>
                        <a:spcBef>
                          <a:spcPts val="0"/>
                        </a:spcBef>
                        <a:spcAft>
                          <a:spcPts val="0"/>
                        </a:spcAft>
                        <a:buNone/>
                      </a:pP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57</a:t>
                      </a:r>
                      <a:endParaRPr sz="1200" b="1">
                        <a:solidFill>
                          <a:schemeClr val="dk1"/>
                        </a:solidFill>
                        <a:latin typeface="Arial"/>
                        <a:ea typeface="Arial"/>
                        <a:cs typeface="Arial"/>
                        <a:sym typeface="Arial"/>
                      </a:endParaRPr>
                    </a:p>
                  </a:txBody>
                  <a:tcPr marL="68575" marR="68575" marT="9525" marB="0">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57</a:t>
                      </a:r>
                      <a:endParaRPr sz="1200">
                        <a:solidFill>
                          <a:schemeClr val="dk1"/>
                        </a:solidFill>
                        <a:latin typeface="Arial"/>
                        <a:ea typeface="Arial"/>
                        <a:cs typeface="Arial"/>
                        <a:sym typeface="Arial"/>
                      </a:endParaRPr>
                    </a:p>
                  </a:txBody>
                  <a:tcPr marL="68575" marR="68575" marT="9525" marB="0">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57</a:t>
                      </a:r>
                      <a:endParaRPr sz="1200" dirty="0">
                        <a:solidFill>
                          <a:schemeClr val="dk1"/>
                        </a:solidFill>
                        <a:latin typeface="Arial"/>
                        <a:ea typeface="Arial"/>
                        <a:cs typeface="Arial"/>
                        <a:sym typeface="Arial"/>
                      </a:endParaRPr>
                    </a:p>
                  </a:txBody>
                  <a:tcPr marL="68575" marR="68575" marT="9525" marB="0">
                    <a:lnL w="12700" cap="flat" cmpd="sng" algn="ctr">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
        <p:nvSpPr>
          <p:cNvPr id="871" name="Google Shape;871;p63"/>
          <p:cNvSpPr/>
          <p:nvPr/>
        </p:nvSpPr>
        <p:spPr>
          <a:xfrm rot="-5400000">
            <a:off x="5543170" y="812418"/>
            <a:ext cx="504000" cy="11590340"/>
          </a:xfrm>
          <a:prstGeom prst="rect">
            <a:avLst/>
          </a:prstGeom>
          <a:gradFill>
            <a:gsLst>
              <a:gs pos="0">
                <a:srgbClr val="F4B081"/>
              </a:gs>
              <a:gs pos="100000">
                <a:srgbClr val="C55A11"/>
              </a:gs>
            </a:gsLst>
            <a:lin ang="0" scaled="0"/>
          </a:gradFill>
          <a:ln>
            <a:noFill/>
          </a:ln>
        </p:spPr>
        <p:txBody>
          <a:bodyPr spcFirstLastPara="1" wrap="square" lIns="91425" tIns="91425" rIns="91425" bIns="91425" anchor="ctr" anchorCtr="0">
            <a:noAutofit/>
          </a:bodyPr>
          <a:lstStyle/>
          <a:p>
            <a:endParaRPr/>
          </a:p>
        </p:txBody>
      </p:sp>
      <p:sp>
        <p:nvSpPr>
          <p:cNvPr id="872" name="Google Shape;872;p63"/>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algn="ctr"/>
            <a:r>
              <a:rPr lang="en-ZA" sz="1800">
                <a:solidFill>
                  <a:srgbClr val="FFFFFF"/>
                </a:solidFill>
                <a:latin typeface="Calibri"/>
                <a:ea typeface="Calibri"/>
                <a:cs typeface="Calibri"/>
                <a:sym typeface="Calibri"/>
              </a:rPr>
              <a:t>Department of Correctional Services </a:t>
            </a:r>
            <a:r>
              <a:rPr lang="en-ZA" sz="1800">
                <a:solidFill>
                  <a:srgbClr val="FFFFFF"/>
                </a:solidFill>
                <a:latin typeface="Times New Roman"/>
                <a:ea typeface="Times New Roman"/>
                <a:cs typeface="Times New Roman"/>
                <a:sym typeface="Times New Roman"/>
              </a:rPr>
              <a:t>▐ </a:t>
            </a:r>
            <a:r>
              <a:rPr lang="en-ZA" sz="1800">
                <a:solidFill>
                  <a:srgbClr val="FFFFFF"/>
                </a:solidFill>
                <a:latin typeface="Calibri"/>
                <a:ea typeface="Calibri"/>
                <a:cs typeface="Calibri"/>
                <a:sym typeface="Calibri"/>
              </a:rPr>
              <a:t>2020-21 Revised Annual Performance Plan</a:t>
            </a:r>
            <a:endParaRPr/>
          </a:p>
        </p:txBody>
      </p:sp>
      <p:sp>
        <p:nvSpPr>
          <p:cNvPr id="873" name="Google Shape;873;p63"/>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55</a:t>
            </a:fld>
            <a:endParaRPr sz="1500" b="1"/>
          </a:p>
        </p:txBody>
      </p:sp>
    </p:spTree>
    <p:extLst>
      <p:ext uri="{BB962C8B-B14F-4D97-AF65-F5344CB8AC3E}">
        <p14:creationId xmlns:p14="http://schemas.microsoft.com/office/powerpoint/2010/main" val="7910176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64"/>
          <p:cNvSpPr/>
          <p:nvPr/>
        </p:nvSpPr>
        <p:spPr>
          <a:xfrm rot="-5400000">
            <a:off x="5328629" y="-5346654"/>
            <a:ext cx="921297" cy="11590339"/>
          </a:xfrm>
          <a:prstGeom prst="rect">
            <a:avLst/>
          </a:prstGeom>
          <a:gradFill>
            <a:gsLst>
              <a:gs pos="0">
                <a:srgbClr val="FBE4D4"/>
              </a:gs>
              <a:gs pos="12000">
                <a:srgbClr val="F7CAAC"/>
              </a:gs>
              <a:gs pos="30000">
                <a:srgbClr val="F4B081"/>
              </a:gs>
              <a:gs pos="45000">
                <a:srgbClr val="F7CAAC"/>
              </a:gs>
              <a:gs pos="77000">
                <a:srgbClr val="F4B081"/>
              </a:gs>
              <a:gs pos="100000">
                <a:srgbClr val="FBE4D4"/>
              </a:gs>
            </a:gsLst>
            <a:lin ang="0" scaled="0"/>
          </a:gradFill>
          <a:ln>
            <a:noFill/>
          </a:ln>
        </p:spPr>
        <p:txBody>
          <a:bodyPr spcFirstLastPara="1" wrap="square" lIns="91425" tIns="91425" rIns="91425" bIns="91425" anchor="ctr" anchorCtr="0">
            <a:noAutofit/>
          </a:bodyPr>
          <a:lstStyle/>
          <a:p>
            <a:endParaRPr/>
          </a:p>
        </p:txBody>
      </p:sp>
      <p:sp>
        <p:nvSpPr>
          <p:cNvPr id="879" name="Google Shape;879;p64"/>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endParaRPr sz="1800">
              <a:latin typeface="Calibri"/>
              <a:ea typeface="Calibri"/>
              <a:cs typeface="Calibri"/>
              <a:sym typeface="Calibri"/>
            </a:endParaRPr>
          </a:p>
        </p:txBody>
      </p:sp>
      <p:sp>
        <p:nvSpPr>
          <p:cNvPr id="880" name="Google Shape;880;p64"/>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fld id="{00000000-1234-1234-1234-123412341234}" type="slidenum">
              <a:rPr lang="en-ZA" sz="1200">
                <a:solidFill>
                  <a:srgbClr val="888888"/>
                </a:solidFill>
                <a:latin typeface="Calibri"/>
                <a:ea typeface="Calibri"/>
                <a:cs typeface="Calibri"/>
                <a:sym typeface="Calibri"/>
              </a:rPr>
              <a:pPr/>
              <a:t>56</a:t>
            </a:fld>
            <a:endParaRPr sz="1200">
              <a:solidFill>
                <a:srgbClr val="888888"/>
              </a:solidFill>
              <a:latin typeface="Calibri"/>
              <a:ea typeface="Calibri"/>
              <a:cs typeface="Calibri"/>
              <a:sym typeface="Calibri"/>
            </a:endParaRPr>
          </a:p>
        </p:txBody>
      </p:sp>
      <p:sp>
        <p:nvSpPr>
          <p:cNvPr id="881" name="Google Shape;881;p64"/>
          <p:cNvSpPr txBox="1">
            <a:spLocks noGrp="1"/>
          </p:cNvSpPr>
          <p:nvPr>
            <p:ph type="title"/>
          </p:nvPr>
        </p:nvSpPr>
        <p:spPr>
          <a:xfrm>
            <a:off x="414532" y="3325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200"/>
              <a:buFont typeface="Calibri"/>
              <a:buNone/>
            </a:pPr>
            <a:r>
              <a:rPr lang="en-ZA" sz="3200">
                <a:solidFill>
                  <a:srgbClr val="000000"/>
                </a:solidFill>
              </a:rPr>
              <a:t>PROGRAMME 1: ADMINISTRATION</a:t>
            </a:r>
            <a:endParaRPr sz="3200">
              <a:solidFill>
                <a:srgbClr val="000000"/>
              </a:solidFill>
            </a:endParaRPr>
          </a:p>
        </p:txBody>
      </p:sp>
      <p:graphicFrame>
        <p:nvGraphicFramePr>
          <p:cNvPr id="882" name="Google Shape;882;p64"/>
          <p:cNvGraphicFramePr/>
          <p:nvPr/>
        </p:nvGraphicFramePr>
        <p:xfrm>
          <a:off x="207183" y="1053530"/>
          <a:ext cx="11377275" cy="3007663"/>
        </p:xfrm>
        <a:graphic>
          <a:graphicData uri="http://schemas.openxmlformats.org/drawingml/2006/table">
            <a:tbl>
              <a:tblPr>
                <a:noFill/>
                <a:tableStyleId>{8E919301-2E72-4D5A-B58F-DB89C8E7FD26}</a:tableStyleId>
              </a:tblPr>
              <a:tblGrid>
                <a:gridCol w="3096350">
                  <a:extLst>
                    <a:ext uri="{9D8B030D-6E8A-4147-A177-3AD203B41FA5}">
                      <a16:colId xmlns:a16="http://schemas.microsoft.com/office/drawing/2014/main" val="20000"/>
                    </a:ext>
                  </a:extLst>
                </a:gridCol>
                <a:gridCol w="1152125">
                  <a:extLst>
                    <a:ext uri="{9D8B030D-6E8A-4147-A177-3AD203B41FA5}">
                      <a16:colId xmlns:a16="http://schemas.microsoft.com/office/drawing/2014/main" val="20001"/>
                    </a:ext>
                  </a:extLst>
                </a:gridCol>
                <a:gridCol w="929142">
                  <a:extLst>
                    <a:ext uri="{9D8B030D-6E8A-4147-A177-3AD203B41FA5}">
                      <a16:colId xmlns:a16="http://schemas.microsoft.com/office/drawing/2014/main" val="20002"/>
                    </a:ext>
                  </a:extLst>
                </a:gridCol>
                <a:gridCol w="156608">
                  <a:extLst>
                    <a:ext uri="{9D8B030D-6E8A-4147-A177-3AD203B41FA5}">
                      <a16:colId xmlns:a16="http://schemas.microsoft.com/office/drawing/2014/main" val="20003"/>
                    </a:ext>
                  </a:extLst>
                </a:gridCol>
                <a:gridCol w="1002475">
                  <a:extLst>
                    <a:ext uri="{9D8B030D-6E8A-4147-A177-3AD203B41FA5}">
                      <a16:colId xmlns:a16="http://schemas.microsoft.com/office/drawing/2014/main" val="20004"/>
                    </a:ext>
                  </a:extLst>
                </a:gridCol>
                <a:gridCol w="1368150">
                  <a:extLst>
                    <a:ext uri="{9D8B030D-6E8A-4147-A177-3AD203B41FA5}">
                      <a16:colId xmlns:a16="http://schemas.microsoft.com/office/drawing/2014/main" val="20005"/>
                    </a:ext>
                  </a:extLst>
                </a:gridCol>
                <a:gridCol w="1296150">
                  <a:extLst>
                    <a:ext uri="{9D8B030D-6E8A-4147-A177-3AD203B41FA5}">
                      <a16:colId xmlns:a16="http://schemas.microsoft.com/office/drawing/2014/main" val="20006"/>
                    </a:ext>
                  </a:extLst>
                </a:gridCol>
                <a:gridCol w="1102650">
                  <a:extLst>
                    <a:ext uri="{9D8B030D-6E8A-4147-A177-3AD203B41FA5}">
                      <a16:colId xmlns:a16="http://schemas.microsoft.com/office/drawing/2014/main" val="20007"/>
                    </a:ext>
                  </a:extLst>
                </a:gridCol>
                <a:gridCol w="1273625">
                  <a:extLst>
                    <a:ext uri="{9D8B030D-6E8A-4147-A177-3AD203B41FA5}">
                      <a16:colId xmlns:a16="http://schemas.microsoft.com/office/drawing/2014/main" val="20008"/>
                    </a:ext>
                  </a:extLst>
                </a:gridCol>
              </a:tblGrid>
              <a:tr h="231725">
                <a:tc row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Output Indicator</a:t>
                      </a:r>
                      <a:endParaRPr sz="1300" dirty="0">
                        <a:solidFill>
                          <a:schemeClr val="dk1"/>
                        </a:solidFill>
                        <a:latin typeface="Calibri"/>
                        <a:ea typeface="Calibri"/>
                        <a:cs typeface="Calibri"/>
                        <a:sym typeface="Calibri"/>
                      </a:endParaRPr>
                    </a:p>
                  </a:txBody>
                  <a:tcPr marL="15325" marR="15325" marT="21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gridSpan="8">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Annual Targets</a:t>
                      </a:r>
                      <a:endParaRPr sz="1400">
                        <a:solidFill>
                          <a:schemeClr val="dk1"/>
                        </a:solidFill>
                        <a:latin typeface="Calibri"/>
                        <a:ea typeface="Calibri"/>
                        <a:cs typeface="Calibri"/>
                        <a:sym typeface="Calibri"/>
                      </a:endParaRPr>
                    </a:p>
                  </a:txBody>
                  <a:tcPr marL="15325" marR="15325" marT="21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1100">
                <a:tc vMerge="1">
                  <a:txBody>
                    <a:bodyPr/>
                    <a:lstStyle/>
                    <a:p>
                      <a:endParaRPr lang="en-US"/>
                    </a:p>
                  </a:txBody>
                  <a:tcPr/>
                </a:tc>
                <a:tc gridSpan="4">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Audited/ Actual Performance</a:t>
                      </a:r>
                      <a:endParaRPr sz="1300">
                        <a:solidFill>
                          <a:schemeClr val="dk1"/>
                        </a:solidFill>
                        <a:latin typeface="Calibri"/>
                        <a:ea typeface="Calibri"/>
                        <a:cs typeface="Calibri"/>
                        <a:sym typeface="Calibri"/>
                      </a:endParaRPr>
                    </a:p>
                  </a:txBody>
                  <a:tcPr marL="15325" marR="15325" marT="21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ZA"/>
                    </a:p>
                  </a:txBody>
                  <a:tcPr/>
                </a:tc>
                <a:tc hMerge="1">
                  <a:txBody>
                    <a:bodyPr/>
                    <a:lstStyle/>
                    <a:p>
                      <a:endParaRPr lang="en-US"/>
                    </a:p>
                  </a:txBody>
                  <a:tcPr/>
                </a:tc>
                <a:tc>
                  <a:txBody>
                    <a:bodyPr/>
                    <a:lstStyle/>
                    <a:p>
                      <a:pPr marL="0" marR="0" lvl="0" indent="0" algn="ctr" rtl="0">
                        <a:lnSpc>
                          <a:spcPct val="115000"/>
                        </a:lnSpc>
                        <a:spcBef>
                          <a:spcPts val="0"/>
                        </a:spcBef>
                        <a:spcAft>
                          <a:spcPts val="0"/>
                        </a:spcAft>
                        <a:buNone/>
                      </a:pPr>
                      <a:r>
                        <a:rPr lang="en-ZA" sz="1300" b="1">
                          <a:solidFill>
                            <a:schemeClr val="dk1"/>
                          </a:solidFill>
                          <a:latin typeface="Arial"/>
                          <a:ea typeface="Arial"/>
                          <a:cs typeface="Arial"/>
                          <a:sym typeface="Arial"/>
                        </a:rPr>
                        <a:t>Estimated Performance</a:t>
                      </a:r>
                      <a:endParaRPr sz="1300">
                        <a:solidFill>
                          <a:schemeClr val="dk1"/>
                        </a:solidFill>
                        <a:latin typeface="Calibri"/>
                        <a:ea typeface="Calibri"/>
                        <a:cs typeface="Calibri"/>
                        <a:sym typeface="Calibri"/>
                      </a:endParaRPr>
                    </a:p>
                  </a:txBody>
                  <a:tcPr marL="0" marR="0" marT="0"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gridSpan="3">
                  <a:txBody>
                    <a:bodyPr/>
                    <a:lstStyle/>
                    <a:p>
                      <a:pPr marL="0" marR="0" lvl="0" indent="0" algn="ctr" rtl="0">
                        <a:lnSpc>
                          <a:spcPct val="115000"/>
                        </a:lnSpc>
                        <a:spcBef>
                          <a:spcPts val="0"/>
                        </a:spcBef>
                        <a:spcAft>
                          <a:spcPts val="0"/>
                        </a:spcAft>
                        <a:buNone/>
                      </a:pPr>
                      <a:r>
                        <a:rPr lang="en-ZA" sz="1300" b="1">
                          <a:solidFill>
                            <a:schemeClr val="dk1"/>
                          </a:solidFill>
                          <a:latin typeface="Arial"/>
                          <a:ea typeface="Arial"/>
                          <a:cs typeface="Arial"/>
                          <a:sym typeface="Arial"/>
                        </a:rPr>
                        <a:t>MTEF Period</a:t>
                      </a:r>
                      <a:endParaRPr sz="1300">
                        <a:solidFill>
                          <a:schemeClr val="dk1"/>
                        </a:solidFill>
                        <a:latin typeface="Calibri"/>
                        <a:ea typeface="Calibri"/>
                        <a:cs typeface="Calibri"/>
                        <a:sym typeface="Calibri"/>
                      </a:endParaRPr>
                    </a:p>
                  </a:txBody>
                  <a:tcPr marL="0" marR="0" marT="0"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1075">
                <a:tc vMerge="1">
                  <a:txBody>
                    <a:bodyPr/>
                    <a:lstStyle/>
                    <a:p>
                      <a:endParaRPr lang="en-US"/>
                    </a:p>
                  </a:txBody>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2016/17</a:t>
                      </a:r>
                      <a:endParaRPr sz="110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2017/18</a:t>
                      </a:r>
                      <a:endParaRPr sz="110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gridSpan="2">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2018/19</a:t>
                      </a:r>
                      <a:endParaRPr sz="1100" dirty="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lgn="ctr">
                      <a:solidFill>
                        <a:srgbClr val="548135"/>
                      </a:solidFill>
                      <a:prstDash val="solid"/>
                      <a:round/>
                      <a:headEnd type="none" w="sm" len="sm"/>
                      <a:tailEnd type="none" w="sm" len="sm"/>
                    </a:lnT>
                    <a:lnB w="12700" cap="flat" cmpd="sng" algn="ctr">
                      <a:solidFill>
                        <a:srgbClr val="548135"/>
                      </a:solidFill>
                      <a:prstDash val="solid"/>
                      <a:round/>
                      <a:headEnd type="none" w="sm" len="sm"/>
                      <a:tailEnd type="none" w="sm" len="sm"/>
                    </a:lnB>
                    <a:solidFill>
                      <a:srgbClr val="A8D08C"/>
                    </a:solidFill>
                  </a:tcPr>
                </a:tc>
                <a:tc hMerge="1">
                  <a:txBody>
                    <a:bodyPr/>
                    <a:lstStyle/>
                    <a:p>
                      <a:pPr marL="0" marR="0" lvl="0" indent="0" algn="ctr" rtl="0">
                        <a:lnSpc>
                          <a:spcPct val="115000"/>
                        </a:lnSpc>
                        <a:spcBef>
                          <a:spcPts val="0"/>
                        </a:spcBef>
                        <a:spcAft>
                          <a:spcPts val="0"/>
                        </a:spcAft>
                        <a:buNone/>
                      </a:pPr>
                      <a:endParaRPr sz="110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2019/20</a:t>
                      </a:r>
                      <a:endParaRPr sz="110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2020/21</a:t>
                      </a:r>
                      <a:endParaRPr sz="110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2021/22</a:t>
                      </a:r>
                      <a:endParaRPr sz="110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2022/23</a:t>
                      </a:r>
                      <a:endParaRPr sz="1100">
                        <a:solidFill>
                          <a:schemeClr val="dk1"/>
                        </a:solidFill>
                        <a:latin typeface="Calibri"/>
                        <a:ea typeface="Calibri"/>
                        <a:cs typeface="Calibri"/>
                        <a:sym typeface="Calibri"/>
                      </a:endParaRPr>
                    </a:p>
                  </a:txBody>
                  <a:tcPr marL="68575" marR="68575" marT="9525" marB="0" anchor="ctr">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15350">
                <a:tc gridSpan="9">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Outcome 6: High performing ethical organisation</a:t>
                      </a:r>
                      <a:endParaRPr sz="1300">
                        <a:solidFill>
                          <a:schemeClr val="dk1"/>
                        </a:solidFill>
                        <a:latin typeface="Calibri"/>
                        <a:ea typeface="Calibri"/>
                        <a:cs typeface="Calibri"/>
                        <a:sym typeface="Calibri"/>
                      </a:endParaRPr>
                    </a:p>
                  </a:txBody>
                  <a:tcPr marL="15325" marR="15325" marT="21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10650">
                <a:tc gridSpan="9">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Sub Programme: Information Technology</a:t>
                      </a:r>
                      <a:endParaRPr sz="1300" b="1">
                        <a:solidFill>
                          <a:schemeClr val="dk1"/>
                        </a:solidFill>
                        <a:latin typeface="Arial"/>
                        <a:ea typeface="Arial"/>
                        <a:cs typeface="Arial"/>
                        <a:sym typeface="Arial"/>
                      </a:endParaRPr>
                    </a:p>
                  </a:txBody>
                  <a:tcPr marL="15325" marR="15325" marT="21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501150">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Information Systems implemented as per MISSTP</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gridSpan="2">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 </a:t>
                      </a: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(7/461)</a:t>
                      </a: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 IIMS Rollout</a:t>
                      </a:r>
                      <a:endParaRPr sz="1200" dirty="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hMerge="1">
                  <a:txBody>
                    <a:bodyPr/>
                    <a:lstStyle/>
                    <a:p>
                      <a:pPr marL="0" marR="0" lvl="0" indent="0" algn="l" rtl="0">
                        <a:lnSpc>
                          <a:spcPct val="115000"/>
                        </a:lnSpc>
                        <a:spcBef>
                          <a:spcPts val="0"/>
                        </a:spcBef>
                        <a:spcAft>
                          <a:spcPts val="0"/>
                        </a:spcAft>
                        <a:buNone/>
                      </a:pPr>
                      <a:endParaRPr sz="1200" dirty="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2% </a:t>
                      </a: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(9/461) </a:t>
                      </a: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IIMS Rollout </a:t>
                      </a:r>
                      <a:endParaRPr sz="1200" dirty="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 12% </a:t>
                      </a:r>
                      <a:endParaRPr sz="1200" b="1">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16%</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26% </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92575">
                <a:tc gridSpan="9">
                  <a:txBody>
                    <a:bodyPr/>
                    <a:lstStyle/>
                    <a:p>
                      <a:pPr marL="0" marR="0" lvl="0" indent="0" algn="l" rtl="0">
                        <a:lnSpc>
                          <a:spcPct val="115000"/>
                        </a:lnSpc>
                        <a:spcBef>
                          <a:spcPts val="0"/>
                        </a:spcBef>
                        <a:spcAft>
                          <a:spcPts val="0"/>
                        </a:spcAft>
                        <a:buClr>
                          <a:srgbClr val="000000"/>
                        </a:buClr>
                        <a:buSzPts val="1300"/>
                        <a:buFont typeface="Arial"/>
                        <a:buNone/>
                      </a:pPr>
                      <a:r>
                        <a:rPr lang="en-ZA" sz="1300" b="1" i="0" u="none" strike="noStrike" cap="none">
                          <a:solidFill>
                            <a:srgbClr val="000000"/>
                          </a:solidFill>
                          <a:latin typeface="Arial"/>
                          <a:ea typeface="Arial"/>
                          <a:cs typeface="Arial"/>
                          <a:sym typeface="Arial"/>
                        </a:rPr>
                        <a:t>Sub Programme: Judicial Inspectorate for Correctional Services (JICS)</a:t>
                      </a:r>
                      <a:endParaRPr sz="1300" b="1" i="0" u="none" strike="noStrike" cap="none">
                        <a:solidFill>
                          <a:srgbClr val="000000"/>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92575">
                <a:tc>
                  <a:txBody>
                    <a:bodyPr/>
                    <a:lstStyle/>
                    <a:p>
                      <a:pPr marL="0" marR="0" lvl="0" indent="0" algn="l" rtl="0">
                        <a:lnSpc>
                          <a:spcPct val="115000"/>
                        </a:lnSpc>
                        <a:spcBef>
                          <a:spcPts val="0"/>
                        </a:spcBef>
                        <a:spcAft>
                          <a:spcPts val="0"/>
                        </a:spcAft>
                        <a:buClr>
                          <a:srgbClr val="000000"/>
                        </a:buClr>
                        <a:buSzPts val="1200"/>
                        <a:buFont typeface="Arial"/>
                        <a:buNone/>
                      </a:pPr>
                      <a:r>
                        <a:rPr lang="en-ZA" sz="1200" b="0" i="0" u="none" strike="noStrike" cap="none">
                          <a:solidFill>
                            <a:srgbClr val="000000"/>
                          </a:solidFill>
                          <a:latin typeface="Arial"/>
                          <a:ea typeface="Arial"/>
                          <a:cs typeface="Arial"/>
                          <a:sym typeface="Arial"/>
                        </a:rPr>
                        <a:t>Percentage of Correctional facilities and PPP’s facilities inspected on the conditions and treatment of inmates</a:t>
                      </a:r>
                      <a:endParaRPr sz="1200" b="0" i="0" u="none" strike="noStrike" cap="none">
                        <a:solidFill>
                          <a:srgbClr val="000000"/>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200"/>
                        <a:buFont typeface="Arial"/>
                        <a:buNone/>
                      </a:pPr>
                      <a:r>
                        <a:rPr lang="en-ZA" sz="1200">
                          <a:solidFill>
                            <a:schemeClr val="dk1"/>
                          </a:solidFill>
                          <a:latin typeface="Arial"/>
                          <a:ea typeface="Arial"/>
                          <a:cs typeface="Arial"/>
                          <a:sym typeface="Arial"/>
                        </a:rPr>
                        <a:t>33% </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200"/>
                        <a:buFont typeface="Arial"/>
                        <a:buNone/>
                      </a:pPr>
                      <a:r>
                        <a:rPr lang="en-ZA" sz="1200">
                          <a:solidFill>
                            <a:schemeClr val="dk1"/>
                          </a:solidFill>
                          <a:latin typeface="Arial"/>
                          <a:ea typeface="Arial"/>
                          <a:cs typeface="Arial"/>
                          <a:sym typeface="Arial"/>
                        </a:rPr>
                        <a:t>(81/243)</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gridSpan="2">
                  <a:txBody>
                    <a:bodyPr/>
                    <a:lstStyle/>
                    <a:p>
                      <a:pPr marL="0" marR="0" lvl="0" indent="0" algn="l" rtl="0">
                        <a:lnSpc>
                          <a:spcPct val="115000"/>
                        </a:lnSpc>
                        <a:spcBef>
                          <a:spcPts val="0"/>
                        </a:spcBef>
                        <a:spcAft>
                          <a:spcPts val="0"/>
                        </a:spcAft>
                        <a:buClr>
                          <a:schemeClr val="dk1"/>
                        </a:buClr>
                        <a:buSzPts val="1200"/>
                        <a:buFont typeface="Arial"/>
                        <a:buNone/>
                      </a:pPr>
                      <a:r>
                        <a:rPr lang="en-ZA" sz="1200">
                          <a:solidFill>
                            <a:schemeClr val="dk1"/>
                          </a:solidFill>
                          <a:latin typeface="Arial"/>
                          <a:ea typeface="Arial"/>
                          <a:cs typeface="Arial"/>
                          <a:sym typeface="Arial"/>
                        </a:rPr>
                        <a:t>34.2%</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200"/>
                        <a:buFont typeface="Arial"/>
                        <a:buNone/>
                      </a:pPr>
                      <a:r>
                        <a:rPr lang="en-ZA" sz="1200">
                          <a:solidFill>
                            <a:schemeClr val="dk1"/>
                          </a:solidFill>
                          <a:latin typeface="Arial"/>
                          <a:ea typeface="Arial"/>
                          <a:cs typeface="Arial"/>
                          <a:sym typeface="Arial"/>
                        </a:rPr>
                        <a:t>(83/243)</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hMerge="1">
                  <a:txBody>
                    <a:bodyPr/>
                    <a:lstStyle/>
                    <a:p>
                      <a:endParaRPr lang="en-ZA"/>
                    </a:p>
                  </a:txBody>
                  <a:tcPr/>
                </a:tc>
                <a:tc>
                  <a:txBody>
                    <a:bodyPr/>
                    <a:lstStyle/>
                    <a:p>
                      <a:pPr marL="0" marR="0" lvl="0" indent="0" algn="l" rtl="0">
                        <a:lnSpc>
                          <a:spcPct val="115000"/>
                        </a:lnSpc>
                        <a:spcBef>
                          <a:spcPts val="0"/>
                        </a:spcBef>
                        <a:spcAft>
                          <a:spcPts val="0"/>
                        </a:spcAft>
                        <a:buClr>
                          <a:schemeClr val="dk1"/>
                        </a:buClr>
                        <a:buSzPts val="1200"/>
                        <a:buFont typeface="Arial"/>
                        <a:buNone/>
                      </a:pPr>
                      <a:r>
                        <a:rPr lang="en-ZA" sz="1200">
                          <a:solidFill>
                            <a:schemeClr val="dk1"/>
                          </a:solidFill>
                          <a:latin typeface="Arial"/>
                          <a:ea typeface="Arial"/>
                          <a:cs typeface="Arial"/>
                          <a:sym typeface="Arial"/>
                        </a:rPr>
                        <a:t>50% </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200"/>
                        <a:buFont typeface="Arial"/>
                        <a:buNone/>
                      </a:pPr>
                      <a:r>
                        <a:rPr lang="en-ZA" sz="1200">
                          <a:solidFill>
                            <a:schemeClr val="dk1"/>
                          </a:solidFill>
                          <a:latin typeface="Arial"/>
                          <a:ea typeface="Arial"/>
                          <a:cs typeface="Arial"/>
                          <a:sym typeface="Arial"/>
                        </a:rPr>
                        <a:t>(122/243)</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53%</a:t>
                      </a:r>
                    </a:p>
                    <a:p>
                      <a:pPr marL="0" marR="0" lvl="0" indent="0" algn="l" rtl="0">
                        <a:lnSpc>
                          <a:spcPct val="115000"/>
                        </a:lnSpc>
                        <a:spcBef>
                          <a:spcPts val="0"/>
                        </a:spcBef>
                        <a:spcAft>
                          <a:spcPts val="0"/>
                        </a:spcAft>
                        <a:buNone/>
                      </a:pPr>
                      <a:r>
                        <a:rPr lang="en-US" sz="1200" dirty="0">
                          <a:solidFill>
                            <a:schemeClr val="dk1"/>
                          </a:solidFill>
                          <a:latin typeface="Arial"/>
                          <a:ea typeface="Arial"/>
                          <a:cs typeface="Arial"/>
                          <a:sym typeface="Arial"/>
                        </a:rPr>
                        <a:t>(129/243)</a:t>
                      </a:r>
                      <a:endParaRPr sz="1200" dirty="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56%</a:t>
                      </a:r>
                      <a:endParaRPr sz="1200" b="1" dirty="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100%</a:t>
                      </a:r>
                      <a:endParaRPr sz="120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100%</a:t>
                      </a:r>
                      <a:endParaRPr sz="1200" dirty="0">
                        <a:solidFill>
                          <a:schemeClr val="dk1"/>
                        </a:solidFill>
                        <a:latin typeface="Arial"/>
                        <a:ea typeface="Arial"/>
                        <a:cs typeface="Arial"/>
                        <a:sym typeface="Arial"/>
                      </a:endParaRPr>
                    </a:p>
                  </a:txBody>
                  <a:tcPr marL="68575" marR="68575" marT="9525" marB="0">
                    <a:lnL w="12700" cap="flat" cmpd="sng">
                      <a:solidFill>
                        <a:srgbClr val="548135"/>
                      </a:solidFill>
                      <a:prstDash val="solid"/>
                      <a:round/>
                      <a:headEnd type="none" w="sm" len="sm"/>
                      <a:tailEnd type="none" w="sm" len="sm"/>
                    </a:lnL>
                    <a:lnR w="12700" cap="flat" cmpd="sng">
                      <a:solidFill>
                        <a:srgbClr val="548135"/>
                      </a:solidFill>
                      <a:prstDash val="solid"/>
                      <a:round/>
                      <a:headEnd type="none" w="sm" len="sm"/>
                      <a:tailEnd type="none" w="sm" len="sm"/>
                    </a:lnR>
                    <a:lnT w="12700" cap="flat" cmpd="sng">
                      <a:solidFill>
                        <a:srgbClr val="548135"/>
                      </a:solidFill>
                      <a:prstDash val="solid"/>
                      <a:round/>
                      <a:headEnd type="none" w="sm" len="sm"/>
                      <a:tailEnd type="none" w="sm" len="sm"/>
                    </a:lnT>
                    <a:lnB w="12700" cap="flat" cmpd="sng">
                      <a:solidFill>
                        <a:srgbClr val="548135"/>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
        <p:nvSpPr>
          <p:cNvPr id="883" name="Google Shape;883;p64"/>
          <p:cNvSpPr/>
          <p:nvPr/>
        </p:nvSpPr>
        <p:spPr>
          <a:xfrm rot="-5400000">
            <a:off x="5543170" y="812418"/>
            <a:ext cx="504000" cy="11590340"/>
          </a:xfrm>
          <a:prstGeom prst="rect">
            <a:avLst/>
          </a:prstGeom>
          <a:gradFill>
            <a:gsLst>
              <a:gs pos="0">
                <a:srgbClr val="F4B081"/>
              </a:gs>
              <a:gs pos="100000">
                <a:srgbClr val="C55A11"/>
              </a:gs>
            </a:gsLst>
            <a:lin ang="0" scaled="0"/>
          </a:gradFill>
          <a:ln>
            <a:noFill/>
          </a:ln>
        </p:spPr>
        <p:txBody>
          <a:bodyPr spcFirstLastPara="1" wrap="square" lIns="91425" tIns="91425" rIns="91425" bIns="91425" anchor="ctr" anchorCtr="0">
            <a:noAutofit/>
          </a:bodyPr>
          <a:lstStyle/>
          <a:p>
            <a:endParaRPr/>
          </a:p>
        </p:txBody>
      </p:sp>
      <p:sp>
        <p:nvSpPr>
          <p:cNvPr id="884" name="Google Shape;884;p64"/>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algn="ctr"/>
            <a:r>
              <a:rPr lang="en-ZA" sz="1800">
                <a:solidFill>
                  <a:srgbClr val="FFFFFF"/>
                </a:solidFill>
                <a:latin typeface="Calibri"/>
                <a:ea typeface="Calibri"/>
                <a:cs typeface="Calibri"/>
                <a:sym typeface="Calibri"/>
              </a:rPr>
              <a:t>Department of Correctional Services </a:t>
            </a:r>
            <a:r>
              <a:rPr lang="en-ZA" sz="1800">
                <a:solidFill>
                  <a:srgbClr val="FFFFFF"/>
                </a:solidFill>
                <a:latin typeface="Times New Roman"/>
                <a:ea typeface="Times New Roman"/>
                <a:cs typeface="Times New Roman"/>
                <a:sym typeface="Times New Roman"/>
              </a:rPr>
              <a:t>▐ </a:t>
            </a:r>
            <a:r>
              <a:rPr lang="en-ZA" sz="1800">
                <a:solidFill>
                  <a:srgbClr val="FFFFFF"/>
                </a:solidFill>
                <a:latin typeface="Calibri"/>
                <a:ea typeface="Calibri"/>
                <a:cs typeface="Calibri"/>
                <a:sym typeface="Calibri"/>
              </a:rPr>
              <a:t>2020-21 Revised Annual Performance Plan</a:t>
            </a:r>
            <a:endParaRPr/>
          </a:p>
        </p:txBody>
      </p:sp>
      <p:sp>
        <p:nvSpPr>
          <p:cNvPr id="885" name="Google Shape;885;p64"/>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56</a:t>
            </a:fld>
            <a:endParaRPr sz="1500" b="1"/>
          </a:p>
        </p:txBody>
      </p:sp>
    </p:spTree>
    <p:extLst>
      <p:ext uri="{BB962C8B-B14F-4D97-AF65-F5344CB8AC3E}">
        <p14:creationId xmlns:p14="http://schemas.microsoft.com/office/powerpoint/2010/main" val="3468674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65"/>
          <p:cNvSpPr/>
          <p:nvPr/>
        </p:nvSpPr>
        <p:spPr>
          <a:xfrm rot="-5400000">
            <a:off x="5328629" y="-5346654"/>
            <a:ext cx="921297" cy="11590339"/>
          </a:xfrm>
          <a:prstGeom prst="rect">
            <a:avLst/>
          </a:prstGeom>
          <a:gradFill>
            <a:gsLst>
              <a:gs pos="0">
                <a:srgbClr val="FBE4D4"/>
              </a:gs>
              <a:gs pos="12000">
                <a:srgbClr val="F7CAAC"/>
              </a:gs>
              <a:gs pos="30000">
                <a:srgbClr val="F4B081"/>
              </a:gs>
              <a:gs pos="45000">
                <a:srgbClr val="F7CAAC"/>
              </a:gs>
              <a:gs pos="77000">
                <a:srgbClr val="F4B081"/>
              </a:gs>
              <a:gs pos="100000">
                <a:srgbClr val="FBE4D4"/>
              </a:gs>
            </a:gsLst>
            <a:lin ang="0" scaled="0"/>
          </a:gradFill>
          <a:ln>
            <a:noFill/>
          </a:ln>
        </p:spPr>
        <p:txBody>
          <a:bodyPr spcFirstLastPara="1" wrap="square" lIns="91425" tIns="91425" rIns="91425" bIns="91425" anchor="ctr" anchorCtr="0">
            <a:noAutofit/>
          </a:bodyPr>
          <a:lstStyle/>
          <a:p>
            <a:endParaRPr/>
          </a:p>
        </p:txBody>
      </p:sp>
      <p:sp>
        <p:nvSpPr>
          <p:cNvPr id="891" name="Google Shape;891;p65"/>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endParaRPr sz="1800">
              <a:latin typeface="Calibri"/>
              <a:ea typeface="Calibri"/>
              <a:cs typeface="Calibri"/>
              <a:sym typeface="Calibri"/>
            </a:endParaRPr>
          </a:p>
        </p:txBody>
      </p:sp>
      <p:sp>
        <p:nvSpPr>
          <p:cNvPr id="892" name="Google Shape;892;p65"/>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fld id="{00000000-1234-1234-1234-123412341234}" type="slidenum">
              <a:rPr lang="en-ZA" sz="1200">
                <a:solidFill>
                  <a:srgbClr val="888888"/>
                </a:solidFill>
                <a:latin typeface="Calibri"/>
                <a:ea typeface="Calibri"/>
                <a:cs typeface="Calibri"/>
                <a:sym typeface="Calibri"/>
              </a:rPr>
              <a:pPr/>
              <a:t>57</a:t>
            </a:fld>
            <a:endParaRPr sz="1200">
              <a:solidFill>
                <a:srgbClr val="888888"/>
              </a:solidFill>
              <a:latin typeface="Calibri"/>
              <a:ea typeface="Calibri"/>
              <a:cs typeface="Calibri"/>
              <a:sym typeface="Calibri"/>
            </a:endParaRPr>
          </a:p>
        </p:txBody>
      </p:sp>
      <p:sp>
        <p:nvSpPr>
          <p:cNvPr id="893" name="Google Shape;893;p65"/>
          <p:cNvSpPr txBox="1">
            <a:spLocks noGrp="1"/>
          </p:cNvSpPr>
          <p:nvPr>
            <p:ph type="title"/>
          </p:nvPr>
        </p:nvSpPr>
        <p:spPr>
          <a:xfrm>
            <a:off x="384052" y="3325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PROGRAMME 2: INCARCERATION</a:t>
            </a:r>
            <a:endParaRPr>
              <a:solidFill>
                <a:srgbClr val="000000"/>
              </a:solidFill>
            </a:endParaRPr>
          </a:p>
        </p:txBody>
      </p:sp>
      <p:graphicFrame>
        <p:nvGraphicFramePr>
          <p:cNvPr id="894" name="Google Shape;894;p65"/>
          <p:cNvGraphicFramePr/>
          <p:nvPr/>
        </p:nvGraphicFramePr>
        <p:xfrm>
          <a:off x="250553" y="1053530"/>
          <a:ext cx="11233275" cy="5113825"/>
        </p:xfrm>
        <a:graphic>
          <a:graphicData uri="http://schemas.openxmlformats.org/drawingml/2006/table">
            <a:tbl>
              <a:tblPr>
                <a:noFill/>
                <a:tableStyleId>{8E919301-2E72-4D5A-B58F-DB89C8E7FD26}</a:tableStyleId>
              </a:tblPr>
              <a:tblGrid>
                <a:gridCol w="3096350">
                  <a:extLst>
                    <a:ext uri="{9D8B030D-6E8A-4147-A177-3AD203B41FA5}">
                      <a16:colId xmlns:a16="http://schemas.microsoft.com/office/drawing/2014/main" val="20000"/>
                    </a:ext>
                  </a:extLst>
                </a:gridCol>
                <a:gridCol w="1390197">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876300">
                  <a:extLst>
                    <a:ext uri="{9D8B030D-6E8A-4147-A177-3AD203B41FA5}">
                      <a16:colId xmlns:a16="http://schemas.microsoft.com/office/drawing/2014/main" val="20005"/>
                    </a:ext>
                  </a:extLst>
                </a:gridCol>
                <a:gridCol w="927100">
                  <a:extLst>
                    <a:ext uri="{9D8B030D-6E8A-4147-A177-3AD203B41FA5}">
                      <a16:colId xmlns:a16="http://schemas.microsoft.com/office/drawing/2014/main" val="20006"/>
                    </a:ext>
                  </a:extLst>
                </a:gridCol>
                <a:gridCol w="917428">
                  <a:extLst>
                    <a:ext uri="{9D8B030D-6E8A-4147-A177-3AD203B41FA5}">
                      <a16:colId xmlns:a16="http://schemas.microsoft.com/office/drawing/2014/main" val="20007"/>
                    </a:ext>
                  </a:extLst>
                </a:gridCol>
              </a:tblGrid>
              <a:tr h="319650">
                <a:tc row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Output Indicator</a:t>
                      </a:r>
                      <a:endParaRPr sz="1300" dirty="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gridSpan="7">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Annual Targets</a:t>
                      </a:r>
                      <a:endParaRPr sz="140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11400">
                <a:tc v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Audited/ Actual Performance</a:t>
                      </a:r>
                      <a:endParaRPr sz="130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ZA"/>
                    </a:p>
                  </a:txBody>
                  <a:tcPr/>
                </a:tc>
                <a:tc>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Estimated Performance</a:t>
                      </a:r>
                      <a:endParaRPr sz="1300" dirty="0">
                        <a:solidFill>
                          <a:schemeClr val="dk1"/>
                        </a:solidFill>
                        <a:latin typeface="Calibri"/>
                        <a:ea typeface="Calibri"/>
                        <a:cs typeface="Calibri"/>
                        <a:sym typeface="Calibri"/>
                      </a:endParaRPr>
                    </a:p>
                  </a:txBody>
                  <a:tcPr marL="0" marR="0" marT="0"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grid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MTEF Period</a:t>
                      </a:r>
                      <a:endParaRPr sz="1300" dirty="0">
                        <a:solidFill>
                          <a:schemeClr val="dk1"/>
                        </a:solidFill>
                        <a:latin typeface="Calibri"/>
                        <a:ea typeface="Calibri"/>
                        <a:cs typeface="Calibri"/>
                        <a:sym typeface="Calibri"/>
                      </a:endParaRPr>
                    </a:p>
                  </a:txBody>
                  <a:tcPr marL="0" marR="0" marT="0"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392400">
                <a:tc vMerge="1">
                  <a:txBody>
                    <a:bodyPr/>
                    <a:lstStyle/>
                    <a:p>
                      <a:endParaRPr lang="en-US"/>
                    </a:p>
                  </a:txBody>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2016/17</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2017/18</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2018/19</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2019/20</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2020/21</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2021/22</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2022/23</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315600">
                <a:tc gridSpan="8">
                  <a:txBody>
                    <a:bodyPr/>
                    <a:lstStyle/>
                    <a:p>
                      <a:pPr marL="0" marR="0" lvl="0" indent="0" algn="l" rtl="0">
                        <a:lnSpc>
                          <a:spcPct val="115000"/>
                        </a:lnSpc>
                        <a:spcBef>
                          <a:spcPts val="0"/>
                        </a:spcBef>
                        <a:spcAft>
                          <a:spcPts val="0"/>
                        </a:spcAft>
                        <a:buNone/>
                      </a:pPr>
                      <a:r>
                        <a:rPr lang="en-ZA" sz="1300" b="1" i="0" u="none" strike="noStrike" cap="none">
                          <a:solidFill>
                            <a:schemeClr val="dk1"/>
                          </a:solidFill>
                          <a:latin typeface="Arial"/>
                          <a:ea typeface="Arial"/>
                          <a:cs typeface="Arial"/>
                          <a:sym typeface="Arial"/>
                        </a:rPr>
                        <a:t>Outcome 1: Improved safety and security of inmates, parolees and probationers, officials, stakeholders, assets and information </a:t>
                      </a:r>
                      <a:endParaRPr sz="1300" b="1" i="0" u="none" strike="noStrike" cap="none">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15600">
                <a:tc gridSpan="8">
                  <a:txBody>
                    <a:bodyPr/>
                    <a:lstStyle/>
                    <a:p>
                      <a:pPr marL="0" marR="0" lvl="0" indent="0" algn="l" rtl="0">
                        <a:lnSpc>
                          <a:spcPct val="115000"/>
                        </a:lnSpc>
                        <a:spcBef>
                          <a:spcPts val="0"/>
                        </a:spcBef>
                        <a:spcAft>
                          <a:spcPts val="0"/>
                        </a:spcAft>
                        <a:buNone/>
                      </a:pPr>
                      <a:r>
                        <a:rPr lang="en-ZA" sz="1300" b="1" i="0" u="none" strike="noStrike" cap="none">
                          <a:solidFill>
                            <a:schemeClr val="dk1"/>
                          </a:solidFill>
                          <a:latin typeface="Arial"/>
                          <a:ea typeface="Arial"/>
                          <a:cs typeface="Arial"/>
                          <a:sym typeface="Arial"/>
                        </a:rPr>
                        <a:t>Sub Programme: Security Operations</a:t>
                      </a:r>
                      <a:endParaRPr sz="1300" b="1" i="0" u="none" strike="noStrike" cap="none">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534000">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inmates who escaped from correctional facilities </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0.031%</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(50/161 054) </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0.030%</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(50/164 129) </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0.034%</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(56/162 875) </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Font typeface="Arial"/>
                        <a:buNone/>
                      </a:pPr>
                      <a:r>
                        <a:rPr lang="en-GB" sz="1200" b="0" i="0" u="none" strike="noStrike" cap="none" dirty="0">
                          <a:solidFill>
                            <a:schemeClr val="dk1"/>
                          </a:solidFill>
                          <a:latin typeface="Arial"/>
                          <a:ea typeface="Arial"/>
                          <a:cs typeface="Arial"/>
                          <a:sym typeface="Arial"/>
                        </a:rPr>
                        <a:t>0.022%</a:t>
                      </a:r>
                      <a:endParaRPr lang="en-ZA" sz="12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Font typeface="Arial"/>
                        <a:buNone/>
                      </a:pPr>
                      <a:r>
                        <a:rPr lang="en-GB" sz="1200" b="0" i="0" u="none" strike="noStrike" cap="none" dirty="0">
                          <a:solidFill>
                            <a:schemeClr val="dk1"/>
                          </a:solidFill>
                          <a:latin typeface="Arial"/>
                          <a:ea typeface="Arial"/>
                          <a:cs typeface="Arial"/>
                          <a:sym typeface="Arial"/>
                        </a:rPr>
                        <a:t>(34/154 449) </a:t>
                      </a:r>
                      <a:endParaRPr lang="en-ZA" sz="1200" b="0" i="0" u="none" strike="noStrike" cap="none" dirty="0">
                        <a:solidFill>
                          <a:schemeClr val="dk1"/>
                        </a:solidFill>
                        <a:latin typeface="Arial"/>
                        <a:ea typeface="Arial"/>
                        <a:cs typeface="Arial"/>
                        <a:sym typeface="Arial"/>
                      </a:endParaRPr>
                    </a:p>
                  </a:txBody>
                  <a:tcPr marL="68580" marR="68580"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0.033%</a:t>
                      </a:r>
                      <a:endParaRPr sz="1200" b="1"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 </a:t>
                      </a:r>
                      <a:endParaRPr sz="1200" b="1"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0.032%</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0.031%</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extLst>
                  <a:ext uri="{0D108BD9-81ED-4DB2-BD59-A6C34878D82A}">
                    <a16:rowId xmlns:a16="http://schemas.microsoft.com/office/drawing/2014/main" val="10005"/>
                  </a:ext>
                </a:extLst>
              </a:tr>
              <a:tr h="797325">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inmates injured as a result of reported assaults in correctional facilities </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4.59%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(7 388/161 054) </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4.6%</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(7 474/164 129) </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4.11%</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a:t>
                      </a:r>
                      <a:r>
                        <a:rPr lang="en-ZA" sz="1200">
                          <a:solidFill>
                            <a:schemeClr val="dk1"/>
                          </a:solidFill>
                          <a:latin typeface="Arial"/>
                          <a:ea typeface="Arial"/>
                          <a:cs typeface="Arial"/>
                          <a:sym typeface="Arial"/>
                        </a:rPr>
                        <a:t>6 701/162 </a:t>
                      </a:r>
                      <a:r>
                        <a:rPr lang="en-ZA" sz="1200" dirty="0">
                          <a:solidFill>
                            <a:schemeClr val="dk1"/>
                          </a:solidFill>
                          <a:latin typeface="Arial"/>
                          <a:ea typeface="Arial"/>
                          <a:cs typeface="Arial"/>
                          <a:sym typeface="Arial"/>
                        </a:rPr>
                        <a:t>875) </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Font typeface="Arial"/>
                        <a:buNone/>
                      </a:pPr>
                      <a:r>
                        <a:rPr lang="en-GB" sz="1200" b="0" i="0" u="none" strike="noStrike" cap="none" dirty="0">
                          <a:solidFill>
                            <a:schemeClr val="dk1"/>
                          </a:solidFill>
                          <a:latin typeface="Arial"/>
                          <a:ea typeface="Arial"/>
                          <a:cs typeface="Arial"/>
                          <a:sym typeface="Arial"/>
                        </a:rPr>
                        <a:t>3.70%</a:t>
                      </a:r>
                      <a:endParaRPr lang="en-ZA" sz="12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Font typeface="Arial"/>
                        <a:buNone/>
                      </a:pPr>
                      <a:r>
                        <a:rPr lang="en-GB" sz="1200" b="0" i="0" u="none" strike="noStrike" cap="none" dirty="0">
                          <a:solidFill>
                            <a:schemeClr val="dk1"/>
                          </a:solidFill>
                          <a:latin typeface="Arial"/>
                          <a:ea typeface="Arial"/>
                          <a:cs typeface="Arial"/>
                          <a:sym typeface="Arial"/>
                        </a:rPr>
                        <a:t>(5 714/154 449) </a:t>
                      </a:r>
                      <a:endParaRPr lang="en-ZA" sz="1200" b="0" i="0" u="none" strike="noStrike" cap="none" dirty="0">
                        <a:solidFill>
                          <a:schemeClr val="dk1"/>
                        </a:solidFill>
                        <a:latin typeface="Arial"/>
                        <a:ea typeface="Arial"/>
                        <a:cs typeface="Arial"/>
                        <a:sym typeface="Arial"/>
                      </a:endParaRPr>
                    </a:p>
                  </a:txBody>
                  <a:tcPr marL="68580" marR="68580"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4.65%</a:t>
                      </a:r>
                      <a:endParaRPr sz="1200" b="1">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4.60%</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4.55%</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extLst>
                  <a:ext uri="{0D108BD9-81ED-4DB2-BD59-A6C34878D82A}">
                    <a16:rowId xmlns:a16="http://schemas.microsoft.com/office/drawing/2014/main" val="10006"/>
                  </a:ext>
                </a:extLst>
              </a:tr>
              <a:tr h="617050">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confirmed unnatural deaths in correctional facilities </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0.032%</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(52/16 1054) </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0.037%</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(61/164 129) </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0.036%</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(58/162 875) </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Font typeface="Arial"/>
                        <a:buNone/>
                      </a:pPr>
                      <a:r>
                        <a:rPr lang="en-GB" sz="1200" b="0" i="0" u="none" strike="noStrike" cap="none" dirty="0">
                          <a:solidFill>
                            <a:schemeClr val="dk1"/>
                          </a:solidFill>
                          <a:latin typeface="Arial"/>
                          <a:ea typeface="Arial"/>
                          <a:cs typeface="Arial"/>
                          <a:sym typeface="Arial"/>
                        </a:rPr>
                        <a:t>0.029%</a:t>
                      </a:r>
                      <a:endParaRPr lang="en-ZA" sz="12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Font typeface="Arial"/>
                        <a:buNone/>
                      </a:pPr>
                      <a:r>
                        <a:rPr lang="en-GB" sz="1200" b="0" i="0" u="none" strike="noStrike" cap="none" dirty="0">
                          <a:solidFill>
                            <a:schemeClr val="dk1"/>
                          </a:solidFill>
                          <a:latin typeface="Arial"/>
                          <a:ea typeface="Arial"/>
                          <a:cs typeface="Arial"/>
                          <a:sym typeface="Arial"/>
                        </a:rPr>
                        <a:t>(45/154 449) </a:t>
                      </a:r>
                      <a:endParaRPr lang="en-ZA" sz="1200" b="0" i="0" u="none" strike="noStrike" cap="none" dirty="0">
                        <a:solidFill>
                          <a:schemeClr val="dk1"/>
                        </a:solidFill>
                        <a:latin typeface="Arial"/>
                        <a:ea typeface="Arial"/>
                        <a:cs typeface="Arial"/>
                        <a:sym typeface="Arial"/>
                      </a:endParaRPr>
                    </a:p>
                  </a:txBody>
                  <a:tcPr marL="68580" marR="68580"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0.032%</a:t>
                      </a:r>
                      <a:endParaRPr sz="1200" b="1">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0.032%</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0.032%</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extLst>
                  <a:ext uri="{0D108BD9-81ED-4DB2-BD59-A6C34878D82A}">
                    <a16:rowId xmlns:a16="http://schemas.microsoft.com/office/drawing/2014/main" val="10007"/>
                  </a:ext>
                </a:extLst>
              </a:tr>
              <a:tr h="315600">
                <a:tc gridSpan="8">
                  <a:txBody>
                    <a:bodyPr/>
                    <a:lstStyle/>
                    <a:p>
                      <a:pPr marL="0" marR="0" lvl="0" indent="0" algn="l" rtl="0">
                        <a:lnSpc>
                          <a:spcPct val="115000"/>
                        </a:lnSpc>
                        <a:spcBef>
                          <a:spcPts val="0"/>
                        </a:spcBef>
                        <a:spcAft>
                          <a:spcPts val="0"/>
                        </a:spcAft>
                        <a:buNone/>
                      </a:pPr>
                      <a:r>
                        <a:rPr lang="en-ZA" sz="1300" b="1" i="0" u="none" strike="noStrike" cap="none" dirty="0">
                          <a:solidFill>
                            <a:schemeClr val="dk1"/>
                          </a:solidFill>
                          <a:latin typeface="Arial"/>
                          <a:ea typeface="Arial"/>
                          <a:cs typeface="Arial"/>
                          <a:sym typeface="Arial"/>
                        </a:rPr>
                        <a:t>Sub Programme: Facilities</a:t>
                      </a:r>
                      <a:endParaRPr sz="1300" b="1" i="0" u="none" strike="noStrike" cap="none" dirty="0">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895200">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Number of infrastructure projects completed</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1</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(Van Rhynsdorp)</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(C-Max)</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2</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(Standerton and </a:t>
                      </a:r>
                      <a:r>
                        <a:rPr lang="en-ZA" sz="1200" dirty="0" err="1">
                          <a:solidFill>
                            <a:schemeClr val="dk1"/>
                          </a:solidFill>
                          <a:latin typeface="Arial"/>
                          <a:ea typeface="Arial"/>
                          <a:cs typeface="Arial"/>
                          <a:sym typeface="Arial"/>
                        </a:rPr>
                        <a:t>Estcourt</a:t>
                      </a:r>
                      <a:r>
                        <a:rPr lang="en-ZA"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1</a:t>
                      </a:r>
                      <a:endParaRPr sz="1200" b="1"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(Tzaneen)</a:t>
                      </a:r>
                      <a:endParaRPr sz="1200" b="1"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100" dirty="0">
                          <a:solidFill>
                            <a:schemeClr val="dk1"/>
                          </a:solidFill>
                          <a:latin typeface="Arial"/>
                          <a:ea typeface="Arial"/>
                          <a:cs typeface="Arial"/>
                          <a:sym typeface="Arial"/>
                        </a:rPr>
                        <a:t>(</a:t>
                      </a:r>
                      <a:r>
                        <a:rPr lang="en-ZA" sz="1100" dirty="0" err="1">
                          <a:solidFill>
                            <a:schemeClr val="dk1"/>
                          </a:solidFill>
                          <a:latin typeface="Arial"/>
                          <a:ea typeface="Arial"/>
                          <a:cs typeface="Arial"/>
                          <a:sym typeface="Arial"/>
                        </a:rPr>
                        <a:t>Emthonjeni</a:t>
                      </a:r>
                      <a:r>
                        <a:rPr lang="en-ZA" sz="1100" dirty="0">
                          <a:solidFill>
                            <a:schemeClr val="dk1"/>
                          </a:solidFill>
                          <a:latin typeface="Arial"/>
                          <a:ea typeface="Arial"/>
                          <a:cs typeface="Arial"/>
                          <a:sym typeface="Arial"/>
                        </a:rPr>
                        <a:t> Youth Centre)</a:t>
                      </a:r>
                      <a:endParaRPr sz="11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(Parys)</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
        <p:nvSpPr>
          <p:cNvPr id="895" name="Google Shape;895;p65"/>
          <p:cNvSpPr/>
          <p:nvPr/>
        </p:nvSpPr>
        <p:spPr>
          <a:xfrm rot="-5400000">
            <a:off x="5543170" y="812418"/>
            <a:ext cx="504000" cy="11590340"/>
          </a:xfrm>
          <a:prstGeom prst="rect">
            <a:avLst/>
          </a:prstGeom>
          <a:gradFill>
            <a:gsLst>
              <a:gs pos="0">
                <a:srgbClr val="F4B081"/>
              </a:gs>
              <a:gs pos="100000">
                <a:srgbClr val="C55A11"/>
              </a:gs>
            </a:gsLst>
            <a:lin ang="0" scaled="0"/>
          </a:gradFill>
          <a:ln>
            <a:noFill/>
          </a:ln>
        </p:spPr>
        <p:txBody>
          <a:bodyPr spcFirstLastPara="1" wrap="square" lIns="91425" tIns="91425" rIns="91425" bIns="91425" anchor="ctr" anchorCtr="0">
            <a:noAutofit/>
          </a:bodyPr>
          <a:lstStyle/>
          <a:p>
            <a:endParaRPr/>
          </a:p>
        </p:txBody>
      </p:sp>
      <p:sp>
        <p:nvSpPr>
          <p:cNvPr id="896" name="Google Shape;896;p65"/>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algn="ctr"/>
            <a:r>
              <a:rPr lang="en-ZA" sz="1800">
                <a:solidFill>
                  <a:srgbClr val="FFFFFF"/>
                </a:solidFill>
                <a:latin typeface="Calibri"/>
                <a:ea typeface="Calibri"/>
                <a:cs typeface="Calibri"/>
                <a:sym typeface="Calibri"/>
              </a:rPr>
              <a:t>Department of Correctional Services </a:t>
            </a:r>
            <a:r>
              <a:rPr lang="en-ZA" sz="1800">
                <a:solidFill>
                  <a:srgbClr val="FFFFFF"/>
                </a:solidFill>
                <a:latin typeface="Times New Roman"/>
                <a:ea typeface="Times New Roman"/>
                <a:cs typeface="Times New Roman"/>
                <a:sym typeface="Times New Roman"/>
              </a:rPr>
              <a:t>▐ </a:t>
            </a:r>
            <a:r>
              <a:rPr lang="en-ZA" sz="1800">
                <a:solidFill>
                  <a:srgbClr val="FFFFFF"/>
                </a:solidFill>
                <a:latin typeface="Calibri"/>
                <a:ea typeface="Calibri"/>
                <a:cs typeface="Calibri"/>
                <a:sym typeface="Calibri"/>
              </a:rPr>
              <a:t>2020-21 Revised Annual Performance Plan</a:t>
            </a:r>
            <a:endParaRPr/>
          </a:p>
        </p:txBody>
      </p:sp>
      <p:sp>
        <p:nvSpPr>
          <p:cNvPr id="897" name="Google Shape;897;p65"/>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57</a:t>
            </a:fld>
            <a:endParaRPr sz="1500" b="1"/>
          </a:p>
        </p:txBody>
      </p:sp>
    </p:spTree>
    <p:extLst>
      <p:ext uri="{BB962C8B-B14F-4D97-AF65-F5344CB8AC3E}">
        <p14:creationId xmlns:p14="http://schemas.microsoft.com/office/powerpoint/2010/main" val="33968726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66"/>
          <p:cNvSpPr/>
          <p:nvPr/>
        </p:nvSpPr>
        <p:spPr>
          <a:xfrm rot="-5400000">
            <a:off x="5328629" y="-5346654"/>
            <a:ext cx="921297" cy="11590339"/>
          </a:xfrm>
          <a:prstGeom prst="rect">
            <a:avLst/>
          </a:prstGeom>
          <a:gradFill>
            <a:gsLst>
              <a:gs pos="0">
                <a:srgbClr val="FBE4D4"/>
              </a:gs>
              <a:gs pos="12000">
                <a:srgbClr val="F7CAAC"/>
              </a:gs>
              <a:gs pos="30000">
                <a:srgbClr val="F4B081"/>
              </a:gs>
              <a:gs pos="45000">
                <a:srgbClr val="F7CAAC"/>
              </a:gs>
              <a:gs pos="77000">
                <a:srgbClr val="F4B081"/>
              </a:gs>
              <a:gs pos="100000">
                <a:srgbClr val="FBE4D4"/>
              </a:gs>
            </a:gsLst>
            <a:lin ang="0" scaled="0"/>
          </a:gradFill>
          <a:ln>
            <a:noFill/>
          </a:ln>
        </p:spPr>
        <p:txBody>
          <a:bodyPr spcFirstLastPara="1" wrap="square" lIns="91425" tIns="91425" rIns="91425" bIns="91425" anchor="ctr" anchorCtr="0">
            <a:noAutofit/>
          </a:bodyPr>
          <a:lstStyle/>
          <a:p>
            <a:endParaRPr/>
          </a:p>
        </p:txBody>
      </p:sp>
      <p:sp>
        <p:nvSpPr>
          <p:cNvPr id="903" name="Google Shape;903;p66"/>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endParaRPr sz="1800">
              <a:latin typeface="Calibri"/>
              <a:ea typeface="Calibri"/>
              <a:cs typeface="Calibri"/>
              <a:sym typeface="Calibri"/>
            </a:endParaRPr>
          </a:p>
        </p:txBody>
      </p:sp>
      <p:sp>
        <p:nvSpPr>
          <p:cNvPr id="904" name="Google Shape;904;p66"/>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fld id="{00000000-1234-1234-1234-123412341234}" type="slidenum">
              <a:rPr lang="en-ZA" sz="1200">
                <a:solidFill>
                  <a:srgbClr val="888888"/>
                </a:solidFill>
                <a:latin typeface="Calibri"/>
                <a:ea typeface="Calibri"/>
                <a:cs typeface="Calibri"/>
                <a:sym typeface="Calibri"/>
              </a:rPr>
              <a:pPr/>
              <a:t>58</a:t>
            </a:fld>
            <a:endParaRPr sz="1200">
              <a:solidFill>
                <a:srgbClr val="888888"/>
              </a:solidFill>
              <a:latin typeface="Calibri"/>
              <a:ea typeface="Calibri"/>
              <a:cs typeface="Calibri"/>
              <a:sym typeface="Calibri"/>
            </a:endParaRPr>
          </a:p>
        </p:txBody>
      </p:sp>
      <p:sp>
        <p:nvSpPr>
          <p:cNvPr id="905" name="Google Shape;905;p66"/>
          <p:cNvSpPr txBox="1">
            <a:spLocks noGrp="1"/>
          </p:cNvSpPr>
          <p:nvPr>
            <p:ph type="title"/>
          </p:nvPr>
        </p:nvSpPr>
        <p:spPr>
          <a:xfrm>
            <a:off x="317555" y="28684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PROGRAMME 2: INCARCERATION</a:t>
            </a:r>
            <a:endParaRPr>
              <a:solidFill>
                <a:srgbClr val="000000"/>
              </a:solidFill>
            </a:endParaRPr>
          </a:p>
        </p:txBody>
      </p:sp>
      <p:graphicFrame>
        <p:nvGraphicFramePr>
          <p:cNvPr id="906" name="Google Shape;906;p66"/>
          <p:cNvGraphicFramePr/>
          <p:nvPr/>
        </p:nvGraphicFramePr>
        <p:xfrm>
          <a:off x="189608" y="974354"/>
          <a:ext cx="11150200" cy="4870265"/>
        </p:xfrm>
        <a:graphic>
          <a:graphicData uri="http://schemas.openxmlformats.org/drawingml/2006/table">
            <a:tbl>
              <a:tblPr>
                <a:noFill/>
                <a:tableStyleId>{8E919301-2E72-4D5A-B58F-DB89C8E7FD26}</a:tableStyleId>
              </a:tblPr>
              <a:tblGrid>
                <a:gridCol w="3073450">
                  <a:extLst>
                    <a:ext uri="{9D8B030D-6E8A-4147-A177-3AD203B41FA5}">
                      <a16:colId xmlns:a16="http://schemas.microsoft.com/office/drawing/2014/main" val="20000"/>
                    </a:ext>
                  </a:extLst>
                </a:gridCol>
                <a:gridCol w="1107875">
                  <a:extLst>
                    <a:ext uri="{9D8B030D-6E8A-4147-A177-3AD203B41FA5}">
                      <a16:colId xmlns:a16="http://schemas.microsoft.com/office/drawing/2014/main" val="20001"/>
                    </a:ext>
                  </a:extLst>
                </a:gridCol>
                <a:gridCol w="251867">
                  <a:extLst>
                    <a:ext uri="{9D8B030D-6E8A-4147-A177-3AD203B41FA5}">
                      <a16:colId xmlns:a16="http://schemas.microsoft.com/office/drawing/2014/main" val="20002"/>
                    </a:ext>
                  </a:extLst>
                </a:gridCol>
                <a:gridCol w="1333500">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gridCol w="1485900">
                  <a:extLst>
                    <a:ext uri="{9D8B030D-6E8A-4147-A177-3AD203B41FA5}">
                      <a16:colId xmlns:a16="http://schemas.microsoft.com/office/drawing/2014/main" val="20005"/>
                    </a:ext>
                  </a:extLst>
                </a:gridCol>
                <a:gridCol w="876300">
                  <a:extLst>
                    <a:ext uri="{9D8B030D-6E8A-4147-A177-3AD203B41FA5}">
                      <a16:colId xmlns:a16="http://schemas.microsoft.com/office/drawing/2014/main" val="20006"/>
                    </a:ext>
                  </a:extLst>
                </a:gridCol>
                <a:gridCol w="876300">
                  <a:extLst>
                    <a:ext uri="{9D8B030D-6E8A-4147-A177-3AD203B41FA5}">
                      <a16:colId xmlns:a16="http://schemas.microsoft.com/office/drawing/2014/main" val="20007"/>
                    </a:ext>
                  </a:extLst>
                </a:gridCol>
                <a:gridCol w="811508">
                  <a:extLst>
                    <a:ext uri="{9D8B030D-6E8A-4147-A177-3AD203B41FA5}">
                      <a16:colId xmlns:a16="http://schemas.microsoft.com/office/drawing/2014/main" val="20008"/>
                    </a:ext>
                  </a:extLst>
                </a:gridCol>
              </a:tblGrid>
              <a:tr h="333950">
                <a:tc row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Output Indicator</a:t>
                      </a:r>
                      <a:endParaRPr sz="1300" dirty="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gridSpan="8">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Annual Targets</a:t>
                      </a:r>
                      <a:endParaRPr sz="140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38775">
                <a:tc vMerge="1">
                  <a:txBody>
                    <a:bodyPr/>
                    <a:lstStyle/>
                    <a:p>
                      <a:endParaRPr lang="en-US"/>
                    </a:p>
                  </a:txBody>
                  <a:tcPr/>
                </a:tc>
                <a:tc gridSpan="4">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Audited/ Actual Performance</a:t>
                      </a:r>
                      <a:endParaRPr sz="130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ZA"/>
                    </a:p>
                  </a:txBody>
                  <a:tcPr/>
                </a:tc>
                <a:tc hMerge="1">
                  <a:txBody>
                    <a:bodyPr/>
                    <a:lstStyle/>
                    <a:p>
                      <a:endParaRPr lang="en-ZA"/>
                    </a:p>
                  </a:txBody>
                  <a:tcPr/>
                </a:tc>
                <a:tc>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Estimated Performance</a:t>
                      </a:r>
                      <a:endParaRPr sz="1300" dirty="0">
                        <a:solidFill>
                          <a:schemeClr val="dk1"/>
                        </a:solidFill>
                        <a:latin typeface="Calibri"/>
                        <a:ea typeface="Calibri"/>
                        <a:cs typeface="Calibri"/>
                        <a:sym typeface="Calibri"/>
                      </a:endParaRPr>
                    </a:p>
                  </a:txBody>
                  <a:tcPr marL="0" marR="0" marT="0"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grid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MTEF Period</a:t>
                      </a:r>
                      <a:endParaRPr sz="1300" dirty="0">
                        <a:solidFill>
                          <a:schemeClr val="dk1"/>
                        </a:solidFill>
                        <a:latin typeface="Calibri"/>
                        <a:ea typeface="Calibri"/>
                        <a:cs typeface="Calibri"/>
                        <a:sym typeface="Calibri"/>
                      </a:endParaRPr>
                    </a:p>
                  </a:txBody>
                  <a:tcPr marL="0" marR="0" marT="0"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09975">
                <a:tc vMerge="1">
                  <a:txBody>
                    <a:bodyPr/>
                    <a:lstStyle/>
                    <a:p>
                      <a:endParaRPr lang="en-US"/>
                    </a:p>
                  </a:txBody>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2016/17</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gridSpan="2">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2017/18</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ZA"/>
                    </a:p>
                  </a:txBody>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2018/19</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2019/20</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2020/21</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2021/22</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2022/23</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329725">
                <a:tc gridSpan="9">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Outcome 2: Improved case management processes of inmates</a:t>
                      </a:r>
                      <a:endParaRPr sz="1300" b="1" i="0" u="none" strike="noStrike" cap="none">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29725">
                <a:tc gridSpan="9">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Sub Programme: Remand Detention</a:t>
                      </a:r>
                      <a:endParaRPr sz="1300" b="1" i="0" u="none" strike="noStrike" cap="none">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876650">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Remand Detainees subjected to Continuous Risk Assessment (CRA)</a:t>
                      </a:r>
                      <a:endParaRPr sz="1200">
                        <a:solidFill>
                          <a:schemeClr val="dk1"/>
                        </a:solidFill>
                        <a:latin typeface="Calibri"/>
                        <a:ea typeface="Calibri"/>
                        <a:cs typeface="Calibri"/>
                        <a:sym typeface="Calibri"/>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gridSpan="2">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Calibri"/>
                        <a:ea typeface="Calibri"/>
                        <a:cs typeface="Calibri"/>
                        <a:sym typeface="Calibri"/>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hMerge="1">
                  <a:txBody>
                    <a:bodyPr/>
                    <a:lstStyle/>
                    <a:p>
                      <a:pPr marL="0" marR="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a:t>
                      </a:r>
                      <a:endParaRPr sz="1200" dirty="0">
                        <a:solidFill>
                          <a:schemeClr val="dk1"/>
                        </a:solidFill>
                        <a:latin typeface="Calibri"/>
                        <a:ea typeface="Calibri"/>
                        <a:cs typeface="Calibri"/>
                        <a:sym typeface="Calibri"/>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a:t>
                      </a:r>
                      <a:endParaRPr sz="1200" dirty="0">
                        <a:solidFill>
                          <a:schemeClr val="dk1"/>
                        </a:solidFill>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a:lnSpc>
                          <a:spcPct val="115000"/>
                        </a:lnSpc>
                        <a:spcAft>
                          <a:spcPts val="0"/>
                        </a:spcAft>
                      </a:pPr>
                      <a:r>
                        <a:rPr lang="en-GB" sz="1200" kern="1200" dirty="0">
                          <a:solidFill>
                            <a:srgbClr val="000000"/>
                          </a:solidFill>
                          <a:effectLst/>
                          <a:latin typeface="Arial"/>
                          <a:ea typeface="Calibri"/>
                        </a:rPr>
                        <a:t>67%</a:t>
                      </a:r>
                      <a:endParaRPr lang="en-ZA" sz="1800" kern="0" dirty="0">
                        <a:solidFill>
                          <a:srgbClr val="000000"/>
                        </a:solidFill>
                        <a:effectLst/>
                        <a:latin typeface="Times New Roman"/>
                        <a:ea typeface="Calibri"/>
                      </a:endParaRPr>
                    </a:p>
                    <a:p>
                      <a:pPr>
                        <a:lnSpc>
                          <a:spcPct val="115000"/>
                        </a:lnSpc>
                        <a:spcAft>
                          <a:spcPts val="0"/>
                        </a:spcAft>
                      </a:pPr>
                      <a:r>
                        <a:rPr lang="en-GB" sz="1200" kern="1200" dirty="0">
                          <a:solidFill>
                            <a:srgbClr val="000000"/>
                          </a:solidFill>
                          <a:effectLst/>
                          <a:latin typeface="Arial"/>
                          <a:ea typeface="Calibri"/>
                        </a:rPr>
                        <a:t>(31 504/46 764)</a:t>
                      </a:r>
                      <a:endParaRPr sz="1200" dirty="0">
                        <a:solidFill>
                          <a:schemeClr val="dk1"/>
                        </a:solidFill>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40%</a:t>
                      </a:r>
                      <a:endParaRPr sz="1200" b="1" dirty="0">
                        <a:solidFill>
                          <a:schemeClr val="dk1"/>
                        </a:solidFill>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65%</a:t>
                      </a:r>
                      <a:endParaRPr sz="1200" dirty="0">
                        <a:solidFill>
                          <a:schemeClr val="dk1"/>
                        </a:solidFill>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65%</a:t>
                      </a:r>
                      <a:endParaRPr sz="1200" dirty="0">
                        <a:solidFill>
                          <a:schemeClr val="dk1"/>
                        </a:solidFill>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extLst>
                  <a:ext uri="{0D108BD9-81ED-4DB2-BD59-A6C34878D82A}">
                    <a16:rowId xmlns:a16="http://schemas.microsoft.com/office/drawing/2014/main" val="10005"/>
                  </a:ext>
                </a:extLst>
              </a:tr>
              <a:tr h="375650">
                <a:tc gridSpan="9">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Sub Programme: Offender Management</a:t>
                      </a:r>
                      <a:endParaRPr sz="1300" b="1">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876650">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overcrowding in correctional facilities in excess of approved  bed space capacity</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gridSpan="2">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35%</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(41 146/ 119 134)</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hMerge="1">
                  <a:txBody>
                    <a:bodyPr/>
                    <a:lstStyle/>
                    <a:p>
                      <a:pPr marL="0" marR="0" lvl="0" indent="0" algn="l" rtl="0">
                        <a:lnSpc>
                          <a:spcPct val="115000"/>
                        </a:lnSpc>
                        <a:spcBef>
                          <a:spcPts val="0"/>
                        </a:spcBef>
                        <a:spcAft>
                          <a:spcPts val="0"/>
                        </a:spcAft>
                        <a:buNone/>
                      </a:pP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38%</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(45 406/118 723)</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37%</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(44 303/118 572)</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Font typeface="Arial"/>
                        <a:buNone/>
                      </a:pPr>
                      <a:r>
                        <a:rPr lang="en-GB" sz="1200" b="0" i="0" u="none" strike="noStrike" cap="none" dirty="0">
                          <a:solidFill>
                            <a:schemeClr val="dk1"/>
                          </a:solidFill>
                          <a:latin typeface="Arial"/>
                          <a:ea typeface="Arial"/>
                          <a:cs typeface="Arial"/>
                          <a:sym typeface="Arial"/>
                        </a:rPr>
                        <a:t>30%</a:t>
                      </a:r>
                      <a:endParaRPr lang="en-ZA" sz="12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Font typeface="Arial"/>
                        <a:buNone/>
                      </a:pPr>
                      <a:r>
                        <a:rPr lang="en-GB" sz="1200" b="0" i="0" u="none" strike="noStrike" cap="none" dirty="0">
                          <a:solidFill>
                            <a:schemeClr val="dk1"/>
                          </a:solidFill>
                          <a:latin typeface="Arial"/>
                          <a:ea typeface="Arial"/>
                          <a:cs typeface="Arial"/>
                          <a:sym typeface="Arial"/>
                        </a:rPr>
                        <a:t>(35 940/118 572)</a:t>
                      </a:r>
                      <a:endParaRPr lang="en-ZA" sz="1200" b="0" i="0" u="none" strike="noStrike" cap="none" dirty="0">
                        <a:solidFill>
                          <a:schemeClr val="dk1"/>
                        </a:solidFill>
                        <a:latin typeface="Arial"/>
                        <a:ea typeface="Arial"/>
                        <a:cs typeface="Arial"/>
                        <a:sym typeface="Arial"/>
                      </a:endParaRPr>
                    </a:p>
                  </a:txBody>
                  <a:tcPr marL="68580" marR="68580"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38%</a:t>
                      </a:r>
                      <a:endParaRPr sz="1200" b="1"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40%</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41%</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699165">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offenders’ profiles approved for placement by the CSPBs</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gridSpan="2">
                  <a:txBody>
                    <a:bodyPr/>
                    <a:lstStyle/>
                    <a:p>
                      <a:pPr>
                        <a:lnSpc>
                          <a:spcPct val="115000"/>
                        </a:lnSpc>
                        <a:spcAft>
                          <a:spcPts val="0"/>
                        </a:spcAft>
                      </a:pPr>
                      <a:r>
                        <a:rPr lang="en-ZA" sz="1200" dirty="0">
                          <a:solidFill>
                            <a:schemeClr val="dk1"/>
                          </a:solidFill>
                          <a:latin typeface="Arial"/>
                          <a:ea typeface="Arial"/>
                          <a:cs typeface="Arial"/>
                          <a:sym typeface="Arial"/>
                        </a:rPr>
                        <a:t>54.18%</a:t>
                      </a:r>
                    </a:p>
                    <a:p>
                      <a:pPr>
                        <a:lnSpc>
                          <a:spcPct val="115000"/>
                        </a:lnSpc>
                        <a:spcAft>
                          <a:spcPts val="0"/>
                        </a:spcAft>
                      </a:pPr>
                      <a:r>
                        <a:rPr lang="en-ZA" sz="1200" dirty="0">
                          <a:solidFill>
                            <a:schemeClr val="dk1"/>
                          </a:solidFill>
                          <a:latin typeface="Arial"/>
                          <a:ea typeface="Arial"/>
                          <a:cs typeface="Arial"/>
                          <a:sym typeface="Arial"/>
                        </a:rPr>
                        <a:t>(24 400/</a:t>
                      </a:r>
                    </a:p>
                    <a:p>
                      <a:pPr>
                        <a:lnSpc>
                          <a:spcPct val="115000"/>
                        </a:lnSpc>
                        <a:spcAft>
                          <a:spcPts val="0"/>
                        </a:spcAft>
                      </a:pPr>
                      <a:r>
                        <a:rPr lang="en-ZA" sz="1200" dirty="0">
                          <a:solidFill>
                            <a:schemeClr val="dk1"/>
                          </a:solidFill>
                          <a:latin typeface="Arial"/>
                          <a:ea typeface="Arial"/>
                          <a:cs typeface="Arial"/>
                          <a:sym typeface="Arial"/>
                        </a:rPr>
                        <a:t>45 039)</a:t>
                      </a: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hMerge="1">
                  <a:txBody>
                    <a:bodyPr/>
                    <a:lstStyle/>
                    <a:p>
                      <a:pPr marL="0" marR="0" lvl="0" indent="0" algn="l" rtl="0">
                        <a:lnSpc>
                          <a:spcPct val="115000"/>
                        </a:lnSpc>
                        <a:spcBef>
                          <a:spcPts val="0"/>
                        </a:spcBef>
                        <a:spcAft>
                          <a:spcPts val="0"/>
                        </a:spcAft>
                        <a:buNone/>
                      </a:pPr>
                      <a:endParaRPr dirty="0"/>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a:lnSpc>
                          <a:spcPct val="115000"/>
                        </a:lnSpc>
                        <a:spcAft>
                          <a:spcPts val="0"/>
                        </a:spcAft>
                      </a:pPr>
                      <a:r>
                        <a:rPr lang="en-ZA" sz="1200" b="0" i="0" u="none" strike="noStrike" cap="none" dirty="0">
                          <a:solidFill>
                            <a:schemeClr val="dk1"/>
                          </a:solidFill>
                          <a:latin typeface="Arial"/>
                          <a:ea typeface="Arial"/>
                          <a:cs typeface="Arial"/>
                          <a:sym typeface="Arial"/>
                        </a:rPr>
                        <a:t>53.56%</a:t>
                      </a:r>
                    </a:p>
                    <a:p>
                      <a:pPr>
                        <a:lnSpc>
                          <a:spcPct val="115000"/>
                        </a:lnSpc>
                        <a:spcAft>
                          <a:spcPts val="0"/>
                        </a:spcAft>
                      </a:pPr>
                      <a:r>
                        <a:rPr lang="en-ZA" sz="1200" b="0" i="0" u="none" strike="noStrike" cap="none" dirty="0">
                          <a:solidFill>
                            <a:schemeClr val="dk1"/>
                          </a:solidFill>
                          <a:latin typeface="Arial"/>
                          <a:ea typeface="Arial"/>
                          <a:cs typeface="Arial"/>
                          <a:sym typeface="Arial"/>
                        </a:rPr>
                        <a:t>(21 422/ </a:t>
                      </a:r>
                    </a:p>
                    <a:p>
                      <a:pPr>
                        <a:lnSpc>
                          <a:spcPct val="115000"/>
                        </a:lnSpc>
                        <a:spcAft>
                          <a:spcPts val="0"/>
                        </a:spcAft>
                      </a:pPr>
                      <a:r>
                        <a:rPr lang="en-ZA" sz="1200" b="0" i="0" u="none" strike="noStrike" cap="none" dirty="0">
                          <a:solidFill>
                            <a:schemeClr val="dk1"/>
                          </a:solidFill>
                          <a:latin typeface="Arial"/>
                          <a:ea typeface="Arial"/>
                          <a:cs typeface="Arial"/>
                          <a:sym typeface="Arial"/>
                        </a:rPr>
                        <a:t>39 993)</a:t>
                      </a: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a:lnSpc>
                          <a:spcPct val="115000"/>
                        </a:lnSpc>
                        <a:spcAft>
                          <a:spcPts val="0"/>
                        </a:spcAft>
                      </a:pPr>
                      <a:r>
                        <a:rPr lang="en-ZA" sz="1200" b="0" i="0" u="none" strike="noStrike" cap="none" dirty="0">
                          <a:solidFill>
                            <a:schemeClr val="dk1"/>
                          </a:solidFill>
                          <a:latin typeface="Arial"/>
                          <a:ea typeface="Arial"/>
                          <a:cs typeface="Arial"/>
                          <a:sym typeface="Arial"/>
                        </a:rPr>
                        <a:t>54.05%</a:t>
                      </a:r>
                    </a:p>
                    <a:p>
                      <a:pPr>
                        <a:lnSpc>
                          <a:spcPct val="115000"/>
                        </a:lnSpc>
                        <a:spcAft>
                          <a:spcPts val="0"/>
                        </a:spcAft>
                      </a:pPr>
                      <a:r>
                        <a:rPr lang="en-ZA" sz="1200" b="0" i="0" u="none" strike="noStrike" cap="none" dirty="0">
                          <a:solidFill>
                            <a:schemeClr val="dk1"/>
                          </a:solidFill>
                          <a:latin typeface="Arial"/>
                          <a:ea typeface="Arial"/>
                          <a:cs typeface="Arial"/>
                          <a:sym typeface="Arial"/>
                        </a:rPr>
                        <a:t>(21 527/</a:t>
                      </a:r>
                    </a:p>
                    <a:p>
                      <a:pPr>
                        <a:lnSpc>
                          <a:spcPct val="115000"/>
                        </a:lnSpc>
                        <a:spcAft>
                          <a:spcPts val="0"/>
                        </a:spcAft>
                      </a:pPr>
                      <a:r>
                        <a:rPr lang="en-ZA" sz="1200" b="0" i="0" u="none" strike="noStrike" cap="none" dirty="0">
                          <a:solidFill>
                            <a:schemeClr val="dk1"/>
                          </a:solidFill>
                          <a:latin typeface="Arial"/>
                          <a:ea typeface="Arial"/>
                          <a:cs typeface="Arial"/>
                          <a:sym typeface="Arial"/>
                        </a:rPr>
                        <a:t>38 829)</a:t>
                      </a: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Font typeface="Arial"/>
                        <a:buNone/>
                      </a:pPr>
                      <a:r>
                        <a:rPr lang="en-ZA" sz="1200" b="0" i="0" u="none" strike="noStrike" cap="none" dirty="0">
                          <a:solidFill>
                            <a:schemeClr val="dk1"/>
                          </a:solidFill>
                          <a:latin typeface="Arial"/>
                          <a:ea typeface="Arial"/>
                          <a:cs typeface="Arial"/>
                          <a:sym typeface="Arial"/>
                        </a:rPr>
                        <a:t>51.86%</a:t>
                      </a:r>
                    </a:p>
                    <a:p>
                      <a:pPr marL="0" marR="0" lvl="0" indent="0" algn="l" rtl="0">
                        <a:lnSpc>
                          <a:spcPct val="115000"/>
                        </a:lnSpc>
                        <a:spcBef>
                          <a:spcPts val="0"/>
                        </a:spcBef>
                        <a:spcAft>
                          <a:spcPts val="0"/>
                        </a:spcAft>
                        <a:buClr>
                          <a:srgbClr val="000000"/>
                        </a:buClr>
                        <a:buFont typeface="Arial"/>
                        <a:buNone/>
                      </a:pPr>
                      <a:r>
                        <a:rPr lang="en-ZA" sz="1200" b="0" i="0" u="none" strike="noStrike" cap="none" dirty="0">
                          <a:solidFill>
                            <a:schemeClr val="dk1"/>
                          </a:solidFill>
                          <a:latin typeface="Arial"/>
                          <a:ea typeface="Arial"/>
                          <a:cs typeface="Arial"/>
                          <a:sym typeface="Arial"/>
                        </a:rPr>
                        <a:t>(22 230/ </a:t>
                      </a:r>
                    </a:p>
                    <a:p>
                      <a:pPr marL="0" marR="0" lvl="0" indent="0" algn="l" rtl="0">
                        <a:lnSpc>
                          <a:spcPct val="115000"/>
                        </a:lnSpc>
                        <a:spcBef>
                          <a:spcPts val="0"/>
                        </a:spcBef>
                        <a:spcAft>
                          <a:spcPts val="0"/>
                        </a:spcAft>
                        <a:buClr>
                          <a:srgbClr val="000000"/>
                        </a:buClr>
                        <a:buFont typeface="Arial"/>
                        <a:buNone/>
                      </a:pPr>
                      <a:r>
                        <a:rPr lang="en-ZA" sz="1200" b="0" i="0" u="none" strike="noStrike" cap="none" dirty="0">
                          <a:solidFill>
                            <a:schemeClr val="dk1"/>
                          </a:solidFill>
                          <a:latin typeface="Arial"/>
                          <a:ea typeface="Arial"/>
                          <a:cs typeface="Arial"/>
                          <a:sym typeface="Arial"/>
                        </a:rPr>
                        <a:t>42 866)</a:t>
                      </a:r>
                    </a:p>
                  </a:txBody>
                  <a:tcPr marL="68580" marR="68580"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53%</a:t>
                      </a:r>
                      <a:endParaRPr sz="1200" b="1">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55%</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57%</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bl>
          </a:graphicData>
        </a:graphic>
      </p:graphicFrame>
      <p:sp>
        <p:nvSpPr>
          <p:cNvPr id="907" name="Google Shape;907;p66"/>
          <p:cNvSpPr/>
          <p:nvPr/>
        </p:nvSpPr>
        <p:spPr>
          <a:xfrm rot="-5400000">
            <a:off x="5543170" y="812418"/>
            <a:ext cx="504000" cy="11590340"/>
          </a:xfrm>
          <a:prstGeom prst="rect">
            <a:avLst/>
          </a:prstGeom>
          <a:gradFill>
            <a:gsLst>
              <a:gs pos="0">
                <a:srgbClr val="F4B081"/>
              </a:gs>
              <a:gs pos="100000">
                <a:srgbClr val="C55A11"/>
              </a:gs>
            </a:gsLst>
            <a:lin ang="0" scaled="0"/>
          </a:gradFill>
          <a:ln>
            <a:noFill/>
          </a:ln>
        </p:spPr>
        <p:txBody>
          <a:bodyPr spcFirstLastPara="1" wrap="square" lIns="91425" tIns="91425" rIns="91425" bIns="91425" anchor="ctr" anchorCtr="0">
            <a:noAutofit/>
          </a:bodyPr>
          <a:lstStyle/>
          <a:p>
            <a:endParaRPr/>
          </a:p>
        </p:txBody>
      </p:sp>
      <p:sp>
        <p:nvSpPr>
          <p:cNvPr id="908" name="Google Shape;908;p66"/>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algn="ctr"/>
            <a:r>
              <a:rPr lang="en-ZA" sz="1800">
                <a:solidFill>
                  <a:srgbClr val="FFFFFF"/>
                </a:solidFill>
                <a:latin typeface="Calibri"/>
                <a:ea typeface="Calibri"/>
                <a:cs typeface="Calibri"/>
                <a:sym typeface="Calibri"/>
              </a:rPr>
              <a:t>Department of Correctional Services </a:t>
            </a:r>
            <a:r>
              <a:rPr lang="en-ZA" sz="1800">
                <a:solidFill>
                  <a:srgbClr val="FFFFFF"/>
                </a:solidFill>
                <a:latin typeface="Times New Roman"/>
                <a:ea typeface="Times New Roman"/>
                <a:cs typeface="Times New Roman"/>
                <a:sym typeface="Times New Roman"/>
              </a:rPr>
              <a:t>▐ </a:t>
            </a:r>
            <a:r>
              <a:rPr lang="en-ZA" sz="1800">
                <a:solidFill>
                  <a:srgbClr val="FFFFFF"/>
                </a:solidFill>
                <a:latin typeface="Calibri"/>
                <a:ea typeface="Calibri"/>
                <a:cs typeface="Calibri"/>
                <a:sym typeface="Calibri"/>
              </a:rPr>
              <a:t>2020-21 Revised Annual Performance Plan</a:t>
            </a:r>
            <a:endParaRPr/>
          </a:p>
        </p:txBody>
      </p:sp>
      <p:sp>
        <p:nvSpPr>
          <p:cNvPr id="909" name="Google Shape;909;p66"/>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58</a:t>
            </a:fld>
            <a:endParaRPr sz="1500" b="1"/>
          </a:p>
        </p:txBody>
      </p:sp>
    </p:spTree>
    <p:extLst>
      <p:ext uri="{BB962C8B-B14F-4D97-AF65-F5344CB8AC3E}">
        <p14:creationId xmlns:p14="http://schemas.microsoft.com/office/powerpoint/2010/main" val="5307341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67"/>
          <p:cNvSpPr/>
          <p:nvPr/>
        </p:nvSpPr>
        <p:spPr>
          <a:xfrm rot="-5400000">
            <a:off x="5328629" y="-5346654"/>
            <a:ext cx="921297" cy="11590339"/>
          </a:xfrm>
          <a:prstGeom prst="rect">
            <a:avLst/>
          </a:prstGeom>
          <a:gradFill>
            <a:gsLst>
              <a:gs pos="0">
                <a:srgbClr val="FBE4D4"/>
              </a:gs>
              <a:gs pos="12000">
                <a:srgbClr val="F7CAAC"/>
              </a:gs>
              <a:gs pos="30000">
                <a:srgbClr val="F4B081"/>
              </a:gs>
              <a:gs pos="45000">
                <a:srgbClr val="F7CAAC"/>
              </a:gs>
              <a:gs pos="77000">
                <a:srgbClr val="F4B081"/>
              </a:gs>
              <a:gs pos="100000">
                <a:srgbClr val="FBE4D4"/>
              </a:gs>
            </a:gsLst>
            <a:lin ang="0" scaled="0"/>
          </a:gradFill>
          <a:ln>
            <a:noFill/>
          </a:ln>
        </p:spPr>
        <p:txBody>
          <a:bodyPr spcFirstLastPara="1" wrap="square" lIns="91425" tIns="91425" rIns="91425" bIns="91425" anchor="ctr" anchorCtr="0">
            <a:noAutofit/>
          </a:bodyPr>
          <a:lstStyle/>
          <a:p>
            <a:endParaRPr/>
          </a:p>
        </p:txBody>
      </p:sp>
      <p:sp>
        <p:nvSpPr>
          <p:cNvPr id="915" name="Google Shape;915;p67"/>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endParaRPr sz="1800">
              <a:latin typeface="Calibri"/>
              <a:ea typeface="Calibri"/>
              <a:cs typeface="Calibri"/>
              <a:sym typeface="Calibri"/>
            </a:endParaRPr>
          </a:p>
        </p:txBody>
      </p:sp>
      <p:sp>
        <p:nvSpPr>
          <p:cNvPr id="916" name="Google Shape;916;p67"/>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fld id="{00000000-1234-1234-1234-123412341234}" type="slidenum">
              <a:rPr lang="en-ZA" sz="1200">
                <a:solidFill>
                  <a:srgbClr val="888888"/>
                </a:solidFill>
                <a:latin typeface="Calibri"/>
                <a:ea typeface="Calibri"/>
                <a:cs typeface="Calibri"/>
                <a:sym typeface="Calibri"/>
              </a:rPr>
              <a:pPr/>
              <a:t>59</a:t>
            </a:fld>
            <a:endParaRPr sz="1200">
              <a:solidFill>
                <a:srgbClr val="888888"/>
              </a:solidFill>
              <a:latin typeface="Calibri"/>
              <a:ea typeface="Calibri"/>
              <a:cs typeface="Calibri"/>
              <a:sym typeface="Calibri"/>
            </a:endParaRPr>
          </a:p>
        </p:txBody>
      </p:sp>
      <p:sp>
        <p:nvSpPr>
          <p:cNvPr id="917" name="Google Shape;917;p67"/>
          <p:cNvSpPr txBox="1">
            <a:spLocks noGrp="1"/>
          </p:cNvSpPr>
          <p:nvPr>
            <p:ph type="title"/>
          </p:nvPr>
        </p:nvSpPr>
        <p:spPr>
          <a:xfrm>
            <a:off x="333609" y="311506"/>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PROGRAMME 3: REHABILITATION</a:t>
            </a:r>
            <a:endParaRPr>
              <a:solidFill>
                <a:srgbClr val="000000"/>
              </a:solidFill>
            </a:endParaRPr>
          </a:p>
        </p:txBody>
      </p:sp>
      <p:graphicFrame>
        <p:nvGraphicFramePr>
          <p:cNvPr id="918" name="Google Shape;918;p67"/>
          <p:cNvGraphicFramePr/>
          <p:nvPr/>
        </p:nvGraphicFramePr>
        <p:xfrm>
          <a:off x="178545" y="1080826"/>
          <a:ext cx="11233225" cy="4824883"/>
        </p:xfrm>
        <a:graphic>
          <a:graphicData uri="http://schemas.openxmlformats.org/drawingml/2006/table">
            <a:tbl>
              <a:tblPr>
                <a:noFill/>
                <a:tableStyleId>{8E919301-2E72-4D5A-B58F-DB89C8E7FD26}</a:tableStyleId>
              </a:tblPr>
              <a:tblGrid>
                <a:gridCol w="2869455">
                  <a:extLst>
                    <a:ext uri="{9D8B030D-6E8A-4147-A177-3AD203B41FA5}">
                      <a16:colId xmlns:a16="http://schemas.microsoft.com/office/drawing/2014/main" val="20000"/>
                    </a:ext>
                  </a:extLst>
                </a:gridCol>
                <a:gridCol w="1379020">
                  <a:extLst>
                    <a:ext uri="{9D8B030D-6E8A-4147-A177-3AD203B41FA5}">
                      <a16:colId xmlns:a16="http://schemas.microsoft.com/office/drawing/2014/main" val="20001"/>
                    </a:ext>
                  </a:extLst>
                </a:gridCol>
                <a:gridCol w="119580">
                  <a:extLst>
                    <a:ext uri="{9D8B030D-6E8A-4147-A177-3AD203B41FA5}">
                      <a16:colId xmlns:a16="http://schemas.microsoft.com/office/drawing/2014/main" val="20002"/>
                    </a:ext>
                  </a:extLst>
                </a:gridCol>
                <a:gridCol w="966170">
                  <a:extLst>
                    <a:ext uri="{9D8B030D-6E8A-4147-A177-3AD203B41FA5}">
                      <a16:colId xmlns:a16="http://schemas.microsoft.com/office/drawing/2014/main" val="20003"/>
                    </a:ext>
                  </a:extLst>
                </a:gridCol>
                <a:gridCol w="354630">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gridCol w="13335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889000">
                  <a:extLst>
                    <a:ext uri="{9D8B030D-6E8A-4147-A177-3AD203B41FA5}">
                      <a16:colId xmlns:a16="http://schemas.microsoft.com/office/drawing/2014/main" val="20008"/>
                    </a:ext>
                  </a:extLst>
                </a:gridCol>
                <a:gridCol w="769170">
                  <a:extLst>
                    <a:ext uri="{9D8B030D-6E8A-4147-A177-3AD203B41FA5}">
                      <a16:colId xmlns:a16="http://schemas.microsoft.com/office/drawing/2014/main" val="20009"/>
                    </a:ext>
                  </a:extLst>
                </a:gridCol>
              </a:tblGrid>
              <a:tr h="300700">
                <a:tc row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Output Indicator</a:t>
                      </a:r>
                      <a:endParaRPr sz="1300" dirty="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gridSpan="9">
                  <a:txBody>
                    <a:bodyPr/>
                    <a:lstStyle/>
                    <a:p>
                      <a:pPr marL="0" marR="0" lvl="0" indent="0" algn="ctr" rtl="0">
                        <a:lnSpc>
                          <a:spcPct val="115000"/>
                        </a:lnSpc>
                        <a:spcBef>
                          <a:spcPts val="0"/>
                        </a:spcBef>
                        <a:spcAft>
                          <a:spcPts val="0"/>
                        </a:spcAft>
                        <a:buNone/>
                      </a:pPr>
                      <a:r>
                        <a:rPr lang="en-ZA" sz="1400" b="1" dirty="0">
                          <a:solidFill>
                            <a:schemeClr val="dk1"/>
                          </a:solidFill>
                          <a:latin typeface="Arial"/>
                          <a:ea typeface="Arial"/>
                          <a:cs typeface="Arial"/>
                          <a:sym typeface="Arial"/>
                        </a:rPr>
                        <a:t>Annual Targets</a:t>
                      </a:r>
                      <a:endParaRPr sz="1400" dirty="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575125">
                <a:tc vMerge="1">
                  <a:txBody>
                    <a:bodyPr/>
                    <a:lstStyle/>
                    <a:p>
                      <a:endParaRPr lang="en-US"/>
                    </a:p>
                  </a:txBody>
                  <a:tcPr/>
                </a:tc>
                <a:tc gridSpan="5">
                  <a:txBody>
                    <a:bodyPr/>
                    <a:lstStyle/>
                    <a:p>
                      <a:pPr marL="0" marR="0" lvl="0" indent="0" algn="ctr" rtl="0">
                        <a:lnSpc>
                          <a:spcPct val="115000"/>
                        </a:lnSpc>
                        <a:spcBef>
                          <a:spcPts val="0"/>
                        </a:spcBef>
                        <a:spcAft>
                          <a:spcPts val="0"/>
                        </a:spcAft>
                        <a:buNone/>
                      </a:pPr>
                      <a:r>
                        <a:rPr lang="en-ZA" sz="1400" b="1" dirty="0">
                          <a:solidFill>
                            <a:schemeClr val="dk1"/>
                          </a:solidFill>
                          <a:latin typeface="Arial"/>
                          <a:ea typeface="Arial"/>
                          <a:cs typeface="Arial"/>
                          <a:sym typeface="Arial"/>
                        </a:rPr>
                        <a:t>Audited/ Actual Performance</a:t>
                      </a:r>
                      <a:endParaRPr sz="1300" dirty="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ZA"/>
                    </a:p>
                  </a:txBody>
                  <a:tcPr/>
                </a:tc>
                <a:tc>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Estimated Performance</a:t>
                      </a:r>
                      <a:endParaRPr sz="1300" dirty="0">
                        <a:solidFill>
                          <a:schemeClr val="dk1"/>
                        </a:solidFill>
                        <a:latin typeface="Calibri"/>
                        <a:ea typeface="Calibri"/>
                        <a:cs typeface="Calibri"/>
                        <a:sym typeface="Calibri"/>
                      </a:endParaRPr>
                    </a:p>
                  </a:txBody>
                  <a:tcPr marL="0" marR="0" marT="0"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grid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MTEF Period</a:t>
                      </a:r>
                      <a:endParaRPr sz="1300" dirty="0">
                        <a:solidFill>
                          <a:schemeClr val="dk1"/>
                        </a:solidFill>
                        <a:latin typeface="Calibri"/>
                        <a:ea typeface="Calibri"/>
                        <a:cs typeface="Calibri"/>
                        <a:sym typeface="Calibri"/>
                      </a:endParaRPr>
                    </a:p>
                  </a:txBody>
                  <a:tcPr marL="0" marR="0" marT="0"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369125">
                <a:tc vMerge="1">
                  <a:txBody>
                    <a:bodyPr/>
                    <a:lstStyle/>
                    <a:p>
                      <a:endParaRPr lang="en-US"/>
                    </a:p>
                  </a:txBody>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2016/17</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gridSpan="2">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2017/18</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hMerge="1">
                  <a:txBody>
                    <a:bodyPr/>
                    <a:lstStyle/>
                    <a:p>
                      <a:endParaRPr lang="en-ZA"/>
                    </a:p>
                  </a:txBody>
                  <a:tcPr/>
                </a:tc>
                <a:tc gridSpan="2">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2018/19</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ZA"/>
                    </a:p>
                  </a:txBody>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2019/20</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2020/21</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2021/22</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2022/23</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79425">
                <a:tc gridSpan="10">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Outcome 3: Increased access to needs based rehabilitation programmes to enhance moral regeneration</a:t>
                      </a:r>
                      <a:endParaRPr sz="1300" b="1">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279425">
                <a:tc gridSpan="10">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Sub Programme: Correctional Programmes</a:t>
                      </a:r>
                      <a:endParaRPr sz="1300" b="1">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791275">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sentenced offenders with CSPs who completed correctional programmes</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77%</a:t>
                      </a:r>
                      <a:endParaRPr sz="12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(80 960/104 740)</a:t>
                      </a:r>
                      <a:endParaRPr sz="1200" dirty="0">
                        <a:solidFill>
                          <a:schemeClr val="dk1"/>
                        </a:solidFill>
                        <a:latin typeface="Calibri"/>
                        <a:ea typeface="Calibri"/>
                        <a:cs typeface="Calibri"/>
                        <a:sym typeface="Calibri"/>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gridSpan="3">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82% </a:t>
                      </a:r>
                      <a:endParaRPr lang="en-ZA" sz="1200" dirty="0">
                        <a:solidFill>
                          <a:schemeClr val="dk1"/>
                        </a:solidFill>
                        <a:latin typeface="Calibri"/>
                        <a:ea typeface="Arial"/>
                        <a:cs typeface="Calibri"/>
                        <a:sym typeface="Calibri"/>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(86 518 /105 349) </a:t>
                      </a:r>
                      <a:endParaRPr sz="1200" dirty="0">
                        <a:solidFill>
                          <a:schemeClr val="dk1"/>
                        </a:solidFill>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hMerge="1">
                  <a:txBody>
                    <a:bodyPr/>
                    <a:lstStyle/>
                    <a:p>
                      <a:pPr marL="0" marR="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hMerge="1">
                  <a:txBody>
                    <a:bodyPr/>
                    <a:lstStyle/>
                    <a:p>
                      <a:pPr marL="0" marR="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90%</a:t>
                      </a:r>
                      <a:endParaRPr sz="12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(93 419/104 228)</a:t>
                      </a:r>
                      <a:endParaRPr sz="1200" dirty="0">
                        <a:solidFill>
                          <a:schemeClr val="dk1"/>
                        </a:solidFill>
                        <a:latin typeface="Calibri"/>
                        <a:ea typeface="Calibri"/>
                        <a:cs typeface="Calibri"/>
                        <a:sym typeface="Calibri"/>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a:spcAft>
                          <a:spcPts val="0"/>
                        </a:spcAft>
                      </a:pPr>
                      <a:r>
                        <a:rPr lang="en-GB" sz="1200" kern="1200" dirty="0">
                          <a:solidFill>
                            <a:srgbClr val="000000"/>
                          </a:solidFill>
                          <a:effectLst/>
                          <a:latin typeface="Arial"/>
                          <a:ea typeface="Times New Roman"/>
                        </a:rPr>
                        <a:t>99% </a:t>
                      </a:r>
                      <a:endParaRPr lang="en-ZA" sz="1800" dirty="0">
                        <a:effectLst/>
                        <a:latin typeface="Times New Roman"/>
                        <a:ea typeface="Times New Roman"/>
                      </a:endParaRPr>
                    </a:p>
                    <a:p>
                      <a:pPr>
                        <a:spcAft>
                          <a:spcPts val="0"/>
                        </a:spcAft>
                      </a:pPr>
                      <a:r>
                        <a:rPr lang="en-GB" sz="1200" kern="1200" dirty="0">
                          <a:solidFill>
                            <a:srgbClr val="000000"/>
                          </a:solidFill>
                          <a:effectLst/>
                          <a:latin typeface="Arial"/>
                          <a:ea typeface="Times New Roman"/>
                        </a:rPr>
                        <a:t>(94 694/95 747)</a:t>
                      </a:r>
                      <a:endParaRPr sz="1200" dirty="0">
                        <a:solidFill>
                          <a:schemeClr val="dk1"/>
                        </a:solidFill>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50%</a:t>
                      </a:r>
                      <a:endParaRPr sz="1200" b="1" dirty="0">
                        <a:solidFill>
                          <a:schemeClr val="dk1"/>
                        </a:solidFill>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70%</a:t>
                      </a:r>
                      <a:endParaRPr sz="1200" dirty="0">
                        <a:solidFill>
                          <a:schemeClr val="dk1"/>
                        </a:solidFill>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80% </a:t>
                      </a:r>
                      <a:endParaRPr sz="1200" dirty="0">
                        <a:solidFill>
                          <a:schemeClr val="dk1"/>
                        </a:solidFill>
                        <a:latin typeface="Calibri"/>
                        <a:ea typeface="Calibri"/>
                        <a:cs typeface="Calibri"/>
                        <a:sym typeface="Calibri"/>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extLst>
                  <a:ext uri="{0D108BD9-81ED-4DB2-BD59-A6C34878D82A}">
                    <a16:rowId xmlns:a16="http://schemas.microsoft.com/office/drawing/2014/main" val="10005"/>
                  </a:ext>
                </a:extLst>
              </a:tr>
              <a:tr h="279425">
                <a:tc gridSpan="10">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Sub Programme: Offender Development</a:t>
                      </a:r>
                      <a:endParaRPr sz="1300" b="1">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635528">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Percentages of offenders participating in Long  Occupational Skills Programmes</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rowSpan="3" gridSpan="2">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97%</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(10 099/10 411)</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rowSpan="3" hMerge="1">
                  <a:txBody>
                    <a:bodyPr/>
                    <a:lstStyle/>
                    <a:p>
                      <a:pPr marL="0" marR="0" lvl="0" indent="0" algn="l" rtl="0">
                        <a:lnSpc>
                          <a:spcPct val="115000"/>
                        </a:lnSpc>
                        <a:spcBef>
                          <a:spcPts val="0"/>
                        </a:spcBef>
                        <a:spcAft>
                          <a:spcPts val="0"/>
                        </a:spcAft>
                        <a:buNone/>
                      </a:pP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rowSpan="3" gridSpan="2">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98%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(11 163/11 343)</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rowSpan="3" hMerge="1">
                  <a:txBody>
                    <a:bodyPr/>
                    <a:lstStyle/>
                    <a:p>
                      <a:pPr marL="0" marR="0" lvl="0" indent="0" algn="l" rtl="0">
                        <a:lnSpc>
                          <a:spcPct val="115000"/>
                        </a:lnSpc>
                        <a:spcBef>
                          <a:spcPts val="0"/>
                        </a:spcBef>
                        <a:spcAft>
                          <a:spcPts val="0"/>
                        </a:spcAft>
                        <a:buNone/>
                      </a:pP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98%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(4 127/4 207)</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Clr>
                          <a:srgbClr val="000000"/>
                        </a:buClr>
                        <a:buFont typeface="Arial"/>
                        <a:buNone/>
                      </a:pPr>
                      <a:r>
                        <a:rPr lang="en-GB" sz="1200" b="0" i="0" u="none" strike="noStrike" cap="none" dirty="0">
                          <a:solidFill>
                            <a:schemeClr val="dk1"/>
                          </a:solidFill>
                          <a:latin typeface="Arial"/>
                          <a:ea typeface="Arial"/>
                          <a:cs typeface="Arial"/>
                          <a:sym typeface="Arial"/>
                        </a:rPr>
                        <a:t>99%</a:t>
                      </a:r>
                      <a:endParaRPr lang="en-ZA" sz="12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Font typeface="Arial"/>
                        <a:buNone/>
                      </a:pPr>
                      <a:r>
                        <a:rPr lang="en-GB" sz="1200" b="0" i="0" u="none" strike="noStrike" cap="none" dirty="0">
                          <a:solidFill>
                            <a:schemeClr val="dk1"/>
                          </a:solidFill>
                          <a:latin typeface="Arial"/>
                          <a:ea typeface="Arial"/>
                          <a:cs typeface="Arial"/>
                          <a:sym typeface="Arial"/>
                        </a:rPr>
                        <a:t>(3 981/4 031)</a:t>
                      </a:r>
                      <a:endParaRPr lang="en-ZA" sz="1200" b="0" i="0" u="none" strike="noStrike" cap="none" dirty="0">
                        <a:solidFill>
                          <a:schemeClr val="dk1"/>
                        </a:solidFill>
                        <a:latin typeface="Arial"/>
                        <a:ea typeface="Arial"/>
                        <a:cs typeface="Arial"/>
                        <a:sym typeface="Arial"/>
                      </a:endParaRPr>
                    </a:p>
                  </a:txBody>
                  <a:tcPr marL="68580" marR="68580"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80%</a:t>
                      </a:r>
                      <a:endParaRPr sz="1200" b="1"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rowSpan="2">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80%</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rowSpan="2">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80%</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0">
                <a:tc rowSpan="2">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Percentages of offenders participating in Short Occupational Skills Programmes</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gridSpan="2" vMerge="1">
                  <a:txBody>
                    <a:bodyPr/>
                    <a:lstStyle/>
                    <a:p>
                      <a:endParaRPr lang="en-ZA"/>
                    </a:p>
                  </a:txBody>
                  <a:tcPr/>
                </a:tc>
                <a:tc hMerge="1" vMerge="1">
                  <a:txBody>
                    <a:bodyPr/>
                    <a:lstStyle/>
                    <a:p>
                      <a:endParaRPr lang="en-ZA"/>
                    </a:p>
                  </a:txBody>
                  <a:tcPr/>
                </a:tc>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8"/>
                  </a:ext>
                </a:extLst>
              </a:tr>
              <a:tr h="625917">
                <a:tc vMerge="1">
                  <a:txBody>
                    <a:bodyPr/>
                    <a:lstStyle/>
                    <a:p>
                      <a:pPr marL="0" marR="0" lvl="0" indent="0" algn="l" rtl="0">
                        <a:lnSpc>
                          <a:spcPct val="115000"/>
                        </a:lnSpc>
                        <a:spcBef>
                          <a:spcPts val="0"/>
                        </a:spcBef>
                        <a:spcAft>
                          <a:spcPts val="0"/>
                        </a:spcAft>
                        <a:buNone/>
                      </a:pP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gridSpan="2" vMerge="1">
                  <a:txBody>
                    <a:bodyPr/>
                    <a:lstStyle/>
                    <a:p>
                      <a:pPr marL="0" marR="0" lvl="0" indent="0" algn="l" rtl="0">
                        <a:lnSpc>
                          <a:spcPct val="115000"/>
                        </a:lnSpc>
                        <a:spcBef>
                          <a:spcPts val="0"/>
                        </a:spcBef>
                        <a:spcAft>
                          <a:spcPts val="0"/>
                        </a:spcAft>
                        <a:buNone/>
                      </a:pP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hMerge="1" vMerge="1">
                  <a:txBody>
                    <a:bodyPr/>
                    <a:lstStyle/>
                    <a:p>
                      <a:pPr marL="0" marR="0" lvl="0" indent="0" algn="l" rtl="0">
                        <a:lnSpc>
                          <a:spcPct val="115000"/>
                        </a:lnSpc>
                        <a:spcBef>
                          <a:spcPts val="0"/>
                        </a:spcBef>
                        <a:spcAft>
                          <a:spcPts val="0"/>
                        </a:spcAft>
                        <a:buNone/>
                      </a:pP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gridSpan="2" vMerge="1">
                  <a:txBody>
                    <a:bodyPr/>
                    <a:lstStyle/>
                    <a:p>
                      <a:pPr marL="0" marR="0" lvl="0" indent="0" algn="l" rtl="0">
                        <a:lnSpc>
                          <a:spcPct val="115000"/>
                        </a:lnSpc>
                        <a:spcBef>
                          <a:spcPts val="0"/>
                        </a:spcBef>
                        <a:spcAft>
                          <a:spcPts val="0"/>
                        </a:spcAft>
                        <a:buNone/>
                      </a:pP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hMerge="1" vMerge="1">
                  <a:txBody>
                    <a:bodyPr/>
                    <a:lstStyle/>
                    <a:p>
                      <a:pPr marL="0" marR="0" lvl="0" indent="0" algn="l" rtl="0">
                        <a:lnSpc>
                          <a:spcPct val="115000"/>
                        </a:lnSpc>
                        <a:spcBef>
                          <a:spcPts val="0"/>
                        </a:spcBef>
                        <a:spcAft>
                          <a:spcPts val="0"/>
                        </a:spcAft>
                        <a:buNone/>
                      </a:pP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99,61%</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(10 044/10 083)</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Font typeface="Arial"/>
                        <a:buNone/>
                      </a:pPr>
                      <a:r>
                        <a:rPr lang="en-GB" sz="1200" b="0" i="0" u="none" strike="noStrike" cap="none" dirty="0">
                          <a:solidFill>
                            <a:schemeClr val="dk1"/>
                          </a:solidFill>
                          <a:latin typeface="Arial"/>
                          <a:ea typeface="Arial"/>
                          <a:cs typeface="Arial"/>
                          <a:sym typeface="Arial"/>
                        </a:rPr>
                        <a:t>97% </a:t>
                      </a:r>
                      <a:endParaRPr lang="en-ZA" sz="12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Font typeface="Arial"/>
                        <a:buNone/>
                      </a:pPr>
                      <a:r>
                        <a:rPr lang="en-GB" sz="1200" b="0" i="0" u="none" strike="noStrike" cap="none" dirty="0">
                          <a:solidFill>
                            <a:schemeClr val="dk1"/>
                          </a:solidFill>
                          <a:latin typeface="Arial"/>
                          <a:ea typeface="Arial"/>
                          <a:cs typeface="Arial"/>
                          <a:sym typeface="Arial"/>
                        </a:rPr>
                        <a:t>(10 106/10 426)</a:t>
                      </a:r>
                      <a:endParaRPr lang="en-ZA" sz="1200" b="0" i="0" u="none" strike="noStrike" cap="none" dirty="0">
                        <a:solidFill>
                          <a:schemeClr val="dk1"/>
                        </a:solidFill>
                        <a:latin typeface="Arial"/>
                        <a:ea typeface="Arial"/>
                        <a:cs typeface="Arial"/>
                        <a:sym typeface="Arial"/>
                      </a:endParaRPr>
                    </a:p>
                  </a:txBody>
                  <a:tcPr marL="68580" marR="68580"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80%</a:t>
                      </a:r>
                      <a:endParaRPr sz="1200" b="1">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80%</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80%</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654013">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offenders participating in TVET College Programmes </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gridSpan="2">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95%</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(3 331/3 488)</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hMerge="1">
                  <a:txBody>
                    <a:bodyPr/>
                    <a:lstStyle/>
                    <a:p>
                      <a:pPr marL="0" marR="0" lvl="0" indent="0" algn="l" rtl="0">
                        <a:lnSpc>
                          <a:spcPct val="115000"/>
                        </a:lnSpc>
                        <a:spcBef>
                          <a:spcPts val="0"/>
                        </a:spcBef>
                        <a:spcAft>
                          <a:spcPts val="0"/>
                        </a:spcAft>
                        <a:buNone/>
                      </a:pP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gridSpan="2">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97%</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a:t>
                      </a:r>
                      <a:r>
                        <a:rPr lang="en-ZA" sz="1200">
                          <a:solidFill>
                            <a:schemeClr val="dk1"/>
                          </a:solidFill>
                          <a:latin typeface="Arial"/>
                          <a:ea typeface="Arial"/>
                          <a:cs typeface="Arial"/>
                          <a:sym typeface="Arial"/>
                        </a:rPr>
                        <a:t>3 414/3 533)</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hMerge="1">
                  <a:txBody>
                    <a:bodyPr/>
                    <a:lstStyle/>
                    <a:p>
                      <a:pPr marL="0" marR="0" lvl="0" indent="0" algn="l" rtl="0">
                        <a:lnSpc>
                          <a:spcPct val="115000"/>
                        </a:lnSpc>
                        <a:spcBef>
                          <a:spcPts val="0"/>
                        </a:spcBef>
                        <a:spcAft>
                          <a:spcPts val="0"/>
                        </a:spcAft>
                        <a:buNone/>
                      </a:pP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97.84%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a:t>
                      </a:r>
                      <a:r>
                        <a:rPr lang="en-ZA" sz="1200">
                          <a:solidFill>
                            <a:schemeClr val="dk1"/>
                          </a:solidFill>
                          <a:latin typeface="Arial"/>
                          <a:ea typeface="Arial"/>
                          <a:cs typeface="Arial"/>
                          <a:sym typeface="Arial"/>
                        </a:rPr>
                        <a:t>3 174/3 244)</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99%</a:t>
                      </a: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(9 764/9 880)</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80%</a:t>
                      </a:r>
                      <a:endParaRPr sz="1200" b="1">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 80%</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 80%</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919" name="Google Shape;919;p67"/>
          <p:cNvSpPr/>
          <p:nvPr/>
        </p:nvSpPr>
        <p:spPr>
          <a:xfrm rot="-5400000">
            <a:off x="5543170" y="812418"/>
            <a:ext cx="504000" cy="11590340"/>
          </a:xfrm>
          <a:prstGeom prst="rect">
            <a:avLst/>
          </a:prstGeom>
          <a:gradFill>
            <a:gsLst>
              <a:gs pos="0">
                <a:srgbClr val="F4B081"/>
              </a:gs>
              <a:gs pos="100000">
                <a:srgbClr val="C55A11"/>
              </a:gs>
            </a:gsLst>
            <a:lin ang="0" scaled="0"/>
          </a:gradFill>
          <a:ln>
            <a:noFill/>
          </a:ln>
        </p:spPr>
        <p:txBody>
          <a:bodyPr spcFirstLastPara="1" wrap="square" lIns="91425" tIns="91425" rIns="91425" bIns="91425" anchor="ctr" anchorCtr="0">
            <a:noAutofit/>
          </a:bodyPr>
          <a:lstStyle/>
          <a:p>
            <a:endParaRPr/>
          </a:p>
        </p:txBody>
      </p:sp>
      <p:sp>
        <p:nvSpPr>
          <p:cNvPr id="920" name="Google Shape;920;p67"/>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algn="ctr"/>
            <a:r>
              <a:rPr lang="en-ZA" sz="1800">
                <a:solidFill>
                  <a:srgbClr val="FFFFFF"/>
                </a:solidFill>
                <a:latin typeface="Calibri"/>
                <a:ea typeface="Calibri"/>
                <a:cs typeface="Calibri"/>
                <a:sym typeface="Calibri"/>
              </a:rPr>
              <a:t>Department of Correctional Services </a:t>
            </a:r>
            <a:r>
              <a:rPr lang="en-ZA" sz="1800">
                <a:solidFill>
                  <a:srgbClr val="FFFFFF"/>
                </a:solidFill>
                <a:latin typeface="Times New Roman"/>
                <a:ea typeface="Times New Roman"/>
                <a:cs typeface="Times New Roman"/>
                <a:sym typeface="Times New Roman"/>
              </a:rPr>
              <a:t>▐ </a:t>
            </a:r>
            <a:r>
              <a:rPr lang="en-ZA" sz="1800">
                <a:solidFill>
                  <a:srgbClr val="FFFFFF"/>
                </a:solidFill>
                <a:latin typeface="Calibri"/>
                <a:ea typeface="Calibri"/>
                <a:cs typeface="Calibri"/>
                <a:sym typeface="Calibri"/>
              </a:rPr>
              <a:t>2020-21 Revised Annual Performance Plan</a:t>
            </a:r>
            <a:endParaRPr/>
          </a:p>
        </p:txBody>
      </p:sp>
      <p:sp>
        <p:nvSpPr>
          <p:cNvPr id="921" name="Google Shape;921;p67"/>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59</a:t>
            </a:fld>
            <a:endParaRPr sz="1500" b="1"/>
          </a:p>
        </p:txBody>
      </p:sp>
    </p:spTree>
    <p:extLst>
      <p:ext uri="{BB962C8B-B14F-4D97-AF65-F5344CB8AC3E}">
        <p14:creationId xmlns:p14="http://schemas.microsoft.com/office/powerpoint/2010/main" val="404004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3"/>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0" name="Google Shape;140;p13"/>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142" name="Google Shape;142;p13"/>
          <p:cNvSpPr txBox="1">
            <a:spLocks noGrp="1"/>
          </p:cNvSpPr>
          <p:nvPr>
            <p:ph type="title"/>
          </p:nvPr>
        </p:nvSpPr>
        <p:spPr>
          <a:xfrm>
            <a:off x="627892" y="2309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CONSTITUTIONAL MANDATE</a:t>
            </a:r>
            <a:endParaRPr sz="2000"/>
          </a:p>
        </p:txBody>
      </p:sp>
      <p:sp>
        <p:nvSpPr>
          <p:cNvPr id="143" name="Google Shape;143;p13"/>
          <p:cNvSpPr txBox="1"/>
          <p:nvPr/>
        </p:nvSpPr>
        <p:spPr>
          <a:xfrm>
            <a:off x="106537" y="1341562"/>
            <a:ext cx="11377264" cy="46482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2000"/>
              <a:buFont typeface="Arial"/>
              <a:buNone/>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Constitution of the Republic of South Africa (Act No. 108 of 1996) compels the Department to comply with the following sections in terms of the treatment of offenders:</a:t>
            </a:r>
            <a:endParaRPr dirty="0">
              <a:latin typeface="Calibri Light" panose="020F0302020204030204" pitchFamily="34" charset="0"/>
              <a:cs typeface="Calibri Light" panose="020F0302020204030204" pitchFamily="34" charset="0"/>
            </a:endParaRPr>
          </a:p>
          <a:p>
            <a:pPr marL="0" marR="0" lvl="0" indent="0" algn="just" rtl="0">
              <a:lnSpc>
                <a:spcPct val="115000"/>
              </a:lnSpc>
              <a:spcBef>
                <a:spcPts val="180"/>
              </a:spcBef>
              <a:spcAft>
                <a:spcPts val="0"/>
              </a:spcAft>
              <a:buClr>
                <a:schemeClr val="dk1"/>
              </a:buClr>
              <a:buSzPts val="900"/>
              <a:buFont typeface="Arial"/>
              <a:buNone/>
            </a:pPr>
            <a:endParaRPr sz="900" dirty="0">
              <a:solidFill>
                <a:schemeClr val="dk1"/>
              </a:solidFill>
              <a:latin typeface="Calibri Light" panose="020F0302020204030204" pitchFamily="34" charset="0"/>
              <a:ea typeface="Calibri"/>
              <a:cs typeface="Calibri Light" panose="020F0302020204030204" pitchFamily="34" charset="0"/>
              <a:sym typeface="Calibri"/>
            </a:endParaRPr>
          </a:p>
          <a:p>
            <a:pPr marL="342897" marR="0" lvl="0" indent="-342897" algn="just" rtl="0">
              <a:lnSpc>
                <a:spcPct val="115000"/>
              </a:lnSpc>
              <a:spcBef>
                <a:spcPts val="400"/>
              </a:spcBef>
              <a:spcAft>
                <a:spcPts val="0"/>
              </a:spcAft>
              <a:buClr>
                <a:schemeClr val="dk1"/>
              </a:buClr>
              <a:buSzPts val="2000"/>
              <a:buFont typeface="Noto Sans Symbols"/>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Section 9 – Equality</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342897" marR="0" lvl="0" indent="-342897" algn="just" rtl="0">
              <a:lnSpc>
                <a:spcPct val="115000"/>
              </a:lnSpc>
              <a:spcBef>
                <a:spcPts val="400"/>
              </a:spcBef>
              <a:spcAft>
                <a:spcPts val="0"/>
              </a:spcAft>
              <a:buClr>
                <a:schemeClr val="dk1"/>
              </a:buClr>
              <a:buSzPts val="2000"/>
              <a:buFont typeface="Noto Sans Symbols"/>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Section 10 – Human dignity</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342897" marR="0" lvl="0" indent="-342897" algn="just" rtl="0">
              <a:lnSpc>
                <a:spcPct val="115000"/>
              </a:lnSpc>
              <a:spcBef>
                <a:spcPts val="400"/>
              </a:spcBef>
              <a:spcAft>
                <a:spcPts val="0"/>
              </a:spcAft>
              <a:buClr>
                <a:schemeClr val="dk1"/>
              </a:buClr>
              <a:buSzPts val="2000"/>
              <a:buFont typeface="Noto Sans Symbols"/>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Section 12 – Freedom and security of the person</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342897" marR="0" lvl="0" indent="-342897" algn="just" rtl="0">
              <a:lnSpc>
                <a:spcPct val="115000"/>
              </a:lnSpc>
              <a:spcBef>
                <a:spcPts val="400"/>
              </a:spcBef>
              <a:spcAft>
                <a:spcPts val="0"/>
              </a:spcAft>
              <a:buClr>
                <a:schemeClr val="dk1"/>
              </a:buClr>
              <a:buSzPts val="2000"/>
              <a:buFont typeface="Noto Sans Symbols"/>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Section 27 – Right to health care services</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342897" marR="0" lvl="0" indent="-342897" algn="just" rtl="0">
              <a:lnSpc>
                <a:spcPct val="115000"/>
              </a:lnSpc>
              <a:spcBef>
                <a:spcPts val="400"/>
              </a:spcBef>
              <a:spcAft>
                <a:spcPts val="0"/>
              </a:spcAft>
              <a:buClr>
                <a:schemeClr val="dk1"/>
              </a:buClr>
              <a:buSzPts val="2000"/>
              <a:buFont typeface="Noto Sans Symbols"/>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Section 28 – Children’s rights</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342897" marR="0" lvl="0" indent="-342897" algn="just" rtl="0">
              <a:lnSpc>
                <a:spcPct val="115000"/>
              </a:lnSpc>
              <a:spcBef>
                <a:spcPts val="400"/>
              </a:spcBef>
              <a:spcAft>
                <a:spcPts val="0"/>
              </a:spcAft>
              <a:buClr>
                <a:schemeClr val="dk1"/>
              </a:buClr>
              <a:buSzPts val="2000"/>
              <a:buFont typeface="Noto Sans Symbols"/>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Section 29 – Right to education</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342897" marR="0" lvl="0" indent="-342897" algn="just" rtl="0">
              <a:lnSpc>
                <a:spcPct val="115000"/>
              </a:lnSpc>
              <a:spcBef>
                <a:spcPts val="400"/>
              </a:spcBef>
              <a:spcAft>
                <a:spcPts val="0"/>
              </a:spcAft>
              <a:buClr>
                <a:schemeClr val="dk1"/>
              </a:buClr>
              <a:buSzPts val="2000"/>
              <a:buFont typeface="Noto Sans Symbols"/>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Section 31 – Cultural, Religious and Linguistic Communities</a:t>
            </a:r>
            <a:endParaRPr dirty="0">
              <a:latin typeface="Calibri Light" panose="020F0302020204030204" pitchFamily="34" charset="0"/>
              <a:cs typeface="Calibri Light" panose="020F0302020204030204" pitchFamily="34" charset="0"/>
            </a:endParaRPr>
          </a:p>
          <a:p>
            <a:pPr marL="342897" marR="0" lvl="0" indent="-342897" algn="just" rtl="0">
              <a:lnSpc>
                <a:spcPct val="115000"/>
              </a:lnSpc>
              <a:spcBef>
                <a:spcPts val="400"/>
              </a:spcBef>
              <a:spcAft>
                <a:spcPts val="0"/>
              </a:spcAft>
              <a:buClr>
                <a:schemeClr val="dk1"/>
              </a:buClr>
              <a:buSzPts val="2000"/>
              <a:buFont typeface="Noto Sans Symbols"/>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Section 35 – Rights to humane treatment and to communicate and be visited by family, next of kin etc.</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342897" marR="0" lvl="0" indent="-342897" algn="just" rtl="0">
              <a:lnSpc>
                <a:spcPct val="115000"/>
              </a:lnSpc>
              <a:spcBef>
                <a:spcPts val="400"/>
              </a:spcBef>
              <a:spcAft>
                <a:spcPts val="0"/>
              </a:spcAft>
              <a:buClr>
                <a:schemeClr val="dk1"/>
              </a:buClr>
              <a:buSzPts val="2000"/>
              <a:buFont typeface="Noto Sans Symbols"/>
              <a:buChar char="▪"/>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Section 36 - Limitation of Rights</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a:p>
            <a:pPr marL="342897" marR="0" lvl="0" indent="-228597" algn="just" rtl="0">
              <a:spcBef>
                <a:spcPts val="0"/>
              </a:spcBef>
              <a:spcAft>
                <a:spcPts val="0"/>
              </a:spcAft>
              <a:buClr>
                <a:schemeClr val="dk1"/>
              </a:buClr>
              <a:buSzPts val="1800"/>
              <a:buFont typeface="Arial"/>
              <a:buNone/>
            </a:pPr>
            <a:endParaRPr sz="1800" dirty="0">
              <a:solidFill>
                <a:srgbClr val="000000"/>
              </a:solidFill>
              <a:latin typeface="Calibri Light" panose="020F0302020204030204" pitchFamily="34" charset="0"/>
              <a:ea typeface="Calibri"/>
              <a:cs typeface="Calibri Light" panose="020F0302020204030204" pitchFamily="34" charset="0"/>
              <a:sym typeface="Calibri"/>
            </a:endParaRPr>
          </a:p>
          <a:p>
            <a:pPr marL="0" marR="0" lvl="0" indent="0" algn="just" rtl="0">
              <a:spcBef>
                <a:spcPts val="0"/>
              </a:spcBef>
              <a:spcAft>
                <a:spcPts val="0"/>
              </a:spcAft>
              <a:buClr>
                <a:schemeClr val="dk1"/>
              </a:buClr>
              <a:buSzPts val="1800"/>
              <a:buFont typeface="Arial"/>
              <a:buNone/>
            </a:pPr>
            <a:endParaRPr sz="1800" dirty="0">
              <a:solidFill>
                <a:srgbClr val="FF0000"/>
              </a:solidFill>
              <a:latin typeface="Calibri Light" panose="020F0302020204030204" pitchFamily="34" charset="0"/>
              <a:ea typeface="Calibri"/>
              <a:cs typeface="Calibri Light" panose="020F0302020204030204" pitchFamily="34" charset="0"/>
              <a:sym typeface="Calibri"/>
            </a:endParaRPr>
          </a:p>
        </p:txBody>
      </p:sp>
      <p:sp>
        <p:nvSpPr>
          <p:cNvPr id="144" name="Google Shape;144;p13"/>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6</a:t>
            </a:fld>
            <a:endParaRPr sz="1500" b="1">
              <a:solidFill>
                <a:srgbClr val="888888"/>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68"/>
          <p:cNvSpPr/>
          <p:nvPr/>
        </p:nvSpPr>
        <p:spPr>
          <a:xfrm rot="-5400000">
            <a:off x="5328629" y="-5346654"/>
            <a:ext cx="921297" cy="11590339"/>
          </a:xfrm>
          <a:prstGeom prst="rect">
            <a:avLst/>
          </a:prstGeom>
          <a:gradFill>
            <a:gsLst>
              <a:gs pos="0">
                <a:srgbClr val="FBE4D4"/>
              </a:gs>
              <a:gs pos="12000">
                <a:srgbClr val="F7CAAC"/>
              </a:gs>
              <a:gs pos="30000">
                <a:srgbClr val="F4B081"/>
              </a:gs>
              <a:gs pos="45000">
                <a:srgbClr val="F7CAAC"/>
              </a:gs>
              <a:gs pos="77000">
                <a:srgbClr val="F4B081"/>
              </a:gs>
              <a:gs pos="100000">
                <a:srgbClr val="FBE4D4"/>
              </a:gs>
            </a:gsLst>
            <a:lin ang="0" scaled="0"/>
          </a:gradFill>
          <a:ln>
            <a:noFill/>
          </a:ln>
        </p:spPr>
        <p:txBody>
          <a:bodyPr spcFirstLastPara="1" wrap="square" lIns="91425" tIns="91425" rIns="91425" bIns="91425" anchor="ctr" anchorCtr="0">
            <a:noAutofit/>
          </a:bodyPr>
          <a:lstStyle/>
          <a:p>
            <a:endParaRPr/>
          </a:p>
        </p:txBody>
      </p:sp>
      <p:sp>
        <p:nvSpPr>
          <p:cNvPr id="927" name="Google Shape;927;p68"/>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endParaRPr sz="1800">
              <a:latin typeface="Calibri"/>
              <a:ea typeface="Calibri"/>
              <a:cs typeface="Calibri"/>
              <a:sym typeface="Calibri"/>
            </a:endParaRPr>
          </a:p>
        </p:txBody>
      </p:sp>
      <p:sp>
        <p:nvSpPr>
          <p:cNvPr id="928" name="Google Shape;928;p68"/>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fld id="{00000000-1234-1234-1234-123412341234}" type="slidenum">
              <a:rPr lang="en-ZA" sz="1200">
                <a:solidFill>
                  <a:srgbClr val="888888"/>
                </a:solidFill>
                <a:latin typeface="Calibri"/>
                <a:ea typeface="Calibri"/>
                <a:cs typeface="Calibri"/>
                <a:sym typeface="Calibri"/>
              </a:rPr>
              <a:pPr/>
              <a:t>60</a:t>
            </a:fld>
            <a:endParaRPr sz="1200">
              <a:solidFill>
                <a:srgbClr val="888888"/>
              </a:solidFill>
              <a:latin typeface="Calibri"/>
              <a:ea typeface="Calibri"/>
              <a:cs typeface="Calibri"/>
              <a:sym typeface="Calibri"/>
            </a:endParaRPr>
          </a:p>
        </p:txBody>
      </p:sp>
      <p:sp>
        <p:nvSpPr>
          <p:cNvPr id="929" name="Google Shape;929;p68"/>
          <p:cNvSpPr txBox="1">
            <a:spLocks noGrp="1"/>
          </p:cNvSpPr>
          <p:nvPr>
            <p:ph type="title"/>
          </p:nvPr>
        </p:nvSpPr>
        <p:spPr>
          <a:xfrm>
            <a:off x="281999" y="303956"/>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dirty="0">
                <a:solidFill>
                  <a:srgbClr val="000000"/>
                </a:solidFill>
              </a:rPr>
              <a:t>PROGRAMME 3: REHABILITATION</a:t>
            </a:r>
            <a:endParaRPr dirty="0">
              <a:solidFill>
                <a:srgbClr val="000000"/>
              </a:solidFill>
            </a:endParaRPr>
          </a:p>
        </p:txBody>
      </p:sp>
      <p:graphicFrame>
        <p:nvGraphicFramePr>
          <p:cNvPr id="930" name="Google Shape;930;p68"/>
          <p:cNvGraphicFramePr/>
          <p:nvPr/>
        </p:nvGraphicFramePr>
        <p:xfrm>
          <a:off x="200137" y="1053530"/>
          <a:ext cx="11283675" cy="5182736"/>
        </p:xfrm>
        <a:graphic>
          <a:graphicData uri="http://schemas.openxmlformats.org/drawingml/2006/table">
            <a:tbl>
              <a:tblPr>
                <a:noFill/>
                <a:tableStyleId>{8E919301-2E72-4D5A-B58F-DB89C8E7FD26}</a:tableStyleId>
              </a:tblPr>
              <a:tblGrid>
                <a:gridCol w="3110250">
                  <a:extLst>
                    <a:ext uri="{9D8B030D-6E8A-4147-A177-3AD203B41FA5}">
                      <a16:colId xmlns:a16="http://schemas.microsoft.com/office/drawing/2014/main" val="20000"/>
                    </a:ext>
                  </a:extLst>
                </a:gridCol>
                <a:gridCol w="1157300">
                  <a:extLst>
                    <a:ext uri="{9D8B030D-6E8A-4147-A177-3AD203B41FA5}">
                      <a16:colId xmlns:a16="http://schemas.microsoft.com/office/drawing/2014/main" val="20001"/>
                    </a:ext>
                  </a:extLst>
                </a:gridCol>
                <a:gridCol w="1090625">
                  <a:extLst>
                    <a:ext uri="{9D8B030D-6E8A-4147-A177-3AD203B41FA5}">
                      <a16:colId xmlns:a16="http://schemas.microsoft.com/office/drawing/2014/main" val="20002"/>
                    </a:ext>
                  </a:extLst>
                </a:gridCol>
                <a:gridCol w="1006975">
                  <a:extLst>
                    <a:ext uri="{9D8B030D-6E8A-4147-A177-3AD203B41FA5}">
                      <a16:colId xmlns:a16="http://schemas.microsoft.com/office/drawing/2014/main" val="20003"/>
                    </a:ext>
                  </a:extLst>
                </a:gridCol>
                <a:gridCol w="1229625">
                  <a:extLst>
                    <a:ext uri="{9D8B030D-6E8A-4147-A177-3AD203B41FA5}">
                      <a16:colId xmlns:a16="http://schemas.microsoft.com/office/drawing/2014/main" val="20004"/>
                    </a:ext>
                  </a:extLst>
                </a:gridCol>
                <a:gridCol w="1446625">
                  <a:extLst>
                    <a:ext uri="{9D8B030D-6E8A-4147-A177-3AD203B41FA5}">
                      <a16:colId xmlns:a16="http://schemas.microsoft.com/office/drawing/2014/main" val="20005"/>
                    </a:ext>
                  </a:extLst>
                </a:gridCol>
                <a:gridCol w="1107600">
                  <a:extLst>
                    <a:ext uri="{9D8B030D-6E8A-4147-A177-3AD203B41FA5}">
                      <a16:colId xmlns:a16="http://schemas.microsoft.com/office/drawing/2014/main" val="20006"/>
                    </a:ext>
                  </a:extLst>
                </a:gridCol>
                <a:gridCol w="1134675">
                  <a:extLst>
                    <a:ext uri="{9D8B030D-6E8A-4147-A177-3AD203B41FA5}">
                      <a16:colId xmlns:a16="http://schemas.microsoft.com/office/drawing/2014/main" val="20007"/>
                    </a:ext>
                  </a:extLst>
                </a:gridCol>
              </a:tblGrid>
              <a:tr h="408150">
                <a:tc rowSpan="3">
                  <a:txBody>
                    <a:bodyPr/>
                    <a:lstStyle/>
                    <a:p>
                      <a:pPr marL="0" marR="0" lvl="0" indent="0" algn="ctr" rtl="0">
                        <a:lnSpc>
                          <a:spcPct val="115000"/>
                        </a:lnSpc>
                        <a:spcBef>
                          <a:spcPts val="0"/>
                        </a:spcBef>
                        <a:spcAft>
                          <a:spcPts val="0"/>
                        </a:spcAft>
                        <a:buNone/>
                      </a:pPr>
                      <a:r>
                        <a:rPr lang="en-ZA" sz="1200" b="1" dirty="0">
                          <a:solidFill>
                            <a:schemeClr val="dk1"/>
                          </a:solidFill>
                          <a:latin typeface="Arial"/>
                          <a:ea typeface="Arial"/>
                          <a:cs typeface="Arial"/>
                          <a:sym typeface="Arial"/>
                        </a:rPr>
                        <a:t>Output Indicator</a:t>
                      </a:r>
                      <a:endParaRPr sz="1200" dirty="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gridSpan="7">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Annual Targets</a:t>
                      </a:r>
                      <a:endParaRPr sz="140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9725">
                <a:tc v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Audited/ Actual Performance</a:t>
                      </a:r>
                      <a:endParaRPr sz="130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None/>
                      </a:pPr>
                      <a:r>
                        <a:rPr lang="en-ZA" sz="1300" b="1">
                          <a:solidFill>
                            <a:schemeClr val="dk1"/>
                          </a:solidFill>
                          <a:latin typeface="Arial"/>
                          <a:ea typeface="Arial"/>
                          <a:cs typeface="Arial"/>
                          <a:sym typeface="Arial"/>
                        </a:rPr>
                        <a:t>Estimated Performance</a:t>
                      </a:r>
                      <a:endParaRPr sz="1300">
                        <a:solidFill>
                          <a:schemeClr val="dk1"/>
                        </a:solidFill>
                        <a:latin typeface="Calibri"/>
                        <a:ea typeface="Calibri"/>
                        <a:cs typeface="Calibri"/>
                        <a:sym typeface="Calibri"/>
                      </a:endParaRPr>
                    </a:p>
                  </a:txBody>
                  <a:tcPr marL="0" marR="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gridSpan="3">
                  <a:txBody>
                    <a:bodyPr/>
                    <a:lstStyle/>
                    <a:p>
                      <a:pPr marL="0" marR="0" lvl="0" indent="0" algn="ctr" rtl="0">
                        <a:lnSpc>
                          <a:spcPct val="115000"/>
                        </a:lnSpc>
                        <a:spcBef>
                          <a:spcPts val="0"/>
                        </a:spcBef>
                        <a:spcAft>
                          <a:spcPts val="0"/>
                        </a:spcAft>
                        <a:buNone/>
                      </a:pPr>
                      <a:r>
                        <a:rPr lang="en-ZA" sz="1300" b="1">
                          <a:solidFill>
                            <a:schemeClr val="dk1"/>
                          </a:solidFill>
                          <a:latin typeface="Arial"/>
                          <a:ea typeface="Arial"/>
                          <a:cs typeface="Arial"/>
                          <a:sym typeface="Arial"/>
                        </a:rPr>
                        <a:t>MTEF Period</a:t>
                      </a:r>
                      <a:endParaRPr sz="1300">
                        <a:solidFill>
                          <a:schemeClr val="dk1"/>
                        </a:solidFill>
                        <a:latin typeface="Calibri"/>
                        <a:ea typeface="Calibri"/>
                        <a:cs typeface="Calibri"/>
                        <a:sym typeface="Calibri"/>
                      </a:endParaRPr>
                    </a:p>
                  </a:txBody>
                  <a:tcPr marL="0" marR="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1050">
                <a:tc vMerge="1">
                  <a:txBody>
                    <a:bodyPr/>
                    <a:lstStyle/>
                    <a:p>
                      <a:endParaRPr lang="en-US"/>
                    </a:p>
                  </a:txBody>
                  <a:tcPr/>
                </a:tc>
                <a:tc>
                  <a:txBody>
                    <a:bodyPr/>
                    <a:lstStyle/>
                    <a:p>
                      <a:pPr marL="0" marR="0" lvl="0" indent="0" algn="ctr" rtl="0">
                        <a:lnSpc>
                          <a:spcPct val="115000"/>
                        </a:lnSpc>
                        <a:spcBef>
                          <a:spcPts val="0"/>
                        </a:spcBef>
                        <a:spcAft>
                          <a:spcPts val="0"/>
                        </a:spcAft>
                        <a:buNone/>
                      </a:pPr>
                      <a:r>
                        <a:rPr lang="en-ZA" sz="1200" b="1">
                          <a:solidFill>
                            <a:schemeClr val="dk1"/>
                          </a:solidFill>
                          <a:latin typeface="Arial"/>
                          <a:ea typeface="Arial"/>
                          <a:cs typeface="Arial"/>
                          <a:sym typeface="Arial"/>
                        </a:rPr>
                        <a:t>2016/17</a:t>
                      </a:r>
                      <a:endParaRPr sz="12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200" b="1">
                          <a:solidFill>
                            <a:schemeClr val="dk1"/>
                          </a:solidFill>
                          <a:latin typeface="Arial"/>
                          <a:ea typeface="Arial"/>
                          <a:cs typeface="Arial"/>
                          <a:sym typeface="Arial"/>
                        </a:rPr>
                        <a:t>2017/18</a:t>
                      </a:r>
                      <a:endParaRPr sz="12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200" b="1">
                          <a:solidFill>
                            <a:schemeClr val="dk1"/>
                          </a:solidFill>
                          <a:latin typeface="Arial"/>
                          <a:ea typeface="Arial"/>
                          <a:cs typeface="Arial"/>
                          <a:sym typeface="Arial"/>
                        </a:rPr>
                        <a:t>2018/19</a:t>
                      </a:r>
                      <a:endParaRPr sz="12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200" b="1">
                          <a:solidFill>
                            <a:schemeClr val="dk1"/>
                          </a:solidFill>
                          <a:latin typeface="Arial"/>
                          <a:ea typeface="Arial"/>
                          <a:cs typeface="Arial"/>
                          <a:sym typeface="Arial"/>
                        </a:rPr>
                        <a:t>2019/20</a:t>
                      </a:r>
                      <a:endParaRPr sz="12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200" b="1">
                          <a:solidFill>
                            <a:schemeClr val="dk1"/>
                          </a:solidFill>
                          <a:latin typeface="Arial"/>
                          <a:ea typeface="Arial"/>
                          <a:cs typeface="Arial"/>
                          <a:sym typeface="Arial"/>
                        </a:rPr>
                        <a:t>2020/21</a:t>
                      </a:r>
                      <a:endParaRPr sz="12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200" b="1">
                          <a:solidFill>
                            <a:schemeClr val="dk1"/>
                          </a:solidFill>
                          <a:latin typeface="Arial"/>
                          <a:ea typeface="Arial"/>
                          <a:cs typeface="Arial"/>
                          <a:sym typeface="Arial"/>
                        </a:rPr>
                        <a:t>2021/22</a:t>
                      </a:r>
                      <a:endParaRPr sz="12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200" b="1">
                          <a:solidFill>
                            <a:schemeClr val="dk1"/>
                          </a:solidFill>
                          <a:latin typeface="Arial"/>
                          <a:ea typeface="Arial"/>
                          <a:cs typeface="Arial"/>
                          <a:sym typeface="Arial"/>
                        </a:rPr>
                        <a:t>2022/23</a:t>
                      </a:r>
                      <a:endParaRPr sz="12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379300">
                <a:tc gridSpan="8">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Outcome 3: Increased access to needs based rehabilitation programmes to enhance moral regeneration</a:t>
                      </a:r>
                      <a:endParaRPr sz="1300" b="1">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9300">
                <a:tc gridSpan="8">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Sub Programme: Offender Development</a:t>
                      </a:r>
                      <a:endParaRPr sz="1300" b="1">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572225">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offenders participating in GET per academic year</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9733 (AET)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10014 (AET)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10386 (AET)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10 411 (AET)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80%</a:t>
                      </a:r>
                      <a:endParaRPr sz="1200" b="1">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80%</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80%</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572225">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offenders participating in FET per academic year</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1008</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982</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839</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977</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80%</a:t>
                      </a:r>
                      <a:endParaRPr sz="1200" b="1">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80%</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80%</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616250">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Grade 12 (National Senior Certificate) pass  rate obtained per academic year</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72%</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(101/140) </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77%</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(142/185)</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77 %</a:t>
                      </a: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(143/185)</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80%</a:t>
                      </a: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(136/170)</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76%</a:t>
                      </a:r>
                      <a:endParaRPr sz="1200" b="1">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76%</a:t>
                      </a:r>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76%</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570325">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Approved self-sufficient strategy </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Approved self-sufficient strategy</a:t>
                      </a:r>
                      <a:endParaRPr sz="1200" b="1">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8"/>
                  </a:ext>
                </a:extLst>
              </a:tr>
              <a:tr h="504050">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Percentage of cloth face masks manufactured for inmates</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80%</a:t>
                      </a:r>
                      <a:endParaRPr sz="1200" b="1">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100%</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100%</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931" name="Google Shape;931;p68"/>
          <p:cNvSpPr/>
          <p:nvPr/>
        </p:nvSpPr>
        <p:spPr>
          <a:xfrm rot="-5400000">
            <a:off x="5543170" y="812418"/>
            <a:ext cx="504000" cy="11590340"/>
          </a:xfrm>
          <a:prstGeom prst="rect">
            <a:avLst/>
          </a:prstGeom>
          <a:gradFill>
            <a:gsLst>
              <a:gs pos="0">
                <a:srgbClr val="F4B081"/>
              </a:gs>
              <a:gs pos="100000">
                <a:srgbClr val="C55A11"/>
              </a:gs>
            </a:gsLst>
            <a:lin ang="0" scaled="0"/>
          </a:gradFill>
          <a:ln>
            <a:noFill/>
          </a:ln>
        </p:spPr>
        <p:txBody>
          <a:bodyPr spcFirstLastPara="1" wrap="square" lIns="91425" tIns="91425" rIns="91425" bIns="91425" anchor="ctr" anchorCtr="0">
            <a:noAutofit/>
          </a:bodyPr>
          <a:lstStyle/>
          <a:p>
            <a:endParaRPr/>
          </a:p>
        </p:txBody>
      </p:sp>
      <p:sp>
        <p:nvSpPr>
          <p:cNvPr id="932" name="Google Shape;932;p68"/>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algn="ctr"/>
            <a:r>
              <a:rPr lang="en-ZA" sz="1800">
                <a:solidFill>
                  <a:srgbClr val="FFFFFF"/>
                </a:solidFill>
                <a:latin typeface="Calibri"/>
                <a:ea typeface="Calibri"/>
                <a:cs typeface="Calibri"/>
                <a:sym typeface="Calibri"/>
              </a:rPr>
              <a:t>Department of Correctional Services </a:t>
            </a:r>
            <a:r>
              <a:rPr lang="en-ZA" sz="1800">
                <a:solidFill>
                  <a:srgbClr val="FFFFFF"/>
                </a:solidFill>
                <a:latin typeface="Times New Roman"/>
                <a:ea typeface="Times New Roman"/>
                <a:cs typeface="Times New Roman"/>
                <a:sym typeface="Times New Roman"/>
              </a:rPr>
              <a:t>▐ </a:t>
            </a:r>
            <a:r>
              <a:rPr lang="en-ZA" sz="1800">
                <a:solidFill>
                  <a:srgbClr val="FFFFFF"/>
                </a:solidFill>
                <a:latin typeface="Calibri"/>
                <a:ea typeface="Calibri"/>
                <a:cs typeface="Calibri"/>
                <a:sym typeface="Calibri"/>
              </a:rPr>
              <a:t>2020-21 Revised Annual Performance Plan</a:t>
            </a:r>
            <a:endParaRPr/>
          </a:p>
        </p:txBody>
      </p:sp>
      <p:sp>
        <p:nvSpPr>
          <p:cNvPr id="933" name="Google Shape;933;p68"/>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60</a:t>
            </a:fld>
            <a:endParaRPr sz="1500" b="1"/>
          </a:p>
        </p:txBody>
      </p:sp>
    </p:spTree>
    <p:extLst>
      <p:ext uri="{BB962C8B-B14F-4D97-AF65-F5344CB8AC3E}">
        <p14:creationId xmlns:p14="http://schemas.microsoft.com/office/powerpoint/2010/main" val="13360838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69"/>
          <p:cNvSpPr/>
          <p:nvPr/>
        </p:nvSpPr>
        <p:spPr>
          <a:xfrm rot="-5400000">
            <a:off x="5328629" y="-5346654"/>
            <a:ext cx="921297" cy="11590339"/>
          </a:xfrm>
          <a:prstGeom prst="rect">
            <a:avLst/>
          </a:prstGeom>
          <a:gradFill>
            <a:gsLst>
              <a:gs pos="0">
                <a:srgbClr val="FBE4D4"/>
              </a:gs>
              <a:gs pos="12000">
                <a:srgbClr val="F7CAAC"/>
              </a:gs>
              <a:gs pos="30000">
                <a:srgbClr val="F4B081"/>
              </a:gs>
              <a:gs pos="45000">
                <a:srgbClr val="F7CAAC"/>
              </a:gs>
              <a:gs pos="77000">
                <a:srgbClr val="F4B081"/>
              </a:gs>
              <a:gs pos="100000">
                <a:srgbClr val="FBE4D4"/>
              </a:gs>
            </a:gsLst>
            <a:lin ang="0" scaled="0"/>
          </a:gradFill>
          <a:ln>
            <a:noFill/>
          </a:ln>
        </p:spPr>
        <p:txBody>
          <a:bodyPr spcFirstLastPara="1" wrap="square" lIns="91425" tIns="91425" rIns="91425" bIns="91425" anchor="ctr" anchorCtr="0">
            <a:noAutofit/>
          </a:bodyPr>
          <a:lstStyle/>
          <a:p>
            <a:endParaRPr/>
          </a:p>
        </p:txBody>
      </p:sp>
      <p:sp>
        <p:nvSpPr>
          <p:cNvPr id="939" name="Google Shape;939;p69"/>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endParaRPr sz="1800">
              <a:latin typeface="Calibri"/>
              <a:ea typeface="Calibri"/>
              <a:cs typeface="Calibri"/>
              <a:sym typeface="Calibri"/>
            </a:endParaRPr>
          </a:p>
        </p:txBody>
      </p:sp>
      <p:sp>
        <p:nvSpPr>
          <p:cNvPr id="940" name="Google Shape;940;p69"/>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fld id="{00000000-1234-1234-1234-123412341234}" type="slidenum">
              <a:rPr lang="en-ZA" sz="1200">
                <a:solidFill>
                  <a:srgbClr val="888888"/>
                </a:solidFill>
                <a:latin typeface="Calibri"/>
                <a:ea typeface="Calibri"/>
                <a:cs typeface="Calibri"/>
                <a:sym typeface="Calibri"/>
              </a:rPr>
              <a:pPr/>
              <a:t>61</a:t>
            </a:fld>
            <a:endParaRPr sz="1200">
              <a:solidFill>
                <a:srgbClr val="888888"/>
              </a:solidFill>
              <a:latin typeface="Calibri"/>
              <a:ea typeface="Calibri"/>
              <a:cs typeface="Calibri"/>
              <a:sym typeface="Calibri"/>
            </a:endParaRPr>
          </a:p>
        </p:txBody>
      </p:sp>
      <p:sp>
        <p:nvSpPr>
          <p:cNvPr id="941" name="Google Shape;941;p69"/>
          <p:cNvSpPr txBox="1">
            <a:spLocks noGrp="1"/>
          </p:cNvSpPr>
          <p:nvPr>
            <p:ph type="title"/>
          </p:nvPr>
        </p:nvSpPr>
        <p:spPr>
          <a:xfrm>
            <a:off x="368812" y="27160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PROGRAMME 3: REHABILITATION</a:t>
            </a:r>
            <a:endParaRPr>
              <a:solidFill>
                <a:srgbClr val="000000"/>
              </a:solidFill>
            </a:endParaRPr>
          </a:p>
        </p:txBody>
      </p:sp>
      <p:graphicFrame>
        <p:nvGraphicFramePr>
          <p:cNvPr id="942" name="Google Shape;942;p69"/>
          <p:cNvGraphicFramePr/>
          <p:nvPr/>
        </p:nvGraphicFramePr>
        <p:xfrm>
          <a:off x="100644" y="1053531"/>
          <a:ext cx="11377250" cy="4680550"/>
        </p:xfrm>
        <a:graphic>
          <a:graphicData uri="http://schemas.openxmlformats.org/drawingml/2006/table">
            <a:tbl>
              <a:tblPr>
                <a:noFill/>
                <a:tableStyleId>{8E919301-2E72-4D5A-B58F-DB89C8E7FD26}</a:tableStyleId>
              </a:tblPr>
              <a:tblGrid>
                <a:gridCol w="2871156">
                  <a:extLst>
                    <a:ext uri="{9D8B030D-6E8A-4147-A177-3AD203B41FA5}">
                      <a16:colId xmlns:a16="http://schemas.microsoft.com/office/drawing/2014/main" val="20000"/>
                    </a:ext>
                  </a:extLst>
                </a:gridCol>
                <a:gridCol w="1431794">
                  <a:extLst>
                    <a:ext uri="{9D8B030D-6E8A-4147-A177-3AD203B41FA5}">
                      <a16:colId xmlns:a16="http://schemas.microsoft.com/office/drawing/2014/main" val="20001"/>
                    </a:ext>
                  </a:extLst>
                </a:gridCol>
                <a:gridCol w="1451106">
                  <a:extLst>
                    <a:ext uri="{9D8B030D-6E8A-4147-A177-3AD203B41FA5}">
                      <a16:colId xmlns:a16="http://schemas.microsoft.com/office/drawing/2014/main" val="20002"/>
                    </a:ext>
                  </a:extLst>
                </a:gridCol>
                <a:gridCol w="1384300">
                  <a:extLst>
                    <a:ext uri="{9D8B030D-6E8A-4147-A177-3AD203B41FA5}">
                      <a16:colId xmlns:a16="http://schemas.microsoft.com/office/drawing/2014/main" val="20003"/>
                    </a:ext>
                  </a:extLst>
                </a:gridCol>
                <a:gridCol w="1422400">
                  <a:extLst>
                    <a:ext uri="{9D8B030D-6E8A-4147-A177-3AD203B41FA5}">
                      <a16:colId xmlns:a16="http://schemas.microsoft.com/office/drawing/2014/main" val="20004"/>
                    </a:ext>
                  </a:extLst>
                </a:gridCol>
                <a:gridCol w="939800">
                  <a:extLst>
                    <a:ext uri="{9D8B030D-6E8A-4147-A177-3AD203B41FA5}">
                      <a16:colId xmlns:a16="http://schemas.microsoft.com/office/drawing/2014/main" val="20005"/>
                    </a:ext>
                  </a:extLst>
                </a:gridCol>
                <a:gridCol w="965200">
                  <a:extLst>
                    <a:ext uri="{9D8B030D-6E8A-4147-A177-3AD203B41FA5}">
                      <a16:colId xmlns:a16="http://schemas.microsoft.com/office/drawing/2014/main" val="20006"/>
                    </a:ext>
                  </a:extLst>
                </a:gridCol>
                <a:gridCol w="911494">
                  <a:extLst>
                    <a:ext uri="{9D8B030D-6E8A-4147-A177-3AD203B41FA5}">
                      <a16:colId xmlns:a16="http://schemas.microsoft.com/office/drawing/2014/main" val="20007"/>
                    </a:ext>
                  </a:extLst>
                </a:gridCol>
              </a:tblGrid>
              <a:tr h="445475">
                <a:tc row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Output Indicator</a:t>
                      </a:r>
                      <a:endParaRPr sz="1300" dirty="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gridSpan="7">
                  <a:txBody>
                    <a:bodyPr/>
                    <a:lstStyle/>
                    <a:p>
                      <a:pPr marL="0" marR="0" lvl="0" indent="0" algn="ctr" rtl="0">
                        <a:lnSpc>
                          <a:spcPct val="115000"/>
                        </a:lnSpc>
                        <a:spcBef>
                          <a:spcPts val="0"/>
                        </a:spcBef>
                        <a:spcAft>
                          <a:spcPts val="0"/>
                        </a:spcAft>
                        <a:buNone/>
                      </a:pPr>
                      <a:r>
                        <a:rPr lang="en-ZA" sz="1400" b="1" dirty="0">
                          <a:solidFill>
                            <a:schemeClr val="dk1"/>
                          </a:solidFill>
                          <a:latin typeface="Arial"/>
                          <a:ea typeface="Arial"/>
                          <a:cs typeface="Arial"/>
                          <a:sym typeface="Arial"/>
                        </a:rPr>
                        <a:t>Annual Targets</a:t>
                      </a:r>
                      <a:endParaRPr sz="1400" dirty="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03025">
                <a:tc v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Audited/ Actual Performance</a:t>
                      </a:r>
                      <a:endParaRPr sz="130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ZA"/>
                    </a:p>
                  </a:txBody>
                  <a:tcPr/>
                </a:tc>
                <a:tc>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Estimated Performance</a:t>
                      </a:r>
                      <a:endParaRPr sz="1300" dirty="0">
                        <a:solidFill>
                          <a:schemeClr val="dk1"/>
                        </a:solidFill>
                        <a:latin typeface="Calibri"/>
                        <a:ea typeface="Calibri"/>
                        <a:cs typeface="Calibri"/>
                        <a:sym typeface="Calibri"/>
                      </a:endParaRPr>
                    </a:p>
                  </a:txBody>
                  <a:tcPr marL="0" marR="0" marT="0"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gridSpan="3">
                  <a:txBody>
                    <a:bodyPr/>
                    <a:lstStyle/>
                    <a:p>
                      <a:pPr marL="0" marR="0" lvl="0" indent="0" algn="ctr" rtl="0">
                        <a:lnSpc>
                          <a:spcPct val="115000"/>
                        </a:lnSpc>
                        <a:spcBef>
                          <a:spcPts val="0"/>
                        </a:spcBef>
                        <a:spcAft>
                          <a:spcPts val="0"/>
                        </a:spcAft>
                        <a:buNone/>
                      </a:pPr>
                      <a:r>
                        <a:rPr lang="en-ZA" sz="1300" b="1">
                          <a:solidFill>
                            <a:schemeClr val="dk1"/>
                          </a:solidFill>
                          <a:latin typeface="Arial"/>
                          <a:ea typeface="Arial"/>
                          <a:cs typeface="Arial"/>
                          <a:sym typeface="Arial"/>
                        </a:rPr>
                        <a:t>MTEF Period</a:t>
                      </a:r>
                      <a:endParaRPr sz="1300">
                        <a:solidFill>
                          <a:schemeClr val="dk1"/>
                        </a:solidFill>
                        <a:latin typeface="Calibri"/>
                        <a:ea typeface="Calibri"/>
                        <a:cs typeface="Calibri"/>
                        <a:sym typeface="Calibri"/>
                      </a:endParaRPr>
                    </a:p>
                  </a:txBody>
                  <a:tcPr marL="0" marR="0" marT="0"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546875">
                <a:tc vMerge="1">
                  <a:txBody>
                    <a:bodyPr/>
                    <a:lstStyle/>
                    <a:p>
                      <a:endParaRPr lang="en-US"/>
                    </a:p>
                  </a:txBody>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2016/17</a:t>
                      </a:r>
                      <a:endParaRPr sz="1100" dirty="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2017/18</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2018/19</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2019/20</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2020/21</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2021/22</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2022/23</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413975">
                <a:tc gridSpan="8">
                  <a:txBody>
                    <a:bodyPr/>
                    <a:lstStyle/>
                    <a:p>
                      <a:pPr marL="0" marR="0" lvl="0" indent="0" algn="l" rtl="0">
                        <a:lnSpc>
                          <a:spcPct val="115000"/>
                        </a:lnSpc>
                        <a:spcBef>
                          <a:spcPts val="0"/>
                        </a:spcBef>
                        <a:spcAft>
                          <a:spcPts val="0"/>
                        </a:spcAft>
                        <a:buNone/>
                      </a:pPr>
                      <a:r>
                        <a:rPr lang="en-ZA" sz="1300" b="1" dirty="0">
                          <a:solidFill>
                            <a:schemeClr val="dk1"/>
                          </a:solidFill>
                          <a:latin typeface="Arial"/>
                          <a:ea typeface="Arial"/>
                          <a:cs typeface="Arial"/>
                          <a:sym typeface="Arial"/>
                        </a:rPr>
                        <a:t>Outcome 3: Increased access to needs based rehabilitation programmes to enhance moral regeneration</a:t>
                      </a:r>
                      <a:endParaRPr sz="1300" b="1" dirty="0">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02300">
                <a:tc gridSpan="8">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Sub Programme: Psychological, Social and Spiritual Services</a:t>
                      </a:r>
                      <a:endParaRPr sz="1300" b="1">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784550">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offenders, parolees and probationers receiving social work services </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59%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(109 690/187 101)</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58%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(108 960/187 070)</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60%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(112 611/186 539)</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71%</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(112 267/157 204)</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53%</a:t>
                      </a:r>
                      <a:endParaRPr sz="1200" b="1">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54%</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55%</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784550">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inmates receiving spiritual care services </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82%</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(132 364/161 054)</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87%</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(143 480/164 129)</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97%</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(159 259/162 875)</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109%</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(167 680/154 449)</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80%</a:t>
                      </a:r>
                      <a:endParaRPr sz="1200" b="1">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82%</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84%</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799800">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inmates receiving psychological care services</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22%</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(36 014/161 054)</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24%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(39 407/164 129)</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28%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a:t>
                      </a:r>
                      <a:r>
                        <a:rPr lang="en-ZA" sz="1200">
                          <a:solidFill>
                            <a:schemeClr val="dk1"/>
                          </a:solidFill>
                          <a:latin typeface="Arial"/>
                          <a:ea typeface="Arial"/>
                          <a:cs typeface="Arial"/>
                          <a:sym typeface="Arial"/>
                        </a:rPr>
                        <a:t>45 331/162 875)</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33%</a:t>
                      </a:r>
                      <a:endParaRPr dirty="0"/>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(50 354/154 449)</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20%</a:t>
                      </a:r>
                      <a:endParaRPr sz="1200" b="1">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21%</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22%</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
        <p:nvSpPr>
          <p:cNvPr id="943" name="Google Shape;943;p69"/>
          <p:cNvSpPr/>
          <p:nvPr/>
        </p:nvSpPr>
        <p:spPr>
          <a:xfrm rot="-5400000">
            <a:off x="5543170" y="812418"/>
            <a:ext cx="504000" cy="11590340"/>
          </a:xfrm>
          <a:prstGeom prst="rect">
            <a:avLst/>
          </a:prstGeom>
          <a:gradFill>
            <a:gsLst>
              <a:gs pos="0">
                <a:srgbClr val="F4B081"/>
              </a:gs>
              <a:gs pos="100000">
                <a:srgbClr val="C55A11"/>
              </a:gs>
            </a:gsLst>
            <a:lin ang="0" scaled="0"/>
          </a:gradFill>
          <a:ln>
            <a:noFill/>
          </a:ln>
        </p:spPr>
        <p:txBody>
          <a:bodyPr spcFirstLastPara="1" wrap="square" lIns="91425" tIns="91425" rIns="91425" bIns="91425" anchor="ctr" anchorCtr="0">
            <a:noAutofit/>
          </a:bodyPr>
          <a:lstStyle/>
          <a:p>
            <a:endParaRPr/>
          </a:p>
        </p:txBody>
      </p:sp>
      <p:sp>
        <p:nvSpPr>
          <p:cNvPr id="944" name="Google Shape;944;p69"/>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algn="ctr"/>
            <a:r>
              <a:rPr lang="en-ZA" sz="1800">
                <a:solidFill>
                  <a:srgbClr val="FFFFFF"/>
                </a:solidFill>
                <a:latin typeface="Calibri"/>
                <a:ea typeface="Calibri"/>
                <a:cs typeface="Calibri"/>
                <a:sym typeface="Calibri"/>
              </a:rPr>
              <a:t>Department of Correctional Services </a:t>
            </a:r>
            <a:r>
              <a:rPr lang="en-ZA" sz="1800">
                <a:solidFill>
                  <a:srgbClr val="FFFFFF"/>
                </a:solidFill>
                <a:latin typeface="Times New Roman"/>
                <a:ea typeface="Times New Roman"/>
                <a:cs typeface="Times New Roman"/>
                <a:sym typeface="Times New Roman"/>
              </a:rPr>
              <a:t>▐ </a:t>
            </a:r>
            <a:r>
              <a:rPr lang="en-ZA" sz="1800">
                <a:solidFill>
                  <a:srgbClr val="FFFFFF"/>
                </a:solidFill>
                <a:latin typeface="Calibri"/>
                <a:ea typeface="Calibri"/>
                <a:cs typeface="Calibri"/>
                <a:sym typeface="Calibri"/>
              </a:rPr>
              <a:t>2020-21 Revised Annual Performance Plan</a:t>
            </a:r>
            <a:endParaRPr/>
          </a:p>
        </p:txBody>
      </p:sp>
      <p:sp>
        <p:nvSpPr>
          <p:cNvPr id="945" name="Google Shape;945;p69"/>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61</a:t>
            </a:fld>
            <a:endParaRPr sz="1500" b="1"/>
          </a:p>
        </p:txBody>
      </p:sp>
    </p:spTree>
    <p:extLst>
      <p:ext uri="{BB962C8B-B14F-4D97-AF65-F5344CB8AC3E}">
        <p14:creationId xmlns:p14="http://schemas.microsoft.com/office/powerpoint/2010/main" val="982908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70"/>
          <p:cNvSpPr/>
          <p:nvPr/>
        </p:nvSpPr>
        <p:spPr>
          <a:xfrm rot="-5400000">
            <a:off x="5328629" y="-5346654"/>
            <a:ext cx="921297" cy="11590339"/>
          </a:xfrm>
          <a:prstGeom prst="rect">
            <a:avLst/>
          </a:prstGeom>
          <a:gradFill>
            <a:gsLst>
              <a:gs pos="0">
                <a:srgbClr val="FBE4D4"/>
              </a:gs>
              <a:gs pos="12000">
                <a:srgbClr val="F7CAAC"/>
              </a:gs>
              <a:gs pos="30000">
                <a:srgbClr val="F4B081"/>
              </a:gs>
              <a:gs pos="45000">
                <a:srgbClr val="F7CAAC"/>
              </a:gs>
              <a:gs pos="77000">
                <a:srgbClr val="F4B081"/>
              </a:gs>
              <a:gs pos="100000">
                <a:srgbClr val="FBE4D4"/>
              </a:gs>
            </a:gsLst>
            <a:lin ang="0" scaled="0"/>
          </a:gradFill>
          <a:ln>
            <a:noFill/>
          </a:ln>
        </p:spPr>
        <p:txBody>
          <a:bodyPr spcFirstLastPara="1" wrap="square" lIns="91425" tIns="91425" rIns="91425" bIns="91425" anchor="ctr" anchorCtr="0">
            <a:noAutofit/>
          </a:bodyPr>
          <a:lstStyle/>
          <a:p>
            <a:endParaRPr/>
          </a:p>
        </p:txBody>
      </p:sp>
      <p:sp>
        <p:nvSpPr>
          <p:cNvPr id="951" name="Google Shape;951;p70"/>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endParaRPr sz="1800">
              <a:latin typeface="Calibri"/>
              <a:ea typeface="Calibri"/>
              <a:cs typeface="Calibri"/>
              <a:sym typeface="Calibri"/>
            </a:endParaRPr>
          </a:p>
        </p:txBody>
      </p:sp>
      <p:sp>
        <p:nvSpPr>
          <p:cNvPr id="952" name="Google Shape;952;p70"/>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fld id="{00000000-1234-1234-1234-123412341234}" type="slidenum">
              <a:rPr lang="en-ZA" sz="1200">
                <a:solidFill>
                  <a:srgbClr val="888888"/>
                </a:solidFill>
                <a:latin typeface="Calibri"/>
                <a:ea typeface="Calibri"/>
                <a:cs typeface="Calibri"/>
                <a:sym typeface="Calibri"/>
              </a:rPr>
              <a:pPr/>
              <a:t>62</a:t>
            </a:fld>
            <a:endParaRPr sz="1200">
              <a:solidFill>
                <a:srgbClr val="888888"/>
              </a:solidFill>
              <a:latin typeface="Calibri"/>
              <a:ea typeface="Calibri"/>
              <a:cs typeface="Calibri"/>
              <a:sym typeface="Calibri"/>
            </a:endParaRPr>
          </a:p>
        </p:txBody>
      </p:sp>
      <p:sp>
        <p:nvSpPr>
          <p:cNvPr id="953" name="Google Shape;953;p70"/>
          <p:cNvSpPr txBox="1">
            <a:spLocks noGrp="1"/>
          </p:cNvSpPr>
          <p:nvPr>
            <p:ph type="title"/>
          </p:nvPr>
        </p:nvSpPr>
        <p:spPr>
          <a:xfrm>
            <a:off x="353572" y="28684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PROGRAMME 4: CARE</a:t>
            </a:r>
            <a:endParaRPr>
              <a:solidFill>
                <a:srgbClr val="000000"/>
              </a:solidFill>
            </a:endParaRPr>
          </a:p>
        </p:txBody>
      </p:sp>
      <p:graphicFrame>
        <p:nvGraphicFramePr>
          <p:cNvPr id="954" name="Google Shape;954;p70"/>
          <p:cNvGraphicFramePr/>
          <p:nvPr>
            <p:extLst>
              <p:ext uri="{D42A27DB-BD31-4B8C-83A1-F6EECF244321}">
                <p14:modId xmlns:p14="http://schemas.microsoft.com/office/powerpoint/2010/main" val="1593526061"/>
              </p:ext>
            </p:extLst>
          </p:nvPr>
        </p:nvGraphicFramePr>
        <p:xfrm>
          <a:off x="106536" y="1053530"/>
          <a:ext cx="11377250" cy="5186125"/>
        </p:xfrm>
        <a:graphic>
          <a:graphicData uri="http://schemas.openxmlformats.org/drawingml/2006/table">
            <a:tbl>
              <a:tblPr>
                <a:noFill/>
                <a:tableStyleId>{8E919301-2E72-4D5A-B58F-DB89C8E7FD26}</a:tableStyleId>
              </a:tblPr>
              <a:tblGrid>
                <a:gridCol w="3424064">
                  <a:extLst>
                    <a:ext uri="{9D8B030D-6E8A-4147-A177-3AD203B41FA5}">
                      <a16:colId xmlns:a16="http://schemas.microsoft.com/office/drawing/2014/main" val="20000"/>
                    </a:ext>
                  </a:extLst>
                </a:gridCol>
                <a:gridCol w="1397000">
                  <a:extLst>
                    <a:ext uri="{9D8B030D-6E8A-4147-A177-3AD203B41FA5}">
                      <a16:colId xmlns:a16="http://schemas.microsoft.com/office/drawing/2014/main" val="20001"/>
                    </a:ext>
                  </a:extLst>
                </a:gridCol>
                <a:gridCol w="1231900">
                  <a:extLst>
                    <a:ext uri="{9D8B030D-6E8A-4147-A177-3AD203B41FA5}">
                      <a16:colId xmlns:a16="http://schemas.microsoft.com/office/drawing/2014/main" val="20002"/>
                    </a:ext>
                  </a:extLst>
                </a:gridCol>
                <a:gridCol w="1397000">
                  <a:extLst>
                    <a:ext uri="{9D8B030D-6E8A-4147-A177-3AD203B41FA5}">
                      <a16:colId xmlns:a16="http://schemas.microsoft.com/office/drawing/2014/main" val="20003"/>
                    </a:ext>
                  </a:extLst>
                </a:gridCol>
                <a:gridCol w="12573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841186">
                  <a:extLst>
                    <a:ext uri="{9D8B030D-6E8A-4147-A177-3AD203B41FA5}">
                      <a16:colId xmlns:a16="http://schemas.microsoft.com/office/drawing/2014/main" val="20007"/>
                    </a:ext>
                  </a:extLst>
                </a:gridCol>
              </a:tblGrid>
              <a:tr h="332400">
                <a:tc row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Output Indicator</a:t>
                      </a:r>
                      <a:endParaRPr sz="1300" dirty="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gridSpan="7">
                  <a:txBody>
                    <a:bodyPr/>
                    <a:lstStyle/>
                    <a:p>
                      <a:pPr marL="0" marR="0" lvl="0" indent="0" algn="ctr" rtl="0">
                        <a:lnSpc>
                          <a:spcPct val="115000"/>
                        </a:lnSpc>
                        <a:spcBef>
                          <a:spcPts val="0"/>
                        </a:spcBef>
                        <a:spcAft>
                          <a:spcPts val="0"/>
                        </a:spcAft>
                        <a:buNone/>
                      </a:pPr>
                      <a:r>
                        <a:rPr lang="en-ZA" sz="1400" b="1" dirty="0">
                          <a:solidFill>
                            <a:schemeClr val="dk1"/>
                          </a:solidFill>
                          <a:latin typeface="Arial"/>
                          <a:ea typeface="Arial"/>
                          <a:cs typeface="Arial"/>
                          <a:sym typeface="Arial"/>
                        </a:rPr>
                        <a:t>Annual Targets</a:t>
                      </a:r>
                      <a:endParaRPr sz="1400" dirty="0">
                        <a:solidFill>
                          <a:schemeClr val="dk1"/>
                        </a:solidFill>
                        <a:latin typeface="Calibri"/>
                        <a:ea typeface="Calibri"/>
                        <a:cs typeface="Calibri"/>
                        <a:sym typeface="Calibri"/>
                      </a:endParaRPr>
                    </a:p>
                  </a:txBody>
                  <a:tcPr marL="15325" marR="15325" marT="21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35775">
                <a:tc v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Audited/ Actual Performance</a:t>
                      </a:r>
                      <a:endParaRPr sz="130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ZA"/>
                    </a:p>
                  </a:txBody>
                  <a:tcPr/>
                </a:tc>
                <a:tc>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Estimated Performance</a:t>
                      </a:r>
                      <a:endParaRPr sz="1300" dirty="0">
                        <a:solidFill>
                          <a:schemeClr val="dk1"/>
                        </a:solidFill>
                        <a:latin typeface="Calibri"/>
                        <a:ea typeface="Calibri"/>
                        <a:cs typeface="Calibri"/>
                        <a:sym typeface="Calibri"/>
                      </a:endParaRPr>
                    </a:p>
                  </a:txBody>
                  <a:tcPr marL="0" marR="0" marT="0"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gridSpan="3">
                  <a:txBody>
                    <a:bodyPr/>
                    <a:lstStyle/>
                    <a:p>
                      <a:pPr marL="0" marR="0" lvl="0" indent="0" algn="ctr" rtl="0">
                        <a:lnSpc>
                          <a:spcPct val="115000"/>
                        </a:lnSpc>
                        <a:spcBef>
                          <a:spcPts val="0"/>
                        </a:spcBef>
                        <a:spcAft>
                          <a:spcPts val="0"/>
                        </a:spcAft>
                        <a:buNone/>
                      </a:pPr>
                      <a:r>
                        <a:rPr lang="en-ZA" sz="1300" b="1">
                          <a:solidFill>
                            <a:schemeClr val="dk1"/>
                          </a:solidFill>
                          <a:latin typeface="Arial"/>
                          <a:ea typeface="Arial"/>
                          <a:cs typeface="Arial"/>
                          <a:sym typeface="Arial"/>
                        </a:rPr>
                        <a:t>MTEF Period</a:t>
                      </a:r>
                      <a:endParaRPr sz="1300">
                        <a:solidFill>
                          <a:schemeClr val="dk1"/>
                        </a:solidFill>
                        <a:latin typeface="Calibri"/>
                        <a:ea typeface="Calibri"/>
                        <a:cs typeface="Calibri"/>
                        <a:sym typeface="Calibri"/>
                      </a:endParaRPr>
                    </a:p>
                  </a:txBody>
                  <a:tcPr marL="0" marR="0" marT="0"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08050">
                <a:tc vMerge="1">
                  <a:txBody>
                    <a:bodyPr/>
                    <a:lstStyle/>
                    <a:p>
                      <a:endParaRPr lang="en-US"/>
                    </a:p>
                  </a:txBody>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2016/17</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2017/18</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2018/19</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2019/20</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2020/21</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2021/22</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2022/23</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308875">
                <a:tc gridSpan="8">
                  <a:txBody>
                    <a:bodyPr/>
                    <a:lstStyle/>
                    <a:p>
                      <a:pPr marL="0" marR="0" lvl="0" indent="0" algn="l" rtl="0">
                        <a:lnSpc>
                          <a:spcPct val="115000"/>
                        </a:lnSpc>
                        <a:spcBef>
                          <a:spcPts val="0"/>
                        </a:spcBef>
                        <a:spcAft>
                          <a:spcPts val="0"/>
                        </a:spcAft>
                        <a:buNone/>
                      </a:pPr>
                      <a:r>
                        <a:rPr lang="en-ZA" sz="1400" b="1">
                          <a:solidFill>
                            <a:schemeClr val="dk1"/>
                          </a:solidFill>
                          <a:latin typeface="Arial"/>
                          <a:ea typeface="Arial"/>
                          <a:cs typeface="Arial"/>
                          <a:sym typeface="Arial"/>
                        </a:rPr>
                        <a:t>Outcome 5: Healthy incarcerated population</a:t>
                      </a:r>
                      <a:endParaRPr sz="1300" b="1">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08875">
                <a:tc gridSpan="8">
                  <a:txBody>
                    <a:bodyPr/>
                    <a:lstStyle/>
                    <a:p>
                      <a:pPr marL="0" marR="0" lvl="0" indent="0" algn="l" rtl="0">
                        <a:lnSpc>
                          <a:spcPct val="115000"/>
                        </a:lnSpc>
                        <a:spcBef>
                          <a:spcPts val="0"/>
                        </a:spcBef>
                        <a:spcAft>
                          <a:spcPts val="0"/>
                        </a:spcAft>
                        <a:buNone/>
                      </a:pPr>
                      <a:r>
                        <a:rPr lang="en-ZA" sz="1400" b="1">
                          <a:solidFill>
                            <a:schemeClr val="dk1"/>
                          </a:solidFill>
                          <a:latin typeface="Arial"/>
                          <a:ea typeface="Arial"/>
                          <a:cs typeface="Arial"/>
                          <a:sym typeface="Arial"/>
                        </a:rPr>
                        <a:t>Sub Programme: Health and Hygiene Services</a:t>
                      </a:r>
                      <a:endParaRPr sz="1300" b="1">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788150">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Offenders viral load suppression rate (at 12 months)</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67%</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(29 078/43 333)</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87%</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(19 896/ 22 801)</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90%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(14 831/16 401)</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90%</a:t>
                      </a:r>
                      <a:endParaRPr sz="1200" b="1">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91%</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91%</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500375">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Offenders TB (new Pulmonary) Cure Rate </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83% </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(1 034/1 250)</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87%</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(636/728)</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89%</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(568/641)</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93% </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(502/538)</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90% </a:t>
                      </a:r>
                      <a:endParaRPr sz="1200" b="1">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91% </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91%</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517225">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inmates screened for diabetes</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90%</a:t>
                      </a:r>
                      <a:endParaRPr sz="1200" b="1">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90%</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90%</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693200">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inmates screened for hypertension</a:t>
                      </a:r>
                      <a:endParaRPr sz="12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90%</a:t>
                      </a:r>
                      <a:endParaRPr sz="1200" b="1">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90%</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90%</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693200">
                <a:tc>
                  <a:txBody>
                    <a:bodyPr/>
                    <a:lstStyle/>
                    <a:p>
                      <a:pPr marL="0" marR="0" lvl="0" indent="0" algn="l" rtl="0">
                        <a:lnSpc>
                          <a:spcPct val="115000"/>
                        </a:lnSpc>
                        <a:spcBef>
                          <a:spcPts val="0"/>
                        </a:spcBef>
                        <a:spcAft>
                          <a:spcPts val="0"/>
                        </a:spcAft>
                        <a:buNone/>
                      </a:pPr>
                      <a:r>
                        <a:rPr lang="en-US" sz="1200" dirty="0">
                          <a:solidFill>
                            <a:schemeClr val="dk1"/>
                          </a:solidFill>
                          <a:latin typeface="Arial"/>
                          <a:ea typeface="Arial"/>
                          <a:cs typeface="Arial"/>
                          <a:sym typeface="Arial"/>
                        </a:rPr>
                        <a:t>Percentage of identified inmates tested for COVID-19</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100%</a:t>
                      </a:r>
                      <a:endParaRPr sz="1200" b="1"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100%</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100%</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
        <p:nvSpPr>
          <p:cNvPr id="955" name="Google Shape;955;p70"/>
          <p:cNvSpPr/>
          <p:nvPr/>
        </p:nvSpPr>
        <p:spPr>
          <a:xfrm rot="-5400000">
            <a:off x="5543170" y="812418"/>
            <a:ext cx="504000" cy="11590340"/>
          </a:xfrm>
          <a:prstGeom prst="rect">
            <a:avLst/>
          </a:prstGeom>
          <a:gradFill>
            <a:gsLst>
              <a:gs pos="0">
                <a:srgbClr val="F4B081"/>
              </a:gs>
              <a:gs pos="100000">
                <a:srgbClr val="C55A11"/>
              </a:gs>
            </a:gsLst>
            <a:lin ang="0" scaled="0"/>
          </a:gradFill>
          <a:ln>
            <a:noFill/>
          </a:ln>
        </p:spPr>
        <p:txBody>
          <a:bodyPr spcFirstLastPara="1" wrap="square" lIns="91425" tIns="91425" rIns="91425" bIns="91425" anchor="ctr" anchorCtr="0">
            <a:noAutofit/>
          </a:bodyPr>
          <a:lstStyle/>
          <a:p>
            <a:endParaRPr/>
          </a:p>
        </p:txBody>
      </p:sp>
      <p:sp>
        <p:nvSpPr>
          <p:cNvPr id="956" name="Google Shape;956;p70"/>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algn="ctr"/>
            <a:r>
              <a:rPr lang="en-ZA" sz="1800">
                <a:solidFill>
                  <a:srgbClr val="FFFFFF"/>
                </a:solidFill>
                <a:latin typeface="Calibri"/>
                <a:ea typeface="Calibri"/>
                <a:cs typeface="Calibri"/>
                <a:sym typeface="Calibri"/>
              </a:rPr>
              <a:t>Department of Correctional Services </a:t>
            </a:r>
            <a:r>
              <a:rPr lang="en-ZA" sz="1800">
                <a:solidFill>
                  <a:srgbClr val="FFFFFF"/>
                </a:solidFill>
                <a:latin typeface="Times New Roman"/>
                <a:ea typeface="Times New Roman"/>
                <a:cs typeface="Times New Roman"/>
                <a:sym typeface="Times New Roman"/>
              </a:rPr>
              <a:t>▐ </a:t>
            </a:r>
            <a:r>
              <a:rPr lang="en-ZA" sz="1800">
                <a:solidFill>
                  <a:srgbClr val="FFFFFF"/>
                </a:solidFill>
                <a:latin typeface="Calibri"/>
                <a:ea typeface="Calibri"/>
                <a:cs typeface="Calibri"/>
                <a:sym typeface="Calibri"/>
              </a:rPr>
              <a:t>2020-21 Revised Annual Performance Plan</a:t>
            </a:r>
            <a:endParaRPr/>
          </a:p>
        </p:txBody>
      </p:sp>
      <p:sp>
        <p:nvSpPr>
          <p:cNvPr id="957" name="Google Shape;957;p70"/>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62</a:t>
            </a:fld>
            <a:endParaRPr sz="1500" b="1"/>
          </a:p>
        </p:txBody>
      </p:sp>
    </p:spTree>
    <p:extLst>
      <p:ext uri="{BB962C8B-B14F-4D97-AF65-F5344CB8AC3E}">
        <p14:creationId xmlns:p14="http://schemas.microsoft.com/office/powerpoint/2010/main" val="2812432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71"/>
          <p:cNvSpPr/>
          <p:nvPr/>
        </p:nvSpPr>
        <p:spPr>
          <a:xfrm rot="-5400000">
            <a:off x="5328629" y="-5346654"/>
            <a:ext cx="921297" cy="11590339"/>
          </a:xfrm>
          <a:prstGeom prst="rect">
            <a:avLst/>
          </a:prstGeom>
          <a:gradFill>
            <a:gsLst>
              <a:gs pos="0">
                <a:srgbClr val="FBE4D4"/>
              </a:gs>
              <a:gs pos="12000">
                <a:srgbClr val="F7CAAC"/>
              </a:gs>
              <a:gs pos="30000">
                <a:srgbClr val="F4B081"/>
              </a:gs>
              <a:gs pos="45000">
                <a:srgbClr val="F7CAAC"/>
              </a:gs>
              <a:gs pos="77000">
                <a:srgbClr val="F4B081"/>
              </a:gs>
              <a:gs pos="100000">
                <a:srgbClr val="FBE4D4"/>
              </a:gs>
            </a:gsLst>
            <a:lin ang="0" scaled="0"/>
          </a:gradFill>
          <a:ln>
            <a:noFill/>
          </a:ln>
        </p:spPr>
        <p:txBody>
          <a:bodyPr spcFirstLastPara="1" wrap="square" lIns="91425" tIns="91425" rIns="91425" bIns="91425" anchor="ctr" anchorCtr="0">
            <a:noAutofit/>
          </a:bodyPr>
          <a:lstStyle/>
          <a:p>
            <a:endParaRPr/>
          </a:p>
        </p:txBody>
      </p:sp>
      <p:sp>
        <p:nvSpPr>
          <p:cNvPr id="963" name="Google Shape;963;p71"/>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endParaRPr sz="1800">
              <a:latin typeface="Calibri"/>
              <a:ea typeface="Calibri"/>
              <a:cs typeface="Calibri"/>
              <a:sym typeface="Calibri"/>
            </a:endParaRPr>
          </a:p>
        </p:txBody>
      </p:sp>
      <p:sp>
        <p:nvSpPr>
          <p:cNvPr id="964" name="Google Shape;964;p71"/>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fld id="{00000000-1234-1234-1234-123412341234}" type="slidenum">
              <a:rPr lang="en-ZA" sz="1200">
                <a:solidFill>
                  <a:srgbClr val="888888"/>
                </a:solidFill>
                <a:latin typeface="Calibri"/>
                <a:ea typeface="Calibri"/>
                <a:cs typeface="Calibri"/>
                <a:sym typeface="Calibri"/>
              </a:rPr>
              <a:pPr/>
              <a:t>63</a:t>
            </a:fld>
            <a:endParaRPr sz="1200">
              <a:solidFill>
                <a:srgbClr val="888888"/>
              </a:solidFill>
              <a:latin typeface="Calibri"/>
              <a:ea typeface="Calibri"/>
              <a:cs typeface="Calibri"/>
              <a:sym typeface="Calibri"/>
            </a:endParaRPr>
          </a:p>
        </p:txBody>
      </p:sp>
      <p:sp>
        <p:nvSpPr>
          <p:cNvPr id="965" name="Google Shape;965;p71"/>
          <p:cNvSpPr txBox="1">
            <a:spLocks noGrp="1"/>
          </p:cNvSpPr>
          <p:nvPr>
            <p:ph type="title"/>
          </p:nvPr>
        </p:nvSpPr>
        <p:spPr>
          <a:xfrm>
            <a:off x="353572" y="28684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PROGRAMME 4: CARE</a:t>
            </a:r>
            <a:endParaRPr>
              <a:solidFill>
                <a:srgbClr val="000000"/>
              </a:solidFill>
            </a:endParaRPr>
          </a:p>
        </p:txBody>
      </p:sp>
      <p:graphicFrame>
        <p:nvGraphicFramePr>
          <p:cNvPr id="966" name="Google Shape;966;p71"/>
          <p:cNvGraphicFramePr/>
          <p:nvPr>
            <p:extLst>
              <p:ext uri="{D42A27DB-BD31-4B8C-83A1-F6EECF244321}">
                <p14:modId xmlns:p14="http://schemas.microsoft.com/office/powerpoint/2010/main" val="439181702"/>
              </p:ext>
            </p:extLst>
          </p:nvPr>
        </p:nvGraphicFramePr>
        <p:xfrm>
          <a:off x="106536" y="1053530"/>
          <a:ext cx="11377250" cy="3782875"/>
        </p:xfrm>
        <a:graphic>
          <a:graphicData uri="http://schemas.openxmlformats.org/drawingml/2006/table">
            <a:tbl>
              <a:tblPr>
                <a:noFill/>
                <a:tableStyleId>{8E919301-2E72-4D5A-B58F-DB89C8E7FD26}</a:tableStyleId>
              </a:tblPr>
              <a:tblGrid>
                <a:gridCol w="3163775">
                  <a:extLst>
                    <a:ext uri="{9D8B030D-6E8A-4147-A177-3AD203B41FA5}">
                      <a16:colId xmlns:a16="http://schemas.microsoft.com/office/drawing/2014/main" val="20000"/>
                    </a:ext>
                  </a:extLst>
                </a:gridCol>
                <a:gridCol w="1454089">
                  <a:extLst>
                    <a:ext uri="{9D8B030D-6E8A-4147-A177-3AD203B41FA5}">
                      <a16:colId xmlns:a16="http://schemas.microsoft.com/office/drawing/2014/main" val="20001"/>
                    </a:ext>
                  </a:extLst>
                </a:gridCol>
                <a:gridCol w="1358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9779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803086">
                  <a:extLst>
                    <a:ext uri="{9D8B030D-6E8A-4147-A177-3AD203B41FA5}">
                      <a16:colId xmlns:a16="http://schemas.microsoft.com/office/drawing/2014/main" val="20007"/>
                    </a:ext>
                  </a:extLst>
                </a:gridCol>
              </a:tblGrid>
              <a:tr h="332400">
                <a:tc row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Output Indicator</a:t>
                      </a:r>
                      <a:endParaRPr sz="1300" dirty="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gridSpan="7">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Annual Targets</a:t>
                      </a:r>
                      <a:endParaRPr sz="140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35775">
                <a:tc v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Audited/ Actual Performance</a:t>
                      </a:r>
                      <a:endParaRPr sz="130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ZA"/>
                    </a:p>
                  </a:txBody>
                  <a:tcPr/>
                </a:tc>
                <a:tc>
                  <a:txBody>
                    <a:bodyPr/>
                    <a:lstStyle/>
                    <a:p>
                      <a:pPr marL="0" marR="0" lvl="0" indent="0" algn="ctr" rtl="0">
                        <a:lnSpc>
                          <a:spcPct val="115000"/>
                        </a:lnSpc>
                        <a:spcBef>
                          <a:spcPts val="0"/>
                        </a:spcBef>
                        <a:spcAft>
                          <a:spcPts val="0"/>
                        </a:spcAft>
                        <a:buNone/>
                      </a:pPr>
                      <a:r>
                        <a:rPr lang="en-ZA" sz="1300" b="1">
                          <a:solidFill>
                            <a:schemeClr val="dk1"/>
                          </a:solidFill>
                          <a:latin typeface="Arial"/>
                          <a:ea typeface="Arial"/>
                          <a:cs typeface="Arial"/>
                          <a:sym typeface="Arial"/>
                        </a:rPr>
                        <a:t>Estimated Performance</a:t>
                      </a:r>
                      <a:endParaRPr sz="1300">
                        <a:solidFill>
                          <a:schemeClr val="dk1"/>
                        </a:solidFill>
                        <a:latin typeface="Calibri"/>
                        <a:ea typeface="Calibri"/>
                        <a:cs typeface="Calibri"/>
                        <a:sym typeface="Calibri"/>
                      </a:endParaRPr>
                    </a:p>
                  </a:txBody>
                  <a:tcPr marL="0" marR="0" marT="0"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gridSpan="3">
                  <a:txBody>
                    <a:bodyPr/>
                    <a:lstStyle/>
                    <a:p>
                      <a:pPr marL="0" marR="0" lvl="0" indent="0" algn="ctr" rtl="0">
                        <a:lnSpc>
                          <a:spcPct val="115000"/>
                        </a:lnSpc>
                        <a:spcBef>
                          <a:spcPts val="0"/>
                        </a:spcBef>
                        <a:spcAft>
                          <a:spcPts val="0"/>
                        </a:spcAft>
                        <a:buNone/>
                      </a:pPr>
                      <a:r>
                        <a:rPr lang="en-ZA" sz="1300" b="1">
                          <a:solidFill>
                            <a:schemeClr val="dk1"/>
                          </a:solidFill>
                          <a:latin typeface="Arial"/>
                          <a:ea typeface="Arial"/>
                          <a:cs typeface="Arial"/>
                          <a:sym typeface="Arial"/>
                        </a:rPr>
                        <a:t>MTEF Period</a:t>
                      </a:r>
                      <a:endParaRPr sz="1300">
                        <a:solidFill>
                          <a:schemeClr val="dk1"/>
                        </a:solidFill>
                        <a:latin typeface="Calibri"/>
                        <a:ea typeface="Calibri"/>
                        <a:cs typeface="Calibri"/>
                        <a:sym typeface="Calibri"/>
                      </a:endParaRPr>
                    </a:p>
                  </a:txBody>
                  <a:tcPr marL="0" marR="0" marT="0"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08050">
                <a:tc vMerge="1">
                  <a:txBody>
                    <a:bodyPr/>
                    <a:lstStyle/>
                    <a:p>
                      <a:endParaRPr lang="en-US"/>
                    </a:p>
                  </a:txBody>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2016/17</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2017/18</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2018/19</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2019/20</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2020/21</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2021/22</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2022/23</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308875">
                <a:tc gridSpan="8">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Outcome 5: Healthy incarcerated population</a:t>
                      </a:r>
                      <a:endParaRPr sz="1300" b="1">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08875">
                <a:tc gridSpan="8">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Sub Programme: Health and Hygiene Services</a:t>
                      </a:r>
                      <a:endParaRPr sz="1300" b="1">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788150">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inmates who have recovered from Coronavirus Disease 2019 (COVID-19)</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85% </a:t>
                      </a:r>
                      <a:endParaRPr sz="1200" b="1"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85% </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85%</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500375">
                <a:tc gridSpan="8">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Sub Programme: Nutritional Services</a:t>
                      </a:r>
                      <a:endParaRPr sz="1300" b="1">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FD498"/>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6"/>
                  </a:ext>
                </a:extLst>
              </a:tr>
              <a:tr h="500375">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therapeutic diets prescribed  for inmates</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10%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 (15 694/161 054)</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8%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 (13 489/164 129)</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7%</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 (10 836/162 875)</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6% </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 (9 238/154 449)</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12%</a:t>
                      </a:r>
                      <a:endParaRPr sz="1200" b="1">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12%</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12%</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
        <p:nvSpPr>
          <p:cNvPr id="967" name="Google Shape;967;p71"/>
          <p:cNvSpPr/>
          <p:nvPr/>
        </p:nvSpPr>
        <p:spPr>
          <a:xfrm rot="-5400000">
            <a:off x="5543170" y="812418"/>
            <a:ext cx="504000" cy="11590340"/>
          </a:xfrm>
          <a:prstGeom prst="rect">
            <a:avLst/>
          </a:prstGeom>
          <a:gradFill>
            <a:gsLst>
              <a:gs pos="0">
                <a:srgbClr val="F4B081"/>
              </a:gs>
              <a:gs pos="100000">
                <a:srgbClr val="C55A11"/>
              </a:gs>
            </a:gsLst>
            <a:lin ang="0" scaled="0"/>
          </a:gradFill>
          <a:ln>
            <a:noFill/>
          </a:ln>
        </p:spPr>
        <p:txBody>
          <a:bodyPr spcFirstLastPara="1" wrap="square" lIns="91425" tIns="91425" rIns="91425" bIns="91425" anchor="ctr" anchorCtr="0">
            <a:noAutofit/>
          </a:bodyPr>
          <a:lstStyle/>
          <a:p>
            <a:endParaRPr/>
          </a:p>
        </p:txBody>
      </p:sp>
      <p:sp>
        <p:nvSpPr>
          <p:cNvPr id="968" name="Google Shape;968;p71"/>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algn="ctr"/>
            <a:r>
              <a:rPr lang="en-ZA" sz="1800">
                <a:solidFill>
                  <a:srgbClr val="FFFFFF"/>
                </a:solidFill>
                <a:latin typeface="Calibri"/>
                <a:ea typeface="Calibri"/>
                <a:cs typeface="Calibri"/>
                <a:sym typeface="Calibri"/>
              </a:rPr>
              <a:t>Department of Correctional Services </a:t>
            </a:r>
            <a:r>
              <a:rPr lang="en-ZA" sz="1800">
                <a:solidFill>
                  <a:srgbClr val="FFFFFF"/>
                </a:solidFill>
                <a:latin typeface="Times New Roman"/>
                <a:ea typeface="Times New Roman"/>
                <a:cs typeface="Times New Roman"/>
                <a:sym typeface="Times New Roman"/>
              </a:rPr>
              <a:t>▐ </a:t>
            </a:r>
            <a:r>
              <a:rPr lang="en-ZA" sz="1800">
                <a:solidFill>
                  <a:srgbClr val="FFFFFF"/>
                </a:solidFill>
                <a:latin typeface="Calibri"/>
                <a:ea typeface="Calibri"/>
                <a:cs typeface="Calibri"/>
                <a:sym typeface="Calibri"/>
              </a:rPr>
              <a:t>2020-21 Revised Annual Performance Plan</a:t>
            </a:r>
            <a:endParaRPr/>
          </a:p>
        </p:txBody>
      </p:sp>
      <p:sp>
        <p:nvSpPr>
          <p:cNvPr id="969" name="Google Shape;969;p71"/>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63</a:t>
            </a:fld>
            <a:endParaRPr sz="1500" b="1"/>
          </a:p>
        </p:txBody>
      </p:sp>
    </p:spTree>
    <p:extLst>
      <p:ext uri="{BB962C8B-B14F-4D97-AF65-F5344CB8AC3E}">
        <p14:creationId xmlns:p14="http://schemas.microsoft.com/office/powerpoint/2010/main" val="36825623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72"/>
          <p:cNvSpPr/>
          <p:nvPr/>
        </p:nvSpPr>
        <p:spPr>
          <a:xfrm rot="-5400000">
            <a:off x="5328629" y="-5346654"/>
            <a:ext cx="921297" cy="11590339"/>
          </a:xfrm>
          <a:prstGeom prst="rect">
            <a:avLst/>
          </a:prstGeom>
          <a:gradFill>
            <a:gsLst>
              <a:gs pos="0">
                <a:srgbClr val="FBE4D4"/>
              </a:gs>
              <a:gs pos="12000">
                <a:srgbClr val="F7CAAC"/>
              </a:gs>
              <a:gs pos="30000">
                <a:srgbClr val="F4B081"/>
              </a:gs>
              <a:gs pos="45000">
                <a:srgbClr val="F7CAAC"/>
              </a:gs>
              <a:gs pos="77000">
                <a:srgbClr val="F4B081"/>
              </a:gs>
              <a:gs pos="100000">
                <a:srgbClr val="FBE4D4"/>
              </a:gs>
            </a:gsLst>
            <a:lin ang="0" scaled="0"/>
          </a:gradFill>
          <a:ln>
            <a:noFill/>
          </a:ln>
        </p:spPr>
        <p:txBody>
          <a:bodyPr spcFirstLastPara="1" wrap="square" lIns="91425" tIns="91425" rIns="91425" bIns="91425" anchor="ctr" anchorCtr="0">
            <a:noAutofit/>
          </a:bodyPr>
          <a:lstStyle/>
          <a:p>
            <a:endParaRPr/>
          </a:p>
        </p:txBody>
      </p:sp>
      <p:sp>
        <p:nvSpPr>
          <p:cNvPr id="975" name="Google Shape;975;p72"/>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endParaRPr sz="1800">
              <a:latin typeface="Calibri"/>
              <a:ea typeface="Calibri"/>
              <a:cs typeface="Calibri"/>
              <a:sym typeface="Calibri"/>
            </a:endParaRPr>
          </a:p>
        </p:txBody>
      </p:sp>
      <p:sp>
        <p:nvSpPr>
          <p:cNvPr id="976" name="Google Shape;976;p72"/>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fld id="{00000000-1234-1234-1234-123412341234}" type="slidenum">
              <a:rPr lang="en-ZA" sz="1200">
                <a:solidFill>
                  <a:srgbClr val="888888"/>
                </a:solidFill>
                <a:latin typeface="Calibri"/>
                <a:ea typeface="Calibri"/>
                <a:cs typeface="Calibri"/>
                <a:sym typeface="Calibri"/>
              </a:rPr>
              <a:pPr/>
              <a:t>64</a:t>
            </a:fld>
            <a:endParaRPr sz="1200">
              <a:solidFill>
                <a:srgbClr val="888888"/>
              </a:solidFill>
              <a:latin typeface="Calibri"/>
              <a:ea typeface="Calibri"/>
              <a:cs typeface="Calibri"/>
              <a:sym typeface="Calibri"/>
            </a:endParaRPr>
          </a:p>
        </p:txBody>
      </p:sp>
      <p:sp>
        <p:nvSpPr>
          <p:cNvPr id="977" name="Google Shape;977;p72"/>
          <p:cNvSpPr txBox="1">
            <a:spLocks noGrp="1"/>
          </p:cNvSpPr>
          <p:nvPr>
            <p:ph type="title"/>
          </p:nvPr>
        </p:nvSpPr>
        <p:spPr>
          <a:xfrm>
            <a:off x="241747" y="303956"/>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PROGRAMME 5: SOCIAL REINTERGRATION</a:t>
            </a:r>
            <a:endParaRPr/>
          </a:p>
        </p:txBody>
      </p:sp>
      <p:graphicFrame>
        <p:nvGraphicFramePr>
          <p:cNvPr id="978" name="Google Shape;978;p72"/>
          <p:cNvGraphicFramePr/>
          <p:nvPr/>
        </p:nvGraphicFramePr>
        <p:xfrm>
          <a:off x="241747" y="1030825"/>
          <a:ext cx="11241850" cy="4908062"/>
        </p:xfrm>
        <a:graphic>
          <a:graphicData uri="http://schemas.openxmlformats.org/drawingml/2006/table">
            <a:tbl>
              <a:tblPr>
                <a:noFill/>
                <a:tableStyleId>{8E919301-2E72-4D5A-B58F-DB89C8E7FD26}</a:tableStyleId>
              </a:tblPr>
              <a:tblGrid>
                <a:gridCol w="3076500">
                  <a:extLst>
                    <a:ext uri="{9D8B030D-6E8A-4147-A177-3AD203B41FA5}">
                      <a16:colId xmlns:a16="http://schemas.microsoft.com/office/drawing/2014/main" val="20000"/>
                    </a:ext>
                  </a:extLst>
                </a:gridCol>
                <a:gridCol w="1431553">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863600">
                  <a:extLst>
                    <a:ext uri="{9D8B030D-6E8A-4147-A177-3AD203B41FA5}">
                      <a16:colId xmlns:a16="http://schemas.microsoft.com/office/drawing/2014/main" val="20006"/>
                    </a:ext>
                  </a:extLst>
                </a:gridCol>
                <a:gridCol w="840997">
                  <a:extLst>
                    <a:ext uri="{9D8B030D-6E8A-4147-A177-3AD203B41FA5}">
                      <a16:colId xmlns:a16="http://schemas.microsoft.com/office/drawing/2014/main" val="20007"/>
                    </a:ext>
                  </a:extLst>
                </a:gridCol>
              </a:tblGrid>
              <a:tr h="378825">
                <a:tc row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Output Indicator</a:t>
                      </a:r>
                      <a:endParaRPr sz="1300" dirty="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gridSpan="7">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Annual Targets</a:t>
                      </a:r>
                      <a:endParaRPr sz="140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724575">
                <a:tc v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Audited/ Actual Performance</a:t>
                      </a:r>
                      <a:endParaRPr sz="130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ZA"/>
                    </a:p>
                  </a:txBody>
                  <a:tcPr/>
                </a:tc>
                <a:tc>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Estimated Performance</a:t>
                      </a:r>
                      <a:endParaRPr sz="1300" dirty="0">
                        <a:solidFill>
                          <a:schemeClr val="dk1"/>
                        </a:solidFill>
                        <a:latin typeface="Calibri"/>
                        <a:ea typeface="Calibri"/>
                        <a:cs typeface="Calibri"/>
                        <a:sym typeface="Calibri"/>
                      </a:endParaRPr>
                    </a:p>
                  </a:txBody>
                  <a:tcPr marL="0" marR="0" marT="0"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grid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MTEF Period</a:t>
                      </a:r>
                      <a:endParaRPr sz="1300" dirty="0">
                        <a:solidFill>
                          <a:schemeClr val="dk1"/>
                        </a:solidFill>
                        <a:latin typeface="Calibri"/>
                        <a:ea typeface="Calibri"/>
                        <a:cs typeface="Calibri"/>
                        <a:sym typeface="Calibri"/>
                      </a:endParaRPr>
                    </a:p>
                  </a:txBody>
                  <a:tcPr marL="0" marR="0" marT="0"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65050">
                <a:tc vMerge="1">
                  <a:txBody>
                    <a:bodyPr/>
                    <a:lstStyle/>
                    <a:p>
                      <a:endParaRPr lang="en-US"/>
                    </a:p>
                  </a:txBody>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2016/17</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2017/18</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2018/19</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2019/20</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2020/21</a:t>
                      </a:r>
                      <a:endParaRPr sz="110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2021/22</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dirty="0">
                          <a:solidFill>
                            <a:schemeClr val="dk1"/>
                          </a:solidFill>
                          <a:latin typeface="Arial"/>
                          <a:ea typeface="Arial"/>
                          <a:cs typeface="Arial"/>
                          <a:sym typeface="Arial"/>
                        </a:rPr>
                        <a:t>2022/23</a:t>
                      </a:r>
                      <a:endParaRPr sz="1100" dirty="0">
                        <a:solidFill>
                          <a:schemeClr val="dk1"/>
                        </a:solidFill>
                        <a:latin typeface="Calibri"/>
                        <a:ea typeface="Calibri"/>
                        <a:cs typeface="Calibri"/>
                        <a:sym typeface="Calibri"/>
                      </a:endParaRPr>
                    </a:p>
                  </a:txBody>
                  <a:tcPr marL="68575" marR="68575" marT="9525" marB="0" anchor="ctr">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374025">
                <a:tc gridSpan="8">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Outcome 4: Successful reintegration of all those under the care of the Department </a:t>
                      </a:r>
                      <a:endParaRPr sz="1300" b="1">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74025">
                <a:tc gridSpan="8">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Sub Programme: Supervision</a:t>
                      </a:r>
                      <a:endParaRPr sz="1300" b="1">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916525">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parolees without violations</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99%</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(51 161/51 785)</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99%</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(53 615/54 225)</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99%</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(54 487/55 030)</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Font typeface="Arial"/>
                        <a:buNone/>
                      </a:pPr>
                      <a:r>
                        <a:rPr lang="en-GB" sz="1200" b="0" i="0" u="none" strike="noStrike" cap="none" dirty="0">
                          <a:solidFill>
                            <a:schemeClr val="dk1"/>
                          </a:solidFill>
                          <a:latin typeface="Arial"/>
                          <a:ea typeface="Arial"/>
                          <a:cs typeface="Arial"/>
                          <a:sym typeface="Arial"/>
                        </a:rPr>
                        <a:t>99%</a:t>
                      </a:r>
                      <a:endParaRPr lang="en-ZA" sz="12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Font typeface="Arial"/>
                        <a:buNone/>
                      </a:pPr>
                      <a:r>
                        <a:rPr lang="en-GB" sz="1200" b="0" i="0" u="none" strike="noStrike" cap="none" dirty="0">
                          <a:solidFill>
                            <a:schemeClr val="dk1"/>
                          </a:solidFill>
                          <a:latin typeface="Arial"/>
                          <a:ea typeface="Arial"/>
                          <a:cs typeface="Arial"/>
                          <a:sym typeface="Arial"/>
                        </a:rPr>
                        <a:t>(52 742/53 257)</a:t>
                      </a:r>
                      <a:endParaRPr lang="en-ZA" sz="1200" b="0" i="0" u="none" strike="noStrike" cap="none" dirty="0">
                        <a:solidFill>
                          <a:schemeClr val="dk1"/>
                        </a:solidFill>
                        <a:latin typeface="Arial"/>
                        <a:ea typeface="Arial"/>
                        <a:cs typeface="Arial"/>
                        <a:sym typeface="Arial"/>
                      </a:endParaRPr>
                    </a:p>
                  </a:txBody>
                  <a:tcPr marL="68580" marR="68580"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dirty="0">
                          <a:solidFill>
                            <a:schemeClr val="dk1"/>
                          </a:solidFill>
                          <a:latin typeface="Arial"/>
                          <a:ea typeface="Arial"/>
                          <a:cs typeface="Arial"/>
                          <a:sym typeface="Arial"/>
                        </a:rPr>
                        <a:t>97%</a:t>
                      </a:r>
                      <a:endParaRPr sz="1200" b="1"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73025"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97%</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97%</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extLst>
                  <a:ext uri="{0D108BD9-81ED-4DB2-BD59-A6C34878D82A}">
                    <a16:rowId xmlns:a16="http://schemas.microsoft.com/office/drawing/2014/main" val="10005"/>
                  </a:ext>
                </a:extLst>
              </a:tr>
              <a:tr h="751210">
                <a:tc>
                  <a:txBody>
                    <a:bodyPr/>
                    <a:lstStyle/>
                    <a:p>
                      <a:pPr marL="0" marR="73025" lvl="0" indent="0" algn="l" rtl="0">
                        <a:lnSpc>
                          <a:spcPct val="115000"/>
                        </a:lnSpc>
                        <a:spcBef>
                          <a:spcPts val="0"/>
                        </a:spcBef>
                        <a:spcAft>
                          <a:spcPts val="0"/>
                        </a:spcAft>
                        <a:buNone/>
                      </a:pPr>
                      <a:r>
                        <a:rPr lang="en-ZA" sz="1200">
                          <a:solidFill>
                            <a:schemeClr val="dk1"/>
                          </a:solidFill>
                          <a:latin typeface="Arial"/>
                          <a:ea typeface="Arial"/>
                          <a:cs typeface="Arial"/>
                          <a:sym typeface="Arial"/>
                        </a:rPr>
                        <a:t>Percentage of probationers without violations</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99%</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(16 016/16 178)</a:t>
                      </a:r>
                      <a:endParaRPr sz="12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99%</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(15 914/16 131)</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99%</a:t>
                      </a:r>
                      <a:endParaRPr sz="1200" dirty="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200" dirty="0">
                          <a:solidFill>
                            <a:schemeClr val="dk1"/>
                          </a:solidFill>
                          <a:latin typeface="Arial"/>
                          <a:ea typeface="Arial"/>
                          <a:cs typeface="Arial"/>
                          <a:sym typeface="Arial"/>
                        </a:rPr>
                        <a:t>(15 334/15 202)</a:t>
                      </a:r>
                      <a:endParaRPr sz="1200"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lgn="ctr">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Font typeface="Arial"/>
                        <a:buNone/>
                      </a:pPr>
                      <a:r>
                        <a:rPr lang="en-GB" sz="1200" b="0" i="0" u="none" strike="noStrike" cap="none" dirty="0">
                          <a:solidFill>
                            <a:schemeClr val="dk1"/>
                          </a:solidFill>
                          <a:latin typeface="Arial"/>
                          <a:ea typeface="Arial"/>
                          <a:cs typeface="Arial"/>
                          <a:sym typeface="Arial"/>
                        </a:rPr>
                        <a:t>99%</a:t>
                      </a:r>
                      <a:endParaRPr lang="en-ZA" sz="12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Font typeface="Arial"/>
                        <a:buNone/>
                      </a:pPr>
                      <a:r>
                        <a:rPr lang="en-GB" sz="1200" b="0" i="0" u="none" strike="noStrike" cap="none" dirty="0">
                          <a:solidFill>
                            <a:schemeClr val="dk1"/>
                          </a:solidFill>
                          <a:latin typeface="Arial"/>
                          <a:ea typeface="Arial"/>
                          <a:cs typeface="Arial"/>
                          <a:sym typeface="Arial"/>
                        </a:rPr>
                        <a:t>(12 471/12 604)</a:t>
                      </a:r>
                      <a:endParaRPr lang="en-ZA" sz="1200" b="0" i="0" u="none" strike="noStrike" cap="none" dirty="0">
                        <a:solidFill>
                          <a:schemeClr val="dk1"/>
                        </a:solidFill>
                        <a:latin typeface="Arial"/>
                        <a:ea typeface="Arial"/>
                        <a:cs typeface="Arial"/>
                        <a:sym typeface="Arial"/>
                      </a:endParaRPr>
                    </a:p>
                  </a:txBody>
                  <a:tcPr marL="68580" marR="68580"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97%</a:t>
                      </a:r>
                      <a:endParaRPr sz="1200" b="1">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73025" lvl="0" indent="0" algn="l" rtl="0">
                        <a:lnSpc>
                          <a:spcPct val="115000"/>
                        </a:lnSpc>
                        <a:spcBef>
                          <a:spcPts val="0"/>
                        </a:spcBef>
                        <a:spcAft>
                          <a:spcPts val="0"/>
                        </a:spcAft>
                        <a:buNone/>
                      </a:pPr>
                      <a:r>
                        <a:rPr lang="en-ZA" sz="1200">
                          <a:solidFill>
                            <a:schemeClr val="dk1"/>
                          </a:solidFill>
                          <a:latin typeface="Arial"/>
                          <a:ea typeface="Arial"/>
                          <a:cs typeface="Arial"/>
                          <a:sym typeface="Arial"/>
                        </a:rPr>
                        <a:t>97%</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97%</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extLst>
                  <a:ext uri="{0D108BD9-81ED-4DB2-BD59-A6C34878D82A}">
                    <a16:rowId xmlns:a16="http://schemas.microsoft.com/office/drawing/2014/main" val="10006"/>
                  </a:ext>
                </a:extLst>
              </a:tr>
              <a:tr h="923827">
                <a:tc>
                  <a:txBody>
                    <a:bodyPr/>
                    <a:lstStyle/>
                    <a:p>
                      <a:pPr marL="0" marR="73025" lvl="0" indent="0" algn="l" rtl="0">
                        <a:lnSpc>
                          <a:spcPct val="115000"/>
                        </a:lnSpc>
                        <a:spcBef>
                          <a:spcPts val="0"/>
                        </a:spcBef>
                        <a:spcAft>
                          <a:spcPts val="0"/>
                        </a:spcAft>
                        <a:buNone/>
                      </a:pPr>
                      <a:r>
                        <a:rPr lang="en-ZA" sz="1200">
                          <a:solidFill>
                            <a:schemeClr val="dk1"/>
                          </a:solidFill>
                          <a:latin typeface="Arial"/>
                          <a:ea typeface="Arial"/>
                          <a:cs typeface="Arial"/>
                          <a:sym typeface="Arial"/>
                        </a:rPr>
                        <a:t>Approved Social Reintegration Framework </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spcBef>
                          <a:spcPts val="0"/>
                        </a:spcBef>
                        <a:spcAft>
                          <a:spcPts val="0"/>
                        </a:spcAft>
                        <a:buNone/>
                      </a:pPr>
                      <a:r>
                        <a:rPr lang="en-ZA" sz="1200">
                          <a:solidFill>
                            <a:schemeClr val="dk1"/>
                          </a:solidFill>
                        </a:rPr>
                        <a:t>-</a:t>
                      </a:r>
                      <a:endParaRPr sz="1200">
                        <a:solidFill>
                          <a:schemeClr val="dk1"/>
                        </a:solidFil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200" b="1">
                          <a:solidFill>
                            <a:schemeClr val="dk1"/>
                          </a:solidFill>
                          <a:latin typeface="Arial"/>
                          <a:ea typeface="Arial"/>
                          <a:cs typeface="Arial"/>
                          <a:sym typeface="Arial"/>
                        </a:rPr>
                        <a:t>Approved Social Reintegration Framework </a:t>
                      </a:r>
                      <a:endParaRPr sz="1200" b="1">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Clr>
                          <a:schemeClr val="dk1"/>
                        </a:buClr>
                        <a:buSzPts val="1200"/>
                        <a:buFont typeface="Arial"/>
                        <a:buNone/>
                      </a:pPr>
                      <a:r>
                        <a:rPr lang="en-ZA"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200"/>
                        <a:buFont typeface="Arial"/>
                        <a:buNone/>
                      </a:pPr>
                      <a:r>
                        <a:rPr lang="en-ZA" sz="1200" b="0" i="0" u="none" strike="noStrike" cap="none" dirty="0">
                          <a:solidFill>
                            <a:schemeClr val="dk1"/>
                          </a:solidFill>
                          <a:latin typeface="Arial"/>
                          <a:ea typeface="Arial"/>
                          <a:cs typeface="Arial"/>
                          <a:sym typeface="Arial"/>
                        </a:rPr>
                        <a:t>-</a:t>
                      </a:r>
                      <a:endParaRPr sz="1200" b="0" i="0" u="none" strike="noStrike" cap="none" dirty="0">
                        <a:solidFill>
                          <a:schemeClr val="dk1"/>
                        </a:solidFill>
                        <a:latin typeface="Arial"/>
                        <a:ea typeface="Arial"/>
                        <a:cs typeface="Arial"/>
                        <a:sym typeface="Arial"/>
                      </a:endParaRPr>
                    </a:p>
                  </a:txBody>
                  <a:tcPr marL="68575" marR="68575" marT="9525" marB="0">
                    <a:lnL w="9525" cap="flat" cmpd="sng" algn="ctr">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lgn="ctr">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979" name="Google Shape;979;p72"/>
          <p:cNvSpPr/>
          <p:nvPr/>
        </p:nvSpPr>
        <p:spPr>
          <a:xfrm rot="-5400000">
            <a:off x="5543170" y="812418"/>
            <a:ext cx="504000" cy="11590340"/>
          </a:xfrm>
          <a:prstGeom prst="rect">
            <a:avLst/>
          </a:prstGeom>
          <a:gradFill>
            <a:gsLst>
              <a:gs pos="0">
                <a:srgbClr val="F4B081"/>
              </a:gs>
              <a:gs pos="100000">
                <a:srgbClr val="C55A11"/>
              </a:gs>
            </a:gsLst>
            <a:lin ang="0" scaled="0"/>
          </a:gradFill>
          <a:ln>
            <a:noFill/>
          </a:ln>
        </p:spPr>
        <p:txBody>
          <a:bodyPr spcFirstLastPara="1" wrap="square" lIns="91425" tIns="91425" rIns="91425" bIns="91425" anchor="ctr" anchorCtr="0">
            <a:noAutofit/>
          </a:bodyPr>
          <a:lstStyle/>
          <a:p>
            <a:endParaRPr/>
          </a:p>
        </p:txBody>
      </p:sp>
      <p:sp>
        <p:nvSpPr>
          <p:cNvPr id="980" name="Google Shape;980;p72"/>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algn="ctr"/>
            <a:r>
              <a:rPr lang="en-ZA" sz="1800">
                <a:solidFill>
                  <a:srgbClr val="FFFFFF"/>
                </a:solidFill>
                <a:latin typeface="Calibri"/>
                <a:ea typeface="Calibri"/>
                <a:cs typeface="Calibri"/>
                <a:sym typeface="Calibri"/>
              </a:rPr>
              <a:t>Department of Correctional Services </a:t>
            </a:r>
            <a:r>
              <a:rPr lang="en-ZA" sz="1800">
                <a:solidFill>
                  <a:srgbClr val="FFFFFF"/>
                </a:solidFill>
                <a:latin typeface="Times New Roman"/>
                <a:ea typeface="Times New Roman"/>
                <a:cs typeface="Times New Roman"/>
                <a:sym typeface="Times New Roman"/>
              </a:rPr>
              <a:t>▐ </a:t>
            </a:r>
            <a:r>
              <a:rPr lang="en-ZA" sz="1800">
                <a:solidFill>
                  <a:srgbClr val="FFFFFF"/>
                </a:solidFill>
                <a:latin typeface="Calibri"/>
                <a:ea typeface="Calibri"/>
                <a:cs typeface="Calibri"/>
                <a:sym typeface="Calibri"/>
              </a:rPr>
              <a:t>2020-21 Revised Annual Performance Plan</a:t>
            </a:r>
            <a:endParaRPr/>
          </a:p>
        </p:txBody>
      </p:sp>
      <p:sp>
        <p:nvSpPr>
          <p:cNvPr id="981" name="Google Shape;981;p72"/>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64</a:t>
            </a:fld>
            <a:endParaRPr sz="1500" b="1"/>
          </a:p>
        </p:txBody>
      </p:sp>
    </p:spTree>
    <p:extLst>
      <p:ext uri="{BB962C8B-B14F-4D97-AF65-F5344CB8AC3E}">
        <p14:creationId xmlns:p14="http://schemas.microsoft.com/office/powerpoint/2010/main" val="39563986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73"/>
          <p:cNvSpPr/>
          <p:nvPr/>
        </p:nvSpPr>
        <p:spPr>
          <a:xfrm rot="-5400000">
            <a:off x="5328629" y="-5346654"/>
            <a:ext cx="921297" cy="11590339"/>
          </a:xfrm>
          <a:prstGeom prst="rect">
            <a:avLst/>
          </a:prstGeom>
          <a:gradFill>
            <a:gsLst>
              <a:gs pos="0">
                <a:srgbClr val="FBE4D4"/>
              </a:gs>
              <a:gs pos="12000">
                <a:srgbClr val="F7CAAC"/>
              </a:gs>
              <a:gs pos="30000">
                <a:srgbClr val="F4B081"/>
              </a:gs>
              <a:gs pos="45000">
                <a:srgbClr val="F7CAAC"/>
              </a:gs>
              <a:gs pos="77000">
                <a:srgbClr val="F4B081"/>
              </a:gs>
              <a:gs pos="100000">
                <a:srgbClr val="FBE4D4"/>
              </a:gs>
            </a:gsLst>
            <a:lin ang="0" scaled="0"/>
          </a:gradFill>
          <a:ln>
            <a:noFill/>
          </a:ln>
        </p:spPr>
        <p:txBody>
          <a:bodyPr spcFirstLastPara="1" wrap="square" lIns="91425" tIns="91425" rIns="91425" bIns="91425" anchor="ctr" anchorCtr="0">
            <a:noAutofit/>
          </a:bodyPr>
          <a:lstStyle/>
          <a:p>
            <a:endParaRPr/>
          </a:p>
        </p:txBody>
      </p:sp>
      <p:sp>
        <p:nvSpPr>
          <p:cNvPr id="987" name="Google Shape;987;p73"/>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endParaRPr sz="1800">
              <a:latin typeface="Calibri"/>
              <a:ea typeface="Calibri"/>
              <a:cs typeface="Calibri"/>
              <a:sym typeface="Calibri"/>
            </a:endParaRPr>
          </a:p>
        </p:txBody>
      </p:sp>
      <p:sp>
        <p:nvSpPr>
          <p:cNvPr id="988" name="Google Shape;988;p73"/>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fld id="{00000000-1234-1234-1234-123412341234}" type="slidenum">
              <a:rPr lang="en-ZA" sz="1200">
                <a:solidFill>
                  <a:srgbClr val="888888"/>
                </a:solidFill>
                <a:latin typeface="Calibri"/>
                <a:ea typeface="Calibri"/>
                <a:cs typeface="Calibri"/>
                <a:sym typeface="Calibri"/>
              </a:rPr>
              <a:pPr/>
              <a:t>65</a:t>
            </a:fld>
            <a:endParaRPr sz="1200">
              <a:solidFill>
                <a:srgbClr val="888888"/>
              </a:solidFill>
              <a:latin typeface="Calibri"/>
              <a:ea typeface="Calibri"/>
              <a:cs typeface="Calibri"/>
              <a:sym typeface="Calibri"/>
            </a:endParaRPr>
          </a:p>
        </p:txBody>
      </p:sp>
      <p:sp>
        <p:nvSpPr>
          <p:cNvPr id="989" name="Google Shape;989;p73"/>
          <p:cNvSpPr txBox="1">
            <a:spLocks noGrp="1"/>
          </p:cNvSpPr>
          <p:nvPr>
            <p:ph type="title"/>
          </p:nvPr>
        </p:nvSpPr>
        <p:spPr>
          <a:xfrm>
            <a:off x="225162" y="19540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PROGRAMME 5: SOCIAL REINTERGRATION</a:t>
            </a:r>
            <a:endParaRPr/>
          </a:p>
        </p:txBody>
      </p:sp>
      <p:graphicFrame>
        <p:nvGraphicFramePr>
          <p:cNvPr id="990" name="Google Shape;990;p73"/>
          <p:cNvGraphicFramePr/>
          <p:nvPr/>
        </p:nvGraphicFramePr>
        <p:xfrm>
          <a:off x="225162" y="1007212"/>
          <a:ext cx="11197250" cy="5186198"/>
        </p:xfrm>
        <a:graphic>
          <a:graphicData uri="http://schemas.openxmlformats.org/drawingml/2006/table">
            <a:tbl>
              <a:tblPr>
                <a:noFill/>
                <a:tableStyleId>{8E919301-2E72-4D5A-B58F-DB89C8E7FD26}</a:tableStyleId>
              </a:tblPr>
              <a:tblGrid>
                <a:gridCol w="3086425">
                  <a:extLst>
                    <a:ext uri="{9D8B030D-6E8A-4147-A177-3AD203B41FA5}">
                      <a16:colId xmlns:a16="http://schemas.microsoft.com/office/drawing/2014/main" val="20000"/>
                    </a:ext>
                  </a:extLst>
                </a:gridCol>
                <a:gridCol w="1148425">
                  <a:extLst>
                    <a:ext uri="{9D8B030D-6E8A-4147-A177-3AD203B41FA5}">
                      <a16:colId xmlns:a16="http://schemas.microsoft.com/office/drawing/2014/main" val="20001"/>
                    </a:ext>
                  </a:extLst>
                </a:gridCol>
                <a:gridCol w="1082275">
                  <a:extLst>
                    <a:ext uri="{9D8B030D-6E8A-4147-A177-3AD203B41FA5}">
                      <a16:colId xmlns:a16="http://schemas.microsoft.com/office/drawing/2014/main" val="20002"/>
                    </a:ext>
                  </a:extLst>
                </a:gridCol>
                <a:gridCol w="999275">
                  <a:extLst>
                    <a:ext uri="{9D8B030D-6E8A-4147-A177-3AD203B41FA5}">
                      <a16:colId xmlns:a16="http://schemas.microsoft.com/office/drawing/2014/main" val="20003"/>
                    </a:ext>
                  </a:extLst>
                </a:gridCol>
                <a:gridCol w="1047550">
                  <a:extLst>
                    <a:ext uri="{9D8B030D-6E8A-4147-A177-3AD203B41FA5}">
                      <a16:colId xmlns:a16="http://schemas.microsoft.com/office/drawing/2014/main" val="20004"/>
                    </a:ext>
                  </a:extLst>
                </a:gridCol>
                <a:gridCol w="1385050">
                  <a:extLst>
                    <a:ext uri="{9D8B030D-6E8A-4147-A177-3AD203B41FA5}">
                      <a16:colId xmlns:a16="http://schemas.microsoft.com/office/drawing/2014/main" val="20005"/>
                    </a:ext>
                  </a:extLst>
                </a:gridCol>
                <a:gridCol w="1222275">
                  <a:extLst>
                    <a:ext uri="{9D8B030D-6E8A-4147-A177-3AD203B41FA5}">
                      <a16:colId xmlns:a16="http://schemas.microsoft.com/office/drawing/2014/main" val="20006"/>
                    </a:ext>
                  </a:extLst>
                </a:gridCol>
                <a:gridCol w="1225975">
                  <a:extLst>
                    <a:ext uri="{9D8B030D-6E8A-4147-A177-3AD203B41FA5}">
                      <a16:colId xmlns:a16="http://schemas.microsoft.com/office/drawing/2014/main" val="20007"/>
                    </a:ext>
                  </a:extLst>
                </a:gridCol>
              </a:tblGrid>
              <a:tr h="348850">
                <a:tc rowSpan="3">
                  <a:txBody>
                    <a:bodyPr/>
                    <a:lstStyle/>
                    <a:p>
                      <a:pPr marL="0" marR="0" lvl="0" indent="0" algn="ctr" rtl="0">
                        <a:lnSpc>
                          <a:spcPct val="115000"/>
                        </a:lnSpc>
                        <a:spcBef>
                          <a:spcPts val="0"/>
                        </a:spcBef>
                        <a:spcAft>
                          <a:spcPts val="0"/>
                        </a:spcAft>
                        <a:buNone/>
                      </a:pPr>
                      <a:r>
                        <a:rPr lang="en-ZA" sz="1300" b="1" dirty="0">
                          <a:solidFill>
                            <a:schemeClr val="dk1"/>
                          </a:solidFill>
                          <a:latin typeface="Arial"/>
                          <a:ea typeface="Arial"/>
                          <a:cs typeface="Arial"/>
                          <a:sym typeface="Arial"/>
                        </a:rPr>
                        <a:t>Output Indicator</a:t>
                      </a:r>
                      <a:endParaRPr sz="1300" dirty="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gridSpan="7">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Annual Targets</a:t>
                      </a:r>
                      <a:endParaRPr sz="140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67225">
                <a:tc vMerge="1">
                  <a:txBody>
                    <a:bodyPr/>
                    <a:lstStyle/>
                    <a:p>
                      <a:endParaRPr lang="en-US"/>
                    </a:p>
                  </a:txBody>
                  <a:tcPr/>
                </a:tc>
                <a:tc gridSpan="3">
                  <a:txBody>
                    <a:bodyPr/>
                    <a:lstStyle/>
                    <a:p>
                      <a:pPr marL="0" marR="0" lvl="0" indent="0" algn="ctr" rtl="0">
                        <a:lnSpc>
                          <a:spcPct val="115000"/>
                        </a:lnSpc>
                        <a:spcBef>
                          <a:spcPts val="0"/>
                        </a:spcBef>
                        <a:spcAft>
                          <a:spcPts val="0"/>
                        </a:spcAft>
                        <a:buNone/>
                      </a:pPr>
                      <a:r>
                        <a:rPr lang="en-ZA" sz="1400" b="1">
                          <a:solidFill>
                            <a:schemeClr val="dk1"/>
                          </a:solidFill>
                          <a:latin typeface="Arial"/>
                          <a:ea typeface="Arial"/>
                          <a:cs typeface="Arial"/>
                          <a:sym typeface="Arial"/>
                        </a:rPr>
                        <a:t>Audited/ Actual Performance</a:t>
                      </a:r>
                      <a:endParaRPr sz="1300">
                        <a:solidFill>
                          <a:schemeClr val="dk1"/>
                        </a:solidFill>
                        <a:latin typeface="Calibri"/>
                        <a:ea typeface="Calibri"/>
                        <a:cs typeface="Calibri"/>
                        <a:sym typeface="Calibri"/>
                      </a:endParaRPr>
                    </a:p>
                  </a:txBody>
                  <a:tcPr marL="15325" marR="15325" marT="21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None/>
                      </a:pPr>
                      <a:r>
                        <a:rPr lang="en-ZA" sz="1300" b="1">
                          <a:solidFill>
                            <a:schemeClr val="dk1"/>
                          </a:solidFill>
                          <a:latin typeface="Arial"/>
                          <a:ea typeface="Arial"/>
                          <a:cs typeface="Arial"/>
                          <a:sym typeface="Arial"/>
                        </a:rPr>
                        <a:t>Estimated Performance</a:t>
                      </a:r>
                      <a:endParaRPr sz="1300">
                        <a:solidFill>
                          <a:schemeClr val="dk1"/>
                        </a:solidFill>
                        <a:latin typeface="Calibri"/>
                        <a:ea typeface="Calibri"/>
                        <a:cs typeface="Calibri"/>
                        <a:sym typeface="Calibri"/>
                      </a:endParaRPr>
                    </a:p>
                  </a:txBody>
                  <a:tcPr marL="0" marR="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gridSpan="3">
                  <a:txBody>
                    <a:bodyPr/>
                    <a:lstStyle/>
                    <a:p>
                      <a:pPr marL="0" marR="0" lvl="0" indent="0" algn="ctr" rtl="0">
                        <a:lnSpc>
                          <a:spcPct val="115000"/>
                        </a:lnSpc>
                        <a:spcBef>
                          <a:spcPts val="0"/>
                        </a:spcBef>
                        <a:spcAft>
                          <a:spcPts val="0"/>
                        </a:spcAft>
                        <a:buNone/>
                      </a:pPr>
                      <a:r>
                        <a:rPr lang="en-ZA" sz="1300" b="1">
                          <a:solidFill>
                            <a:schemeClr val="dk1"/>
                          </a:solidFill>
                          <a:latin typeface="Arial"/>
                          <a:ea typeface="Arial"/>
                          <a:cs typeface="Arial"/>
                          <a:sym typeface="Arial"/>
                        </a:rPr>
                        <a:t>MTEF Period</a:t>
                      </a:r>
                      <a:endParaRPr sz="1300">
                        <a:solidFill>
                          <a:schemeClr val="dk1"/>
                        </a:solidFill>
                        <a:latin typeface="Calibri"/>
                        <a:ea typeface="Calibri"/>
                        <a:cs typeface="Calibri"/>
                        <a:sym typeface="Calibri"/>
                      </a:endParaRPr>
                    </a:p>
                  </a:txBody>
                  <a:tcPr marL="0" marR="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8225">
                <a:tc vMerge="1">
                  <a:txBody>
                    <a:bodyPr/>
                    <a:lstStyle/>
                    <a:p>
                      <a:endParaRPr lang="en-US"/>
                    </a:p>
                  </a:txBody>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2016/17</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2017/18</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2018/19</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2019/20</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2020/21</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2021/22</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100" b="1">
                          <a:solidFill>
                            <a:schemeClr val="dk1"/>
                          </a:solidFill>
                          <a:latin typeface="Arial"/>
                          <a:ea typeface="Arial"/>
                          <a:cs typeface="Arial"/>
                          <a:sym typeface="Arial"/>
                        </a:rPr>
                        <a:t>2022/23</a:t>
                      </a:r>
                      <a:endParaRPr sz="1100">
                        <a:solidFill>
                          <a:schemeClr val="dk1"/>
                        </a:solidFill>
                        <a:latin typeface="Calibri"/>
                        <a:ea typeface="Calibri"/>
                        <a:cs typeface="Calibri"/>
                        <a:sym typeface="Calibri"/>
                      </a:endParaRPr>
                    </a:p>
                  </a:txBody>
                  <a:tcPr marL="68575" marR="68575" marT="9525"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344425">
                <a:tc gridSpan="8">
                  <a:txBody>
                    <a:bodyPr/>
                    <a:lstStyle/>
                    <a:p>
                      <a:pPr marL="0" marR="0" lvl="0" indent="0" algn="l" rtl="0">
                        <a:lnSpc>
                          <a:spcPct val="115000"/>
                        </a:lnSpc>
                        <a:spcBef>
                          <a:spcPts val="0"/>
                        </a:spcBef>
                        <a:spcAft>
                          <a:spcPts val="0"/>
                        </a:spcAft>
                        <a:buNone/>
                      </a:pPr>
                      <a:r>
                        <a:rPr lang="en-ZA" sz="1400" b="1">
                          <a:solidFill>
                            <a:schemeClr val="dk1"/>
                          </a:solidFill>
                          <a:latin typeface="Arial"/>
                          <a:ea typeface="Arial"/>
                          <a:cs typeface="Arial"/>
                          <a:sym typeface="Arial"/>
                        </a:rPr>
                        <a:t>Outcome 4: Successful reintegration of all those under the care of the Department </a:t>
                      </a:r>
                      <a:endParaRPr sz="1300" b="1">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44425">
                <a:tc gridSpan="8">
                  <a:txBody>
                    <a:bodyPr/>
                    <a:lstStyle/>
                    <a:p>
                      <a:pPr marL="0" marR="0" lvl="0" indent="0" algn="l" rtl="0">
                        <a:lnSpc>
                          <a:spcPct val="115000"/>
                        </a:lnSpc>
                        <a:spcBef>
                          <a:spcPts val="0"/>
                        </a:spcBef>
                        <a:spcAft>
                          <a:spcPts val="0"/>
                        </a:spcAft>
                        <a:buClr>
                          <a:schemeClr val="dk1"/>
                        </a:buClr>
                        <a:buSzPts val="1400"/>
                        <a:buFont typeface="Arial"/>
                        <a:buNone/>
                      </a:pPr>
                      <a:r>
                        <a:rPr lang="en-ZA" sz="1400" b="1" i="0" u="none" strike="noStrike" cap="none">
                          <a:solidFill>
                            <a:schemeClr val="dk1"/>
                          </a:solidFill>
                          <a:latin typeface="Arial"/>
                          <a:ea typeface="Arial"/>
                          <a:cs typeface="Arial"/>
                          <a:sym typeface="Arial"/>
                        </a:rPr>
                        <a:t>Sub Programme: Community Reintegration</a:t>
                      </a:r>
                      <a:endParaRPr sz="1400" b="1" i="0" u="none" strike="noStrike" cap="none">
                        <a:solidFill>
                          <a:schemeClr val="dk1"/>
                        </a:solidFill>
                        <a:latin typeface="Arial"/>
                        <a:ea typeface="Arial"/>
                        <a:cs typeface="Arial"/>
                        <a:sym typeface="Arial"/>
                      </a:endParaRPr>
                    </a:p>
                  </a:txBody>
                  <a:tcPr marL="15325" marR="15325" marT="21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738800">
                <a:tc>
                  <a:txBody>
                    <a:bodyPr/>
                    <a:lstStyle/>
                    <a:p>
                      <a:pPr marL="0" marR="73025" lvl="0" indent="0" algn="l" rtl="0">
                        <a:lnSpc>
                          <a:spcPct val="115000"/>
                        </a:lnSpc>
                        <a:spcBef>
                          <a:spcPts val="0"/>
                        </a:spcBef>
                        <a:spcAft>
                          <a:spcPts val="0"/>
                        </a:spcAft>
                        <a:buNone/>
                      </a:pPr>
                      <a:r>
                        <a:rPr lang="en-ZA" sz="1300">
                          <a:solidFill>
                            <a:schemeClr val="dk1"/>
                          </a:solidFill>
                          <a:latin typeface="Arial"/>
                          <a:ea typeface="Arial"/>
                          <a:cs typeface="Arial"/>
                          <a:sym typeface="Arial"/>
                        </a:rPr>
                        <a:t>Percentage increase of victims participating in Restorative Justice Programme</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9 886</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13 679</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21 935</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23 192</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7%</a:t>
                      </a:r>
                      <a:endParaRPr sz="1300" b="1">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 </a:t>
                      </a:r>
                      <a:endParaRPr sz="1300" b="1">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7%</a:t>
                      </a:r>
                      <a:endParaRPr sz="13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 </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7%</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5"/>
                  </a:ext>
                </a:extLst>
              </a:tr>
              <a:tr h="792100">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Percentage increase of offenders, parolees and probationers participating in Restorative Justice Programme</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solidFill>
                            <a:schemeClr val="dk1"/>
                          </a:solidFill>
                          <a:latin typeface="Arial"/>
                          <a:ea typeface="Arial"/>
                          <a:cs typeface="Arial"/>
                          <a:sym typeface="Arial"/>
                        </a:rPr>
                        <a:t>6 593</a:t>
                      </a:r>
                      <a:endParaRPr sz="13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5 268</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6 580</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7 468</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3%</a:t>
                      </a:r>
                      <a:endParaRPr sz="1300" b="1">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 </a:t>
                      </a:r>
                      <a:endParaRPr sz="1300" b="1">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3%</a:t>
                      </a:r>
                      <a:endParaRPr sz="1300">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 </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3%</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6"/>
                  </a:ext>
                </a:extLst>
              </a:tr>
              <a:tr h="859825">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Number of economic opportunities facilitated for offenders, parolees and probationers</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30</a:t>
                      </a:r>
                      <a:endParaRPr sz="1300" b="1">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73025" lvl="0" indent="0" algn="l" rtl="0">
                        <a:lnSpc>
                          <a:spcPct val="115000"/>
                        </a:lnSpc>
                        <a:spcBef>
                          <a:spcPts val="0"/>
                        </a:spcBef>
                        <a:spcAft>
                          <a:spcPts val="0"/>
                        </a:spcAft>
                        <a:buNone/>
                      </a:pPr>
                      <a:r>
                        <a:rPr lang="en-ZA" sz="1300">
                          <a:solidFill>
                            <a:schemeClr val="dk1"/>
                          </a:solidFill>
                          <a:latin typeface="Arial"/>
                          <a:ea typeface="Arial"/>
                          <a:cs typeface="Arial"/>
                          <a:sym typeface="Arial"/>
                        </a:rPr>
                        <a:t>36</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42</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7"/>
                  </a:ext>
                </a:extLst>
              </a:tr>
              <a:tr h="662323">
                <a:tc>
                  <a:txBody>
                    <a:bodyPr/>
                    <a:lstStyle/>
                    <a:p>
                      <a:pPr marL="0" marR="0" lvl="0" indent="0" algn="l" rtl="0">
                        <a:lnSpc>
                          <a:spcPct val="115000"/>
                        </a:lnSpc>
                        <a:spcBef>
                          <a:spcPts val="0"/>
                        </a:spcBef>
                        <a:spcAft>
                          <a:spcPts val="0"/>
                        </a:spcAft>
                        <a:buNone/>
                      </a:pPr>
                      <a:r>
                        <a:rPr lang="en-ZA" sz="1400">
                          <a:solidFill>
                            <a:srgbClr val="000000"/>
                          </a:solidFill>
                          <a:latin typeface="Arial"/>
                          <a:ea typeface="Arial"/>
                          <a:cs typeface="Arial"/>
                          <a:sym typeface="Arial"/>
                        </a:rPr>
                        <a:t>Number of parolees and probationers participating in community initiatives </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solidFill>
                            <a:schemeClr val="dk1"/>
                          </a:solidFill>
                          <a:latin typeface="Arial"/>
                          <a:ea typeface="Arial"/>
                          <a:cs typeface="Arial"/>
                          <a:sym typeface="Arial"/>
                        </a:rPr>
                        <a:t>-</a:t>
                      </a:r>
                      <a:endParaRPr sz="13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solidFill>
                            <a:schemeClr val="dk1"/>
                          </a:solidFill>
                          <a:latin typeface="Arial"/>
                          <a:ea typeface="Arial"/>
                          <a:cs typeface="Arial"/>
                          <a:sym typeface="Arial"/>
                        </a:rPr>
                        <a:t>-</a:t>
                      </a:r>
                      <a:endParaRPr sz="13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dirty="0">
                          <a:solidFill>
                            <a:schemeClr val="dk1"/>
                          </a:solidFill>
                          <a:latin typeface="Arial"/>
                          <a:ea typeface="Arial"/>
                          <a:cs typeface="Arial"/>
                          <a:sym typeface="Arial"/>
                        </a:rPr>
                        <a:t>-</a:t>
                      </a:r>
                      <a:endParaRPr sz="13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1300" dirty="0">
                          <a:solidFill>
                            <a:schemeClr val="dk1"/>
                          </a:solidFill>
                          <a:latin typeface="Arial"/>
                          <a:ea typeface="Arial"/>
                          <a:cs typeface="Arial"/>
                          <a:sym typeface="Arial"/>
                        </a:rPr>
                        <a:t>-</a:t>
                      </a:r>
                      <a:endParaRPr sz="1300" dirty="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b="1">
                          <a:solidFill>
                            <a:schemeClr val="dk1"/>
                          </a:solidFill>
                          <a:latin typeface="Arial"/>
                          <a:ea typeface="Arial"/>
                          <a:cs typeface="Arial"/>
                          <a:sym typeface="Arial"/>
                        </a:rPr>
                        <a:t>6 000</a:t>
                      </a:r>
                      <a:endParaRPr sz="1300" b="1">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73025" lvl="0" indent="0" algn="l" rtl="0">
                        <a:lnSpc>
                          <a:spcPct val="115000"/>
                        </a:lnSpc>
                        <a:spcBef>
                          <a:spcPts val="0"/>
                        </a:spcBef>
                        <a:spcAft>
                          <a:spcPts val="0"/>
                        </a:spcAft>
                        <a:buNone/>
                      </a:pPr>
                      <a:r>
                        <a:rPr lang="en-ZA" sz="1300">
                          <a:solidFill>
                            <a:schemeClr val="dk1"/>
                          </a:solidFill>
                          <a:latin typeface="Arial"/>
                          <a:ea typeface="Arial"/>
                          <a:cs typeface="Arial"/>
                          <a:sym typeface="Arial"/>
                        </a:rPr>
                        <a:t>6 200</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300">
                          <a:solidFill>
                            <a:schemeClr val="dk1"/>
                          </a:solidFill>
                          <a:latin typeface="Arial"/>
                          <a:ea typeface="Arial"/>
                          <a:cs typeface="Arial"/>
                          <a:sym typeface="Arial"/>
                        </a:rPr>
                        <a:t>6 400</a:t>
                      </a:r>
                      <a:endParaRPr sz="1300">
                        <a:solidFill>
                          <a:schemeClr val="dk1"/>
                        </a:solidFill>
                        <a:latin typeface="Arial"/>
                        <a:ea typeface="Arial"/>
                        <a:cs typeface="Arial"/>
                        <a:sym typeface="Arial"/>
                      </a:endParaRPr>
                    </a:p>
                  </a:txBody>
                  <a:tcPr marL="68575" marR="68575" marT="9525"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991" name="Google Shape;991;p73"/>
          <p:cNvSpPr/>
          <p:nvPr/>
        </p:nvSpPr>
        <p:spPr>
          <a:xfrm rot="-5400000">
            <a:off x="5543170" y="812418"/>
            <a:ext cx="504000" cy="11590340"/>
          </a:xfrm>
          <a:prstGeom prst="rect">
            <a:avLst/>
          </a:prstGeom>
          <a:gradFill>
            <a:gsLst>
              <a:gs pos="0">
                <a:srgbClr val="F4B081"/>
              </a:gs>
              <a:gs pos="100000">
                <a:srgbClr val="C55A11"/>
              </a:gs>
            </a:gsLst>
            <a:lin ang="0" scaled="0"/>
          </a:gradFill>
          <a:ln>
            <a:noFill/>
          </a:ln>
        </p:spPr>
        <p:txBody>
          <a:bodyPr spcFirstLastPara="1" wrap="square" lIns="91425" tIns="91425" rIns="91425" bIns="91425" anchor="ctr" anchorCtr="0">
            <a:noAutofit/>
          </a:bodyPr>
          <a:lstStyle/>
          <a:p>
            <a:endParaRPr/>
          </a:p>
        </p:txBody>
      </p:sp>
      <p:sp>
        <p:nvSpPr>
          <p:cNvPr id="992" name="Google Shape;992;p73"/>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algn="ctr"/>
            <a:r>
              <a:rPr lang="en-ZA" sz="1800">
                <a:solidFill>
                  <a:srgbClr val="FFFFFF"/>
                </a:solidFill>
                <a:latin typeface="Calibri"/>
                <a:ea typeface="Calibri"/>
                <a:cs typeface="Calibri"/>
                <a:sym typeface="Calibri"/>
              </a:rPr>
              <a:t>Department of Correctional Services </a:t>
            </a:r>
            <a:r>
              <a:rPr lang="en-ZA" sz="1800">
                <a:solidFill>
                  <a:srgbClr val="FFFFFF"/>
                </a:solidFill>
                <a:latin typeface="Times New Roman"/>
                <a:ea typeface="Times New Roman"/>
                <a:cs typeface="Times New Roman"/>
                <a:sym typeface="Times New Roman"/>
              </a:rPr>
              <a:t>▐ </a:t>
            </a:r>
            <a:r>
              <a:rPr lang="en-ZA" sz="1800">
                <a:solidFill>
                  <a:srgbClr val="FFFFFF"/>
                </a:solidFill>
                <a:latin typeface="Calibri"/>
                <a:ea typeface="Calibri"/>
                <a:cs typeface="Calibri"/>
                <a:sym typeface="Calibri"/>
              </a:rPr>
              <a:t>2020-21 Revised Annual Performance Plan</a:t>
            </a:r>
            <a:endParaRPr/>
          </a:p>
        </p:txBody>
      </p:sp>
      <p:sp>
        <p:nvSpPr>
          <p:cNvPr id="993" name="Google Shape;993;p73"/>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65</a:t>
            </a:fld>
            <a:endParaRPr sz="1500" b="1"/>
          </a:p>
        </p:txBody>
      </p:sp>
    </p:spTree>
    <p:extLst>
      <p:ext uri="{BB962C8B-B14F-4D97-AF65-F5344CB8AC3E}">
        <p14:creationId xmlns:p14="http://schemas.microsoft.com/office/powerpoint/2010/main" val="36110280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74"/>
          <p:cNvSpPr/>
          <p:nvPr/>
        </p:nvSpPr>
        <p:spPr>
          <a:xfrm rot="-5400000">
            <a:off x="5328629" y="-5346654"/>
            <a:ext cx="921297" cy="11590339"/>
          </a:xfrm>
          <a:prstGeom prst="rect">
            <a:avLst/>
          </a:prstGeom>
          <a:gradFill>
            <a:gsLst>
              <a:gs pos="0">
                <a:srgbClr val="FBE4D4"/>
              </a:gs>
              <a:gs pos="12000">
                <a:srgbClr val="F7CAAC"/>
              </a:gs>
              <a:gs pos="30000">
                <a:srgbClr val="F4B081"/>
              </a:gs>
              <a:gs pos="45000">
                <a:srgbClr val="F7CAAC"/>
              </a:gs>
              <a:gs pos="77000">
                <a:srgbClr val="F4B081"/>
              </a:gs>
              <a:gs pos="100000">
                <a:srgbClr val="FBE4D4"/>
              </a:gs>
            </a:gsLst>
            <a:lin ang="0" scaled="0"/>
          </a:gradFill>
          <a:ln>
            <a:noFill/>
          </a:ln>
        </p:spPr>
        <p:txBody>
          <a:bodyPr spcFirstLastPara="1" wrap="square" lIns="91425" tIns="91425" rIns="91425" bIns="91425" anchor="ctr" anchorCtr="0">
            <a:noAutofit/>
          </a:bodyPr>
          <a:lstStyle/>
          <a:p>
            <a:endParaRPr/>
          </a:p>
        </p:txBody>
      </p:sp>
      <p:sp>
        <p:nvSpPr>
          <p:cNvPr id="999" name="Google Shape;999;p74"/>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buSzPts val="1800"/>
              <a:buFont typeface="Calibri"/>
              <a:buNone/>
            </a:pPr>
            <a:endParaRPr sz="1800">
              <a:latin typeface="Calibri"/>
              <a:ea typeface="Calibri"/>
              <a:cs typeface="Calibri"/>
              <a:sym typeface="Calibri"/>
            </a:endParaRPr>
          </a:p>
        </p:txBody>
      </p:sp>
      <p:sp>
        <p:nvSpPr>
          <p:cNvPr id="1000" name="Google Shape;1000;p74"/>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fld id="{00000000-1234-1234-1234-123412341234}" type="slidenum">
              <a:rPr lang="en-ZA" sz="1500">
                <a:solidFill>
                  <a:srgbClr val="888888"/>
                </a:solidFill>
                <a:latin typeface="Calibri"/>
                <a:ea typeface="Calibri"/>
                <a:cs typeface="Calibri"/>
                <a:sym typeface="Calibri"/>
              </a:rPr>
              <a:pPr/>
              <a:t>66</a:t>
            </a:fld>
            <a:endParaRPr sz="1500">
              <a:solidFill>
                <a:srgbClr val="888888"/>
              </a:solidFill>
              <a:latin typeface="Calibri"/>
              <a:ea typeface="Calibri"/>
              <a:cs typeface="Calibri"/>
              <a:sym typeface="Calibri"/>
            </a:endParaRPr>
          </a:p>
        </p:txBody>
      </p:sp>
      <p:sp>
        <p:nvSpPr>
          <p:cNvPr id="1001" name="Google Shape;1001;p74"/>
          <p:cNvSpPr txBox="1">
            <a:spLocks noGrp="1"/>
          </p:cNvSpPr>
          <p:nvPr>
            <p:ph type="title"/>
          </p:nvPr>
        </p:nvSpPr>
        <p:spPr>
          <a:xfrm>
            <a:off x="337989" y="186058"/>
            <a:ext cx="10665491" cy="5757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Calibri"/>
              <a:buNone/>
            </a:pPr>
            <a:r>
              <a:rPr lang="en-ZA">
                <a:solidFill>
                  <a:srgbClr val="000000"/>
                </a:solidFill>
              </a:rPr>
              <a:t>PART D OF THE ANNUAL PERFORMANCE PLAN</a:t>
            </a:r>
            <a:endParaRPr>
              <a:solidFill>
                <a:srgbClr val="000000"/>
              </a:solidFill>
            </a:endParaRPr>
          </a:p>
        </p:txBody>
      </p:sp>
      <p:sp>
        <p:nvSpPr>
          <p:cNvPr id="1002" name="Google Shape;1002;p74"/>
          <p:cNvSpPr txBox="1"/>
          <p:nvPr/>
        </p:nvSpPr>
        <p:spPr>
          <a:xfrm>
            <a:off x="100644" y="1269602"/>
            <a:ext cx="11377264" cy="4360168"/>
          </a:xfrm>
          <a:prstGeom prst="rect">
            <a:avLst/>
          </a:prstGeom>
          <a:noFill/>
          <a:ln>
            <a:noFill/>
          </a:ln>
        </p:spPr>
        <p:txBody>
          <a:bodyPr spcFirstLastPara="1" wrap="square" lIns="91425" tIns="45700" rIns="91425" bIns="45700" anchor="t" anchorCtr="0">
            <a:noAutofit/>
          </a:bodyPr>
          <a:lstStyle/>
          <a:p>
            <a:pPr>
              <a:buSzPts val="2000"/>
            </a:pPr>
            <a:endParaRPr sz="2000">
              <a:latin typeface="Calibri"/>
              <a:ea typeface="Calibri"/>
              <a:cs typeface="Calibri"/>
              <a:sym typeface="Calibri"/>
            </a:endParaRPr>
          </a:p>
          <a:p>
            <a:pPr>
              <a:buSzPts val="2000"/>
            </a:pPr>
            <a:endParaRPr sz="2000">
              <a:latin typeface="Calibri"/>
              <a:ea typeface="Calibri"/>
              <a:cs typeface="Calibri"/>
              <a:sym typeface="Calibri"/>
            </a:endParaRPr>
          </a:p>
          <a:p>
            <a:pPr>
              <a:buSzPts val="2000"/>
            </a:pPr>
            <a:endParaRPr sz="2000">
              <a:latin typeface="Calibri"/>
              <a:ea typeface="Calibri"/>
              <a:cs typeface="Calibri"/>
              <a:sym typeface="Calibri"/>
            </a:endParaRPr>
          </a:p>
          <a:p>
            <a:pPr algn="just">
              <a:lnSpc>
                <a:spcPct val="115000"/>
              </a:lnSpc>
              <a:buSzPts val="2000"/>
            </a:pPr>
            <a:endParaRPr sz="2000" b="1">
              <a:latin typeface="Calibri"/>
              <a:ea typeface="Calibri"/>
              <a:cs typeface="Calibri"/>
              <a:sym typeface="Calibri"/>
            </a:endParaRPr>
          </a:p>
          <a:p>
            <a:pPr marL="342897" indent="-215897">
              <a:spcBef>
                <a:spcPts val="400"/>
              </a:spcBef>
              <a:buSzPts val="2000"/>
            </a:pPr>
            <a:endParaRPr sz="2000">
              <a:latin typeface="Calibri"/>
              <a:ea typeface="Calibri"/>
              <a:cs typeface="Calibri"/>
              <a:sym typeface="Calibri"/>
            </a:endParaRPr>
          </a:p>
        </p:txBody>
      </p:sp>
      <p:graphicFrame>
        <p:nvGraphicFramePr>
          <p:cNvPr id="1003" name="Google Shape;1003;p74"/>
          <p:cNvGraphicFramePr/>
          <p:nvPr/>
        </p:nvGraphicFramePr>
        <p:xfrm>
          <a:off x="566589" y="1773610"/>
          <a:ext cx="10234750" cy="3887369"/>
        </p:xfrm>
        <a:graphic>
          <a:graphicData uri="http://schemas.openxmlformats.org/drawingml/2006/table">
            <a:tbl>
              <a:tblPr>
                <a:noFill/>
                <a:tableStyleId>{8E919301-2E72-4D5A-B58F-DB89C8E7FD26}</a:tableStyleId>
              </a:tblPr>
              <a:tblGrid>
                <a:gridCol w="2558125">
                  <a:extLst>
                    <a:ext uri="{9D8B030D-6E8A-4147-A177-3AD203B41FA5}">
                      <a16:colId xmlns:a16="http://schemas.microsoft.com/office/drawing/2014/main" val="20000"/>
                    </a:ext>
                  </a:extLst>
                </a:gridCol>
                <a:gridCol w="2558125">
                  <a:extLst>
                    <a:ext uri="{9D8B030D-6E8A-4147-A177-3AD203B41FA5}">
                      <a16:colId xmlns:a16="http://schemas.microsoft.com/office/drawing/2014/main" val="20001"/>
                    </a:ext>
                  </a:extLst>
                </a:gridCol>
                <a:gridCol w="2559250">
                  <a:extLst>
                    <a:ext uri="{9D8B030D-6E8A-4147-A177-3AD203B41FA5}">
                      <a16:colId xmlns:a16="http://schemas.microsoft.com/office/drawing/2014/main" val="20002"/>
                    </a:ext>
                  </a:extLst>
                </a:gridCol>
                <a:gridCol w="2559250">
                  <a:extLst>
                    <a:ext uri="{9D8B030D-6E8A-4147-A177-3AD203B41FA5}">
                      <a16:colId xmlns:a16="http://schemas.microsoft.com/office/drawing/2014/main" val="20003"/>
                    </a:ext>
                  </a:extLst>
                </a:gridCol>
              </a:tblGrid>
              <a:tr h="385500">
                <a:tc rowSpan="2">
                  <a:txBody>
                    <a:bodyPr/>
                    <a:lstStyle/>
                    <a:p>
                      <a:pPr marL="0" marR="0" lvl="0" indent="0" algn="ctr" rtl="0">
                        <a:lnSpc>
                          <a:spcPct val="107000"/>
                        </a:lnSpc>
                        <a:spcBef>
                          <a:spcPts val="0"/>
                        </a:spcBef>
                        <a:spcAft>
                          <a:spcPts val="0"/>
                        </a:spcAft>
                        <a:buNone/>
                      </a:pPr>
                      <a:r>
                        <a:rPr lang="en-ZA" sz="1600" b="1" dirty="0">
                          <a:solidFill>
                            <a:schemeClr val="dk1"/>
                          </a:solidFill>
                          <a:latin typeface="Arial"/>
                          <a:ea typeface="Arial"/>
                          <a:cs typeface="Arial"/>
                          <a:sym typeface="Arial"/>
                        </a:rPr>
                        <a:t>Budget description</a:t>
                      </a:r>
                      <a:endParaRPr sz="1600" b="1" dirty="0">
                        <a:solidFill>
                          <a:schemeClr val="dk1"/>
                        </a:solidFill>
                        <a:latin typeface="Calibri"/>
                        <a:ea typeface="Calibri"/>
                        <a:cs typeface="Calibri"/>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07000"/>
                        </a:lnSpc>
                        <a:spcBef>
                          <a:spcPts val="0"/>
                        </a:spcBef>
                        <a:spcAft>
                          <a:spcPts val="0"/>
                        </a:spcAft>
                        <a:buNone/>
                      </a:pPr>
                      <a:r>
                        <a:rPr lang="en-ZA" sz="1600" b="1">
                          <a:solidFill>
                            <a:schemeClr val="dk1"/>
                          </a:solidFill>
                          <a:latin typeface="Arial"/>
                          <a:ea typeface="Arial"/>
                          <a:cs typeface="Arial"/>
                          <a:sym typeface="Arial"/>
                        </a:rPr>
                        <a:t>2020/21</a:t>
                      </a:r>
                      <a:endParaRPr sz="1600" b="1">
                        <a:solidFill>
                          <a:schemeClr val="dk1"/>
                        </a:solidFill>
                        <a:latin typeface="Calibri"/>
                        <a:ea typeface="Calibri"/>
                        <a:cs typeface="Calibri"/>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07000"/>
                        </a:lnSpc>
                        <a:spcBef>
                          <a:spcPts val="0"/>
                        </a:spcBef>
                        <a:spcAft>
                          <a:spcPts val="0"/>
                        </a:spcAft>
                        <a:buNone/>
                      </a:pPr>
                      <a:r>
                        <a:rPr lang="en-ZA" sz="1600" b="1">
                          <a:solidFill>
                            <a:schemeClr val="dk1"/>
                          </a:solidFill>
                          <a:latin typeface="Arial"/>
                          <a:ea typeface="Arial"/>
                          <a:cs typeface="Arial"/>
                          <a:sym typeface="Arial"/>
                        </a:rPr>
                        <a:t>20201/22</a:t>
                      </a:r>
                      <a:endParaRPr sz="1600" b="1">
                        <a:solidFill>
                          <a:schemeClr val="dk1"/>
                        </a:solidFill>
                        <a:latin typeface="Calibri"/>
                        <a:ea typeface="Calibri"/>
                        <a:cs typeface="Calibri"/>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07000"/>
                        </a:lnSpc>
                        <a:spcBef>
                          <a:spcPts val="0"/>
                        </a:spcBef>
                        <a:spcAft>
                          <a:spcPts val="0"/>
                        </a:spcAft>
                        <a:buNone/>
                      </a:pPr>
                      <a:r>
                        <a:rPr lang="en-ZA" sz="1600" b="1">
                          <a:solidFill>
                            <a:schemeClr val="dk1"/>
                          </a:solidFill>
                          <a:latin typeface="Arial"/>
                          <a:ea typeface="Arial"/>
                          <a:cs typeface="Arial"/>
                          <a:sym typeface="Arial"/>
                        </a:rPr>
                        <a:t>2021/22</a:t>
                      </a:r>
                      <a:endParaRPr sz="1600" b="1">
                        <a:solidFill>
                          <a:schemeClr val="dk1"/>
                        </a:solidFill>
                        <a:latin typeface="Calibri"/>
                        <a:ea typeface="Calibri"/>
                        <a:cs typeface="Calibri"/>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346925">
                <a:tc vMerge="1">
                  <a:txBody>
                    <a:bodyPr/>
                    <a:lstStyle/>
                    <a:p>
                      <a:endParaRPr lang="en-US"/>
                    </a:p>
                  </a:txBody>
                  <a:tcPr/>
                </a:tc>
                <a:tc>
                  <a:txBody>
                    <a:bodyPr/>
                    <a:lstStyle/>
                    <a:p>
                      <a:pPr marL="0" marR="0" lvl="0" indent="0" algn="ctr" rtl="0">
                        <a:lnSpc>
                          <a:spcPct val="107000"/>
                        </a:lnSpc>
                        <a:spcBef>
                          <a:spcPts val="0"/>
                        </a:spcBef>
                        <a:spcAft>
                          <a:spcPts val="0"/>
                        </a:spcAft>
                        <a:buNone/>
                      </a:pPr>
                      <a:r>
                        <a:rPr lang="en-ZA" sz="1600" b="1">
                          <a:solidFill>
                            <a:schemeClr val="dk1"/>
                          </a:solidFill>
                          <a:latin typeface="Arial"/>
                          <a:ea typeface="Arial"/>
                          <a:cs typeface="Arial"/>
                          <a:sym typeface="Arial"/>
                        </a:rPr>
                        <a:t>(R’000)</a:t>
                      </a:r>
                      <a:endParaRPr sz="1600" b="1">
                        <a:solidFill>
                          <a:schemeClr val="dk1"/>
                        </a:solidFill>
                        <a:latin typeface="Calibri"/>
                        <a:ea typeface="Calibri"/>
                        <a:cs typeface="Calibri"/>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07000"/>
                        </a:lnSpc>
                        <a:spcBef>
                          <a:spcPts val="0"/>
                        </a:spcBef>
                        <a:spcAft>
                          <a:spcPts val="0"/>
                        </a:spcAft>
                        <a:buNone/>
                      </a:pPr>
                      <a:r>
                        <a:rPr lang="en-ZA" sz="1600" b="1">
                          <a:solidFill>
                            <a:schemeClr val="dk1"/>
                          </a:solidFill>
                          <a:latin typeface="Arial"/>
                          <a:ea typeface="Arial"/>
                          <a:cs typeface="Arial"/>
                          <a:sym typeface="Arial"/>
                        </a:rPr>
                        <a:t>(R’000)</a:t>
                      </a:r>
                      <a:endParaRPr sz="1600" b="1">
                        <a:solidFill>
                          <a:schemeClr val="dk1"/>
                        </a:solidFill>
                        <a:latin typeface="Calibri"/>
                        <a:ea typeface="Calibri"/>
                        <a:cs typeface="Calibri"/>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tc>
                  <a:txBody>
                    <a:bodyPr/>
                    <a:lstStyle/>
                    <a:p>
                      <a:pPr marL="0" marR="0" lvl="0" indent="0" algn="ctr" rtl="0">
                        <a:lnSpc>
                          <a:spcPct val="107000"/>
                        </a:lnSpc>
                        <a:spcBef>
                          <a:spcPts val="0"/>
                        </a:spcBef>
                        <a:spcAft>
                          <a:spcPts val="0"/>
                        </a:spcAft>
                        <a:buNone/>
                      </a:pPr>
                      <a:r>
                        <a:rPr lang="en-ZA" sz="1600" b="1">
                          <a:solidFill>
                            <a:schemeClr val="dk1"/>
                          </a:solidFill>
                          <a:latin typeface="Arial"/>
                          <a:ea typeface="Arial"/>
                          <a:cs typeface="Arial"/>
                          <a:sym typeface="Arial"/>
                        </a:rPr>
                        <a:t>(R’000)</a:t>
                      </a:r>
                      <a:endParaRPr sz="1600" b="1">
                        <a:solidFill>
                          <a:schemeClr val="dk1"/>
                        </a:solidFill>
                        <a:latin typeface="Calibri"/>
                        <a:ea typeface="Calibri"/>
                        <a:cs typeface="Calibri"/>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lgn="ctr">
                      <a:solidFill>
                        <a:srgbClr val="385623"/>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616800">
                <a:tc>
                  <a:txBody>
                    <a:bodyPr/>
                    <a:lstStyle/>
                    <a:p>
                      <a:pPr algn="just">
                        <a:lnSpc>
                          <a:spcPct val="107000"/>
                        </a:lnSpc>
                        <a:spcBef>
                          <a:spcPts val="300"/>
                        </a:spcBef>
                        <a:spcAft>
                          <a:spcPts val="300"/>
                        </a:spcAft>
                      </a:pPr>
                      <a:r>
                        <a:rPr lang="en-ZA" sz="2000" dirty="0">
                          <a:effectLst/>
                          <a:latin typeface="Calibri Light" panose="020F0302020204030204" pitchFamily="34" charset="0"/>
                          <a:ea typeface="Calibri" panose="020F0502020204030204" pitchFamily="34" charset="0"/>
                          <a:cs typeface="Calibri Light" panose="020F0302020204030204" pitchFamily="34" charset="0"/>
                        </a:rPr>
                        <a:t>Capital projects</a:t>
                      </a:r>
                      <a:endParaRPr lang="en-ZA" sz="2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algn="ctr">
                        <a:lnSpc>
                          <a:spcPct val="107000"/>
                        </a:lnSpc>
                        <a:spcBef>
                          <a:spcPts val="300"/>
                        </a:spcBef>
                        <a:spcAft>
                          <a:spcPts val="300"/>
                        </a:spcAft>
                      </a:pPr>
                      <a:r>
                        <a:rPr lang="en-ZA" sz="2000">
                          <a:effectLst/>
                          <a:latin typeface="Calibri Light" panose="020F0302020204030204" pitchFamily="34" charset="0"/>
                          <a:ea typeface="Calibri" panose="020F0502020204030204" pitchFamily="34" charset="0"/>
                          <a:cs typeface="Calibri Light" panose="020F0302020204030204" pitchFamily="34" charset="0"/>
                        </a:rPr>
                        <a:t>408 556</a:t>
                      </a:r>
                      <a:endParaRPr lang="en-ZA" sz="2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algn="ctr">
                        <a:lnSpc>
                          <a:spcPct val="107000"/>
                        </a:lnSpc>
                        <a:spcBef>
                          <a:spcPts val="300"/>
                        </a:spcBef>
                        <a:spcAft>
                          <a:spcPts val="300"/>
                        </a:spcAft>
                      </a:pPr>
                      <a:r>
                        <a:rPr lang="en-ZA" sz="2000">
                          <a:effectLst/>
                          <a:latin typeface="Calibri Light" panose="020F0302020204030204" pitchFamily="34" charset="0"/>
                          <a:ea typeface="Calibri" panose="020F0502020204030204" pitchFamily="34" charset="0"/>
                          <a:cs typeface="Calibri Light" panose="020F0302020204030204" pitchFamily="34" charset="0"/>
                        </a:rPr>
                        <a:t>601 581</a:t>
                      </a:r>
                      <a:endParaRPr lang="en-ZA" sz="2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algn="ctr">
                        <a:lnSpc>
                          <a:spcPct val="107000"/>
                        </a:lnSpc>
                        <a:spcBef>
                          <a:spcPts val="300"/>
                        </a:spcBef>
                        <a:spcAft>
                          <a:spcPts val="300"/>
                        </a:spcAft>
                      </a:pPr>
                      <a:r>
                        <a:rPr lang="en-ZA" sz="2000">
                          <a:effectLst/>
                          <a:latin typeface="Calibri Light" panose="020F0302020204030204" pitchFamily="34" charset="0"/>
                          <a:ea typeface="Calibri" panose="020F0502020204030204" pitchFamily="34" charset="0"/>
                          <a:cs typeface="Calibri Light" panose="020F0302020204030204" pitchFamily="34" charset="0"/>
                        </a:rPr>
                        <a:t>630 457</a:t>
                      </a:r>
                      <a:endParaRPr lang="en-ZA" sz="2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2"/>
                  </a:ext>
                </a:extLst>
              </a:tr>
              <a:tr h="616800">
                <a:tc>
                  <a:txBody>
                    <a:bodyPr/>
                    <a:lstStyle/>
                    <a:p>
                      <a:pPr algn="just">
                        <a:lnSpc>
                          <a:spcPct val="107000"/>
                        </a:lnSpc>
                        <a:spcBef>
                          <a:spcPts val="300"/>
                        </a:spcBef>
                        <a:spcAft>
                          <a:spcPts val="300"/>
                        </a:spcAft>
                      </a:pPr>
                      <a:r>
                        <a:rPr lang="en-ZA" sz="2000">
                          <a:effectLst/>
                          <a:latin typeface="Calibri Light" panose="020F0302020204030204" pitchFamily="34" charset="0"/>
                          <a:ea typeface="Calibri" panose="020F0502020204030204" pitchFamily="34" charset="0"/>
                          <a:cs typeface="Calibri Light" panose="020F0302020204030204" pitchFamily="34" charset="0"/>
                        </a:rPr>
                        <a:t>Maintenance and repairs</a:t>
                      </a:r>
                      <a:endParaRPr lang="en-ZA" sz="2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algn="ctr">
                        <a:lnSpc>
                          <a:spcPct val="107000"/>
                        </a:lnSpc>
                        <a:spcBef>
                          <a:spcPts val="300"/>
                        </a:spcBef>
                        <a:spcAft>
                          <a:spcPts val="300"/>
                        </a:spcAft>
                      </a:pPr>
                      <a:r>
                        <a:rPr lang="en-ZA" sz="2000">
                          <a:effectLst/>
                          <a:latin typeface="Calibri Light" panose="020F0302020204030204" pitchFamily="34" charset="0"/>
                          <a:ea typeface="Calibri" panose="020F0502020204030204" pitchFamily="34" charset="0"/>
                          <a:cs typeface="Calibri Light" panose="020F0302020204030204" pitchFamily="34" charset="0"/>
                        </a:rPr>
                        <a:t>166 787</a:t>
                      </a:r>
                      <a:endParaRPr lang="en-ZA" sz="2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algn="ctr">
                        <a:lnSpc>
                          <a:spcPct val="107000"/>
                        </a:lnSpc>
                        <a:spcBef>
                          <a:spcPts val="300"/>
                        </a:spcBef>
                        <a:spcAft>
                          <a:spcPts val="300"/>
                        </a:spcAft>
                      </a:pPr>
                      <a:r>
                        <a:rPr lang="en-ZA" sz="2000">
                          <a:effectLst/>
                          <a:latin typeface="Calibri Light" panose="020F0302020204030204" pitchFamily="34" charset="0"/>
                          <a:ea typeface="Calibri" panose="020F0502020204030204" pitchFamily="34" charset="0"/>
                          <a:cs typeface="Calibri Light" panose="020F0302020204030204" pitchFamily="34" charset="0"/>
                        </a:rPr>
                        <a:t>198 159</a:t>
                      </a:r>
                      <a:endParaRPr lang="en-ZA" sz="2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algn="ctr">
                        <a:lnSpc>
                          <a:spcPct val="107000"/>
                        </a:lnSpc>
                        <a:spcBef>
                          <a:spcPts val="300"/>
                        </a:spcBef>
                        <a:spcAft>
                          <a:spcPts val="300"/>
                        </a:spcAft>
                      </a:pPr>
                      <a:r>
                        <a:rPr lang="en-ZA" sz="2000">
                          <a:effectLst/>
                          <a:latin typeface="Calibri Light" panose="020F0302020204030204" pitchFamily="34" charset="0"/>
                          <a:ea typeface="Calibri" panose="020F0502020204030204" pitchFamily="34" charset="0"/>
                          <a:cs typeface="Calibri Light" panose="020F0302020204030204" pitchFamily="34" charset="0"/>
                        </a:rPr>
                        <a:t>207 671</a:t>
                      </a:r>
                      <a:endParaRPr lang="en-ZA" sz="2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3"/>
                  </a:ext>
                </a:extLst>
              </a:tr>
              <a:tr h="616800">
                <a:tc>
                  <a:txBody>
                    <a:bodyPr/>
                    <a:lstStyle/>
                    <a:p>
                      <a:pPr algn="just">
                        <a:lnSpc>
                          <a:spcPct val="107000"/>
                        </a:lnSpc>
                        <a:spcBef>
                          <a:spcPts val="300"/>
                        </a:spcBef>
                        <a:spcAft>
                          <a:spcPts val="300"/>
                        </a:spcAft>
                      </a:pPr>
                      <a:r>
                        <a:rPr lang="en-ZA" sz="2000">
                          <a:effectLst/>
                          <a:latin typeface="Calibri Light" panose="020F0302020204030204" pitchFamily="34" charset="0"/>
                          <a:ea typeface="Calibri" panose="020F0502020204030204" pitchFamily="34" charset="0"/>
                          <a:cs typeface="Calibri Light" panose="020F0302020204030204" pitchFamily="34" charset="0"/>
                        </a:rPr>
                        <a:t>Leased accommodation</a:t>
                      </a:r>
                      <a:endParaRPr lang="en-ZA" sz="2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algn="ctr">
                        <a:lnSpc>
                          <a:spcPct val="107000"/>
                        </a:lnSpc>
                        <a:spcBef>
                          <a:spcPts val="300"/>
                        </a:spcBef>
                        <a:spcAft>
                          <a:spcPts val="300"/>
                        </a:spcAft>
                      </a:pPr>
                      <a:r>
                        <a:rPr lang="en-ZA" sz="2000">
                          <a:effectLst/>
                          <a:latin typeface="Calibri Light" panose="020F0302020204030204" pitchFamily="34" charset="0"/>
                          <a:ea typeface="Calibri" panose="020F0502020204030204" pitchFamily="34" charset="0"/>
                          <a:cs typeface="Calibri Light" panose="020F0302020204030204" pitchFamily="34" charset="0"/>
                        </a:rPr>
                        <a:t>108 771</a:t>
                      </a:r>
                      <a:endParaRPr lang="en-ZA" sz="2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algn="ctr">
                        <a:lnSpc>
                          <a:spcPct val="107000"/>
                        </a:lnSpc>
                        <a:spcBef>
                          <a:spcPts val="300"/>
                        </a:spcBef>
                        <a:spcAft>
                          <a:spcPts val="300"/>
                        </a:spcAft>
                      </a:pPr>
                      <a:r>
                        <a:rPr lang="en-ZA" sz="2000">
                          <a:effectLst/>
                          <a:latin typeface="Calibri Light" panose="020F0302020204030204" pitchFamily="34" charset="0"/>
                          <a:ea typeface="Calibri" panose="020F0502020204030204" pitchFamily="34" charset="0"/>
                          <a:cs typeface="Calibri Light" panose="020F0302020204030204" pitchFamily="34" charset="0"/>
                        </a:rPr>
                        <a:t>114 753</a:t>
                      </a:r>
                      <a:endParaRPr lang="en-ZA" sz="2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algn="ctr">
                        <a:lnSpc>
                          <a:spcPct val="107000"/>
                        </a:lnSpc>
                        <a:spcBef>
                          <a:spcPts val="300"/>
                        </a:spcBef>
                        <a:spcAft>
                          <a:spcPts val="300"/>
                        </a:spcAft>
                      </a:pPr>
                      <a:r>
                        <a:rPr lang="en-ZA" sz="2000">
                          <a:effectLst/>
                          <a:latin typeface="Calibri Light" panose="020F0302020204030204" pitchFamily="34" charset="0"/>
                          <a:ea typeface="Calibri" panose="020F0502020204030204" pitchFamily="34" charset="0"/>
                          <a:cs typeface="Calibri Light" panose="020F0302020204030204" pitchFamily="34" charset="0"/>
                        </a:rPr>
                        <a:t>120 261</a:t>
                      </a:r>
                      <a:endParaRPr lang="en-ZA" sz="2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4"/>
                  </a:ext>
                </a:extLst>
              </a:tr>
              <a:tr h="616800">
                <a:tc>
                  <a:txBody>
                    <a:bodyPr/>
                    <a:lstStyle/>
                    <a:p>
                      <a:pPr algn="just">
                        <a:lnSpc>
                          <a:spcPct val="107000"/>
                        </a:lnSpc>
                        <a:spcBef>
                          <a:spcPts val="300"/>
                        </a:spcBef>
                        <a:spcAft>
                          <a:spcPts val="300"/>
                        </a:spcAft>
                      </a:pPr>
                      <a:r>
                        <a:rPr lang="en-ZA" sz="2000">
                          <a:effectLst/>
                          <a:latin typeface="Calibri Light" panose="020F0302020204030204" pitchFamily="34" charset="0"/>
                          <a:ea typeface="Calibri" panose="020F0502020204030204" pitchFamily="34" charset="0"/>
                          <a:cs typeface="Calibri Light" panose="020F0302020204030204" pitchFamily="34" charset="0"/>
                        </a:rPr>
                        <a:t>Municipal services</a:t>
                      </a:r>
                      <a:endParaRPr lang="en-ZA" sz="2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algn="ctr">
                        <a:lnSpc>
                          <a:spcPct val="107000"/>
                        </a:lnSpc>
                        <a:spcBef>
                          <a:spcPts val="300"/>
                        </a:spcBef>
                        <a:spcAft>
                          <a:spcPts val="300"/>
                        </a:spcAft>
                      </a:pPr>
                      <a:r>
                        <a:rPr lang="en-ZA" sz="2000">
                          <a:effectLst/>
                          <a:latin typeface="Calibri Light" panose="020F0302020204030204" pitchFamily="34" charset="0"/>
                          <a:ea typeface="Calibri" panose="020F0502020204030204" pitchFamily="34" charset="0"/>
                          <a:cs typeface="Calibri Light" panose="020F0302020204030204" pitchFamily="34" charset="0"/>
                        </a:rPr>
                        <a:t>1 279 914</a:t>
                      </a:r>
                      <a:endParaRPr lang="en-ZA" sz="2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algn="ctr">
                        <a:lnSpc>
                          <a:spcPct val="107000"/>
                        </a:lnSpc>
                        <a:spcBef>
                          <a:spcPts val="300"/>
                        </a:spcBef>
                        <a:spcAft>
                          <a:spcPts val="300"/>
                        </a:spcAft>
                      </a:pPr>
                      <a:r>
                        <a:rPr lang="en-ZA" sz="2000" dirty="0">
                          <a:effectLst/>
                          <a:latin typeface="Calibri Light" panose="020F0302020204030204" pitchFamily="34" charset="0"/>
                          <a:ea typeface="Calibri" panose="020F0502020204030204" pitchFamily="34" charset="0"/>
                          <a:cs typeface="Calibri Light" panose="020F0302020204030204" pitchFamily="34" charset="0"/>
                        </a:rPr>
                        <a:t>1 350 309</a:t>
                      </a:r>
                      <a:endParaRPr lang="en-ZA" sz="2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algn="ctr">
                        <a:lnSpc>
                          <a:spcPct val="107000"/>
                        </a:lnSpc>
                        <a:spcBef>
                          <a:spcPts val="300"/>
                        </a:spcBef>
                        <a:spcAft>
                          <a:spcPts val="300"/>
                        </a:spcAft>
                      </a:pPr>
                      <a:r>
                        <a:rPr lang="en-ZA" sz="2000">
                          <a:effectLst/>
                          <a:latin typeface="Calibri Light" panose="020F0302020204030204" pitchFamily="34" charset="0"/>
                          <a:ea typeface="Calibri" panose="020F0502020204030204" pitchFamily="34" charset="0"/>
                          <a:cs typeface="Calibri Light" panose="020F0302020204030204" pitchFamily="34" charset="0"/>
                        </a:rPr>
                        <a:t>1 415 124</a:t>
                      </a:r>
                      <a:endParaRPr lang="en-ZA" sz="2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5"/>
                  </a:ext>
                </a:extLst>
              </a:tr>
              <a:tr h="616800">
                <a:tc>
                  <a:txBody>
                    <a:bodyPr/>
                    <a:lstStyle/>
                    <a:p>
                      <a:pPr algn="just">
                        <a:lnSpc>
                          <a:spcPct val="107000"/>
                        </a:lnSpc>
                        <a:spcBef>
                          <a:spcPts val="300"/>
                        </a:spcBef>
                        <a:spcAft>
                          <a:spcPts val="300"/>
                        </a:spcAft>
                      </a:pPr>
                      <a:r>
                        <a:rPr lang="en-ZA" sz="2000">
                          <a:effectLst/>
                          <a:latin typeface="Calibri Light" panose="020F0302020204030204" pitchFamily="34" charset="0"/>
                          <a:ea typeface="Calibri" panose="020F0502020204030204" pitchFamily="34" charset="0"/>
                          <a:cs typeface="Calibri Light" panose="020F0302020204030204" pitchFamily="34" charset="0"/>
                        </a:rPr>
                        <a:t>Accommodation charges</a:t>
                      </a:r>
                      <a:endParaRPr lang="en-ZA" sz="2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algn="ctr">
                        <a:lnSpc>
                          <a:spcPct val="107000"/>
                        </a:lnSpc>
                        <a:spcBef>
                          <a:spcPts val="300"/>
                        </a:spcBef>
                        <a:spcAft>
                          <a:spcPts val="300"/>
                        </a:spcAft>
                      </a:pPr>
                      <a:r>
                        <a:rPr lang="en-ZA" sz="2000">
                          <a:effectLst/>
                          <a:latin typeface="Calibri Light" panose="020F0302020204030204" pitchFamily="34" charset="0"/>
                          <a:ea typeface="Calibri" panose="020F0502020204030204" pitchFamily="34" charset="0"/>
                          <a:cs typeface="Calibri Light" panose="020F0302020204030204" pitchFamily="34" charset="0"/>
                        </a:rPr>
                        <a:t>598 411</a:t>
                      </a:r>
                      <a:endParaRPr lang="en-ZA" sz="2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algn="ctr">
                        <a:lnSpc>
                          <a:spcPct val="107000"/>
                        </a:lnSpc>
                        <a:spcBef>
                          <a:spcPts val="300"/>
                        </a:spcBef>
                        <a:spcAft>
                          <a:spcPts val="300"/>
                        </a:spcAft>
                      </a:pPr>
                      <a:r>
                        <a:rPr lang="en-ZA" sz="2000">
                          <a:effectLst/>
                          <a:latin typeface="Calibri Light" panose="020F0302020204030204" pitchFamily="34" charset="0"/>
                          <a:ea typeface="Calibri" panose="020F0502020204030204" pitchFamily="34" charset="0"/>
                          <a:cs typeface="Calibri Light" panose="020F0302020204030204" pitchFamily="34" charset="0"/>
                        </a:rPr>
                        <a:t>631 324</a:t>
                      </a:r>
                      <a:endParaRPr lang="en-ZA" sz="2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algn="ctr">
                        <a:lnSpc>
                          <a:spcPct val="107000"/>
                        </a:lnSpc>
                        <a:spcBef>
                          <a:spcPts val="300"/>
                        </a:spcBef>
                        <a:spcAft>
                          <a:spcPts val="300"/>
                        </a:spcAft>
                      </a:pPr>
                      <a:r>
                        <a:rPr lang="en-ZA" sz="2000" dirty="0">
                          <a:effectLst/>
                          <a:latin typeface="Calibri Light" panose="020F0302020204030204" pitchFamily="34" charset="0"/>
                          <a:ea typeface="Calibri" panose="020F0502020204030204" pitchFamily="34" charset="0"/>
                          <a:cs typeface="Calibri Light" panose="020F0302020204030204" pitchFamily="34" charset="0"/>
                        </a:rPr>
                        <a:t>661 628</a:t>
                      </a:r>
                      <a:endParaRPr lang="en-ZA" sz="2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004" name="Google Shape;1004;p74"/>
          <p:cNvSpPr/>
          <p:nvPr/>
        </p:nvSpPr>
        <p:spPr>
          <a:xfrm>
            <a:off x="566589" y="1049787"/>
            <a:ext cx="7272808" cy="400110"/>
          </a:xfrm>
          <a:prstGeom prst="rect">
            <a:avLst/>
          </a:prstGeom>
          <a:noFill/>
          <a:ln>
            <a:noFill/>
          </a:ln>
        </p:spPr>
        <p:txBody>
          <a:bodyPr spcFirstLastPara="1" wrap="square" lIns="91425" tIns="45700" rIns="91425" bIns="45700" anchor="t" anchorCtr="0">
            <a:noAutofit/>
          </a:bodyPr>
          <a:lstStyle/>
          <a:p>
            <a:r>
              <a:rPr lang="en-ZA" sz="2000" b="1" dirty="0">
                <a:latin typeface="Calibri Light" panose="020F0302020204030204" pitchFamily="34" charset="0"/>
                <a:ea typeface="Montserrat"/>
                <a:cs typeface="Calibri Light" panose="020F0302020204030204" pitchFamily="34" charset="0"/>
                <a:sym typeface="Montserrat"/>
              </a:rPr>
              <a:t>Infrastructure projects</a:t>
            </a:r>
            <a:endParaRPr sz="2000" dirty="0">
              <a:latin typeface="Calibri Light" panose="020F0302020204030204" pitchFamily="34" charset="0"/>
              <a:ea typeface="Calibri"/>
              <a:cs typeface="Calibri Light" panose="020F0302020204030204" pitchFamily="34" charset="0"/>
              <a:sym typeface="Calibri"/>
            </a:endParaRPr>
          </a:p>
        </p:txBody>
      </p:sp>
      <p:sp>
        <p:nvSpPr>
          <p:cNvPr id="1005" name="Google Shape;1005;p74"/>
          <p:cNvSpPr/>
          <p:nvPr/>
        </p:nvSpPr>
        <p:spPr>
          <a:xfrm rot="-5400000">
            <a:off x="5543170" y="812418"/>
            <a:ext cx="504000" cy="11590340"/>
          </a:xfrm>
          <a:prstGeom prst="rect">
            <a:avLst/>
          </a:prstGeom>
          <a:gradFill>
            <a:gsLst>
              <a:gs pos="0">
                <a:srgbClr val="F4B081"/>
              </a:gs>
              <a:gs pos="100000">
                <a:srgbClr val="C55A11"/>
              </a:gs>
            </a:gsLst>
            <a:lin ang="0" scaled="0"/>
          </a:gradFill>
          <a:ln>
            <a:noFill/>
          </a:ln>
        </p:spPr>
        <p:txBody>
          <a:bodyPr spcFirstLastPara="1" wrap="square" lIns="91425" tIns="91425" rIns="91425" bIns="91425" anchor="ctr" anchorCtr="0">
            <a:noAutofit/>
          </a:bodyPr>
          <a:lstStyle/>
          <a:p>
            <a:endParaRPr/>
          </a:p>
        </p:txBody>
      </p:sp>
      <p:sp>
        <p:nvSpPr>
          <p:cNvPr id="1006" name="Google Shape;1006;p74"/>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algn="ctr">
              <a:buClr>
                <a:srgbClr val="FFFFFF"/>
              </a:buClr>
              <a:buSzPts val="1800"/>
              <a:buFont typeface="Calibri"/>
              <a:buNone/>
            </a:pPr>
            <a:r>
              <a:rPr lang="en-ZA" sz="1800">
                <a:solidFill>
                  <a:srgbClr val="FFFFFF"/>
                </a:solidFill>
                <a:latin typeface="Calibri"/>
                <a:ea typeface="Calibri"/>
                <a:cs typeface="Calibri"/>
                <a:sym typeface="Calibri"/>
              </a:rPr>
              <a:t>Department of Correctional Services </a:t>
            </a:r>
            <a:r>
              <a:rPr lang="en-ZA" sz="1800">
                <a:solidFill>
                  <a:srgbClr val="FFFFFF"/>
                </a:solidFill>
                <a:latin typeface="Times New Roman"/>
                <a:ea typeface="Times New Roman"/>
                <a:cs typeface="Times New Roman"/>
                <a:sym typeface="Times New Roman"/>
              </a:rPr>
              <a:t>▐ </a:t>
            </a:r>
            <a:r>
              <a:rPr lang="en-ZA" sz="1800">
                <a:solidFill>
                  <a:srgbClr val="FFFFFF"/>
                </a:solidFill>
                <a:latin typeface="Calibri"/>
                <a:ea typeface="Calibri"/>
                <a:cs typeface="Calibri"/>
                <a:sym typeface="Calibri"/>
              </a:rPr>
              <a:t>2020-21 Revised Annual Performance Plan</a:t>
            </a:r>
            <a:endParaRPr/>
          </a:p>
        </p:txBody>
      </p:sp>
      <p:sp>
        <p:nvSpPr>
          <p:cNvPr id="1007" name="Google Shape;1007;p74"/>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66</a:t>
            </a:fld>
            <a:endParaRPr sz="1500" b="1"/>
          </a:p>
        </p:txBody>
      </p:sp>
    </p:spTree>
    <p:extLst>
      <p:ext uri="{BB962C8B-B14F-4D97-AF65-F5344CB8AC3E}">
        <p14:creationId xmlns:p14="http://schemas.microsoft.com/office/powerpoint/2010/main" val="14266634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75"/>
          <p:cNvSpPr/>
          <p:nvPr/>
        </p:nvSpPr>
        <p:spPr>
          <a:xfrm rot="-5400000">
            <a:off x="5328629" y="-5346654"/>
            <a:ext cx="921297" cy="11590339"/>
          </a:xfrm>
          <a:prstGeom prst="rect">
            <a:avLst/>
          </a:prstGeom>
          <a:gradFill>
            <a:gsLst>
              <a:gs pos="0">
                <a:srgbClr val="FBE4D4"/>
              </a:gs>
              <a:gs pos="12000">
                <a:srgbClr val="F7CAAC"/>
              </a:gs>
              <a:gs pos="30000">
                <a:srgbClr val="F4B081"/>
              </a:gs>
              <a:gs pos="45000">
                <a:srgbClr val="F7CAAC"/>
              </a:gs>
              <a:gs pos="77000">
                <a:srgbClr val="F4B081"/>
              </a:gs>
              <a:gs pos="100000">
                <a:srgbClr val="FBE4D4"/>
              </a:gs>
            </a:gsLst>
            <a:lin ang="0" scaled="0"/>
          </a:gradFill>
          <a:ln>
            <a:noFill/>
          </a:ln>
        </p:spPr>
        <p:txBody>
          <a:bodyPr spcFirstLastPara="1" wrap="square" lIns="91425" tIns="91425" rIns="91425" bIns="91425" anchor="ctr" anchorCtr="0">
            <a:noAutofit/>
          </a:bodyPr>
          <a:lstStyle/>
          <a:p>
            <a:endParaRPr/>
          </a:p>
        </p:txBody>
      </p:sp>
      <p:sp>
        <p:nvSpPr>
          <p:cNvPr id="1013" name="Google Shape;1013;p75"/>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algn="ctr">
              <a:buSzPts val="1800"/>
              <a:buFont typeface="Calibri"/>
              <a:buNone/>
            </a:pPr>
            <a:endParaRPr sz="1800">
              <a:latin typeface="Calibri"/>
              <a:ea typeface="Calibri"/>
              <a:cs typeface="Calibri"/>
              <a:sym typeface="Calibri"/>
            </a:endParaRPr>
          </a:p>
        </p:txBody>
      </p:sp>
      <p:sp>
        <p:nvSpPr>
          <p:cNvPr id="1014" name="Google Shape;1014;p75"/>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fld id="{00000000-1234-1234-1234-123412341234}" type="slidenum">
              <a:rPr lang="en-ZA" sz="1500">
                <a:solidFill>
                  <a:srgbClr val="888888"/>
                </a:solidFill>
                <a:latin typeface="Calibri"/>
                <a:ea typeface="Calibri"/>
                <a:cs typeface="Calibri"/>
                <a:sym typeface="Calibri"/>
              </a:rPr>
              <a:pPr/>
              <a:t>67</a:t>
            </a:fld>
            <a:endParaRPr sz="1500">
              <a:solidFill>
                <a:srgbClr val="888888"/>
              </a:solidFill>
              <a:latin typeface="Calibri"/>
              <a:ea typeface="Calibri"/>
              <a:cs typeface="Calibri"/>
              <a:sym typeface="Calibri"/>
            </a:endParaRPr>
          </a:p>
        </p:txBody>
      </p:sp>
      <p:sp>
        <p:nvSpPr>
          <p:cNvPr id="1015" name="Google Shape;1015;p75"/>
          <p:cNvSpPr txBox="1">
            <a:spLocks noGrp="1"/>
          </p:cNvSpPr>
          <p:nvPr>
            <p:ph type="title"/>
          </p:nvPr>
        </p:nvSpPr>
        <p:spPr>
          <a:xfrm>
            <a:off x="353229" y="186058"/>
            <a:ext cx="10665491" cy="5757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Calibri"/>
              <a:buNone/>
            </a:pPr>
            <a:r>
              <a:rPr lang="en-ZA">
                <a:solidFill>
                  <a:srgbClr val="000000"/>
                </a:solidFill>
              </a:rPr>
              <a:t>PART D OF THE ANNUAL PERFORMANCE PLAN</a:t>
            </a:r>
            <a:endParaRPr>
              <a:solidFill>
                <a:srgbClr val="000000"/>
              </a:solidFill>
            </a:endParaRPr>
          </a:p>
        </p:txBody>
      </p:sp>
      <p:sp>
        <p:nvSpPr>
          <p:cNvPr id="1016" name="Google Shape;1016;p75"/>
          <p:cNvSpPr txBox="1"/>
          <p:nvPr/>
        </p:nvSpPr>
        <p:spPr>
          <a:xfrm>
            <a:off x="106537" y="1629594"/>
            <a:ext cx="11377264" cy="4216152"/>
          </a:xfrm>
          <a:prstGeom prst="rect">
            <a:avLst/>
          </a:prstGeom>
          <a:noFill/>
          <a:ln>
            <a:noFill/>
          </a:ln>
        </p:spPr>
        <p:txBody>
          <a:bodyPr spcFirstLastPara="1" wrap="square" lIns="91425" tIns="45700" rIns="91425" bIns="45700" anchor="t" anchorCtr="0">
            <a:noAutofit/>
          </a:bodyPr>
          <a:lstStyle/>
          <a:p>
            <a:pPr>
              <a:buSzPts val="2000"/>
            </a:pPr>
            <a:endParaRPr sz="2000">
              <a:latin typeface="Calibri"/>
              <a:ea typeface="Calibri"/>
              <a:cs typeface="Calibri"/>
              <a:sym typeface="Calibri"/>
            </a:endParaRPr>
          </a:p>
          <a:p>
            <a:pPr>
              <a:buSzPts val="2000"/>
            </a:pPr>
            <a:endParaRPr sz="2000">
              <a:latin typeface="Calibri"/>
              <a:ea typeface="Calibri"/>
              <a:cs typeface="Calibri"/>
              <a:sym typeface="Calibri"/>
            </a:endParaRPr>
          </a:p>
          <a:p>
            <a:pPr>
              <a:buSzPts val="2000"/>
            </a:pPr>
            <a:endParaRPr sz="2000">
              <a:latin typeface="Calibri"/>
              <a:ea typeface="Calibri"/>
              <a:cs typeface="Calibri"/>
              <a:sym typeface="Calibri"/>
            </a:endParaRPr>
          </a:p>
          <a:p>
            <a:pPr algn="just">
              <a:lnSpc>
                <a:spcPct val="115000"/>
              </a:lnSpc>
              <a:buSzPts val="2000"/>
            </a:pPr>
            <a:endParaRPr sz="2000" b="1">
              <a:latin typeface="Calibri"/>
              <a:ea typeface="Calibri"/>
              <a:cs typeface="Calibri"/>
              <a:sym typeface="Calibri"/>
            </a:endParaRPr>
          </a:p>
          <a:p>
            <a:pPr marL="342897" indent="-215897">
              <a:spcBef>
                <a:spcPts val="400"/>
              </a:spcBef>
              <a:buSzPts val="2000"/>
            </a:pPr>
            <a:endParaRPr sz="2000">
              <a:latin typeface="Calibri"/>
              <a:ea typeface="Calibri"/>
              <a:cs typeface="Calibri"/>
              <a:sym typeface="Calibri"/>
            </a:endParaRPr>
          </a:p>
        </p:txBody>
      </p:sp>
      <p:graphicFrame>
        <p:nvGraphicFramePr>
          <p:cNvPr id="1017" name="Google Shape;1017;p75"/>
          <p:cNvGraphicFramePr/>
          <p:nvPr/>
        </p:nvGraphicFramePr>
        <p:xfrm>
          <a:off x="566590" y="1878167"/>
          <a:ext cx="10513200" cy="2703725"/>
        </p:xfrm>
        <a:graphic>
          <a:graphicData uri="http://schemas.openxmlformats.org/drawingml/2006/table">
            <a:tbl>
              <a:tblPr>
                <a:noFill/>
                <a:tableStyleId>{8E919301-2E72-4D5A-B58F-DB89C8E7FD26}</a:tableStyleId>
              </a:tblPr>
              <a:tblGrid>
                <a:gridCol w="2102500">
                  <a:extLst>
                    <a:ext uri="{9D8B030D-6E8A-4147-A177-3AD203B41FA5}">
                      <a16:colId xmlns:a16="http://schemas.microsoft.com/office/drawing/2014/main" val="20000"/>
                    </a:ext>
                  </a:extLst>
                </a:gridCol>
                <a:gridCol w="2102500">
                  <a:extLst>
                    <a:ext uri="{9D8B030D-6E8A-4147-A177-3AD203B41FA5}">
                      <a16:colId xmlns:a16="http://schemas.microsoft.com/office/drawing/2014/main" val="20001"/>
                    </a:ext>
                  </a:extLst>
                </a:gridCol>
                <a:gridCol w="2102500">
                  <a:extLst>
                    <a:ext uri="{9D8B030D-6E8A-4147-A177-3AD203B41FA5}">
                      <a16:colId xmlns:a16="http://schemas.microsoft.com/office/drawing/2014/main" val="20002"/>
                    </a:ext>
                  </a:extLst>
                </a:gridCol>
                <a:gridCol w="2102500">
                  <a:extLst>
                    <a:ext uri="{9D8B030D-6E8A-4147-A177-3AD203B41FA5}">
                      <a16:colId xmlns:a16="http://schemas.microsoft.com/office/drawing/2014/main" val="20003"/>
                    </a:ext>
                  </a:extLst>
                </a:gridCol>
                <a:gridCol w="2103200">
                  <a:extLst>
                    <a:ext uri="{9D8B030D-6E8A-4147-A177-3AD203B41FA5}">
                      <a16:colId xmlns:a16="http://schemas.microsoft.com/office/drawing/2014/main" val="20004"/>
                    </a:ext>
                  </a:extLst>
                </a:gridCol>
              </a:tblGrid>
              <a:tr h="676075">
                <a:tc>
                  <a:txBody>
                    <a:bodyPr/>
                    <a:lstStyle/>
                    <a:p>
                      <a:pPr marL="0" marR="0" lvl="0" indent="0" algn="ctr" rtl="0">
                        <a:lnSpc>
                          <a:spcPct val="115000"/>
                        </a:lnSpc>
                        <a:spcBef>
                          <a:spcPts val="0"/>
                        </a:spcBef>
                        <a:spcAft>
                          <a:spcPts val="0"/>
                        </a:spcAft>
                        <a:buNone/>
                      </a:pPr>
                      <a:r>
                        <a:rPr lang="en-ZA" sz="1600" b="1">
                          <a:solidFill>
                            <a:schemeClr val="dk1"/>
                          </a:solidFill>
                          <a:latin typeface="Arial"/>
                          <a:ea typeface="Arial"/>
                          <a:cs typeface="Arial"/>
                          <a:sym typeface="Arial"/>
                        </a:rPr>
                        <a:t>PPP</a:t>
                      </a:r>
                      <a:endParaRPr sz="1600">
                        <a:solidFill>
                          <a:schemeClr val="dk1"/>
                        </a:solidFill>
                        <a:latin typeface="Calibri"/>
                        <a:ea typeface="Calibri"/>
                        <a:cs typeface="Calibri"/>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600" b="1">
                          <a:solidFill>
                            <a:schemeClr val="dk1"/>
                          </a:solidFill>
                          <a:latin typeface="Arial"/>
                          <a:ea typeface="Arial"/>
                          <a:cs typeface="Arial"/>
                          <a:sym typeface="Arial"/>
                        </a:rPr>
                        <a:t>Purpose</a:t>
                      </a:r>
                      <a:endParaRPr sz="1600">
                        <a:solidFill>
                          <a:schemeClr val="dk1"/>
                        </a:solidFill>
                        <a:latin typeface="Calibri"/>
                        <a:ea typeface="Calibri"/>
                        <a:cs typeface="Calibri"/>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600" b="1">
                          <a:solidFill>
                            <a:schemeClr val="dk1"/>
                          </a:solidFill>
                          <a:latin typeface="Arial"/>
                          <a:ea typeface="Arial"/>
                          <a:cs typeface="Arial"/>
                          <a:sym typeface="Arial"/>
                        </a:rPr>
                        <a:t>Outputs</a:t>
                      </a:r>
                      <a:endParaRPr sz="1600">
                        <a:solidFill>
                          <a:schemeClr val="dk1"/>
                        </a:solidFill>
                        <a:latin typeface="Calibri"/>
                        <a:ea typeface="Calibri"/>
                        <a:cs typeface="Calibri"/>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600" b="1">
                          <a:solidFill>
                            <a:schemeClr val="dk1"/>
                          </a:solidFill>
                          <a:latin typeface="Arial"/>
                          <a:ea typeface="Arial"/>
                          <a:cs typeface="Arial"/>
                          <a:sym typeface="Arial"/>
                        </a:rPr>
                        <a:t>Current value of agreement</a:t>
                      </a:r>
                      <a:endParaRPr sz="1600">
                        <a:solidFill>
                          <a:schemeClr val="dk1"/>
                        </a:solidFill>
                        <a:latin typeface="Calibri"/>
                        <a:ea typeface="Calibri"/>
                        <a:cs typeface="Calibri"/>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tc>
                  <a:txBody>
                    <a:bodyPr/>
                    <a:lstStyle/>
                    <a:p>
                      <a:pPr marL="0" marR="0" lvl="0" indent="0" algn="ctr" rtl="0">
                        <a:lnSpc>
                          <a:spcPct val="115000"/>
                        </a:lnSpc>
                        <a:spcBef>
                          <a:spcPts val="0"/>
                        </a:spcBef>
                        <a:spcAft>
                          <a:spcPts val="0"/>
                        </a:spcAft>
                        <a:buNone/>
                      </a:pPr>
                      <a:r>
                        <a:rPr lang="en-ZA" sz="1600" b="1">
                          <a:solidFill>
                            <a:schemeClr val="dk1"/>
                          </a:solidFill>
                          <a:latin typeface="Arial"/>
                          <a:ea typeface="Arial"/>
                          <a:cs typeface="Arial"/>
                          <a:sym typeface="Arial"/>
                        </a:rPr>
                        <a:t>End date of agreement</a:t>
                      </a:r>
                      <a:endParaRPr sz="1600">
                        <a:solidFill>
                          <a:schemeClr val="dk1"/>
                        </a:solidFill>
                        <a:latin typeface="Calibri"/>
                        <a:ea typeface="Calibri"/>
                        <a:cs typeface="Calibri"/>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1114950">
                <a:tc>
                  <a:txBody>
                    <a:bodyPr/>
                    <a:lstStyle/>
                    <a:p>
                      <a:pPr marL="0" marR="0" lvl="0" indent="0" algn="l" rtl="0">
                        <a:lnSpc>
                          <a:spcPct val="115000"/>
                        </a:lnSpc>
                        <a:spcBef>
                          <a:spcPts val="0"/>
                        </a:spcBef>
                        <a:spcAft>
                          <a:spcPts val="0"/>
                        </a:spcAft>
                        <a:buNone/>
                      </a:pPr>
                      <a:r>
                        <a:rPr lang="en-ZA" sz="1600" dirty="0" err="1">
                          <a:latin typeface="Calibri Light" panose="020F0302020204030204" pitchFamily="34" charset="0"/>
                          <a:ea typeface="Arial"/>
                          <a:cs typeface="Calibri Light" panose="020F0302020204030204" pitchFamily="34" charset="0"/>
                          <a:sym typeface="Arial"/>
                        </a:rPr>
                        <a:t>Mangaung</a:t>
                      </a:r>
                      <a:r>
                        <a:rPr lang="en-ZA" sz="1600" dirty="0">
                          <a:latin typeface="Calibri Light" panose="020F0302020204030204" pitchFamily="34" charset="0"/>
                          <a:ea typeface="Arial"/>
                          <a:cs typeface="Calibri Light" panose="020F0302020204030204" pitchFamily="34" charset="0"/>
                          <a:sym typeface="Arial"/>
                        </a:rPr>
                        <a:t> Correctional Centre</a:t>
                      </a:r>
                      <a:endParaRPr sz="1600" dirty="0">
                        <a:latin typeface="Calibri Light" panose="020F0302020204030204" pitchFamily="34" charset="0"/>
                        <a:ea typeface="Calibri"/>
                        <a:cs typeface="Calibri Light" panose="020F0302020204030204" pitchFamily="34" charset="0"/>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600" dirty="0">
                          <a:latin typeface="Calibri Light" panose="020F0302020204030204" pitchFamily="34" charset="0"/>
                          <a:ea typeface="Arial"/>
                          <a:cs typeface="Calibri Light" panose="020F0302020204030204" pitchFamily="34" charset="0"/>
                          <a:sym typeface="Arial"/>
                        </a:rPr>
                        <a:t>To provide additional accommodation for inmates</a:t>
                      </a:r>
                      <a:endParaRPr sz="1600" dirty="0">
                        <a:latin typeface="Calibri Light" panose="020F0302020204030204" pitchFamily="34" charset="0"/>
                        <a:ea typeface="Calibri"/>
                        <a:cs typeface="Calibri Light" panose="020F0302020204030204" pitchFamily="34" charset="0"/>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600" dirty="0">
                          <a:latin typeface="Calibri Light" panose="020F0302020204030204" pitchFamily="34" charset="0"/>
                          <a:ea typeface="Arial"/>
                          <a:cs typeface="Calibri Light" panose="020F0302020204030204" pitchFamily="34" charset="0"/>
                          <a:sym typeface="Arial"/>
                        </a:rPr>
                        <a:t>Correctional centres</a:t>
                      </a:r>
                      <a:endParaRPr sz="1600" dirty="0">
                        <a:latin typeface="Calibri Light" panose="020F0302020204030204" pitchFamily="34" charset="0"/>
                        <a:ea typeface="Calibri"/>
                        <a:cs typeface="Calibri Light" panose="020F0302020204030204" pitchFamily="34" charset="0"/>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600" dirty="0">
                          <a:latin typeface="Calibri Light" panose="020F0302020204030204" pitchFamily="34" charset="0"/>
                          <a:ea typeface="Arial"/>
                          <a:cs typeface="Calibri Light" panose="020F0302020204030204" pitchFamily="34" charset="0"/>
                          <a:sym typeface="Arial"/>
                        </a:rPr>
                        <a:t>Estimated </a:t>
                      </a:r>
                      <a:endParaRPr sz="1600" dirty="0">
                        <a:latin typeface="Calibri Light" panose="020F0302020204030204" pitchFamily="34" charset="0"/>
                        <a:ea typeface="Calibri"/>
                        <a:cs typeface="Calibri Light" panose="020F0302020204030204" pitchFamily="34" charset="0"/>
                        <a:sym typeface="Calibri"/>
                      </a:endParaRPr>
                    </a:p>
                    <a:p>
                      <a:pPr marL="0" marR="0" lvl="0" indent="0" algn="l" rtl="0">
                        <a:lnSpc>
                          <a:spcPct val="115000"/>
                        </a:lnSpc>
                        <a:spcBef>
                          <a:spcPts val="0"/>
                        </a:spcBef>
                        <a:spcAft>
                          <a:spcPts val="0"/>
                        </a:spcAft>
                        <a:buNone/>
                      </a:pPr>
                      <a:r>
                        <a:rPr lang="en-ZA" sz="1600" dirty="0">
                          <a:latin typeface="Calibri Light" panose="020F0302020204030204" pitchFamily="34" charset="0"/>
                          <a:ea typeface="Arial"/>
                          <a:cs typeface="Calibri Light" panose="020F0302020204030204" pitchFamily="34" charset="0"/>
                          <a:sym typeface="Arial"/>
                        </a:rPr>
                        <a:t>R10 157 55 231</a:t>
                      </a:r>
                      <a:endParaRPr sz="1600" dirty="0">
                        <a:latin typeface="Calibri Light" panose="020F0302020204030204" pitchFamily="34" charset="0"/>
                        <a:ea typeface="Calibri"/>
                        <a:cs typeface="Calibri Light" panose="020F0302020204030204" pitchFamily="34" charset="0"/>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600">
                          <a:latin typeface="Calibri Light" panose="020F0302020204030204" pitchFamily="34" charset="0"/>
                          <a:ea typeface="Arial"/>
                          <a:cs typeface="Calibri Light" panose="020F0302020204030204" pitchFamily="34" charset="0"/>
                          <a:sym typeface="Arial"/>
                        </a:rPr>
                        <a:t>30 June 2026</a:t>
                      </a:r>
                      <a:endParaRPr sz="1600">
                        <a:latin typeface="Calibri Light" panose="020F0302020204030204" pitchFamily="34" charset="0"/>
                        <a:ea typeface="Calibri"/>
                        <a:cs typeface="Calibri Light" panose="020F0302020204030204" pitchFamily="34" charset="0"/>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1"/>
                  </a:ext>
                </a:extLst>
              </a:tr>
              <a:tr h="912700">
                <a:tc>
                  <a:txBody>
                    <a:bodyPr/>
                    <a:lstStyle/>
                    <a:p>
                      <a:pPr marL="0" marR="0" lvl="0" indent="0" algn="l" rtl="0">
                        <a:lnSpc>
                          <a:spcPct val="115000"/>
                        </a:lnSpc>
                        <a:spcBef>
                          <a:spcPts val="0"/>
                        </a:spcBef>
                        <a:spcAft>
                          <a:spcPts val="0"/>
                        </a:spcAft>
                        <a:buNone/>
                      </a:pPr>
                      <a:r>
                        <a:rPr lang="en-ZA" sz="1600">
                          <a:latin typeface="Calibri Light" panose="020F0302020204030204" pitchFamily="34" charset="0"/>
                          <a:ea typeface="Arial"/>
                          <a:cs typeface="Calibri Light" panose="020F0302020204030204" pitchFamily="34" charset="0"/>
                          <a:sym typeface="Arial"/>
                        </a:rPr>
                        <a:t>Kutama-Sinthumule Correctional Centre</a:t>
                      </a:r>
                      <a:endParaRPr sz="1600">
                        <a:latin typeface="Calibri Light" panose="020F0302020204030204" pitchFamily="34" charset="0"/>
                        <a:ea typeface="Calibri"/>
                        <a:cs typeface="Calibri Light" panose="020F0302020204030204" pitchFamily="34" charset="0"/>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600">
                          <a:latin typeface="Calibri Light" panose="020F0302020204030204" pitchFamily="34" charset="0"/>
                          <a:ea typeface="Arial"/>
                          <a:cs typeface="Calibri Light" panose="020F0302020204030204" pitchFamily="34" charset="0"/>
                          <a:sym typeface="Arial"/>
                        </a:rPr>
                        <a:t>To provide additional accommodation for inmates</a:t>
                      </a:r>
                      <a:endParaRPr sz="1600">
                        <a:latin typeface="Calibri Light" panose="020F0302020204030204" pitchFamily="34" charset="0"/>
                        <a:ea typeface="Calibri"/>
                        <a:cs typeface="Calibri Light" panose="020F0302020204030204" pitchFamily="34" charset="0"/>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600" dirty="0">
                          <a:latin typeface="Calibri Light" panose="020F0302020204030204" pitchFamily="34" charset="0"/>
                          <a:ea typeface="Arial"/>
                          <a:cs typeface="Calibri Light" panose="020F0302020204030204" pitchFamily="34" charset="0"/>
                          <a:sym typeface="Arial"/>
                        </a:rPr>
                        <a:t>Correctional centres</a:t>
                      </a:r>
                      <a:endParaRPr sz="1600" dirty="0">
                        <a:latin typeface="Calibri Light" panose="020F0302020204030204" pitchFamily="34" charset="0"/>
                        <a:ea typeface="Calibri"/>
                        <a:cs typeface="Calibri Light" panose="020F0302020204030204" pitchFamily="34" charset="0"/>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600" dirty="0">
                          <a:latin typeface="Calibri Light" panose="020F0302020204030204" pitchFamily="34" charset="0"/>
                          <a:ea typeface="Arial"/>
                          <a:cs typeface="Calibri Light" panose="020F0302020204030204" pitchFamily="34" charset="0"/>
                          <a:sym typeface="Arial"/>
                        </a:rPr>
                        <a:t>Estimated R11 066 250 778</a:t>
                      </a:r>
                      <a:endParaRPr sz="1600" dirty="0">
                        <a:latin typeface="Calibri Light" panose="020F0302020204030204" pitchFamily="34" charset="0"/>
                        <a:ea typeface="Calibri"/>
                        <a:cs typeface="Calibri Light" panose="020F0302020204030204" pitchFamily="34" charset="0"/>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ZA" sz="1600" dirty="0">
                          <a:latin typeface="Calibri Light" panose="020F0302020204030204" pitchFamily="34" charset="0"/>
                          <a:ea typeface="Arial"/>
                          <a:cs typeface="Calibri Light" panose="020F0302020204030204" pitchFamily="34" charset="0"/>
                          <a:sym typeface="Arial"/>
                        </a:rPr>
                        <a:t>15 February 2027</a:t>
                      </a:r>
                      <a:endParaRPr sz="1600" dirty="0">
                        <a:latin typeface="Calibri Light" panose="020F0302020204030204" pitchFamily="34" charset="0"/>
                        <a:ea typeface="Calibri"/>
                        <a:cs typeface="Calibri Light" panose="020F0302020204030204" pitchFamily="34" charset="0"/>
                        <a:sym typeface="Calibri"/>
                      </a:endParaRPr>
                    </a:p>
                  </a:txBody>
                  <a:tcPr marL="68575" marR="68575" marT="0" marB="0">
                    <a:lnL w="9525" cap="flat" cmpd="sng">
                      <a:solidFill>
                        <a:srgbClr val="385623"/>
                      </a:solidFill>
                      <a:prstDash val="solid"/>
                      <a:round/>
                      <a:headEnd type="none" w="sm" len="sm"/>
                      <a:tailEnd type="none" w="sm" len="sm"/>
                    </a:lnL>
                    <a:lnR w="9525" cap="flat" cmpd="sng">
                      <a:solidFill>
                        <a:srgbClr val="385623"/>
                      </a:solidFill>
                      <a:prstDash val="solid"/>
                      <a:round/>
                      <a:headEnd type="none" w="sm" len="sm"/>
                      <a:tailEnd type="none" w="sm" len="sm"/>
                    </a:lnR>
                    <a:lnT w="9525" cap="flat" cmpd="sng">
                      <a:solidFill>
                        <a:srgbClr val="385623"/>
                      </a:solidFill>
                      <a:prstDash val="solid"/>
                      <a:round/>
                      <a:headEnd type="none" w="sm" len="sm"/>
                      <a:tailEnd type="none" w="sm" len="sm"/>
                    </a:lnT>
                    <a:lnB w="9525" cap="flat" cmpd="sng">
                      <a:solidFill>
                        <a:srgbClr val="385623"/>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018" name="Google Shape;1018;p75"/>
          <p:cNvSpPr/>
          <p:nvPr/>
        </p:nvSpPr>
        <p:spPr>
          <a:xfrm>
            <a:off x="566589" y="1049787"/>
            <a:ext cx="7272808" cy="400110"/>
          </a:xfrm>
          <a:prstGeom prst="rect">
            <a:avLst/>
          </a:prstGeom>
          <a:noFill/>
          <a:ln>
            <a:noFill/>
          </a:ln>
        </p:spPr>
        <p:txBody>
          <a:bodyPr spcFirstLastPara="1" wrap="square" lIns="91425" tIns="45700" rIns="91425" bIns="45700" anchor="t" anchorCtr="0">
            <a:noAutofit/>
          </a:bodyPr>
          <a:lstStyle/>
          <a:p>
            <a:r>
              <a:rPr lang="en-ZA" sz="2000" b="1" dirty="0">
                <a:latin typeface="Calibri Light" panose="020F0302020204030204" pitchFamily="34" charset="0"/>
                <a:ea typeface="Montserrat"/>
                <a:cs typeface="Calibri Light" panose="020F0302020204030204" pitchFamily="34" charset="0"/>
                <a:sym typeface="Montserrat"/>
              </a:rPr>
              <a:t>Public-Private Partnerships</a:t>
            </a:r>
            <a:endParaRPr dirty="0">
              <a:latin typeface="Calibri Light" panose="020F0302020204030204" pitchFamily="34" charset="0"/>
              <a:cs typeface="Calibri Light" panose="020F0302020204030204" pitchFamily="34" charset="0"/>
            </a:endParaRPr>
          </a:p>
        </p:txBody>
      </p:sp>
      <p:sp>
        <p:nvSpPr>
          <p:cNvPr id="1019" name="Google Shape;1019;p75"/>
          <p:cNvSpPr/>
          <p:nvPr/>
        </p:nvSpPr>
        <p:spPr>
          <a:xfrm rot="-5400000">
            <a:off x="5543170" y="812418"/>
            <a:ext cx="504000" cy="11590340"/>
          </a:xfrm>
          <a:prstGeom prst="rect">
            <a:avLst/>
          </a:prstGeom>
          <a:gradFill>
            <a:gsLst>
              <a:gs pos="0">
                <a:srgbClr val="F4B081"/>
              </a:gs>
              <a:gs pos="100000">
                <a:srgbClr val="C55A11"/>
              </a:gs>
            </a:gsLst>
            <a:lin ang="0" scaled="0"/>
          </a:gradFill>
          <a:ln>
            <a:noFill/>
          </a:ln>
        </p:spPr>
        <p:txBody>
          <a:bodyPr spcFirstLastPara="1" wrap="square" lIns="91425" tIns="91425" rIns="91425" bIns="91425" anchor="ctr" anchorCtr="0">
            <a:noAutofit/>
          </a:bodyPr>
          <a:lstStyle/>
          <a:p>
            <a:endParaRPr/>
          </a:p>
        </p:txBody>
      </p:sp>
      <p:sp>
        <p:nvSpPr>
          <p:cNvPr id="1020" name="Google Shape;1020;p75"/>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algn="ctr">
              <a:buClr>
                <a:srgbClr val="FFFFFF"/>
              </a:buClr>
              <a:buSzPts val="1800"/>
              <a:buFont typeface="Calibri"/>
              <a:buNone/>
            </a:pPr>
            <a:r>
              <a:rPr lang="en-ZA" sz="1800">
                <a:solidFill>
                  <a:srgbClr val="FFFFFF"/>
                </a:solidFill>
                <a:latin typeface="Calibri"/>
                <a:ea typeface="Calibri"/>
                <a:cs typeface="Calibri"/>
                <a:sym typeface="Calibri"/>
              </a:rPr>
              <a:t>Department of Correctional Services </a:t>
            </a:r>
            <a:r>
              <a:rPr lang="en-ZA" sz="1800">
                <a:solidFill>
                  <a:srgbClr val="FFFFFF"/>
                </a:solidFill>
                <a:latin typeface="Times New Roman"/>
                <a:ea typeface="Times New Roman"/>
                <a:cs typeface="Times New Roman"/>
                <a:sym typeface="Times New Roman"/>
              </a:rPr>
              <a:t>▐ </a:t>
            </a:r>
            <a:r>
              <a:rPr lang="en-ZA" sz="1800">
                <a:solidFill>
                  <a:srgbClr val="FFFFFF"/>
                </a:solidFill>
                <a:latin typeface="Calibri"/>
                <a:ea typeface="Calibri"/>
                <a:cs typeface="Calibri"/>
                <a:sym typeface="Calibri"/>
              </a:rPr>
              <a:t>2020-21 Revised Annual Performance Plan</a:t>
            </a:r>
            <a:endParaRPr/>
          </a:p>
        </p:txBody>
      </p:sp>
      <p:sp>
        <p:nvSpPr>
          <p:cNvPr id="1021" name="Google Shape;1021;p75"/>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fld id="{00000000-1234-1234-1234-123412341234}" type="slidenum">
              <a:rPr lang="en-ZA" sz="1500" b="1"/>
              <a:pPr/>
              <a:t>67</a:t>
            </a:fld>
            <a:endParaRPr sz="1500" b="1"/>
          </a:p>
        </p:txBody>
      </p:sp>
    </p:spTree>
    <p:extLst>
      <p:ext uri="{BB962C8B-B14F-4D97-AF65-F5344CB8AC3E}">
        <p14:creationId xmlns:p14="http://schemas.microsoft.com/office/powerpoint/2010/main" val="5286557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50000">
              <a:schemeClr val="accent2">
                <a:lumMod val="20000"/>
                <a:lumOff val="80000"/>
              </a:schemeClr>
            </a:gs>
            <a:gs pos="100000">
              <a:srgbClr val="FEFAF8"/>
            </a:gs>
          </a:gsLst>
          <a:lin ang="189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135563" y="1035271"/>
            <a:ext cx="10054053" cy="1446550"/>
          </a:xfrm>
          <a:prstGeom prst="rect">
            <a:avLst/>
          </a:prstGeom>
        </p:spPr>
        <p:txBody>
          <a:bodyPr wrap="square">
            <a:spAutoFit/>
          </a:bodyPr>
          <a:lstStyle/>
          <a:p>
            <a:pPr fontAlgn="base">
              <a:spcBef>
                <a:spcPts val="600"/>
              </a:spcBef>
              <a:spcAft>
                <a:spcPct val="0"/>
              </a:spcAft>
              <a:buClrTx/>
              <a:buFontTx/>
              <a:buNone/>
              <a:defRPr/>
            </a:pPr>
            <a:r>
              <a:rPr lang="en-ZA" sz="4400" b="1" kern="1200" dirty="0">
                <a:solidFill>
                  <a:prstClr val="black"/>
                </a:solidFill>
                <a:latin typeface="Calibri Light"/>
              </a:rPr>
              <a:t>Overview of the 2020/21 Adjusted Budget and MTEF Estimates</a:t>
            </a:r>
          </a:p>
        </p:txBody>
      </p:sp>
      <p:grpSp>
        <p:nvGrpSpPr>
          <p:cNvPr id="54" name="Group 53"/>
          <p:cNvGrpSpPr/>
          <p:nvPr/>
        </p:nvGrpSpPr>
        <p:grpSpPr>
          <a:xfrm>
            <a:off x="502029" y="1169182"/>
            <a:ext cx="633535" cy="450894"/>
            <a:chOff x="3106255" y="-20039"/>
            <a:chExt cx="633535" cy="450894"/>
          </a:xfrm>
          <a:gradFill flip="none" rotWithShape="1">
            <a:gsLst>
              <a:gs pos="0">
                <a:schemeClr val="accent2">
                  <a:lumMod val="75000"/>
                </a:schemeClr>
              </a:gs>
              <a:gs pos="50000">
                <a:schemeClr val="accent2">
                  <a:lumMod val="60000"/>
                  <a:lumOff val="40000"/>
                </a:schemeClr>
              </a:gs>
              <a:gs pos="100000">
                <a:schemeClr val="accent2">
                  <a:lumMod val="20000"/>
                  <a:lumOff val="80000"/>
                </a:schemeClr>
              </a:gs>
            </a:gsLst>
            <a:lin ang="0" scaled="1"/>
            <a:tileRect/>
          </a:gradFill>
        </p:grpSpPr>
        <p:grpSp>
          <p:nvGrpSpPr>
            <p:cNvPr id="55" name="Group 54"/>
            <p:cNvGrpSpPr/>
            <p:nvPr/>
          </p:nvGrpSpPr>
          <p:grpSpPr>
            <a:xfrm>
              <a:off x="3106255" y="-20039"/>
              <a:ext cx="633535" cy="450894"/>
              <a:chOff x="3042062" y="350728"/>
              <a:chExt cx="633536" cy="450894"/>
            </a:xfrm>
            <a:grpFill/>
          </p:grpSpPr>
          <p:sp>
            <p:nvSpPr>
              <p:cNvPr id="57" name="Flowchart: Off-page Connector 56">
                <a:extLst>
                  <a:ext uri="{FF2B5EF4-FFF2-40B4-BE49-F238E27FC236}">
                    <a16:creationId xmlns:a16="http://schemas.microsoft.com/office/drawing/2014/main" id="{9426A5CC-212C-4F45-8A51-60DEBDE63CA9}"/>
                  </a:ext>
                </a:extLst>
              </p:cNvPr>
              <p:cNvSpPr/>
              <p:nvPr/>
            </p:nvSpPr>
            <p:spPr>
              <a:xfrm rot="16200000">
                <a:off x="3235706" y="361730"/>
                <a:ext cx="396164" cy="483620"/>
              </a:xfrm>
              <a:prstGeom prst="flowChartOffpageConnector">
                <a:avLst/>
              </a:prstGeom>
              <a:grpFill/>
              <a:ln>
                <a:noFill/>
              </a:ln>
            </p:spPr>
            <p:txBody>
              <a:bodyPr vert="horz" wrap="square" lIns="91440" tIns="45720" rIns="91440" bIns="45720" numCol="1" anchor="t" anchorCtr="0" compatLnSpc="1">
                <a:prstTxWarp prst="textNoShape">
                  <a:avLst/>
                </a:prstTxWarp>
              </a:bodyPr>
              <a:lstStyle/>
              <a:p>
                <a:pPr defTabSz="914266">
                  <a:buClrTx/>
                  <a:buFontTx/>
                  <a:buNone/>
                </a:pPr>
                <a:endParaRPr lang="en-US" sz="1800" kern="1200" dirty="0">
                  <a:solidFill>
                    <a:prstClr val="black"/>
                  </a:solidFill>
                  <a:latin typeface="Calibri" panose="020F0502020204030204"/>
                </a:endParaRPr>
              </a:p>
            </p:txBody>
          </p:sp>
          <p:sp>
            <p:nvSpPr>
              <p:cNvPr id="58" name="Freeform: Shape 143">
                <a:extLst>
                  <a:ext uri="{FF2B5EF4-FFF2-40B4-BE49-F238E27FC236}">
                    <a16:creationId xmlns:a16="http://schemas.microsoft.com/office/drawing/2014/main" id="{FC24446F-6F39-4C84-B6D0-278099F7986D}"/>
                  </a:ext>
                </a:extLst>
              </p:cNvPr>
              <p:cNvSpPr/>
              <p:nvPr/>
            </p:nvSpPr>
            <p:spPr>
              <a:xfrm rot="18956483">
                <a:off x="3042062" y="350728"/>
                <a:ext cx="553525" cy="382739"/>
              </a:xfrm>
              <a:custGeom>
                <a:avLst/>
                <a:gdLst>
                  <a:gd name="connsiteX0" fmla="*/ 275490 w 553525"/>
                  <a:gd name="connsiteY0" fmla="*/ 0 h 382739"/>
                  <a:gd name="connsiteX1" fmla="*/ 553525 w 553525"/>
                  <a:gd name="connsiteY1" fmla="*/ 269045 h 382739"/>
                  <a:gd name="connsiteX2" fmla="*/ 540502 w 553525"/>
                  <a:gd name="connsiteY2" fmla="*/ 309049 h 382739"/>
                  <a:gd name="connsiteX3" fmla="*/ 485290 w 553525"/>
                  <a:gd name="connsiteY3" fmla="*/ 339596 h 382739"/>
                  <a:gd name="connsiteX4" fmla="*/ 274656 w 553525"/>
                  <a:gd name="connsiteY4" fmla="*/ 382739 h 382739"/>
                  <a:gd name="connsiteX5" fmla="*/ 64022 w 553525"/>
                  <a:gd name="connsiteY5" fmla="*/ 339596 h 382739"/>
                  <a:gd name="connsiteX6" fmla="*/ 47011 w 553525"/>
                  <a:gd name="connsiteY6" fmla="*/ 330185 h 382739"/>
                  <a:gd name="connsiteX7" fmla="*/ 0 w 553525"/>
                  <a:gd name="connsiteY7" fmla="*/ 284695 h 382739"/>
                  <a:gd name="connsiteX8" fmla="*/ 275490 w 553525"/>
                  <a:gd name="connsiteY8" fmla="*/ 0 h 38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525" h="382739">
                    <a:moveTo>
                      <a:pt x="275490" y="0"/>
                    </a:moveTo>
                    <a:lnTo>
                      <a:pt x="553525" y="269045"/>
                    </a:lnTo>
                    <a:lnTo>
                      <a:pt x="540502" y="309049"/>
                    </a:lnTo>
                    <a:lnTo>
                      <a:pt x="485290" y="339596"/>
                    </a:lnTo>
                    <a:cubicBezTo>
                      <a:pt x="425163" y="366834"/>
                      <a:pt x="352680" y="382739"/>
                      <a:pt x="274656" y="382739"/>
                    </a:cubicBezTo>
                    <a:cubicBezTo>
                      <a:pt x="196632" y="382739"/>
                      <a:pt x="124148" y="366834"/>
                      <a:pt x="64022" y="339596"/>
                    </a:cubicBezTo>
                    <a:lnTo>
                      <a:pt x="47011" y="330185"/>
                    </a:lnTo>
                    <a:lnTo>
                      <a:pt x="0" y="284695"/>
                    </a:lnTo>
                    <a:lnTo>
                      <a:pt x="275490" y="0"/>
                    </a:lnTo>
                    <a:close/>
                  </a:path>
                </a:pathLst>
              </a:custGeom>
              <a:grpFill/>
              <a:ln w="12700" cap="flat" cmpd="sng" algn="ctr">
                <a:noFill/>
                <a:prstDash val="solid"/>
                <a:miter lim="800000"/>
              </a:ln>
              <a:effectLst/>
            </p:spPr>
            <p:txBody>
              <a:bodyPr rtlCol="0" anchor="ctr"/>
              <a:lstStyle/>
              <a:p>
                <a:pPr algn="ctr" defTabSz="914266">
                  <a:buClrTx/>
                  <a:buFontTx/>
                  <a:buNone/>
                  <a:defRPr/>
                </a:pPr>
                <a:endParaRPr lang="en-US" sz="1800">
                  <a:solidFill>
                    <a:prstClr val="white"/>
                  </a:solidFill>
                  <a:latin typeface="Calibri" panose="020F0502020204030204"/>
                </a:endParaRPr>
              </a:p>
            </p:txBody>
          </p:sp>
          <p:sp>
            <p:nvSpPr>
              <p:cNvPr id="59" name="Rectangle 58">
                <a:extLst>
                  <a:ext uri="{FF2B5EF4-FFF2-40B4-BE49-F238E27FC236}">
                    <a16:creationId xmlns:a16="http://schemas.microsoft.com/office/drawing/2014/main" id="{2976B78C-A589-4489-8C67-5505CD3C9775}"/>
                  </a:ext>
                </a:extLst>
              </p:cNvPr>
              <p:cNvSpPr/>
              <p:nvPr/>
            </p:nvSpPr>
            <p:spPr>
              <a:xfrm>
                <a:off x="3077872" y="405448"/>
                <a:ext cx="62282" cy="390629"/>
              </a:xfrm>
              <a:prstGeom prst="rect">
                <a:avLst/>
              </a:prstGeom>
              <a:grp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266">
                  <a:buClrTx/>
                  <a:buFontTx/>
                  <a:buNone/>
                </a:pPr>
                <a:endParaRPr lang="en-US" sz="1800" kern="1200">
                  <a:solidFill>
                    <a:prstClr val="black"/>
                  </a:solidFill>
                  <a:latin typeface="Calibri" panose="020F0502020204030204"/>
                </a:endParaRPr>
              </a:p>
            </p:txBody>
          </p:sp>
        </p:grpSp>
        <p:sp>
          <p:nvSpPr>
            <p:cNvPr id="56" name="TextBox 55">
              <a:extLst>
                <a:ext uri="{FF2B5EF4-FFF2-40B4-BE49-F238E27FC236}">
                  <a16:creationId xmlns:a16="http://schemas.microsoft.com/office/drawing/2014/main" id="{3B5BF797-FE1D-48C6-A95A-919416275775}"/>
                </a:ext>
              </a:extLst>
            </p:cNvPr>
            <p:cNvSpPr txBox="1"/>
            <p:nvPr/>
          </p:nvSpPr>
          <p:spPr>
            <a:xfrm>
              <a:off x="3317249" y="91495"/>
              <a:ext cx="311481" cy="276999"/>
            </a:xfrm>
            <a:prstGeom prst="rect">
              <a:avLst/>
            </a:prstGeom>
            <a:noFill/>
          </p:spPr>
          <p:txBody>
            <a:bodyPr wrap="square" lIns="0" tIns="0" rIns="0" bIns="0" rtlCol="0">
              <a:noAutofit/>
            </a:bodyPr>
            <a:lstStyle/>
            <a:p>
              <a:pPr algn="ctr" defTabSz="914266">
                <a:buClrTx/>
                <a:buFontTx/>
                <a:buNone/>
              </a:pPr>
              <a:r>
                <a:rPr lang="en-ZA" sz="1800" b="1" kern="1200" dirty="0">
                  <a:solidFill>
                    <a:prstClr val="white"/>
                  </a:solidFill>
                  <a:latin typeface="Calibri" panose="020F0502020204030204"/>
                </a:rPr>
                <a:t>6</a:t>
              </a:r>
              <a:r>
                <a:rPr lang="id-ID" sz="1800" b="1" kern="1200" dirty="0">
                  <a:solidFill>
                    <a:prstClr val="white"/>
                  </a:solidFill>
                  <a:latin typeface="Calibri" panose="020F0502020204030204"/>
                </a:rPr>
                <a:t>.</a:t>
              </a:r>
              <a:endParaRPr lang="en-US" sz="1800" b="1" kern="1200" dirty="0">
                <a:solidFill>
                  <a:prstClr val="white"/>
                </a:solidFill>
                <a:latin typeface="Calibri" panose="020F0502020204030204"/>
              </a:endParaRPr>
            </a:p>
          </p:txBody>
        </p:sp>
      </p:grpSp>
    </p:spTree>
    <p:extLst>
      <p:ext uri="{BB962C8B-B14F-4D97-AF65-F5344CB8AC3E}">
        <p14:creationId xmlns:p14="http://schemas.microsoft.com/office/powerpoint/2010/main" val="37350133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394569" y="204736"/>
            <a:ext cx="10576183"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200" b="1" dirty="0">
                <a:solidFill>
                  <a:prstClr val="black"/>
                </a:solidFill>
              </a:rPr>
              <a:t>SUMMARY OF ALLOCATIONS FOR 2020 ENE AND SPECIAL ADJUSTMENT BUDGET FOR 2020/21 FINANCIAL YEAR</a:t>
            </a:r>
          </a:p>
        </p:txBody>
      </p:sp>
      <p:sp>
        <p:nvSpPr>
          <p:cNvPr id="11" name="Rectangle 10">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13"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69</a:t>
            </a:fld>
            <a:endParaRPr lang="en-GB" sz="1500" b="1" dirty="0">
              <a:solidFill>
                <a:prstClr val="black">
                  <a:tint val="75000"/>
                </a:prstClr>
              </a:solidFill>
            </a:endParaRPr>
          </a:p>
        </p:txBody>
      </p:sp>
      <p:graphicFrame>
        <p:nvGraphicFramePr>
          <p:cNvPr id="2" name="Table 1"/>
          <p:cNvGraphicFramePr>
            <a:graphicFrameLocks noGrp="1"/>
          </p:cNvGraphicFramePr>
          <p:nvPr/>
        </p:nvGraphicFramePr>
        <p:xfrm>
          <a:off x="701037" y="1345567"/>
          <a:ext cx="9585962" cy="4819011"/>
        </p:xfrm>
        <a:graphic>
          <a:graphicData uri="http://schemas.openxmlformats.org/drawingml/2006/table">
            <a:tbl>
              <a:tblPr/>
              <a:tblGrid>
                <a:gridCol w="2133601">
                  <a:extLst>
                    <a:ext uri="{9D8B030D-6E8A-4147-A177-3AD203B41FA5}">
                      <a16:colId xmlns:a16="http://schemas.microsoft.com/office/drawing/2014/main" val="20000"/>
                    </a:ext>
                  </a:extLst>
                </a:gridCol>
                <a:gridCol w="944880">
                  <a:extLst>
                    <a:ext uri="{9D8B030D-6E8A-4147-A177-3AD203B41FA5}">
                      <a16:colId xmlns:a16="http://schemas.microsoft.com/office/drawing/2014/main" val="20001"/>
                    </a:ext>
                  </a:extLst>
                </a:gridCol>
                <a:gridCol w="944880">
                  <a:extLst>
                    <a:ext uri="{9D8B030D-6E8A-4147-A177-3AD203B41FA5}">
                      <a16:colId xmlns:a16="http://schemas.microsoft.com/office/drawing/2014/main" val="20002"/>
                    </a:ext>
                  </a:extLst>
                </a:gridCol>
                <a:gridCol w="944880">
                  <a:extLst>
                    <a:ext uri="{9D8B030D-6E8A-4147-A177-3AD203B41FA5}">
                      <a16:colId xmlns:a16="http://schemas.microsoft.com/office/drawing/2014/main" val="20003"/>
                    </a:ext>
                  </a:extLst>
                </a:gridCol>
                <a:gridCol w="1051561">
                  <a:extLst>
                    <a:ext uri="{9D8B030D-6E8A-4147-A177-3AD203B41FA5}">
                      <a16:colId xmlns:a16="http://schemas.microsoft.com/office/drawing/2014/main" val="20004"/>
                    </a:ext>
                  </a:extLst>
                </a:gridCol>
                <a:gridCol w="944880">
                  <a:extLst>
                    <a:ext uri="{9D8B030D-6E8A-4147-A177-3AD203B41FA5}">
                      <a16:colId xmlns:a16="http://schemas.microsoft.com/office/drawing/2014/main" val="20005"/>
                    </a:ext>
                  </a:extLst>
                </a:gridCol>
                <a:gridCol w="944880">
                  <a:extLst>
                    <a:ext uri="{9D8B030D-6E8A-4147-A177-3AD203B41FA5}">
                      <a16:colId xmlns:a16="http://schemas.microsoft.com/office/drawing/2014/main" val="20006"/>
                    </a:ext>
                  </a:extLst>
                </a:gridCol>
                <a:gridCol w="94488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tblGrid>
              <a:tr h="685507">
                <a:tc>
                  <a:txBody>
                    <a:bodyPr/>
                    <a:lstStyle/>
                    <a:p>
                      <a:pPr algn="ctr" fontAlgn="b"/>
                      <a:r>
                        <a:rPr lang="en-ZA" sz="1100" b="1" i="0" u="none" strike="noStrike" dirty="0">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2016/17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2017/18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2018/19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2019/20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2020/21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2021/22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2022/23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Average Growth rate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5507">
                <a:tc>
                  <a:txBody>
                    <a:bodyPr/>
                    <a:lstStyle/>
                    <a:p>
                      <a:pPr algn="ctr" fontAlgn="b"/>
                      <a:r>
                        <a:rPr lang="en-ZA" sz="1100" b="1" i="0" u="none" strike="noStrike">
                          <a:solidFill>
                            <a:srgbClr val="000000"/>
                          </a:solidFill>
                          <a:effectLst/>
                          <a:latin typeface="Arial Narrow"/>
                        </a:rPr>
                        <a:t>R'000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effectLst/>
                          <a:latin typeface="Arial Narrow"/>
                        </a:rPr>
                        <a:t>Audited Outcome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Audited Outcome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Audited Outcome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Adjusted Appropriation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Special Adjustment Budget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ZA" sz="1100" b="1" i="0" u="none" strike="noStrike">
                          <a:solidFill>
                            <a:srgbClr val="000000"/>
                          </a:solidFill>
                          <a:effectLst/>
                          <a:latin typeface="Arial Narrow"/>
                        </a:rPr>
                        <a:t>Medium-term Estimates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1100" b="0" i="0" u="none" strike="noStrike">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5092">
                <a:tc>
                  <a:txBody>
                    <a:bodyPr/>
                    <a:lstStyle/>
                    <a:p>
                      <a:pPr algn="l" fontAlgn="b"/>
                      <a:r>
                        <a:rPr lang="en-ZA" sz="1100" b="0" i="0" u="none" strike="noStrike">
                          <a:solidFill>
                            <a:srgbClr val="000000"/>
                          </a:solidFill>
                          <a:effectLst/>
                          <a:latin typeface="Arial Narrow"/>
                        </a:rPr>
                        <a:t>Administration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3 879 599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3 912 772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4 334 477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4 817 741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5 282 553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5 591 210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5 831 371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5092">
                <a:tc>
                  <a:txBody>
                    <a:bodyPr/>
                    <a:lstStyle/>
                    <a:p>
                      <a:pPr algn="l" fontAlgn="b"/>
                      <a:r>
                        <a:rPr lang="en-ZA" sz="1100" b="0" i="0" u="none" strike="noStrike">
                          <a:solidFill>
                            <a:srgbClr val="000000"/>
                          </a:solidFill>
                          <a:effectLst/>
                          <a:latin typeface="Arial Narrow"/>
                        </a:rPr>
                        <a:t>Incarceration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13 097 338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13 949 901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Arial Narrow"/>
                        </a:rPr>
                        <a:t>14 468 917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15 039 154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15 635 526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16 989 694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17 737 051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5.7%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5092">
                <a:tc>
                  <a:txBody>
                    <a:bodyPr/>
                    <a:lstStyle/>
                    <a:p>
                      <a:pPr algn="l" fontAlgn="b"/>
                      <a:r>
                        <a:rPr lang="en-ZA" sz="1100" b="0" i="0" u="none" strike="noStrike">
                          <a:solidFill>
                            <a:srgbClr val="000000"/>
                          </a:solidFill>
                          <a:effectLst/>
                          <a:latin typeface="Arial Narrow"/>
                        </a:rPr>
                        <a:t>Rehabilitation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1 476 416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1 664 042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1 748 967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2 010 909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2 161 006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2 298 485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2 385 991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5.9%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5092">
                <a:tc>
                  <a:txBody>
                    <a:bodyPr/>
                    <a:lstStyle/>
                    <a:p>
                      <a:pPr algn="l" fontAlgn="b"/>
                      <a:r>
                        <a:rPr lang="en-ZA" sz="1100" b="0" i="0" u="none" strike="noStrike">
                          <a:solidFill>
                            <a:srgbClr val="000000"/>
                          </a:solidFill>
                          <a:effectLst/>
                          <a:latin typeface="Arial Narrow"/>
                        </a:rPr>
                        <a:t>Care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2 235 094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2 322 675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2 286 742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2 444 582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2 643 614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2 540 918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2 635 948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5323">
                <a:tc>
                  <a:txBody>
                    <a:bodyPr/>
                    <a:lstStyle/>
                    <a:p>
                      <a:pPr algn="l" fontAlgn="b"/>
                      <a:r>
                        <a:rPr lang="en-ZA" sz="1100" b="0" i="0" u="none" strike="noStrike">
                          <a:solidFill>
                            <a:srgbClr val="000000"/>
                          </a:solidFill>
                          <a:effectLst/>
                          <a:latin typeface="Arial Narrow"/>
                        </a:rPr>
                        <a:t>Social Reintegration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853 727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907 919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937 813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1 004 496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1 077 263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1 145 335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1 188 798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5323">
                <a:tc>
                  <a:txBody>
                    <a:bodyPr/>
                    <a:lstStyle/>
                    <a:p>
                      <a:pPr algn="l" fontAlgn="b"/>
                      <a:r>
                        <a:rPr lang="en-ZA" sz="1100" b="1" i="0" u="none" strike="noStrike">
                          <a:solidFill>
                            <a:srgbClr val="000000"/>
                          </a:solidFill>
                          <a:effectLst/>
                          <a:latin typeface="Arial Narrow"/>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21 542 174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22 757 309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23 776 916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25 316 882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26 799 962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28 565 642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29 779 159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5.6%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5323">
                <a:tc>
                  <a:txBody>
                    <a:bodyPr/>
                    <a:lstStyle/>
                    <a:p>
                      <a:pPr algn="l" fontAlgn="b"/>
                      <a:r>
                        <a:rPr lang="en-ZA" sz="1100" b="1" i="0" u="none" strike="noStrike">
                          <a:solidFill>
                            <a:srgbClr val="000000"/>
                          </a:solidFill>
                          <a:effectLst/>
                          <a:latin typeface="Arial Narrow"/>
                        </a:rPr>
                        <a:t>Economic Classification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5323">
                <a:tc>
                  <a:txBody>
                    <a:bodyPr/>
                    <a:lstStyle/>
                    <a:p>
                      <a:pPr algn="l" fontAlgn="b"/>
                      <a:r>
                        <a:rPr lang="en-ZA" sz="1100" b="1" i="0" u="none" strike="noStrike">
                          <a:solidFill>
                            <a:srgbClr val="000000"/>
                          </a:solidFill>
                          <a:effectLst/>
                          <a:latin typeface="Arial Narrow"/>
                        </a:rPr>
                        <a:t>Current Payments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20 178 204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21 528 936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22 604 518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24 053 302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25 216 108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27 027 465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28 157 887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5.4%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5092">
                <a:tc>
                  <a:txBody>
                    <a:bodyPr/>
                    <a:lstStyle/>
                    <a:p>
                      <a:pPr algn="l" fontAlgn="b"/>
                      <a:r>
                        <a:rPr lang="en-ZA" sz="1100" b="0" i="0" u="none" strike="noStrike">
                          <a:solidFill>
                            <a:srgbClr val="000000"/>
                          </a:solidFill>
                          <a:effectLst/>
                          <a:latin typeface="Arial Narrow"/>
                        </a:rPr>
                        <a:t>Compensation of Employees</a:t>
                      </a:r>
                    </a:p>
                  </a:txBody>
                  <a:tcPr marL="83177"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14 066 408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15 192 861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15 836 423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17 681 635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18 494 430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20 027 950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20 882 411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5.7%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5092">
                <a:tc>
                  <a:txBody>
                    <a:bodyPr/>
                    <a:lstStyle/>
                    <a:p>
                      <a:pPr algn="l" fontAlgn="b"/>
                      <a:r>
                        <a:rPr lang="en-ZA" sz="1100" b="0" i="0" u="none" strike="noStrike">
                          <a:solidFill>
                            <a:srgbClr val="000000"/>
                          </a:solidFill>
                          <a:effectLst/>
                          <a:latin typeface="Arial Narrow"/>
                        </a:rPr>
                        <a:t>Goods and Services</a:t>
                      </a:r>
                    </a:p>
                  </a:txBody>
                  <a:tcPr marL="83177"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6 111 482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6 331 609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6 766 032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6 371 667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6 721 678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6 999 515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7 275 476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5323">
                <a:tc>
                  <a:txBody>
                    <a:bodyPr/>
                    <a:lstStyle/>
                    <a:p>
                      <a:pPr algn="l" fontAlgn="b"/>
                      <a:r>
                        <a:rPr lang="en-ZA" sz="1100" b="0" i="0" u="none" strike="noStrike">
                          <a:solidFill>
                            <a:srgbClr val="000000"/>
                          </a:solidFill>
                          <a:effectLst/>
                          <a:latin typeface="Arial Narrow"/>
                        </a:rPr>
                        <a:t>Interest and Rent on Land</a:t>
                      </a:r>
                    </a:p>
                  </a:txBody>
                  <a:tcPr marL="83177"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314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4 466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2 063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12"/>
                  </a:ext>
                </a:extLst>
              </a:tr>
              <a:tr h="225092">
                <a:tc>
                  <a:txBody>
                    <a:bodyPr/>
                    <a:lstStyle/>
                    <a:p>
                      <a:pPr algn="l" fontAlgn="b"/>
                      <a:r>
                        <a:rPr lang="en-ZA" sz="1100" b="1" i="0" u="none" strike="noStrike">
                          <a:solidFill>
                            <a:srgbClr val="000000"/>
                          </a:solidFill>
                          <a:effectLst/>
                          <a:latin typeface="Arial Narrow"/>
                        </a:rPr>
                        <a:t>Transfers and Subsidies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482 207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582 254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568 552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596 073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665 603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711 211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756 105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8.3%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5092">
                <a:tc>
                  <a:txBody>
                    <a:bodyPr/>
                    <a:lstStyle/>
                    <a:p>
                      <a:pPr algn="l" fontAlgn="b"/>
                      <a:r>
                        <a:rPr lang="en-ZA" sz="1100" b="1" i="0" u="none" strike="noStrike">
                          <a:solidFill>
                            <a:srgbClr val="000000"/>
                          </a:solidFill>
                          <a:effectLst/>
                          <a:latin typeface="Arial Narrow"/>
                        </a:rPr>
                        <a:t>Payments of Capital Assets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874 405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620 118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522 336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667 507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918 251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826 966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865 167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10.7%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35323">
                <a:tc>
                  <a:txBody>
                    <a:bodyPr/>
                    <a:lstStyle/>
                    <a:p>
                      <a:pPr algn="l" fontAlgn="b"/>
                      <a:r>
                        <a:rPr lang="en-ZA" sz="1100" b="1" i="0" u="none" strike="noStrike">
                          <a:solidFill>
                            <a:srgbClr val="000000"/>
                          </a:solidFill>
                          <a:effectLst/>
                          <a:latin typeface="Arial Narrow"/>
                        </a:rPr>
                        <a:t>Payments of Financial Assets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7 358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26 001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81 510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15"/>
                  </a:ext>
                </a:extLst>
              </a:tr>
              <a:tr h="235323">
                <a:tc>
                  <a:txBody>
                    <a:bodyPr/>
                    <a:lstStyle/>
                    <a:p>
                      <a:pPr algn="l" fontAlgn="b"/>
                      <a:r>
                        <a:rPr lang="en-ZA" sz="1100" b="1" i="0" u="none" strike="noStrike">
                          <a:solidFill>
                            <a:srgbClr val="000000"/>
                          </a:solidFill>
                          <a:effectLst/>
                          <a:latin typeface="Arial Narrow"/>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21 542 174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22 757 309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23 776 916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25 316 882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26 799 962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28 565 642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29 779 159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Arial Narrow"/>
                        </a:rPr>
                        <a:t>5.6%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47585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4"/>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1" name="Google Shape;151;p14"/>
          <p:cNvSpPr txBox="1"/>
          <p:nvPr/>
        </p:nvSpPr>
        <p:spPr>
          <a:xfrm>
            <a:off x="10778986"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7</a:t>
            </a:fld>
            <a:endParaRPr sz="1200" b="1">
              <a:solidFill>
                <a:srgbClr val="888888"/>
              </a:solidFill>
              <a:latin typeface="Calibri"/>
              <a:ea typeface="Calibri"/>
              <a:cs typeface="Calibri"/>
              <a:sym typeface="Calibri"/>
            </a:endParaRPr>
          </a:p>
        </p:txBody>
      </p:sp>
      <p:sp>
        <p:nvSpPr>
          <p:cNvPr id="152" name="Google Shape;152;p14"/>
          <p:cNvSpPr txBox="1">
            <a:spLocks noGrp="1"/>
          </p:cNvSpPr>
          <p:nvPr>
            <p:ph type="title"/>
          </p:nvPr>
        </p:nvSpPr>
        <p:spPr>
          <a:xfrm>
            <a:off x="627892" y="2055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LEGISLATIVE MANDATE AND POLICY MANDATE</a:t>
            </a:r>
            <a:endParaRPr/>
          </a:p>
        </p:txBody>
      </p:sp>
      <p:sp>
        <p:nvSpPr>
          <p:cNvPr id="153" name="Google Shape;153;p14"/>
          <p:cNvSpPr txBox="1"/>
          <p:nvPr/>
        </p:nvSpPr>
        <p:spPr>
          <a:xfrm>
            <a:off x="190500" y="1090388"/>
            <a:ext cx="5760000" cy="4968000"/>
          </a:xfrm>
          <a:prstGeom prst="rect">
            <a:avLst/>
          </a:prstGeom>
          <a:noFill/>
          <a:ln w="28575" cap="flat" cmpd="sng">
            <a:solidFill>
              <a:srgbClr val="003300"/>
            </a:solidFill>
            <a:prstDash val="solid"/>
            <a:round/>
            <a:headEnd type="none" w="sm" len="sm"/>
            <a:tailEnd type="none" w="sm" len="sm"/>
          </a:ln>
        </p:spPr>
        <p:txBody>
          <a:bodyPr spcFirstLastPara="1" wrap="square" lIns="91425" tIns="45700" rIns="91425" bIns="45700" anchor="t" anchorCtr="0">
            <a:noAutofit/>
          </a:bodyPr>
          <a:lstStyle/>
          <a:p>
            <a:pPr marL="342897" marR="0" lvl="0" indent="-342897" algn="just" rtl="0">
              <a:spcBef>
                <a:spcPts val="0"/>
              </a:spcBef>
              <a:spcAft>
                <a:spcPts val="0"/>
              </a:spcAft>
              <a:buClr>
                <a:schemeClr val="dk1"/>
              </a:buClr>
              <a:buSzPts val="2400"/>
              <a:buFont typeface="Arial"/>
              <a:buChar char="•"/>
            </a:pPr>
            <a:r>
              <a:rPr lang="en-ZA" sz="2400" dirty="0">
                <a:solidFill>
                  <a:schemeClr val="dk1"/>
                </a:solidFill>
                <a:latin typeface="Calibri Light" panose="020F0302020204030204" pitchFamily="34" charset="0"/>
                <a:ea typeface="Calibri"/>
                <a:cs typeface="Calibri Light" panose="020F0302020204030204" pitchFamily="34" charset="0"/>
                <a:sym typeface="Calibri"/>
              </a:rPr>
              <a:t>Correctional Services Act 111 of 1998</a:t>
            </a:r>
            <a:endParaRPr dirty="0">
              <a:latin typeface="Calibri Light" panose="020F0302020204030204" pitchFamily="34" charset="0"/>
              <a:cs typeface="Calibri Light" panose="020F0302020204030204" pitchFamily="34" charset="0"/>
            </a:endParaRPr>
          </a:p>
          <a:p>
            <a:pPr marL="342897" marR="0" lvl="0" indent="-342897" algn="just" rtl="0">
              <a:spcBef>
                <a:spcPts val="1000"/>
              </a:spcBef>
              <a:spcAft>
                <a:spcPts val="0"/>
              </a:spcAft>
              <a:buClr>
                <a:schemeClr val="dk1"/>
              </a:buClr>
              <a:buSzPts val="2400"/>
              <a:buFont typeface="Arial"/>
              <a:buChar char="•"/>
            </a:pPr>
            <a:r>
              <a:rPr lang="en-ZA" sz="2400" dirty="0">
                <a:solidFill>
                  <a:schemeClr val="dk1"/>
                </a:solidFill>
                <a:latin typeface="Calibri Light" panose="020F0302020204030204" pitchFamily="34" charset="0"/>
                <a:ea typeface="Calibri"/>
                <a:cs typeface="Calibri Light" panose="020F0302020204030204" pitchFamily="34" charset="0"/>
                <a:sym typeface="Calibri"/>
              </a:rPr>
              <a:t>Criminal Procedure Act 51 of 1977</a:t>
            </a:r>
            <a:endParaRPr dirty="0">
              <a:latin typeface="Calibri Light" panose="020F0302020204030204" pitchFamily="34" charset="0"/>
              <a:cs typeface="Calibri Light" panose="020F0302020204030204" pitchFamily="34" charset="0"/>
            </a:endParaRPr>
          </a:p>
          <a:p>
            <a:pPr marL="342897" marR="0" lvl="0" indent="-342897" algn="just" rtl="0">
              <a:spcBef>
                <a:spcPts val="1000"/>
              </a:spcBef>
              <a:spcAft>
                <a:spcPts val="0"/>
              </a:spcAft>
              <a:buClr>
                <a:schemeClr val="dk1"/>
              </a:buClr>
              <a:buSzPts val="2400"/>
              <a:buFont typeface="Arial"/>
              <a:buChar char="•"/>
            </a:pPr>
            <a:r>
              <a:rPr lang="en-ZA" sz="2400" dirty="0">
                <a:solidFill>
                  <a:schemeClr val="dk1"/>
                </a:solidFill>
                <a:latin typeface="Calibri Light" panose="020F0302020204030204" pitchFamily="34" charset="0"/>
                <a:ea typeface="Calibri"/>
                <a:cs typeface="Calibri Light" panose="020F0302020204030204" pitchFamily="34" charset="0"/>
                <a:sym typeface="Calibri"/>
              </a:rPr>
              <a:t>Child Justice Act 75 of 2008</a:t>
            </a:r>
            <a:endParaRPr sz="2400" dirty="0">
              <a:solidFill>
                <a:schemeClr val="dk1"/>
              </a:solidFill>
              <a:latin typeface="Calibri Light" panose="020F0302020204030204" pitchFamily="34" charset="0"/>
              <a:ea typeface="Calibri"/>
              <a:cs typeface="Calibri Light" panose="020F0302020204030204" pitchFamily="34" charset="0"/>
              <a:sym typeface="Calibri"/>
            </a:endParaRPr>
          </a:p>
          <a:p>
            <a:pPr marL="342897" marR="0" lvl="0" indent="-342897" algn="just" rtl="0">
              <a:spcBef>
                <a:spcPts val="1000"/>
              </a:spcBef>
              <a:spcAft>
                <a:spcPts val="0"/>
              </a:spcAft>
              <a:buClr>
                <a:schemeClr val="dk1"/>
              </a:buClr>
              <a:buSzPts val="2400"/>
              <a:buFont typeface="Arial"/>
              <a:buChar char="•"/>
            </a:pPr>
            <a:r>
              <a:rPr lang="en-ZA" sz="2400" dirty="0">
                <a:solidFill>
                  <a:schemeClr val="dk1"/>
                </a:solidFill>
                <a:latin typeface="Calibri Light" panose="020F0302020204030204" pitchFamily="34" charset="0"/>
                <a:ea typeface="Calibri"/>
                <a:cs typeface="Calibri Light" panose="020F0302020204030204" pitchFamily="34" charset="0"/>
                <a:sym typeface="Calibri"/>
              </a:rPr>
              <a:t>The Promotion of Administrative Justice Act 3 of 2000</a:t>
            </a:r>
            <a:endParaRPr dirty="0">
              <a:latin typeface="Calibri Light" panose="020F0302020204030204" pitchFamily="34" charset="0"/>
              <a:cs typeface="Calibri Light" panose="020F0302020204030204" pitchFamily="34" charset="0"/>
            </a:endParaRPr>
          </a:p>
          <a:p>
            <a:pPr marL="342897" marR="0" lvl="0" indent="-342897" algn="just" rtl="0">
              <a:spcBef>
                <a:spcPts val="1000"/>
              </a:spcBef>
              <a:spcAft>
                <a:spcPts val="0"/>
              </a:spcAft>
              <a:buClr>
                <a:schemeClr val="dk1"/>
              </a:buClr>
              <a:buSzPts val="2400"/>
              <a:buFont typeface="Arial"/>
              <a:buChar char="•"/>
            </a:pPr>
            <a:r>
              <a:rPr lang="en-ZA" sz="2400" dirty="0">
                <a:solidFill>
                  <a:schemeClr val="dk1"/>
                </a:solidFill>
                <a:latin typeface="Calibri Light" panose="020F0302020204030204" pitchFamily="34" charset="0"/>
                <a:ea typeface="Calibri"/>
                <a:cs typeface="Calibri Light" panose="020F0302020204030204" pitchFamily="34" charset="0"/>
                <a:sym typeface="Calibri"/>
              </a:rPr>
              <a:t>The National Health Act 61 of 2003</a:t>
            </a:r>
            <a:endParaRPr sz="2400" dirty="0">
              <a:solidFill>
                <a:schemeClr val="dk1"/>
              </a:solidFill>
              <a:latin typeface="Calibri Light" panose="020F0302020204030204" pitchFamily="34" charset="0"/>
              <a:ea typeface="Calibri"/>
              <a:cs typeface="Calibri Light" panose="020F0302020204030204" pitchFamily="34" charset="0"/>
              <a:sym typeface="Calibri"/>
            </a:endParaRPr>
          </a:p>
          <a:p>
            <a:pPr marL="342897" marR="0" lvl="0" indent="-342897" algn="just" rtl="0">
              <a:spcBef>
                <a:spcPts val="1000"/>
              </a:spcBef>
              <a:spcAft>
                <a:spcPts val="0"/>
              </a:spcAft>
              <a:buClr>
                <a:schemeClr val="dk1"/>
              </a:buClr>
              <a:buSzPts val="2400"/>
              <a:buFont typeface="Arial"/>
              <a:buChar char="•"/>
            </a:pPr>
            <a:r>
              <a:rPr lang="en-ZA" sz="2400" dirty="0">
                <a:solidFill>
                  <a:schemeClr val="dk1"/>
                </a:solidFill>
                <a:latin typeface="Calibri Light" panose="020F0302020204030204" pitchFamily="34" charset="0"/>
                <a:ea typeface="Calibri"/>
                <a:cs typeface="Calibri Light" panose="020F0302020204030204" pitchFamily="34" charset="0"/>
                <a:sym typeface="Calibri"/>
              </a:rPr>
              <a:t>The Mental Health Care Act 17 of 2002</a:t>
            </a:r>
            <a:endParaRPr sz="2400" dirty="0">
              <a:solidFill>
                <a:schemeClr val="dk1"/>
              </a:solidFill>
              <a:latin typeface="Calibri Light" panose="020F0302020204030204" pitchFamily="34" charset="0"/>
              <a:ea typeface="Calibri"/>
              <a:cs typeface="Calibri Light" panose="020F0302020204030204" pitchFamily="34" charset="0"/>
              <a:sym typeface="Calibri"/>
            </a:endParaRPr>
          </a:p>
          <a:p>
            <a:pPr marL="342897" marR="0" lvl="0" indent="-342897" algn="just" rtl="0">
              <a:spcBef>
                <a:spcPts val="1000"/>
              </a:spcBef>
              <a:spcAft>
                <a:spcPts val="0"/>
              </a:spcAft>
              <a:buClr>
                <a:schemeClr val="dk1"/>
              </a:buClr>
              <a:buSzPts val="2400"/>
              <a:buFont typeface="Arial"/>
              <a:buChar char="•"/>
            </a:pPr>
            <a:r>
              <a:rPr lang="en-ZA" sz="2400" dirty="0">
                <a:solidFill>
                  <a:schemeClr val="dk1"/>
                </a:solidFill>
                <a:latin typeface="Calibri Light" panose="020F0302020204030204" pitchFamily="34" charset="0"/>
                <a:ea typeface="Calibri"/>
                <a:cs typeface="Calibri Light" panose="020F0302020204030204" pitchFamily="34" charset="0"/>
                <a:sym typeface="Calibri"/>
              </a:rPr>
              <a:t>Prevention and Combatting of Torture of Persons Act 13 of 2013</a:t>
            </a:r>
            <a:endParaRPr dirty="0">
              <a:latin typeface="Calibri Light" panose="020F0302020204030204" pitchFamily="34" charset="0"/>
              <a:cs typeface="Calibri Light" panose="020F0302020204030204" pitchFamily="34" charset="0"/>
            </a:endParaRPr>
          </a:p>
          <a:p>
            <a:pPr marL="342897" marR="0" lvl="0" indent="-342897" algn="just" rtl="0">
              <a:spcBef>
                <a:spcPts val="1000"/>
              </a:spcBef>
              <a:spcAft>
                <a:spcPts val="0"/>
              </a:spcAft>
              <a:buClr>
                <a:schemeClr val="dk1"/>
              </a:buClr>
              <a:buSzPts val="2400"/>
              <a:buFont typeface="Arial"/>
              <a:buChar char="•"/>
            </a:pPr>
            <a:r>
              <a:rPr lang="en-ZA" sz="2400" dirty="0">
                <a:solidFill>
                  <a:schemeClr val="dk1"/>
                </a:solidFill>
                <a:latin typeface="Calibri Light" panose="020F0302020204030204" pitchFamily="34" charset="0"/>
                <a:ea typeface="Calibri"/>
                <a:cs typeface="Calibri Light" panose="020F0302020204030204" pitchFamily="34" charset="0"/>
                <a:sym typeface="Calibri"/>
              </a:rPr>
              <a:t>The Protection of Personal Information Act of 2013</a:t>
            </a:r>
            <a:endParaRPr sz="2400" dirty="0">
              <a:solidFill>
                <a:schemeClr val="dk1"/>
              </a:solidFill>
              <a:latin typeface="Calibri Light" panose="020F0302020204030204" pitchFamily="34" charset="0"/>
              <a:ea typeface="Calibri"/>
              <a:cs typeface="Calibri Light" panose="020F0302020204030204" pitchFamily="34" charset="0"/>
              <a:sym typeface="Calibri"/>
            </a:endParaRPr>
          </a:p>
          <a:p>
            <a:pPr marL="342897" marR="0" lvl="0" indent="-190497" algn="just" rtl="0">
              <a:spcBef>
                <a:spcPts val="1000"/>
              </a:spcBef>
              <a:spcAft>
                <a:spcPts val="0"/>
              </a:spcAft>
              <a:buClr>
                <a:schemeClr val="dk1"/>
              </a:buClr>
              <a:buSzPts val="2400"/>
              <a:buFont typeface="Arial"/>
              <a:buNone/>
            </a:pPr>
            <a:endParaRPr sz="2400" dirty="0">
              <a:solidFill>
                <a:srgbClr val="FF0000"/>
              </a:solidFill>
              <a:latin typeface="Calibri Light" panose="020F0302020204030204" pitchFamily="34" charset="0"/>
              <a:ea typeface="Calibri"/>
              <a:cs typeface="Calibri Light" panose="020F0302020204030204" pitchFamily="34" charset="0"/>
              <a:sym typeface="Calibri"/>
            </a:endParaRPr>
          </a:p>
        </p:txBody>
      </p:sp>
      <p:sp>
        <p:nvSpPr>
          <p:cNvPr id="154" name="Google Shape;154;p14"/>
          <p:cNvSpPr/>
          <p:nvPr/>
        </p:nvSpPr>
        <p:spPr>
          <a:xfrm>
            <a:off x="6021565" y="1088570"/>
            <a:ext cx="5390228" cy="1800910"/>
          </a:xfrm>
          <a:prstGeom prst="rect">
            <a:avLst/>
          </a:prstGeom>
          <a:noFill/>
          <a:ln w="28575" cap="flat" cmpd="sng">
            <a:solidFill>
              <a:srgbClr val="003300"/>
            </a:solidFill>
            <a:prstDash val="solid"/>
            <a:round/>
            <a:headEnd type="none" w="sm" len="sm"/>
            <a:tailEnd type="none" w="sm" len="sm"/>
          </a:ln>
        </p:spPr>
        <p:txBody>
          <a:bodyPr spcFirstLastPara="1" wrap="square" lIns="91425" tIns="45700" rIns="91425" bIns="45700" anchor="t" anchorCtr="0">
            <a:noAutofit/>
          </a:bodyPr>
          <a:lstStyle/>
          <a:p>
            <a:pPr marL="342897" marR="0" lvl="0" indent="-342897" algn="just" rtl="0">
              <a:spcBef>
                <a:spcPts val="0"/>
              </a:spcBef>
              <a:spcAft>
                <a:spcPts val="0"/>
              </a:spcAft>
              <a:buClr>
                <a:schemeClr val="dk1"/>
              </a:buClr>
              <a:buSzPts val="2400"/>
              <a:buFont typeface="Arial"/>
              <a:buChar char="•"/>
            </a:pPr>
            <a:r>
              <a:rPr lang="en-ZA" sz="2400">
                <a:solidFill>
                  <a:schemeClr val="dk1"/>
                </a:solidFill>
                <a:latin typeface="Calibri Light" panose="020F0302020204030204" pitchFamily="34" charset="0"/>
                <a:ea typeface="Calibri"/>
                <a:cs typeface="Calibri Light" panose="020F0302020204030204" pitchFamily="34" charset="0"/>
                <a:sym typeface="Calibri"/>
              </a:rPr>
              <a:t>The White Paper on Corrections in South Africa (2005) </a:t>
            </a:r>
            <a:endParaRPr sz="2400">
              <a:solidFill>
                <a:schemeClr val="dk1"/>
              </a:solidFill>
              <a:latin typeface="Calibri Light" panose="020F0302020204030204" pitchFamily="34" charset="0"/>
              <a:ea typeface="Calibri"/>
              <a:cs typeface="Calibri Light" panose="020F0302020204030204" pitchFamily="34" charset="0"/>
              <a:sym typeface="Calibri"/>
            </a:endParaRPr>
          </a:p>
          <a:p>
            <a:pPr marL="342897" marR="0" lvl="0" indent="-342897" algn="just" rtl="0">
              <a:spcBef>
                <a:spcPts val="1800"/>
              </a:spcBef>
              <a:spcAft>
                <a:spcPts val="0"/>
              </a:spcAft>
              <a:buClr>
                <a:schemeClr val="dk1"/>
              </a:buClr>
              <a:buSzPts val="2400"/>
              <a:buFont typeface="Arial"/>
              <a:buChar char="•"/>
            </a:pPr>
            <a:r>
              <a:rPr lang="en-ZA" sz="2400">
                <a:solidFill>
                  <a:schemeClr val="dk1"/>
                </a:solidFill>
                <a:latin typeface="Calibri Light" panose="020F0302020204030204" pitchFamily="34" charset="0"/>
                <a:ea typeface="Calibri"/>
                <a:cs typeface="Calibri Light" panose="020F0302020204030204" pitchFamily="34" charset="0"/>
                <a:sym typeface="Calibri"/>
              </a:rPr>
              <a:t>The White Paper on Remand Detention Management in South Africa (2014) </a:t>
            </a:r>
            <a:endParaRPr>
              <a:latin typeface="Calibri Light" panose="020F0302020204030204" pitchFamily="34" charset="0"/>
              <a:cs typeface="Calibri Light" panose="020F0302020204030204" pitchFamily="34" charset="0"/>
            </a:endParaRPr>
          </a:p>
        </p:txBody>
      </p:sp>
      <p:sp>
        <p:nvSpPr>
          <p:cNvPr id="155" name="Google Shape;155;p14"/>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157" name="Google Shape;157;p14"/>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7</a:t>
            </a:fld>
            <a:endParaRPr sz="1500" b="1">
              <a:solidFill>
                <a:srgbClr val="888888"/>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413074" y="246083"/>
            <a:ext cx="10576183"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2020 ENE ADDITIONAL ALLOCATIONS </a:t>
            </a:r>
          </a:p>
        </p:txBody>
      </p:sp>
      <p:sp>
        <p:nvSpPr>
          <p:cNvPr id="11" name="Rectangle 10">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8" name="Rectangle 7"/>
          <p:cNvSpPr/>
          <p:nvPr/>
        </p:nvSpPr>
        <p:spPr>
          <a:xfrm>
            <a:off x="538584" y="1089994"/>
            <a:ext cx="10513169" cy="5315947"/>
          </a:xfrm>
          <a:prstGeom prst="rect">
            <a:avLst/>
          </a:prstGeom>
        </p:spPr>
        <p:txBody>
          <a:bodyPr wrap="square" lIns="82936" tIns="41468" rIns="82936" bIns="41468">
            <a:spAutoFit/>
          </a:bodyPr>
          <a:lstStyle/>
          <a:p>
            <a:pPr marL="342900" indent="-342900" algn="just" defTabSz="457200" eaLnBrk="0" fontAlgn="base" hangingPunct="0">
              <a:spcBef>
                <a:spcPct val="0"/>
              </a:spcBef>
              <a:spcAft>
                <a:spcPct val="0"/>
              </a:spcAft>
              <a:buClrTx/>
              <a:buFont typeface="Arial" panose="020B0604020202020204" pitchFamily="34" charset="0"/>
              <a:buChar char="•"/>
            </a:pPr>
            <a:r>
              <a:rPr lang="en-ZA" sz="2800" kern="1200" dirty="0">
                <a:solidFill>
                  <a:prstClr val="black"/>
                </a:solidFill>
                <a:latin typeface="Calibri Light"/>
                <a:ea typeface="ヒラギノ角ゴ Pro W3" pitchFamily="-80" charset="-128"/>
              </a:rPr>
              <a:t>An additional amount of R66 million has been allocated for the implementation of the criminal justice strategy over the MTEF period. These funds allocated under the information technology subprogramme will be used to implement the mesh network for device management.</a:t>
            </a:r>
            <a:endParaRPr lang="en-ZA" sz="2800" kern="1200" dirty="0">
              <a:solidFill>
                <a:srgbClr val="FF0000"/>
              </a:solidFill>
              <a:latin typeface="Calibri Light"/>
              <a:ea typeface="ヒラギノ角ゴ Pro W3" pitchFamily="-80" charset="-128"/>
            </a:endParaRPr>
          </a:p>
          <a:p>
            <a:pPr algn="just" defTabSz="457200" eaLnBrk="0" fontAlgn="base" hangingPunct="0">
              <a:spcBef>
                <a:spcPct val="0"/>
              </a:spcBef>
              <a:spcAft>
                <a:spcPct val="0"/>
              </a:spcAft>
              <a:buClrTx/>
              <a:buFontTx/>
              <a:buNone/>
            </a:pPr>
            <a:endParaRPr lang="en-ZA" sz="2800" kern="1200" dirty="0">
              <a:latin typeface="Calibri Light"/>
              <a:ea typeface="ヒラギノ角ゴ Pro W3" pitchFamily="-80" charset="-128"/>
            </a:endParaRPr>
          </a:p>
          <a:p>
            <a:pPr marL="342900" indent="-342900" algn="just" defTabSz="457200" eaLnBrk="0" fontAlgn="base" hangingPunct="0">
              <a:spcBef>
                <a:spcPct val="0"/>
              </a:spcBef>
              <a:spcAft>
                <a:spcPct val="0"/>
              </a:spcAft>
              <a:buClrTx/>
              <a:buFont typeface="Arial" panose="020B0604020202020204" pitchFamily="34" charset="0"/>
              <a:buChar char="•"/>
            </a:pPr>
            <a:r>
              <a:rPr lang="en-ZA" sz="2800" kern="1200" dirty="0">
                <a:solidFill>
                  <a:prstClr val="black"/>
                </a:solidFill>
                <a:latin typeface="Calibri Light"/>
                <a:ea typeface="ヒラギノ角ゴ Pro W3" pitchFamily="-80" charset="-128"/>
              </a:rPr>
              <a:t>The additional </a:t>
            </a:r>
            <a:r>
              <a:rPr lang="en-ZA" sz="2800" kern="1200" dirty="0">
                <a:latin typeface="Calibri Light"/>
                <a:ea typeface="ヒラギノ角ゴ Pro W3" pitchFamily="-80" charset="-128"/>
              </a:rPr>
              <a:t>allocations for DCS are as follows for 2020/21 to the 2022/23 financial year:</a:t>
            </a:r>
          </a:p>
          <a:p>
            <a:pPr marL="914400" lvl="1" indent="-373063" algn="just" defTabSz="457200" eaLnBrk="0" fontAlgn="base" hangingPunct="0">
              <a:spcBef>
                <a:spcPct val="0"/>
              </a:spcBef>
              <a:spcAft>
                <a:spcPct val="0"/>
              </a:spcAft>
              <a:buClrTx/>
              <a:buFont typeface="Courier New" panose="02070309020205020404" pitchFamily="49" charset="0"/>
              <a:buChar char="o"/>
            </a:pPr>
            <a:r>
              <a:rPr lang="en-ZA" sz="2800" kern="1200" dirty="0">
                <a:latin typeface="Calibri Light"/>
                <a:ea typeface="ヒラギノ角ゴ Pro W3" pitchFamily="-80" charset="-128"/>
              </a:rPr>
              <a:t> 2020/21 </a:t>
            </a:r>
            <a:r>
              <a:rPr lang="en-ZA" sz="2800" kern="1200" dirty="0">
                <a:solidFill>
                  <a:prstClr val="black"/>
                </a:solidFill>
                <a:latin typeface="Calibri Light"/>
                <a:ea typeface="ヒラギノ角ゴ Pro W3" pitchFamily="-80" charset="-128"/>
              </a:rPr>
              <a:t>R20 million</a:t>
            </a:r>
          </a:p>
          <a:p>
            <a:pPr marL="1046163" lvl="1" indent="-504825" algn="just" defTabSz="457200" eaLnBrk="0" fontAlgn="base" hangingPunct="0">
              <a:spcBef>
                <a:spcPct val="0"/>
              </a:spcBef>
              <a:spcAft>
                <a:spcPct val="0"/>
              </a:spcAft>
              <a:buClrTx/>
              <a:buFont typeface="Courier New" panose="02070309020205020404" pitchFamily="49" charset="0"/>
              <a:buChar char="o"/>
            </a:pPr>
            <a:r>
              <a:rPr lang="en-ZA" sz="2800" kern="1200" dirty="0">
                <a:solidFill>
                  <a:prstClr val="black"/>
                </a:solidFill>
                <a:latin typeface="Calibri Light"/>
                <a:ea typeface="ヒラギノ角ゴ Pro W3" pitchFamily="-80" charset="-128"/>
              </a:rPr>
              <a:t>2021/22 R22 million</a:t>
            </a:r>
          </a:p>
          <a:p>
            <a:pPr marL="1046163" lvl="1" indent="-504825" algn="just" defTabSz="457200" eaLnBrk="0" fontAlgn="base" hangingPunct="0">
              <a:spcBef>
                <a:spcPct val="0"/>
              </a:spcBef>
              <a:spcAft>
                <a:spcPct val="0"/>
              </a:spcAft>
              <a:buClrTx/>
              <a:buFont typeface="Courier New" panose="02070309020205020404" pitchFamily="49" charset="0"/>
              <a:buChar char="o"/>
            </a:pPr>
            <a:r>
              <a:rPr lang="en-ZA" sz="2800" kern="1200" dirty="0">
                <a:solidFill>
                  <a:prstClr val="black"/>
                </a:solidFill>
                <a:latin typeface="Calibri Light"/>
                <a:ea typeface="ヒラギノ角ゴ Pro W3" pitchFamily="-80" charset="-128"/>
              </a:rPr>
              <a:t>2022/23 R24 million</a:t>
            </a:r>
          </a:p>
          <a:p>
            <a:pPr marL="589234" lvl="1" algn="just" defTabSz="457200" eaLnBrk="0" fontAlgn="base" hangingPunct="0">
              <a:spcBef>
                <a:spcPct val="0"/>
              </a:spcBef>
              <a:spcAft>
                <a:spcPct val="0"/>
              </a:spcAft>
              <a:buClrTx/>
              <a:buFontTx/>
              <a:buNone/>
            </a:pPr>
            <a:r>
              <a:rPr lang="en-ZA" sz="2800" kern="1200" dirty="0">
                <a:solidFill>
                  <a:prstClr val="black"/>
                </a:solidFill>
                <a:latin typeface="Calibri Light"/>
                <a:ea typeface="ヒラギノ角ゴ Pro W3" pitchFamily="-80" charset="-128"/>
              </a:rPr>
              <a:t> </a:t>
            </a:r>
            <a:endParaRPr lang="en-ZA" sz="2800" kern="1200" dirty="0">
              <a:latin typeface="Calibri Light"/>
              <a:ea typeface="ヒラギノ角ゴ Pro W3" pitchFamily="-80" charset="-128"/>
            </a:endParaRP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70</a:t>
            </a:fld>
            <a:endParaRPr lang="en-GB" sz="1500" b="1" dirty="0">
              <a:solidFill>
                <a:prstClr val="black">
                  <a:tint val="75000"/>
                </a:prstClr>
              </a:solidFill>
            </a:endParaRPr>
          </a:p>
        </p:txBody>
      </p:sp>
    </p:spTree>
    <p:extLst>
      <p:ext uri="{BB962C8B-B14F-4D97-AF65-F5344CB8AC3E}">
        <p14:creationId xmlns:p14="http://schemas.microsoft.com/office/powerpoint/2010/main" val="27216081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4A266A-FC16-4976-882E-71B166A55B4C}"/>
              </a:ext>
            </a:extLst>
          </p:cNvPr>
          <p:cNvSpPr/>
          <p:nvPr/>
        </p:nvSpPr>
        <p:spPr>
          <a:xfrm rot="16200000">
            <a:off x="5328629" y="-544571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394569" y="192036"/>
            <a:ext cx="10576183"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2020 ENE BUDGET REPRIORITISATION</a:t>
            </a:r>
          </a:p>
        </p:txBody>
      </p:sp>
      <p:sp>
        <p:nvSpPr>
          <p:cNvPr id="11" name="Rectangle 10">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8" name="Rectangle 7"/>
          <p:cNvSpPr/>
          <p:nvPr/>
        </p:nvSpPr>
        <p:spPr>
          <a:xfrm>
            <a:off x="517707" y="810105"/>
            <a:ext cx="10678062" cy="5520742"/>
          </a:xfrm>
          <a:prstGeom prst="rect">
            <a:avLst/>
          </a:prstGeom>
        </p:spPr>
        <p:txBody>
          <a:bodyPr wrap="square">
            <a:spAutoFit/>
          </a:bodyPr>
          <a:lstStyle/>
          <a:p>
            <a:pPr algn="just" defTabSz="457200" fontAlgn="base">
              <a:spcBef>
                <a:spcPct val="0"/>
              </a:spcBef>
              <a:spcAft>
                <a:spcPct val="0"/>
              </a:spcAft>
              <a:buClrTx/>
              <a:buFontTx/>
              <a:buNone/>
            </a:pPr>
            <a:r>
              <a:rPr lang="en-ZA" sz="2075" b="1" kern="1200" dirty="0">
                <a:solidFill>
                  <a:prstClr val="black"/>
                </a:solidFill>
                <a:latin typeface="Calibri Light"/>
                <a:ea typeface="ＭＳ Ｐゴシック" pitchFamily="-108" charset="-128"/>
                <a:cs typeface="Arial" panose="020B0604020202020204" pitchFamily="34" charset="0"/>
              </a:rPr>
              <a:t>Material reallocations of funding in DCS include:-</a:t>
            </a:r>
          </a:p>
          <a:p>
            <a:pPr algn="just" defTabSz="457200" fontAlgn="base">
              <a:spcBef>
                <a:spcPct val="0"/>
              </a:spcBef>
              <a:spcAft>
                <a:spcPct val="0"/>
              </a:spcAft>
              <a:buClrTx/>
              <a:buFontTx/>
              <a:buNone/>
            </a:pPr>
            <a:endParaRPr lang="en-ZA" sz="2075" b="1" u="sng" kern="1200" dirty="0">
              <a:solidFill>
                <a:prstClr val="black"/>
              </a:solidFill>
              <a:latin typeface="Calibri Light"/>
              <a:ea typeface="ＭＳ Ｐゴシック" pitchFamily="-108" charset="-128"/>
              <a:cs typeface="Arial" panose="020B0604020202020204" pitchFamily="34" charset="0"/>
            </a:endParaRPr>
          </a:p>
          <a:p>
            <a:pPr algn="just" defTabSz="457200" fontAlgn="base">
              <a:spcBef>
                <a:spcPct val="0"/>
              </a:spcBef>
              <a:spcAft>
                <a:spcPct val="0"/>
              </a:spcAft>
              <a:buClrTx/>
              <a:buFontTx/>
              <a:buNone/>
            </a:pPr>
            <a:r>
              <a:rPr lang="en-ZA" sz="2075" b="1" kern="1200" dirty="0">
                <a:solidFill>
                  <a:prstClr val="black"/>
                </a:solidFill>
                <a:latin typeface="Calibri Light"/>
                <a:ea typeface="ＭＳ Ｐゴシック" pitchFamily="-108" charset="-128"/>
                <a:cs typeface="Arial" panose="020B0604020202020204" pitchFamily="34" charset="0"/>
              </a:rPr>
              <a:t>Programme Administration</a:t>
            </a:r>
          </a:p>
          <a:p>
            <a:pPr algn="just" defTabSz="457200" fontAlgn="base">
              <a:spcBef>
                <a:spcPct val="0"/>
              </a:spcBef>
              <a:spcAft>
                <a:spcPct val="0"/>
              </a:spcAft>
              <a:buClrTx/>
              <a:buFontTx/>
              <a:buNone/>
            </a:pPr>
            <a:r>
              <a:rPr lang="en-ZA" sz="2075" kern="1200" dirty="0">
                <a:solidFill>
                  <a:prstClr val="black"/>
                </a:solidFill>
                <a:latin typeface="Calibri Light"/>
                <a:ea typeface="ＭＳ Ｐゴシック" pitchFamily="-108" charset="-128"/>
                <a:cs typeface="Arial" panose="020B0604020202020204" pitchFamily="34" charset="0"/>
              </a:rPr>
              <a:t>An amount of R432 million will be reprioritised during 2019 AENE and over 2020 MTEF period as per Treasury SCOA classification for post-retirement benefits from CoE to Transfers and subsidies under households for payment of </a:t>
            </a:r>
            <a:r>
              <a:rPr lang="en-ZA" sz="2075" b="1" kern="1200" dirty="0">
                <a:solidFill>
                  <a:prstClr val="black"/>
                </a:solidFill>
                <a:latin typeface="Calibri Light"/>
                <a:ea typeface="ＭＳ Ｐゴシック" pitchFamily="-108" charset="-128"/>
                <a:cs typeface="Arial" panose="020B0604020202020204" pitchFamily="34" charset="0"/>
              </a:rPr>
              <a:t>GEMS continuation members and their dependants</a:t>
            </a:r>
            <a:r>
              <a:rPr lang="en-ZA" sz="2075" kern="1200" dirty="0">
                <a:solidFill>
                  <a:prstClr val="black"/>
                </a:solidFill>
                <a:latin typeface="Calibri Light"/>
                <a:ea typeface="ＭＳ Ｐゴシック" pitchFamily="-108" charset="-128"/>
                <a:cs typeface="Arial" panose="020B0604020202020204" pitchFamily="34" charset="0"/>
              </a:rPr>
              <a:t>. The restatement over the 2020 MTEF will amount to R1.5 billion. The administration of the GEMS continuation members has proven a challenge for DCS and a request has been made therefor to shift this function to National Treasury under </a:t>
            </a:r>
            <a:r>
              <a:rPr lang="en-ZA" sz="2075" i="1" kern="1200" dirty="0">
                <a:solidFill>
                  <a:prstClr val="black"/>
                </a:solidFill>
                <a:latin typeface="Calibri Light"/>
                <a:ea typeface="ＭＳ Ｐゴシック" pitchFamily="-108" charset="-128"/>
                <a:cs typeface="Arial" panose="020B0604020202020204" pitchFamily="34" charset="0"/>
              </a:rPr>
              <a:t>Programme 7: Civil and Military Pensions, Contributions to funds and other benefits</a:t>
            </a:r>
            <a:r>
              <a:rPr lang="en-ZA" sz="2075" kern="1200" dirty="0">
                <a:solidFill>
                  <a:prstClr val="black"/>
                </a:solidFill>
                <a:latin typeface="Calibri Light"/>
                <a:ea typeface="ＭＳ Ｐゴシック" pitchFamily="-108" charset="-128"/>
                <a:cs typeface="Arial" panose="020B0604020202020204" pitchFamily="34" charset="0"/>
              </a:rPr>
              <a:t> where functions are better suited to perform controls over membership of pensioners</a:t>
            </a:r>
            <a:endParaRPr lang="en-ZA" sz="2075" i="1" kern="1200" dirty="0">
              <a:solidFill>
                <a:prstClr val="black"/>
              </a:solidFill>
              <a:latin typeface="Calibri Light"/>
              <a:ea typeface="ＭＳ Ｐゴシック" pitchFamily="-108" charset="-128"/>
              <a:cs typeface="Arial" panose="020B0604020202020204" pitchFamily="34" charset="0"/>
            </a:endParaRPr>
          </a:p>
          <a:p>
            <a:pPr algn="just" defTabSz="457200" fontAlgn="base">
              <a:spcBef>
                <a:spcPct val="0"/>
              </a:spcBef>
              <a:spcAft>
                <a:spcPct val="0"/>
              </a:spcAft>
              <a:buClrTx/>
              <a:buFontTx/>
              <a:buNone/>
            </a:pPr>
            <a:endParaRPr lang="en-ZA" sz="2075" kern="1200" dirty="0">
              <a:solidFill>
                <a:prstClr val="black"/>
              </a:solidFill>
              <a:latin typeface="Calibri Light"/>
              <a:ea typeface="ＭＳ Ｐゴシック" pitchFamily="-108" charset="-128"/>
              <a:cs typeface="Arial" panose="020B0604020202020204" pitchFamily="34" charset="0"/>
            </a:endParaRPr>
          </a:p>
          <a:p>
            <a:pPr algn="just" defTabSz="457200" fontAlgn="base">
              <a:spcBef>
                <a:spcPct val="0"/>
              </a:spcBef>
              <a:spcAft>
                <a:spcPct val="0"/>
              </a:spcAft>
              <a:buClrTx/>
              <a:buFontTx/>
              <a:buNone/>
            </a:pPr>
            <a:r>
              <a:rPr lang="en-ZA" sz="2075" b="1" kern="1200" dirty="0">
                <a:solidFill>
                  <a:prstClr val="black"/>
                </a:solidFill>
                <a:latin typeface="Calibri Light"/>
                <a:ea typeface="ＭＳ Ｐゴシック" pitchFamily="-108" charset="-128"/>
                <a:cs typeface="Arial" panose="020B0604020202020204" pitchFamily="34" charset="0"/>
              </a:rPr>
              <a:t>Programme Care</a:t>
            </a:r>
          </a:p>
          <a:p>
            <a:pPr algn="just" defTabSz="457200" fontAlgn="base">
              <a:spcBef>
                <a:spcPct val="0"/>
              </a:spcBef>
              <a:spcAft>
                <a:spcPct val="0"/>
              </a:spcAft>
              <a:buClrTx/>
              <a:buFontTx/>
              <a:buNone/>
            </a:pPr>
            <a:r>
              <a:rPr lang="en-ZA" sz="2075" kern="1200" dirty="0">
                <a:solidFill>
                  <a:prstClr val="black"/>
                </a:solidFill>
                <a:latin typeface="Calibri Light"/>
                <a:ea typeface="ＭＳ Ｐゴシック" pitchFamily="-108" charset="-128"/>
                <a:cs typeface="Arial" panose="020B0604020202020204" pitchFamily="34" charset="0"/>
              </a:rPr>
              <a:t>The department also reallocated the bulk of </a:t>
            </a:r>
            <a:r>
              <a:rPr lang="en-ZA" sz="2075" b="1" kern="1200" dirty="0">
                <a:solidFill>
                  <a:prstClr val="black"/>
                </a:solidFill>
                <a:latin typeface="Calibri Light"/>
                <a:ea typeface="ＭＳ Ｐゴシック" pitchFamily="-108" charset="-128"/>
                <a:cs typeface="Arial" panose="020B0604020202020204" pitchFamily="34" charset="0"/>
              </a:rPr>
              <a:t>outsourced funding for nutritional services </a:t>
            </a:r>
            <a:r>
              <a:rPr lang="en-ZA" sz="2075" kern="1200" dirty="0">
                <a:solidFill>
                  <a:prstClr val="black"/>
                </a:solidFill>
                <a:latin typeface="Calibri Light"/>
                <a:ea typeface="ＭＳ Ｐゴシック" pitchFamily="-108" charset="-128"/>
                <a:cs typeface="Arial" panose="020B0604020202020204" pitchFamily="34" charset="0"/>
              </a:rPr>
              <a:t>of the 7 management areas plus the remaining management area still outsourced in 2019 from Agency and support / outsourced services to Inventory: Food and food supplies over the 2020 MTEF. </a:t>
            </a: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71</a:t>
            </a:fld>
            <a:endParaRPr lang="en-GB" sz="1500" b="1" dirty="0">
              <a:solidFill>
                <a:prstClr val="black">
                  <a:tint val="75000"/>
                </a:prstClr>
              </a:solidFill>
            </a:endParaRPr>
          </a:p>
        </p:txBody>
      </p:sp>
    </p:spTree>
    <p:extLst>
      <p:ext uri="{BB962C8B-B14F-4D97-AF65-F5344CB8AC3E}">
        <p14:creationId xmlns:p14="http://schemas.microsoft.com/office/powerpoint/2010/main" val="27317802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396182" y="256007"/>
            <a:ext cx="10576183"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2020 MTEF BUDGET BASELINE REDUCTIONS</a:t>
            </a:r>
          </a:p>
        </p:txBody>
      </p:sp>
      <p:sp>
        <p:nvSpPr>
          <p:cNvPr id="11" name="Rectangle 10">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8" name="Rectangle 7"/>
          <p:cNvSpPr/>
          <p:nvPr/>
        </p:nvSpPr>
        <p:spPr>
          <a:xfrm>
            <a:off x="502581" y="1197546"/>
            <a:ext cx="10585176" cy="4885060"/>
          </a:xfrm>
          <a:prstGeom prst="rect">
            <a:avLst/>
          </a:prstGeom>
        </p:spPr>
        <p:txBody>
          <a:bodyPr wrap="square" lIns="82936" tIns="41468" rIns="82936" bIns="41468">
            <a:spAutoFit/>
          </a:bodyPr>
          <a:lstStyle/>
          <a:p>
            <a:pPr marL="342900" indent="-342900" algn="just" defTabSz="457200" eaLnBrk="0" fontAlgn="base" hangingPunct="0">
              <a:spcBef>
                <a:spcPct val="0"/>
              </a:spcBef>
              <a:spcAft>
                <a:spcPct val="0"/>
              </a:spcAft>
              <a:buClrTx/>
              <a:buFont typeface="Arial" panose="020B0604020202020204" pitchFamily="34" charset="0"/>
              <a:buChar char="•"/>
            </a:pPr>
            <a:r>
              <a:rPr lang="en-ZA" sz="2800" kern="1200" dirty="0">
                <a:solidFill>
                  <a:prstClr val="black"/>
                </a:solidFill>
                <a:latin typeface="Calibri Light"/>
                <a:ea typeface="ヒラギノ角ゴ Pro W3" pitchFamily="-80" charset="-128"/>
              </a:rPr>
              <a:t>DCS 2020 MTEF budget baselines were cut following the decision by the cabinet. These reductions were effected against compensation of employees. The number of funded posts in the department is expected to decrease marginally from 37 709 in 2019/20 to 36 996 in 2022/23</a:t>
            </a:r>
          </a:p>
          <a:p>
            <a:pPr algn="just" defTabSz="457200" eaLnBrk="0" fontAlgn="base" hangingPunct="0">
              <a:spcBef>
                <a:spcPct val="0"/>
              </a:spcBef>
              <a:spcAft>
                <a:spcPct val="0"/>
              </a:spcAft>
              <a:buClrTx/>
              <a:buFontTx/>
              <a:buNone/>
            </a:pPr>
            <a:endParaRPr lang="en-ZA" sz="2800" kern="1200" dirty="0">
              <a:solidFill>
                <a:srgbClr val="FF0000"/>
              </a:solidFill>
              <a:latin typeface="Calibri Light"/>
              <a:ea typeface="ヒラギノ角ゴ Pro W3" pitchFamily="-80" charset="-128"/>
            </a:endParaRPr>
          </a:p>
          <a:p>
            <a:pPr marL="342900" indent="-342900" algn="just" defTabSz="457200" eaLnBrk="0" fontAlgn="base" hangingPunct="0">
              <a:spcBef>
                <a:spcPct val="0"/>
              </a:spcBef>
              <a:spcAft>
                <a:spcPct val="0"/>
              </a:spcAft>
              <a:buClrTx/>
              <a:buFont typeface="Arial" panose="020B0604020202020204" pitchFamily="34" charset="0"/>
              <a:buChar char="•"/>
            </a:pPr>
            <a:r>
              <a:rPr lang="en-ZA" sz="2800" kern="1200" dirty="0">
                <a:solidFill>
                  <a:prstClr val="black"/>
                </a:solidFill>
                <a:latin typeface="Calibri Light"/>
                <a:ea typeface="ヒラギノ角ゴ Pro W3" pitchFamily="-80" charset="-128"/>
              </a:rPr>
              <a:t>The final </a:t>
            </a:r>
            <a:r>
              <a:rPr lang="en-ZA" sz="2800" kern="1200" dirty="0">
                <a:latin typeface="Calibri Light"/>
                <a:ea typeface="ヒラギノ角ゴ Pro W3" pitchFamily="-80" charset="-128"/>
              </a:rPr>
              <a:t>revised allocations for DCS are as follows for 2020/21 to the 2022/23 financial year:</a:t>
            </a:r>
          </a:p>
          <a:p>
            <a:pPr marL="589234" lvl="1" algn="just" defTabSz="457200" eaLnBrk="0" fontAlgn="base" hangingPunct="0">
              <a:spcBef>
                <a:spcPct val="0"/>
              </a:spcBef>
              <a:spcAft>
                <a:spcPct val="0"/>
              </a:spcAft>
              <a:buClrTx/>
              <a:buFontTx/>
              <a:buNone/>
            </a:pPr>
            <a:r>
              <a:rPr lang="en-ZA" sz="3200" kern="1200" dirty="0">
                <a:latin typeface="Calibri Light"/>
                <a:ea typeface="ヒラギノ角ゴ Pro W3" pitchFamily="-80" charset="-128"/>
              </a:rPr>
              <a:t>•	</a:t>
            </a:r>
            <a:r>
              <a:rPr lang="en-ZA" sz="2800" kern="1200" dirty="0">
                <a:latin typeface="Calibri Light"/>
                <a:ea typeface="ヒラギノ角ゴ Pro W3" pitchFamily="-80" charset="-128"/>
              </a:rPr>
              <a:t>2020/21 </a:t>
            </a:r>
            <a:r>
              <a:rPr lang="en-ZA" sz="2800" kern="1200" dirty="0">
                <a:solidFill>
                  <a:prstClr val="black"/>
                </a:solidFill>
                <a:latin typeface="Calibri Light"/>
                <a:ea typeface="ヒラギノ角ゴ Pro W3" pitchFamily="-80" charset="-128"/>
              </a:rPr>
              <a:t>R26,800 billion</a:t>
            </a:r>
          </a:p>
          <a:p>
            <a:pPr marL="589234" lvl="1" algn="just" defTabSz="457200" eaLnBrk="0" fontAlgn="base" hangingPunct="0">
              <a:spcBef>
                <a:spcPct val="0"/>
              </a:spcBef>
              <a:spcAft>
                <a:spcPct val="0"/>
              </a:spcAft>
              <a:buClrTx/>
              <a:buFontTx/>
              <a:buNone/>
            </a:pPr>
            <a:r>
              <a:rPr lang="en-ZA" sz="2800" kern="1200" dirty="0">
                <a:solidFill>
                  <a:prstClr val="black"/>
                </a:solidFill>
                <a:latin typeface="Calibri Light"/>
                <a:ea typeface="ヒラギノ角ゴ Pro W3" pitchFamily="-80" charset="-128"/>
              </a:rPr>
              <a:t>•	2021/22 R28,566 billion</a:t>
            </a:r>
          </a:p>
          <a:p>
            <a:pPr marL="589234" lvl="1" algn="just" defTabSz="457200" eaLnBrk="0" fontAlgn="base" hangingPunct="0">
              <a:spcBef>
                <a:spcPct val="0"/>
              </a:spcBef>
              <a:spcAft>
                <a:spcPct val="0"/>
              </a:spcAft>
              <a:buClrTx/>
              <a:buFontTx/>
              <a:buNone/>
            </a:pPr>
            <a:r>
              <a:rPr lang="en-ZA" sz="2800" kern="1200" dirty="0">
                <a:solidFill>
                  <a:prstClr val="black"/>
                </a:solidFill>
                <a:latin typeface="Calibri Light"/>
                <a:ea typeface="ヒラギノ角ゴ Pro W3" pitchFamily="-80" charset="-128"/>
              </a:rPr>
              <a:t>•	2022/23 R29,779 billion </a:t>
            </a:r>
            <a:endParaRPr lang="en-ZA" sz="2800" kern="1200" dirty="0">
              <a:latin typeface="Calibri Light"/>
              <a:ea typeface="ヒラギノ角ゴ Pro W3" pitchFamily="-80" charset="-128"/>
            </a:endParaRP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72</a:t>
            </a:fld>
            <a:endParaRPr lang="en-GB" sz="1500" b="1" dirty="0">
              <a:solidFill>
                <a:prstClr val="black">
                  <a:tint val="75000"/>
                </a:prstClr>
              </a:solidFill>
            </a:endParaRPr>
          </a:p>
        </p:txBody>
      </p:sp>
    </p:spTree>
    <p:extLst>
      <p:ext uri="{BB962C8B-B14F-4D97-AF65-F5344CB8AC3E}">
        <p14:creationId xmlns:p14="http://schemas.microsoft.com/office/powerpoint/2010/main" val="35292363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413074" y="271483"/>
            <a:ext cx="10576183"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IMPACT OF 2020 MTEF BUDGET BASELINE CUTS</a:t>
            </a:r>
          </a:p>
        </p:txBody>
      </p:sp>
      <p:sp>
        <p:nvSpPr>
          <p:cNvPr id="11" name="Rectangle 10">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graphicFrame>
        <p:nvGraphicFramePr>
          <p:cNvPr id="2" name="Object 1"/>
          <p:cNvGraphicFramePr>
            <a:graphicFrameLocks noChangeAspect="1"/>
          </p:cNvGraphicFramePr>
          <p:nvPr/>
        </p:nvGraphicFramePr>
        <p:xfrm>
          <a:off x="610593" y="1197546"/>
          <a:ext cx="10360159" cy="1944216"/>
        </p:xfrm>
        <a:graphic>
          <a:graphicData uri="http://schemas.openxmlformats.org/presentationml/2006/ole">
            <mc:AlternateContent xmlns:mc="http://schemas.openxmlformats.org/markup-compatibility/2006">
              <mc:Choice xmlns:v="urn:schemas-microsoft-com:vml" Requires="v">
                <p:oleObj spid="_x0000_s1025" name="Worksheet" r:id="rId3" imgW="7277111" imgH="1419120" progId="Excel.Sheet.12">
                  <p:embed/>
                </p:oleObj>
              </mc:Choice>
              <mc:Fallback>
                <p:oleObj name="Worksheet" r:id="rId3" imgW="7277111" imgH="1419120" progId="Excel.Sheet.12">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93" y="1197546"/>
                        <a:ext cx="10360159" cy="1944216"/>
                      </a:xfrm>
                      <a:prstGeom prst="rect">
                        <a:avLst/>
                      </a:prstGeom>
                      <a:noFill/>
                      <a:ln>
                        <a:noFill/>
                      </a:ln>
                    </p:spPr>
                  </p:pic>
                </p:oleObj>
              </mc:Fallback>
            </mc:AlternateContent>
          </a:graphicData>
        </a:graphic>
      </p:graphicFrame>
      <p:sp>
        <p:nvSpPr>
          <p:cNvPr id="13" name="Rectangle 12"/>
          <p:cNvSpPr/>
          <p:nvPr/>
        </p:nvSpPr>
        <p:spPr>
          <a:xfrm>
            <a:off x="610592" y="3260445"/>
            <a:ext cx="10360159" cy="3046978"/>
          </a:xfrm>
          <a:prstGeom prst="rect">
            <a:avLst/>
          </a:prstGeom>
        </p:spPr>
        <p:txBody>
          <a:bodyPr wrap="square" lIns="91428" tIns="45715" rIns="91428" bIns="45715">
            <a:spAutoFit/>
          </a:bodyPr>
          <a:lstStyle/>
          <a:p>
            <a:pPr marL="285750" indent="-285750" algn="just" defTabSz="457200" fontAlgn="base">
              <a:spcBef>
                <a:spcPct val="0"/>
              </a:spcBef>
              <a:spcAft>
                <a:spcPct val="0"/>
              </a:spcAft>
              <a:buClrTx/>
              <a:buFont typeface="Arial" panose="020B0604020202020204" pitchFamily="34" charset="0"/>
              <a:buChar char="•"/>
            </a:pPr>
            <a:r>
              <a:rPr lang="en-GB" sz="1600" kern="1200" dirty="0">
                <a:solidFill>
                  <a:prstClr val="black"/>
                </a:solidFill>
                <a:latin typeface="Calibri Light"/>
                <a:ea typeface="ＭＳ Ｐゴシック" pitchFamily="-108" charset="-128"/>
              </a:rPr>
              <a:t>Cabinet has approved budget reductions to the department’s baseline of R397.2 million in 2020/21, R418.9 million in 2021/22 and R308.1 million in 2022/23, mainly on the allocations for compensation of employees. As a result, the number of personnel in the department is expected to decrease from 37 709 in 2019/20 to 36 996 in 2022/23 through the gradual termination of contracts and natural attrition, including early retirement. The work of the department remains labour intensive, and, as such, an estimated 70 per cent (R59.6 billion) of total expenditure over the MTEF period is earmarked for compensation of employees.</a:t>
            </a:r>
            <a:endParaRPr lang="en-ZA" sz="1600" kern="1200" dirty="0">
              <a:solidFill>
                <a:prstClr val="black"/>
              </a:solidFill>
              <a:latin typeface="Calibri Light"/>
              <a:ea typeface="ＭＳ Ｐゴシック" pitchFamily="-108" charset="-128"/>
            </a:endParaRPr>
          </a:p>
          <a:p>
            <a:pPr marL="285750" indent="-285750" algn="just" defTabSz="457200" fontAlgn="base">
              <a:spcBef>
                <a:spcPct val="0"/>
              </a:spcBef>
              <a:buClrTx/>
              <a:buFont typeface="Arial" panose="020B0604020202020204" pitchFamily="34" charset="0"/>
              <a:buChar char="•"/>
            </a:pPr>
            <a:endParaRPr lang="en-ZA" sz="1600" kern="1200" dirty="0">
              <a:solidFill>
                <a:srgbClr val="003D00"/>
              </a:solidFill>
              <a:latin typeface="Calibri Light"/>
              <a:ea typeface="Calibri"/>
            </a:endParaRPr>
          </a:p>
          <a:p>
            <a:pPr marL="285750" indent="-285750" algn="just" defTabSz="457200" fontAlgn="base">
              <a:spcBef>
                <a:spcPct val="0"/>
              </a:spcBef>
              <a:buClrTx/>
              <a:buFont typeface="Arial" panose="020B0604020202020204" pitchFamily="34" charset="0"/>
              <a:buChar char="•"/>
            </a:pPr>
            <a:r>
              <a:rPr lang="en-ZA" sz="1600" kern="1200" dirty="0">
                <a:solidFill>
                  <a:prstClr val="black"/>
                </a:solidFill>
                <a:latin typeface="Calibri Light"/>
                <a:ea typeface="ＭＳ Ｐゴシック" pitchFamily="-108" charset="-128"/>
              </a:rPr>
              <a:t>The department will need to manage the filling of funded vacant posts within the COE ceiling , which require the constant In Year Monitoring of the COE expenditure. Should the projected expenditure indicate a possible over expenditure the filling of funded vacant posts should be suspended.</a:t>
            </a:r>
          </a:p>
          <a:p>
            <a:pPr marL="285750" indent="-285750" algn="just" defTabSz="457200" fontAlgn="base">
              <a:spcBef>
                <a:spcPct val="0"/>
              </a:spcBef>
              <a:buClrTx/>
              <a:buFont typeface="Arial" panose="020B0604020202020204" pitchFamily="34" charset="0"/>
              <a:buChar char="•"/>
            </a:pPr>
            <a:endParaRPr lang="en-ZA" sz="1600" kern="1200" dirty="0">
              <a:solidFill>
                <a:prstClr val="black"/>
              </a:solidFill>
              <a:latin typeface="Calibri Light"/>
              <a:ea typeface="ＭＳ Ｐゴシック" pitchFamily="-108" charset="-128"/>
            </a:endParaRPr>
          </a:p>
          <a:p>
            <a:pPr marL="285750" indent="-285750" algn="just" defTabSz="457200" fontAlgn="base">
              <a:spcBef>
                <a:spcPct val="0"/>
              </a:spcBef>
              <a:buClrTx/>
              <a:buFont typeface="Arial" panose="020B0604020202020204" pitchFamily="34" charset="0"/>
              <a:buChar char="•"/>
            </a:pPr>
            <a:r>
              <a:rPr lang="en-ZA" sz="1600" kern="1200" dirty="0">
                <a:solidFill>
                  <a:prstClr val="black"/>
                </a:solidFill>
                <a:latin typeface="Calibri Light"/>
                <a:ea typeface="ＭＳ Ｐゴシック" pitchFamily="-108" charset="-128"/>
              </a:rPr>
              <a:t>The department is in the process of aligning PERSAL with the funded establishment   </a:t>
            </a: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73</a:t>
            </a:fld>
            <a:endParaRPr lang="en-GB" sz="1500" b="1" dirty="0">
              <a:solidFill>
                <a:prstClr val="black">
                  <a:tint val="75000"/>
                </a:prstClr>
              </a:solidFill>
            </a:endParaRPr>
          </a:p>
        </p:txBody>
      </p:sp>
    </p:spTree>
    <p:extLst>
      <p:ext uri="{BB962C8B-B14F-4D97-AF65-F5344CB8AC3E}">
        <p14:creationId xmlns:p14="http://schemas.microsoft.com/office/powerpoint/2010/main" val="33464682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400250" y="230136"/>
            <a:ext cx="10576183"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BUDGET BASELINE REDUCTIONS FROM 2015 MTEF</a:t>
            </a:r>
          </a:p>
        </p:txBody>
      </p:sp>
      <p:sp>
        <p:nvSpPr>
          <p:cNvPr id="11" name="Rectangle 10">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13" name="Rectangle 12"/>
          <p:cNvSpPr/>
          <p:nvPr/>
        </p:nvSpPr>
        <p:spPr>
          <a:xfrm>
            <a:off x="570092" y="953152"/>
            <a:ext cx="10225136" cy="446266"/>
          </a:xfrm>
          <a:prstGeom prst="rect">
            <a:avLst/>
          </a:prstGeom>
        </p:spPr>
        <p:txBody>
          <a:bodyPr wrap="square" lIns="91428" tIns="45715" rIns="91428" bIns="45715">
            <a:spAutoFit/>
          </a:bodyPr>
          <a:lstStyle/>
          <a:p>
            <a:pPr algn="just" defTabSz="457200">
              <a:buClrTx/>
              <a:buFontTx/>
              <a:buNone/>
            </a:pPr>
            <a:r>
              <a:rPr lang="en-US" sz="2300" kern="1200" dirty="0">
                <a:solidFill>
                  <a:prstClr val="black"/>
                </a:solidFill>
                <a:latin typeface="Arial" panose="020B0604020202020204" pitchFamily="34" charset="0"/>
                <a:ea typeface="ＭＳ Ｐゴシック" pitchFamily="-108" charset="-128"/>
                <a:cs typeface="Arial" panose="020B0604020202020204" pitchFamily="34" charset="0"/>
              </a:rPr>
              <a:t>Budget baselines reductions from 2015/16 to 2022/23 are as follows:</a:t>
            </a:r>
            <a:endParaRPr lang="en-ZA" sz="2300" kern="1200" dirty="0">
              <a:solidFill>
                <a:prstClr val="black"/>
              </a:solidFill>
              <a:latin typeface="Arial" panose="020B0604020202020204" pitchFamily="34" charset="0"/>
              <a:ea typeface="ＭＳ Ｐゴシック" pitchFamily="-108" charset="-128"/>
              <a:cs typeface="Arial" panose="020B0604020202020204" pitchFamily="34" charset="0"/>
            </a:endParaRPr>
          </a:p>
        </p:txBody>
      </p:sp>
      <p:graphicFrame>
        <p:nvGraphicFramePr>
          <p:cNvPr id="2" name="Object 1"/>
          <p:cNvGraphicFramePr>
            <a:graphicFrameLocks noChangeAspect="1"/>
          </p:cNvGraphicFramePr>
          <p:nvPr/>
        </p:nvGraphicFramePr>
        <p:xfrm>
          <a:off x="779463" y="1530350"/>
          <a:ext cx="8485187" cy="4684713"/>
        </p:xfrm>
        <a:graphic>
          <a:graphicData uri="http://schemas.openxmlformats.org/presentationml/2006/ole">
            <mc:AlternateContent xmlns:mc="http://schemas.openxmlformats.org/markup-compatibility/2006">
              <mc:Choice xmlns:v="urn:schemas-microsoft-com:vml" Requires="v">
                <p:oleObj spid="_x0000_s2049" name="Worksheet" r:id="rId3" imgW="6637058" imgH="4191048" progId="Excel.Sheet.12">
                  <p:embed/>
                </p:oleObj>
              </mc:Choice>
              <mc:Fallback>
                <p:oleObj name="Worksheet" r:id="rId3" imgW="6637058" imgH="4191048" progId="Excel.Sheet.12">
                  <p:embed/>
                  <p:pic>
                    <p:nvPicPr>
                      <p:cNvPr id="2" name="Object 1"/>
                      <p:cNvPicPr>
                        <a:picLocks noChangeAspect="1" noChangeArrowheads="1"/>
                      </p:cNvPicPr>
                      <p:nvPr/>
                    </p:nvPicPr>
                    <p:blipFill>
                      <a:blip r:embed="rId4"/>
                      <a:srcRect/>
                      <a:stretch>
                        <a:fillRect/>
                      </a:stretch>
                    </p:blipFill>
                    <p:spPr bwMode="auto">
                      <a:xfrm>
                        <a:off x="779463" y="1530350"/>
                        <a:ext cx="8485187" cy="4684713"/>
                      </a:xfrm>
                      <a:prstGeom prst="rect">
                        <a:avLst/>
                      </a:prstGeom>
                      <a:noFill/>
                      <a:ln>
                        <a:noFill/>
                      </a:ln>
                    </p:spPr>
                  </p:pic>
                </p:oleObj>
              </mc:Fallback>
            </mc:AlternateContent>
          </a:graphicData>
        </a:graphic>
      </p:graphicFrame>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74</a:t>
            </a:fld>
            <a:endParaRPr lang="en-GB" sz="1500" b="1" dirty="0">
              <a:solidFill>
                <a:prstClr val="black">
                  <a:tint val="75000"/>
                </a:prstClr>
              </a:solidFill>
            </a:endParaRPr>
          </a:p>
        </p:txBody>
      </p:sp>
    </p:spTree>
    <p:extLst>
      <p:ext uri="{BB962C8B-B14F-4D97-AF65-F5344CB8AC3E}">
        <p14:creationId xmlns:p14="http://schemas.microsoft.com/office/powerpoint/2010/main" val="42088183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106537" y="187800"/>
            <a:ext cx="11477910"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BUDGET BASELINE REDUCTIONS FROM 2015 MTEF (</a:t>
            </a:r>
            <a:r>
              <a:rPr lang="en-ZA" sz="3600" b="1" dirty="0" err="1">
                <a:solidFill>
                  <a:prstClr val="black"/>
                </a:solidFill>
              </a:rPr>
              <a:t>cont</a:t>
            </a:r>
            <a:r>
              <a:rPr lang="en-ZA" sz="3600" b="1" dirty="0">
                <a:solidFill>
                  <a:prstClr val="black"/>
                </a:solidFill>
              </a:rPr>
              <a:t>…) </a:t>
            </a:r>
          </a:p>
        </p:txBody>
      </p:sp>
      <p:sp>
        <p:nvSpPr>
          <p:cNvPr id="11" name="Rectangle 10">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8" name="Rectangle 7"/>
          <p:cNvSpPr/>
          <p:nvPr/>
        </p:nvSpPr>
        <p:spPr>
          <a:xfrm>
            <a:off x="513954" y="1000285"/>
            <a:ext cx="10663076" cy="5170636"/>
          </a:xfrm>
          <a:prstGeom prst="rect">
            <a:avLst/>
          </a:prstGeom>
        </p:spPr>
        <p:txBody>
          <a:bodyPr wrap="square" lIns="91428" tIns="45715" rIns="91428" bIns="45715">
            <a:spAutoFit/>
          </a:bodyPr>
          <a:lstStyle/>
          <a:p>
            <a:pPr algn="just" defTabSz="457200">
              <a:buClrTx/>
              <a:buFontTx/>
              <a:buNone/>
            </a:pPr>
            <a:r>
              <a:rPr lang="en-AU" sz="2000" b="1" kern="1200" dirty="0">
                <a:solidFill>
                  <a:prstClr val="black"/>
                </a:solidFill>
                <a:latin typeface="Calibri Light"/>
                <a:ea typeface="ＭＳ Ｐゴシック" pitchFamily="-108" charset="-128"/>
              </a:rPr>
              <a:t>Impact of Compensation of Employees baseline budget cuts</a:t>
            </a:r>
          </a:p>
          <a:p>
            <a:pPr marL="342900" indent="-342900" algn="just" defTabSz="457200">
              <a:spcBef>
                <a:spcPts val="600"/>
              </a:spcBef>
              <a:spcAft>
                <a:spcPts val="600"/>
              </a:spcAft>
              <a:buClrTx/>
              <a:buFont typeface="Arial" panose="020B0604020202020204" pitchFamily="34" charset="0"/>
              <a:buChar char="•"/>
            </a:pPr>
            <a:r>
              <a:rPr lang="en-AU" sz="1700" kern="1200" dirty="0">
                <a:solidFill>
                  <a:prstClr val="black"/>
                </a:solidFill>
                <a:latin typeface="Calibri Light"/>
                <a:ea typeface="ＭＳ Ｐゴシック" pitchFamily="-108" charset="-128"/>
              </a:rPr>
              <a:t>The total Compensation of Employees baseline budget cuts from 2015/16 financial year to 2022/23 is R4,24 billion</a:t>
            </a:r>
          </a:p>
          <a:p>
            <a:pPr marL="342900" indent="-342900" algn="just" defTabSz="457200">
              <a:spcBef>
                <a:spcPts val="600"/>
              </a:spcBef>
              <a:spcAft>
                <a:spcPts val="600"/>
              </a:spcAft>
              <a:buClrTx/>
              <a:buFont typeface="Arial" panose="020B0604020202020204" pitchFamily="34" charset="0"/>
              <a:buChar char="•"/>
            </a:pPr>
            <a:r>
              <a:rPr lang="en-ZA" sz="1700" kern="1200" dirty="0">
                <a:solidFill>
                  <a:prstClr val="black"/>
                </a:solidFill>
                <a:latin typeface="Calibri Light"/>
                <a:ea typeface="Times New Roman" panose="02020603050405020304" pitchFamily="18" charset="0"/>
              </a:rPr>
              <a:t>The Department previously had a funded post establishment of 42 006 posts. Since the implementation of compensation ceiling in public sector coupled with baseline budget cuts, the funded establishment of the Department will be reduced to 36 996 over the 2019 MTEF.</a:t>
            </a:r>
          </a:p>
          <a:p>
            <a:pPr marL="342900" indent="-342900" algn="just" defTabSz="457200">
              <a:spcBef>
                <a:spcPts val="600"/>
              </a:spcBef>
              <a:spcAft>
                <a:spcPts val="600"/>
              </a:spcAft>
              <a:buClrTx/>
              <a:buFont typeface="Arial" panose="020B0604020202020204" pitchFamily="34" charset="0"/>
              <a:buChar char="•"/>
            </a:pPr>
            <a:r>
              <a:rPr lang="en-ZA" sz="1700" kern="1200" dirty="0">
                <a:solidFill>
                  <a:prstClr val="black"/>
                </a:solidFill>
                <a:latin typeface="Calibri Light"/>
                <a:ea typeface="Times New Roman" panose="02020603050405020304" pitchFamily="18" charset="0"/>
              </a:rPr>
              <a:t>A further 866 posts had to be abolished to accommodate funding for Case Management Committees and Judicial Inspectorate for Correctional Services (JICS).</a:t>
            </a:r>
          </a:p>
          <a:p>
            <a:pPr marL="342900" indent="-342900" algn="just" defTabSz="457200">
              <a:spcBef>
                <a:spcPts val="600"/>
              </a:spcBef>
              <a:spcAft>
                <a:spcPts val="600"/>
              </a:spcAft>
              <a:buClrTx/>
              <a:buFont typeface="Arial" panose="020B0604020202020204" pitchFamily="34" charset="0"/>
              <a:buChar char="•"/>
            </a:pPr>
            <a:r>
              <a:rPr lang="en-ZA" sz="1700" kern="1200" dirty="0">
                <a:solidFill>
                  <a:prstClr val="black"/>
                </a:solidFill>
                <a:latin typeface="Calibri Light"/>
                <a:ea typeface="Times New Roman" panose="02020603050405020304" pitchFamily="18" charset="0"/>
              </a:rPr>
              <a:t>The MTEF budget to honour the settlement agreement on 2nd Phase of the Occupation Specific Dispensation (OSD) for correctional officials which gave effect to the implementation of a revised salary structure owing to recognition of experience, had to be accommodated within the Compensation of Employees ceiling as no additional budget was received. This means that posts had to be reduced to absorb the increased salary notches and deliberately delay the filling of posts so as to accommodate the once-off  30% in lieu of salary back-payments.</a:t>
            </a:r>
          </a:p>
          <a:p>
            <a:pPr marL="342900" indent="-342900" algn="just" defTabSz="457200">
              <a:spcBef>
                <a:spcPts val="600"/>
              </a:spcBef>
              <a:spcAft>
                <a:spcPts val="600"/>
              </a:spcAft>
              <a:buClrTx/>
              <a:buFont typeface="Arial" panose="020B0604020202020204" pitchFamily="34" charset="0"/>
              <a:buChar char="•"/>
            </a:pPr>
            <a:r>
              <a:rPr lang="en-ZA" sz="1700" kern="1200" dirty="0">
                <a:solidFill>
                  <a:prstClr val="black"/>
                </a:solidFill>
                <a:latin typeface="Calibri Light"/>
                <a:ea typeface="Times New Roman" panose="02020603050405020304" pitchFamily="18" charset="0"/>
              </a:rPr>
              <a:t>Challenges with governance and compliance since there are limited number of employees available to do the work, particularly due to unfunded posts in Programme Administration.</a:t>
            </a:r>
          </a:p>
          <a:p>
            <a:pPr marL="342900" indent="-342900" algn="just" defTabSz="457200">
              <a:spcBef>
                <a:spcPts val="600"/>
              </a:spcBef>
              <a:spcAft>
                <a:spcPts val="600"/>
              </a:spcAft>
              <a:buClrTx/>
              <a:buFont typeface="Arial" panose="020B0604020202020204" pitchFamily="34" charset="0"/>
              <a:buChar char="•"/>
            </a:pPr>
            <a:r>
              <a:rPr lang="en-ZA" sz="1700" kern="1200" dirty="0">
                <a:solidFill>
                  <a:prstClr val="black"/>
                </a:solidFill>
                <a:latin typeface="Calibri Light"/>
                <a:ea typeface="Times New Roman" panose="02020603050405020304" pitchFamily="18" charset="0"/>
              </a:rPr>
              <a:t>Implementation of the corrections mandate as well as achievement of strategic objectives may be negatively affected in view of cuts on compensation of employees. </a:t>
            </a: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75</a:t>
            </a:fld>
            <a:endParaRPr lang="en-GB" sz="1500" b="1" dirty="0">
              <a:solidFill>
                <a:prstClr val="black">
                  <a:tint val="75000"/>
                </a:prstClr>
              </a:solidFill>
            </a:endParaRPr>
          </a:p>
        </p:txBody>
      </p:sp>
    </p:spTree>
    <p:extLst>
      <p:ext uri="{BB962C8B-B14F-4D97-AF65-F5344CB8AC3E}">
        <p14:creationId xmlns:p14="http://schemas.microsoft.com/office/powerpoint/2010/main" val="2770261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5893" y="204736"/>
            <a:ext cx="11584447"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BUDGET BASELINE REDUCTIONS FROM 2015 MTEF (</a:t>
            </a:r>
            <a:r>
              <a:rPr lang="en-ZA" sz="3600" b="1" dirty="0" err="1">
                <a:solidFill>
                  <a:prstClr val="black"/>
                </a:solidFill>
              </a:rPr>
              <a:t>cont</a:t>
            </a:r>
            <a:r>
              <a:rPr lang="en-ZA" sz="3600" b="1" dirty="0">
                <a:solidFill>
                  <a:prstClr val="black"/>
                </a:solidFill>
              </a:rPr>
              <a:t>…) </a:t>
            </a:r>
          </a:p>
        </p:txBody>
      </p:sp>
      <p:sp>
        <p:nvSpPr>
          <p:cNvPr id="11" name="Rectangle 10">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8" name="Rectangle 7"/>
          <p:cNvSpPr/>
          <p:nvPr/>
        </p:nvSpPr>
        <p:spPr>
          <a:xfrm>
            <a:off x="610592" y="1018234"/>
            <a:ext cx="10585177" cy="4939804"/>
          </a:xfrm>
          <a:prstGeom prst="rect">
            <a:avLst/>
          </a:prstGeom>
        </p:spPr>
        <p:txBody>
          <a:bodyPr wrap="square" lIns="91428" tIns="45715" rIns="91428" bIns="45715">
            <a:spAutoFit/>
          </a:bodyPr>
          <a:lstStyle/>
          <a:p>
            <a:pPr algn="just" defTabSz="457200">
              <a:buClrTx/>
              <a:buFontTx/>
              <a:buNone/>
            </a:pPr>
            <a:r>
              <a:rPr lang="en-AU" sz="2800" b="1" kern="1200" dirty="0">
                <a:solidFill>
                  <a:prstClr val="black"/>
                </a:solidFill>
                <a:latin typeface="Calibri Light"/>
                <a:ea typeface="ＭＳ Ｐゴシック" pitchFamily="-108" charset="-128"/>
              </a:rPr>
              <a:t>Impact of Goods and Services baseline budget cuts </a:t>
            </a:r>
          </a:p>
          <a:p>
            <a:pPr marL="342900" indent="-342900" algn="just" defTabSz="457200">
              <a:spcBef>
                <a:spcPts val="600"/>
              </a:spcBef>
              <a:spcAft>
                <a:spcPts val="600"/>
              </a:spcAft>
              <a:buClrTx/>
              <a:buFont typeface="Arial" panose="020B0604020202020204" pitchFamily="34" charset="0"/>
              <a:buChar char="•"/>
            </a:pPr>
            <a:r>
              <a:rPr lang="en-AU" sz="2800" kern="1200" dirty="0">
                <a:solidFill>
                  <a:prstClr val="black"/>
                </a:solidFill>
                <a:latin typeface="Calibri Light"/>
                <a:ea typeface="ＭＳ Ｐゴシック" pitchFamily="-108" charset="-128"/>
              </a:rPr>
              <a:t>The total Goods and Services baseline budget cuts from 2015/16 financial year to 2022/23 is R2,2 billion</a:t>
            </a:r>
          </a:p>
          <a:p>
            <a:pPr marL="342900" indent="-342900" algn="just" defTabSz="457200">
              <a:spcBef>
                <a:spcPts val="600"/>
              </a:spcBef>
              <a:spcAft>
                <a:spcPts val="600"/>
              </a:spcAft>
              <a:buClrTx/>
              <a:buFont typeface="Arial" panose="020B0604020202020204" pitchFamily="34" charset="0"/>
              <a:buChar char="•"/>
            </a:pPr>
            <a:r>
              <a:rPr lang="en-ZA" sz="2800" kern="1200" dirty="0">
                <a:solidFill>
                  <a:prstClr val="black"/>
                </a:solidFill>
                <a:latin typeface="Calibri Light"/>
                <a:ea typeface="Times New Roman" panose="02020603050405020304" pitchFamily="18" charset="0"/>
              </a:rPr>
              <a:t>Goods and Services budget allocation is not sufficient to cater for Departmental needs and commitments</a:t>
            </a:r>
          </a:p>
          <a:p>
            <a:pPr marL="342900" indent="-342900" algn="just" defTabSz="457200">
              <a:spcBef>
                <a:spcPts val="600"/>
              </a:spcBef>
              <a:spcAft>
                <a:spcPts val="600"/>
              </a:spcAft>
              <a:buClrTx/>
              <a:buFont typeface="Arial" panose="020B0604020202020204" pitchFamily="34" charset="0"/>
              <a:buChar char="•"/>
            </a:pPr>
            <a:r>
              <a:rPr lang="en-ZA" sz="2800" kern="1200" dirty="0">
                <a:solidFill>
                  <a:prstClr val="black"/>
                </a:solidFill>
                <a:latin typeface="Calibri Light"/>
                <a:ea typeface="Times New Roman" panose="02020603050405020304" pitchFamily="18" charset="0"/>
              </a:rPr>
              <a:t>The department has a shortfall on accommodation charges payable to DPW amounting to R2,1 billion over the 2020 ENE medium term</a:t>
            </a:r>
          </a:p>
          <a:p>
            <a:pPr marL="342900" indent="-342900" algn="just" defTabSz="457200">
              <a:spcBef>
                <a:spcPts val="600"/>
              </a:spcBef>
              <a:spcAft>
                <a:spcPts val="600"/>
              </a:spcAft>
              <a:buClrTx/>
              <a:buFont typeface="Arial" panose="020B0604020202020204" pitchFamily="34" charset="0"/>
              <a:buChar char="•"/>
            </a:pPr>
            <a:r>
              <a:rPr lang="en-ZA" sz="2800" kern="1200" dirty="0">
                <a:solidFill>
                  <a:prstClr val="black"/>
                </a:solidFill>
                <a:latin typeface="Calibri Light"/>
                <a:ea typeface="Times New Roman" panose="02020603050405020304" pitchFamily="18" charset="0"/>
              </a:rPr>
              <a:t>The budget cuts under Goods and Services have put immense budgetary pressure on the operational budgets for both correctional centres and administration</a:t>
            </a: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76</a:t>
            </a:fld>
            <a:endParaRPr lang="en-GB" sz="1500" b="1" dirty="0">
              <a:solidFill>
                <a:prstClr val="black">
                  <a:tint val="75000"/>
                </a:prstClr>
              </a:solidFill>
            </a:endParaRPr>
          </a:p>
        </p:txBody>
      </p:sp>
    </p:spTree>
    <p:extLst>
      <p:ext uri="{BB962C8B-B14F-4D97-AF65-F5344CB8AC3E}">
        <p14:creationId xmlns:p14="http://schemas.microsoft.com/office/powerpoint/2010/main" val="22270856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106537" y="271483"/>
            <a:ext cx="11477910"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BUDGET BASELINE REDUCTIONS FROM 2015 MTEF (</a:t>
            </a:r>
            <a:r>
              <a:rPr lang="en-ZA" sz="3600" b="1" dirty="0" err="1">
                <a:solidFill>
                  <a:prstClr val="black"/>
                </a:solidFill>
              </a:rPr>
              <a:t>cont</a:t>
            </a:r>
            <a:r>
              <a:rPr lang="en-ZA" sz="3600" b="1" dirty="0">
                <a:solidFill>
                  <a:prstClr val="black"/>
                </a:solidFill>
              </a:rPr>
              <a:t>…) </a:t>
            </a:r>
          </a:p>
        </p:txBody>
      </p:sp>
      <p:sp>
        <p:nvSpPr>
          <p:cNvPr id="11" name="Rectangle 10">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8" name="Rectangle 7"/>
          <p:cNvSpPr/>
          <p:nvPr/>
        </p:nvSpPr>
        <p:spPr>
          <a:xfrm>
            <a:off x="610593" y="1164721"/>
            <a:ext cx="10369152" cy="5180062"/>
          </a:xfrm>
          <a:prstGeom prst="rect">
            <a:avLst/>
          </a:prstGeom>
        </p:spPr>
        <p:txBody>
          <a:bodyPr wrap="square" lIns="91428" tIns="45715" rIns="91428" bIns="45715">
            <a:spAutoFit/>
          </a:bodyPr>
          <a:lstStyle/>
          <a:p>
            <a:pPr algn="just" defTabSz="457200">
              <a:lnSpc>
                <a:spcPct val="110000"/>
              </a:lnSpc>
              <a:buClrTx/>
              <a:buFontTx/>
              <a:buNone/>
            </a:pPr>
            <a:r>
              <a:rPr lang="en-AU" sz="2800" b="1" kern="1200" dirty="0">
                <a:solidFill>
                  <a:prstClr val="black"/>
                </a:solidFill>
                <a:latin typeface="Calibri Light"/>
                <a:ea typeface="ＭＳ Ｐゴシック" pitchFamily="-108" charset="-128"/>
              </a:rPr>
              <a:t>Impact of Payments for Capital Assets baseline budget cuts </a:t>
            </a:r>
          </a:p>
          <a:p>
            <a:pPr marL="361950" indent="-361950" algn="just" defTabSz="457200">
              <a:lnSpc>
                <a:spcPct val="110000"/>
              </a:lnSpc>
              <a:spcBef>
                <a:spcPts val="600"/>
              </a:spcBef>
              <a:spcAft>
                <a:spcPts val="600"/>
              </a:spcAft>
              <a:buClrTx/>
              <a:buFont typeface="Arial" panose="020B0604020202020204" pitchFamily="34" charset="0"/>
              <a:buChar char="•"/>
            </a:pPr>
            <a:r>
              <a:rPr lang="en-AU" sz="2800" kern="1200" dirty="0">
                <a:solidFill>
                  <a:prstClr val="black"/>
                </a:solidFill>
                <a:latin typeface="Calibri Light"/>
                <a:ea typeface="ＭＳ Ｐゴシック" pitchFamily="-108" charset="-128"/>
              </a:rPr>
              <a:t>The total Payments for Capital Assets baseline budget cuts from 2015/16 financial year to 2022/23 is R889 million</a:t>
            </a:r>
          </a:p>
          <a:p>
            <a:pPr marL="361950" indent="-361950" algn="just" defTabSz="457200">
              <a:lnSpc>
                <a:spcPct val="110000"/>
              </a:lnSpc>
              <a:spcBef>
                <a:spcPts val="600"/>
              </a:spcBef>
              <a:spcAft>
                <a:spcPts val="600"/>
              </a:spcAft>
              <a:buClrTx/>
              <a:buFont typeface="Arial" panose="020B0604020202020204" pitchFamily="34" charset="0"/>
              <a:buChar char="•"/>
            </a:pPr>
            <a:r>
              <a:rPr lang="en-US" sz="2800" kern="1200" dirty="0">
                <a:solidFill>
                  <a:prstClr val="black"/>
                </a:solidFill>
                <a:latin typeface="Calibri Light"/>
                <a:ea typeface="Times New Roman" panose="02020603050405020304" pitchFamily="18" charset="0"/>
              </a:rPr>
              <a:t>The Department has an infrastructure delivery programme that seeks to address overcrowding through construction and upgrading of correctional facilities to increase bed spaces as well maintenance of existing facilities. </a:t>
            </a:r>
          </a:p>
          <a:p>
            <a:pPr marL="361950" indent="-361950" algn="just" defTabSz="457200">
              <a:lnSpc>
                <a:spcPct val="110000"/>
              </a:lnSpc>
              <a:spcBef>
                <a:spcPts val="600"/>
              </a:spcBef>
              <a:spcAft>
                <a:spcPts val="600"/>
              </a:spcAft>
              <a:buClrTx/>
              <a:buFont typeface="Arial" panose="020B0604020202020204" pitchFamily="34" charset="0"/>
              <a:buChar char="•"/>
            </a:pPr>
            <a:r>
              <a:rPr lang="en-ZA" sz="2800" kern="1200" dirty="0">
                <a:solidFill>
                  <a:prstClr val="black"/>
                </a:solidFill>
                <a:latin typeface="Calibri Light"/>
                <a:ea typeface="Times New Roman" panose="02020603050405020304" pitchFamily="18" charset="0"/>
              </a:rPr>
              <a:t>Critical needs for machinery and equipment are currently managed through MTEF reprioritisation as well as in-year reprioritisation of savings.</a:t>
            </a: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77</a:t>
            </a:fld>
            <a:endParaRPr lang="en-GB" sz="1500" b="1" dirty="0">
              <a:solidFill>
                <a:prstClr val="black">
                  <a:tint val="75000"/>
                </a:prstClr>
              </a:solidFill>
            </a:endParaRPr>
          </a:p>
        </p:txBody>
      </p:sp>
    </p:spTree>
    <p:extLst>
      <p:ext uri="{BB962C8B-B14F-4D97-AF65-F5344CB8AC3E}">
        <p14:creationId xmlns:p14="http://schemas.microsoft.com/office/powerpoint/2010/main" val="13004030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394569" y="251759"/>
            <a:ext cx="10576183"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IMPACT OF BUDGET CUTS ON SERVICE DELIVERY </a:t>
            </a:r>
          </a:p>
        </p:txBody>
      </p:sp>
      <p:sp>
        <p:nvSpPr>
          <p:cNvPr id="11" name="Rectangle 10">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8" name="Rectangle 3"/>
          <p:cNvSpPr txBox="1">
            <a:spLocks noChangeArrowheads="1"/>
          </p:cNvSpPr>
          <p:nvPr/>
        </p:nvSpPr>
        <p:spPr bwMode="auto">
          <a:xfrm>
            <a:off x="394569" y="909165"/>
            <a:ext cx="10729192" cy="5500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rgbClr val="008000"/>
                </a:solidFill>
                <a:latin typeface="+mn-lt"/>
                <a:ea typeface="+mn-ea"/>
                <a:cs typeface="+mn-cs"/>
              </a:defRPr>
            </a:lvl1pPr>
            <a:lvl2pPr marL="742950" indent="-285750" algn="l" rtl="0" eaLnBrk="0" fontAlgn="base" hangingPunct="0">
              <a:spcBef>
                <a:spcPct val="20000"/>
              </a:spcBef>
              <a:spcAft>
                <a:spcPct val="0"/>
              </a:spcAft>
              <a:buChar char="–"/>
              <a:defRPr sz="2400">
                <a:solidFill>
                  <a:srgbClr val="008000"/>
                </a:solidFill>
                <a:latin typeface="+mn-lt"/>
                <a:ea typeface="+mn-ea"/>
              </a:defRPr>
            </a:lvl2pPr>
            <a:lvl3pPr marL="1143000" indent="-228600" algn="l" rtl="0" eaLnBrk="0" fontAlgn="base" hangingPunct="0">
              <a:spcBef>
                <a:spcPct val="20000"/>
              </a:spcBef>
              <a:spcAft>
                <a:spcPct val="0"/>
              </a:spcAft>
              <a:buChar char="•"/>
              <a:defRPr sz="2400">
                <a:solidFill>
                  <a:srgbClr val="008000"/>
                </a:solidFill>
                <a:latin typeface="+mn-lt"/>
                <a:ea typeface="+mn-ea"/>
              </a:defRPr>
            </a:lvl3pPr>
            <a:lvl4pPr marL="1600200" indent="-228600" algn="l" rtl="0" eaLnBrk="0" fontAlgn="base" hangingPunct="0">
              <a:spcBef>
                <a:spcPct val="20000"/>
              </a:spcBef>
              <a:spcAft>
                <a:spcPct val="0"/>
              </a:spcAft>
              <a:buChar char="–"/>
              <a:defRPr sz="2000">
                <a:solidFill>
                  <a:srgbClr val="008000"/>
                </a:solidFill>
                <a:latin typeface="+mn-lt"/>
                <a:ea typeface="+mn-ea"/>
              </a:defRPr>
            </a:lvl4pPr>
            <a:lvl5pPr marL="2057400" indent="-228600" algn="l" rtl="0" eaLnBrk="0" fontAlgn="base" hangingPunct="0">
              <a:spcBef>
                <a:spcPct val="20000"/>
              </a:spcBef>
              <a:spcAft>
                <a:spcPct val="0"/>
              </a:spcAft>
              <a:buChar char="»"/>
              <a:defRPr sz="2000">
                <a:solidFill>
                  <a:srgbClr val="008000"/>
                </a:solidFill>
                <a:latin typeface="+mn-lt"/>
                <a:ea typeface="+mn-ea"/>
              </a:defRPr>
            </a:lvl5pPr>
            <a:lvl6pPr marL="2514600" indent="-228600" algn="l" rtl="0" fontAlgn="base">
              <a:spcBef>
                <a:spcPct val="20000"/>
              </a:spcBef>
              <a:spcAft>
                <a:spcPct val="0"/>
              </a:spcAft>
              <a:buChar char="»"/>
              <a:defRPr sz="2000">
                <a:solidFill>
                  <a:srgbClr val="008000"/>
                </a:solidFill>
                <a:latin typeface="+mn-lt"/>
                <a:ea typeface="+mn-ea"/>
              </a:defRPr>
            </a:lvl6pPr>
            <a:lvl7pPr marL="2971800" indent="-228600" algn="l" rtl="0" fontAlgn="base">
              <a:spcBef>
                <a:spcPct val="20000"/>
              </a:spcBef>
              <a:spcAft>
                <a:spcPct val="0"/>
              </a:spcAft>
              <a:buChar char="»"/>
              <a:defRPr sz="2000">
                <a:solidFill>
                  <a:srgbClr val="008000"/>
                </a:solidFill>
                <a:latin typeface="+mn-lt"/>
                <a:ea typeface="+mn-ea"/>
              </a:defRPr>
            </a:lvl7pPr>
            <a:lvl8pPr marL="3429000" indent="-228600" algn="l" rtl="0" fontAlgn="base">
              <a:spcBef>
                <a:spcPct val="20000"/>
              </a:spcBef>
              <a:spcAft>
                <a:spcPct val="0"/>
              </a:spcAft>
              <a:buChar char="»"/>
              <a:defRPr sz="2000">
                <a:solidFill>
                  <a:srgbClr val="008000"/>
                </a:solidFill>
                <a:latin typeface="+mn-lt"/>
                <a:ea typeface="+mn-ea"/>
              </a:defRPr>
            </a:lvl8pPr>
            <a:lvl9pPr marL="3886200" indent="-228600" algn="l" rtl="0" fontAlgn="base">
              <a:spcBef>
                <a:spcPct val="20000"/>
              </a:spcBef>
              <a:spcAft>
                <a:spcPct val="0"/>
              </a:spcAft>
              <a:buChar char="»"/>
              <a:defRPr sz="2000">
                <a:solidFill>
                  <a:srgbClr val="008000"/>
                </a:solidFill>
                <a:latin typeface="+mn-lt"/>
                <a:ea typeface="+mn-ea"/>
              </a:defRPr>
            </a:lvl9pPr>
          </a:lstStyle>
          <a:p>
            <a:pPr marL="0" indent="0" algn="just" defTabSz="457200">
              <a:spcBef>
                <a:spcPts val="300"/>
              </a:spcBef>
              <a:spcAft>
                <a:spcPts val="300"/>
              </a:spcAft>
              <a:buClrTx/>
              <a:buFontTx/>
              <a:buNone/>
            </a:pPr>
            <a:r>
              <a:rPr lang="en-ZA" sz="1600" kern="1200" dirty="0">
                <a:solidFill>
                  <a:prstClr val="black"/>
                </a:solidFill>
                <a:cs typeface="Arial"/>
              </a:rPr>
              <a:t>Historically, the Department has had the following budget pressures:</a:t>
            </a:r>
          </a:p>
          <a:p>
            <a:pPr marL="0" indent="0" algn="just" defTabSz="457200">
              <a:spcBef>
                <a:spcPts val="300"/>
              </a:spcBef>
              <a:spcAft>
                <a:spcPts val="300"/>
              </a:spcAft>
              <a:buClrTx/>
              <a:buFontTx/>
              <a:buNone/>
            </a:pPr>
            <a:r>
              <a:rPr lang="en-ZA" sz="1600" b="1" kern="1200" dirty="0">
                <a:solidFill>
                  <a:prstClr val="black"/>
                </a:solidFill>
                <a:cs typeface="Arial"/>
              </a:rPr>
              <a:t>Municipal Services</a:t>
            </a:r>
            <a:endParaRPr lang="en-ZA" sz="1600" kern="1200" dirty="0">
              <a:solidFill>
                <a:prstClr val="black"/>
              </a:solidFill>
              <a:cs typeface="Arial"/>
            </a:endParaRPr>
          </a:p>
          <a:p>
            <a:pPr algn="just" defTabSz="457200">
              <a:spcBef>
                <a:spcPts val="300"/>
              </a:spcBef>
              <a:spcAft>
                <a:spcPts val="300"/>
              </a:spcAft>
              <a:buClrTx/>
              <a:buFontTx/>
              <a:buChar char="•"/>
            </a:pPr>
            <a:r>
              <a:rPr lang="en-ZA" sz="1600" kern="1200" dirty="0">
                <a:solidFill>
                  <a:prstClr val="black"/>
                </a:solidFill>
                <a:cs typeface="Arial"/>
              </a:rPr>
              <a:t>The earmarked budget allocations for municipal services overspent by R128 million; R207,9 million and R164 million in 2014/15; 2015/16 and 2016/17 financial years respectively</a:t>
            </a:r>
          </a:p>
          <a:p>
            <a:pPr algn="just" defTabSz="457200">
              <a:spcBef>
                <a:spcPts val="300"/>
              </a:spcBef>
              <a:spcAft>
                <a:spcPts val="300"/>
              </a:spcAft>
              <a:buClrTx/>
              <a:buFontTx/>
              <a:buChar char="•"/>
            </a:pPr>
            <a:r>
              <a:rPr lang="en-ZA" sz="1600" kern="1200" dirty="0">
                <a:solidFill>
                  <a:prstClr val="black"/>
                </a:solidFill>
                <a:cs typeface="Arial"/>
              </a:rPr>
              <a:t>These shortfalls were managed through underspending elsewhere during the financial year to supplement the earmarked amounts </a:t>
            </a:r>
          </a:p>
          <a:p>
            <a:pPr algn="just" defTabSz="457200">
              <a:spcBef>
                <a:spcPts val="300"/>
              </a:spcBef>
              <a:spcAft>
                <a:spcPts val="300"/>
              </a:spcAft>
              <a:buClrTx/>
              <a:buFontTx/>
              <a:buChar char="•"/>
            </a:pPr>
            <a:r>
              <a:rPr lang="en-ZA" sz="1600" kern="1200" dirty="0">
                <a:solidFill>
                  <a:prstClr val="black"/>
                </a:solidFill>
                <a:cs typeface="Arial"/>
              </a:rPr>
              <a:t>The Department had to hold back payments on municipal services amounting to R184 million in 2015/16 to avoid overspending of the budget </a:t>
            </a:r>
          </a:p>
          <a:p>
            <a:pPr algn="just" defTabSz="457200">
              <a:spcBef>
                <a:spcPts val="300"/>
              </a:spcBef>
              <a:spcAft>
                <a:spcPts val="300"/>
              </a:spcAft>
              <a:buClrTx/>
              <a:buFontTx/>
              <a:buChar char="•"/>
            </a:pPr>
            <a:r>
              <a:rPr lang="en-ZA" sz="1600" kern="1200" dirty="0">
                <a:solidFill>
                  <a:prstClr val="black"/>
                </a:solidFill>
                <a:cs typeface="Arial"/>
              </a:rPr>
              <a:t>These pressures has to some extent been addressed through the restatement of the baseline which effectively reduced Payments for Capital Assets (specifically and exclusively appropriated) and increased Goods and Services to partly address the funding shortfall on Municipal services (earmarked amount)</a:t>
            </a:r>
          </a:p>
          <a:p>
            <a:pPr algn="just" defTabSz="457200">
              <a:spcBef>
                <a:spcPts val="300"/>
              </a:spcBef>
              <a:spcAft>
                <a:spcPts val="300"/>
              </a:spcAft>
              <a:buClrTx/>
              <a:buFontTx/>
              <a:buChar char="•"/>
            </a:pPr>
            <a:r>
              <a:rPr lang="en-ZA" sz="1600" kern="1200" dirty="0">
                <a:solidFill>
                  <a:prstClr val="black"/>
                </a:solidFill>
                <a:cs typeface="Arial"/>
              </a:rPr>
              <a:t>In the 2017/18 financial year the earmarked budget allocation for municipal services overspent by R159,4 million after the allocation was increased by R183 million through reprioritisation. </a:t>
            </a:r>
          </a:p>
          <a:p>
            <a:pPr marL="0" indent="0" algn="just" defTabSz="457200">
              <a:lnSpc>
                <a:spcPct val="120000"/>
              </a:lnSpc>
              <a:spcBef>
                <a:spcPts val="300"/>
              </a:spcBef>
              <a:spcAft>
                <a:spcPts val="300"/>
              </a:spcAft>
              <a:buClrTx/>
              <a:buFontTx/>
              <a:buNone/>
            </a:pPr>
            <a:r>
              <a:rPr lang="en-ZA" sz="1600" b="1" kern="1200" dirty="0">
                <a:solidFill>
                  <a:prstClr val="black"/>
                </a:solidFill>
                <a:cs typeface="Arial"/>
              </a:rPr>
              <a:t>Agriculture </a:t>
            </a:r>
          </a:p>
          <a:p>
            <a:pPr algn="just" defTabSz="457200">
              <a:spcBef>
                <a:spcPts val="300"/>
              </a:spcBef>
              <a:spcAft>
                <a:spcPts val="300"/>
              </a:spcAft>
              <a:buClrTx/>
              <a:buFont typeface="Times New Roman" panose="02020603050405020304" pitchFamily="18" charset="0"/>
              <a:buChar char="•"/>
            </a:pPr>
            <a:r>
              <a:rPr lang="en-ZA" sz="1600" kern="1200" dirty="0">
                <a:solidFill>
                  <a:prstClr val="black"/>
                </a:solidFill>
                <a:cs typeface="Arial"/>
              </a:rPr>
              <a:t>In pursuit for self-sufficiency, the Department has a number of farming operations which produce food items such as milk, vegetables, fruit, meat etc. </a:t>
            </a:r>
          </a:p>
          <a:p>
            <a:pPr algn="just" defTabSz="457200">
              <a:spcBef>
                <a:spcPts val="300"/>
              </a:spcBef>
              <a:spcAft>
                <a:spcPts val="300"/>
              </a:spcAft>
              <a:buClrTx/>
              <a:buFont typeface="Times New Roman" panose="02020603050405020304" pitchFamily="18" charset="0"/>
              <a:buChar char="•"/>
            </a:pPr>
            <a:r>
              <a:rPr lang="en-ZA" sz="1600" kern="1200" dirty="0">
                <a:solidFill>
                  <a:prstClr val="black"/>
                </a:solidFill>
                <a:cs typeface="Arial"/>
              </a:rPr>
              <a:t>Reduced funding will negatively affect production levels, thereby exacerbating the Department’s reliance on external sourcing of food items. </a:t>
            </a: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78</a:t>
            </a:fld>
            <a:endParaRPr lang="en-GB" sz="1500" b="1" dirty="0">
              <a:solidFill>
                <a:prstClr val="black">
                  <a:tint val="75000"/>
                </a:prstClr>
              </a:solidFill>
            </a:endParaRPr>
          </a:p>
        </p:txBody>
      </p:sp>
    </p:spTree>
    <p:extLst>
      <p:ext uri="{BB962C8B-B14F-4D97-AF65-F5344CB8AC3E}">
        <p14:creationId xmlns:p14="http://schemas.microsoft.com/office/powerpoint/2010/main" val="9133409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dirty="0">
              <a:solidFill>
                <a:prstClr val="black"/>
              </a:solidFill>
              <a:latin typeface="Calibri" panose="020F0502020204030204"/>
            </a:endParaRPr>
          </a:p>
        </p:txBody>
      </p:sp>
      <p:sp>
        <p:nvSpPr>
          <p:cNvPr id="10" name="Title 1"/>
          <p:cNvSpPr txBox="1">
            <a:spLocks/>
          </p:cNvSpPr>
          <p:nvPr/>
        </p:nvSpPr>
        <p:spPr>
          <a:xfrm>
            <a:off x="85518" y="209046"/>
            <a:ext cx="11407517"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IMPACT OF BUDGET CUTS ON SERVICE DELIVERY (</a:t>
            </a:r>
            <a:r>
              <a:rPr lang="en-ZA" sz="3600" b="1" dirty="0" err="1">
                <a:solidFill>
                  <a:prstClr val="black"/>
                </a:solidFill>
              </a:rPr>
              <a:t>Cont</a:t>
            </a:r>
            <a:r>
              <a:rPr lang="en-ZA" sz="3600" b="1" dirty="0">
                <a:solidFill>
                  <a:prstClr val="black"/>
                </a:solidFill>
              </a:rPr>
              <a:t>…)</a:t>
            </a:r>
          </a:p>
        </p:txBody>
      </p:sp>
      <p:sp>
        <p:nvSpPr>
          <p:cNvPr id="8" name="Rectangle 3"/>
          <p:cNvSpPr txBox="1">
            <a:spLocks noChangeArrowheads="1"/>
          </p:cNvSpPr>
          <p:nvPr/>
        </p:nvSpPr>
        <p:spPr bwMode="auto">
          <a:xfrm>
            <a:off x="466577" y="1060067"/>
            <a:ext cx="10729192" cy="52035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rgbClr val="008000"/>
                </a:solidFill>
                <a:latin typeface="+mn-lt"/>
                <a:ea typeface="+mn-ea"/>
                <a:cs typeface="+mn-cs"/>
              </a:defRPr>
            </a:lvl1pPr>
            <a:lvl2pPr marL="742950" indent="-285750" algn="l" rtl="0" eaLnBrk="0" fontAlgn="base" hangingPunct="0">
              <a:spcBef>
                <a:spcPct val="20000"/>
              </a:spcBef>
              <a:spcAft>
                <a:spcPct val="0"/>
              </a:spcAft>
              <a:buChar char="–"/>
              <a:defRPr sz="2400">
                <a:solidFill>
                  <a:srgbClr val="008000"/>
                </a:solidFill>
                <a:latin typeface="+mn-lt"/>
                <a:ea typeface="+mn-ea"/>
              </a:defRPr>
            </a:lvl2pPr>
            <a:lvl3pPr marL="1143000" indent="-228600" algn="l" rtl="0" eaLnBrk="0" fontAlgn="base" hangingPunct="0">
              <a:spcBef>
                <a:spcPct val="20000"/>
              </a:spcBef>
              <a:spcAft>
                <a:spcPct val="0"/>
              </a:spcAft>
              <a:buChar char="•"/>
              <a:defRPr sz="2400">
                <a:solidFill>
                  <a:srgbClr val="008000"/>
                </a:solidFill>
                <a:latin typeface="+mn-lt"/>
                <a:ea typeface="+mn-ea"/>
              </a:defRPr>
            </a:lvl3pPr>
            <a:lvl4pPr marL="1600200" indent="-228600" algn="l" rtl="0" eaLnBrk="0" fontAlgn="base" hangingPunct="0">
              <a:spcBef>
                <a:spcPct val="20000"/>
              </a:spcBef>
              <a:spcAft>
                <a:spcPct val="0"/>
              </a:spcAft>
              <a:buChar char="–"/>
              <a:defRPr sz="2000">
                <a:solidFill>
                  <a:srgbClr val="008000"/>
                </a:solidFill>
                <a:latin typeface="+mn-lt"/>
                <a:ea typeface="+mn-ea"/>
              </a:defRPr>
            </a:lvl4pPr>
            <a:lvl5pPr marL="2057400" indent="-228600" algn="l" rtl="0" eaLnBrk="0" fontAlgn="base" hangingPunct="0">
              <a:spcBef>
                <a:spcPct val="20000"/>
              </a:spcBef>
              <a:spcAft>
                <a:spcPct val="0"/>
              </a:spcAft>
              <a:buChar char="»"/>
              <a:defRPr sz="2000">
                <a:solidFill>
                  <a:srgbClr val="008000"/>
                </a:solidFill>
                <a:latin typeface="+mn-lt"/>
                <a:ea typeface="+mn-ea"/>
              </a:defRPr>
            </a:lvl5pPr>
            <a:lvl6pPr marL="2514600" indent="-228600" algn="l" rtl="0" fontAlgn="base">
              <a:spcBef>
                <a:spcPct val="20000"/>
              </a:spcBef>
              <a:spcAft>
                <a:spcPct val="0"/>
              </a:spcAft>
              <a:buChar char="»"/>
              <a:defRPr sz="2000">
                <a:solidFill>
                  <a:srgbClr val="008000"/>
                </a:solidFill>
                <a:latin typeface="+mn-lt"/>
                <a:ea typeface="+mn-ea"/>
              </a:defRPr>
            </a:lvl6pPr>
            <a:lvl7pPr marL="2971800" indent="-228600" algn="l" rtl="0" fontAlgn="base">
              <a:spcBef>
                <a:spcPct val="20000"/>
              </a:spcBef>
              <a:spcAft>
                <a:spcPct val="0"/>
              </a:spcAft>
              <a:buChar char="»"/>
              <a:defRPr sz="2000">
                <a:solidFill>
                  <a:srgbClr val="008000"/>
                </a:solidFill>
                <a:latin typeface="+mn-lt"/>
                <a:ea typeface="+mn-ea"/>
              </a:defRPr>
            </a:lvl7pPr>
            <a:lvl8pPr marL="3429000" indent="-228600" algn="l" rtl="0" fontAlgn="base">
              <a:spcBef>
                <a:spcPct val="20000"/>
              </a:spcBef>
              <a:spcAft>
                <a:spcPct val="0"/>
              </a:spcAft>
              <a:buChar char="»"/>
              <a:defRPr sz="2000">
                <a:solidFill>
                  <a:srgbClr val="008000"/>
                </a:solidFill>
                <a:latin typeface="+mn-lt"/>
                <a:ea typeface="+mn-ea"/>
              </a:defRPr>
            </a:lvl8pPr>
            <a:lvl9pPr marL="3886200" indent="-228600" algn="l" rtl="0" fontAlgn="base">
              <a:spcBef>
                <a:spcPct val="20000"/>
              </a:spcBef>
              <a:spcAft>
                <a:spcPct val="0"/>
              </a:spcAft>
              <a:buChar char="»"/>
              <a:defRPr sz="2000">
                <a:solidFill>
                  <a:srgbClr val="008000"/>
                </a:solidFill>
                <a:latin typeface="+mn-lt"/>
                <a:ea typeface="+mn-ea"/>
              </a:defRPr>
            </a:lvl9pPr>
          </a:lstStyle>
          <a:p>
            <a:pPr marL="0" indent="0" algn="just" defTabSz="457200">
              <a:lnSpc>
                <a:spcPct val="110000"/>
              </a:lnSpc>
              <a:buClrTx/>
              <a:buFontTx/>
              <a:buNone/>
            </a:pPr>
            <a:r>
              <a:rPr lang="en-ZA" sz="1700" b="1" kern="1200" dirty="0">
                <a:solidFill>
                  <a:prstClr val="black"/>
                </a:solidFill>
                <a:cs typeface="Arial"/>
              </a:rPr>
              <a:t>Unfunded Asset Replacement Plan </a:t>
            </a:r>
          </a:p>
          <a:p>
            <a:pPr marL="0" indent="0" algn="just" defTabSz="457200">
              <a:lnSpc>
                <a:spcPct val="110000"/>
              </a:lnSpc>
              <a:buClrTx/>
              <a:buFontTx/>
              <a:buNone/>
            </a:pPr>
            <a:endParaRPr lang="en-ZA" sz="1700" b="1" kern="1200" dirty="0">
              <a:solidFill>
                <a:prstClr val="black"/>
              </a:solidFill>
              <a:cs typeface="Arial"/>
            </a:endParaRPr>
          </a:p>
          <a:p>
            <a:pPr marL="0" indent="0" algn="just" defTabSz="457200">
              <a:lnSpc>
                <a:spcPct val="110000"/>
              </a:lnSpc>
              <a:buClrTx/>
              <a:buFontTx/>
              <a:buNone/>
            </a:pPr>
            <a:r>
              <a:rPr lang="en-ZA" sz="1700" b="1" kern="1200" dirty="0">
                <a:solidFill>
                  <a:prstClr val="black"/>
                </a:solidFill>
                <a:cs typeface="Arial"/>
              </a:rPr>
              <a:t>Fleet</a:t>
            </a:r>
          </a:p>
          <a:p>
            <a:pPr algn="just" defTabSz="457200">
              <a:lnSpc>
                <a:spcPct val="110000"/>
              </a:lnSpc>
              <a:spcAft>
                <a:spcPts val="300"/>
              </a:spcAft>
              <a:buClrTx/>
              <a:buFont typeface="Arial" panose="020B0604020202020204" pitchFamily="34" charset="0"/>
              <a:buChar char="•"/>
            </a:pPr>
            <a:r>
              <a:rPr lang="en-ZA" sz="1700" kern="1200" dirty="0">
                <a:solidFill>
                  <a:prstClr val="black"/>
                </a:solidFill>
                <a:cs typeface="Arial"/>
              </a:rPr>
              <a:t>The Department does not have a baseline for replacing aging fleet and agricultural implements. The fleet was last replenished in 2015. Previous baseline reductions have resulted in lack of funds to finance the procurement of vehicles </a:t>
            </a:r>
          </a:p>
          <a:p>
            <a:pPr algn="just" defTabSz="457200">
              <a:lnSpc>
                <a:spcPct val="110000"/>
              </a:lnSpc>
              <a:spcAft>
                <a:spcPts val="300"/>
              </a:spcAft>
              <a:buClrTx/>
              <a:buFont typeface="Arial" panose="020B0604020202020204" pitchFamily="34" charset="0"/>
              <a:buChar char="•"/>
            </a:pPr>
            <a:r>
              <a:rPr lang="en-ZA" sz="1700" kern="1200" dirty="0">
                <a:solidFill>
                  <a:prstClr val="black"/>
                </a:solidFill>
                <a:cs typeface="Arial"/>
              </a:rPr>
              <a:t>In order for the Department to effectively execute its mandate it must have a reliable fleet. </a:t>
            </a:r>
          </a:p>
          <a:p>
            <a:pPr algn="just" defTabSz="457200">
              <a:lnSpc>
                <a:spcPct val="110000"/>
              </a:lnSpc>
              <a:spcAft>
                <a:spcPts val="300"/>
              </a:spcAft>
              <a:buClrTx/>
              <a:buFont typeface="Arial" panose="020B0604020202020204" pitchFamily="34" charset="0"/>
              <a:buChar char="•"/>
            </a:pPr>
            <a:r>
              <a:rPr lang="en-ZA" sz="1700" kern="1200" dirty="0">
                <a:solidFill>
                  <a:prstClr val="black"/>
                </a:solidFill>
                <a:cs typeface="Arial"/>
              </a:rPr>
              <a:t>The fleet is mainly used for the transportation of sentenced offenders to courts and hospital for medical treatment as well as for the monitoring of parolees and probationers.</a:t>
            </a:r>
          </a:p>
          <a:p>
            <a:pPr algn="just" defTabSz="457200">
              <a:lnSpc>
                <a:spcPct val="110000"/>
              </a:lnSpc>
              <a:spcAft>
                <a:spcPts val="300"/>
              </a:spcAft>
              <a:buClrTx/>
              <a:buFont typeface="Arial" panose="020B0604020202020204" pitchFamily="34" charset="0"/>
              <a:buChar char="•"/>
            </a:pPr>
            <a:r>
              <a:rPr lang="en-ZA" sz="1700" kern="1200" dirty="0">
                <a:solidFill>
                  <a:prstClr val="black"/>
                </a:solidFill>
                <a:cs typeface="Arial"/>
              </a:rPr>
              <a:t>A constantly overhauled fleet of vehicles is essential to service delivery often hampered by the risk of vehicle unavailability, due to the regular maintenance and repairs that need to be performed on older vehicles.</a:t>
            </a:r>
          </a:p>
          <a:p>
            <a:pPr marL="0" indent="0" algn="just" defTabSz="457200">
              <a:lnSpc>
                <a:spcPct val="110000"/>
              </a:lnSpc>
              <a:buClrTx/>
              <a:buFontTx/>
              <a:buNone/>
            </a:pPr>
            <a:r>
              <a:rPr lang="en-ZA" sz="1700" b="1" kern="1200" dirty="0">
                <a:solidFill>
                  <a:prstClr val="black"/>
                </a:solidFill>
                <a:cs typeface="Arial"/>
              </a:rPr>
              <a:t>Workshop Machinery and Equipment</a:t>
            </a:r>
            <a:endParaRPr lang="en-ZA" sz="1700" kern="1200" dirty="0">
              <a:solidFill>
                <a:prstClr val="black"/>
              </a:solidFill>
              <a:cs typeface="Arial"/>
            </a:endParaRPr>
          </a:p>
          <a:p>
            <a:pPr algn="just" defTabSz="457200">
              <a:lnSpc>
                <a:spcPct val="110000"/>
              </a:lnSpc>
              <a:spcAft>
                <a:spcPts val="300"/>
              </a:spcAft>
              <a:buClrTx/>
              <a:buFont typeface="Arial" panose="020B0604020202020204" pitchFamily="34" charset="0"/>
              <a:buChar char="•"/>
            </a:pPr>
            <a:r>
              <a:rPr lang="en-ZA" sz="1700" kern="1200" dirty="0">
                <a:solidFill>
                  <a:prstClr val="black"/>
                </a:solidFill>
                <a:cs typeface="Arial"/>
              </a:rPr>
              <a:t>The Department is involved in production workshops to manufacture furniture steel products activities for rehabilitation of offenders and self-sustenance with regard to furniture and fencing. Workshop machinery and equipment has to be replaced at the end of its lifecycle.</a:t>
            </a:r>
            <a:endParaRPr lang="en-ZA" sz="1700" dirty="0">
              <a:cs typeface="Arial"/>
            </a:endParaRPr>
          </a:p>
          <a:p>
            <a:pPr algn="just" defTabSz="1178470">
              <a:lnSpc>
                <a:spcPct val="110000"/>
              </a:lnSpc>
              <a:buClrTx/>
              <a:buFontTx/>
              <a:buNone/>
              <a:defRPr/>
            </a:pPr>
            <a:endParaRPr lang="en-US" sz="1700" dirty="0">
              <a:cs typeface="Arial"/>
            </a:endParaRPr>
          </a:p>
          <a:p>
            <a:pPr algn="just" defTabSz="1178470">
              <a:lnSpc>
                <a:spcPct val="110000"/>
              </a:lnSpc>
              <a:buClrTx/>
              <a:buFontTx/>
              <a:buNone/>
              <a:defRPr/>
            </a:pPr>
            <a:endParaRPr lang="en-US" sz="1700" b="1" dirty="0">
              <a:cs typeface="Arial"/>
            </a:endParaRPr>
          </a:p>
          <a:p>
            <a:pPr algn="just" defTabSz="1178470">
              <a:lnSpc>
                <a:spcPct val="110000"/>
              </a:lnSpc>
              <a:buClrTx/>
              <a:buFontTx/>
              <a:buChar char="•"/>
              <a:defRPr/>
            </a:pPr>
            <a:endParaRPr lang="en-US" sz="1700" dirty="0">
              <a:solidFill>
                <a:srgbClr val="003300"/>
              </a:solidFill>
              <a:cs typeface="Arial"/>
            </a:endParaRPr>
          </a:p>
          <a:p>
            <a:pPr algn="just" defTabSz="1178470">
              <a:lnSpc>
                <a:spcPct val="110000"/>
              </a:lnSpc>
              <a:buClrTx/>
              <a:buFontTx/>
              <a:buChar char="•"/>
              <a:defRPr/>
            </a:pPr>
            <a:endParaRPr lang="en-US" sz="1700" dirty="0">
              <a:cs typeface="Arial"/>
            </a:endParaRPr>
          </a:p>
          <a:p>
            <a:pPr algn="just" defTabSz="1178470">
              <a:lnSpc>
                <a:spcPct val="110000"/>
              </a:lnSpc>
              <a:buClrTx/>
              <a:buFontTx/>
              <a:buChar char="•"/>
              <a:defRPr/>
            </a:pPr>
            <a:endParaRPr lang="en-US" sz="1700" dirty="0">
              <a:solidFill>
                <a:srgbClr val="003300"/>
              </a:solidFill>
              <a:cs typeface="Arial"/>
            </a:endParaRPr>
          </a:p>
          <a:p>
            <a:pPr algn="just" defTabSz="1178470" eaLnBrk="1" hangingPunct="1">
              <a:lnSpc>
                <a:spcPct val="110000"/>
              </a:lnSpc>
              <a:buClrTx/>
              <a:buFontTx/>
              <a:buChar char="•"/>
              <a:defRPr/>
            </a:pPr>
            <a:endParaRPr lang="en-US" sz="1700" dirty="0">
              <a:solidFill>
                <a:srgbClr val="003300"/>
              </a:solidFill>
              <a:cs typeface="Arial"/>
            </a:endParaRPr>
          </a:p>
          <a:p>
            <a:pPr algn="just" defTabSz="1178470" eaLnBrk="1" hangingPunct="1">
              <a:lnSpc>
                <a:spcPct val="110000"/>
              </a:lnSpc>
              <a:buClrTx/>
              <a:buFontTx/>
              <a:buChar char="•"/>
              <a:defRPr/>
            </a:pPr>
            <a:endParaRPr lang="en-US" sz="1700" dirty="0">
              <a:cs typeface="Arial"/>
            </a:endParaRP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79</a:t>
            </a:fld>
            <a:endParaRPr lang="en-GB" sz="1500" b="1" dirty="0">
              <a:solidFill>
                <a:prstClr val="black">
                  <a:tint val="75000"/>
                </a:prstClr>
              </a:solidFill>
            </a:endParaRPr>
          </a:p>
        </p:txBody>
      </p:sp>
    </p:spTree>
    <p:extLst>
      <p:ext uri="{BB962C8B-B14F-4D97-AF65-F5344CB8AC3E}">
        <p14:creationId xmlns:p14="http://schemas.microsoft.com/office/powerpoint/2010/main" val="1466504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5"/>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4" name="Google Shape;164;p15"/>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8</a:t>
            </a:fld>
            <a:endParaRPr sz="1200" b="1">
              <a:solidFill>
                <a:srgbClr val="888888"/>
              </a:solidFill>
              <a:latin typeface="Calibri"/>
              <a:ea typeface="Calibri"/>
              <a:cs typeface="Calibri"/>
              <a:sym typeface="Calibri"/>
            </a:endParaRPr>
          </a:p>
        </p:txBody>
      </p:sp>
      <p:sp>
        <p:nvSpPr>
          <p:cNvPr id="165" name="Google Shape;165;p15"/>
          <p:cNvSpPr txBox="1">
            <a:spLocks noGrp="1"/>
          </p:cNvSpPr>
          <p:nvPr>
            <p:ph type="title"/>
          </p:nvPr>
        </p:nvSpPr>
        <p:spPr>
          <a:xfrm>
            <a:off x="627892" y="2055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PLANNED POLICY INITIATIVES</a:t>
            </a:r>
            <a:endParaRPr/>
          </a:p>
        </p:txBody>
      </p:sp>
      <p:sp>
        <p:nvSpPr>
          <p:cNvPr id="166" name="Google Shape;166;p15"/>
          <p:cNvSpPr txBox="1"/>
          <p:nvPr/>
        </p:nvSpPr>
        <p:spPr>
          <a:xfrm>
            <a:off x="250553" y="1197546"/>
            <a:ext cx="10953522" cy="4648200"/>
          </a:xfrm>
          <a:prstGeom prst="rect">
            <a:avLst/>
          </a:prstGeom>
          <a:noFill/>
          <a:ln>
            <a:noFill/>
          </a:ln>
        </p:spPr>
        <p:txBody>
          <a:bodyPr spcFirstLastPara="1" wrap="square" lIns="91425" tIns="45700" rIns="91425" bIns="45700" anchor="t" anchorCtr="0">
            <a:noAutofit/>
          </a:bodyPr>
          <a:lstStyle/>
          <a:p>
            <a:pPr marL="355600" marR="0" lvl="0" indent="-355600" algn="just" rtl="0">
              <a:lnSpc>
                <a:spcPct val="115000"/>
              </a:lnSpc>
              <a:spcBef>
                <a:spcPts val="0"/>
              </a:spcBef>
              <a:spcAft>
                <a:spcPts val="0"/>
              </a:spcAft>
              <a:buClr>
                <a:schemeClr val="dk1"/>
              </a:buClr>
              <a:buSzPts val="2000"/>
              <a:buFont typeface="Calibri"/>
              <a:buAutoNum type="arabicPeriod"/>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Correctional Services Act, (Act No. 111 of 1998) will be reviewed taking into consideration developments in the correctional system, the international and regional obligations, Nelson Mandela Rules and other judgments impacting on the interpretation of the CSA.</a:t>
            </a:r>
            <a:endParaRPr sz="1800" dirty="0">
              <a:solidFill>
                <a:srgbClr val="FF0000"/>
              </a:solidFill>
              <a:latin typeface="Calibri Light" panose="020F0302020204030204" pitchFamily="34" charset="0"/>
              <a:ea typeface="Calibri"/>
              <a:cs typeface="Calibri Light" panose="020F0302020204030204" pitchFamily="34" charset="0"/>
              <a:sym typeface="Calibri"/>
            </a:endParaRPr>
          </a:p>
        </p:txBody>
      </p:sp>
      <p:sp>
        <p:nvSpPr>
          <p:cNvPr id="167" name="Google Shape;167;p15"/>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169" name="Google Shape;169;p15"/>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8</a:t>
            </a:fld>
            <a:endParaRPr sz="1500" b="1">
              <a:solidFill>
                <a:srgbClr val="888888"/>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322561" y="187800"/>
            <a:ext cx="10576183"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BUDGET ALLOCATIONS CONDITIONS</a:t>
            </a:r>
          </a:p>
        </p:txBody>
      </p:sp>
      <p:sp>
        <p:nvSpPr>
          <p:cNvPr id="8" name="Rectangle 7"/>
          <p:cNvSpPr/>
          <p:nvPr/>
        </p:nvSpPr>
        <p:spPr>
          <a:xfrm>
            <a:off x="538585" y="908664"/>
            <a:ext cx="10729192" cy="5481490"/>
          </a:xfrm>
          <a:prstGeom prst="rect">
            <a:avLst/>
          </a:prstGeom>
        </p:spPr>
        <p:txBody>
          <a:bodyPr wrap="square" lIns="91428" tIns="45715" rIns="91428" bIns="45715">
            <a:spAutoFit/>
          </a:bodyPr>
          <a:lstStyle/>
          <a:p>
            <a:pPr marL="342900" indent="-342900" algn="just" defTabSz="457200" fontAlgn="base">
              <a:spcBef>
                <a:spcPct val="0"/>
              </a:spcBef>
              <a:spcAft>
                <a:spcPct val="0"/>
              </a:spcAft>
              <a:buClrTx/>
              <a:buFont typeface="Arial" panose="020B0604020202020204" pitchFamily="34" charset="0"/>
              <a:buChar char="•"/>
            </a:pPr>
            <a:r>
              <a:rPr lang="en-ZA" sz="2060" kern="1200" dirty="0">
                <a:solidFill>
                  <a:prstClr val="black"/>
                </a:solidFill>
                <a:latin typeface="Calibri Light"/>
                <a:ea typeface="ＭＳ Ｐゴシック" pitchFamily="-108" charset="-128"/>
                <a:cs typeface="Arial" panose="020B0604020202020204" pitchFamily="34" charset="0"/>
              </a:rPr>
              <a:t>The following 2020/21 adjusted allocations will be listed as specifically and exclusively appropriated in the 2020 </a:t>
            </a:r>
            <a:r>
              <a:rPr lang="en-ZA" sz="2060" kern="1200" dirty="0" err="1">
                <a:solidFill>
                  <a:prstClr val="black"/>
                </a:solidFill>
                <a:latin typeface="Calibri Light"/>
                <a:ea typeface="ＭＳ Ｐゴシック" pitchFamily="-108" charset="-128"/>
                <a:cs typeface="Arial" panose="020B0604020202020204" pitchFamily="34" charset="0"/>
              </a:rPr>
              <a:t>Appropriatin</a:t>
            </a:r>
            <a:r>
              <a:rPr lang="en-ZA" sz="2060" kern="1200" dirty="0">
                <a:solidFill>
                  <a:prstClr val="black"/>
                </a:solidFill>
                <a:latin typeface="Calibri Light"/>
                <a:ea typeface="ＭＳ Ｐゴシック" pitchFamily="-108" charset="-128"/>
                <a:cs typeface="Arial" panose="020B0604020202020204" pitchFamily="34" charset="0"/>
              </a:rPr>
              <a:t> Bill read together with 2020 Adjustments Appropriation Bill, and may not be used for purposes other than those specified:</a:t>
            </a:r>
          </a:p>
          <a:p>
            <a:pPr marL="611154" indent="-342900" algn="just" defTabSz="457200" fontAlgn="base">
              <a:spcBef>
                <a:spcPct val="0"/>
              </a:spcBef>
              <a:spcAft>
                <a:spcPct val="0"/>
              </a:spcAft>
              <a:buClrTx/>
              <a:buFont typeface="Courier New" panose="02070309020205020404" pitchFamily="49" charset="0"/>
              <a:buChar char="o"/>
            </a:pPr>
            <a:r>
              <a:rPr lang="en-ZA" sz="2060" kern="1200" dirty="0">
                <a:solidFill>
                  <a:prstClr val="black"/>
                </a:solidFill>
                <a:latin typeface="Calibri Light"/>
                <a:ea typeface="ＭＳ Ｐゴシック" pitchFamily="-108" charset="-128"/>
                <a:cs typeface="Arial" panose="020B0604020202020204" pitchFamily="34" charset="0"/>
              </a:rPr>
              <a:t>Repair and maintenance of correctional and other facilities – R166,8 million.</a:t>
            </a:r>
          </a:p>
          <a:p>
            <a:pPr marL="611154" indent="-342900" algn="just" defTabSz="457200" fontAlgn="base">
              <a:spcBef>
                <a:spcPct val="0"/>
              </a:spcBef>
              <a:spcAft>
                <a:spcPct val="0"/>
              </a:spcAft>
              <a:buClrTx/>
              <a:buFont typeface="Courier New" panose="02070309020205020404" pitchFamily="49" charset="0"/>
              <a:buChar char="o"/>
            </a:pPr>
            <a:r>
              <a:rPr lang="en-ZA" sz="2060" kern="1200" dirty="0">
                <a:solidFill>
                  <a:prstClr val="black"/>
                </a:solidFill>
                <a:latin typeface="Calibri Light"/>
                <a:ea typeface="ＭＳ Ｐゴシック" pitchFamily="-108" charset="-128"/>
                <a:cs typeface="Arial" panose="020B0604020202020204" pitchFamily="34" charset="0"/>
              </a:rPr>
              <a:t>Upgrading, rehabilitation and refurbishment of correctional and other facilities – R409,2 million</a:t>
            </a:r>
          </a:p>
          <a:p>
            <a:pPr marL="611154" indent="-342900" algn="just" defTabSz="457200" fontAlgn="base">
              <a:spcBef>
                <a:spcPct val="0"/>
              </a:spcBef>
              <a:spcAft>
                <a:spcPct val="0"/>
              </a:spcAft>
              <a:buClrTx/>
              <a:buFont typeface="Courier New" panose="02070309020205020404" pitchFamily="49" charset="0"/>
              <a:buChar char="o"/>
            </a:pPr>
            <a:r>
              <a:rPr lang="en-ZA" sz="2060" kern="1200" dirty="0">
                <a:solidFill>
                  <a:prstClr val="black"/>
                </a:solidFill>
                <a:latin typeface="Calibri Light"/>
                <a:ea typeface="ＭＳ Ｐゴシック" pitchFamily="-108" charset="-128"/>
                <a:cs typeface="Arial" panose="020B0604020202020204" pitchFamily="34" charset="0"/>
              </a:rPr>
              <a:t>Compensation of Employees – R18,494 billion.</a:t>
            </a:r>
          </a:p>
          <a:p>
            <a:pPr marL="268254" algn="just" defTabSz="457200" fontAlgn="base">
              <a:spcBef>
                <a:spcPct val="0"/>
              </a:spcBef>
              <a:spcAft>
                <a:spcPct val="0"/>
              </a:spcAft>
              <a:buClrTx/>
              <a:buFontTx/>
              <a:buNone/>
            </a:pPr>
            <a:endParaRPr lang="en-ZA" sz="2060" kern="1200" dirty="0">
              <a:solidFill>
                <a:prstClr val="black"/>
              </a:solidFill>
              <a:latin typeface="Calibri Light"/>
              <a:ea typeface="ＭＳ Ｐゴシック" pitchFamily="-108" charset="-128"/>
              <a:cs typeface="Arial" panose="020B0604020202020204" pitchFamily="34" charset="0"/>
            </a:endParaRPr>
          </a:p>
          <a:p>
            <a:pPr marL="342900" indent="-342900" algn="just" defTabSz="457200" fontAlgn="base">
              <a:spcBef>
                <a:spcPct val="0"/>
              </a:spcBef>
              <a:spcAft>
                <a:spcPct val="0"/>
              </a:spcAft>
              <a:buClrTx/>
              <a:buFont typeface="Arial" panose="020B0604020202020204" pitchFamily="34" charset="0"/>
              <a:buChar char="•"/>
            </a:pPr>
            <a:r>
              <a:rPr lang="en-US" sz="2060" kern="1200" dirty="0">
                <a:solidFill>
                  <a:prstClr val="black"/>
                </a:solidFill>
                <a:latin typeface="Calibri Light"/>
                <a:ea typeface="ＭＳ Ｐゴシック" pitchFamily="-108" charset="-128"/>
                <a:cs typeface="Arial" panose="020B0604020202020204" pitchFamily="34" charset="0"/>
              </a:rPr>
              <a:t>Departmental compensation ceilings have been set incorporating the reductions over the MTEF period as approved by Cabinet and the virements effected to fund COVID-19.</a:t>
            </a:r>
          </a:p>
          <a:p>
            <a:pPr algn="just" defTabSz="457200" fontAlgn="base">
              <a:spcBef>
                <a:spcPct val="0"/>
              </a:spcBef>
              <a:spcAft>
                <a:spcPct val="0"/>
              </a:spcAft>
              <a:buClrTx/>
              <a:buFontTx/>
              <a:buNone/>
            </a:pPr>
            <a:endParaRPr lang="en-ZA" sz="2060" kern="1200" dirty="0">
              <a:solidFill>
                <a:prstClr val="black"/>
              </a:solidFill>
              <a:latin typeface="Calibri Light"/>
              <a:ea typeface="ＭＳ Ｐゴシック" pitchFamily="-108" charset="-128"/>
              <a:cs typeface="Arial" panose="020B0604020202020204" pitchFamily="34" charset="0"/>
            </a:endParaRPr>
          </a:p>
          <a:p>
            <a:pPr marL="342900" indent="-342900" algn="just" defTabSz="457200" fontAlgn="base">
              <a:spcBef>
                <a:spcPct val="0"/>
              </a:spcBef>
              <a:spcAft>
                <a:spcPct val="0"/>
              </a:spcAft>
              <a:buClrTx/>
              <a:buFont typeface="Arial" panose="020B0604020202020204" pitchFamily="34" charset="0"/>
              <a:buChar char="•"/>
            </a:pPr>
            <a:r>
              <a:rPr lang="en-ZA" sz="2060" kern="1200" dirty="0">
                <a:solidFill>
                  <a:prstClr val="black"/>
                </a:solidFill>
                <a:latin typeface="Calibri Light"/>
                <a:ea typeface="ＭＳ Ｐゴシック" pitchFamily="-108" charset="-128"/>
                <a:cs typeface="Arial" panose="020B0604020202020204" pitchFamily="34" charset="0"/>
              </a:rPr>
              <a:t>The amounts of </a:t>
            </a:r>
            <a:r>
              <a:rPr lang="en-AU" sz="2060" kern="1200" dirty="0">
                <a:solidFill>
                  <a:prstClr val="black"/>
                </a:solidFill>
                <a:latin typeface="Calibri Light"/>
                <a:ea typeface="ＭＳ Ｐゴシック" pitchFamily="-108" charset="-128"/>
                <a:cs typeface="Arial" panose="020B0604020202020204" pitchFamily="34" charset="0"/>
              </a:rPr>
              <a:t>R18,494 billion in 2020/21, R20,028 billion in 2021/22 and R20,882 billion in 2022/23 provide</a:t>
            </a:r>
            <a:r>
              <a:rPr lang="en-ZA" sz="2060" kern="1200" dirty="0">
                <a:solidFill>
                  <a:prstClr val="black"/>
                </a:solidFill>
                <a:latin typeface="Calibri Light"/>
                <a:ea typeface="ＭＳ Ｐゴシック" pitchFamily="-108" charset="-128"/>
                <a:cs typeface="Arial" panose="020B0604020202020204" pitchFamily="34" charset="0"/>
              </a:rPr>
              <a:t> the total allocation towards the payment of Compensation of Employees in DCS. </a:t>
            </a:r>
          </a:p>
          <a:p>
            <a:pPr marL="342900" indent="-342900" algn="just" defTabSz="457200" fontAlgn="base">
              <a:spcBef>
                <a:spcPct val="0"/>
              </a:spcBef>
              <a:spcAft>
                <a:spcPct val="0"/>
              </a:spcAft>
              <a:buClrTx/>
              <a:buFont typeface="Arial" panose="020B0604020202020204" pitchFamily="34" charset="0"/>
              <a:buChar char="•"/>
            </a:pPr>
            <a:endParaRPr lang="en-ZA" sz="2060" kern="1200" dirty="0">
              <a:solidFill>
                <a:srgbClr val="FF0000"/>
              </a:solidFill>
              <a:latin typeface="Calibri Light"/>
              <a:ea typeface="ＭＳ Ｐゴシック" pitchFamily="-108" charset="-128"/>
              <a:cs typeface="Arial" panose="020B0604020202020204" pitchFamily="34" charset="0"/>
            </a:endParaRPr>
          </a:p>
          <a:p>
            <a:pPr marL="342900" indent="-342900" algn="just" defTabSz="457200" fontAlgn="base">
              <a:spcBef>
                <a:spcPct val="0"/>
              </a:spcBef>
              <a:spcAft>
                <a:spcPct val="0"/>
              </a:spcAft>
              <a:buClrTx/>
              <a:buFont typeface="Arial" panose="020B0604020202020204" pitchFamily="34" charset="0"/>
              <a:buChar char="•"/>
            </a:pPr>
            <a:r>
              <a:rPr lang="en-ZA" sz="2060" kern="1200" dirty="0">
                <a:solidFill>
                  <a:prstClr val="black"/>
                </a:solidFill>
                <a:latin typeface="Calibri Light"/>
                <a:ea typeface="ＭＳ Ｐゴシック" pitchFamily="-108" charset="-128"/>
                <a:cs typeface="Arial" panose="020B0604020202020204" pitchFamily="34" charset="0"/>
              </a:rPr>
              <a:t>Funds earmarked for the Judicial Inspectorate for Correctional Services amount to R81,5 million in 2020/21, R86 million in 2021/22 and R90,1 million in 2022/23.</a:t>
            </a:r>
            <a:endParaRPr lang="en-ZA" sz="2060" kern="1200" dirty="0">
              <a:solidFill>
                <a:prstClr val="black"/>
              </a:solidFill>
              <a:latin typeface="Calibri Light"/>
              <a:ea typeface="ＭＳ Ｐゴシック" pitchFamily="-108" charset="-128"/>
            </a:endParaRP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80</a:t>
            </a:fld>
            <a:endParaRPr lang="en-GB" sz="1500" b="1" dirty="0">
              <a:solidFill>
                <a:prstClr val="black">
                  <a:tint val="75000"/>
                </a:prstClr>
              </a:solidFill>
            </a:endParaRPr>
          </a:p>
        </p:txBody>
      </p:sp>
    </p:spTree>
    <p:extLst>
      <p:ext uri="{BB962C8B-B14F-4D97-AF65-F5344CB8AC3E}">
        <p14:creationId xmlns:p14="http://schemas.microsoft.com/office/powerpoint/2010/main" val="8261079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0" y="271483"/>
            <a:ext cx="11590340"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FUNDING OF COVID-19 FOR 2020/21 FINANCIAL YEAR</a:t>
            </a:r>
          </a:p>
        </p:txBody>
      </p:sp>
      <p:sp>
        <p:nvSpPr>
          <p:cNvPr id="8" name="Rectangle 7"/>
          <p:cNvSpPr/>
          <p:nvPr/>
        </p:nvSpPr>
        <p:spPr>
          <a:xfrm>
            <a:off x="394569" y="1053078"/>
            <a:ext cx="10686836" cy="5393977"/>
          </a:xfrm>
          <a:prstGeom prst="rect">
            <a:avLst/>
          </a:prstGeom>
        </p:spPr>
        <p:txBody>
          <a:bodyPr wrap="square">
            <a:spAutoFit/>
          </a:bodyPr>
          <a:lstStyle/>
          <a:p>
            <a:pPr marL="342900" indent="-342900" algn="just" defTabSz="1178470">
              <a:buClrTx/>
              <a:buFont typeface="Symbol" panose="05050102010706020507" pitchFamily="18" charset="2"/>
              <a:buChar char=""/>
            </a:pPr>
            <a:r>
              <a:rPr lang="en-ZA" sz="2100" kern="1200" dirty="0">
                <a:solidFill>
                  <a:prstClr val="black"/>
                </a:solidFill>
                <a:latin typeface="Calibri Light"/>
                <a:ea typeface="Calibri" panose="020F0502020204030204" pitchFamily="34" charset="0"/>
                <a:cs typeface="Arial" panose="020B0604020202020204" pitchFamily="34" charset="0"/>
              </a:rPr>
              <a:t>Following the outbreak of COVID-19 pandemic in the country, the department adopted a proactive approach in mitigating against the risk of the spread of the virus in correctional facilities</a:t>
            </a:r>
          </a:p>
          <a:p>
            <a:pPr marL="342900" indent="-342900" algn="just" defTabSz="1178470">
              <a:buClrTx/>
              <a:buFont typeface="Symbol" panose="05050102010706020507" pitchFamily="18" charset="2"/>
              <a:buChar char=""/>
            </a:pPr>
            <a:endParaRPr lang="en-ZA" sz="2100" kern="1200" dirty="0">
              <a:solidFill>
                <a:prstClr val="black"/>
              </a:solidFill>
              <a:latin typeface="Calibri Light"/>
              <a:ea typeface="Calibri" panose="020F0502020204030204" pitchFamily="34" charset="0"/>
              <a:cs typeface="Arial" panose="020B0604020202020204" pitchFamily="34" charset="0"/>
            </a:endParaRPr>
          </a:p>
          <a:p>
            <a:pPr marL="342900" indent="-342900" algn="just" defTabSz="1178470">
              <a:lnSpc>
                <a:spcPct val="107000"/>
              </a:lnSpc>
              <a:spcAft>
                <a:spcPts val="800"/>
              </a:spcAft>
              <a:buClrTx/>
              <a:buFont typeface="Symbol" panose="05050102010706020507" pitchFamily="18" charset="2"/>
              <a:buChar char=""/>
            </a:pPr>
            <a:r>
              <a:rPr lang="en-ZA" sz="2100" kern="1200" dirty="0">
                <a:solidFill>
                  <a:prstClr val="black"/>
                </a:solidFill>
                <a:latin typeface="Calibri Light"/>
                <a:ea typeface="Calibri" panose="020F0502020204030204" pitchFamily="34" charset="0"/>
                <a:cs typeface="Arial" panose="020B0604020202020204" pitchFamily="34" charset="0"/>
              </a:rPr>
              <a:t>In this regard an estimated additional expenditure amounting to R606,947 million will be incurred in 2020/21 financial year.  The aforementioned unavoidable additional expenditure was reprioritised during the Special Adjustment Budget from Compensation of Employees, Goods and Services and Payments for Capital Assets under all programmes excluding Social Reintegration. </a:t>
            </a:r>
          </a:p>
          <a:p>
            <a:pPr marL="342900" indent="-342900" algn="just" defTabSz="1178470">
              <a:lnSpc>
                <a:spcPct val="107000"/>
              </a:lnSpc>
              <a:spcAft>
                <a:spcPts val="800"/>
              </a:spcAft>
              <a:buClrTx/>
              <a:buFont typeface="Symbol" panose="05050102010706020507" pitchFamily="18" charset="2"/>
              <a:buChar char=""/>
            </a:pPr>
            <a:r>
              <a:rPr lang="en-ZA" sz="2100" kern="1200" dirty="0">
                <a:solidFill>
                  <a:prstClr val="black"/>
                </a:solidFill>
                <a:latin typeface="Calibri Light"/>
                <a:ea typeface="Calibri" panose="020F0502020204030204" pitchFamily="34" charset="0"/>
                <a:cs typeface="Arial" panose="020B0604020202020204" pitchFamily="34" charset="0"/>
              </a:rPr>
              <a:t>The anticipated savings are due to vacancy savings, delayed infrastructure implementation, insourcing and limited lockdown savings. The bulk of these funds were shifted to Programme Administration for Information Technology and    Programme Care for health and hygiene services.  </a:t>
            </a:r>
          </a:p>
          <a:p>
            <a:pPr marL="342900" indent="-342900" algn="just" defTabSz="1178470">
              <a:lnSpc>
                <a:spcPct val="107000"/>
              </a:lnSpc>
              <a:spcAft>
                <a:spcPts val="800"/>
              </a:spcAft>
              <a:buClrTx/>
              <a:buFont typeface="Symbol" panose="05050102010706020507" pitchFamily="18" charset="2"/>
              <a:buChar char=""/>
            </a:pPr>
            <a:r>
              <a:rPr lang="en-ZA" sz="2100" kern="1200" dirty="0">
                <a:solidFill>
                  <a:prstClr val="black"/>
                </a:solidFill>
                <a:latin typeface="Calibri Light"/>
                <a:ea typeface="Calibri" panose="020F0502020204030204" pitchFamily="34" charset="0"/>
                <a:cs typeface="Arial" panose="020B0604020202020204" pitchFamily="34" charset="0"/>
              </a:rPr>
              <a:t>Quarantine/Isolation Units were reprioritised within Sub-programme Facilities under Programme Incarceration.  </a:t>
            </a: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81</a:t>
            </a:fld>
            <a:endParaRPr lang="en-GB" sz="1500" b="1" dirty="0">
              <a:solidFill>
                <a:prstClr val="black">
                  <a:tint val="75000"/>
                </a:prstClr>
              </a:solidFill>
            </a:endParaRPr>
          </a:p>
        </p:txBody>
      </p:sp>
    </p:spTree>
    <p:extLst>
      <p:ext uri="{BB962C8B-B14F-4D97-AF65-F5344CB8AC3E}">
        <p14:creationId xmlns:p14="http://schemas.microsoft.com/office/powerpoint/2010/main" val="25088638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0" y="271483"/>
            <a:ext cx="11590340"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defTabSz="914400">
              <a:lnSpc>
                <a:spcPct val="100000"/>
              </a:lnSpc>
              <a:spcBef>
                <a:spcPts val="0"/>
              </a:spcBef>
              <a:buClrTx/>
              <a:buFontTx/>
              <a:buNone/>
            </a:pPr>
            <a:endParaRPr lang="en-ZA" sz="3400" b="1" dirty="0">
              <a:solidFill>
                <a:prstClr val="black"/>
              </a:solidFill>
            </a:endParaRPr>
          </a:p>
          <a:p>
            <a:pPr defTabSz="914400">
              <a:lnSpc>
                <a:spcPct val="100000"/>
              </a:lnSpc>
              <a:spcBef>
                <a:spcPts val="0"/>
              </a:spcBef>
              <a:buClrTx/>
              <a:buFontTx/>
              <a:buNone/>
            </a:pPr>
            <a:r>
              <a:rPr lang="en-ZA" sz="3400" b="1" dirty="0">
                <a:solidFill>
                  <a:prstClr val="black"/>
                </a:solidFill>
              </a:rPr>
              <a:t>FUNDING OF COVID-19 FOR 2020/21 FINANCIAL YEAR </a:t>
            </a:r>
            <a:r>
              <a:rPr lang="en-ZA" sz="3400" b="1" dirty="0">
                <a:solidFill>
                  <a:prstClr val="black"/>
                </a:solidFill>
                <a:ea typeface="+mn-ea"/>
                <a:cs typeface="+mn-cs"/>
              </a:rPr>
              <a:t>(Cont…)</a:t>
            </a:r>
          </a:p>
          <a:p>
            <a:pPr>
              <a:buClrTx/>
              <a:buFontTx/>
              <a:buNone/>
            </a:pPr>
            <a:endParaRPr lang="en-ZA" sz="3400" b="1" dirty="0">
              <a:solidFill>
                <a:prstClr val="black"/>
              </a:solidFill>
            </a:endParaRPr>
          </a:p>
        </p:txBody>
      </p:sp>
      <p:sp>
        <p:nvSpPr>
          <p:cNvPr id="8" name="Rectangle 7"/>
          <p:cNvSpPr/>
          <p:nvPr/>
        </p:nvSpPr>
        <p:spPr>
          <a:xfrm>
            <a:off x="394569" y="1053078"/>
            <a:ext cx="10686836" cy="5036187"/>
          </a:xfrm>
          <a:prstGeom prst="rect">
            <a:avLst/>
          </a:prstGeom>
        </p:spPr>
        <p:txBody>
          <a:bodyPr wrap="square">
            <a:spAutoFit/>
          </a:bodyPr>
          <a:lstStyle/>
          <a:p>
            <a:pPr algn="just" defTabSz="1178470">
              <a:lnSpc>
                <a:spcPct val="107000"/>
              </a:lnSpc>
              <a:spcAft>
                <a:spcPts val="800"/>
              </a:spcAft>
              <a:buClrTx/>
              <a:buFontTx/>
              <a:buNone/>
            </a:pPr>
            <a:r>
              <a:rPr lang="en-ZA" sz="2100" kern="1200" dirty="0">
                <a:solidFill>
                  <a:prstClr val="black"/>
                </a:solidFill>
                <a:latin typeface="Calibri Light"/>
                <a:ea typeface="Calibri" panose="020F0502020204030204" pitchFamily="34" charset="0"/>
                <a:cs typeface="Arial" panose="020B0604020202020204" pitchFamily="34" charset="0"/>
              </a:rPr>
              <a:t>COVID-19 related expenditure will be incurred on the following:</a:t>
            </a:r>
          </a:p>
          <a:p>
            <a:pPr marL="342900" indent="-342900" algn="just" defTabSz="1178470">
              <a:lnSpc>
                <a:spcPct val="107000"/>
              </a:lnSpc>
              <a:spcAft>
                <a:spcPts val="800"/>
              </a:spcAft>
              <a:buClrTx/>
              <a:buFont typeface="Symbol" panose="05050102010706020507" pitchFamily="18" charset="2"/>
              <a:buChar char=""/>
            </a:pPr>
            <a:r>
              <a:rPr lang="en-ZA" sz="2100" b="1" kern="1200" dirty="0">
                <a:solidFill>
                  <a:prstClr val="black"/>
                </a:solidFill>
                <a:latin typeface="Calibri Light"/>
                <a:ea typeface="Calibri" panose="020F0502020204030204" pitchFamily="34" charset="0"/>
                <a:cs typeface="Arial" panose="020B0604020202020204" pitchFamily="34" charset="0"/>
              </a:rPr>
              <a:t>Personal Protective Equipment (PPEs) – R209 million</a:t>
            </a:r>
          </a:p>
          <a:p>
            <a:pPr marL="625475" indent="-266700" algn="just" defTabSz="1178470">
              <a:lnSpc>
                <a:spcPct val="107000"/>
              </a:lnSpc>
              <a:spcAft>
                <a:spcPts val="800"/>
              </a:spcAft>
              <a:buClrTx/>
              <a:buFont typeface="Courier New" panose="02070309020205020404" pitchFamily="49" charset="0"/>
              <a:buChar char="o"/>
            </a:pPr>
            <a:r>
              <a:rPr lang="en-ZA" sz="2100" kern="1200" dirty="0">
                <a:solidFill>
                  <a:prstClr val="black"/>
                </a:solidFill>
                <a:latin typeface="Calibri Light"/>
                <a:ea typeface="Calibri" panose="020F0502020204030204" pitchFamily="34" charset="0"/>
                <a:cs typeface="Arial" panose="020B0604020202020204" pitchFamily="34" charset="0"/>
              </a:rPr>
              <a:t>Procurement of PPEs and medical supplies for DCS members and inmates (masks including N95 and surgical masks, surface and hand sanitisers, gloves, electronic thermometer scanners)</a:t>
            </a:r>
          </a:p>
          <a:p>
            <a:pPr marL="342900" indent="-342900" algn="just" defTabSz="1178470">
              <a:lnSpc>
                <a:spcPct val="107000"/>
              </a:lnSpc>
              <a:spcAft>
                <a:spcPts val="800"/>
              </a:spcAft>
              <a:buClrTx/>
              <a:buFont typeface="Symbol" panose="05050102010706020507" pitchFamily="18" charset="2"/>
              <a:buChar char=""/>
            </a:pPr>
            <a:r>
              <a:rPr lang="en-ZA" sz="2100" b="1" kern="1200" dirty="0">
                <a:solidFill>
                  <a:prstClr val="black"/>
                </a:solidFill>
                <a:latin typeface="Calibri Light"/>
                <a:ea typeface="Calibri" panose="020F0502020204030204" pitchFamily="34" charset="0"/>
                <a:cs typeface="Arial" panose="020B0604020202020204" pitchFamily="34" charset="0"/>
              </a:rPr>
              <a:t>Increase Health Care Workers capacity – R63,8 million</a:t>
            </a:r>
          </a:p>
          <a:p>
            <a:pPr marL="625475" indent="-266700" algn="just" defTabSz="1178470">
              <a:lnSpc>
                <a:spcPct val="107000"/>
              </a:lnSpc>
              <a:spcAft>
                <a:spcPts val="800"/>
              </a:spcAft>
              <a:buClrTx/>
              <a:buFont typeface="Courier New" panose="02070309020205020404" pitchFamily="49" charset="0"/>
              <a:buChar char="o"/>
            </a:pPr>
            <a:r>
              <a:rPr lang="en-ZA" sz="2100" kern="1200" dirty="0">
                <a:solidFill>
                  <a:prstClr val="black"/>
                </a:solidFill>
                <a:latin typeface="Calibri Light"/>
                <a:ea typeface="Calibri" panose="020F0502020204030204" pitchFamily="34" charset="0"/>
                <a:cs typeface="Arial" panose="020B0604020202020204" pitchFamily="34" charset="0"/>
              </a:rPr>
              <a:t>Recruitment on a one-year contract of 349 enrolled/retired nurses to enhance the provision of primary health care services and the screening of staff.</a:t>
            </a:r>
          </a:p>
          <a:p>
            <a:pPr marL="342900" indent="-342900" algn="just" defTabSz="1178470">
              <a:lnSpc>
                <a:spcPct val="107000"/>
              </a:lnSpc>
              <a:spcAft>
                <a:spcPts val="800"/>
              </a:spcAft>
              <a:buClrTx/>
              <a:buFont typeface="Symbol" panose="05050102010706020507" pitchFamily="18" charset="2"/>
              <a:buChar char=""/>
            </a:pPr>
            <a:r>
              <a:rPr lang="en-ZA" sz="2100" b="1" kern="1200" dirty="0">
                <a:solidFill>
                  <a:prstClr val="black"/>
                </a:solidFill>
                <a:latin typeface="Calibri Light"/>
                <a:ea typeface="Calibri" panose="020F0502020204030204" pitchFamily="34" charset="0"/>
                <a:cs typeface="Arial" panose="020B0604020202020204" pitchFamily="34" charset="0"/>
              </a:rPr>
              <a:t>Quarantine/Isolation Units – Installation and rental - R21,641 million</a:t>
            </a:r>
          </a:p>
          <a:p>
            <a:pPr marL="625475" indent="-266700" algn="just" defTabSz="1178470">
              <a:lnSpc>
                <a:spcPct val="107000"/>
              </a:lnSpc>
              <a:spcAft>
                <a:spcPts val="800"/>
              </a:spcAft>
              <a:buClrTx/>
              <a:buFont typeface="Courier New" panose="02070309020205020404" pitchFamily="49" charset="0"/>
              <a:buChar char="o"/>
            </a:pPr>
            <a:r>
              <a:rPr lang="en-ZA" sz="2100" kern="1200" dirty="0">
                <a:solidFill>
                  <a:prstClr val="black"/>
                </a:solidFill>
                <a:latin typeface="Calibri Light"/>
                <a:ea typeface="Calibri" panose="020F0502020204030204" pitchFamily="34" charset="0"/>
                <a:cs typeface="Arial" panose="020B0604020202020204" pitchFamily="34" charset="0"/>
              </a:rPr>
              <a:t>Procurement of temporary quarantine/isolation units required in a number of correctional facilities nationwide </a:t>
            </a:r>
          </a:p>
          <a:p>
            <a:pPr algn="just" defTabSz="1178470">
              <a:buClrTx/>
              <a:buFontTx/>
              <a:buNone/>
            </a:pPr>
            <a:endParaRPr lang="en-ZA" sz="2100" kern="1200" dirty="0">
              <a:solidFill>
                <a:prstClr val="black"/>
              </a:solidFill>
              <a:latin typeface="Calibri Light"/>
              <a:ea typeface="Calibri" panose="020F0502020204030204" pitchFamily="34" charset="0"/>
              <a:cs typeface="Arial" panose="020B0604020202020204" pitchFamily="34" charset="0"/>
            </a:endParaRP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82</a:t>
            </a:fld>
            <a:endParaRPr lang="en-GB" sz="1500" b="1" dirty="0">
              <a:solidFill>
                <a:prstClr val="black">
                  <a:tint val="75000"/>
                </a:prstClr>
              </a:solidFill>
            </a:endParaRPr>
          </a:p>
        </p:txBody>
      </p:sp>
    </p:spTree>
    <p:extLst>
      <p:ext uri="{BB962C8B-B14F-4D97-AF65-F5344CB8AC3E}">
        <p14:creationId xmlns:p14="http://schemas.microsoft.com/office/powerpoint/2010/main" val="1588667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0" y="271483"/>
            <a:ext cx="11590340"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defTabSz="914400">
              <a:lnSpc>
                <a:spcPct val="100000"/>
              </a:lnSpc>
              <a:spcBef>
                <a:spcPts val="0"/>
              </a:spcBef>
              <a:buClrTx/>
              <a:buFontTx/>
              <a:buNone/>
            </a:pPr>
            <a:endParaRPr lang="en-ZA" sz="3400" b="1" dirty="0">
              <a:solidFill>
                <a:prstClr val="black"/>
              </a:solidFill>
            </a:endParaRPr>
          </a:p>
          <a:p>
            <a:pPr defTabSz="914400">
              <a:lnSpc>
                <a:spcPct val="100000"/>
              </a:lnSpc>
              <a:spcBef>
                <a:spcPts val="0"/>
              </a:spcBef>
              <a:buClrTx/>
              <a:buFontTx/>
              <a:buNone/>
            </a:pPr>
            <a:r>
              <a:rPr lang="en-ZA" sz="3400" b="1" dirty="0">
                <a:solidFill>
                  <a:prstClr val="black"/>
                </a:solidFill>
              </a:rPr>
              <a:t>FUNDING OF COVID-19 FOR 2020/21 FINANCIAL YEAR </a:t>
            </a:r>
            <a:r>
              <a:rPr lang="en-ZA" sz="3400" b="1" dirty="0">
                <a:solidFill>
                  <a:prstClr val="black"/>
                </a:solidFill>
                <a:ea typeface="+mn-ea"/>
                <a:cs typeface="+mn-cs"/>
              </a:rPr>
              <a:t>(Cont…)</a:t>
            </a:r>
          </a:p>
          <a:p>
            <a:pPr>
              <a:buClrTx/>
              <a:buFontTx/>
              <a:buNone/>
            </a:pPr>
            <a:endParaRPr lang="en-ZA" sz="3400" b="1" dirty="0">
              <a:solidFill>
                <a:prstClr val="black"/>
              </a:solidFill>
            </a:endParaRPr>
          </a:p>
        </p:txBody>
      </p:sp>
      <p:sp>
        <p:nvSpPr>
          <p:cNvPr id="8" name="Rectangle 7"/>
          <p:cNvSpPr/>
          <p:nvPr/>
        </p:nvSpPr>
        <p:spPr>
          <a:xfrm>
            <a:off x="445859" y="1192782"/>
            <a:ext cx="10686836" cy="4824000"/>
          </a:xfrm>
          <a:prstGeom prst="rect">
            <a:avLst/>
          </a:prstGeom>
        </p:spPr>
        <p:txBody>
          <a:bodyPr wrap="square">
            <a:spAutoFit/>
          </a:bodyPr>
          <a:lstStyle/>
          <a:p>
            <a:pPr marL="342900" indent="-342900" algn="just" defTabSz="1178470">
              <a:lnSpc>
                <a:spcPct val="107000"/>
              </a:lnSpc>
              <a:spcAft>
                <a:spcPts val="800"/>
              </a:spcAft>
              <a:buClrTx/>
              <a:buFont typeface="Symbol" panose="05050102010706020507" pitchFamily="18" charset="2"/>
              <a:buChar char=""/>
            </a:pPr>
            <a:r>
              <a:rPr lang="en-ZA" sz="2100" b="1" kern="1200" dirty="0">
                <a:solidFill>
                  <a:prstClr val="black"/>
                </a:solidFill>
                <a:latin typeface="Calibri Light"/>
                <a:ea typeface="Calibri" panose="020F0502020204030204" pitchFamily="34" charset="0"/>
                <a:cs typeface="Arial" panose="020B0604020202020204" pitchFamily="34" charset="0"/>
              </a:rPr>
              <a:t>Health Care Services to Inmates and Members – R40 million</a:t>
            </a:r>
          </a:p>
          <a:p>
            <a:pPr marL="625475" indent="-266700" algn="just" defTabSz="1178470">
              <a:lnSpc>
                <a:spcPct val="107000"/>
              </a:lnSpc>
              <a:spcAft>
                <a:spcPts val="800"/>
              </a:spcAft>
              <a:buClrTx/>
              <a:buFont typeface="Courier New" panose="02070309020205020404" pitchFamily="49" charset="0"/>
              <a:buChar char="o"/>
            </a:pPr>
            <a:r>
              <a:rPr lang="en-ZA" sz="2100" kern="1200" dirty="0">
                <a:solidFill>
                  <a:prstClr val="black"/>
                </a:solidFill>
                <a:latin typeface="Calibri Light"/>
                <a:ea typeface="Calibri" panose="020F0502020204030204" pitchFamily="34" charset="0"/>
                <a:cs typeface="Arial" panose="020B0604020202020204" pitchFamily="34" charset="0"/>
              </a:rPr>
              <a:t>Increased expenditure on National Health Laboratory Services (i.e. testing for COVID-19 and baseline tests), Flu Vaccines and other medicines as well as medicines</a:t>
            </a:r>
          </a:p>
          <a:p>
            <a:pPr marL="342900" indent="-342900" algn="just" defTabSz="1178470">
              <a:lnSpc>
                <a:spcPct val="107000"/>
              </a:lnSpc>
              <a:spcAft>
                <a:spcPts val="800"/>
              </a:spcAft>
              <a:buClrTx/>
              <a:buFont typeface="Symbol" panose="05050102010706020507" pitchFamily="18" charset="2"/>
              <a:buChar char=""/>
            </a:pPr>
            <a:r>
              <a:rPr lang="en-ZA" sz="2100" b="1" kern="1200" dirty="0">
                <a:solidFill>
                  <a:prstClr val="black"/>
                </a:solidFill>
                <a:latin typeface="Calibri Light"/>
                <a:ea typeface="Calibri" panose="020F0502020204030204" pitchFamily="34" charset="0"/>
                <a:cs typeface="Arial" panose="020B0604020202020204" pitchFamily="34" charset="0"/>
              </a:rPr>
              <a:t>Laundry machines and decontamination of correctional facilities - R21,284 million</a:t>
            </a:r>
          </a:p>
          <a:p>
            <a:pPr marL="625475" indent="-266700" algn="just" defTabSz="1178470">
              <a:lnSpc>
                <a:spcPct val="107000"/>
              </a:lnSpc>
              <a:spcAft>
                <a:spcPts val="800"/>
              </a:spcAft>
              <a:buClrTx/>
              <a:buFont typeface="Courier New" panose="02070309020205020404" pitchFamily="49" charset="0"/>
              <a:buChar char="o"/>
            </a:pPr>
            <a:r>
              <a:rPr lang="en-ZA" sz="2100" kern="1200" dirty="0">
                <a:solidFill>
                  <a:prstClr val="black"/>
                </a:solidFill>
                <a:latin typeface="Calibri Light"/>
                <a:ea typeface="Calibri" panose="020F0502020204030204" pitchFamily="34" charset="0"/>
                <a:cs typeface="Arial" panose="020B0604020202020204" pitchFamily="34" charset="0"/>
              </a:rPr>
              <a:t>Procurement of laundry machines for the eleven (11) isolation/quarantine sites and decontamination of correctional facilities</a:t>
            </a:r>
          </a:p>
          <a:p>
            <a:pPr marL="342900" indent="-342900" algn="just" defTabSz="1178470">
              <a:lnSpc>
                <a:spcPct val="107000"/>
              </a:lnSpc>
              <a:spcAft>
                <a:spcPts val="800"/>
              </a:spcAft>
              <a:buClrTx/>
              <a:buFont typeface="Symbol" panose="05050102010706020507" pitchFamily="18" charset="2"/>
              <a:buChar char=""/>
            </a:pPr>
            <a:r>
              <a:rPr lang="en-ZA" sz="2100" b="1" kern="1200" dirty="0">
                <a:solidFill>
                  <a:prstClr val="black"/>
                </a:solidFill>
                <a:latin typeface="Calibri Light"/>
                <a:ea typeface="Calibri" panose="020F0502020204030204" pitchFamily="34" charset="0"/>
                <a:cs typeface="Arial" panose="020B0604020202020204" pitchFamily="34" charset="0"/>
              </a:rPr>
              <a:t>Information Technology – R250 million</a:t>
            </a:r>
          </a:p>
          <a:p>
            <a:pPr marL="625475" indent="-266700" algn="just" defTabSz="1178470">
              <a:lnSpc>
                <a:spcPct val="107000"/>
              </a:lnSpc>
              <a:spcAft>
                <a:spcPts val="800"/>
              </a:spcAft>
              <a:buClrTx/>
              <a:buFont typeface="Courier New" panose="02070309020205020404" pitchFamily="49" charset="0"/>
              <a:buChar char="o"/>
            </a:pPr>
            <a:r>
              <a:rPr lang="en-ZA" sz="2100" kern="1200" dirty="0">
                <a:solidFill>
                  <a:prstClr val="black"/>
                </a:solidFill>
                <a:latin typeface="Calibri Light"/>
                <a:ea typeface="Calibri" panose="020F0502020204030204" pitchFamily="34" charset="0"/>
                <a:cs typeface="Arial" panose="020B0604020202020204" pitchFamily="34" charset="0"/>
              </a:rPr>
              <a:t>Maintaining inmate contacts with families by communicating through video visits, Inmate Telephone System and Message Link</a:t>
            </a:r>
          </a:p>
          <a:p>
            <a:pPr marL="625475" indent="-266700" algn="just" defTabSz="1178470">
              <a:lnSpc>
                <a:spcPct val="107000"/>
              </a:lnSpc>
              <a:spcAft>
                <a:spcPts val="800"/>
              </a:spcAft>
              <a:buClrTx/>
              <a:buFont typeface="Courier New" panose="02070309020205020404" pitchFamily="49" charset="0"/>
              <a:buChar char="o"/>
            </a:pPr>
            <a:r>
              <a:rPr lang="en-ZA" sz="2100" kern="1200" dirty="0">
                <a:solidFill>
                  <a:prstClr val="black"/>
                </a:solidFill>
                <a:latin typeface="Calibri Light"/>
                <a:ea typeface="Calibri" panose="020F0502020204030204" pitchFamily="34" charset="0"/>
                <a:cs typeface="Arial" panose="020B0604020202020204" pitchFamily="34" charset="0"/>
              </a:rPr>
              <a:t>Integrated Security System - Security management system and implementation of body security canners which is threat detection solution which combines ultra-low radiation with maximum visibility.</a:t>
            </a: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83</a:t>
            </a:fld>
            <a:endParaRPr lang="en-GB" sz="1500" b="1" dirty="0">
              <a:solidFill>
                <a:prstClr val="black">
                  <a:tint val="75000"/>
                </a:prstClr>
              </a:solidFill>
            </a:endParaRPr>
          </a:p>
        </p:txBody>
      </p:sp>
    </p:spTree>
    <p:extLst>
      <p:ext uri="{BB962C8B-B14F-4D97-AF65-F5344CB8AC3E}">
        <p14:creationId xmlns:p14="http://schemas.microsoft.com/office/powerpoint/2010/main" val="23383040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0" y="271483"/>
            <a:ext cx="11590340"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defTabSz="914400">
              <a:lnSpc>
                <a:spcPct val="100000"/>
              </a:lnSpc>
              <a:spcBef>
                <a:spcPts val="0"/>
              </a:spcBef>
              <a:buClrTx/>
              <a:buFontTx/>
              <a:buNone/>
            </a:pPr>
            <a:endParaRPr lang="en-ZA" sz="3400" b="1" dirty="0">
              <a:solidFill>
                <a:prstClr val="black"/>
              </a:solidFill>
            </a:endParaRPr>
          </a:p>
          <a:p>
            <a:pPr defTabSz="914400">
              <a:lnSpc>
                <a:spcPct val="100000"/>
              </a:lnSpc>
              <a:spcBef>
                <a:spcPts val="0"/>
              </a:spcBef>
              <a:buClrTx/>
              <a:buFontTx/>
              <a:buNone/>
            </a:pPr>
            <a:r>
              <a:rPr lang="en-ZA" sz="3400" b="1" dirty="0">
                <a:solidFill>
                  <a:prstClr val="black"/>
                </a:solidFill>
              </a:rPr>
              <a:t>FUNDING OF COVID-19 FOR 2020/21 FINANCIAL YEAR </a:t>
            </a:r>
            <a:r>
              <a:rPr lang="en-ZA" sz="3400" b="1" dirty="0">
                <a:solidFill>
                  <a:prstClr val="black"/>
                </a:solidFill>
                <a:ea typeface="+mn-ea"/>
                <a:cs typeface="+mn-cs"/>
              </a:rPr>
              <a:t>(Cont…)</a:t>
            </a:r>
          </a:p>
          <a:p>
            <a:pPr>
              <a:buClrTx/>
              <a:buFontTx/>
              <a:buNone/>
            </a:pPr>
            <a:endParaRPr lang="en-ZA" sz="3400" b="1" dirty="0">
              <a:solidFill>
                <a:prstClr val="black"/>
              </a:solidFill>
            </a:endParaRPr>
          </a:p>
        </p:txBody>
      </p:sp>
      <p:sp>
        <p:nvSpPr>
          <p:cNvPr id="8" name="Rectangle 7"/>
          <p:cNvSpPr/>
          <p:nvPr/>
        </p:nvSpPr>
        <p:spPr>
          <a:xfrm>
            <a:off x="445859" y="983154"/>
            <a:ext cx="10686836" cy="1555490"/>
          </a:xfrm>
          <a:prstGeom prst="rect">
            <a:avLst/>
          </a:prstGeom>
        </p:spPr>
        <p:txBody>
          <a:bodyPr wrap="square">
            <a:spAutoFit/>
          </a:bodyPr>
          <a:lstStyle/>
          <a:p>
            <a:pPr marL="342900" indent="-342900" algn="just" defTabSz="1178470">
              <a:lnSpc>
                <a:spcPct val="107000"/>
              </a:lnSpc>
              <a:spcAft>
                <a:spcPts val="800"/>
              </a:spcAft>
              <a:buClrTx/>
              <a:buFont typeface="Symbol" panose="05050102010706020507" pitchFamily="18" charset="2"/>
              <a:buChar char=""/>
            </a:pPr>
            <a:r>
              <a:rPr lang="en-ZA" sz="2100" kern="1200" dirty="0">
                <a:solidFill>
                  <a:prstClr val="black"/>
                </a:solidFill>
                <a:latin typeface="Calibri Light"/>
                <a:ea typeface="Calibri" panose="020F0502020204030204" pitchFamily="34" charset="0"/>
                <a:cs typeface="Arial" panose="020B0604020202020204" pitchFamily="34" charset="0"/>
              </a:rPr>
              <a:t>The 2021/22 and 2022/23 financial years baseline allocations have not been revised for COVID-19 impact but will be reviewed during the 2021 MTEF budget process in consultation with National Treasury.</a:t>
            </a:r>
          </a:p>
          <a:p>
            <a:pPr algn="just" defTabSz="1178470">
              <a:buClrTx/>
              <a:buFontTx/>
              <a:buNone/>
            </a:pPr>
            <a:endParaRPr lang="en-ZA" sz="2100" kern="1200" dirty="0">
              <a:solidFill>
                <a:prstClr val="black"/>
              </a:solidFill>
              <a:latin typeface="Calibri Light"/>
              <a:ea typeface="Calibri" panose="020F0502020204030204" pitchFamily="34" charset="0"/>
              <a:cs typeface="Arial" panose="020B0604020202020204" pitchFamily="34" charset="0"/>
            </a:endParaRP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84</a:t>
            </a:fld>
            <a:endParaRPr lang="en-GB" sz="1500" b="1" dirty="0">
              <a:solidFill>
                <a:prstClr val="black">
                  <a:tint val="75000"/>
                </a:prstClr>
              </a:solidFill>
            </a:endParaRPr>
          </a:p>
        </p:txBody>
      </p:sp>
    </p:spTree>
    <p:extLst>
      <p:ext uri="{BB962C8B-B14F-4D97-AF65-F5344CB8AC3E}">
        <p14:creationId xmlns:p14="http://schemas.microsoft.com/office/powerpoint/2010/main" val="23120859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94268" y="144780"/>
            <a:ext cx="11406433" cy="688255"/>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200" b="1" dirty="0">
                <a:solidFill>
                  <a:prstClr val="black"/>
                </a:solidFill>
              </a:rPr>
              <a:t>ENE 2020 ALLOCATIONS PER PROGRAMME AND ECONOMIC CLASSIFICATION WITH 2020/21 ADJUSTED </a:t>
            </a:r>
          </a:p>
        </p:txBody>
      </p:sp>
      <p:sp>
        <p:nvSpPr>
          <p:cNvPr id="8"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85</a:t>
            </a:fld>
            <a:endParaRPr lang="en-GB" sz="1500" b="1" dirty="0">
              <a:solidFill>
                <a:prstClr val="black">
                  <a:tint val="75000"/>
                </a:prstClr>
              </a:solidFill>
            </a:endParaRPr>
          </a:p>
        </p:txBody>
      </p:sp>
      <p:graphicFrame>
        <p:nvGraphicFramePr>
          <p:cNvPr id="6" name="Table 5"/>
          <p:cNvGraphicFramePr>
            <a:graphicFrameLocks noGrp="1"/>
          </p:cNvGraphicFramePr>
          <p:nvPr/>
        </p:nvGraphicFramePr>
        <p:xfrm>
          <a:off x="735294" y="1043159"/>
          <a:ext cx="9925086" cy="5206811"/>
        </p:xfrm>
        <a:graphic>
          <a:graphicData uri="http://schemas.openxmlformats.org/drawingml/2006/table">
            <a:tbl>
              <a:tblPr/>
              <a:tblGrid>
                <a:gridCol w="2719202">
                  <a:extLst>
                    <a:ext uri="{9D8B030D-6E8A-4147-A177-3AD203B41FA5}">
                      <a16:colId xmlns:a16="http://schemas.microsoft.com/office/drawing/2014/main" val="20000"/>
                    </a:ext>
                  </a:extLst>
                </a:gridCol>
                <a:gridCol w="1204218">
                  <a:extLst>
                    <a:ext uri="{9D8B030D-6E8A-4147-A177-3AD203B41FA5}">
                      <a16:colId xmlns:a16="http://schemas.microsoft.com/office/drawing/2014/main" val="20001"/>
                    </a:ext>
                  </a:extLst>
                </a:gridCol>
                <a:gridCol w="1204218">
                  <a:extLst>
                    <a:ext uri="{9D8B030D-6E8A-4147-A177-3AD203B41FA5}">
                      <a16:colId xmlns:a16="http://schemas.microsoft.com/office/drawing/2014/main" val="20002"/>
                    </a:ext>
                  </a:extLst>
                </a:gridCol>
                <a:gridCol w="1204218">
                  <a:extLst>
                    <a:ext uri="{9D8B030D-6E8A-4147-A177-3AD203B41FA5}">
                      <a16:colId xmlns:a16="http://schemas.microsoft.com/office/drawing/2014/main" val="20003"/>
                    </a:ext>
                  </a:extLst>
                </a:gridCol>
                <a:gridCol w="1204218">
                  <a:extLst>
                    <a:ext uri="{9D8B030D-6E8A-4147-A177-3AD203B41FA5}">
                      <a16:colId xmlns:a16="http://schemas.microsoft.com/office/drawing/2014/main" val="20004"/>
                    </a:ext>
                  </a:extLst>
                </a:gridCol>
                <a:gridCol w="1204218">
                  <a:extLst>
                    <a:ext uri="{9D8B030D-6E8A-4147-A177-3AD203B41FA5}">
                      <a16:colId xmlns:a16="http://schemas.microsoft.com/office/drawing/2014/main" val="20005"/>
                    </a:ext>
                  </a:extLst>
                </a:gridCol>
                <a:gridCol w="1184794">
                  <a:extLst>
                    <a:ext uri="{9D8B030D-6E8A-4147-A177-3AD203B41FA5}">
                      <a16:colId xmlns:a16="http://schemas.microsoft.com/office/drawing/2014/main" val="20006"/>
                    </a:ext>
                  </a:extLst>
                </a:gridCol>
              </a:tblGrid>
              <a:tr h="1090369">
                <a:tc>
                  <a:txBody>
                    <a:bodyPr/>
                    <a:lstStyle/>
                    <a:p>
                      <a:pPr algn="ctr" fontAlgn="b"/>
                      <a:r>
                        <a:rPr lang="en-ZA" sz="1100" b="1" i="0" u="none" strike="noStrike" dirty="0">
                          <a:solidFill>
                            <a:srgbClr val="000000"/>
                          </a:solidFill>
                          <a:effectLst/>
                          <a:latin typeface="Arial Narrow"/>
                        </a:rPr>
                        <a:t>R'000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2020/21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2021/22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2022/23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Average Expenditure/Total Vote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Average Growth rate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20839">
                <a:tc>
                  <a:txBody>
                    <a:bodyPr/>
                    <a:lstStyle/>
                    <a:p>
                      <a:pPr algn="l" fontAlgn="b"/>
                      <a:r>
                        <a:rPr lang="en-ZA" sz="1100" b="1" i="0" u="none" strike="noStrike" dirty="0">
                          <a:solidFill>
                            <a:srgbClr val="000000"/>
                          </a:solidFill>
                          <a:effectLst/>
                          <a:latin typeface="Arial Narrow"/>
                        </a:rPr>
                        <a:t>Programmes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Special Adjustment Budget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ZA" sz="1100" b="1" i="0" u="none" strike="noStrike">
                          <a:solidFill>
                            <a:srgbClr val="000000"/>
                          </a:solidFill>
                          <a:effectLst/>
                          <a:latin typeface="Arial Narrow"/>
                        </a:rPr>
                        <a:t>Revised ENE Budget after Budget Cuts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
                      <a:r>
                        <a:rPr lang="en-ZA" sz="1100" b="1" i="0" u="none" strike="noStrike">
                          <a:solidFill>
                            <a:srgbClr val="000000"/>
                          </a:solidFill>
                          <a:effectLst/>
                          <a:latin typeface="Arial Narrow"/>
                        </a:rPr>
                        <a:t>Total Budget over 2020 MTEF</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9529">
                <a:tc>
                  <a:txBody>
                    <a:bodyPr/>
                    <a:lstStyle/>
                    <a:p>
                      <a:pPr algn="l" fontAlgn="b"/>
                      <a:r>
                        <a:rPr lang="en-ZA" sz="1100" b="0" i="0" u="none" strike="noStrike">
                          <a:solidFill>
                            <a:srgbClr val="000000"/>
                          </a:solidFill>
                          <a:effectLst/>
                          <a:latin typeface="Arial Narrow"/>
                        </a:rPr>
                        <a:t>Administration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5 282 553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5 591 210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5 831 371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16 705 134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19.6%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9529">
                <a:tc>
                  <a:txBody>
                    <a:bodyPr/>
                    <a:lstStyle/>
                    <a:p>
                      <a:pPr algn="l" fontAlgn="b"/>
                      <a:r>
                        <a:rPr lang="en-ZA" sz="1100" b="0" i="0" u="none" strike="noStrike">
                          <a:solidFill>
                            <a:srgbClr val="000000"/>
                          </a:solidFill>
                          <a:effectLst/>
                          <a:latin typeface="Arial Narrow"/>
                        </a:rPr>
                        <a:t>Incarceration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15 635 526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16 989 694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17 737 051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50 362 271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59.1%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5.7%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9529">
                <a:tc>
                  <a:txBody>
                    <a:bodyPr/>
                    <a:lstStyle/>
                    <a:p>
                      <a:pPr algn="l" fontAlgn="b"/>
                      <a:r>
                        <a:rPr lang="en-ZA" sz="1100" b="0" i="0" u="none" strike="noStrike">
                          <a:solidFill>
                            <a:srgbClr val="000000"/>
                          </a:solidFill>
                          <a:effectLst/>
                          <a:latin typeface="Arial Narrow"/>
                        </a:rPr>
                        <a:t>Rehabilitation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2 161 006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2 298 485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2 385 991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6 845 482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8.0%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5.9%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9529">
                <a:tc>
                  <a:txBody>
                    <a:bodyPr/>
                    <a:lstStyle/>
                    <a:p>
                      <a:pPr algn="l" fontAlgn="b"/>
                      <a:r>
                        <a:rPr lang="en-ZA" sz="1100" b="0" i="0" u="none" strike="noStrike">
                          <a:solidFill>
                            <a:srgbClr val="000000"/>
                          </a:solidFill>
                          <a:effectLst/>
                          <a:latin typeface="Arial Narrow"/>
                        </a:rPr>
                        <a:t>Care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2 643 614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2 540 918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2 635 948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7 820 480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9.2%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1780">
                <a:tc>
                  <a:txBody>
                    <a:bodyPr/>
                    <a:lstStyle/>
                    <a:p>
                      <a:pPr algn="l" fontAlgn="b"/>
                      <a:r>
                        <a:rPr lang="en-ZA" sz="1100" b="0" i="0" u="none" strike="noStrike">
                          <a:solidFill>
                            <a:srgbClr val="000000"/>
                          </a:solidFill>
                          <a:effectLst/>
                          <a:latin typeface="Arial Narrow"/>
                        </a:rPr>
                        <a:t>Social Reintegration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1 077 263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1 145 335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1 188 798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3 411 396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1780">
                <a:tc>
                  <a:txBody>
                    <a:bodyPr/>
                    <a:lstStyle/>
                    <a:p>
                      <a:pPr algn="l" fontAlgn="b"/>
                      <a:r>
                        <a:rPr lang="en-ZA" sz="1100" b="1" i="0" u="none" strike="noStrike">
                          <a:solidFill>
                            <a:srgbClr val="000000"/>
                          </a:solidFill>
                          <a:effectLst/>
                          <a:latin typeface="Arial Narrow"/>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26 799 962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28 565 642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29 779 159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85 144 763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100.0%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5.6%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1780">
                <a:tc>
                  <a:txBody>
                    <a:bodyPr/>
                    <a:lstStyle/>
                    <a:p>
                      <a:pPr algn="l" fontAlgn="b"/>
                      <a:r>
                        <a:rPr lang="en-ZA" sz="1100" b="1" i="0" u="none" strike="noStrike">
                          <a:solidFill>
                            <a:srgbClr val="000000"/>
                          </a:solidFill>
                          <a:effectLst/>
                          <a:latin typeface="Arial Narrow"/>
                        </a:rPr>
                        <a:t>Economic Classification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9529">
                <a:tc>
                  <a:txBody>
                    <a:bodyPr/>
                    <a:lstStyle/>
                    <a:p>
                      <a:pPr algn="l" fontAlgn="b"/>
                      <a:r>
                        <a:rPr lang="en-ZA" sz="1100" b="0" i="0" u="none" strike="noStrike">
                          <a:solidFill>
                            <a:srgbClr val="000000"/>
                          </a:solidFill>
                          <a:effectLst/>
                          <a:latin typeface="Arial Narrow"/>
                        </a:rPr>
                        <a:t>Compensation of Employees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18 494 430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20 027 950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20 882 411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59 404 791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69.8%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5.7%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9529">
                <a:tc>
                  <a:txBody>
                    <a:bodyPr/>
                    <a:lstStyle/>
                    <a:p>
                      <a:pPr algn="l" fontAlgn="b"/>
                      <a:r>
                        <a:rPr lang="en-ZA" sz="1100" b="0" i="0" u="none" strike="noStrike">
                          <a:solidFill>
                            <a:srgbClr val="000000"/>
                          </a:solidFill>
                          <a:effectLst/>
                          <a:latin typeface="Arial Narrow"/>
                        </a:rPr>
                        <a:t>Goods and Services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6 721 678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6 999 515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7 275 476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20 996 669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24.7%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9529">
                <a:tc>
                  <a:txBody>
                    <a:bodyPr/>
                    <a:lstStyle/>
                    <a:p>
                      <a:pPr algn="l" fontAlgn="b"/>
                      <a:r>
                        <a:rPr lang="en-ZA" sz="1100" b="0" i="0" u="none" strike="noStrike">
                          <a:solidFill>
                            <a:srgbClr val="000000"/>
                          </a:solidFill>
                          <a:effectLst/>
                          <a:latin typeface="Arial Narrow"/>
                        </a:rPr>
                        <a:t>Transfers and Subsidies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665 603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711 211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756 105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2 132 919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8.3%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1780">
                <a:tc>
                  <a:txBody>
                    <a:bodyPr/>
                    <a:lstStyle/>
                    <a:p>
                      <a:pPr algn="l" fontAlgn="b"/>
                      <a:r>
                        <a:rPr lang="en-ZA" sz="1100" b="0" i="0" u="none" strike="noStrike">
                          <a:solidFill>
                            <a:srgbClr val="000000"/>
                          </a:solidFill>
                          <a:effectLst/>
                          <a:latin typeface="Arial Narrow"/>
                        </a:rPr>
                        <a:t>Payments of Capital Assets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918 251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826 966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865 167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2 610 384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Arial Narrow"/>
                        </a:rPr>
                        <a:t>10.7%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1780">
                <a:tc>
                  <a:txBody>
                    <a:bodyPr/>
                    <a:lstStyle/>
                    <a:p>
                      <a:pPr algn="l" fontAlgn="b"/>
                      <a:r>
                        <a:rPr lang="en-ZA" sz="1100" b="1" i="0" u="none" strike="noStrike">
                          <a:solidFill>
                            <a:srgbClr val="000000"/>
                          </a:solidFill>
                          <a:effectLst/>
                          <a:latin typeface="Arial Narrow"/>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26 799 962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28 565 642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29 779 159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85 144 763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Arial Narrow"/>
                        </a:rPr>
                        <a:t>100.0%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Arial Narrow"/>
                        </a:rPr>
                        <a:t>5.6%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3082973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85518" y="192036"/>
            <a:ext cx="11407517"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COMMENTS ON 2020 ENE PER ECONOMIC CLASSIFICATION</a:t>
            </a:r>
          </a:p>
        </p:txBody>
      </p:sp>
      <p:sp>
        <p:nvSpPr>
          <p:cNvPr id="8" name="Rectangle 3"/>
          <p:cNvSpPr txBox="1">
            <a:spLocks noChangeArrowheads="1"/>
          </p:cNvSpPr>
          <p:nvPr/>
        </p:nvSpPr>
        <p:spPr bwMode="auto">
          <a:xfrm>
            <a:off x="308509" y="1029872"/>
            <a:ext cx="10873208" cy="5500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2800">
                <a:solidFill>
                  <a:srgbClr val="008000"/>
                </a:solidFill>
                <a:latin typeface="+mn-lt"/>
                <a:ea typeface="+mn-ea"/>
                <a:cs typeface="+mn-cs"/>
              </a:defRPr>
            </a:lvl1pPr>
            <a:lvl2pPr marL="742950" indent="-285750" algn="l" rtl="0" eaLnBrk="0" fontAlgn="base" hangingPunct="0">
              <a:spcBef>
                <a:spcPct val="20000"/>
              </a:spcBef>
              <a:spcAft>
                <a:spcPct val="0"/>
              </a:spcAft>
              <a:buChar char="–"/>
              <a:defRPr sz="2400">
                <a:solidFill>
                  <a:srgbClr val="008000"/>
                </a:solidFill>
                <a:latin typeface="+mn-lt"/>
                <a:ea typeface="+mn-ea"/>
              </a:defRPr>
            </a:lvl2pPr>
            <a:lvl3pPr marL="1143000" indent="-228600" algn="l" rtl="0" eaLnBrk="0" fontAlgn="base" hangingPunct="0">
              <a:spcBef>
                <a:spcPct val="20000"/>
              </a:spcBef>
              <a:spcAft>
                <a:spcPct val="0"/>
              </a:spcAft>
              <a:buChar char="•"/>
              <a:defRPr sz="2400">
                <a:solidFill>
                  <a:srgbClr val="008000"/>
                </a:solidFill>
                <a:latin typeface="+mn-lt"/>
                <a:ea typeface="+mn-ea"/>
              </a:defRPr>
            </a:lvl3pPr>
            <a:lvl4pPr marL="1600200" indent="-228600" algn="l" rtl="0" eaLnBrk="0" fontAlgn="base" hangingPunct="0">
              <a:spcBef>
                <a:spcPct val="20000"/>
              </a:spcBef>
              <a:spcAft>
                <a:spcPct val="0"/>
              </a:spcAft>
              <a:buChar char="–"/>
              <a:defRPr sz="2000">
                <a:solidFill>
                  <a:srgbClr val="008000"/>
                </a:solidFill>
                <a:latin typeface="+mn-lt"/>
                <a:ea typeface="+mn-ea"/>
              </a:defRPr>
            </a:lvl4pPr>
            <a:lvl5pPr marL="2057400" indent="-228600" algn="l" rtl="0" eaLnBrk="0" fontAlgn="base" hangingPunct="0">
              <a:spcBef>
                <a:spcPct val="20000"/>
              </a:spcBef>
              <a:spcAft>
                <a:spcPct val="0"/>
              </a:spcAft>
              <a:buChar char="»"/>
              <a:defRPr sz="2000">
                <a:solidFill>
                  <a:srgbClr val="008000"/>
                </a:solidFill>
                <a:latin typeface="+mn-lt"/>
                <a:ea typeface="+mn-ea"/>
              </a:defRPr>
            </a:lvl5pPr>
            <a:lvl6pPr marL="2514600" indent="-228600" algn="l" rtl="0" fontAlgn="base">
              <a:spcBef>
                <a:spcPct val="20000"/>
              </a:spcBef>
              <a:spcAft>
                <a:spcPct val="0"/>
              </a:spcAft>
              <a:buChar char="»"/>
              <a:defRPr sz="2000">
                <a:solidFill>
                  <a:srgbClr val="008000"/>
                </a:solidFill>
                <a:latin typeface="+mn-lt"/>
                <a:ea typeface="+mn-ea"/>
              </a:defRPr>
            </a:lvl6pPr>
            <a:lvl7pPr marL="2971800" indent="-228600" algn="l" rtl="0" fontAlgn="base">
              <a:spcBef>
                <a:spcPct val="20000"/>
              </a:spcBef>
              <a:spcAft>
                <a:spcPct val="0"/>
              </a:spcAft>
              <a:buChar char="»"/>
              <a:defRPr sz="2000">
                <a:solidFill>
                  <a:srgbClr val="008000"/>
                </a:solidFill>
                <a:latin typeface="+mn-lt"/>
                <a:ea typeface="+mn-ea"/>
              </a:defRPr>
            </a:lvl7pPr>
            <a:lvl8pPr marL="3429000" indent="-228600" algn="l" rtl="0" fontAlgn="base">
              <a:spcBef>
                <a:spcPct val="20000"/>
              </a:spcBef>
              <a:spcAft>
                <a:spcPct val="0"/>
              </a:spcAft>
              <a:buChar char="»"/>
              <a:defRPr sz="2000">
                <a:solidFill>
                  <a:srgbClr val="008000"/>
                </a:solidFill>
                <a:latin typeface="+mn-lt"/>
                <a:ea typeface="+mn-ea"/>
              </a:defRPr>
            </a:lvl8pPr>
            <a:lvl9pPr marL="3886200" indent="-228600" algn="l" rtl="0" fontAlgn="base">
              <a:spcBef>
                <a:spcPct val="20000"/>
              </a:spcBef>
              <a:spcAft>
                <a:spcPct val="0"/>
              </a:spcAft>
              <a:buChar char="»"/>
              <a:defRPr sz="2000">
                <a:solidFill>
                  <a:srgbClr val="008000"/>
                </a:solidFill>
                <a:latin typeface="+mn-lt"/>
                <a:ea typeface="+mn-ea"/>
              </a:defRPr>
            </a:lvl9pPr>
          </a:lstStyle>
          <a:p>
            <a:pPr algn="just" defTabSz="1178470">
              <a:buClrTx/>
              <a:buFontTx/>
              <a:buChar char="•"/>
              <a:defRPr/>
            </a:pPr>
            <a:r>
              <a:rPr lang="en-ZA" sz="2100" b="1" dirty="0">
                <a:solidFill>
                  <a:srgbClr val="000000"/>
                </a:solidFill>
                <a:cs typeface="Arial"/>
              </a:rPr>
              <a:t>Compensation of Employees:</a:t>
            </a:r>
          </a:p>
          <a:p>
            <a:pPr marL="361950" indent="0" algn="just" defTabSz="1178470">
              <a:buClrTx/>
              <a:buFontTx/>
              <a:buNone/>
              <a:defRPr/>
            </a:pPr>
            <a:r>
              <a:rPr lang="en-ZA" sz="2100" dirty="0">
                <a:solidFill>
                  <a:srgbClr val="000000"/>
                </a:solidFill>
                <a:cs typeface="Arial"/>
              </a:rPr>
              <a:t>The bulk of  spending goes towards the Incarceration programme for expenditure on compensation of employees due to the labour intensive nature of this programme</a:t>
            </a:r>
          </a:p>
          <a:p>
            <a:pPr marL="361950" indent="0" algn="just" defTabSz="1178470">
              <a:buClrTx/>
              <a:buFontTx/>
              <a:buNone/>
              <a:defRPr/>
            </a:pPr>
            <a:endParaRPr lang="en-ZA" sz="2100" dirty="0">
              <a:solidFill>
                <a:srgbClr val="000000"/>
              </a:solidFill>
              <a:cs typeface="Arial"/>
            </a:endParaRPr>
          </a:p>
          <a:p>
            <a:pPr algn="just" defTabSz="1178470">
              <a:buClrTx/>
              <a:buFontTx/>
              <a:buChar char="•"/>
              <a:defRPr/>
            </a:pPr>
            <a:r>
              <a:rPr lang="en-ZA" sz="2100" b="1" dirty="0">
                <a:solidFill>
                  <a:srgbClr val="000000"/>
                </a:solidFill>
                <a:cs typeface="Arial"/>
              </a:rPr>
              <a:t>Goods and Services:</a:t>
            </a:r>
          </a:p>
          <a:p>
            <a:pPr marL="361950" indent="0" algn="just" defTabSz="457200">
              <a:buClrTx/>
              <a:buFontTx/>
              <a:buNone/>
              <a:defRPr/>
            </a:pPr>
            <a:r>
              <a:rPr lang="en-ZA" sz="2100" dirty="0">
                <a:solidFill>
                  <a:srgbClr val="000000"/>
                </a:solidFill>
                <a:cs typeface="Arial"/>
              </a:rPr>
              <a:t>The bulk of spending goes towards </a:t>
            </a:r>
            <a:r>
              <a:rPr lang="en-ZA" sz="2100" b="1" dirty="0">
                <a:solidFill>
                  <a:srgbClr val="000000"/>
                </a:solidFill>
                <a:cs typeface="Arial"/>
              </a:rPr>
              <a:t>agency and support services </a:t>
            </a:r>
            <a:r>
              <a:rPr lang="en-ZA" sz="2100" dirty="0">
                <a:solidFill>
                  <a:srgbClr val="000000"/>
                </a:solidFill>
                <a:cs typeface="Arial"/>
              </a:rPr>
              <a:t>for PPP correctional centres and medical expenditure; </a:t>
            </a:r>
            <a:r>
              <a:rPr lang="en-ZA" sz="2100" b="1" dirty="0">
                <a:solidFill>
                  <a:srgbClr val="000000"/>
                </a:solidFill>
                <a:cs typeface="Arial"/>
              </a:rPr>
              <a:t>inventories of food and consumable supplies </a:t>
            </a:r>
            <a:r>
              <a:rPr lang="en-ZA" sz="2100" dirty="0">
                <a:solidFill>
                  <a:srgbClr val="000000"/>
                </a:solidFill>
                <a:cs typeface="Arial"/>
              </a:rPr>
              <a:t>for physical care of offenders; </a:t>
            </a:r>
            <a:r>
              <a:rPr lang="en-ZA" sz="2100" b="1" dirty="0">
                <a:solidFill>
                  <a:srgbClr val="000000"/>
                </a:solidFill>
                <a:cs typeface="Arial"/>
              </a:rPr>
              <a:t>operating leases </a:t>
            </a:r>
            <a:r>
              <a:rPr lang="en-ZA" sz="2100" dirty="0">
                <a:solidFill>
                  <a:srgbClr val="000000"/>
                </a:solidFill>
                <a:cs typeface="Arial"/>
              </a:rPr>
              <a:t>for office accommodation and accommodation charges and </a:t>
            </a:r>
            <a:r>
              <a:rPr lang="en-ZA" sz="2100" b="1" dirty="0">
                <a:solidFill>
                  <a:srgbClr val="000000"/>
                </a:solidFill>
                <a:cs typeface="Arial"/>
              </a:rPr>
              <a:t>property payments </a:t>
            </a:r>
            <a:r>
              <a:rPr lang="en-ZA" sz="2100" dirty="0">
                <a:solidFill>
                  <a:srgbClr val="000000"/>
                </a:solidFill>
                <a:cs typeface="Arial"/>
              </a:rPr>
              <a:t>for municipal services as well as repairs and maintenance on correctional facilities</a:t>
            </a:r>
          </a:p>
          <a:p>
            <a:pPr marL="361950" indent="0" algn="just" defTabSz="1178470">
              <a:buClrTx/>
              <a:buFontTx/>
              <a:buNone/>
              <a:defRPr/>
            </a:pPr>
            <a:endParaRPr lang="en-ZA" sz="2100" dirty="0">
              <a:solidFill>
                <a:srgbClr val="000000"/>
              </a:solidFill>
              <a:cs typeface="Arial"/>
            </a:endParaRPr>
          </a:p>
          <a:p>
            <a:pPr algn="just" defTabSz="1178470">
              <a:buClrTx/>
              <a:buFontTx/>
              <a:buChar char="•"/>
              <a:defRPr/>
            </a:pPr>
            <a:r>
              <a:rPr lang="en-ZA" sz="2100" b="1" dirty="0">
                <a:solidFill>
                  <a:srgbClr val="000000"/>
                </a:solidFill>
                <a:cs typeface="Arial"/>
              </a:rPr>
              <a:t>Payments for Capital assets:</a:t>
            </a:r>
          </a:p>
          <a:p>
            <a:pPr marL="625475" indent="-266700" algn="just" defTabSz="1178470" eaLnBrk="1" fontAlgn="auto" hangingPunct="1">
              <a:lnSpc>
                <a:spcPct val="107000"/>
              </a:lnSpc>
              <a:spcBef>
                <a:spcPts val="0"/>
              </a:spcBef>
              <a:spcAft>
                <a:spcPts val="800"/>
              </a:spcAft>
              <a:buClrTx/>
              <a:buFont typeface="Courier New" panose="02070309020205020404" pitchFamily="49" charset="0"/>
              <a:buChar char="o"/>
            </a:pPr>
            <a:r>
              <a:rPr lang="en-ZA" sz="2100" dirty="0">
                <a:solidFill>
                  <a:srgbClr val="000000"/>
                </a:solidFill>
                <a:cs typeface="Arial"/>
              </a:rPr>
              <a:t>The bulk of the spending goes towards infrastructure spending, security, IT system for </a:t>
            </a:r>
            <a:r>
              <a:rPr lang="en-ZA" sz="2100" kern="1200" dirty="0">
                <a:solidFill>
                  <a:prstClr val="black"/>
                </a:solidFill>
                <a:ea typeface="Calibri" panose="020F0502020204030204" pitchFamily="34" charset="0"/>
                <a:cs typeface="Arial" panose="020B0604020202020204" pitchFamily="34" charset="0"/>
              </a:rPr>
              <a:t>Inmate Telephone System and Message Link and Integrated Security System, </a:t>
            </a:r>
            <a:r>
              <a:rPr lang="en-ZA" sz="2100" dirty="0">
                <a:solidFill>
                  <a:srgbClr val="000000"/>
                </a:solidFill>
                <a:cs typeface="Arial"/>
              </a:rPr>
              <a:t>for computers, transport and other machinery and equipment as well as hiring of photo copy machines. All other equipment needs will be managed through in year reprioritisation of savings as the budget for vehicles is grossly insufficient  </a:t>
            </a:r>
            <a:endParaRPr lang="en-ZA" sz="2100" b="1" dirty="0">
              <a:solidFill>
                <a:srgbClr val="000000"/>
              </a:solidFill>
              <a:cs typeface="Arial"/>
            </a:endParaRPr>
          </a:p>
          <a:p>
            <a:pPr marL="0" indent="0" algn="just" defTabSz="1178470">
              <a:buClrTx/>
              <a:buFontTx/>
              <a:buNone/>
              <a:defRPr/>
            </a:pPr>
            <a:endParaRPr lang="en-ZA" sz="2100" dirty="0">
              <a:solidFill>
                <a:srgbClr val="000000"/>
              </a:solidFill>
              <a:cs typeface="Arial"/>
            </a:endParaRPr>
          </a:p>
          <a:p>
            <a:pPr marL="0" indent="0" algn="just" defTabSz="1178470">
              <a:buClrTx/>
              <a:buFontTx/>
              <a:buNone/>
              <a:defRPr/>
            </a:pPr>
            <a:endParaRPr lang="en-ZA" sz="2100" b="1" dirty="0">
              <a:solidFill>
                <a:srgbClr val="000000"/>
              </a:solidFill>
              <a:cs typeface="Arial"/>
            </a:endParaRPr>
          </a:p>
          <a:p>
            <a:pPr algn="just" defTabSz="1178470">
              <a:buClrTx/>
              <a:buFontTx/>
              <a:buChar char="•"/>
              <a:defRPr/>
            </a:pPr>
            <a:endParaRPr lang="en-ZA" sz="2100" b="1" dirty="0">
              <a:solidFill>
                <a:srgbClr val="000000"/>
              </a:solidFill>
              <a:cs typeface="Arial"/>
            </a:endParaRPr>
          </a:p>
          <a:p>
            <a:pPr algn="just" defTabSz="1178470">
              <a:buClrTx/>
              <a:buFontTx/>
              <a:buChar char="•"/>
              <a:defRPr/>
            </a:pPr>
            <a:endParaRPr lang="en-ZA" sz="2100" b="1" dirty="0">
              <a:solidFill>
                <a:srgbClr val="000000"/>
              </a:solidFill>
              <a:cs typeface="Arial"/>
            </a:endParaRPr>
          </a:p>
          <a:p>
            <a:pPr marL="0" indent="0" algn="just" defTabSz="1178470">
              <a:buClrTx/>
              <a:buFontTx/>
              <a:buNone/>
              <a:defRPr/>
            </a:pPr>
            <a:endParaRPr lang="en-ZA" sz="2100" b="1" dirty="0">
              <a:solidFill>
                <a:srgbClr val="000000"/>
              </a:solidFill>
              <a:cs typeface="Arial"/>
            </a:endParaRPr>
          </a:p>
          <a:p>
            <a:pPr marL="0" indent="0" defTabSz="1178470">
              <a:buClrTx/>
              <a:buFontTx/>
              <a:buNone/>
              <a:defRPr/>
            </a:pPr>
            <a:endParaRPr lang="en-ZA" sz="2100" dirty="0">
              <a:cs typeface="Arial"/>
            </a:endParaRPr>
          </a:p>
          <a:p>
            <a:pPr defTabSz="1178470">
              <a:buClrTx/>
              <a:buFontTx/>
              <a:buNone/>
              <a:defRPr/>
            </a:pPr>
            <a:endParaRPr lang="en-US" sz="2100" dirty="0">
              <a:cs typeface="Arial"/>
            </a:endParaRPr>
          </a:p>
          <a:p>
            <a:pPr defTabSz="1178470">
              <a:buClrTx/>
              <a:buFontTx/>
              <a:buNone/>
              <a:defRPr/>
            </a:pPr>
            <a:endParaRPr lang="en-US" sz="2100" b="1" dirty="0">
              <a:cs typeface="Arial"/>
            </a:endParaRPr>
          </a:p>
          <a:p>
            <a:pPr defTabSz="1178470">
              <a:buClrTx/>
              <a:buFontTx/>
              <a:buNone/>
              <a:defRPr/>
            </a:pPr>
            <a:endParaRPr lang="en-US" sz="2100" b="1" dirty="0">
              <a:cs typeface="Arial"/>
            </a:endParaRPr>
          </a:p>
          <a:p>
            <a:pPr algn="just" defTabSz="1178470">
              <a:buClrTx/>
              <a:buFontTx/>
              <a:buChar char="•"/>
              <a:defRPr/>
            </a:pPr>
            <a:endParaRPr lang="en-US" sz="2100" dirty="0">
              <a:solidFill>
                <a:srgbClr val="003300"/>
              </a:solidFill>
              <a:cs typeface="Arial"/>
            </a:endParaRPr>
          </a:p>
          <a:p>
            <a:pPr defTabSz="1178470">
              <a:buClrTx/>
              <a:buFontTx/>
              <a:buChar char="•"/>
              <a:defRPr/>
            </a:pPr>
            <a:endParaRPr lang="en-US" sz="2100" dirty="0">
              <a:cs typeface="Arial"/>
            </a:endParaRPr>
          </a:p>
          <a:p>
            <a:pPr defTabSz="1178470">
              <a:buClrTx/>
              <a:buFontTx/>
              <a:buChar char="•"/>
              <a:defRPr/>
            </a:pPr>
            <a:endParaRPr lang="en-US" sz="2100" dirty="0">
              <a:solidFill>
                <a:srgbClr val="003300"/>
              </a:solidFill>
              <a:cs typeface="Arial"/>
            </a:endParaRPr>
          </a:p>
          <a:p>
            <a:pPr algn="just" defTabSz="1178470" eaLnBrk="1" hangingPunct="1">
              <a:lnSpc>
                <a:spcPct val="120000"/>
              </a:lnSpc>
              <a:buClrTx/>
              <a:buFontTx/>
              <a:buChar char="•"/>
              <a:defRPr/>
            </a:pPr>
            <a:endParaRPr lang="en-US" sz="2100" dirty="0">
              <a:solidFill>
                <a:srgbClr val="003300"/>
              </a:solidFill>
              <a:cs typeface="Arial"/>
            </a:endParaRPr>
          </a:p>
          <a:p>
            <a:pPr algn="just" defTabSz="1178470" eaLnBrk="1" hangingPunct="1">
              <a:lnSpc>
                <a:spcPct val="120000"/>
              </a:lnSpc>
              <a:buClrTx/>
              <a:buFontTx/>
              <a:buChar char="•"/>
              <a:defRPr/>
            </a:pPr>
            <a:endParaRPr lang="en-US" sz="2100" dirty="0">
              <a:cs typeface="Arial"/>
            </a:endParaRP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86</a:t>
            </a:fld>
            <a:endParaRPr lang="en-GB" sz="1500" b="1" dirty="0">
              <a:solidFill>
                <a:prstClr val="black">
                  <a:tint val="75000"/>
                </a:prstClr>
              </a:solidFill>
            </a:endParaRPr>
          </a:p>
        </p:txBody>
      </p:sp>
    </p:spTree>
    <p:extLst>
      <p:ext uri="{BB962C8B-B14F-4D97-AF65-F5344CB8AC3E}">
        <p14:creationId xmlns:p14="http://schemas.microsoft.com/office/powerpoint/2010/main" val="1725903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106537" y="204736"/>
            <a:ext cx="11305256"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fr-FR" sz="3600" b="1" dirty="0">
                <a:solidFill>
                  <a:prstClr val="black"/>
                </a:solidFill>
              </a:rPr>
              <a:t>2020 ENE ALLOCATION PROGRAMME 1: ADMINISTRATION</a:t>
            </a:r>
            <a:endParaRPr lang="en-ZA" sz="3600" b="1" dirty="0">
              <a:solidFill>
                <a:prstClr val="black"/>
              </a:solidFill>
            </a:endParaRPr>
          </a:p>
        </p:txBody>
      </p:sp>
      <p:graphicFrame>
        <p:nvGraphicFramePr>
          <p:cNvPr id="2" name="Object 1"/>
          <p:cNvGraphicFramePr>
            <a:graphicFrameLocks noChangeAspect="1"/>
          </p:cNvGraphicFramePr>
          <p:nvPr/>
        </p:nvGraphicFramePr>
        <p:xfrm>
          <a:off x="538163" y="1054100"/>
          <a:ext cx="8605837" cy="5151438"/>
        </p:xfrm>
        <a:graphic>
          <a:graphicData uri="http://schemas.openxmlformats.org/presentationml/2006/ole">
            <mc:AlternateContent xmlns:mc="http://schemas.openxmlformats.org/markup-compatibility/2006">
              <mc:Choice xmlns:v="urn:schemas-microsoft-com:vml" Requires="v">
                <p:oleObj spid="_x0000_s3073" name="Worksheet" r:id="rId3" imgW="8401134" imgH="3676590" progId="Excel.Sheet.12">
                  <p:embed/>
                </p:oleObj>
              </mc:Choice>
              <mc:Fallback>
                <p:oleObj name="Worksheet" r:id="rId3" imgW="8401134" imgH="3676590" progId="Excel.Sheet.12">
                  <p:embed/>
                  <p:pic>
                    <p:nvPicPr>
                      <p:cNvPr id="2" name="Object 1"/>
                      <p:cNvPicPr>
                        <a:picLocks noChangeAspect="1" noChangeArrowheads="1"/>
                      </p:cNvPicPr>
                      <p:nvPr/>
                    </p:nvPicPr>
                    <p:blipFill>
                      <a:blip r:embed="rId4"/>
                      <a:srcRect/>
                      <a:stretch>
                        <a:fillRect/>
                      </a:stretch>
                    </p:blipFill>
                    <p:spPr bwMode="auto">
                      <a:xfrm>
                        <a:off x="538163" y="1054100"/>
                        <a:ext cx="8605837" cy="5151438"/>
                      </a:xfrm>
                      <a:prstGeom prst="rect">
                        <a:avLst/>
                      </a:prstGeom>
                      <a:noFill/>
                      <a:ln>
                        <a:noFill/>
                      </a:ln>
                    </p:spPr>
                  </p:pic>
                </p:oleObj>
              </mc:Fallback>
            </mc:AlternateContent>
          </a:graphicData>
        </a:graphic>
      </p:graphicFrame>
      <p:sp>
        <p:nvSpPr>
          <p:cNvPr id="8"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87</a:t>
            </a:fld>
            <a:endParaRPr lang="en-GB" sz="1500" b="1" dirty="0">
              <a:solidFill>
                <a:prstClr val="black">
                  <a:tint val="75000"/>
                </a:prstClr>
              </a:solidFill>
            </a:endParaRPr>
          </a:p>
        </p:txBody>
      </p:sp>
    </p:spTree>
    <p:extLst>
      <p:ext uri="{BB962C8B-B14F-4D97-AF65-F5344CB8AC3E}">
        <p14:creationId xmlns:p14="http://schemas.microsoft.com/office/powerpoint/2010/main" val="31858123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2800" dirty="0">
              <a:solidFill>
                <a:prstClr val="black"/>
              </a:solidFill>
              <a:latin typeface="Calibri" panose="020F0502020204030204"/>
            </a:endParaRPr>
          </a:p>
        </p:txBody>
      </p:sp>
      <p:sp>
        <p:nvSpPr>
          <p:cNvPr id="10" name="Title 1"/>
          <p:cNvSpPr txBox="1">
            <a:spLocks/>
          </p:cNvSpPr>
          <p:nvPr/>
        </p:nvSpPr>
        <p:spPr>
          <a:xfrm>
            <a:off x="-5893" y="271483"/>
            <a:ext cx="11519947"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2800" b="1" dirty="0">
                <a:solidFill>
                  <a:prstClr val="black"/>
                </a:solidFill>
              </a:rPr>
              <a:t>COMMENTS ON 2020 ALLOCATION FOR PROGRAMME 1: ADMINISTRATION</a:t>
            </a:r>
          </a:p>
        </p:txBody>
      </p:sp>
      <p:sp>
        <p:nvSpPr>
          <p:cNvPr id="8" name="Rectangle 3"/>
          <p:cNvSpPr txBox="1">
            <a:spLocks noChangeArrowheads="1"/>
          </p:cNvSpPr>
          <p:nvPr/>
        </p:nvSpPr>
        <p:spPr bwMode="auto">
          <a:xfrm>
            <a:off x="466577" y="1052735"/>
            <a:ext cx="10657183" cy="56584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rgbClr val="008000"/>
                </a:solidFill>
                <a:latin typeface="+mn-lt"/>
                <a:ea typeface="+mn-ea"/>
                <a:cs typeface="+mn-cs"/>
              </a:defRPr>
            </a:lvl1pPr>
            <a:lvl2pPr marL="742950" indent="-285750" algn="l" rtl="0" eaLnBrk="0" fontAlgn="base" hangingPunct="0">
              <a:spcBef>
                <a:spcPct val="20000"/>
              </a:spcBef>
              <a:spcAft>
                <a:spcPct val="0"/>
              </a:spcAft>
              <a:buChar char="–"/>
              <a:defRPr sz="2400">
                <a:solidFill>
                  <a:srgbClr val="008000"/>
                </a:solidFill>
                <a:latin typeface="+mn-lt"/>
                <a:ea typeface="+mn-ea"/>
              </a:defRPr>
            </a:lvl2pPr>
            <a:lvl3pPr marL="1143000" indent="-228600" algn="l" rtl="0" eaLnBrk="0" fontAlgn="base" hangingPunct="0">
              <a:spcBef>
                <a:spcPct val="20000"/>
              </a:spcBef>
              <a:spcAft>
                <a:spcPct val="0"/>
              </a:spcAft>
              <a:buChar char="•"/>
              <a:defRPr sz="2400">
                <a:solidFill>
                  <a:srgbClr val="008000"/>
                </a:solidFill>
                <a:latin typeface="+mn-lt"/>
                <a:ea typeface="+mn-ea"/>
              </a:defRPr>
            </a:lvl3pPr>
            <a:lvl4pPr marL="1600200" indent="-228600" algn="l" rtl="0" eaLnBrk="0" fontAlgn="base" hangingPunct="0">
              <a:spcBef>
                <a:spcPct val="20000"/>
              </a:spcBef>
              <a:spcAft>
                <a:spcPct val="0"/>
              </a:spcAft>
              <a:buChar char="–"/>
              <a:defRPr sz="2000">
                <a:solidFill>
                  <a:srgbClr val="008000"/>
                </a:solidFill>
                <a:latin typeface="+mn-lt"/>
                <a:ea typeface="+mn-ea"/>
              </a:defRPr>
            </a:lvl4pPr>
            <a:lvl5pPr marL="2057400" indent="-228600" algn="l" rtl="0" eaLnBrk="0" fontAlgn="base" hangingPunct="0">
              <a:spcBef>
                <a:spcPct val="20000"/>
              </a:spcBef>
              <a:spcAft>
                <a:spcPct val="0"/>
              </a:spcAft>
              <a:buChar char="»"/>
              <a:defRPr sz="2000">
                <a:solidFill>
                  <a:srgbClr val="008000"/>
                </a:solidFill>
                <a:latin typeface="+mn-lt"/>
                <a:ea typeface="+mn-ea"/>
              </a:defRPr>
            </a:lvl5pPr>
            <a:lvl6pPr marL="2514600" indent="-228600" algn="l" rtl="0" fontAlgn="base">
              <a:spcBef>
                <a:spcPct val="20000"/>
              </a:spcBef>
              <a:spcAft>
                <a:spcPct val="0"/>
              </a:spcAft>
              <a:buChar char="»"/>
              <a:defRPr sz="2000">
                <a:solidFill>
                  <a:srgbClr val="008000"/>
                </a:solidFill>
                <a:latin typeface="+mn-lt"/>
                <a:ea typeface="+mn-ea"/>
              </a:defRPr>
            </a:lvl6pPr>
            <a:lvl7pPr marL="2971800" indent="-228600" algn="l" rtl="0" fontAlgn="base">
              <a:spcBef>
                <a:spcPct val="20000"/>
              </a:spcBef>
              <a:spcAft>
                <a:spcPct val="0"/>
              </a:spcAft>
              <a:buChar char="»"/>
              <a:defRPr sz="2000">
                <a:solidFill>
                  <a:srgbClr val="008000"/>
                </a:solidFill>
                <a:latin typeface="+mn-lt"/>
                <a:ea typeface="+mn-ea"/>
              </a:defRPr>
            </a:lvl7pPr>
            <a:lvl8pPr marL="3429000" indent="-228600" algn="l" rtl="0" fontAlgn="base">
              <a:spcBef>
                <a:spcPct val="20000"/>
              </a:spcBef>
              <a:spcAft>
                <a:spcPct val="0"/>
              </a:spcAft>
              <a:buChar char="»"/>
              <a:defRPr sz="2000">
                <a:solidFill>
                  <a:srgbClr val="008000"/>
                </a:solidFill>
                <a:latin typeface="+mn-lt"/>
                <a:ea typeface="+mn-ea"/>
              </a:defRPr>
            </a:lvl8pPr>
            <a:lvl9pPr marL="3886200" indent="-228600" algn="l" rtl="0" fontAlgn="base">
              <a:spcBef>
                <a:spcPct val="20000"/>
              </a:spcBef>
              <a:spcAft>
                <a:spcPct val="0"/>
              </a:spcAft>
              <a:buChar char="»"/>
              <a:defRPr sz="2000">
                <a:solidFill>
                  <a:srgbClr val="008000"/>
                </a:solidFill>
                <a:latin typeface="+mn-lt"/>
                <a:ea typeface="+mn-ea"/>
              </a:defRPr>
            </a:lvl9pPr>
          </a:lstStyle>
          <a:p>
            <a:pPr algn="just" defTabSz="1178470">
              <a:lnSpc>
                <a:spcPct val="110000"/>
              </a:lnSpc>
              <a:buClrTx/>
              <a:buFont typeface="Arial" panose="020B0604020202020204" pitchFamily="34" charset="0"/>
              <a:buChar char="•"/>
              <a:defRPr/>
            </a:pPr>
            <a:r>
              <a:rPr lang="en-ZA" sz="2100" dirty="0">
                <a:solidFill>
                  <a:srgbClr val="000000"/>
                </a:solidFill>
                <a:ea typeface="ヒラギノ角ゴ Pro W3"/>
                <a:cs typeface="Arial"/>
              </a:rPr>
              <a:t>This programme</a:t>
            </a:r>
            <a:r>
              <a:rPr lang="en-GB" sz="2100" dirty="0">
                <a:solidFill>
                  <a:srgbClr val="000000"/>
                </a:solidFill>
                <a:ea typeface="ヒラギノ角ゴ Pro W3"/>
                <a:cs typeface="Arial"/>
              </a:rPr>
              <a:t> provides for the strategic leadership, management, support  and judicial inspection services to the Department.</a:t>
            </a:r>
          </a:p>
          <a:p>
            <a:pPr algn="just" defTabSz="1178470">
              <a:lnSpc>
                <a:spcPct val="110000"/>
              </a:lnSpc>
              <a:buClrTx/>
              <a:buFont typeface="Arial" panose="020B0604020202020204" pitchFamily="34" charset="0"/>
              <a:buChar char="•"/>
              <a:defRPr/>
            </a:pPr>
            <a:endParaRPr lang="en-ZA" sz="2100" dirty="0">
              <a:solidFill>
                <a:srgbClr val="000000"/>
              </a:solidFill>
              <a:ea typeface="ヒラギノ角ゴ Pro W3"/>
              <a:cs typeface="Arial"/>
            </a:endParaRPr>
          </a:p>
          <a:p>
            <a:pPr algn="just" defTabSz="1178470">
              <a:lnSpc>
                <a:spcPct val="110000"/>
              </a:lnSpc>
              <a:buClrTx/>
              <a:buFont typeface="Arial" panose="020B0604020202020204" pitchFamily="34" charset="0"/>
              <a:buChar char="•"/>
              <a:defRPr/>
            </a:pPr>
            <a:r>
              <a:rPr lang="en-ZA" sz="2100" dirty="0">
                <a:solidFill>
                  <a:srgbClr val="000000"/>
                </a:solidFill>
                <a:ea typeface="ヒラギノ角ゴ Pro W3"/>
                <a:cs typeface="Arial"/>
              </a:rPr>
              <a:t>This programme is labour intensive and most of the spending is on compensation of employees and on goods and services items related to personnel.</a:t>
            </a:r>
          </a:p>
          <a:p>
            <a:pPr algn="just" defTabSz="1178470">
              <a:lnSpc>
                <a:spcPct val="110000"/>
              </a:lnSpc>
              <a:buClrTx/>
              <a:buFont typeface="Arial" panose="020B0604020202020204" pitchFamily="34" charset="0"/>
              <a:buChar char="•"/>
              <a:defRPr/>
            </a:pPr>
            <a:endParaRPr lang="en-ZA" sz="2100" dirty="0">
              <a:solidFill>
                <a:srgbClr val="000000"/>
              </a:solidFill>
              <a:ea typeface="ヒラギノ角ゴ Pro W3"/>
              <a:cs typeface="Arial"/>
            </a:endParaRPr>
          </a:p>
          <a:p>
            <a:pPr algn="just" defTabSz="1178470">
              <a:lnSpc>
                <a:spcPct val="110000"/>
              </a:lnSpc>
              <a:buClrTx/>
              <a:buFont typeface="Arial" panose="020B0604020202020204" pitchFamily="34" charset="0"/>
              <a:buChar char="•"/>
              <a:defRPr/>
            </a:pPr>
            <a:r>
              <a:rPr lang="en-ZA" sz="2100" dirty="0">
                <a:solidFill>
                  <a:prstClr val="black"/>
                </a:solidFill>
                <a:ea typeface="ヒラギノ角ゴ Pro W3"/>
                <a:cs typeface="Arial" pitchFamily="34" charset="0"/>
              </a:rPr>
              <a:t>The Programme made provision for a funded PERSAL head count of 5 678 posts in the 2020/21 financial year.	</a:t>
            </a:r>
          </a:p>
          <a:p>
            <a:pPr marL="0" indent="0" algn="just" defTabSz="457200">
              <a:buClrTx/>
              <a:buFontTx/>
              <a:buNone/>
              <a:defRPr/>
            </a:pPr>
            <a:endParaRPr lang="en-ZA" sz="2100" dirty="0">
              <a:solidFill>
                <a:prstClr val="black"/>
              </a:solidFill>
              <a:ea typeface="ヒラギノ角ゴ Pro W3"/>
              <a:cs typeface="Arial" pitchFamily="34" charset="0"/>
            </a:endParaRPr>
          </a:p>
          <a:p>
            <a:pPr marL="698500" algn="just" defTabSz="1178470">
              <a:buClrTx/>
              <a:buFont typeface="Courier New" panose="02070309020205020404" pitchFamily="49" charset="0"/>
              <a:buChar char="o"/>
              <a:defRPr/>
            </a:pPr>
            <a:r>
              <a:rPr lang="en-GB" sz="2100" dirty="0">
                <a:solidFill>
                  <a:prstClr val="black"/>
                </a:solidFill>
                <a:ea typeface="ヒラギノ角ゴ Pro W3"/>
                <a:cs typeface="Arial" panose="020B0604020202020204" pitchFamily="34" charset="0"/>
              </a:rPr>
              <a:t>Over the medium term, the Administration programme is expected to spend R16,765 billion which is 19.5 % of the total vote allocation </a:t>
            </a:r>
          </a:p>
          <a:p>
            <a:pPr marL="698500" algn="just" defTabSz="1178470">
              <a:spcBef>
                <a:spcPts val="1800"/>
              </a:spcBef>
              <a:buClrTx/>
              <a:buFont typeface="Courier New" panose="02070309020205020404" pitchFamily="49" charset="0"/>
              <a:buChar char="o"/>
              <a:defRPr/>
            </a:pPr>
            <a:r>
              <a:rPr lang="en-GB" sz="2100" dirty="0">
                <a:solidFill>
                  <a:prstClr val="black"/>
                </a:solidFill>
                <a:ea typeface="ヒラギノ角ゴ Pro W3"/>
                <a:cs typeface="Arial" panose="020B0604020202020204" pitchFamily="34" charset="0"/>
              </a:rPr>
              <a:t>Average growth rate of this programme from the 2019/20 adjusted appropriation to 2022/23 is 6.6% </a:t>
            </a:r>
          </a:p>
          <a:p>
            <a:pPr defTabSz="1178470">
              <a:lnSpc>
                <a:spcPct val="110000"/>
              </a:lnSpc>
              <a:buClrTx/>
              <a:buFont typeface="Courier New" panose="02070309020205020404" pitchFamily="49" charset="0"/>
              <a:buChar char="o"/>
              <a:defRPr/>
            </a:pPr>
            <a:endParaRPr lang="en-ZA" sz="2100" dirty="0">
              <a:solidFill>
                <a:srgbClr val="000000"/>
              </a:solidFill>
              <a:ea typeface="ヒラギノ角ゴ Pro W3"/>
              <a:cs typeface="Arial"/>
            </a:endParaRPr>
          </a:p>
          <a:p>
            <a:pPr marL="0" indent="0" defTabSz="1178470">
              <a:lnSpc>
                <a:spcPct val="110000"/>
              </a:lnSpc>
              <a:buClrTx/>
              <a:buFontTx/>
              <a:buNone/>
              <a:defRPr/>
            </a:pPr>
            <a:endParaRPr lang="en-ZA" sz="2100" dirty="0">
              <a:solidFill>
                <a:srgbClr val="000000"/>
              </a:solidFill>
              <a:ea typeface="ヒラギノ角ゴ Pro W3"/>
              <a:cs typeface="Arial"/>
            </a:endParaRP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88</a:t>
            </a:fld>
            <a:endParaRPr lang="en-GB" sz="1500" b="1" dirty="0">
              <a:solidFill>
                <a:prstClr val="black">
                  <a:tint val="75000"/>
                </a:prstClr>
              </a:solidFill>
            </a:endParaRPr>
          </a:p>
        </p:txBody>
      </p:sp>
    </p:spTree>
    <p:extLst>
      <p:ext uri="{BB962C8B-B14F-4D97-AF65-F5344CB8AC3E}">
        <p14:creationId xmlns:p14="http://schemas.microsoft.com/office/powerpoint/2010/main" val="24190538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106537" y="271483"/>
            <a:ext cx="11407517"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2020 ENE ALLOCATION PROGRAMME 2:  INCARCERATION</a:t>
            </a:r>
          </a:p>
        </p:txBody>
      </p:sp>
      <p:graphicFrame>
        <p:nvGraphicFramePr>
          <p:cNvPr id="2" name="Object 1"/>
          <p:cNvGraphicFramePr>
            <a:graphicFrameLocks noChangeAspect="1"/>
          </p:cNvGraphicFramePr>
          <p:nvPr/>
        </p:nvGraphicFramePr>
        <p:xfrm>
          <a:off x="414141" y="970378"/>
          <a:ext cx="9640887" cy="5323996"/>
        </p:xfrm>
        <a:graphic>
          <a:graphicData uri="http://schemas.openxmlformats.org/presentationml/2006/ole">
            <mc:AlternateContent xmlns:mc="http://schemas.openxmlformats.org/markup-compatibility/2006">
              <mc:Choice xmlns:v="urn:schemas-microsoft-com:vml" Requires="v">
                <p:oleObj spid="_x0000_s4097" name="Worksheet" r:id="rId3" imgW="9144000" imgH="3057480" progId="Excel.Sheet.12">
                  <p:embed/>
                </p:oleObj>
              </mc:Choice>
              <mc:Fallback>
                <p:oleObj name="Worksheet" r:id="rId3" imgW="9144000" imgH="3057480" progId="Excel.Sheet.12">
                  <p:embed/>
                  <p:pic>
                    <p:nvPicPr>
                      <p:cNvPr id="2" name="Object 1"/>
                      <p:cNvPicPr>
                        <a:picLocks noChangeAspect="1" noChangeArrowheads="1"/>
                      </p:cNvPicPr>
                      <p:nvPr/>
                    </p:nvPicPr>
                    <p:blipFill>
                      <a:blip r:embed="rId4"/>
                      <a:srcRect/>
                      <a:stretch>
                        <a:fillRect/>
                      </a:stretch>
                    </p:blipFill>
                    <p:spPr bwMode="auto">
                      <a:xfrm>
                        <a:off x="414141" y="970378"/>
                        <a:ext cx="9640887" cy="5323996"/>
                      </a:xfrm>
                      <a:prstGeom prst="rect">
                        <a:avLst/>
                      </a:prstGeom>
                      <a:noFill/>
                      <a:ln>
                        <a:noFill/>
                      </a:ln>
                    </p:spPr>
                  </p:pic>
                </p:oleObj>
              </mc:Fallback>
            </mc:AlternateContent>
          </a:graphicData>
        </a:graphic>
      </p:graphicFrame>
      <p:sp>
        <p:nvSpPr>
          <p:cNvPr id="8"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89</a:t>
            </a:fld>
            <a:endParaRPr lang="en-GB" sz="1500" b="1" dirty="0">
              <a:solidFill>
                <a:prstClr val="black">
                  <a:tint val="75000"/>
                </a:prstClr>
              </a:solidFill>
            </a:endParaRPr>
          </a:p>
        </p:txBody>
      </p:sp>
    </p:spTree>
    <p:extLst>
      <p:ext uri="{BB962C8B-B14F-4D97-AF65-F5344CB8AC3E}">
        <p14:creationId xmlns:p14="http://schemas.microsoft.com/office/powerpoint/2010/main" val="432331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p:nvPr/>
        </p:nvSpPr>
        <p:spPr>
          <a:xfrm rot="-5400000">
            <a:off x="5328629" y="-5346654"/>
            <a:ext cx="921297" cy="11590339"/>
          </a:xfrm>
          <a:prstGeom prst="rect">
            <a:avLst/>
          </a:prstGeom>
          <a:gradFill>
            <a:gsLst>
              <a:gs pos="0">
                <a:srgbClr val="E1EFD8"/>
              </a:gs>
              <a:gs pos="50000">
                <a:srgbClr val="BFDFBF"/>
              </a:gs>
              <a:gs pos="100000">
                <a:srgbClr val="339933"/>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txBox="1"/>
          <p:nvPr/>
        </p:nvSpPr>
        <p:spPr>
          <a:xfrm>
            <a:off x="-5896" y="-12129"/>
            <a:ext cx="11590339" cy="9212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6" name="Google Shape;176;p16"/>
          <p:cNvSpPr txBox="1"/>
          <p:nvPr/>
        </p:nvSpPr>
        <p:spPr>
          <a:xfrm>
            <a:off x="10801345" y="6432989"/>
            <a:ext cx="805460" cy="2874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ZA" sz="1200" b="1">
                <a:solidFill>
                  <a:srgbClr val="888888"/>
                </a:solidFill>
                <a:latin typeface="Calibri"/>
                <a:ea typeface="Calibri"/>
                <a:cs typeface="Calibri"/>
                <a:sym typeface="Calibri"/>
              </a:rPr>
              <a:t>9</a:t>
            </a:fld>
            <a:endParaRPr sz="1200" b="1">
              <a:solidFill>
                <a:srgbClr val="888888"/>
              </a:solidFill>
              <a:latin typeface="Calibri"/>
              <a:ea typeface="Calibri"/>
              <a:cs typeface="Calibri"/>
              <a:sym typeface="Calibri"/>
            </a:endParaRPr>
          </a:p>
        </p:txBody>
      </p:sp>
      <p:sp>
        <p:nvSpPr>
          <p:cNvPr id="177" name="Google Shape;177;p16"/>
          <p:cNvSpPr txBox="1">
            <a:spLocks noGrp="1"/>
          </p:cNvSpPr>
          <p:nvPr>
            <p:ph type="title"/>
          </p:nvPr>
        </p:nvSpPr>
        <p:spPr>
          <a:xfrm>
            <a:off x="627892" y="205565"/>
            <a:ext cx="10576183" cy="5366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3600"/>
              <a:buFont typeface="Calibri"/>
              <a:buNone/>
            </a:pPr>
            <a:r>
              <a:rPr lang="en-ZA">
                <a:solidFill>
                  <a:srgbClr val="000000"/>
                </a:solidFill>
              </a:rPr>
              <a:t>PRIORITIES IN THE DEVELOPMENT AGENDA</a:t>
            </a:r>
            <a:endParaRPr/>
          </a:p>
        </p:txBody>
      </p:sp>
      <p:sp>
        <p:nvSpPr>
          <p:cNvPr id="178" name="Google Shape;178;p16"/>
          <p:cNvSpPr txBox="1"/>
          <p:nvPr/>
        </p:nvSpPr>
        <p:spPr>
          <a:xfrm>
            <a:off x="250553" y="1197546"/>
            <a:ext cx="10953522" cy="4648200"/>
          </a:xfrm>
          <a:prstGeom prst="rect">
            <a:avLst/>
          </a:prstGeom>
          <a:noFill/>
          <a:ln>
            <a:noFill/>
          </a:ln>
        </p:spPr>
        <p:txBody>
          <a:bodyPr spcFirstLastPara="1" wrap="square" lIns="91425" tIns="45700" rIns="91425" bIns="45700" anchor="t" anchorCtr="0">
            <a:noAutofit/>
          </a:bodyPr>
          <a:lstStyle/>
          <a:p>
            <a:pPr marL="355600" marR="0" lvl="0" indent="-355600" algn="just" rtl="0">
              <a:lnSpc>
                <a:spcPct val="115000"/>
              </a:lnSpc>
              <a:spcBef>
                <a:spcPts val="0"/>
              </a:spcBef>
              <a:spcAft>
                <a:spcPts val="0"/>
              </a:spcAft>
              <a:buClr>
                <a:schemeClr val="dk1"/>
              </a:buClr>
              <a:buSzPts val="2000"/>
              <a:buFont typeface="Calibri"/>
              <a:buAutoNum type="arabicPeriod"/>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Sustainable Development Goals</a:t>
            </a:r>
            <a:endParaRPr dirty="0">
              <a:latin typeface="Calibri Light" panose="020F0302020204030204" pitchFamily="34" charset="0"/>
              <a:cs typeface="Calibri Light" panose="020F0302020204030204" pitchFamily="34" charset="0"/>
            </a:endParaRPr>
          </a:p>
          <a:p>
            <a:pPr marL="355600" marR="0" lvl="0" indent="-355600" algn="just" rtl="0">
              <a:lnSpc>
                <a:spcPct val="115000"/>
              </a:lnSpc>
              <a:spcBef>
                <a:spcPts val="400"/>
              </a:spcBef>
              <a:spcAft>
                <a:spcPts val="0"/>
              </a:spcAft>
              <a:buClr>
                <a:srgbClr val="FF0000"/>
              </a:buClr>
              <a:buSzPts val="2000"/>
              <a:buFont typeface="Arial"/>
              <a:buNone/>
            </a:pPr>
            <a:r>
              <a:rPr lang="en-ZA" sz="2000" dirty="0">
                <a:solidFill>
                  <a:srgbClr val="FF0000"/>
                </a:solidFill>
                <a:latin typeface="Calibri Light" panose="020F0302020204030204" pitchFamily="34" charset="0"/>
                <a:ea typeface="Calibri"/>
                <a:cs typeface="Calibri Light" panose="020F0302020204030204" pitchFamily="34" charset="0"/>
                <a:sym typeface="Calibri"/>
              </a:rPr>
              <a:t>	</a:t>
            </a:r>
            <a:r>
              <a:rPr lang="en-ZA" sz="2000" dirty="0">
                <a:solidFill>
                  <a:schemeClr val="dk1"/>
                </a:solidFill>
                <a:latin typeface="Calibri Light" panose="020F0302020204030204" pitchFamily="34" charset="0"/>
                <a:ea typeface="Calibri"/>
                <a:cs typeface="Calibri Light" panose="020F0302020204030204" pitchFamily="34" charset="0"/>
                <a:sym typeface="Calibri"/>
              </a:rPr>
              <a:t>The SDG 16 singles out the basic rights of all arrested and detained persons in South Africa primarily based on four sections in the Constitution, namely sections 10, 11, 12 and 35. To maximise opportunities for an effective criminal justice system, the improved cooperation between the JCPS cluster departments is imperative for the speedy processing of trials and reduction in the delays of remand detention as well as greater use of legal aid.</a:t>
            </a:r>
            <a:endParaRPr dirty="0">
              <a:latin typeface="Calibri Light" panose="020F0302020204030204" pitchFamily="34" charset="0"/>
              <a:cs typeface="Calibri Light" panose="020F0302020204030204" pitchFamily="34" charset="0"/>
            </a:endParaRPr>
          </a:p>
          <a:p>
            <a:pPr marL="355600" marR="0" lvl="0" indent="-355600" algn="just" rtl="0">
              <a:lnSpc>
                <a:spcPct val="115000"/>
              </a:lnSpc>
              <a:spcBef>
                <a:spcPts val="1200"/>
              </a:spcBef>
              <a:spcAft>
                <a:spcPts val="0"/>
              </a:spcAft>
              <a:buClr>
                <a:schemeClr val="dk1"/>
              </a:buClr>
              <a:buSzPts val="2000"/>
              <a:buFont typeface="Calibri"/>
              <a:buAutoNum type="arabicPeriod" startAt="2"/>
            </a:pPr>
            <a:r>
              <a:rPr lang="en-ZA" sz="2000" b="1" dirty="0">
                <a:solidFill>
                  <a:schemeClr val="dk1"/>
                </a:solidFill>
                <a:latin typeface="Calibri Light" panose="020F0302020204030204" pitchFamily="34" charset="0"/>
                <a:ea typeface="Calibri"/>
                <a:cs typeface="Calibri Light" panose="020F0302020204030204" pitchFamily="34" charset="0"/>
                <a:sym typeface="Calibri"/>
              </a:rPr>
              <a:t>African Union Agenda 2063</a:t>
            </a:r>
            <a:endParaRPr dirty="0">
              <a:latin typeface="Calibri Light" panose="020F0302020204030204" pitchFamily="34" charset="0"/>
              <a:cs typeface="Calibri Light" panose="020F0302020204030204" pitchFamily="34" charset="0"/>
            </a:endParaRPr>
          </a:p>
          <a:p>
            <a:pPr marL="355600" marR="0" lvl="0" indent="-355600" algn="just" rtl="0">
              <a:lnSpc>
                <a:spcPct val="115000"/>
              </a:lnSpc>
              <a:spcBef>
                <a:spcPts val="400"/>
              </a:spcBef>
              <a:spcAft>
                <a:spcPts val="0"/>
              </a:spcAft>
              <a:buClr>
                <a:schemeClr val="dk1"/>
              </a:buClr>
              <a:buSzPts val="2000"/>
              <a:buFont typeface="Arial"/>
              <a:buNone/>
            </a:pPr>
            <a:r>
              <a:rPr lang="en-ZA" sz="2000" dirty="0">
                <a:solidFill>
                  <a:schemeClr val="dk1"/>
                </a:solidFill>
                <a:latin typeface="Calibri Light" panose="020F0302020204030204" pitchFamily="34" charset="0"/>
                <a:ea typeface="Calibri"/>
                <a:cs typeface="Calibri Light" panose="020F0302020204030204" pitchFamily="34" charset="0"/>
                <a:sym typeface="Calibri"/>
              </a:rPr>
              <a:t>	Aspiration Four recognizes that a prosperous, integrated and united Africa is based on good governance, democracy, social inclusion and respect for human rights, justice and the rule of law are the necessary pre-conditions for a peaceful and conflict free continent. The Department will embrace Aspiration Four within a South African context through continuous improvement of legislative and policy framework that supports safe and peaceful spaces for individuals, families and communities. </a:t>
            </a:r>
            <a:endParaRPr sz="2000"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179" name="Google Shape;179;p16"/>
          <p:cNvSpPr/>
          <p:nvPr/>
        </p:nvSpPr>
        <p:spPr>
          <a:xfrm rot="-5400000">
            <a:off x="5543170" y="812418"/>
            <a:ext cx="504000" cy="11590340"/>
          </a:xfrm>
          <a:prstGeom prst="rect">
            <a:avLst/>
          </a:prstGeom>
          <a:gradFill>
            <a:gsLst>
              <a:gs pos="0">
                <a:srgbClr val="339933"/>
              </a:gs>
              <a:gs pos="13000">
                <a:srgbClr val="C4E0B2"/>
              </a:gs>
              <a:gs pos="28000">
                <a:srgbClr val="339933"/>
              </a:gs>
              <a:gs pos="42999">
                <a:srgbClr val="C4E0B2"/>
              </a:gs>
              <a:gs pos="58000">
                <a:srgbClr val="339933"/>
              </a:gs>
              <a:gs pos="72000">
                <a:srgbClr val="C4E0B2"/>
              </a:gs>
              <a:gs pos="87000">
                <a:srgbClr val="339933"/>
              </a:gs>
              <a:gs pos="100000">
                <a:srgbClr val="C4E0B2"/>
              </a:gs>
            </a:gsLst>
            <a:lin ang="135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txBox="1"/>
          <p:nvPr/>
        </p:nvSpPr>
        <p:spPr>
          <a:xfrm>
            <a:off x="-20" y="6355570"/>
            <a:ext cx="11590340"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Department of Correctional Services </a:t>
            </a:r>
            <a:r>
              <a:rPr lang="en-ZA" sz="1800" b="0" i="0" u="none" strike="noStrike" cap="none">
                <a:solidFill>
                  <a:schemeClr val="dk1"/>
                </a:solidFill>
                <a:latin typeface="Times New Roman"/>
                <a:ea typeface="Times New Roman"/>
                <a:cs typeface="Times New Roman"/>
                <a:sym typeface="Times New Roman"/>
              </a:rPr>
              <a:t>▐ </a:t>
            </a:r>
            <a:r>
              <a:rPr lang="en-ZA" sz="1800">
                <a:solidFill>
                  <a:schemeClr val="dk1"/>
                </a:solidFill>
                <a:latin typeface="Calibri"/>
                <a:ea typeface="Calibri"/>
                <a:cs typeface="Calibri"/>
                <a:sym typeface="Calibri"/>
              </a:rPr>
              <a:t>5 Year Revised Strategic Plan (2020-25)</a:t>
            </a:r>
            <a:endParaRPr sz="1800">
              <a:solidFill>
                <a:schemeClr val="dk1"/>
              </a:solidFill>
              <a:latin typeface="Calibri"/>
              <a:ea typeface="Calibri"/>
              <a:cs typeface="Calibri"/>
              <a:sym typeface="Calibri"/>
            </a:endParaRPr>
          </a:p>
        </p:txBody>
      </p:sp>
      <p:sp>
        <p:nvSpPr>
          <p:cNvPr id="181" name="Google Shape;181;p16"/>
          <p:cNvSpPr txBox="1">
            <a:spLocks noGrp="1"/>
          </p:cNvSpPr>
          <p:nvPr>
            <p:ph type="sldNum" idx="4294967295"/>
          </p:nvPr>
        </p:nvSpPr>
        <p:spPr>
          <a:xfrm>
            <a:off x="10778987" y="6530559"/>
            <a:ext cx="805460" cy="287405"/>
          </a:xfrm>
          <a:prstGeom prst="rect">
            <a:avLst/>
          </a:prstGeom>
          <a:noFill/>
          <a:ln>
            <a:noFill/>
          </a:ln>
        </p:spPr>
        <p:txBody>
          <a:bodyPr spcFirstLastPara="1" wrap="square" lIns="118075" tIns="59025" rIns="118075" bIns="59025" anchor="ctr" anchorCtr="0">
            <a:noAutofit/>
          </a:bodyPr>
          <a:lstStyle/>
          <a:p>
            <a:pPr marL="0" lvl="0" indent="0" algn="r" rtl="0">
              <a:spcBef>
                <a:spcPts val="0"/>
              </a:spcBef>
              <a:spcAft>
                <a:spcPts val="0"/>
              </a:spcAft>
              <a:buNone/>
            </a:pPr>
            <a:fld id="{00000000-1234-1234-1234-123412341234}" type="slidenum">
              <a:rPr lang="en-ZA" sz="1500" b="1">
                <a:solidFill>
                  <a:srgbClr val="888888"/>
                </a:solidFill>
              </a:rPr>
              <a:t>9</a:t>
            </a:fld>
            <a:endParaRPr sz="1500" b="1">
              <a:solidFill>
                <a:srgbClr val="888888"/>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106537" y="187800"/>
            <a:ext cx="11407517"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fr-FR" sz="2800" b="1" dirty="0">
                <a:solidFill>
                  <a:prstClr val="black"/>
                </a:solidFill>
              </a:rPr>
              <a:t>COMMENTS ON 2020 ALLOCATION FOR PROGRAMME 2:  INCARCERATION</a:t>
            </a:r>
            <a:endParaRPr lang="en-ZA" sz="2800" b="1" dirty="0">
              <a:solidFill>
                <a:prstClr val="black"/>
              </a:solidFill>
            </a:endParaRPr>
          </a:p>
        </p:txBody>
      </p:sp>
      <p:sp>
        <p:nvSpPr>
          <p:cNvPr id="8" name="Rectangle 3"/>
          <p:cNvSpPr txBox="1">
            <a:spLocks noChangeArrowheads="1"/>
          </p:cNvSpPr>
          <p:nvPr/>
        </p:nvSpPr>
        <p:spPr bwMode="auto">
          <a:xfrm>
            <a:off x="250553" y="877844"/>
            <a:ext cx="11017224" cy="5661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rgbClr val="008000"/>
                </a:solidFill>
                <a:latin typeface="+mn-lt"/>
                <a:ea typeface="+mn-ea"/>
                <a:cs typeface="+mn-cs"/>
              </a:defRPr>
            </a:lvl1pPr>
            <a:lvl2pPr marL="742950" indent="-285750" algn="l" rtl="0" eaLnBrk="0" fontAlgn="base" hangingPunct="0">
              <a:spcBef>
                <a:spcPct val="20000"/>
              </a:spcBef>
              <a:spcAft>
                <a:spcPct val="0"/>
              </a:spcAft>
              <a:buChar char="–"/>
              <a:defRPr sz="2400">
                <a:solidFill>
                  <a:srgbClr val="008000"/>
                </a:solidFill>
                <a:latin typeface="+mn-lt"/>
                <a:ea typeface="+mn-ea"/>
              </a:defRPr>
            </a:lvl2pPr>
            <a:lvl3pPr marL="1143000" indent="-228600" algn="l" rtl="0" eaLnBrk="0" fontAlgn="base" hangingPunct="0">
              <a:spcBef>
                <a:spcPct val="20000"/>
              </a:spcBef>
              <a:spcAft>
                <a:spcPct val="0"/>
              </a:spcAft>
              <a:buChar char="•"/>
              <a:defRPr sz="2400">
                <a:solidFill>
                  <a:srgbClr val="008000"/>
                </a:solidFill>
                <a:latin typeface="+mn-lt"/>
                <a:ea typeface="+mn-ea"/>
              </a:defRPr>
            </a:lvl3pPr>
            <a:lvl4pPr marL="1600200" indent="-228600" algn="l" rtl="0" eaLnBrk="0" fontAlgn="base" hangingPunct="0">
              <a:spcBef>
                <a:spcPct val="20000"/>
              </a:spcBef>
              <a:spcAft>
                <a:spcPct val="0"/>
              </a:spcAft>
              <a:buChar char="–"/>
              <a:defRPr sz="2000">
                <a:solidFill>
                  <a:srgbClr val="008000"/>
                </a:solidFill>
                <a:latin typeface="+mn-lt"/>
                <a:ea typeface="+mn-ea"/>
              </a:defRPr>
            </a:lvl4pPr>
            <a:lvl5pPr marL="2057400" indent="-228600" algn="l" rtl="0" eaLnBrk="0" fontAlgn="base" hangingPunct="0">
              <a:spcBef>
                <a:spcPct val="20000"/>
              </a:spcBef>
              <a:spcAft>
                <a:spcPct val="0"/>
              </a:spcAft>
              <a:buChar char="»"/>
              <a:defRPr sz="2000">
                <a:solidFill>
                  <a:srgbClr val="008000"/>
                </a:solidFill>
                <a:latin typeface="+mn-lt"/>
                <a:ea typeface="+mn-ea"/>
              </a:defRPr>
            </a:lvl5pPr>
            <a:lvl6pPr marL="2514600" indent="-228600" algn="l" rtl="0" fontAlgn="base">
              <a:spcBef>
                <a:spcPct val="20000"/>
              </a:spcBef>
              <a:spcAft>
                <a:spcPct val="0"/>
              </a:spcAft>
              <a:buChar char="»"/>
              <a:defRPr sz="2000">
                <a:solidFill>
                  <a:srgbClr val="008000"/>
                </a:solidFill>
                <a:latin typeface="+mn-lt"/>
                <a:ea typeface="+mn-ea"/>
              </a:defRPr>
            </a:lvl6pPr>
            <a:lvl7pPr marL="2971800" indent="-228600" algn="l" rtl="0" fontAlgn="base">
              <a:spcBef>
                <a:spcPct val="20000"/>
              </a:spcBef>
              <a:spcAft>
                <a:spcPct val="0"/>
              </a:spcAft>
              <a:buChar char="»"/>
              <a:defRPr sz="2000">
                <a:solidFill>
                  <a:srgbClr val="008000"/>
                </a:solidFill>
                <a:latin typeface="+mn-lt"/>
                <a:ea typeface="+mn-ea"/>
              </a:defRPr>
            </a:lvl7pPr>
            <a:lvl8pPr marL="3429000" indent="-228600" algn="l" rtl="0" fontAlgn="base">
              <a:spcBef>
                <a:spcPct val="20000"/>
              </a:spcBef>
              <a:spcAft>
                <a:spcPct val="0"/>
              </a:spcAft>
              <a:buChar char="»"/>
              <a:defRPr sz="2000">
                <a:solidFill>
                  <a:srgbClr val="008000"/>
                </a:solidFill>
                <a:latin typeface="+mn-lt"/>
                <a:ea typeface="+mn-ea"/>
              </a:defRPr>
            </a:lvl8pPr>
            <a:lvl9pPr marL="3886200" indent="-228600" algn="l" rtl="0" fontAlgn="base">
              <a:spcBef>
                <a:spcPct val="20000"/>
              </a:spcBef>
              <a:spcAft>
                <a:spcPct val="0"/>
              </a:spcAft>
              <a:buChar char="»"/>
              <a:defRPr sz="2000">
                <a:solidFill>
                  <a:srgbClr val="008000"/>
                </a:solidFill>
                <a:latin typeface="+mn-lt"/>
                <a:ea typeface="+mn-ea"/>
              </a:defRPr>
            </a:lvl9pPr>
          </a:lstStyle>
          <a:p>
            <a:pPr algn="just" defTabSz="1178470">
              <a:lnSpc>
                <a:spcPct val="120000"/>
              </a:lnSpc>
              <a:buClrTx/>
              <a:buFont typeface="Arial" panose="020B0604020202020204" pitchFamily="34" charset="0"/>
              <a:buChar char="•"/>
              <a:defRPr/>
            </a:pPr>
            <a:r>
              <a:rPr lang="en-ZA" sz="1600" dirty="0">
                <a:solidFill>
                  <a:srgbClr val="000000"/>
                </a:solidFill>
                <a:ea typeface="ヒラギノ角ゴ Pro W3"/>
                <a:cs typeface="Arial"/>
              </a:rPr>
              <a:t>This programme</a:t>
            </a:r>
            <a:r>
              <a:rPr lang="en-GB" sz="1600" dirty="0">
                <a:solidFill>
                  <a:srgbClr val="000000"/>
                </a:solidFill>
                <a:ea typeface="ヒラギノ角ゴ Pro W3"/>
                <a:cs typeface="Arial"/>
              </a:rPr>
              <a:t> provides for </a:t>
            </a:r>
          </a:p>
          <a:p>
            <a:pPr lvl="1" algn="just" defTabSz="457200">
              <a:lnSpc>
                <a:spcPct val="120000"/>
              </a:lnSpc>
              <a:spcAft>
                <a:spcPts val="600"/>
              </a:spcAft>
              <a:buClr>
                <a:srgbClr val="003300"/>
              </a:buClr>
              <a:buFont typeface="Courier New" panose="02070309020205020404" pitchFamily="49" charset="0"/>
              <a:buChar char="o"/>
              <a:defRPr/>
            </a:pPr>
            <a:r>
              <a:rPr lang="en-GB" sz="1400" dirty="0">
                <a:solidFill>
                  <a:srgbClr val="000000"/>
                </a:solidFill>
                <a:ea typeface="ヒラギノ角ゴ Pro W3"/>
              </a:rPr>
              <a:t>appropriate services and well maintained physical infrastructure that supports safe and secure conditions of detention consistent with maintaining the human dignity of inmates, personnel and the public.</a:t>
            </a:r>
          </a:p>
          <a:p>
            <a:pPr lvl="1" algn="just" defTabSz="457200">
              <a:lnSpc>
                <a:spcPct val="120000"/>
              </a:lnSpc>
              <a:spcAft>
                <a:spcPts val="600"/>
              </a:spcAft>
              <a:buClr>
                <a:srgbClr val="003300"/>
              </a:buClr>
              <a:buFont typeface="Courier New" panose="02070309020205020404" pitchFamily="49" charset="0"/>
              <a:buChar char="o"/>
              <a:defRPr/>
            </a:pPr>
            <a:r>
              <a:rPr lang="en-GB" sz="1400" dirty="0">
                <a:solidFill>
                  <a:srgbClr val="000000"/>
                </a:solidFill>
                <a:ea typeface="ヒラギノ角ゴ Pro W3"/>
              </a:rPr>
              <a:t>the administration and profiling of inmates and the consideration of offenders for release or placement into the system of community corrections.</a:t>
            </a:r>
            <a:endParaRPr lang="en-ZA" sz="1400" dirty="0">
              <a:solidFill>
                <a:srgbClr val="000000"/>
              </a:solidFill>
              <a:ea typeface="ヒラギノ角ゴ Pro W3"/>
            </a:endParaRPr>
          </a:p>
          <a:p>
            <a:pPr algn="just" defTabSz="457200">
              <a:spcBef>
                <a:spcPts val="600"/>
              </a:spcBef>
              <a:spcAft>
                <a:spcPts val="600"/>
              </a:spcAft>
              <a:buClrTx/>
              <a:buFont typeface="Arial" panose="020B0604020202020204" pitchFamily="34" charset="0"/>
              <a:buChar char="•"/>
              <a:defRPr/>
            </a:pPr>
            <a:r>
              <a:rPr lang="en-ZA" sz="1600" dirty="0">
                <a:solidFill>
                  <a:prstClr val="black"/>
                </a:solidFill>
                <a:ea typeface="ヒラギノ角ゴ Pro W3"/>
                <a:cs typeface="Arial"/>
              </a:rPr>
              <a:t>The Programme made provision for a funded PERSAL head count of 26 184 posts in 2020/21 financial year	</a:t>
            </a:r>
          </a:p>
          <a:p>
            <a:pPr algn="just" defTabSz="1178470">
              <a:spcBef>
                <a:spcPts val="600"/>
              </a:spcBef>
              <a:spcAft>
                <a:spcPts val="600"/>
              </a:spcAft>
              <a:buClrTx/>
              <a:buFont typeface="Arial" panose="020B0604020202020204" pitchFamily="34" charset="0"/>
              <a:buChar char="•"/>
              <a:defRPr/>
            </a:pPr>
            <a:r>
              <a:rPr lang="en-ZA" sz="1600" dirty="0">
                <a:solidFill>
                  <a:prstClr val="black"/>
                </a:solidFill>
                <a:ea typeface="ヒラギノ角ゴ Pro W3"/>
                <a:cs typeface="Arial"/>
              </a:rPr>
              <a:t>This programme is labour intensive and most of the spending is on Compensation of Employees as well as well as capital infrastructure projects, maintenance of buildings, leases and property payments.</a:t>
            </a:r>
          </a:p>
          <a:p>
            <a:pPr algn="just" defTabSz="1178470">
              <a:spcBef>
                <a:spcPts val="600"/>
              </a:spcBef>
              <a:spcAft>
                <a:spcPts val="600"/>
              </a:spcAft>
              <a:buClrTx/>
              <a:buFont typeface="Arial" panose="020B0604020202020204" pitchFamily="34" charset="0"/>
              <a:buChar char="•"/>
              <a:defRPr/>
            </a:pPr>
            <a:r>
              <a:rPr lang="en-ZA" sz="1600" dirty="0">
                <a:solidFill>
                  <a:prstClr val="black"/>
                </a:solidFill>
                <a:ea typeface="ヒラギノ角ゴ Pro W3"/>
                <a:cs typeface="Arial"/>
              </a:rPr>
              <a:t>Funds were provided to contain the number of escapes from correctional centres and remand detention facilities by strengthening staff supervision of inmates and to provide sufficient and effective security equipment to enhance the performance of security duties.</a:t>
            </a:r>
          </a:p>
          <a:p>
            <a:pPr algn="just" defTabSz="1178470">
              <a:spcBef>
                <a:spcPts val="600"/>
              </a:spcBef>
              <a:spcAft>
                <a:spcPts val="600"/>
              </a:spcAft>
              <a:buClrTx/>
              <a:buFont typeface="Arial" panose="020B0604020202020204" pitchFamily="34" charset="0"/>
              <a:buChar char="•"/>
              <a:defRPr/>
            </a:pPr>
            <a:r>
              <a:rPr lang="en-ZA" sz="1600" dirty="0">
                <a:solidFill>
                  <a:prstClr val="black"/>
                </a:solidFill>
                <a:ea typeface="ヒラギノ角ゴ Pro W3"/>
                <a:cs typeface="Arial"/>
              </a:rPr>
              <a:t>The programme comprises the bulk of the department’s spending at R50.5 billion over the medium term</a:t>
            </a:r>
          </a:p>
          <a:p>
            <a:pPr algn="just" defTabSz="1178470">
              <a:spcBef>
                <a:spcPts val="600"/>
              </a:spcBef>
              <a:spcAft>
                <a:spcPts val="600"/>
              </a:spcAft>
              <a:buClrTx/>
              <a:buFont typeface="Arial" panose="020B0604020202020204" pitchFamily="34" charset="0"/>
              <a:buChar char="•"/>
              <a:defRPr/>
            </a:pPr>
            <a:r>
              <a:rPr lang="en-ZA" sz="1600" dirty="0">
                <a:solidFill>
                  <a:prstClr val="black"/>
                </a:solidFill>
                <a:ea typeface="ヒラギノ角ゴ Pro W3"/>
                <a:cs typeface="Arial"/>
              </a:rPr>
              <a:t>Average growth rate of this programme from the 2019/20 adjusted appropriation to 2022/23 is 5.7%, whereas average spending as a % of the total budget declined from 60.9% in the previous ENE to 59,4%</a:t>
            </a:r>
          </a:p>
          <a:p>
            <a:pPr algn="just" defTabSz="1178470">
              <a:spcBef>
                <a:spcPts val="600"/>
              </a:spcBef>
              <a:spcAft>
                <a:spcPts val="600"/>
              </a:spcAft>
              <a:buClrTx/>
              <a:buFont typeface="Arial" panose="020B0604020202020204" pitchFamily="34" charset="0"/>
              <a:buChar char="•"/>
              <a:defRPr/>
            </a:pPr>
            <a:r>
              <a:rPr lang="en-ZA" sz="1600" dirty="0">
                <a:solidFill>
                  <a:prstClr val="black"/>
                </a:solidFill>
                <a:ea typeface="ヒラギノ角ゴ Pro W3"/>
                <a:cs typeface="Arial"/>
              </a:rPr>
              <a:t>These funds also support the department’s work to reduce the number of inmates who escape and the number  injured in assaults, and other safety and security activities. Since this work is labour intensive, most of the spending is on compensation of employees, which comprises 73.0 per cent of the programme’s budget over the medium term</a:t>
            </a:r>
          </a:p>
          <a:p>
            <a:pPr algn="just" defTabSz="1178470" eaLnBrk="1" hangingPunct="1">
              <a:lnSpc>
                <a:spcPct val="120000"/>
              </a:lnSpc>
              <a:buClrTx/>
              <a:buFontTx/>
              <a:buChar char="•"/>
              <a:defRPr/>
            </a:pPr>
            <a:endParaRPr lang="en-US" sz="1600" dirty="0">
              <a:ea typeface="ヒラギノ角ゴ Pro W3"/>
              <a:cs typeface="Arial"/>
            </a:endParaRP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90</a:t>
            </a:fld>
            <a:endParaRPr lang="en-GB" sz="1500" b="1" dirty="0">
              <a:solidFill>
                <a:prstClr val="black">
                  <a:tint val="75000"/>
                </a:prstClr>
              </a:solidFill>
            </a:endParaRPr>
          </a:p>
        </p:txBody>
      </p:sp>
    </p:spTree>
    <p:extLst>
      <p:ext uri="{BB962C8B-B14F-4D97-AF65-F5344CB8AC3E}">
        <p14:creationId xmlns:p14="http://schemas.microsoft.com/office/powerpoint/2010/main" val="15723315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150829" y="187800"/>
            <a:ext cx="11450004"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fr-FR" sz="3600" b="1" dirty="0">
                <a:solidFill>
                  <a:prstClr val="black"/>
                </a:solidFill>
              </a:rPr>
              <a:t>2020 ENE ALLOCATION PROGRAMME 3: REHABILITATION</a:t>
            </a:r>
            <a:endParaRPr lang="en-ZA" sz="3600" b="1" dirty="0">
              <a:solidFill>
                <a:prstClr val="black"/>
              </a:solidFill>
            </a:endParaRPr>
          </a:p>
        </p:txBody>
      </p:sp>
      <p:graphicFrame>
        <p:nvGraphicFramePr>
          <p:cNvPr id="2" name="Object 1"/>
          <p:cNvGraphicFramePr>
            <a:graphicFrameLocks noChangeAspect="1"/>
          </p:cNvGraphicFramePr>
          <p:nvPr/>
        </p:nvGraphicFramePr>
        <p:xfrm>
          <a:off x="630071" y="1101725"/>
          <a:ext cx="9421979" cy="4992365"/>
        </p:xfrm>
        <a:graphic>
          <a:graphicData uri="http://schemas.openxmlformats.org/presentationml/2006/ole">
            <mc:AlternateContent xmlns:mc="http://schemas.openxmlformats.org/markup-compatibility/2006">
              <mc:Choice xmlns:v="urn:schemas-microsoft-com:vml" Requires="v">
                <p:oleObj spid="_x0000_s5121" name="Worksheet" r:id="rId3" imgW="9458435" imgH="3105270" progId="Excel.Sheet.12">
                  <p:embed/>
                </p:oleObj>
              </mc:Choice>
              <mc:Fallback>
                <p:oleObj name="Worksheet" r:id="rId3" imgW="9458435" imgH="3105270" progId="Excel.Sheet.12">
                  <p:embed/>
                  <p:pic>
                    <p:nvPicPr>
                      <p:cNvPr id="2" name="Object 1"/>
                      <p:cNvPicPr>
                        <a:picLocks noChangeAspect="1" noChangeArrowheads="1"/>
                      </p:cNvPicPr>
                      <p:nvPr/>
                    </p:nvPicPr>
                    <p:blipFill>
                      <a:blip r:embed="rId4"/>
                      <a:srcRect/>
                      <a:stretch>
                        <a:fillRect/>
                      </a:stretch>
                    </p:blipFill>
                    <p:spPr bwMode="auto">
                      <a:xfrm>
                        <a:off x="630071" y="1101725"/>
                        <a:ext cx="9421979" cy="4992365"/>
                      </a:xfrm>
                      <a:prstGeom prst="rect">
                        <a:avLst/>
                      </a:prstGeom>
                      <a:noFill/>
                      <a:ln>
                        <a:noFill/>
                      </a:ln>
                    </p:spPr>
                  </p:pic>
                </p:oleObj>
              </mc:Fallback>
            </mc:AlternateContent>
          </a:graphicData>
        </a:graphic>
      </p:graphicFrame>
      <p:sp>
        <p:nvSpPr>
          <p:cNvPr id="8"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91</a:t>
            </a:fld>
            <a:endParaRPr lang="en-GB" sz="1500" b="1" dirty="0">
              <a:solidFill>
                <a:prstClr val="black">
                  <a:tint val="75000"/>
                </a:prstClr>
              </a:solidFill>
            </a:endParaRPr>
          </a:p>
        </p:txBody>
      </p:sp>
    </p:spTree>
    <p:extLst>
      <p:ext uri="{BB962C8B-B14F-4D97-AF65-F5344CB8AC3E}">
        <p14:creationId xmlns:p14="http://schemas.microsoft.com/office/powerpoint/2010/main" val="26869826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5893" y="195265"/>
            <a:ext cx="11411792"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fr-FR" sz="2800" b="1" dirty="0">
                <a:solidFill>
                  <a:prstClr val="black"/>
                </a:solidFill>
              </a:rPr>
              <a:t>COMMENTS ON 2020 ALLOCATION FOR PROGRAMME 3: REHABILITATION</a:t>
            </a:r>
            <a:endParaRPr lang="en-ZA" sz="2800" b="1" dirty="0">
              <a:solidFill>
                <a:prstClr val="black"/>
              </a:solidFill>
            </a:endParaRPr>
          </a:p>
        </p:txBody>
      </p:sp>
      <p:sp>
        <p:nvSpPr>
          <p:cNvPr id="8" name="Rectangle 3"/>
          <p:cNvSpPr txBox="1">
            <a:spLocks noChangeArrowheads="1"/>
          </p:cNvSpPr>
          <p:nvPr/>
        </p:nvSpPr>
        <p:spPr bwMode="auto">
          <a:xfrm>
            <a:off x="335407" y="1116564"/>
            <a:ext cx="10729192" cy="49920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rgbClr val="008000"/>
                </a:solidFill>
                <a:latin typeface="+mn-lt"/>
                <a:ea typeface="+mn-ea"/>
                <a:cs typeface="+mn-cs"/>
              </a:defRPr>
            </a:lvl1pPr>
            <a:lvl2pPr marL="742950" indent="-285750" algn="l" rtl="0" eaLnBrk="0" fontAlgn="base" hangingPunct="0">
              <a:spcBef>
                <a:spcPct val="20000"/>
              </a:spcBef>
              <a:spcAft>
                <a:spcPct val="0"/>
              </a:spcAft>
              <a:buChar char="–"/>
              <a:defRPr sz="2400">
                <a:solidFill>
                  <a:srgbClr val="008000"/>
                </a:solidFill>
                <a:latin typeface="+mn-lt"/>
                <a:ea typeface="+mn-ea"/>
              </a:defRPr>
            </a:lvl2pPr>
            <a:lvl3pPr marL="1143000" indent="-228600" algn="l" rtl="0" eaLnBrk="0" fontAlgn="base" hangingPunct="0">
              <a:spcBef>
                <a:spcPct val="20000"/>
              </a:spcBef>
              <a:spcAft>
                <a:spcPct val="0"/>
              </a:spcAft>
              <a:buChar char="•"/>
              <a:defRPr sz="2400">
                <a:solidFill>
                  <a:srgbClr val="008000"/>
                </a:solidFill>
                <a:latin typeface="+mn-lt"/>
                <a:ea typeface="+mn-ea"/>
              </a:defRPr>
            </a:lvl3pPr>
            <a:lvl4pPr marL="1600200" indent="-228600" algn="l" rtl="0" eaLnBrk="0" fontAlgn="base" hangingPunct="0">
              <a:spcBef>
                <a:spcPct val="20000"/>
              </a:spcBef>
              <a:spcAft>
                <a:spcPct val="0"/>
              </a:spcAft>
              <a:buChar char="–"/>
              <a:defRPr sz="2000">
                <a:solidFill>
                  <a:srgbClr val="008000"/>
                </a:solidFill>
                <a:latin typeface="+mn-lt"/>
                <a:ea typeface="+mn-ea"/>
              </a:defRPr>
            </a:lvl4pPr>
            <a:lvl5pPr marL="2057400" indent="-228600" algn="l" rtl="0" eaLnBrk="0" fontAlgn="base" hangingPunct="0">
              <a:spcBef>
                <a:spcPct val="20000"/>
              </a:spcBef>
              <a:spcAft>
                <a:spcPct val="0"/>
              </a:spcAft>
              <a:buChar char="»"/>
              <a:defRPr sz="2000">
                <a:solidFill>
                  <a:srgbClr val="008000"/>
                </a:solidFill>
                <a:latin typeface="+mn-lt"/>
                <a:ea typeface="+mn-ea"/>
              </a:defRPr>
            </a:lvl5pPr>
            <a:lvl6pPr marL="2514600" indent="-228600" algn="l" rtl="0" fontAlgn="base">
              <a:spcBef>
                <a:spcPct val="20000"/>
              </a:spcBef>
              <a:spcAft>
                <a:spcPct val="0"/>
              </a:spcAft>
              <a:buChar char="»"/>
              <a:defRPr sz="2000">
                <a:solidFill>
                  <a:srgbClr val="008000"/>
                </a:solidFill>
                <a:latin typeface="+mn-lt"/>
                <a:ea typeface="+mn-ea"/>
              </a:defRPr>
            </a:lvl6pPr>
            <a:lvl7pPr marL="2971800" indent="-228600" algn="l" rtl="0" fontAlgn="base">
              <a:spcBef>
                <a:spcPct val="20000"/>
              </a:spcBef>
              <a:spcAft>
                <a:spcPct val="0"/>
              </a:spcAft>
              <a:buChar char="»"/>
              <a:defRPr sz="2000">
                <a:solidFill>
                  <a:srgbClr val="008000"/>
                </a:solidFill>
                <a:latin typeface="+mn-lt"/>
                <a:ea typeface="+mn-ea"/>
              </a:defRPr>
            </a:lvl7pPr>
            <a:lvl8pPr marL="3429000" indent="-228600" algn="l" rtl="0" fontAlgn="base">
              <a:spcBef>
                <a:spcPct val="20000"/>
              </a:spcBef>
              <a:spcAft>
                <a:spcPct val="0"/>
              </a:spcAft>
              <a:buChar char="»"/>
              <a:defRPr sz="2000">
                <a:solidFill>
                  <a:srgbClr val="008000"/>
                </a:solidFill>
                <a:latin typeface="+mn-lt"/>
                <a:ea typeface="+mn-ea"/>
              </a:defRPr>
            </a:lvl8pPr>
            <a:lvl9pPr marL="3886200" indent="-228600" algn="l" rtl="0" fontAlgn="base">
              <a:spcBef>
                <a:spcPct val="20000"/>
              </a:spcBef>
              <a:spcAft>
                <a:spcPct val="0"/>
              </a:spcAft>
              <a:buChar char="»"/>
              <a:defRPr sz="2000">
                <a:solidFill>
                  <a:srgbClr val="008000"/>
                </a:solidFill>
                <a:latin typeface="+mn-lt"/>
                <a:ea typeface="+mn-ea"/>
              </a:defRPr>
            </a:lvl9pPr>
          </a:lstStyle>
          <a:p>
            <a:pPr algn="just" defTabSz="457200">
              <a:spcBef>
                <a:spcPts val="600"/>
              </a:spcBef>
              <a:spcAft>
                <a:spcPts val="600"/>
              </a:spcAft>
              <a:buClrTx/>
              <a:buFont typeface="Arial" panose="020B0604020202020204" pitchFamily="34" charset="0"/>
              <a:buChar char="•"/>
              <a:defRPr/>
            </a:pPr>
            <a:r>
              <a:rPr lang="en-ZA" sz="1850" dirty="0">
                <a:solidFill>
                  <a:srgbClr val="000000"/>
                </a:solidFill>
                <a:cs typeface="Arial"/>
              </a:rPr>
              <a:t>Rehabilitation provides offenders with needs based programmes and interventions to facilitate their rehabilitation and enable their social reintegration.</a:t>
            </a:r>
          </a:p>
          <a:p>
            <a:pPr algn="just" defTabSz="457200">
              <a:spcBef>
                <a:spcPts val="600"/>
              </a:spcBef>
              <a:spcAft>
                <a:spcPts val="600"/>
              </a:spcAft>
              <a:buClrTx/>
              <a:buFont typeface="Arial" panose="020B0604020202020204" pitchFamily="34" charset="0"/>
              <a:buChar char="•"/>
              <a:defRPr/>
            </a:pPr>
            <a:r>
              <a:rPr lang="en-ZA" sz="1850" dirty="0">
                <a:solidFill>
                  <a:prstClr val="black"/>
                </a:solidFill>
                <a:cs typeface="Arial"/>
              </a:rPr>
              <a:t>The Programme made provision for a funded PERSAL head count of 2 163 posts in the 2020/21 financial year</a:t>
            </a:r>
          </a:p>
          <a:p>
            <a:pPr algn="just" defTabSz="457200">
              <a:spcBef>
                <a:spcPts val="600"/>
              </a:spcBef>
              <a:spcAft>
                <a:spcPts val="600"/>
              </a:spcAft>
              <a:buClrTx/>
              <a:buFont typeface="Arial" panose="020B0604020202020204" pitchFamily="34" charset="0"/>
              <a:buChar char="•"/>
              <a:defRPr/>
            </a:pPr>
            <a:r>
              <a:rPr lang="en-ZA" sz="1850" dirty="0">
                <a:solidFill>
                  <a:prstClr val="black"/>
                </a:solidFill>
                <a:cs typeface="Arial"/>
              </a:rPr>
              <a:t>The Rehabilitation programme has received R6.845 billion over the medium term. 74.5 per cent of the total budget is allocated to salaries for the officials who provide the rehabilitation programmes</a:t>
            </a:r>
          </a:p>
          <a:p>
            <a:pPr algn="just" defTabSz="457200">
              <a:spcBef>
                <a:spcPts val="600"/>
              </a:spcBef>
              <a:spcAft>
                <a:spcPts val="600"/>
              </a:spcAft>
              <a:buClrTx/>
              <a:buFont typeface="Arial" panose="020B0604020202020204" pitchFamily="34" charset="0"/>
              <a:buChar char="•"/>
              <a:defRPr/>
            </a:pPr>
            <a:r>
              <a:rPr lang="en-ZA" sz="1850" dirty="0">
                <a:solidFill>
                  <a:prstClr val="black"/>
                </a:solidFill>
                <a:cs typeface="Arial"/>
              </a:rPr>
              <a:t>Average growth rate of this programme from the 2019/20 adjusted appropriation to 2022/23 is 5.9% whereas average spending as a % of the total budget increased from 7.4% in the previous ENE to 8.0%</a:t>
            </a:r>
          </a:p>
          <a:p>
            <a:pPr algn="just" defTabSz="457200">
              <a:spcBef>
                <a:spcPts val="600"/>
              </a:spcBef>
              <a:spcAft>
                <a:spcPts val="600"/>
              </a:spcAft>
              <a:buClrTx/>
              <a:buFont typeface="Arial" panose="020B0604020202020204" pitchFamily="34" charset="0"/>
              <a:buChar char="•"/>
              <a:defRPr/>
            </a:pPr>
            <a:r>
              <a:rPr lang="en-ZA" sz="1850" dirty="0">
                <a:solidFill>
                  <a:prstClr val="black"/>
                </a:solidFill>
                <a:cs typeface="Arial"/>
              </a:rPr>
              <a:t>The remainder of the funds are for supplies for departmental workshops, which include wood, steel and textiles workshops, bakeries, a shoe factory, and agricultural facilities. The department also manages 21 farms and 96 small sites that are being used for self-sufficiency and to provide work opportunities for offenders</a:t>
            </a:r>
          </a:p>
          <a:p>
            <a:pPr algn="just" defTabSz="457200">
              <a:spcBef>
                <a:spcPts val="600"/>
              </a:spcBef>
              <a:spcAft>
                <a:spcPts val="600"/>
              </a:spcAft>
              <a:buClrTx/>
              <a:buFont typeface="Arial" panose="020B0604020202020204" pitchFamily="34" charset="0"/>
              <a:buChar char="•"/>
              <a:defRPr/>
            </a:pPr>
            <a:r>
              <a:rPr lang="en-ZA" sz="1850" dirty="0">
                <a:solidFill>
                  <a:prstClr val="black"/>
                </a:solidFill>
                <a:cs typeface="Arial"/>
              </a:rPr>
              <a:t>Over the medium term, the department plans to maintain percentage of sentenced offenders subjected to correctional programmes at 80 per cent, and maintain the percentage of enrolled offenders participating in skills development programmes at 80 per cent</a:t>
            </a: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92</a:t>
            </a:fld>
            <a:endParaRPr lang="en-GB" sz="1500" b="1" dirty="0">
              <a:solidFill>
                <a:prstClr val="black">
                  <a:tint val="75000"/>
                </a:prstClr>
              </a:solidFill>
            </a:endParaRPr>
          </a:p>
        </p:txBody>
      </p:sp>
    </p:spTree>
    <p:extLst>
      <p:ext uri="{BB962C8B-B14F-4D97-AF65-F5344CB8AC3E}">
        <p14:creationId xmlns:p14="http://schemas.microsoft.com/office/powerpoint/2010/main" val="23615353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501185" y="180165"/>
            <a:ext cx="10576183"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2020 ENE ALLOCATION PROGRAMME 4: CARE </a:t>
            </a:r>
          </a:p>
        </p:txBody>
      </p:sp>
      <p:graphicFrame>
        <p:nvGraphicFramePr>
          <p:cNvPr id="2" name="Object 1"/>
          <p:cNvGraphicFramePr>
            <a:graphicFrameLocks noChangeAspect="1"/>
          </p:cNvGraphicFramePr>
          <p:nvPr/>
        </p:nvGraphicFramePr>
        <p:xfrm>
          <a:off x="433021" y="1084138"/>
          <a:ext cx="10496956" cy="4865936"/>
        </p:xfrm>
        <a:graphic>
          <a:graphicData uri="http://schemas.openxmlformats.org/presentationml/2006/ole">
            <mc:AlternateContent xmlns:mc="http://schemas.openxmlformats.org/markup-compatibility/2006">
              <mc:Choice xmlns:v="urn:schemas-microsoft-com:vml" Requires="v">
                <p:oleObj spid="_x0000_s6145" name="Worksheet" r:id="rId3" imgW="9058368" imgH="3086100" progId="Excel.Sheet.12">
                  <p:embed/>
                </p:oleObj>
              </mc:Choice>
              <mc:Fallback>
                <p:oleObj name="Worksheet" r:id="rId3" imgW="9058368" imgH="3086100" progId="Excel.Sheet.12">
                  <p:embed/>
                  <p:pic>
                    <p:nvPicPr>
                      <p:cNvPr id="2" name="Object 1"/>
                      <p:cNvPicPr>
                        <a:picLocks noChangeAspect="1" noChangeArrowheads="1"/>
                      </p:cNvPicPr>
                      <p:nvPr/>
                    </p:nvPicPr>
                    <p:blipFill>
                      <a:blip r:embed="rId4"/>
                      <a:srcRect/>
                      <a:stretch>
                        <a:fillRect/>
                      </a:stretch>
                    </p:blipFill>
                    <p:spPr bwMode="auto">
                      <a:xfrm>
                        <a:off x="433021" y="1084138"/>
                        <a:ext cx="10496956" cy="4865936"/>
                      </a:xfrm>
                      <a:prstGeom prst="rect">
                        <a:avLst/>
                      </a:prstGeom>
                      <a:noFill/>
                      <a:ln>
                        <a:noFill/>
                      </a:ln>
                    </p:spPr>
                  </p:pic>
                </p:oleObj>
              </mc:Fallback>
            </mc:AlternateContent>
          </a:graphicData>
        </a:graphic>
      </p:graphicFrame>
      <p:sp>
        <p:nvSpPr>
          <p:cNvPr id="8"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93</a:t>
            </a:fld>
            <a:endParaRPr lang="en-GB" sz="1500" b="1" dirty="0">
              <a:solidFill>
                <a:prstClr val="black">
                  <a:tint val="75000"/>
                </a:prstClr>
              </a:solidFill>
            </a:endParaRPr>
          </a:p>
        </p:txBody>
      </p:sp>
    </p:spTree>
    <p:extLst>
      <p:ext uri="{BB962C8B-B14F-4D97-AF65-F5344CB8AC3E}">
        <p14:creationId xmlns:p14="http://schemas.microsoft.com/office/powerpoint/2010/main" val="12408505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106537" y="218602"/>
            <a:ext cx="11305256"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000" b="1" dirty="0">
                <a:solidFill>
                  <a:prstClr val="black"/>
                </a:solidFill>
              </a:rPr>
              <a:t>COMMENTS ON 2020 ENE ALLOCATION FOR PROGRAMME 4: CARE</a:t>
            </a:r>
          </a:p>
        </p:txBody>
      </p:sp>
      <p:sp>
        <p:nvSpPr>
          <p:cNvPr id="8" name="Rectangle 3"/>
          <p:cNvSpPr txBox="1">
            <a:spLocks noChangeArrowheads="1"/>
          </p:cNvSpPr>
          <p:nvPr/>
        </p:nvSpPr>
        <p:spPr bwMode="auto">
          <a:xfrm>
            <a:off x="345754" y="937465"/>
            <a:ext cx="10945216" cy="54107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8000"/>
                </a:solidFill>
                <a:latin typeface="+mn-lt"/>
                <a:ea typeface="+mn-ea"/>
                <a:cs typeface="+mn-cs"/>
              </a:defRPr>
            </a:lvl1pPr>
            <a:lvl2pPr marL="742950" indent="-285750" algn="l" rtl="0" eaLnBrk="0" fontAlgn="base" hangingPunct="0">
              <a:spcBef>
                <a:spcPct val="20000"/>
              </a:spcBef>
              <a:spcAft>
                <a:spcPct val="0"/>
              </a:spcAft>
              <a:buChar char="–"/>
              <a:defRPr sz="2400">
                <a:solidFill>
                  <a:srgbClr val="008000"/>
                </a:solidFill>
                <a:latin typeface="+mn-lt"/>
                <a:ea typeface="+mn-ea"/>
              </a:defRPr>
            </a:lvl2pPr>
            <a:lvl3pPr marL="1143000" indent="-228600" algn="l" rtl="0" eaLnBrk="0" fontAlgn="base" hangingPunct="0">
              <a:spcBef>
                <a:spcPct val="20000"/>
              </a:spcBef>
              <a:spcAft>
                <a:spcPct val="0"/>
              </a:spcAft>
              <a:buChar char="•"/>
              <a:defRPr sz="2400">
                <a:solidFill>
                  <a:srgbClr val="008000"/>
                </a:solidFill>
                <a:latin typeface="+mn-lt"/>
                <a:ea typeface="+mn-ea"/>
              </a:defRPr>
            </a:lvl3pPr>
            <a:lvl4pPr marL="1600200" indent="-228600" algn="l" rtl="0" eaLnBrk="0" fontAlgn="base" hangingPunct="0">
              <a:spcBef>
                <a:spcPct val="20000"/>
              </a:spcBef>
              <a:spcAft>
                <a:spcPct val="0"/>
              </a:spcAft>
              <a:buChar char="–"/>
              <a:defRPr sz="2000">
                <a:solidFill>
                  <a:srgbClr val="008000"/>
                </a:solidFill>
                <a:latin typeface="+mn-lt"/>
                <a:ea typeface="+mn-ea"/>
              </a:defRPr>
            </a:lvl4pPr>
            <a:lvl5pPr marL="2057400" indent="-228600" algn="l" rtl="0" eaLnBrk="0" fontAlgn="base" hangingPunct="0">
              <a:spcBef>
                <a:spcPct val="20000"/>
              </a:spcBef>
              <a:spcAft>
                <a:spcPct val="0"/>
              </a:spcAft>
              <a:buChar char="»"/>
              <a:defRPr sz="2000">
                <a:solidFill>
                  <a:srgbClr val="008000"/>
                </a:solidFill>
                <a:latin typeface="+mn-lt"/>
                <a:ea typeface="+mn-ea"/>
              </a:defRPr>
            </a:lvl5pPr>
            <a:lvl6pPr marL="2514600" indent="-228600" algn="l" rtl="0" fontAlgn="base">
              <a:spcBef>
                <a:spcPct val="20000"/>
              </a:spcBef>
              <a:spcAft>
                <a:spcPct val="0"/>
              </a:spcAft>
              <a:buChar char="»"/>
              <a:defRPr sz="2000">
                <a:solidFill>
                  <a:srgbClr val="008000"/>
                </a:solidFill>
                <a:latin typeface="+mn-lt"/>
                <a:ea typeface="+mn-ea"/>
              </a:defRPr>
            </a:lvl6pPr>
            <a:lvl7pPr marL="2971800" indent="-228600" algn="l" rtl="0" fontAlgn="base">
              <a:spcBef>
                <a:spcPct val="20000"/>
              </a:spcBef>
              <a:spcAft>
                <a:spcPct val="0"/>
              </a:spcAft>
              <a:buChar char="»"/>
              <a:defRPr sz="2000">
                <a:solidFill>
                  <a:srgbClr val="008000"/>
                </a:solidFill>
                <a:latin typeface="+mn-lt"/>
                <a:ea typeface="+mn-ea"/>
              </a:defRPr>
            </a:lvl7pPr>
            <a:lvl8pPr marL="3429000" indent="-228600" algn="l" rtl="0" fontAlgn="base">
              <a:spcBef>
                <a:spcPct val="20000"/>
              </a:spcBef>
              <a:spcAft>
                <a:spcPct val="0"/>
              </a:spcAft>
              <a:buChar char="»"/>
              <a:defRPr sz="2000">
                <a:solidFill>
                  <a:srgbClr val="008000"/>
                </a:solidFill>
                <a:latin typeface="+mn-lt"/>
                <a:ea typeface="+mn-ea"/>
              </a:defRPr>
            </a:lvl8pPr>
            <a:lvl9pPr marL="3886200" indent="-228600" algn="l" rtl="0" fontAlgn="base">
              <a:spcBef>
                <a:spcPct val="20000"/>
              </a:spcBef>
              <a:spcAft>
                <a:spcPct val="0"/>
              </a:spcAft>
              <a:buChar char="»"/>
              <a:defRPr sz="2000">
                <a:solidFill>
                  <a:srgbClr val="008000"/>
                </a:solidFill>
                <a:latin typeface="+mn-lt"/>
                <a:ea typeface="+mn-ea"/>
              </a:defRPr>
            </a:lvl9pPr>
          </a:lstStyle>
          <a:p>
            <a:pPr algn="just" defTabSz="1178470">
              <a:spcBef>
                <a:spcPts val="600"/>
              </a:spcBef>
              <a:spcAft>
                <a:spcPts val="600"/>
              </a:spcAft>
              <a:buClrTx/>
              <a:buFont typeface="Arial" panose="020B0604020202020204" pitchFamily="34" charset="0"/>
              <a:buChar char="•"/>
              <a:defRPr/>
            </a:pPr>
            <a:r>
              <a:rPr lang="en-ZA" sz="1850" dirty="0">
                <a:solidFill>
                  <a:prstClr val="black"/>
                </a:solidFill>
                <a:cs typeface="Arial"/>
              </a:rPr>
              <a:t>This programme provides for needs-based care services aimed at maintaining the personal wellbeing of all inmates in the department’s custody</a:t>
            </a:r>
          </a:p>
          <a:p>
            <a:pPr algn="just" defTabSz="1178470">
              <a:spcBef>
                <a:spcPts val="600"/>
              </a:spcBef>
              <a:spcAft>
                <a:spcPts val="600"/>
              </a:spcAft>
              <a:buClrTx/>
              <a:buFont typeface="Arial" panose="020B0604020202020204" pitchFamily="34" charset="0"/>
              <a:buChar char="•"/>
              <a:defRPr/>
            </a:pPr>
            <a:r>
              <a:rPr lang="en-ZA" sz="1850" dirty="0">
                <a:solidFill>
                  <a:prstClr val="black"/>
                </a:solidFill>
                <a:cs typeface="Arial"/>
              </a:rPr>
              <a:t>Average growth rate of this programme from the 2019/20 adjusted appropriation to 2022/23 is 2,7% whereas average spending as a % of the total budget decreased from 9,6% in the previous ENE to 9,2%</a:t>
            </a:r>
          </a:p>
          <a:p>
            <a:pPr algn="just" defTabSz="1178470">
              <a:spcBef>
                <a:spcPts val="600"/>
              </a:spcBef>
              <a:spcAft>
                <a:spcPts val="600"/>
              </a:spcAft>
              <a:buClrTx/>
              <a:buFont typeface="Arial" panose="020B0604020202020204" pitchFamily="34" charset="0"/>
              <a:buChar char="•"/>
              <a:defRPr/>
            </a:pPr>
            <a:r>
              <a:rPr lang="en-ZA" sz="1850" dirty="0">
                <a:solidFill>
                  <a:prstClr val="black"/>
                </a:solidFill>
                <a:cs typeface="Arial"/>
              </a:rPr>
              <a:t>The Programme made provision for a funded PERSAL head count of 1 778 posts in 2020/21 financial year	</a:t>
            </a:r>
          </a:p>
          <a:p>
            <a:pPr algn="just" defTabSz="1178470">
              <a:spcBef>
                <a:spcPts val="600"/>
              </a:spcBef>
              <a:spcAft>
                <a:spcPts val="600"/>
              </a:spcAft>
              <a:buClrTx/>
              <a:buFont typeface="Arial" panose="020B0604020202020204" pitchFamily="34" charset="0"/>
              <a:buChar char="•"/>
              <a:defRPr/>
            </a:pPr>
            <a:r>
              <a:rPr lang="en-ZA" sz="1850" dirty="0">
                <a:solidFill>
                  <a:prstClr val="black"/>
                </a:solidFill>
                <a:cs typeface="Arial"/>
              </a:rPr>
              <a:t>Programme Care has been allocated R7.8 billion over the medium term. The bulk of spending in the programme is on Goods and Services specifically agency and support services for catering and health services, and food and food supplies for nutritional services. The bulk of COVID-19 expenditure is under this programme.  Due to the liquidation of the main supplier of catering services  the department will need to initially insource the function and as a result shifted funds from agency and support services to food and food supplies and kitchen appliances. Work-study investigation is in process regarding posts for kitchens previously outsourced</a:t>
            </a:r>
          </a:p>
          <a:p>
            <a:pPr algn="just" defTabSz="457200" eaLnBrk="1" hangingPunct="1">
              <a:spcBef>
                <a:spcPts val="600"/>
              </a:spcBef>
              <a:spcAft>
                <a:spcPts val="600"/>
              </a:spcAft>
              <a:buClrTx/>
              <a:buFont typeface="Arial" panose="020B0604020202020204" pitchFamily="34" charset="0"/>
              <a:buChar char="•"/>
              <a:defRPr/>
            </a:pPr>
            <a:r>
              <a:rPr lang="en-ZA" sz="1850" dirty="0">
                <a:solidFill>
                  <a:prstClr val="black"/>
                </a:solidFill>
                <a:ea typeface="ＭＳ Ｐゴシック" pitchFamily="-108" charset="-128"/>
                <a:cs typeface="Arial"/>
              </a:rPr>
              <a:t>Over the medium term, the spending focus under this programme will be on providing health care services to inmates in order to prevent and improve treatment for COVID-19, HIV and AIDS, tuberculosis and sexually transmitted infections, as well as to promote personal hygiene services.</a:t>
            </a: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94</a:t>
            </a:fld>
            <a:endParaRPr lang="en-GB" sz="1500" b="1" dirty="0">
              <a:solidFill>
                <a:prstClr val="black">
                  <a:tint val="75000"/>
                </a:prstClr>
              </a:solidFill>
            </a:endParaRPr>
          </a:p>
        </p:txBody>
      </p:sp>
    </p:spTree>
    <p:extLst>
      <p:ext uri="{BB962C8B-B14F-4D97-AF65-F5344CB8AC3E}">
        <p14:creationId xmlns:p14="http://schemas.microsoft.com/office/powerpoint/2010/main" val="1176612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106537" y="233775"/>
            <a:ext cx="11407517"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300" b="1" dirty="0">
                <a:solidFill>
                  <a:prstClr val="black"/>
                </a:solidFill>
              </a:rPr>
              <a:t>2020 ENE ALLOCATION PROGRAMME 5: SOCIAL REINTEGRATION</a:t>
            </a:r>
          </a:p>
        </p:txBody>
      </p:sp>
      <p:graphicFrame>
        <p:nvGraphicFramePr>
          <p:cNvPr id="2" name="Object 1"/>
          <p:cNvGraphicFramePr>
            <a:graphicFrameLocks noChangeAspect="1"/>
          </p:cNvGraphicFramePr>
          <p:nvPr/>
        </p:nvGraphicFramePr>
        <p:xfrm>
          <a:off x="538585" y="985365"/>
          <a:ext cx="8761593" cy="5222118"/>
        </p:xfrm>
        <a:graphic>
          <a:graphicData uri="http://schemas.openxmlformats.org/presentationml/2006/ole">
            <mc:AlternateContent xmlns:mc="http://schemas.openxmlformats.org/markup-compatibility/2006">
              <mc:Choice xmlns:v="urn:schemas-microsoft-com:vml" Requires="v">
                <p:oleObj spid="_x0000_s7169" name="Worksheet" r:id="rId3" imgW="8200966" imgH="4152870" progId="Excel.Sheet.12">
                  <p:embed/>
                </p:oleObj>
              </mc:Choice>
              <mc:Fallback>
                <p:oleObj name="Worksheet" r:id="rId3" imgW="8200966" imgH="4152870" progId="Excel.Sheet.12">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585" y="985365"/>
                        <a:ext cx="8761593" cy="5222118"/>
                      </a:xfrm>
                      <a:prstGeom prst="rect">
                        <a:avLst/>
                      </a:prstGeom>
                      <a:noFill/>
                      <a:ln>
                        <a:noFill/>
                      </a:ln>
                    </p:spPr>
                  </p:pic>
                </p:oleObj>
              </mc:Fallback>
            </mc:AlternateContent>
          </a:graphicData>
        </a:graphic>
      </p:graphicFrame>
      <p:sp>
        <p:nvSpPr>
          <p:cNvPr id="8"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95</a:t>
            </a:fld>
            <a:endParaRPr lang="en-GB" sz="1500" b="1" dirty="0">
              <a:solidFill>
                <a:prstClr val="black">
                  <a:tint val="75000"/>
                </a:prstClr>
              </a:solidFill>
            </a:endParaRPr>
          </a:p>
        </p:txBody>
      </p:sp>
    </p:spTree>
    <p:extLst>
      <p:ext uri="{BB962C8B-B14F-4D97-AF65-F5344CB8AC3E}">
        <p14:creationId xmlns:p14="http://schemas.microsoft.com/office/powerpoint/2010/main" val="27797343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1862" y="204736"/>
            <a:ext cx="11590339"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2600" b="1" dirty="0">
                <a:solidFill>
                  <a:prstClr val="black"/>
                </a:solidFill>
              </a:rPr>
              <a:t>COMMENTS ON 2020 ALLOCATION FOR PROGRAMME 5: SOCIAL REINTEGRATION</a:t>
            </a:r>
          </a:p>
        </p:txBody>
      </p:sp>
      <p:sp>
        <p:nvSpPr>
          <p:cNvPr id="8" name="Rectangle 3"/>
          <p:cNvSpPr txBox="1">
            <a:spLocks noChangeArrowheads="1"/>
          </p:cNvSpPr>
          <p:nvPr/>
        </p:nvSpPr>
        <p:spPr bwMode="auto">
          <a:xfrm>
            <a:off x="280665" y="1157548"/>
            <a:ext cx="11017224" cy="5292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rgbClr val="008000"/>
                </a:solidFill>
                <a:latin typeface="+mn-lt"/>
                <a:ea typeface="+mn-ea"/>
                <a:cs typeface="+mn-cs"/>
              </a:defRPr>
            </a:lvl1pPr>
            <a:lvl2pPr marL="742950" indent="-285750" algn="l" rtl="0" eaLnBrk="0" fontAlgn="base" hangingPunct="0">
              <a:spcBef>
                <a:spcPct val="20000"/>
              </a:spcBef>
              <a:spcAft>
                <a:spcPct val="0"/>
              </a:spcAft>
              <a:buChar char="–"/>
              <a:defRPr sz="2400">
                <a:solidFill>
                  <a:srgbClr val="008000"/>
                </a:solidFill>
                <a:latin typeface="+mn-lt"/>
                <a:ea typeface="+mn-ea"/>
              </a:defRPr>
            </a:lvl2pPr>
            <a:lvl3pPr marL="1143000" indent="-228600" algn="l" rtl="0" eaLnBrk="0" fontAlgn="base" hangingPunct="0">
              <a:spcBef>
                <a:spcPct val="20000"/>
              </a:spcBef>
              <a:spcAft>
                <a:spcPct val="0"/>
              </a:spcAft>
              <a:buChar char="•"/>
              <a:defRPr sz="2400">
                <a:solidFill>
                  <a:srgbClr val="008000"/>
                </a:solidFill>
                <a:latin typeface="+mn-lt"/>
                <a:ea typeface="+mn-ea"/>
              </a:defRPr>
            </a:lvl3pPr>
            <a:lvl4pPr marL="1600200" indent="-228600" algn="l" rtl="0" eaLnBrk="0" fontAlgn="base" hangingPunct="0">
              <a:spcBef>
                <a:spcPct val="20000"/>
              </a:spcBef>
              <a:spcAft>
                <a:spcPct val="0"/>
              </a:spcAft>
              <a:buChar char="–"/>
              <a:defRPr sz="2000">
                <a:solidFill>
                  <a:srgbClr val="008000"/>
                </a:solidFill>
                <a:latin typeface="+mn-lt"/>
                <a:ea typeface="+mn-ea"/>
              </a:defRPr>
            </a:lvl4pPr>
            <a:lvl5pPr marL="2057400" indent="-228600" algn="l" rtl="0" eaLnBrk="0" fontAlgn="base" hangingPunct="0">
              <a:spcBef>
                <a:spcPct val="20000"/>
              </a:spcBef>
              <a:spcAft>
                <a:spcPct val="0"/>
              </a:spcAft>
              <a:buChar char="»"/>
              <a:defRPr sz="2000">
                <a:solidFill>
                  <a:srgbClr val="008000"/>
                </a:solidFill>
                <a:latin typeface="+mn-lt"/>
                <a:ea typeface="+mn-ea"/>
              </a:defRPr>
            </a:lvl5pPr>
            <a:lvl6pPr marL="2514600" indent="-228600" algn="l" rtl="0" fontAlgn="base">
              <a:spcBef>
                <a:spcPct val="20000"/>
              </a:spcBef>
              <a:spcAft>
                <a:spcPct val="0"/>
              </a:spcAft>
              <a:buChar char="»"/>
              <a:defRPr sz="2000">
                <a:solidFill>
                  <a:srgbClr val="008000"/>
                </a:solidFill>
                <a:latin typeface="+mn-lt"/>
                <a:ea typeface="+mn-ea"/>
              </a:defRPr>
            </a:lvl6pPr>
            <a:lvl7pPr marL="2971800" indent="-228600" algn="l" rtl="0" fontAlgn="base">
              <a:spcBef>
                <a:spcPct val="20000"/>
              </a:spcBef>
              <a:spcAft>
                <a:spcPct val="0"/>
              </a:spcAft>
              <a:buChar char="»"/>
              <a:defRPr sz="2000">
                <a:solidFill>
                  <a:srgbClr val="008000"/>
                </a:solidFill>
                <a:latin typeface="+mn-lt"/>
                <a:ea typeface="+mn-ea"/>
              </a:defRPr>
            </a:lvl7pPr>
            <a:lvl8pPr marL="3429000" indent="-228600" algn="l" rtl="0" fontAlgn="base">
              <a:spcBef>
                <a:spcPct val="20000"/>
              </a:spcBef>
              <a:spcAft>
                <a:spcPct val="0"/>
              </a:spcAft>
              <a:buChar char="»"/>
              <a:defRPr sz="2000">
                <a:solidFill>
                  <a:srgbClr val="008000"/>
                </a:solidFill>
                <a:latin typeface="+mn-lt"/>
                <a:ea typeface="+mn-ea"/>
              </a:defRPr>
            </a:lvl8pPr>
            <a:lvl9pPr marL="3886200" indent="-228600" algn="l" rtl="0" fontAlgn="base">
              <a:spcBef>
                <a:spcPct val="20000"/>
              </a:spcBef>
              <a:spcAft>
                <a:spcPct val="0"/>
              </a:spcAft>
              <a:buChar char="»"/>
              <a:defRPr sz="2000">
                <a:solidFill>
                  <a:srgbClr val="008000"/>
                </a:solidFill>
                <a:latin typeface="+mn-lt"/>
                <a:ea typeface="+mn-ea"/>
              </a:defRPr>
            </a:lvl9pPr>
          </a:lstStyle>
          <a:p>
            <a:pPr algn="just" defTabSz="1178470">
              <a:spcBef>
                <a:spcPts val="600"/>
              </a:spcBef>
              <a:spcAft>
                <a:spcPts val="600"/>
              </a:spcAft>
              <a:buClrTx/>
              <a:buFont typeface="Arial" panose="020B0604020202020204" pitchFamily="34" charset="0"/>
              <a:buChar char="•"/>
              <a:tabLst>
                <a:tab pos="268288" algn="l"/>
              </a:tabLst>
              <a:defRPr/>
            </a:pPr>
            <a:r>
              <a:rPr lang="en-ZA" sz="1900" dirty="0">
                <a:solidFill>
                  <a:srgbClr val="000000"/>
                </a:solidFill>
                <a:ea typeface="ヒラギノ角ゴ Pro W3"/>
                <a:cs typeface="Arial"/>
              </a:rPr>
              <a:t>This programme provides for services focused on offenders’ preparation for release, the effective supervision of offenders placed under the system of community corrections and the facilitation of their social reintegration back into communities</a:t>
            </a:r>
          </a:p>
          <a:p>
            <a:pPr algn="just" defTabSz="1178470">
              <a:spcBef>
                <a:spcPts val="600"/>
              </a:spcBef>
              <a:spcAft>
                <a:spcPts val="600"/>
              </a:spcAft>
              <a:buClrTx/>
              <a:buFont typeface="Arial" panose="020B0604020202020204" pitchFamily="34" charset="0"/>
              <a:buChar char="•"/>
              <a:tabLst>
                <a:tab pos="268288" algn="l"/>
              </a:tabLst>
              <a:defRPr/>
            </a:pPr>
            <a:r>
              <a:rPr lang="en-ZA" sz="1900" dirty="0">
                <a:solidFill>
                  <a:srgbClr val="000000"/>
                </a:solidFill>
                <a:ea typeface="ヒラギノ角ゴ Pro W3"/>
                <a:cs typeface="Arial"/>
              </a:rPr>
              <a:t>Average growth rate of this programme from the 2019/20 adjusted appropriation to 2022/23 is 5,8% whereas average spending as a % of the total budget decreased from 4.1% in the previous ENE to 4.0% </a:t>
            </a:r>
          </a:p>
          <a:p>
            <a:pPr algn="just" defTabSz="1178470">
              <a:spcBef>
                <a:spcPts val="600"/>
              </a:spcBef>
              <a:spcAft>
                <a:spcPts val="600"/>
              </a:spcAft>
              <a:buClrTx/>
              <a:buFont typeface="Arial" panose="020B0604020202020204" pitchFamily="34" charset="0"/>
              <a:buChar char="•"/>
              <a:tabLst>
                <a:tab pos="268288" algn="l"/>
              </a:tabLst>
              <a:defRPr/>
            </a:pPr>
            <a:r>
              <a:rPr lang="en-ZA" sz="1900" dirty="0">
                <a:solidFill>
                  <a:srgbClr val="000000"/>
                </a:solidFill>
                <a:ea typeface="ヒラギノ角ゴ Pro W3"/>
                <a:cs typeface="Arial"/>
              </a:rPr>
              <a:t>The Programme made provision for a funded PERSAL head count of 1 955 posts in 2020/21 financial year</a:t>
            </a:r>
          </a:p>
          <a:p>
            <a:pPr algn="just" defTabSz="1178470">
              <a:spcBef>
                <a:spcPts val="600"/>
              </a:spcBef>
              <a:spcAft>
                <a:spcPts val="600"/>
              </a:spcAft>
              <a:buClrTx/>
              <a:buFont typeface="Arial" panose="020B0604020202020204" pitchFamily="34" charset="0"/>
              <a:buChar char="•"/>
              <a:tabLst>
                <a:tab pos="268288" algn="l"/>
              </a:tabLst>
              <a:defRPr/>
            </a:pPr>
            <a:r>
              <a:rPr lang="en-ZA" sz="1900" dirty="0">
                <a:solidFill>
                  <a:srgbClr val="000000"/>
                </a:solidFill>
                <a:ea typeface="ヒラギノ角ゴ Pro W3"/>
                <a:cs typeface="Arial"/>
              </a:rPr>
              <a:t>Programme Social Reintegration has been allocated R3.4 billion over the medium term. The bulk of this programme’s spending goes towards Compensation of Employees and related Goods and Services items, due to the labour intensive nature of the largest sub-programme, Supervision</a:t>
            </a:r>
          </a:p>
          <a:p>
            <a:pPr algn="just" defTabSz="1178470">
              <a:spcBef>
                <a:spcPts val="600"/>
              </a:spcBef>
              <a:spcAft>
                <a:spcPts val="600"/>
              </a:spcAft>
              <a:buClrTx/>
              <a:buFont typeface="Arial" panose="020B0604020202020204" pitchFamily="34" charset="0"/>
              <a:buChar char="•"/>
              <a:tabLst>
                <a:tab pos="268288" algn="l"/>
              </a:tabLst>
              <a:defRPr/>
            </a:pPr>
            <a:r>
              <a:rPr lang="en-ZA" sz="1900" dirty="0">
                <a:solidFill>
                  <a:srgbClr val="000000"/>
                </a:solidFill>
                <a:ea typeface="ヒラギノ角ゴ Pro W3"/>
                <a:cs typeface="Arial"/>
              </a:rPr>
              <a:t>Over the medium term, the department plans to maintain the effectiveness of community corrections by ensuring that the percentage of parolees and probationers without violations remains at 97%. The effective reintegration of offenders into society  will take place through the increased victim and offender participation in restorative justice programmes as well as increased parolees and probationers reintegrated through halfway houses</a:t>
            </a:r>
            <a:endParaRPr lang="en-US" sz="1900" dirty="0">
              <a:solidFill>
                <a:srgbClr val="000000"/>
              </a:solidFill>
              <a:ea typeface="ヒラギノ角ゴ Pro W3"/>
              <a:cs typeface="Arial"/>
            </a:endParaRPr>
          </a:p>
          <a:p>
            <a:pPr algn="just" defTabSz="1178470" eaLnBrk="1" hangingPunct="1">
              <a:spcBef>
                <a:spcPts val="600"/>
              </a:spcBef>
              <a:spcAft>
                <a:spcPts val="600"/>
              </a:spcAft>
              <a:buClrTx/>
              <a:buFont typeface="Arial" panose="020B0604020202020204" pitchFamily="34" charset="0"/>
              <a:buChar char="•"/>
              <a:defRPr/>
            </a:pPr>
            <a:endParaRPr lang="en-US" sz="2000" dirty="0">
              <a:solidFill>
                <a:srgbClr val="000000"/>
              </a:solidFill>
              <a:ea typeface="ヒラギノ角ゴ Pro W3"/>
              <a:cs typeface="Arial"/>
            </a:endParaRPr>
          </a:p>
        </p:txBody>
      </p:sp>
      <p:sp>
        <p:nvSpPr>
          <p:cNvPr id="12"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96</a:t>
            </a:fld>
            <a:endParaRPr lang="en-GB" sz="1500" b="1" dirty="0">
              <a:solidFill>
                <a:prstClr val="black">
                  <a:tint val="75000"/>
                </a:prstClr>
              </a:solidFill>
            </a:endParaRPr>
          </a:p>
        </p:txBody>
      </p:sp>
    </p:spTree>
    <p:extLst>
      <p:ext uri="{BB962C8B-B14F-4D97-AF65-F5344CB8AC3E}">
        <p14:creationId xmlns:p14="http://schemas.microsoft.com/office/powerpoint/2010/main" val="24468713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394569" y="245536"/>
            <a:ext cx="10576183"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ADJUSTED DEPARTMENTAL REVENUE</a:t>
            </a:r>
          </a:p>
        </p:txBody>
      </p:sp>
      <p:graphicFrame>
        <p:nvGraphicFramePr>
          <p:cNvPr id="2" name="Object 1"/>
          <p:cNvGraphicFramePr>
            <a:graphicFrameLocks noChangeAspect="1"/>
          </p:cNvGraphicFramePr>
          <p:nvPr/>
        </p:nvGraphicFramePr>
        <p:xfrm>
          <a:off x="395288" y="975361"/>
          <a:ext cx="9967912" cy="5326379"/>
        </p:xfrm>
        <a:graphic>
          <a:graphicData uri="http://schemas.openxmlformats.org/presentationml/2006/ole">
            <mc:AlternateContent xmlns:mc="http://schemas.openxmlformats.org/markup-compatibility/2006">
              <mc:Choice xmlns:v="urn:schemas-microsoft-com:vml" Requires="v">
                <p:oleObj spid="_x0000_s8193" name="Worksheet" r:id="rId3" imgW="7400832" imgH="3819420" progId="Excel.Sheet.12">
                  <p:embed/>
                </p:oleObj>
              </mc:Choice>
              <mc:Fallback>
                <p:oleObj name="Worksheet" r:id="rId3" imgW="7400832" imgH="3819420" progId="Excel.Sheet.12">
                  <p:embed/>
                  <p:pic>
                    <p:nvPicPr>
                      <p:cNvPr id="2" name="Object 1"/>
                      <p:cNvPicPr>
                        <a:picLocks noChangeAspect="1" noChangeArrowheads="1"/>
                      </p:cNvPicPr>
                      <p:nvPr/>
                    </p:nvPicPr>
                    <p:blipFill>
                      <a:blip r:embed="rId4"/>
                      <a:srcRect/>
                      <a:stretch>
                        <a:fillRect/>
                      </a:stretch>
                    </p:blipFill>
                    <p:spPr bwMode="auto">
                      <a:xfrm>
                        <a:off x="395288" y="975361"/>
                        <a:ext cx="9967912" cy="5326379"/>
                      </a:xfrm>
                      <a:prstGeom prst="rect">
                        <a:avLst/>
                      </a:prstGeom>
                      <a:noFill/>
                      <a:ln>
                        <a:noFill/>
                      </a:ln>
                    </p:spPr>
                  </p:pic>
                </p:oleObj>
              </mc:Fallback>
            </mc:AlternateContent>
          </a:graphicData>
        </a:graphic>
      </p:graphicFrame>
      <p:sp>
        <p:nvSpPr>
          <p:cNvPr id="13"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97</a:t>
            </a:fld>
            <a:endParaRPr lang="en-GB" sz="1500" b="1" dirty="0">
              <a:solidFill>
                <a:prstClr val="black">
                  <a:tint val="75000"/>
                </a:prstClr>
              </a:solidFill>
            </a:endParaRPr>
          </a:p>
        </p:txBody>
      </p:sp>
    </p:spTree>
    <p:extLst>
      <p:ext uri="{BB962C8B-B14F-4D97-AF65-F5344CB8AC3E}">
        <p14:creationId xmlns:p14="http://schemas.microsoft.com/office/powerpoint/2010/main" val="8479277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394569" y="245536"/>
            <a:ext cx="10576183"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ADJUSTED DEPARTMENTAL REVENUE (cont…) </a:t>
            </a:r>
          </a:p>
        </p:txBody>
      </p:sp>
      <p:graphicFrame>
        <p:nvGraphicFramePr>
          <p:cNvPr id="2" name="Object 1"/>
          <p:cNvGraphicFramePr>
            <a:graphicFrameLocks noChangeAspect="1"/>
          </p:cNvGraphicFramePr>
          <p:nvPr/>
        </p:nvGraphicFramePr>
        <p:xfrm>
          <a:off x="394569" y="1011238"/>
          <a:ext cx="10785621" cy="5224130"/>
        </p:xfrm>
        <a:graphic>
          <a:graphicData uri="http://schemas.openxmlformats.org/presentationml/2006/ole">
            <mc:AlternateContent xmlns:mc="http://schemas.openxmlformats.org/markup-compatibility/2006">
              <mc:Choice xmlns:v="urn:schemas-microsoft-com:vml" Requires="v">
                <p:oleObj spid="_x0000_s9217" name="Worksheet" r:id="rId3" imgW="7400832" imgH="2905200" progId="Excel.Sheet.12">
                  <p:embed/>
                </p:oleObj>
              </mc:Choice>
              <mc:Fallback>
                <p:oleObj name="Worksheet" r:id="rId3" imgW="7400832" imgH="2905200" progId="Excel.Sheet.12">
                  <p:embed/>
                  <p:pic>
                    <p:nvPicPr>
                      <p:cNvPr id="2" name="Object 1"/>
                      <p:cNvPicPr>
                        <a:picLocks noChangeAspect="1" noChangeArrowheads="1"/>
                      </p:cNvPicPr>
                      <p:nvPr/>
                    </p:nvPicPr>
                    <p:blipFill>
                      <a:blip r:embed="rId4"/>
                      <a:srcRect/>
                      <a:stretch>
                        <a:fillRect/>
                      </a:stretch>
                    </p:blipFill>
                    <p:spPr bwMode="auto">
                      <a:xfrm>
                        <a:off x="394569" y="1011238"/>
                        <a:ext cx="10785621" cy="5224130"/>
                      </a:xfrm>
                      <a:prstGeom prst="rect">
                        <a:avLst/>
                      </a:prstGeom>
                      <a:noFill/>
                      <a:ln>
                        <a:noFill/>
                      </a:ln>
                    </p:spPr>
                  </p:pic>
                </p:oleObj>
              </mc:Fallback>
            </mc:AlternateContent>
          </a:graphicData>
        </a:graphic>
      </p:graphicFrame>
      <p:sp>
        <p:nvSpPr>
          <p:cNvPr id="13"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98</a:t>
            </a:fld>
            <a:endParaRPr lang="en-GB" sz="1500" b="1" dirty="0">
              <a:solidFill>
                <a:prstClr val="black">
                  <a:tint val="75000"/>
                </a:prstClr>
              </a:solidFill>
            </a:endParaRPr>
          </a:p>
        </p:txBody>
      </p:sp>
    </p:spTree>
    <p:extLst>
      <p:ext uri="{BB962C8B-B14F-4D97-AF65-F5344CB8AC3E}">
        <p14:creationId xmlns:p14="http://schemas.microsoft.com/office/powerpoint/2010/main" val="13828492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8E9FCB-CBE2-4D65-8005-6A519F1A1D8B}"/>
              </a:ext>
            </a:extLst>
          </p:cNvPr>
          <p:cNvSpPr/>
          <p:nvPr/>
        </p:nvSpPr>
        <p:spPr>
          <a:xfrm rot="16200000">
            <a:off x="5543170" y="812418"/>
            <a:ext cx="504000" cy="11590340"/>
          </a:xfrm>
          <a:prstGeom prst="rect">
            <a:avLst/>
          </a:prstGeom>
          <a:gradFill>
            <a:gsLst>
              <a:gs pos="0">
                <a:schemeClr val="accent2">
                  <a:lumMod val="60000"/>
                  <a:lumOff val="40000"/>
                </a:schemeClr>
              </a:gs>
              <a:gs pos="100000">
                <a:schemeClr val="accent2">
                  <a:lumMod val="75000"/>
                </a:schemeClr>
              </a:gs>
            </a:gsLst>
            <a:lin ang="0" scaled="1"/>
          </a:gradFill>
          <a:ln w="12700" cap="flat" cmpd="sng" algn="ctr">
            <a:noFill/>
            <a:prstDash val="solid"/>
            <a:miter lim="800000"/>
          </a:ln>
          <a:effectLst/>
        </p:spPr>
        <p:txBody>
          <a:bodyPr vert="vert" rtlCol="0" anchor="ctr"/>
          <a:lstStyle/>
          <a:p>
            <a:pPr algn="ctr">
              <a:buClrTx/>
              <a:buFontTx/>
              <a:buNone/>
              <a:defRPr/>
            </a:pPr>
            <a:r>
              <a:rPr lang="en-US" sz="1800" dirty="0">
                <a:solidFill>
                  <a:prstClr val="white"/>
                </a:solidFill>
                <a:latin typeface="Calibri" panose="020F0502020204030204"/>
              </a:rPr>
              <a:t>Department of Correctional Services </a:t>
            </a:r>
            <a:r>
              <a:rPr lang="en-US" sz="1800" dirty="0">
                <a:solidFill>
                  <a:prstClr val="white"/>
                </a:solidFill>
                <a:latin typeface="Times New Roman"/>
                <a:cs typeface="Times New Roman"/>
              </a:rPr>
              <a:t>▐ </a:t>
            </a:r>
            <a:r>
              <a:rPr lang="en-US" sz="1800" dirty="0">
                <a:solidFill>
                  <a:prstClr val="white"/>
                </a:solidFill>
                <a:latin typeface="Calibri" panose="020F0502020204030204"/>
              </a:rPr>
              <a:t>2020-21 Revised Annual Performance Plan</a:t>
            </a:r>
          </a:p>
        </p:txBody>
      </p:sp>
      <p:sp>
        <p:nvSpPr>
          <p:cNvPr id="9" name="Rectangle 8">
            <a:extLst>
              <a:ext uri="{FF2B5EF4-FFF2-40B4-BE49-F238E27FC236}">
                <a16:creationId xmlns:a16="http://schemas.microsoft.com/office/drawing/2014/main" id="{E04A266A-FC16-4976-882E-71B166A55B4C}"/>
              </a:ext>
            </a:extLst>
          </p:cNvPr>
          <p:cNvSpPr/>
          <p:nvPr/>
        </p:nvSpPr>
        <p:spPr>
          <a:xfrm rot="16200000">
            <a:off x="5328629" y="-5346654"/>
            <a:ext cx="921297" cy="11590339"/>
          </a:xfrm>
          <a:prstGeom prst="rect">
            <a:avLst/>
          </a:prstGeom>
          <a:gradFill>
            <a:gsLst>
              <a:gs pos="0">
                <a:schemeClr val="accent2">
                  <a:lumMod val="20000"/>
                  <a:lumOff val="80000"/>
                </a:schemeClr>
              </a:gs>
              <a:gs pos="12000">
                <a:schemeClr val="accent2">
                  <a:lumMod val="40000"/>
                  <a:lumOff val="60000"/>
                </a:schemeClr>
              </a:gs>
              <a:gs pos="30000">
                <a:schemeClr val="accent2">
                  <a:lumMod val="60000"/>
                  <a:lumOff val="40000"/>
                </a:schemeClr>
              </a:gs>
              <a:gs pos="45000">
                <a:schemeClr val="accent2">
                  <a:lumMod val="40000"/>
                  <a:lumOff val="60000"/>
                </a:schemeClr>
              </a:gs>
              <a:gs pos="77000">
                <a:schemeClr val="accent2">
                  <a:lumMod val="60000"/>
                  <a:lumOff val="40000"/>
                </a:schemeClr>
              </a:gs>
              <a:gs pos="100000">
                <a:schemeClr val="accent2">
                  <a:lumMod val="20000"/>
                  <a:lumOff val="80000"/>
                </a:schemeClr>
              </a:gs>
            </a:gsLst>
            <a:lin ang="0" scaled="0"/>
          </a:gradFill>
          <a:ln w="57150" cap="flat" cmpd="sng" algn="ctr">
            <a:noFill/>
            <a:prstDash val="solid"/>
            <a:miter lim="800000"/>
          </a:ln>
          <a:effectLst>
            <a:innerShdw blurRad="63500" dist="50800" dir="18900000">
              <a:prstClr val="black">
                <a:alpha val="25000"/>
              </a:prstClr>
            </a:innerShdw>
          </a:effectLst>
        </p:spPr>
        <p:txBody>
          <a:bodyPr vert="vert" rtlCol="0" anchor="ctr"/>
          <a:lstStyle/>
          <a:p>
            <a:pPr algn="ctr">
              <a:buClrTx/>
              <a:buFontTx/>
              <a:buNone/>
              <a:defRPr/>
            </a:pPr>
            <a:endParaRPr lang="en-US" sz="1800" dirty="0">
              <a:solidFill>
                <a:prstClr val="black"/>
              </a:solidFill>
              <a:latin typeface="Calibri" panose="020F0502020204030204"/>
            </a:endParaRPr>
          </a:p>
        </p:txBody>
      </p:sp>
      <p:sp>
        <p:nvSpPr>
          <p:cNvPr id="10" name="Title 1"/>
          <p:cNvSpPr txBox="1">
            <a:spLocks/>
          </p:cNvSpPr>
          <p:nvPr/>
        </p:nvSpPr>
        <p:spPr>
          <a:xfrm>
            <a:off x="394569" y="283636"/>
            <a:ext cx="10576183" cy="536699"/>
          </a:xfrm>
          <a:prstGeom prst="rect">
            <a:avLst/>
          </a:prstGeom>
        </p:spPr>
        <p:txBody>
          <a:bodyPr vert="horz" lIns="118076" tIns="59038" rIns="118076" bIns="59038" rtlCol="0" anchor="ctr">
            <a:noAutofit/>
          </a:bodyPr>
          <a:lstStyle>
            <a:lvl1pPr algn="l" defTabSz="885530" rtl="0" eaLnBrk="1" latinLnBrk="0" hangingPunct="1">
              <a:lnSpc>
                <a:spcPct val="90000"/>
              </a:lnSpc>
              <a:spcBef>
                <a:spcPct val="0"/>
              </a:spcBef>
              <a:buNone/>
              <a:defRPr sz="4300" kern="1200">
                <a:solidFill>
                  <a:schemeClr val="tx1"/>
                </a:solidFill>
                <a:latin typeface="+mj-lt"/>
                <a:ea typeface="+mj-ea"/>
                <a:cs typeface="+mj-cs"/>
              </a:defRPr>
            </a:lvl1pPr>
          </a:lstStyle>
          <a:p>
            <a:pPr>
              <a:buClrTx/>
              <a:buFontTx/>
              <a:buNone/>
            </a:pPr>
            <a:r>
              <a:rPr lang="en-ZA" sz="3600" b="1" dirty="0">
                <a:solidFill>
                  <a:prstClr val="black"/>
                </a:solidFill>
              </a:rPr>
              <a:t>INFRASTRUCTURE</a:t>
            </a:r>
          </a:p>
        </p:txBody>
      </p:sp>
      <p:graphicFrame>
        <p:nvGraphicFramePr>
          <p:cNvPr id="2" name="Object 1"/>
          <p:cNvGraphicFramePr>
            <a:graphicFrameLocks noGrp="1" noChangeAspect="1"/>
          </p:cNvGraphicFramePr>
          <p:nvPr/>
        </p:nvGraphicFramePr>
        <p:xfrm>
          <a:off x="511175" y="1196975"/>
          <a:ext cx="10148888" cy="4854575"/>
        </p:xfrm>
        <a:graphic>
          <a:graphicData uri="http://schemas.openxmlformats.org/presentationml/2006/ole">
            <mc:AlternateContent xmlns:mc="http://schemas.openxmlformats.org/markup-compatibility/2006">
              <mc:Choice xmlns:v="urn:schemas-microsoft-com:vml" Requires="v">
                <p:oleObj spid="_x0000_s10241" name="Worksheet" r:id="rId3" imgW="7496189" imgH="2390850" progId="Excel.Sheet.12">
                  <p:embed/>
                </p:oleObj>
              </mc:Choice>
              <mc:Fallback>
                <p:oleObj name="Worksheet" r:id="rId3" imgW="7496189" imgH="2390850" progId="Excel.Sheet.12">
                  <p:embed/>
                  <p:pic>
                    <p:nvPicPr>
                      <p:cNvPr id="2" name="Object 1"/>
                      <p:cNvPicPr>
                        <a:picLocks noGrp="1" noChangeAspect="1" noChangeArrowheads="1"/>
                      </p:cNvPicPr>
                      <p:nvPr/>
                    </p:nvPicPr>
                    <p:blipFill>
                      <a:blip r:embed="rId4"/>
                      <a:srcRect/>
                      <a:stretch>
                        <a:fillRect/>
                      </a:stretch>
                    </p:blipFill>
                    <p:spPr bwMode="auto">
                      <a:xfrm>
                        <a:off x="511175" y="1196975"/>
                        <a:ext cx="10148888" cy="4854575"/>
                      </a:xfrm>
                      <a:prstGeom prst="rect">
                        <a:avLst/>
                      </a:prstGeom>
                      <a:noFill/>
                      <a:ln>
                        <a:noFill/>
                      </a:ln>
                    </p:spPr>
                  </p:pic>
                </p:oleObj>
              </mc:Fallback>
            </mc:AlternateContent>
          </a:graphicData>
        </a:graphic>
      </p:graphicFrame>
      <p:sp>
        <p:nvSpPr>
          <p:cNvPr id="8" name="Slide Number Placeholder 39"/>
          <p:cNvSpPr txBox="1">
            <a:spLocks/>
          </p:cNvSpPr>
          <p:nvPr/>
        </p:nvSpPr>
        <p:spPr>
          <a:xfrm>
            <a:off x="10778987" y="6530559"/>
            <a:ext cx="805460" cy="287405"/>
          </a:xfrm>
          <a:prstGeom prst="rect">
            <a:avLst/>
          </a:prstGeom>
        </p:spPr>
        <p:txBody>
          <a:bodyPr vert="horz" lIns="118076" tIns="59038" rIns="118076" bIns="59038" rtlCol="0" anchor="ctr"/>
          <a:lstStyle>
            <a:defPPr>
              <a:defRPr lang="en-US"/>
            </a:defPPr>
            <a:lvl1pPr marL="0" algn="r" defTabSz="1178470" rtl="0" eaLnBrk="1" latinLnBrk="0" hangingPunct="1">
              <a:defRPr sz="1200" kern="1200">
                <a:solidFill>
                  <a:schemeClr val="tx1">
                    <a:tint val="75000"/>
                  </a:schemeClr>
                </a:solidFill>
                <a:latin typeface="+mn-lt"/>
                <a:ea typeface="+mn-ea"/>
                <a:cs typeface="+mn-cs"/>
              </a:defRPr>
            </a:lvl1pPr>
            <a:lvl2pPr marL="589234" algn="l" defTabSz="1178470" rtl="0" eaLnBrk="1" latinLnBrk="0" hangingPunct="1">
              <a:defRPr sz="2300" kern="1200">
                <a:solidFill>
                  <a:schemeClr val="tx1"/>
                </a:solidFill>
                <a:latin typeface="+mn-lt"/>
                <a:ea typeface="+mn-ea"/>
                <a:cs typeface="+mn-cs"/>
              </a:defRPr>
            </a:lvl2pPr>
            <a:lvl3pPr marL="1178470" algn="l" defTabSz="1178470" rtl="0" eaLnBrk="1" latinLnBrk="0" hangingPunct="1">
              <a:defRPr sz="2300" kern="1200">
                <a:solidFill>
                  <a:schemeClr val="tx1"/>
                </a:solidFill>
                <a:latin typeface="+mn-lt"/>
                <a:ea typeface="+mn-ea"/>
                <a:cs typeface="+mn-cs"/>
              </a:defRPr>
            </a:lvl3pPr>
            <a:lvl4pPr marL="1767710" algn="l" defTabSz="1178470" rtl="0" eaLnBrk="1" latinLnBrk="0" hangingPunct="1">
              <a:defRPr sz="2300" kern="1200">
                <a:solidFill>
                  <a:schemeClr val="tx1"/>
                </a:solidFill>
                <a:latin typeface="+mn-lt"/>
                <a:ea typeface="+mn-ea"/>
                <a:cs typeface="+mn-cs"/>
              </a:defRPr>
            </a:lvl4pPr>
            <a:lvl5pPr marL="2356945" algn="l" defTabSz="1178470" rtl="0" eaLnBrk="1" latinLnBrk="0" hangingPunct="1">
              <a:defRPr sz="2300" kern="1200">
                <a:solidFill>
                  <a:schemeClr val="tx1"/>
                </a:solidFill>
                <a:latin typeface="+mn-lt"/>
                <a:ea typeface="+mn-ea"/>
                <a:cs typeface="+mn-cs"/>
              </a:defRPr>
            </a:lvl5pPr>
            <a:lvl6pPr marL="2946181" algn="l" defTabSz="1178470" rtl="0" eaLnBrk="1" latinLnBrk="0" hangingPunct="1">
              <a:defRPr sz="2300" kern="1200">
                <a:solidFill>
                  <a:schemeClr val="tx1"/>
                </a:solidFill>
                <a:latin typeface="+mn-lt"/>
                <a:ea typeface="+mn-ea"/>
                <a:cs typeface="+mn-cs"/>
              </a:defRPr>
            </a:lvl6pPr>
            <a:lvl7pPr marL="3535415" algn="l" defTabSz="1178470" rtl="0" eaLnBrk="1" latinLnBrk="0" hangingPunct="1">
              <a:defRPr sz="2300" kern="1200">
                <a:solidFill>
                  <a:schemeClr val="tx1"/>
                </a:solidFill>
                <a:latin typeface="+mn-lt"/>
                <a:ea typeface="+mn-ea"/>
                <a:cs typeface="+mn-cs"/>
              </a:defRPr>
            </a:lvl7pPr>
            <a:lvl8pPr marL="4124649" algn="l" defTabSz="1178470" rtl="0" eaLnBrk="1" latinLnBrk="0" hangingPunct="1">
              <a:defRPr sz="2300" kern="1200">
                <a:solidFill>
                  <a:schemeClr val="tx1"/>
                </a:solidFill>
                <a:latin typeface="+mn-lt"/>
                <a:ea typeface="+mn-ea"/>
                <a:cs typeface="+mn-cs"/>
              </a:defRPr>
            </a:lvl8pPr>
            <a:lvl9pPr marL="4713884" algn="l" defTabSz="1178470" rtl="0" eaLnBrk="1" latinLnBrk="0" hangingPunct="1">
              <a:defRPr sz="2300" kern="1200">
                <a:solidFill>
                  <a:schemeClr val="tx1"/>
                </a:solidFill>
                <a:latin typeface="+mn-lt"/>
                <a:ea typeface="+mn-ea"/>
                <a:cs typeface="+mn-cs"/>
              </a:defRPr>
            </a:lvl9pPr>
          </a:lstStyle>
          <a:p>
            <a:pPr>
              <a:buClrTx/>
              <a:buFontTx/>
              <a:buNone/>
            </a:pPr>
            <a:fld id="{5E48029D-87D6-48C3-BA4B-1065A63511DF}" type="slidenum">
              <a:rPr lang="en-GB" sz="1500" b="1" smtClean="0">
                <a:solidFill>
                  <a:prstClr val="black">
                    <a:tint val="75000"/>
                  </a:prstClr>
                </a:solidFill>
              </a:rPr>
              <a:pPr>
                <a:buClrTx/>
                <a:buFontTx/>
                <a:buNone/>
              </a:pPr>
              <a:t>99</a:t>
            </a:fld>
            <a:endParaRPr lang="en-GB" sz="1500" b="1" dirty="0">
              <a:solidFill>
                <a:prstClr val="black">
                  <a:tint val="75000"/>
                </a:prstClr>
              </a:solidFill>
            </a:endParaRPr>
          </a:p>
        </p:txBody>
      </p:sp>
    </p:spTree>
    <p:extLst>
      <p:ext uri="{BB962C8B-B14F-4D97-AF65-F5344CB8AC3E}">
        <p14:creationId xmlns:p14="http://schemas.microsoft.com/office/powerpoint/2010/main" val="2890296287"/>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B6F1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8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B6F1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8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408</TotalTime>
  <Words>13136</Words>
  <Application>Microsoft Office PowerPoint</Application>
  <PresentationFormat>Custom</PresentationFormat>
  <Paragraphs>2046</Paragraphs>
  <Slides>101</Slides>
  <Notes>68</Notes>
  <HiddenSlides>0</HiddenSlides>
  <MMClips>0</MMClips>
  <ScaleCrop>false</ScaleCrop>
  <HeadingPairs>
    <vt:vector size="4" baseType="variant">
      <vt:variant>
        <vt:lpstr>Theme</vt:lpstr>
      </vt:variant>
      <vt:variant>
        <vt:i4>3</vt:i4>
      </vt:variant>
      <vt:variant>
        <vt:lpstr>Slide Titles</vt:lpstr>
      </vt:variant>
      <vt:variant>
        <vt:i4>101</vt:i4>
      </vt:variant>
    </vt:vector>
  </HeadingPairs>
  <TitlesOfParts>
    <vt:vector size="104" baseType="lpstr">
      <vt:lpstr>1_Office Theme</vt:lpstr>
      <vt:lpstr>3_Office Theme</vt:lpstr>
      <vt:lpstr>2_Office Theme</vt:lpstr>
      <vt:lpstr>PowerPoint Presentation</vt:lpstr>
      <vt:lpstr>PowerPoint Presentation</vt:lpstr>
      <vt:lpstr>INTRODUCTION</vt:lpstr>
      <vt:lpstr>INTRODUCTION</vt:lpstr>
      <vt:lpstr>PowerPoint Presentation</vt:lpstr>
      <vt:lpstr>CONSTITUTIONAL MANDATE</vt:lpstr>
      <vt:lpstr>LEGISLATIVE MANDATE AND POLICY MANDATE</vt:lpstr>
      <vt:lpstr>PLANNED POLICY INITIATIVES</vt:lpstr>
      <vt:lpstr>PRIORITIES IN THE DEVELOPMENT AGENDA</vt:lpstr>
      <vt:lpstr>PRIORITIES IN THE DEVELOPMENT AGENDA</vt:lpstr>
      <vt:lpstr>PRIORITIES IN THE DEVELOPMENT AGENDA</vt:lpstr>
      <vt:lpstr>PRIORITIES IN THE DEVELOPMENT AGENDA</vt:lpstr>
      <vt:lpstr>PRIORITIES IN THE DEVELOPMENT AGENDA</vt:lpstr>
      <vt:lpstr>PRIORITIES IN THE DEVELOPMENT AGENDA</vt:lpstr>
      <vt:lpstr>PRIORITIES IN THE DEVELOPMENT AGENDA</vt:lpstr>
      <vt:lpstr>INSTITUTIONAL POLICIES AND STRATEGIES</vt:lpstr>
      <vt:lpstr>RELEVANT COURT RULINGS</vt:lpstr>
      <vt:lpstr>RELEVANT COURT RULINGS</vt:lpstr>
      <vt:lpstr>PowerPoint Presentation</vt:lpstr>
      <vt:lpstr>OUR STRATEGIC FOCUS</vt:lpstr>
      <vt:lpstr>SITUATIONAL ANALYSIS</vt:lpstr>
      <vt:lpstr>SITUATIONAL ANALYSIS</vt:lpstr>
      <vt:lpstr>SITUATIONAL ANALYSIS</vt:lpstr>
      <vt:lpstr>SITUATIONAL ANALYSIS</vt:lpstr>
      <vt:lpstr>SITUATIONAL ANALYSIS</vt:lpstr>
      <vt:lpstr>SITUATIONAL ANALYSIS</vt:lpstr>
      <vt:lpstr>SITUATIONAL ANALYSIS</vt:lpstr>
      <vt:lpstr>SITUATIONAL ANALYSIS</vt:lpstr>
      <vt:lpstr>SITUATIONAL ANALYSIS</vt:lpstr>
      <vt:lpstr>SITUATIONAL ANALYSIS</vt:lpstr>
      <vt:lpstr>SITUATIONAL ANALYSIS</vt:lpstr>
      <vt:lpstr>SITUATIONAL ANALYSIS</vt:lpstr>
      <vt:lpstr>SITUATIONAL ANALYSIS</vt:lpstr>
      <vt:lpstr>SITUATIONAL ANALYSIS</vt:lpstr>
      <vt:lpstr>SITUATIONAL ANALYSIS</vt:lpstr>
      <vt:lpstr>SITUATIONAL ANALYSIS</vt:lpstr>
      <vt:lpstr>SITUATIONAL ANALYSIS</vt:lpstr>
      <vt:lpstr>SITUATIONAL ANALYSIS</vt:lpstr>
      <vt:lpstr>SITUATIONAL ANALYSIS</vt:lpstr>
      <vt:lpstr>PowerPoint Presentation</vt:lpstr>
      <vt:lpstr>PERFORMANCE INFORMATION</vt:lpstr>
      <vt:lpstr>PERFORMANCE INFORMATION</vt:lpstr>
      <vt:lpstr>PERFORMANCE INFORMATION</vt:lpstr>
      <vt:lpstr>PERFORMANCE INFORMATION</vt:lpstr>
      <vt:lpstr>PERFORMANCE INFORMATION</vt:lpstr>
      <vt:lpstr>PowerPoint Presentation</vt:lpstr>
      <vt:lpstr>ANNEXURES TO THE REVISED STRATEGIC PLAN</vt:lpstr>
      <vt:lpstr>PowerPoint Presentation</vt:lpstr>
      <vt:lpstr>PowerPoint Presentation</vt:lpstr>
      <vt:lpstr>PROGRAMME BUDGET STRUCTURE</vt:lpstr>
      <vt:lpstr>PowerPoint Presentation</vt:lpstr>
      <vt:lpstr>PROGRAMME 1: ADMINISTRATION</vt:lpstr>
      <vt:lpstr>PROGRAMME 1: ADMINISTRATION</vt:lpstr>
      <vt:lpstr>PROGRAMME 1: ADMINISTRATION</vt:lpstr>
      <vt:lpstr>PROGRAMME 1: ADMINISTRATION</vt:lpstr>
      <vt:lpstr>PROGRAMME 1: ADMINISTRATION</vt:lpstr>
      <vt:lpstr>PROGRAMME 2: INCARCERATION</vt:lpstr>
      <vt:lpstr>PROGRAMME 2: INCARCERATION</vt:lpstr>
      <vt:lpstr>PROGRAMME 3: REHABILITATION</vt:lpstr>
      <vt:lpstr>PROGRAMME 3: REHABILITATION</vt:lpstr>
      <vt:lpstr>PROGRAMME 3: REHABILITATION</vt:lpstr>
      <vt:lpstr>PROGRAMME 4: CARE</vt:lpstr>
      <vt:lpstr>PROGRAMME 4: CARE</vt:lpstr>
      <vt:lpstr>PROGRAMME 5: SOCIAL REINTERGRATION</vt:lpstr>
      <vt:lpstr>PROGRAMME 5: SOCIAL REINTERGRATION</vt:lpstr>
      <vt:lpstr>PART D OF THE ANNUAL PERFORMANCE PLAN</vt:lpstr>
      <vt:lpstr>PART D OF THE ANNUAL PERFORMANCE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Moukangwe, Samson</dc:creator>
  <cp:lastModifiedBy>Unknown User</cp:lastModifiedBy>
  <cp:revision>58</cp:revision>
  <cp:lastPrinted>2020-06-19T12:18:24Z</cp:lastPrinted>
  <dcterms:modified xsi:type="dcterms:W3CDTF">2020-07-08T16:53:31Z</dcterms:modified>
</cp:coreProperties>
</file>