
<file path=[Content_Types].xml><?xml version="1.0" encoding="utf-8"?>
<Types xmlns="http://schemas.openxmlformats.org/package/2006/content-types">
  <Default Extension="png" ContentType="image/png"/>
  <Default Extension="svg" ContentType="image/svg+xml"/>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6" r:id="rId5"/>
    <p:sldMasterId id="2147483745" r:id="rId6"/>
    <p:sldMasterId id="2147483763" r:id="rId7"/>
  </p:sldMasterIdLst>
  <p:notesMasterIdLst>
    <p:notesMasterId r:id="rId46"/>
  </p:notesMasterIdLst>
  <p:handoutMasterIdLst>
    <p:handoutMasterId r:id="rId47"/>
  </p:handoutMasterIdLst>
  <p:sldIdLst>
    <p:sldId id="283" r:id="rId8"/>
    <p:sldId id="285" r:id="rId9"/>
    <p:sldId id="1554" r:id="rId10"/>
    <p:sldId id="1646" r:id="rId11"/>
    <p:sldId id="1613" r:id="rId12"/>
    <p:sldId id="1614" r:id="rId13"/>
    <p:sldId id="1619" r:id="rId14"/>
    <p:sldId id="1647" r:id="rId15"/>
    <p:sldId id="1620" r:id="rId16"/>
    <p:sldId id="1584" r:id="rId17"/>
    <p:sldId id="284" r:id="rId18"/>
    <p:sldId id="1648" r:id="rId19"/>
    <p:sldId id="1627" r:id="rId20"/>
    <p:sldId id="1629" r:id="rId21"/>
    <p:sldId id="1631" r:id="rId22"/>
    <p:sldId id="1632" r:id="rId23"/>
    <p:sldId id="1610" r:id="rId24"/>
    <p:sldId id="1607" r:id="rId25"/>
    <p:sldId id="1608" r:id="rId26"/>
    <p:sldId id="1645" r:id="rId27"/>
    <p:sldId id="1579" r:id="rId28"/>
    <p:sldId id="1637" r:id="rId29"/>
    <p:sldId id="1635" r:id="rId30"/>
    <p:sldId id="1639" r:id="rId31"/>
    <p:sldId id="1397" r:id="rId32"/>
    <p:sldId id="1591" r:id="rId33"/>
    <p:sldId id="1641" r:id="rId34"/>
    <p:sldId id="1568" r:id="rId35"/>
    <p:sldId id="1642" r:id="rId36"/>
    <p:sldId id="1597" r:id="rId37"/>
    <p:sldId id="1650" r:id="rId38"/>
    <p:sldId id="1649" r:id="rId39"/>
    <p:sldId id="1571" r:id="rId40"/>
    <p:sldId id="1570" r:id="rId41"/>
    <p:sldId id="1569" r:id="rId42"/>
    <p:sldId id="1572" r:id="rId43"/>
    <p:sldId id="1573" r:id="rId44"/>
    <p:sldId id="1606" r:id="rId4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a Monewe" initials="MM" lastIdx="1" clrIdx="0">
    <p:extLst>
      <p:ext uri="{19B8F6BF-5375-455C-9EA6-DF929625EA0E}">
        <p15:presenceInfo xmlns:p15="http://schemas.microsoft.com/office/powerpoint/2012/main" userId="S::MartinaM@nsfas.org.za::3f4b71b4-2653-4a46-987f-acb9df3fdc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8F7F3"/>
    <a:srgbClr val="D36E28"/>
    <a:srgbClr val="FFC000"/>
    <a:srgbClr val="A71F23"/>
    <a:srgbClr val="7C0E0E"/>
    <a:srgbClr val="EAAB21"/>
    <a:srgbClr val="F0A2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snapToGrid="0" snapToObjects="1">
      <p:cViewPr varScale="1">
        <p:scale>
          <a:sx n="32" d="100"/>
          <a:sy n="32" d="100"/>
        </p:scale>
        <p:origin x="126" y="186"/>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snapToObject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haaniyai\AppData\Local\Microsoft\Windows\INetCache\Content.Outlook\DFVWUCCP\MAIN%20case%20register%20-%20latest%20updated%20version%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Forensic Case Status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4649855594546754E-2"/>
          <c:y val="0.14867886844006109"/>
          <c:w val="0.95070028881090651"/>
          <c:h val="0.76829947642800622"/>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441-4465-BB41-FD5449097D3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441-4465-BB41-FD5449097D3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441-4465-BB41-FD5449097D39}"/>
              </c:ext>
            </c:extLst>
          </c:dPt>
          <c:dLbls>
            <c:dLbl>
              <c:idx val="0"/>
              <c:tx>
                <c:rich>
                  <a:bodyPr/>
                  <a:lstStyle/>
                  <a:p>
                    <a:r>
                      <a:rPr lang="en-US"/>
                      <a:t>33%</a:t>
                    </a:r>
                  </a:p>
                </c:rich>
              </c:tx>
              <c:dLblPos val="ct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441-4465-BB41-FD5449097D39}"/>
                </c:ext>
              </c:extLst>
            </c:dLbl>
            <c:dLbl>
              <c:idx val="1"/>
              <c:tx>
                <c:rich>
                  <a:bodyPr/>
                  <a:lstStyle/>
                  <a:p>
                    <a:fld id="{47848C0C-D0F9-41B3-8475-919EBB97C763}" type="PERCENTAGE">
                      <a:rPr lang="en-US" baseline="0"/>
                      <a:pPr/>
                      <a:t>[PERCENTAGE]</a:t>
                    </a:fld>
                    <a:endParaRPr lang="en-ZA"/>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441-4465-BB41-FD5449097D39}"/>
                </c:ext>
              </c:extLst>
            </c:dLbl>
            <c:dLbl>
              <c:idx val="2"/>
              <c:tx>
                <c:rich>
                  <a:bodyPr/>
                  <a:lstStyle/>
                  <a:p>
                    <a:fld id="{A423BAB6-F1A6-4E54-B6F1-9E9BA1445BC9}" type="PERCENTAGE">
                      <a:rPr lang="en-US" baseline="0"/>
                      <a:pPr/>
                      <a:t>[PERCENTAGE]</a:t>
                    </a:fld>
                    <a:endParaRPr lang="en-ZA"/>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441-4465-BB41-FD5449097D3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Sheet5!$G$2:$I$2</c:f>
              <c:strCache>
                <c:ptCount val="3"/>
                <c:pt idx="0">
                  <c:v>Finalised</c:v>
                </c:pt>
                <c:pt idx="1">
                  <c:v>Prioritised</c:v>
                </c:pt>
                <c:pt idx="2">
                  <c:v>Pipeline</c:v>
                </c:pt>
              </c:strCache>
            </c:strRef>
          </c:cat>
          <c:val>
            <c:numRef>
              <c:f>Sheet5!$G$3:$I$3</c:f>
              <c:numCache>
                <c:formatCode>General</c:formatCode>
                <c:ptCount val="3"/>
                <c:pt idx="0">
                  <c:v>13</c:v>
                </c:pt>
                <c:pt idx="1">
                  <c:v>21</c:v>
                </c:pt>
                <c:pt idx="2">
                  <c:v>14</c:v>
                </c:pt>
              </c:numCache>
            </c:numRef>
          </c:val>
          <c:extLst>
            <c:ext xmlns:c16="http://schemas.microsoft.com/office/drawing/2014/chart" uri="{C3380CC4-5D6E-409C-BE32-E72D297353CC}">
              <c16:uniqueId val="{00000006-A441-4465-BB41-FD5449097D3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5F25DD-E945-455F-BFAE-ADBFBF6F8AD2}" type="datetimeFigureOut">
              <a:rPr lang="en-GB" smtClean="0"/>
              <a:t>12/07/2020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C32D08-C74A-4DD5-A4E0-5AB5CC61A44B}" type="slidenum">
              <a:rPr lang="en-GB" smtClean="0"/>
              <a:t>‹#›</a:t>
            </a:fld>
            <a:endParaRPr lang="en-GB"/>
          </a:p>
        </p:txBody>
      </p:sp>
    </p:spTree>
    <p:extLst>
      <p:ext uri="{BB962C8B-B14F-4D97-AF65-F5344CB8AC3E}">
        <p14:creationId xmlns:p14="http://schemas.microsoft.com/office/powerpoint/2010/main" val="3910593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txBody>
          <a:bodyPr/>
          <a:lstStyle/>
          <a:p>
            <a:endParaRPr/>
          </a:p>
        </p:txBody>
      </p:sp>
      <p:sp>
        <p:nvSpPr>
          <p:cNvPr id="53" name="Shape 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1045389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368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7967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032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348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acebook.com/nsfas.org.za" TargetMode="External"/><Relationship Id="rId2" Type="http://schemas.openxmlformats.org/officeDocument/2006/relationships/hyperlink" Target="https://twitter.com/myNSFAS"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facebook.com/nsfas.org.za" TargetMode="External"/><Relationship Id="rId2" Type="http://schemas.openxmlformats.org/officeDocument/2006/relationships/hyperlink" Target="https://twitter.com/myNSFAS"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acebook.com/nsfas.org.za" TargetMode="External"/><Relationship Id="rId2" Type="http://schemas.openxmlformats.org/officeDocument/2006/relationships/hyperlink" Target="https://twitter.com/myNSFAS"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www.facebook.com/nsfas.org.za" TargetMode="External"/><Relationship Id="rId2" Type="http://schemas.openxmlformats.org/officeDocument/2006/relationships/hyperlink" Target="https://twitter.com/myNSFAS" TargetMode="External"/><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www.facebook.com/nsfas.org.za" TargetMode="External"/><Relationship Id="rId2" Type="http://schemas.openxmlformats.org/officeDocument/2006/relationships/hyperlink" Target="https://twitter.com/myNSFAS" TargetMode="Externa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www.facebook.com/nsfas.org.za" TargetMode="External"/><Relationship Id="rId2" Type="http://schemas.openxmlformats.org/officeDocument/2006/relationships/hyperlink" Target="https://twitter.com/myNSFAS" TargetMode="External"/><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www.facebook.com/nsfas.org.za" TargetMode="External"/><Relationship Id="rId2" Type="http://schemas.openxmlformats.org/officeDocument/2006/relationships/hyperlink" Target="https://twitter.com/myNSFAS" TargetMode="External"/><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www.facebook.com/nsfas.org.za" TargetMode="External"/><Relationship Id="rId2" Type="http://schemas.openxmlformats.org/officeDocument/2006/relationships/hyperlink" Target="https://twitter.com/myNSFAS" TargetMode="Externa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s://www.facebook.com/nsfas.org.za" TargetMode="External"/><Relationship Id="rId2" Type="http://schemas.openxmlformats.org/officeDocument/2006/relationships/hyperlink" Target="https://twitter.com/myNSFAS" TargetMode="External"/><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4358" y="0"/>
            <a:ext cx="27489754" cy="13716000"/>
          </a:xfrm>
          <a:prstGeom prst="rect">
            <a:avLst/>
          </a:prstGeom>
        </p:spPr>
      </p:pic>
      <p:sp>
        <p:nvSpPr>
          <p:cNvPr id="2" name="Title 1"/>
          <p:cNvSpPr>
            <a:spLocks noGrp="1"/>
          </p:cNvSpPr>
          <p:nvPr>
            <p:ph type="title"/>
          </p:nvPr>
        </p:nvSpPr>
        <p:spPr>
          <a:xfrm>
            <a:off x="-196817" y="8676585"/>
            <a:ext cx="16019203" cy="1447129"/>
          </a:xfrm>
        </p:spPr>
        <p:txBody>
          <a:bodyPr/>
          <a:lstStyle>
            <a:lvl1pPr>
              <a:defRPr>
                <a:solidFill>
                  <a:schemeClr val="tx1"/>
                </a:solidFill>
              </a:defRPr>
            </a:lvl1pPr>
          </a:lstStyle>
          <a:p>
            <a:r>
              <a:rPr lang="en-US" dirty="0"/>
              <a:t>Click to edit Master 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23969" y="9068764"/>
            <a:ext cx="5793474" cy="3569311"/>
          </a:xfrm>
          <a:prstGeom prst="rect">
            <a:avLst/>
          </a:prstGeom>
        </p:spPr>
      </p:pic>
    </p:spTree>
    <p:extLst>
      <p:ext uri="{BB962C8B-B14F-4D97-AF65-F5344CB8AC3E}">
        <p14:creationId xmlns:p14="http://schemas.microsoft.com/office/powerpoint/2010/main" val="413194870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 with image">
    <p:spTree>
      <p:nvGrpSpPr>
        <p:cNvPr id="1" name=""/>
        <p:cNvGrpSpPr/>
        <p:nvPr/>
      </p:nvGrpSpPr>
      <p:grpSpPr>
        <a:xfrm>
          <a:off x="0" y="0"/>
          <a:ext cx="0" cy="0"/>
          <a:chOff x="0" y="0"/>
          <a:chExt cx="0" cy="0"/>
        </a:xfrm>
      </p:grpSpPr>
      <p:sp>
        <p:nvSpPr>
          <p:cNvPr id="2" name="Title 1"/>
          <p:cNvSpPr>
            <a:spLocks noGrp="1"/>
          </p:cNvSpPr>
          <p:nvPr>
            <p:ph type="title"/>
          </p:nvPr>
        </p:nvSpPr>
        <p:spPr>
          <a:xfrm>
            <a:off x="2121840" y="2825360"/>
            <a:ext cx="16482720" cy="1322097"/>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6" name="Shape 106"/>
          <p:cNvSpPr/>
          <p:nvPr userDrawn="1"/>
        </p:nvSpPr>
        <p:spPr>
          <a:xfrm>
            <a:off x="2143789" y="4421140"/>
            <a:ext cx="805299"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8" name="Shape 114"/>
          <p:cNvSpPr/>
          <p:nvPr userDrawn="1"/>
        </p:nvSpPr>
        <p:spPr>
          <a:xfrm>
            <a:off x="18620029" y="7182932"/>
            <a:ext cx="1128839" cy="1122373"/>
          </a:xfrm>
          <a:custGeom>
            <a:avLst/>
            <a:gdLst/>
            <a:ahLst/>
            <a:cxnLst>
              <a:cxn ang="0">
                <a:pos x="wd2" y="hd2"/>
              </a:cxn>
              <a:cxn ang="5400000">
                <a:pos x="wd2" y="hd2"/>
              </a:cxn>
              <a:cxn ang="10800000">
                <a:pos x="wd2" y="hd2"/>
              </a:cxn>
              <a:cxn ang="16200000">
                <a:pos x="wd2" y="hd2"/>
              </a:cxn>
            </a:cxnLst>
            <a:rect l="0" t="0" r="r" b="b"/>
            <a:pathLst>
              <a:path w="21600" h="21600" extrusionOk="0">
                <a:moveTo>
                  <a:pt x="11919" y="5393"/>
                </a:moveTo>
                <a:lnTo>
                  <a:pt x="9877" y="5393"/>
                </a:lnTo>
                <a:lnTo>
                  <a:pt x="9877" y="9769"/>
                </a:lnTo>
                <a:lnTo>
                  <a:pt x="5540" y="9769"/>
                </a:lnTo>
                <a:lnTo>
                  <a:pt x="5540" y="11831"/>
                </a:lnTo>
                <a:lnTo>
                  <a:pt x="9877" y="11831"/>
                </a:lnTo>
                <a:lnTo>
                  <a:pt x="9877" y="16207"/>
                </a:lnTo>
                <a:lnTo>
                  <a:pt x="11919" y="16207"/>
                </a:lnTo>
                <a:lnTo>
                  <a:pt x="11919" y="11831"/>
                </a:lnTo>
                <a:lnTo>
                  <a:pt x="16256" y="11831"/>
                </a:lnTo>
                <a:lnTo>
                  <a:pt x="16256" y="9769"/>
                </a:lnTo>
                <a:lnTo>
                  <a:pt x="11919" y="9769"/>
                </a:lnTo>
                <a:lnTo>
                  <a:pt x="11919" y="5393"/>
                </a:lnTo>
                <a:close/>
                <a:moveTo>
                  <a:pt x="10912" y="0"/>
                </a:moveTo>
                <a:cubicBezTo>
                  <a:pt x="4924" y="0"/>
                  <a:pt x="0" y="4772"/>
                  <a:pt x="0" y="10814"/>
                </a:cubicBezTo>
                <a:cubicBezTo>
                  <a:pt x="0" y="16828"/>
                  <a:pt x="4924" y="21600"/>
                  <a:pt x="10912" y="21600"/>
                </a:cubicBezTo>
                <a:cubicBezTo>
                  <a:pt x="16872" y="21600"/>
                  <a:pt x="21600" y="16828"/>
                  <a:pt x="21600" y="10814"/>
                </a:cubicBezTo>
                <a:cubicBezTo>
                  <a:pt x="21600" y="4772"/>
                  <a:pt x="16872" y="0"/>
                  <a:pt x="10912" y="0"/>
                </a:cubicBezTo>
                <a:close/>
                <a:moveTo>
                  <a:pt x="10912" y="19511"/>
                </a:moveTo>
                <a:cubicBezTo>
                  <a:pt x="6183" y="19511"/>
                  <a:pt x="2266" y="15586"/>
                  <a:pt x="2266" y="10814"/>
                </a:cubicBezTo>
                <a:cubicBezTo>
                  <a:pt x="2266" y="6014"/>
                  <a:pt x="6183" y="2089"/>
                  <a:pt x="10912" y="2089"/>
                </a:cubicBezTo>
                <a:cubicBezTo>
                  <a:pt x="15640" y="2089"/>
                  <a:pt x="19558" y="6014"/>
                  <a:pt x="19558" y="10814"/>
                </a:cubicBezTo>
                <a:cubicBezTo>
                  <a:pt x="19558" y="15586"/>
                  <a:pt x="15640" y="19511"/>
                  <a:pt x="10912" y="19511"/>
                </a:cubicBezTo>
                <a:close/>
              </a:path>
            </a:pathLst>
          </a:custGeom>
          <a:solidFill>
            <a:srgbClr val="F4F5F7"/>
          </a:solidFill>
          <a:ln w="3175">
            <a:miter lim="400000"/>
          </a:ln>
        </p:spPr>
        <p:txBody>
          <a:bodyPr lIns="45719" rIns="45719" anchor="ctr"/>
          <a:lstStyle/>
          <a:p>
            <a:pPr algn="l" defTabSz="914400">
              <a:defRPr sz="1800">
                <a:solidFill>
                  <a:srgbClr val="000000"/>
                </a:solidFill>
                <a:latin typeface="Roboto Regular"/>
                <a:ea typeface="Roboto Regular"/>
                <a:cs typeface="Roboto Regular"/>
                <a:sym typeface="Roboto Regular"/>
              </a:defRPr>
            </a:pPr>
            <a:endParaRPr/>
          </a:p>
        </p:txBody>
      </p:sp>
      <p:sp>
        <p:nvSpPr>
          <p:cNvPr id="12" name="Picture Placeholder 2"/>
          <p:cNvSpPr>
            <a:spLocks noGrp="1"/>
          </p:cNvSpPr>
          <p:nvPr>
            <p:ph type="pic" sz="quarter" idx="11"/>
          </p:nvPr>
        </p:nvSpPr>
        <p:spPr>
          <a:xfrm>
            <a:off x="2109140" y="4829175"/>
            <a:ext cx="22274860" cy="5660077"/>
          </a:xfrm>
        </p:spPr>
        <p:txBody>
          <a:bodyPr/>
          <a:lstStyle/>
          <a:p>
            <a:endParaRPr lang="en-US"/>
          </a:p>
        </p:txBody>
      </p:sp>
      <p:sp>
        <p:nvSpPr>
          <p:cNvPr id="13" name="Shape 31"/>
          <p:cNvSpPr>
            <a:spLocks noGrp="1"/>
          </p:cNvSpPr>
          <p:nvPr>
            <p:ph type="body" idx="1"/>
          </p:nvPr>
        </p:nvSpPr>
        <p:spPr>
          <a:xfrm>
            <a:off x="2109139" y="10760565"/>
            <a:ext cx="14937890" cy="2155336"/>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6" name="Shape 31"/>
          <p:cNvSpPr>
            <a:spLocks noGrp="1"/>
          </p:cNvSpPr>
          <p:nvPr>
            <p:ph type="body" idx="12" hasCustomPrompt="1"/>
          </p:nvPr>
        </p:nvSpPr>
        <p:spPr>
          <a:xfrm>
            <a:off x="2109139" y="2333950"/>
            <a:ext cx="6865180" cy="491410"/>
          </a:xfrm>
          <a:prstGeom prst="rect">
            <a:avLst/>
          </a:prstGeom>
        </p:spPr>
        <p:txBody>
          <a:bodyPr>
            <a:noAutofit/>
          </a:bodyPr>
          <a:lstStyle>
            <a:lvl1pPr algn="l">
              <a:defRPr sz="1800" spc="300"/>
            </a:lvl1pPr>
            <a:lvl2pPr>
              <a:defRPr sz="1800" spc="300"/>
            </a:lvl2pPr>
            <a:lvl3pPr>
              <a:defRPr sz="1800" spc="300"/>
            </a:lvl3pPr>
            <a:lvl4pPr>
              <a:defRPr sz="1800" spc="300"/>
            </a:lvl4pPr>
            <a:lvl5pPr>
              <a:defRPr sz="1800" spc="300"/>
            </a:lvl5pPr>
          </a:lstStyle>
          <a:p>
            <a:r>
              <a:rPr lang="en-GB" dirty="0"/>
              <a:t>SECTION TITLE</a:t>
            </a:r>
          </a:p>
        </p:txBody>
      </p:sp>
    </p:spTree>
    <p:extLst>
      <p:ext uri="{BB962C8B-B14F-4D97-AF65-F5344CB8AC3E}">
        <p14:creationId xmlns:p14="http://schemas.microsoft.com/office/powerpoint/2010/main" val="305501464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ghlight boxes">
    <p:spTree>
      <p:nvGrpSpPr>
        <p:cNvPr id="1" name=""/>
        <p:cNvGrpSpPr/>
        <p:nvPr/>
      </p:nvGrpSpPr>
      <p:grpSpPr>
        <a:xfrm>
          <a:off x="0" y="0"/>
          <a:ext cx="0" cy="0"/>
          <a:chOff x="0" y="0"/>
          <a:chExt cx="0" cy="0"/>
        </a:xfrm>
      </p:grpSpPr>
      <p:sp>
        <p:nvSpPr>
          <p:cNvPr id="2" name="Title 1"/>
          <p:cNvSpPr>
            <a:spLocks noGrp="1"/>
          </p:cNvSpPr>
          <p:nvPr>
            <p:ph type="title"/>
          </p:nvPr>
        </p:nvSpPr>
        <p:spPr>
          <a:xfrm>
            <a:off x="3718865" y="1872694"/>
            <a:ext cx="16482720" cy="1088418"/>
          </a:xfrm>
        </p:spPr>
        <p:txBody>
          <a:bodyPr/>
          <a:lstStyle>
            <a:lvl1pPr algn="ctr">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5" name="Shape 279"/>
          <p:cNvSpPr>
            <a:spLocks noChangeArrowheads="1"/>
          </p:cNvSpPr>
          <p:nvPr userDrawn="1"/>
        </p:nvSpPr>
        <p:spPr bwMode="auto">
          <a:xfrm>
            <a:off x="1949450" y="3986213"/>
            <a:ext cx="4784725" cy="6959693"/>
          </a:xfrm>
          <a:prstGeom prst="roundRect">
            <a:avLst>
              <a:gd name="adj" fmla="val 1815"/>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endParaRPr lang="en-US" altLang="en-US" sz="3200" baseline="0">
              <a:solidFill>
                <a:srgbClr val="FFFFFF"/>
              </a:solidFill>
              <a:latin typeface="Helvetica Light" charset="0"/>
              <a:sym typeface="Helvetica Light" charset="0"/>
            </a:endParaRPr>
          </a:p>
        </p:txBody>
      </p:sp>
      <p:sp>
        <p:nvSpPr>
          <p:cNvPr id="8" name="Shape 285"/>
          <p:cNvSpPr>
            <a:spLocks noChangeArrowheads="1"/>
          </p:cNvSpPr>
          <p:nvPr userDrawn="1"/>
        </p:nvSpPr>
        <p:spPr bwMode="auto">
          <a:xfrm>
            <a:off x="7175500" y="3986213"/>
            <a:ext cx="4784725" cy="6959693"/>
          </a:xfrm>
          <a:prstGeom prst="roundRect">
            <a:avLst>
              <a:gd name="adj" fmla="val 1815"/>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endParaRPr lang="en-US" altLang="en-US" sz="3200" baseline="0">
              <a:solidFill>
                <a:srgbClr val="FFFFFF"/>
              </a:solidFill>
              <a:latin typeface="Helvetica Light" charset="0"/>
              <a:sym typeface="Helvetica Light" charset="0"/>
            </a:endParaRPr>
          </a:p>
        </p:txBody>
      </p:sp>
      <p:sp>
        <p:nvSpPr>
          <p:cNvPr id="9" name="Shape 291"/>
          <p:cNvSpPr>
            <a:spLocks noChangeArrowheads="1"/>
          </p:cNvSpPr>
          <p:nvPr userDrawn="1"/>
        </p:nvSpPr>
        <p:spPr bwMode="auto">
          <a:xfrm>
            <a:off x="12401550" y="3986213"/>
            <a:ext cx="4784725" cy="6959693"/>
          </a:xfrm>
          <a:prstGeom prst="roundRect">
            <a:avLst>
              <a:gd name="adj" fmla="val 1815"/>
            </a:avLst>
          </a:prstGeom>
          <a:solidFill>
            <a:schemeClr val="accent3"/>
          </a:solidFill>
          <a:ln>
            <a:noFill/>
          </a:ln>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defRPr/>
            </a:pPr>
            <a:endParaRPr lang="en-US" altLang="en-US" sz="3200" baseline="0">
              <a:solidFill>
                <a:srgbClr val="FFFFFF"/>
              </a:solidFill>
              <a:latin typeface="Helvetica Light" charset="0"/>
              <a:sym typeface="Helvetica Light" charset="0"/>
            </a:endParaRPr>
          </a:p>
        </p:txBody>
      </p:sp>
      <p:sp>
        <p:nvSpPr>
          <p:cNvPr id="10" name="Shape 297"/>
          <p:cNvSpPr>
            <a:spLocks noChangeArrowheads="1"/>
          </p:cNvSpPr>
          <p:nvPr userDrawn="1"/>
        </p:nvSpPr>
        <p:spPr bwMode="auto">
          <a:xfrm>
            <a:off x="17627600" y="3986213"/>
            <a:ext cx="4784725" cy="6959693"/>
          </a:xfrm>
          <a:prstGeom prst="roundRect">
            <a:avLst>
              <a:gd name="adj" fmla="val 1815"/>
            </a:avLst>
          </a:prstGeom>
          <a:solidFill>
            <a:schemeClr val="accent5"/>
          </a:solidFill>
          <a:ln>
            <a:noFill/>
          </a:ln>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defRPr/>
            </a:pPr>
            <a:endParaRPr lang="en-US" altLang="en-US" sz="3200" baseline="0">
              <a:solidFill>
                <a:srgbClr val="FFFFFF"/>
              </a:solidFill>
              <a:latin typeface="Helvetica Light" charset="0"/>
              <a:sym typeface="Helvetica Light" charset="0"/>
            </a:endParaRPr>
          </a:p>
        </p:txBody>
      </p:sp>
      <p:sp>
        <p:nvSpPr>
          <p:cNvPr id="23" name="Shape 31"/>
          <p:cNvSpPr>
            <a:spLocks noGrp="1"/>
          </p:cNvSpPr>
          <p:nvPr>
            <p:ph type="body" idx="1"/>
          </p:nvPr>
        </p:nvSpPr>
        <p:spPr>
          <a:xfrm>
            <a:off x="2148826" y="7502654"/>
            <a:ext cx="4168744" cy="255775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4" name="Shape 31"/>
          <p:cNvSpPr>
            <a:spLocks noGrp="1"/>
          </p:cNvSpPr>
          <p:nvPr>
            <p:ph type="body" idx="11"/>
          </p:nvPr>
        </p:nvSpPr>
        <p:spPr>
          <a:xfrm>
            <a:off x="7482697" y="7502654"/>
            <a:ext cx="4168744" cy="255775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 name="Shape 31"/>
          <p:cNvSpPr>
            <a:spLocks noGrp="1"/>
          </p:cNvSpPr>
          <p:nvPr>
            <p:ph type="body" idx="12"/>
          </p:nvPr>
        </p:nvSpPr>
        <p:spPr>
          <a:xfrm>
            <a:off x="12672234" y="7466059"/>
            <a:ext cx="4168744" cy="255775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6" name="Shape 31"/>
          <p:cNvSpPr>
            <a:spLocks noGrp="1"/>
          </p:cNvSpPr>
          <p:nvPr>
            <p:ph type="body" idx="13"/>
          </p:nvPr>
        </p:nvSpPr>
        <p:spPr>
          <a:xfrm>
            <a:off x="17935590" y="7463013"/>
            <a:ext cx="4168744" cy="255775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7" name="Shape 31"/>
          <p:cNvSpPr>
            <a:spLocks noGrp="1"/>
          </p:cNvSpPr>
          <p:nvPr>
            <p:ph type="body" idx="14" hasCustomPrompt="1"/>
          </p:nvPr>
        </p:nvSpPr>
        <p:spPr>
          <a:xfrm>
            <a:off x="8702255" y="3135076"/>
            <a:ext cx="6865180" cy="491410"/>
          </a:xfrm>
          <a:prstGeom prst="rect">
            <a:avLst/>
          </a:prstGeom>
        </p:spPr>
        <p:txBody>
          <a:bodyPr>
            <a:noAutofit/>
          </a:bodyPr>
          <a:lstStyle>
            <a:lvl1pPr algn="ctr">
              <a:defRPr sz="2400" b="1" spc="0">
                <a:solidFill>
                  <a:schemeClr val="accent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28" name="Shape 31"/>
          <p:cNvSpPr>
            <a:spLocks noGrp="1"/>
          </p:cNvSpPr>
          <p:nvPr>
            <p:ph type="body" idx="15" hasCustomPrompt="1"/>
          </p:nvPr>
        </p:nvSpPr>
        <p:spPr>
          <a:xfrm>
            <a:off x="2148825" y="5393861"/>
            <a:ext cx="4284631" cy="1292364"/>
          </a:xfrm>
          <a:prstGeom prst="rect">
            <a:avLst/>
          </a:prstGeom>
        </p:spPr>
        <p:txBody>
          <a:bodyPr>
            <a:noAutofit/>
          </a:bodyPr>
          <a:lstStyle>
            <a:lvl1pPr algn="ctr">
              <a:defRPr sz="3600" b="0" spc="0">
                <a:solidFill>
                  <a:schemeClr val="tx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29" name="Shape 31"/>
          <p:cNvSpPr>
            <a:spLocks noGrp="1"/>
          </p:cNvSpPr>
          <p:nvPr>
            <p:ph type="body" idx="16" hasCustomPrompt="1"/>
          </p:nvPr>
        </p:nvSpPr>
        <p:spPr>
          <a:xfrm>
            <a:off x="7399468" y="5393861"/>
            <a:ext cx="4284631" cy="1292364"/>
          </a:xfrm>
          <a:prstGeom prst="rect">
            <a:avLst/>
          </a:prstGeom>
        </p:spPr>
        <p:txBody>
          <a:bodyPr>
            <a:noAutofit/>
          </a:bodyPr>
          <a:lstStyle>
            <a:lvl1pPr algn="ctr">
              <a:defRPr sz="3600" b="0" spc="0">
                <a:solidFill>
                  <a:schemeClr val="tx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30" name="Shape 31"/>
          <p:cNvSpPr>
            <a:spLocks noGrp="1"/>
          </p:cNvSpPr>
          <p:nvPr>
            <p:ph type="body" idx="17" hasCustomPrompt="1"/>
          </p:nvPr>
        </p:nvSpPr>
        <p:spPr>
          <a:xfrm>
            <a:off x="12651596" y="5388408"/>
            <a:ext cx="4284631" cy="1292364"/>
          </a:xfrm>
          <a:prstGeom prst="rect">
            <a:avLst/>
          </a:prstGeom>
        </p:spPr>
        <p:txBody>
          <a:bodyPr>
            <a:noAutofit/>
          </a:bodyPr>
          <a:lstStyle>
            <a:lvl1pPr algn="ctr">
              <a:defRPr sz="3600" b="0" spc="0">
                <a:solidFill>
                  <a:schemeClr val="tx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31" name="Shape 31"/>
          <p:cNvSpPr>
            <a:spLocks noGrp="1"/>
          </p:cNvSpPr>
          <p:nvPr>
            <p:ph type="body" idx="18" hasCustomPrompt="1"/>
          </p:nvPr>
        </p:nvSpPr>
        <p:spPr>
          <a:xfrm>
            <a:off x="17877646" y="5388408"/>
            <a:ext cx="4284631" cy="1292364"/>
          </a:xfrm>
          <a:prstGeom prst="rect">
            <a:avLst/>
          </a:prstGeom>
        </p:spPr>
        <p:txBody>
          <a:bodyPr>
            <a:noAutofit/>
          </a:bodyPr>
          <a:lstStyle>
            <a:lvl1pPr algn="ctr">
              <a:defRPr sz="3600" b="0" spc="0">
                <a:solidFill>
                  <a:schemeClr val="tx1"/>
                </a:solidFill>
              </a:defRPr>
            </a:lvl1pPr>
            <a:lvl2pPr>
              <a:defRPr sz="1800" spc="300"/>
            </a:lvl2pPr>
            <a:lvl3pPr>
              <a:defRPr sz="1800" spc="300"/>
            </a:lvl3pPr>
            <a:lvl4pPr>
              <a:defRPr sz="1800" spc="300"/>
            </a:lvl4pPr>
            <a:lvl5pPr>
              <a:defRPr sz="1800" spc="300"/>
            </a:lvl5pPr>
          </a:lstStyle>
          <a:p>
            <a:r>
              <a:rPr lang="en-GB" dirty="0"/>
              <a:t>SECTION TITLE</a:t>
            </a:r>
          </a:p>
        </p:txBody>
      </p:sp>
    </p:spTree>
    <p:extLst>
      <p:ext uri="{BB962C8B-B14F-4D97-AF65-F5344CB8AC3E}">
        <p14:creationId xmlns:p14="http://schemas.microsoft.com/office/powerpoint/2010/main" val="260948218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23" name="Shape 31"/>
          <p:cNvSpPr>
            <a:spLocks noGrp="1"/>
          </p:cNvSpPr>
          <p:nvPr>
            <p:ph type="body" idx="1"/>
          </p:nvPr>
        </p:nvSpPr>
        <p:spPr>
          <a:xfrm>
            <a:off x="2148826" y="7502654"/>
            <a:ext cx="4168744" cy="2557758"/>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4" name="Shape 31"/>
          <p:cNvSpPr>
            <a:spLocks noGrp="1"/>
          </p:cNvSpPr>
          <p:nvPr>
            <p:ph type="body" idx="11"/>
          </p:nvPr>
        </p:nvSpPr>
        <p:spPr>
          <a:xfrm>
            <a:off x="7482697" y="7502654"/>
            <a:ext cx="4168744" cy="2557758"/>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 name="Shape 31"/>
          <p:cNvSpPr>
            <a:spLocks noGrp="1"/>
          </p:cNvSpPr>
          <p:nvPr>
            <p:ph type="body" idx="12"/>
          </p:nvPr>
        </p:nvSpPr>
        <p:spPr>
          <a:xfrm>
            <a:off x="12672234" y="7466059"/>
            <a:ext cx="4168744" cy="2557758"/>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6" name="Shape 31"/>
          <p:cNvSpPr>
            <a:spLocks noGrp="1"/>
          </p:cNvSpPr>
          <p:nvPr>
            <p:ph type="body" idx="13"/>
          </p:nvPr>
        </p:nvSpPr>
        <p:spPr>
          <a:xfrm>
            <a:off x="17935590" y="7463013"/>
            <a:ext cx="4168744" cy="2557758"/>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8" name="Shape 31"/>
          <p:cNvSpPr>
            <a:spLocks noGrp="1"/>
          </p:cNvSpPr>
          <p:nvPr>
            <p:ph type="body" idx="15" hasCustomPrompt="1"/>
          </p:nvPr>
        </p:nvSpPr>
        <p:spPr>
          <a:xfrm>
            <a:off x="2114930" y="6203286"/>
            <a:ext cx="4284631" cy="818000"/>
          </a:xfrm>
          <a:prstGeom prst="rect">
            <a:avLst/>
          </a:prstGeom>
        </p:spPr>
        <p:txBody>
          <a:bodyPr>
            <a:noAutofit/>
          </a:bodyPr>
          <a:lstStyle>
            <a:lvl1pPr algn="ctr">
              <a:defRPr sz="3600" b="1" spc="0">
                <a:solidFill>
                  <a:schemeClr val="bg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33" name="Shape 196"/>
          <p:cNvSpPr/>
          <p:nvPr/>
        </p:nvSpPr>
        <p:spPr>
          <a:xfrm>
            <a:off x="2860047" y="2767675"/>
            <a:ext cx="2827057" cy="2827057"/>
          </a:xfrm>
          <a:prstGeom prst="ellipse">
            <a:avLst/>
          </a:prstGeom>
          <a:solidFill>
            <a:schemeClr val="accent1"/>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latin typeface="+mn-lt"/>
            </a:endParaRPr>
          </a:p>
        </p:txBody>
      </p:sp>
      <p:sp>
        <p:nvSpPr>
          <p:cNvPr id="36" name="Shape 204"/>
          <p:cNvSpPr/>
          <p:nvPr userDrawn="1"/>
        </p:nvSpPr>
        <p:spPr>
          <a:xfrm>
            <a:off x="18696897" y="2767675"/>
            <a:ext cx="2827056" cy="2827056"/>
          </a:xfrm>
          <a:prstGeom prst="ellipse">
            <a:avLst/>
          </a:prstGeom>
          <a:solidFill>
            <a:schemeClr val="bg2"/>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7" name="Shape 211"/>
          <p:cNvSpPr/>
          <p:nvPr userDrawn="1"/>
        </p:nvSpPr>
        <p:spPr>
          <a:xfrm>
            <a:off x="8138997" y="2767675"/>
            <a:ext cx="2827056" cy="2827056"/>
          </a:xfrm>
          <a:prstGeom prst="ellipse">
            <a:avLst/>
          </a:prstGeom>
          <a:solidFill>
            <a:schemeClr val="accent2"/>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8" name="Shape 218"/>
          <p:cNvSpPr/>
          <p:nvPr userDrawn="1"/>
        </p:nvSpPr>
        <p:spPr>
          <a:xfrm>
            <a:off x="13417946" y="2767675"/>
            <a:ext cx="2827057" cy="2827056"/>
          </a:xfrm>
          <a:prstGeom prst="ellipse">
            <a:avLst/>
          </a:prstGeom>
          <a:solidFill>
            <a:schemeClr val="accent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46" name="Shape 31"/>
          <p:cNvSpPr>
            <a:spLocks noGrp="1"/>
          </p:cNvSpPr>
          <p:nvPr>
            <p:ph type="body" idx="16" hasCustomPrompt="1"/>
          </p:nvPr>
        </p:nvSpPr>
        <p:spPr>
          <a:xfrm>
            <a:off x="7329953" y="6203286"/>
            <a:ext cx="4284631" cy="818000"/>
          </a:xfrm>
          <a:prstGeom prst="rect">
            <a:avLst/>
          </a:prstGeom>
        </p:spPr>
        <p:txBody>
          <a:bodyPr>
            <a:noAutofit/>
          </a:bodyPr>
          <a:lstStyle>
            <a:lvl1pPr algn="ctr">
              <a:defRPr sz="3600" b="1" spc="0">
                <a:solidFill>
                  <a:schemeClr val="bg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47" name="Shape 31"/>
          <p:cNvSpPr>
            <a:spLocks noGrp="1"/>
          </p:cNvSpPr>
          <p:nvPr>
            <p:ph type="body" idx="17" hasCustomPrompt="1"/>
          </p:nvPr>
        </p:nvSpPr>
        <p:spPr>
          <a:xfrm>
            <a:off x="12556347" y="6203286"/>
            <a:ext cx="4284631" cy="818000"/>
          </a:xfrm>
          <a:prstGeom prst="rect">
            <a:avLst/>
          </a:prstGeom>
        </p:spPr>
        <p:txBody>
          <a:bodyPr>
            <a:noAutofit/>
          </a:bodyPr>
          <a:lstStyle>
            <a:lvl1pPr algn="ctr">
              <a:defRPr sz="3600" b="1" spc="0">
                <a:solidFill>
                  <a:schemeClr val="bg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48" name="Shape 31"/>
          <p:cNvSpPr>
            <a:spLocks noGrp="1"/>
          </p:cNvSpPr>
          <p:nvPr>
            <p:ph type="body" idx="18" hasCustomPrompt="1"/>
          </p:nvPr>
        </p:nvSpPr>
        <p:spPr>
          <a:xfrm>
            <a:off x="17819703" y="6190829"/>
            <a:ext cx="4284631" cy="818000"/>
          </a:xfrm>
          <a:prstGeom prst="rect">
            <a:avLst/>
          </a:prstGeom>
        </p:spPr>
        <p:txBody>
          <a:bodyPr>
            <a:noAutofit/>
          </a:bodyPr>
          <a:lstStyle>
            <a:lvl1pPr algn="ctr">
              <a:defRPr sz="3600" b="1" spc="0">
                <a:solidFill>
                  <a:schemeClr val="bg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49" name="Picture Placeholder 2"/>
          <p:cNvSpPr>
            <a:spLocks noGrp="1"/>
          </p:cNvSpPr>
          <p:nvPr>
            <p:ph type="pic" sz="quarter" idx="19"/>
          </p:nvPr>
        </p:nvSpPr>
        <p:spPr>
          <a:xfrm>
            <a:off x="3390812" y="3578620"/>
            <a:ext cx="1671048" cy="1368455"/>
          </a:xfrm>
        </p:spPr>
        <p:txBody>
          <a:bodyPr/>
          <a:lstStyle>
            <a:lvl1pPr algn="ctr">
              <a:defRPr/>
            </a:lvl1pPr>
          </a:lstStyle>
          <a:p>
            <a:endParaRPr lang="en-US" dirty="0"/>
          </a:p>
        </p:txBody>
      </p:sp>
      <p:sp>
        <p:nvSpPr>
          <p:cNvPr id="50" name="Picture Placeholder 2"/>
          <p:cNvSpPr>
            <a:spLocks noGrp="1"/>
          </p:cNvSpPr>
          <p:nvPr>
            <p:ph type="pic" sz="quarter" idx="20"/>
          </p:nvPr>
        </p:nvSpPr>
        <p:spPr>
          <a:xfrm>
            <a:off x="8717001" y="3496975"/>
            <a:ext cx="1671048" cy="1368455"/>
          </a:xfrm>
        </p:spPr>
        <p:txBody>
          <a:bodyPr/>
          <a:lstStyle>
            <a:lvl1pPr algn="ctr">
              <a:defRPr/>
            </a:lvl1pPr>
          </a:lstStyle>
          <a:p>
            <a:endParaRPr lang="en-US" dirty="0"/>
          </a:p>
        </p:txBody>
      </p:sp>
      <p:sp>
        <p:nvSpPr>
          <p:cNvPr id="51" name="Picture Placeholder 2"/>
          <p:cNvSpPr>
            <a:spLocks noGrp="1"/>
          </p:cNvSpPr>
          <p:nvPr>
            <p:ph type="pic" sz="quarter" idx="21"/>
          </p:nvPr>
        </p:nvSpPr>
        <p:spPr>
          <a:xfrm>
            <a:off x="13995950" y="3578620"/>
            <a:ext cx="1671048" cy="1368455"/>
          </a:xfrm>
        </p:spPr>
        <p:txBody>
          <a:bodyPr/>
          <a:lstStyle>
            <a:lvl1pPr algn="ctr">
              <a:defRPr/>
            </a:lvl1pPr>
          </a:lstStyle>
          <a:p>
            <a:endParaRPr lang="en-US" dirty="0"/>
          </a:p>
        </p:txBody>
      </p:sp>
      <p:sp>
        <p:nvSpPr>
          <p:cNvPr id="52" name="Picture Placeholder 2"/>
          <p:cNvSpPr>
            <a:spLocks noGrp="1"/>
          </p:cNvSpPr>
          <p:nvPr>
            <p:ph type="pic" sz="quarter" idx="22"/>
          </p:nvPr>
        </p:nvSpPr>
        <p:spPr>
          <a:xfrm>
            <a:off x="19274901" y="3496975"/>
            <a:ext cx="1671048" cy="1368455"/>
          </a:xfrm>
        </p:spPr>
        <p:txBody>
          <a:bodyPr/>
          <a:lstStyle>
            <a:lvl1pPr algn="ctr">
              <a:defRPr/>
            </a:lvl1pPr>
          </a:lstStyle>
          <a:p>
            <a:endParaRPr lang="en-US" dirty="0"/>
          </a:p>
        </p:txBody>
      </p:sp>
    </p:spTree>
    <p:extLst>
      <p:ext uri="{BB962C8B-B14F-4D97-AF65-F5344CB8AC3E}">
        <p14:creationId xmlns:p14="http://schemas.microsoft.com/office/powerpoint/2010/main" val="45481317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dark bg">
    <p:bg>
      <p:bgPr>
        <a:solidFill>
          <a:schemeClr val="bg1"/>
        </a:solidFill>
        <a:effectLst/>
      </p:bgPr>
    </p:bg>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t>‹#›</a:t>
            </a:fld>
            <a:endParaRPr/>
          </a:p>
        </p:txBody>
      </p:sp>
      <p:sp>
        <p:nvSpPr>
          <p:cNvPr id="46" name="Shape 46"/>
          <p:cNvSpPr/>
          <p:nvPr/>
        </p:nvSpPr>
        <p:spPr>
          <a:xfrm>
            <a:off x="23077405" y="1371248"/>
            <a:ext cx="1636515"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3" name="Picture Placeholder 2"/>
          <p:cNvSpPr>
            <a:spLocks noGrp="1"/>
          </p:cNvSpPr>
          <p:nvPr>
            <p:ph type="pic" sz="quarter" idx="10"/>
          </p:nvPr>
        </p:nvSpPr>
        <p:spPr>
          <a:xfrm>
            <a:off x="4125595" y="3881755"/>
            <a:ext cx="2641600" cy="2641600"/>
          </a:xfrm>
        </p:spPr>
        <p:txBody>
          <a:bodyPr/>
          <a:lstStyle/>
          <a:p>
            <a:endParaRPr lang="en-US"/>
          </a:p>
        </p:txBody>
      </p:sp>
      <p:sp>
        <p:nvSpPr>
          <p:cNvPr id="12" name="Picture Placeholder 2"/>
          <p:cNvSpPr>
            <a:spLocks noGrp="1"/>
          </p:cNvSpPr>
          <p:nvPr>
            <p:ph type="pic" sz="quarter" idx="11"/>
          </p:nvPr>
        </p:nvSpPr>
        <p:spPr>
          <a:xfrm>
            <a:off x="7529195" y="3881755"/>
            <a:ext cx="2641600" cy="2641600"/>
          </a:xfrm>
        </p:spPr>
        <p:txBody>
          <a:bodyPr/>
          <a:lstStyle/>
          <a:p>
            <a:endParaRPr lang="en-US"/>
          </a:p>
        </p:txBody>
      </p:sp>
      <p:sp>
        <p:nvSpPr>
          <p:cNvPr id="13" name="Picture Placeholder 2"/>
          <p:cNvSpPr>
            <a:spLocks noGrp="1"/>
          </p:cNvSpPr>
          <p:nvPr>
            <p:ph type="pic" sz="quarter" idx="12"/>
          </p:nvPr>
        </p:nvSpPr>
        <p:spPr>
          <a:xfrm>
            <a:off x="10932795" y="3881755"/>
            <a:ext cx="2641600" cy="2641600"/>
          </a:xfrm>
        </p:spPr>
        <p:txBody>
          <a:bodyPr/>
          <a:lstStyle/>
          <a:p>
            <a:endParaRPr lang="en-US"/>
          </a:p>
        </p:txBody>
      </p:sp>
      <p:sp>
        <p:nvSpPr>
          <p:cNvPr id="14" name="Picture Placeholder 2"/>
          <p:cNvSpPr>
            <a:spLocks noGrp="1"/>
          </p:cNvSpPr>
          <p:nvPr>
            <p:ph type="pic" sz="quarter" idx="13"/>
          </p:nvPr>
        </p:nvSpPr>
        <p:spPr>
          <a:xfrm>
            <a:off x="14336395" y="3881755"/>
            <a:ext cx="2641600" cy="2641600"/>
          </a:xfrm>
        </p:spPr>
        <p:txBody>
          <a:bodyPr/>
          <a:lstStyle/>
          <a:p>
            <a:endParaRPr lang="en-US"/>
          </a:p>
        </p:txBody>
      </p:sp>
      <p:sp>
        <p:nvSpPr>
          <p:cNvPr id="15" name="Picture Placeholder 2"/>
          <p:cNvSpPr>
            <a:spLocks noGrp="1"/>
          </p:cNvSpPr>
          <p:nvPr>
            <p:ph type="pic" sz="quarter" idx="14"/>
          </p:nvPr>
        </p:nvSpPr>
        <p:spPr>
          <a:xfrm>
            <a:off x="17739995" y="3881755"/>
            <a:ext cx="2641600" cy="2641600"/>
          </a:xfrm>
        </p:spPr>
        <p:txBody>
          <a:bodyPr/>
          <a:lstStyle/>
          <a:p>
            <a:endParaRPr lang="en-US"/>
          </a:p>
        </p:txBody>
      </p:sp>
      <p:sp>
        <p:nvSpPr>
          <p:cNvPr id="16" name="Picture Placeholder 2"/>
          <p:cNvSpPr>
            <a:spLocks noGrp="1"/>
          </p:cNvSpPr>
          <p:nvPr>
            <p:ph type="pic" sz="quarter" idx="15"/>
          </p:nvPr>
        </p:nvSpPr>
        <p:spPr>
          <a:xfrm>
            <a:off x="4125595" y="7183755"/>
            <a:ext cx="2641600" cy="2641600"/>
          </a:xfrm>
        </p:spPr>
        <p:txBody>
          <a:bodyPr/>
          <a:lstStyle/>
          <a:p>
            <a:endParaRPr lang="en-US"/>
          </a:p>
        </p:txBody>
      </p:sp>
      <p:sp>
        <p:nvSpPr>
          <p:cNvPr id="17" name="Picture Placeholder 2"/>
          <p:cNvSpPr>
            <a:spLocks noGrp="1"/>
          </p:cNvSpPr>
          <p:nvPr>
            <p:ph type="pic" sz="quarter" idx="16"/>
          </p:nvPr>
        </p:nvSpPr>
        <p:spPr>
          <a:xfrm>
            <a:off x="7529195" y="7183755"/>
            <a:ext cx="2641600" cy="2641600"/>
          </a:xfrm>
        </p:spPr>
        <p:txBody>
          <a:bodyPr/>
          <a:lstStyle/>
          <a:p>
            <a:endParaRPr lang="en-US"/>
          </a:p>
        </p:txBody>
      </p:sp>
      <p:sp>
        <p:nvSpPr>
          <p:cNvPr id="18" name="Picture Placeholder 2"/>
          <p:cNvSpPr>
            <a:spLocks noGrp="1"/>
          </p:cNvSpPr>
          <p:nvPr>
            <p:ph type="pic" sz="quarter" idx="17"/>
          </p:nvPr>
        </p:nvSpPr>
        <p:spPr>
          <a:xfrm>
            <a:off x="10932795" y="7183755"/>
            <a:ext cx="2641600" cy="2641600"/>
          </a:xfrm>
        </p:spPr>
        <p:txBody>
          <a:bodyPr/>
          <a:lstStyle/>
          <a:p>
            <a:endParaRPr lang="en-US"/>
          </a:p>
        </p:txBody>
      </p:sp>
      <p:sp>
        <p:nvSpPr>
          <p:cNvPr id="19" name="Picture Placeholder 2"/>
          <p:cNvSpPr>
            <a:spLocks noGrp="1"/>
          </p:cNvSpPr>
          <p:nvPr>
            <p:ph type="pic" sz="quarter" idx="18"/>
          </p:nvPr>
        </p:nvSpPr>
        <p:spPr>
          <a:xfrm>
            <a:off x="14336395" y="7183755"/>
            <a:ext cx="2641600" cy="2641600"/>
          </a:xfrm>
        </p:spPr>
        <p:txBody>
          <a:bodyPr/>
          <a:lstStyle/>
          <a:p>
            <a:endParaRPr lang="en-US"/>
          </a:p>
        </p:txBody>
      </p:sp>
      <p:sp>
        <p:nvSpPr>
          <p:cNvPr id="20" name="Picture Placeholder 2"/>
          <p:cNvSpPr>
            <a:spLocks noGrp="1"/>
          </p:cNvSpPr>
          <p:nvPr>
            <p:ph type="pic" sz="quarter" idx="19"/>
          </p:nvPr>
        </p:nvSpPr>
        <p:spPr>
          <a:xfrm>
            <a:off x="17739995" y="7183755"/>
            <a:ext cx="2641600" cy="2641600"/>
          </a:xfrm>
        </p:spPr>
        <p:txBody>
          <a:bodyPr/>
          <a:lstStyle/>
          <a:p>
            <a:endParaRPr lang="en-US"/>
          </a:p>
        </p:txBody>
      </p:sp>
      <p:sp>
        <p:nvSpPr>
          <p:cNvPr id="21" name="Shape 4">
            <a:hlinkClick r:id="rId2"/>
          </p:cNvPr>
          <p:cNvSpPr/>
          <p:nvPr userDrawn="1"/>
        </p:nvSpPr>
        <p:spPr>
          <a:xfrm>
            <a:off x="22309238" y="845083"/>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22" name="Shape 5">
            <a:hlinkClick r:id="rId3"/>
          </p:cNvPr>
          <p:cNvSpPr/>
          <p:nvPr userDrawn="1"/>
        </p:nvSpPr>
        <p:spPr>
          <a:xfrm>
            <a:off x="21837733" y="810683"/>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24" name="TextBox 23"/>
          <p:cNvSpPr txBox="1"/>
          <p:nvPr userDrawn="1"/>
        </p:nvSpPr>
        <p:spPr>
          <a:xfrm>
            <a:off x="19402551" y="822391"/>
            <a:ext cx="2337178" cy="2616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1200" b="1" i="0" u="none" strike="noStrike" cap="none" spc="300" normalizeH="0" baseline="0" dirty="0">
                <a:ln>
                  <a:noFill/>
                </a:ln>
                <a:solidFill>
                  <a:srgbClr val="A6A7AC"/>
                </a:solidFill>
                <a:effectLst/>
                <a:uFillTx/>
                <a:latin typeface="+mn-lt"/>
                <a:ea typeface="PT Sans"/>
                <a:cs typeface="PT Sans"/>
                <a:sym typeface="PT Sans"/>
              </a:rPr>
              <a:t>WWW.NSFAS.ORG.ZA</a:t>
            </a:r>
          </a:p>
        </p:txBody>
      </p:sp>
    </p:spTree>
    <p:extLst>
      <p:ext uri="{BB962C8B-B14F-4D97-AF65-F5344CB8AC3E}">
        <p14:creationId xmlns:p14="http://schemas.microsoft.com/office/powerpoint/2010/main" val="59445250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3616325" y="3515043"/>
            <a:ext cx="2906713" cy="2906712"/>
          </a:xfrm>
        </p:spPr>
        <p:txBody>
          <a:bodyPr/>
          <a:lstStyle/>
          <a:p>
            <a:endParaRPr lang="en-US"/>
          </a:p>
        </p:txBody>
      </p:sp>
      <p:sp>
        <p:nvSpPr>
          <p:cNvPr id="7" name="Picture Placeholder 2"/>
          <p:cNvSpPr>
            <a:spLocks noGrp="1"/>
          </p:cNvSpPr>
          <p:nvPr>
            <p:ph type="pic" sz="quarter" idx="11"/>
          </p:nvPr>
        </p:nvSpPr>
        <p:spPr>
          <a:xfrm>
            <a:off x="7162165" y="3515043"/>
            <a:ext cx="2906713" cy="2906712"/>
          </a:xfrm>
        </p:spPr>
        <p:txBody>
          <a:bodyPr/>
          <a:lstStyle/>
          <a:p>
            <a:endParaRPr lang="en-US"/>
          </a:p>
        </p:txBody>
      </p:sp>
      <p:sp>
        <p:nvSpPr>
          <p:cNvPr id="8" name="Picture Placeholder 2"/>
          <p:cNvSpPr>
            <a:spLocks noGrp="1"/>
          </p:cNvSpPr>
          <p:nvPr>
            <p:ph type="pic" sz="quarter" idx="12"/>
          </p:nvPr>
        </p:nvSpPr>
        <p:spPr>
          <a:xfrm>
            <a:off x="10708005" y="3515043"/>
            <a:ext cx="2906713" cy="2906712"/>
          </a:xfrm>
        </p:spPr>
        <p:txBody>
          <a:bodyPr/>
          <a:lstStyle/>
          <a:p>
            <a:endParaRPr lang="en-US"/>
          </a:p>
        </p:txBody>
      </p:sp>
      <p:sp>
        <p:nvSpPr>
          <p:cNvPr id="9" name="Picture Placeholder 2"/>
          <p:cNvSpPr>
            <a:spLocks noGrp="1"/>
          </p:cNvSpPr>
          <p:nvPr>
            <p:ph type="pic" sz="quarter" idx="13"/>
          </p:nvPr>
        </p:nvSpPr>
        <p:spPr>
          <a:xfrm>
            <a:off x="14253845" y="3515043"/>
            <a:ext cx="2906713" cy="2906712"/>
          </a:xfrm>
        </p:spPr>
        <p:txBody>
          <a:bodyPr/>
          <a:lstStyle/>
          <a:p>
            <a:endParaRPr lang="en-US"/>
          </a:p>
        </p:txBody>
      </p:sp>
      <p:sp>
        <p:nvSpPr>
          <p:cNvPr id="10" name="Picture Placeholder 2"/>
          <p:cNvSpPr>
            <a:spLocks noGrp="1"/>
          </p:cNvSpPr>
          <p:nvPr>
            <p:ph type="pic" sz="quarter" idx="14"/>
          </p:nvPr>
        </p:nvSpPr>
        <p:spPr>
          <a:xfrm>
            <a:off x="17799685" y="3515043"/>
            <a:ext cx="2906713" cy="2906712"/>
          </a:xfrm>
        </p:spPr>
        <p:txBody>
          <a:bodyPr/>
          <a:lstStyle/>
          <a:p>
            <a:endParaRPr lang="en-US"/>
          </a:p>
        </p:txBody>
      </p:sp>
      <p:sp>
        <p:nvSpPr>
          <p:cNvPr id="11" name="Picture Placeholder 2"/>
          <p:cNvSpPr>
            <a:spLocks noGrp="1"/>
          </p:cNvSpPr>
          <p:nvPr>
            <p:ph type="pic" sz="quarter" idx="15"/>
          </p:nvPr>
        </p:nvSpPr>
        <p:spPr>
          <a:xfrm>
            <a:off x="3616325" y="7060883"/>
            <a:ext cx="2906713" cy="2906712"/>
          </a:xfrm>
        </p:spPr>
        <p:txBody>
          <a:bodyPr/>
          <a:lstStyle/>
          <a:p>
            <a:endParaRPr lang="en-US"/>
          </a:p>
        </p:txBody>
      </p:sp>
      <p:sp>
        <p:nvSpPr>
          <p:cNvPr id="12" name="Picture Placeholder 2"/>
          <p:cNvSpPr>
            <a:spLocks noGrp="1"/>
          </p:cNvSpPr>
          <p:nvPr>
            <p:ph type="pic" sz="quarter" idx="16"/>
          </p:nvPr>
        </p:nvSpPr>
        <p:spPr>
          <a:xfrm>
            <a:off x="7162165" y="7060883"/>
            <a:ext cx="2906713" cy="2906712"/>
          </a:xfrm>
        </p:spPr>
        <p:txBody>
          <a:bodyPr/>
          <a:lstStyle/>
          <a:p>
            <a:endParaRPr lang="en-US"/>
          </a:p>
        </p:txBody>
      </p:sp>
      <p:sp>
        <p:nvSpPr>
          <p:cNvPr id="13" name="Picture Placeholder 2"/>
          <p:cNvSpPr>
            <a:spLocks noGrp="1"/>
          </p:cNvSpPr>
          <p:nvPr>
            <p:ph type="pic" sz="quarter" idx="17"/>
          </p:nvPr>
        </p:nvSpPr>
        <p:spPr>
          <a:xfrm>
            <a:off x="10708005" y="7060883"/>
            <a:ext cx="2906713" cy="2906712"/>
          </a:xfrm>
        </p:spPr>
        <p:txBody>
          <a:bodyPr/>
          <a:lstStyle/>
          <a:p>
            <a:endParaRPr lang="en-US"/>
          </a:p>
        </p:txBody>
      </p:sp>
      <p:sp>
        <p:nvSpPr>
          <p:cNvPr id="14" name="Picture Placeholder 2"/>
          <p:cNvSpPr>
            <a:spLocks noGrp="1"/>
          </p:cNvSpPr>
          <p:nvPr>
            <p:ph type="pic" sz="quarter" idx="18"/>
          </p:nvPr>
        </p:nvSpPr>
        <p:spPr>
          <a:xfrm>
            <a:off x="14253845" y="7060883"/>
            <a:ext cx="2906713" cy="2906712"/>
          </a:xfrm>
        </p:spPr>
        <p:txBody>
          <a:bodyPr/>
          <a:lstStyle/>
          <a:p>
            <a:endParaRPr lang="en-US"/>
          </a:p>
        </p:txBody>
      </p:sp>
      <p:sp>
        <p:nvSpPr>
          <p:cNvPr id="15" name="Picture Placeholder 2"/>
          <p:cNvSpPr>
            <a:spLocks noGrp="1"/>
          </p:cNvSpPr>
          <p:nvPr>
            <p:ph type="pic" sz="quarter" idx="19"/>
          </p:nvPr>
        </p:nvSpPr>
        <p:spPr>
          <a:xfrm>
            <a:off x="17799685" y="7060883"/>
            <a:ext cx="2906713" cy="2906712"/>
          </a:xfrm>
        </p:spPr>
        <p:txBody>
          <a:bodyPr/>
          <a:lstStyle/>
          <a:p>
            <a:endParaRPr lang="en-US"/>
          </a:p>
        </p:txBody>
      </p:sp>
    </p:spTree>
    <p:extLst>
      <p:ext uri="{BB962C8B-B14F-4D97-AF65-F5344CB8AC3E}">
        <p14:creationId xmlns:p14="http://schemas.microsoft.com/office/powerpoint/2010/main" val="81385590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reserve="1">
  <p:cSld name="Thank You!">
    <p:bg>
      <p:bgPr>
        <a:solidFill>
          <a:schemeClr val="bg1"/>
        </a:solidFill>
        <a:effectLst/>
      </p:bgPr>
    </p:bg>
    <p:spTree>
      <p:nvGrpSpPr>
        <p:cNvPr id="1" name=""/>
        <p:cNvGrpSpPr/>
        <p:nvPr/>
      </p:nvGrpSpPr>
      <p:grpSpPr>
        <a:xfrm>
          <a:off x="0" y="0"/>
          <a:ext cx="0" cy="0"/>
          <a:chOff x="0" y="0"/>
          <a:chExt cx="0" cy="0"/>
        </a:xfrm>
      </p:grpSpPr>
      <p:sp>
        <p:nvSpPr>
          <p:cNvPr id="4" name="Shape 45"/>
          <p:cNvSpPr txBox="1">
            <a:spLocks/>
          </p:cNvSpPr>
          <p:nvPr userDrawn="1"/>
        </p:nvSpPr>
        <p:spPr>
          <a:xfrm>
            <a:off x="23036465" y="762695"/>
            <a:ext cx="607907" cy="381001"/>
          </a:xfrm>
          <a:prstGeom prst="rect">
            <a:avLst/>
          </a:prstGeom>
          <a:ln w="3175">
            <a:miter lim="400000"/>
          </a:ln>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0" i="0" u="none" strike="noStrike" cap="all" spc="400" normalizeH="0" baseline="0">
                <a:ln>
                  <a:noFill/>
                </a:ln>
                <a:solidFill>
                  <a:srgbClr val="F4F5F7"/>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b="1" smtClean="0"/>
              <a:pPr/>
              <a:t>‹#›</a:t>
            </a:fld>
            <a:endParaRPr lang="en-GB" b="1" dirty="0"/>
          </a:p>
        </p:txBody>
      </p:sp>
      <p:sp>
        <p:nvSpPr>
          <p:cNvPr id="5" name="Shape 46"/>
          <p:cNvSpPr/>
          <p:nvPr userDrawn="1"/>
        </p:nvSpPr>
        <p:spPr>
          <a:xfrm>
            <a:off x="23077405" y="1371248"/>
            <a:ext cx="1636515"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6" name="Shape 4">
            <a:hlinkClick r:id="rId2"/>
          </p:cNvPr>
          <p:cNvSpPr/>
          <p:nvPr userDrawn="1"/>
        </p:nvSpPr>
        <p:spPr>
          <a:xfrm>
            <a:off x="22309238" y="845083"/>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7" name="Shape 5">
            <a:hlinkClick r:id="rId3"/>
          </p:cNvPr>
          <p:cNvSpPr/>
          <p:nvPr userDrawn="1"/>
        </p:nvSpPr>
        <p:spPr>
          <a:xfrm>
            <a:off x="21837733" y="810683"/>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92750" y="10803855"/>
            <a:ext cx="4047042" cy="2407991"/>
          </a:xfrm>
          <a:prstGeom prst="rect">
            <a:avLst/>
          </a:prstGeom>
        </p:spPr>
      </p:pic>
      <p:sp>
        <p:nvSpPr>
          <p:cNvPr id="10" name="TextBox 9"/>
          <p:cNvSpPr txBox="1"/>
          <p:nvPr userDrawn="1"/>
        </p:nvSpPr>
        <p:spPr>
          <a:xfrm>
            <a:off x="19366624" y="832020"/>
            <a:ext cx="2337178" cy="2616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1200" b="1" i="0" u="none" strike="noStrike" cap="none" spc="300" normalizeH="0" baseline="0" dirty="0">
                <a:ln>
                  <a:noFill/>
                </a:ln>
                <a:solidFill>
                  <a:srgbClr val="A6A7AC"/>
                </a:solidFill>
                <a:effectLst/>
                <a:uFillTx/>
                <a:latin typeface="+mn-lt"/>
                <a:ea typeface="PT Sans"/>
                <a:cs typeface="PT Sans"/>
                <a:sym typeface="PT Sans"/>
              </a:rPr>
              <a:t>WWW.NSFAS.ORG.ZA</a:t>
            </a:r>
          </a:p>
        </p:txBody>
      </p:sp>
      <p:sp>
        <p:nvSpPr>
          <p:cNvPr id="11" name="Shape 79"/>
          <p:cNvSpPr/>
          <p:nvPr userDrawn="1"/>
        </p:nvSpPr>
        <p:spPr>
          <a:xfrm flipH="1">
            <a:off x="1045064" y="12403712"/>
            <a:ext cx="1" cy="2620762"/>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12" name="Shape 68"/>
          <p:cNvSpPr/>
          <p:nvPr userDrawn="1"/>
        </p:nvSpPr>
        <p:spPr>
          <a:xfrm>
            <a:off x="3881399" y="5693970"/>
            <a:ext cx="15570678" cy="1073005"/>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ctr"/>
            <a:r>
              <a:rPr lang="en-GB" sz="8000" dirty="0">
                <a:solidFill>
                  <a:schemeClr val="tx1"/>
                </a:solidFill>
                <a:latin typeface="+mn-lt"/>
              </a:rPr>
              <a:t>Thank you!</a:t>
            </a:r>
            <a:endParaRPr sz="8000" dirty="0">
              <a:solidFill>
                <a:schemeClr val="tx1"/>
              </a:solidFill>
              <a:latin typeface="+mn-lt"/>
            </a:endParaRPr>
          </a:p>
        </p:txBody>
      </p:sp>
    </p:spTree>
    <p:extLst>
      <p:ext uri="{BB962C8B-B14F-4D97-AF65-F5344CB8AC3E}">
        <p14:creationId xmlns:p14="http://schemas.microsoft.com/office/powerpoint/2010/main" val="229140622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Rectangle 1"/>
          <p:cNvSpPr/>
          <p:nvPr userDrawn="1"/>
        </p:nvSpPr>
        <p:spPr>
          <a:xfrm>
            <a:off x="1504950" y="1409700"/>
            <a:ext cx="21412200" cy="395057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600" dirty="0"/>
          </a:p>
        </p:txBody>
      </p:sp>
      <p:grpSp>
        <p:nvGrpSpPr>
          <p:cNvPr id="10" name="Group 9"/>
          <p:cNvGrpSpPr/>
          <p:nvPr userDrawn="1"/>
        </p:nvGrpSpPr>
        <p:grpSpPr>
          <a:xfrm>
            <a:off x="20919800" y="1696157"/>
            <a:ext cx="1654556" cy="979522"/>
            <a:chOff x="4570413" y="4776788"/>
            <a:chExt cx="914399" cy="541338"/>
          </a:xfrm>
          <a:solidFill>
            <a:srgbClr val="EAAB21"/>
          </a:solidFill>
        </p:grpSpPr>
        <p:sp>
          <p:nvSpPr>
            <p:cNvPr id="11" name="Oval 298"/>
            <p:cNvSpPr>
              <a:spLocks noChangeArrowheads="1"/>
            </p:cNvSpPr>
            <p:nvPr/>
          </p:nvSpPr>
          <p:spPr bwMode="auto">
            <a:xfrm>
              <a:off x="4570413" y="477678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2" name="Oval 299"/>
            <p:cNvSpPr>
              <a:spLocks noChangeArrowheads="1"/>
            </p:cNvSpPr>
            <p:nvPr/>
          </p:nvSpPr>
          <p:spPr bwMode="auto">
            <a:xfrm>
              <a:off x="4694238" y="477678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3" name="Oval 300"/>
            <p:cNvSpPr>
              <a:spLocks noChangeArrowheads="1"/>
            </p:cNvSpPr>
            <p:nvPr/>
          </p:nvSpPr>
          <p:spPr bwMode="auto">
            <a:xfrm>
              <a:off x="4818063" y="477678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4" name="Oval 301"/>
            <p:cNvSpPr>
              <a:spLocks noChangeArrowheads="1"/>
            </p:cNvSpPr>
            <p:nvPr/>
          </p:nvSpPr>
          <p:spPr bwMode="auto">
            <a:xfrm>
              <a:off x="4945063" y="477678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5" name="Oval 302"/>
            <p:cNvSpPr>
              <a:spLocks noChangeArrowheads="1"/>
            </p:cNvSpPr>
            <p:nvPr/>
          </p:nvSpPr>
          <p:spPr bwMode="auto">
            <a:xfrm>
              <a:off x="5070475" y="477678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6" name="Oval 303"/>
            <p:cNvSpPr>
              <a:spLocks noChangeArrowheads="1"/>
            </p:cNvSpPr>
            <p:nvPr/>
          </p:nvSpPr>
          <p:spPr bwMode="auto">
            <a:xfrm>
              <a:off x="5194300" y="477678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7" name="Oval 304"/>
            <p:cNvSpPr>
              <a:spLocks noChangeArrowheads="1"/>
            </p:cNvSpPr>
            <p:nvPr/>
          </p:nvSpPr>
          <p:spPr bwMode="auto">
            <a:xfrm>
              <a:off x="5318125" y="477678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8" name="Oval 305"/>
            <p:cNvSpPr>
              <a:spLocks noChangeArrowheads="1"/>
            </p:cNvSpPr>
            <p:nvPr/>
          </p:nvSpPr>
          <p:spPr bwMode="auto">
            <a:xfrm>
              <a:off x="5445125" y="4776788"/>
              <a:ext cx="39687"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9" name="Oval 306"/>
            <p:cNvSpPr>
              <a:spLocks noChangeArrowheads="1"/>
            </p:cNvSpPr>
            <p:nvPr/>
          </p:nvSpPr>
          <p:spPr bwMode="auto">
            <a:xfrm>
              <a:off x="4570413" y="4900613"/>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0" name="Oval 307"/>
            <p:cNvSpPr>
              <a:spLocks noChangeArrowheads="1"/>
            </p:cNvSpPr>
            <p:nvPr/>
          </p:nvSpPr>
          <p:spPr bwMode="auto">
            <a:xfrm>
              <a:off x="4694238" y="4900613"/>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1" name="Oval 308"/>
            <p:cNvSpPr>
              <a:spLocks noChangeArrowheads="1"/>
            </p:cNvSpPr>
            <p:nvPr/>
          </p:nvSpPr>
          <p:spPr bwMode="auto">
            <a:xfrm>
              <a:off x="4818063" y="4900613"/>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2" name="Oval 309"/>
            <p:cNvSpPr>
              <a:spLocks noChangeArrowheads="1"/>
            </p:cNvSpPr>
            <p:nvPr/>
          </p:nvSpPr>
          <p:spPr bwMode="auto">
            <a:xfrm>
              <a:off x="4945063" y="4900613"/>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3" name="Oval 310"/>
            <p:cNvSpPr>
              <a:spLocks noChangeArrowheads="1"/>
            </p:cNvSpPr>
            <p:nvPr/>
          </p:nvSpPr>
          <p:spPr bwMode="auto">
            <a:xfrm>
              <a:off x="5070475" y="4900613"/>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4" name="Oval 311"/>
            <p:cNvSpPr>
              <a:spLocks noChangeArrowheads="1"/>
            </p:cNvSpPr>
            <p:nvPr/>
          </p:nvSpPr>
          <p:spPr bwMode="auto">
            <a:xfrm>
              <a:off x="5194300" y="4900613"/>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5" name="Oval 312"/>
            <p:cNvSpPr>
              <a:spLocks noChangeArrowheads="1"/>
            </p:cNvSpPr>
            <p:nvPr/>
          </p:nvSpPr>
          <p:spPr bwMode="auto">
            <a:xfrm>
              <a:off x="5318125" y="4900613"/>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6" name="Oval 313"/>
            <p:cNvSpPr>
              <a:spLocks noChangeArrowheads="1"/>
            </p:cNvSpPr>
            <p:nvPr/>
          </p:nvSpPr>
          <p:spPr bwMode="auto">
            <a:xfrm>
              <a:off x="5445125" y="4900613"/>
              <a:ext cx="39687"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7" name="Oval 314"/>
            <p:cNvSpPr>
              <a:spLocks noChangeArrowheads="1"/>
            </p:cNvSpPr>
            <p:nvPr/>
          </p:nvSpPr>
          <p:spPr bwMode="auto">
            <a:xfrm>
              <a:off x="4570413" y="502443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8" name="Oval 315"/>
            <p:cNvSpPr>
              <a:spLocks noChangeArrowheads="1"/>
            </p:cNvSpPr>
            <p:nvPr/>
          </p:nvSpPr>
          <p:spPr bwMode="auto">
            <a:xfrm>
              <a:off x="4694238" y="502443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9" name="Oval 316"/>
            <p:cNvSpPr>
              <a:spLocks noChangeArrowheads="1"/>
            </p:cNvSpPr>
            <p:nvPr/>
          </p:nvSpPr>
          <p:spPr bwMode="auto">
            <a:xfrm>
              <a:off x="4818063" y="502443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0" name="Oval 317"/>
            <p:cNvSpPr>
              <a:spLocks noChangeArrowheads="1"/>
            </p:cNvSpPr>
            <p:nvPr/>
          </p:nvSpPr>
          <p:spPr bwMode="auto">
            <a:xfrm>
              <a:off x="4945063" y="502443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1" name="Oval 318"/>
            <p:cNvSpPr>
              <a:spLocks noChangeArrowheads="1"/>
            </p:cNvSpPr>
            <p:nvPr/>
          </p:nvSpPr>
          <p:spPr bwMode="auto">
            <a:xfrm>
              <a:off x="5070475" y="502443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2" name="Oval 319"/>
            <p:cNvSpPr>
              <a:spLocks noChangeArrowheads="1"/>
            </p:cNvSpPr>
            <p:nvPr/>
          </p:nvSpPr>
          <p:spPr bwMode="auto">
            <a:xfrm>
              <a:off x="5194300" y="502443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3" name="Oval 320"/>
            <p:cNvSpPr>
              <a:spLocks noChangeArrowheads="1"/>
            </p:cNvSpPr>
            <p:nvPr/>
          </p:nvSpPr>
          <p:spPr bwMode="auto">
            <a:xfrm>
              <a:off x="5318125" y="502443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4" name="Oval 321"/>
            <p:cNvSpPr>
              <a:spLocks noChangeArrowheads="1"/>
            </p:cNvSpPr>
            <p:nvPr/>
          </p:nvSpPr>
          <p:spPr bwMode="auto">
            <a:xfrm>
              <a:off x="5445125" y="5024438"/>
              <a:ext cx="39687"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5" name="Oval 322"/>
            <p:cNvSpPr>
              <a:spLocks noChangeArrowheads="1"/>
            </p:cNvSpPr>
            <p:nvPr/>
          </p:nvSpPr>
          <p:spPr bwMode="auto">
            <a:xfrm>
              <a:off x="4570413" y="5149851"/>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6" name="Oval 323"/>
            <p:cNvSpPr>
              <a:spLocks noChangeArrowheads="1"/>
            </p:cNvSpPr>
            <p:nvPr/>
          </p:nvSpPr>
          <p:spPr bwMode="auto">
            <a:xfrm>
              <a:off x="4694238" y="5149851"/>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7" name="Oval 324"/>
            <p:cNvSpPr>
              <a:spLocks noChangeArrowheads="1"/>
            </p:cNvSpPr>
            <p:nvPr/>
          </p:nvSpPr>
          <p:spPr bwMode="auto">
            <a:xfrm>
              <a:off x="4818063" y="5149851"/>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8" name="Oval 325"/>
            <p:cNvSpPr>
              <a:spLocks noChangeArrowheads="1"/>
            </p:cNvSpPr>
            <p:nvPr/>
          </p:nvSpPr>
          <p:spPr bwMode="auto">
            <a:xfrm>
              <a:off x="4945063" y="5149851"/>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9" name="Oval 326"/>
            <p:cNvSpPr>
              <a:spLocks noChangeArrowheads="1"/>
            </p:cNvSpPr>
            <p:nvPr/>
          </p:nvSpPr>
          <p:spPr bwMode="auto">
            <a:xfrm>
              <a:off x="5070475" y="5149851"/>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0" name="Oval 327"/>
            <p:cNvSpPr>
              <a:spLocks noChangeArrowheads="1"/>
            </p:cNvSpPr>
            <p:nvPr/>
          </p:nvSpPr>
          <p:spPr bwMode="auto">
            <a:xfrm>
              <a:off x="5194300" y="5149851"/>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1" name="Oval 328"/>
            <p:cNvSpPr>
              <a:spLocks noChangeArrowheads="1"/>
            </p:cNvSpPr>
            <p:nvPr/>
          </p:nvSpPr>
          <p:spPr bwMode="auto">
            <a:xfrm>
              <a:off x="5318125" y="5149851"/>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2" name="Oval 329"/>
            <p:cNvSpPr>
              <a:spLocks noChangeArrowheads="1"/>
            </p:cNvSpPr>
            <p:nvPr/>
          </p:nvSpPr>
          <p:spPr bwMode="auto">
            <a:xfrm>
              <a:off x="5445125" y="5149851"/>
              <a:ext cx="39687"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3" name="Oval 330"/>
            <p:cNvSpPr>
              <a:spLocks noChangeArrowheads="1"/>
            </p:cNvSpPr>
            <p:nvPr/>
          </p:nvSpPr>
          <p:spPr bwMode="auto">
            <a:xfrm>
              <a:off x="4570413" y="5273676"/>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4" name="Oval 331"/>
            <p:cNvSpPr>
              <a:spLocks noChangeArrowheads="1"/>
            </p:cNvSpPr>
            <p:nvPr/>
          </p:nvSpPr>
          <p:spPr bwMode="auto">
            <a:xfrm>
              <a:off x="4694238" y="5273676"/>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5" name="Oval 332"/>
            <p:cNvSpPr>
              <a:spLocks noChangeArrowheads="1"/>
            </p:cNvSpPr>
            <p:nvPr/>
          </p:nvSpPr>
          <p:spPr bwMode="auto">
            <a:xfrm>
              <a:off x="4818063" y="5273676"/>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6" name="Oval 333"/>
            <p:cNvSpPr>
              <a:spLocks noChangeArrowheads="1"/>
            </p:cNvSpPr>
            <p:nvPr/>
          </p:nvSpPr>
          <p:spPr bwMode="auto">
            <a:xfrm>
              <a:off x="4945063" y="5273676"/>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7" name="Oval 334"/>
            <p:cNvSpPr>
              <a:spLocks noChangeArrowheads="1"/>
            </p:cNvSpPr>
            <p:nvPr/>
          </p:nvSpPr>
          <p:spPr bwMode="auto">
            <a:xfrm>
              <a:off x="5070475" y="5273676"/>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8" name="Oval 335"/>
            <p:cNvSpPr>
              <a:spLocks noChangeArrowheads="1"/>
            </p:cNvSpPr>
            <p:nvPr/>
          </p:nvSpPr>
          <p:spPr bwMode="auto">
            <a:xfrm>
              <a:off x="5194300" y="5273676"/>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9" name="Oval 336"/>
            <p:cNvSpPr>
              <a:spLocks noChangeArrowheads="1"/>
            </p:cNvSpPr>
            <p:nvPr/>
          </p:nvSpPr>
          <p:spPr bwMode="auto">
            <a:xfrm>
              <a:off x="5318125" y="5273676"/>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50" name="Oval 337"/>
            <p:cNvSpPr>
              <a:spLocks noChangeArrowheads="1"/>
            </p:cNvSpPr>
            <p:nvPr/>
          </p:nvSpPr>
          <p:spPr bwMode="auto">
            <a:xfrm>
              <a:off x="5445125" y="5273676"/>
              <a:ext cx="39687"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grpSp>
      <p:sp>
        <p:nvSpPr>
          <p:cNvPr id="51" name="Slide Number Placeholder 1">
            <a:extLst>
              <a:ext uri="{FF2B5EF4-FFF2-40B4-BE49-F238E27FC236}">
                <a16:creationId xmlns:a16="http://schemas.microsoft.com/office/drawing/2014/main" id="{2F6DE966-A605-4FF1-9315-42E10BAE67F5}"/>
              </a:ext>
            </a:extLst>
          </p:cNvPr>
          <p:cNvSpPr>
            <a:spLocks noGrp="1"/>
          </p:cNvSpPr>
          <p:nvPr>
            <p:ph type="sldNum" sz="quarter" idx="10"/>
          </p:nvPr>
        </p:nvSpPr>
        <p:spPr>
          <a:xfrm>
            <a:off x="23163465" y="762695"/>
            <a:ext cx="607907" cy="381001"/>
          </a:xfr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790192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066800"/>
            <a:ext cx="21918016" cy="1981200"/>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151192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ABD27-608A-4096-B874-BA6F54336C55}"/>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56A0CD70-818B-469F-9AF9-D8D1EE5F0EF0}"/>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76D0F454-30E8-4ED7-99E2-60B09263BB67}"/>
              </a:ext>
            </a:extLst>
          </p:cNvPr>
          <p:cNvSpPr>
            <a:spLocks noGrp="1"/>
          </p:cNvSpPr>
          <p:nvPr>
            <p:ph type="dt" sz="half" idx="10"/>
          </p:nvPr>
        </p:nvSpPr>
        <p:spPr/>
        <p:txBody>
          <a:bodyPr/>
          <a:lstStyle/>
          <a:p>
            <a:fld id="{9687D4E2-8046-4108-A770-20CC1EE3358C}" type="datetimeFigureOut">
              <a:rPr lang="en-US" smtClean="0"/>
              <a:t>7/12/2020</a:t>
            </a:fld>
            <a:endParaRPr lang="en-US"/>
          </a:p>
        </p:txBody>
      </p:sp>
      <p:sp>
        <p:nvSpPr>
          <p:cNvPr id="5" name="Footer Placeholder 4">
            <a:extLst>
              <a:ext uri="{FF2B5EF4-FFF2-40B4-BE49-F238E27FC236}">
                <a16:creationId xmlns:a16="http://schemas.microsoft.com/office/drawing/2014/main" id="{8947B25E-978F-46FC-92C2-9968271A8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6E40D-E294-4BCA-AE5A-2A8CB676DD79}"/>
              </a:ext>
            </a:extLst>
          </p:cNvPr>
          <p:cNvSpPr>
            <a:spLocks noGrp="1"/>
          </p:cNvSpPr>
          <p:nvPr>
            <p:ph type="sldNum" sz="quarter" idx="12"/>
          </p:nvPr>
        </p:nvSpPr>
        <p:spPr/>
        <p:txBody>
          <a:bodyPr/>
          <a:lstStyle/>
          <a:p>
            <a:fld id="{18217D05-5FB6-4FF5-A3AA-7BE97DEC7916}" type="slidenum">
              <a:rPr lang="en-US" smtClean="0"/>
              <a:t>‹#›</a:t>
            </a:fld>
            <a:endParaRPr lang="en-US"/>
          </a:p>
        </p:txBody>
      </p:sp>
    </p:spTree>
    <p:extLst>
      <p:ext uri="{BB962C8B-B14F-4D97-AF65-F5344CB8AC3E}">
        <p14:creationId xmlns:p14="http://schemas.microsoft.com/office/powerpoint/2010/main" val="3225401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4B739-FCA5-4B3F-86A2-86E45881F4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7AF73D-7D86-42BA-AA63-C4394FBBB9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F0F02D-53C4-4F9D-B444-1460816826B8}"/>
              </a:ext>
            </a:extLst>
          </p:cNvPr>
          <p:cNvSpPr>
            <a:spLocks noGrp="1"/>
          </p:cNvSpPr>
          <p:nvPr>
            <p:ph type="dt" sz="half" idx="10"/>
          </p:nvPr>
        </p:nvSpPr>
        <p:spPr/>
        <p:txBody>
          <a:bodyPr/>
          <a:lstStyle/>
          <a:p>
            <a:fld id="{9687D4E2-8046-4108-A770-20CC1EE3358C}" type="datetimeFigureOut">
              <a:rPr lang="en-US" smtClean="0"/>
              <a:t>7/12/2020</a:t>
            </a:fld>
            <a:endParaRPr lang="en-US"/>
          </a:p>
        </p:txBody>
      </p:sp>
      <p:sp>
        <p:nvSpPr>
          <p:cNvPr id="5" name="Footer Placeholder 4">
            <a:extLst>
              <a:ext uri="{FF2B5EF4-FFF2-40B4-BE49-F238E27FC236}">
                <a16:creationId xmlns:a16="http://schemas.microsoft.com/office/drawing/2014/main" id="{E4A0DAF6-8EF8-49BE-ADF0-0B0E476DA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55632-8CD1-4718-AE36-1F4D5B769EF3}"/>
              </a:ext>
            </a:extLst>
          </p:cNvPr>
          <p:cNvSpPr>
            <a:spLocks noGrp="1"/>
          </p:cNvSpPr>
          <p:nvPr>
            <p:ph type="sldNum" sz="quarter" idx="12"/>
          </p:nvPr>
        </p:nvSpPr>
        <p:spPr/>
        <p:txBody>
          <a:bodyPr/>
          <a:lstStyle/>
          <a:p>
            <a:fld id="{18217D05-5FB6-4FF5-A3AA-7BE97DEC7916}" type="slidenum">
              <a:rPr lang="en-US" smtClean="0"/>
              <a:t>‹#›</a:t>
            </a:fld>
            <a:endParaRPr lang="en-US"/>
          </a:p>
        </p:txBody>
      </p:sp>
    </p:spTree>
    <p:extLst>
      <p:ext uri="{BB962C8B-B14F-4D97-AF65-F5344CB8AC3E}">
        <p14:creationId xmlns:p14="http://schemas.microsoft.com/office/powerpoint/2010/main" val="279993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age">
    <p:bg>
      <p:bgPr>
        <a:solidFill>
          <a:schemeClr val="bg1"/>
        </a:solidFill>
        <a:effectLst/>
      </p:bgPr>
    </p:bg>
    <p:spTree>
      <p:nvGrpSpPr>
        <p:cNvPr id="1" name=""/>
        <p:cNvGrpSpPr/>
        <p:nvPr/>
      </p:nvGrpSpPr>
      <p:grpSpPr>
        <a:xfrm>
          <a:off x="0" y="0"/>
          <a:ext cx="0" cy="0"/>
          <a:chOff x="0" y="0"/>
          <a:chExt cx="0" cy="0"/>
        </a:xfrm>
      </p:grpSpPr>
      <p:sp>
        <p:nvSpPr>
          <p:cNvPr id="4" name="Shape 45"/>
          <p:cNvSpPr txBox="1">
            <a:spLocks/>
          </p:cNvSpPr>
          <p:nvPr userDrawn="1"/>
        </p:nvSpPr>
        <p:spPr>
          <a:xfrm>
            <a:off x="23036465" y="762695"/>
            <a:ext cx="607907" cy="381001"/>
          </a:xfrm>
          <a:prstGeom prst="rect">
            <a:avLst/>
          </a:prstGeom>
          <a:ln w="3175">
            <a:miter lim="400000"/>
          </a:ln>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0" i="0" u="none" strike="noStrike" cap="all" spc="400" normalizeH="0" baseline="0">
                <a:ln>
                  <a:noFill/>
                </a:ln>
                <a:solidFill>
                  <a:srgbClr val="F4F5F7"/>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b="1" smtClean="0"/>
              <a:pPr/>
              <a:t>‹#›</a:t>
            </a:fld>
            <a:endParaRPr lang="en-GB" b="1" dirty="0"/>
          </a:p>
        </p:txBody>
      </p:sp>
      <p:sp>
        <p:nvSpPr>
          <p:cNvPr id="5" name="Shape 46"/>
          <p:cNvSpPr/>
          <p:nvPr userDrawn="1"/>
        </p:nvSpPr>
        <p:spPr>
          <a:xfrm>
            <a:off x="23077405" y="1371248"/>
            <a:ext cx="1636515"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6" name="Shape 4">
            <a:hlinkClick r:id="rId2"/>
          </p:cNvPr>
          <p:cNvSpPr/>
          <p:nvPr userDrawn="1"/>
        </p:nvSpPr>
        <p:spPr>
          <a:xfrm>
            <a:off x="22309238" y="845083"/>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7" name="Shape 5">
            <a:hlinkClick r:id="rId3"/>
          </p:cNvPr>
          <p:cNvSpPr/>
          <p:nvPr userDrawn="1"/>
        </p:nvSpPr>
        <p:spPr>
          <a:xfrm>
            <a:off x="21837733" y="810683"/>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92750" y="10803855"/>
            <a:ext cx="4047042" cy="2407991"/>
          </a:xfrm>
          <a:prstGeom prst="rect">
            <a:avLst/>
          </a:prstGeom>
        </p:spPr>
      </p:pic>
      <p:sp>
        <p:nvSpPr>
          <p:cNvPr id="10" name="TextBox 9"/>
          <p:cNvSpPr txBox="1"/>
          <p:nvPr userDrawn="1"/>
        </p:nvSpPr>
        <p:spPr>
          <a:xfrm>
            <a:off x="19366624" y="832020"/>
            <a:ext cx="2337178" cy="2616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1200" b="1" i="0" u="none" strike="noStrike" cap="none" spc="300" normalizeH="0" baseline="0" dirty="0">
                <a:ln>
                  <a:noFill/>
                </a:ln>
                <a:solidFill>
                  <a:srgbClr val="A6A7AC"/>
                </a:solidFill>
                <a:effectLst/>
                <a:uFillTx/>
                <a:latin typeface="+mn-lt"/>
                <a:ea typeface="PT Sans"/>
                <a:cs typeface="PT Sans"/>
                <a:sym typeface="PT Sans"/>
              </a:rPr>
              <a:t>WWW.NSFAS.ORG.ZA</a:t>
            </a:r>
          </a:p>
        </p:txBody>
      </p:sp>
      <p:sp>
        <p:nvSpPr>
          <p:cNvPr id="13" name="Shape 82"/>
          <p:cNvSpPr/>
          <p:nvPr userDrawn="1"/>
        </p:nvSpPr>
        <p:spPr>
          <a:xfrm flipH="1">
            <a:off x="1045064" y="-357184"/>
            <a:ext cx="1" cy="5328019"/>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14" name="Title 1"/>
          <p:cNvSpPr>
            <a:spLocks noGrp="1"/>
          </p:cNvSpPr>
          <p:nvPr>
            <p:ph type="title"/>
          </p:nvPr>
        </p:nvSpPr>
        <p:spPr>
          <a:xfrm>
            <a:off x="2105511" y="2306825"/>
            <a:ext cx="16019203" cy="1447129"/>
          </a:xfrm>
        </p:spPr>
        <p:txBody>
          <a:bodyPr/>
          <a:lstStyle>
            <a:lvl1pPr>
              <a:defRPr>
                <a:solidFill>
                  <a:schemeClr val="tx1"/>
                </a:solidFill>
              </a:defRPr>
            </a:lvl1pPr>
          </a:lstStyle>
          <a:p>
            <a:r>
              <a:rPr lang="en-US" dirty="0"/>
              <a:t>Click to edit Master title style</a:t>
            </a:r>
            <a:endParaRPr lang="en-GB" dirty="0"/>
          </a:p>
        </p:txBody>
      </p:sp>
      <p:sp>
        <p:nvSpPr>
          <p:cNvPr id="15" name="Shape 40"/>
          <p:cNvSpPr>
            <a:spLocks noGrp="1"/>
          </p:cNvSpPr>
          <p:nvPr>
            <p:ph type="body" idx="1"/>
          </p:nvPr>
        </p:nvSpPr>
        <p:spPr>
          <a:xfrm>
            <a:off x="2025301" y="4139425"/>
            <a:ext cx="12027584" cy="6341106"/>
          </a:xfrm>
          <a:prstGeom prst="rect">
            <a:avLst/>
          </a:prstGeom>
        </p:spPr>
        <p:txBody>
          <a:bodyPr>
            <a:normAutofit/>
          </a:bodyPr>
          <a:lstStyle>
            <a:lvl1pPr>
              <a:defRPr sz="32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a:defRPr sz="32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421456684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EC11-B263-4D88-9392-42B534221DAF}"/>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707DB99F-6228-4299-8670-6D72E8AC05B0}"/>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887E52-D8FB-41EA-A342-8620092A85FC}"/>
              </a:ext>
            </a:extLst>
          </p:cNvPr>
          <p:cNvSpPr>
            <a:spLocks noGrp="1"/>
          </p:cNvSpPr>
          <p:nvPr>
            <p:ph type="dt" sz="half" idx="10"/>
          </p:nvPr>
        </p:nvSpPr>
        <p:spPr/>
        <p:txBody>
          <a:bodyPr/>
          <a:lstStyle/>
          <a:p>
            <a:fld id="{9687D4E2-8046-4108-A770-20CC1EE3358C}" type="datetimeFigureOut">
              <a:rPr lang="en-US" smtClean="0"/>
              <a:t>7/12/2020</a:t>
            </a:fld>
            <a:endParaRPr lang="en-US"/>
          </a:p>
        </p:txBody>
      </p:sp>
      <p:sp>
        <p:nvSpPr>
          <p:cNvPr id="5" name="Footer Placeholder 4">
            <a:extLst>
              <a:ext uri="{FF2B5EF4-FFF2-40B4-BE49-F238E27FC236}">
                <a16:creationId xmlns:a16="http://schemas.microsoft.com/office/drawing/2014/main" id="{8B070B67-CBC6-475C-8E80-D8F4D9E04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3A926F-F0DF-478A-BF22-E3CD6A318D2A}"/>
              </a:ext>
            </a:extLst>
          </p:cNvPr>
          <p:cNvSpPr>
            <a:spLocks noGrp="1"/>
          </p:cNvSpPr>
          <p:nvPr>
            <p:ph type="sldNum" sz="quarter" idx="12"/>
          </p:nvPr>
        </p:nvSpPr>
        <p:spPr/>
        <p:txBody>
          <a:bodyPr/>
          <a:lstStyle/>
          <a:p>
            <a:fld id="{18217D05-5FB6-4FF5-A3AA-7BE97DEC7916}" type="slidenum">
              <a:rPr lang="en-US" smtClean="0"/>
              <a:t>‹#›</a:t>
            </a:fld>
            <a:endParaRPr lang="en-US"/>
          </a:p>
        </p:txBody>
      </p:sp>
    </p:spTree>
    <p:extLst>
      <p:ext uri="{BB962C8B-B14F-4D97-AF65-F5344CB8AC3E}">
        <p14:creationId xmlns:p14="http://schemas.microsoft.com/office/powerpoint/2010/main" val="1270223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097B-B495-4125-9764-C2E7E1178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E72B5-2FA2-48E7-B104-C5E11D0B9CB1}"/>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9AB763-9586-4D17-8CE5-E9BF10DEEC44}"/>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4BD593-7961-46A9-B3BA-CFB01E9FBF87}"/>
              </a:ext>
            </a:extLst>
          </p:cNvPr>
          <p:cNvSpPr>
            <a:spLocks noGrp="1"/>
          </p:cNvSpPr>
          <p:nvPr>
            <p:ph type="dt" sz="half" idx="10"/>
          </p:nvPr>
        </p:nvSpPr>
        <p:spPr/>
        <p:txBody>
          <a:bodyPr/>
          <a:lstStyle/>
          <a:p>
            <a:fld id="{9687D4E2-8046-4108-A770-20CC1EE3358C}" type="datetimeFigureOut">
              <a:rPr lang="en-US" smtClean="0"/>
              <a:t>7/12/2020</a:t>
            </a:fld>
            <a:endParaRPr lang="en-US"/>
          </a:p>
        </p:txBody>
      </p:sp>
      <p:sp>
        <p:nvSpPr>
          <p:cNvPr id="6" name="Footer Placeholder 5">
            <a:extLst>
              <a:ext uri="{FF2B5EF4-FFF2-40B4-BE49-F238E27FC236}">
                <a16:creationId xmlns:a16="http://schemas.microsoft.com/office/drawing/2014/main" id="{133A618A-5813-434C-A9FA-DA86F2863A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6D573-0C59-4E0F-8399-260AF8068BC8}"/>
              </a:ext>
            </a:extLst>
          </p:cNvPr>
          <p:cNvSpPr>
            <a:spLocks noGrp="1"/>
          </p:cNvSpPr>
          <p:nvPr>
            <p:ph type="sldNum" sz="quarter" idx="12"/>
          </p:nvPr>
        </p:nvSpPr>
        <p:spPr/>
        <p:txBody>
          <a:bodyPr/>
          <a:lstStyle/>
          <a:p>
            <a:fld id="{18217D05-5FB6-4FF5-A3AA-7BE97DEC7916}" type="slidenum">
              <a:rPr lang="en-US" smtClean="0"/>
              <a:t>‹#›</a:t>
            </a:fld>
            <a:endParaRPr lang="en-US"/>
          </a:p>
        </p:txBody>
      </p:sp>
    </p:spTree>
    <p:extLst>
      <p:ext uri="{BB962C8B-B14F-4D97-AF65-F5344CB8AC3E}">
        <p14:creationId xmlns:p14="http://schemas.microsoft.com/office/powerpoint/2010/main" val="543163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86D4-44F2-48BB-9EFC-2B20114879AA}"/>
              </a:ext>
            </a:extLst>
          </p:cNvPr>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2B8871-50C8-4EE6-BAA9-D3F2E831D6AA}"/>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781FA345-16A2-42F3-8CD7-F4EF35184742}"/>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EB5D92-8FBE-4A73-9B4B-02F0B558EB36}"/>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E88CE489-06A4-4EA7-ACD0-53DA551AD750}"/>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F7173-EDCC-4D92-9A8C-1516E3B32AE3}"/>
              </a:ext>
            </a:extLst>
          </p:cNvPr>
          <p:cNvSpPr>
            <a:spLocks noGrp="1"/>
          </p:cNvSpPr>
          <p:nvPr>
            <p:ph type="dt" sz="half" idx="10"/>
          </p:nvPr>
        </p:nvSpPr>
        <p:spPr/>
        <p:txBody>
          <a:bodyPr/>
          <a:lstStyle/>
          <a:p>
            <a:fld id="{9687D4E2-8046-4108-A770-20CC1EE3358C}" type="datetimeFigureOut">
              <a:rPr lang="en-US" smtClean="0"/>
              <a:t>7/12/2020</a:t>
            </a:fld>
            <a:endParaRPr lang="en-US"/>
          </a:p>
        </p:txBody>
      </p:sp>
      <p:sp>
        <p:nvSpPr>
          <p:cNvPr id="8" name="Footer Placeholder 7">
            <a:extLst>
              <a:ext uri="{FF2B5EF4-FFF2-40B4-BE49-F238E27FC236}">
                <a16:creationId xmlns:a16="http://schemas.microsoft.com/office/drawing/2014/main" id="{E58DED9E-500F-42DE-A362-74B8DE517B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BB06D5-8E9D-4747-90FE-A3E19BF206F9}"/>
              </a:ext>
            </a:extLst>
          </p:cNvPr>
          <p:cNvSpPr>
            <a:spLocks noGrp="1"/>
          </p:cNvSpPr>
          <p:nvPr>
            <p:ph type="sldNum" sz="quarter" idx="12"/>
          </p:nvPr>
        </p:nvSpPr>
        <p:spPr/>
        <p:txBody>
          <a:bodyPr/>
          <a:lstStyle/>
          <a:p>
            <a:fld id="{18217D05-5FB6-4FF5-A3AA-7BE97DEC7916}" type="slidenum">
              <a:rPr lang="en-US" smtClean="0"/>
              <a:t>‹#›</a:t>
            </a:fld>
            <a:endParaRPr lang="en-US"/>
          </a:p>
        </p:txBody>
      </p:sp>
    </p:spTree>
    <p:extLst>
      <p:ext uri="{BB962C8B-B14F-4D97-AF65-F5344CB8AC3E}">
        <p14:creationId xmlns:p14="http://schemas.microsoft.com/office/powerpoint/2010/main" val="1279370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2C32-6F4B-44BE-9B26-831A6D98B3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A0B548-9694-4C73-9D7A-586C34DC7D6B}"/>
              </a:ext>
            </a:extLst>
          </p:cNvPr>
          <p:cNvSpPr>
            <a:spLocks noGrp="1"/>
          </p:cNvSpPr>
          <p:nvPr>
            <p:ph type="dt" sz="half" idx="10"/>
          </p:nvPr>
        </p:nvSpPr>
        <p:spPr/>
        <p:txBody>
          <a:bodyPr/>
          <a:lstStyle/>
          <a:p>
            <a:fld id="{9687D4E2-8046-4108-A770-20CC1EE3358C}" type="datetimeFigureOut">
              <a:rPr lang="en-US" smtClean="0"/>
              <a:t>7/12/2020</a:t>
            </a:fld>
            <a:endParaRPr lang="en-US"/>
          </a:p>
        </p:txBody>
      </p:sp>
      <p:sp>
        <p:nvSpPr>
          <p:cNvPr id="4" name="Footer Placeholder 3">
            <a:extLst>
              <a:ext uri="{FF2B5EF4-FFF2-40B4-BE49-F238E27FC236}">
                <a16:creationId xmlns:a16="http://schemas.microsoft.com/office/drawing/2014/main" id="{D74B5FC0-A4BE-4858-8C24-7A7F60E56D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CFEB1A-C91F-4F16-8ADE-71214922AFBB}"/>
              </a:ext>
            </a:extLst>
          </p:cNvPr>
          <p:cNvSpPr>
            <a:spLocks noGrp="1"/>
          </p:cNvSpPr>
          <p:nvPr>
            <p:ph type="sldNum" sz="quarter" idx="12"/>
          </p:nvPr>
        </p:nvSpPr>
        <p:spPr/>
        <p:txBody>
          <a:bodyPr/>
          <a:lstStyle/>
          <a:p>
            <a:fld id="{18217D05-5FB6-4FF5-A3AA-7BE97DEC7916}" type="slidenum">
              <a:rPr lang="en-US" smtClean="0"/>
              <a:t>‹#›</a:t>
            </a:fld>
            <a:endParaRPr lang="en-US"/>
          </a:p>
        </p:txBody>
      </p:sp>
    </p:spTree>
    <p:extLst>
      <p:ext uri="{BB962C8B-B14F-4D97-AF65-F5344CB8AC3E}">
        <p14:creationId xmlns:p14="http://schemas.microsoft.com/office/powerpoint/2010/main" val="1650259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8EA204-78D1-42DE-B27F-1D4F88226F4D}"/>
              </a:ext>
            </a:extLst>
          </p:cNvPr>
          <p:cNvSpPr>
            <a:spLocks noGrp="1"/>
          </p:cNvSpPr>
          <p:nvPr>
            <p:ph type="dt" sz="half" idx="10"/>
          </p:nvPr>
        </p:nvSpPr>
        <p:spPr/>
        <p:txBody>
          <a:bodyPr/>
          <a:lstStyle/>
          <a:p>
            <a:fld id="{9687D4E2-8046-4108-A770-20CC1EE3358C}" type="datetimeFigureOut">
              <a:rPr lang="en-US" smtClean="0"/>
              <a:t>7/12/2020</a:t>
            </a:fld>
            <a:endParaRPr lang="en-US"/>
          </a:p>
        </p:txBody>
      </p:sp>
      <p:sp>
        <p:nvSpPr>
          <p:cNvPr id="3" name="Footer Placeholder 2">
            <a:extLst>
              <a:ext uri="{FF2B5EF4-FFF2-40B4-BE49-F238E27FC236}">
                <a16:creationId xmlns:a16="http://schemas.microsoft.com/office/drawing/2014/main" id="{E0435DC5-7C0D-4F00-A79A-265B273796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8AC37B-9D04-4619-9FFD-DD6D73D44E1F}"/>
              </a:ext>
            </a:extLst>
          </p:cNvPr>
          <p:cNvSpPr>
            <a:spLocks noGrp="1"/>
          </p:cNvSpPr>
          <p:nvPr>
            <p:ph type="sldNum" sz="quarter" idx="12"/>
          </p:nvPr>
        </p:nvSpPr>
        <p:spPr/>
        <p:txBody>
          <a:bodyPr/>
          <a:lstStyle/>
          <a:p>
            <a:fld id="{18217D05-5FB6-4FF5-A3AA-7BE97DEC7916}" type="slidenum">
              <a:rPr lang="en-US" smtClean="0"/>
              <a:t>‹#›</a:t>
            </a:fld>
            <a:endParaRPr lang="en-US"/>
          </a:p>
        </p:txBody>
      </p:sp>
    </p:spTree>
    <p:extLst>
      <p:ext uri="{BB962C8B-B14F-4D97-AF65-F5344CB8AC3E}">
        <p14:creationId xmlns:p14="http://schemas.microsoft.com/office/powerpoint/2010/main" val="1413596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49CC-B991-4100-8293-A4EA1E77D7A3}"/>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CB2CF423-926E-4096-8039-5E2D1925E99D}"/>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8AB739-8E55-4DFC-8782-4E6EB7DFF8F6}"/>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08465FB8-577F-4D2C-BA43-99B63CC23657}"/>
              </a:ext>
            </a:extLst>
          </p:cNvPr>
          <p:cNvSpPr>
            <a:spLocks noGrp="1"/>
          </p:cNvSpPr>
          <p:nvPr>
            <p:ph type="dt" sz="half" idx="10"/>
          </p:nvPr>
        </p:nvSpPr>
        <p:spPr/>
        <p:txBody>
          <a:bodyPr/>
          <a:lstStyle/>
          <a:p>
            <a:fld id="{9687D4E2-8046-4108-A770-20CC1EE3358C}" type="datetimeFigureOut">
              <a:rPr lang="en-US" smtClean="0"/>
              <a:t>7/12/2020</a:t>
            </a:fld>
            <a:endParaRPr lang="en-US"/>
          </a:p>
        </p:txBody>
      </p:sp>
      <p:sp>
        <p:nvSpPr>
          <p:cNvPr id="6" name="Footer Placeholder 5">
            <a:extLst>
              <a:ext uri="{FF2B5EF4-FFF2-40B4-BE49-F238E27FC236}">
                <a16:creationId xmlns:a16="http://schemas.microsoft.com/office/drawing/2014/main" id="{76E47C6B-0C9A-4835-8689-035073728C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C4E30-4733-402C-80A2-8D6AECA1978A}"/>
              </a:ext>
            </a:extLst>
          </p:cNvPr>
          <p:cNvSpPr>
            <a:spLocks noGrp="1"/>
          </p:cNvSpPr>
          <p:nvPr>
            <p:ph type="sldNum" sz="quarter" idx="12"/>
          </p:nvPr>
        </p:nvSpPr>
        <p:spPr/>
        <p:txBody>
          <a:bodyPr/>
          <a:lstStyle/>
          <a:p>
            <a:fld id="{18217D05-5FB6-4FF5-A3AA-7BE97DEC7916}" type="slidenum">
              <a:rPr lang="en-US" smtClean="0"/>
              <a:t>‹#›</a:t>
            </a:fld>
            <a:endParaRPr lang="en-US"/>
          </a:p>
        </p:txBody>
      </p:sp>
    </p:spTree>
    <p:extLst>
      <p:ext uri="{BB962C8B-B14F-4D97-AF65-F5344CB8AC3E}">
        <p14:creationId xmlns:p14="http://schemas.microsoft.com/office/powerpoint/2010/main" val="1629241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A8CD-462D-482B-ABDF-686F11893FFC}"/>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7819DCCE-4DD3-471F-A07C-92BFFE74EC69}"/>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368177CF-1A34-4AC8-98D3-957A21C8E831}"/>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75EE4D0E-9EB7-40BF-B7BA-B961639B76A9}"/>
              </a:ext>
            </a:extLst>
          </p:cNvPr>
          <p:cNvSpPr>
            <a:spLocks noGrp="1"/>
          </p:cNvSpPr>
          <p:nvPr>
            <p:ph type="dt" sz="half" idx="10"/>
          </p:nvPr>
        </p:nvSpPr>
        <p:spPr/>
        <p:txBody>
          <a:bodyPr/>
          <a:lstStyle/>
          <a:p>
            <a:fld id="{9687D4E2-8046-4108-A770-20CC1EE3358C}" type="datetimeFigureOut">
              <a:rPr lang="en-US" smtClean="0"/>
              <a:t>7/12/2020</a:t>
            </a:fld>
            <a:endParaRPr lang="en-US"/>
          </a:p>
        </p:txBody>
      </p:sp>
      <p:sp>
        <p:nvSpPr>
          <p:cNvPr id="6" name="Footer Placeholder 5">
            <a:extLst>
              <a:ext uri="{FF2B5EF4-FFF2-40B4-BE49-F238E27FC236}">
                <a16:creationId xmlns:a16="http://schemas.microsoft.com/office/drawing/2014/main" id="{07635685-3938-4039-9A2F-4BAAEC9FEA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C2488D-6E04-4539-8602-3C263C23D18D}"/>
              </a:ext>
            </a:extLst>
          </p:cNvPr>
          <p:cNvSpPr>
            <a:spLocks noGrp="1"/>
          </p:cNvSpPr>
          <p:nvPr>
            <p:ph type="sldNum" sz="quarter" idx="12"/>
          </p:nvPr>
        </p:nvSpPr>
        <p:spPr/>
        <p:txBody>
          <a:bodyPr/>
          <a:lstStyle/>
          <a:p>
            <a:fld id="{18217D05-5FB6-4FF5-A3AA-7BE97DEC7916}" type="slidenum">
              <a:rPr lang="en-US" smtClean="0"/>
              <a:t>‹#›</a:t>
            </a:fld>
            <a:endParaRPr lang="en-US"/>
          </a:p>
        </p:txBody>
      </p:sp>
    </p:spTree>
    <p:extLst>
      <p:ext uri="{BB962C8B-B14F-4D97-AF65-F5344CB8AC3E}">
        <p14:creationId xmlns:p14="http://schemas.microsoft.com/office/powerpoint/2010/main" val="3037624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486A-6A7C-44FA-87ED-78B00A37C6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DDCC30-F08E-4E87-8883-09F5413F50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4BEE9-32B1-408A-9A9F-6CC064807CA7}"/>
              </a:ext>
            </a:extLst>
          </p:cNvPr>
          <p:cNvSpPr>
            <a:spLocks noGrp="1"/>
          </p:cNvSpPr>
          <p:nvPr>
            <p:ph type="dt" sz="half" idx="10"/>
          </p:nvPr>
        </p:nvSpPr>
        <p:spPr/>
        <p:txBody>
          <a:bodyPr/>
          <a:lstStyle/>
          <a:p>
            <a:fld id="{9687D4E2-8046-4108-A770-20CC1EE3358C}" type="datetimeFigureOut">
              <a:rPr lang="en-US" smtClean="0"/>
              <a:t>7/12/2020</a:t>
            </a:fld>
            <a:endParaRPr lang="en-US"/>
          </a:p>
        </p:txBody>
      </p:sp>
      <p:sp>
        <p:nvSpPr>
          <p:cNvPr id="5" name="Footer Placeholder 4">
            <a:extLst>
              <a:ext uri="{FF2B5EF4-FFF2-40B4-BE49-F238E27FC236}">
                <a16:creationId xmlns:a16="http://schemas.microsoft.com/office/drawing/2014/main" id="{1D279AF4-9628-4C64-A964-D5EB995A7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652E5-6F94-46F4-8E25-F8B4F4ABAC44}"/>
              </a:ext>
            </a:extLst>
          </p:cNvPr>
          <p:cNvSpPr>
            <a:spLocks noGrp="1"/>
          </p:cNvSpPr>
          <p:nvPr>
            <p:ph type="sldNum" sz="quarter" idx="12"/>
          </p:nvPr>
        </p:nvSpPr>
        <p:spPr/>
        <p:txBody>
          <a:bodyPr/>
          <a:lstStyle/>
          <a:p>
            <a:fld id="{18217D05-5FB6-4FF5-A3AA-7BE97DEC7916}" type="slidenum">
              <a:rPr lang="en-US" smtClean="0"/>
              <a:t>‹#›</a:t>
            </a:fld>
            <a:endParaRPr lang="en-US"/>
          </a:p>
        </p:txBody>
      </p:sp>
    </p:spTree>
    <p:extLst>
      <p:ext uri="{BB962C8B-B14F-4D97-AF65-F5344CB8AC3E}">
        <p14:creationId xmlns:p14="http://schemas.microsoft.com/office/powerpoint/2010/main" val="849411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051E90-CA8F-4472-8438-AFCCB1F9CE73}"/>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E04BD9-2BD6-4535-9837-86ADCB489646}"/>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CEE28-DB3A-4F2E-B1B8-5C2C6A3722DE}"/>
              </a:ext>
            </a:extLst>
          </p:cNvPr>
          <p:cNvSpPr>
            <a:spLocks noGrp="1"/>
          </p:cNvSpPr>
          <p:nvPr>
            <p:ph type="dt" sz="half" idx="10"/>
          </p:nvPr>
        </p:nvSpPr>
        <p:spPr/>
        <p:txBody>
          <a:bodyPr/>
          <a:lstStyle/>
          <a:p>
            <a:fld id="{9687D4E2-8046-4108-A770-20CC1EE3358C}" type="datetimeFigureOut">
              <a:rPr lang="en-US" smtClean="0"/>
              <a:t>7/12/2020</a:t>
            </a:fld>
            <a:endParaRPr lang="en-US"/>
          </a:p>
        </p:txBody>
      </p:sp>
      <p:sp>
        <p:nvSpPr>
          <p:cNvPr id="5" name="Footer Placeholder 4">
            <a:extLst>
              <a:ext uri="{FF2B5EF4-FFF2-40B4-BE49-F238E27FC236}">
                <a16:creationId xmlns:a16="http://schemas.microsoft.com/office/drawing/2014/main" id="{2DDFDCAE-D146-4C86-BA57-321A786C2A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574FCB-3455-43F1-B3ED-DF8859FD4177}"/>
              </a:ext>
            </a:extLst>
          </p:cNvPr>
          <p:cNvSpPr>
            <a:spLocks noGrp="1"/>
          </p:cNvSpPr>
          <p:nvPr>
            <p:ph type="sldNum" sz="quarter" idx="12"/>
          </p:nvPr>
        </p:nvSpPr>
        <p:spPr/>
        <p:txBody>
          <a:bodyPr/>
          <a:lstStyle/>
          <a:p>
            <a:fld id="{18217D05-5FB6-4FF5-A3AA-7BE97DEC7916}" type="slidenum">
              <a:rPr lang="en-US" smtClean="0"/>
              <a:t>‹#›</a:t>
            </a:fld>
            <a:endParaRPr lang="en-US"/>
          </a:p>
        </p:txBody>
      </p:sp>
    </p:spTree>
    <p:extLst>
      <p:ext uri="{BB962C8B-B14F-4D97-AF65-F5344CB8AC3E}">
        <p14:creationId xmlns:p14="http://schemas.microsoft.com/office/powerpoint/2010/main" val="3397660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7741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E10A78-F885-4123-9062-19BCCEA91279}"/>
              </a:ext>
            </a:extLst>
          </p:cNvPr>
          <p:cNvSpPr>
            <a:spLocks noGrp="1"/>
          </p:cNvSpPr>
          <p:nvPr>
            <p:ph type="sldNum" sz="quarter" idx="10"/>
          </p:nvPr>
        </p:nvSpPr>
        <p:spPr/>
        <p:txBody>
          <a:bodyPr/>
          <a:lstStyle/>
          <a:p>
            <a:fld id="{86CB4B4D-7CA3-9044-876B-883B54F8677D}" type="slidenum">
              <a:rPr lang="en-GB" smtClean="0"/>
              <a:pPr/>
              <a:t>‹#›</a:t>
            </a:fld>
            <a:endParaRPr lang="en-GB" dirty="0"/>
          </a:p>
        </p:txBody>
      </p:sp>
      <p:sp>
        <p:nvSpPr>
          <p:cNvPr id="4" name="Rectangle 3">
            <a:extLst>
              <a:ext uri="{FF2B5EF4-FFF2-40B4-BE49-F238E27FC236}">
                <a16:creationId xmlns:a16="http://schemas.microsoft.com/office/drawing/2014/main" id="{9BDB4B11-8BD7-413C-BAD8-927FE25658A6}"/>
              </a:ext>
            </a:extLst>
          </p:cNvPr>
          <p:cNvSpPr/>
          <p:nvPr userDrawn="1"/>
        </p:nvSpPr>
        <p:spPr>
          <a:xfrm flipH="1">
            <a:off x="-2" y="0"/>
            <a:ext cx="839658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8C45DA13-2A26-44A4-96A1-7E193ED7145E}"/>
              </a:ext>
            </a:extLst>
          </p:cNvPr>
          <p:cNvSpPr/>
          <p:nvPr userDrawn="1"/>
        </p:nvSpPr>
        <p:spPr>
          <a:xfrm rot="5400000">
            <a:off x="7551342" y="1399905"/>
            <a:ext cx="1750478" cy="15090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262875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1" y="1"/>
            <a:ext cx="24383998" cy="13715998"/>
          </a:xfrm>
          <a:solidFill>
            <a:schemeClr val="bg2">
              <a:lumMod val="95000"/>
            </a:schemeClr>
          </a:solidFill>
        </p:spPr>
        <p:txBody>
          <a:bodyPr>
            <a:normAutofit/>
          </a:bodyPr>
          <a:lstStyle>
            <a:lvl1pPr>
              <a:defRPr sz="1600"/>
            </a:lvl1pPr>
          </a:lstStyle>
          <a:p>
            <a:endParaRPr lang="en-ID"/>
          </a:p>
        </p:txBody>
      </p:sp>
      <p:sp>
        <p:nvSpPr>
          <p:cNvPr id="6" name="Text Placeholder 4">
            <a:extLst>
              <a:ext uri="{FF2B5EF4-FFF2-40B4-BE49-F238E27FC236}">
                <a16:creationId xmlns:a16="http://schemas.microsoft.com/office/drawing/2014/main" id="{38D73DC4-3DC3-4179-9209-375A6D24F9F0}"/>
              </a:ext>
            </a:extLst>
          </p:cNvPr>
          <p:cNvSpPr>
            <a:spLocks noGrp="1"/>
          </p:cNvSpPr>
          <p:nvPr>
            <p:ph type="body" sz="quarter" idx="11" hasCustomPrompt="1"/>
          </p:nvPr>
        </p:nvSpPr>
        <p:spPr>
          <a:xfrm>
            <a:off x="2679700" y="3225800"/>
            <a:ext cx="19024600" cy="4673600"/>
          </a:xfrm>
        </p:spPr>
        <p:txBody>
          <a:bodyPr anchor="ctr">
            <a:normAutofit/>
          </a:bodyPr>
          <a:lstStyle>
            <a:lvl1pPr marL="0" indent="0" algn="ctr">
              <a:lnSpc>
                <a:spcPct val="100000"/>
              </a:lnSpc>
              <a:buNone/>
              <a:defRPr sz="14400" b="1">
                <a:solidFill>
                  <a:schemeClr val="bg2"/>
                </a:solidFill>
                <a:latin typeface="+mj-lt"/>
              </a:defRPr>
            </a:lvl1pPr>
          </a:lstStyle>
          <a:p>
            <a:pPr lvl="0"/>
            <a:r>
              <a:rPr lang="en-US" dirty="0"/>
              <a:t>Write Title Here</a:t>
            </a:r>
          </a:p>
        </p:txBody>
      </p:sp>
    </p:spTree>
    <p:extLst>
      <p:ext uri="{BB962C8B-B14F-4D97-AF65-F5344CB8AC3E}">
        <p14:creationId xmlns:p14="http://schemas.microsoft.com/office/powerpoint/2010/main" val="4125067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4358" y="0"/>
            <a:ext cx="27489755" cy="13716000"/>
          </a:xfrm>
          <a:prstGeom prst="rect">
            <a:avLst/>
          </a:prstGeom>
        </p:spPr>
      </p:pic>
      <p:sp>
        <p:nvSpPr>
          <p:cNvPr id="2" name="Title 1"/>
          <p:cNvSpPr>
            <a:spLocks noGrp="1"/>
          </p:cNvSpPr>
          <p:nvPr>
            <p:ph type="title"/>
          </p:nvPr>
        </p:nvSpPr>
        <p:spPr>
          <a:xfrm>
            <a:off x="-196815" y="8676588"/>
            <a:ext cx="16019203" cy="1447128"/>
          </a:xfrm>
        </p:spPr>
        <p:txBody>
          <a:bodyPr/>
          <a:lstStyle>
            <a:lvl1pPr>
              <a:defRPr>
                <a:solidFill>
                  <a:schemeClr val="tx1"/>
                </a:solidFill>
              </a:defRPr>
            </a:lvl1pPr>
          </a:lstStyle>
          <a:p>
            <a:r>
              <a:rPr lang="en-US" dirty="0"/>
              <a:t>Click to edit Master 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23969" y="9068765"/>
            <a:ext cx="5793475" cy="3569312"/>
          </a:xfrm>
          <a:prstGeom prst="rect">
            <a:avLst/>
          </a:prstGeom>
        </p:spPr>
      </p:pic>
    </p:spTree>
    <p:extLst>
      <p:ext uri="{BB962C8B-B14F-4D97-AF65-F5344CB8AC3E}">
        <p14:creationId xmlns:p14="http://schemas.microsoft.com/office/powerpoint/2010/main" val="512524568"/>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ents Page">
    <p:bg>
      <p:bgPr>
        <a:solidFill>
          <a:schemeClr val="bg1"/>
        </a:solidFill>
        <a:effectLst/>
      </p:bgPr>
    </p:bg>
    <p:spTree>
      <p:nvGrpSpPr>
        <p:cNvPr id="1" name=""/>
        <p:cNvGrpSpPr/>
        <p:nvPr/>
      </p:nvGrpSpPr>
      <p:grpSpPr>
        <a:xfrm>
          <a:off x="0" y="0"/>
          <a:ext cx="0" cy="0"/>
          <a:chOff x="0" y="0"/>
          <a:chExt cx="0" cy="0"/>
        </a:xfrm>
      </p:grpSpPr>
      <p:sp>
        <p:nvSpPr>
          <p:cNvPr id="4" name="Shape 45"/>
          <p:cNvSpPr txBox="1">
            <a:spLocks/>
          </p:cNvSpPr>
          <p:nvPr userDrawn="1"/>
        </p:nvSpPr>
        <p:spPr>
          <a:xfrm>
            <a:off x="23036468" y="762697"/>
            <a:ext cx="607907" cy="384723"/>
          </a:xfrm>
          <a:prstGeom prst="rect">
            <a:avLst/>
          </a:prstGeom>
          <a:ln w="3175">
            <a:miter lim="400000"/>
          </a:ln>
        </p:spPr>
        <p:txBody>
          <a:bodyPr lIns="38101" tIns="38101" rIns="38101" bIns="3810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0" i="0" u="none" strike="noStrike" cap="all" spc="400" normalizeH="0" baseline="0">
                <a:ln>
                  <a:noFill/>
                </a:ln>
                <a:solidFill>
                  <a:srgbClr val="F4F5F7"/>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z="2000" b="1" smtClean="0"/>
              <a:pPr/>
              <a:t>‹#›</a:t>
            </a:fld>
            <a:endParaRPr lang="en-GB" sz="2000" b="1" dirty="0"/>
          </a:p>
        </p:txBody>
      </p:sp>
      <p:sp>
        <p:nvSpPr>
          <p:cNvPr id="5" name="Shape 46"/>
          <p:cNvSpPr/>
          <p:nvPr userDrawn="1"/>
        </p:nvSpPr>
        <p:spPr>
          <a:xfrm>
            <a:off x="23077407" y="1371248"/>
            <a:ext cx="1636515" cy="0"/>
          </a:xfrm>
          <a:prstGeom prst="line">
            <a:avLst/>
          </a:prstGeom>
          <a:ln w="50800">
            <a:solidFill>
              <a:srgbClr val="F56C2E"/>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6" name="Shape 4">
            <a:hlinkClick r:id="rId2"/>
          </p:cNvPr>
          <p:cNvSpPr/>
          <p:nvPr userDrawn="1"/>
        </p:nvSpPr>
        <p:spPr>
          <a:xfrm>
            <a:off x="22309241" y="845084"/>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20" rIns="45720"/>
          <a:lstStyle/>
          <a:p>
            <a:pPr algn="l" defTabSz="457206">
              <a:defRPr sz="2400">
                <a:latin typeface="Calibri"/>
                <a:ea typeface="Calibri"/>
                <a:cs typeface="Calibri"/>
                <a:sym typeface="Calibri"/>
              </a:defRPr>
            </a:pPr>
            <a:endParaRPr sz="2400"/>
          </a:p>
        </p:txBody>
      </p:sp>
      <p:sp>
        <p:nvSpPr>
          <p:cNvPr id="7" name="Shape 5">
            <a:hlinkClick r:id="rId3"/>
          </p:cNvPr>
          <p:cNvSpPr/>
          <p:nvPr userDrawn="1"/>
        </p:nvSpPr>
        <p:spPr>
          <a:xfrm>
            <a:off x="21837735" y="810684"/>
            <a:ext cx="149395"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20" rIns="45720"/>
          <a:lstStyle/>
          <a:p>
            <a:pPr algn="l" defTabSz="457206">
              <a:defRPr sz="2400">
                <a:latin typeface="Calibri"/>
                <a:ea typeface="Calibri"/>
                <a:cs typeface="Calibri"/>
                <a:sym typeface="Calibri"/>
              </a:defRPr>
            </a:pPr>
            <a:endParaRPr sz="240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92751" y="10803857"/>
            <a:ext cx="4047043" cy="2407992"/>
          </a:xfrm>
          <a:prstGeom prst="rect">
            <a:avLst/>
          </a:prstGeom>
        </p:spPr>
      </p:pic>
      <p:sp>
        <p:nvSpPr>
          <p:cNvPr id="10" name="TextBox 9"/>
          <p:cNvSpPr txBox="1"/>
          <p:nvPr userDrawn="1"/>
        </p:nvSpPr>
        <p:spPr>
          <a:xfrm>
            <a:off x="19365600" y="832020"/>
            <a:ext cx="2339232" cy="26161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1" tIns="38101" rIns="38101" bIns="38101" numCol="1" spcCol="38100" rtlCol="0" anchor="ctr">
            <a:spAutoFit/>
          </a:bodyPr>
          <a:lstStyle/>
          <a:p>
            <a:pPr marL="0" marR="0" indent="0" algn="just" defTabSz="825512" rtl="0" fontAlgn="auto" latinLnBrk="0" hangingPunct="0">
              <a:lnSpc>
                <a:spcPct val="100000"/>
              </a:lnSpc>
              <a:spcBef>
                <a:spcPts val="0"/>
              </a:spcBef>
              <a:spcAft>
                <a:spcPts val="0"/>
              </a:spcAft>
              <a:buClrTx/>
              <a:buSzTx/>
              <a:buFontTx/>
              <a:buNone/>
              <a:tabLst/>
            </a:pPr>
            <a:r>
              <a:rPr kumimoji="0" lang="en-GB" sz="1200" b="1" i="0" u="none" strike="noStrike" cap="none" spc="301" normalizeH="0" baseline="0" dirty="0">
                <a:ln>
                  <a:noFill/>
                </a:ln>
                <a:solidFill>
                  <a:srgbClr val="A6A7AC"/>
                </a:solidFill>
                <a:effectLst/>
                <a:uFillTx/>
                <a:latin typeface="+mn-lt"/>
                <a:ea typeface="PT Sans"/>
                <a:cs typeface="PT Sans"/>
                <a:sym typeface="PT Sans"/>
              </a:rPr>
              <a:t>WWW.NSFAS.ORG.ZA</a:t>
            </a:r>
          </a:p>
        </p:txBody>
      </p:sp>
      <p:sp>
        <p:nvSpPr>
          <p:cNvPr id="13" name="Shape 82"/>
          <p:cNvSpPr/>
          <p:nvPr userDrawn="1"/>
        </p:nvSpPr>
        <p:spPr>
          <a:xfrm flipH="1">
            <a:off x="1045064" y="-357183"/>
            <a:ext cx="0" cy="5328019"/>
          </a:xfrm>
          <a:prstGeom prst="line">
            <a:avLst/>
          </a:prstGeom>
          <a:ln w="50800">
            <a:solidFill>
              <a:srgbClr val="F56C2E"/>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14" name="Title 1"/>
          <p:cNvSpPr>
            <a:spLocks noGrp="1"/>
          </p:cNvSpPr>
          <p:nvPr>
            <p:ph type="title"/>
          </p:nvPr>
        </p:nvSpPr>
        <p:spPr>
          <a:xfrm>
            <a:off x="2105513" y="2306828"/>
            <a:ext cx="16019203" cy="1447128"/>
          </a:xfrm>
        </p:spPr>
        <p:txBody>
          <a:bodyPr/>
          <a:lstStyle>
            <a:lvl1pPr>
              <a:defRPr>
                <a:solidFill>
                  <a:schemeClr val="tx1"/>
                </a:solidFill>
              </a:defRPr>
            </a:lvl1pPr>
          </a:lstStyle>
          <a:p>
            <a:r>
              <a:rPr lang="en-US" dirty="0"/>
              <a:t>Click to edit Master title style</a:t>
            </a:r>
            <a:endParaRPr lang="en-GB" dirty="0"/>
          </a:p>
        </p:txBody>
      </p:sp>
      <p:sp>
        <p:nvSpPr>
          <p:cNvPr id="15" name="Shape 40"/>
          <p:cNvSpPr>
            <a:spLocks noGrp="1"/>
          </p:cNvSpPr>
          <p:nvPr>
            <p:ph type="body" idx="1"/>
          </p:nvPr>
        </p:nvSpPr>
        <p:spPr>
          <a:xfrm>
            <a:off x="2025301" y="4139425"/>
            <a:ext cx="12027584" cy="6341107"/>
          </a:xfrm>
          <a:prstGeom prst="rect">
            <a:avLst/>
          </a:prstGeom>
        </p:spPr>
        <p:txBody>
          <a:bodyPr>
            <a:normAutofit/>
          </a:bodyPr>
          <a:lstStyle>
            <a:lvl1pPr>
              <a:defRPr sz="32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a:defRPr sz="32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2807597488"/>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E10A78-F885-4123-9062-19BCCEA91279}"/>
              </a:ext>
            </a:extLst>
          </p:cNvPr>
          <p:cNvSpPr>
            <a:spLocks noGrp="1"/>
          </p:cNvSpPr>
          <p:nvPr>
            <p:ph type="sldNum" sz="quarter" idx="10"/>
          </p:nvPr>
        </p:nvSpPr>
        <p:spPr/>
        <p:txBody>
          <a:bodyPr/>
          <a:lstStyle/>
          <a:p>
            <a:fld id="{86CB4B4D-7CA3-9044-876B-883B54F8677D}" type="slidenum">
              <a:rPr lang="en-GB" smtClean="0"/>
              <a:pPr/>
              <a:t>‹#›</a:t>
            </a:fld>
            <a:endParaRPr lang="en-GB" dirty="0"/>
          </a:p>
        </p:txBody>
      </p:sp>
      <p:sp>
        <p:nvSpPr>
          <p:cNvPr id="4" name="Rectangle 3">
            <a:extLst>
              <a:ext uri="{FF2B5EF4-FFF2-40B4-BE49-F238E27FC236}">
                <a16:creationId xmlns:a16="http://schemas.microsoft.com/office/drawing/2014/main" id="{9BDB4B11-8BD7-413C-BAD8-927FE25658A6}"/>
              </a:ext>
            </a:extLst>
          </p:cNvPr>
          <p:cNvSpPr/>
          <p:nvPr userDrawn="1"/>
        </p:nvSpPr>
        <p:spPr>
          <a:xfrm flipH="1">
            <a:off x="-3" y="0"/>
            <a:ext cx="8396581"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Isosceles Triangle 4">
            <a:extLst>
              <a:ext uri="{FF2B5EF4-FFF2-40B4-BE49-F238E27FC236}">
                <a16:creationId xmlns:a16="http://schemas.microsoft.com/office/drawing/2014/main" id="{8C45DA13-2A26-44A4-96A1-7E193ED7145E}"/>
              </a:ext>
            </a:extLst>
          </p:cNvPr>
          <p:cNvSpPr/>
          <p:nvPr userDrawn="1"/>
        </p:nvSpPr>
        <p:spPr>
          <a:xfrm rot="5400000">
            <a:off x="7551343" y="1399905"/>
            <a:ext cx="1750477" cy="15090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2893620"/>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 oran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8" name="Shape 71"/>
          <p:cNvSpPr/>
          <p:nvPr userDrawn="1"/>
        </p:nvSpPr>
        <p:spPr>
          <a:xfrm>
            <a:off x="7483212" y="5869187"/>
            <a:ext cx="805299" cy="0"/>
          </a:xfrm>
          <a:prstGeom prst="line">
            <a:avLst/>
          </a:prstGeom>
          <a:ln w="50800">
            <a:solidFill>
              <a:schemeClr val="accent2"/>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9" name="Shape 72"/>
          <p:cNvSpPr/>
          <p:nvPr userDrawn="1"/>
        </p:nvSpPr>
        <p:spPr>
          <a:xfrm>
            <a:off x="10708863" y="10251662"/>
            <a:ext cx="8418381" cy="3485221"/>
          </a:xfrm>
          <a:prstGeom prst="rect">
            <a:avLst/>
          </a:prstGeom>
          <a:solidFill>
            <a:schemeClr val="accent2"/>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11" name="Shape 30"/>
          <p:cNvSpPr>
            <a:spLocks noGrp="1"/>
          </p:cNvSpPr>
          <p:nvPr>
            <p:ph type="title"/>
          </p:nvPr>
        </p:nvSpPr>
        <p:spPr>
          <a:xfrm>
            <a:off x="1534014" y="2840028"/>
            <a:ext cx="6810165" cy="2858643"/>
          </a:xfrm>
          <a:prstGeom prst="rect">
            <a:avLst/>
          </a:prstGeom>
        </p:spPr>
        <p:txBody>
          <a:bodyPr>
            <a:normAutofit/>
          </a:bodyPr>
          <a:lstStyle>
            <a:lvl1pPr algn="r">
              <a:defRPr sz="8000"/>
            </a:lvl1pPr>
          </a:lstStyle>
          <a:p>
            <a:r>
              <a:rPr dirty="0"/>
              <a:t>Title Text</a:t>
            </a:r>
          </a:p>
        </p:txBody>
      </p:sp>
      <p:sp>
        <p:nvSpPr>
          <p:cNvPr id="14" name="Shape 31"/>
          <p:cNvSpPr>
            <a:spLocks noGrp="1"/>
          </p:cNvSpPr>
          <p:nvPr>
            <p:ph type="body" idx="1"/>
          </p:nvPr>
        </p:nvSpPr>
        <p:spPr>
          <a:xfrm>
            <a:off x="10593529" y="2850903"/>
            <a:ext cx="8533715" cy="6341107"/>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hape 31"/>
          <p:cNvSpPr>
            <a:spLocks noGrp="1"/>
          </p:cNvSpPr>
          <p:nvPr>
            <p:ph type="body" idx="11" hasCustomPrompt="1"/>
          </p:nvPr>
        </p:nvSpPr>
        <p:spPr>
          <a:xfrm>
            <a:off x="1534012" y="2302321"/>
            <a:ext cx="6865181" cy="491411"/>
          </a:xfrm>
          <a:prstGeom prst="rect">
            <a:avLst/>
          </a:prstGeom>
        </p:spPr>
        <p:txBody>
          <a:bodyPr>
            <a:noAutofit/>
          </a:bodyPr>
          <a:lstStyle>
            <a:lvl1pPr algn="r">
              <a:defRPr sz="1800" spc="301"/>
            </a:lvl1pPr>
            <a:lvl2pPr>
              <a:defRPr sz="1800" spc="301"/>
            </a:lvl2pPr>
            <a:lvl3pPr>
              <a:defRPr sz="1800" spc="301"/>
            </a:lvl3pPr>
            <a:lvl4pPr>
              <a:defRPr sz="1800" spc="301"/>
            </a:lvl4pPr>
            <a:lvl5pPr>
              <a:defRPr sz="1800" spc="301"/>
            </a:lvl5pPr>
          </a:lstStyle>
          <a:p>
            <a:r>
              <a:rPr lang="en-GB" dirty="0"/>
              <a:t>SECTION TITLE</a:t>
            </a:r>
          </a:p>
        </p:txBody>
      </p:sp>
    </p:spTree>
    <p:extLst>
      <p:ext uri="{BB962C8B-B14F-4D97-AF65-F5344CB8AC3E}">
        <p14:creationId xmlns:p14="http://schemas.microsoft.com/office/powerpoint/2010/main" val="2686741353"/>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 orange with picture">
    <p:spTree>
      <p:nvGrpSpPr>
        <p:cNvPr id="1" name=""/>
        <p:cNvGrpSpPr/>
        <p:nvPr/>
      </p:nvGrpSpPr>
      <p:grpSpPr>
        <a:xfrm>
          <a:off x="0" y="0"/>
          <a:ext cx="0" cy="0"/>
          <a:chOff x="0" y="0"/>
          <a:chExt cx="0" cy="0"/>
        </a:xfrm>
      </p:grpSpPr>
      <p:sp>
        <p:nvSpPr>
          <p:cNvPr id="4" name="Shape 78"/>
          <p:cNvSpPr/>
          <p:nvPr userDrawn="1"/>
        </p:nvSpPr>
        <p:spPr>
          <a:xfrm>
            <a:off x="10708863" y="-67064"/>
            <a:ext cx="8418381" cy="13799328"/>
          </a:xfrm>
          <a:prstGeom prst="rect">
            <a:avLst/>
          </a:prstGeom>
          <a:solidFill>
            <a:schemeClr val="accent1">
              <a:alpha val="70000"/>
            </a:schemeClr>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5" name="Shape 74"/>
          <p:cNvSpPr/>
          <p:nvPr userDrawn="1"/>
        </p:nvSpPr>
        <p:spPr>
          <a:xfrm>
            <a:off x="10708863" y="-74315"/>
            <a:ext cx="8418381" cy="13799328"/>
          </a:xfrm>
          <a:prstGeom prst="rect">
            <a:avLst/>
          </a:prstGeom>
          <a:solidFill>
            <a:schemeClr val="accent2"/>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7" name="Shape 76"/>
          <p:cNvSpPr txBox="1">
            <a:spLocks/>
          </p:cNvSpPr>
          <p:nvPr userDrawn="1"/>
        </p:nvSpPr>
        <p:spPr>
          <a:xfrm>
            <a:off x="23163468" y="762697"/>
            <a:ext cx="607907" cy="384723"/>
          </a:xfrm>
          <a:prstGeom prst="rect">
            <a:avLst/>
          </a:prstGeom>
          <a:ln w="3175">
            <a:miter lim="400000"/>
          </a:ln>
          <a:extLst>
            <a:ext uri="{C572A759-6A51-4108-AA02-DFA0A04FC94B}">
              <ma14:wrappingTextBoxFlag xmlns="" xmlns:ma14="http://schemas.microsoft.com/office/mac/drawingml/2011/main" val="1"/>
            </a:ext>
          </a:extLst>
        </p:spPr>
        <p:txBody>
          <a:bodyPr lIns="38101" tIns="38101" rIns="38101" bIns="3810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1" i="0" u="none" strike="noStrike" cap="all" spc="400" normalizeH="0" baseline="0">
                <a:ln>
                  <a:noFill/>
                </a:ln>
                <a:solidFill>
                  <a:schemeClr val="bg1">
                    <a:lumMod val="60000"/>
                    <a:lumOff val="40000"/>
                  </a:schemeClr>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z="2000" smtClean="0"/>
              <a:pPr/>
              <a:t>‹#›</a:t>
            </a:fld>
            <a:endParaRPr lang="en-GB" sz="2000"/>
          </a:p>
        </p:txBody>
      </p:sp>
      <p:sp>
        <p:nvSpPr>
          <p:cNvPr id="9" name="Shape 79"/>
          <p:cNvSpPr/>
          <p:nvPr userDrawn="1"/>
        </p:nvSpPr>
        <p:spPr>
          <a:xfrm flipH="1">
            <a:off x="1045064" y="12403712"/>
            <a:ext cx="0" cy="2620763"/>
          </a:xfrm>
          <a:prstGeom prst="line">
            <a:avLst/>
          </a:prstGeom>
          <a:ln w="50800">
            <a:solidFill>
              <a:schemeClr val="accent2"/>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10" name="Picture Placeholder 2"/>
          <p:cNvSpPr>
            <a:spLocks noGrp="1"/>
          </p:cNvSpPr>
          <p:nvPr>
            <p:ph type="pic" sz="quarter" idx="10"/>
          </p:nvPr>
        </p:nvSpPr>
        <p:spPr>
          <a:xfrm>
            <a:off x="13658851" y="3200436"/>
            <a:ext cx="9572624" cy="6825309"/>
          </a:xfrm>
        </p:spPr>
        <p:txBody>
          <a:bodyPr/>
          <a:lstStyle/>
          <a:p>
            <a:endParaRPr lang="en-US"/>
          </a:p>
        </p:txBody>
      </p:sp>
      <p:sp>
        <p:nvSpPr>
          <p:cNvPr id="11" name="Shape 31"/>
          <p:cNvSpPr>
            <a:spLocks noGrp="1"/>
          </p:cNvSpPr>
          <p:nvPr>
            <p:ph type="body" idx="1"/>
          </p:nvPr>
        </p:nvSpPr>
        <p:spPr>
          <a:xfrm>
            <a:off x="2249624" y="3200437"/>
            <a:ext cx="6453504" cy="8572464"/>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812635521"/>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 yellow">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8" name="Shape 71"/>
          <p:cNvSpPr/>
          <p:nvPr userDrawn="1"/>
        </p:nvSpPr>
        <p:spPr>
          <a:xfrm>
            <a:off x="7483212" y="5869187"/>
            <a:ext cx="805299" cy="0"/>
          </a:xfrm>
          <a:prstGeom prst="line">
            <a:avLst/>
          </a:prstGeom>
          <a:ln w="50800">
            <a:solidFill>
              <a:schemeClr val="accent2"/>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9" name="Shape 72"/>
          <p:cNvSpPr/>
          <p:nvPr userDrawn="1"/>
        </p:nvSpPr>
        <p:spPr>
          <a:xfrm>
            <a:off x="10708863" y="10251662"/>
            <a:ext cx="8418381" cy="3485221"/>
          </a:xfrm>
          <a:prstGeom prst="rect">
            <a:avLst/>
          </a:prstGeom>
          <a:solidFill>
            <a:schemeClr val="accent1"/>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11" name="Shape 30"/>
          <p:cNvSpPr>
            <a:spLocks noGrp="1"/>
          </p:cNvSpPr>
          <p:nvPr>
            <p:ph type="title"/>
          </p:nvPr>
        </p:nvSpPr>
        <p:spPr>
          <a:xfrm>
            <a:off x="1534014" y="2840028"/>
            <a:ext cx="6810165" cy="2858643"/>
          </a:xfrm>
          <a:prstGeom prst="rect">
            <a:avLst/>
          </a:prstGeom>
        </p:spPr>
        <p:txBody>
          <a:bodyPr>
            <a:normAutofit/>
          </a:bodyPr>
          <a:lstStyle>
            <a:lvl1pPr algn="r">
              <a:defRPr sz="8000"/>
            </a:lvl1pPr>
          </a:lstStyle>
          <a:p>
            <a:r>
              <a:rPr dirty="0"/>
              <a:t>Title Text</a:t>
            </a:r>
          </a:p>
        </p:txBody>
      </p:sp>
      <p:sp>
        <p:nvSpPr>
          <p:cNvPr id="14" name="Shape 31"/>
          <p:cNvSpPr>
            <a:spLocks noGrp="1"/>
          </p:cNvSpPr>
          <p:nvPr>
            <p:ph type="body" idx="1"/>
          </p:nvPr>
        </p:nvSpPr>
        <p:spPr>
          <a:xfrm>
            <a:off x="10593529" y="2850903"/>
            <a:ext cx="8533715" cy="6341107"/>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Shape 31"/>
          <p:cNvSpPr>
            <a:spLocks noGrp="1"/>
          </p:cNvSpPr>
          <p:nvPr>
            <p:ph type="body" idx="11" hasCustomPrompt="1"/>
          </p:nvPr>
        </p:nvSpPr>
        <p:spPr>
          <a:xfrm>
            <a:off x="1534012" y="2302321"/>
            <a:ext cx="6865181" cy="491411"/>
          </a:xfrm>
          <a:prstGeom prst="rect">
            <a:avLst/>
          </a:prstGeom>
        </p:spPr>
        <p:txBody>
          <a:bodyPr>
            <a:noAutofit/>
          </a:bodyPr>
          <a:lstStyle>
            <a:lvl1pPr algn="r">
              <a:defRPr sz="1800" spc="301"/>
            </a:lvl1pPr>
            <a:lvl2pPr>
              <a:defRPr sz="1800" spc="301"/>
            </a:lvl2pPr>
            <a:lvl3pPr>
              <a:defRPr sz="1800" spc="301"/>
            </a:lvl3pPr>
            <a:lvl4pPr>
              <a:defRPr sz="1800" spc="301"/>
            </a:lvl4pPr>
            <a:lvl5pPr>
              <a:defRPr sz="1800" spc="301"/>
            </a:lvl5pPr>
          </a:lstStyle>
          <a:p>
            <a:r>
              <a:rPr lang="en-GB" dirty="0"/>
              <a:t>SECTION TITLE</a:t>
            </a:r>
          </a:p>
        </p:txBody>
      </p:sp>
    </p:spTree>
    <p:extLst>
      <p:ext uri="{BB962C8B-B14F-4D97-AF65-F5344CB8AC3E}">
        <p14:creationId xmlns:p14="http://schemas.microsoft.com/office/powerpoint/2010/main" val="1810791830"/>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 yellow with picture">
    <p:spTree>
      <p:nvGrpSpPr>
        <p:cNvPr id="1" name=""/>
        <p:cNvGrpSpPr/>
        <p:nvPr/>
      </p:nvGrpSpPr>
      <p:grpSpPr>
        <a:xfrm>
          <a:off x="0" y="0"/>
          <a:ext cx="0" cy="0"/>
          <a:chOff x="0" y="0"/>
          <a:chExt cx="0" cy="0"/>
        </a:xfrm>
      </p:grpSpPr>
      <p:sp>
        <p:nvSpPr>
          <p:cNvPr id="4" name="Shape 78"/>
          <p:cNvSpPr/>
          <p:nvPr userDrawn="1"/>
        </p:nvSpPr>
        <p:spPr>
          <a:xfrm>
            <a:off x="10708863" y="-67064"/>
            <a:ext cx="8418381" cy="13799328"/>
          </a:xfrm>
          <a:prstGeom prst="rect">
            <a:avLst/>
          </a:prstGeom>
          <a:solidFill>
            <a:schemeClr val="accent1">
              <a:alpha val="70000"/>
            </a:schemeClr>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5" name="Shape 74"/>
          <p:cNvSpPr/>
          <p:nvPr userDrawn="1"/>
        </p:nvSpPr>
        <p:spPr>
          <a:xfrm>
            <a:off x="10708863" y="-74315"/>
            <a:ext cx="8418381" cy="13799328"/>
          </a:xfrm>
          <a:prstGeom prst="rect">
            <a:avLst/>
          </a:prstGeom>
          <a:solidFill>
            <a:schemeClr val="accent1"/>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7" name="Shape 76"/>
          <p:cNvSpPr txBox="1">
            <a:spLocks/>
          </p:cNvSpPr>
          <p:nvPr userDrawn="1"/>
        </p:nvSpPr>
        <p:spPr>
          <a:xfrm>
            <a:off x="23163468" y="762697"/>
            <a:ext cx="607907" cy="384723"/>
          </a:xfrm>
          <a:prstGeom prst="rect">
            <a:avLst/>
          </a:prstGeom>
          <a:ln w="3175">
            <a:miter lim="400000"/>
          </a:ln>
          <a:extLst>
            <a:ext uri="{C572A759-6A51-4108-AA02-DFA0A04FC94B}">
              <ma14:wrappingTextBoxFlag xmlns="" xmlns:ma14="http://schemas.microsoft.com/office/mac/drawingml/2011/main" val="1"/>
            </a:ext>
          </a:extLst>
        </p:spPr>
        <p:txBody>
          <a:bodyPr lIns="38101" tIns="38101" rIns="38101" bIns="3810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1" i="0" u="none" strike="noStrike" cap="all" spc="400" normalizeH="0" baseline="0">
                <a:ln>
                  <a:noFill/>
                </a:ln>
                <a:solidFill>
                  <a:schemeClr val="bg1">
                    <a:lumMod val="60000"/>
                    <a:lumOff val="40000"/>
                  </a:schemeClr>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z="2000" smtClean="0"/>
              <a:pPr/>
              <a:t>‹#›</a:t>
            </a:fld>
            <a:endParaRPr lang="en-GB" sz="2000"/>
          </a:p>
        </p:txBody>
      </p:sp>
      <p:sp>
        <p:nvSpPr>
          <p:cNvPr id="9" name="Shape 79"/>
          <p:cNvSpPr/>
          <p:nvPr userDrawn="1"/>
        </p:nvSpPr>
        <p:spPr>
          <a:xfrm flipH="1">
            <a:off x="1045064" y="12403712"/>
            <a:ext cx="0" cy="2620763"/>
          </a:xfrm>
          <a:prstGeom prst="line">
            <a:avLst/>
          </a:prstGeom>
          <a:ln w="50800">
            <a:solidFill>
              <a:schemeClr val="accent2"/>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10" name="Picture Placeholder 2"/>
          <p:cNvSpPr>
            <a:spLocks noGrp="1"/>
          </p:cNvSpPr>
          <p:nvPr>
            <p:ph type="pic" sz="quarter" idx="10"/>
          </p:nvPr>
        </p:nvSpPr>
        <p:spPr>
          <a:xfrm>
            <a:off x="13658851" y="3200436"/>
            <a:ext cx="9572624" cy="6825309"/>
          </a:xfrm>
        </p:spPr>
        <p:txBody>
          <a:bodyPr/>
          <a:lstStyle/>
          <a:p>
            <a:endParaRPr lang="en-US"/>
          </a:p>
        </p:txBody>
      </p:sp>
      <p:sp>
        <p:nvSpPr>
          <p:cNvPr id="11" name="Shape 31"/>
          <p:cNvSpPr>
            <a:spLocks noGrp="1"/>
          </p:cNvSpPr>
          <p:nvPr>
            <p:ph type="body" idx="1"/>
          </p:nvPr>
        </p:nvSpPr>
        <p:spPr>
          <a:xfrm>
            <a:off x="2249624" y="3200437"/>
            <a:ext cx="6453504" cy="8572464"/>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1463410290"/>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 r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8" name="Shape 71"/>
          <p:cNvSpPr/>
          <p:nvPr userDrawn="1"/>
        </p:nvSpPr>
        <p:spPr>
          <a:xfrm>
            <a:off x="7483212" y="5869187"/>
            <a:ext cx="805299" cy="0"/>
          </a:xfrm>
          <a:prstGeom prst="line">
            <a:avLst/>
          </a:prstGeom>
          <a:ln w="50800">
            <a:solidFill>
              <a:schemeClr val="accent2"/>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9" name="Shape 72"/>
          <p:cNvSpPr/>
          <p:nvPr userDrawn="1"/>
        </p:nvSpPr>
        <p:spPr>
          <a:xfrm>
            <a:off x="10708863" y="10251662"/>
            <a:ext cx="8418381" cy="3485221"/>
          </a:xfrm>
          <a:prstGeom prst="rect">
            <a:avLst/>
          </a:prstGeom>
          <a:solidFill>
            <a:schemeClr val="accent3"/>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11" name="Shape 30"/>
          <p:cNvSpPr>
            <a:spLocks noGrp="1"/>
          </p:cNvSpPr>
          <p:nvPr>
            <p:ph type="title"/>
          </p:nvPr>
        </p:nvSpPr>
        <p:spPr>
          <a:xfrm>
            <a:off x="1534014" y="2840028"/>
            <a:ext cx="6810165" cy="2858643"/>
          </a:xfrm>
          <a:prstGeom prst="rect">
            <a:avLst/>
          </a:prstGeom>
        </p:spPr>
        <p:txBody>
          <a:bodyPr>
            <a:normAutofit/>
          </a:bodyPr>
          <a:lstStyle>
            <a:lvl1pPr algn="r">
              <a:defRPr sz="8000"/>
            </a:lvl1pPr>
          </a:lstStyle>
          <a:p>
            <a:r>
              <a:rPr dirty="0"/>
              <a:t>Title Text</a:t>
            </a:r>
          </a:p>
        </p:txBody>
      </p:sp>
      <p:sp>
        <p:nvSpPr>
          <p:cNvPr id="14" name="Shape 31"/>
          <p:cNvSpPr>
            <a:spLocks noGrp="1"/>
          </p:cNvSpPr>
          <p:nvPr>
            <p:ph type="body" idx="1"/>
          </p:nvPr>
        </p:nvSpPr>
        <p:spPr>
          <a:xfrm>
            <a:off x="10593529" y="2850903"/>
            <a:ext cx="8533715" cy="6341107"/>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Shape 31"/>
          <p:cNvSpPr>
            <a:spLocks noGrp="1"/>
          </p:cNvSpPr>
          <p:nvPr>
            <p:ph type="body" idx="11" hasCustomPrompt="1"/>
          </p:nvPr>
        </p:nvSpPr>
        <p:spPr>
          <a:xfrm>
            <a:off x="1534012" y="2302321"/>
            <a:ext cx="6865181" cy="491411"/>
          </a:xfrm>
          <a:prstGeom prst="rect">
            <a:avLst/>
          </a:prstGeom>
        </p:spPr>
        <p:txBody>
          <a:bodyPr>
            <a:noAutofit/>
          </a:bodyPr>
          <a:lstStyle>
            <a:lvl1pPr algn="r">
              <a:defRPr sz="1800" spc="301"/>
            </a:lvl1pPr>
            <a:lvl2pPr>
              <a:defRPr sz="1800" spc="301"/>
            </a:lvl2pPr>
            <a:lvl3pPr>
              <a:defRPr sz="1800" spc="301"/>
            </a:lvl3pPr>
            <a:lvl4pPr>
              <a:defRPr sz="1800" spc="301"/>
            </a:lvl4pPr>
            <a:lvl5pPr>
              <a:defRPr sz="1800" spc="301"/>
            </a:lvl5pPr>
          </a:lstStyle>
          <a:p>
            <a:r>
              <a:rPr lang="en-GB" dirty="0"/>
              <a:t>SECTION TITLE</a:t>
            </a:r>
          </a:p>
        </p:txBody>
      </p:sp>
    </p:spTree>
    <p:extLst>
      <p:ext uri="{BB962C8B-B14F-4D97-AF65-F5344CB8AC3E}">
        <p14:creationId xmlns:p14="http://schemas.microsoft.com/office/powerpoint/2010/main" val="253668768"/>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 red with picture">
    <p:spTree>
      <p:nvGrpSpPr>
        <p:cNvPr id="1" name=""/>
        <p:cNvGrpSpPr/>
        <p:nvPr/>
      </p:nvGrpSpPr>
      <p:grpSpPr>
        <a:xfrm>
          <a:off x="0" y="0"/>
          <a:ext cx="0" cy="0"/>
          <a:chOff x="0" y="0"/>
          <a:chExt cx="0" cy="0"/>
        </a:xfrm>
      </p:grpSpPr>
      <p:sp>
        <p:nvSpPr>
          <p:cNvPr id="4" name="Shape 78"/>
          <p:cNvSpPr/>
          <p:nvPr userDrawn="1"/>
        </p:nvSpPr>
        <p:spPr>
          <a:xfrm>
            <a:off x="10708863" y="-67064"/>
            <a:ext cx="8418381" cy="13799328"/>
          </a:xfrm>
          <a:prstGeom prst="rect">
            <a:avLst/>
          </a:prstGeom>
          <a:solidFill>
            <a:schemeClr val="accent1">
              <a:alpha val="70000"/>
            </a:schemeClr>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5" name="Shape 74"/>
          <p:cNvSpPr/>
          <p:nvPr userDrawn="1"/>
        </p:nvSpPr>
        <p:spPr>
          <a:xfrm>
            <a:off x="10708863" y="-74315"/>
            <a:ext cx="8418381" cy="13799328"/>
          </a:xfrm>
          <a:prstGeom prst="rect">
            <a:avLst/>
          </a:prstGeom>
          <a:solidFill>
            <a:schemeClr val="accent3"/>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7" name="Shape 76"/>
          <p:cNvSpPr txBox="1">
            <a:spLocks/>
          </p:cNvSpPr>
          <p:nvPr userDrawn="1"/>
        </p:nvSpPr>
        <p:spPr>
          <a:xfrm>
            <a:off x="23163468" y="762697"/>
            <a:ext cx="607907" cy="384723"/>
          </a:xfrm>
          <a:prstGeom prst="rect">
            <a:avLst/>
          </a:prstGeom>
          <a:ln w="3175">
            <a:miter lim="400000"/>
          </a:ln>
          <a:extLst>
            <a:ext uri="{C572A759-6A51-4108-AA02-DFA0A04FC94B}">
              <ma14:wrappingTextBoxFlag xmlns="" xmlns:ma14="http://schemas.microsoft.com/office/mac/drawingml/2011/main" val="1"/>
            </a:ext>
          </a:extLst>
        </p:spPr>
        <p:txBody>
          <a:bodyPr lIns="38101" tIns="38101" rIns="38101" bIns="3810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1" i="0" u="none" strike="noStrike" cap="all" spc="400" normalizeH="0" baseline="0">
                <a:ln>
                  <a:noFill/>
                </a:ln>
                <a:solidFill>
                  <a:schemeClr val="bg1">
                    <a:lumMod val="60000"/>
                    <a:lumOff val="40000"/>
                  </a:schemeClr>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z="2000" smtClean="0"/>
              <a:pPr/>
              <a:t>‹#›</a:t>
            </a:fld>
            <a:endParaRPr lang="en-GB" sz="2000"/>
          </a:p>
        </p:txBody>
      </p:sp>
      <p:sp>
        <p:nvSpPr>
          <p:cNvPr id="9" name="Shape 79"/>
          <p:cNvSpPr/>
          <p:nvPr userDrawn="1"/>
        </p:nvSpPr>
        <p:spPr>
          <a:xfrm flipH="1">
            <a:off x="1045064" y="12403712"/>
            <a:ext cx="0" cy="2620763"/>
          </a:xfrm>
          <a:prstGeom prst="line">
            <a:avLst/>
          </a:prstGeom>
          <a:ln w="50800">
            <a:solidFill>
              <a:schemeClr val="accent2"/>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10" name="Picture Placeholder 2"/>
          <p:cNvSpPr>
            <a:spLocks noGrp="1"/>
          </p:cNvSpPr>
          <p:nvPr>
            <p:ph type="pic" sz="quarter" idx="10"/>
          </p:nvPr>
        </p:nvSpPr>
        <p:spPr>
          <a:xfrm>
            <a:off x="13658851" y="3200436"/>
            <a:ext cx="9572624" cy="6825309"/>
          </a:xfrm>
        </p:spPr>
        <p:txBody>
          <a:bodyPr/>
          <a:lstStyle/>
          <a:p>
            <a:endParaRPr lang="en-US"/>
          </a:p>
        </p:txBody>
      </p:sp>
      <p:sp>
        <p:nvSpPr>
          <p:cNvPr id="11" name="Shape 31"/>
          <p:cNvSpPr>
            <a:spLocks noGrp="1"/>
          </p:cNvSpPr>
          <p:nvPr>
            <p:ph type="body" idx="1"/>
          </p:nvPr>
        </p:nvSpPr>
        <p:spPr>
          <a:xfrm>
            <a:off x="2249624" y="3200437"/>
            <a:ext cx="6453504" cy="8572464"/>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268791102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 oran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8" name="Shape 71"/>
          <p:cNvSpPr/>
          <p:nvPr userDrawn="1"/>
        </p:nvSpPr>
        <p:spPr>
          <a:xfrm>
            <a:off x="7483211" y="5869185"/>
            <a:ext cx="805298" cy="1"/>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9" name="Shape 72"/>
          <p:cNvSpPr/>
          <p:nvPr userDrawn="1"/>
        </p:nvSpPr>
        <p:spPr>
          <a:xfrm>
            <a:off x="10708861" y="10251661"/>
            <a:ext cx="8418381" cy="3485222"/>
          </a:xfrm>
          <a:prstGeom prst="rect">
            <a:avLst/>
          </a:prstGeom>
          <a:solidFill>
            <a:schemeClr val="accent2"/>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1" name="Shape 30"/>
          <p:cNvSpPr>
            <a:spLocks noGrp="1"/>
          </p:cNvSpPr>
          <p:nvPr>
            <p:ph type="title"/>
          </p:nvPr>
        </p:nvSpPr>
        <p:spPr>
          <a:xfrm>
            <a:off x="1534012" y="2840027"/>
            <a:ext cx="6810166" cy="2858643"/>
          </a:xfrm>
          <a:prstGeom prst="rect">
            <a:avLst/>
          </a:prstGeom>
        </p:spPr>
        <p:txBody>
          <a:bodyPr>
            <a:normAutofit/>
          </a:bodyPr>
          <a:lstStyle>
            <a:lvl1pPr algn="r">
              <a:defRPr sz="8000"/>
            </a:lvl1pPr>
          </a:lstStyle>
          <a:p>
            <a:r>
              <a:rPr dirty="0"/>
              <a:t>Title Text</a:t>
            </a:r>
          </a:p>
        </p:txBody>
      </p:sp>
      <p:sp>
        <p:nvSpPr>
          <p:cNvPr id="14" name="Shape 31"/>
          <p:cNvSpPr>
            <a:spLocks noGrp="1"/>
          </p:cNvSpPr>
          <p:nvPr>
            <p:ph type="body" idx="1"/>
          </p:nvPr>
        </p:nvSpPr>
        <p:spPr>
          <a:xfrm>
            <a:off x="10593527" y="2850901"/>
            <a:ext cx="8533715" cy="6341106"/>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hape 31"/>
          <p:cNvSpPr>
            <a:spLocks noGrp="1"/>
          </p:cNvSpPr>
          <p:nvPr>
            <p:ph type="body" idx="11" hasCustomPrompt="1"/>
          </p:nvPr>
        </p:nvSpPr>
        <p:spPr>
          <a:xfrm>
            <a:off x="1534012" y="2302319"/>
            <a:ext cx="6865180" cy="491410"/>
          </a:xfrm>
          <a:prstGeom prst="rect">
            <a:avLst/>
          </a:prstGeom>
        </p:spPr>
        <p:txBody>
          <a:bodyPr>
            <a:noAutofit/>
          </a:bodyPr>
          <a:lstStyle>
            <a:lvl1pPr algn="r">
              <a:defRPr sz="1800" spc="300"/>
            </a:lvl1pPr>
            <a:lvl2pPr>
              <a:defRPr sz="1800" spc="300"/>
            </a:lvl2pPr>
            <a:lvl3pPr>
              <a:defRPr sz="1800" spc="300"/>
            </a:lvl3pPr>
            <a:lvl4pPr>
              <a:defRPr sz="1800" spc="300"/>
            </a:lvl4pPr>
            <a:lvl5pPr>
              <a:defRPr sz="1800" spc="300"/>
            </a:lvl5pPr>
          </a:lstStyle>
          <a:p>
            <a:r>
              <a:rPr lang="en-GB" dirty="0"/>
              <a:t>SECTION TITLE</a:t>
            </a:r>
          </a:p>
        </p:txBody>
      </p:sp>
    </p:spTree>
    <p:extLst>
      <p:ext uri="{BB962C8B-B14F-4D97-AF65-F5344CB8AC3E}">
        <p14:creationId xmlns:p14="http://schemas.microsoft.com/office/powerpoint/2010/main" val="3122066648"/>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Break - with image">
    <p:spTree>
      <p:nvGrpSpPr>
        <p:cNvPr id="1" name=""/>
        <p:cNvGrpSpPr/>
        <p:nvPr/>
      </p:nvGrpSpPr>
      <p:grpSpPr>
        <a:xfrm>
          <a:off x="0" y="0"/>
          <a:ext cx="0" cy="0"/>
          <a:chOff x="0" y="0"/>
          <a:chExt cx="0" cy="0"/>
        </a:xfrm>
      </p:grpSpPr>
      <p:sp>
        <p:nvSpPr>
          <p:cNvPr id="2" name="Title 1"/>
          <p:cNvSpPr>
            <a:spLocks noGrp="1"/>
          </p:cNvSpPr>
          <p:nvPr>
            <p:ph type="title"/>
          </p:nvPr>
        </p:nvSpPr>
        <p:spPr>
          <a:xfrm>
            <a:off x="2121840" y="2825360"/>
            <a:ext cx="16482720" cy="1322096"/>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6" name="Shape 106"/>
          <p:cNvSpPr/>
          <p:nvPr userDrawn="1"/>
        </p:nvSpPr>
        <p:spPr>
          <a:xfrm>
            <a:off x="2143791" y="4421141"/>
            <a:ext cx="805299" cy="0"/>
          </a:xfrm>
          <a:prstGeom prst="line">
            <a:avLst/>
          </a:prstGeom>
          <a:ln w="50800">
            <a:solidFill>
              <a:srgbClr val="F56C2E"/>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8" name="Shape 114"/>
          <p:cNvSpPr/>
          <p:nvPr userDrawn="1"/>
        </p:nvSpPr>
        <p:spPr>
          <a:xfrm>
            <a:off x="18620031" y="7182934"/>
            <a:ext cx="1128840" cy="1122373"/>
          </a:xfrm>
          <a:custGeom>
            <a:avLst/>
            <a:gdLst/>
            <a:ahLst/>
            <a:cxnLst>
              <a:cxn ang="0">
                <a:pos x="wd2" y="hd2"/>
              </a:cxn>
              <a:cxn ang="5400000">
                <a:pos x="wd2" y="hd2"/>
              </a:cxn>
              <a:cxn ang="10800000">
                <a:pos x="wd2" y="hd2"/>
              </a:cxn>
              <a:cxn ang="16200000">
                <a:pos x="wd2" y="hd2"/>
              </a:cxn>
            </a:cxnLst>
            <a:rect l="0" t="0" r="r" b="b"/>
            <a:pathLst>
              <a:path w="21600" h="21600" extrusionOk="0">
                <a:moveTo>
                  <a:pt x="11919" y="5393"/>
                </a:moveTo>
                <a:lnTo>
                  <a:pt x="9877" y="5393"/>
                </a:lnTo>
                <a:lnTo>
                  <a:pt x="9877" y="9769"/>
                </a:lnTo>
                <a:lnTo>
                  <a:pt x="5540" y="9769"/>
                </a:lnTo>
                <a:lnTo>
                  <a:pt x="5540" y="11831"/>
                </a:lnTo>
                <a:lnTo>
                  <a:pt x="9877" y="11831"/>
                </a:lnTo>
                <a:lnTo>
                  <a:pt x="9877" y="16207"/>
                </a:lnTo>
                <a:lnTo>
                  <a:pt x="11919" y="16207"/>
                </a:lnTo>
                <a:lnTo>
                  <a:pt x="11919" y="11831"/>
                </a:lnTo>
                <a:lnTo>
                  <a:pt x="16256" y="11831"/>
                </a:lnTo>
                <a:lnTo>
                  <a:pt x="16256" y="9769"/>
                </a:lnTo>
                <a:lnTo>
                  <a:pt x="11919" y="9769"/>
                </a:lnTo>
                <a:lnTo>
                  <a:pt x="11919" y="5393"/>
                </a:lnTo>
                <a:close/>
                <a:moveTo>
                  <a:pt x="10912" y="0"/>
                </a:moveTo>
                <a:cubicBezTo>
                  <a:pt x="4924" y="0"/>
                  <a:pt x="0" y="4772"/>
                  <a:pt x="0" y="10814"/>
                </a:cubicBezTo>
                <a:cubicBezTo>
                  <a:pt x="0" y="16828"/>
                  <a:pt x="4924" y="21600"/>
                  <a:pt x="10912" y="21600"/>
                </a:cubicBezTo>
                <a:cubicBezTo>
                  <a:pt x="16872" y="21600"/>
                  <a:pt x="21600" y="16828"/>
                  <a:pt x="21600" y="10814"/>
                </a:cubicBezTo>
                <a:cubicBezTo>
                  <a:pt x="21600" y="4772"/>
                  <a:pt x="16872" y="0"/>
                  <a:pt x="10912" y="0"/>
                </a:cubicBezTo>
                <a:close/>
                <a:moveTo>
                  <a:pt x="10912" y="19511"/>
                </a:moveTo>
                <a:cubicBezTo>
                  <a:pt x="6183" y="19511"/>
                  <a:pt x="2266" y="15586"/>
                  <a:pt x="2266" y="10814"/>
                </a:cubicBezTo>
                <a:cubicBezTo>
                  <a:pt x="2266" y="6014"/>
                  <a:pt x="6183" y="2089"/>
                  <a:pt x="10912" y="2089"/>
                </a:cubicBezTo>
                <a:cubicBezTo>
                  <a:pt x="15640" y="2089"/>
                  <a:pt x="19558" y="6014"/>
                  <a:pt x="19558" y="10814"/>
                </a:cubicBezTo>
                <a:cubicBezTo>
                  <a:pt x="19558" y="15586"/>
                  <a:pt x="15640" y="19511"/>
                  <a:pt x="10912" y="19511"/>
                </a:cubicBezTo>
                <a:close/>
              </a:path>
            </a:pathLst>
          </a:custGeom>
          <a:solidFill>
            <a:srgbClr val="F4F5F7"/>
          </a:solidFill>
          <a:ln w="3175">
            <a:miter lim="400000"/>
          </a:ln>
        </p:spPr>
        <p:txBody>
          <a:bodyPr lIns="45720" rIns="45720" anchor="ctr"/>
          <a:lstStyle/>
          <a:p>
            <a:pPr algn="l" defTabSz="914411">
              <a:defRPr sz="1800">
                <a:solidFill>
                  <a:srgbClr val="000000"/>
                </a:solidFill>
                <a:latin typeface="Roboto Regular"/>
                <a:ea typeface="Roboto Regular"/>
                <a:cs typeface="Roboto Regular"/>
                <a:sym typeface="Roboto Regular"/>
              </a:defRPr>
            </a:pPr>
            <a:endParaRPr sz="1800"/>
          </a:p>
        </p:txBody>
      </p:sp>
      <p:sp>
        <p:nvSpPr>
          <p:cNvPr id="12" name="Picture Placeholder 2"/>
          <p:cNvSpPr>
            <a:spLocks noGrp="1"/>
          </p:cNvSpPr>
          <p:nvPr>
            <p:ph type="pic" sz="quarter" idx="11"/>
          </p:nvPr>
        </p:nvSpPr>
        <p:spPr>
          <a:xfrm>
            <a:off x="2109140" y="4829178"/>
            <a:ext cx="22274861" cy="5660077"/>
          </a:xfrm>
        </p:spPr>
        <p:txBody>
          <a:bodyPr/>
          <a:lstStyle/>
          <a:p>
            <a:endParaRPr lang="en-US"/>
          </a:p>
        </p:txBody>
      </p:sp>
      <p:sp>
        <p:nvSpPr>
          <p:cNvPr id="13" name="Shape 31"/>
          <p:cNvSpPr>
            <a:spLocks noGrp="1"/>
          </p:cNvSpPr>
          <p:nvPr>
            <p:ph type="body" idx="1"/>
          </p:nvPr>
        </p:nvSpPr>
        <p:spPr>
          <a:xfrm>
            <a:off x="2109140" y="10760567"/>
            <a:ext cx="14937891" cy="2155336"/>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6" name="Shape 31"/>
          <p:cNvSpPr>
            <a:spLocks noGrp="1"/>
          </p:cNvSpPr>
          <p:nvPr>
            <p:ph type="body" idx="12" hasCustomPrompt="1"/>
          </p:nvPr>
        </p:nvSpPr>
        <p:spPr>
          <a:xfrm>
            <a:off x="2109140" y="2333951"/>
            <a:ext cx="6865181" cy="491411"/>
          </a:xfrm>
          <a:prstGeom prst="rect">
            <a:avLst/>
          </a:prstGeom>
        </p:spPr>
        <p:txBody>
          <a:bodyPr>
            <a:noAutofit/>
          </a:bodyPr>
          <a:lstStyle>
            <a:lvl1pPr algn="l">
              <a:defRPr sz="1800" spc="301"/>
            </a:lvl1pPr>
            <a:lvl2pPr>
              <a:defRPr sz="1800" spc="301"/>
            </a:lvl2pPr>
            <a:lvl3pPr>
              <a:defRPr sz="1800" spc="301"/>
            </a:lvl3pPr>
            <a:lvl4pPr>
              <a:defRPr sz="1800" spc="301"/>
            </a:lvl4pPr>
            <a:lvl5pPr>
              <a:defRPr sz="1800" spc="301"/>
            </a:lvl5pPr>
          </a:lstStyle>
          <a:p>
            <a:r>
              <a:rPr lang="en-GB" dirty="0"/>
              <a:t>SECTION TITLE</a:t>
            </a:r>
          </a:p>
        </p:txBody>
      </p:sp>
    </p:spTree>
    <p:extLst>
      <p:ext uri="{BB962C8B-B14F-4D97-AF65-F5344CB8AC3E}">
        <p14:creationId xmlns:p14="http://schemas.microsoft.com/office/powerpoint/2010/main" val="1298261948"/>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ighlight boxes">
    <p:spTree>
      <p:nvGrpSpPr>
        <p:cNvPr id="1" name=""/>
        <p:cNvGrpSpPr/>
        <p:nvPr/>
      </p:nvGrpSpPr>
      <p:grpSpPr>
        <a:xfrm>
          <a:off x="0" y="0"/>
          <a:ext cx="0" cy="0"/>
          <a:chOff x="0" y="0"/>
          <a:chExt cx="0" cy="0"/>
        </a:xfrm>
      </p:grpSpPr>
      <p:sp>
        <p:nvSpPr>
          <p:cNvPr id="2" name="Title 1"/>
          <p:cNvSpPr>
            <a:spLocks noGrp="1"/>
          </p:cNvSpPr>
          <p:nvPr>
            <p:ph type="title"/>
          </p:nvPr>
        </p:nvSpPr>
        <p:spPr>
          <a:xfrm>
            <a:off x="3718864" y="1872695"/>
            <a:ext cx="16482720" cy="1088419"/>
          </a:xfrm>
        </p:spPr>
        <p:txBody>
          <a:bodyPr/>
          <a:lstStyle>
            <a:lvl1pPr algn="ctr">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5" name="Shape 279"/>
          <p:cNvSpPr>
            <a:spLocks noChangeArrowheads="1"/>
          </p:cNvSpPr>
          <p:nvPr userDrawn="1"/>
        </p:nvSpPr>
        <p:spPr bwMode="auto">
          <a:xfrm>
            <a:off x="1949451" y="3986215"/>
            <a:ext cx="4784725" cy="6959693"/>
          </a:xfrm>
          <a:prstGeom prst="roundRect">
            <a:avLst>
              <a:gd name="adj" fmla="val 1815"/>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endParaRPr lang="en-US" altLang="en-US" sz="3200" baseline="0">
              <a:solidFill>
                <a:srgbClr val="FFFFFF"/>
              </a:solidFill>
              <a:latin typeface="Helvetica Light" charset="0"/>
              <a:sym typeface="Helvetica Light" charset="0"/>
            </a:endParaRPr>
          </a:p>
        </p:txBody>
      </p:sp>
      <p:sp>
        <p:nvSpPr>
          <p:cNvPr id="8" name="Shape 285"/>
          <p:cNvSpPr>
            <a:spLocks noChangeArrowheads="1"/>
          </p:cNvSpPr>
          <p:nvPr userDrawn="1"/>
        </p:nvSpPr>
        <p:spPr bwMode="auto">
          <a:xfrm>
            <a:off x="7175502" y="3986215"/>
            <a:ext cx="4784725" cy="6959693"/>
          </a:xfrm>
          <a:prstGeom prst="roundRect">
            <a:avLst>
              <a:gd name="adj" fmla="val 1815"/>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endParaRPr lang="en-US" altLang="en-US" sz="3200" baseline="0">
              <a:solidFill>
                <a:srgbClr val="FFFFFF"/>
              </a:solidFill>
              <a:latin typeface="Helvetica Light" charset="0"/>
              <a:sym typeface="Helvetica Light" charset="0"/>
            </a:endParaRPr>
          </a:p>
        </p:txBody>
      </p:sp>
      <p:sp>
        <p:nvSpPr>
          <p:cNvPr id="9" name="Shape 291"/>
          <p:cNvSpPr>
            <a:spLocks noChangeArrowheads="1"/>
          </p:cNvSpPr>
          <p:nvPr userDrawn="1"/>
        </p:nvSpPr>
        <p:spPr bwMode="auto">
          <a:xfrm>
            <a:off x="12401550" y="3986215"/>
            <a:ext cx="4784725" cy="6959693"/>
          </a:xfrm>
          <a:prstGeom prst="roundRect">
            <a:avLst>
              <a:gd name="adj" fmla="val 1815"/>
            </a:avLst>
          </a:prstGeom>
          <a:solidFill>
            <a:schemeClr val="accent3"/>
          </a:solidFill>
          <a:ln>
            <a:noFill/>
          </a:ln>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defRPr/>
            </a:pPr>
            <a:endParaRPr lang="en-US" altLang="en-US" sz="3200" baseline="0">
              <a:solidFill>
                <a:srgbClr val="FFFFFF"/>
              </a:solidFill>
              <a:latin typeface="Helvetica Light" charset="0"/>
              <a:sym typeface="Helvetica Light" charset="0"/>
            </a:endParaRPr>
          </a:p>
        </p:txBody>
      </p:sp>
      <p:sp>
        <p:nvSpPr>
          <p:cNvPr id="10" name="Shape 297"/>
          <p:cNvSpPr>
            <a:spLocks noChangeArrowheads="1"/>
          </p:cNvSpPr>
          <p:nvPr userDrawn="1"/>
        </p:nvSpPr>
        <p:spPr bwMode="auto">
          <a:xfrm>
            <a:off x="17627600" y="3986215"/>
            <a:ext cx="4784725" cy="6959693"/>
          </a:xfrm>
          <a:prstGeom prst="roundRect">
            <a:avLst>
              <a:gd name="adj" fmla="val 1815"/>
            </a:avLst>
          </a:prstGeom>
          <a:solidFill>
            <a:schemeClr val="accent5"/>
          </a:solidFill>
          <a:ln>
            <a:noFill/>
          </a:ln>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defRPr/>
            </a:pPr>
            <a:endParaRPr lang="en-US" altLang="en-US" sz="3200" baseline="0">
              <a:solidFill>
                <a:srgbClr val="FFFFFF"/>
              </a:solidFill>
              <a:latin typeface="Helvetica Light" charset="0"/>
              <a:sym typeface="Helvetica Light" charset="0"/>
            </a:endParaRPr>
          </a:p>
        </p:txBody>
      </p:sp>
      <p:sp>
        <p:nvSpPr>
          <p:cNvPr id="23" name="Shape 31"/>
          <p:cNvSpPr>
            <a:spLocks noGrp="1"/>
          </p:cNvSpPr>
          <p:nvPr>
            <p:ph type="body" idx="1"/>
          </p:nvPr>
        </p:nvSpPr>
        <p:spPr>
          <a:xfrm>
            <a:off x="2148828" y="7502655"/>
            <a:ext cx="4168744" cy="2557757"/>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4" name="Shape 31"/>
          <p:cNvSpPr>
            <a:spLocks noGrp="1"/>
          </p:cNvSpPr>
          <p:nvPr>
            <p:ph type="body" idx="11"/>
          </p:nvPr>
        </p:nvSpPr>
        <p:spPr>
          <a:xfrm>
            <a:off x="7482697" y="7502655"/>
            <a:ext cx="4168744" cy="2557757"/>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 name="Shape 31"/>
          <p:cNvSpPr>
            <a:spLocks noGrp="1"/>
          </p:cNvSpPr>
          <p:nvPr>
            <p:ph type="body" idx="12"/>
          </p:nvPr>
        </p:nvSpPr>
        <p:spPr>
          <a:xfrm>
            <a:off x="12672236" y="7466060"/>
            <a:ext cx="4168744" cy="2557757"/>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6" name="Shape 31"/>
          <p:cNvSpPr>
            <a:spLocks noGrp="1"/>
          </p:cNvSpPr>
          <p:nvPr>
            <p:ph type="body" idx="13"/>
          </p:nvPr>
        </p:nvSpPr>
        <p:spPr>
          <a:xfrm>
            <a:off x="17935591" y="7463015"/>
            <a:ext cx="4168744" cy="2557757"/>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7" name="Shape 31"/>
          <p:cNvSpPr>
            <a:spLocks noGrp="1"/>
          </p:cNvSpPr>
          <p:nvPr>
            <p:ph type="body" idx="14" hasCustomPrompt="1"/>
          </p:nvPr>
        </p:nvSpPr>
        <p:spPr>
          <a:xfrm>
            <a:off x="8702255" y="3135076"/>
            <a:ext cx="6865181" cy="491411"/>
          </a:xfrm>
          <a:prstGeom prst="rect">
            <a:avLst/>
          </a:prstGeom>
        </p:spPr>
        <p:txBody>
          <a:bodyPr>
            <a:noAutofit/>
          </a:bodyPr>
          <a:lstStyle>
            <a:lvl1pPr algn="ctr">
              <a:defRPr sz="2400" b="1" spc="0">
                <a:solidFill>
                  <a:schemeClr val="accent1"/>
                </a:solidFill>
              </a:defRPr>
            </a:lvl1pPr>
            <a:lvl2pPr>
              <a:defRPr sz="1800" spc="301"/>
            </a:lvl2pPr>
            <a:lvl3pPr>
              <a:defRPr sz="1800" spc="301"/>
            </a:lvl3pPr>
            <a:lvl4pPr>
              <a:defRPr sz="1800" spc="301"/>
            </a:lvl4pPr>
            <a:lvl5pPr>
              <a:defRPr sz="1800" spc="301"/>
            </a:lvl5pPr>
          </a:lstStyle>
          <a:p>
            <a:r>
              <a:rPr lang="en-GB" dirty="0"/>
              <a:t>SECTION TITLE</a:t>
            </a:r>
          </a:p>
        </p:txBody>
      </p:sp>
      <p:sp>
        <p:nvSpPr>
          <p:cNvPr id="28" name="Shape 31"/>
          <p:cNvSpPr>
            <a:spLocks noGrp="1"/>
          </p:cNvSpPr>
          <p:nvPr>
            <p:ph type="body" idx="15" hasCustomPrompt="1"/>
          </p:nvPr>
        </p:nvSpPr>
        <p:spPr>
          <a:xfrm>
            <a:off x="2148825" y="5393863"/>
            <a:ext cx="4284632" cy="1292365"/>
          </a:xfrm>
          <a:prstGeom prst="rect">
            <a:avLst/>
          </a:prstGeom>
        </p:spPr>
        <p:txBody>
          <a:bodyPr>
            <a:noAutofit/>
          </a:bodyPr>
          <a:lstStyle>
            <a:lvl1pPr algn="ctr">
              <a:defRPr sz="3600" b="0" spc="0">
                <a:solidFill>
                  <a:schemeClr val="tx1"/>
                </a:solidFill>
              </a:defRPr>
            </a:lvl1pPr>
            <a:lvl2pPr>
              <a:defRPr sz="1800" spc="301"/>
            </a:lvl2pPr>
            <a:lvl3pPr>
              <a:defRPr sz="1800" spc="301"/>
            </a:lvl3pPr>
            <a:lvl4pPr>
              <a:defRPr sz="1800" spc="301"/>
            </a:lvl4pPr>
            <a:lvl5pPr>
              <a:defRPr sz="1800" spc="301"/>
            </a:lvl5pPr>
          </a:lstStyle>
          <a:p>
            <a:r>
              <a:rPr lang="en-GB" dirty="0"/>
              <a:t>SECTION TITLE</a:t>
            </a:r>
          </a:p>
        </p:txBody>
      </p:sp>
      <p:sp>
        <p:nvSpPr>
          <p:cNvPr id="29" name="Shape 31"/>
          <p:cNvSpPr>
            <a:spLocks noGrp="1"/>
          </p:cNvSpPr>
          <p:nvPr>
            <p:ph type="body" idx="16" hasCustomPrompt="1"/>
          </p:nvPr>
        </p:nvSpPr>
        <p:spPr>
          <a:xfrm>
            <a:off x="7399471" y="5393863"/>
            <a:ext cx="4284632" cy="1292365"/>
          </a:xfrm>
          <a:prstGeom prst="rect">
            <a:avLst/>
          </a:prstGeom>
        </p:spPr>
        <p:txBody>
          <a:bodyPr>
            <a:noAutofit/>
          </a:bodyPr>
          <a:lstStyle>
            <a:lvl1pPr algn="ctr">
              <a:defRPr sz="3600" b="0" spc="0">
                <a:solidFill>
                  <a:schemeClr val="tx1"/>
                </a:solidFill>
              </a:defRPr>
            </a:lvl1pPr>
            <a:lvl2pPr>
              <a:defRPr sz="1800" spc="301"/>
            </a:lvl2pPr>
            <a:lvl3pPr>
              <a:defRPr sz="1800" spc="301"/>
            </a:lvl3pPr>
            <a:lvl4pPr>
              <a:defRPr sz="1800" spc="301"/>
            </a:lvl4pPr>
            <a:lvl5pPr>
              <a:defRPr sz="1800" spc="301"/>
            </a:lvl5pPr>
          </a:lstStyle>
          <a:p>
            <a:r>
              <a:rPr lang="en-GB" dirty="0"/>
              <a:t>SECTION TITLE</a:t>
            </a:r>
          </a:p>
        </p:txBody>
      </p:sp>
      <p:sp>
        <p:nvSpPr>
          <p:cNvPr id="30" name="Shape 31"/>
          <p:cNvSpPr>
            <a:spLocks noGrp="1"/>
          </p:cNvSpPr>
          <p:nvPr>
            <p:ph type="body" idx="17" hasCustomPrompt="1"/>
          </p:nvPr>
        </p:nvSpPr>
        <p:spPr>
          <a:xfrm>
            <a:off x="12651599" y="5388410"/>
            <a:ext cx="4284632" cy="1292365"/>
          </a:xfrm>
          <a:prstGeom prst="rect">
            <a:avLst/>
          </a:prstGeom>
        </p:spPr>
        <p:txBody>
          <a:bodyPr>
            <a:noAutofit/>
          </a:bodyPr>
          <a:lstStyle>
            <a:lvl1pPr algn="ctr">
              <a:defRPr sz="3600" b="0" spc="0">
                <a:solidFill>
                  <a:schemeClr val="tx1"/>
                </a:solidFill>
              </a:defRPr>
            </a:lvl1pPr>
            <a:lvl2pPr>
              <a:defRPr sz="1800" spc="301"/>
            </a:lvl2pPr>
            <a:lvl3pPr>
              <a:defRPr sz="1800" spc="301"/>
            </a:lvl3pPr>
            <a:lvl4pPr>
              <a:defRPr sz="1800" spc="301"/>
            </a:lvl4pPr>
            <a:lvl5pPr>
              <a:defRPr sz="1800" spc="301"/>
            </a:lvl5pPr>
          </a:lstStyle>
          <a:p>
            <a:r>
              <a:rPr lang="en-GB" dirty="0"/>
              <a:t>SECTION TITLE</a:t>
            </a:r>
          </a:p>
        </p:txBody>
      </p:sp>
      <p:sp>
        <p:nvSpPr>
          <p:cNvPr id="31" name="Shape 31"/>
          <p:cNvSpPr>
            <a:spLocks noGrp="1"/>
          </p:cNvSpPr>
          <p:nvPr>
            <p:ph type="body" idx="18" hasCustomPrompt="1"/>
          </p:nvPr>
        </p:nvSpPr>
        <p:spPr>
          <a:xfrm>
            <a:off x="17877647" y="5388410"/>
            <a:ext cx="4284632" cy="1292365"/>
          </a:xfrm>
          <a:prstGeom prst="rect">
            <a:avLst/>
          </a:prstGeom>
        </p:spPr>
        <p:txBody>
          <a:bodyPr>
            <a:noAutofit/>
          </a:bodyPr>
          <a:lstStyle>
            <a:lvl1pPr algn="ctr">
              <a:defRPr sz="3600" b="0" spc="0">
                <a:solidFill>
                  <a:schemeClr val="tx1"/>
                </a:solidFill>
              </a:defRPr>
            </a:lvl1pPr>
            <a:lvl2pPr>
              <a:defRPr sz="1800" spc="301"/>
            </a:lvl2pPr>
            <a:lvl3pPr>
              <a:defRPr sz="1800" spc="301"/>
            </a:lvl3pPr>
            <a:lvl4pPr>
              <a:defRPr sz="1800" spc="301"/>
            </a:lvl4pPr>
            <a:lvl5pPr>
              <a:defRPr sz="1800" spc="301"/>
            </a:lvl5pPr>
          </a:lstStyle>
          <a:p>
            <a:r>
              <a:rPr lang="en-GB" dirty="0"/>
              <a:t>SECTION TITLE</a:t>
            </a:r>
          </a:p>
        </p:txBody>
      </p:sp>
    </p:spTree>
    <p:extLst>
      <p:ext uri="{BB962C8B-B14F-4D97-AF65-F5344CB8AC3E}">
        <p14:creationId xmlns:p14="http://schemas.microsoft.com/office/powerpoint/2010/main" val="1789234520"/>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23" name="Shape 31"/>
          <p:cNvSpPr>
            <a:spLocks noGrp="1"/>
          </p:cNvSpPr>
          <p:nvPr>
            <p:ph type="body" idx="1"/>
          </p:nvPr>
        </p:nvSpPr>
        <p:spPr>
          <a:xfrm>
            <a:off x="2148828" y="7502655"/>
            <a:ext cx="4168744" cy="2557757"/>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4" name="Shape 31"/>
          <p:cNvSpPr>
            <a:spLocks noGrp="1"/>
          </p:cNvSpPr>
          <p:nvPr>
            <p:ph type="body" idx="11"/>
          </p:nvPr>
        </p:nvSpPr>
        <p:spPr>
          <a:xfrm>
            <a:off x="7482697" y="7502655"/>
            <a:ext cx="4168744" cy="2557757"/>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 name="Shape 31"/>
          <p:cNvSpPr>
            <a:spLocks noGrp="1"/>
          </p:cNvSpPr>
          <p:nvPr>
            <p:ph type="body" idx="12"/>
          </p:nvPr>
        </p:nvSpPr>
        <p:spPr>
          <a:xfrm>
            <a:off x="12672236" y="7466060"/>
            <a:ext cx="4168744" cy="2557757"/>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6" name="Shape 31"/>
          <p:cNvSpPr>
            <a:spLocks noGrp="1"/>
          </p:cNvSpPr>
          <p:nvPr>
            <p:ph type="body" idx="13"/>
          </p:nvPr>
        </p:nvSpPr>
        <p:spPr>
          <a:xfrm>
            <a:off x="17935591" y="7463015"/>
            <a:ext cx="4168744" cy="2557757"/>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8" name="Shape 31"/>
          <p:cNvSpPr>
            <a:spLocks noGrp="1"/>
          </p:cNvSpPr>
          <p:nvPr>
            <p:ph type="body" idx="15" hasCustomPrompt="1"/>
          </p:nvPr>
        </p:nvSpPr>
        <p:spPr>
          <a:xfrm>
            <a:off x="2114932" y="6203285"/>
            <a:ext cx="4284632" cy="818000"/>
          </a:xfrm>
          <a:prstGeom prst="rect">
            <a:avLst/>
          </a:prstGeom>
        </p:spPr>
        <p:txBody>
          <a:bodyPr>
            <a:noAutofit/>
          </a:bodyPr>
          <a:lstStyle>
            <a:lvl1pPr algn="ctr">
              <a:defRPr sz="3600" b="1" spc="0">
                <a:solidFill>
                  <a:schemeClr val="bg1"/>
                </a:solidFill>
              </a:defRPr>
            </a:lvl1pPr>
            <a:lvl2pPr>
              <a:defRPr sz="1800" spc="301"/>
            </a:lvl2pPr>
            <a:lvl3pPr>
              <a:defRPr sz="1800" spc="301"/>
            </a:lvl3pPr>
            <a:lvl4pPr>
              <a:defRPr sz="1800" spc="301"/>
            </a:lvl4pPr>
            <a:lvl5pPr>
              <a:defRPr sz="1800" spc="301"/>
            </a:lvl5pPr>
          </a:lstStyle>
          <a:p>
            <a:r>
              <a:rPr lang="en-GB" dirty="0"/>
              <a:t>Section title</a:t>
            </a:r>
          </a:p>
        </p:txBody>
      </p:sp>
      <p:sp>
        <p:nvSpPr>
          <p:cNvPr id="33" name="Shape 196"/>
          <p:cNvSpPr/>
          <p:nvPr/>
        </p:nvSpPr>
        <p:spPr>
          <a:xfrm>
            <a:off x="2860048" y="2767677"/>
            <a:ext cx="2827056" cy="2827056"/>
          </a:xfrm>
          <a:prstGeom prst="ellipse">
            <a:avLst/>
          </a:prstGeom>
          <a:solidFill>
            <a:schemeClr val="accent1"/>
          </a:solidFill>
          <a:ln w="3175" cap="flat">
            <a:noFill/>
            <a:miter lim="400000"/>
          </a:ln>
          <a:effectLst/>
        </p:spPr>
        <p:txBody>
          <a:bodyPr wrap="square" lIns="38101" tIns="38101" rIns="38101" bIns="38101" numCol="1" anchor="ctr">
            <a:noAutofit/>
          </a:bodyPr>
          <a:lstStyle/>
          <a:p>
            <a:pPr algn="ctr">
              <a:defRPr sz="3000">
                <a:solidFill>
                  <a:srgbClr val="FFFFFF"/>
                </a:solidFill>
                <a:latin typeface="Helvetica Light"/>
                <a:ea typeface="Helvetica Light"/>
                <a:cs typeface="Helvetica Light"/>
                <a:sym typeface="Helvetica Light"/>
              </a:defRPr>
            </a:pPr>
            <a:endParaRPr sz="3000">
              <a:latin typeface="+mn-lt"/>
            </a:endParaRPr>
          </a:p>
        </p:txBody>
      </p:sp>
      <p:sp>
        <p:nvSpPr>
          <p:cNvPr id="36" name="Shape 204"/>
          <p:cNvSpPr/>
          <p:nvPr userDrawn="1"/>
        </p:nvSpPr>
        <p:spPr>
          <a:xfrm>
            <a:off x="18696896" y="2767675"/>
            <a:ext cx="2827056" cy="2827056"/>
          </a:xfrm>
          <a:prstGeom prst="ellipse">
            <a:avLst/>
          </a:prstGeom>
          <a:solidFill>
            <a:schemeClr val="bg2"/>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37" name="Shape 211"/>
          <p:cNvSpPr/>
          <p:nvPr userDrawn="1"/>
        </p:nvSpPr>
        <p:spPr>
          <a:xfrm>
            <a:off x="8138997" y="2767675"/>
            <a:ext cx="2827056" cy="2827056"/>
          </a:xfrm>
          <a:prstGeom prst="ellipse">
            <a:avLst/>
          </a:prstGeom>
          <a:solidFill>
            <a:schemeClr val="accent2"/>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38" name="Shape 218"/>
          <p:cNvSpPr/>
          <p:nvPr userDrawn="1"/>
        </p:nvSpPr>
        <p:spPr>
          <a:xfrm>
            <a:off x="13417947" y="2767675"/>
            <a:ext cx="2827056" cy="2827056"/>
          </a:xfrm>
          <a:prstGeom prst="ellipse">
            <a:avLst/>
          </a:prstGeom>
          <a:solidFill>
            <a:schemeClr val="accent3"/>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46" name="Shape 31"/>
          <p:cNvSpPr>
            <a:spLocks noGrp="1"/>
          </p:cNvSpPr>
          <p:nvPr>
            <p:ph type="body" idx="16" hasCustomPrompt="1"/>
          </p:nvPr>
        </p:nvSpPr>
        <p:spPr>
          <a:xfrm>
            <a:off x="7329953" y="6203285"/>
            <a:ext cx="4284632" cy="818000"/>
          </a:xfrm>
          <a:prstGeom prst="rect">
            <a:avLst/>
          </a:prstGeom>
        </p:spPr>
        <p:txBody>
          <a:bodyPr>
            <a:noAutofit/>
          </a:bodyPr>
          <a:lstStyle>
            <a:lvl1pPr algn="ctr">
              <a:defRPr sz="3600" b="1" spc="0">
                <a:solidFill>
                  <a:schemeClr val="bg1"/>
                </a:solidFill>
              </a:defRPr>
            </a:lvl1pPr>
            <a:lvl2pPr>
              <a:defRPr sz="1800" spc="301"/>
            </a:lvl2pPr>
            <a:lvl3pPr>
              <a:defRPr sz="1800" spc="301"/>
            </a:lvl3pPr>
            <a:lvl4pPr>
              <a:defRPr sz="1800" spc="301"/>
            </a:lvl4pPr>
            <a:lvl5pPr>
              <a:defRPr sz="1800" spc="301"/>
            </a:lvl5pPr>
          </a:lstStyle>
          <a:p>
            <a:r>
              <a:rPr lang="en-GB" dirty="0"/>
              <a:t>Section title</a:t>
            </a:r>
          </a:p>
        </p:txBody>
      </p:sp>
      <p:sp>
        <p:nvSpPr>
          <p:cNvPr id="47" name="Shape 31"/>
          <p:cNvSpPr>
            <a:spLocks noGrp="1"/>
          </p:cNvSpPr>
          <p:nvPr>
            <p:ph type="body" idx="17" hasCustomPrompt="1"/>
          </p:nvPr>
        </p:nvSpPr>
        <p:spPr>
          <a:xfrm>
            <a:off x="12556348" y="6203285"/>
            <a:ext cx="4284632" cy="818000"/>
          </a:xfrm>
          <a:prstGeom prst="rect">
            <a:avLst/>
          </a:prstGeom>
        </p:spPr>
        <p:txBody>
          <a:bodyPr>
            <a:noAutofit/>
          </a:bodyPr>
          <a:lstStyle>
            <a:lvl1pPr algn="ctr">
              <a:defRPr sz="3600" b="1" spc="0">
                <a:solidFill>
                  <a:schemeClr val="bg1"/>
                </a:solidFill>
              </a:defRPr>
            </a:lvl1pPr>
            <a:lvl2pPr>
              <a:defRPr sz="1800" spc="301"/>
            </a:lvl2pPr>
            <a:lvl3pPr>
              <a:defRPr sz="1800" spc="301"/>
            </a:lvl3pPr>
            <a:lvl4pPr>
              <a:defRPr sz="1800" spc="301"/>
            </a:lvl4pPr>
            <a:lvl5pPr>
              <a:defRPr sz="1800" spc="301"/>
            </a:lvl5pPr>
          </a:lstStyle>
          <a:p>
            <a:r>
              <a:rPr lang="en-GB" dirty="0"/>
              <a:t>Section title</a:t>
            </a:r>
          </a:p>
        </p:txBody>
      </p:sp>
      <p:sp>
        <p:nvSpPr>
          <p:cNvPr id="48" name="Shape 31"/>
          <p:cNvSpPr>
            <a:spLocks noGrp="1"/>
          </p:cNvSpPr>
          <p:nvPr>
            <p:ph type="body" idx="18" hasCustomPrompt="1"/>
          </p:nvPr>
        </p:nvSpPr>
        <p:spPr>
          <a:xfrm>
            <a:off x="17819705" y="6190829"/>
            <a:ext cx="4284632" cy="818000"/>
          </a:xfrm>
          <a:prstGeom prst="rect">
            <a:avLst/>
          </a:prstGeom>
        </p:spPr>
        <p:txBody>
          <a:bodyPr>
            <a:noAutofit/>
          </a:bodyPr>
          <a:lstStyle>
            <a:lvl1pPr algn="ctr">
              <a:defRPr sz="3600" b="1" spc="0">
                <a:solidFill>
                  <a:schemeClr val="bg1"/>
                </a:solidFill>
              </a:defRPr>
            </a:lvl1pPr>
            <a:lvl2pPr>
              <a:defRPr sz="1800" spc="301"/>
            </a:lvl2pPr>
            <a:lvl3pPr>
              <a:defRPr sz="1800" spc="301"/>
            </a:lvl3pPr>
            <a:lvl4pPr>
              <a:defRPr sz="1800" spc="301"/>
            </a:lvl4pPr>
            <a:lvl5pPr>
              <a:defRPr sz="1800" spc="301"/>
            </a:lvl5pPr>
          </a:lstStyle>
          <a:p>
            <a:r>
              <a:rPr lang="en-GB" dirty="0"/>
              <a:t>Section title</a:t>
            </a:r>
          </a:p>
        </p:txBody>
      </p:sp>
      <p:sp>
        <p:nvSpPr>
          <p:cNvPr id="49" name="Picture Placeholder 2"/>
          <p:cNvSpPr>
            <a:spLocks noGrp="1"/>
          </p:cNvSpPr>
          <p:nvPr>
            <p:ph type="pic" sz="quarter" idx="19"/>
          </p:nvPr>
        </p:nvSpPr>
        <p:spPr>
          <a:xfrm>
            <a:off x="3390815" y="3578623"/>
            <a:ext cx="1671048" cy="1368456"/>
          </a:xfrm>
        </p:spPr>
        <p:txBody>
          <a:bodyPr/>
          <a:lstStyle>
            <a:lvl1pPr algn="ctr">
              <a:defRPr/>
            </a:lvl1pPr>
          </a:lstStyle>
          <a:p>
            <a:endParaRPr lang="en-US" dirty="0"/>
          </a:p>
        </p:txBody>
      </p:sp>
      <p:sp>
        <p:nvSpPr>
          <p:cNvPr id="50" name="Picture Placeholder 2"/>
          <p:cNvSpPr>
            <a:spLocks noGrp="1"/>
          </p:cNvSpPr>
          <p:nvPr>
            <p:ph type="pic" sz="quarter" idx="20"/>
          </p:nvPr>
        </p:nvSpPr>
        <p:spPr>
          <a:xfrm>
            <a:off x="8717001" y="3496977"/>
            <a:ext cx="1671048" cy="1368456"/>
          </a:xfrm>
        </p:spPr>
        <p:txBody>
          <a:bodyPr/>
          <a:lstStyle>
            <a:lvl1pPr algn="ctr">
              <a:defRPr/>
            </a:lvl1pPr>
          </a:lstStyle>
          <a:p>
            <a:endParaRPr lang="en-US" dirty="0"/>
          </a:p>
        </p:txBody>
      </p:sp>
      <p:sp>
        <p:nvSpPr>
          <p:cNvPr id="51" name="Picture Placeholder 2"/>
          <p:cNvSpPr>
            <a:spLocks noGrp="1"/>
          </p:cNvSpPr>
          <p:nvPr>
            <p:ph type="pic" sz="quarter" idx="21"/>
          </p:nvPr>
        </p:nvSpPr>
        <p:spPr>
          <a:xfrm>
            <a:off x="13995951" y="3578623"/>
            <a:ext cx="1671048" cy="1368456"/>
          </a:xfrm>
        </p:spPr>
        <p:txBody>
          <a:bodyPr/>
          <a:lstStyle>
            <a:lvl1pPr algn="ctr">
              <a:defRPr/>
            </a:lvl1pPr>
          </a:lstStyle>
          <a:p>
            <a:endParaRPr lang="en-US" dirty="0"/>
          </a:p>
        </p:txBody>
      </p:sp>
      <p:sp>
        <p:nvSpPr>
          <p:cNvPr id="52" name="Picture Placeholder 2"/>
          <p:cNvSpPr>
            <a:spLocks noGrp="1"/>
          </p:cNvSpPr>
          <p:nvPr>
            <p:ph type="pic" sz="quarter" idx="22"/>
          </p:nvPr>
        </p:nvSpPr>
        <p:spPr>
          <a:xfrm>
            <a:off x="19274903" y="3496977"/>
            <a:ext cx="1671048" cy="1368456"/>
          </a:xfrm>
        </p:spPr>
        <p:txBody>
          <a:bodyPr/>
          <a:lstStyle>
            <a:lvl1pPr algn="ctr">
              <a:defRPr/>
            </a:lvl1pPr>
          </a:lstStyle>
          <a:p>
            <a:endParaRPr lang="en-US" dirty="0"/>
          </a:p>
        </p:txBody>
      </p:sp>
    </p:spTree>
    <p:extLst>
      <p:ext uri="{BB962C8B-B14F-4D97-AF65-F5344CB8AC3E}">
        <p14:creationId xmlns:p14="http://schemas.microsoft.com/office/powerpoint/2010/main" val="329319094"/>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hoto dark bg">
    <p:bg>
      <p:bgPr>
        <a:solidFill>
          <a:schemeClr val="bg1"/>
        </a:solidFill>
        <a:effectLst/>
      </p:bgPr>
    </p:bg>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t>‹#›</a:t>
            </a:fld>
            <a:endParaRPr/>
          </a:p>
        </p:txBody>
      </p:sp>
      <p:sp>
        <p:nvSpPr>
          <p:cNvPr id="46" name="Shape 46"/>
          <p:cNvSpPr/>
          <p:nvPr/>
        </p:nvSpPr>
        <p:spPr>
          <a:xfrm>
            <a:off x="23077407" y="1371248"/>
            <a:ext cx="1636515" cy="0"/>
          </a:xfrm>
          <a:prstGeom prst="line">
            <a:avLst/>
          </a:prstGeom>
          <a:ln w="50800">
            <a:solidFill>
              <a:srgbClr val="F56C2E"/>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3" name="Picture Placeholder 2"/>
          <p:cNvSpPr>
            <a:spLocks noGrp="1"/>
          </p:cNvSpPr>
          <p:nvPr>
            <p:ph type="pic" sz="quarter" idx="10"/>
          </p:nvPr>
        </p:nvSpPr>
        <p:spPr>
          <a:xfrm>
            <a:off x="4125595" y="3881755"/>
            <a:ext cx="2641600" cy="2641600"/>
          </a:xfrm>
        </p:spPr>
        <p:txBody>
          <a:bodyPr/>
          <a:lstStyle/>
          <a:p>
            <a:endParaRPr lang="en-US"/>
          </a:p>
        </p:txBody>
      </p:sp>
      <p:sp>
        <p:nvSpPr>
          <p:cNvPr id="12" name="Picture Placeholder 2"/>
          <p:cNvSpPr>
            <a:spLocks noGrp="1"/>
          </p:cNvSpPr>
          <p:nvPr>
            <p:ph type="pic" sz="quarter" idx="11"/>
          </p:nvPr>
        </p:nvSpPr>
        <p:spPr>
          <a:xfrm>
            <a:off x="7529195" y="3881755"/>
            <a:ext cx="2641600" cy="2641600"/>
          </a:xfrm>
        </p:spPr>
        <p:txBody>
          <a:bodyPr/>
          <a:lstStyle/>
          <a:p>
            <a:endParaRPr lang="en-US"/>
          </a:p>
        </p:txBody>
      </p:sp>
      <p:sp>
        <p:nvSpPr>
          <p:cNvPr id="13" name="Picture Placeholder 2"/>
          <p:cNvSpPr>
            <a:spLocks noGrp="1"/>
          </p:cNvSpPr>
          <p:nvPr>
            <p:ph type="pic" sz="quarter" idx="12"/>
          </p:nvPr>
        </p:nvSpPr>
        <p:spPr>
          <a:xfrm>
            <a:off x="10932795" y="3881755"/>
            <a:ext cx="2641600" cy="2641600"/>
          </a:xfrm>
        </p:spPr>
        <p:txBody>
          <a:bodyPr/>
          <a:lstStyle/>
          <a:p>
            <a:endParaRPr lang="en-US"/>
          </a:p>
        </p:txBody>
      </p:sp>
      <p:sp>
        <p:nvSpPr>
          <p:cNvPr id="14" name="Picture Placeholder 2"/>
          <p:cNvSpPr>
            <a:spLocks noGrp="1"/>
          </p:cNvSpPr>
          <p:nvPr>
            <p:ph type="pic" sz="quarter" idx="13"/>
          </p:nvPr>
        </p:nvSpPr>
        <p:spPr>
          <a:xfrm>
            <a:off x="14336395" y="3881755"/>
            <a:ext cx="2641600" cy="2641600"/>
          </a:xfrm>
        </p:spPr>
        <p:txBody>
          <a:bodyPr/>
          <a:lstStyle/>
          <a:p>
            <a:endParaRPr lang="en-US"/>
          </a:p>
        </p:txBody>
      </p:sp>
      <p:sp>
        <p:nvSpPr>
          <p:cNvPr id="15" name="Picture Placeholder 2"/>
          <p:cNvSpPr>
            <a:spLocks noGrp="1"/>
          </p:cNvSpPr>
          <p:nvPr>
            <p:ph type="pic" sz="quarter" idx="14"/>
          </p:nvPr>
        </p:nvSpPr>
        <p:spPr>
          <a:xfrm>
            <a:off x="17739995" y="3881755"/>
            <a:ext cx="2641600" cy="2641600"/>
          </a:xfrm>
        </p:spPr>
        <p:txBody>
          <a:bodyPr/>
          <a:lstStyle/>
          <a:p>
            <a:endParaRPr lang="en-US"/>
          </a:p>
        </p:txBody>
      </p:sp>
      <p:sp>
        <p:nvSpPr>
          <p:cNvPr id="16" name="Picture Placeholder 2"/>
          <p:cNvSpPr>
            <a:spLocks noGrp="1"/>
          </p:cNvSpPr>
          <p:nvPr>
            <p:ph type="pic" sz="quarter" idx="15"/>
          </p:nvPr>
        </p:nvSpPr>
        <p:spPr>
          <a:xfrm>
            <a:off x="4125595" y="7183755"/>
            <a:ext cx="2641600" cy="2641600"/>
          </a:xfrm>
        </p:spPr>
        <p:txBody>
          <a:bodyPr/>
          <a:lstStyle/>
          <a:p>
            <a:endParaRPr lang="en-US"/>
          </a:p>
        </p:txBody>
      </p:sp>
      <p:sp>
        <p:nvSpPr>
          <p:cNvPr id="17" name="Picture Placeholder 2"/>
          <p:cNvSpPr>
            <a:spLocks noGrp="1"/>
          </p:cNvSpPr>
          <p:nvPr>
            <p:ph type="pic" sz="quarter" idx="16"/>
          </p:nvPr>
        </p:nvSpPr>
        <p:spPr>
          <a:xfrm>
            <a:off x="7529195" y="7183755"/>
            <a:ext cx="2641600" cy="2641600"/>
          </a:xfrm>
        </p:spPr>
        <p:txBody>
          <a:bodyPr/>
          <a:lstStyle/>
          <a:p>
            <a:endParaRPr lang="en-US"/>
          </a:p>
        </p:txBody>
      </p:sp>
      <p:sp>
        <p:nvSpPr>
          <p:cNvPr id="18" name="Picture Placeholder 2"/>
          <p:cNvSpPr>
            <a:spLocks noGrp="1"/>
          </p:cNvSpPr>
          <p:nvPr>
            <p:ph type="pic" sz="quarter" idx="17"/>
          </p:nvPr>
        </p:nvSpPr>
        <p:spPr>
          <a:xfrm>
            <a:off x="10932795" y="7183755"/>
            <a:ext cx="2641600" cy="2641600"/>
          </a:xfrm>
        </p:spPr>
        <p:txBody>
          <a:bodyPr/>
          <a:lstStyle/>
          <a:p>
            <a:endParaRPr lang="en-US"/>
          </a:p>
        </p:txBody>
      </p:sp>
      <p:sp>
        <p:nvSpPr>
          <p:cNvPr id="19" name="Picture Placeholder 2"/>
          <p:cNvSpPr>
            <a:spLocks noGrp="1"/>
          </p:cNvSpPr>
          <p:nvPr>
            <p:ph type="pic" sz="quarter" idx="18"/>
          </p:nvPr>
        </p:nvSpPr>
        <p:spPr>
          <a:xfrm>
            <a:off x="14336395" y="7183755"/>
            <a:ext cx="2641600" cy="2641600"/>
          </a:xfrm>
        </p:spPr>
        <p:txBody>
          <a:bodyPr/>
          <a:lstStyle/>
          <a:p>
            <a:endParaRPr lang="en-US"/>
          </a:p>
        </p:txBody>
      </p:sp>
      <p:sp>
        <p:nvSpPr>
          <p:cNvPr id="20" name="Picture Placeholder 2"/>
          <p:cNvSpPr>
            <a:spLocks noGrp="1"/>
          </p:cNvSpPr>
          <p:nvPr>
            <p:ph type="pic" sz="quarter" idx="19"/>
          </p:nvPr>
        </p:nvSpPr>
        <p:spPr>
          <a:xfrm>
            <a:off x="17739995" y="7183755"/>
            <a:ext cx="2641600" cy="2641600"/>
          </a:xfrm>
        </p:spPr>
        <p:txBody>
          <a:bodyPr/>
          <a:lstStyle/>
          <a:p>
            <a:endParaRPr lang="en-US"/>
          </a:p>
        </p:txBody>
      </p:sp>
      <p:sp>
        <p:nvSpPr>
          <p:cNvPr id="21" name="Shape 4">
            <a:hlinkClick r:id="rId2"/>
          </p:cNvPr>
          <p:cNvSpPr/>
          <p:nvPr userDrawn="1"/>
        </p:nvSpPr>
        <p:spPr>
          <a:xfrm>
            <a:off x="22309241" y="845084"/>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20" rIns="45720"/>
          <a:lstStyle/>
          <a:p>
            <a:pPr algn="l" defTabSz="457206">
              <a:defRPr sz="2400">
                <a:latin typeface="Calibri"/>
                <a:ea typeface="Calibri"/>
                <a:cs typeface="Calibri"/>
                <a:sym typeface="Calibri"/>
              </a:defRPr>
            </a:pPr>
            <a:endParaRPr sz="2400"/>
          </a:p>
        </p:txBody>
      </p:sp>
      <p:sp>
        <p:nvSpPr>
          <p:cNvPr id="22" name="Shape 5">
            <a:hlinkClick r:id="rId3"/>
          </p:cNvPr>
          <p:cNvSpPr/>
          <p:nvPr userDrawn="1"/>
        </p:nvSpPr>
        <p:spPr>
          <a:xfrm>
            <a:off x="21837735" y="810684"/>
            <a:ext cx="149395"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20" rIns="45720"/>
          <a:lstStyle/>
          <a:p>
            <a:pPr algn="l" defTabSz="457206">
              <a:defRPr sz="2400">
                <a:latin typeface="Calibri"/>
                <a:ea typeface="Calibri"/>
                <a:cs typeface="Calibri"/>
                <a:sym typeface="Calibri"/>
              </a:defRPr>
            </a:pPr>
            <a:endParaRPr sz="2400"/>
          </a:p>
        </p:txBody>
      </p:sp>
      <p:sp>
        <p:nvSpPr>
          <p:cNvPr id="24" name="TextBox 23"/>
          <p:cNvSpPr txBox="1"/>
          <p:nvPr userDrawn="1"/>
        </p:nvSpPr>
        <p:spPr>
          <a:xfrm>
            <a:off x="19401528" y="822391"/>
            <a:ext cx="2339232" cy="26161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1" tIns="38101" rIns="38101" bIns="38101" numCol="1" spcCol="38100" rtlCol="0" anchor="ctr">
            <a:spAutoFit/>
          </a:bodyPr>
          <a:lstStyle/>
          <a:p>
            <a:pPr marL="0" marR="0" indent="0" algn="just" defTabSz="825512" rtl="0" fontAlgn="auto" latinLnBrk="0" hangingPunct="0">
              <a:lnSpc>
                <a:spcPct val="100000"/>
              </a:lnSpc>
              <a:spcBef>
                <a:spcPts val="0"/>
              </a:spcBef>
              <a:spcAft>
                <a:spcPts val="0"/>
              </a:spcAft>
              <a:buClrTx/>
              <a:buSzTx/>
              <a:buFontTx/>
              <a:buNone/>
              <a:tabLst/>
            </a:pPr>
            <a:r>
              <a:rPr kumimoji="0" lang="en-GB" sz="1200" b="1" i="0" u="none" strike="noStrike" cap="none" spc="301" normalizeH="0" baseline="0" dirty="0">
                <a:ln>
                  <a:noFill/>
                </a:ln>
                <a:solidFill>
                  <a:srgbClr val="A6A7AC"/>
                </a:solidFill>
                <a:effectLst/>
                <a:uFillTx/>
                <a:latin typeface="+mn-lt"/>
                <a:ea typeface="PT Sans"/>
                <a:cs typeface="PT Sans"/>
                <a:sym typeface="PT Sans"/>
              </a:rPr>
              <a:t>WWW.NSFAS.ORG.ZA</a:t>
            </a:r>
          </a:p>
        </p:txBody>
      </p:sp>
    </p:spTree>
    <p:extLst>
      <p:ext uri="{BB962C8B-B14F-4D97-AF65-F5344CB8AC3E}">
        <p14:creationId xmlns:p14="http://schemas.microsoft.com/office/powerpoint/2010/main" val="1871591339"/>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3616327" y="3515044"/>
            <a:ext cx="2906712" cy="2906712"/>
          </a:xfrm>
        </p:spPr>
        <p:txBody>
          <a:bodyPr/>
          <a:lstStyle/>
          <a:p>
            <a:endParaRPr lang="en-US"/>
          </a:p>
        </p:txBody>
      </p:sp>
      <p:sp>
        <p:nvSpPr>
          <p:cNvPr id="7" name="Picture Placeholder 2"/>
          <p:cNvSpPr>
            <a:spLocks noGrp="1"/>
          </p:cNvSpPr>
          <p:nvPr>
            <p:ph type="pic" sz="quarter" idx="11"/>
          </p:nvPr>
        </p:nvSpPr>
        <p:spPr>
          <a:xfrm>
            <a:off x="7162167" y="3515044"/>
            <a:ext cx="2906712" cy="2906712"/>
          </a:xfrm>
        </p:spPr>
        <p:txBody>
          <a:bodyPr/>
          <a:lstStyle/>
          <a:p>
            <a:endParaRPr lang="en-US"/>
          </a:p>
        </p:txBody>
      </p:sp>
      <p:sp>
        <p:nvSpPr>
          <p:cNvPr id="8" name="Picture Placeholder 2"/>
          <p:cNvSpPr>
            <a:spLocks noGrp="1"/>
          </p:cNvSpPr>
          <p:nvPr>
            <p:ph type="pic" sz="quarter" idx="12"/>
          </p:nvPr>
        </p:nvSpPr>
        <p:spPr>
          <a:xfrm>
            <a:off x="10708007" y="3515044"/>
            <a:ext cx="2906712" cy="2906712"/>
          </a:xfrm>
        </p:spPr>
        <p:txBody>
          <a:bodyPr/>
          <a:lstStyle/>
          <a:p>
            <a:endParaRPr lang="en-US"/>
          </a:p>
        </p:txBody>
      </p:sp>
      <p:sp>
        <p:nvSpPr>
          <p:cNvPr id="9" name="Picture Placeholder 2"/>
          <p:cNvSpPr>
            <a:spLocks noGrp="1"/>
          </p:cNvSpPr>
          <p:nvPr>
            <p:ph type="pic" sz="quarter" idx="13"/>
          </p:nvPr>
        </p:nvSpPr>
        <p:spPr>
          <a:xfrm>
            <a:off x="14253847" y="3515044"/>
            <a:ext cx="2906712" cy="2906712"/>
          </a:xfrm>
        </p:spPr>
        <p:txBody>
          <a:bodyPr/>
          <a:lstStyle/>
          <a:p>
            <a:endParaRPr lang="en-US"/>
          </a:p>
        </p:txBody>
      </p:sp>
      <p:sp>
        <p:nvSpPr>
          <p:cNvPr id="10" name="Picture Placeholder 2"/>
          <p:cNvSpPr>
            <a:spLocks noGrp="1"/>
          </p:cNvSpPr>
          <p:nvPr>
            <p:ph type="pic" sz="quarter" idx="14"/>
          </p:nvPr>
        </p:nvSpPr>
        <p:spPr>
          <a:xfrm>
            <a:off x="17799687" y="3515044"/>
            <a:ext cx="2906712" cy="2906712"/>
          </a:xfrm>
        </p:spPr>
        <p:txBody>
          <a:bodyPr/>
          <a:lstStyle/>
          <a:p>
            <a:endParaRPr lang="en-US"/>
          </a:p>
        </p:txBody>
      </p:sp>
      <p:sp>
        <p:nvSpPr>
          <p:cNvPr id="11" name="Picture Placeholder 2"/>
          <p:cNvSpPr>
            <a:spLocks noGrp="1"/>
          </p:cNvSpPr>
          <p:nvPr>
            <p:ph type="pic" sz="quarter" idx="15"/>
          </p:nvPr>
        </p:nvSpPr>
        <p:spPr>
          <a:xfrm>
            <a:off x="3616327" y="7060884"/>
            <a:ext cx="2906712" cy="2906712"/>
          </a:xfrm>
        </p:spPr>
        <p:txBody>
          <a:bodyPr/>
          <a:lstStyle/>
          <a:p>
            <a:endParaRPr lang="en-US"/>
          </a:p>
        </p:txBody>
      </p:sp>
      <p:sp>
        <p:nvSpPr>
          <p:cNvPr id="12" name="Picture Placeholder 2"/>
          <p:cNvSpPr>
            <a:spLocks noGrp="1"/>
          </p:cNvSpPr>
          <p:nvPr>
            <p:ph type="pic" sz="quarter" idx="16"/>
          </p:nvPr>
        </p:nvSpPr>
        <p:spPr>
          <a:xfrm>
            <a:off x="7162167" y="7060884"/>
            <a:ext cx="2906712" cy="2906712"/>
          </a:xfrm>
        </p:spPr>
        <p:txBody>
          <a:bodyPr/>
          <a:lstStyle/>
          <a:p>
            <a:endParaRPr lang="en-US"/>
          </a:p>
        </p:txBody>
      </p:sp>
      <p:sp>
        <p:nvSpPr>
          <p:cNvPr id="13" name="Picture Placeholder 2"/>
          <p:cNvSpPr>
            <a:spLocks noGrp="1"/>
          </p:cNvSpPr>
          <p:nvPr>
            <p:ph type="pic" sz="quarter" idx="17"/>
          </p:nvPr>
        </p:nvSpPr>
        <p:spPr>
          <a:xfrm>
            <a:off x="10708007" y="7060884"/>
            <a:ext cx="2906712" cy="2906712"/>
          </a:xfrm>
        </p:spPr>
        <p:txBody>
          <a:bodyPr/>
          <a:lstStyle/>
          <a:p>
            <a:endParaRPr lang="en-US"/>
          </a:p>
        </p:txBody>
      </p:sp>
      <p:sp>
        <p:nvSpPr>
          <p:cNvPr id="14" name="Picture Placeholder 2"/>
          <p:cNvSpPr>
            <a:spLocks noGrp="1"/>
          </p:cNvSpPr>
          <p:nvPr>
            <p:ph type="pic" sz="quarter" idx="18"/>
          </p:nvPr>
        </p:nvSpPr>
        <p:spPr>
          <a:xfrm>
            <a:off x="14253847" y="7060884"/>
            <a:ext cx="2906712" cy="2906712"/>
          </a:xfrm>
        </p:spPr>
        <p:txBody>
          <a:bodyPr/>
          <a:lstStyle/>
          <a:p>
            <a:endParaRPr lang="en-US"/>
          </a:p>
        </p:txBody>
      </p:sp>
      <p:sp>
        <p:nvSpPr>
          <p:cNvPr id="15" name="Picture Placeholder 2"/>
          <p:cNvSpPr>
            <a:spLocks noGrp="1"/>
          </p:cNvSpPr>
          <p:nvPr>
            <p:ph type="pic" sz="quarter" idx="19"/>
          </p:nvPr>
        </p:nvSpPr>
        <p:spPr>
          <a:xfrm>
            <a:off x="17799687" y="7060884"/>
            <a:ext cx="2906712" cy="2906712"/>
          </a:xfrm>
        </p:spPr>
        <p:txBody>
          <a:bodyPr/>
          <a:lstStyle/>
          <a:p>
            <a:endParaRPr lang="en-US"/>
          </a:p>
        </p:txBody>
      </p:sp>
    </p:spTree>
    <p:extLst>
      <p:ext uri="{BB962C8B-B14F-4D97-AF65-F5344CB8AC3E}">
        <p14:creationId xmlns:p14="http://schemas.microsoft.com/office/powerpoint/2010/main" val="683188523"/>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reserve="1">
  <p:cSld name="Thank You!">
    <p:bg>
      <p:bgPr>
        <a:solidFill>
          <a:schemeClr val="bg1"/>
        </a:solidFill>
        <a:effectLst/>
      </p:bgPr>
    </p:bg>
    <p:spTree>
      <p:nvGrpSpPr>
        <p:cNvPr id="1" name=""/>
        <p:cNvGrpSpPr/>
        <p:nvPr/>
      </p:nvGrpSpPr>
      <p:grpSpPr>
        <a:xfrm>
          <a:off x="0" y="0"/>
          <a:ext cx="0" cy="0"/>
          <a:chOff x="0" y="0"/>
          <a:chExt cx="0" cy="0"/>
        </a:xfrm>
      </p:grpSpPr>
      <p:sp>
        <p:nvSpPr>
          <p:cNvPr id="4" name="Shape 45"/>
          <p:cNvSpPr txBox="1">
            <a:spLocks/>
          </p:cNvSpPr>
          <p:nvPr userDrawn="1"/>
        </p:nvSpPr>
        <p:spPr>
          <a:xfrm>
            <a:off x="23036468" y="762697"/>
            <a:ext cx="607907" cy="384723"/>
          </a:xfrm>
          <a:prstGeom prst="rect">
            <a:avLst/>
          </a:prstGeom>
          <a:ln w="3175">
            <a:miter lim="400000"/>
          </a:ln>
        </p:spPr>
        <p:txBody>
          <a:bodyPr lIns="38101" tIns="38101" rIns="38101" bIns="3810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0" i="0" u="none" strike="noStrike" cap="all" spc="400" normalizeH="0" baseline="0">
                <a:ln>
                  <a:noFill/>
                </a:ln>
                <a:solidFill>
                  <a:srgbClr val="F4F5F7"/>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z="2000" b="1" smtClean="0"/>
              <a:pPr/>
              <a:t>‹#›</a:t>
            </a:fld>
            <a:endParaRPr lang="en-GB" sz="2000" b="1" dirty="0"/>
          </a:p>
        </p:txBody>
      </p:sp>
      <p:sp>
        <p:nvSpPr>
          <p:cNvPr id="5" name="Shape 46"/>
          <p:cNvSpPr/>
          <p:nvPr userDrawn="1"/>
        </p:nvSpPr>
        <p:spPr>
          <a:xfrm>
            <a:off x="23077407" y="1371248"/>
            <a:ext cx="1636515" cy="0"/>
          </a:xfrm>
          <a:prstGeom prst="line">
            <a:avLst/>
          </a:prstGeom>
          <a:ln w="50800">
            <a:solidFill>
              <a:srgbClr val="F56C2E"/>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6" name="Shape 4">
            <a:hlinkClick r:id="rId2"/>
          </p:cNvPr>
          <p:cNvSpPr/>
          <p:nvPr userDrawn="1"/>
        </p:nvSpPr>
        <p:spPr>
          <a:xfrm>
            <a:off x="22309241" y="845084"/>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20" rIns="45720"/>
          <a:lstStyle/>
          <a:p>
            <a:pPr algn="l" defTabSz="457206">
              <a:defRPr sz="2400">
                <a:latin typeface="Calibri"/>
                <a:ea typeface="Calibri"/>
                <a:cs typeface="Calibri"/>
                <a:sym typeface="Calibri"/>
              </a:defRPr>
            </a:pPr>
            <a:endParaRPr sz="2400"/>
          </a:p>
        </p:txBody>
      </p:sp>
      <p:sp>
        <p:nvSpPr>
          <p:cNvPr id="7" name="Shape 5">
            <a:hlinkClick r:id="rId3"/>
          </p:cNvPr>
          <p:cNvSpPr/>
          <p:nvPr userDrawn="1"/>
        </p:nvSpPr>
        <p:spPr>
          <a:xfrm>
            <a:off x="21837735" y="810684"/>
            <a:ext cx="149395"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20" rIns="45720"/>
          <a:lstStyle/>
          <a:p>
            <a:pPr algn="l" defTabSz="457206">
              <a:defRPr sz="2400">
                <a:latin typeface="Calibri"/>
                <a:ea typeface="Calibri"/>
                <a:cs typeface="Calibri"/>
                <a:sym typeface="Calibri"/>
              </a:defRPr>
            </a:pPr>
            <a:endParaRPr sz="240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92751" y="10803857"/>
            <a:ext cx="4047043" cy="2407992"/>
          </a:xfrm>
          <a:prstGeom prst="rect">
            <a:avLst/>
          </a:prstGeom>
        </p:spPr>
      </p:pic>
      <p:sp>
        <p:nvSpPr>
          <p:cNvPr id="10" name="TextBox 9"/>
          <p:cNvSpPr txBox="1"/>
          <p:nvPr userDrawn="1"/>
        </p:nvSpPr>
        <p:spPr>
          <a:xfrm>
            <a:off x="19365600" y="832020"/>
            <a:ext cx="2339232" cy="26161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1" tIns="38101" rIns="38101" bIns="38101" numCol="1" spcCol="38100" rtlCol="0" anchor="ctr">
            <a:spAutoFit/>
          </a:bodyPr>
          <a:lstStyle/>
          <a:p>
            <a:pPr marL="0" marR="0" indent="0" algn="just" defTabSz="825512" rtl="0" fontAlgn="auto" latinLnBrk="0" hangingPunct="0">
              <a:lnSpc>
                <a:spcPct val="100000"/>
              </a:lnSpc>
              <a:spcBef>
                <a:spcPts val="0"/>
              </a:spcBef>
              <a:spcAft>
                <a:spcPts val="0"/>
              </a:spcAft>
              <a:buClrTx/>
              <a:buSzTx/>
              <a:buFontTx/>
              <a:buNone/>
              <a:tabLst/>
            </a:pPr>
            <a:r>
              <a:rPr kumimoji="0" lang="en-GB" sz="1200" b="1" i="0" u="none" strike="noStrike" cap="none" spc="301" normalizeH="0" baseline="0" dirty="0">
                <a:ln>
                  <a:noFill/>
                </a:ln>
                <a:solidFill>
                  <a:srgbClr val="A6A7AC"/>
                </a:solidFill>
                <a:effectLst/>
                <a:uFillTx/>
                <a:latin typeface="+mn-lt"/>
                <a:ea typeface="PT Sans"/>
                <a:cs typeface="PT Sans"/>
                <a:sym typeface="PT Sans"/>
              </a:rPr>
              <a:t>WWW.NSFAS.ORG.ZA</a:t>
            </a:r>
          </a:p>
        </p:txBody>
      </p:sp>
      <p:sp>
        <p:nvSpPr>
          <p:cNvPr id="11" name="Shape 79"/>
          <p:cNvSpPr/>
          <p:nvPr userDrawn="1"/>
        </p:nvSpPr>
        <p:spPr>
          <a:xfrm flipH="1">
            <a:off x="1045064" y="12403712"/>
            <a:ext cx="0" cy="2620763"/>
          </a:xfrm>
          <a:prstGeom prst="line">
            <a:avLst/>
          </a:prstGeom>
          <a:ln w="50800">
            <a:solidFill>
              <a:schemeClr val="accent2"/>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12" name="Shape 68"/>
          <p:cNvSpPr/>
          <p:nvPr userDrawn="1"/>
        </p:nvSpPr>
        <p:spPr>
          <a:xfrm>
            <a:off x="3881400" y="5693972"/>
            <a:ext cx="15570677" cy="1073005"/>
          </a:xfrm>
          <a:prstGeom prst="rect">
            <a:avLst/>
          </a:prstGeom>
          <a:ln w="3175">
            <a:miter lim="400000"/>
          </a:ln>
          <a:extLst>
            <a:ext uri="{C572A759-6A51-4108-AA02-DFA0A04FC94B}">
              <ma14:wrappingTextBoxFlag xmlns="" xmlns:ma14="http://schemas.microsoft.com/office/mac/drawingml/2011/main" val="1"/>
            </a:ext>
          </a:extLst>
        </p:spPr>
        <p:txBody>
          <a:bodyPr lIns="38101" tIns="38101" rIns="38101" bIns="38101">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ctr"/>
            <a:r>
              <a:rPr lang="en-GB" sz="8000" dirty="0">
                <a:solidFill>
                  <a:schemeClr val="tx1"/>
                </a:solidFill>
                <a:latin typeface="+mn-lt"/>
              </a:rPr>
              <a:t>Thank you!</a:t>
            </a:r>
            <a:endParaRPr sz="8000" dirty="0">
              <a:solidFill>
                <a:schemeClr val="tx1"/>
              </a:solidFill>
              <a:latin typeface="+mn-lt"/>
            </a:endParaRPr>
          </a:p>
        </p:txBody>
      </p:sp>
    </p:spTree>
    <p:extLst>
      <p:ext uri="{BB962C8B-B14F-4D97-AF65-F5344CB8AC3E}">
        <p14:creationId xmlns:p14="http://schemas.microsoft.com/office/powerpoint/2010/main" val="429541205"/>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Rectangle 1"/>
          <p:cNvSpPr/>
          <p:nvPr userDrawn="1"/>
        </p:nvSpPr>
        <p:spPr>
          <a:xfrm>
            <a:off x="1504951" y="1409701"/>
            <a:ext cx="21412200" cy="395057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600" dirty="0"/>
          </a:p>
        </p:txBody>
      </p:sp>
      <p:grpSp>
        <p:nvGrpSpPr>
          <p:cNvPr id="10" name="Group 9"/>
          <p:cNvGrpSpPr/>
          <p:nvPr userDrawn="1"/>
        </p:nvGrpSpPr>
        <p:grpSpPr>
          <a:xfrm>
            <a:off x="20919802" y="1696159"/>
            <a:ext cx="1654557" cy="979523"/>
            <a:chOff x="4570413" y="4776788"/>
            <a:chExt cx="914399" cy="541338"/>
          </a:xfrm>
          <a:solidFill>
            <a:srgbClr val="EAAB21"/>
          </a:solidFill>
        </p:grpSpPr>
        <p:sp>
          <p:nvSpPr>
            <p:cNvPr id="11" name="Oval 298"/>
            <p:cNvSpPr>
              <a:spLocks noChangeArrowheads="1"/>
            </p:cNvSpPr>
            <p:nvPr/>
          </p:nvSpPr>
          <p:spPr bwMode="auto">
            <a:xfrm>
              <a:off x="4570413" y="477678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2" name="Oval 299"/>
            <p:cNvSpPr>
              <a:spLocks noChangeArrowheads="1"/>
            </p:cNvSpPr>
            <p:nvPr/>
          </p:nvSpPr>
          <p:spPr bwMode="auto">
            <a:xfrm>
              <a:off x="4694238" y="477678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3" name="Oval 300"/>
            <p:cNvSpPr>
              <a:spLocks noChangeArrowheads="1"/>
            </p:cNvSpPr>
            <p:nvPr/>
          </p:nvSpPr>
          <p:spPr bwMode="auto">
            <a:xfrm>
              <a:off x="4818063" y="477678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4" name="Oval 301"/>
            <p:cNvSpPr>
              <a:spLocks noChangeArrowheads="1"/>
            </p:cNvSpPr>
            <p:nvPr/>
          </p:nvSpPr>
          <p:spPr bwMode="auto">
            <a:xfrm>
              <a:off x="4945063" y="477678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5" name="Oval 302"/>
            <p:cNvSpPr>
              <a:spLocks noChangeArrowheads="1"/>
            </p:cNvSpPr>
            <p:nvPr/>
          </p:nvSpPr>
          <p:spPr bwMode="auto">
            <a:xfrm>
              <a:off x="5070475" y="477678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6" name="Oval 303"/>
            <p:cNvSpPr>
              <a:spLocks noChangeArrowheads="1"/>
            </p:cNvSpPr>
            <p:nvPr/>
          </p:nvSpPr>
          <p:spPr bwMode="auto">
            <a:xfrm>
              <a:off x="5194300" y="477678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7" name="Oval 304"/>
            <p:cNvSpPr>
              <a:spLocks noChangeArrowheads="1"/>
            </p:cNvSpPr>
            <p:nvPr/>
          </p:nvSpPr>
          <p:spPr bwMode="auto">
            <a:xfrm>
              <a:off x="5318125" y="477678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8" name="Oval 305"/>
            <p:cNvSpPr>
              <a:spLocks noChangeArrowheads="1"/>
            </p:cNvSpPr>
            <p:nvPr/>
          </p:nvSpPr>
          <p:spPr bwMode="auto">
            <a:xfrm>
              <a:off x="5445125" y="4776788"/>
              <a:ext cx="39687"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9" name="Oval 306"/>
            <p:cNvSpPr>
              <a:spLocks noChangeArrowheads="1"/>
            </p:cNvSpPr>
            <p:nvPr/>
          </p:nvSpPr>
          <p:spPr bwMode="auto">
            <a:xfrm>
              <a:off x="4570413" y="4900613"/>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0" name="Oval 307"/>
            <p:cNvSpPr>
              <a:spLocks noChangeArrowheads="1"/>
            </p:cNvSpPr>
            <p:nvPr/>
          </p:nvSpPr>
          <p:spPr bwMode="auto">
            <a:xfrm>
              <a:off x="4694238" y="4900613"/>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1" name="Oval 308"/>
            <p:cNvSpPr>
              <a:spLocks noChangeArrowheads="1"/>
            </p:cNvSpPr>
            <p:nvPr/>
          </p:nvSpPr>
          <p:spPr bwMode="auto">
            <a:xfrm>
              <a:off x="4818063" y="4900613"/>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2" name="Oval 309"/>
            <p:cNvSpPr>
              <a:spLocks noChangeArrowheads="1"/>
            </p:cNvSpPr>
            <p:nvPr/>
          </p:nvSpPr>
          <p:spPr bwMode="auto">
            <a:xfrm>
              <a:off x="4945063" y="4900613"/>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3" name="Oval 310"/>
            <p:cNvSpPr>
              <a:spLocks noChangeArrowheads="1"/>
            </p:cNvSpPr>
            <p:nvPr/>
          </p:nvSpPr>
          <p:spPr bwMode="auto">
            <a:xfrm>
              <a:off x="5070475" y="4900613"/>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4" name="Oval 311"/>
            <p:cNvSpPr>
              <a:spLocks noChangeArrowheads="1"/>
            </p:cNvSpPr>
            <p:nvPr/>
          </p:nvSpPr>
          <p:spPr bwMode="auto">
            <a:xfrm>
              <a:off x="5194300" y="4900613"/>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5" name="Oval 312"/>
            <p:cNvSpPr>
              <a:spLocks noChangeArrowheads="1"/>
            </p:cNvSpPr>
            <p:nvPr/>
          </p:nvSpPr>
          <p:spPr bwMode="auto">
            <a:xfrm>
              <a:off x="5318125" y="4900613"/>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6" name="Oval 313"/>
            <p:cNvSpPr>
              <a:spLocks noChangeArrowheads="1"/>
            </p:cNvSpPr>
            <p:nvPr/>
          </p:nvSpPr>
          <p:spPr bwMode="auto">
            <a:xfrm>
              <a:off x="5445125" y="4900613"/>
              <a:ext cx="39687"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7" name="Oval 314"/>
            <p:cNvSpPr>
              <a:spLocks noChangeArrowheads="1"/>
            </p:cNvSpPr>
            <p:nvPr/>
          </p:nvSpPr>
          <p:spPr bwMode="auto">
            <a:xfrm>
              <a:off x="4570413" y="502443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8" name="Oval 315"/>
            <p:cNvSpPr>
              <a:spLocks noChangeArrowheads="1"/>
            </p:cNvSpPr>
            <p:nvPr/>
          </p:nvSpPr>
          <p:spPr bwMode="auto">
            <a:xfrm>
              <a:off x="4694238" y="502443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9" name="Oval 316"/>
            <p:cNvSpPr>
              <a:spLocks noChangeArrowheads="1"/>
            </p:cNvSpPr>
            <p:nvPr/>
          </p:nvSpPr>
          <p:spPr bwMode="auto">
            <a:xfrm>
              <a:off x="4818063" y="502443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0" name="Oval 317"/>
            <p:cNvSpPr>
              <a:spLocks noChangeArrowheads="1"/>
            </p:cNvSpPr>
            <p:nvPr/>
          </p:nvSpPr>
          <p:spPr bwMode="auto">
            <a:xfrm>
              <a:off x="4945063" y="502443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1" name="Oval 318"/>
            <p:cNvSpPr>
              <a:spLocks noChangeArrowheads="1"/>
            </p:cNvSpPr>
            <p:nvPr/>
          </p:nvSpPr>
          <p:spPr bwMode="auto">
            <a:xfrm>
              <a:off x="5070475" y="502443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2" name="Oval 319"/>
            <p:cNvSpPr>
              <a:spLocks noChangeArrowheads="1"/>
            </p:cNvSpPr>
            <p:nvPr/>
          </p:nvSpPr>
          <p:spPr bwMode="auto">
            <a:xfrm>
              <a:off x="5194300" y="502443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3" name="Oval 320"/>
            <p:cNvSpPr>
              <a:spLocks noChangeArrowheads="1"/>
            </p:cNvSpPr>
            <p:nvPr/>
          </p:nvSpPr>
          <p:spPr bwMode="auto">
            <a:xfrm>
              <a:off x="5318125" y="502443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4" name="Oval 321"/>
            <p:cNvSpPr>
              <a:spLocks noChangeArrowheads="1"/>
            </p:cNvSpPr>
            <p:nvPr/>
          </p:nvSpPr>
          <p:spPr bwMode="auto">
            <a:xfrm>
              <a:off x="5445125" y="5024438"/>
              <a:ext cx="39687"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5" name="Oval 322"/>
            <p:cNvSpPr>
              <a:spLocks noChangeArrowheads="1"/>
            </p:cNvSpPr>
            <p:nvPr/>
          </p:nvSpPr>
          <p:spPr bwMode="auto">
            <a:xfrm>
              <a:off x="4570413" y="5149851"/>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6" name="Oval 323"/>
            <p:cNvSpPr>
              <a:spLocks noChangeArrowheads="1"/>
            </p:cNvSpPr>
            <p:nvPr/>
          </p:nvSpPr>
          <p:spPr bwMode="auto">
            <a:xfrm>
              <a:off x="4694238" y="5149851"/>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7" name="Oval 324"/>
            <p:cNvSpPr>
              <a:spLocks noChangeArrowheads="1"/>
            </p:cNvSpPr>
            <p:nvPr/>
          </p:nvSpPr>
          <p:spPr bwMode="auto">
            <a:xfrm>
              <a:off x="4818063" y="5149851"/>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8" name="Oval 325"/>
            <p:cNvSpPr>
              <a:spLocks noChangeArrowheads="1"/>
            </p:cNvSpPr>
            <p:nvPr/>
          </p:nvSpPr>
          <p:spPr bwMode="auto">
            <a:xfrm>
              <a:off x="4945063" y="5149851"/>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9" name="Oval 326"/>
            <p:cNvSpPr>
              <a:spLocks noChangeArrowheads="1"/>
            </p:cNvSpPr>
            <p:nvPr/>
          </p:nvSpPr>
          <p:spPr bwMode="auto">
            <a:xfrm>
              <a:off x="5070475" y="5149851"/>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0" name="Oval 327"/>
            <p:cNvSpPr>
              <a:spLocks noChangeArrowheads="1"/>
            </p:cNvSpPr>
            <p:nvPr/>
          </p:nvSpPr>
          <p:spPr bwMode="auto">
            <a:xfrm>
              <a:off x="5194300" y="5149851"/>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1" name="Oval 328"/>
            <p:cNvSpPr>
              <a:spLocks noChangeArrowheads="1"/>
            </p:cNvSpPr>
            <p:nvPr/>
          </p:nvSpPr>
          <p:spPr bwMode="auto">
            <a:xfrm>
              <a:off x="5318125" y="5149851"/>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2" name="Oval 329"/>
            <p:cNvSpPr>
              <a:spLocks noChangeArrowheads="1"/>
            </p:cNvSpPr>
            <p:nvPr/>
          </p:nvSpPr>
          <p:spPr bwMode="auto">
            <a:xfrm>
              <a:off x="5445125" y="5149851"/>
              <a:ext cx="39687"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3" name="Oval 330"/>
            <p:cNvSpPr>
              <a:spLocks noChangeArrowheads="1"/>
            </p:cNvSpPr>
            <p:nvPr/>
          </p:nvSpPr>
          <p:spPr bwMode="auto">
            <a:xfrm>
              <a:off x="4570413" y="5273676"/>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4" name="Oval 331"/>
            <p:cNvSpPr>
              <a:spLocks noChangeArrowheads="1"/>
            </p:cNvSpPr>
            <p:nvPr/>
          </p:nvSpPr>
          <p:spPr bwMode="auto">
            <a:xfrm>
              <a:off x="4694238" y="5273676"/>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5" name="Oval 332"/>
            <p:cNvSpPr>
              <a:spLocks noChangeArrowheads="1"/>
            </p:cNvSpPr>
            <p:nvPr/>
          </p:nvSpPr>
          <p:spPr bwMode="auto">
            <a:xfrm>
              <a:off x="4818063" y="5273676"/>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6" name="Oval 333"/>
            <p:cNvSpPr>
              <a:spLocks noChangeArrowheads="1"/>
            </p:cNvSpPr>
            <p:nvPr/>
          </p:nvSpPr>
          <p:spPr bwMode="auto">
            <a:xfrm>
              <a:off x="4945063" y="5273676"/>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7" name="Oval 334"/>
            <p:cNvSpPr>
              <a:spLocks noChangeArrowheads="1"/>
            </p:cNvSpPr>
            <p:nvPr/>
          </p:nvSpPr>
          <p:spPr bwMode="auto">
            <a:xfrm>
              <a:off x="5070475" y="5273676"/>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8" name="Oval 335"/>
            <p:cNvSpPr>
              <a:spLocks noChangeArrowheads="1"/>
            </p:cNvSpPr>
            <p:nvPr/>
          </p:nvSpPr>
          <p:spPr bwMode="auto">
            <a:xfrm>
              <a:off x="5194300" y="5273676"/>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9" name="Oval 336"/>
            <p:cNvSpPr>
              <a:spLocks noChangeArrowheads="1"/>
            </p:cNvSpPr>
            <p:nvPr/>
          </p:nvSpPr>
          <p:spPr bwMode="auto">
            <a:xfrm>
              <a:off x="5318125" y="5273676"/>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50" name="Oval 337"/>
            <p:cNvSpPr>
              <a:spLocks noChangeArrowheads="1"/>
            </p:cNvSpPr>
            <p:nvPr/>
          </p:nvSpPr>
          <p:spPr bwMode="auto">
            <a:xfrm>
              <a:off x="5445125" y="5273676"/>
              <a:ext cx="39687"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grpSp>
      <p:sp>
        <p:nvSpPr>
          <p:cNvPr id="51" name="Slide Number Placeholder 1">
            <a:extLst>
              <a:ext uri="{FF2B5EF4-FFF2-40B4-BE49-F238E27FC236}">
                <a16:creationId xmlns:a16="http://schemas.microsoft.com/office/drawing/2014/main" id="{2F6DE966-A605-4FF1-9315-42E10BAE67F5}"/>
              </a:ext>
            </a:extLst>
          </p:cNvPr>
          <p:cNvSpPr>
            <a:spLocks noGrp="1"/>
          </p:cNvSpPr>
          <p:nvPr>
            <p:ph type="sldNum" sz="quarter" idx="10"/>
          </p:nvPr>
        </p:nvSpPr>
        <p:spPr>
          <a:xfrm>
            <a:off x="23163468" y="762697"/>
            <a:ext cx="607907" cy="384721"/>
          </a:xfr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104644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066800"/>
            <a:ext cx="21918016" cy="1981200"/>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2930817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4357" y="0"/>
            <a:ext cx="27489754" cy="13716000"/>
          </a:xfrm>
          <a:prstGeom prst="rect">
            <a:avLst/>
          </a:prstGeom>
        </p:spPr>
      </p:pic>
      <p:sp>
        <p:nvSpPr>
          <p:cNvPr id="2" name="Title 1"/>
          <p:cNvSpPr>
            <a:spLocks noGrp="1"/>
          </p:cNvSpPr>
          <p:nvPr>
            <p:ph type="title"/>
          </p:nvPr>
        </p:nvSpPr>
        <p:spPr>
          <a:xfrm>
            <a:off x="-196816" y="8676587"/>
            <a:ext cx="16019204" cy="1447130"/>
          </a:xfrm>
        </p:spPr>
        <p:txBody>
          <a:bodyPr/>
          <a:lstStyle>
            <a:lvl1pPr>
              <a:defRPr>
                <a:solidFill>
                  <a:schemeClr val="tx1"/>
                </a:solidFill>
              </a:defRPr>
            </a:lvl1pPr>
          </a:lstStyle>
          <a:p>
            <a:r>
              <a:rPr lang="en-US"/>
              <a:t>Click to edit Master title style</a:t>
            </a:r>
            <a:endParaRPr lang="en-GB"/>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23971" y="9068764"/>
            <a:ext cx="5793474" cy="3569312"/>
          </a:xfrm>
          <a:prstGeom prst="rect">
            <a:avLst/>
          </a:prstGeom>
        </p:spPr>
      </p:pic>
    </p:spTree>
    <p:extLst>
      <p:ext uri="{BB962C8B-B14F-4D97-AF65-F5344CB8AC3E}">
        <p14:creationId xmlns:p14="http://schemas.microsoft.com/office/powerpoint/2010/main" val="851146412"/>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s Page">
    <p:bg>
      <p:bgPr>
        <a:solidFill>
          <a:schemeClr val="bg1"/>
        </a:solidFill>
        <a:effectLst/>
      </p:bgPr>
    </p:bg>
    <p:spTree>
      <p:nvGrpSpPr>
        <p:cNvPr id="1" name=""/>
        <p:cNvGrpSpPr/>
        <p:nvPr/>
      </p:nvGrpSpPr>
      <p:grpSpPr>
        <a:xfrm>
          <a:off x="0" y="0"/>
          <a:ext cx="0" cy="0"/>
          <a:chOff x="0" y="0"/>
          <a:chExt cx="0" cy="0"/>
        </a:xfrm>
      </p:grpSpPr>
      <p:sp>
        <p:nvSpPr>
          <p:cNvPr id="4" name="Shape 45"/>
          <p:cNvSpPr txBox="1">
            <a:spLocks/>
          </p:cNvSpPr>
          <p:nvPr userDrawn="1"/>
        </p:nvSpPr>
        <p:spPr>
          <a:xfrm>
            <a:off x="23036466" y="762696"/>
            <a:ext cx="607908" cy="384721"/>
          </a:xfrm>
          <a:prstGeom prst="rect">
            <a:avLst/>
          </a:prstGeom>
          <a:ln w="3175">
            <a:miter lim="400000"/>
          </a:ln>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0" i="0" u="none" strike="noStrike" cap="all" spc="400" normalizeH="0" baseline="0">
                <a:ln>
                  <a:noFill/>
                </a:ln>
                <a:solidFill>
                  <a:srgbClr val="F4F5F7"/>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z="2000" b="1" smtClean="0"/>
              <a:pPr/>
              <a:t>‹#›</a:t>
            </a:fld>
            <a:endParaRPr lang="en-GB" sz="2000" b="1"/>
          </a:p>
        </p:txBody>
      </p:sp>
      <p:sp>
        <p:nvSpPr>
          <p:cNvPr id="5" name="Shape 46"/>
          <p:cNvSpPr/>
          <p:nvPr userDrawn="1"/>
        </p:nvSpPr>
        <p:spPr>
          <a:xfrm>
            <a:off x="23077406" y="1371249"/>
            <a:ext cx="1636516" cy="2"/>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sz="3000"/>
          </a:p>
        </p:txBody>
      </p:sp>
      <p:sp>
        <p:nvSpPr>
          <p:cNvPr id="6" name="Shape 4">
            <a:hlinkClick r:id="rId2"/>
          </p:cNvPr>
          <p:cNvSpPr/>
          <p:nvPr userDrawn="1"/>
        </p:nvSpPr>
        <p:spPr>
          <a:xfrm>
            <a:off x="22309238" y="845084"/>
            <a:ext cx="271268" cy="216228"/>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20" rIns="45720"/>
          <a:lstStyle/>
          <a:p>
            <a:pPr algn="l" defTabSz="457200">
              <a:defRPr sz="2400">
                <a:latin typeface="Calibri"/>
                <a:ea typeface="Calibri"/>
                <a:cs typeface="Calibri"/>
                <a:sym typeface="Calibri"/>
              </a:defRPr>
            </a:pPr>
            <a:endParaRPr sz="2400"/>
          </a:p>
        </p:txBody>
      </p:sp>
      <p:sp>
        <p:nvSpPr>
          <p:cNvPr id="7" name="Shape 5">
            <a:hlinkClick r:id="rId3"/>
          </p:cNvPr>
          <p:cNvSpPr/>
          <p:nvPr userDrawn="1"/>
        </p:nvSpPr>
        <p:spPr>
          <a:xfrm>
            <a:off x="21837735" y="810684"/>
            <a:ext cx="149394" cy="285028"/>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20" rIns="45720"/>
          <a:lstStyle/>
          <a:p>
            <a:pPr algn="l" defTabSz="457200">
              <a:defRPr sz="2400">
                <a:latin typeface="Calibri"/>
                <a:ea typeface="Calibri"/>
                <a:cs typeface="Calibri"/>
                <a:sym typeface="Calibri"/>
              </a:defRPr>
            </a:pPr>
            <a:endParaRPr sz="240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92751" y="10803856"/>
            <a:ext cx="4047042" cy="2407992"/>
          </a:xfrm>
          <a:prstGeom prst="rect">
            <a:avLst/>
          </a:prstGeom>
        </p:spPr>
      </p:pic>
      <p:sp>
        <p:nvSpPr>
          <p:cNvPr id="10" name="TextBox 9"/>
          <p:cNvSpPr txBox="1"/>
          <p:nvPr userDrawn="1"/>
        </p:nvSpPr>
        <p:spPr>
          <a:xfrm>
            <a:off x="19366625" y="832021"/>
            <a:ext cx="2337178" cy="2616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1200" b="1" i="0" u="none" strike="noStrike" cap="none" spc="300" normalizeH="0" baseline="0">
                <a:ln>
                  <a:noFill/>
                </a:ln>
                <a:solidFill>
                  <a:srgbClr val="A6A7AC"/>
                </a:solidFill>
                <a:effectLst/>
                <a:uFillTx/>
                <a:latin typeface="+mn-lt"/>
                <a:ea typeface="PT Sans"/>
                <a:cs typeface="PT Sans"/>
                <a:sym typeface="PT Sans"/>
              </a:rPr>
              <a:t>WWW.NSFAS.ORG.ZA</a:t>
            </a:r>
          </a:p>
        </p:txBody>
      </p:sp>
      <p:sp>
        <p:nvSpPr>
          <p:cNvPr id="13" name="Shape 82"/>
          <p:cNvSpPr/>
          <p:nvPr userDrawn="1"/>
        </p:nvSpPr>
        <p:spPr>
          <a:xfrm flipH="1">
            <a:off x="1045065" y="-357184"/>
            <a:ext cx="2" cy="5328020"/>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sz="3000"/>
          </a:p>
        </p:txBody>
      </p:sp>
      <p:sp>
        <p:nvSpPr>
          <p:cNvPr id="14" name="Title 1"/>
          <p:cNvSpPr>
            <a:spLocks noGrp="1"/>
          </p:cNvSpPr>
          <p:nvPr>
            <p:ph type="title"/>
          </p:nvPr>
        </p:nvSpPr>
        <p:spPr>
          <a:xfrm>
            <a:off x="2105512" y="2306827"/>
            <a:ext cx="16019204" cy="1447130"/>
          </a:xfrm>
        </p:spPr>
        <p:txBody>
          <a:bodyPr/>
          <a:lstStyle>
            <a:lvl1pPr>
              <a:defRPr>
                <a:solidFill>
                  <a:schemeClr val="tx1"/>
                </a:solidFill>
              </a:defRPr>
            </a:lvl1pPr>
          </a:lstStyle>
          <a:p>
            <a:r>
              <a:rPr lang="en-US"/>
              <a:t>Click to edit Master title style</a:t>
            </a:r>
            <a:endParaRPr lang="en-GB"/>
          </a:p>
        </p:txBody>
      </p:sp>
      <p:sp>
        <p:nvSpPr>
          <p:cNvPr id="15" name="Shape 40"/>
          <p:cNvSpPr>
            <a:spLocks noGrp="1"/>
          </p:cNvSpPr>
          <p:nvPr>
            <p:ph type="body" idx="1"/>
          </p:nvPr>
        </p:nvSpPr>
        <p:spPr>
          <a:xfrm>
            <a:off x="2025302" y="4139427"/>
            <a:ext cx="12027584" cy="6341106"/>
          </a:xfrm>
          <a:prstGeom prst="rect">
            <a:avLst/>
          </a:prstGeom>
        </p:spPr>
        <p:txBody>
          <a:bodyPr>
            <a:normAutofit/>
          </a:bodyPr>
          <a:lstStyle>
            <a:lvl1pPr>
              <a:defRPr sz="32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a:defRPr sz="3200">
                <a:solidFill>
                  <a:schemeClr val="tx1"/>
                </a:solidFill>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41313122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 orange with picture">
    <p:spTree>
      <p:nvGrpSpPr>
        <p:cNvPr id="1" name=""/>
        <p:cNvGrpSpPr/>
        <p:nvPr/>
      </p:nvGrpSpPr>
      <p:grpSpPr>
        <a:xfrm>
          <a:off x="0" y="0"/>
          <a:ext cx="0" cy="0"/>
          <a:chOff x="0" y="0"/>
          <a:chExt cx="0" cy="0"/>
        </a:xfrm>
      </p:grpSpPr>
      <p:sp>
        <p:nvSpPr>
          <p:cNvPr id="4" name="Shape 78"/>
          <p:cNvSpPr/>
          <p:nvPr userDrawn="1"/>
        </p:nvSpPr>
        <p:spPr>
          <a:xfrm>
            <a:off x="10708861" y="-67064"/>
            <a:ext cx="8418381" cy="13799328"/>
          </a:xfrm>
          <a:prstGeom prst="rect">
            <a:avLst/>
          </a:prstGeom>
          <a:solidFill>
            <a:schemeClr val="accent1">
              <a:alpha val="70000"/>
            </a:schemeClr>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5" name="Shape 74"/>
          <p:cNvSpPr/>
          <p:nvPr userDrawn="1"/>
        </p:nvSpPr>
        <p:spPr>
          <a:xfrm>
            <a:off x="10708860" y="-74314"/>
            <a:ext cx="8418381" cy="13799327"/>
          </a:xfrm>
          <a:prstGeom prst="rect">
            <a:avLst/>
          </a:prstGeom>
          <a:solidFill>
            <a:schemeClr val="accent2"/>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7" name="Shape 76"/>
          <p:cNvSpPr txBox="1">
            <a:spLocks/>
          </p:cNvSpPr>
          <p:nvPr userDrawn="1"/>
        </p:nvSpPr>
        <p:spPr>
          <a:xfrm>
            <a:off x="23163465" y="762695"/>
            <a:ext cx="607907" cy="381001"/>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1" i="0" u="none" strike="noStrike" cap="all" spc="400" normalizeH="0" baseline="0">
                <a:ln>
                  <a:noFill/>
                </a:ln>
                <a:solidFill>
                  <a:schemeClr val="bg1">
                    <a:lumMod val="60000"/>
                    <a:lumOff val="40000"/>
                  </a:schemeClr>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mtClean="0"/>
              <a:pPr/>
              <a:t>‹#›</a:t>
            </a:fld>
            <a:endParaRPr lang="en-GB"/>
          </a:p>
        </p:txBody>
      </p:sp>
      <p:sp>
        <p:nvSpPr>
          <p:cNvPr id="9" name="Shape 79"/>
          <p:cNvSpPr/>
          <p:nvPr userDrawn="1"/>
        </p:nvSpPr>
        <p:spPr>
          <a:xfrm flipH="1">
            <a:off x="1045064" y="12403712"/>
            <a:ext cx="1" cy="2620762"/>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10" name="Picture Placeholder 2"/>
          <p:cNvSpPr>
            <a:spLocks noGrp="1"/>
          </p:cNvSpPr>
          <p:nvPr>
            <p:ph type="pic" sz="quarter" idx="10"/>
          </p:nvPr>
        </p:nvSpPr>
        <p:spPr>
          <a:xfrm>
            <a:off x="13658849" y="3200435"/>
            <a:ext cx="9572625" cy="6825308"/>
          </a:xfrm>
        </p:spPr>
        <p:txBody>
          <a:bodyPr/>
          <a:lstStyle/>
          <a:p>
            <a:endParaRPr lang="en-US"/>
          </a:p>
        </p:txBody>
      </p:sp>
      <p:sp>
        <p:nvSpPr>
          <p:cNvPr id="11" name="Shape 31"/>
          <p:cNvSpPr>
            <a:spLocks noGrp="1"/>
          </p:cNvSpPr>
          <p:nvPr>
            <p:ph type="body" idx="1"/>
          </p:nvPr>
        </p:nvSpPr>
        <p:spPr>
          <a:xfrm>
            <a:off x="2249625" y="3200435"/>
            <a:ext cx="6453503" cy="8572465"/>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1009448980"/>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
        <p:nvSpPr>
          <p:cNvPr id="30" name="Shape 30"/>
          <p:cNvSpPr>
            <a:spLocks noGrp="1"/>
          </p:cNvSpPr>
          <p:nvPr>
            <p:ph type="title"/>
          </p:nvPr>
        </p:nvSpPr>
        <p:spPr>
          <a:xfrm>
            <a:off x="2167984" y="2565126"/>
            <a:ext cx="6829060" cy="3215188"/>
          </a:xfrm>
          <a:prstGeom prst="rect">
            <a:avLst/>
          </a:prstGeom>
        </p:spPr>
        <p:txBody>
          <a:bodyPr>
            <a:normAutofit/>
          </a:bodyPr>
          <a:lstStyle>
            <a:lvl1pPr>
              <a:defRPr sz="8000"/>
            </a:lvl1pPr>
          </a:lstStyle>
          <a:p>
            <a:r>
              <a:t>Title Text</a:t>
            </a:r>
          </a:p>
        </p:txBody>
      </p:sp>
      <p:sp>
        <p:nvSpPr>
          <p:cNvPr id="31" name="Shape 31"/>
          <p:cNvSpPr>
            <a:spLocks noGrp="1"/>
          </p:cNvSpPr>
          <p:nvPr>
            <p:ph type="body" idx="1"/>
          </p:nvPr>
        </p:nvSpPr>
        <p:spPr>
          <a:xfrm>
            <a:off x="2167985" y="6166747"/>
            <a:ext cx="13295174" cy="634110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hape 8"/>
          <p:cNvSpPr>
            <a:spLocks noGrp="1"/>
          </p:cNvSpPr>
          <p:nvPr>
            <p:ph type="sldNum" sz="quarter" idx="2"/>
          </p:nvPr>
        </p:nvSpPr>
        <p:spPr>
          <a:xfrm>
            <a:off x="23163466" y="762697"/>
            <a:ext cx="607908" cy="384721"/>
          </a:xfrm>
          <a:prstGeom prst="rect">
            <a:avLst/>
          </a:prstGeom>
          <a:ln w="3175">
            <a:miter lim="400000"/>
          </a:ln>
        </p:spPr>
        <p:txBody>
          <a:bodyPr lIns="38100" tIns="38100" rIns="38100" bIns="38100">
            <a:spAutoFit/>
          </a:bodyPr>
          <a:lstStyle>
            <a:lvl1pPr algn="l">
              <a:defRPr sz="2000" b="1" cap="all" spc="400">
                <a:solidFill>
                  <a:schemeClr val="bg1">
                    <a:lumMod val="60000"/>
                    <a:lumOff val="40000"/>
                  </a:schemeClr>
                </a:solidFill>
                <a:latin typeface="+mn-lt"/>
                <a:ea typeface="+mn-ea"/>
                <a:cs typeface="+mn-cs"/>
                <a:sym typeface="Montserrat-Regular"/>
              </a:defRPr>
            </a:lvl1pPr>
          </a:lstStyle>
          <a:p>
            <a:fld id="{86CB4B4D-7CA3-9044-876B-883B54F8677D}" type="slidenum">
              <a:rPr lang="en-GB" smtClean="0"/>
              <a:pPr/>
              <a:t>‹#›</a:t>
            </a:fld>
            <a:endParaRPr lang="en-GB"/>
          </a:p>
        </p:txBody>
      </p:sp>
      <p:sp>
        <p:nvSpPr>
          <p:cNvPr id="10" name="Shape 31"/>
          <p:cNvSpPr>
            <a:spLocks noGrp="1"/>
          </p:cNvSpPr>
          <p:nvPr>
            <p:ph type="body" idx="10" hasCustomPrompt="1"/>
          </p:nvPr>
        </p:nvSpPr>
        <p:spPr>
          <a:xfrm>
            <a:off x="2167984" y="2057389"/>
            <a:ext cx="12462416" cy="491410"/>
          </a:xfrm>
          <a:prstGeom prst="rect">
            <a:avLst/>
          </a:prstGeom>
        </p:spPr>
        <p:txBody>
          <a:bodyPr>
            <a:noAutofit/>
          </a:bodyPr>
          <a:lstStyle>
            <a:lvl1pPr>
              <a:defRPr sz="1800" spc="300"/>
            </a:lvl1pPr>
            <a:lvl2pPr>
              <a:defRPr sz="1800" spc="300"/>
            </a:lvl2pPr>
            <a:lvl3pPr>
              <a:defRPr sz="1800" spc="300"/>
            </a:lvl3pPr>
            <a:lvl4pPr>
              <a:defRPr sz="1800" spc="300"/>
            </a:lvl4pPr>
            <a:lvl5pPr>
              <a:defRPr sz="1800" spc="300"/>
            </a:lvl5pPr>
          </a:lstStyle>
          <a:p>
            <a:r>
              <a:rPr lang="en-GB"/>
              <a:t>SECTION TITLE</a:t>
            </a:r>
          </a:p>
        </p:txBody>
      </p:sp>
    </p:spTree>
    <p:extLst>
      <p:ext uri="{BB962C8B-B14F-4D97-AF65-F5344CB8AC3E}">
        <p14:creationId xmlns:p14="http://schemas.microsoft.com/office/powerpoint/2010/main" val="1739532366"/>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 oran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8" name="Shape 71"/>
          <p:cNvSpPr/>
          <p:nvPr userDrawn="1"/>
        </p:nvSpPr>
        <p:spPr>
          <a:xfrm>
            <a:off x="7483213" y="5869187"/>
            <a:ext cx="805298" cy="2"/>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sz="3000"/>
          </a:p>
        </p:txBody>
      </p:sp>
      <p:sp>
        <p:nvSpPr>
          <p:cNvPr id="9" name="Shape 72"/>
          <p:cNvSpPr/>
          <p:nvPr userDrawn="1"/>
        </p:nvSpPr>
        <p:spPr>
          <a:xfrm>
            <a:off x="10708863" y="10251663"/>
            <a:ext cx="8418382" cy="3485222"/>
          </a:xfrm>
          <a:prstGeom prst="rect">
            <a:avLst/>
          </a:prstGeom>
          <a:solidFill>
            <a:schemeClr val="accent2"/>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sz="3000"/>
          </a:p>
        </p:txBody>
      </p:sp>
      <p:sp>
        <p:nvSpPr>
          <p:cNvPr id="11" name="Shape 30"/>
          <p:cNvSpPr>
            <a:spLocks noGrp="1"/>
          </p:cNvSpPr>
          <p:nvPr>
            <p:ph type="title"/>
          </p:nvPr>
        </p:nvSpPr>
        <p:spPr>
          <a:xfrm>
            <a:off x="1534013" y="2840028"/>
            <a:ext cx="6810166" cy="2858644"/>
          </a:xfrm>
          <a:prstGeom prst="rect">
            <a:avLst/>
          </a:prstGeom>
        </p:spPr>
        <p:txBody>
          <a:bodyPr>
            <a:normAutofit/>
          </a:bodyPr>
          <a:lstStyle>
            <a:lvl1pPr algn="r">
              <a:defRPr sz="8000"/>
            </a:lvl1pPr>
          </a:lstStyle>
          <a:p>
            <a:r>
              <a:t>Title Text</a:t>
            </a:r>
          </a:p>
        </p:txBody>
      </p:sp>
      <p:sp>
        <p:nvSpPr>
          <p:cNvPr id="14" name="Shape 31"/>
          <p:cNvSpPr>
            <a:spLocks noGrp="1"/>
          </p:cNvSpPr>
          <p:nvPr>
            <p:ph type="body" idx="1"/>
          </p:nvPr>
        </p:nvSpPr>
        <p:spPr>
          <a:xfrm>
            <a:off x="10593528" y="2850903"/>
            <a:ext cx="8533716" cy="634110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 name="Shape 31"/>
          <p:cNvSpPr>
            <a:spLocks noGrp="1"/>
          </p:cNvSpPr>
          <p:nvPr>
            <p:ph type="body" idx="11" hasCustomPrompt="1"/>
          </p:nvPr>
        </p:nvSpPr>
        <p:spPr>
          <a:xfrm>
            <a:off x="1534012" y="2302321"/>
            <a:ext cx="6865180" cy="491410"/>
          </a:xfrm>
          <a:prstGeom prst="rect">
            <a:avLst/>
          </a:prstGeom>
        </p:spPr>
        <p:txBody>
          <a:bodyPr>
            <a:noAutofit/>
          </a:bodyPr>
          <a:lstStyle>
            <a:lvl1pPr algn="r">
              <a:defRPr sz="1800" spc="300"/>
            </a:lvl1pPr>
            <a:lvl2pPr>
              <a:defRPr sz="1800" spc="300"/>
            </a:lvl2pPr>
            <a:lvl3pPr>
              <a:defRPr sz="1800" spc="300"/>
            </a:lvl3pPr>
            <a:lvl4pPr>
              <a:defRPr sz="1800" spc="300"/>
            </a:lvl4pPr>
            <a:lvl5pPr>
              <a:defRPr sz="1800" spc="300"/>
            </a:lvl5pPr>
          </a:lstStyle>
          <a:p>
            <a:r>
              <a:rPr lang="en-GB"/>
              <a:t>SECTION TITLE</a:t>
            </a:r>
          </a:p>
        </p:txBody>
      </p:sp>
    </p:spTree>
    <p:extLst>
      <p:ext uri="{BB962C8B-B14F-4D97-AF65-F5344CB8AC3E}">
        <p14:creationId xmlns:p14="http://schemas.microsoft.com/office/powerpoint/2010/main" val="3181760097"/>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 orange with picture">
    <p:spTree>
      <p:nvGrpSpPr>
        <p:cNvPr id="1" name=""/>
        <p:cNvGrpSpPr/>
        <p:nvPr/>
      </p:nvGrpSpPr>
      <p:grpSpPr>
        <a:xfrm>
          <a:off x="0" y="0"/>
          <a:ext cx="0" cy="0"/>
          <a:chOff x="0" y="0"/>
          <a:chExt cx="0" cy="0"/>
        </a:xfrm>
      </p:grpSpPr>
      <p:sp>
        <p:nvSpPr>
          <p:cNvPr id="4" name="Shape 78"/>
          <p:cNvSpPr/>
          <p:nvPr userDrawn="1"/>
        </p:nvSpPr>
        <p:spPr>
          <a:xfrm>
            <a:off x="10708863" y="-67064"/>
            <a:ext cx="8418382" cy="13799328"/>
          </a:xfrm>
          <a:prstGeom prst="rect">
            <a:avLst/>
          </a:prstGeom>
          <a:solidFill>
            <a:schemeClr val="accent1">
              <a:alpha val="70000"/>
            </a:schemeClr>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sz="3000"/>
          </a:p>
        </p:txBody>
      </p:sp>
      <p:sp>
        <p:nvSpPr>
          <p:cNvPr id="5" name="Shape 74"/>
          <p:cNvSpPr/>
          <p:nvPr userDrawn="1"/>
        </p:nvSpPr>
        <p:spPr>
          <a:xfrm>
            <a:off x="10708861" y="-74314"/>
            <a:ext cx="8418382" cy="13799328"/>
          </a:xfrm>
          <a:prstGeom prst="rect">
            <a:avLst/>
          </a:prstGeom>
          <a:solidFill>
            <a:schemeClr val="accent2"/>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sz="3000"/>
          </a:p>
        </p:txBody>
      </p:sp>
      <p:sp>
        <p:nvSpPr>
          <p:cNvPr id="7" name="Shape 76"/>
          <p:cNvSpPr txBox="1">
            <a:spLocks/>
          </p:cNvSpPr>
          <p:nvPr userDrawn="1"/>
        </p:nvSpPr>
        <p:spPr>
          <a:xfrm>
            <a:off x="23163466" y="762696"/>
            <a:ext cx="607908" cy="384721"/>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1" i="0" u="none" strike="noStrike" cap="all" spc="400" normalizeH="0" baseline="0">
                <a:ln>
                  <a:noFill/>
                </a:ln>
                <a:solidFill>
                  <a:schemeClr val="bg1">
                    <a:lumMod val="60000"/>
                    <a:lumOff val="40000"/>
                  </a:schemeClr>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z="2000" smtClean="0"/>
              <a:pPr/>
              <a:t>‹#›</a:t>
            </a:fld>
            <a:endParaRPr lang="en-GB" sz="2000"/>
          </a:p>
        </p:txBody>
      </p:sp>
      <p:sp>
        <p:nvSpPr>
          <p:cNvPr id="9" name="Shape 79"/>
          <p:cNvSpPr/>
          <p:nvPr userDrawn="1"/>
        </p:nvSpPr>
        <p:spPr>
          <a:xfrm flipH="1">
            <a:off x="1045065" y="12403713"/>
            <a:ext cx="2" cy="2620762"/>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sz="3000"/>
          </a:p>
        </p:txBody>
      </p:sp>
      <p:sp>
        <p:nvSpPr>
          <p:cNvPr id="10" name="Picture Placeholder 2"/>
          <p:cNvSpPr>
            <a:spLocks noGrp="1"/>
          </p:cNvSpPr>
          <p:nvPr>
            <p:ph type="pic" sz="quarter" idx="10"/>
          </p:nvPr>
        </p:nvSpPr>
        <p:spPr>
          <a:xfrm>
            <a:off x="13658851" y="3200436"/>
            <a:ext cx="9572626" cy="6825308"/>
          </a:xfrm>
        </p:spPr>
        <p:txBody>
          <a:bodyPr/>
          <a:lstStyle/>
          <a:p>
            <a:endParaRPr lang="en-US"/>
          </a:p>
        </p:txBody>
      </p:sp>
      <p:sp>
        <p:nvSpPr>
          <p:cNvPr id="11" name="Shape 31"/>
          <p:cNvSpPr>
            <a:spLocks noGrp="1"/>
          </p:cNvSpPr>
          <p:nvPr>
            <p:ph type="body" idx="1"/>
          </p:nvPr>
        </p:nvSpPr>
        <p:spPr>
          <a:xfrm>
            <a:off x="2249626" y="3200435"/>
            <a:ext cx="6453504" cy="857246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662645822"/>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 yellow">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8" name="Shape 71"/>
          <p:cNvSpPr/>
          <p:nvPr userDrawn="1"/>
        </p:nvSpPr>
        <p:spPr>
          <a:xfrm>
            <a:off x="7483213" y="5869187"/>
            <a:ext cx="805298" cy="2"/>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sz="3000"/>
          </a:p>
        </p:txBody>
      </p:sp>
      <p:sp>
        <p:nvSpPr>
          <p:cNvPr id="9" name="Shape 72"/>
          <p:cNvSpPr/>
          <p:nvPr userDrawn="1"/>
        </p:nvSpPr>
        <p:spPr>
          <a:xfrm>
            <a:off x="10708863" y="10251663"/>
            <a:ext cx="8418382" cy="3485222"/>
          </a:xfrm>
          <a:prstGeom prst="rect">
            <a:avLst/>
          </a:prstGeom>
          <a:solidFill>
            <a:schemeClr val="accent1"/>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sz="3000"/>
          </a:p>
        </p:txBody>
      </p:sp>
      <p:sp>
        <p:nvSpPr>
          <p:cNvPr id="11" name="Shape 30"/>
          <p:cNvSpPr>
            <a:spLocks noGrp="1"/>
          </p:cNvSpPr>
          <p:nvPr>
            <p:ph type="title"/>
          </p:nvPr>
        </p:nvSpPr>
        <p:spPr>
          <a:xfrm>
            <a:off x="1534013" y="2840028"/>
            <a:ext cx="6810166" cy="2858644"/>
          </a:xfrm>
          <a:prstGeom prst="rect">
            <a:avLst/>
          </a:prstGeom>
        </p:spPr>
        <p:txBody>
          <a:bodyPr>
            <a:normAutofit/>
          </a:bodyPr>
          <a:lstStyle>
            <a:lvl1pPr algn="r">
              <a:defRPr sz="8000"/>
            </a:lvl1pPr>
          </a:lstStyle>
          <a:p>
            <a:r>
              <a:t>Title Text</a:t>
            </a:r>
          </a:p>
        </p:txBody>
      </p:sp>
      <p:sp>
        <p:nvSpPr>
          <p:cNvPr id="14" name="Shape 31"/>
          <p:cNvSpPr>
            <a:spLocks noGrp="1"/>
          </p:cNvSpPr>
          <p:nvPr>
            <p:ph type="body" idx="1"/>
          </p:nvPr>
        </p:nvSpPr>
        <p:spPr>
          <a:xfrm>
            <a:off x="10593528" y="2850903"/>
            <a:ext cx="8533716" cy="634110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 name="Shape 31"/>
          <p:cNvSpPr>
            <a:spLocks noGrp="1"/>
          </p:cNvSpPr>
          <p:nvPr>
            <p:ph type="body" idx="11" hasCustomPrompt="1"/>
          </p:nvPr>
        </p:nvSpPr>
        <p:spPr>
          <a:xfrm>
            <a:off x="1534012" y="2302321"/>
            <a:ext cx="6865180" cy="491410"/>
          </a:xfrm>
          <a:prstGeom prst="rect">
            <a:avLst/>
          </a:prstGeom>
        </p:spPr>
        <p:txBody>
          <a:bodyPr>
            <a:noAutofit/>
          </a:bodyPr>
          <a:lstStyle>
            <a:lvl1pPr algn="r">
              <a:defRPr sz="1800" spc="300"/>
            </a:lvl1pPr>
            <a:lvl2pPr>
              <a:defRPr sz="1800" spc="300"/>
            </a:lvl2pPr>
            <a:lvl3pPr>
              <a:defRPr sz="1800" spc="300"/>
            </a:lvl3pPr>
            <a:lvl4pPr>
              <a:defRPr sz="1800" spc="300"/>
            </a:lvl4pPr>
            <a:lvl5pPr>
              <a:defRPr sz="1800" spc="300"/>
            </a:lvl5pPr>
          </a:lstStyle>
          <a:p>
            <a:r>
              <a:rPr lang="en-GB"/>
              <a:t>SECTION TITLE</a:t>
            </a:r>
          </a:p>
        </p:txBody>
      </p:sp>
    </p:spTree>
    <p:extLst>
      <p:ext uri="{BB962C8B-B14F-4D97-AF65-F5344CB8AC3E}">
        <p14:creationId xmlns:p14="http://schemas.microsoft.com/office/powerpoint/2010/main" val="2615331992"/>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 yellow with picture">
    <p:spTree>
      <p:nvGrpSpPr>
        <p:cNvPr id="1" name=""/>
        <p:cNvGrpSpPr/>
        <p:nvPr/>
      </p:nvGrpSpPr>
      <p:grpSpPr>
        <a:xfrm>
          <a:off x="0" y="0"/>
          <a:ext cx="0" cy="0"/>
          <a:chOff x="0" y="0"/>
          <a:chExt cx="0" cy="0"/>
        </a:xfrm>
      </p:grpSpPr>
      <p:sp>
        <p:nvSpPr>
          <p:cNvPr id="4" name="Shape 78"/>
          <p:cNvSpPr/>
          <p:nvPr userDrawn="1"/>
        </p:nvSpPr>
        <p:spPr>
          <a:xfrm>
            <a:off x="10708863" y="-67064"/>
            <a:ext cx="8418382" cy="13799328"/>
          </a:xfrm>
          <a:prstGeom prst="rect">
            <a:avLst/>
          </a:prstGeom>
          <a:solidFill>
            <a:schemeClr val="accent1">
              <a:alpha val="70000"/>
            </a:schemeClr>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sz="3000"/>
          </a:p>
        </p:txBody>
      </p:sp>
      <p:sp>
        <p:nvSpPr>
          <p:cNvPr id="5" name="Shape 74"/>
          <p:cNvSpPr/>
          <p:nvPr userDrawn="1"/>
        </p:nvSpPr>
        <p:spPr>
          <a:xfrm>
            <a:off x="10708861" y="-74314"/>
            <a:ext cx="8418382" cy="13799328"/>
          </a:xfrm>
          <a:prstGeom prst="rect">
            <a:avLst/>
          </a:prstGeom>
          <a:solidFill>
            <a:schemeClr val="accent1"/>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sz="3000"/>
          </a:p>
        </p:txBody>
      </p:sp>
      <p:sp>
        <p:nvSpPr>
          <p:cNvPr id="7" name="Shape 76"/>
          <p:cNvSpPr txBox="1">
            <a:spLocks/>
          </p:cNvSpPr>
          <p:nvPr userDrawn="1"/>
        </p:nvSpPr>
        <p:spPr>
          <a:xfrm>
            <a:off x="23163466" y="762696"/>
            <a:ext cx="607908" cy="384721"/>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1" i="0" u="none" strike="noStrike" cap="all" spc="400" normalizeH="0" baseline="0">
                <a:ln>
                  <a:noFill/>
                </a:ln>
                <a:solidFill>
                  <a:schemeClr val="bg1">
                    <a:lumMod val="60000"/>
                    <a:lumOff val="40000"/>
                  </a:schemeClr>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z="2000" smtClean="0"/>
              <a:pPr/>
              <a:t>‹#›</a:t>
            </a:fld>
            <a:endParaRPr lang="en-GB" sz="2000"/>
          </a:p>
        </p:txBody>
      </p:sp>
      <p:sp>
        <p:nvSpPr>
          <p:cNvPr id="9" name="Shape 79"/>
          <p:cNvSpPr/>
          <p:nvPr userDrawn="1"/>
        </p:nvSpPr>
        <p:spPr>
          <a:xfrm flipH="1">
            <a:off x="1045065" y="12403713"/>
            <a:ext cx="2" cy="2620762"/>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sz="3000"/>
          </a:p>
        </p:txBody>
      </p:sp>
      <p:sp>
        <p:nvSpPr>
          <p:cNvPr id="10" name="Picture Placeholder 2"/>
          <p:cNvSpPr>
            <a:spLocks noGrp="1"/>
          </p:cNvSpPr>
          <p:nvPr>
            <p:ph type="pic" sz="quarter" idx="10"/>
          </p:nvPr>
        </p:nvSpPr>
        <p:spPr>
          <a:xfrm>
            <a:off x="13658851" y="3200436"/>
            <a:ext cx="9572626" cy="6825308"/>
          </a:xfrm>
        </p:spPr>
        <p:txBody>
          <a:bodyPr/>
          <a:lstStyle/>
          <a:p>
            <a:endParaRPr lang="en-US"/>
          </a:p>
        </p:txBody>
      </p:sp>
      <p:sp>
        <p:nvSpPr>
          <p:cNvPr id="11" name="Shape 31"/>
          <p:cNvSpPr>
            <a:spLocks noGrp="1"/>
          </p:cNvSpPr>
          <p:nvPr>
            <p:ph type="body" idx="1"/>
          </p:nvPr>
        </p:nvSpPr>
        <p:spPr>
          <a:xfrm>
            <a:off x="2249626" y="3200435"/>
            <a:ext cx="6453504" cy="857246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02616883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 r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8" name="Shape 71"/>
          <p:cNvSpPr/>
          <p:nvPr userDrawn="1"/>
        </p:nvSpPr>
        <p:spPr>
          <a:xfrm>
            <a:off x="7483213" y="5869187"/>
            <a:ext cx="805298" cy="2"/>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sz="3000"/>
          </a:p>
        </p:txBody>
      </p:sp>
      <p:sp>
        <p:nvSpPr>
          <p:cNvPr id="9" name="Shape 72"/>
          <p:cNvSpPr/>
          <p:nvPr userDrawn="1"/>
        </p:nvSpPr>
        <p:spPr>
          <a:xfrm>
            <a:off x="10708863" y="10251663"/>
            <a:ext cx="8418382" cy="3485222"/>
          </a:xfrm>
          <a:prstGeom prst="rect">
            <a:avLst/>
          </a:prstGeom>
          <a:solidFill>
            <a:schemeClr val="accent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sz="3000"/>
          </a:p>
        </p:txBody>
      </p:sp>
      <p:sp>
        <p:nvSpPr>
          <p:cNvPr id="11" name="Shape 30"/>
          <p:cNvSpPr>
            <a:spLocks noGrp="1"/>
          </p:cNvSpPr>
          <p:nvPr>
            <p:ph type="title"/>
          </p:nvPr>
        </p:nvSpPr>
        <p:spPr>
          <a:xfrm>
            <a:off x="1534013" y="2840028"/>
            <a:ext cx="6810166" cy="2858644"/>
          </a:xfrm>
          <a:prstGeom prst="rect">
            <a:avLst/>
          </a:prstGeom>
        </p:spPr>
        <p:txBody>
          <a:bodyPr>
            <a:normAutofit/>
          </a:bodyPr>
          <a:lstStyle>
            <a:lvl1pPr algn="r">
              <a:defRPr sz="8000"/>
            </a:lvl1pPr>
          </a:lstStyle>
          <a:p>
            <a:r>
              <a:t>Title Text</a:t>
            </a:r>
          </a:p>
        </p:txBody>
      </p:sp>
      <p:sp>
        <p:nvSpPr>
          <p:cNvPr id="14" name="Shape 31"/>
          <p:cNvSpPr>
            <a:spLocks noGrp="1"/>
          </p:cNvSpPr>
          <p:nvPr>
            <p:ph type="body" idx="1"/>
          </p:nvPr>
        </p:nvSpPr>
        <p:spPr>
          <a:xfrm>
            <a:off x="10593528" y="2850903"/>
            <a:ext cx="8533716" cy="634110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 name="Shape 31"/>
          <p:cNvSpPr>
            <a:spLocks noGrp="1"/>
          </p:cNvSpPr>
          <p:nvPr>
            <p:ph type="body" idx="11" hasCustomPrompt="1"/>
          </p:nvPr>
        </p:nvSpPr>
        <p:spPr>
          <a:xfrm>
            <a:off x="1534012" y="2302321"/>
            <a:ext cx="6865180" cy="491410"/>
          </a:xfrm>
          <a:prstGeom prst="rect">
            <a:avLst/>
          </a:prstGeom>
        </p:spPr>
        <p:txBody>
          <a:bodyPr>
            <a:noAutofit/>
          </a:bodyPr>
          <a:lstStyle>
            <a:lvl1pPr algn="r">
              <a:defRPr sz="1800" spc="300"/>
            </a:lvl1pPr>
            <a:lvl2pPr>
              <a:defRPr sz="1800" spc="300"/>
            </a:lvl2pPr>
            <a:lvl3pPr>
              <a:defRPr sz="1800" spc="300"/>
            </a:lvl3pPr>
            <a:lvl4pPr>
              <a:defRPr sz="1800" spc="300"/>
            </a:lvl4pPr>
            <a:lvl5pPr>
              <a:defRPr sz="1800" spc="300"/>
            </a:lvl5pPr>
          </a:lstStyle>
          <a:p>
            <a:r>
              <a:rPr lang="en-GB"/>
              <a:t>SECTION TITLE</a:t>
            </a:r>
          </a:p>
        </p:txBody>
      </p:sp>
    </p:spTree>
    <p:extLst>
      <p:ext uri="{BB962C8B-B14F-4D97-AF65-F5344CB8AC3E}">
        <p14:creationId xmlns:p14="http://schemas.microsoft.com/office/powerpoint/2010/main" val="743869983"/>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 red with picture">
    <p:spTree>
      <p:nvGrpSpPr>
        <p:cNvPr id="1" name=""/>
        <p:cNvGrpSpPr/>
        <p:nvPr/>
      </p:nvGrpSpPr>
      <p:grpSpPr>
        <a:xfrm>
          <a:off x="0" y="0"/>
          <a:ext cx="0" cy="0"/>
          <a:chOff x="0" y="0"/>
          <a:chExt cx="0" cy="0"/>
        </a:xfrm>
      </p:grpSpPr>
      <p:sp>
        <p:nvSpPr>
          <p:cNvPr id="4" name="Shape 78"/>
          <p:cNvSpPr/>
          <p:nvPr userDrawn="1"/>
        </p:nvSpPr>
        <p:spPr>
          <a:xfrm>
            <a:off x="10708863" y="-67064"/>
            <a:ext cx="8418382" cy="13799328"/>
          </a:xfrm>
          <a:prstGeom prst="rect">
            <a:avLst/>
          </a:prstGeom>
          <a:solidFill>
            <a:schemeClr val="accent1">
              <a:alpha val="70000"/>
            </a:schemeClr>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sz="3000"/>
          </a:p>
        </p:txBody>
      </p:sp>
      <p:sp>
        <p:nvSpPr>
          <p:cNvPr id="5" name="Shape 74"/>
          <p:cNvSpPr/>
          <p:nvPr userDrawn="1"/>
        </p:nvSpPr>
        <p:spPr>
          <a:xfrm>
            <a:off x="10708861" y="-74314"/>
            <a:ext cx="8418382" cy="13799328"/>
          </a:xfrm>
          <a:prstGeom prst="rect">
            <a:avLst/>
          </a:prstGeom>
          <a:solidFill>
            <a:schemeClr val="accent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sz="3000"/>
          </a:p>
        </p:txBody>
      </p:sp>
      <p:sp>
        <p:nvSpPr>
          <p:cNvPr id="7" name="Shape 76"/>
          <p:cNvSpPr txBox="1">
            <a:spLocks/>
          </p:cNvSpPr>
          <p:nvPr userDrawn="1"/>
        </p:nvSpPr>
        <p:spPr>
          <a:xfrm>
            <a:off x="23163466" y="762696"/>
            <a:ext cx="607908" cy="384721"/>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1" i="0" u="none" strike="noStrike" cap="all" spc="400" normalizeH="0" baseline="0">
                <a:ln>
                  <a:noFill/>
                </a:ln>
                <a:solidFill>
                  <a:schemeClr val="bg1">
                    <a:lumMod val="60000"/>
                    <a:lumOff val="40000"/>
                  </a:schemeClr>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z="2000" smtClean="0"/>
              <a:pPr/>
              <a:t>‹#›</a:t>
            </a:fld>
            <a:endParaRPr lang="en-GB" sz="2000"/>
          </a:p>
        </p:txBody>
      </p:sp>
      <p:sp>
        <p:nvSpPr>
          <p:cNvPr id="9" name="Shape 79"/>
          <p:cNvSpPr/>
          <p:nvPr userDrawn="1"/>
        </p:nvSpPr>
        <p:spPr>
          <a:xfrm flipH="1">
            <a:off x="1045065" y="12403713"/>
            <a:ext cx="2" cy="2620762"/>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sz="3000"/>
          </a:p>
        </p:txBody>
      </p:sp>
      <p:sp>
        <p:nvSpPr>
          <p:cNvPr id="10" name="Picture Placeholder 2"/>
          <p:cNvSpPr>
            <a:spLocks noGrp="1"/>
          </p:cNvSpPr>
          <p:nvPr>
            <p:ph type="pic" sz="quarter" idx="10"/>
          </p:nvPr>
        </p:nvSpPr>
        <p:spPr>
          <a:xfrm>
            <a:off x="13658851" y="3200436"/>
            <a:ext cx="9572626" cy="6825308"/>
          </a:xfrm>
        </p:spPr>
        <p:txBody>
          <a:bodyPr/>
          <a:lstStyle/>
          <a:p>
            <a:endParaRPr lang="en-US"/>
          </a:p>
        </p:txBody>
      </p:sp>
      <p:sp>
        <p:nvSpPr>
          <p:cNvPr id="11" name="Shape 31"/>
          <p:cNvSpPr>
            <a:spLocks noGrp="1"/>
          </p:cNvSpPr>
          <p:nvPr>
            <p:ph type="body" idx="1"/>
          </p:nvPr>
        </p:nvSpPr>
        <p:spPr>
          <a:xfrm>
            <a:off x="2249626" y="3200435"/>
            <a:ext cx="6453504" cy="857246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104426964"/>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Break - with image">
    <p:spTree>
      <p:nvGrpSpPr>
        <p:cNvPr id="1" name=""/>
        <p:cNvGrpSpPr/>
        <p:nvPr/>
      </p:nvGrpSpPr>
      <p:grpSpPr>
        <a:xfrm>
          <a:off x="0" y="0"/>
          <a:ext cx="0" cy="0"/>
          <a:chOff x="0" y="0"/>
          <a:chExt cx="0" cy="0"/>
        </a:xfrm>
      </p:grpSpPr>
      <p:sp>
        <p:nvSpPr>
          <p:cNvPr id="2" name="Title 1"/>
          <p:cNvSpPr>
            <a:spLocks noGrp="1"/>
          </p:cNvSpPr>
          <p:nvPr>
            <p:ph type="title"/>
          </p:nvPr>
        </p:nvSpPr>
        <p:spPr>
          <a:xfrm>
            <a:off x="2121840" y="2825361"/>
            <a:ext cx="16482720" cy="1322098"/>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6" name="Shape 106"/>
          <p:cNvSpPr/>
          <p:nvPr userDrawn="1"/>
        </p:nvSpPr>
        <p:spPr>
          <a:xfrm>
            <a:off x="2143790" y="4421141"/>
            <a:ext cx="805300" cy="2"/>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sz="3000"/>
          </a:p>
        </p:txBody>
      </p:sp>
      <p:sp>
        <p:nvSpPr>
          <p:cNvPr id="8" name="Shape 114"/>
          <p:cNvSpPr/>
          <p:nvPr userDrawn="1"/>
        </p:nvSpPr>
        <p:spPr>
          <a:xfrm>
            <a:off x="18620030" y="7182933"/>
            <a:ext cx="1128840" cy="1122374"/>
          </a:xfrm>
          <a:custGeom>
            <a:avLst/>
            <a:gdLst/>
            <a:ahLst/>
            <a:cxnLst>
              <a:cxn ang="0">
                <a:pos x="wd2" y="hd2"/>
              </a:cxn>
              <a:cxn ang="5400000">
                <a:pos x="wd2" y="hd2"/>
              </a:cxn>
              <a:cxn ang="10800000">
                <a:pos x="wd2" y="hd2"/>
              </a:cxn>
              <a:cxn ang="16200000">
                <a:pos x="wd2" y="hd2"/>
              </a:cxn>
            </a:cxnLst>
            <a:rect l="0" t="0" r="r" b="b"/>
            <a:pathLst>
              <a:path w="21600" h="21600" extrusionOk="0">
                <a:moveTo>
                  <a:pt x="11919" y="5393"/>
                </a:moveTo>
                <a:lnTo>
                  <a:pt x="9877" y="5393"/>
                </a:lnTo>
                <a:lnTo>
                  <a:pt x="9877" y="9769"/>
                </a:lnTo>
                <a:lnTo>
                  <a:pt x="5540" y="9769"/>
                </a:lnTo>
                <a:lnTo>
                  <a:pt x="5540" y="11831"/>
                </a:lnTo>
                <a:lnTo>
                  <a:pt x="9877" y="11831"/>
                </a:lnTo>
                <a:lnTo>
                  <a:pt x="9877" y="16207"/>
                </a:lnTo>
                <a:lnTo>
                  <a:pt x="11919" y="16207"/>
                </a:lnTo>
                <a:lnTo>
                  <a:pt x="11919" y="11831"/>
                </a:lnTo>
                <a:lnTo>
                  <a:pt x="16256" y="11831"/>
                </a:lnTo>
                <a:lnTo>
                  <a:pt x="16256" y="9769"/>
                </a:lnTo>
                <a:lnTo>
                  <a:pt x="11919" y="9769"/>
                </a:lnTo>
                <a:lnTo>
                  <a:pt x="11919" y="5393"/>
                </a:lnTo>
                <a:close/>
                <a:moveTo>
                  <a:pt x="10912" y="0"/>
                </a:moveTo>
                <a:cubicBezTo>
                  <a:pt x="4924" y="0"/>
                  <a:pt x="0" y="4772"/>
                  <a:pt x="0" y="10814"/>
                </a:cubicBezTo>
                <a:cubicBezTo>
                  <a:pt x="0" y="16828"/>
                  <a:pt x="4924" y="21600"/>
                  <a:pt x="10912" y="21600"/>
                </a:cubicBezTo>
                <a:cubicBezTo>
                  <a:pt x="16872" y="21600"/>
                  <a:pt x="21600" y="16828"/>
                  <a:pt x="21600" y="10814"/>
                </a:cubicBezTo>
                <a:cubicBezTo>
                  <a:pt x="21600" y="4772"/>
                  <a:pt x="16872" y="0"/>
                  <a:pt x="10912" y="0"/>
                </a:cubicBezTo>
                <a:close/>
                <a:moveTo>
                  <a:pt x="10912" y="19511"/>
                </a:moveTo>
                <a:cubicBezTo>
                  <a:pt x="6183" y="19511"/>
                  <a:pt x="2266" y="15586"/>
                  <a:pt x="2266" y="10814"/>
                </a:cubicBezTo>
                <a:cubicBezTo>
                  <a:pt x="2266" y="6014"/>
                  <a:pt x="6183" y="2089"/>
                  <a:pt x="10912" y="2089"/>
                </a:cubicBezTo>
                <a:cubicBezTo>
                  <a:pt x="15640" y="2089"/>
                  <a:pt x="19558" y="6014"/>
                  <a:pt x="19558" y="10814"/>
                </a:cubicBezTo>
                <a:cubicBezTo>
                  <a:pt x="19558" y="15586"/>
                  <a:pt x="15640" y="19511"/>
                  <a:pt x="10912" y="19511"/>
                </a:cubicBezTo>
                <a:close/>
              </a:path>
            </a:pathLst>
          </a:custGeom>
          <a:solidFill>
            <a:srgbClr val="F4F5F7"/>
          </a:solidFill>
          <a:ln w="3175">
            <a:miter lim="400000"/>
          </a:ln>
        </p:spPr>
        <p:txBody>
          <a:bodyPr lIns="45720" rIns="45720" anchor="ctr"/>
          <a:lstStyle/>
          <a:p>
            <a:pPr algn="l" defTabSz="914400">
              <a:defRPr sz="1800">
                <a:solidFill>
                  <a:srgbClr val="000000"/>
                </a:solidFill>
                <a:latin typeface="Roboto Regular"/>
                <a:ea typeface="Roboto Regular"/>
                <a:cs typeface="Roboto Regular"/>
                <a:sym typeface="Roboto Regular"/>
              </a:defRPr>
            </a:pPr>
            <a:endParaRPr sz="1800"/>
          </a:p>
        </p:txBody>
      </p:sp>
      <p:sp>
        <p:nvSpPr>
          <p:cNvPr id="12" name="Picture Placeholder 2"/>
          <p:cNvSpPr>
            <a:spLocks noGrp="1"/>
          </p:cNvSpPr>
          <p:nvPr>
            <p:ph type="pic" sz="quarter" idx="11"/>
          </p:nvPr>
        </p:nvSpPr>
        <p:spPr>
          <a:xfrm>
            <a:off x="2109140" y="4829175"/>
            <a:ext cx="22274860" cy="5660078"/>
          </a:xfrm>
        </p:spPr>
        <p:txBody>
          <a:bodyPr/>
          <a:lstStyle/>
          <a:p>
            <a:endParaRPr lang="en-US"/>
          </a:p>
        </p:txBody>
      </p:sp>
      <p:sp>
        <p:nvSpPr>
          <p:cNvPr id="13" name="Shape 31"/>
          <p:cNvSpPr>
            <a:spLocks noGrp="1"/>
          </p:cNvSpPr>
          <p:nvPr>
            <p:ph type="body" idx="1"/>
          </p:nvPr>
        </p:nvSpPr>
        <p:spPr>
          <a:xfrm>
            <a:off x="2109141" y="10760566"/>
            <a:ext cx="14937890" cy="215533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 name="Shape 31"/>
          <p:cNvSpPr>
            <a:spLocks noGrp="1"/>
          </p:cNvSpPr>
          <p:nvPr>
            <p:ph type="body" idx="12" hasCustomPrompt="1"/>
          </p:nvPr>
        </p:nvSpPr>
        <p:spPr>
          <a:xfrm>
            <a:off x="2109140" y="2333951"/>
            <a:ext cx="6865180" cy="491410"/>
          </a:xfrm>
          <a:prstGeom prst="rect">
            <a:avLst/>
          </a:prstGeom>
        </p:spPr>
        <p:txBody>
          <a:bodyPr>
            <a:noAutofit/>
          </a:bodyPr>
          <a:lstStyle>
            <a:lvl1pPr algn="l">
              <a:defRPr sz="1800" spc="300"/>
            </a:lvl1pPr>
            <a:lvl2pPr>
              <a:defRPr sz="1800" spc="300"/>
            </a:lvl2pPr>
            <a:lvl3pPr>
              <a:defRPr sz="1800" spc="300"/>
            </a:lvl3pPr>
            <a:lvl4pPr>
              <a:defRPr sz="1800" spc="300"/>
            </a:lvl4pPr>
            <a:lvl5pPr>
              <a:defRPr sz="1800" spc="300"/>
            </a:lvl5pPr>
          </a:lstStyle>
          <a:p>
            <a:r>
              <a:rPr lang="en-GB"/>
              <a:t>SECTION TITLE</a:t>
            </a:r>
          </a:p>
        </p:txBody>
      </p:sp>
    </p:spTree>
    <p:extLst>
      <p:ext uri="{BB962C8B-B14F-4D97-AF65-F5344CB8AC3E}">
        <p14:creationId xmlns:p14="http://schemas.microsoft.com/office/powerpoint/2010/main" val="338584378"/>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ighlight boxes">
    <p:spTree>
      <p:nvGrpSpPr>
        <p:cNvPr id="1" name=""/>
        <p:cNvGrpSpPr/>
        <p:nvPr/>
      </p:nvGrpSpPr>
      <p:grpSpPr>
        <a:xfrm>
          <a:off x="0" y="0"/>
          <a:ext cx="0" cy="0"/>
          <a:chOff x="0" y="0"/>
          <a:chExt cx="0" cy="0"/>
        </a:xfrm>
      </p:grpSpPr>
      <p:sp>
        <p:nvSpPr>
          <p:cNvPr id="2" name="Title 1"/>
          <p:cNvSpPr>
            <a:spLocks noGrp="1"/>
          </p:cNvSpPr>
          <p:nvPr>
            <p:ph type="title"/>
          </p:nvPr>
        </p:nvSpPr>
        <p:spPr>
          <a:xfrm>
            <a:off x="3718866" y="1872695"/>
            <a:ext cx="16482720" cy="1088418"/>
          </a:xfrm>
        </p:spPr>
        <p:txBody>
          <a:bodyPr/>
          <a:lstStyle>
            <a:lvl1pPr algn="ctr">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5" name="Shape 279"/>
          <p:cNvSpPr>
            <a:spLocks noChangeArrowheads="1"/>
          </p:cNvSpPr>
          <p:nvPr userDrawn="1"/>
        </p:nvSpPr>
        <p:spPr bwMode="auto">
          <a:xfrm>
            <a:off x="1949451" y="3986215"/>
            <a:ext cx="4784726" cy="6959694"/>
          </a:xfrm>
          <a:prstGeom prst="roundRect">
            <a:avLst>
              <a:gd name="adj" fmla="val 1815"/>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endParaRPr lang="en-US" altLang="en-US" sz="3200" baseline="0">
              <a:solidFill>
                <a:srgbClr val="FFFFFF"/>
              </a:solidFill>
              <a:latin typeface="Helvetica Light" charset="0"/>
              <a:sym typeface="Helvetica Light" charset="0"/>
            </a:endParaRPr>
          </a:p>
        </p:txBody>
      </p:sp>
      <p:sp>
        <p:nvSpPr>
          <p:cNvPr id="8" name="Shape 285"/>
          <p:cNvSpPr>
            <a:spLocks noChangeArrowheads="1"/>
          </p:cNvSpPr>
          <p:nvPr userDrawn="1"/>
        </p:nvSpPr>
        <p:spPr bwMode="auto">
          <a:xfrm>
            <a:off x="7175501" y="3986215"/>
            <a:ext cx="4784726" cy="6959694"/>
          </a:xfrm>
          <a:prstGeom prst="roundRect">
            <a:avLst>
              <a:gd name="adj" fmla="val 1815"/>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endParaRPr lang="en-US" altLang="en-US" sz="3200" baseline="0">
              <a:solidFill>
                <a:srgbClr val="FFFFFF"/>
              </a:solidFill>
              <a:latin typeface="Helvetica Light" charset="0"/>
              <a:sym typeface="Helvetica Light" charset="0"/>
            </a:endParaRPr>
          </a:p>
        </p:txBody>
      </p:sp>
      <p:sp>
        <p:nvSpPr>
          <p:cNvPr id="9" name="Shape 291"/>
          <p:cNvSpPr>
            <a:spLocks noChangeArrowheads="1"/>
          </p:cNvSpPr>
          <p:nvPr userDrawn="1"/>
        </p:nvSpPr>
        <p:spPr bwMode="auto">
          <a:xfrm>
            <a:off x="12401551" y="3986215"/>
            <a:ext cx="4784726" cy="6959694"/>
          </a:xfrm>
          <a:prstGeom prst="roundRect">
            <a:avLst>
              <a:gd name="adj" fmla="val 1815"/>
            </a:avLst>
          </a:prstGeom>
          <a:solidFill>
            <a:schemeClr val="accent3"/>
          </a:solidFill>
          <a:ln>
            <a:noFill/>
          </a:ln>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defRPr/>
            </a:pPr>
            <a:endParaRPr lang="en-US" altLang="en-US" sz="3200" baseline="0">
              <a:solidFill>
                <a:srgbClr val="FFFFFF"/>
              </a:solidFill>
              <a:latin typeface="Helvetica Light" charset="0"/>
              <a:sym typeface="Helvetica Light" charset="0"/>
            </a:endParaRPr>
          </a:p>
        </p:txBody>
      </p:sp>
      <p:sp>
        <p:nvSpPr>
          <p:cNvPr id="10" name="Shape 297"/>
          <p:cNvSpPr>
            <a:spLocks noChangeArrowheads="1"/>
          </p:cNvSpPr>
          <p:nvPr userDrawn="1"/>
        </p:nvSpPr>
        <p:spPr bwMode="auto">
          <a:xfrm>
            <a:off x="17627601" y="3986215"/>
            <a:ext cx="4784726" cy="6959694"/>
          </a:xfrm>
          <a:prstGeom prst="roundRect">
            <a:avLst>
              <a:gd name="adj" fmla="val 1815"/>
            </a:avLst>
          </a:prstGeom>
          <a:solidFill>
            <a:schemeClr val="accent5"/>
          </a:solidFill>
          <a:ln>
            <a:noFill/>
          </a:ln>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defRPr/>
            </a:pPr>
            <a:endParaRPr lang="en-US" altLang="en-US" sz="3200" baseline="0">
              <a:solidFill>
                <a:srgbClr val="FFFFFF"/>
              </a:solidFill>
              <a:latin typeface="Helvetica Light" charset="0"/>
              <a:sym typeface="Helvetica Light" charset="0"/>
            </a:endParaRPr>
          </a:p>
        </p:txBody>
      </p:sp>
      <p:sp>
        <p:nvSpPr>
          <p:cNvPr id="23" name="Shape 31"/>
          <p:cNvSpPr>
            <a:spLocks noGrp="1"/>
          </p:cNvSpPr>
          <p:nvPr>
            <p:ph type="body" idx="1"/>
          </p:nvPr>
        </p:nvSpPr>
        <p:spPr>
          <a:xfrm>
            <a:off x="2148826" y="7502655"/>
            <a:ext cx="4168744" cy="255775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t>Body Level One</a:t>
            </a:r>
          </a:p>
          <a:p>
            <a:pPr lvl="1"/>
            <a:r>
              <a:t>Body Level Two</a:t>
            </a:r>
          </a:p>
          <a:p>
            <a:pPr lvl="2"/>
            <a:r>
              <a:t>Body Level Three</a:t>
            </a:r>
          </a:p>
          <a:p>
            <a:pPr lvl="3"/>
            <a:r>
              <a:t>Body Level Four</a:t>
            </a:r>
          </a:p>
          <a:p>
            <a:pPr lvl="4"/>
            <a:r>
              <a:t>Body Level Five</a:t>
            </a:r>
          </a:p>
        </p:txBody>
      </p:sp>
      <p:sp>
        <p:nvSpPr>
          <p:cNvPr id="24" name="Shape 31"/>
          <p:cNvSpPr>
            <a:spLocks noGrp="1"/>
          </p:cNvSpPr>
          <p:nvPr>
            <p:ph type="body" idx="11"/>
          </p:nvPr>
        </p:nvSpPr>
        <p:spPr>
          <a:xfrm>
            <a:off x="7482698" y="7502655"/>
            <a:ext cx="4168744" cy="255775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t>Body Level One</a:t>
            </a:r>
          </a:p>
          <a:p>
            <a:pPr lvl="1"/>
            <a:r>
              <a:t>Body Level Two</a:t>
            </a:r>
          </a:p>
          <a:p>
            <a:pPr lvl="2"/>
            <a:r>
              <a:t>Body Level Three</a:t>
            </a:r>
          </a:p>
          <a:p>
            <a:pPr lvl="3"/>
            <a:r>
              <a:t>Body Level Four</a:t>
            </a:r>
          </a:p>
          <a:p>
            <a:pPr lvl="4"/>
            <a:r>
              <a:t>Body Level Five</a:t>
            </a:r>
          </a:p>
        </p:txBody>
      </p:sp>
      <p:sp>
        <p:nvSpPr>
          <p:cNvPr id="25" name="Shape 31"/>
          <p:cNvSpPr>
            <a:spLocks noGrp="1"/>
          </p:cNvSpPr>
          <p:nvPr>
            <p:ph type="body" idx="12"/>
          </p:nvPr>
        </p:nvSpPr>
        <p:spPr>
          <a:xfrm>
            <a:off x="12672234" y="7466061"/>
            <a:ext cx="4168744" cy="255775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t>Body Level One</a:t>
            </a:r>
          </a:p>
          <a:p>
            <a:pPr lvl="1"/>
            <a:r>
              <a:t>Body Level Two</a:t>
            </a:r>
          </a:p>
          <a:p>
            <a:pPr lvl="2"/>
            <a:r>
              <a:t>Body Level Three</a:t>
            </a:r>
          </a:p>
          <a:p>
            <a:pPr lvl="3"/>
            <a:r>
              <a:t>Body Level Four</a:t>
            </a:r>
          </a:p>
          <a:p>
            <a:pPr lvl="4"/>
            <a:r>
              <a:t>Body Level Five</a:t>
            </a:r>
          </a:p>
        </p:txBody>
      </p:sp>
      <p:sp>
        <p:nvSpPr>
          <p:cNvPr id="26" name="Shape 31"/>
          <p:cNvSpPr>
            <a:spLocks noGrp="1"/>
          </p:cNvSpPr>
          <p:nvPr>
            <p:ph type="body" idx="13"/>
          </p:nvPr>
        </p:nvSpPr>
        <p:spPr>
          <a:xfrm>
            <a:off x="17935590" y="7463015"/>
            <a:ext cx="4168744" cy="255775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t>Body Level One</a:t>
            </a:r>
          </a:p>
          <a:p>
            <a:pPr lvl="1"/>
            <a:r>
              <a:t>Body Level Two</a:t>
            </a:r>
          </a:p>
          <a:p>
            <a:pPr lvl="2"/>
            <a:r>
              <a:t>Body Level Three</a:t>
            </a:r>
          </a:p>
          <a:p>
            <a:pPr lvl="3"/>
            <a:r>
              <a:t>Body Level Four</a:t>
            </a:r>
          </a:p>
          <a:p>
            <a:pPr lvl="4"/>
            <a:r>
              <a:t>Body Level Five</a:t>
            </a:r>
          </a:p>
        </p:txBody>
      </p:sp>
      <p:sp>
        <p:nvSpPr>
          <p:cNvPr id="27" name="Shape 31"/>
          <p:cNvSpPr>
            <a:spLocks noGrp="1"/>
          </p:cNvSpPr>
          <p:nvPr>
            <p:ph type="body" idx="14" hasCustomPrompt="1"/>
          </p:nvPr>
        </p:nvSpPr>
        <p:spPr>
          <a:xfrm>
            <a:off x="8702256" y="3135077"/>
            <a:ext cx="6865180" cy="491410"/>
          </a:xfrm>
          <a:prstGeom prst="rect">
            <a:avLst/>
          </a:prstGeom>
        </p:spPr>
        <p:txBody>
          <a:bodyPr>
            <a:noAutofit/>
          </a:bodyPr>
          <a:lstStyle>
            <a:lvl1pPr algn="ctr">
              <a:defRPr sz="2400" b="1" spc="0">
                <a:solidFill>
                  <a:schemeClr val="accent1"/>
                </a:solidFill>
              </a:defRPr>
            </a:lvl1pPr>
            <a:lvl2pPr>
              <a:defRPr sz="1800" spc="300"/>
            </a:lvl2pPr>
            <a:lvl3pPr>
              <a:defRPr sz="1800" spc="300"/>
            </a:lvl3pPr>
            <a:lvl4pPr>
              <a:defRPr sz="1800" spc="300"/>
            </a:lvl4pPr>
            <a:lvl5pPr>
              <a:defRPr sz="1800" spc="300"/>
            </a:lvl5pPr>
          </a:lstStyle>
          <a:p>
            <a:r>
              <a:rPr lang="en-GB"/>
              <a:t>SECTION TITLE</a:t>
            </a:r>
          </a:p>
        </p:txBody>
      </p:sp>
      <p:sp>
        <p:nvSpPr>
          <p:cNvPr id="28" name="Shape 31"/>
          <p:cNvSpPr>
            <a:spLocks noGrp="1"/>
          </p:cNvSpPr>
          <p:nvPr>
            <p:ph type="body" idx="15" hasCustomPrompt="1"/>
          </p:nvPr>
        </p:nvSpPr>
        <p:spPr>
          <a:xfrm>
            <a:off x="2148826" y="5393862"/>
            <a:ext cx="4284632" cy="1292364"/>
          </a:xfrm>
          <a:prstGeom prst="rect">
            <a:avLst/>
          </a:prstGeom>
        </p:spPr>
        <p:txBody>
          <a:bodyPr>
            <a:noAutofit/>
          </a:bodyPr>
          <a:lstStyle>
            <a:lvl1pPr algn="ctr">
              <a:defRPr sz="3600" b="0" spc="0">
                <a:solidFill>
                  <a:schemeClr val="tx1"/>
                </a:solidFill>
              </a:defRPr>
            </a:lvl1pPr>
            <a:lvl2pPr>
              <a:defRPr sz="1800" spc="300"/>
            </a:lvl2pPr>
            <a:lvl3pPr>
              <a:defRPr sz="1800" spc="300"/>
            </a:lvl3pPr>
            <a:lvl4pPr>
              <a:defRPr sz="1800" spc="300"/>
            </a:lvl4pPr>
            <a:lvl5pPr>
              <a:defRPr sz="1800" spc="300"/>
            </a:lvl5pPr>
          </a:lstStyle>
          <a:p>
            <a:r>
              <a:rPr lang="en-GB"/>
              <a:t>SECTION TITLE</a:t>
            </a:r>
          </a:p>
        </p:txBody>
      </p:sp>
      <p:sp>
        <p:nvSpPr>
          <p:cNvPr id="29" name="Shape 31"/>
          <p:cNvSpPr>
            <a:spLocks noGrp="1"/>
          </p:cNvSpPr>
          <p:nvPr>
            <p:ph type="body" idx="16" hasCustomPrompt="1"/>
          </p:nvPr>
        </p:nvSpPr>
        <p:spPr>
          <a:xfrm>
            <a:off x="7399468" y="5393862"/>
            <a:ext cx="4284632" cy="1292364"/>
          </a:xfrm>
          <a:prstGeom prst="rect">
            <a:avLst/>
          </a:prstGeom>
        </p:spPr>
        <p:txBody>
          <a:bodyPr>
            <a:noAutofit/>
          </a:bodyPr>
          <a:lstStyle>
            <a:lvl1pPr algn="ctr">
              <a:defRPr sz="3600" b="0" spc="0">
                <a:solidFill>
                  <a:schemeClr val="tx1"/>
                </a:solidFill>
              </a:defRPr>
            </a:lvl1pPr>
            <a:lvl2pPr>
              <a:defRPr sz="1800" spc="300"/>
            </a:lvl2pPr>
            <a:lvl3pPr>
              <a:defRPr sz="1800" spc="300"/>
            </a:lvl3pPr>
            <a:lvl4pPr>
              <a:defRPr sz="1800" spc="300"/>
            </a:lvl4pPr>
            <a:lvl5pPr>
              <a:defRPr sz="1800" spc="300"/>
            </a:lvl5pPr>
          </a:lstStyle>
          <a:p>
            <a:r>
              <a:rPr lang="en-GB"/>
              <a:t>SECTION TITLE</a:t>
            </a:r>
          </a:p>
        </p:txBody>
      </p:sp>
      <p:sp>
        <p:nvSpPr>
          <p:cNvPr id="30" name="Shape 31"/>
          <p:cNvSpPr>
            <a:spLocks noGrp="1"/>
          </p:cNvSpPr>
          <p:nvPr>
            <p:ph type="body" idx="17" hasCustomPrompt="1"/>
          </p:nvPr>
        </p:nvSpPr>
        <p:spPr>
          <a:xfrm>
            <a:off x="12651596" y="5388408"/>
            <a:ext cx="4284632" cy="1292364"/>
          </a:xfrm>
          <a:prstGeom prst="rect">
            <a:avLst/>
          </a:prstGeom>
        </p:spPr>
        <p:txBody>
          <a:bodyPr>
            <a:noAutofit/>
          </a:bodyPr>
          <a:lstStyle>
            <a:lvl1pPr algn="ctr">
              <a:defRPr sz="3600" b="0" spc="0">
                <a:solidFill>
                  <a:schemeClr val="tx1"/>
                </a:solidFill>
              </a:defRPr>
            </a:lvl1pPr>
            <a:lvl2pPr>
              <a:defRPr sz="1800" spc="300"/>
            </a:lvl2pPr>
            <a:lvl3pPr>
              <a:defRPr sz="1800" spc="300"/>
            </a:lvl3pPr>
            <a:lvl4pPr>
              <a:defRPr sz="1800" spc="300"/>
            </a:lvl4pPr>
            <a:lvl5pPr>
              <a:defRPr sz="1800" spc="300"/>
            </a:lvl5pPr>
          </a:lstStyle>
          <a:p>
            <a:r>
              <a:rPr lang="en-GB"/>
              <a:t>SECTION TITLE</a:t>
            </a:r>
          </a:p>
        </p:txBody>
      </p:sp>
      <p:sp>
        <p:nvSpPr>
          <p:cNvPr id="31" name="Shape 31"/>
          <p:cNvSpPr>
            <a:spLocks noGrp="1"/>
          </p:cNvSpPr>
          <p:nvPr>
            <p:ph type="body" idx="18" hasCustomPrompt="1"/>
          </p:nvPr>
        </p:nvSpPr>
        <p:spPr>
          <a:xfrm>
            <a:off x="17877646" y="5388408"/>
            <a:ext cx="4284632" cy="1292364"/>
          </a:xfrm>
          <a:prstGeom prst="rect">
            <a:avLst/>
          </a:prstGeom>
        </p:spPr>
        <p:txBody>
          <a:bodyPr>
            <a:noAutofit/>
          </a:bodyPr>
          <a:lstStyle>
            <a:lvl1pPr algn="ctr">
              <a:defRPr sz="3600" b="0" spc="0">
                <a:solidFill>
                  <a:schemeClr val="tx1"/>
                </a:solidFill>
              </a:defRPr>
            </a:lvl1pPr>
            <a:lvl2pPr>
              <a:defRPr sz="1800" spc="300"/>
            </a:lvl2pPr>
            <a:lvl3pPr>
              <a:defRPr sz="1800" spc="300"/>
            </a:lvl3pPr>
            <a:lvl4pPr>
              <a:defRPr sz="1800" spc="300"/>
            </a:lvl4pPr>
            <a:lvl5pPr>
              <a:defRPr sz="1800" spc="300"/>
            </a:lvl5pPr>
          </a:lstStyle>
          <a:p>
            <a:r>
              <a:rPr lang="en-GB"/>
              <a:t>SECTION TITLE</a:t>
            </a:r>
          </a:p>
        </p:txBody>
      </p:sp>
    </p:spTree>
    <p:extLst>
      <p:ext uri="{BB962C8B-B14F-4D97-AF65-F5344CB8AC3E}">
        <p14:creationId xmlns:p14="http://schemas.microsoft.com/office/powerpoint/2010/main" val="233923021"/>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23" name="Shape 31"/>
          <p:cNvSpPr>
            <a:spLocks noGrp="1"/>
          </p:cNvSpPr>
          <p:nvPr>
            <p:ph type="body" idx="1"/>
          </p:nvPr>
        </p:nvSpPr>
        <p:spPr>
          <a:xfrm>
            <a:off x="2148826" y="7502655"/>
            <a:ext cx="4168744" cy="2557758"/>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t>Body Level One</a:t>
            </a:r>
          </a:p>
          <a:p>
            <a:pPr lvl="1"/>
            <a:r>
              <a:t>Body Level Two</a:t>
            </a:r>
          </a:p>
          <a:p>
            <a:pPr lvl="2"/>
            <a:r>
              <a:t>Body Level Three</a:t>
            </a:r>
          </a:p>
          <a:p>
            <a:pPr lvl="3"/>
            <a:r>
              <a:t>Body Level Four</a:t>
            </a:r>
          </a:p>
          <a:p>
            <a:pPr lvl="4"/>
            <a:r>
              <a:t>Body Level Five</a:t>
            </a:r>
          </a:p>
        </p:txBody>
      </p:sp>
      <p:sp>
        <p:nvSpPr>
          <p:cNvPr id="24" name="Shape 31"/>
          <p:cNvSpPr>
            <a:spLocks noGrp="1"/>
          </p:cNvSpPr>
          <p:nvPr>
            <p:ph type="body" idx="11"/>
          </p:nvPr>
        </p:nvSpPr>
        <p:spPr>
          <a:xfrm>
            <a:off x="7482698" y="7502655"/>
            <a:ext cx="4168744" cy="2557758"/>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t>Body Level One</a:t>
            </a:r>
          </a:p>
          <a:p>
            <a:pPr lvl="1"/>
            <a:r>
              <a:t>Body Level Two</a:t>
            </a:r>
          </a:p>
          <a:p>
            <a:pPr lvl="2"/>
            <a:r>
              <a:t>Body Level Three</a:t>
            </a:r>
          </a:p>
          <a:p>
            <a:pPr lvl="3"/>
            <a:r>
              <a:t>Body Level Four</a:t>
            </a:r>
          </a:p>
          <a:p>
            <a:pPr lvl="4"/>
            <a:r>
              <a:t>Body Level Five</a:t>
            </a:r>
          </a:p>
        </p:txBody>
      </p:sp>
      <p:sp>
        <p:nvSpPr>
          <p:cNvPr id="25" name="Shape 31"/>
          <p:cNvSpPr>
            <a:spLocks noGrp="1"/>
          </p:cNvSpPr>
          <p:nvPr>
            <p:ph type="body" idx="12"/>
          </p:nvPr>
        </p:nvSpPr>
        <p:spPr>
          <a:xfrm>
            <a:off x="12672234" y="7466061"/>
            <a:ext cx="4168744" cy="2557758"/>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t>Body Level One</a:t>
            </a:r>
          </a:p>
          <a:p>
            <a:pPr lvl="1"/>
            <a:r>
              <a:t>Body Level Two</a:t>
            </a:r>
          </a:p>
          <a:p>
            <a:pPr lvl="2"/>
            <a:r>
              <a:t>Body Level Three</a:t>
            </a:r>
          </a:p>
          <a:p>
            <a:pPr lvl="3"/>
            <a:r>
              <a:t>Body Level Four</a:t>
            </a:r>
          </a:p>
          <a:p>
            <a:pPr lvl="4"/>
            <a:r>
              <a:t>Body Level Five</a:t>
            </a:r>
          </a:p>
        </p:txBody>
      </p:sp>
      <p:sp>
        <p:nvSpPr>
          <p:cNvPr id="26" name="Shape 31"/>
          <p:cNvSpPr>
            <a:spLocks noGrp="1"/>
          </p:cNvSpPr>
          <p:nvPr>
            <p:ph type="body" idx="13"/>
          </p:nvPr>
        </p:nvSpPr>
        <p:spPr>
          <a:xfrm>
            <a:off x="17935590" y="7463015"/>
            <a:ext cx="4168744" cy="2557758"/>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t>Body Level One</a:t>
            </a:r>
          </a:p>
          <a:p>
            <a:pPr lvl="1"/>
            <a:r>
              <a:t>Body Level Two</a:t>
            </a:r>
          </a:p>
          <a:p>
            <a:pPr lvl="2"/>
            <a:r>
              <a:t>Body Level Three</a:t>
            </a:r>
          </a:p>
          <a:p>
            <a:pPr lvl="3"/>
            <a:r>
              <a:t>Body Level Four</a:t>
            </a:r>
          </a:p>
          <a:p>
            <a:pPr lvl="4"/>
            <a:r>
              <a:t>Body Level Five</a:t>
            </a:r>
          </a:p>
        </p:txBody>
      </p:sp>
      <p:sp>
        <p:nvSpPr>
          <p:cNvPr id="28" name="Shape 31"/>
          <p:cNvSpPr>
            <a:spLocks noGrp="1"/>
          </p:cNvSpPr>
          <p:nvPr>
            <p:ph type="body" idx="15" hasCustomPrompt="1"/>
          </p:nvPr>
        </p:nvSpPr>
        <p:spPr>
          <a:xfrm>
            <a:off x="2114930" y="6203286"/>
            <a:ext cx="4284632" cy="818000"/>
          </a:xfrm>
          <a:prstGeom prst="rect">
            <a:avLst/>
          </a:prstGeom>
        </p:spPr>
        <p:txBody>
          <a:bodyPr>
            <a:noAutofit/>
          </a:bodyPr>
          <a:lstStyle>
            <a:lvl1pPr algn="ctr">
              <a:defRPr sz="3600" b="1" spc="0">
                <a:solidFill>
                  <a:schemeClr val="bg1"/>
                </a:solidFill>
              </a:defRPr>
            </a:lvl1pPr>
            <a:lvl2pPr>
              <a:defRPr sz="1800" spc="300"/>
            </a:lvl2pPr>
            <a:lvl3pPr>
              <a:defRPr sz="1800" spc="300"/>
            </a:lvl3pPr>
            <a:lvl4pPr>
              <a:defRPr sz="1800" spc="300"/>
            </a:lvl4pPr>
            <a:lvl5pPr>
              <a:defRPr sz="1800" spc="300"/>
            </a:lvl5pPr>
          </a:lstStyle>
          <a:p>
            <a:r>
              <a:rPr lang="en-GB"/>
              <a:t>Section title</a:t>
            </a:r>
          </a:p>
        </p:txBody>
      </p:sp>
      <p:sp>
        <p:nvSpPr>
          <p:cNvPr id="33" name="Shape 196"/>
          <p:cNvSpPr/>
          <p:nvPr/>
        </p:nvSpPr>
        <p:spPr>
          <a:xfrm>
            <a:off x="2860049" y="2767677"/>
            <a:ext cx="2827058" cy="2827058"/>
          </a:xfrm>
          <a:prstGeom prst="ellipse">
            <a:avLst/>
          </a:prstGeom>
          <a:solidFill>
            <a:schemeClr val="accent1"/>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sz="3000">
              <a:latin typeface="+mn-lt"/>
            </a:endParaRPr>
          </a:p>
        </p:txBody>
      </p:sp>
      <p:sp>
        <p:nvSpPr>
          <p:cNvPr id="36" name="Shape 204"/>
          <p:cNvSpPr/>
          <p:nvPr userDrawn="1"/>
        </p:nvSpPr>
        <p:spPr>
          <a:xfrm>
            <a:off x="18696898" y="2767676"/>
            <a:ext cx="2827056" cy="2827056"/>
          </a:xfrm>
          <a:prstGeom prst="ellipse">
            <a:avLst/>
          </a:prstGeom>
          <a:solidFill>
            <a:schemeClr val="bg2"/>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sz="3000"/>
          </a:p>
        </p:txBody>
      </p:sp>
      <p:sp>
        <p:nvSpPr>
          <p:cNvPr id="37" name="Shape 211"/>
          <p:cNvSpPr/>
          <p:nvPr userDrawn="1"/>
        </p:nvSpPr>
        <p:spPr>
          <a:xfrm>
            <a:off x="8138998" y="2767676"/>
            <a:ext cx="2827056" cy="2827056"/>
          </a:xfrm>
          <a:prstGeom prst="ellipse">
            <a:avLst/>
          </a:prstGeom>
          <a:solidFill>
            <a:schemeClr val="accent2"/>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sz="3000"/>
          </a:p>
        </p:txBody>
      </p:sp>
      <p:sp>
        <p:nvSpPr>
          <p:cNvPr id="38" name="Shape 218"/>
          <p:cNvSpPr/>
          <p:nvPr userDrawn="1"/>
        </p:nvSpPr>
        <p:spPr>
          <a:xfrm>
            <a:off x="13417947" y="2767676"/>
            <a:ext cx="2827058" cy="2827056"/>
          </a:xfrm>
          <a:prstGeom prst="ellipse">
            <a:avLst/>
          </a:prstGeom>
          <a:solidFill>
            <a:schemeClr val="accent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sz="3000"/>
          </a:p>
        </p:txBody>
      </p:sp>
      <p:sp>
        <p:nvSpPr>
          <p:cNvPr id="46" name="Shape 31"/>
          <p:cNvSpPr>
            <a:spLocks noGrp="1"/>
          </p:cNvSpPr>
          <p:nvPr>
            <p:ph type="body" idx="16" hasCustomPrompt="1"/>
          </p:nvPr>
        </p:nvSpPr>
        <p:spPr>
          <a:xfrm>
            <a:off x="7329954" y="6203286"/>
            <a:ext cx="4284632" cy="818000"/>
          </a:xfrm>
          <a:prstGeom prst="rect">
            <a:avLst/>
          </a:prstGeom>
        </p:spPr>
        <p:txBody>
          <a:bodyPr>
            <a:noAutofit/>
          </a:bodyPr>
          <a:lstStyle>
            <a:lvl1pPr algn="ctr">
              <a:defRPr sz="3600" b="1" spc="0">
                <a:solidFill>
                  <a:schemeClr val="bg1"/>
                </a:solidFill>
              </a:defRPr>
            </a:lvl1pPr>
            <a:lvl2pPr>
              <a:defRPr sz="1800" spc="300"/>
            </a:lvl2pPr>
            <a:lvl3pPr>
              <a:defRPr sz="1800" spc="300"/>
            </a:lvl3pPr>
            <a:lvl4pPr>
              <a:defRPr sz="1800" spc="300"/>
            </a:lvl4pPr>
            <a:lvl5pPr>
              <a:defRPr sz="1800" spc="300"/>
            </a:lvl5pPr>
          </a:lstStyle>
          <a:p>
            <a:r>
              <a:rPr lang="en-GB"/>
              <a:t>Section title</a:t>
            </a:r>
          </a:p>
        </p:txBody>
      </p:sp>
      <p:sp>
        <p:nvSpPr>
          <p:cNvPr id="47" name="Shape 31"/>
          <p:cNvSpPr>
            <a:spLocks noGrp="1"/>
          </p:cNvSpPr>
          <p:nvPr>
            <p:ph type="body" idx="17" hasCustomPrompt="1"/>
          </p:nvPr>
        </p:nvSpPr>
        <p:spPr>
          <a:xfrm>
            <a:off x="12556348" y="6203286"/>
            <a:ext cx="4284632" cy="818000"/>
          </a:xfrm>
          <a:prstGeom prst="rect">
            <a:avLst/>
          </a:prstGeom>
        </p:spPr>
        <p:txBody>
          <a:bodyPr>
            <a:noAutofit/>
          </a:bodyPr>
          <a:lstStyle>
            <a:lvl1pPr algn="ctr">
              <a:defRPr sz="3600" b="1" spc="0">
                <a:solidFill>
                  <a:schemeClr val="bg1"/>
                </a:solidFill>
              </a:defRPr>
            </a:lvl1pPr>
            <a:lvl2pPr>
              <a:defRPr sz="1800" spc="300"/>
            </a:lvl2pPr>
            <a:lvl3pPr>
              <a:defRPr sz="1800" spc="300"/>
            </a:lvl3pPr>
            <a:lvl4pPr>
              <a:defRPr sz="1800" spc="300"/>
            </a:lvl4pPr>
            <a:lvl5pPr>
              <a:defRPr sz="1800" spc="300"/>
            </a:lvl5pPr>
          </a:lstStyle>
          <a:p>
            <a:r>
              <a:rPr lang="en-GB"/>
              <a:t>Section title</a:t>
            </a:r>
          </a:p>
        </p:txBody>
      </p:sp>
      <p:sp>
        <p:nvSpPr>
          <p:cNvPr id="48" name="Shape 31"/>
          <p:cNvSpPr>
            <a:spLocks noGrp="1"/>
          </p:cNvSpPr>
          <p:nvPr>
            <p:ph type="body" idx="18" hasCustomPrompt="1"/>
          </p:nvPr>
        </p:nvSpPr>
        <p:spPr>
          <a:xfrm>
            <a:off x="17819704" y="6190830"/>
            <a:ext cx="4284632" cy="818000"/>
          </a:xfrm>
          <a:prstGeom prst="rect">
            <a:avLst/>
          </a:prstGeom>
        </p:spPr>
        <p:txBody>
          <a:bodyPr>
            <a:noAutofit/>
          </a:bodyPr>
          <a:lstStyle>
            <a:lvl1pPr algn="ctr">
              <a:defRPr sz="3600" b="1" spc="0">
                <a:solidFill>
                  <a:schemeClr val="bg1"/>
                </a:solidFill>
              </a:defRPr>
            </a:lvl1pPr>
            <a:lvl2pPr>
              <a:defRPr sz="1800" spc="300"/>
            </a:lvl2pPr>
            <a:lvl3pPr>
              <a:defRPr sz="1800" spc="300"/>
            </a:lvl3pPr>
            <a:lvl4pPr>
              <a:defRPr sz="1800" spc="300"/>
            </a:lvl4pPr>
            <a:lvl5pPr>
              <a:defRPr sz="1800" spc="300"/>
            </a:lvl5pPr>
          </a:lstStyle>
          <a:p>
            <a:r>
              <a:rPr lang="en-GB"/>
              <a:t>Section title</a:t>
            </a:r>
          </a:p>
        </p:txBody>
      </p:sp>
      <p:sp>
        <p:nvSpPr>
          <p:cNvPr id="49" name="Picture Placeholder 2"/>
          <p:cNvSpPr>
            <a:spLocks noGrp="1"/>
          </p:cNvSpPr>
          <p:nvPr>
            <p:ph type="pic" sz="quarter" idx="19"/>
          </p:nvPr>
        </p:nvSpPr>
        <p:spPr>
          <a:xfrm>
            <a:off x="3390812" y="3578620"/>
            <a:ext cx="1671048" cy="1368456"/>
          </a:xfrm>
        </p:spPr>
        <p:txBody>
          <a:bodyPr/>
          <a:lstStyle>
            <a:lvl1pPr algn="ctr">
              <a:defRPr/>
            </a:lvl1pPr>
          </a:lstStyle>
          <a:p>
            <a:endParaRPr lang="en-US"/>
          </a:p>
        </p:txBody>
      </p:sp>
      <p:sp>
        <p:nvSpPr>
          <p:cNvPr id="50" name="Picture Placeholder 2"/>
          <p:cNvSpPr>
            <a:spLocks noGrp="1"/>
          </p:cNvSpPr>
          <p:nvPr>
            <p:ph type="pic" sz="quarter" idx="20"/>
          </p:nvPr>
        </p:nvSpPr>
        <p:spPr>
          <a:xfrm>
            <a:off x="8717002" y="3496976"/>
            <a:ext cx="1671048" cy="1368456"/>
          </a:xfrm>
        </p:spPr>
        <p:txBody>
          <a:bodyPr/>
          <a:lstStyle>
            <a:lvl1pPr algn="ctr">
              <a:defRPr/>
            </a:lvl1pPr>
          </a:lstStyle>
          <a:p>
            <a:endParaRPr lang="en-US"/>
          </a:p>
        </p:txBody>
      </p:sp>
      <p:sp>
        <p:nvSpPr>
          <p:cNvPr id="51" name="Picture Placeholder 2"/>
          <p:cNvSpPr>
            <a:spLocks noGrp="1"/>
          </p:cNvSpPr>
          <p:nvPr>
            <p:ph type="pic" sz="quarter" idx="21"/>
          </p:nvPr>
        </p:nvSpPr>
        <p:spPr>
          <a:xfrm>
            <a:off x="13995950" y="3578620"/>
            <a:ext cx="1671048" cy="1368456"/>
          </a:xfrm>
        </p:spPr>
        <p:txBody>
          <a:bodyPr/>
          <a:lstStyle>
            <a:lvl1pPr algn="ctr">
              <a:defRPr/>
            </a:lvl1pPr>
          </a:lstStyle>
          <a:p>
            <a:endParaRPr lang="en-US"/>
          </a:p>
        </p:txBody>
      </p:sp>
      <p:sp>
        <p:nvSpPr>
          <p:cNvPr id="52" name="Picture Placeholder 2"/>
          <p:cNvSpPr>
            <a:spLocks noGrp="1"/>
          </p:cNvSpPr>
          <p:nvPr>
            <p:ph type="pic" sz="quarter" idx="22"/>
          </p:nvPr>
        </p:nvSpPr>
        <p:spPr>
          <a:xfrm>
            <a:off x="19274902" y="3496976"/>
            <a:ext cx="1671048" cy="1368456"/>
          </a:xfrm>
        </p:spPr>
        <p:txBody>
          <a:bodyPr/>
          <a:lstStyle>
            <a:lvl1pPr algn="ctr">
              <a:defRPr/>
            </a:lvl1pPr>
          </a:lstStyle>
          <a:p>
            <a:endParaRPr lang="en-US"/>
          </a:p>
        </p:txBody>
      </p:sp>
    </p:spTree>
    <p:extLst>
      <p:ext uri="{BB962C8B-B14F-4D97-AF65-F5344CB8AC3E}">
        <p14:creationId xmlns:p14="http://schemas.microsoft.com/office/powerpoint/2010/main" val="88488490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 yellow">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8" name="Shape 71"/>
          <p:cNvSpPr/>
          <p:nvPr userDrawn="1"/>
        </p:nvSpPr>
        <p:spPr>
          <a:xfrm>
            <a:off x="7483211" y="5869185"/>
            <a:ext cx="805298" cy="1"/>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9" name="Shape 72"/>
          <p:cNvSpPr/>
          <p:nvPr userDrawn="1"/>
        </p:nvSpPr>
        <p:spPr>
          <a:xfrm>
            <a:off x="10708861" y="10251661"/>
            <a:ext cx="8418381" cy="3485222"/>
          </a:xfrm>
          <a:prstGeom prst="rect">
            <a:avLst/>
          </a:prstGeom>
          <a:solidFill>
            <a:schemeClr val="accent1"/>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1" name="Shape 30"/>
          <p:cNvSpPr>
            <a:spLocks noGrp="1"/>
          </p:cNvSpPr>
          <p:nvPr>
            <p:ph type="title"/>
          </p:nvPr>
        </p:nvSpPr>
        <p:spPr>
          <a:xfrm>
            <a:off x="1534012" y="2840027"/>
            <a:ext cx="6810166" cy="2858643"/>
          </a:xfrm>
          <a:prstGeom prst="rect">
            <a:avLst/>
          </a:prstGeom>
        </p:spPr>
        <p:txBody>
          <a:bodyPr>
            <a:normAutofit/>
          </a:bodyPr>
          <a:lstStyle>
            <a:lvl1pPr algn="r">
              <a:defRPr sz="8000"/>
            </a:lvl1pPr>
          </a:lstStyle>
          <a:p>
            <a:r>
              <a:rPr dirty="0"/>
              <a:t>Title Text</a:t>
            </a:r>
          </a:p>
        </p:txBody>
      </p:sp>
      <p:sp>
        <p:nvSpPr>
          <p:cNvPr id="14" name="Shape 31"/>
          <p:cNvSpPr>
            <a:spLocks noGrp="1"/>
          </p:cNvSpPr>
          <p:nvPr>
            <p:ph type="body" idx="1"/>
          </p:nvPr>
        </p:nvSpPr>
        <p:spPr>
          <a:xfrm>
            <a:off x="10593527" y="2850901"/>
            <a:ext cx="8533715" cy="6341106"/>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Shape 31"/>
          <p:cNvSpPr>
            <a:spLocks noGrp="1"/>
          </p:cNvSpPr>
          <p:nvPr>
            <p:ph type="body" idx="11" hasCustomPrompt="1"/>
          </p:nvPr>
        </p:nvSpPr>
        <p:spPr>
          <a:xfrm>
            <a:off x="1534012" y="2302319"/>
            <a:ext cx="6865180" cy="491410"/>
          </a:xfrm>
          <a:prstGeom prst="rect">
            <a:avLst/>
          </a:prstGeom>
        </p:spPr>
        <p:txBody>
          <a:bodyPr>
            <a:noAutofit/>
          </a:bodyPr>
          <a:lstStyle>
            <a:lvl1pPr algn="r">
              <a:defRPr sz="1800" spc="300"/>
            </a:lvl1pPr>
            <a:lvl2pPr>
              <a:defRPr sz="1800" spc="300"/>
            </a:lvl2pPr>
            <a:lvl3pPr>
              <a:defRPr sz="1800" spc="300"/>
            </a:lvl3pPr>
            <a:lvl4pPr>
              <a:defRPr sz="1800" spc="300"/>
            </a:lvl4pPr>
            <a:lvl5pPr>
              <a:defRPr sz="1800" spc="300"/>
            </a:lvl5pPr>
          </a:lstStyle>
          <a:p>
            <a:r>
              <a:rPr lang="en-GB" dirty="0"/>
              <a:t>SECTION TITLE</a:t>
            </a:r>
          </a:p>
        </p:txBody>
      </p:sp>
    </p:spTree>
    <p:extLst>
      <p:ext uri="{BB962C8B-B14F-4D97-AF65-F5344CB8AC3E}">
        <p14:creationId xmlns:p14="http://schemas.microsoft.com/office/powerpoint/2010/main" val="3326207476"/>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Photo dark bg">
    <p:bg>
      <p:bgPr>
        <a:solidFill>
          <a:schemeClr val="bg1"/>
        </a:solidFill>
        <a:effectLst/>
      </p:bgPr>
    </p:bg>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t>‹#›</a:t>
            </a:fld>
            <a:endParaRPr/>
          </a:p>
        </p:txBody>
      </p:sp>
      <p:sp>
        <p:nvSpPr>
          <p:cNvPr id="46" name="Shape 46"/>
          <p:cNvSpPr/>
          <p:nvPr/>
        </p:nvSpPr>
        <p:spPr>
          <a:xfrm>
            <a:off x="23077406" y="1371249"/>
            <a:ext cx="1636516" cy="2"/>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sz="3000"/>
          </a:p>
        </p:txBody>
      </p:sp>
      <p:sp>
        <p:nvSpPr>
          <p:cNvPr id="3" name="Picture Placeholder 2"/>
          <p:cNvSpPr>
            <a:spLocks noGrp="1"/>
          </p:cNvSpPr>
          <p:nvPr>
            <p:ph type="pic" sz="quarter" idx="10"/>
          </p:nvPr>
        </p:nvSpPr>
        <p:spPr>
          <a:xfrm>
            <a:off x="4125596" y="3881756"/>
            <a:ext cx="2641600" cy="2641600"/>
          </a:xfrm>
        </p:spPr>
        <p:txBody>
          <a:bodyPr/>
          <a:lstStyle/>
          <a:p>
            <a:endParaRPr lang="en-US"/>
          </a:p>
        </p:txBody>
      </p:sp>
      <p:sp>
        <p:nvSpPr>
          <p:cNvPr id="12" name="Picture Placeholder 2"/>
          <p:cNvSpPr>
            <a:spLocks noGrp="1"/>
          </p:cNvSpPr>
          <p:nvPr>
            <p:ph type="pic" sz="quarter" idx="11"/>
          </p:nvPr>
        </p:nvSpPr>
        <p:spPr>
          <a:xfrm>
            <a:off x="7529196" y="3881756"/>
            <a:ext cx="2641600" cy="2641600"/>
          </a:xfrm>
        </p:spPr>
        <p:txBody>
          <a:bodyPr/>
          <a:lstStyle/>
          <a:p>
            <a:endParaRPr lang="en-US"/>
          </a:p>
        </p:txBody>
      </p:sp>
      <p:sp>
        <p:nvSpPr>
          <p:cNvPr id="13" name="Picture Placeholder 2"/>
          <p:cNvSpPr>
            <a:spLocks noGrp="1"/>
          </p:cNvSpPr>
          <p:nvPr>
            <p:ph type="pic" sz="quarter" idx="12"/>
          </p:nvPr>
        </p:nvSpPr>
        <p:spPr>
          <a:xfrm>
            <a:off x="10932796" y="3881756"/>
            <a:ext cx="2641600" cy="2641600"/>
          </a:xfrm>
        </p:spPr>
        <p:txBody>
          <a:bodyPr/>
          <a:lstStyle/>
          <a:p>
            <a:endParaRPr lang="en-US"/>
          </a:p>
        </p:txBody>
      </p:sp>
      <p:sp>
        <p:nvSpPr>
          <p:cNvPr id="14" name="Picture Placeholder 2"/>
          <p:cNvSpPr>
            <a:spLocks noGrp="1"/>
          </p:cNvSpPr>
          <p:nvPr>
            <p:ph type="pic" sz="quarter" idx="13"/>
          </p:nvPr>
        </p:nvSpPr>
        <p:spPr>
          <a:xfrm>
            <a:off x="14336396" y="3881756"/>
            <a:ext cx="2641600" cy="2641600"/>
          </a:xfrm>
        </p:spPr>
        <p:txBody>
          <a:bodyPr/>
          <a:lstStyle/>
          <a:p>
            <a:endParaRPr lang="en-US"/>
          </a:p>
        </p:txBody>
      </p:sp>
      <p:sp>
        <p:nvSpPr>
          <p:cNvPr id="15" name="Picture Placeholder 2"/>
          <p:cNvSpPr>
            <a:spLocks noGrp="1"/>
          </p:cNvSpPr>
          <p:nvPr>
            <p:ph type="pic" sz="quarter" idx="14"/>
          </p:nvPr>
        </p:nvSpPr>
        <p:spPr>
          <a:xfrm>
            <a:off x="17739996" y="3881756"/>
            <a:ext cx="2641600" cy="2641600"/>
          </a:xfrm>
        </p:spPr>
        <p:txBody>
          <a:bodyPr/>
          <a:lstStyle/>
          <a:p>
            <a:endParaRPr lang="en-US"/>
          </a:p>
        </p:txBody>
      </p:sp>
      <p:sp>
        <p:nvSpPr>
          <p:cNvPr id="16" name="Picture Placeholder 2"/>
          <p:cNvSpPr>
            <a:spLocks noGrp="1"/>
          </p:cNvSpPr>
          <p:nvPr>
            <p:ph type="pic" sz="quarter" idx="15"/>
          </p:nvPr>
        </p:nvSpPr>
        <p:spPr>
          <a:xfrm>
            <a:off x="4125596" y="7183756"/>
            <a:ext cx="2641600" cy="2641600"/>
          </a:xfrm>
        </p:spPr>
        <p:txBody>
          <a:bodyPr/>
          <a:lstStyle/>
          <a:p>
            <a:endParaRPr lang="en-US"/>
          </a:p>
        </p:txBody>
      </p:sp>
      <p:sp>
        <p:nvSpPr>
          <p:cNvPr id="17" name="Picture Placeholder 2"/>
          <p:cNvSpPr>
            <a:spLocks noGrp="1"/>
          </p:cNvSpPr>
          <p:nvPr>
            <p:ph type="pic" sz="quarter" idx="16"/>
          </p:nvPr>
        </p:nvSpPr>
        <p:spPr>
          <a:xfrm>
            <a:off x="7529196" y="7183756"/>
            <a:ext cx="2641600" cy="2641600"/>
          </a:xfrm>
        </p:spPr>
        <p:txBody>
          <a:bodyPr/>
          <a:lstStyle/>
          <a:p>
            <a:endParaRPr lang="en-US"/>
          </a:p>
        </p:txBody>
      </p:sp>
      <p:sp>
        <p:nvSpPr>
          <p:cNvPr id="18" name="Picture Placeholder 2"/>
          <p:cNvSpPr>
            <a:spLocks noGrp="1"/>
          </p:cNvSpPr>
          <p:nvPr>
            <p:ph type="pic" sz="quarter" idx="17"/>
          </p:nvPr>
        </p:nvSpPr>
        <p:spPr>
          <a:xfrm>
            <a:off x="10932796" y="7183756"/>
            <a:ext cx="2641600" cy="2641600"/>
          </a:xfrm>
        </p:spPr>
        <p:txBody>
          <a:bodyPr/>
          <a:lstStyle/>
          <a:p>
            <a:endParaRPr lang="en-US"/>
          </a:p>
        </p:txBody>
      </p:sp>
      <p:sp>
        <p:nvSpPr>
          <p:cNvPr id="19" name="Picture Placeholder 2"/>
          <p:cNvSpPr>
            <a:spLocks noGrp="1"/>
          </p:cNvSpPr>
          <p:nvPr>
            <p:ph type="pic" sz="quarter" idx="18"/>
          </p:nvPr>
        </p:nvSpPr>
        <p:spPr>
          <a:xfrm>
            <a:off x="14336396" y="7183756"/>
            <a:ext cx="2641600" cy="2641600"/>
          </a:xfrm>
        </p:spPr>
        <p:txBody>
          <a:bodyPr/>
          <a:lstStyle/>
          <a:p>
            <a:endParaRPr lang="en-US"/>
          </a:p>
        </p:txBody>
      </p:sp>
      <p:sp>
        <p:nvSpPr>
          <p:cNvPr id="20" name="Picture Placeholder 2"/>
          <p:cNvSpPr>
            <a:spLocks noGrp="1"/>
          </p:cNvSpPr>
          <p:nvPr>
            <p:ph type="pic" sz="quarter" idx="19"/>
          </p:nvPr>
        </p:nvSpPr>
        <p:spPr>
          <a:xfrm>
            <a:off x="17739996" y="7183756"/>
            <a:ext cx="2641600" cy="2641600"/>
          </a:xfrm>
        </p:spPr>
        <p:txBody>
          <a:bodyPr/>
          <a:lstStyle/>
          <a:p>
            <a:endParaRPr lang="en-US"/>
          </a:p>
        </p:txBody>
      </p:sp>
      <p:sp>
        <p:nvSpPr>
          <p:cNvPr id="21" name="Shape 4">
            <a:hlinkClick r:id="rId2"/>
          </p:cNvPr>
          <p:cNvSpPr/>
          <p:nvPr userDrawn="1"/>
        </p:nvSpPr>
        <p:spPr>
          <a:xfrm>
            <a:off x="22309238" y="845084"/>
            <a:ext cx="271268" cy="216228"/>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20" rIns="45720"/>
          <a:lstStyle/>
          <a:p>
            <a:pPr algn="l" defTabSz="457200">
              <a:defRPr sz="2400">
                <a:latin typeface="Calibri"/>
                <a:ea typeface="Calibri"/>
                <a:cs typeface="Calibri"/>
                <a:sym typeface="Calibri"/>
              </a:defRPr>
            </a:pPr>
            <a:endParaRPr sz="2400"/>
          </a:p>
        </p:txBody>
      </p:sp>
      <p:sp>
        <p:nvSpPr>
          <p:cNvPr id="22" name="Shape 5">
            <a:hlinkClick r:id="rId3"/>
          </p:cNvPr>
          <p:cNvSpPr/>
          <p:nvPr userDrawn="1"/>
        </p:nvSpPr>
        <p:spPr>
          <a:xfrm>
            <a:off x="21837735" y="810684"/>
            <a:ext cx="149394" cy="285028"/>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20" rIns="45720"/>
          <a:lstStyle/>
          <a:p>
            <a:pPr algn="l" defTabSz="457200">
              <a:defRPr sz="2400">
                <a:latin typeface="Calibri"/>
                <a:ea typeface="Calibri"/>
                <a:cs typeface="Calibri"/>
                <a:sym typeface="Calibri"/>
              </a:defRPr>
            </a:pPr>
            <a:endParaRPr sz="2400"/>
          </a:p>
        </p:txBody>
      </p:sp>
      <p:sp>
        <p:nvSpPr>
          <p:cNvPr id="24" name="TextBox 23"/>
          <p:cNvSpPr txBox="1"/>
          <p:nvPr userDrawn="1"/>
        </p:nvSpPr>
        <p:spPr>
          <a:xfrm>
            <a:off x="19402551" y="822393"/>
            <a:ext cx="2337178" cy="2616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1200" b="1" i="0" u="none" strike="noStrike" cap="none" spc="300" normalizeH="0" baseline="0">
                <a:ln>
                  <a:noFill/>
                </a:ln>
                <a:solidFill>
                  <a:srgbClr val="A6A7AC"/>
                </a:solidFill>
                <a:effectLst/>
                <a:uFillTx/>
                <a:latin typeface="+mn-lt"/>
                <a:ea typeface="PT Sans"/>
                <a:cs typeface="PT Sans"/>
                <a:sym typeface="PT Sans"/>
              </a:rPr>
              <a:t>WWW.NSFAS.ORG.ZA</a:t>
            </a:r>
          </a:p>
        </p:txBody>
      </p:sp>
    </p:spTree>
    <p:extLst>
      <p:ext uri="{BB962C8B-B14F-4D97-AF65-F5344CB8AC3E}">
        <p14:creationId xmlns:p14="http://schemas.microsoft.com/office/powerpoint/2010/main" val="3291008173"/>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3616327" y="3515044"/>
            <a:ext cx="2906714" cy="2906712"/>
          </a:xfrm>
        </p:spPr>
        <p:txBody>
          <a:bodyPr/>
          <a:lstStyle/>
          <a:p>
            <a:endParaRPr lang="en-US"/>
          </a:p>
        </p:txBody>
      </p:sp>
      <p:sp>
        <p:nvSpPr>
          <p:cNvPr id="7" name="Picture Placeholder 2"/>
          <p:cNvSpPr>
            <a:spLocks noGrp="1"/>
          </p:cNvSpPr>
          <p:nvPr>
            <p:ph type="pic" sz="quarter" idx="11"/>
          </p:nvPr>
        </p:nvSpPr>
        <p:spPr>
          <a:xfrm>
            <a:off x="7162167" y="3515044"/>
            <a:ext cx="2906714" cy="2906712"/>
          </a:xfrm>
        </p:spPr>
        <p:txBody>
          <a:bodyPr/>
          <a:lstStyle/>
          <a:p>
            <a:endParaRPr lang="en-US"/>
          </a:p>
        </p:txBody>
      </p:sp>
      <p:sp>
        <p:nvSpPr>
          <p:cNvPr id="8" name="Picture Placeholder 2"/>
          <p:cNvSpPr>
            <a:spLocks noGrp="1"/>
          </p:cNvSpPr>
          <p:nvPr>
            <p:ph type="pic" sz="quarter" idx="12"/>
          </p:nvPr>
        </p:nvSpPr>
        <p:spPr>
          <a:xfrm>
            <a:off x="10708007" y="3515044"/>
            <a:ext cx="2906714" cy="2906712"/>
          </a:xfrm>
        </p:spPr>
        <p:txBody>
          <a:bodyPr/>
          <a:lstStyle/>
          <a:p>
            <a:endParaRPr lang="en-US"/>
          </a:p>
        </p:txBody>
      </p:sp>
      <p:sp>
        <p:nvSpPr>
          <p:cNvPr id="9" name="Picture Placeholder 2"/>
          <p:cNvSpPr>
            <a:spLocks noGrp="1"/>
          </p:cNvSpPr>
          <p:nvPr>
            <p:ph type="pic" sz="quarter" idx="13"/>
          </p:nvPr>
        </p:nvSpPr>
        <p:spPr>
          <a:xfrm>
            <a:off x="14253847" y="3515044"/>
            <a:ext cx="2906714" cy="2906712"/>
          </a:xfrm>
        </p:spPr>
        <p:txBody>
          <a:bodyPr/>
          <a:lstStyle/>
          <a:p>
            <a:endParaRPr lang="en-US"/>
          </a:p>
        </p:txBody>
      </p:sp>
      <p:sp>
        <p:nvSpPr>
          <p:cNvPr id="10" name="Picture Placeholder 2"/>
          <p:cNvSpPr>
            <a:spLocks noGrp="1"/>
          </p:cNvSpPr>
          <p:nvPr>
            <p:ph type="pic" sz="quarter" idx="14"/>
          </p:nvPr>
        </p:nvSpPr>
        <p:spPr>
          <a:xfrm>
            <a:off x="17799687" y="3515044"/>
            <a:ext cx="2906714" cy="2906712"/>
          </a:xfrm>
        </p:spPr>
        <p:txBody>
          <a:bodyPr/>
          <a:lstStyle/>
          <a:p>
            <a:endParaRPr lang="en-US"/>
          </a:p>
        </p:txBody>
      </p:sp>
      <p:sp>
        <p:nvSpPr>
          <p:cNvPr id="11" name="Picture Placeholder 2"/>
          <p:cNvSpPr>
            <a:spLocks noGrp="1"/>
          </p:cNvSpPr>
          <p:nvPr>
            <p:ph type="pic" sz="quarter" idx="15"/>
          </p:nvPr>
        </p:nvSpPr>
        <p:spPr>
          <a:xfrm>
            <a:off x="3616327" y="7060884"/>
            <a:ext cx="2906714" cy="2906712"/>
          </a:xfrm>
        </p:spPr>
        <p:txBody>
          <a:bodyPr/>
          <a:lstStyle/>
          <a:p>
            <a:endParaRPr lang="en-US"/>
          </a:p>
        </p:txBody>
      </p:sp>
      <p:sp>
        <p:nvSpPr>
          <p:cNvPr id="12" name="Picture Placeholder 2"/>
          <p:cNvSpPr>
            <a:spLocks noGrp="1"/>
          </p:cNvSpPr>
          <p:nvPr>
            <p:ph type="pic" sz="quarter" idx="16"/>
          </p:nvPr>
        </p:nvSpPr>
        <p:spPr>
          <a:xfrm>
            <a:off x="7162167" y="7060884"/>
            <a:ext cx="2906714" cy="2906712"/>
          </a:xfrm>
        </p:spPr>
        <p:txBody>
          <a:bodyPr/>
          <a:lstStyle/>
          <a:p>
            <a:endParaRPr lang="en-US"/>
          </a:p>
        </p:txBody>
      </p:sp>
      <p:sp>
        <p:nvSpPr>
          <p:cNvPr id="13" name="Picture Placeholder 2"/>
          <p:cNvSpPr>
            <a:spLocks noGrp="1"/>
          </p:cNvSpPr>
          <p:nvPr>
            <p:ph type="pic" sz="quarter" idx="17"/>
          </p:nvPr>
        </p:nvSpPr>
        <p:spPr>
          <a:xfrm>
            <a:off x="10708007" y="7060884"/>
            <a:ext cx="2906714" cy="2906712"/>
          </a:xfrm>
        </p:spPr>
        <p:txBody>
          <a:bodyPr/>
          <a:lstStyle/>
          <a:p>
            <a:endParaRPr lang="en-US"/>
          </a:p>
        </p:txBody>
      </p:sp>
      <p:sp>
        <p:nvSpPr>
          <p:cNvPr id="14" name="Picture Placeholder 2"/>
          <p:cNvSpPr>
            <a:spLocks noGrp="1"/>
          </p:cNvSpPr>
          <p:nvPr>
            <p:ph type="pic" sz="quarter" idx="18"/>
          </p:nvPr>
        </p:nvSpPr>
        <p:spPr>
          <a:xfrm>
            <a:off x="14253847" y="7060884"/>
            <a:ext cx="2906714" cy="2906712"/>
          </a:xfrm>
        </p:spPr>
        <p:txBody>
          <a:bodyPr/>
          <a:lstStyle/>
          <a:p>
            <a:endParaRPr lang="en-US"/>
          </a:p>
        </p:txBody>
      </p:sp>
      <p:sp>
        <p:nvSpPr>
          <p:cNvPr id="15" name="Picture Placeholder 2"/>
          <p:cNvSpPr>
            <a:spLocks noGrp="1"/>
          </p:cNvSpPr>
          <p:nvPr>
            <p:ph type="pic" sz="quarter" idx="19"/>
          </p:nvPr>
        </p:nvSpPr>
        <p:spPr>
          <a:xfrm>
            <a:off x="17799687" y="7060884"/>
            <a:ext cx="2906714" cy="2906712"/>
          </a:xfrm>
        </p:spPr>
        <p:txBody>
          <a:bodyPr/>
          <a:lstStyle/>
          <a:p>
            <a:endParaRPr lang="en-US"/>
          </a:p>
        </p:txBody>
      </p:sp>
    </p:spTree>
    <p:extLst>
      <p:ext uri="{BB962C8B-B14F-4D97-AF65-F5344CB8AC3E}">
        <p14:creationId xmlns:p14="http://schemas.microsoft.com/office/powerpoint/2010/main" val="3036892297"/>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reserve="1">
  <p:cSld name="Thank You!">
    <p:bg>
      <p:bgPr>
        <a:solidFill>
          <a:schemeClr val="bg1"/>
        </a:solidFill>
        <a:effectLst/>
      </p:bgPr>
    </p:bg>
    <p:spTree>
      <p:nvGrpSpPr>
        <p:cNvPr id="1" name=""/>
        <p:cNvGrpSpPr/>
        <p:nvPr/>
      </p:nvGrpSpPr>
      <p:grpSpPr>
        <a:xfrm>
          <a:off x="0" y="0"/>
          <a:ext cx="0" cy="0"/>
          <a:chOff x="0" y="0"/>
          <a:chExt cx="0" cy="0"/>
        </a:xfrm>
      </p:grpSpPr>
      <p:sp>
        <p:nvSpPr>
          <p:cNvPr id="4" name="Shape 45"/>
          <p:cNvSpPr txBox="1">
            <a:spLocks/>
          </p:cNvSpPr>
          <p:nvPr userDrawn="1"/>
        </p:nvSpPr>
        <p:spPr>
          <a:xfrm>
            <a:off x="23036466" y="762696"/>
            <a:ext cx="607908" cy="384721"/>
          </a:xfrm>
          <a:prstGeom prst="rect">
            <a:avLst/>
          </a:prstGeom>
          <a:ln w="3175">
            <a:miter lim="400000"/>
          </a:ln>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0" i="0" u="none" strike="noStrike" cap="all" spc="400" normalizeH="0" baseline="0">
                <a:ln>
                  <a:noFill/>
                </a:ln>
                <a:solidFill>
                  <a:srgbClr val="F4F5F7"/>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z="2000" b="1" smtClean="0"/>
              <a:pPr/>
              <a:t>‹#›</a:t>
            </a:fld>
            <a:endParaRPr lang="en-GB" sz="2000" b="1"/>
          </a:p>
        </p:txBody>
      </p:sp>
      <p:sp>
        <p:nvSpPr>
          <p:cNvPr id="5" name="Shape 46"/>
          <p:cNvSpPr/>
          <p:nvPr userDrawn="1"/>
        </p:nvSpPr>
        <p:spPr>
          <a:xfrm>
            <a:off x="23077406" y="1371249"/>
            <a:ext cx="1636516" cy="2"/>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sz="3000"/>
          </a:p>
        </p:txBody>
      </p:sp>
      <p:sp>
        <p:nvSpPr>
          <p:cNvPr id="6" name="Shape 4">
            <a:hlinkClick r:id="rId2"/>
          </p:cNvPr>
          <p:cNvSpPr/>
          <p:nvPr userDrawn="1"/>
        </p:nvSpPr>
        <p:spPr>
          <a:xfrm>
            <a:off x="22309238" y="845084"/>
            <a:ext cx="271268" cy="216228"/>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20" rIns="45720"/>
          <a:lstStyle/>
          <a:p>
            <a:pPr algn="l" defTabSz="457200">
              <a:defRPr sz="2400">
                <a:latin typeface="Calibri"/>
                <a:ea typeface="Calibri"/>
                <a:cs typeface="Calibri"/>
                <a:sym typeface="Calibri"/>
              </a:defRPr>
            </a:pPr>
            <a:endParaRPr sz="2400"/>
          </a:p>
        </p:txBody>
      </p:sp>
      <p:sp>
        <p:nvSpPr>
          <p:cNvPr id="7" name="Shape 5">
            <a:hlinkClick r:id="rId3"/>
          </p:cNvPr>
          <p:cNvSpPr/>
          <p:nvPr userDrawn="1"/>
        </p:nvSpPr>
        <p:spPr>
          <a:xfrm>
            <a:off x="21837735" y="810684"/>
            <a:ext cx="149394" cy="285028"/>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20" rIns="45720"/>
          <a:lstStyle/>
          <a:p>
            <a:pPr algn="l" defTabSz="457200">
              <a:defRPr sz="2400">
                <a:latin typeface="Calibri"/>
                <a:ea typeface="Calibri"/>
                <a:cs typeface="Calibri"/>
                <a:sym typeface="Calibri"/>
              </a:defRPr>
            </a:pPr>
            <a:endParaRPr sz="240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92751" y="10803856"/>
            <a:ext cx="4047042" cy="2407992"/>
          </a:xfrm>
          <a:prstGeom prst="rect">
            <a:avLst/>
          </a:prstGeom>
        </p:spPr>
      </p:pic>
      <p:sp>
        <p:nvSpPr>
          <p:cNvPr id="10" name="TextBox 9"/>
          <p:cNvSpPr txBox="1"/>
          <p:nvPr userDrawn="1"/>
        </p:nvSpPr>
        <p:spPr>
          <a:xfrm>
            <a:off x="19366625" y="832021"/>
            <a:ext cx="2337178" cy="2616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1200" b="1" i="0" u="none" strike="noStrike" cap="none" spc="300" normalizeH="0" baseline="0">
                <a:ln>
                  <a:noFill/>
                </a:ln>
                <a:solidFill>
                  <a:srgbClr val="A6A7AC"/>
                </a:solidFill>
                <a:effectLst/>
                <a:uFillTx/>
                <a:latin typeface="+mn-lt"/>
                <a:ea typeface="PT Sans"/>
                <a:cs typeface="PT Sans"/>
                <a:sym typeface="PT Sans"/>
              </a:rPr>
              <a:t>WWW.NSFAS.ORG.ZA</a:t>
            </a:r>
          </a:p>
        </p:txBody>
      </p:sp>
      <p:sp>
        <p:nvSpPr>
          <p:cNvPr id="11" name="Shape 79"/>
          <p:cNvSpPr/>
          <p:nvPr userDrawn="1"/>
        </p:nvSpPr>
        <p:spPr>
          <a:xfrm flipH="1">
            <a:off x="1045065" y="12403713"/>
            <a:ext cx="2" cy="2620762"/>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sz="3000"/>
          </a:p>
        </p:txBody>
      </p:sp>
      <p:sp>
        <p:nvSpPr>
          <p:cNvPr id="12" name="Shape 68"/>
          <p:cNvSpPr/>
          <p:nvPr userDrawn="1"/>
        </p:nvSpPr>
        <p:spPr>
          <a:xfrm>
            <a:off x="3881401" y="5693971"/>
            <a:ext cx="15570678" cy="107300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ctr"/>
            <a:r>
              <a:rPr lang="en-GB" sz="8000">
                <a:solidFill>
                  <a:schemeClr val="tx1"/>
                </a:solidFill>
                <a:latin typeface="+mn-lt"/>
              </a:rPr>
              <a:t>Thank you!</a:t>
            </a:r>
            <a:endParaRPr sz="8000">
              <a:solidFill>
                <a:schemeClr val="tx1"/>
              </a:solidFill>
              <a:latin typeface="+mn-lt"/>
            </a:endParaRPr>
          </a:p>
        </p:txBody>
      </p:sp>
    </p:spTree>
    <p:extLst>
      <p:ext uri="{BB962C8B-B14F-4D97-AF65-F5344CB8AC3E}">
        <p14:creationId xmlns:p14="http://schemas.microsoft.com/office/powerpoint/2010/main" val="287301761"/>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chemeClr val="tx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05967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194706-8152-48FC-BFF6-129B6E04BC32}"/>
              </a:ext>
            </a:extLst>
          </p:cNvPr>
          <p:cNvSpPr/>
          <p:nvPr userDrawn="1"/>
        </p:nvSpPr>
        <p:spPr>
          <a:xfrm>
            <a:off x="0" y="-1"/>
            <a:ext cx="24384000" cy="10329334"/>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5"/>
          </a:p>
        </p:txBody>
      </p:sp>
      <p:sp>
        <p:nvSpPr>
          <p:cNvPr id="21" name="Picture Placeholder 20">
            <a:extLst>
              <a:ext uri="{FF2B5EF4-FFF2-40B4-BE49-F238E27FC236}">
                <a16:creationId xmlns:a16="http://schemas.microsoft.com/office/drawing/2014/main" id="{A52721F3-9D10-4528-91A5-5BDEE76A08BB}"/>
              </a:ext>
            </a:extLst>
          </p:cNvPr>
          <p:cNvSpPr>
            <a:spLocks noGrp="1"/>
          </p:cNvSpPr>
          <p:nvPr>
            <p:ph type="pic" sz="quarter" idx="14"/>
          </p:nvPr>
        </p:nvSpPr>
        <p:spPr>
          <a:xfrm>
            <a:off x="10795821" y="3766060"/>
            <a:ext cx="12352307" cy="7958486"/>
          </a:xfrm>
          <a:custGeom>
            <a:avLst/>
            <a:gdLst>
              <a:gd name="connsiteX0" fmla="*/ 0 w 6176153"/>
              <a:gd name="connsiteY0" fmla="*/ 0 h 3979243"/>
              <a:gd name="connsiteX1" fmla="*/ 6176153 w 6176153"/>
              <a:gd name="connsiteY1" fmla="*/ 0 h 3979243"/>
              <a:gd name="connsiteX2" fmla="*/ 6176153 w 6176153"/>
              <a:gd name="connsiteY2" fmla="*/ 3846774 h 3979243"/>
              <a:gd name="connsiteX3" fmla="*/ 6043684 w 6176153"/>
              <a:gd name="connsiteY3" fmla="*/ 3979243 h 3979243"/>
              <a:gd name="connsiteX4" fmla="*/ 132469 w 6176153"/>
              <a:gd name="connsiteY4" fmla="*/ 3979243 h 3979243"/>
              <a:gd name="connsiteX5" fmla="*/ 0 w 6176153"/>
              <a:gd name="connsiteY5" fmla="*/ 3846774 h 397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6153" h="3979243">
                <a:moveTo>
                  <a:pt x="0" y="0"/>
                </a:moveTo>
                <a:lnTo>
                  <a:pt x="6176153" y="0"/>
                </a:lnTo>
                <a:lnTo>
                  <a:pt x="6176153" y="3846774"/>
                </a:lnTo>
                <a:cubicBezTo>
                  <a:pt x="6176153" y="3919935"/>
                  <a:pt x="6116845" y="3979243"/>
                  <a:pt x="6043684" y="3979243"/>
                </a:cubicBezTo>
                <a:lnTo>
                  <a:pt x="132469" y="3979243"/>
                </a:lnTo>
                <a:cubicBezTo>
                  <a:pt x="59308" y="3979243"/>
                  <a:pt x="0" y="3919935"/>
                  <a:pt x="0" y="3846774"/>
                </a:cubicBezTo>
                <a:close/>
              </a:path>
            </a:pathLst>
          </a:custGeom>
          <a:solidFill>
            <a:schemeClr val="bg1"/>
          </a:solidFill>
          <a:ln>
            <a:noFill/>
          </a:ln>
          <a:effectLst>
            <a:outerShdw blurRad="304800" dist="381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3595">
                <a:solidFill>
                  <a:schemeClr val="lt1"/>
                </a:solidFill>
              </a:defRPr>
            </a:lvl1pPr>
          </a:lstStyle>
          <a:p>
            <a:pPr marL="0" lvl="0" algn="ctr"/>
            <a:endParaRPr lang="en-US"/>
          </a:p>
        </p:txBody>
      </p:sp>
    </p:spTree>
    <p:extLst>
      <p:ext uri="{BB962C8B-B14F-4D97-AF65-F5344CB8AC3E}">
        <p14:creationId xmlns:p14="http://schemas.microsoft.com/office/powerpoint/2010/main" val="9400305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250" fill="hold"/>
                                        <p:tgtEl>
                                          <p:spTgt spid="21"/>
                                        </p:tgtEl>
                                        <p:attrNameLst>
                                          <p:attrName>ppt_x</p:attrName>
                                        </p:attrNameLst>
                                      </p:cBhvr>
                                      <p:tavLst>
                                        <p:tav tm="0">
                                          <p:val>
                                            <p:strVal val="1+#ppt_w/2"/>
                                          </p:val>
                                        </p:tav>
                                        <p:tav tm="100000">
                                          <p:val>
                                            <p:strVal val="#ppt_x"/>
                                          </p:val>
                                        </p:tav>
                                      </p:tavLst>
                                    </p:anim>
                                    <p:anim calcmode="lin" valueType="num">
                                      <p:cBhvr additive="base">
                                        <p:cTn id="8" dur="12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 yellow with picture">
    <p:spTree>
      <p:nvGrpSpPr>
        <p:cNvPr id="1" name=""/>
        <p:cNvGrpSpPr/>
        <p:nvPr/>
      </p:nvGrpSpPr>
      <p:grpSpPr>
        <a:xfrm>
          <a:off x="0" y="0"/>
          <a:ext cx="0" cy="0"/>
          <a:chOff x="0" y="0"/>
          <a:chExt cx="0" cy="0"/>
        </a:xfrm>
      </p:grpSpPr>
      <p:sp>
        <p:nvSpPr>
          <p:cNvPr id="4" name="Shape 78"/>
          <p:cNvSpPr/>
          <p:nvPr userDrawn="1"/>
        </p:nvSpPr>
        <p:spPr>
          <a:xfrm>
            <a:off x="10708861" y="-67064"/>
            <a:ext cx="8418381" cy="13799328"/>
          </a:xfrm>
          <a:prstGeom prst="rect">
            <a:avLst/>
          </a:prstGeom>
          <a:solidFill>
            <a:schemeClr val="accent1">
              <a:alpha val="70000"/>
            </a:schemeClr>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5" name="Shape 74"/>
          <p:cNvSpPr/>
          <p:nvPr userDrawn="1"/>
        </p:nvSpPr>
        <p:spPr>
          <a:xfrm>
            <a:off x="10708860" y="-74314"/>
            <a:ext cx="8418381" cy="13799327"/>
          </a:xfrm>
          <a:prstGeom prst="rect">
            <a:avLst/>
          </a:prstGeom>
          <a:solidFill>
            <a:schemeClr val="accent1"/>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7" name="Shape 76"/>
          <p:cNvSpPr txBox="1">
            <a:spLocks/>
          </p:cNvSpPr>
          <p:nvPr userDrawn="1"/>
        </p:nvSpPr>
        <p:spPr>
          <a:xfrm>
            <a:off x="23163465" y="762695"/>
            <a:ext cx="607907" cy="381001"/>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1" i="0" u="none" strike="noStrike" cap="all" spc="400" normalizeH="0" baseline="0">
                <a:ln>
                  <a:noFill/>
                </a:ln>
                <a:solidFill>
                  <a:schemeClr val="bg1">
                    <a:lumMod val="60000"/>
                    <a:lumOff val="40000"/>
                  </a:schemeClr>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mtClean="0"/>
              <a:pPr/>
              <a:t>‹#›</a:t>
            </a:fld>
            <a:endParaRPr lang="en-GB"/>
          </a:p>
        </p:txBody>
      </p:sp>
      <p:sp>
        <p:nvSpPr>
          <p:cNvPr id="9" name="Shape 79"/>
          <p:cNvSpPr/>
          <p:nvPr userDrawn="1"/>
        </p:nvSpPr>
        <p:spPr>
          <a:xfrm flipH="1">
            <a:off x="1045064" y="12403712"/>
            <a:ext cx="1" cy="2620762"/>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10" name="Picture Placeholder 2"/>
          <p:cNvSpPr>
            <a:spLocks noGrp="1"/>
          </p:cNvSpPr>
          <p:nvPr>
            <p:ph type="pic" sz="quarter" idx="10"/>
          </p:nvPr>
        </p:nvSpPr>
        <p:spPr>
          <a:xfrm>
            <a:off x="13658849" y="3200435"/>
            <a:ext cx="9572625" cy="6825308"/>
          </a:xfrm>
        </p:spPr>
        <p:txBody>
          <a:bodyPr/>
          <a:lstStyle/>
          <a:p>
            <a:endParaRPr lang="en-US"/>
          </a:p>
        </p:txBody>
      </p:sp>
      <p:sp>
        <p:nvSpPr>
          <p:cNvPr id="11" name="Shape 31"/>
          <p:cNvSpPr>
            <a:spLocks noGrp="1"/>
          </p:cNvSpPr>
          <p:nvPr>
            <p:ph type="body" idx="1"/>
          </p:nvPr>
        </p:nvSpPr>
        <p:spPr>
          <a:xfrm>
            <a:off x="2249625" y="3200435"/>
            <a:ext cx="6453503" cy="8572465"/>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222960662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 r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8" name="Shape 71"/>
          <p:cNvSpPr/>
          <p:nvPr userDrawn="1"/>
        </p:nvSpPr>
        <p:spPr>
          <a:xfrm>
            <a:off x="7483211" y="5869185"/>
            <a:ext cx="805298" cy="1"/>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9" name="Shape 72"/>
          <p:cNvSpPr/>
          <p:nvPr userDrawn="1"/>
        </p:nvSpPr>
        <p:spPr>
          <a:xfrm>
            <a:off x="10708861" y="10251661"/>
            <a:ext cx="8418381" cy="3485222"/>
          </a:xfrm>
          <a:prstGeom prst="rect">
            <a:avLst/>
          </a:prstGeom>
          <a:solidFill>
            <a:schemeClr val="accent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1" name="Shape 30"/>
          <p:cNvSpPr>
            <a:spLocks noGrp="1"/>
          </p:cNvSpPr>
          <p:nvPr>
            <p:ph type="title"/>
          </p:nvPr>
        </p:nvSpPr>
        <p:spPr>
          <a:xfrm>
            <a:off x="1534012" y="2840027"/>
            <a:ext cx="6810166" cy="2858643"/>
          </a:xfrm>
          <a:prstGeom prst="rect">
            <a:avLst/>
          </a:prstGeom>
        </p:spPr>
        <p:txBody>
          <a:bodyPr>
            <a:normAutofit/>
          </a:bodyPr>
          <a:lstStyle>
            <a:lvl1pPr algn="r">
              <a:defRPr sz="8000"/>
            </a:lvl1pPr>
          </a:lstStyle>
          <a:p>
            <a:r>
              <a:rPr dirty="0"/>
              <a:t>Title Text</a:t>
            </a:r>
          </a:p>
        </p:txBody>
      </p:sp>
      <p:sp>
        <p:nvSpPr>
          <p:cNvPr id="14" name="Shape 31"/>
          <p:cNvSpPr>
            <a:spLocks noGrp="1"/>
          </p:cNvSpPr>
          <p:nvPr>
            <p:ph type="body" idx="1"/>
          </p:nvPr>
        </p:nvSpPr>
        <p:spPr>
          <a:xfrm>
            <a:off x="10593527" y="2850901"/>
            <a:ext cx="8533715" cy="6341106"/>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Shape 31"/>
          <p:cNvSpPr>
            <a:spLocks noGrp="1"/>
          </p:cNvSpPr>
          <p:nvPr>
            <p:ph type="body" idx="11" hasCustomPrompt="1"/>
          </p:nvPr>
        </p:nvSpPr>
        <p:spPr>
          <a:xfrm>
            <a:off x="1534012" y="2302319"/>
            <a:ext cx="6865180" cy="491410"/>
          </a:xfrm>
          <a:prstGeom prst="rect">
            <a:avLst/>
          </a:prstGeom>
        </p:spPr>
        <p:txBody>
          <a:bodyPr>
            <a:noAutofit/>
          </a:bodyPr>
          <a:lstStyle>
            <a:lvl1pPr algn="r">
              <a:defRPr sz="1800" spc="300"/>
            </a:lvl1pPr>
            <a:lvl2pPr>
              <a:defRPr sz="1800" spc="300"/>
            </a:lvl2pPr>
            <a:lvl3pPr>
              <a:defRPr sz="1800" spc="300"/>
            </a:lvl3pPr>
            <a:lvl4pPr>
              <a:defRPr sz="1800" spc="300"/>
            </a:lvl4pPr>
            <a:lvl5pPr>
              <a:defRPr sz="1800" spc="300"/>
            </a:lvl5pPr>
          </a:lstStyle>
          <a:p>
            <a:r>
              <a:rPr lang="en-GB" dirty="0"/>
              <a:t>SECTION TITLE</a:t>
            </a:r>
          </a:p>
        </p:txBody>
      </p:sp>
    </p:spTree>
    <p:extLst>
      <p:ext uri="{BB962C8B-B14F-4D97-AF65-F5344CB8AC3E}">
        <p14:creationId xmlns:p14="http://schemas.microsoft.com/office/powerpoint/2010/main" val="155056371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 red with picture">
    <p:spTree>
      <p:nvGrpSpPr>
        <p:cNvPr id="1" name=""/>
        <p:cNvGrpSpPr/>
        <p:nvPr/>
      </p:nvGrpSpPr>
      <p:grpSpPr>
        <a:xfrm>
          <a:off x="0" y="0"/>
          <a:ext cx="0" cy="0"/>
          <a:chOff x="0" y="0"/>
          <a:chExt cx="0" cy="0"/>
        </a:xfrm>
      </p:grpSpPr>
      <p:sp>
        <p:nvSpPr>
          <p:cNvPr id="4" name="Shape 78"/>
          <p:cNvSpPr/>
          <p:nvPr userDrawn="1"/>
        </p:nvSpPr>
        <p:spPr>
          <a:xfrm>
            <a:off x="10708861" y="-67064"/>
            <a:ext cx="8418381" cy="13799328"/>
          </a:xfrm>
          <a:prstGeom prst="rect">
            <a:avLst/>
          </a:prstGeom>
          <a:solidFill>
            <a:schemeClr val="accent1">
              <a:alpha val="70000"/>
            </a:schemeClr>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5" name="Shape 74"/>
          <p:cNvSpPr/>
          <p:nvPr userDrawn="1"/>
        </p:nvSpPr>
        <p:spPr>
          <a:xfrm>
            <a:off x="10708860" y="-74314"/>
            <a:ext cx="8418381" cy="13799327"/>
          </a:xfrm>
          <a:prstGeom prst="rect">
            <a:avLst/>
          </a:prstGeom>
          <a:solidFill>
            <a:schemeClr val="accent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7" name="Shape 76"/>
          <p:cNvSpPr txBox="1">
            <a:spLocks/>
          </p:cNvSpPr>
          <p:nvPr userDrawn="1"/>
        </p:nvSpPr>
        <p:spPr>
          <a:xfrm>
            <a:off x="23163465" y="762695"/>
            <a:ext cx="607907" cy="381001"/>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1" i="0" u="none" strike="noStrike" cap="all" spc="400" normalizeH="0" baseline="0">
                <a:ln>
                  <a:noFill/>
                </a:ln>
                <a:solidFill>
                  <a:schemeClr val="bg1">
                    <a:lumMod val="60000"/>
                    <a:lumOff val="40000"/>
                  </a:schemeClr>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mtClean="0"/>
              <a:pPr/>
              <a:t>‹#›</a:t>
            </a:fld>
            <a:endParaRPr lang="en-GB"/>
          </a:p>
        </p:txBody>
      </p:sp>
      <p:sp>
        <p:nvSpPr>
          <p:cNvPr id="9" name="Shape 79"/>
          <p:cNvSpPr/>
          <p:nvPr userDrawn="1"/>
        </p:nvSpPr>
        <p:spPr>
          <a:xfrm flipH="1">
            <a:off x="1045064" y="12403712"/>
            <a:ext cx="1" cy="2620762"/>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10" name="Picture Placeholder 2"/>
          <p:cNvSpPr>
            <a:spLocks noGrp="1"/>
          </p:cNvSpPr>
          <p:nvPr>
            <p:ph type="pic" sz="quarter" idx="10"/>
          </p:nvPr>
        </p:nvSpPr>
        <p:spPr>
          <a:xfrm>
            <a:off x="13658849" y="3200435"/>
            <a:ext cx="9572625" cy="6825308"/>
          </a:xfrm>
        </p:spPr>
        <p:txBody>
          <a:bodyPr/>
          <a:lstStyle/>
          <a:p>
            <a:endParaRPr lang="en-US"/>
          </a:p>
        </p:txBody>
      </p:sp>
      <p:sp>
        <p:nvSpPr>
          <p:cNvPr id="11" name="Shape 31"/>
          <p:cNvSpPr>
            <a:spLocks noGrp="1"/>
          </p:cNvSpPr>
          <p:nvPr>
            <p:ph type="body" idx="1"/>
          </p:nvPr>
        </p:nvSpPr>
        <p:spPr>
          <a:xfrm>
            <a:off x="2249625" y="3200435"/>
            <a:ext cx="6453503" cy="8572465"/>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166254451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acebook.com/nsfas.org.za"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twitter.com/myNSFAS"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21" Type="http://schemas.openxmlformats.org/officeDocument/2006/relationships/image" Target="../media/image2.pn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hyperlink" Target="https://www.facebook.com/nsfas.org.za" TargetMode="Externa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hyperlink" Target="https://twitter.com/myNSFAS" TargetMode="Externa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4.xml"/><Relationship Id="rId3" Type="http://schemas.openxmlformats.org/officeDocument/2006/relationships/slideLayout" Target="../slideLayouts/slideLayout50.xml"/><Relationship Id="rId21" Type="http://schemas.openxmlformats.org/officeDocument/2006/relationships/image" Target="../media/image2.png"/><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hyperlink" Target="https://www.facebook.com/nsfas.org.za" TargetMode="Externa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hyperlink" Target="https://twitter.com/myNSFAS" TargetMode="Externa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21840" y="1949214"/>
            <a:ext cx="16482720" cy="2176835"/>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t>Title Text</a:t>
            </a:r>
          </a:p>
        </p:txBody>
      </p:sp>
      <p:sp>
        <p:nvSpPr>
          <p:cNvPr id="3" name="Shape 3"/>
          <p:cNvSpPr>
            <a:spLocks noGrp="1"/>
          </p:cNvSpPr>
          <p:nvPr>
            <p:ph type="body" idx="1"/>
          </p:nvPr>
        </p:nvSpPr>
        <p:spPr>
          <a:xfrm>
            <a:off x="2167984" y="4299845"/>
            <a:ext cx="20476358" cy="634110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a:hlinkClick r:id="rId19"/>
          </p:cNvPr>
          <p:cNvSpPr/>
          <p:nvPr/>
        </p:nvSpPr>
        <p:spPr>
          <a:xfrm>
            <a:off x="22614038" y="845083"/>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5" name="Shape 5">
            <a:hlinkClick r:id="rId20"/>
          </p:cNvPr>
          <p:cNvSpPr/>
          <p:nvPr/>
        </p:nvSpPr>
        <p:spPr>
          <a:xfrm>
            <a:off x="22142533" y="810683"/>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8" name="Shape 8"/>
          <p:cNvSpPr>
            <a:spLocks noGrp="1"/>
          </p:cNvSpPr>
          <p:nvPr>
            <p:ph type="sldNum" sz="quarter" idx="2"/>
          </p:nvPr>
        </p:nvSpPr>
        <p:spPr>
          <a:xfrm>
            <a:off x="23163465" y="762695"/>
            <a:ext cx="607907" cy="381001"/>
          </a:xfrm>
          <a:prstGeom prst="rect">
            <a:avLst/>
          </a:prstGeom>
          <a:ln w="3175">
            <a:miter lim="400000"/>
          </a:ln>
        </p:spPr>
        <p:txBody>
          <a:bodyPr lIns="38100" tIns="38100" rIns="38100" bIns="38100">
            <a:spAutoFit/>
          </a:bodyPr>
          <a:lstStyle>
            <a:lvl1pPr algn="l">
              <a:defRPr sz="2000" b="1" cap="all" spc="400">
                <a:solidFill>
                  <a:schemeClr val="bg1">
                    <a:lumMod val="60000"/>
                    <a:lumOff val="40000"/>
                  </a:schemeClr>
                </a:solidFill>
                <a:latin typeface="+mn-lt"/>
                <a:ea typeface="+mn-ea"/>
                <a:cs typeface="+mn-cs"/>
                <a:sym typeface="Montserrat-Regular"/>
              </a:defRPr>
            </a:lvl1pPr>
          </a:lstStyle>
          <a:p>
            <a:fld id="{86CB4B4D-7CA3-9044-876B-883B54F8677D}" type="slidenum">
              <a:rPr lang="en-GB" smtClean="0"/>
              <a:pPr/>
              <a:t>‹#›</a:t>
            </a:fld>
            <a:endParaRPr lang="en-GB" dirty="0"/>
          </a:p>
        </p:txBody>
      </p:sp>
      <p:sp>
        <p:nvSpPr>
          <p:cNvPr id="9" name="Shape 9"/>
          <p:cNvSpPr/>
          <p:nvPr/>
        </p:nvSpPr>
        <p:spPr>
          <a:xfrm>
            <a:off x="23204405" y="1371248"/>
            <a:ext cx="1636515"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pic>
        <p:nvPicPr>
          <p:cNvPr id="10" name="Content Placeholder 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1402274" y="11330486"/>
            <a:ext cx="2356462" cy="1750514"/>
          </a:xfrm>
          <a:prstGeom prst="rect">
            <a:avLst/>
          </a:prstGeom>
        </p:spPr>
      </p:pic>
      <p:sp>
        <p:nvSpPr>
          <p:cNvPr id="11" name="TextBox 10"/>
          <p:cNvSpPr txBox="1"/>
          <p:nvPr/>
        </p:nvSpPr>
        <p:spPr>
          <a:xfrm>
            <a:off x="19637683" y="810683"/>
            <a:ext cx="2337178" cy="2616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1200" b="1" i="0" u="none" strike="noStrike" cap="none" spc="300" normalizeH="0" baseline="0" dirty="0">
                <a:ln>
                  <a:noFill/>
                </a:ln>
                <a:solidFill>
                  <a:srgbClr val="A6A7AC"/>
                </a:solidFill>
                <a:effectLst/>
                <a:uFillTx/>
                <a:latin typeface="+mn-lt"/>
                <a:ea typeface="PT Sans"/>
                <a:cs typeface="PT Sans"/>
                <a:sym typeface="PT Sans"/>
              </a:rPr>
              <a:t>WWW.NSFAS.ORG.ZA</a:t>
            </a:r>
          </a:p>
        </p:txBody>
      </p:sp>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55" r:id="rId4"/>
    <p:sldLayoutId id="2147483656" r:id="rId5"/>
    <p:sldLayoutId id="2147483657" r:id="rId6"/>
    <p:sldLayoutId id="2147483658" r:id="rId7"/>
    <p:sldLayoutId id="2147483659" r:id="rId8"/>
    <p:sldLayoutId id="2147483660" r:id="rId9"/>
    <p:sldLayoutId id="2147483661" r:id="rId10"/>
    <p:sldLayoutId id="2147483663" r:id="rId11"/>
    <p:sldLayoutId id="2147483662" r:id="rId12"/>
    <p:sldLayoutId id="2147483654" r:id="rId13"/>
    <p:sldLayoutId id="2147483653" r:id="rId14"/>
    <p:sldLayoutId id="2147483664" r:id="rId15"/>
    <p:sldLayoutId id="2147483673" r:id="rId16"/>
    <p:sldLayoutId id="2147483675" r:id="rId17"/>
  </p:sldLayoutIdLst>
  <p:transition spd="slow">
    <p:push dir="u"/>
  </p:transition>
  <p:hf hdr="0" ftr="0" dt="0"/>
  <p:txStyles>
    <p:title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p:titleStyle>
    <p:bodyStyle>
      <a:lvl1pPr marL="0" marR="0" indent="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p:bodyStyle>
    <p:otherStyle>
      <a:lvl1pPr marL="0" marR="0" indent="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1pPr>
      <a:lvl2pPr marL="0" marR="0" indent="228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2pPr>
      <a:lvl3pPr marL="0" marR="0" indent="457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3pPr>
      <a:lvl4pPr marL="0" marR="0" indent="685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4pPr>
      <a:lvl5pPr marL="0" marR="0" indent="9144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5pPr>
      <a:lvl6pPr marL="0" marR="0" indent="11430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6pPr>
      <a:lvl7pPr marL="0" marR="0" indent="1371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7pPr>
      <a:lvl8pPr marL="0" marR="0" indent="1600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8pPr>
      <a:lvl9pPr marL="0" marR="0" indent="1828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C3F07-EB46-4B7B-8DF6-0262E9A3324B}"/>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14A4C8-E844-471E-B86C-C52DE0787E88}"/>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0CEC8-6929-4041-9D45-ED3D5FACC5DB}"/>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9687D4E2-8046-4108-A770-20CC1EE3358C}" type="datetimeFigureOut">
              <a:rPr lang="en-US" smtClean="0"/>
              <a:t>7/12/2020</a:t>
            </a:fld>
            <a:endParaRPr lang="en-US"/>
          </a:p>
        </p:txBody>
      </p:sp>
      <p:sp>
        <p:nvSpPr>
          <p:cNvPr id="5" name="Footer Placeholder 4">
            <a:extLst>
              <a:ext uri="{FF2B5EF4-FFF2-40B4-BE49-F238E27FC236}">
                <a16:creationId xmlns:a16="http://schemas.microsoft.com/office/drawing/2014/main" id="{8A281435-5FA0-4041-A8AE-8BB4463618F9}"/>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0C0886-5B64-4697-B2C1-6BADC3A1D3DA}"/>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18217D05-5FB6-4FF5-A3AA-7BE97DEC7916}" type="slidenum">
              <a:rPr lang="en-US" smtClean="0"/>
              <a:t>‹#›</a:t>
            </a:fld>
            <a:endParaRPr lang="en-US"/>
          </a:p>
        </p:txBody>
      </p:sp>
    </p:spTree>
    <p:extLst>
      <p:ext uri="{BB962C8B-B14F-4D97-AF65-F5344CB8AC3E}">
        <p14:creationId xmlns:p14="http://schemas.microsoft.com/office/powerpoint/2010/main" val="5801601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21840" y="1949217"/>
            <a:ext cx="16482720" cy="2176835"/>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t>Title Text</a:t>
            </a:r>
          </a:p>
        </p:txBody>
      </p:sp>
      <p:sp>
        <p:nvSpPr>
          <p:cNvPr id="3" name="Shape 3"/>
          <p:cNvSpPr>
            <a:spLocks noGrp="1"/>
          </p:cNvSpPr>
          <p:nvPr>
            <p:ph type="body" idx="1"/>
          </p:nvPr>
        </p:nvSpPr>
        <p:spPr>
          <a:xfrm>
            <a:off x="2167984" y="4299847"/>
            <a:ext cx="20476357" cy="6341107"/>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a:hlinkClick r:id="rId19"/>
          </p:cNvPr>
          <p:cNvSpPr/>
          <p:nvPr/>
        </p:nvSpPr>
        <p:spPr>
          <a:xfrm>
            <a:off x="22614041" y="845084"/>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20" rIns="45720"/>
          <a:lstStyle/>
          <a:p>
            <a:pPr algn="l" defTabSz="457206">
              <a:defRPr sz="2400">
                <a:latin typeface="Calibri"/>
                <a:ea typeface="Calibri"/>
                <a:cs typeface="Calibri"/>
                <a:sym typeface="Calibri"/>
              </a:defRPr>
            </a:pPr>
            <a:endParaRPr sz="2400"/>
          </a:p>
        </p:txBody>
      </p:sp>
      <p:sp>
        <p:nvSpPr>
          <p:cNvPr id="5" name="Shape 5">
            <a:hlinkClick r:id="rId20"/>
          </p:cNvPr>
          <p:cNvSpPr/>
          <p:nvPr/>
        </p:nvSpPr>
        <p:spPr>
          <a:xfrm>
            <a:off x="22142535" y="810684"/>
            <a:ext cx="149395"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20" rIns="45720"/>
          <a:lstStyle/>
          <a:p>
            <a:pPr algn="l" defTabSz="457206">
              <a:defRPr sz="2400">
                <a:latin typeface="Calibri"/>
                <a:ea typeface="Calibri"/>
                <a:cs typeface="Calibri"/>
                <a:sym typeface="Calibri"/>
              </a:defRPr>
            </a:pPr>
            <a:endParaRPr sz="2400"/>
          </a:p>
        </p:txBody>
      </p:sp>
      <p:sp>
        <p:nvSpPr>
          <p:cNvPr id="8" name="Shape 8"/>
          <p:cNvSpPr>
            <a:spLocks noGrp="1"/>
          </p:cNvSpPr>
          <p:nvPr>
            <p:ph type="sldNum" sz="quarter" idx="2"/>
          </p:nvPr>
        </p:nvSpPr>
        <p:spPr>
          <a:xfrm>
            <a:off x="23163468" y="762697"/>
            <a:ext cx="607907" cy="384721"/>
          </a:xfrm>
          <a:prstGeom prst="rect">
            <a:avLst/>
          </a:prstGeom>
          <a:ln w="3175">
            <a:miter lim="400000"/>
          </a:ln>
        </p:spPr>
        <p:txBody>
          <a:bodyPr lIns="38100" tIns="38100" rIns="38100" bIns="38100">
            <a:spAutoFit/>
          </a:bodyPr>
          <a:lstStyle>
            <a:lvl1pPr algn="l">
              <a:defRPr sz="2000" b="1" cap="all" spc="400">
                <a:solidFill>
                  <a:schemeClr val="bg1">
                    <a:lumMod val="60000"/>
                    <a:lumOff val="40000"/>
                  </a:schemeClr>
                </a:solidFill>
                <a:latin typeface="+mn-lt"/>
                <a:ea typeface="+mn-ea"/>
                <a:cs typeface="+mn-cs"/>
                <a:sym typeface="Montserrat-Regular"/>
              </a:defRPr>
            </a:lvl1pPr>
          </a:lstStyle>
          <a:p>
            <a:fld id="{86CB4B4D-7CA3-9044-876B-883B54F8677D}" type="slidenum">
              <a:rPr lang="en-GB" smtClean="0"/>
              <a:pPr/>
              <a:t>‹#›</a:t>
            </a:fld>
            <a:endParaRPr lang="en-GB" dirty="0"/>
          </a:p>
        </p:txBody>
      </p:sp>
      <p:sp>
        <p:nvSpPr>
          <p:cNvPr id="9" name="Shape 9"/>
          <p:cNvSpPr/>
          <p:nvPr/>
        </p:nvSpPr>
        <p:spPr>
          <a:xfrm>
            <a:off x="23204407" y="1371248"/>
            <a:ext cx="1636515" cy="0"/>
          </a:xfrm>
          <a:prstGeom prst="line">
            <a:avLst/>
          </a:prstGeom>
          <a:ln w="50800">
            <a:solidFill>
              <a:srgbClr val="F56C2E"/>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pic>
        <p:nvPicPr>
          <p:cNvPr id="10" name="Content Placeholder 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1402276" y="11330487"/>
            <a:ext cx="2356461" cy="1750515"/>
          </a:xfrm>
          <a:prstGeom prst="rect">
            <a:avLst/>
          </a:prstGeom>
        </p:spPr>
      </p:pic>
      <p:sp>
        <p:nvSpPr>
          <p:cNvPr id="11" name="TextBox 10"/>
          <p:cNvSpPr txBox="1"/>
          <p:nvPr/>
        </p:nvSpPr>
        <p:spPr>
          <a:xfrm>
            <a:off x="19636658" y="810684"/>
            <a:ext cx="2339232" cy="26161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1" tIns="38101" rIns="38101" bIns="38101" numCol="1" spcCol="38100" rtlCol="0" anchor="ctr">
            <a:spAutoFit/>
          </a:bodyPr>
          <a:lstStyle/>
          <a:p>
            <a:pPr marL="0" marR="0" indent="0" algn="just" defTabSz="825512" rtl="0" fontAlgn="auto" latinLnBrk="0" hangingPunct="0">
              <a:lnSpc>
                <a:spcPct val="100000"/>
              </a:lnSpc>
              <a:spcBef>
                <a:spcPts val="0"/>
              </a:spcBef>
              <a:spcAft>
                <a:spcPts val="0"/>
              </a:spcAft>
              <a:buClrTx/>
              <a:buSzTx/>
              <a:buFontTx/>
              <a:buNone/>
              <a:tabLst/>
            </a:pPr>
            <a:r>
              <a:rPr kumimoji="0" lang="en-GB" sz="1200" b="1" i="0" u="none" strike="noStrike" cap="none" spc="301" normalizeH="0" baseline="0" dirty="0">
                <a:ln>
                  <a:noFill/>
                </a:ln>
                <a:solidFill>
                  <a:srgbClr val="A6A7AC"/>
                </a:solidFill>
                <a:effectLst/>
                <a:uFillTx/>
                <a:latin typeface="+mn-lt"/>
                <a:ea typeface="PT Sans"/>
                <a:cs typeface="PT Sans"/>
                <a:sym typeface="PT Sans"/>
              </a:rPr>
              <a:t>WWW.NSFAS.ORG.ZA</a:t>
            </a:r>
          </a:p>
        </p:txBody>
      </p:sp>
    </p:spTree>
    <p:extLst>
      <p:ext uri="{BB962C8B-B14F-4D97-AF65-F5344CB8AC3E}">
        <p14:creationId xmlns:p14="http://schemas.microsoft.com/office/powerpoint/2010/main" val="4177792948"/>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p:transition spd="slow">
    <p:push dir="u"/>
  </p:transition>
  <p:hf hdr="0" ftr="0" dt="0"/>
  <p:txStyles>
    <p:titleStyle>
      <a:lvl1pPr marL="0" marR="0" indent="0" algn="l" defTabSz="825512"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3" algn="l" defTabSz="825512"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6" algn="l" defTabSz="825512"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9" algn="l" defTabSz="825512"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11" algn="l" defTabSz="825512"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14" algn="l" defTabSz="825512"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17" algn="l" defTabSz="825512"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20" algn="l" defTabSz="825512"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23" algn="l" defTabSz="825512"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p:titleStyle>
    <p:bodyStyle>
      <a:lvl1pPr marL="0" marR="0" indent="0" algn="just" defTabSz="825512" rtl="0" latinLnBrk="0">
        <a:lnSpc>
          <a:spcPct val="100000"/>
        </a:lnSpc>
        <a:spcBef>
          <a:spcPts val="0"/>
        </a:spcBef>
        <a:spcAft>
          <a:spcPts val="0"/>
        </a:spcAft>
        <a:buClrTx/>
        <a:buSzTx/>
        <a:buFontTx/>
        <a:buNone/>
        <a:tabLst/>
        <a:defRPr sz="2301" b="0" i="0" u="none" strike="noStrike" cap="none" spc="0" baseline="0">
          <a:ln>
            <a:noFill/>
          </a:ln>
          <a:solidFill>
            <a:schemeClr val="bg2"/>
          </a:solidFill>
          <a:uFillTx/>
          <a:latin typeface="Arial" panose="020B0604020202020204" pitchFamily="34" charset="0"/>
          <a:ea typeface="PT Sans"/>
          <a:cs typeface="PT Sans"/>
          <a:sym typeface="PT Sans"/>
        </a:defRPr>
      </a:lvl1pPr>
      <a:lvl2pPr marL="0" marR="0" indent="228603" algn="just" defTabSz="825512" rtl="0" latinLnBrk="0">
        <a:lnSpc>
          <a:spcPct val="100000"/>
        </a:lnSpc>
        <a:spcBef>
          <a:spcPts val="0"/>
        </a:spcBef>
        <a:spcAft>
          <a:spcPts val="0"/>
        </a:spcAft>
        <a:buClrTx/>
        <a:buSzTx/>
        <a:buFontTx/>
        <a:buNone/>
        <a:tabLst/>
        <a:defRPr sz="2301" b="0" i="0" u="none" strike="noStrike" cap="none" spc="0" baseline="0">
          <a:ln>
            <a:noFill/>
          </a:ln>
          <a:solidFill>
            <a:schemeClr val="bg2"/>
          </a:solidFill>
          <a:uFillTx/>
          <a:latin typeface="Arial" panose="020B0604020202020204" pitchFamily="34" charset="0"/>
          <a:ea typeface="PT Sans"/>
          <a:cs typeface="PT Sans"/>
          <a:sym typeface="PT Sans"/>
        </a:defRPr>
      </a:lvl2pPr>
      <a:lvl3pPr marL="0" marR="0" indent="457206" algn="just" defTabSz="825512" rtl="0" latinLnBrk="0">
        <a:lnSpc>
          <a:spcPct val="100000"/>
        </a:lnSpc>
        <a:spcBef>
          <a:spcPts val="0"/>
        </a:spcBef>
        <a:spcAft>
          <a:spcPts val="0"/>
        </a:spcAft>
        <a:buClrTx/>
        <a:buSzTx/>
        <a:buFontTx/>
        <a:buNone/>
        <a:tabLst/>
        <a:defRPr sz="2301" b="0" i="0" u="none" strike="noStrike" cap="none" spc="0" baseline="0">
          <a:ln>
            <a:noFill/>
          </a:ln>
          <a:solidFill>
            <a:schemeClr val="bg2"/>
          </a:solidFill>
          <a:uFillTx/>
          <a:latin typeface="Arial" panose="020B0604020202020204" pitchFamily="34" charset="0"/>
          <a:ea typeface="PT Sans"/>
          <a:cs typeface="PT Sans"/>
          <a:sym typeface="PT Sans"/>
        </a:defRPr>
      </a:lvl3pPr>
      <a:lvl4pPr marL="0" marR="0" indent="685809" algn="just" defTabSz="825512" rtl="0" latinLnBrk="0">
        <a:lnSpc>
          <a:spcPct val="100000"/>
        </a:lnSpc>
        <a:spcBef>
          <a:spcPts val="0"/>
        </a:spcBef>
        <a:spcAft>
          <a:spcPts val="0"/>
        </a:spcAft>
        <a:buClrTx/>
        <a:buSzTx/>
        <a:buFontTx/>
        <a:buNone/>
        <a:tabLst/>
        <a:defRPr sz="2301" b="0" i="0" u="none" strike="noStrike" cap="none" spc="0" baseline="0">
          <a:ln>
            <a:noFill/>
          </a:ln>
          <a:solidFill>
            <a:schemeClr val="bg2"/>
          </a:solidFill>
          <a:uFillTx/>
          <a:latin typeface="Arial" panose="020B0604020202020204" pitchFamily="34" charset="0"/>
          <a:ea typeface="PT Sans"/>
          <a:cs typeface="PT Sans"/>
          <a:sym typeface="PT Sans"/>
        </a:defRPr>
      </a:lvl4pPr>
      <a:lvl5pPr marL="0" marR="0" indent="914411" algn="just" defTabSz="825512" rtl="0" latinLnBrk="0">
        <a:lnSpc>
          <a:spcPct val="100000"/>
        </a:lnSpc>
        <a:spcBef>
          <a:spcPts val="0"/>
        </a:spcBef>
        <a:spcAft>
          <a:spcPts val="0"/>
        </a:spcAft>
        <a:buClrTx/>
        <a:buSzTx/>
        <a:buFontTx/>
        <a:buNone/>
        <a:tabLst/>
        <a:defRPr sz="2301" b="0" i="0" u="none" strike="noStrike" cap="none" spc="0" baseline="0">
          <a:ln>
            <a:noFill/>
          </a:ln>
          <a:solidFill>
            <a:schemeClr val="bg2"/>
          </a:solidFill>
          <a:uFillTx/>
          <a:latin typeface="Arial" panose="020B0604020202020204" pitchFamily="34" charset="0"/>
          <a:ea typeface="PT Sans"/>
          <a:cs typeface="PT Sans"/>
          <a:sym typeface="PT Sans"/>
        </a:defRPr>
      </a:lvl5pPr>
      <a:lvl6pPr marL="0" marR="0" indent="1143014" algn="just" defTabSz="825512" rtl="0" latinLnBrk="0">
        <a:lnSpc>
          <a:spcPct val="100000"/>
        </a:lnSpc>
        <a:spcBef>
          <a:spcPts val="0"/>
        </a:spcBef>
        <a:spcAft>
          <a:spcPts val="0"/>
        </a:spcAft>
        <a:buClrTx/>
        <a:buSzTx/>
        <a:buFontTx/>
        <a:buNone/>
        <a:tabLst/>
        <a:defRPr sz="2301" b="0" i="0" u="none" strike="noStrike" cap="none" spc="0" baseline="0">
          <a:ln>
            <a:noFill/>
          </a:ln>
          <a:solidFill>
            <a:srgbClr val="A6A7AC"/>
          </a:solidFill>
          <a:uFillTx/>
          <a:latin typeface="PT Sans"/>
          <a:ea typeface="PT Sans"/>
          <a:cs typeface="PT Sans"/>
          <a:sym typeface="PT Sans"/>
        </a:defRPr>
      </a:lvl6pPr>
      <a:lvl7pPr marL="0" marR="0" indent="1371617" algn="just" defTabSz="825512" rtl="0" latinLnBrk="0">
        <a:lnSpc>
          <a:spcPct val="100000"/>
        </a:lnSpc>
        <a:spcBef>
          <a:spcPts val="0"/>
        </a:spcBef>
        <a:spcAft>
          <a:spcPts val="0"/>
        </a:spcAft>
        <a:buClrTx/>
        <a:buSzTx/>
        <a:buFontTx/>
        <a:buNone/>
        <a:tabLst/>
        <a:defRPr sz="2301" b="0" i="0" u="none" strike="noStrike" cap="none" spc="0" baseline="0">
          <a:ln>
            <a:noFill/>
          </a:ln>
          <a:solidFill>
            <a:srgbClr val="A6A7AC"/>
          </a:solidFill>
          <a:uFillTx/>
          <a:latin typeface="PT Sans"/>
          <a:ea typeface="PT Sans"/>
          <a:cs typeface="PT Sans"/>
          <a:sym typeface="PT Sans"/>
        </a:defRPr>
      </a:lvl7pPr>
      <a:lvl8pPr marL="0" marR="0" indent="1600220" algn="just" defTabSz="825512" rtl="0" latinLnBrk="0">
        <a:lnSpc>
          <a:spcPct val="100000"/>
        </a:lnSpc>
        <a:spcBef>
          <a:spcPts val="0"/>
        </a:spcBef>
        <a:spcAft>
          <a:spcPts val="0"/>
        </a:spcAft>
        <a:buClrTx/>
        <a:buSzTx/>
        <a:buFontTx/>
        <a:buNone/>
        <a:tabLst/>
        <a:defRPr sz="2301" b="0" i="0" u="none" strike="noStrike" cap="none" spc="0" baseline="0">
          <a:ln>
            <a:noFill/>
          </a:ln>
          <a:solidFill>
            <a:srgbClr val="A6A7AC"/>
          </a:solidFill>
          <a:uFillTx/>
          <a:latin typeface="PT Sans"/>
          <a:ea typeface="PT Sans"/>
          <a:cs typeface="PT Sans"/>
          <a:sym typeface="PT Sans"/>
        </a:defRPr>
      </a:lvl8pPr>
      <a:lvl9pPr marL="0" marR="0" indent="1828823" algn="just" defTabSz="825512" rtl="0" latinLnBrk="0">
        <a:lnSpc>
          <a:spcPct val="100000"/>
        </a:lnSpc>
        <a:spcBef>
          <a:spcPts val="0"/>
        </a:spcBef>
        <a:spcAft>
          <a:spcPts val="0"/>
        </a:spcAft>
        <a:buClrTx/>
        <a:buSzTx/>
        <a:buFontTx/>
        <a:buNone/>
        <a:tabLst/>
        <a:defRPr sz="2301" b="0" i="0" u="none" strike="noStrike" cap="none" spc="0" baseline="0">
          <a:ln>
            <a:noFill/>
          </a:ln>
          <a:solidFill>
            <a:srgbClr val="A6A7AC"/>
          </a:solidFill>
          <a:uFillTx/>
          <a:latin typeface="PT Sans"/>
          <a:ea typeface="PT Sans"/>
          <a:cs typeface="PT Sans"/>
          <a:sym typeface="PT Sans"/>
        </a:defRPr>
      </a:lvl9pPr>
    </p:bodyStyle>
    <p:otherStyle>
      <a:lvl1pPr marL="0" marR="0" indent="0" algn="l" defTabSz="825512"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1pPr>
      <a:lvl2pPr marL="0" marR="0" indent="228603" algn="l" defTabSz="825512"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2pPr>
      <a:lvl3pPr marL="0" marR="0" indent="457206" algn="l" defTabSz="825512"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3pPr>
      <a:lvl4pPr marL="0" marR="0" indent="685809" algn="l" defTabSz="825512"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4pPr>
      <a:lvl5pPr marL="0" marR="0" indent="914411" algn="l" defTabSz="825512"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5pPr>
      <a:lvl6pPr marL="0" marR="0" indent="1143014" algn="l" defTabSz="825512"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6pPr>
      <a:lvl7pPr marL="0" marR="0" indent="1371617" algn="l" defTabSz="825512"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7pPr>
      <a:lvl8pPr marL="0" marR="0" indent="1600220" algn="l" defTabSz="825512"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8pPr>
      <a:lvl9pPr marL="0" marR="0" indent="1828823" algn="l" defTabSz="825512"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21840" y="1949214"/>
            <a:ext cx="16482720" cy="217683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t>Title Text</a:t>
            </a:r>
          </a:p>
        </p:txBody>
      </p:sp>
      <p:sp>
        <p:nvSpPr>
          <p:cNvPr id="3" name="Shape 3"/>
          <p:cNvSpPr>
            <a:spLocks noGrp="1"/>
          </p:cNvSpPr>
          <p:nvPr>
            <p:ph type="body" idx="1"/>
          </p:nvPr>
        </p:nvSpPr>
        <p:spPr>
          <a:xfrm>
            <a:off x="2167985" y="4299847"/>
            <a:ext cx="20476358" cy="634110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t>Body Level One</a:t>
            </a:r>
          </a:p>
          <a:p>
            <a:pPr lvl="1"/>
            <a:r>
              <a:t>Body Level Two</a:t>
            </a:r>
          </a:p>
          <a:p>
            <a:pPr lvl="2"/>
            <a:r>
              <a:t>Body Level Three</a:t>
            </a:r>
          </a:p>
          <a:p>
            <a:pPr lvl="3"/>
            <a:r>
              <a:t>Body Level Four</a:t>
            </a:r>
          </a:p>
          <a:p>
            <a:pPr lvl="4"/>
            <a:r>
              <a:t>Body Level Five</a:t>
            </a:r>
          </a:p>
        </p:txBody>
      </p:sp>
      <p:sp>
        <p:nvSpPr>
          <p:cNvPr id="4" name="Shape 4">
            <a:hlinkClick r:id="rId19"/>
          </p:cNvPr>
          <p:cNvSpPr/>
          <p:nvPr/>
        </p:nvSpPr>
        <p:spPr>
          <a:xfrm>
            <a:off x="22614038" y="845084"/>
            <a:ext cx="271268" cy="216228"/>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20" rIns="45720"/>
          <a:lstStyle/>
          <a:p>
            <a:pPr algn="l" defTabSz="457200">
              <a:defRPr sz="2400">
                <a:latin typeface="Calibri"/>
                <a:ea typeface="Calibri"/>
                <a:cs typeface="Calibri"/>
                <a:sym typeface="Calibri"/>
              </a:defRPr>
            </a:pPr>
            <a:endParaRPr sz="2400"/>
          </a:p>
        </p:txBody>
      </p:sp>
      <p:sp>
        <p:nvSpPr>
          <p:cNvPr id="5" name="Shape 5">
            <a:hlinkClick r:id="rId20"/>
          </p:cNvPr>
          <p:cNvSpPr/>
          <p:nvPr/>
        </p:nvSpPr>
        <p:spPr>
          <a:xfrm>
            <a:off x="22142535" y="810684"/>
            <a:ext cx="149394" cy="285028"/>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20" rIns="45720"/>
          <a:lstStyle/>
          <a:p>
            <a:pPr algn="l" defTabSz="457200">
              <a:defRPr sz="2400">
                <a:latin typeface="Calibri"/>
                <a:ea typeface="Calibri"/>
                <a:cs typeface="Calibri"/>
                <a:sym typeface="Calibri"/>
              </a:defRPr>
            </a:pPr>
            <a:endParaRPr sz="2400"/>
          </a:p>
        </p:txBody>
      </p:sp>
      <p:sp>
        <p:nvSpPr>
          <p:cNvPr id="8" name="Shape 8"/>
          <p:cNvSpPr>
            <a:spLocks noGrp="1"/>
          </p:cNvSpPr>
          <p:nvPr>
            <p:ph type="sldNum" sz="quarter" idx="2"/>
          </p:nvPr>
        </p:nvSpPr>
        <p:spPr>
          <a:xfrm>
            <a:off x="23163466" y="762697"/>
            <a:ext cx="607908" cy="384721"/>
          </a:xfrm>
          <a:prstGeom prst="rect">
            <a:avLst/>
          </a:prstGeom>
          <a:ln w="3175">
            <a:miter lim="400000"/>
          </a:ln>
        </p:spPr>
        <p:txBody>
          <a:bodyPr lIns="38100" tIns="38100" rIns="38100" bIns="38100">
            <a:spAutoFit/>
          </a:bodyPr>
          <a:lstStyle>
            <a:lvl1pPr algn="l">
              <a:defRPr sz="2000" b="1" cap="all" spc="400">
                <a:solidFill>
                  <a:schemeClr val="bg1">
                    <a:lumMod val="60000"/>
                    <a:lumOff val="40000"/>
                  </a:schemeClr>
                </a:solidFill>
                <a:latin typeface="+mn-lt"/>
                <a:ea typeface="+mn-ea"/>
                <a:cs typeface="+mn-cs"/>
                <a:sym typeface="Montserrat-Regular"/>
              </a:defRPr>
            </a:lvl1pPr>
          </a:lstStyle>
          <a:p>
            <a:fld id="{86CB4B4D-7CA3-9044-876B-883B54F8677D}" type="slidenum">
              <a:rPr lang="en-GB" smtClean="0"/>
              <a:pPr/>
              <a:t>‹#›</a:t>
            </a:fld>
            <a:endParaRPr lang="en-GB"/>
          </a:p>
        </p:txBody>
      </p:sp>
      <p:sp>
        <p:nvSpPr>
          <p:cNvPr id="9" name="Shape 9"/>
          <p:cNvSpPr/>
          <p:nvPr/>
        </p:nvSpPr>
        <p:spPr>
          <a:xfrm>
            <a:off x="22614038" y="1604859"/>
            <a:ext cx="1636516" cy="2"/>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sz="3000" dirty="0"/>
          </a:p>
        </p:txBody>
      </p:sp>
      <p:pic>
        <p:nvPicPr>
          <p:cNvPr id="10" name="Content Placeholder 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1879347" y="11330487"/>
            <a:ext cx="2356462" cy="1750514"/>
          </a:xfrm>
          <a:prstGeom prst="rect">
            <a:avLst/>
          </a:prstGeom>
        </p:spPr>
      </p:pic>
      <p:sp>
        <p:nvSpPr>
          <p:cNvPr id="11" name="TextBox 10"/>
          <p:cNvSpPr txBox="1"/>
          <p:nvPr/>
        </p:nvSpPr>
        <p:spPr>
          <a:xfrm>
            <a:off x="19637683" y="810685"/>
            <a:ext cx="2337178" cy="2616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1200" b="1" i="0" u="none" strike="noStrike" cap="none" spc="300" normalizeH="0" baseline="0">
                <a:ln>
                  <a:noFill/>
                </a:ln>
                <a:solidFill>
                  <a:srgbClr val="A6A7AC"/>
                </a:solidFill>
                <a:effectLst/>
                <a:uFillTx/>
                <a:latin typeface="+mn-lt"/>
                <a:ea typeface="PT Sans"/>
                <a:cs typeface="PT Sans"/>
                <a:sym typeface="PT Sans"/>
              </a:rPr>
              <a:t>WWW.NSFAS.ORG.ZA</a:t>
            </a:r>
          </a:p>
        </p:txBody>
      </p:sp>
    </p:spTree>
    <p:extLst>
      <p:ext uri="{BB962C8B-B14F-4D97-AF65-F5344CB8AC3E}">
        <p14:creationId xmlns:p14="http://schemas.microsoft.com/office/powerpoint/2010/main" val="3636432296"/>
      </p:ext>
    </p:extLst>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transition spd="slow">
    <p:push dir="u"/>
  </p:transition>
  <p:hf hdr="0" ftr="0" dt="0"/>
  <p:txStyles>
    <p:title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p:titleStyle>
    <p:bodyStyle>
      <a:lvl1pPr marL="0" marR="0" indent="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p:bodyStyle>
    <p:otherStyle>
      <a:lvl1pPr marL="0" marR="0" indent="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1pPr>
      <a:lvl2pPr marL="0" marR="0" indent="228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2pPr>
      <a:lvl3pPr marL="0" marR="0" indent="457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3pPr>
      <a:lvl4pPr marL="0" marR="0" indent="685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4pPr>
      <a:lvl5pPr marL="0" marR="0" indent="9144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5pPr>
      <a:lvl6pPr marL="0" marR="0" indent="11430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6pPr>
      <a:lvl7pPr marL="0" marR="0" indent="1371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7pPr>
      <a:lvl8pPr marL="0" marR="0" indent="1600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8pPr>
      <a:lvl9pPr marL="0" marR="0" indent="1828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4.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package" Target="../embeddings/Microsoft_Excel_Macro-Enabled_Worksheet.xlsm"/></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1.png"/><Relationship Id="rId18" Type="http://schemas.openxmlformats.org/officeDocument/2006/relationships/image" Target="../media/image33.svg"/><Relationship Id="rId3" Type="http://schemas.openxmlformats.org/officeDocument/2006/relationships/image" Target="../media/image16.png"/><Relationship Id="rId21" Type="http://schemas.openxmlformats.org/officeDocument/2006/relationships/image" Target="../media/image25.png"/><Relationship Id="rId7" Type="http://schemas.openxmlformats.org/officeDocument/2006/relationships/image" Target="../media/image18.png"/><Relationship Id="rId12" Type="http://schemas.openxmlformats.org/officeDocument/2006/relationships/image" Target="../media/image27.svg"/><Relationship Id="rId17" Type="http://schemas.openxmlformats.org/officeDocument/2006/relationships/image" Target="../media/image23.png"/><Relationship Id="rId25" Type="http://schemas.openxmlformats.org/officeDocument/2006/relationships/image" Target="../media/image27.png"/><Relationship Id="rId2" Type="http://schemas.openxmlformats.org/officeDocument/2006/relationships/image" Target="../media/image15.png"/><Relationship Id="rId16" Type="http://schemas.openxmlformats.org/officeDocument/2006/relationships/image" Target="../media/image31.svg"/><Relationship Id="rId20" Type="http://schemas.openxmlformats.org/officeDocument/2006/relationships/image" Target="../media/image35.svg"/><Relationship Id="rId1" Type="http://schemas.openxmlformats.org/officeDocument/2006/relationships/slideLayout" Target="../slideLayouts/slideLayout29.xml"/><Relationship Id="rId6" Type="http://schemas.openxmlformats.org/officeDocument/2006/relationships/image" Target="../media/image21.svg"/><Relationship Id="rId11" Type="http://schemas.openxmlformats.org/officeDocument/2006/relationships/image" Target="../media/image20.png"/><Relationship Id="rId24" Type="http://schemas.openxmlformats.org/officeDocument/2006/relationships/image" Target="../media/image39.svg"/><Relationship Id="rId5" Type="http://schemas.openxmlformats.org/officeDocument/2006/relationships/image" Target="../media/image17.png"/><Relationship Id="rId15" Type="http://schemas.openxmlformats.org/officeDocument/2006/relationships/image" Target="../media/image22.png"/><Relationship Id="rId23" Type="http://schemas.openxmlformats.org/officeDocument/2006/relationships/image" Target="../media/image26.png"/><Relationship Id="rId10" Type="http://schemas.openxmlformats.org/officeDocument/2006/relationships/image" Target="../media/image25.svg"/><Relationship Id="rId19" Type="http://schemas.openxmlformats.org/officeDocument/2006/relationships/image" Target="../media/image24.png"/><Relationship Id="rId4" Type="http://schemas.openxmlformats.org/officeDocument/2006/relationships/image" Target="../media/image19.svg"/><Relationship Id="rId9" Type="http://schemas.openxmlformats.org/officeDocument/2006/relationships/image" Target="../media/image19.png"/><Relationship Id="rId14" Type="http://schemas.openxmlformats.org/officeDocument/2006/relationships/image" Target="../media/image29.svg"/><Relationship Id="rId22" Type="http://schemas.openxmlformats.org/officeDocument/2006/relationships/image" Target="../media/image37.sv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30.xm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32.pn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xml"/><Relationship Id="rId1" Type="http://schemas.openxmlformats.org/officeDocument/2006/relationships/slideLayout" Target="../slideLayouts/slideLayout33.xml"/><Relationship Id="rId4" Type="http://schemas.openxmlformats.org/officeDocument/2006/relationships/image" Target="../media/image48.sv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Layout" Target="../slideLayouts/slideLayout33.xml"/><Relationship Id="rId4" Type="http://schemas.openxmlformats.org/officeDocument/2006/relationships/image" Target="../media/image48.svg"/></Relationships>
</file>

<file path=ppt/slides/_rels/slide34.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33.png"/><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33.png"/><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33.png"/><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33.png"/><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package" Target="../embeddings/Microsoft_Excel_Worksheet.xlsx"/><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package" Target="../embeddings/Microsoft_Excel_Worksheet1.xlsx"/></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75FFEE-EC33-4D43-BEC9-4F368AE6549C}"/>
              </a:ext>
            </a:extLst>
          </p:cNvPr>
          <p:cNvSpPr txBox="1">
            <a:spLocks/>
          </p:cNvSpPr>
          <p:nvPr/>
        </p:nvSpPr>
        <p:spPr>
          <a:xfrm>
            <a:off x="590550" y="10048866"/>
            <a:ext cx="14558976" cy="1314393"/>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chemeClr val="tx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hangingPunct="1">
              <a:lnSpc>
                <a:spcPct val="100000"/>
              </a:lnSpc>
            </a:pPr>
            <a:r>
              <a:rPr lang="en-ZA" sz="4000" b="0" dirty="0">
                <a:solidFill>
                  <a:schemeClr val="bg1">
                    <a:lumMod val="50000"/>
                  </a:schemeClr>
                </a:solidFill>
                <a:latin typeface="Arial" charset="0"/>
                <a:ea typeface="Arial" charset="0"/>
                <a:cs typeface="Arial" charset="0"/>
              </a:rPr>
              <a:t>Presentation to the Portfolio Committee on Higher Education, Science and Technology and Select Committee on Education and Technology, Sports, Arts &amp; Culture.</a:t>
            </a:r>
            <a:endParaRPr lang="en-US" sz="4000" b="0" dirty="0">
              <a:solidFill>
                <a:schemeClr val="bg1">
                  <a:lumMod val="50000"/>
                </a:schemeClr>
              </a:solidFill>
            </a:endParaRPr>
          </a:p>
        </p:txBody>
      </p:sp>
      <p:sp>
        <p:nvSpPr>
          <p:cNvPr id="4" name="TextBox 3">
            <a:extLst>
              <a:ext uri="{FF2B5EF4-FFF2-40B4-BE49-F238E27FC236}">
                <a16:creationId xmlns:a16="http://schemas.microsoft.com/office/drawing/2014/main" id="{4845E3D2-E58B-4450-B8A3-CF35C038D46B}"/>
              </a:ext>
            </a:extLst>
          </p:cNvPr>
          <p:cNvSpPr txBox="1"/>
          <p:nvPr/>
        </p:nvSpPr>
        <p:spPr>
          <a:xfrm>
            <a:off x="590550" y="12504751"/>
            <a:ext cx="2940017" cy="584775"/>
          </a:xfrm>
          <a:prstGeom prst="rect">
            <a:avLst/>
          </a:prstGeom>
          <a:noFill/>
        </p:spPr>
        <p:txBody>
          <a:bodyPr wrap="square" rtlCol="0">
            <a:spAutoFit/>
          </a:bodyPr>
          <a:lstStyle/>
          <a:p>
            <a:r>
              <a:rPr lang="en-GB" sz="3200" b="1" dirty="0">
                <a:solidFill>
                  <a:schemeClr val="bg1">
                    <a:lumMod val="50000"/>
                  </a:schemeClr>
                </a:solidFill>
                <a:latin typeface="Arial" charset="0"/>
                <a:ea typeface="Arial" charset="0"/>
                <a:cs typeface="Arial" charset="0"/>
              </a:rPr>
              <a:t>14 July 2020</a:t>
            </a:r>
            <a:endParaRPr lang="en-US" sz="3200" dirty="0">
              <a:solidFill>
                <a:schemeClr val="bg1">
                  <a:lumMod val="50000"/>
                </a:schemeClr>
              </a:solidFill>
            </a:endParaRPr>
          </a:p>
        </p:txBody>
      </p:sp>
      <p:sp>
        <p:nvSpPr>
          <p:cNvPr id="6" name="Title 5">
            <a:extLst>
              <a:ext uri="{FF2B5EF4-FFF2-40B4-BE49-F238E27FC236}">
                <a16:creationId xmlns:a16="http://schemas.microsoft.com/office/drawing/2014/main" id="{B8AD3D01-3706-4054-A021-A53A01F3A0B4}"/>
              </a:ext>
            </a:extLst>
          </p:cNvPr>
          <p:cNvSpPr>
            <a:spLocks noGrp="1"/>
          </p:cNvSpPr>
          <p:nvPr>
            <p:ph type="title"/>
          </p:nvPr>
        </p:nvSpPr>
        <p:spPr>
          <a:xfrm>
            <a:off x="-196817" y="8183809"/>
            <a:ext cx="16019203" cy="1447129"/>
          </a:xfrm>
        </p:spPr>
        <p:txBody>
          <a:bodyPr>
            <a:normAutofit fontScale="90000"/>
          </a:bodyPr>
          <a:lstStyle/>
          <a:p>
            <a:r>
              <a:rPr lang="en-ZA" dirty="0"/>
              <a:t>June 2020 Budget Adjustments Funding Implications </a:t>
            </a:r>
            <a:endParaRPr lang="en-US" dirty="0"/>
          </a:p>
        </p:txBody>
      </p:sp>
    </p:spTree>
    <p:extLst>
      <p:ext uri="{BB962C8B-B14F-4D97-AF65-F5344CB8AC3E}">
        <p14:creationId xmlns:p14="http://schemas.microsoft.com/office/powerpoint/2010/main" val="100316245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B6F18E-87C1-4B43-8FFA-04611E64D3D3}"/>
              </a:ext>
            </a:extLst>
          </p:cNvPr>
          <p:cNvSpPr txBox="1"/>
          <p:nvPr/>
        </p:nvSpPr>
        <p:spPr>
          <a:xfrm>
            <a:off x="8919721" y="2379372"/>
            <a:ext cx="14431346" cy="669414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60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r>
              <a:rPr kumimoji="0" lang="en-ZA" sz="16600" b="1" i="0" u="none" strike="noStrike" kern="0" cap="none" spc="0" normalizeH="0" baseline="0" noProof="0" dirty="0">
                <a:ln>
                  <a:noFill/>
                </a:ln>
                <a:solidFill>
                  <a:srgbClr val="D36E28"/>
                </a:solidFill>
                <a:effectLst/>
                <a:uLnTx/>
                <a:uFillTx/>
                <a:latin typeface="Arial"/>
                <a:cs typeface="Arial" panose="020B0604020202020204" pitchFamily="34" charset="0"/>
                <a:sym typeface="PT Sans"/>
              </a:rPr>
              <a:t>PART: </a:t>
            </a:r>
            <a:r>
              <a:rPr lang="en-ZA" sz="16600" b="1" dirty="0">
                <a:solidFill>
                  <a:srgbClr val="D36E28"/>
                </a:solidFill>
                <a:latin typeface="Arial"/>
                <a:cs typeface="Arial" panose="020B0604020202020204" pitchFamily="34" charset="0"/>
              </a:rPr>
              <a:t>B</a:t>
            </a:r>
            <a:r>
              <a:rPr kumimoji="0" lang="en-ZA" sz="16600" b="1" i="0" u="none" strike="noStrike" kern="0" cap="none" spc="0" normalizeH="0" baseline="0" noProof="0" dirty="0">
                <a:ln>
                  <a:noFill/>
                </a:ln>
                <a:solidFill>
                  <a:srgbClr val="D36E28"/>
                </a:solidFill>
                <a:effectLst/>
                <a:uLnTx/>
                <a:uFillTx/>
                <a:latin typeface="Arial"/>
                <a:cs typeface="Arial" panose="020B0604020202020204" pitchFamily="34" charset="0"/>
                <a:sym typeface="PT Sans"/>
              </a:rPr>
              <a:t>  </a:t>
            </a:r>
          </a:p>
          <a:p>
            <a:pPr>
              <a:buClr>
                <a:srgbClr val="C00000"/>
              </a:buClr>
              <a:defRPr/>
            </a:pPr>
            <a:r>
              <a:rPr lang="en-ZA" sz="6000" b="1" dirty="0">
                <a:solidFill>
                  <a:srgbClr val="3F3F3F">
                    <a:lumMod val="50000"/>
                  </a:srgbClr>
                </a:solidFill>
                <a:latin typeface="Arial" panose="020B0604020202020204" pitchFamily="34" charset="0"/>
                <a:cs typeface="Arial" panose="020B0604020202020204" pitchFamily="34" charset="0"/>
              </a:rPr>
              <a:t>Plans to Rescue 2020 Academic Year</a:t>
            </a:r>
            <a:endParaRPr kumimoji="0" lang="en-US" sz="4000" b="0" i="0" u="none" strike="noStrike" kern="0" cap="none" spc="0" normalizeH="0" baseline="0" noProof="0" dirty="0">
              <a:ln>
                <a:noFill/>
              </a:ln>
              <a:solidFill>
                <a:srgbClr val="3F3F3F"/>
              </a:solidFill>
              <a:effectLst/>
              <a:uLnTx/>
              <a:uFillTx/>
              <a:latin typeface="Arial"/>
              <a:sym typeface="PT Sans"/>
            </a:endParaRPr>
          </a:p>
        </p:txBody>
      </p:sp>
      <p:pic>
        <p:nvPicPr>
          <p:cNvPr id="6" name="Graphic 5">
            <a:extLst>
              <a:ext uri="{FF2B5EF4-FFF2-40B4-BE49-F238E27FC236}">
                <a16:creationId xmlns:a16="http://schemas.microsoft.com/office/drawing/2014/main" id="{FCF95889-9CFC-4319-8540-C4A86DA6355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98549" y="2647950"/>
            <a:ext cx="5581650" cy="5581650"/>
          </a:xfrm>
          <a:prstGeom prst="rect">
            <a:avLst/>
          </a:prstGeom>
        </p:spPr>
      </p:pic>
    </p:spTree>
    <p:extLst>
      <p:ext uri="{BB962C8B-B14F-4D97-AF65-F5344CB8AC3E}">
        <p14:creationId xmlns:p14="http://schemas.microsoft.com/office/powerpoint/2010/main" val="72892392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129970"/>
            <a:ext cx="24384000" cy="23778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2400" kern="1200">
              <a:solidFill>
                <a:prstClr val="white"/>
              </a:solidFill>
              <a:latin typeface="Calibri" panose="020F0502020204030204"/>
            </a:endParaRPr>
          </a:p>
        </p:txBody>
      </p:sp>
      <p:sp>
        <p:nvSpPr>
          <p:cNvPr id="25" name="TextBox 24"/>
          <p:cNvSpPr txBox="1"/>
          <p:nvPr/>
        </p:nvSpPr>
        <p:spPr>
          <a:xfrm>
            <a:off x="-798388" y="600153"/>
            <a:ext cx="24384000" cy="1107996"/>
          </a:xfrm>
          <a:prstGeom prst="rect">
            <a:avLst/>
          </a:prstGeom>
          <a:noFill/>
        </p:spPr>
        <p:txBody>
          <a:bodyPr wrap="square" rtlCol="0">
            <a:spAutoFit/>
          </a:bodyPr>
          <a:lstStyle/>
          <a:p>
            <a:pPr algn="ctr" defTabSz="1828800" hangingPunct="1"/>
            <a:r>
              <a:rPr lang="en-US" sz="6600" kern="1200" spc="-300" dirty="0">
                <a:solidFill>
                  <a:prstClr val="black"/>
                </a:solidFill>
                <a:latin typeface="Arial Black" panose="020B0A04020102020204" pitchFamily="34" charset="0"/>
                <a:ea typeface="+mn-ea"/>
                <a:cs typeface="Arial" panose="020B0604020202020204" pitchFamily="34" charset="0"/>
              </a:rPr>
              <a:t>R4.3 Bn Budget Impact - Extended Academic Year </a:t>
            </a:r>
          </a:p>
        </p:txBody>
      </p:sp>
      <p:pic>
        <p:nvPicPr>
          <p:cNvPr id="29" name="Picture 28">
            <a:extLst>
              <a:ext uri="{FF2B5EF4-FFF2-40B4-BE49-F238E27FC236}">
                <a16:creationId xmlns:a16="http://schemas.microsoft.com/office/drawing/2014/main" id="{3BAB17A5-06D3-4745-8C00-A7567D745A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3244"/>
          <a:stretch/>
        </p:blipFill>
        <p:spPr>
          <a:xfrm>
            <a:off x="21688540" y="11888869"/>
            <a:ext cx="2338576" cy="1297122"/>
          </a:xfrm>
          <a:prstGeom prst="rect">
            <a:avLst/>
          </a:prstGeom>
        </p:spPr>
      </p:pic>
      <p:sp>
        <p:nvSpPr>
          <p:cNvPr id="3" name="TextBox 2">
            <a:extLst>
              <a:ext uri="{FF2B5EF4-FFF2-40B4-BE49-F238E27FC236}">
                <a16:creationId xmlns:a16="http://schemas.microsoft.com/office/drawing/2014/main" id="{62F0C2CA-049B-43D7-9B23-AC0303AE9650}"/>
              </a:ext>
            </a:extLst>
          </p:cNvPr>
          <p:cNvSpPr txBox="1"/>
          <p:nvPr/>
        </p:nvSpPr>
        <p:spPr>
          <a:xfrm>
            <a:off x="-356884" y="2228814"/>
            <a:ext cx="24384000" cy="1077218"/>
          </a:xfrm>
          <a:prstGeom prst="rect">
            <a:avLst/>
          </a:prstGeom>
          <a:noFill/>
        </p:spPr>
        <p:txBody>
          <a:bodyPr wrap="square" rtlCol="0">
            <a:spAutoFit/>
          </a:bodyPr>
          <a:lstStyle/>
          <a:p>
            <a:pPr algn="ctr" defTabSz="1828800" hangingPunct="1"/>
            <a:r>
              <a:rPr lang="en-ZA" sz="6400" b="1" kern="1200" dirty="0">
                <a:solidFill>
                  <a:prstClr val="black"/>
                </a:solidFill>
                <a:latin typeface="Calibri" panose="020F0502020204030204"/>
                <a:ea typeface="+mn-ea"/>
                <a:cs typeface="+mn-cs"/>
              </a:rPr>
              <a:t>Universities – Assumption no additional tuition fees</a:t>
            </a:r>
            <a:endParaRPr lang="en-US" sz="6400" b="1" kern="1200" dirty="0">
              <a:solidFill>
                <a:prstClr val="black"/>
              </a:solidFill>
              <a:latin typeface="Calibri" panose="020F0502020204030204"/>
              <a:ea typeface="+mn-ea"/>
              <a:cs typeface="+mn-cs"/>
            </a:endParaRPr>
          </a:p>
        </p:txBody>
      </p:sp>
      <p:pic>
        <p:nvPicPr>
          <p:cNvPr id="6" name="Picture 5">
            <a:extLst>
              <a:ext uri="{FF2B5EF4-FFF2-40B4-BE49-F238E27FC236}">
                <a16:creationId xmlns:a16="http://schemas.microsoft.com/office/drawing/2014/main" id="{FA89511C-0F2C-4096-B57D-56F075B6619D}"/>
              </a:ext>
            </a:extLst>
          </p:cNvPr>
          <p:cNvPicPr>
            <a:picLocks noChangeAspect="1"/>
          </p:cNvPicPr>
          <p:nvPr/>
        </p:nvPicPr>
        <p:blipFill>
          <a:blip r:embed="rId3"/>
          <a:stretch>
            <a:fillRect/>
          </a:stretch>
        </p:blipFill>
        <p:spPr>
          <a:xfrm>
            <a:off x="777748" y="3423483"/>
            <a:ext cx="22807864" cy="4406066"/>
          </a:xfrm>
          <a:prstGeom prst="rect">
            <a:avLst/>
          </a:prstGeom>
        </p:spPr>
      </p:pic>
      <p:sp>
        <p:nvSpPr>
          <p:cNvPr id="7" name="TextBox 6">
            <a:extLst>
              <a:ext uri="{FF2B5EF4-FFF2-40B4-BE49-F238E27FC236}">
                <a16:creationId xmlns:a16="http://schemas.microsoft.com/office/drawing/2014/main" id="{441B5734-D87D-44C4-9659-0690646FB5AC}"/>
              </a:ext>
            </a:extLst>
          </p:cNvPr>
          <p:cNvSpPr txBox="1"/>
          <p:nvPr/>
        </p:nvSpPr>
        <p:spPr>
          <a:xfrm>
            <a:off x="952501" y="8458201"/>
            <a:ext cx="21164550" cy="4401205"/>
          </a:xfrm>
          <a:prstGeom prst="rect">
            <a:avLst/>
          </a:prstGeom>
          <a:noFill/>
        </p:spPr>
        <p:txBody>
          <a:bodyPr wrap="square" rtlCol="0">
            <a:spAutoFit/>
          </a:bodyPr>
          <a:lstStyle/>
          <a:p>
            <a:pPr marL="571500" indent="-571500" algn="l" defTabSz="1828800" hangingPunct="1">
              <a:buFont typeface="Arial" panose="020B0604020202020204" pitchFamily="34" charset="0"/>
              <a:buChar char="•"/>
            </a:pPr>
            <a:r>
              <a:rPr lang="en-ZA" sz="4000" kern="1200" dirty="0">
                <a:solidFill>
                  <a:prstClr val="black"/>
                </a:solidFill>
                <a:latin typeface="Calibri" panose="020F0502020204030204"/>
                <a:ea typeface="+mn-ea"/>
                <a:cs typeface="+mn-cs"/>
              </a:rPr>
              <a:t>We expect a full student intake and full budget allocation for the 2020 academic year.</a:t>
            </a:r>
          </a:p>
          <a:p>
            <a:pPr marL="571500" indent="-571500" algn="l" defTabSz="1828800" hangingPunct="1">
              <a:buFont typeface="Arial" panose="020B0604020202020204" pitchFamily="34" charset="0"/>
              <a:buChar char="•"/>
            </a:pPr>
            <a:r>
              <a:rPr lang="en-ZA" sz="4000" kern="1200" dirty="0">
                <a:solidFill>
                  <a:prstClr val="black"/>
                </a:solidFill>
                <a:latin typeface="Calibri" panose="020F0502020204030204"/>
                <a:ea typeface="+mn-ea"/>
                <a:cs typeface="+mn-cs"/>
              </a:rPr>
              <a:t>A 4% “buffer” has been added to accommodate the estimation of a full in-take of students.</a:t>
            </a:r>
          </a:p>
          <a:p>
            <a:pPr marL="571500" indent="-571500" algn="l" defTabSz="1828800" hangingPunct="1">
              <a:buFont typeface="Arial" panose="020B0604020202020204" pitchFamily="34" charset="0"/>
              <a:buChar char="•"/>
            </a:pPr>
            <a:r>
              <a:rPr lang="en-ZA" sz="4000" kern="1200" dirty="0">
                <a:solidFill>
                  <a:prstClr val="black"/>
                </a:solidFill>
                <a:latin typeface="Calibri" panose="020F0502020204030204"/>
                <a:ea typeface="+mn-ea"/>
                <a:cs typeface="+mn-cs"/>
              </a:rPr>
              <a:t>Budget is based on 3 additional months for Annual Cycle and 2 additional months for both cycles 1 and 2.</a:t>
            </a:r>
          </a:p>
          <a:p>
            <a:pPr marL="571500" indent="-571500" algn="l" defTabSz="1828800" hangingPunct="1">
              <a:buFont typeface="Arial" panose="020B0604020202020204" pitchFamily="34" charset="0"/>
              <a:buChar char="•"/>
            </a:pPr>
            <a:r>
              <a:rPr lang="en-ZA" sz="4000" kern="1200" dirty="0">
                <a:solidFill>
                  <a:prstClr val="black"/>
                </a:solidFill>
                <a:latin typeface="Calibri" panose="020F0502020204030204"/>
                <a:ea typeface="+mn-ea"/>
                <a:cs typeface="+mn-cs"/>
              </a:rPr>
              <a:t>Allowances</a:t>
            </a:r>
          </a:p>
          <a:p>
            <a:pPr marL="1485900" lvl="1" indent="-571500" algn="l" defTabSz="1828800" hangingPunct="1">
              <a:buFont typeface="Arial" panose="020B0604020202020204" pitchFamily="34" charset="0"/>
              <a:buChar char="•"/>
            </a:pPr>
            <a:r>
              <a:rPr lang="en-ZA" sz="4000" kern="1200" dirty="0">
                <a:solidFill>
                  <a:prstClr val="black"/>
                </a:solidFill>
                <a:latin typeface="Calibri" panose="020F0502020204030204"/>
                <a:ea typeface="+mn-ea"/>
                <a:cs typeface="+mn-cs"/>
              </a:rPr>
              <a:t>Transport, Food, Accommodation, Disability, and Allowance is included. </a:t>
            </a:r>
          </a:p>
          <a:p>
            <a:pPr marL="1485900" lvl="1" indent="-571500" algn="l" defTabSz="1828800" hangingPunct="1">
              <a:buFont typeface="Arial" panose="020B0604020202020204" pitchFamily="34" charset="0"/>
              <a:buChar char="•"/>
            </a:pPr>
            <a:r>
              <a:rPr lang="en-ZA" sz="4000" kern="1200" dirty="0">
                <a:solidFill>
                  <a:prstClr val="black"/>
                </a:solidFill>
                <a:latin typeface="Calibri" panose="020F0502020204030204"/>
                <a:ea typeface="+mn-ea"/>
                <a:cs typeface="+mn-cs"/>
              </a:rPr>
              <a:t>Tuition is excluded. </a:t>
            </a:r>
          </a:p>
        </p:txBody>
      </p:sp>
    </p:spTree>
    <p:extLst>
      <p:ext uri="{BB962C8B-B14F-4D97-AF65-F5344CB8AC3E}">
        <p14:creationId xmlns:p14="http://schemas.microsoft.com/office/powerpoint/2010/main" val="226086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129970"/>
            <a:ext cx="24384000" cy="23778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defRPr/>
            </a:pPr>
            <a:endParaRPr lang="en-US" sz="3600" kern="1200">
              <a:solidFill>
                <a:prstClr val="white"/>
              </a:solidFill>
              <a:latin typeface="Calibri" panose="020F0502020204030204"/>
            </a:endParaRPr>
          </a:p>
        </p:txBody>
      </p:sp>
      <p:sp>
        <p:nvSpPr>
          <p:cNvPr id="25" name="TextBox 24"/>
          <p:cNvSpPr txBox="1"/>
          <p:nvPr/>
        </p:nvSpPr>
        <p:spPr>
          <a:xfrm>
            <a:off x="492369" y="253734"/>
            <a:ext cx="23534747" cy="1107996"/>
          </a:xfrm>
          <a:prstGeom prst="rect">
            <a:avLst/>
          </a:prstGeom>
          <a:noFill/>
        </p:spPr>
        <p:txBody>
          <a:bodyPr wrap="square" rtlCol="0">
            <a:spAutoFit/>
          </a:bodyPr>
          <a:lstStyle/>
          <a:p>
            <a:pPr algn="ctr" defTabSz="1828800" hangingPunct="1"/>
            <a:r>
              <a:rPr lang="en-US" sz="6600" kern="1200" spc="-300" dirty="0">
                <a:solidFill>
                  <a:prstClr val="black"/>
                </a:solidFill>
                <a:latin typeface="Arial Black" panose="020B0A04020102020204" pitchFamily="34" charset="0"/>
                <a:cs typeface="Arial" panose="020B0604020202020204" pitchFamily="34" charset="0"/>
              </a:rPr>
              <a:t>R0.3 Bn Budget Impact - Extended Academic Year </a:t>
            </a:r>
          </a:p>
        </p:txBody>
      </p:sp>
      <p:pic>
        <p:nvPicPr>
          <p:cNvPr id="29" name="Picture 28">
            <a:extLst>
              <a:ext uri="{FF2B5EF4-FFF2-40B4-BE49-F238E27FC236}">
                <a16:creationId xmlns:a16="http://schemas.microsoft.com/office/drawing/2014/main" id="{3BAB17A5-06D3-4745-8C00-A7567D745A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244"/>
          <a:stretch/>
        </p:blipFill>
        <p:spPr>
          <a:xfrm>
            <a:off x="21688540" y="11888869"/>
            <a:ext cx="2338576" cy="1297122"/>
          </a:xfrm>
          <a:prstGeom prst="rect">
            <a:avLst/>
          </a:prstGeom>
        </p:spPr>
      </p:pic>
      <p:sp>
        <p:nvSpPr>
          <p:cNvPr id="3" name="TextBox 2">
            <a:extLst>
              <a:ext uri="{FF2B5EF4-FFF2-40B4-BE49-F238E27FC236}">
                <a16:creationId xmlns:a16="http://schemas.microsoft.com/office/drawing/2014/main" id="{62F0C2CA-049B-43D7-9B23-AC0303AE9650}"/>
              </a:ext>
            </a:extLst>
          </p:cNvPr>
          <p:cNvSpPr txBox="1"/>
          <p:nvPr/>
        </p:nvSpPr>
        <p:spPr>
          <a:xfrm>
            <a:off x="-531300" y="2397697"/>
            <a:ext cx="24384000" cy="1077218"/>
          </a:xfrm>
          <a:prstGeom prst="rect">
            <a:avLst/>
          </a:prstGeom>
          <a:noFill/>
        </p:spPr>
        <p:txBody>
          <a:bodyPr wrap="square" rtlCol="0">
            <a:spAutoFit/>
          </a:bodyPr>
          <a:lstStyle/>
          <a:p>
            <a:pPr algn="ctr" defTabSz="1828800" hangingPunct="1">
              <a:defRPr/>
            </a:pPr>
            <a:r>
              <a:rPr lang="en-ZA" sz="6400" b="1" kern="1200" dirty="0">
                <a:solidFill>
                  <a:prstClr val="black"/>
                </a:solidFill>
                <a:latin typeface="Calibri" panose="020F0502020204030204"/>
                <a:ea typeface="+mn-ea"/>
                <a:cs typeface="+mn-cs"/>
              </a:rPr>
              <a:t>TVET Colleges</a:t>
            </a:r>
            <a:endParaRPr lang="en-US" sz="6400" b="1" kern="1200" dirty="0">
              <a:solidFill>
                <a:prstClr val="black"/>
              </a:solidFill>
              <a:latin typeface="Calibri" panose="020F0502020204030204"/>
              <a:ea typeface="+mn-ea"/>
              <a:cs typeface="+mn-cs"/>
            </a:endParaRPr>
          </a:p>
        </p:txBody>
      </p:sp>
      <p:sp>
        <p:nvSpPr>
          <p:cNvPr id="7" name="TextBox 6">
            <a:extLst>
              <a:ext uri="{FF2B5EF4-FFF2-40B4-BE49-F238E27FC236}">
                <a16:creationId xmlns:a16="http://schemas.microsoft.com/office/drawing/2014/main" id="{441B5734-D87D-44C4-9659-0690646FB5AC}"/>
              </a:ext>
            </a:extLst>
          </p:cNvPr>
          <p:cNvSpPr txBox="1"/>
          <p:nvPr/>
        </p:nvSpPr>
        <p:spPr>
          <a:xfrm>
            <a:off x="1704975" y="8709227"/>
            <a:ext cx="20974050" cy="4524315"/>
          </a:xfrm>
          <a:prstGeom prst="rect">
            <a:avLst/>
          </a:prstGeom>
          <a:noFill/>
        </p:spPr>
        <p:txBody>
          <a:bodyPr wrap="square" rtlCol="0">
            <a:spAutoFit/>
          </a:bodyPr>
          <a:lstStyle/>
          <a:p>
            <a:pPr marL="571500" indent="-571500" algn="l" defTabSz="1828800" hangingPunct="1">
              <a:buFont typeface="Arial" panose="020B0604020202020204" pitchFamily="34" charset="0"/>
              <a:buChar char="•"/>
            </a:pPr>
            <a:r>
              <a:rPr lang="en-US" sz="3600" kern="1200" dirty="0">
                <a:solidFill>
                  <a:prstClr val="black"/>
                </a:solidFill>
                <a:latin typeface="Calibri" panose="020F0502020204030204"/>
                <a:ea typeface="+mn-ea"/>
                <a:cs typeface="+mn-cs"/>
              </a:rPr>
              <a:t>Not all TVET colleges have submitted registration information to date for funded students. </a:t>
            </a:r>
          </a:p>
          <a:p>
            <a:pPr marL="571500" indent="-571500" algn="l" defTabSz="1828800" hangingPunct="1">
              <a:buFont typeface="Arial" panose="020B0604020202020204" pitchFamily="34" charset="0"/>
              <a:buChar char="•"/>
            </a:pPr>
            <a:r>
              <a:rPr lang="en-US" sz="3600" kern="1200" dirty="0">
                <a:solidFill>
                  <a:prstClr val="black"/>
                </a:solidFill>
                <a:latin typeface="Calibri" panose="020F0502020204030204"/>
                <a:ea typeface="+mn-ea"/>
                <a:cs typeface="+mn-cs"/>
              </a:rPr>
              <a:t>Thus, a 10% buffer added to yield our overall projection of 448,058 students at a spend of R 6.4 billion for the normal academic year.</a:t>
            </a:r>
          </a:p>
          <a:p>
            <a:pPr marL="571500" indent="-571500" algn="l" defTabSz="1828800" hangingPunct="1">
              <a:buFont typeface="Arial" panose="020B0604020202020204" pitchFamily="34" charset="0"/>
              <a:buChar char="•"/>
            </a:pPr>
            <a:r>
              <a:rPr lang="en-ZA" sz="3600" kern="1200" dirty="0">
                <a:solidFill>
                  <a:prstClr val="black"/>
                </a:solidFill>
                <a:latin typeface="Calibri" panose="020F0502020204030204"/>
                <a:ea typeface="+mn-ea"/>
                <a:cs typeface="+mn-cs"/>
              </a:rPr>
              <a:t>The budget for the extended period is based on the DHET revised calendar. </a:t>
            </a:r>
          </a:p>
          <a:p>
            <a:pPr marL="571500" indent="-571500" algn="l" defTabSz="1828800" hangingPunct="1">
              <a:buFont typeface="Arial" panose="020B0604020202020204" pitchFamily="34" charset="0"/>
              <a:buChar char="•"/>
            </a:pPr>
            <a:r>
              <a:rPr lang="en-ZA" sz="3600" kern="1200" dirty="0">
                <a:solidFill>
                  <a:prstClr val="black"/>
                </a:solidFill>
                <a:latin typeface="Calibri" panose="020F0502020204030204"/>
                <a:ea typeface="+mn-ea"/>
                <a:cs typeface="+mn-cs"/>
              </a:rPr>
              <a:t>An additional month allocated for the annual cycle to cover exams. </a:t>
            </a:r>
          </a:p>
          <a:p>
            <a:pPr marL="571500" indent="-571500" algn="l" defTabSz="1828800" hangingPunct="1">
              <a:buFont typeface="Arial" panose="020B0604020202020204" pitchFamily="34" charset="0"/>
              <a:buChar char="•"/>
            </a:pPr>
            <a:r>
              <a:rPr lang="en-ZA" sz="3600" kern="1200" dirty="0">
                <a:solidFill>
                  <a:prstClr val="black"/>
                </a:solidFill>
                <a:latin typeface="Calibri" panose="020F0502020204030204"/>
                <a:ea typeface="+mn-ea"/>
                <a:cs typeface="+mn-cs"/>
              </a:rPr>
              <a:t>The S1 and T1 extension funds will be taken from the normal allocation which would have ordinarily been used for S2 and T2 hence the same number of students are projected. </a:t>
            </a:r>
          </a:p>
          <a:p>
            <a:pPr algn="l" defTabSz="1828800" hangingPunct="1"/>
            <a:endParaRPr lang="en-ZA" sz="3600" kern="1200" dirty="0">
              <a:solidFill>
                <a:prstClr val="black"/>
              </a:solidFill>
              <a:latin typeface="Calibri" panose="020F0502020204030204"/>
              <a:ea typeface="+mn-ea"/>
              <a:cs typeface="+mn-cs"/>
            </a:endParaRPr>
          </a:p>
        </p:txBody>
      </p:sp>
      <p:graphicFrame>
        <p:nvGraphicFramePr>
          <p:cNvPr id="2" name="Object 1">
            <a:extLst>
              <a:ext uri="{FF2B5EF4-FFF2-40B4-BE49-F238E27FC236}">
                <a16:creationId xmlns:a16="http://schemas.microsoft.com/office/drawing/2014/main" id="{7419F032-5483-47A2-9EBD-7FE6C262EAF6}"/>
              </a:ext>
            </a:extLst>
          </p:cNvPr>
          <p:cNvGraphicFramePr>
            <a:graphicFrameLocks noChangeAspect="1"/>
          </p:cNvGraphicFramePr>
          <p:nvPr>
            <p:extLst>
              <p:ext uri="{D42A27DB-BD31-4B8C-83A1-F6EECF244321}">
                <p14:modId xmlns:p14="http://schemas.microsoft.com/office/powerpoint/2010/main" val="357356855"/>
              </p:ext>
            </p:extLst>
          </p:nvPr>
        </p:nvGraphicFramePr>
        <p:xfrm>
          <a:off x="1899139" y="3577344"/>
          <a:ext cx="19789402" cy="5028174"/>
        </p:xfrm>
        <a:graphic>
          <a:graphicData uri="http://schemas.openxmlformats.org/presentationml/2006/ole">
            <mc:AlternateContent xmlns:mc="http://schemas.openxmlformats.org/markup-compatibility/2006">
              <mc:Choice xmlns:v="urn:schemas-microsoft-com:vml" Requires="v">
                <p:oleObj spid="_x0000_s1034" name="Macro-Enabled Worksheet" r:id="rId4" imgW="7172266" imgH="2209523" progId="Excel.SheetMacroEnabled.12">
                  <p:embed/>
                </p:oleObj>
              </mc:Choice>
              <mc:Fallback>
                <p:oleObj name="Macro-Enabled Worksheet" r:id="rId4" imgW="7172266" imgH="2209523" progId="Excel.SheetMacroEnabled.12">
                  <p:embed/>
                  <p:pic>
                    <p:nvPicPr>
                      <p:cNvPr id="0" name=""/>
                      <p:cNvPicPr/>
                      <p:nvPr/>
                    </p:nvPicPr>
                    <p:blipFill>
                      <a:blip r:embed="rId5"/>
                      <a:stretch>
                        <a:fillRect/>
                      </a:stretch>
                    </p:blipFill>
                    <p:spPr>
                      <a:xfrm>
                        <a:off x="1899139" y="3577344"/>
                        <a:ext cx="19789402" cy="5028174"/>
                      </a:xfrm>
                      <a:prstGeom prst="rect">
                        <a:avLst/>
                      </a:prstGeom>
                    </p:spPr>
                  </p:pic>
                </p:oleObj>
              </mc:Fallback>
            </mc:AlternateContent>
          </a:graphicData>
        </a:graphic>
      </p:graphicFrame>
    </p:spTree>
    <p:extLst>
      <p:ext uri="{BB962C8B-B14F-4D97-AF65-F5344CB8AC3E}">
        <p14:creationId xmlns:p14="http://schemas.microsoft.com/office/powerpoint/2010/main" val="724200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5819" y="231289"/>
            <a:ext cx="16330507" cy="1522639"/>
          </a:xfrm>
          <a:prstGeom prst="rect">
            <a:avLst/>
          </a:prstGeom>
        </p:spPr>
        <p:txBody>
          <a:bodyPr vert="horz" wrap="square" lIns="0" tIns="32173" rIns="0" bIns="0" rtlCol="0">
            <a:spAutoFit/>
          </a:bodyPr>
          <a:lstStyle/>
          <a:p>
            <a:pPr marL="33867">
              <a:lnSpc>
                <a:spcPct val="100000"/>
              </a:lnSpc>
              <a:spcBef>
                <a:spcPts val="253"/>
              </a:spcBef>
            </a:pPr>
            <a:r>
              <a:rPr sz="6400" spc="-13" dirty="0">
                <a:solidFill>
                  <a:schemeClr val="bg1"/>
                </a:solidFill>
              </a:rPr>
              <a:t>20</a:t>
            </a:r>
            <a:r>
              <a:rPr lang="en-ZA" sz="6400" spc="-13" dirty="0">
                <a:solidFill>
                  <a:schemeClr val="bg1"/>
                </a:solidFill>
              </a:rPr>
              <a:t>20</a:t>
            </a:r>
            <a:r>
              <a:rPr sz="6400" spc="-13" dirty="0">
                <a:solidFill>
                  <a:schemeClr val="bg1"/>
                </a:solidFill>
              </a:rPr>
              <a:t>/20</a:t>
            </a:r>
            <a:r>
              <a:rPr lang="en-ZA" sz="6400" spc="-13" dirty="0">
                <a:solidFill>
                  <a:schemeClr val="bg1"/>
                </a:solidFill>
              </a:rPr>
              <a:t>21</a:t>
            </a:r>
            <a:r>
              <a:rPr sz="6400" spc="-13" dirty="0">
                <a:solidFill>
                  <a:schemeClr val="bg1"/>
                </a:solidFill>
              </a:rPr>
              <a:t> Annual Performance</a:t>
            </a:r>
            <a:r>
              <a:rPr sz="6400" spc="-80" dirty="0">
                <a:solidFill>
                  <a:schemeClr val="bg1"/>
                </a:solidFill>
              </a:rPr>
              <a:t> </a:t>
            </a:r>
            <a:r>
              <a:rPr sz="6400" spc="-13" dirty="0">
                <a:solidFill>
                  <a:schemeClr val="bg1"/>
                </a:solidFill>
              </a:rPr>
              <a:t>Plan</a:t>
            </a:r>
          </a:p>
          <a:p>
            <a:pPr marL="33867">
              <a:lnSpc>
                <a:spcPct val="100000"/>
              </a:lnSpc>
              <a:spcBef>
                <a:spcPts val="107"/>
              </a:spcBef>
            </a:pPr>
            <a:r>
              <a:rPr sz="3200" spc="-13" dirty="0">
                <a:solidFill>
                  <a:schemeClr val="bg1"/>
                </a:solidFill>
              </a:rPr>
              <a:t>BUDGET </a:t>
            </a:r>
            <a:r>
              <a:rPr sz="3200" dirty="0">
                <a:solidFill>
                  <a:schemeClr val="bg1"/>
                </a:solidFill>
              </a:rPr>
              <a:t>-</a:t>
            </a:r>
            <a:r>
              <a:rPr sz="3200" spc="-13" dirty="0">
                <a:solidFill>
                  <a:schemeClr val="bg1"/>
                </a:solidFill>
              </a:rPr>
              <a:t> REVENUE</a:t>
            </a:r>
            <a:endParaRPr sz="3200" dirty="0">
              <a:solidFill>
                <a:schemeClr val="bg1"/>
              </a:solidFill>
            </a:endParaRPr>
          </a:p>
        </p:txBody>
      </p:sp>
      <p:graphicFrame>
        <p:nvGraphicFramePr>
          <p:cNvPr id="6" name="object 6"/>
          <p:cNvGraphicFramePr>
            <a:graphicFrameLocks noGrp="1"/>
          </p:cNvGraphicFramePr>
          <p:nvPr/>
        </p:nvGraphicFramePr>
        <p:xfrm>
          <a:off x="845818" y="1753929"/>
          <a:ext cx="23017072" cy="9964273"/>
        </p:xfrm>
        <a:graphic>
          <a:graphicData uri="http://schemas.openxmlformats.org/drawingml/2006/table">
            <a:tbl>
              <a:tblPr firstRow="1" bandRow="1">
                <a:tableStyleId>{4C3C2611-4C71-4FC5-86AE-919BDF0F9419}</a:tableStyleId>
              </a:tblPr>
              <a:tblGrid>
                <a:gridCol w="4482738">
                  <a:extLst>
                    <a:ext uri="{9D8B030D-6E8A-4147-A177-3AD203B41FA5}">
                      <a16:colId xmlns:a16="http://schemas.microsoft.com/office/drawing/2014/main" val="20000"/>
                    </a:ext>
                  </a:extLst>
                </a:gridCol>
                <a:gridCol w="3520476">
                  <a:extLst>
                    <a:ext uri="{9D8B030D-6E8A-4147-A177-3AD203B41FA5}">
                      <a16:colId xmlns:a16="http://schemas.microsoft.com/office/drawing/2014/main" val="20001"/>
                    </a:ext>
                  </a:extLst>
                </a:gridCol>
                <a:gridCol w="3923071">
                  <a:extLst>
                    <a:ext uri="{9D8B030D-6E8A-4147-A177-3AD203B41FA5}">
                      <a16:colId xmlns:a16="http://schemas.microsoft.com/office/drawing/2014/main" val="20002"/>
                    </a:ext>
                  </a:extLst>
                </a:gridCol>
                <a:gridCol w="3598607">
                  <a:extLst>
                    <a:ext uri="{9D8B030D-6E8A-4147-A177-3AD203B41FA5}">
                      <a16:colId xmlns:a16="http://schemas.microsoft.com/office/drawing/2014/main" val="3532684486"/>
                    </a:ext>
                  </a:extLst>
                </a:gridCol>
                <a:gridCol w="3546289">
                  <a:extLst>
                    <a:ext uri="{9D8B030D-6E8A-4147-A177-3AD203B41FA5}">
                      <a16:colId xmlns:a16="http://schemas.microsoft.com/office/drawing/2014/main" val="20003"/>
                    </a:ext>
                  </a:extLst>
                </a:gridCol>
                <a:gridCol w="3945891">
                  <a:extLst>
                    <a:ext uri="{9D8B030D-6E8A-4147-A177-3AD203B41FA5}">
                      <a16:colId xmlns:a16="http://schemas.microsoft.com/office/drawing/2014/main" val="20004"/>
                    </a:ext>
                  </a:extLst>
                </a:gridCol>
              </a:tblGrid>
              <a:tr h="1850207">
                <a:tc>
                  <a:txBody>
                    <a:bodyPr/>
                    <a:lstStyle/>
                    <a:p>
                      <a:pPr>
                        <a:lnSpc>
                          <a:spcPct val="100000"/>
                        </a:lnSpc>
                      </a:pPr>
                      <a:endParaRPr sz="3600" dirty="0">
                        <a:latin typeface="Times New Roman"/>
                        <a:cs typeface="Times New Roman"/>
                      </a:endParaRPr>
                    </a:p>
                  </a:txBody>
                  <a:tcPr marL="0" marR="0" marT="0" marB="0"/>
                </a:tc>
                <a:tc>
                  <a:txBody>
                    <a:bodyPr/>
                    <a:lstStyle/>
                    <a:p>
                      <a:pPr marL="200025">
                        <a:lnSpc>
                          <a:spcPct val="100000"/>
                        </a:lnSpc>
                        <a:spcBef>
                          <a:spcPts val="315"/>
                        </a:spcBef>
                      </a:pPr>
                      <a:r>
                        <a:rPr sz="3600" spc="-5" dirty="0">
                          <a:latin typeface="Arial" panose="020B0604020202020204" pitchFamily="34" charset="0"/>
                          <a:cs typeface="Arial" panose="020B0604020202020204" pitchFamily="34" charset="0"/>
                        </a:rPr>
                        <a:t>2019/20Est</a:t>
                      </a:r>
                      <a:r>
                        <a:rPr lang="en-ZA" sz="3600" spc="-5" dirty="0">
                          <a:latin typeface="Arial" panose="020B0604020202020204" pitchFamily="34" charset="0"/>
                          <a:cs typeface="Arial" panose="020B0604020202020204" pitchFamily="34" charset="0"/>
                        </a:rPr>
                        <a:t>  </a:t>
                      </a:r>
                    </a:p>
                    <a:p>
                      <a:pPr marL="200025">
                        <a:lnSpc>
                          <a:spcPct val="100000"/>
                        </a:lnSpc>
                        <a:spcBef>
                          <a:spcPts val="315"/>
                        </a:spcBef>
                      </a:pPr>
                      <a:r>
                        <a:rPr lang="en-ZA" sz="3600" spc="-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R</a:t>
                      </a:r>
                      <a:r>
                        <a:rPr sz="3600" spc="-90" dirty="0">
                          <a:latin typeface="Arial" panose="020B0604020202020204" pitchFamily="34" charset="0"/>
                          <a:cs typeface="Arial" panose="020B0604020202020204" pitchFamily="34" charset="0"/>
                        </a:rPr>
                        <a:t> </a:t>
                      </a:r>
                      <a:r>
                        <a:rPr lang="en-ZA" sz="3600" spc="-10" dirty="0">
                          <a:latin typeface="Arial" panose="020B0604020202020204" pitchFamily="34" charset="0"/>
                          <a:cs typeface="Arial" panose="020B0604020202020204" pitchFamily="34" charset="0"/>
                        </a:rPr>
                        <a:t>bn</a:t>
                      </a:r>
                      <a:endParaRPr sz="3600" dirty="0">
                        <a:latin typeface="Arial" panose="020B0604020202020204" pitchFamily="34" charset="0"/>
                        <a:cs typeface="Arial" panose="020B0604020202020204" pitchFamily="34" charset="0"/>
                      </a:endParaRPr>
                    </a:p>
                  </a:txBody>
                  <a:tcPr marL="0" marR="0" marT="106680" marB="0"/>
                </a:tc>
                <a:tc>
                  <a:txBody>
                    <a:bodyPr/>
                    <a:lstStyle/>
                    <a:p>
                      <a:pPr marL="756285">
                        <a:lnSpc>
                          <a:spcPct val="100000"/>
                        </a:lnSpc>
                        <a:spcBef>
                          <a:spcPts val="315"/>
                        </a:spcBef>
                      </a:pPr>
                      <a:r>
                        <a:rPr sz="3600" spc="-5" dirty="0">
                          <a:latin typeface="Arial" panose="020B0604020202020204" pitchFamily="34" charset="0"/>
                          <a:cs typeface="Arial" panose="020B0604020202020204" pitchFamily="34" charset="0"/>
                        </a:rPr>
                        <a:t>2020/2</a:t>
                      </a:r>
                      <a:r>
                        <a:rPr lang="en-ZA" sz="3600" spc="-5" dirty="0">
                          <a:latin typeface="Arial" panose="020B0604020202020204" pitchFamily="34" charset="0"/>
                          <a:cs typeface="Arial" panose="020B0604020202020204" pitchFamily="34" charset="0"/>
                        </a:rPr>
                        <a:t>1</a:t>
                      </a:r>
                    </a:p>
                    <a:p>
                      <a:pPr marL="756285">
                        <a:lnSpc>
                          <a:spcPct val="100000"/>
                        </a:lnSpc>
                        <a:spcBef>
                          <a:spcPts val="315"/>
                        </a:spcBef>
                      </a:pPr>
                      <a:r>
                        <a:rPr sz="3600" spc="-10" dirty="0">
                          <a:latin typeface="Arial" panose="020B0604020202020204" pitchFamily="34" charset="0"/>
                          <a:cs typeface="Arial" panose="020B0604020202020204" pitchFamily="34" charset="0"/>
                        </a:rPr>
                        <a:t>R</a:t>
                      </a:r>
                      <a:r>
                        <a:rPr lang="en-ZA" sz="3600" spc="-10" dirty="0">
                          <a:latin typeface="Arial" panose="020B0604020202020204" pitchFamily="34" charset="0"/>
                          <a:cs typeface="Arial" panose="020B0604020202020204" pitchFamily="34" charset="0"/>
                        </a:rPr>
                        <a:t> bn (Previously reported</a:t>
                      </a:r>
                      <a:endParaRPr sz="3600" dirty="0">
                        <a:latin typeface="Arial" panose="020B0604020202020204" pitchFamily="34" charset="0"/>
                        <a:cs typeface="Arial" panose="020B0604020202020204" pitchFamily="34" charset="0"/>
                      </a:endParaRPr>
                    </a:p>
                  </a:txBody>
                  <a:tcPr marL="0" marR="0" marT="106680" marB="0"/>
                </a:tc>
                <a:tc>
                  <a:txBody>
                    <a:bodyPr/>
                    <a:lstStyle/>
                    <a:p>
                      <a:pPr marL="756285">
                        <a:lnSpc>
                          <a:spcPct val="100000"/>
                        </a:lnSpc>
                        <a:spcBef>
                          <a:spcPts val="315"/>
                        </a:spcBef>
                      </a:pPr>
                      <a:r>
                        <a:rPr sz="3600" spc="-5" dirty="0">
                          <a:latin typeface="Arial" panose="020B0604020202020204" pitchFamily="34" charset="0"/>
                          <a:cs typeface="Arial" panose="020B0604020202020204" pitchFamily="34" charset="0"/>
                        </a:rPr>
                        <a:t>2020/2</a:t>
                      </a:r>
                      <a:r>
                        <a:rPr lang="en-ZA" sz="3600" spc="-5" dirty="0">
                          <a:latin typeface="Arial" panose="020B0604020202020204" pitchFamily="34" charset="0"/>
                          <a:cs typeface="Arial" panose="020B0604020202020204" pitchFamily="34" charset="0"/>
                        </a:rPr>
                        <a:t>1</a:t>
                      </a:r>
                    </a:p>
                    <a:p>
                      <a:pPr marL="756285">
                        <a:lnSpc>
                          <a:spcPct val="100000"/>
                        </a:lnSpc>
                        <a:spcBef>
                          <a:spcPts val="315"/>
                        </a:spcBef>
                      </a:pPr>
                      <a:r>
                        <a:rPr sz="3600" spc="-10" dirty="0">
                          <a:latin typeface="Arial" panose="020B0604020202020204" pitchFamily="34" charset="0"/>
                          <a:cs typeface="Arial" panose="020B0604020202020204" pitchFamily="34" charset="0"/>
                        </a:rPr>
                        <a:t>R</a:t>
                      </a:r>
                      <a:r>
                        <a:rPr lang="en-ZA" sz="3600" spc="-10" dirty="0">
                          <a:latin typeface="Arial" panose="020B0604020202020204" pitchFamily="34" charset="0"/>
                          <a:cs typeface="Arial" panose="020B0604020202020204" pitchFamily="34" charset="0"/>
                        </a:rPr>
                        <a:t> bn (REVISED)</a:t>
                      </a:r>
                      <a:endParaRPr sz="3600" dirty="0">
                        <a:latin typeface="Arial" panose="020B0604020202020204" pitchFamily="34" charset="0"/>
                        <a:cs typeface="Arial" panose="020B0604020202020204" pitchFamily="34" charset="0"/>
                      </a:endParaRPr>
                    </a:p>
                  </a:txBody>
                  <a:tcPr marL="0" marR="0" marT="106680" marB="0"/>
                </a:tc>
                <a:tc>
                  <a:txBody>
                    <a:bodyPr/>
                    <a:lstStyle/>
                    <a:p>
                      <a:pPr marL="756920">
                        <a:lnSpc>
                          <a:spcPct val="100000"/>
                        </a:lnSpc>
                        <a:spcBef>
                          <a:spcPts val="315"/>
                        </a:spcBef>
                      </a:pPr>
                      <a:r>
                        <a:rPr sz="3600" spc="-5" dirty="0">
                          <a:latin typeface="Arial" panose="020B0604020202020204" pitchFamily="34" charset="0"/>
                          <a:cs typeface="Arial" panose="020B0604020202020204" pitchFamily="34" charset="0"/>
                        </a:rPr>
                        <a:t>2021/22</a:t>
                      </a:r>
                      <a:endParaRPr sz="3600" dirty="0">
                        <a:latin typeface="Arial" panose="020B0604020202020204" pitchFamily="34" charset="0"/>
                        <a:cs typeface="Arial" panose="020B0604020202020204" pitchFamily="34" charset="0"/>
                      </a:endParaRPr>
                    </a:p>
                    <a:p>
                      <a:pPr marL="1035685">
                        <a:lnSpc>
                          <a:spcPct val="100000"/>
                        </a:lnSpc>
                      </a:pPr>
                      <a:r>
                        <a:rPr sz="3600" spc="-10" dirty="0">
                          <a:latin typeface="Arial" panose="020B0604020202020204" pitchFamily="34" charset="0"/>
                          <a:cs typeface="Arial" panose="020B0604020202020204" pitchFamily="34" charset="0"/>
                        </a:rPr>
                        <a:t>R</a:t>
                      </a:r>
                      <a:r>
                        <a:rPr lang="en-ZA" sz="3600" spc="-10" dirty="0">
                          <a:latin typeface="Arial" panose="020B0604020202020204" pitchFamily="34" charset="0"/>
                          <a:cs typeface="Arial" panose="020B0604020202020204" pitchFamily="34" charset="0"/>
                        </a:rPr>
                        <a:t>bn</a:t>
                      </a:r>
                      <a:endParaRPr sz="3600" dirty="0">
                        <a:latin typeface="Arial" panose="020B0604020202020204" pitchFamily="34" charset="0"/>
                        <a:cs typeface="Arial" panose="020B0604020202020204" pitchFamily="34" charset="0"/>
                      </a:endParaRPr>
                    </a:p>
                  </a:txBody>
                  <a:tcPr marL="0" marR="0" marT="106680" marB="0"/>
                </a:tc>
                <a:tc>
                  <a:txBody>
                    <a:bodyPr/>
                    <a:lstStyle/>
                    <a:p>
                      <a:pPr marL="756920">
                        <a:lnSpc>
                          <a:spcPct val="100000"/>
                        </a:lnSpc>
                        <a:spcBef>
                          <a:spcPts val="315"/>
                        </a:spcBef>
                      </a:pPr>
                      <a:r>
                        <a:rPr sz="3600" spc="-5" dirty="0">
                          <a:latin typeface="Arial" panose="020B0604020202020204" pitchFamily="34" charset="0"/>
                          <a:cs typeface="Arial" panose="020B0604020202020204" pitchFamily="34" charset="0"/>
                        </a:rPr>
                        <a:t>2022/23</a:t>
                      </a:r>
                      <a:endParaRPr sz="3600" dirty="0">
                        <a:latin typeface="Arial" panose="020B0604020202020204" pitchFamily="34" charset="0"/>
                        <a:cs typeface="Arial" panose="020B0604020202020204" pitchFamily="34" charset="0"/>
                      </a:endParaRPr>
                    </a:p>
                    <a:p>
                      <a:pPr marL="1036319">
                        <a:lnSpc>
                          <a:spcPct val="100000"/>
                        </a:lnSpc>
                      </a:pPr>
                      <a:r>
                        <a:rPr sz="3600" spc="-10" dirty="0">
                          <a:latin typeface="Arial" panose="020B0604020202020204" pitchFamily="34" charset="0"/>
                          <a:cs typeface="Arial" panose="020B0604020202020204" pitchFamily="34" charset="0"/>
                        </a:rPr>
                        <a:t>R</a:t>
                      </a:r>
                      <a:r>
                        <a:rPr lang="en-ZA" sz="3600" spc="-10" dirty="0">
                          <a:latin typeface="Arial" panose="020B0604020202020204" pitchFamily="34" charset="0"/>
                          <a:cs typeface="Arial" panose="020B0604020202020204" pitchFamily="34" charset="0"/>
                        </a:rPr>
                        <a:t> bn</a:t>
                      </a:r>
                      <a:endParaRPr sz="3600" dirty="0">
                        <a:latin typeface="Arial" panose="020B0604020202020204" pitchFamily="34" charset="0"/>
                        <a:cs typeface="Arial" panose="020B0604020202020204" pitchFamily="34" charset="0"/>
                      </a:endParaRPr>
                    </a:p>
                  </a:txBody>
                  <a:tcPr marL="0" marR="0" marT="106680" marB="0"/>
                </a:tc>
                <a:extLst>
                  <a:ext uri="{0D108BD9-81ED-4DB2-BD59-A6C34878D82A}">
                    <a16:rowId xmlns:a16="http://schemas.microsoft.com/office/drawing/2014/main" val="10000"/>
                  </a:ext>
                </a:extLst>
              </a:tr>
              <a:tr h="1120680">
                <a:tc>
                  <a:txBody>
                    <a:bodyPr/>
                    <a:lstStyle/>
                    <a:p>
                      <a:pPr marL="91440">
                        <a:lnSpc>
                          <a:spcPct val="100000"/>
                        </a:lnSpc>
                        <a:spcBef>
                          <a:spcPts val="315"/>
                        </a:spcBef>
                      </a:pPr>
                      <a:r>
                        <a:rPr lang="en-US" sz="3600" cap="none" spc="0" dirty="0">
                          <a:latin typeface="Arial" panose="020B0604020202020204" pitchFamily="34" charset="0"/>
                          <a:cs typeface="Arial" panose="020B0604020202020204" pitchFamily="34" charset="0"/>
                        </a:rPr>
                        <a:t>Entity revenue</a:t>
                      </a:r>
                      <a:endParaRPr lang="en-US" sz="36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R="82550" algn="ctr">
                        <a:lnSpc>
                          <a:spcPct val="100000"/>
                        </a:lnSpc>
                        <a:spcBef>
                          <a:spcPts val="315"/>
                        </a:spcBef>
                      </a:pPr>
                      <a:r>
                        <a:rPr lang="en-US" sz="3600" cap="none" spc="0" dirty="0">
                          <a:latin typeface="Arial" panose="020B0604020202020204" pitchFamily="34" charset="0"/>
                          <a:cs typeface="Arial" panose="020B0604020202020204" pitchFamily="34" charset="0"/>
                        </a:rPr>
                        <a:t>1.7bn</a:t>
                      </a:r>
                      <a:endParaRPr lang="en-US" sz="36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00000"/>
                        </a:lnSpc>
                        <a:spcBef>
                          <a:spcPts val="315"/>
                        </a:spcBef>
                      </a:pPr>
                      <a:r>
                        <a:rPr lang="en-ZA" sz="3600" cap="none" spc="0" dirty="0">
                          <a:latin typeface="Arial" panose="020B0604020202020204" pitchFamily="34" charset="0"/>
                          <a:cs typeface="Arial" panose="020B0604020202020204" pitchFamily="34" charset="0"/>
                        </a:rPr>
                        <a:t>1.3bn</a:t>
                      </a:r>
                      <a:endParaRPr lang="en-ZA" sz="36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00000"/>
                        </a:lnSpc>
                        <a:spcBef>
                          <a:spcPts val="315"/>
                        </a:spcBef>
                      </a:pPr>
                      <a:r>
                        <a:rPr lang="en-ZA" sz="3600" cap="none" spc="0" dirty="0">
                          <a:latin typeface="Arial" panose="020B0604020202020204" pitchFamily="34" charset="0"/>
                          <a:cs typeface="Arial" panose="020B0604020202020204" pitchFamily="34" charset="0"/>
                        </a:rPr>
                        <a:t>1.3bn</a:t>
                      </a:r>
                      <a:endParaRPr lang="en-ZA" sz="36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00000"/>
                        </a:lnSpc>
                        <a:spcBef>
                          <a:spcPts val="315"/>
                        </a:spcBef>
                      </a:pPr>
                      <a:r>
                        <a:rPr lang="en-ZA" sz="3600" cap="none" spc="0" dirty="0">
                          <a:latin typeface="Arial" panose="020B0604020202020204" pitchFamily="34" charset="0"/>
                          <a:cs typeface="Arial" panose="020B0604020202020204" pitchFamily="34" charset="0"/>
                        </a:rPr>
                        <a:t>1.4bn</a:t>
                      </a:r>
                      <a:endParaRPr lang="en-ZA" sz="36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R="81280" algn="ctr">
                        <a:lnSpc>
                          <a:spcPct val="100000"/>
                        </a:lnSpc>
                        <a:spcBef>
                          <a:spcPts val="315"/>
                        </a:spcBef>
                      </a:pPr>
                      <a:r>
                        <a:rPr lang="en-ZA" sz="3600" cap="none" spc="0" dirty="0">
                          <a:latin typeface="Arial" panose="020B0604020202020204" pitchFamily="34" charset="0"/>
                          <a:cs typeface="Arial" panose="020B0604020202020204" pitchFamily="34" charset="0"/>
                        </a:rPr>
                        <a:t>1.4bn</a:t>
                      </a:r>
                      <a:endParaRPr lang="en-ZA" sz="36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extLst>
                  <a:ext uri="{0D108BD9-81ED-4DB2-BD59-A6C34878D82A}">
                    <a16:rowId xmlns:a16="http://schemas.microsoft.com/office/drawing/2014/main" val="10001"/>
                  </a:ext>
                </a:extLst>
              </a:tr>
              <a:tr h="918194">
                <a:tc>
                  <a:txBody>
                    <a:bodyPr/>
                    <a:lstStyle/>
                    <a:p>
                      <a:pPr marL="91440">
                        <a:lnSpc>
                          <a:spcPct val="100000"/>
                        </a:lnSpc>
                        <a:spcBef>
                          <a:spcPts val="315"/>
                        </a:spcBef>
                      </a:pPr>
                      <a:r>
                        <a:rPr lang="en-US" sz="3600" cap="none" spc="0" dirty="0">
                          <a:latin typeface="Arial" panose="020B0604020202020204" pitchFamily="34" charset="0"/>
                          <a:cs typeface="Arial" panose="020B0604020202020204" pitchFamily="34" charset="0"/>
                        </a:rPr>
                        <a:t>DHET –student funding</a:t>
                      </a:r>
                      <a:endParaRPr lang="en-US" sz="36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R="81280" algn="ctr">
                        <a:lnSpc>
                          <a:spcPct val="100000"/>
                        </a:lnSpc>
                        <a:spcBef>
                          <a:spcPts val="315"/>
                        </a:spcBef>
                      </a:pPr>
                      <a:r>
                        <a:rPr lang="en-US" sz="3600" cap="none" spc="0" dirty="0">
                          <a:latin typeface="Arial" panose="020B0604020202020204" pitchFamily="34" charset="0"/>
                          <a:cs typeface="Arial" panose="020B0604020202020204" pitchFamily="34" charset="0"/>
                        </a:rPr>
                        <a:t>30.7bn</a:t>
                      </a:r>
                      <a:endParaRPr lang="en-US" sz="36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R="81280" algn="ctr">
                        <a:lnSpc>
                          <a:spcPct val="100000"/>
                        </a:lnSpc>
                        <a:spcBef>
                          <a:spcPts val="315"/>
                        </a:spcBef>
                      </a:pPr>
                      <a:r>
                        <a:rPr lang="en-ZA" sz="3600" cap="none" spc="0" dirty="0">
                          <a:latin typeface="Arial" panose="020B0604020202020204" pitchFamily="34" charset="0"/>
                          <a:cs typeface="Arial" panose="020B0604020202020204" pitchFamily="34" charset="0"/>
                        </a:rPr>
                        <a:t>34.8bn</a:t>
                      </a:r>
                      <a:endParaRPr lang="en-ZA" sz="36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R="81280" algn="ctr">
                        <a:lnSpc>
                          <a:spcPct val="100000"/>
                        </a:lnSpc>
                        <a:spcBef>
                          <a:spcPts val="315"/>
                        </a:spcBef>
                      </a:pPr>
                      <a:r>
                        <a:rPr lang="en-ZA" sz="3600" cap="none" spc="0" dirty="0">
                          <a:latin typeface="Arial" panose="020B0604020202020204" pitchFamily="34" charset="0"/>
                          <a:cs typeface="Arial" panose="020B0604020202020204" pitchFamily="34" charset="0"/>
                        </a:rPr>
                        <a:t>34.8bn</a:t>
                      </a:r>
                      <a:endParaRPr lang="en-ZA" sz="36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R="81280" algn="ctr">
                        <a:lnSpc>
                          <a:spcPct val="100000"/>
                        </a:lnSpc>
                        <a:spcBef>
                          <a:spcPts val="315"/>
                        </a:spcBef>
                      </a:pPr>
                      <a:r>
                        <a:rPr lang="en-ZA" sz="3600" cap="none" spc="0" dirty="0">
                          <a:latin typeface="Arial" panose="020B0604020202020204" pitchFamily="34" charset="0"/>
                          <a:cs typeface="Arial" panose="020B0604020202020204" pitchFamily="34" charset="0"/>
                        </a:rPr>
                        <a:t>36.6bn</a:t>
                      </a:r>
                      <a:endParaRPr lang="en-ZA" sz="36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R="79375" algn="ctr">
                        <a:lnSpc>
                          <a:spcPct val="100000"/>
                        </a:lnSpc>
                        <a:spcBef>
                          <a:spcPts val="315"/>
                        </a:spcBef>
                      </a:pPr>
                      <a:r>
                        <a:rPr lang="en-ZA" sz="3600" cap="none" spc="0" dirty="0">
                          <a:latin typeface="Arial" panose="020B0604020202020204" pitchFamily="34" charset="0"/>
                          <a:cs typeface="Arial" panose="020B0604020202020204" pitchFamily="34" charset="0"/>
                        </a:rPr>
                        <a:t>38.2bn</a:t>
                      </a:r>
                      <a:endParaRPr lang="en-ZA" sz="36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extLst>
                  <a:ext uri="{0D108BD9-81ED-4DB2-BD59-A6C34878D82A}">
                    <a16:rowId xmlns:a16="http://schemas.microsoft.com/office/drawing/2014/main" val="10002"/>
                  </a:ext>
                </a:extLst>
              </a:tr>
              <a:tr h="1375620">
                <a:tc>
                  <a:txBody>
                    <a:bodyPr/>
                    <a:lstStyle/>
                    <a:p>
                      <a:pPr marL="91440">
                        <a:lnSpc>
                          <a:spcPct val="100000"/>
                        </a:lnSpc>
                        <a:spcBef>
                          <a:spcPts val="315"/>
                        </a:spcBef>
                      </a:pPr>
                      <a:r>
                        <a:rPr lang="en-US" sz="3600" cap="none" spc="0" dirty="0">
                          <a:latin typeface="Arial" panose="020B0604020202020204" pitchFamily="34" charset="0"/>
                          <a:cs typeface="Arial" panose="020B0604020202020204" pitchFamily="34" charset="0"/>
                        </a:rPr>
                        <a:t>DHET –admin funding</a:t>
                      </a:r>
                      <a:endParaRPr lang="en-US" sz="3600" cap="none" spc="0" dirty="0">
                        <a:solidFill>
                          <a:schemeClr val="accent6">
                            <a:lumMod val="50000"/>
                          </a:schemeClr>
                        </a:solidFill>
                        <a:latin typeface="Arial" panose="020B0604020202020204" pitchFamily="34" charset="0"/>
                        <a:ea typeface="+mn-ea"/>
                        <a:cs typeface="Arial" panose="020B0604020202020204" pitchFamily="34" charset="0"/>
                      </a:endParaRPr>
                    </a:p>
                  </a:txBody>
                  <a:tcPr marL="0" marR="0" marT="106680" marB="0"/>
                </a:tc>
                <a:tc>
                  <a:txBody>
                    <a:bodyPr/>
                    <a:lstStyle/>
                    <a:p>
                      <a:pPr marR="81280" algn="ctr">
                        <a:lnSpc>
                          <a:spcPct val="100000"/>
                        </a:lnSpc>
                        <a:spcBef>
                          <a:spcPts val="315"/>
                        </a:spcBef>
                      </a:pPr>
                      <a:r>
                        <a:rPr lang="en-ZA" sz="3600" cap="none" spc="0" dirty="0">
                          <a:latin typeface="Arial" panose="020B0604020202020204" pitchFamily="34" charset="0"/>
                          <a:cs typeface="Arial" panose="020B0604020202020204" pitchFamily="34" charset="0"/>
                        </a:rPr>
                        <a:t>0.3bn</a:t>
                      </a:r>
                      <a:endParaRPr lang="en-ZA" sz="36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L="0" marR="81280" lvl="0" indent="0" algn="ctr" defTabSz="914400" rtl="0" eaLnBrk="1" fontAlgn="auto" latinLnBrk="0" hangingPunct="1">
                        <a:lnSpc>
                          <a:spcPct val="100000"/>
                        </a:lnSpc>
                        <a:spcBef>
                          <a:spcPts val="315"/>
                        </a:spcBef>
                        <a:spcAft>
                          <a:spcPts val="0"/>
                        </a:spcAft>
                        <a:buClrTx/>
                        <a:buSzTx/>
                        <a:buFontTx/>
                        <a:buNone/>
                        <a:tabLst/>
                        <a:defRPr/>
                      </a:pPr>
                      <a:r>
                        <a:rPr kumimoji="0" lang="en-ZA" sz="3600" u="none" strike="noStrike" kern="1200" cap="none" spc="0" normalizeH="0" baseline="0" noProof="0" dirty="0">
                          <a:ln>
                            <a:noFill/>
                          </a:ln>
                          <a:effectLst/>
                          <a:uLnTx/>
                          <a:uFillTx/>
                          <a:latin typeface="Arial" panose="020B0604020202020204" pitchFamily="34" charset="0"/>
                          <a:cs typeface="Arial" panose="020B0604020202020204" pitchFamily="34" charset="0"/>
                        </a:rPr>
                        <a:t>0.3bn</a:t>
                      </a:r>
                      <a:endParaRPr kumimoji="0" lang="en-ZA" sz="3600" b="0" i="0" u="none" strike="noStrike" kern="1200" cap="none" spc="0" normalizeH="0" baseline="0" noProof="0" dirty="0">
                        <a:ln>
                          <a:noFill/>
                        </a:ln>
                        <a:solidFill>
                          <a:srgbClr val="838486">
                            <a:lumMod val="50000"/>
                          </a:srgbClr>
                        </a:solidFill>
                        <a:effectLst/>
                        <a:uLnTx/>
                        <a:uFillTx/>
                        <a:latin typeface="Arial" panose="020B0604020202020204" pitchFamily="34" charset="0"/>
                        <a:ea typeface="+mn-ea"/>
                        <a:cs typeface="Arial" panose="020B0604020202020204" pitchFamily="34" charset="0"/>
                      </a:endParaRPr>
                    </a:p>
                  </a:txBody>
                  <a:tcPr marL="0" marR="0" marT="106680" marB="0"/>
                </a:tc>
                <a:tc>
                  <a:txBody>
                    <a:bodyPr/>
                    <a:lstStyle/>
                    <a:p>
                      <a:pPr marL="0" marR="81280" lvl="0" indent="0" algn="ctr" defTabSz="914400" rtl="0" eaLnBrk="1" fontAlgn="auto" latinLnBrk="0" hangingPunct="1">
                        <a:lnSpc>
                          <a:spcPct val="100000"/>
                        </a:lnSpc>
                        <a:spcBef>
                          <a:spcPts val="315"/>
                        </a:spcBef>
                        <a:spcAft>
                          <a:spcPts val="0"/>
                        </a:spcAft>
                        <a:buClrTx/>
                        <a:buSzTx/>
                        <a:buFontTx/>
                        <a:buNone/>
                        <a:tabLst/>
                        <a:defRPr/>
                      </a:pPr>
                      <a:r>
                        <a:rPr kumimoji="0" lang="en-ZA" sz="3600" u="none" strike="noStrike" kern="1200" cap="none" spc="0" normalizeH="0" baseline="0" noProof="0" dirty="0">
                          <a:ln>
                            <a:noFill/>
                          </a:ln>
                          <a:solidFill>
                            <a:schemeClr val="bg1">
                              <a:lumMod val="75000"/>
                            </a:schemeClr>
                          </a:solidFill>
                          <a:effectLst/>
                          <a:highlight>
                            <a:srgbClr val="00FFFF"/>
                          </a:highlight>
                          <a:uLnTx/>
                          <a:uFillTx/>
                          <a:latin typeface="Arial" panose="020B0604020202020204" pitchFamily="34" charset="0"/>
                          <a:cs typeface="Arial" panose="020B0604020202020204" pitchFamily="34" charset="0"/>
                        </a:rPr>
                        <a:t>0.4bn*</a:t>
                      </a:r>
                      <a:endParaRPr kumimoji="0" lang="en-ZA" sz="3600" b="0" i="0" u="none" strike="noStrike" kern="1200" cap="none" spc="0" normalizeH="0" baseline="0" noProof="0" dirty="0">
                        <a:ln>
                          <a:noFill/>
                        </a:ln>
                        <a:solidFill>
                          <a:schemeClr val="bg1">
                            <a:lumMod val="75000"/>
                          </a:schemeClr>
                        </a:solidFill>
                        <a:effectLst/>
                        <a:highlight>
                          <a:srgbClr val="00FFFF"/>
                        </a:highlight>
                        <a:uLnTx/>
                        <a:uFillTx/>
                        <a:latin typeface="Arial" panose="020B0604020202020204" pitchFamily="34" charset="0"/>
                        <a:ea typeface="+mn-ea"/>
                        <a:cs typeface="Arial" panose="020B0604020202020204" pitchFamily="34" charset="0"/>
                      </a:endParaRPr>
                    </a:p>
                  </a:txBody>
                  <a:tcPr marL="0" marR="0" marT="106680" marB="0"/>
                </a:tc>
                <a:tc>
                  <a:txBody>
                    <a:bodyPr/>
                    <a:lstStyle/>
                    <a:p>
                      <a:pPr marL="0" marR="81280" lvl="0" indent="0" algn="ctr" defTabSz="914400" rtl="0" eaLnBrk="1" fontAlgn="auto" latinLnBrk="0" hangingPunct="1">
                        <a:lnSpc>
                          <a:spcPct val="100000"/>
                        </a:lnSpc>
                        <a:spcBef>
                          <a:spcPts val="315"/>
                        </a:spcBef>
                        <a:spcAft>
                          <a:spcPts val="0"/>
                        </a:spcAft>
                        <a:buClrTx/>
                        <a:buSzTx/>
                        <a:buFontTx/>
                        <a:buNone/>
                        <a:tabLst/>
                        <a:defRPr/>
                      </a:pPr>
                      <a:r>
                        <a:rPr kumimoji="0" lang="en-ZA" sz="3600" u="none" strike="noStrike" kern="1200" cap="none" spc="0" normalizeH="0" baseline="0" noProof="0" dirty="0">
                          <a:ln>
                            <a:noFill/>
                          </a:ln>
                          <a:effectLst/>
                          <a:uLnTx/>
                          <a:uFillTx/>
                          <a:latin typeface="Arial" panose="020B0604020202020204" pitchFamily="34" charset="0"/>
                          <a:cs typeface="Arial" panose="020B0604020202020204" pitchFamily="34" charset="0"/>
                        </a:rPr>
                        <a:t>0.3bn</a:t>
                      </a:r>
                      <a:endParaRPr kumimoji="0" lang="en-ZA" sz="3600" b="0" i="0" u="none" strike="noStrike" kern="1200" cap="none" spc="0" normalizeH="0" baseline="0" noProof="0" dirty="0">
                        <a:ln>
                          <a:noFill/>
                        </a:ln>
                        <a:solidFill>
                          <a:srgbClr val="838486">
                            <a:lumMod val="50000"/>
                          </a:srgbClr>
                        </a:solidFill>
                        <a:effectLst/>
                        <a:uLnTx/>
                        <a:uFillTx/>
                        <a:latin typeface="Arial" panose="020B0604020202020204" pitchFamily="34" charset="0"/>
                        <a:ea typeface="+mn-ea"/>
                        <a:cs typeface="Arial" panose="020B0604020202020204" pitchFamily="34" charset="0"/>
                      </a:endParaRPr>
                    </a:p>
                  </a:txBody>
                  <a:tcPr marL="0" marR="0" marT="106680" marB="0"/>
                </a:tc>
                <a:tc>
                  <a:txBody>
                    <a:bodyPr/>
                    <a:lstStyle/>
                    <a:p>
                      <a:pPr marL="0" marR="81280" lvl="0" indent="0" algn="ctr" defTabSz="914400" rtl="0" eaLnBrk="1" fontAlgn="auto" latinLnBrk="0" hangingPunct="1">
                        <a:lnSpc>
                          <a:spcPct val="100000"/>
                        </a:lnSpc>
                        <a:spcBef>
                          <a:spcPts val="315"/>
                        </a:spcBef>
                        <a:spcAft>
                          <a:spcPts val="0"/>
                        </a:spcAft>
                        <a:buClrTx/>
                        <a:buSzTx/>
                        <a:buFontTx/>
                        <a:buNone/>
                        <a:tabLst/>
                        <a:defRPr/>
                      </a:pPr>
                      <a:r>
                        <a:rPr kumimoji="0" lang="en-ZA" sz="3600" u="none" strike="noStrike" kern="1200" cap="none" spc="0" normalizeH="0" baseline="0" noProof="0" dirty="0">
                          <a:ln>
                            <a:noFill/>
                          </a:ln>
                          <a:effectLst/>
                          <a:uLnTx/>
                          <a:uFillTx/>
                          <a:latin typeface="Arial" panose="020B0604020202020204" pitchFamily="34" charset="0"/>
                          <a:cs typeface="Arial" panose="020B0604020202020204" pitchFamily="34" charset="0"/>
                        </a:rPr>
                        <a:t>0.3bn</a:t>
                      </a:r>
                      <a:endParaRPr kumimoji="0" lang="en-ZA" sz="3600" b="0" i="0" u="none" strike="noStrike" kern="1200" cap="none" spc="0" normalizeH="0" baseline="0" noProof="0" dirty="0">
                        <a:ln>
                          <a:noFill/>
                        </a:ln>
                        <a:solidFill>
                          <a:srgbClr val="838486">
                            <a:lumMod val="50000"/>
                          </a:srgbClr>
                        </a:solidFill>
                        <a:effectLst/>
                        <a:uLnTx/>
                        <a:uFillTx/>
                        <a:latin typeface="Arial" panose="020B0604020202020204" pitchFamily="34" charset="0"/>
                        <a:ea typeface="+mn-ea"/>
                        <a:cs typeface="Arial" panose="020B0604020202020204" pitchFamily="34" charset="0"/>
                      </a:endParaRPr>
                    </a:p>
                  </a:txBody>
                  <a:tcPr marL="0" marR="0" marT="106680" marB="0"/>
                </a:tc>
                <a:extLst>
                  <a:ext uri="{0D108BD9-81ED-4DB2-BD59-A6C34878D82A}">
                    <a16:rowId xmlns:a16="http://schemas.microsoft.com/office/drawing/2014/main" val="1151708251"/>
                  </a:ext>
                </a:extLst>
              </a:tr>
              <a:tr h="1412348">
                <a:tc>
                  <a:txBody>
                    <a:bodyPr/>
                    <a:lstStyle/>
                    <a:p>
                      <a:pPr marL="91440">
                        <a:lnSpc>
                          <a:spcPct val="100000"/>
                        </a:lnSpc>
                        <a:spcBef>
                          <a:spcPts val="315"/>
                        </a:spcBef>
                      </a:pPr>
                      <a:r>
                        <a:rPr lang="en-ZA" sz="3600" cap="none" spc="0" dirty="0">
                          <a:latin typeface="Arial" panose="020B0604020202020204" pitchFamily="34" charset="0"/>
                          <a:cs typeface="Arial" panose="020B0604020202020204" pitchFamily="34" charset="0"/>
                        </a:rPr>
                        <a:t>Admin fees-other funders</a:t>
                      </a:r>
                      <a:endParaRPr lang="en-US" sz="3600" cap="none" spc="0" dirty="0">
                        <a:solidFill>
                          <a:schemeClr val="accent6">
                            <a:lumMod val="50000"/>
                          </a:schemeClr>
                        </a:solidFill>
                        <a:latin typeface="Arial" panose="020B0604020202020204" pitchFamily="34" charset="0"/>
                        <a:ea typeface="+mn-ea"/>
                        <a:cs typeface="Arial" panose="020B0604020202020204" pitchFamily="34" charset="0"/>
                      </a:endParaRPr>
                    </a:p>
                  </a:txBody>
                  <a:tcPr marL="0" marR="0" marT="106680" marB="0"/>
                </a:tc>
                <a:tc>
                  <a:txBody>
                    <a:bodyPr/>
                    <a:lstStyle/>
                    <a:p>
                      <a:pPr marR="81280" algn="ctr">
                        <a:lnSpc>
                          <a:spcPct val="100000"/>
                        </a:lnSpc>
                        <a:spcBef>
                          <a:spcPts val="315"/>
                        </a:spcBef>
                      </a:pPr>
                      <a:r>
                        <a:rPr lang="en-ZA" sz="3600" cap="none" spc="0" dirty="0">
                          <a:latin typeface="Arial" panose="020B0604020202020204" pitchFamily="34" charset="0"/>
                          <a:cs typeface="Arial" panose="020B0604020202020204" pitchFamily="34" charset="0"/>
                        </a:rPr>
                        <a:t>0.1bn</a:t>
                      </a:r>
                      <a:endParaRPr lang="en-ZA" sz="36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6680" marB="0"/>
                </a:tc>
                <a:tc>
                  <a:txBody>
                    <a:bodyPr/>
                    <a:lstStyle/>
                    <a:p>
                      <a:pPr marL="0" marR="81280" lvl="0" indent="0" algn="ctr" defTabSz="914400" rtl="0" eaLnBrk="1" fontAlgn="auto" latinLnBrk="0" hangingPunct="1">
                        <a:lnSpc>
                          <a:spcPct val="100000"/>
                        </a:lnSpc>
                        <a:spcBef>
                          <a:spcPts val="315"/>
                        </a:spcBef>
                        <a:spcAft>
                          <a:spcPts val="0"/>
                        </a:spcAft>
                        <a:buClrTx/>
                        <a:buSzTx/>
                        <a:buFontTx/>
                        <a:buNone/>
                        <a:tabLst/>
                        <a:defRPr/>
                      </a:pPr>
                      <a:r>
                        <a:rPr kumimoji="0" lang="en-ZA" sz="3600" u="none" strike="noStrike" kern="1200" cap="none" spc="0" normalizeH="0" baseline="0" noProof="0" dirty="0">
                          <a:ln>
                            <a:noFill/>
                          </a:ln>
                          <a:effectLst/>
                          <a:uLnTx/>
                          <a:uFillTx/>
                          <a:latin typeface="Arial" panose="020B0604020202020204" pitchFamily="34" charset="0"/>
                          <a:cs typeface="Arial" panose="020B0604020202020204" pitchFamily="34" charset="0"/>
                        </a:rPr>
                        <a:t>0.1bn</a:t>
                      </a:r>
                      <a:endParaRPr kumimoji="0" lang="en-ZA" sz="3600" b="0" i="0" u="none" strike="noStrike" kern="1200" cap="none" spc="0" normalizeH="0" baseline="0" noProof="0" dirty="0">
                        <a:ln>
                          <a:noFill/>
                        </a:ln>
                        <a:solidFill>
                          <a:srgbClr val="838486">
                            <a:lumMod val="50000"/>
                          </a:srgbClr>
                        </a:solidFill>
                        <a:effectLst/>
                        <a:uLnTx/>
                        <a:uFillTx/>
                        <a:latin typeface="Arial" panose="020B0604020202020204" pitchFamily="34" charset="0"/>
                        <a:ea typeface="+mn-ea"/>
                        <a:cs typeface="Arial" panose="020B0604020202020204" pitchFamily="34" charset="0"/>
                      </a:endParaRPr>
                    </a:p>
                  </a:txBody>
                  <a:tcPr marL="0" marR="0" marT="106680" marB="0"/>
                </a:tc>
                <a:tc>
                  <a:txBody>
                    <a:bodyPr/>
                    <a:lstStyle/>
                    <a:p>
                      <a:pPr marL="0" marR="81280" lvl="0" indent="0" algn="ctr" defTabSz="914400" rtl="0" eaLnBrk="1" fontAlgn="auto" latinLnBrk="0" hangingPunct="1">
                        <a:lnSpc>
                          <a:spcPct val="100000"/>
                        </a:lnSpc>
                        <a:spcBef>
                          <a:spcPts val="315"/>
                        </a:spcBef>
                        <a:spcAft>
                          <a:spcPts val="0"/>
                        </a:spcAft>
                        <a:buClrTx/>
                        <a:buSzTx/>
                        <a:buFontTx/>
                        <a:buNone/>
                        <a:tabLst/>
                        <a:defRPr/>
                      </a:pPr>
                      <a:r>
                        <a:rPr kumimoji="0" lang="en-ZA" sz="3600" u="none" strike="noStrike" kern="1200" cap="none" spc="0" normalizeH="0" baseline="0" noProof="0" dirty="0">
                          <a:ln>
                            <a:noFill/>
                          </a:ln>
                          <a:effectLst/>
                          <a:uLnTx/>
                          <a:uFillTx/>
                          <a:latin typeface="Arial" panose="020B0604020202020204" pitchFamily="34" charset="0"/>
                          <a:cs typeface="Arial" panose="020B0604020202020204" pitchFamily="34" charset="0"/>
                        </a:rPr>
                        <a:t>0.1bn</a:t>
                      </a:r>
                      <a:endParaRPr kumimoji="0" lang="en-ZA" sz="3600" b="0" i="0" u="none" strike="noStrike" kern="1200" cap="none" spc="0" normalizeH="0" baseline="0" noProof="0" dirty="0">
                        <a:ln>
                          <a:noFill/>
                        </a:ln>
                        <a:solidFill>
                          <a:srgbClr val="838486">
                            <a:lumMod val="50000"/>
                          </a:srgbClr>
                        </a:solidFill>
                        <a:effectLst/>
                        <a:uLnTx/>
                        <a:uFillTx/>
                        <a:latin typeface="Arial" panose="020B0604020202020204" pitchFamily="34" charset="0"/>
                        <a:ea typeface="+mn-ea"/>
                        <a:cs typeface="Arial" panose="020B0604020202020204" pitchFamily="34" charset="0"/>
                      </a:endParaRPr>
                    </a:p>
                  </a:txBody>
                  <a:tcPr marL="0" marR="0" marT="106680" marB="0"/>
                </a:tc>
                <a:tc>
                  <a:txBody>
                    <a:bodyPr/>
                    <a:lstStyle/>
                    <a:p>
                      <a:pPr marL="0" marR="81280" lvl="0" indent="0" algn="ctr" defTabSz="914400" rtl="0" eaLnBrk="1" fontAlgn="auto" latinLnBrk="0" hangingPunct="1">
                        <a:lnSpc>
                          <a:spcPct val="100000"/>
                        </a:lnSpc>
                        <a:spcBef>
                          <a:spcPts val="315"/>
                        </a:spcBef>
                        <a:spcAft>
                          <a:spcPts val="0"/>
                        </a:spcAft>
                        <a:buClrTx/>
                        <a:buSzTx/>
                        <a:buFontTx/>
                        <a:buNone/>
                        <a:tabLst/>
                        <a:defRPr/>
                      </a:pPr>
                      <a:r>
                        <a:rPr kumimoji="0" lang="en-ZA" sz="3600" u="none" strike="noStrike" kern="1200" cap="none" spc="0" normalizeH="0" baseline="0" noProof="0" dirty="0">
                          <a:ln>
                            <a:noFill/>
                          </a:ln>
                          <a:effectLst/>
                          <a:uLnTx/>
                          <a:uFillTx/>
                          <a:latin typeface="Arial" panose="020B0604020202020204" pitchFamily="34" charset="0"/>
                          <a:cs typeface="Arial" panose="020B0604020202020204" pitchFamily="34" charset="0"/>
                        </a:rPr>
                        <a:t>0.1bn</a:t>
                      </a:r>
                      <a:endParaRPr kumimoji="0" lang="en-ZA" sz="3600" b="0" i="0" u="none" strike="noStrike" kern="1200" cap="none" spc="0" normalizeH="0" baseline="0" noProof="0" dirty="0">
                        <a:ln>
                          <a:noFill/>
                        </a:ln>
                        <a:solidFill>
                          <a:srgbClr val="838486">
                            <a:lumMod val="50000"/>
                          </a:srgbClr>
                        </a:solidFill>
                        <a:effectLst/>
                        <a:uLnTx/>
                        <a:uFillTx/>
                        <a:latin typeface="Arial" panose="020B0604020202020204" pitchFamily="34" charset="0"/>
                        <a:ea typeface="+mn-ea"/>
                        <a:cs typeface="Arial" panose="020B0604020202020204" pitchFamily="34" charset="0"/>
                      </a:endParaRPr>
                    </a:p>
                  </a:txBody>
                  <a:tcPr marL="0" marR="0" marT="106680" marB="0"/>
                </a:tc>
                <a:tc>
                  <a:txBody>
                    <a:bodyPr/>
                    <a:lstStyle/>
                    <a:p>
                      <a:pPr marL="0" marR="81280" lvl="0" indent="0" algn="ctr" defTabSz="914400" rtl="0" eaLnBrk="1" fontAlgn="auto" latinLnBrk="0" hangingPunct="1">
                        <a:lnSpc>
                          <a:spcPct val="100000"/>
                        </a:lnSpc>
                        <a:spcBef>
                          <a:spcPts val="315"/>
                        </a:spcBef>
                        <a:spcAft>
                          <a:spcPts val="0"/>
                        </a:spcAft>
                        <a:buClrTx/>
                        <a:buSzTx/>
                        <a:buFontTx/>
                        <a:buNone/>
                        <a:tabLst/>
                        <a:defRPr/>
                      </a:pPr>
                      <a:r>
                        <a:rPr kumimoji="0" lang="en-ZA" sz="3600" u="none" strike="noStrike" kern="1200" cap="none" spc="0" normalizeH="0" baseline="0" noProof="0" dirty="0">
                          <a:ln>
                            <a:noFill/>
                          </a:ln>
                          <a:effectLst/>
                          <a:uLnTx/>
                          <a:uFillTx/>
                          <a:latin typeface="Arial" panose="020B0604020202020204" pitchFamily="34" charset="0"/>
                          <a:cs typeface="Arial" panose="020B0604020202020204" pitchFamily="34" charset="0"/>
                        </a:rPr>
                        <a:t>0.1bn</a:t>
                      </a:r>
                      <a:endParaRPr kumimoji="0" lang="en-ZA" sz="3600" b="0" i="0" u="none" strike="noStrike" kern="1200" cap="none" spc="0" normalizeH="0" baseline="0" noProof="0" dirty="0">
                        <a:ln>
                          <a:noFill/>
                        </a:ln>
                        <a:solidFill>
                          <a:srgbClr val="838486">
                            <a:lumMod val="50000"/>
                          </a:srgbClr>
                        </a:solidFill>
                        <a:effectLst/>
                        <a:uLnTx/>
                        <a:uFillTx/>
                        <a:latin typeface="Arial" panose="020B0604020202020204" pitchFamily="34" charset="0"/>
                        <a:ea typeface="+mn-ea"/>
                        <a:cs typeface="Arial" panose="020B0604020202020204" pitchFamily="34" charset="0"/>
                      </a:endParaRPr>
                    </a:p>
                  </a:txBody>
                  <a:tcPr marL="0" marR="0" marT="106680" marB="0"/>
                </a:tc>
                <a:extLst>
                  <a:ext uri="{0D108BD9-81ED-4DB2-BD59-A6C34878D82A}">
                    <a16:rowId xmlns:a16="http://schemas.microsoft.com/office/drawing/2014/main" val="3518896244"/>
                  </a:ext>
                </a:extLst>
              </a:tr>
              <a:tr h="1135221">
                <a:tc>
                  <a:txBody>
                    <a:bodyPr/>
                    <a:lstStyle/>
                    <a:p>
                      <a:pPr marL="91440">
                        <a:lnSpc>
                          <a:spcPct val="100000"/>
                        </a:lnSpc>
                        <a:spcBef>
                          <a:spcPts val="320"/>
                        </a:spcBef>
                      </a:pPr>
                      <a:r>
                        <a:rPr lang="en-US" sz="3600" cap="none" spc="0" dirty="0">
                          <a:latin typeface="Arial" panose="020B0604020202020204" pitchFamily="34" charset="0"/>
                          <a:cs typeface="Arial" panose="020B0604020202020204" pitchFamily="34" charset="0"/>
                        </a:rPr>
                        <a:t>Other grants</a:t>
                      </a:r>
                      <a:endParaRPr lang="en-US" sz="36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tc>
                  <a:txBody>
                    <a:bodyPr/>
                    <a:lstStyle/>
                    <a:p>
                      <a:pPr marR="81915" algn="ctr">
                        <a:lnSpc>
                          <a:spcPct val="100000"/>
                        </a:lnSpc>
                        <a:spcBef>
                          <a:spcPts val="320"/>
                        </a:spcBef>
                      </a:pPr>
                      <a:r>
                        <a:rPr lang="en-ZA" sz="3600" cap="none" spc="0" dirty="0">
                          <a:latin typeface="Arial" panose="020B0604020202020204" pitchFamily="34" charset="0"/>
                          <a:cs typeface="Arial" panose="020B0604020202020204" pitchFamily="34" charset="0"/>
                        </a:rPr>
                        <a:t>1.8bn</a:t>
                      </a:r>
                      <a:endParaRPr lang="en-ZA" sz="36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tc>
                  <a:txBody>
                    <a:bodyPr/>
                    <a:lstStyle/>
                    <a:p>
                      <a:pPr marR="81915" algn="ctr">
                        <a:lnSpc>
                          <a:spcPct val="100000"/>
                        </a:lnSpc>
                        <a:spcBef>
                          <a:spcPts val="320"/>
                        </a:spcBef>
                      </a:pPr>
                      <a:r>
                        <a:rPr lang="en-ZA" sz="3600" cap="none" spc="0" dirty="0">
                          <a:latin typeface="Arial" panose="020B0604020202020204" pitchFamily="34" charset="0"/>
                          <a:cs typeface="Arial" panose="020B0604020202020204" pitchFamily="34" charset="0"/>
                        </a:rPr>
                        <a:t>1.9bn</a:t>
                      </a:r>
                      <a:endParaRPr lang="en-ZA" sz="36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tc>
                  <a:txBody>
                    <a:bodyPr/>
                    <a:lstStyle/>
                    <a:p>
                      <a:pPr marR="81915" algn="ctr">
                        <a:lnSpc>
                          <a:spcPct val="100000"/>
                        </a:lnSpc>
                        <a:spcBef>
                          <a:spcPts val="320"/>
                        </a:spcBef>
                      </a:pPr>
                      <a:r>
                        <a:rPr lang="en-ZA" sz="3600" cap="none" spc="0" dirty="0">
                          <a:latin typeface="Arial" panose="020B0604020202020204" pitchFamily="34" charset="0"/>
                          <a:cs typeface="Arial" panose="020B0604020202020204" pitchFamily="34" charset="0"/>
                        </a:rPr>
                        <a:t>1.9bn</a:t>
                      </a:r>
                      <a:endParaRPr lang="en-ZA" sz="36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tc>
                  <a:txBody>
                    <a:bodyPr/>
                    <a:lstStyle/>
                    <a:p>
                      <a:pPr marR="81915" algn="ctr">
                        <a:lnSpc>
                          <a:spcPct val="100000"/>
                        </a:lnSpc>
                        <a:spcBef>
                          <a:spcPts val="320"/>
                        </a:spcBef>
                      </a:pPr>
                      <a:r>
                        <a:rPr lang="en-ZA" sz="3600" cap="none" spc="0" dirty="0">
                          <a:latin typeface="Arial" panose="020B0604020202020204" pitchFamily="34" charset="0"/>
                          <a:cs typeface="Arial" panose="020B0604020202020204" pitchFamily="34" charset="0"/>
                        </a:rPr>
                        <a:t>2.1bn</a:t>
                      </a:r>
                      <a:endParaRPr lang="en-ZA" sz="36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tc>
                  <a:txBody>
                    <a:bodyPr/>
                    <a:lstStyle/>
                    <a:p>
                      <a:pPr marR="81280" algn="ctr">
                        <a:lnSpc>
                          <a:spcPct val="100000"/>
                        </a:lnSpc>
                        <a:spcBef>
                          <a:spcPts val="320"/>
                        </a:spcBef>
                      </a:pPr>
                      <a:r>
                        <a:rPr lang="en-ZA" sz="3600" cap="none" spc="0" dirty="0">
                          <a:latin typeface="Arial" panose="020B0604020202020204" pitchFamily="34" charset="0"/>
                          <a:cs typeface="Arial" panose="020B0604020202020204" pitchFamily="34" charset="0"/>
                        </a:rPr>
                        <a:t>2.2bn</a:t>
                      </a:r>
                      <a:endParaRPr lang="en-ZA" sz="3600"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extLst>
                  <a:ext uri="{0D108BD9-81ED-4DB2-BD59-A6C34878D82A}">
                    <a16:rowId xmlns:a16="http://schemas.microsoft.com/office/drawing/2014/main" val="10003"/>
                  </a:ext>
                </a:extLst>
              </a:tr>
              <a:tr h="1377104">
                <a:tc>
                  <a:txBody>
                    <a:bodyPr/>
                    <a:lstStyle/>
                    <a:p>
                      <a:pPr marL="91440">
                        <a:lnSpc>
                          <a:spcPct val="100000"/>
                        </a:lnSpc>
                        <a:spcBef>
                          <a:spcPts val="320"/>
                        </a:spcBef>
                      </a:pPr>
                      <a:r>
                        <a:rPr lang="en-US" sz="3600" b="1" cap="none" spc="0" dirty="0">
                          <a:latin typeface="Arial" panose="020B0604020202020204" pitchFamily="34" charset="0"/>
                          <a:cs typeface="Arial" panose="020B0604020202020204" pitchFamily="34" charset="0"/>
                        </a:rPr>
                        <a:t>Total revenue</a:t>
                      </a:r>
                      <a:endParaRPr lang="en-US" sz="3600" b="1"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tc>
                  <a:txBody>
                    <a:bodyPr/>
                    <a:lstStyle/>
                    <a:p>
                      <a:pPr marR="81280" algn="ctr">
                        <a:lnSpc>
                          <a:spcPct val="100000"/>
                        </a:lnSpc>
                        <a:spcBef>
                          <a:spcPts val="320"/>
                        </a:spcBef>
                      </a:pPr>
                      <a:r>
                        <a:rPr lang="en-US" sz="3600" b="1" cap="none" spc="0" dirty="0">
                          <a:latin typeface="Arial" panose="020B0604020202020204" pitchFamily="34" charset="0"/>
                          <a:cs typeface="Arial" panose="020B0604020202020204" pitchFamily="34" charset="0"/>
                        </a:rPr>
                        <a:t>34.6bn</a:t>
                      </a:r>
                      <a:endParaRPr lang="en-US" sz="3600" b="1"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tc>
                  <a:txBody>
                    <a:bodyPr/>
                    <a:lstStyle/>
                    <a:p>
                      <a:pPr marR="81280" algn="ctr">
                        <a:lnSpc>
                          <a:spcPct val="100000"/>
                        </a:lnSpc>
                        <a:spcBef>
                          <a:spcPts val="320"/>
                        </a:spcBef>
                      </a:pPr>
                      <a:r>
                        <a:rPr lang="en-ZA" sz="3600" b="1" cap="none" spc="0" dirty="0">
                          <a:latin typeface="Arial" panose="020B0604020202020204" pitchFamily="34" charset="0"/>
                          <a:cs typeface="Arial" panose="020B0604020202020204" pitchFamily="34" charset="0"/>
                        </a:rPr>
                        <a:t>38.4bn</a:t>
                      </a:r>
                      <a:endParaRPr lang="en-ZA" sz="3600" b="1"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tc>
                  <a:txBody>
                    <a:bodyPr/>
                    <a:lstStyle/>
                    <a:p>
                      <a:pPr marR="81280" algn="ctr">
                        <a:lnSpc>
                          <a:spcPct val="100000"/>
                        </a:lnSpc>
                        <a:spcBef>
                          <a:spcPts val="320"/>
                        </a:spcBef>
                      </a:pPr>
                      <a:r>
                        <a:rPr lang="en-ZA" sz="3600" b="1" cap="none" spc="0" dirty="0">
                          <a:latin typeface="Arial" panose="020B0604020202020204" pitchFamily="34" charset="0"/>
                          <a:cs typeface="Arial" panose="020B0604020202020204" pitchFamily="34" charset="0"/>
                        </a:rPr>
                        <a:t>38.5bn</a:t>
                      </a:r>
                      <a:endParaRPr lang="en-ZA" sz="3600" b="1"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tc>
                  <a:txBody>
                    <a:bodyPr/>
                    <a:lstStyle/>
                    <a:p>
                      <a:pPr marR="81280" algn="ctr">
                        <a:lnSpc>
                          <a:spcPct val="100000"/>
                        </a:lnSpc>
                        <a:spcBef>
                          <a:spcPts val="320"/>
                        </a:spcBef>
                      </a:pPr>
                      <a:r>
                        <a:rPr lang="en-ZA" sz="3600" b="1" cap="none" spc="0" dirty="0">
                          <a:latin typeface="Arial" panose="020B0604020202020204" pitchFamily="34" charset="0"/>
                          <a:cs typeface="Arial" panose="020B0604020202020204" pitchFamily="34" charset="0"/>
                        </a:rPr>
                        <a:t>40.5bn</a:t>
                      </a:r>
                      <a:endParaRPr lang="en-ZA" sz="3600" b="1"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tc>
                  <a:txBody>
                    <a:bodyPr/>
                    <a:lstStyle/>
                    <a:p>
                      <a:pPr marR="79375" algn="ctr">
                        <a:lnSpc>
                          <a:spcPct val="100000"/>
                        </a:lnSpc>
                        <a:spcBef>
                          <a:spcPts val="320"/>
                        </a:spcBef>
                      </a:pPr>
                      <a:r>
                        <a:rPr lang="en-ZA" sz="3600" b="1" cap="none" spc="0" dirty="0">
                          <a:latin typeface="Arial" panose="020B0604020202020204" pitchFamily="34" charset="0"/>
                          <a:cs typeface="Arial" panose="020B0604020202020204" pitchFamily="34" charset="0"/>
                        </a:rPr>
                        <a:t>42.1bn</a:t>
                      </a:r>
                      <a:endParaRPr lang="en-ZA" sz="3600" b="1" cap="none" spc="0" dirty="0">
                        <a:solidFill>
                          <a:schemeClr val="accent6">
                            <a:lumMod val="50000"/>
                          </a:schemeClr>
                        </a:solidFill>
                        <a:latin typeface="Arial" panose="020B0604020202020204" pitchFamily="34" charset="0"/>
                        <a:cs typeface="Arial" panose="020B0604020202020204" pitchFamily="34" charset="0"/>
                      </a:endParaRPr>
                    </a:p>
                  </a:txBody>
                  <a:tcPr marL="0" marR="0" marT="108373" marB="0"/>
                </a:tc>
                <a:extLst>
                  <a:ext uri="{0D108BD9-81ED-4DB2-BD59-A6C34878D82A}">
                    <a16:rowId xmlns:a16="http://schemas.microsoft.com/office/drawing/2014/main" val="10004"/>
                  </a:ext>
                </a:extLst>
              </a:tr>
            </a:tbl>
          </a:graphicData>
        </a:graphic>
      </p:graphicFrame>
      <p:sp>
        <p:nvSpPr>
          <p:cNvPr id="3" name="Rectangle 2">
            <a:extLst>
              <a:ext uri="{FF2B5EF4-FFF2-40B4-BE49-F238E27FC236}">
                <a16:creationId xmlns:a16="http://schemas.microsoft.com/office/drawing/2014/main" id="{C45BFBD0-A18E-44D0-9127-A79450001861}"/>
              </a:ext>
            </a:extLst>
          </p:cNvPr>
          <p:cNvSpPr/>
          <p:nvPr/>
        </p:nvSpPr>
        <p:spPr>
          <a:xfrm>
            <a:off x="845819" y="11897914"/>
            <a:ext cx="23017071" cy="1369606"/>
          </a:xfrm>
          <a:prstGeom prst="rect">
            <a:avLst/>
          </a:prstGeom>
          <a:blipFill rotWithShape="1">
            <a:blip r:embed="rId2"/>
            <a:srcRect/>
            <a:tile tx="0" ty="0" sx="100000" sy="100000" flip="none" algn="tl"/>
          </a:blip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n-ZA" sz="4200" b="0" i="0" u="none" strike="noStrike" kern="0" cap="none" spc="0" normalizeH="0" baseline="0" noProof="0" dirty="0">
                <a:ln>
                  <a:noFill/>
                </a:ln>
                <a:solidFill>
                  <a:srgbClr val="FFFFFF"/>
                </a:solidFill>
                <a:effectLst/>
                <a:uLnTx/>
                <a:uFillTx/>
                <a:latin typeface="Helvetica Light"/>
                <a:ea typeface="Helvetica Light"/>
                <a:cs typeface="Helvetica Light"/>
                <a:sym typeface="Helvetica Light"/>
              </a:rPr>
              <a:t>* The changes relate to additional grant for Administration extension to August 2020 amounting to R7.8million, additional grant of R36.1 million and R5.5 million reduction after supplementary budget. </a:t>
            </a:r>
            <a:endParaRPr kumimoji="0" lang="en-US" sz="4200" b="0" i="0" u="none" strike="noStrike" kern="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2408683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459889"/>
            <a:ext cx="16330507" cy="1522639"/>
          </a:xfrm>
          <a:prstGeom prst="rect">
            <a:avLst/>
          </a:prstGeom>
        </p:spPr>
        <p:txBody>
          <a:bodyPr vert="horz" wrap="square" lIns="0" tIns="32173" rIns="0" bIns="0" rtlCol="0">
            <a:spAutoFit/>
          </a:bodyPr>
          <a:lstStyle/>
          <a:p>
            <a:pPr marL="33867">
              <a:lnSpc>
                <a:spcPct val="100000"/>
              </a:lnSpc>
              <a:spcBef>
                <a:spcPts val="253"/>
              </a:spcBef>
            </a:pPr>
            <a:r>
              <a:rPr sz="6400" spc="-13" dirty="0">
                <a:solidFill>
                  <a:schemeClr val="bg1"/>
                </a:solidFill>
              </a:rPr>
              <a:t>20</a:t>
            </a:r>
            <a:r>
              <a:rPr lang="en-ZA" sz="6400" spc="-13" dirty="0">
                <a:solidFill>
                  <a:schemeClr val="bg1"/>
                </a:solidFill>
              </a:rPr>
              <a:t>20</a:t>
            </a:r>
            <a:r>
              <a:rPr sz="6400" spc="-13" dirty="0">
                <a:solidFill>
                  <a:schemeClr val="bg1"/>
                </a:solidFill>
              </a:rPr>
              <a:t>/20</a:t>
            </a:r>
            <a:r>
              <a:rPr lang="en-ZA" sz="6400" spc="-13" dirty="0">
                <a:solidFill>
                  <a:schemeClr val="bg1"/>
                </a:solidFill>
              </a:rPr>
              <a:t>21</a:t>
            </a:r>
            <a:r>
              <a:rPr sz="6400" spc="-13" dirty="0">
                <a:solidFill>
                  <a:schemeClr val="bg1"/>
                </a:solidFill>
              </a:rPr>
              <a:t> Annual Performance</a:t>
            </a:r>
            <a:r>
              <a:rPr sz="6400" spc="-80" dirty="0">
                <a:solidFill>
                  <a:schemeClr val="bg1"/>
                </a:solidFill>
              </a:rPr>
              <a:t> </a:t>
            </a:r>
            <a:r>
              <a:rPr sz="6400" spc="-13" dirty="0">
                <a:solidFill>
                  <a:schemeClr val="bg1"/>
                </a:solidFill>
              </a:rPr>
              <a:t>Plan</a:t>
            </a:r>
          </a:p>
          <a:p>
            <a:pPr marL="33867">
              <a:lnSpc>
                <a:spcPct val="100000"/>
              </a:lnSpc>
              <a:spcBef>
                <a:spcPts val="107"/>
              </a:spcBef>
            </a:pPr>
            <a:r>
              <a:rPr sz="3200" spc="-13" dirty="0">
                <a:solidFill>
                  <a:schemeClr val="bg1"/>
                </a:solidFill>
              </a:rPr>
              <a:t>BUDGET </a:t>
            </a:r>
            <a:r>
              <a:rPr sz="3200" dirty="0">
                <a:solidFill>
                  <a:schemeClr val="bg1"/>
                </a:solidFill>
              </a:rPr>
              <a:t>-</a:t>
            </a:r>
            <a:r>
              <a:rPr sz="3200" spc="-13" dirty="0">
                <a:solidFill>
                  <a:schemeClr val="bg1"/>
                </a:solidFill>
              </a:rPr>
              <a:t> EXPENDITURE</a:t>
            </a:r>
            <a:endParaRPr sz="3200" dirty="0">
              <a:solidFill>
                <a:schemeClr val="bg1"/>
              </a:solidFill>
            </a:endParaRPr>
          </a:p>
        </p:txBody>
      </p:sp>
      <p:graphicFrame>
        <p:nvGraphicFramePr>
          <p:cNvPr id="6" name="object 6"/>
          <p:cNvGraphicFramePr>
            <a:graphicFrameLocks noGrp="1"/>
          </p:cNvGraphicFramePr>
          <p:nvPr/>
        </p:nvGraphicFramePr>
        <p:xfrm>
          <a:off x="990600" y="2232488"/>
          <a:ext cx="22669498" cy="9157299"/>
        </p:xfrm>
        <a:graphic>
          <a:graphicData uri="http://schemas.openxmlformats.org/drawingml/2006/table">
            <a:tbl>
              <a:tblPr firstRow="1" bandRow="1">
                <a:tableStyleId>{4C3C2611-4C71-4FC5-86AE-919BDF0F9419}</a:tableStyleId>
              </a:tblPr>
              <a:tblGrid>
                <a:gridCol w="4577876">
                  <a:extLst>
                    <a:ext uri="{9D8B030D-6E8A-4147-A177-3AD203B41FA5}">
                      <a16:colId xmlns:a16="http://schemas.microsoft.com/office/drawing/2014/main" val="20000"/>
                    </a:ext>
                  </a:extLst>
                </a:gridCol>
                <a:gridCol w="3226367">
                  <a:extLst>
                    <a:ext uri="{9D8B030D-6E8A-4147-A177-3AD203B41FA5}">
                      <a16:colId xmlns:a16="http://schemas.microsoft.com/office/drawing/2014/main" val="20001"/>
                    </a:ext>
                  </a:extLst>
                </a:gridCol>
                <a:gridCol w="4036254">
                  <a:extLst>
                    <a:ext uri="{9D8B030D-6E8A-4147-A177-3AD203B41FA5}">
                      <a16:colId xmlns:a16="http://schemas.microsoft.com/office/drawing/2014/main" val="20002"/>
                    </a:ext>
                  </a:extLst>
                </a:gridCol>
                <a:gridCol w="3452036">
                  <a:extLst>
                    <a:ext uri="{9D8B030D-6E8A-4147-A177-3AD203B41FA5}">
                      <a16:colId xmlns:a16="http://schemas.microsoft.com/office/drawing/2014/main" val="3438937234"/>
                    </a:ext>
                  </a:extLst>
                </a:gridCol>
                <a:gridCol w="3744145">
                  <a:extLst>
                    <a:ext uri="{9D8B030D-6E8A-4147-A177-3AD203B41FA5}">
                      <a16:colId xmlns:a16="http://schemas.microsoft.com/office/drawing/2014/main" val="20003"/>
                    </a:ext>
                  </a:extLst>
                </a:gridCol>
                <a:gridCol w="3632820">
                  <a:extLst>
                    <a:ext uri="{9D8B030D-6E8A-4147-A177-3AD203B41FA5}">
                      <a16:colId xmlns:a16="http://schemas.microsoft.com/office/drawing/2014/main" val="20004"/>
                    </a:ext>
                  </a:extLst>
                </a:gridCol>
              </a:tblGrid>
              <a:tr h="1706877">
                <a:tc>
                  <a:txBody>
                    <a:bodyPr/>
                    <a:lstStyle/>
                    <a:p>
                      <a:pPr>
                        <a:lnSpc>
                          <a:spcPct val="100000"/>
                        </a:lnSpc>
                      </a:pPr>
                      <a:endParaRPr sz="3800" dirty="0">
                        <a:latin typeface="Arial" panose="020B0604020202020204" pitchFamily="34" charset="0"/>
                        <a:cs typeface="Arial" panose="020B0604020202020204" pitchFamily="34" charset="0"/>
                      </a:endParaRPr>
                    </a:p>
                  </a:txBody>
                  <a:tcPr marL="0" marR="0" marT="0" marB="0"/>
                </a:tc>
                <a:tc>
                  <a:txBody>
                    <a:bodyPr/>
                    <a:lstStyle/>
                    <a:p>
                      <a:pPr marL="201295">
                        <a:lnSpc>
                          <a:spcPct val="100000"/>
                        </a:lnSpc>
                        <a:spcBef>
                          <a:spcPts val="315"/>
                        </a:spcBef>
                      </a:pPr>
                      <a:r>
                        <a:rPr sz="3800" spc="-5" dirty="0">
                          <a:latin typeface="Arial" panose="020B0604020202020204" pitchFamily="34" charset="0"/>
                          <a:cs typeface="Arial" panose="020B0604020202020204" pitchFamily="34" charset="0"/>
                        </a:rPr>
                        <a:t>2019/20Est</a:t>
                      </a:r>
                      <a:endParaRPr sz="3800" dirty="0">
                        <a:latin typeface="Arial" panose="020B0604020202020204" pitchFamily="34" charset="0"/>
                        <a:cs typeface="Arial" panose="020B0604020202020204" pitchFamily="34" charset="0"/>
                      </a:endParaRPr>
                    </a:p>
                    <a:p>
                      <a:pPr marL="771525">
                        <a:lnSpc>
                          <a:spcPct val="100000"/>
                        </a:lnSpc>
                      </a:pPr>
                      <a:r>
                        <a:rPr sz="3800" spc="-5" dirty="0">
                          <a:latin typeface="Arial" panose="020B0604020202020204" pitchFamily="34" charset="0"/>
                          <a:cs typeface="Arial" panose="020B0604020202020204" pitchFamily="34" charset="0"/>
                        </a:rPr>
                        <a:t>R</a:t>
                      </a:r>
                      <a:r>
                        <a:rPr lang="en-ZA" sz="3800" spc="-95" dirty="0">
                          <a:latin typeface="Arial" panose="020B0604020202020204" pitchFamily="34" charset="0"/>
                          <a:cs typeface="Arial" panose="020B0604020202020204" pitchFamily="34" charset="0"/>
                        </a:rPr>
                        <a:t> bn</a:t>
                      </a:r>
                      <a:endParaRPr sz="3800" dirty="0">
                        <a:latin typeface="Arial" panose="020B0604020202020204" pitchFamily="34" charset="0"/>
                        <a:cs typeface="Arial" panose="020B0604020202020204" pitchFamily="34" charset="0"/>
                      </a:endParaRPr>
                    </a:p>
                  </a:txBody>
                  <a:tcPr marL="0" marR="0" marT="106680" marB="0"/>
                </a:tc>
                <a:tc>
                  <a:txBody>
                    <a:bodyPr/>
                    <a:lstStyle/>
                    <a:p>
                      <a:pPr marL="793115">
                        <a:lnSpc>
                          <a:spcPct val="100000"/>
                        </a:lnSpc>
                        <a:spcBef>
                          <a:spcPts val="315"/>
                        </a:spcBef>
                      </a:pPr>
                      <a:r>
                        <a:rPr sz="3800" spc="-5" dirty="0">
                          <a:latin typeface="Arial" panose="020B0604020202020204" pitchFamily="34" charset="0"/>
                          <a:cs typeface="Arial" panose="020B0604020202020204" pitchFamily="34" charset="0"/>
                        </a:rPr>
                        <a:t>2020/21</a:t>
                      </a:r>
                      <a:endParaRPr sz="3800" dirty="0">
                        <a:latin typeface="Arial" panose="020B0604020202020204" pitchFamily="34" charset="0"/>
                        <a:cs typeface="Arial" panose="020B0604020202020204" pitchFamily="34" charset="0"/>
                      </a:endParaRPr>
                    </a:p>
                    <a:p>
                      <a:pPr marL="1071880">
                        <a:lnSpc>
                          <a:spcPct val="100000"/>
                        </a:lnSpc>
                      </a:pPr>
                      <a:r>
                        <a:rPr sz="3800" spc="-5" dirty="0">
                          <a:latin typeface="Arial" panose="020B0604020202020204" pitchFamily="34" charset="0"/>
                          <a:cs typeface="Arial" panose="020B0604020202020204" pitchFamily="34" charset="0"/>
                        </a:rPr>
                        <a:t>R</a:t>
                      </a:r>
                      <a:r>
                        <a:rPr lang="en-ZA" sz="3800" spc="-5" dirty="0">
                          <a:latin typeface="Arial" panose="020B0604020202020204" pitchFamily="34" charset="0"/>
                          <a:cs typeface="Arial" panose="020B0604020202020204" pitchFamily="34" charset="0"/>
                        </a:rPr>
                        <a:t> bn (Previously reported)</a:t>
                      </a:r>
                      <a:endParaRPr sz="3800" dirty="0">
                        <a:latin typeface="Arial" panose="020B0604020202020204" pitchFamily="34" charset="0"/>
                        <a:cs typeface="Arial" panose="020B0604020202020204" pitchFamily="34" charset="0"/>
                      </a:endParaRPr>
                    </a:p>
                  </a:txBody>
                  <a:tcPr marL="0" marR="0" marT="106680" marB="0"/>
                </a:tc>
                <a:tc>
                  <a:txBody>
                    <a:bodyPr/>
                    <a:lstStyle/>
                    <a:p>
                      <a:pPr marL="793115">
                        <a:lnSpc>
                          <a:spcPct val="100000"/>
                        </a:lnSpc>
                        <a:spcBef>
                          <a:spcPts val="315"/>
                        </a:spcBef>
                      </a:pPr>
                      <a:r>
                        <a:rPr sz="3800" spc="-5" dirty="0">
                          <a:latin typeface="Arial" panose="020B0604020202020204" pitchFamily="34" charset="0"/>
                          <a:cs typeface="Arial" panose="020B0604020202020204" pitchFamily="34" charset="0"/>
                        </a:rPr>
                        <a:t>2020/21</a:t>
                      </a:r>
                      <a:endParaRPr sz="3800" dirty="0">
                        <a:latin typeface="Arial" panose="020B0604020202020204" pitchFamily="34" charset="0"/>
                        <a:cs typeface="Arial" panose="020B0604020202020204" pitchFamily="34" charset="0"/>
                      </a:endParaRPr>
                    </a:p>
                    <a:p>
                      <a:pPr marL="1071880">
                        <a:lnSpc>
                          <a:spcPct val="100000"/>
                        </a:lnSpc>
                      </a:pPr>
                      <a:r>
                        <a:rPr sz="3800" spc="-5" dirty="0">
                          <a:latin typeface="Arial" panose="020B0604020202020204" pitchFamily="34" charset="0"/>
                          <a:cs typeface="Arial" panose="020B0604020202020204" pitchFamily="34" charset="0"/>
                        </a:rPr>
                        <a:t>R</a:t>
                      </a:r>
                      <a:r>
                        <a:rPr lang="en-ZA" sz="3800" spc="-5" dirty="0">
                          <a:latin typeface="Arial" panose="020B0604020202020204" pitchFamily="34" charset="0"/>
                          <a:cs typeface="Arial" panose="020B0604020202020204" pitchFamily="34" charset="0"/>
                        </a:rPr>
                        <a:t> bn </a:t>
                      </a:r>
                    </a:p>
                    <a:p>
                      <a:pPr marL="1071880">
                        <a:lnSpc>
                          <a:spcPct val="100000"/>
                        </a:lnSpc>
                      </a:pPr>
                      <a:r>
                        <a:rPr lang="en-ZA" sz="3800" spc="-5" dirty="0">
                          <a:latin typeface="Arial" panose="020B0604020202020204" pitchFamily="34" charset="0"/>
                          <a:cs typeface="Arial" panose="020B0604020202020204" pitchFamily="34" charset="0"/>
                        </a:rPr>
                        <a:t>(revised)</a:t>
                      </a:r>
                      <a:endParaRPr sz="3800" dirty="0">
                        <a:latin typeface="Arial" panose="020B0604020202020204" pitchFamily="34" charset="0"/>
                        <a:cs typeface="Arial" panose="020B0604020202020204" pitchFamily="34" charset="0"/>
                      </a:endParaRPr>
                    </a:p>
                  </a:txBody>
                  <a:tcPr marL="0" marR="0" marT="106680" marB="0"/>
                </a:tc>
                <a:tc>
                  <a:txBody>
                    <a:bodyPr/>
                    <a:lstStyle/>
                    <a:p>
                      <a:pPr marL="793115">
                        <a:lnSpc>
                          <a:spcPct val="100000"/>
                        </a:lnSpc>
                        <a:spcBef>
                          <a:spcPts val="315"/>
                        </a:spcBef>
                      </a:pPr>
                      <a:r>
                        <a:rPr sz="3800" spc="-5" dirty="0">
                          <a:latin typeface="Arial" panose="020B0604020202020204" pitchFamily="34" charset="0"/>
                          <a:cs typeface="Arial" panose="020B0604020202020204" pitchFamily="34" charset="0"/>
                        </a:rPr>
                        <a:t>2021/22</a:t>
                      </a:r>
                      <a:endParaRPr sz="3800" dirty="0">
                        <a:latin typeface="Arial" panose="020B0604020202020204" pitchFamily="34" charset="0"/>
                        <a:cs typeface="Arial" panose="020B0604020202020204" pitchFamily="34" charset="0"/>
                      </a:endParaRPr>
                    </a:p>
                    <a:p>
                      <a:pPr marL="1071880">
                        <a:lnSpc>
                          <a:spcPct val="100000"/>
                        </a:lnSpc>
                      </a:pPr>
                      <a:r>
                        <a:rPr sz="3800" spc="-5" dirty="0">
                          <a:latin typeface="Arial" panose="020B0604020202020204" pitchFamily="34" charset="0"/>
                          <a:cs typeface="Arial" panose="020B0604020202020204" pitchFamily="34" charset="0"/>
                        </a:rPr>
                        <a:t>R</a:t>
                      </a:r>
                      <a:r>
                        <a:rPr lang="en-ZA" sz="3800" spc="-5" dirty="0">
                          <a:latin typeface="Arial" panose="020B0604020202020204" pitchFamily="34" charset="0"/>
                          <a:cs typeface="Arial" panose="020B0604020202020204" pitchFamily="34" charset="0"/>
                        </a:rPr>
                        <a:t>bn</a:t>
                      </a:r>
                      <a:endParaRPr sz="3800" dirty="0">
                        <a:latin typeface="Arial" panose="020B0604020202020204" pitchFamily="34" charset="0"/>
                        <a:cs typeface="Arial" panose="020B0604020202020204" pitchFamily="34" charset="0"/>
                      </a:endParaRPr>
                    </a:p>
                  </a:txBody>
                  <a:tcPr marL="0" marR="0" marT="106680" marB="0"/>
                </a:tc>
                <a:tc>
                  <a:txBody>
                    <a:bodyPr/>
                    <a:lstStyle/>
                    <a:p>
                      <a:pPr marL="793750">
                        <a:lnSpc>
                          <a:spcPct val="100000"/>
                        </a:lnSpc>
                        <a:spcBef>
                          <a:spcPts val="315"/>
                        </a:spcBef>
                      </a:pPr>
                      <a:r>
                        <a:rPr sz="3800" spc="-5" dirty="0">
                          <a:latin typeface="Arial" panose="020B0604020202020204" pitchFamily="34" charset="0"/>
                          <a:cs typeface="Arial" panose="020B0604020202020204" pitchFamily="34" charset="0"/>
                        </a:rPr>
                        <a:t>2022/23</a:t>
                      </a:r>
                      <a:endParaRPr sz="3800" dirty="0">
                        <a:latin typeface="Arial" panose="020B0604020202020204" pitchFamily="34" charset="0"/>
                        <a:cs typeface="Arial" panose="020B0604020202020204" pitchFamily="34" charset="0"/>
                      </a:endParaRPr>
                    </a:p>
                    <a:p>
                      <a:pPr marL="1072515">
                        <a:lnSpc>
                          <a:spcPct val="100000"/>
                        </a:lnSpc>
                      </a:pPr>
                      <a:r>
                        <a:rPr sz="3800" spc="-5" dirty="0">
                          <a:latin typeface="Arial" panose="020B0604020202020204" pitchFamily="34" charset="0"/>
                          <a:cs typeface="Arial" panose="020B0604020202020204" pitchFamily="34" charset="0"/>
                        </a:rPr>
                        <a:t>R</a:t>
                      </a:r>
                      <a:r>
                        <a:rPr lang="en-ZA" sz="3800" spc="-5" dirty="0">
                          <a:latin typeface="Arial" panose="020B0604020202020204" pitchFamily="34" charset="0"/>
                          <a:cs typeface="Arial" panose="020B0604020202020204" pitchFamily="34" charset="0"/>
                        </a:rPr>
                        <a:t>bn</a:t>
                      </a:r>
                      <a:endParaRPr sz="3800" dirty="0">
                        <a:latin typeface="Arial" panose="020B0604020202020204" pitchFamily="34" charset="0"/>
                        <a:cs typeface="Arial" panose="020B0604020202020204" pitchFamily="34" charset="0"/>
                      </a:endParaRPr>
                    </a:p>
                  </a:txBody>
                  <a:tcPr marL="0" marR="0" marT="106680" marB="0"/>
                </a:tc>
                <a:extLst>
                  <a:ext uri="{0D108BD9-81ED-4DB2-BD59-A6C34878D82A}">
                    <a16:rowId xmlns:a16="http://schemas.microsoft.com/office/drawing/2014/main" val="10000"/>
                  </a:ext>
                </a:extLst>
              </a:tr>
              <a:tr h="1451785">
                <a:tc>
                  <a:txBody>
                    <a:bodyPr/>
                    <a:lstStyle/>
                    <a:p>
                      <a:pPr marL="91440">
                        <a:lnSpc>
                          <a:spcPct val="100000"/>
                        </a:lnSpc>
                        <a:spcBef>
                          <a:spcPts val="315"/>
                        </a:spcBef>
                      </a:pPr>
                      <a:r>
                        <a:rPr lang="en-US" sz="3800" cap="none" spc="0" dirty="0">
                          <a:latin typeface="Arial" panose="020B0604020202020204" pitchFamily="34" charset="0"/>
                          <a:cs typeface="Arial" panose="020B0604020202020204" pitchFamily="34" charset="0"/>
                        </a:rPr>
                        <a:t>Compensation of employees</a:t>
                      </a:r>
                      <a:endParaRPr lang="en-US" sz="38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00000"/>
                        </a:lnSpc>
                        <a:spcBef>
                          <a:spcPts val="315"/>
                        </a:spcBef>
                      </a:pPr>
                      <a:r>
                        <a:rPr lang="en-ZA" sz="3800" spc="0" dirty="0">
                          <a:latin typeface="Arial" panose="020B0604020202020204" pitchFamily="34" charset="0"/>
                          <a:cs typeface="Arial" panose="020B0604020202020204" pitchFamily="34" charset="0"/>
                        </a:rPr>
                        <a:t>0.</a:t>
                      </a:r>
                      <a:r>
                        <a:rPr sz="3800" spc="0" dirty="0">
                          <a:latin typeface="Arial" panose="020B0604020202020204" pitchFamily="34" charset="0"/>
                          <a:cs typeface="Arial" panose="020B0604020202020204" pitchFamily="34" charset="0"/>
                        </a:rPr>
                        <a:t>2</a:t>
                      </a:r>
                      <a:r>
                        <a:rPr lang="en-ZA" sz="3800" spc="0" dirty="0">
                          <a:latin typeface="Arial" panose="020B0604020202020204" pitchFamily="34" charset="0"/>
                          <a:cs typeface="Arial" panose="020B0604020202020204" pitchFamily="34" charset="0"/>
                        </a:rPr>
                        <a:t> bn</a:t>
                      </a:r>
                      <a:endParaRPr sz="3800"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2550" algn="ctr">
                        <a:lnSpc>
                          <a:spcPct val="100000"/>
                        </a:lnSpc>
                        <a:spcBef>
                          <a:spcPts val="315"/>
                        </a:spcBef>
                      </a:pPr>
                      <a:r>
                        <a:rPr lang="en-ZA" sz="3800" spc="0" dirty="0">
                          <a:latin typeface="Arial" panose="020B0604020202020204" pitchFamily="34" charset="0"/>
                          <a:cs typeface="Arial" panose="020B0604020202020204" pitchFamily="34" charset="0"/>
                        </a:rPr>
                        <a:t>0.2bn</a:t>
                      </a:r>
                      <a:endParaRPr sz="3800"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2550" algn="ctr">
                        <a:lnSpc>
                          <a:spcPct val="100000"/>
                        </a:lnSpc>
                        <a:spcBef>
                          <a:spcPts val="315"/>
                        </a:spcBef>
                      </a:pPr>
                      <a:r>
                        <a:rPr lang="en-ZA" sz="3800" spc="0" dirty="0">
                          <a:latin typeface="Arial" panose="020B0604020202020204" pitchFamily="34" charset="0"/>
                          <a:cs typeface="Arial" panose="020B0604020202020204" pitchFamily="34" charset="0"/>
                        </a:rPr>
                        <a:t>0.2bn</a:t>
                      </a:r>
                      <a:endParaRPr sz="3800"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00000"/>
                        </a:lnSpc>
                        <a:spcBef>
                          <a:spcPts val="315"/>
                        </a:spcBef>
                      </a:pPr>
                      <a:r>
                        <a:rPr lang="en-ZA" sz="3800" spc="0" dirty="0">
                          <a:latin typeface="Arial" panose="020B0604020202020204" pitchFamily="34" charset="0"/>
                          <a:cs typeface="Arial" panose="020B0604020202020204" pitchFamily="34" charset="0"/>
                        </a:rPr>
                        <a:t>0.2bn</a:t>
                      </a:r>
                      <a:endParaRPr sz="3800"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00000"/>
                        </a:lnSpc>
                        <a:spcBef>
                          <a:spcPts val="315"/>
                        </a:spcBef>
                      </a:pPr>
                      <a:r>
                        <a:rPr lang="en-ZA" sz="3800" spc="0" dirty="0">
                          <a:latin typeface="Arial" panose="020B0604020202020204" pitchFamily="34" charset="0"/>
                          <a:cs typeface="Arial" panose="020B0604020202020204" pitchFamily="34" charset="0"/>
                        </a:rPr>
                        <a:t>0.3bn</a:t>
                      </a:r>
                      <a:endParaRPr sz="3800"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extLst>
                  <a:ext uri="{0D108BD9-81ED-4DB2-BD59-A6C34878D82A}">
                    <a16:rowId xmlns:a16="http://schemas.microsoft.com/office/drawing/2014/main" val="10001"/>
                  </a:ext>
                </a:extLst>
              </a:tr>
              <a:tr h="609600">
                <a:tc>
                  <a:txBody>
                    <a:bodyPr/>
                    <a:lstStyle/>
                    <a:p>
                      <a:pPr marL="91440">
                        <a:lnSpc>
                          <a:spcPct val="100000"/>
                        </a:lnSpc>
                        <a:spcBef>
                          <a:spcPts val="315"/>
                        </a:spcBef>
                      </a:pPr>
                      <a:r>
                        <a:rPr lang="en-US" sz="3800" cap="none" spc="0" dirty="0">
                          <a:latin typeface="Arial" panose="020B0604020202020204" pitchFamily="34" charset="0"/>
                          <a:cs typeface="Arial" panose="020B0604020202020204" pitchFamily="34" charset="0"/>
                        </a:rPr>
                        <a:t>Goods &amp; services</a:t>
                      </a:r>
                      <a:endParaRPr lang="en-US" sz="38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2550" algn="ctr">
                        <a:lnSpc>
                          <a:spcPct val="100000"/>
                        </a:lnSpc>
                        <a:spcBef>
                          <a:spcPts val="315"/>
                        </a:spcBef>
                      </a:pPr>
                      <a:r>
                        <a:rPr lang="en-ZA" sz="3800" spc="0" dirty="0">
                          <a:latin typeface="Arial" panose="020B0604020202020204" pitchFamily="34" charset="0"/>
                          <a:cs typeface="Arial" panose="020B0604020202020204" pitchFamily="34" charset="0"/>
                        </a:rPr>
                        <a:t>0.2bn</a:t>
                      </a:r>
                      <a:endParaRPr sz="3800"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00000"/>
                        </a:lnSpc>
                        <a:spcBef>
                          <a:spcPts val="315"/>
                        </a:spcBef>
                      </a:pPr>
                      <a:r>
                        <a:rPr lang="en-ZA" sz="3800" spc="0" dirty="0">
                          <a:latin typeface="Arial" panose="020B0604020202020204" pitchFamily="34" charset="0"/>
                          <a:cs typeface="Arial" panose="020B0604020202020204" pitchFamily="34" charset="0"/>
                        </a:rPr>
                        <a:t>0.1bn</a:t>
                      </a:r>
                      <a:endParaRPr sz="3800"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00000"/>
                        </a:lnSpc>
                        <a:spcBef>
                          <a:spcPts val="315"/>
                        </a:spcBef>
                      </a:pPr>
                      <a:r>
                        <a:rPr lang="en-ZA" sz="3800" spc="0" dirty="0">
                          <a:highlight>
                            <a:srgbClr val="00FFFF"/>
                          </a:highlight>
                          <a:latin typeface="Arial" panose="020B0604020202020204" pitchFamily="34" charset="0"/>
                          <a:cs typeface="Arial" panose="020B0604020202020204" pitchFamily="34" charset="0"/>
                        </a:rPr>
                        <a:t>0.2bn*</a:t>
                      </a:r>
                      <a:endParaRPr sz="3800" spc="0" dirty="0">
                        <a:solidFill>
                          <a:schemeClr val="accent6">
                            <a:lumMod val="75000"/>
                          </a:schemeClr>
                        </a:solidFill>
                        <a:highlight>
                          <a:srgbClr val="00FFFF"/>
                        </a:highlight>
                        <a:latin typeface="Arial" panose="020B0604020202020204" pitchFamily="34" charset="0"/>
                        <a:cs typeface="Arial" panose="020B0604020202020204" pitchFamily="34" charset="0"/>
                      </a:endParaRPr>
                    </a:p>
                  </a:txBody>
                  <a:tcPr marL="0" marR="0" marT="106680" marB="0"/>
                </a:tc>
                <a:tc>
                  <a:txBody>
                    <a:bodyPr/>
                    <a:lstStyle/>
                    <a:p>
                      <a:pPr marR="81915" algn="ctr">
                        <a:lnSpc>
                          <a:spcPct val="100000"/>
                        </a:lnSpc>
                        <a:spcBef>
                          <a:spcPts val="315"/>
                        </a:spcBef>
                      </a:pPr>
                      <a:r>
                        <a:rPr lang="en-ZA" sz="3800" spc="0" dirty="0">
                          <a:latin typeface="Arial" panose="020B0604020202020204" pitchFamily="34" charset="0"/>
                          <a:cs typeface="Arial" panose="020B0604020202020204" pitchFamily="34" charset="0"/>
                        </a:rPr>
                        <a:t>0.2bn</a:t>
                      </a:r>
                      <a:endParaRPr sz="3800"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1280" algn="ctr">
                        <a:lnSpc>
                          <a:spcPct val="100000"/>
                        </a:lnSpc>
                        <a:spcBef>
                          <a:spcPts val="315"/>
                        </a:spcBef>
                      </a:pPr>
                      <a:r>
                        <a:rPr lang="en-ZA" sz="3800" spc="0" dirty="0">
                          <a:latin typeface="Arial" panose="020B0604020202020204" pitchFamily="34" charset="0"/>
                          <a:cs typeface="Arial" panose="020B0604020202020204" pitchFamily="34" charset="0"/>
                        </a:rPr>
                        <a:t>0.2bn</a:t>
                      </a:r>
                      <a:endParaRPr sz="3800"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extLst>
                  <a:ext uri="{0D108BD9-81ED-4DB2-BD59-A6C34878D82A}">
                    <a16:rowId xmlns:a16="http://schemas.microsoft.com/office/drawing/2014/main" val="10002"/>
                  </a:ext>
                </a:extLst>
              </a:tr>
              <a:tr h="1219200">
                <a:tc>
                  <a:txBody>
                    <a:bodyPr/>
                    <a:lstStyle/>
                    <a:p>
                      <a:pPr marL="91440" marR="816610">
                        <a:lnSpc>
                          <a:spcPct val="100000"/>
                        </a:lnSpc>
                        <a:spcBef>
                          <a:spcPts val="320"/>
                        </a:spcBef>
                      </a:pPr>
                      <a:r>
                        <a:rPr lang="en-US" sz="3800" cap="none" spc="0" dirty="0">
                          <a:latin typeface="Arial" panose="020B0604020202020204" pitchFamily="34" charset="0"/>
                          <a:cs typeface="Arial" panose="020B0604020202020204" pitchFamily="34" charset="0"/>
                        </a:rPr>
                        <a:t>Transfers &amp;  subsidies</a:t>
                      </a:r>
                      <a:endParaRPr lang="en-US" sz="38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2550" algn="ctr">
                        <a:lnSpc>
                          <a:spcPct val="100000"/>
                        </a:lnSpc>
                        <a:spcBef>
                          <a:spcPts val="320"/>
                        </a:spcBef>
                      </a:pPr>
                      <a:r>
                        <a:rPr sz="3800" spc="0" dirty="0">
                          <a:latin typeface="Arial" panose="020B0604020202020204" pitchFamily="34" charset="0"/>
                          <a:cs typeface="Arial" panose="020B0604020202020204" pitchFamily="34" charset="0"/>
                        </a:rPr>
                        <a:t>32</a:t>
                      </a:r>
                      <a:r>
                        <a:rPr lang="en-ZA" sz="3800" spc="0" dirty="0">
                          <a:latin typeface="Arial" panose="020B0604020202020204" pitchFamily="34" charset="0"/>
                          <a:cs typeface="Arial" panose="020B0604020202020204" pitchFamily="34" charset="0"/>
                        </a:rPr>
                        <a:t>.6bn</a:t>
                      </a:r>
                      <a:endParaRPr sz="3800"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1915" algn="ctr">
                        <a:lnSpc>
                          <a:spcPct val="100000"/>
                        </a:lnSpc>
                        <a:spcBef>
                          <a:spcPts val="320"/>
                        </a:spcBef>
                      </a:pPr>
                      <a:r>
                        <a:rPr sz="3800" spc="0" dirty="0">
                          <a:latin typeface="Arial" panose="020B0604020202020204" pitchFamily="34" charset="0"/>
                          <a:cs typeface="Arial" panose="020B0604020202020204" pitchFamily="34" charset="0"/>
                        </a:rPr>
                        <a:t>3</a:t>
                      </a:r>
                      <a:r>
                        <a:rPr lang="en-ZA" sz="3800" spc="0" dirty="0">
                          <a:latin typeface="Arial" panose="020B0604020202020204" pitchFamily="34" charset="0"/>
                          <a:cs typeface="Arial" panose="020B0604020202020204" pitchFamily="34" charset="0"/>
                        </a:rPr>
                        <a:t>6.7bn</a:t>
                      </a:r>
                      <a:endParaRPr sz="3800"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1915" algn="ctr">
                        <a:lnSpc>
                          <a:spcPct val="100000"/>
                        </a:lnSpc>
                        <a:spcBef>
                          <a:spcPts val="320"/>
                        </a:spcBef>
                      </a:pPr>
                      <a:r>
                        <a:rPr sz="3800" spc="0" dirty="0">
                          <a:latin typeface="Arial" panose="020B0604020202020204" pitchFamily="34" charset="0"/>
                          <a:cs typeface="Arial" panose="020B0604020202020204" pitchFamily="34" charset="0"/>
                        </a:rPr>
                        <a:t>3</a:t>
                      </a:r>
                      <a:r>
                        <a:rPr lang="en-ZA" sz="3800" spc="0" dirty="0">
                          <a:latin typeface="Arial" panose="020B0604020202020204" pitchFamily="34" charset="0"/>
                          <a:cs typeface="Arial" panose="020B0604020202020204" pitchFamily="34" charset="0"/>
                        </a:rPr>
                        <a:t>6.7bn</a:t>
                      </a:r>
                      <a:endParaRPr sz="3800"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0010" algn="ctr">
                        <a:lnSpc>
                          <a:spcPct val="100000"/>
                        </a:lnSpc>
                        <a:spcBef>
                          <a:spcPts val="320"/>
                        </a:spcBef>
                      </a:pPr>
                      <a:r>
                        <a:rPr lang="en-ZA" sz="3800" spc="0" dirty="0">
                          <a:latin typeface="Arial" panose="020B0604020202020204" pitchFamily="34" charset="0"/>
                          <a:cs typeface="Arial" panose="020B0604020202020204" pitchFamily="34" charset="0"/>
                        </a:rPr>
                        <a:t>38.7bn</a:t>
                      </a:r>
                      <a:endParaRPr sz="3800"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0010" algn="ctr">
                        <a:lnSpc>
                          <a:spcPct val="100000"/>
                        </a:lnSpc>
                        <a:spcBef>
                          <a:spcPts val="320"/>
                        </a:spcBef>
                      </a:pPr>
                      <a:r>
                        <a:rPr lang="en-ZA" sz="3800" spc="0" dirty="0">
                          <a:latin typeface="Arial" panose="020B0604020202020204" pitchFamily="34" charset="0"/>
                          <a:cs typeface="Arial" panose="020B0604020202020204" pitchFamily="34" charset="0"/>
                        </a:rPr>
                        <a:t>40.4bn</a:t>
                      </a:r>
                      <a:endParaRPr sz="3800"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extLst>
                  <a:ext uri="{0D108BD9-81ED-4DB2-BD59-A6C34878D82A}">
                    <a16:rowId xmlns:a16="http://schemas.microsoft.com/office/drawing/2014/main" val="10003"/>
                  </a:ext>
                </a:extLst>
              </a:tr>
              <a:tr h="946997">
                <a:tc>
                  <a:txBody>
                    <a:bodyPr/>
                    <a:lstStyle/>
                    <a:p>
                      <a:pPr marL="91440">
                        <a:lnSpc>
                          <a:spcPct val="100000"/>
                        </a:lnSpc>
                        <a:spcBef>
                          <a:spcPts val="320"/>
                        </a:spcBef>
                      </a:pPr>
                      <a:r>
                        <a:rPr lang="en-ZA" sz="3800" cap="none" spc="0" dirty="0">
                          <a:latin typeface="Arial" panose="020B0604020202020204" pitchFamily="34" charset="0"/>
                          <a:cs typeface="Arial" panose="020B0604020202020204" pitchFamily="34" charset="0"/>
                        </a:rPr>
                        <a:t>Impairment losses</a:t>
                      </a:r>
                      <a:endParaRPr lang="en-ZA" sz="38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2550" algn="ctr">
                        <a:lnSpc>
                          <a:spcPct val="100000"/>
                        </a:lnSpc>
                        <a:spcBef>
                          <a:spcPts val="320"/>
                        </a:spcBef>
                      </a:pPr>
                      <a:r>
                        <a:rPr lang="en-ZA" sz="3800" spc="0" dirty="0">
                          <a:latin typeface="Arial" panose="020B0604020202020204" pitchFamily="34" charset="0"/>
                          <a:cs typeface="Arial" panose="020B0604020202020204" pitchFamily="34" charset="0"/>
                        </a:rPr>
                        <a:t>1.6bn</a:t>
                      </a:r>
                      <a:endParaRPr sz="3800"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2550" algn="ctr">
                        <a:lnSpc>
                          <a:spcPct val="100000"/>
                        </a:lnSpc>
                        <a:spcBef>
                          <a:spcPts val="320"/>
                        </a:spcBef>
                      </a:pPr>
                      <a:r>
                        <a:rPr lang="en-ZA" sz="3800" spc="0" dirty="0">
                          <a:latin typeface="Arial" panose="020B0604020202020204" pitchFamily="34" charset="0"/>
                          <a:cs typeface="Arial" panose="020B0604020202020204" pitchFamily="34" charset="0"/>
                        </a:rPr>
                        <a:t>1.4bn</a:t>
                      </a:r>
                      <a:endParaRPr sz="3800"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2550" algn="ctr">
                        <a:lnSpc>
                          <a:spcPct val="100000"/>
                        </a:lnSpc>
                        <a:spcBef>
                          <a:spcPts val="320"/>
                        </a:spcBef>
                      </a:pPr>
                      <a:r>
                        <a:rPr lang="en-ZA" sz="3800" spc="0" dirty="0">
                          <a:latin typeface="Arial" panose="020B0604020202020204" pitchFamily="34" charset="0"/>
                          <a:cs typeface="Arial" panose="020B0604020202020204" pitchFamily="34" charset="0"/>
                        </a:rPr>
                        <a:t>1.4bn</a:t>
                      </a:r>
                      <a:endParaRPr sz="3800"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2550" algn="ctr">
                        <a:lnSpc>
                          <a:spcPct val="100000"/>
                        </a:lnSpc>
                        <a:spcBef>
                          <a:spcPts val="320"/>
                        </a:spcBef>
                      </a:pPr>
                      <a:r>
                        <a:rPr lang="en-ZA" sz="3800" spc="0" dirty="0">
                          <a:latin typeface="Arial" panose="020B0604020202020204" pitchFamily="34" charset="0"/>
                          <a:cs typeface="Arial" panose="020B0604020202020204" pitchFamily="34" charset="0"/>
                        </a:rPr>
                        <a:t>1.4bn</a:t>
                      </a:r>
                      <a:endParaRPr sz="3800"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1915" algn="ctr">
                        <a:lnSpc>
                          <a:spcPct val="100000"/>
                        </a:lnSpc>
                        <a:spcBef>
                          <a:spcPts val="320"/>
                        </a:spcBef>
                      </a:pPr>
                      <a:r>
                        <a:rPr lang="en-ZA" sz="3800" spc="0" dirty="0">
                          <a:latin typeface="Arial" panose="020B0604020202020204" pitchFamily="34" charset="0"/>
                          <a:cs typeface="Arial" panose="020B0604020202020204" pitchFamily="34" charset="0"/>
                        </a:rPr>
                        <a:t>1.2bn</a:t>
                      </a:r>
                      <a:endParaRPr sz="3800"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extLst>
                  <a:ext uri="{0D108BD9-81ED-4DB2-BD59-A6C34878D82A}">
                    <a16:rowId xmlns:a16="http://schemas.microsoft.com/office/drawing/2014/main" val="10004"/>
                  </a:ext>
                </a:extLst>
              </a:tr>
              <a:tr h="1175597">
                <a:tc>
                  <a:txBody>
                    <a:bodyPr/>
                    <a:lstStyle/>
                    <a:p>
                      <a:pPr marL="91440">
                        <a:lnSpc>
                          <a:spcPct val="100000"/>
                        </a:lnSpc>
                        <a:spcBef>
                          <a:spcPts val="325"/>
                        </a:spcBef>
                      </a:pPr>
                      <a:r>
                        <a:rPr lang="en-ZA" sz="3800" b="1" cap="none" spc="0" dirty="0">
                          <a:latin typeface="Arial" panose="020B0604020202020204" pitchFamily="34" charset="0"/>
                          <a:cs typeface="Arial" panose="020B0604020202020204" pitchFamily="34" charset="0"/>
                        </a:rPr>
                        <a:t>Total expenditure</a:t>
                      </a:r>
                      <a:endParaRPr lang="en-ZA" sz="3800" b="1" cap="none" spc="0" dirty="0">
                        <a:solidFill>
                          <a:schemeClr val="accent6">
                            <a:lumMod val="75000"/>
                          </a:schemeClr>
                        </a:solidFill>
                        <a:latin typeface="Arial" panose="020B0604020202020204" pitchFamily="34" charset="0"/>
                        <a:cs typeface="Arial" panose="020B0604020202020204" pitchFamily="34" charset="0"/>
                      </a:endParaRPr>
                    </a:p>
                  </a:txBody>
                  <a:tcPr marL="0" marR="0" marT="110067" marB="0"/>
                </a:tc>
                <a:tc>
                  <a:txBody>
                    <a:bodyPr/>
                    <a:lstStyle/>
                    <a:p>
                      <a:pPr marR="82550" algn="ctr">
                        <a:lnSpc>
                          <a:spcPct val="100000"/>
                        </a:lnSpc>
                        <a:spcBef>
                          <a:spcPts val="325"/>
                        </a:spcBef>
                      </a:pPr>
                      <a:r>
                        <a:rPr lang="en-ZA" sz="3800" b="1" spc="0" dirty="0">
                          <a:latin typeface="Arial" panose="020B0604020202020204" pitchFamily="34" charset="0"/>
                          <a:cs typeface="Arial" panose="020B0604020202020204" pitchFamily="34" charset="0"/>
                        </a:rPr>
                        <a:t>34.6bn</a:t>
                      </a:r>
                      <a:endParaRPr sz="3800" b="1" spc="0" dirty="0">
                        <a:solidFill>
                          <a:schemeClr val="accent6">
                            <a:lumMod val="75000"/>
                          </a:schemeClr>
                        </a:solidFill>
                        <a:latin typeface="Arial" panose="020B0604020202020204" pitchFamily="34" charset="0"/>
                        <a:cs typeface="Arial" panose="020B0604020202020204" pitchFamily="34" charset="0"/>
                      </a:endParaRPr>
                    </a:p>
                  </a:txBody>
                  <a:tcPr marL="0" marR="0" marT="110067" marB="0"/>
                </a:tc>
                <a:tc>
                  <a:txBody>
                    <a:bodyPr/>
                    <a:lstStyle/>
                    <a:p>
                      <a:pPr marR="83820" algn="ctr">
                        <a:lnSpc>
                          <a:spcPct val="100000"/>
                        </a:lnSpc>
                        <a:spcBef>
                          <a:spcPts val="325"/>
                        </a:spcBef>
                      </a:pPr>
                      <a:r>
                        <a:rPr lang="en-ZA" sz="3800" b="1" spc="0" dirty="0">
                          <a:latin typeface="Arial" panose="020B0604020202020204" pitchFamily="34" charset="0"/>
                          <a:cs typeface="Arial" panose="020B0604020202020204" pitchFamily="34" charset="0"/>
                        </a:rPr>
                        <a:t>38.4bn</a:t>
                      </a:r>
                      <a:endParaRPr sz="3800" b="1" spc="0" dirty="0">
                        <a:solidFill>
                          <a:schemeClr val="accent6">
                            <a:lumMod val="75000"/>
                          </a:schemeClr>
                        </a:solidFill>
                        <a:latin typeface="Arial" panose="020B0604020202020204" pitchFamily="34" charset="0"/>
                        <a:cs typeface="Arial" panose="020B0604020202020204" pitchFamily="34" charset="0"/>
                      </a:endParaRPr>
                    </a:p>
                  </a:txBody>
                  <a:tcPr marL="0" marR="0" marT="110067" marB="0"/>
                </a:tc>
                <a:tc>
                  <a:txBody>
                    <a:bodyPr/>
                    <a:lstStyle/>
                    <a:p>
                      <a:pPr marR="83820" algn="ctr">
                        <a:lnSpc>
                          <a:spcPct val="100000"/>
                        </a:lnSpc>
                        <a:spcBef>
                          <a:spcPts val="325"/>
                        </a:spcBef>
                      </a:pPr>
                      <a:r>
                        <a:rPr lang="en-ZA" sz="3800" b="1" spc="0" dirty="0">
                          <a:latin typeface="Arial" panose="020B0604020202020204" pitchFamily="34" charset="0"/>
                          <a:cs typeface="Arial" panose="020B0604020202020204" pitchFamily="34" charset="0"/>
                        </a:rPr>
                        <a:t>38.5bn</a:t>
                      </a:r>
                      <a:endParaRPr sz="3800" b="1" spc="0" dirty="0">
                        <a:solidFill>
                          <a:schemeClr val="accent6">
                            <a:lumMod val="75000"/>
                          </a:schemeClr>
                        </a:solidFill>
                        <a:latin typeface="Arial" panose="020B0604020202020204" pitchFamily="34" charset="0"/>
                        <a:cs typeface="Arial" panose="020B0604020202020204" pitchFamily="34" charset="0"/>
                      </a:endParaRPr>
                    </a:p>
                  </a:txBody>
                  <a:tcPr marL="0" marR="0" marT="110067" marB="0"/>
                </a:tc>
                <a:tc>
                  <a:txBody>
                    <a:bodyPr/>
                    <a:lstStyle/>
                    <a:p>
                      <a:pPr marR="83185" algn="ctr">
                        <a:lnSpc>
                          <a:spcPct val="100000"/>
                        </a:lnSpc>
                        <a:spcBef>
                          <a:spcPts val="325"/>
                        </a:spcBef>
                      </a:pPr>
                      <a:r>
                        <a:rPr lang="en-ZA" sz="3800" b="1" spc="0" dirty="0">
                          <a:latin typeface="Arial" panose="020B0604020202020204" pitchFamily="34" charset="0"/>
                          <a:cs typeface="Arial" panose="020B0604020202020204" pitchFamily="34" charset="0"/>
                        </a:rPr>
                        <a:t>40.5bn</a:t>
                      </a:r>
                      <a:endParaRPr sz="3800" b="1" spc="0" dirty="0">
                        <a:solidFill>
                          <a:schemeClr val="accent6">
                            <a:lumMod val="75000"/>
                          </a:schemeClr>
                        </a:solidFill>
                        <a:latin typeface="Arial" panose="020B0604020202020204" pitchFamily="34" charset="0"/>
                        <a:cs typeface="Arial" panose="020B0604020202020204" pitchFamily="34" charset="0"/>
                      </a:endParaRPr>
                    </a:p>
                  </a:txBody>
                  <a:tcPr marL="0" marR="0" marT="110067" marB="0"/>
                </a:tc>
                <a:tc>
                  <a:txBody>
                    <a:bodyPr/>
                    <a:lstStyle/>
                    <a:p>
                      <a:pPr marR="83185" algn="ctr">
                        <a:lnSpc>
                          <a:spcPct val="100000"/>
                        </a:lnSpc>
                        <a:spcBef>
                          <a:spcPts val="325"/>
                        </a:spcBef>
                      </a:pPr>
                      <a:r>
                        <a:rPr lang="en-ZA" sz="3800" b="1" spc="0" dirty="0">
                          <a:latin typeface="Arial" panose="020B0604020202020204" pitchFamily="34" charset="0"/>
                          <a:cs typeface="Arial" panose="020B0604020202020204" pitchFamily="34" charset="0"/>
                        </a:rPr>
                        <a:t>42.1bn</a:t>
                      </a:r>
                      <a:endParaRPr sz="3800" b="1" spc="0" dirty="0">
                        <a:solidFill>
                          <a:schemeClr val="accent6">
                            <a:lumMod val="75000"/>
                          </a:schemeClr>
                        </a:solidFill>
                        <a:latin typeface="Arial" panose="020B0604020202020204" pitchFamily="34" charset="0"/>
                        <a:cs typeface="Arial" panose="020B0604020202020204" pitchFamily="34" charset="0"/>
                      </a:endParaRPr>
                    </a:p>
                  </a:txBody>
                  <a:tcPr marL="0" marR="0" marT="110067" marB="0"/>
                </a:tc>
                <a:extLst>
                  <a:ext uri="{0D108BD9-81ED-4DB2-BD59-A6C34878D82A}">
                    <a16:rowId xmlns:a16="http://schemas.microsoft.com/office/drawing/2014/main" val="10007"/>
                  </a:ext>
                </a:extLst>
              </a:tr>
              <a:tr h="0">
                <a:tc>
                  <a:txBody>
                    <a:bodyPr/>
                    <a:lstStyle/>
                    <a:p>
                      <a:pPr marL="91440">
                        <a:lnSpc>
                          <a:spcPct val="100000"/>
                        </a:lnSpc>
                        <a:spcBef>
                          <a:spcPts val="315"/>
                        </a:spcBef>
                      </a:pPr>
                      <a:endParaRPr lang="en-US" sz="3400" b="0" i="0" u="none" strike="noStrike" cap="none" spc="0" baseline="0" dirty="0">
                        <a:ln>
                          <a:noFill/>
                        </a:ln>
                        <a:solidFill>
                          <a:srgbClr val="000000"/>
                        </a:solidFill>
                        <a:uFillTx/>
                        <a:latin typeface="Arial" panose="020B0604020202020204" pitchFamily="34" charset="0"/>
                        <a:cs typeface="Arial" panose="020B0604020202020204" pitchFamily="34" charset="0"/>
                        <a:sym typeface="Montserrat-Regular"/>
                      </a:endParaRPr>
                    </a:p>
                  </a:txBody>
                  <a:tcPr marL="0" marR="0" marT="110067" marB="0"/>
                </a:tc>
                <a:tc>
                  <a:txBody>
                    <a:bodyPr/>
                    <a:lstStyle/>
                    <a:p>
                      <a:pPr marR="82550" algn="ctr">
                        <a:lnSpc>
                          <a:spcPct val="100000"/>
                        </a:lnSpc>
                        <a:spcBef>
                          <a:spcPts val="325"/>
                        </a:spcBef>
                      </a:pP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10067" marB="0"/>
                </a:tc>
                <a:tc>
                  <a:txBody>
                    <a:bodyPr/>
                    <a:lstStyle/>
                    <a:p>
                      <a:pPr marR="83820" algn="ctr">
                        <a:lnSpc>
                          <a:spcPct val="100000"/>
                        </a:lnSpc>
                        <a:spcBef>
                          <a:spcPts val="325"/>
                        </a:spcBef>
                      </a:pP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10067" marB="0"/>
                </a:tc>
                <a:tc>
                  <a:txBody>
                    <a:bodyPr/>
                    <a:lstStyle/>
                    <a:p>
                      <a:pPr marR="83820" algn="ctr">
                        <a:lnSpc>
                          <a:spcPct val="100000"/>
                        </a:lnSpc>
                        <a:spcBef>
                          <a:spcPts val="325"/>
                        </a:spcBef>
                      </a:pP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10067" marB="0"/>
                </a:tc>
                <a:tc>
                  <a:txBody>
                    <a:bodyPr/>
                    <a:lstStyle/>
                    <a:p>
                      <a:pPr marR="83185" algn="ctr">
                        <a:lnSpc>
                          <a:spcPct val="100000"/>
                        </a:lnSpc>
                        <a:spcBef>
                          <a:spcPts val="325"/>
                        </a:spcBef>
                      </a:pP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10067" marB="0"/>
                </a:tc>
                <a:tc>
                  <a:txBody>
                    <a:bodyPr/>
                    <a:lstStyle/>
                    <a:p>
                      <a:pPr marR="83185" algn="ctr">
                        <a:lnSpc>
                          <a:spcPct val="100000"/>
                        </a:lnSpc>
                        <a:spcBef>
                          <a:spcPts val="325"/>
                        </a:spcBef>
                      </a:pPr>
                      <a:endParaRPr sz="3200" spc="0" dirty="0">
                        <a:solidFill>
                          <a:schemeClr val="accent6">
                            <a:lumMod val="75000"/>
                          </a:schemeClr>
                        </a:solidFill>
                        <a:latin typeface="Arial" panose="020B0604020202020204" pitchFamily="34" charset="0"/>
                        <a:cs typeface="Arial" panose="020B0604020202020204" pitchFamily="34" charset="0"/>
                      </a:endParaRPr>
                    </a:p>
                  </a:txBody>
                  <a:tcPr marL="0" marR="0" marT="110067" marB="0"/>
                </a:tc>
                <a:extLst>
                  <a:ext uri="{0D108BD9-81ED-4DB2-BD59-A6C34878D82A}">
                    <a16:rowId xmlns:a16="http://schemas.microsoft.com/office/drawing/2014/main" val="2696065837"/>
                  </a:ext>
                </a:extLst>
              </a:tr>
            </a:tbl>
          </a:graphicData>
        </a:graphic>
      </p:graphicFrame>
      <p:sp>
        <p:nvSpPr>
          <p:cNvPr id="7" name="Rectangle 6">
            <a:extLst>
              <a:ext uri="{FF2B5EF4-FFF2-40B4-BE49-F238E27FC236}">
                <a16:creationId xmlns:a16="http://schemas.microsoft.com/office/drawing/2014/main" id="{CA7C0567-2ED6-4250-898B-3AC9171587F6}"/>
              </a:ext>
            </a:extLst>
          </p:cNvPr>
          <p:cNvSpPr/>
          <p:nvPr/>
        </p:nvSpPr>
        <p:spPr>
          <a:xfrm>
            <a:off x="990600" y="11021874"/>
            <a:ext cx="22669498" cy="2416046"/>
          </a:xfrm>
          <a:prstGeom prst="rect">
            <a:avLst/>
          </a:prstGeom>
          <a:blipFill rotWithShape="1">
            <a:blip r:embed="rId2"/>
            <a:srcRect/>
            <a:tile tx="0" ty="0" sx="100000" sy="100000" flip="none" algn="tl"/>
          </a:blip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n-ZA" sz="3800" b="0" i="0" u="none" strike="noStrike" kern="0" cap="none" spc="0" normalizeH="0" baseline="0" noProof="0" dirty="0">
                <a:ln>
                  <a:noFill/>
                </a:ln>
                <a:solidFill>
                  <a:srgbClr val="FFFFFF"/>
                </a:solidFill>
                <a:effectLst/>
                <a:uLnTx/>
                <a:uFillTx/>
                <a:latin typeface="Helvetica Light"/>
                <a:ea typeface="Helvetica Light"/>
                <a:cs typeface="Helvetica Light"/>
                <a:sym typeface="Helvetica Light"/>
              </a:rPr>
              <a:t>* The changes relate to additional grant for Administration extension to August 2020 (R7.8m), cost associated with disbursement to TVET colleges (R10.3m),  Contact centre consultants (R10.8m), forensic investigation (R5.0) , Court Road renovation (R10.0) and R5.5 million budget reduction after supplementary budget. </a:t>
            </a:r>
            <a:endParaRPr kumimoji="0" lang="en-US" sz="3800" b="0" i="0" u="none" strike="noStrike" kern="0" cap="none" spc="0" normalizeH="0" baseline="0" noProof="0" dirty="0">
              <a:ln>
                <a:noFill/>
              </a:ln>
              <a:solidFill>
                <a:srgbClr val="FFFFFF"/>
              </a:solidFill>
              <a:effectLst/>
              <a:uLnTx/>
              <a:uFillTx/>
              <a:latin typeface="Helvetica Light"/>
              <a:ea typeface="Helvetica Light"/>
              <a:cs typeface="Helvetica Light"/>
              <a:sym typeface="Helvetica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581" y="421788"/>
            <a:ext cx="16330507" cy="1522639"/>
          </a:xfrm>
          <a:prstGeom prst="rect">
            <a:avLst/>
          </a:prstGeom>
        </p:spPr>
        <p:txBody>
          <a:bodyPr vert="horz" wrap="square" lIns="0" tIns="32173" rIns="0" bIns="0" rtlCol="0">
            <a:spAutoFit/>
          </a:bodyPr>
          <a:lstStyle/>
          <a:p>
            <a:pPr marL="33867">
              <a:lnSpc>
                <a:spcPct val="100000"/>
              </a:lnSpc>
              <a:spcBef>
                <a:spcPts val="253"/>
              </a:spcBef>
            </a:pPr>
            <a:r>
              <a:rPr sz="6400" spc="-13" dirty="0">
                <a:solidFill>
                  <a:schemeClr val="bg1"/>
                </a:solidFill>
              </a:rPr>
              <a:t>20</a:t>
            </a:r>
            <a:r>
              <a:rPr lang="en-ZA" sz="6400" spc="-13" dirty="0">
                <a:solidFill>
                  <a:schemeClr val="bg1"/>
                </a:solidFill>
              </a:rPr>
              <a:t>20</a:t>
            </a:r>
            <a:r>
              <a:rPr sz="6400" spc="-13" dirty="0">
                <a:solidFill>
                  <a:schemeClr val="bg1"/>
                </a:solidFill>
              </a:rPr>
              <a:t>/20</a:t>
            </a:r>
            <a:r>
              <a:rPr lang="en-ZA" sz="6400" spc="-13" dirty="0">
                <a:solidFill>
                  <a:schemeClr val="bg1"/>
                </a:solidFill>
              </a:rPr>
              <a:t>21</a:t>
            </a:r>
            <a:r>
              <a:rPr sz="6400" spc="-13" dirty="0">
                <a:solidFill>
                  <a:schemeClr val="bg1"/>
                </a:solidFill>
              </a:rPr>
              <a:t> Annual Performance</a:t>
            </a:r>
            <a:r>
              <a:rPr sz="6400" spc="-80" dirty="0">
                <a:solidFill>
                  <a:schemeClr val="bg1"/>
                </a:solidFill>
              </a:rPr>
              <a:t> </a:t>
            </a:r>
            <a:r>
              <a:rPr sz="6400" spc="-13" dirty="0">
                <a:solidFill>
                  <a:schemeClr val="bg1"/>
                </a:solidFill>
              </a:rPr>
              <a:t>Plan</a:t>
            </a:r>
          </a:p>
          <a:p>
            <a:pPr marL="33867">
              <a:lnSpc>
                <a:spcPct val="100000"/>
              </a:lnSpc>
              <a:spcBef>
                <a:spcPts val="107"/>
              </a:spcBef>
            </a:pPr>
            <a:r>
              <a:rPr sz="3200" spc="-13" dirty="0">
                <a:solidFill>
                  <a:schemeClr val="bg1"/>
                </a:solidFill>
              </a:rPr>
              <a:t>BUDGET </a:t>
            </a:r>
            <a:r>
              <a:rPr sz="3200" dirty="0">
                <a:solidFill>
                  <a:schemeClr val="bg1"/>
                </a:solidFill>
              </a:rPr>
              <a:t>– </a:t>
            </a:r>
            <a:r>
              <a:rPr sz="3200" spc="-13" dirty="0">
                <a:solidFill>
                  <a:schemeClr val="bg1"/>
                </a:solidFill>
              </a:rPr>
              <a:t>EXPENDITURE PER</a:t>
            </a:r>
            <a:r>
              <a:rPr sz="3200" spc="-53" dirty="0">
                <a:solidFill>
                  <a:schemeClr val="bg1"/>
                </a:solidFill>
              </a:rPr>
              <a:t> </a:t>
            </a:r>
            <a:r>
              <a:rPr sz="3200" spc="-27" dirty="0">
                <a:solidFill>
                  <a:schemeClr val="bg1"/>
                </a:solidFill>
              </a:rPr>
              <a:t>PROGRAMME</a:t>
            </a:r>
            <a:endParaRPr sz="3200" dirty="0">
              <a:solidFill>
                <a:schemeClr val="bg1"/>
              </a:solidFill>
            </a:endParaRPr>
          </a:p>
        </p:txBody>
      </p:sp>
      <p:graphicFrame>
        <p:nvGraphicFramePr>
          <p:cNvPr id="6" name="object 6"/>
          <p:cNvGraphicFramePr>
            <a:graphicFrameLocks noGrp="1"/>
          </p:cNvGraphicFramePr>
          <p:nvPr>
            <p:extLst>
              <p:ext uri="{D42A27DB-BD31-4B8C-83A1-F6EECF244321}">
                <p14:modId xmlns:p14="http://schemas.microsoft.com/office/powerpoint/2010/main" val="846123770"/>
              </p:ext>
            </p:extLst>
          </p:nvPr>
        </p:nvGraphicFramePr>
        <p:xfrm>
          <a:off x="465581" y="2198028"/>
          <a:ext cx="23156334" cy="11821644"/>
        </p:xfrm>
        <a:graphic>
          <a:graphicData uri="http://schemas.openxmlformats.org/drawingml/2006/table">
            <a:tbl>
              <a:tblPr firstRow="1" bandRow="1">
                <a:tableStyleId>{4C3C2611-4C71-4FC5-86AE-919BDF0F9419}</a:tableStyleId>
              </a:tblPr>
              <a:tblGrid>
                <a:gridCol w="4903394">
                  <a:extLst>
                    <a:ext uri="{9D8B030D-6E8A-4147-A177-3AD203B41FA5}">
                      <a16:colId xmlns:a16="http://schemas.microsoft.com/office/drawing/2014/main" val="20000"/>
                    </a:ext>
                  </a:extLst>
                </a:gridCol>
                <a:gridCol w="3234878">
                  <a:extLst>
                    <a:ext uri="{9D8B030D-6E8A-4147-A177-3AD203B41FA5}">
                      <a16:colId xmlns:a16="http://schemas.microsoft.com/office/drawing/2014/main" val="20001"/>
                    </a:ext>
                  </a:extLst>
                </a:gridCol>
                <a:gridCol w="4433721">
                  <a:extLst>
                    <a:ext uri="{9D8B030D-6E8A-4147-A177-3AD203B41FA5}">
                      <a16:colId xmlns:a16="http://schemas.microsoft.com/office/drawing/2014/main" val="20002"/>
                    </a:ext>
                  </a:extLst>
                </a:gridCol>
                <a:gridCol w="3657600">
                  <a:extLst>
                    <a:ext uri="{9D8B030D-6E8A-4147-A177-3AD203B41FA5}">
                      <a16:colId xmlns:a16="http://schemas.microsoft.com/office/drawing/2014/main" val="809644478"/>
                    </a:ext>
                  </a:extLst>
                </a:gridCol>
                <a:gridCol w="3171162">
                  <a:extLst>
                    <a:ext uri="{9D8B030D-6E8A-4147-A177-3AD203B41FA5}">
                      <a16:colId xmlns:a16="http://schemas.microsoft.com/office/drawing/2014/main" val="20003"/>
                    </a:ext>
                  </a:extLst>
                </a:gridCol>
                <a:gridCol w="3723728">
                  <a:extLst>
                    <a:ext uri="{9D8B030D-6E8A-4147-A177-3AD203B41FA5}">
                      <a16:colId xmlns:a16="http://schemas.microsoft.com/office/drawing/2014/main" val="20004"/>
                    </a:ext>
                  </a:extLst>
                </a:gridCol>
                <a:gridCol w="31851">
                  <a:extLst>
                    <a:ext uri="{9D8B030D-6E8A-4147-A177-3AD203B41FA5}">
                      <a16:colId xmlns:a16="http://schemas.microsoft.com/office/drawing/2014/main" val="20005"/>
                    </a:ext>
                  </a:extLst>
                </a:gridCol>
              </a:tblGrid>
              <a:tr h="1383620">
                <a:tc>
                  <a:txBody>
                    <a:bodyPr/>
                    <a:lstStyle/>
                    <a:p>
                      <a:pPr>
                        <a:lnSpc>
                          <a:spcPct val="100000"/>
                        </a:lnSpc>
                      </a:pPr>
                      <a:endParaRPr sz="3600" dirty="0">
                        <a:latin typeface="Arial" panose="020B0604020202020204" pitchFamily="34" charset="0"/>
                        <a:cs typeface="Arial" panose="020B0604020202020204" pitchFamily="34" charset="0"/>
                      </a:endParaRPr>
                    </a:p>
                  </a:txBody>
                  <a:tcPr marL="0" marR="0" marT="0" marB="0"/>
                </a:tc>
                <a:tc>
                  <a:txBody>
                    <a:bodyPr/>
                    <a:lstStyle/>
                    <a:p>
                      <a:pPr marL="176530">
                        <a:lnSpc>
                          <a:spcPct val="100000"/>
                        </a:lnSpc>
                        <a:spcBef>
                          <a:spcPts val="315"/>
                        </a:spcBef>
                      </a:pPr>
                      <a:r>
                        <a:rPr sz="3600" spc="-5" dirty="0"/>
                        <a:t>2019/20Est</a:t>
                      </a:r>
                      <a:endParaRPr sz="3600" dirty="0"/>
                    </a:p>
                    <a:p>
                      <a:pPr marL="747395">
                        <a:lnSpc>
                          <a:spcPct val="100000"/>
                        </a:lnSpc>
                      </a:pPr>
                      <a:r>
                        <a:rPr sz="3600" spc="-5" dirty="0"/>
                        <a:t>R</a:t>
                      </a:r>
                      <a:r>
                        <a:rPr sz="3600" spc="-95" dirty="0"/>
                        <a:t> </a:t>
                      </a:r>
                      <a:r>
                        <a:rPr lang="en-ZA" sz="3600" spc="-5" dirty="0"/>
                        <a:t>bn</a:t>
                      </a:r>
                      <a:endParaRPr sz="3600" dirty="0">
                        <a:latin typeface="Arial" panose="020B0604020202020204" pitchFamily="34" charset="0"/>
                        <a:cs typeface="Arial" panose="020B0604020202020204" pitchFamily="34" charset="0"/>
                      </a:endParaRPr>
                    </a:p>
                  </a:txBody>
                  <a:tcPr marL="0" marR="0" marT="106680" marB="0"/>
                </a:tc>
                <a:tc>
                  <a:txBody>
                    <a:bodyPr/>
                    <a:lstStyle/>
                    <a:p>
                      <a:pPr marL="765810">
                        <a:lnSpc>
                          <a:spcPct val="100000"/>
                        </a:lnSpc>
                        <a:spcBef>
                          <a:spcPts val="315"/>
                        </a:spcBef>
                      </a:pPr>
                      <a:r>
                        <a:rPr sz="3600" spc="-5" dirty="0"/>
                        <a:t>2020/21</a:t>
                      </a:r>
                      <a:endParaRPr sz="3600" dirty="0"/>
                    </a:p>
                    <a:p>
                      <a:pPr marL="1044575">
                        <a:lnSpc>
                          <a:spcPct val="100000"/>
                        </a:lnSpc>
                      </a:pPr>
                      <a:r>
                        <a:rPr sz="3600" spc="-5" dirty="0"/>
                        <a:t>R</a:t>
                      </a:r>
                      <a:r>
                        <a:rPr lang="en-ZA" sz="3600" spc="-5" dirty="0"/>
                        <a:t>bn (Previously reported)</a:t>
                      </a:r>
                      <a:endParaRPr sz="3600" dirty="0">
                        <a:latin typeface="Arial" panose="020B0604020202020204" pitchFamily="34" charset="0"/>
                        <a:cs typeface="Arial" panose="020B0604020202020204" pitchFamily="34" charset="0"/>
                      </a:endParaRPr>
                    </a:p>
                  </a:txBody>
                  <a:tcPr marL="0" marR="0" marT="106680" marB="0"/>
                </a:tc>
                <a:tc>
                  <a:txBody>
                    <a:bodyPr/>
                    <a:lstStyle/>
                    <a:p>
                      <a:pPr marL="765810">
                        <a:lnSpc>
                          <a:spcPct val="100000"/>
                        </a:lnSpc>
                        <a:spcBef>
                          <a:spcPts val="315"/>
                        </a:spcBef>
                      </a:pPr>
                      <a:r>
                        <a:rPr sz="3600" spc="-5" dirty="0"/>
                        <a:t>2020/21</a:t>
                      </a:r>
                      <a:endParaRPr sz="3600" dirty="0"/>
                    </a:p>
                    <a:p>
                      <a:pPr marL="1044575">
                        <a:lnSpc>
                          <a:spcPct val="100000"/>
                        </a:lnSpc>
                      </a:pPr>
                      <a:r>
                        <a:rPr sz="3600" spc="-5" dirty="0"/>
                        <a:t>R</a:t>
                      </a:r>
                      <a:r>
                        <a:rPr lang="en-ZA" sz="3600" spc="-5" dirty="0"/>
                        <a:t>bn (Revised)</a:t>
                      </a:r>
                      <a:endParaRPr sz="3600" dirty="0">
                        <a:latin typeface="Arial" panose="020B0604020202020204" pitchFamily="34" charset="0"/>
                        <a:cs typeface="Arial" panose="020B0604020202020204" pitchFamily="34" charset="0"/>
                      </a:endParaRPr>
                    </a:p>
                  </a:txBody>
                  <a:tcPr marL="0" marR="0" marT="106680" marB="0"/>
                </a:tc>
                <a:tc>
                  <a:txBody>
                    <a:bodyPr/>
                    <a:lstStyle/>
                    <a:p>
                      <a:pPr marL="765810">
                        <a:lnSpc>
                          <a:spcPct val="100000"/>
                        </a:lnSpc>
                        <a:spcBef>
                          <a:spcPts val="315"/>
                        </a:spcBef>
                      </a:pPr>
                      <a:r>
                        <a:rPr sz="3600" spc="-5" dirty="0"/>
                        <a:t>2021/22</a:t>
                      </a:r>
                      <a:endParaRPr sz="3600" dirty="0"/>
                    </a:p>
                    <a:p>
                      <a:pPr marL="1044575">
                        <a:lnSpc>
                          <a:spcPct val="100000"/>
                        </a:lnSpc>
                      </a:pPr>
                      <a:r>
                        <a:rPr sz="3600" spc="-5" dirty="0"/>
                        <a:t>R</a:t>
                      </a:r>
                      <a:r>
                        <a:rPr lang="en-ZA" sz="3600" spc="-5" dirty="0"/>
                        <a:t>bn</a:t>
                      </a:r>
                      <a:endParaRPr sz="3600" dirty="0">
                        <a:latin typeface="Arial" panose="020B0604020202020204" pitchFamily="34" charset="0"/>
                        <a:cs typeface="Arial" panose="020B0604020202020204" pitchFamily="34" charset="0"/>
                      </a:endParaRPr>
                    </a:p>
                  </a:txBody>
                  <a:tcPr marL="0" marR="0" marT="106680" marB="0"/>
                </a:tc>
                <a:tc gridSpan="2">
                  <a:txBody>
                    <a:bodyPr/>
                    <a:lstStyle/>
                    <a:p>
                      <a:pPr marL="766445">
                        <a:lnSpc>
                          <a:spcPct val="100000"/>
                        </a:lnSpc>
                        <a:spcBef>
                          <a:spcPts val="315"/>
                        </a:spcBef>
                      </a:pPr>
                      <a:r>
                        <a:rPr sz="3600" spc="-5" dirty="0"/>
                        <a:t>2022/23</a:t>
                      </a:r>
                      <a:endParaRPr sz="3600" dirty="0"/>
                    </a:p>
                    <a:p>
                      <a:pPr marL="1045210">
                        <a:lnSpc>
                          <a:spcPct val="100000"/>
                        </a:lnSpc>
                      </a:pPr>
                      <a:r>
                        <a:rPr sz="3600" spc="-5" dirty="0"/>
                        <a:t>R</a:t>
                      </a:r>
                      <a:r>
                        <a:rPr lang="en-ZA" sz="3600" spc="-5" dirty="0"/>
                        <a:t>bn</a:t>
                      </a:r>
                      <a:endParaRPr sz="3600" dirty="0">
                        <a:latin typeface="Arial" panose="020B0604020202020204" pitchFamily="34" charset="0"/>
                        <a:cs typeface="Arial" panose="020B0604020202020204" pitchFamily="34" charset="0"/>
                      </a:endParaRPr>
                    </a:p>
                  </a:txBody>
                  <a:tcPr marL="0" marR="0" marT="106680" marB="0"/>
                </a:tc>
                <a:tc hMerge="1">
                  <a:txBody>
                    <a:bodyPr/>
                    <a:lstStyle/>
                    <a:p>
                      <a:endParaRPr/>
                    </a:p>
                  </a:txBody>
                  <a:tcPr marL="0" marR="0" marT="0" marB="0"/>
                </a:tc>
                <a:extLst>
                  <a:ext uri="{0D108BD9-81ED-4DB2-BD59-A6C34878D82A}">
                    <a16:rowId xmlns:a16="http://schemas.microsoft.com/office/drawing/2014/main" val="10000"/>
                  </a:ext>
                </a:extLst>
              </a:tr>
              <a:tr h="855430">
                <a:tc>
                  <a:txBody>
                    <a:bodyPr/>
                    <a:lstStyle/>
                    <a:p>
                      <a:pPr marL="89535">
                        <a:lnSpc>
                          <a:spcPct val="100000"/>
                        </a:lnSpc>
                        <a:spcBef>
                          <a:spcPts val="315"/>
                        </a:spcBef>
                      </a:pPr>
                      <a:r>
                        <a:rPr lang="en-US" sz="3600" cap="none" spc="0" dirty="0">
                          <a:latin typeface="Arial" panose="020B0604020202020204" pitchFamily="34" charset="0"/>
                          <a:cs typeface="Arial" panose="020B0604020202020204" pitchFamily="34" charset="0"/>
                        </a:rPr>
                        <a:t>Programme 1</a:t>
                      </a:r>
                      <a:endParaRPr lang="en-US" sz="36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2550" algn="ctr">
                        <a:lnSpc>
                          <a:spcPct val="150000"/>
                        </a:lnSpc>
                        <a:spcBef>
                          <a:spcPts val="315"/>
                        </a:spcBef>
                      </a:pPr>
                      <a:r>
                        <a:rPr lang="en-ZA" sz="3600" cap="none" spc="0" dirty="0">
                          <a:latin typeface="Arial" panose="020B0604020202020204" pitchFamily="34" charset="0"/>
                          <a:cs typeface="Arial" panose="020B0604020202020204" pitchFamily="34" charset="0"/>
                        </a:rPr>
                        <a:t>0.3bn</a:t>
                      </a:r>
                      <a:endParaRPr lang="en-ZA" sz="36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50000"/>
                        </a:lnSpc>
                        <a:spcBef>
                          <a:spcPts val="315"/>
                        </a:spcBef>
                      </a:pPr>
                      <a:r>
                        <a:rPr lang="en-ZA" sz="3600" cap="none" spc="0" dirty="0">
                          <a:latin typeface="Arial" panose="020B0604020202020204" pitchFamily="34" charset="0"/>
                          <a:cs typeface="Arial" panose="020B0604020202020204" pitchFamily="34" charset="0"/>
                        </a:rPr>
                        <a:t>0.3bn</a:t>
                      </a:r>
                      <a:endParaRPr lang="en-ZA" sz="36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50000"/>
                        </a:lnSpc>
                        <a:spcBef>
                          <a:spcPts val="315"/>
                        </a:spcBef>
                      </a:pPr>
                      <a:r>
                        <a:rPr lang="en-ZA" sz="3600" cap="none" spc="0" dirty="0">
                          <a:highlight>
                            <a:srgbClr val="00FFFF"/>
                          </a:highlight>
                          <a:latin typeface="Arial" panose="020B0604020202020204" pitchFamily="34" charset="0"/>
                          <a:cs typeface="Arial" panose="020B0604020202020204" pitchFamily="34" charset="0"/>
                        </a:rPr>
                        <a:t>0.4bn*</a:t>
                      </a:r>
                      <a:endParaRPr lang="en-ZA" sz="3600" cap="none" spc="0" dirty="0">
                        <a:solidFill>
                          <a:schemeClr val="accent6">
                            <a:lumMod val="75000"/>
                          </a:schemeClr>
                        </a:solidFill>
                        <a:highlight>
                          <a:srgbClr val="00FFFF"/>
                        </a:highlight>
                        <a:latin typeface="Arial" panose="020B0604020202020204" pitchFamily="34" charset="0"/>
                        <a:cs typeface="Arial" panose="020B0604020202020204" pitchFamily="34" charset="0"/>
                      </a:endParaRPr>
                    </a:p>
                  </a:txBody>
                  <a:tcPr marL="0" marR="0" marT="106680" marB="0"/>
                </a:tc>
                <a:tc>
                  <a:txBody>
                    <a:bodyPr/>
                    <a:lstStyle/>
                    <a:p>
                      <a:pPr marR="81915" algn="ctr">
                        <a:lnSpc>
                          <a:spcPct val="150000"/>
                        </a:lnSpc>
                        <a:spcBef>
                          <a:spcPts val="315"/>
                        </a:spcBef>
                      </a:pPr>
                      <a:r>
                        <a:rPr lang="en-ZA" sz="3600" cap="none" spc="0" dirty="0">
                          <a:latin typeface="Arial" panose="020B0604020202020204" pitchFamily="34" charset="0"/>
                          <a:cs typeface="Arial" panose="020B0604020202020204" pitchFamily="34" charset="0"/>
                        </a:rPr>
                        <a:t>0.3bn</a:t>
                      </a:r>
                      <a:endParaRPr lang="en-ZA" sz="36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gridSpan="2">
                  <a:txBody>
                    <a:bodyPr/>
                    <a:lstStyle/>
                    <a:p>
                      <a:pPr marL="766445" algn="ctr">
                        <a:lnSpc>
                          <a:spcPct val="150000"/>
                        </a:lnSpc>
                        <a:spcBef>
                          <a:spcPts val="315"/>
                        </a:spcBef>
                      </a:pPr>
                      <a:r>
                        <a:rPr lang="en-ZA" sz="3600" cap="none" spc="0" dirty="0">
                          <a:latin typeface="Arial" panose="020B0604020202020204" pitchFamily="34" charset="0"/>
                          <a:cs typeface="Arial" panose="020B0604020202020204" pitchFamily="34" charset="0"/>
                        </a:rPr>
                        <a:t>0.3bn</a:t>
                      </a:r>
                      <a:endParaRPr lang="en-ZA" sz="36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hMerge="1">
                  <a:txBody>
                    <a:bodyPr/>
                    <a:lstStyle/>
                    <a:p>
                      <a:endParaRPr/>
                    </a:p>
                  </a:txBody>
                  <a:tcPr marL="0" marR="0" marT="0" marB="0"/>
                </a:tc>
                <a:extLst>
                  <a:ext uri="{0D108BD9-81ED-4DB2-BD59-A6C34878D82A}">
                    <a16:rowId xmlns:a16="http://schemas.microsoft.com/office/drawing/2014/main" val="10001"/>
                  </a:ext>
                </a:extLst>
              </a:tr>
              <a:tr h="1304555">
                <a:tc>
                  <a:txBody>
                    <a:bodyPr/>
                    <a:lstStyle/>
                    <a:p>
                      <a:pPr marL="89535">
                        <a:lnSpc>
                          <a:spcPct val="100000"/>
                        </a:lnSpc>
                        <a:spcBef>
                          <a:spcPts val="315"/>
                        </a:spcBef>
                      </a:pPr>
                      <a:r>
                        <a:rPr lang="en-US" sz="3600" cap="none" spc="0" dirty="0">
                          <a:latin typeface="Arial" panose="020B0604020202020204" pitchFamily="34" charset="0"/>
                          <a:cs typeface="Arial" panose="020B0604020202020204" pitchFamily="34" charset="0"/>
                        </a:rPr>
                        <a:t>Programme 2</a:t>
                      </a:r>
                      <a:endParaRPr lang="en-US" sz="36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2550" algn="ctr">
                        <a:lnSpc>
                          <a:spcPct val="150000"/>
                        </a:lnSpc>
                        <a:spcBef>
                          <a:spcPts val="315"/>
                        </a:spcBef>
                      </a:pPr>
                      <a:r>
                        <a:rPr lang="en-US" sz="3600" cap="none" spc="0" dirty="0">
                          <a:latin typeface="Arial" panose="020B0604020202020204" pitchFamily="34" charset="0"/>
                          <a:cs typeface="Arial" panose="020B0604020202020204" pitchFamily="34" charset="0"/>
                        </a:rPr>
                        <a:t>34.3bn</a:t>
                      </a:r>
                      <a:endParaRPr lang="en-US" sz="36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50000"/>
                        </a:lnSpc>
                        <a:spcBef>
                          <a:spcPts val="315"/>
                        </a:spcBef>
                      </a:pPr>
                      <a:r>
                        <a:rPr lang="en-ZA" sz="3600" cap="none" spc="0" dirty="0">
                          <a:latin typeface="Arial" panose="020B0604020202020204" pitchFamily="34" charset="0"/>
                          <a:cs typeface="Arial" panose="020B0604020202020204" pitchFamily="34" charset="0"/>
                        </a:rPr>
                        <a:t>38.1bn</a:t>
                      </a:r>
                      <a:endParaRPr lang="en-ZA" sz="36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1915" algn="ctr">
                        <a:lnSpc>
                          <a:spcPct val="150000"/>
                        </a:lnSpc>
                        <a:spcBef>
                          <a:spcPts val="315"/>
                        </a:spcBef>
                      </a:pPr>
                      <a:r>
                        <a:rPr lang="en-ZA" sz="3600" cap="none" spc="0" dirty="0">
                          <a:latin typeface="Arial" panose="020B0604020202020204" pitchFamily="34" charset="0"/>
                          <a:cs typeface="Arial" panose="020B0604020202020204" pitchFamily="34" charset="0"/>
                        </a:rPr>
                        <a:t>38.1bn</a:t>
                      </a:r>
                      <a:endParaRPr lang="en-ZA" sz="36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a:txBody>
                    <a:bodyPr/>
                    <a:lstStyle/>
                    <a:p>
                      <a:pPr marR="81280" algn="ctr">
                        <a:lnSpc>
                          <a:spcPct val="150000"/>
                        </a:lnSpc>
                        <a:spcBef>
                          <a:spcPts val="315"/>
                        </a:spcBef>
                      </a:pPr>
                      <a:r>
                        <a:rPr lang="en-US" sz="3600" cap="none" spc="0" dirty="0">
                          <a:latin typeface="Arial" panose="020B0604020202020204" pitchFamily="34" charset="0"/>
                          <a:cs typeface="Arial" panose="020B0604020202020204" pitchFamily="34" charset="0"/>
                        </a:rPr>
                        <a:t>40.2bn</a:t>
                      </a:r>
                      <a:endParaRPr lang="en-US" sz="36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gridSpan="2">
                  <a:txBody>
                    <a:bodyPr/>
                    <a:lstStyle/>
                    <a:p>
                      <a:pPr marL="448945" algn="ctr">
                        <a:lnSpc>
                          <a:spcPct val="150000"/>
                        </a:lnSpc>
                        <a:spcBef>
                          <a:spcPts val="315"/>
                        </a:spcBef>
                      </a:pPr>
                      <a:r>
                        <a:rPr lang="en-ZA" sz="3600" cap="none" spc="0" dirty="0">
                          <a:latin typeface="Arial" panose="020B0604020202020204" pitchFamily="34" charset="0"/>
                          <a:cs typeface="Arial" panose="020B0604020202020204" pitchFamily="34" charset="0"/>
                        </a:rPr>
                        <a:t>41.8bn</a:t>
                      </a:r>
                      <a:endParaRPr lang="en-ZA" sz="3600" cap="none" spc="0" dirty="0">
                        <a:solidFill>
                          <a:schemeClr val="accent6">
                            <a:lumMod val="75000"/>
                          </a:schemeClr>
                        </a:solidFill>
                        <a:latin typeface="Arial" panose="020B0604020202020204" pitchFamily="34" charset="0"/>
                        <a:cs typeface="Arial" panose="020B0604020202020204" pitchFamily="34" charset="0"/>
                      </a:endParaRPr>
                    </a:p>
                  </a:txBody>
                  <a:tcPr marL="0" marR="0" marT="106680" marB="0"/>
                </a:tc>
                <a:tc hMerge="1">
                  <a:txBody>
                    <a:bodyPr/>
                    <a:lstStyle/>
                    <a:p>
                      <a:endParaRPr/>
                    </a:p>
                  </a:txBody>
                  <a:tcPr marL="0" marR="0" marT="0" marB="0"/>
                </a:tc>
                <a:extLst>
                  <a:ext uri="{0D108BD9-81ED-4DB2-BD59-A6C34878D82A}">
                    <a16:rowId xmlns:a16="http://schemas.microsoft.com/office/drawing/2014/main" val="10002"/>
                  </a:ext>
                </a:extLst>
              </a:tr>
              <a:tr h="1306752">
                <a:tc>
                  <a:txBody>
                    <a:bodyPr/>
                    <a:lstStyle/>
                    <a:p>
                      <a:pPr marL="89535">
                        <a:lnSpc>
                          <a:spcPct val="100000"/>
                        </a:lnSpc>
                        <a:spcBef>
                          <a:spcPts val="320"/>
                        </a:spcBef>
                      </a:pPr>
                      <a:r>
                        <a:rPr lang="en-US" sz="3600" b="1" cap="none" spc="0" dirty="0">
                          <a:latin typeface="Arial" panose="020B0604020202020204" pitchFamily="34" charset="0"/>
                          <a:cs typeface="Arial" panose="020B0604020202020204" pitchFamily="34" charset="0"/>
                        </a:rPr>
                        <a:t>Total expenditure</a:t>
                      </a:r>
                      <a:endParaRPr lang="en-US" sz="3600" b="1" cap="none"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2550" algn="ctr">
                        <a:lnSpc>
                          <a:spcPct val="150000"/>
                        </a:lnSpc>
                        <a:spcBef>
                          <a:spcPts val="320"/>
                        </a:spcBef>
                      </a:pPr>
                      <a:r>
                        <a:rPr lang="en-US" sz="3600" b="1" cap="none" spc="0" dirty="0">
                          <a:latin typeface="Arial" panose="020B0604020202020204" pitchFamily="34" charset="0"/>
                          <a:cs typeface="Arial" panose="020B0604020202020204" pitchFamily="34" charset="0"/>
                        </a:rPr>
                        <a:t>34.6bn</a:t>
                      </a:r>
                      <a:endParaRPr lang="en-US" sz="3600" b="1" cap="none"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1915" algn="ctr">
                        <a:lnSpc>
                          <a:spcPct val="150000"/>
                        </a:lnSpc>
                        <a:spcBef>
                          <a:spcPts val="320"/>
                        </a:spcBef>
                      </a:pPr>
                      <a:r>
                        <a:rPr lang="en-ZA" sz="3600" b="1" cap="none" spc="0" dirty="0">
                          <a:latin typeface="Arial" panose="020B0604020202020204" pitchFamily="34" charset="0"/>
                          <a:cs typeface="Arial" panose="020B0604020202020204" pitchFamily="34" charset="0"/>
                        </a:rPr>
                        <a:t>38.2bn</a:t>
                      </a:r>
                      <a:endParaRPr lang="en-ZA" sz="3600" b="1" cap="none"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1915" algn="ctr">
                        <a:lnSpc>
                          <a:spcPct val="150000"/>
                        </a:lnSpc>
                        <a:spcBef>
                          <a:spcPts val="320"/>
                        </a:spcBef>
                      </a:pPr>
                      <a:r>
                        <a:rPr lang="en-ZA" sz="3600" b="1" cap="none" spc="0" dirty="0">
                          <a:latin typeface="Arial" panose="020B0604020202020204" pitchFamily="34" charset="0"/>
                          <a:cs typeface="Arial" panose="020B0604020202020204" pitchFamily="34" charset="0"/>
                        </a:rPr>
                        <a:t>38.3bn</a:t>
                      </a:r>
                      <a:endParaRPr lang="en-ZA" sz="3600" b="1" cap="none"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a:txBody>
                    <a:bodyPr/>
                    <a:lstStyle/>
                    <a:p>
                      <a:pPr marR="81280" algn="ctr">
                        <a:lnSpc>
                          <a:spcPct val="150000"/>
                        </a:lnSpc>
                        <a:spcBef>
                          <a:spcPts val="320"/>
                        </a:spcBef>
                      </a:pPr>
                      <a:r>
                        <a:rPr lang="en-ZA" sz="3600" b="1" cap="none" spc="0" dirty="0">
                          <a:latin typeface="Arial" panose="020B0604020202020204" pitchFamily="34" charset="0"/>
                          <a:cs typeface="Arial" panose="020B0604020202020204" pitchFamily="34" charset="0"/>
                        </a:rPr>
                        <a:t>40.5bn</a:t>
                      </a:r>
                      <a:endParaRPr lang="en-ZA" sz="3600" b="1" cap="none"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gridSpan="2">
                  <a:txBody>
                    <a:bodyPr/>
                    <a:lstStyle/>
                    <a:p>
                      <a:pPr marL="448945" algn="ctr">
                        <a:lnSpc>
                          <a:spcPct val="150000"/>
                        </a:lnSpc>
                        <a:spcBef>
                          <a:spcPts val="320"/>
                        </a:spcBef>
                      </a:pPr>
                      <a:r>
                        <a:rPr lang="en-ZA" sz="3600" b="1" cap="none" spc="0" dirty="0">
                          <a:latin typeface="Arial" panose="020B0604020202020204" pitchFamily="34" charset="0"/>
                          <a:cs typeface="Arial" panose="020B0604020202020204" pitchFamily="34" charset="0"/>
                        </a:rPr>
                        <a:t>42.1bn</a:t>
                      </a:r>
                      <a:endParaRPr lang="en-ZA" sz="3600" b="1" cap="none" spc="0" dirty="0">
                        <a:solidFill>
                          <a:schemeClr val="accent6">
                            <a:lumMod val="75000"/>
                          </a:schemeClr>
                        </a:solidFill>
                        <a:latin typeface="Arial" panose="020B0604020202020204" pitchFamily="34" charset="0"/>
                        <a:cs typeface="Arial" panose="020B0604020202020204" pitchFamily="34" charset="0"/>
                      </a:endParaRPr>
                    </a:p>
                  </a:txBody>
                  <a:tcPr marL="0" marR="0" marT="108373" marB="0"/>
                </a:tc>
                <a:tc hMerge="1">
                  <a:txBody>
                    <a:bodyPr/>
                    <a:lstStyle/>
                    <a:p>
                      <a:endParaRPr dirty="0"/>
                    </a:p>
                  </a:txBody>
                  <a:tcPr marL="0" marR="0" marT="0" marB="0"/>
                </a:tc>
                <a:extLst>
                  <a:ext uri="{0D108BD9-81ED-4DB2-BD59-A6C34878D82A}">
                    <a16:rowId xmlns:a16="http://schemas.microsoft.com/office/drawing/2014/main" val="10004"/>
                  </a:ext>
                </a:extLst>
              </a:tr>
              <a:tr h="133532">
                <a:tc gridSpan="6">
                  <a:txBody>
                    <a:bodyPr/>
                    <a:lstStyle/>
                    <a:p>
                      <a:pPr algn="just">
                        <a:lnSpc>
                          <a:spcPct val="100000"/>
                        </a:lnSpc>
                        <a:spcBef>
                          <a:spcPts val="55"/>
                        </a:spcBef>
                      </a:pPr>
                      <a:endParaRPr sz="3600" spc="0" dirty="0">
                        <a:latin typeface="Arial" panose="020B0604020202020204" pitchFamily="34" charset="0"/>
                        <a:cs typeface="Arial" panose="020B0604020202020204" pitchFamily="34" charset="0"/>
                      </a:endParaRPr>
                    </a:p>
                    <a:p>
                      <a:pPr marL="89535" marR="683895" algn="just">
                        <a:lnSpc>
                          <a:spcPct val="100000"/>
                        </a:lnSpc>
                      </a:pPr>
                      <a:r>
                        <a:rPr sz="3600" b="1" spc="0" dirty="0">
                          <a:latin typeface="Arial" panose="020B0604020202020204" pitchFamily="34" charset="0"/>
                          <a:cs typeface="Arial" panose="020B0604020202020204" pitchFamily="34" charset="0"/>
                        </a:rPr>
                        <a:t>Programme</a:t>
                      </a:r>
                      <a:r>
                        <a:rPr lang="en-US" sz="3600" b="1" spc="0" dirty="0">
                          <a:latin typeface="Arial" panose="020B0604020202020204" pitchFamily="34" charset="0"/>
                          <a:cs typeface="Arial" panose="020B0604020202020204" pitchFamily="34" charset="0"/>
                        </a:rPr>
                        <a:t> </a:t>
                      </a:r>
                      <a:r>
                        <a:rPr sz="3600" b="1" spc="0" dirty="0">
                          <a:latin typeface="Arial" panose="020B0604020202020204" pitchFamily="34" charset="0"/>
                          <a:cs typeface="Arial" panose="020B0604020202020204" pitchFamily="34" charset="0"/>
                        </a:rPr>
                        <a:t>1</a:t>
                      </a:r>
                      <a:r>
                        <a:rPr lang="en-ZA" sz="3600" b="1" spc="0" dirty="0">
                          <a:latin typeface="Arial" panose="020B0604020202020204" pitchFamily="34" charset="0"/>
                          <a:cs typeface="Arial" panose="020B0604020202020204" pitchFamily="34" charset="0"/>
                        </a:rPr>
                        <a:t> </a:t>
                      </a:r>
                      <a:r>
                        <a:rPr sz="3600" spc="0" dirty="0">
                          <a:latin typeface="Arial" panose="020B0604020202020204" pitchFamily="34" charset="0"/>
                          <a:cs typeface="Arial" panose="020B0604020202020204" pitchFamily="34" charset="0"/>
                        </a:rPr>
                        <a:t>-</a:t>
                      </a:r>
                      <a:r>
                        <a:rPr lang="en-ZA" sz="3600" spc="0" dirty="0">
                          <a:latin typeface="Arial" panose="020B0604020202020204" pitchFamily="34" charset="0"/>
                          <a:cs typeface="Arial" panose="020B0604020202020204" pitchFamily="34" charset="0"/>
                        </a:rPr>
                        <a:t> </a:t>
                      </a:r>
                      <a:r>
                        <a:rPr lang="en-US" sz="3600" cap="none" spc="0" dirty="0">
                          <a:solidFill>
                            <a:schemeClr val="tx1"/>
                          </a:solidFill>
                          <a:latin typeface="Arial" panose="020B0604020202020204" pitchFamily="34" charset="0"/>
                          <a:cs typeface="Arial" panose="020B0604020202020204" pitchFamily="34" charset="0"/>
                        </a:rPr>
                        <a:t>Consists of the following service units: executive office, finance, human resources,  corporate services: marketing and communication, information and communication technology, governance risk &amp; compliance</a:t>
                      </a:r>
                      <a:r>
                        <a:rPr sz="3600" spc="0" dirty="0">
                          <a:solidFill>
                            <a:schemeClr val="tx1"/>
                          </a:solidFill>
                          <a:latin typeface="Arial" panose="020B0604020202020204" pitchFamily="34" charset="0"/>
                          <a:cs typeface="Arial" panose="020B0604020202020204" pitchFamily="34" charset="0"/>
                        </a:rPr>
                        <a:t>.</a:t>
                      </a:r>
                      <a:endParaRPr lang="en-ZA" sz="3600" spc="0" dirty="0">
                        <a:solidFill>
                          <a:schemeClr val="tx1"/>
                        </a:solidFill>
                        <a:latin typeface="Arial" panose="020B0604020202020204" pitchFamily="34" charset="0"/>
                        <a:cs typeface="Arial" panose="020B0604020202020204" pitchFamily="34" charset="0"/>
                      </a:endParaRPr>
                    </a:p>
                    <a:p>
                      <a:pPr marL="89535" marR="683895" algn="just">
                        <a:lnSpc>
                          <a:spcPct val="100000"/>
                        </a:lnSpc>
                      </a:pPr>
                      <a:endParaRPr sz="3600" spc="0" dirty="0">
                        <a:solidFill>
                          <a:schemeClr val="tx1"/>
                        </a:solidFill>
                        <a:latin typeface="Arial" panose="020B0604020202020204" pitchFamily="34" charset="0"/>
                        <a:cs typeface="Arial" panose="020B0604020202020204" pitchFamily="34" charset="0"/>
                      </a:endParaRPr>
                    </a:p>
                    <a:p>
                      <a:pPr marL="89535" algn="just">
                        <a:lnSpc>
                          <a:spcPct val="100000"/>
                        </a:lnSpc>
                      </a:pPr>
                      <a:r>
                        <a:rPr sz="3600" b="1" spc="0" dirty="0">
                          <a:latin typeface="Arial" panose="020B0604020202020204" pitchFamily="34" charset="0"/>
                          <a:cs typeface="Arial" panose="020B0604020202020204" pitchFamily="34" charset="0"/>
                        </a:rPr>
                        <a:t>Programme 2-</a:t>
                      </a:r>
                      <a:r>
                        <a:rPr lang="en-US" sz="3600" b="1" spc="0" dirty="0">
                          <a:latin typeface="Arial" panose="020B0604020202020204" pitchFamily="34" charset="0"/>
                          <a:cs typeface="Arial" panose="020B0604020202020204" pitchFamily="34" charset="0"/>
                        </a:rPr>
                        <a:t> </a:t>
                      </a:r>
                      <a:r>
                        <a:rPr lang="en-US" sz="3600" cap="none" spc="0" dirty="0">
                          <a:solidFill>
                            <a:schemeClr val="tx1"/>
                          </a:solidFill>
                          <a:latin typeface="Arial" panose="020B0604020202020204" pitchFamily="34" charset="0"/>
                          <a:cs typeface="Arial" panose="020B0604020202020204" pitchFamily="34" charset="0"/>
                        </a:rPr>
                        <a:t>This programme  consists of the following service units: loans and bursaries administration,</a:t>
                      </a:r>
                    </a:p>
                    <a:p>
                      <a:pPr marL="89535" algn="just">
                        <a:lnSpc>
                          <a:spcPct val="100000"/>
                        </a:lnSpc>
                        <a:spcBef>
                          <a:spcPts val="5"/>
                        </a:spcBef>
                      </a:pPr>
                      <a:r>
                        <a:rPr lang="en-US" sz="3600" cap="none" spc="0" dirty="0">
                          <a:solidFill>
                            <a:schemeClr val="tx1"/>
                          </a:solidFill>
                          <a:latin typeface="Arial" panose="020B0604020202020204" pitchFamily="34" charset="0"/>
                          <a:cs typeface="Arial" panose="020B0604020202020204" pitchFamily="34" charset="0"/>
                        </a:rPr>
                        <a:t>Contact centre, research &amp; policy.</a:t>
                      </a:r>
                    </a:p>
                    <a:p>
                      <a:pPr marL="89535" algn="just">
                        <a:lnSpc>
                          <a:spcPct val="100000"/>
                        </a:lnSpc>
                        <a:spcBef>
                          <a:spcPts val="5"/>
                        </a:spcBef>
                      </a:pPr>
                      <a:endParaRPr lang="en-US" sz="3600" cap="none" spc="0" dirty="0">
                        <a:solidFill>
                          <a:schemeClr val="tx1"/>
                        </a:solidFill>
                        <a:latin typeface="Arial" panose="020B0604020202020204" pitchFamily="34" charset="0"/>
                        <a:cs typeface="Arial" panose="020B0604020202020204" pitchFamily="34" charset="0"/>
                      </a:endParaRPr>
                    </a:p>
                    <a:p>
                      <a:pPr marL="89535" algn="just">
                        <a:lnSpc>
                          <a:spcPct val="100000"/>
                        </a:lnSpc>
                        <a:spcBef>
                          <a:spcPts val="5"/>
                        </a:spcBef>
                      </a:pPr>
                      <a:r>
                        <a:rPr lang="en-US" sz="3600" cap="none" spc="0" dirty="0">
                          <a:solidFill>
                            <a:schemeClr val="tx1"/>
                          </a:solidFill>
                          <a:latin typeface="Arial" panose="020B0604020202020204" pitchFamily="34" charset="0"/>
                          <a:cs typeface="Arial" panose="020B0604020202020204" pitchFamily="34" charset="0"/>
                        </a:rPr>
                        <a:t>* </a:t>
                      </a:r>
                      <a:r>
                        <a:rPr lang="en-ZA" sz="3600" b="0" i="0" u="none" strike="noStrike" cap="none" spc="0" baseline="0" dirty="0">
                          <a:ln>
                            <a:noFill/>
                          </a:ln>
                          <a:solidFill>
                            <a:schemeClr val="tx1"/>
                          </a:solidFill>
                          <a:uFillTx/>
                          <a:latin typeface="Arial" panose="020B0604020202020204" pitchFamily="34" charset="0"/>
                          <a:ea typeface="Helvetica Light"/>
                          <a:cs typeface="Arial" panose="020B0604020202020204" pitchFamily="34" charset="0"/>
                          <a:sym typeface="Helvetica Light"/>
                        </a:rPr>
                        <a:t>The changes relate to additional grant for Administration extension to August 2020 (R7.8m), cost associated with disbursement to TVET colleges (R10.3m),  Contact centre consultants (R10.8m), forensic investigation (R5.0) , Court Road renovation (R10.0) and R5.5 million budget reduction after supplementary budget</a:t>
                      </a:r>
                      <a:endParaRPr lang="en-US" sz="3600" b="0" i="0" u="none" strike="noStrike" cap="none" spc="0" baseline="0" dirty="0">
                        <a:ln>
                          <a:noFill/>
                        </a:ln>
                        <a:solidFill>
                          <a:schemeClr val="tx1"/>
                        </a:solidFill>
                        <a:uFillTx/>
                        <a:latin typeface="Arial" panose="020B0604020202020204" pitchFamily="34" charset="0"/>
                        <a:cs typeface="Arial" panose="020B0604020202020204" pitchFamily="34" charset="0"/>
                        <a:sym typeface="Montserrat-Regular"/>
                      </a:endParaRPr>
                    </a:p>
                  </a:txBody>
                  <a:tcPr marL="0" marR="0" marT="18627" marB="0">
                    <a:solidFill>
                      <a:srgbClr val="D36E28"/>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4300" dirty="0">
                        <a:latin typeface="Times New Roman"/>
                        <a:cs typeface="Times New Roman"/>
                      </a:endParaRPr>
                    </a:p>
                  </a:txBody>
                  <a:tcPr marL="0" marR="0" marT="0" marB="0">
                    <a:solidFill>
                      <a:srgbClr val="D36E28"/>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4999F1-703D-4EAB-AA06-6CA13BD57FA6}"/>
              </a:ext>
            </a:extLst>
          </p:cNvPr>
          <p:cNvSpPr>
            <a:spLocks noGrp="1"/>
          </p:cNvSpPr>
          <p:nvPr>
            <p:ph type="sldNum" sz="quarter" idx="10"/>
          </p:nvPr>
        </p:nvSpPr>
        <p:spPr/>
        <p:txBody>
          <a:bodyPr/>
          <a:lstStyle/>
          <a:p>
            <a:fld id="{86CB4B4D-7CA3-9044-876B-883B54F8677D}" type="slidenum">
              <a:rPr lang="en-GB" smtClean="0"/>
              <a:pPr/>
              <a:t>16</a:t>
            </a:fld>
            <a:endParaRPr lang="en-GB" dirty="0"/>
          </a:p>
        </p:txBody>
      </p:sp>
      <p:sp>
        <p:nvSpPr>
          <p:cNvPr id="3" name="object 2">
            <a:extLst>
              <a:ext uri="{FF2B5EF4-FFF2-40B4-BE49-F238E27FC236}">
                <a16:creationId xmlns:a16="http://schemas.microsoft.com/office/drawing/2014/main" id="{C051CAEF-1650-4D83-AB38-FB587A4E37E0}"/>
              </a:ext>
            </a:extLst>
          </p:cNvPr>
          <p:cNvSpPr txBox="1">
            <a:spLocks/>
          </p:cNvSpPr>
          <p:nvPr/>
        </p:nvSpPr>
        <p:spPr>
          <a:xfrm>
            <a:off x="5060961" y="635010"/>
            <a:ext cx="19336894" cy="709596"/>
          </a:xfrm>
          <a:prstGeom prst="rect">
            <a:avLst/>
          </a:prstGeom>
        </p:spPr>
        <p:txBody>
          <a:bodyPr vert="horz" wrap="square" lIns="0" tIns="32173" rIns="0" bIns="0" rtlCol="0">
            <a:spAutoFit/>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marL="33867" hangingPunct="1">
              <a:lnSpc>
                <a:spcPct val="100000"/>
              </a:lnSpc>
              <a:spcBef>
                <a:spcPts val="253"/>
              </a:spcBef>
            </a:pPr>
            <a:r>
              <a:rPr lang="en-US" sz="4400" spc="-13" dirty="0">
                <a:solidFill>
                  <a:schemeClr val="bg1"/>
                </a:solidFill>
              </a:rPr>
              <a:t>                      The 2020/21 Revised Allocation Letter</a:t>
            </a:r>
            <a:endParaRPr lang="en-US" sz="4400" dirty="0">
              <a:solidFill>
                <a:schemeClr val="bg1"/>
              </a:solidFill>
            </a:endParaRPr>
          </a:p>
        </p:txBody>
      </p:sp>
      <p:sp>
        <p:nvSpPr>
          <p:cNvPr id="4" name="TextBox 3">
            <a:extLst>
              <a:ext uri="{FF2B5EF4-FFF2-40B4-BE49-F238E27FC236}">
                <a16:creationId xmlns:a16="http://schemas.microsoft.com/office/drawing/2014/main" id="{784BBBB5-6C32-485E-B515-FB7F4E7E7610}"/>
              </a:ext>
            </a:extLst>
          </p:cNvPr>
          <p:cNvSpPr txBox="1"/>
          <p:nvPr/>
        </p:nvSpPr>
        <p:spPr>
          <a:xfrm>
            <a:off x="8515350" y="2628899"/>
            <a:ext cx="15256022" cy="78483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marR="0" lvl="0" indent="-457200">
              <a:spcBef>
                <a:spcPts val="0"/>
              </a:spcBef>
              <a:spcAft>
                <a:spcPts val="0"/>
              </a:spcAft>
              <a:buFont typeface="Wingdings" panose="05000000000000000000" pitchFamily="2" charset="2"/>
              <a:buChar char="§"/>
            </a:pPr>
            <a:r>
              <a:rPr lang="en-ZA"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revised allocation letter dated 3 July 2020 has an onerous condition that NSFAS cannot comply with, without disastrous consequences.</a:t>
            </a:r>
          </a:p>
          <a:p>
            <a:pPr marR="0" lvl="0">
              <a:spcBef>
                <a:spcPts val="0"/>
              </a:spcBef>
              <a:spcAft>
                <a:spcPts val="0"/>
              </a:spcAft>
            </a:pPr>
            <a:endPar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57200" marR="0" lvl="0" indent="-457200">
              <a:spcBef>
                <a:spcPts val="0"/>
              </a:spcBef>
              <a:spcAft>
                <a:spcPts val="0"/>
              </a:spcAft>
              <a:buFont typeface="Wingdings" panose="05000000000000000000" pitchFamily="2" charset="2"/>
              <a:buChar char="§"/>
            </a:pPr>
            <a:r>
              <a:rPr lang="en-ZA"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R2.5 billion suspension of student grant funds and the earmarking of that for student devices cannot be implemented.</a:t>
            </a:r>
          </a:p>
          <a:p>
            <a:pPr marR="0" lvl="0">
              <a:spcBef>
                <a:spcPts val="0"/>
              </a:spcBef>
              <a:spcAft>
                <a:spcPts val="0"/>
              </a:spcAft>
            </a:pPr>
            <a:endPar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57200" marR="0" lvl="0" indent="-457200">
              <a:spcBef>
                <a:spcPts val="0"/>
              </a:spcBef>
              <a:spcAft>
                <a:spcPts val="0"/>
              </a:spcAft>
              <a:buFont typeface="Wingdings" panose="05000000000000000000" pitchFamily="2" charset="2"/>
              <a:buChar char="§"/>
            </a:pPr>
            <a:r>
              <a:rPr lang="en-ZA"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full original student grant funds is required for the normal 2020 academic year disbursements. </a:t>
            </a:r>
          </a:p>
          <a:p>
            <a:pPr marR="0" lvl="0">
              <a:spcBef>
                <a:spcPts val="0"/>
              </a:spcBef>
              <a:spcAft>
                <a:spcPts val="0"/>
              </a:spcAft>
            </a:pPr>
            <a:endPar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en-ZA"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NSFAS recommended that student devices be funded as follows:</a:t>
            </a:r>
          </a:p>
          <a:p>
            <a:pPr marR="0" lvl="0">
              <a:spcBef>
                <a:spcPts val="0"/>
              </a:spcBef>
              <a:spcAft>
                <a:spcPts val="0"/>
              </a:spcAft>
            </a:pPr>
            <a:endPar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914400" indent="-457200">
              <a:buFont typeface="Arial" panose="020B0604020202020204" pitchFamily="34" charset="0"/>
              <a:buChar char="•"/>
            </a:pPr>
            <a:r>
              <a:rPr lang="en-ZA"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R2.1 billion of Recovered Funds be utilised for University students</a:t>
            </a:r>
            <a:endPar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914400" indent="-457200">
              <a:buFont typeface="Arial" panose="020B0604020202020204" pitchFamily="34" charset="0"/>
              <a:buChar char="•"/>
            </a:pPr>
            <a:r>
              <a:rPr lang="en-ZA"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R1.5 billion of Accumulated TVET Funds be used for TVET students.</a:t>
            </a:r>
            <a:endPar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914400" indent="-457200">
              <a:buFont typeface="Arial" panose="020B0604020202020204" pitchFamily="34" charset="0"/>
              <a:buChar char="•"/>
            </a:pPr>
            <a:r>
              <a:rPr lang="en-ZA"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DHET is engaging National Treasury on the onerous condition.</a:t>
            </a:r>
            <a:endPar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23722CAB-DACA-4523-B52B-56204314D28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541723" y="2647950"/>
            <a:ext cx="3038475" cy="3038475"/>
          </a:xfrm>
          <a:prstGeom prst="rect">
            <a:avLst/>
          </a:prstGeom>
        </p:spPr>
      </p:pic>
    </p:spTree>
    <p:extLst>
      <p:ext uri="{BB962C8B-B14F-4D97-AF65-F5344CB8AC3E}">
        <p14:creationId xmlns:p14="http://schemas.microsoft.com/office/powerpoint/2010/main" val="284079849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742945-B851-4353-9C63-DF95BEF7A9B0}"/>
              </a:ext>
            </a:extLst>
          </p:cNvPr>
          <p:cNvSpPr>
            <a:spLocks noGrp="1"/>
          </p:cNvSpPr>
          <p:nvPr>
            <p:ph type="sldNum" sz="quarter" idx="10"/>
          </p:nvPr>
        </p:nvSpPr>
        <p:spPr/>
        <p:txBody>
          <a:bodyPr/>
          <a:lstStyle/>
          <a:p>
            <a:fld id="{86CB4B4D-7CA3-9044-876B-883B54F8677D}" type="slidenum">
              <a:rPr lang="en-GB" smtClean="0"/>
              <a:pPr/>
              <a:t>17</a:t>
            </a:fld>
            <a:endParaRPr lang="en-GB" dirty="0"/>
          </a:p>
        </p:txBody>
      </p:sp>
      <p:sp>
        <p:nvSpPr>
          <p:cNvPr id="12" name="Rectangle 11">
            <a:extLst>
              <a:ext uri="{FF2B5EF4-FFF2-40B4-BE49-F238E27FC236}">
                <a16:creationId xmlns:a16="http://schemas.microsoft.com/office/drawing/2014/main" id="{849D4735-0705-49EE-A119-CF2F5D0634BB}"/>
              </a:ext>
            </a:extLst>
          </p:cNvPr>
          <p:cNvSpPr/>
          <p:nvPr/>
        </p:nvSpPr>
        <p:spPr>
          <a:xfrm>
            <a:off x="8907176" y="963602"/>
            <a:ext cx="14864196" cy="13265170"/>
          </a:xfrm>
          <a:prstGeom prst="rect">
            <a:avLst/>
          </a:prstGeom>
        </p:spPr>
        <p:txBody>
          <a:bodyPr wrap="square">
            <a:spAutoFit/>
          </a:bodyPr>
          <a:lstStyle/>
          <a:p>
            <a:pPr marL="457200" indent="-457200">
              <a:buFont typeface="Wingdings" panose="05000000000000000000" pitchFamily="2" charset="2"/>
              <a:buChar char="§"/>
            </a:pPr>
            <a:endParaRPr lang="en-ZA" sz="3200" kern="1200" dirty="0">
              <a:solidFill>
                <a:schemeClr val="bg1"/>
              </a:solidFill>
              <a:latin typeface="Arial" panose="020B0604020202020204" pitchFamily="34" charset="0"/>
              <a:ea typeface="+mn-ea"/>
              <a:cs typeface="Arial" panose="020B0604020202020204" pitchFamily="34" charset="0"/>
            </a:endParaRPr>
          </a:p>
          <a:p>
            <a:pPr marL="457200" indent="-457200">
              <a:buFont typeface="Wingdings" panose="05000000000000000000" pitchFamily="2" charset="2"/>
              <a:buChar char="§"/>
            </a:pPr>
            <a:r>
              <a:rPr lang="en-ZA" sz="3600" kern="1200" dirty="0">
                <a:solidFill>
                  <a:schemeClr val="bg1"/>
                </a:solidFill>
                <a:latin typeface="Arial" panose="020B0604020202020204" pitchFamily="34" charset="0"/>
                <a:ea typeface="+mn-ea"/>
                <a:cs typeface="Arial" panose="020B0604020202020204" pitchFamily="34" charset="0"/>
              </a:rPr>
              <a:t>Applications for 2021 will open on 1 August and close on 30 November 2020</a:t>
            </a:r>
          </a:p>
          <a:p>
            <a:pPr marL="457200" indent="-457200">
              <a:buFont typeface="Wingdings" panose="05000000000000000000" pitchFamily="2" charset="2"/>
              <a:buChar char="§"/>
            </a:pPr>
            <a:endParaRPr lang="en-ZA" sz="3600" kern="1200" dirty="0">
              <a:solidFill>
                <a:schemeClr val="bg1"/>
              </a:solidFill>
              <a:latin typeface="Arial" panose="020B0604020202020204" pitchFamily="34" charset="0"/>
              <a:ea typeface="+mn-ea"/>
              <a:cs typeface="Arial" panose="020B0604020202020204" pitchFamily="34" charset="0"/>
            </a:endParaRPr>
          </a:p>
          <a:p>
            <a:pPr marL="457200" indent="-457200">
              <a:buFont typeface="Wingdings" panose="05000000000000000000" pitchFamily="2" charset="2"/>
              <a:buChar char="§"/>
            </a:pPr>
            <a:r>
              <a:rPr lang="en-ZA" sz="3600" kern="1200" dirty="0">
                <a:solidFill>
                  <a:schemeClr val="bg1"/>
                </a:solidFill>
                <a:latin typeface="Arial" panose="020B0604020202020204" pitchFamily="34" charset="0"/>
                <a:ea typeface="+mn-ea"/>
                <a:cs typeface="Arial" panose="020B0604020202020204" pitchFamily="34" charset="0"/>
              </a:rPr>
              <a:t>Partnership with DBE to include NSFAS procedures in career guidance and for schools to assist with applications</a:t>
            </a:r>
          </a:p>
          <a:p>
            <a:endParaRPr lang="en-ZA" sz="3600" kern="1200" dirty="0">
              <a:solidFill>
                <a:schemeClr val="bg1"/>
              </a:solidFill>
              <a:latin typeface="Arial" panose="020B0604020202020204" pitchFamily="34" charset="0"/>
              <a:ea typeface="+mn-ea"/>
              <a:cs typeface="Arial" panose="020B0604020202020204" pitchFamily="34" charset="0"/>
            </a:endParaRPr>
          </a:p>
          <a:p>
            <a:pPr marL="457200" indent="-457200">
              <a:buFont typeface="Wingdings" panose="05000000000000000000" pitchFamily="2" charset="2"/>
              <a:buChar char="§"/>
            </a:pPr>
            <a:r>
              <a:rPr lang="en-ZA" sz="3600" kern="1200" dirty="0">
                <a:solidFill>
                  <a:schemeClr val="bg1"/>
                </a:solidFill>
                <a:latin typeface="Arial" panose="020B0604020202020204" pitchFamily="34" charset="0"/>
                <a:ea typeface="+mn-ea"/>
                <a:cs typeface="Arial" panose="020B0604020202020204" pitchFamily="34" charset="0"/>
              </a:rPr>
              <a:t>Virtual Outreach strategies have been developed. These include Email outreach, Mobile outreach, Social Media outreach, Print &amp; online outreach, Radio &amp; TV outreach as well as Institutional outreach</a:t>
            </a:r>
          </a:p>
          <a:p>
            <a:pPr marL="457200" indent="-457200">
              <a:buFont typeface="Wingdings" panose="05000000000000000000" pitchFamily="2" charset="2"/>
              <a:buChar char="§"/>
            </a:pPr>
            <a:endParaRPr lang="en-ZA" sz="3600" kern="1200" dirty="0">
              <a:solidFill>
                <a:schemeClr val="bg1"/>
              </a:solidFill>
              <a:latin typeface="Arial" panose="020B0604020202020204" pitchFamily="34" charset="0"/>
              <a:ea typeface="+mn-ea"/>
              <a:cs typeface="Arial" panose="020B0604020202020204" pitchFamily="34" charset="0"/>
            </a:endParaRPr>
          </a:p>
          <a:p>
            <a:pPr marL="457200" lvl="0" indent="-457200" defTabSz="342900" hangingPunct="1">
              <a:buFont typeface="Wingdings" panose="05000000000000000000" pitchFamily="2" charset="2"/>
              <a:buChar char="§"/>
            </a:pPr>
            <a:r>
              <a:rPr lang="en-ZA" sz="3600" kern="1200" dirty="0">
                <a:solidFill>
                  <a:schemeClr val="bg1"/>
                </a:solidFill>
                <a:highlight>
                  <a:srgbClr val="F8F7F3"/>
                </a:highlight>
                <a:latin typeface="Arial" panose="020B0604020202020204" pitchFamily="34" charset="0"/>
                <a:ea typeface="+mn-ea"/>
                <a:cs typeface="Arial" panose="020B0604020202020204" pitchFamily="34" charset="0"/>
              </a:rPr>
              <a:t>Several intergovernmental partnerships e.g. DSD for SASSA beneficiaries are being enhanced considering  Covid19 restrictions.</a:t>
            </a:r>
          </a:p>
          <a:p>
            <a:pPr marL="457200" lvl="0" indent="-457200" defTabSz="342900" hangingPunct="1">
              <a:buFont typeface="Wingdings" panose="05000000000000000000" pitchFamily="2" charset="2"/>
              <a:buChar char="§"/>
            </a:pPr>
            <a:endParaRPr lang="en-ZA" sz="3600" kern="1200" dirty="0">
              <a:solidFill>
                <a:schemeClr val="bg1"/>
              </a:solidFill>
              <a:highlight>
                <a:srgbClr val="F8F7F3"/>
              </a:highlight>
              <a:latin typeface="Arial" panose="020B0604020202020204" pitchFamily="34" charset="0"/>
              <a:ea typeface="+mn-ea"/>
              <a:cs typeface="Arial" panose="020B0604020202020204" pitchFamily="34" charset="0"/>
            </a:endParaRPr>
          </a:p>
          <a:p>
            <a:pPr marL="457200" lvl="0" indent="-457200" defTabSz="342900" hangingPunct="1">
              <a:buFont typeface="Wingdings" panose="05000000000000000000" pitchFamily="2" charset="2"/>
              <a:buChar char="§"/>
            </a:pPr>
            <a:r>
              <a:rPr lang="en-ZA" sz="3600" kern="1200" dirty="0">
                <a:solidFill>
                  <a:schemeClr val="bg1"/>
                </a:solidFill>
                <a:highlight>
                  <a:srgbClr val="F8F7F3"/>
                </a:highlight>
                <a:latin typeface="Arial" panose="020B0604020202020204" pitchFamily="34" charset="0"/>
                <a:ea typeface="+mn-ea"/>
                <a:cs typeface="Arial" panose="020B0604020202020204" pitchFamily="34" charset="0"/>
              </a:rPr>
              <a:t>Stakeholders have been identified to help us increase awareness about the application period, assist NSFAS in provincial application activations as well as increase social media marketing reach.</a:t>
            </a:r>
          </a:p>
          <a:p>
            <a:pPr marL="457200" lvl="0" indent="-457200" defTabSz="342900" hangingPunct="1">
              <a:buFont typeface="Wingdings" panose="05000000000000000000" pitchFamily="2" charset="2"/>
              <a:buChar char="§"/>
            </a:pPr>
            <a:endParaRPr lang="en-ZA" sz="3600" kern="1200" dirty="0">
              <a:solidFill>
                <a:schemeClr val="bg1"/>
              </a:solidFill>
              <a:highlight>
                <a:srgbClr val="F8F7F3"/>
              </a:highlight>
              <a:latin typeface="Arial" panose="020B0604020202020204" pitchFamily="34" charset="0"/>
              <a:ea typeface="+mn-ea"/>
              <a:cs typeface="Arial" panose="020B0604020202020204" pitchFamily="34" charset="0"/>
            </a:endParaRPr>
          </a:p>
          <a:p>
            <a:pPr marL="457200" indent="-457200" defTabSz="342900" hangingPunct="1">
              <a:buFont typeface="Wingdings" panose="05000000000000000000" pitchFamily="2" charset="2"/>
              <a:buChar char="§"/>
            </a:pPr>
            <a:r>
              <a:rPr lang="en-ZA" sz="3600" kern="1200" dirty="0">
                <a:solidFill>
                  <a:schemeClr val="bg1"/>
                </a:solidFill>
                <a:highlight>
                  <a:srgbClr val="F8F7F3"/>
                </a:highlight>
                <a:latin typeface="Arial" panose="020B0604020202020204" pitchFamily="34" charset="0"/>
                <a:ea typeface="+mn-ea"/>
                <a:cs typeface="Arial" panose="020B0604020202020204" pitchFamily="34" charset="0"/>
              </a:rPr>
              <a:t>These partnerships include DBE; DSD; Municipalities; DHET KHETA Outreach Unit; National Libraries and Thusong Centres; Community Based Organisations; NYD; Churches etc.</a:t>
            </a:r>
            <a:r>
              <a:rPr lang="en-US" sz="3600" kern="1200" dirty="0">
                <a:solidFill>
                  <a:srgbClr val="3F3F3F"/>
                </a:solidFill>
                <a:latin typeface="Arial" panose="020B0604020202020204" pitchFamily="34" charset="0"/>
                <a:ea typeface="+mn-ea"/>
                <a:cs typeface="Arial" panose="020B0604020202020204" pitchFamily="34" charset="0"/>
              </a:rPr>
              <a:t> The support is on going through other virtual means such as WhatsApp groups which has been created to include Principals and District managers</a:t>
            </a:r>
            <a:endParaRPr lang="en-ZA" sz="3600" kern="1200" dirty="0">
              <a:solidFill>
                <a:srgbClr val="3F3F3F"/>
              </a:solidFill>
              <a:highlight>
                <a:srgbClr val="F8F7F3"/>
              </a:highlight>
              <a:latin typeface="Arial" panose="020B0604020202020204" pitchFamily="34" charset="0"/>
              <a:ea typeface="+mn-ea"/>
              <a:cs typeface="Arial" panose="020B0604020202020204" pitchFamily="34" charset="0"/>
            </a:endParaRPr>
          </a:p>
          <a:p>
            <a:pPr lvl="0" defTabSz="342900" hangingPunct="1"/>
            <a:endParaRPr lang="en-ZA" sz="3200" kern="1200" dirty="0">
              <a:solidFill>
                <a:schemeClr val="bg1"/>
              </a:solidFill>
              <a:highlight>
                <a:srgbClr val="F8F7F3"/>
              </a:highlight>
              <a:latin typeface="Arial" panose="020B0604020202020204" pitchFamily="34" charset="0"/>
              <a:ea typeface="+mn-ea"/>
              <a:cs typeface="Arial" panose="020B0604020202020204" pitchFamily="34" charset="0"/>
            </a:endParaRPr>
          </a:p>
        </p:txBody>
      </p:sp>
      <p:pic>
        <p:nvPicPr>
          <p:cNvPr id="6" name="Graphic 5">
            <a:extLst>
              <a:ext uri="{FF2B5EF4-FFF2-40B4-BE49-F238E27FC236}">
                <a16:creationId xmlns:a16="http://schemas.microsoft.com/office/drawing/2014/main" id="{149AF62C-7E13-4D5A-AA11-880F9170F7D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733675" y="2647950"/>
            <a:ext cx="3438525" cy="3438525"/>
          </a:xfrm>
          <a:prstGeom prst="rect">
            <a:avLst/>
          </a:prstGeom>
        </p:spPr>
      </p:pic>
      <p:sp>
        <p:nvSpPr>
          <p:cNvPr id="7" name="object 2">
            <a:extLst>
              <a:ext uri="{FF2B5EF4-FFF2-40B4-BE49-F238E27FC236}">
                <a16:creationId xmlns:a16="http://schemas.microsoft.com/office/drawing/2014/main" id="{A60D7744-A6D9-4544-BCC0-92B446D8D099}"/>
              </a:ext>
            </a:extLst>
          </p:cNvPr>
          <p:cNvSpPr txBox="1">
            <a:spLocks/>
          </p:cNvSpPr>
          <p:nvPr/>
        </p:nvSpPr>
        <p:spPr>
          <a:xfrm>
            <a:off x="542926" y="254009"/>
            <a:ext cx="21574124" cy="709596"/>
          </a:xfrm>
          <a:prstGeom prst="rect">
            <a:avLst/>
          </a:prstGeom>
        </p:spPr>
        <p:txBody>
          <a:bodyPr vert="horz" wrap="square" lIns="0" tIns="32173" rIns="0" bIns="0" rtlCol="0">
            <a:spAutoFit/>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marL="33867" hangingPunct="1">
              <a:lnSpc>
                <a:spcPct val="100000"/>
              </a:lnSpc>
              <a:spcBef>
                <a:spcPts val="253"/>
              </a:spcBef>
            </a:pPr>
            <a:r>
              <a:rPr lang="en-ZA" sz="4400" spc="-13" dirty="0">
                <a:solidFill>
                  <a:schemeClr val="bg1"/>
                </a:solidFill>
              </a:rPr>
              <a:t>                                                   NSFAS Application Window for 2021</a:t>
            </a:r>
            <a:endParaRPr lang="en-US" sz="4400" dirty="0">
              <a:solidFill>
                <a:schemeClr val="bg1"/>
              </a:solidFill>
            </a:endParaRPr>
          </a:p>
        </p:txBody>
      </p:sp>
    </p:spTree>
    <p:extLst>
      <p:ext uri="{BB962C8B-B14F-4D97-AF65-F5344CB8AC3E}">
        <p14:creationId xmlns:p14="http://schemas.microsoft.com/office/powerpoint/2010/main" val="10562203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84E85A-81A7-41C0-B87A-8F57754ECCA6}"/>
              </a:ext>
            </a:extLst>
          </p:cNvPr>
          <p:cNvSpPr>
            <a:spLocks noGrp="1"/>
          </p:cNvSpPr>
          <p:nvPr>
            <p:ph type="sldNum" sz="quarter" idx="10"/>
          </p:nvPr>
        </p:nvSpPr>
        <p:spPr/>
        <p:txBody>
          <a:bodyPr/>
          <a:lstStyle/>
          <a:p>
            <a:fld id="{86CB4B4D-7CA3-9044-876B-883B54F8677D}" type="slidenum">
              <a:rPr lang="en-GB" smtClean="0"/>
              <a:pPr/>
              <a:t>18</a:t>
            </a:fld>
            <a:endParaRPr lang="en-GB" dirty="0"/>
          </a:p>
        </p:txBody>
      </p:sp>
      <p:sp>
        <p:nvSpPr>
          <p:cNvPr id="8" name="Rectangle 7">
            <a:extLst>
              <a:ext uri="{FF2B5EF4-FFF2-40B4-BE49-F238E27FC236}">
                <a16:creationId xmlns:a16="http://schemas.microsoft.com/office/drawing/2014/main" id="{277DA7E9-2FA5-475C-BA1F-8DB487A0E0DC}"/>
              </a:ext>
            </a:extLst>
          </p:cNvPr>
          <p:cNvSpPr/>
          <p:nvPr/>
        </p:nvSpPr>
        <p:spPr>
          <a:xfrm>
            <a:off x="8543923" y="2195186"/>
            <a:ext cx="15430501" cy="10433625"/>
          </a:xfrm>
          <a:prstGeom prst="rect">
            <a:avLst/>
          </a:prstGeom>
        </p:spPr>
        <p:txBody>
          <a:bodyPr wrap="square">
            <a:spAutoFit/>
          </a:bodyPr>
          <a:lstStyle/>
          <a:p>
            <a:pPr marL="457200" indent="-457200">
              <a:buFont typeface="Wingdings" panose="05000000000000000000" pitchFamily="2" charset="2"/>
              <a:buChar char="§"/>
            </a:pPr>
            <a:r>
              <a:rPr lang="en-ZA" sz="3600" dirty="0">
                <a:solidFill>
                  <a:schemeClr val="bg1"/>
                </a:solidFill>
                <a:latin typeface="Arial" panose="020B0604020202020204" pitchFamily="34" charset="0"/>
                <a:cs typeface="Arial" panose="020B0604020202020204" pitchFamily="34" charset="0"/>
              </a:rPr>
              <a:t>On 30 April 2020 Minister announced that NSFAS funded students in universities and TVET colleges will be provided with a digital device to augment learning in 2020 during the COVID 19 lockdown. This program will continue into the future as the devices will become an essential part of student empowerment and capacitation. Students will own the devices outright and it is contemplated that their learning experience will be enhanced through access to learning material beyond the classroom. </a:t>
            </a:r>
          </a:p>
          <a:p>
            <a:pPr marL="457200" indent="-457200">
              <a:buFont typeface="Wingdings" panose="05000000000000000000" pitchFamily="2" charset="2"/>
              <a:buChar char="§"/>
            </a:pPr>
            <a:endParaRPr lang="en-ZA" sz="3600" dirty="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ZA" sz="3600" dirty="0">
                <a:solidFill>
                  <a:schemeClr val="bg1"/>
                </a:solidFill>
                <a:latin typeface="Arial" panose="020B0604020202020204" pitchFamily="34" charset="0"/>
                <a:cs typeface="Arial" panose="020B0604020202020204" pitchFamily="34" charset="0"/>
              </a:rPr>
              <a:t>The acquisition of digital devices, with the requisite software and data,  for university students is already accommodated for in the NSFAS learning material allowances. Several universities have already channelled these funds towards procurement and access to digital devices with NSFAS assisting with cashflow where required.</a:t>
            </a:r>
          </a:p>
          <a:p>
            <a:pPr marL="457200" indent="-457200">
              <a:buFont typeface="Wingdings" panose="05000000000000000000" pitchFamily="2" charset="2"/>
              <a:buChar char="§"/>
            </a:pPr>
            <a:endParaRPr lang="en-ZA" sz="3600" dirty="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ZA" sz="3600" dirty="0">
                <a:solidFill>
                  <a:schemeClr val="bg1"/>
                </a:solidFill>
                <a:latin typeface="Arial" panose="020B0604020202020204" pitchFamily="34" charset="0"/>
                <a:cs typeface="Arial" panose="020B0604020202020204" pitchFamily="34" charset="0"/>
              </a:rPr>
              <a:t> A survey undertaken by DHET showed that over 65% of universities are in different stages (commenced or completed) of the procurement processes for the devices. Many students at these universities have already received their digital devices, while some are awaiting delivery. </a:t>
            </a:r>
          </a:p>
          <a:p>
            <a:endParaRPr lang="en-ZA" sz="2400" dirty="0">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CDF865D2-ED6C-451F-AA89-B4337D1A396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762250" y="2195186"/>
            <a:ext cx="3581400" cy="3581400"/>
          </a:xfrm>
          <a:prstGeom prst="rect">
            <a:avLst/>
          </a:prstGeom>
        </p:spPr>
      </p:pic>
      <p:sp>
        <p:nvSpPr>
          <p:cNvPr id="7" name="object 2">
            <a:extLst>
              <a:ext uri="{FF2B5EF4-FFF2-40B4-BE49-F238E27FC236}">
                <a16:creationId xmlns:a16="http://schemas.microsoft.com/office/drawing/2014/main" id="{7BFB80DF-A744-4B86-88A6-950E35EAE6A9}"/>
              </a:ext>
            </a:extLst>
          </p:cNvPr>
          <p:cNvSpPr txBox="1">
            <a:spLocks/>
          </p:cNvSpPr>
          <p:nvPr/>
        </p:nvSpPr>
        <p:spPr>
          <a:xfrm>
            <a:off x="257175" y="635011"/>
            <a:ext cx="22631400" cy="1129069"/>
          </a:xfrm>
          <a:prstGeom prst="rect">
            <a:avLst/>
          </a:prstGeom>
        </p:spPr>
        <p:txBody>
          <a:bodyPr vert="horz" wrap="square" lIns="0" tIns="32173" rIns="0" bIns="0" rtlCol="0">
            <a:spAutoFit/>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lvl="0" defTabSz="914411" hangingPunct="1"/>
            <a:r>
              <a:rPr lang="en-ZA" sz="4400" kern="1200" dirty="0">
                <a:solidFill>
                  <a:srgbClr val="262626"/>
                </a:solidFill>
                <a:latin typeface="Arial Black" panose="020B0A04020102020204" pitchFamily="34" charset="0"/>
              </a:rPr>
              <a:t>                                             </a:t>
            </a:r>
          </a:p>
          <a:p>
            <a:pPr lvl="0" defTabSz="914411" hangingPunct="1"/>
            <a:r>
              <a:rPr lang="en-ZA" sz="4400" kern="1200" dirty="0">
                <a:solidFill>
                  <a:srgbClr val="262626"/>
                </a:solidFill>
                <a:latin typeface="Arial Black" panose="020B0A04020102020204" pitchFamily="34" charset="0"/>
              </a:rPr>
              <a:t>                                            </a:t>
            </a:r>
            <a:r>
              <a:rPr lang="en-ZA" sz="4400" kern="1200" dirty="0">
                <a:solidFill>
                  <a:srgbClr val="262626"/>
                </a:solidFill>
                <a:cs typeface="Arial" panose="020B0604020202020204" pitchFamily="34" charset="0"/>
              </a:rPr>
              <a:t>Digital Devices for NSFAS Beneficiaries  /1</a:t>
            </a:r>
          </a:p>
        </p:txBody>
      </p:sp>
    </p:spTree>
    <p:extLst>
      <p:ext uri="{BB962C8B-B14F-4D97-AF65-F5344CB8AC3E}">
        <p14:creationId xmlns:p14="http://schemas.microsoft.com/office/powerpoint/2010/main" val="174602335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30F91F-933F-4E8B-8F96-DE946B246764}"/>
              </a:ext>
            </a:extLst>
          </p:cNvPr>
          <p:cNvSpPr>
            <a:spLocks noGrp="1"/>
          </p:cNvSpPr>
          <p:nvPr>
            <p:ph type="sldNum" sz="quarter" idx="10"/>
          </p:nvPr>
        </p:nvSpPr>
        <p:spPr/>
        <p:txBody>
          <a:bodyPr/>
          <a:lstStyle/>
          <a:p>
            <a:fld id="{86CB4B4D-7CA3-9044-876B-883B54F8677D}" type="slidenum">
              <a:rPr lang="en-GB" smtClean="0"/>
              <a:pPr/>
              <a:t>19</a:t>
            </a:fld>
            <a:endParaRPr lang="en-GB" dirty="0"/>
          </a:p>
        </p:txBody>
      </p:sp>
      <p:sp>
        <p:nvSpPr>
          <p:cNvPr id="3" name="Rectangle 2">
            <a:extLst>
              <a:ext uri="{FF2B5EF4-FFF2-40B4-BE49-F238E27FC236}">
                <a16:creationId xmlns:a16="http://schemas.microsoft.com/office/drawing/2014/main" id="{8F083767-9EAB-4555-9F99-03A85BDFA5BF}"/>
              </a:ext>
            </a:extLst>
          </p:cNvPr>
          <p:cNvSpPr/>
          <p:nvPr/>
        </p:nvSpPr>
        <p:spPr>
          <a:xfrm>
            <a:off x="8694143" y="1708055"/>
            <a:ext cx="14773275" cy="13905345"/>
          </a:xfrm>
          <a:prstGeom prst="rect">
            <a:avLst/>
          </a:prstGeom>
        </p:spPr>
        <p:txBody>
          <a:bodyPr wrap="square">
            <a:spAutoFit/>
          </a:bodyPr>
          <a:lstStyle/>
          <a:p>
            <a:pPr marL="457200" lvl="0" indent="-457200" defTabSz="914400" hangingPunct="1">
              <a:lnSpc>
                <a:spcPct val="90000"/>
              </a:lnSpc>
              <a:spcBef>
                <a:spcPts val="1000"/>
              </a:spcBef>
              <a:buFont typeface="Wingdings" panose="05000000000000000000" pitchFamily="2" charset="2"/>
              <a:buChar char="§"/>
            </a:pPr>
            <a:r>
              <a:rPr lang="en-ZA" sz="3600" kern="1200" dirty="0">
                <a:solidFill>
                  <a:prstClr val="black"/>
                </a:solidFill>
                <a:latin typeface="Arial" panose="020B0604020202020204" pitchFamily="34" charset="0"/>
                <a:ea typeface="+mn-ea"/>
                <a:cs typeface="Arial" panose="020B0604020202020204" pitchFamily="34" charset="0"/>
              </a:rPr>
              <a:t>Policy deviation for allocation of learning material allowance to TVET College students for the 2020 year signed off by Minister Nzimande. Funding for TVET college students does not currently make provision for a learning material allowance. </a:t>
            </a:r>
          </a:p>
          <a:p>
            <a:pPr marL="457200" lvl="0" indent="-457200" defTabSz="914400" hangingPunct="1">
              <a:lnSpc>
                <a:spcPct val="90000"/>
              </a:lnSpc>
              <a:spcBef>
                <a:spcPts val="1000"/>
              </a:spcBef>
              <a:buFont typeface="Wingdings" panose="05000000000000000000" pitchFamily="2" charset="2"/>
              <a:buChar char="§"/>
            </a:pPr>
            <a:r>
              <a:rPr lang="en-ZA" sz="3600" kern="1200" dirty="0">
                <a:solidFill>
                  <a:prstClr val="black"/>
                </a:solidFill>
                <a:latin typeface="Arial" panose="020B0604020202020204" pitchFamily="34" charset="0"/>
                <a:ea typeface="+mn-ea"/>
                <a:cs typeface="Arial" panose="020B0604020202020204" pitchFamily="34" charset="0"/>
              </a:rPr>
              <a:t>Tender advertised 26 June 2020, closing 13 July 2020. Anticipated that tender award and contracting completed by 15 August 2020.</a:t>
            </a:r>
          </a:p>
          <a:p>
            <a:pPr marL="457200" lvl="0" indent="-457200" defTabSz="914400" hangingPunct="1">
              <a:lnSpc>
                <a:spcPct val="90000"/>
              </a:lnSpc>
              <a:spcBef>
                <a:spcPts val="1000"/>
              </a:spcBef>
              <a:buFont typeface="Wingdings" panose="05000000000000000000" pitchFamily="2" charset="2"/>
              <a:buChar char="§"/>
            </a:pPr>
            <a:r>
              <a:rPr lang="en-ZA" sz="3600" kern="1200" dirty="0">
                <a:solidFill>
                  <a:prstClr val="black"/>
                </a:solidFill>
                <a:latin typeface="Arial" panose="020B0604020202020204" pitchFamily="34" charset="0"/>
                <a:ea typeface="+mn-ea"/>
                <a:cs typeface="Arial" panose="020B0604020202020204" pitchFamily="34" charset="0"/>
              </a:rPr>
              <a:t>To stimulate growth in local economy , tender provides that only BBB-EE level 1 and 2 applicants are eligible. The bidder must sub-contract at least 30% of the contract to an SMME which is at least 51% black owned. All laptop bags must be 100% locally manufactured/produced. </a:t>
            </a:r>
            <a:endParaRPr lang="en-ZA" sz="1400" kern="1200" dirty="0">
              <a:solidFill>
                <a:prstClr val="black"/>
              </a:solidFill>
              <a:latin typeface="Arial" panose="020B0604020202020204" pitchFamily="34" charset="0"/>
              <a:ea typeface="+mn-ea"/>
              <a:cs typeface="Arial" panose="020B0604020202020204" pitchFamily="34" charset="0"/>
            </a:endParaRPr>
          </a:p>
          <a:p>
            <a:pPr marL="457200" lvl="0" indent="-457200" defTabSz="914400" hangingPunct="1">
              <a:lnSpc>
                <a:spcPct val="90000"/>
              </a:lnSpc>
              <a:spcBef>
                <a:spcPts val="1000"/>
              </a:spcBef>
              <a:buFont typeface="Wingdings" panose="05000000000000000000" pitchFamily="2" charset="2"/>
              <a:buChar char="§"/>
            </a:pPr>
            <a:r>
              <a:rPr lang="en-ZA" sz="3600" kern="1200" dirty="0">
                <a:solidFill>
                  <a:prstClr val="black"/>
                </a:solidFill>
                <a:latin typeface="Arial" panose="020B0604020202020204" pitchFamily="34" charset="0"/>
                <a:ea typeface="+mn-ea"/>
                <a:cs typeface="Arial" panose="020B0604020202020204" pitchFamily="34" charset="0"/>
              </a:rPr>
              <a:t>A MOA between institutions and NSFAS will be signed for concurrence on terms and conditions for the transfer of funds for the procurement process. List of all NSFAS funded students that require digital devices to be provided to NSFAS for verification and vetting. </a:t>
            </a:r>
          </a:p>
          <a:p>
            <a:pPr marL="457200" lvl="0" indent="-457200" defTabSz="914400" hangingPunct="1">
              <a:lnSpc>
                <a:spcPct val="90000"/>
              </a:lnSpc>
              <a:spcBef>
                <a:spcPts val="1000"/>
              </a:spcBef>
              <a:buFont typeface="Wingdings" panose="05000000000000000000" pitchFamily="2" charset="2"/>
              <a:buChar char="§"/>
            </a:pPr>
            <a:r>
              <a:rPr lang="en-ZA" sz="3600" kern="1200" dirty="0">
                <a:solidFill>
                  <a:prstClr val="black"/>
                </a:solidFill>
                <a:latin typeface="Arial" panose="020B0604020202020204" pitchFamily="34" charset="0"/>
                <a:ea typeface="+mn-ea"/>
                <a:cs typeface="Arial" panose="020B0604020202020204" pitchFamily="34" charset="0"/>
              </a:rPr>
              <a:t>NSFAS will provide the approval for the purchase order directly to the appointed service provider (s). The digital devices (including any pre-loaded learning software) will be delivered directly to NSFAS students’ premises by the appointed service provider(s). </a:t>
            </a:r>
          </a:p>
          <a:p>
            <a:pPr marL="228600" lvl="0" indent="-228600" defTabSz="914400" hangingPunct="1">
              <a:lnSpc>
                <a:spcPct val="90000"/>
              </a:lnSpc>
              <a:spcBef>
                <a:spcPts val="1000"/>
              </a:spcBef>
              <a:buFont typeface="Arial" panose="020B0604020202020204" pitchFamily="34" charset="0"/>
              <a:buChar char="•"/>
            </a:pPr>
            <a:r>
              <a:rPr lang="en-ZA" sz="3600" kern="1200" dirty="0">
                <a:solidFill>
                  <a:prstClr val="black"/>
                </a:solidFill>
                <a:latin typeface="Arial" panose="020B0604020202020204" pitchFamily="34" charset="0"/>
                <a:ea typeface="+mn-ea"/>
                <a:cs typeface="Arial" panose="020B0604020202020204" pitchFamily="34" charset="0"/>
              </a:rPr>
              <a:t>The tender will serve as a central contract from which academic institutions will procure the requisite digital devices directly from the appointed service provider(s). The tender requires that the full quantity needs to be delivered by 30 September 2020.</a:t>
            </a:r>
          </a:p>
          <a:p>
            <a:pPr marL="228600" lvl="0" indent="-228600" defTabSz="914400" hangingPunct="1">
              <a:lnSpc>
                <a:spcPct val="90000"/>
              </a:lnSpc>
              <a:spcBef>
                <a:spcPts val="1000"/>
              </a:spcBef>
              <a:buFont typeface="Arial" panose="020B0604020202020204" pitchFamily="34" charset="0"/>
              <a:buChar char="•"/>
            </a:pPr>
            <a:endParaRPr lang="en-ZA" sz="3600" kern="1200" dirty="0">
              <a:solidFill>
                <a:prstClr val="black"/>
              </a:solidFill>
              <a:latin typeface="Arial" panose="020B0604020202020204" pitchFamily="34" charset="0"/>
              <a:ea typeface="+mn-ea"/>
              <a:cs typeface="Arial" panose="020B0604020202020204" pitchFamily="34" charset="0"/>
            </a:endParaRPr>
          </a:p>
          <a:p>
            <a:pPr marL="228600" lvl="0" indent="-228600" defTabSz="914400" hangingPunct="1">
              <a:lnSpc>
                <a:spcPct val="90000"/>
              </a:lnSpc>
              <a:spcBef>
                <a:spcPts val="1000"/>
              </a:spcBef>
              <a:buFont typeface="Arial" panose="020B0604020202020204" pitchFamily="34" charset="0"/>
              <a:buChar char="•"/>
            </a:pPr>
            <a:endParaRPr lang="en-ZA" sz="3600" kern="1200" dirty="0">
              <a:solidFill>
                <a:prstClr val="black"/>
              </a:solidFill>
              <a:latin typeface="Arial" panose="020B0604020202020204" pitchFamily="34" charset="0"/>
              <a:ea typeface="+mn-ea"/>
              <a:cs typeface="Arial" panose="020B0604020202020204" pitchFamily="34" charset="0"/>
            </a:endParaRPr>
          </a:p>
          <a:p>
            <a:pPr marL="228600" lvl="0" indent="-228600" defTabSz="914400" hangingPunct="1">
              <a:lnSpc>
                <a:spcPct val="90000"/>
              </a:lnSpc>
              <a:spcBef>
                <a:spcPts val="1000"/>
              </a:spcBef>
              <a:buFont typeface="Arial" panose="020B0604020202020204" pitchFamily="34" charset="0"/>
              <a:buChar char="•"/>
            </a:pPr>
            <a:endParaRPr lang="en-ZA" sz="3600" kern="1200" dirty="0">
              <a:solidFill>
                <a:prstClr val="black"/>
              </a:solidFill>
              <a:latin typeface="Arial" panose="020B0604020202020204" pitchFamily="34" charset="0"/>
              <a:ea typeface="+mn-ea"/>
              <a:cs typeface="Arial" panose="020B0604020202020204" pitchFamily="34" charset="0"/>
            </a:endParaRPr>
          </a:p>
          <a:p>
            <a:pPr marL="228600" lvl="0" indent="-228600" defTabSz="914400" hangingPunct="1">
              <a:lnSpc>
                <a:spcPct val="90000"/>
              </a:lnSpc>
              <a:spcBef>
                <a:spcPts val="1000"/>
              </a:spcBef>
              <a:buFont typeface="Arial" panose="020B0604020202020204" pitchFamily="34" charset="0"/>
              <a:buChar char="•"/>
            </a:pPr>
            <a:endParaRPr lang="en-US" sz="1400" kern="1200" dirty="0">
              <a:solidFill>
                <a:prstClr val="black"/>
              </a:solidFill>
              <a:latin typeface="Arial" panose="020B0604020202020204" pitchFamily="34" charset="0"/>
              <a:ea typeface="+mn-ea"/>
              <a:cs typeface="Arial" panose="020B0604020202020204" pitchFamily="34" charset="0"/>
            </a:endParaRPr>
          </a:p>
        </p:txBody>
      </p:sp>
      <p:pic>
        <p:nvPicPr>
          <p:cNvPr id="5" name="Graphic 4">
            <a:extLst>
              <a:ext uri="{FF2B5EF4-FFF2-40B4-BE49-F238E27FC236}">
                <a16:creationId xmlns:a16="http://schemas.microsoft.com/office/drawing/2014/main" id="{8B09D123-1CA7-4449-95B9-C51880BD104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847976" y="2962276"/>
            <a:ext cx="3181350" cy="3181350"/>
          </a:xfrm>
          <a:prstGeom prst="rect">
            <a:avLst/>
          </a:prstGeom>
        </p:spPr>
      </p:pic>
      <p:sp>
        <p:nvSpPr>
          <p:cNvPr id="6" name="object 2">
            <a:extLst>
              <a:ext uri="{FF2B5EF4-FFF2-40B4-BE49-F238E27FC236}">
                <a16:creationId xmlns:a16="http://schemas.microsoft.com/office/drawing/2014/main" id="{F194FE8B-AC8C-49FD-BDA7-24B388F667E8}"/>
              </a:ext>
            </a:extLst>
          </p:cNvPr>
          <p:cNvSpPr txBox="1">
            <a:spLocks/>
          </p:cNvSpPr>
          <p:nvPr/>
        </p:nvSpPr>
        <p:spPr>
          <a:xfrm>
            <a:off x="257174" y="635010"/>
            <a:ext cx="20916901" cy="583087"/>
          </a:xfrm>
          <a:prstGeom prst="rect">
            <a:avLst/>
          </a:prstGeom>
        </p:spPr>
        <p:txBody>
          <a:bodyPr vert="horz" wrap="square" lIns="0" tIns="32173" rIns="0" bIns="0" rtlCol="0">
            <a:spAutoFit/>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lvl="0" defTabSz="914411" hangingPunct="1"/>
            <a:r>
              <a:rPr lang="en-ZA" sz="4400" kern="1200" dirty="0">
                <a:solidFill>
                  <a:srgbClr val="262626"/>
                </a:solidFill>
                <a:latin typeface="Arial Black" panose="020B0A04020102020204" pitchFamily="34" charset="0"/>
              </a:rPr>
              <a:t>                                            </a:t>
            </a:r>
            <a:endParaRPr lang="en-ZA" sz="6600" kern="1200" dirty="0">
              <a:solidFill>
                <a:srgbClr val="262626"/>
              </a:solidFill>
              <a:latin typeface="+mn-lt"/>
            </a:endParaRPr>
          </a:p>
        </p:txBody>
      </p:sp>
      <p:sp>
        <p:nvSpPr>
          <p:cNvPr id="7" name="object 2">
            <a:extLst>
              <a:ext uri="{FF2B5EF4-FFF2-40B4-BE49-F238E27FC236}">
                <a16:creationId xmlns:a16="http://schemas.microsoft.com/office/drawing/2014/main" id="{A28FA49C-A059-4D4D-B980-052FF1511DAA}"/>
              </a:ext>
            </a:extLst>
          </p:cNvPr>
          <p:cNvSpPr txBox="1">
            <a:spLocks/>
          </p:cNvSpPr>
          <p:nvPr/>
        </p:nvSpPr>
        <p:spPr>
          <a:xfrm>
            <a:off x="1139972" y="142147"/>
            <a:ext cx="22631400" cy="1129069"/>
          </a:xfrm>
          <a:prstGeom prst="rect">
            <a:avLst/>
          </a:prstGeom>
        </p:spPr>
        <p:txBody>
          <a:bodyPr vert="horz" wrap="square" lIns="0" tIns="32173" rIns="0" bIns="0" rtlCol="0">
            <a:spAutoFit/>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lvl="0" defTabSz="914411" hangingPunct="1"/>
            <a:r>
              <a:rPr lang="en-ZA" sz="4400" kern="1200" dirty="0">
                <a:solidFill>
                  <a:srgbClr val="262626"/>
                </a:solidFill>
                <a:latin typeface="Arial Black" panose="020B0A04020102020204" pitchFamily="34" charset="0"/>
              </a:rPr>
              <a:t>                                             </a:t>
            </a:r>
          </a:p>
          <a:p>
            <a:pPr lvl="0" defTabSz="914411" hangingPunct="1"/>
            <a:r>
              <a:rPr lang="en-ZA" sz="4400" kern="1200" dirty="0">
                <a:solidFill>
                  <a:srgbClr val="262626"/>
                </a:solidFill>
                <a:latin typeface="Arial Black" panose="020B0A04020102020204" pitchFamily="34" charset="0"/>
              </a:rPr>
              <a:t>                                            </a:t>
            </a:r>
            <a:r>
              <a:rPr lang="en-ZA" sz="4400" kern="1200" dirty="0">
                <a:solidFill>
                  <a:srgbClr val="262626"/>
                </a:solidFill>
                <a:cs typeface="Arial" panose="020B0604020202020204" pitchFamily="34" charset="0"/>
              </a:rPr>
              <a:t>Digital Devices for NSFAS Beneficiaries  /2</a:t>
            </a:r>
          </a:p>
        </p:txBody>
      </p:sp>
    </p:spTree>
    <p:extLst>
      <p:ext uri="{BB962C8B-B14F-4D97-AF65-F5344CB8AC3E}">
        <p14:creationId xmlns:p14="http://schemas.microsoft.com/office/powerpoint/2010/main" val="353049740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511" y="2306825"/>
            <a:ext cx="21855925" cy="1447129"/>
          </a:xfrm>
        </p:spPr>
        <p:txBody>
          <a:bodyPr>
            <a:normAutofit/>
          </a:bodyPr>
          <a:lstStyle/>
          <a:p>
            <a:r>
              <a:rPr lang="en-GB" sz="6000" dirty="0"/>
              <a:t>Contents Page:</a:t>
            </a:r>
          </a:p>
        </p:txBody>
      </p:sp>
      <p:sp>
        <p:nvSpPr>
          <p:cNvPr id="3" name="Text Placeholder 2"/>
          <p:cNvSpPr>
            <a:spLocks noGrp="1"/>
          </p:cNvSpPr>
          <p:nvPr>
            <p:ph type="body" idx="1"/>
          </p:nvPr>
        </p:nvSpPr>
        <p:spPr>
          <a:xfrm>
            <a:off x="2399373" y="4000500"/>
            <a:ext cx="17003052" cy="5743575"/>
          </a:xfrm>
        </p:spPr>
        <p:txBody>
          <a:bodyPr>
            <a:noAutofit/>
          </a:bodyPr>
          <a:lstStyle/>
          <a:p>
            <a:pPr lvl="0" hangingPunct="0">
              <a:buClr>
                <a:srgbClr val="C00000"/>
              </a:buClr>
              <a:defRPr/>
            </a:pPr>
            <a:r>
              <a:rPr lang="en-GB" sz="4400" dirty="0"/>
              <a:t>Part A: </a:t>
            </a:r>
            <a:r>
              <a:rPr lang="en-ZA" sz="4400" dirty="0">
                <a:cs typeface="Arial" panose="020B0604020202020204" pitchFamily="34" charset="0"/>
              </a:rPr>
              <a:t>2020 Academic Year in Context</a:t>
            </a:r>
          </a:p>
          <a:p>
            <a:r>
              <a:rPr lang="en-GB" sz="4400" dirty="0"/>
              <a:t>Part B: </a:t>
            </a:r>
            <a:r>
              <a:rPr lang="en-ZA" sz="4400" dirty="0">
                <a:cs typeface="Arial" panose="020B0604020202020204" pitchFamily="34" charset="0"/>
              </a:rPr>
              <a:t>2020 Academic Year Plans to Rescue</a:t>
            </a:r>
            <a:endParaRPr lang="en-GB" sz="4400" dirty="0"/>
          </a:p>
          <a:p>
            <a:r>
              <a:rPr lang="en-GB" sz="4400" dirty="0"/>
              <a:t>Part C: </a:t>
            </a:r>
            <a:r>
              <a:rPr lang="en-ZA" sz="4400" dirty="0">
                <a:cs typeface="Arial" panose="020B0604020202020204" pitchFamily="34" charset="0"/>
              </a:rPr>
              <a:t>Innovations for 2021</a:t>
            </a:r>
          </a:p>
          <a:p>
            <a:r>
              <a:rPr lang="en-ZA" sz="4400" dirty="0">
                <a:cs typeface="Arial" panose="020B0604020202020204" pitchFamily="34" charset="0"/>
              </a:rPr>
              <a:t>Part D: Transitioning from Administration</a:t>
            </a:r>
            <a:endParaRPr lang="en-GB" sz="4400" dirty="0"/>
          </a:p>
          <a:p>
            <a:pPr lvl="0" algn="l" hangingPunct="0">
              <a:buClr>
                <a:srgbClr val="C00000"/>
              </a:buClr>
              <a:defRPr/>
            </a:pPr>
            <a:r>
              <a:rPr lang="en-GB" sz="4400" dirty="0"/>
              <a:t>Part E: </a:t>
            </a:r>
            <a:r>
              <a:rPr lang="en-ZA" sz="4400" dirty="0">
                <a:cs typeface="Arial" panose="020B0604020202020204" pitchFamily="34" charset="0"/>
              </a:rPr>
              <a:t>Update on Forensic Investigations</a:t>
            </a:r>
          </a:p>
        </p:txBody>
      </p:sp>
    </p:spTree>
    <p:extLst>
      <p:ext uri="{BB962C8B-B14F-4D97-AF65-F5344CB8AC3E}">
        <p14:creationId xmlns:p14="http://schemas.microsoft.com/office/powerpoint/2010/main" val="163840054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30F91F-933F-4E8B-8F96-DE946B246764}"/>
              </a:ext>
            </a:extLst>
          </p:cNvPr>
          <p:cNvSpPr>
            <a:spLocks noGrp="1"/>
          </p:cNvSpPr>
          <p:nvPr>
            <p:ph type="sldNum" sz="quarter" idx="10"/>
          </p:nvPr>
        </p:nvSpPr>
        <p:spPr/>
        <p:txBody>
          <a:bodyPr/>
          <a:lstStyle/>
          <a:p>
            <a:pPr marL="0" marR="0" lvl="0" indent="0" algn="l" defTabSz="825500" rtl="0" eaLnBrk="1" fontAlgn="auto" latinLnBrk="0" hangingPunct="0">
              <a:lnSpc>
                <a:spcPct val="100000"/>
              </a:lnSpc>
              <a:spcBef>
                <a:spcPts val="0"/>
              </a:spcBef>
              <a:spcAft>
                <a:spcPts val="0"/>
              </a:spcAft>
              <a:buClrTx/>
              <a:buSzTx/>
              <a:buFontTx/>
              <a:buNone/>
              <a:tabLst/>
              <a:defRPr/>
            </a:pPr>
            <a:fld id="{86CB4B4D-7CA3-9044-876B-883B54F8677D}" type="slidenum">
              <a:rPr kumimoji="0" lang="en-GB" sz="2000" b="1" i="0" u="none" strike="noStrike" kern="0" cap="all" spc="400" normalizeH="0" baseline="0" noProof="0" smtClean="0">
                <a:ln>
                  <a:noFill/>
                </a:ln>
                <a:solidFill>
                  <a:srgbClr val="3F3F3F">
                    <a:lumMod val="60000"/>
                    <a:lumOff val="40000"/>
                  </a:srgbClr>
                </a:solidFill>
                <a:effectLst/>
                <a:uLnTx/>
                <a:uFillTx/>
                <a:latin typeface="Arial"/>
                <a:ea typeface="+mn-ea"/>
                <a:cs typeface="+mn-cs"/>
                <a:sym typeface="Montserrat-Regular"/>
              </a:rPr>
              <a:pPr marL="0" marR="0" lvl="0" indent="0" algn="l" defTabSz="825500" rtl="0" eaLnBrk="1" fontAlgn="auto" latinLnBrk="0" hangingPunct="0">
                <a:lnSpc>
                  <a:spcPct val="100000"/>
                </a:lnSpc>
                <a:spcBef>
                  <a:spcPts val="0"/>
                </a:spcBef>
                <a:spcAft>
                  <a:spcPts val="0"/>
                </a:spcAft>
                <a:buClrTx/>
                <a:buSzTx/>
                <a:buFontTx/>
                <a:buNone/>
                <a:tabLst/>
                <a:defRPr/>
              </a:pPr>
              <a:t>20</a:t>
            </a:fld>
            <a:endParaRPr kumimoji="0" lang="en-GB" sz="2000" b="1" i="0" u="none" strike="noStrike" kern="0" cap="all" spc="400" normalizeH="0" baseline="0" noProof="0" dirty="0">
              <a:ln>
                <a:noFill/>
              </a:ln>
              <a:solidFill>
                <a:srgbClr val="3F3F3F">
                  <a:lumMod val="60000"/>
                  <a:lumOff val="40000"/>
                </a:srgbClr>
              </a:solidFill>
              <a:effectLst/>
              <a:uLnTx/>
              <a:uFillTx/>
              <a:latin typeface="Arial"/>
              <a:ea typeface="+mn-ea"/>
              <a:cs typeface="+mn-cs"/>
              <a:sym typeface="Montserrat-Regular"/>
            </a:endParaRPr>
          </a:p>
        </p:txBody>
      </p:sp>
      <p:sp>
        <p:nvSpPr>
          <p:cNvPr id="3" name="Rectangle 2">
            <a:extLst>
              <a:ext uri="{FF2B5EF4-FFF2-40B4-BE49-F238E27FC236}">
                <a16:creationId xmlns:a16="http://schemas.microsoft.com/office/drawing/2014/main" id="{8F083767-9EAB-4555-9F99-03A85BDFA5BF}"/>
              </a:ext>
            </a:extLst>
          </p:cNvPr>
          <p:cNvSpPr/>
          <p:nvPr/>
        </p:nvSpPr>
        <p:spPr>
          <a:xfrm>
            <a:off x="8798053" y="1217668"/>
            <a:ext cx="14773275" cy="14788664"/>
          </a:xfrm>
          <a:prstGeom prst="rect">
            <a:avLst/>
          </a:prstGeom>
        </p:spPr>
        <p:txBody>
          <a:bodyPr wrap="square">
            <a:spAutoFit/>
          </a:bodyPr>
          <a:lstStyle/>
          <a:p>
            <a:pPr marL="457200" marR="0" lvl="0" indent="-4572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ZA"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rPr>
              <a:t>NSFAS adopted the guidance from PCHET of not confining this to existing service providers, albeit </a:t>
            </a:r>
            <a:r>
              <a:rPr lang="en-ZA" sz="3600" kern="1200" dirty="0">
                <a:solidFill>
                  <a:prstClr val="black"/>
                </a:solidFill>
                <a:latin typeface="Arial" panose="020B0604020202020204" pitchFamily="34" charset="0"/>
                <a:ea typeface="+mn-ea"/>
                <a:cs typeface="Arial" panose="020B0604020202020204" pitchFamily="34" charset="0"/>
              </a:rPr>
              <a:t>NT approved</a:t>
            </a:r>
            <a:r>
              <a:rPr kumimoji="0" lang="en-ZA"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rPr>
              <a:t>.</a:t>
            </a:r>
          </a:p>
          <a:p>
            <a:pPr marL="457200" marR="0" lvl="0" indent="-4572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ZA"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rPr>
              <a:t>NSFAS issued a Request for Information (RFI)  on 15 May 2020. The RFI closed on 12 June 2020. 35 submissions were received.</a:t>
            </a:r>
          </a:p>
          <a:p>
            <a:pPr marL="457200" marR="0" lvl="0" indent="-4572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ZA"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rPr>
              <a:t>Inputs from the submissions were considered in drafting the Request for proposal (RFP) , which has been reviewed and supported by the project steering committee on 6 July 2020. </a:t>
            </a:r>
          </a:p>
          <a:p>
            <a:pPr marL="457200" marR="0" lvl="0" indent="-4572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ZA"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rPr>
              <a:t>The Chief Director: Procurement: DHET has been engaged for input into the RFP. His input was received on 7 July 2020 and considered.</a:t>
            </a:r>
          </a:p>
          <a:p>
            <a:pPr marL="457200" marR="0" lvl="0" indent="-4572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ZA"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rPr>
              <a:t>The RFP document is in the process of being approved by the Administrator prior to tabling at the NSFAS Bid Specification Committee (BSC)  and NSFAS Bid Adjudication Committee (BAC), for approval for advertisement.</a:t>
            </a:r>
          </a:p>
          <a:p>
            <a:pPr marL="457200" marR="0" lvl="0" indent="-4572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ZA"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rPr>
              <a:t>RFP will be advertised on 24 July 2020, with closing date of 21 August 2020. </a:t>
            </a:r>
            <a:r>
              <a:rPr lang="en-ZA" sz="3600" kern="1200" dirty="0">
                <a:solidFill>
                  <a:prstClr val="black"/>
                </a:solidFill>
                <a:latin typeface="Arial" panose="020B0604020202020204" pitchFamily="34" charset="0"/>
                <a:ea typeface="+mn-ea"/>
                <a:cs typeface="Arial" panose="020B0604020202020204" pitchFamily="34" charset="0"/>
              </a:rPr>
              <a:t>A</a:t>
            </a:r>
            <a:r>
              <a:rPr kumimoji="0" lang="en-ZA"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PT Sans"/>
              </a:rPr>
              <a:t>nticipate</a:t>
            </a:r>
            <a:r>
              <a:rPr kumimoji="0" lang="en-ZA"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rPr>
              <a:t> tender award and contracting concluded by 30 September 2020.</a:t>
            </a:r>
          </a:p>
          <a:p>
            <a:pPr marL="457200" marR="0" lvl="0" indent="-4572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ZA"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rPr>
              <a:t>Direct payments of allowances to TVET students planned for implementation </a:t>
            </a:r>
            <a:r>
              <a:rPr lang="en-ZA" sz="3600" kern="1200" dirty="0">
                <a:solidFill>
                  <a:prstClr val="black"/>
                </a:solidFill>
                <a:latin typeface="Arial" panose="020B0604020202020204" pitchFamily="34" charset="0"/>
                <a:ea typeface="+mn-ea"/>
                <a:cs typeface="Arial" panose="020B0604020202020204" pitchFamily="34" charset="0"/>
              </a:rPr>
              <a:t>academic year 2021</a:t>
            </a:r>
            <a:endParaRPr kumimoji="0" lang="en-ZA"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endParaRPr>
          </a:p>
          <a:p>
            <a:pPr marL="457200" marR="0" lvl="0" indent="-4572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ZA"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rPr>
              <a:t>Direct payments of allowances to University students is planned for implementation by latest academic year 2022 </a:t>
            </a:r>
          </a:p>
          <a:p>
            <a:pPr marL="457200" marR="0" lvl="0" indent="-4572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ZA"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rPr>
              <a:t>NSFAS engage sector, including students’ bodies, to open bank accounts at any bank of their choice.</a:t>
            </a:r>
          </a:p>
          <a:p>
            <a:pPr marL="457200" marR="0" lvl="0" indent="-4572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ZA"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endParaRPr>
          </a:p>
        </p:txBody>
      </p:sp>
      <p:pic>
        <p:nvPicPr>
          <p:cNvPr id="5" name="Graphic 4">
            <a:extLst>
              <a:ext uri="{FF2B5EF4-FFF2-40B4-BE49-F238E27FC236}">
                <a16:creationId xmlns:a16="http://schemas.microsoft.com/office/drawing/2014/main" id="{8B09D123-1CA7-4449-95B9-C51880BD104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738437" y="2835482"/>
            <a:ext cx="3148013" cy="3148013"/>
          </a:xfrm>
          <a:prstGeom prst="rect">
            <a:avLst/>
          </a:prstGeom>
        </p:spPr>
      </p:pic>
      <p:sp>
        <p:nvSpPr>
          <p:cNvPr id="6" name="object 2">
            <a:extLst>
              <a:ext uri="{FF2B5EF4-FFF2-40B4-BE49-F238E27FC236}">
                <a16:creationId xmlns:a16="http://schemas.microsoft.com/office/drawing/2014/main" id="{F194FE8B-AC8C-49FD-BDA7-24B388F667E8}"/>
              </a:ext>
            </a:extLst>
          </p:cNvPr>
          <p:cNvSpPr txBox="1">
            <a:spLocks/>
          </p:cNvSpPr>
          <p:nvPr/>
        </p:nvSpPr>
        <p:spPr>
          <a:xfrm>
            <a:off x="345498" y="395264"/>
            <a:ext cx="19945349" cy="1115861"/>
          </a:xfrm>
          <a:prstGeom prst="rect">
            <a:avLst/>
          </a:prstGeom>
        </p:spPr>
        <p:txBody>
          <a:bodyPr vert="horz" wrap="square" lIns="0" tIns="32173" rIns="0" bIns="0" rtlCol="0">
            <a:spAutoFit/>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marL="0" marR="0" lvl="0" indent="0" algn="l" defTabSz="914411" rtl="0" eaLnBrk="1" fontAlgn="auto" latinLnBrk="0" hangingPunct="1">
              <a:lnSpc>
                <a:spcPct val="80000"/>
              </a:lnSpc>
              <a:spcBef>
                <a:spcPts val="0"/>
              </a:spcBef>
              <a:spcAft>
                <a:spcPts val="0"/>
              </a:spcAft>
              <a:buClrTx/>
              <a:buSzTx/>
              <a:buFontTx/>
              <a:buNone/>
              <a:tabLst/>
              <a:defRPr/>
            </a:pPr>
            <a:r>
              <a:rPr kumimoji="0" lang="en-ZA" sz="4400" b="1" i="0" u="none" strike="noStrike" kern="1200" cap="none" spc="0" normalizeH="0" baseline="0" noProof="0" dirty="0">
                <a:ln>
                  <a:noFill/>
                </a:ln>
                <a:solidFill>
                  <a:srgbClr val="262626"/>
                </a:solidFill>
                <a:effectLst/>
                <a:uLnTx/>
                <a:uFillTx/>
                <a:cs typeface="Arial" panose="020B0604020202020204" pitchFamily="34" charset="0"/>
                <a:sym typeface="Montserrat-SemiBold"/>
              </a:rPr>
              <a:t>                                                     Direct Payment of </a:t>
            </a:r>
            <a:r>
              <a:rPr lang="en-ZA" sz="4400" kern="1200" dirty="0">
                <a:solidFill>
                  <a:srgbClr val="262626"/>
                </a:solidFill>
                <a:cs typeface="Arial" panose="020B0604020202020204" pitchFamily="34" charset="0"/>
              </a:rPr>
              <a:t>S</a:t>
            </a:r>
            <a:r>
              <a:rPr kumimoji="0" lang="en-ZA" sz="4400" b="1" i="0" u="none" strike="noStrike" kern="1200" cap="none" spc="0" normalizeH="0" baseline="0" noProof="0" dirty="0" err="1">
                <a:ln>
                  <a:noFill/>
                </a:ln>
                <a:solidFill>
                  <a:srgbClr val="262626"/>
                </a:solidFill>
                <a:effectLst/>
                <a:uLnTx/>
                <a:uFillTx/>
                <a:cs typeface="Arial" panose="020B0604020202020204" pitchFamily="34" charset="0"/>
                <a:sym typeface="Montserrat-SemiBold"/>
              </a:rPr>
              <a:t>tudent</a:t>
            </a:r>
            <a:r>
              <a:rPr kumimoji="0" lang="en-ZA" sz="4400" b="1" i="0" u="none" strike="noStrike" kern="1200" cap="none" spc="0" normalizeH="0" baseline="0" noProof="0" dirty="0">
                <a:ln>
                  <a:noFill/>
                </a:ln>
                <a:solidFill>
                  <a:srgbClr val="262626"/>
                </a:solidFill>
                <a:effectLst/>
                <a:uLnTx/>
                <a:uFillTx/>
                <a:cs typeface="Arial" panose="020B0604020202020204" pitchFamily="34" charset="0"/>
                <a:sym typeface="Montserrat-SemiBold"/>
              </a:rPr>
              <a:t> </a:t>
            </a:r>
            <a:r>
              <a:rPr lang="en-ZA" sz="4400" kern="1200" dirty="0">
                <a:solidFill>
                  <a:srgbClr val="262626"/>
                </a:solidFill>
                <a:cs typeface="Arial" panose="020B0604020202020204" pitchFamily="34" charset="0"/>
              </a:rPr>
              <a:t>A</a:t>
            </a:r>
            <a:r>
              <a:rPr kumimoji="0" lang="en-ZA" sz="4400" b="1" i="0" u="none" strike="noStrike" kern="1200" cap="none" spc="0" normalizeH="0" baseline="0" noProof="0" dirty="0">
                <a:ln>
                  <a:noFill/>
                </a:ln>
                <a:solidFill>
                  <a:srgbClr val="262626"/>
                </a:solidFill>
                <a:effectLst/>
                <a:uLnTx/>
                <a:uFillTx/>
                <a:cs typeface="Arial" panose="020B0604020202020204" pitchFamily="34" charset="0"/>
                <a:sym typeface="Montserrat-SemiBold"/>
              </a:rPr>
              <a:t>llowances</a:t>
            </a:r>
          </a:p>
          <a:p>
            <a:pPr marL="0" marR="0" lvl="0" indent="0" algn="l" defTabSz="914411" rtl="0" eaLnBrk="1" fontAlgn="auto" latinLnBrk="0" hangingPunct="1">
              <a:lnSpc>
                <a:spcPct val="80000"/>
              </a:lnSpc>
              <a:spcBef>
                <a:spcPts val="0"/>
              </a:spcBef>
              <a:spcAft>
                <a:spcPts val="0"/>
              </a:spcAft>
              <a:buClrTx/>
              <a:buSzTx/>
              <a:buFontTx/>
              <a:buNone/>
              <a:tabLst/>
              <a:defRPr/>
            </a:pPr>
            <a:r>
              <a:rPr kumimoji="0" lang="en-ZA" sz="4400" b="1" i="0" u="none" strike="noStrike" kern="1200" cap="none" spc="0" normalizeH="0" baseline="0" noProof="0" dirty="0">
                <a:ln>
                  <a:noFill/>
                </a:ln>
                <a:solidFill>
                  <a:srgbClr val="262626"/>
                </a:solidFill>
                <a:effectLst/>
                <a:uLnTx/>
                <a:uFillTx/>
                <a:cs typeface="Arial" panose="020B0604020202020204" pitchFamily="34" charset="0"/>
                <a:sym typeface="Montserrat-SemiBold"/>
              </a:rPr>
              <a:t>  </a:t>
            </a:r>
          </a:p>
        </p:txBody>
      </p:sp>
    </p:spTree>
    <p:extLst>
      <p:ext uri="{BB962C8B-B14F-4D97-AF65-F5344CB8AC3E}">
        <p14:creationId xmlns:p14="http://schemas.microsoft.com/office/powerpoint/2010/main" val="159650155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B6F18E-87C1-4B43-8FFA-04611E64D3D3}"/>
              </a:ext>
            </a:extLst>
          </p:cNvPr>
          <p:cNvSpPr txBox="1"/>
          <p:nvPr/>
        </p:nvSpPr>
        <p:spPr>
          <a:xfrm>
            <a:off x="8719696" y="2071596"/>
            <a:ext cx="14431346" cy="730969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60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r>
              <a:rPr kumimoji="0" lang="en-ZA" sz="16600" b="1" i="0" u="none" strike="noStrike" kern="0" cap="none" spc="0" normalizeH="0" baseline="0" noProof="0" dirty="0">
                <a:ln>
                  <a:noFill/>
                </a:ln>
                <a:solidFill>
                  <a:srgbClr val="D36E28"/>
                </a:solidFill>
                <a:effectLst/>
                <a:uLnTx/>
                <a:uFillTx/>
                <a:latin typeface="Arial"/>
                <a:cs typeface="Arial" panose="020B0604020202020204" pitchFamily="34" charset="0"/>
                <a:sym typeface="PT Sans"/>
              </a:rPr>
              <a:t>PART: C  </a:t>
            </a:r>
          </a:p>
          <a:p>
            <a:pPr marL="0" marR="0" lvl="0" indent="0" algn="just" defTabSz="825500" rtl="0" eaLnBrk="1" fontAlgn="auto" latinLnBrk="0" hangingPunct="0">
              <a:lnSpc>
                <a:spcPct val="100000"/>
              </a:lnSpc>
              <a:spcBef>
                <a:spcPts val="0"/>
              </a:spcBef>
              <a:spcAft>
                <a:spcPts val="0"/>
              </a:spcAft>
              <a:buClr>
                <a:srgbClr val="C00000"/>
              </a:buClr>
              <a:buSzTx/>
              <a:buFontTx/>
              <a:buNone/>
              <a:tabLst/>
              <a:defRPr/>
            </a:pPr>
            <a:r>
              <a:rPr lang="en-ZA" sz="6000" b="1" dirty="0">
                <a:solidFill>
                  <a:srgbClr val="3F3F3F">
                    <a:lumMod val="50000"/>
                  </a:srgbClr>
                </a:solidFill>
                <a:latin typeface="Arial" panose="020B0604020202020204" pitchFamily="34" charset="0"/>
                <a:cs typeface="Arial" panose="020B0604020202020204" pitchFamily="34" charset="0"/>
              </a:rPr>
              <a:t>INNOVATIONS FOR 2021</a:t>
            </a:r>
            <a:endParaRPr kumimoji="0" lang="en-ZA" sz="6000" b="1" i="0" u="none" strike="noStrike" kern="0" cap="none" spc="0" normalizeH="0" baseline="0" noProof="0" dirty="0">
              <a:ln>
                <a:noFill/>
              </a:ln>
              <a:solidFill>
                <a:srgbClr val="3F3F3F">
                  <a:lumMod val="50000"/>
                </a:srgbClr>
              </a:solidFill>
              <a:effectLst/>
              <a:uLnTx/>
              <a:uFillTx/>
              <a:latin typeface="Arial" panose="020B0604020202020204" pitchFamily="34" charset="0"/>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3F3F3F"/>
              </a:solidFill>
              <a:effectLst/>
              <a:uLnTx/>
              <a:uFillTx/>
              <a:latin typeface="Arial"/>
              <a:sym typeface="PT Sans"/>
            </a:endParaRPr>
          </a:p>
        </p:txBody>
      </p:sp>
      <p:pic>
        <p:nvPicPr>
          <p:cNvPr id="4" name="Graphic 3">
            <a:extLst>
              <a:ext uri="{FF2B5EF4-FFF2-40B4-BE49-F238E27FC236}">
                <a16:creationId xmlns:a16="http://schemas.microsoft.com/office/drawing/2014/main" id="{D2CC44E0-9ADC-424A-95A4-D1A16F00881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504949" y="3599614"/>
            <a:ext cx="5781675" cy="5781675"/>
          </a:xfrm>
          <a:prstGeom prst="rect">
            <a:avLst/>
          </a:prstGeom>
        </p:spPr>
      </p:pic>
    </p:spTree>
    <p:extLst>
      <p:ext uri="{BB962C8B-B14F-4D97-AF65-F5344CB8AC3E}">
        <p14:creationId xmlns:p14="http://schemas.microsoft.com/office/powerpoint/2010/main" val="280109957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0">
            <a:extLst>
              <a:ext uri="{FF2B5EF4-FFF2-40B4-BE49-F238E27FC236}">
                <a16:creationId xmlns:a16="http://schemas.microsoft.com/office/drawing/2014/main" id="{6A422B86-3F81-4237-BF21-7D510364F51C}"/>
              </a:ext>
            </a:extLst>
          </p:cNvPr>
          <p:cNvSpPr>
            <a:spLocks/>
          </p:cNvSpPr>
          <p:nvPr/>
        </p:nvSpPr>
        <p:spPr bwMode="auto">
          <a:xfrm>
            <a:off x="20751801" y="1117600"/>
            <a:ext cx="1605846" cy="2469448"/>
          </a:xfrm>
          <a:custGeom>
            <a:avLst/>
            <a:gdLst>
              <a:gd name="T0" fmla="*/ 0 w 569"/>
              <a:gd name="T1" fmla="*/ 875 h 875"/>
              <a:gd name="T2" fmla="*/ 569 w 569"/>
              <a:gd name="T3" fmla="*/ 509 h 875"/>
              <a:gd name="T4" fmla="*/ 569 w 569"/>
              <a:gd name="T5" fmla="*/ 0 h 875"/>
              <a:gd name="T6" fmla="*/ 426 w 569"/>
              <a:gd name="T7" fmla="*/ 0 h 875"/>
              <a:gd name="T8" fmla="*/ 0 w 569"/>
              <a:gd name="T9" fmla="*/ 275 h 875"/>
              <a:gd name="T10" fmla="*/ 0 w 569"/>
              <a:gd name="T11" fmla="*/ 875 h 875"/>
            </a:gdLst>
            <a:ahLst/>
            <a:cxnLst>
              <a:cxn ang="0">
                <a:pos x="T0" y="T1"/>
              </a:cxn>
              <a:cxn ang="0">
                <a:pos x="T2" y="T3"/>
              </a:cxn>
              <a:cxn ang="0">
                <a:pos x="T4" y="T5"/>
              </a:cxn>
              <a:cxn ang="0">
                <a:pos x="T6" y="T7"/>
              </a:cxn>
              <a:cxn ang="0">
                <a:pos x="T8" y="T9"/>
              </a:cxn>
              <a:cxn ang="0">
                <a:pos x="T10" y="T11"/>
              </a:cxn>
            </a:cxnLst>
            <a:rect l="0" t="0" r="r" b="b"/>
            <a:pathLst>
              <a:path w="569" h="875">
                <a:moveTo>
                  <a:pt x="0" y="875"/>
                </a:moveTo>
                <a:lnTo>
                  <a:pt x="569" y="509"/>
                </a:lnTo>
                <a:lnTo>
                  <a:pt x="569" y="0"/>
                </a:lnTo>
                <a:lnTo>
                  <a:pt x="426" y="0"/>
                </a:lnTo>
                <a:lnTo>
                  <a:pt x="0" y="275"/>
                </a:lnTo>
                <a:lnTo>
                  <a:pt x="0" y="875"/>
                </a:lnTo>
                <a:close/>
              </a:path>
            </a:pathLst>
          </a:custGeom>
          <a:solidFill>
            <a:srgbClr val="D36E28"/>
          </a:solidFill>
          <a:ln>
            <a:noFill/>
          </a:ln>
        </p:spPr>
        <p:txBody>
          <a:bodyPr vert="horz" wrap="square" lIns="182880" tIns="91440" rIns="182880" bIns="91440" numCol="1" anchor="t" anchorCtr="0" compatLnSpc="1">
            <a:prstTxWarp prst="textNoShape">
              <a:avLst/>
            </a:prstTxWarp>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PT Sans"/>
            </a:endParaRPr>
          </a:p>
        </p:txBody>
      </p:sp>
      <p:sp>
        <p:nvSpPr>
          <p:cNvPr id="10" name="Freeform 19">
            <a:extLst>
              <a:ext uri="{FF2B5EF4-FFF2-40B4-BE49-F238E27FC236}">
                <a16:creationId xmlns:a16="http://schemas.microsoft.com/office/drawing/2014/main" id="{AF702C3A-3E8C-4218-AB1E-BFADED4CE94A}"/>
              </a:ext>
            </a:extLst>
          </p:cNvPr>
          <p:cNvSpPr>
            <a:spLocks/>
          </p:cNvSpPr>
          <p:nvPr/>
        </p:nvSpPr>
        <p:spPr bwMode="auto">
          <a:xfrm>
            <a:off x="21558957" y="1117600"/>
            <a:ext cx="1605846" cy="2469448"/>
          </a:xfrm>
          <a:custGeom>
            <a:avLst/>
            <a:gdLst>
              <a:gd name="T0" fmla="*/ 0 w 569"/>
              <a:gd name="T1" fmla="*/ 875 h 875"/>
              <a:gd name="T2" fmla="*/ 569 w 569"/>
              <a:gd name="T3" fmla="*/ 509 h 875"/>
              <a:gd name="T4" fmla="*/ 569 w 569"/>
              <a:gd name="T5" fmla="*/ 0 h 875"/>
              <a:gd name="T6" fmla="*/ 425 w 569"/>
              <a:gd name="T7" fmla="*/ 0 h 875"/>
              <a:gd name="T8" fmla="*/ 0 w 569"/>
              <a:gd name="T9" fmla="*/ 275 h 875"/>
              <a:gd name="T10" fmla="*/ 0 w 569"/>
              <a:gd name="T11" fmla="*/ 875 h 875"/>
            </a:gdLst>
            <a:ahLst/>
            <a:cxnLst>
              <a:cxn ang="0">
                <a:pos x="T0" y="T1"/>
              </a:cxn>
              <a:cxn ang="0">
                <a:pos x="T2" y="T3"/>
              </a:cxn>
              <a:cxn ang="0">
                <a:pos x="T4" y="T5"/>
              </a:cxn>
              <a:cxn ang="0">
                <a:pos x="T6" y="T7"/>
              </a:cxn>
              <a:cxn ang="0">
                <a:pos x="T8" y="T9"/>
              </a:cxn>
              <a:cxn ang="0">
                <a:pos x="T10" y="T11"/>
              </a:cxn>
            </a:cxnLst>
            <a:rect l="0" t="0" r="r" b="b"/>
            <a:pathLst>
              <a:path w="569" h="875">
                <a:moveTo>
                  <a:pt x="0" y="875"/>
                </a:moveTo>
                <a:lnTo>
                  <a:pt x="569" y="509"/>
                </a:lnTo>
                <a:lnTo>
                  <a:pt x="569" y="0"/>
                </a:lnTo>
                <a:lnTo>
                  <a:pt x="425" y="0"/>
                </a:lnTo>
                <a:lnTo>
                  <a:pt x="0" y="275"/>
                </a:lnTo>
                <a:lnTo>
                  <a:pt x="0" y="875"/>
                </a:lnTo>
                <a:close/>
              </a:path>
            </a:pathLst>
          </a:custGeom>
          <a:solidFill>
            <a:srgbClr val="EAAB21"/>
          </a:solidFill>
          <a:ln>
            <a:noFill/>
          </a:ln>
        </p:spPr>
        <p:txBody>
          <a:bodyPr vert="horz" wrap="square" lIns="182880" tIns="91440" rIns="182880" bIns="91440" numCol="1" anchor="t" anchorCtr="0" compatLnSpc="1">
            <a:prstTxWarp prst="textNoShape">
              <a:avLst/>
            </a:prstTxWarp>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PT Sans"/>
            </a:endParaRPr>
          </a:p>
        </p:txBody>
      </p:sp>
      <p:sp>
        <p:nvSpPr>
          <p:cNvPr id="11" name="Freeform 17">
            <a:extLst>
              <a:ext uri="{FF2B5EF4-FFF2-40B4-BE49-F238E27FC236}">
                <a16:creationId xmlns:a16="http://schemas.microsoft.com/office/drawing/2014/main" id="{25445AB4-AC88-4402-A47A-3227E453098E}"/>
              </a:ext>
            </a:extLst>
          </p:cNvPr>
          <p:cNvSpPr>
            <a:spLocks/>
          </p:cNvSpPr>
          <p:nvPr/>
        </p:nvSpPr>
        <p:spPr bwMode="auto">
          <a:xfrm>
            <a:off x="1219199" y="7814198"/>
            <a:ext cx="3116842" cy="4784200"/>
          </a:xfrm>
          <a:custGeom>
            <a:avLst/>
            <a:gdLst>
              <a:gd name="T0" fmla="*/ 1402 w 1402"/>
              <a:gd name="T1" fmla="*/ 0 h 2152"/>
              <a:gd name="T2" fmla="*/ 0 w 1402"/>
              <a:gd name="T3" fmla="*/ 901 h 2152"/>
              <a:gd name="T4" fmla="*/ 0 w 1402"/>
              <a:gd name="T5" fmla="*/ 2152 h 2152"/>
              <a:gd name="T6" fmla="*/ 354 w 1402"/>
              <a:gd name="T7" fmla="*/ 2152 h 2152"/>
              <a:gd name="T8" fmla="*/ 1402 w 1402"/>
              <a:gd name="T9" fmla="*/ 1478 h 2152"/>
              <a:gd name="T10" fmla="*/ 1402 w 1402"/>
              <a:gd name="T11" fmla="*/ 0 h 2152"/>
            </a:gdLst>
            <a:ahLst/>
            <a:cxnLst>
              <a:cxn ang="0">
                <a:pos x="T0" y="T1"/>
              </a:cxn>
              <a:cxn ang="0">
                <a:pos x="T2" y="T3"/>
              </a:cxn>
              <a:cxn ang="0">
                <a:pos x="T4" y="T5"/>
              </a:cxn>
              <a:cxn ang="0">
                <a:pos x="T6" y="T7"/>
              </a:cxn>
              <a:cxn ang="0">
                <a:pos x="T8" y="T9"/>
              </a:cxn>
              <a:cxn ang="0">
                <a:pos x="T10" y="T11"/>
              </a:cxn>
            </a:cxnLst>
            <a:rect l="0" t="0" r="r" b="b"/>
            <a:pathLst>
              <a:path w="1402" h="2152">
                <a:moveTo>
                  <a:pt x="1402" y="0"/>
                </a:moveTo>
                <a:lnTo>
                  <a:pt x="0" y="901"/>
                </a:lnTo>
                <a:lnTo>
                  <a:pt x="0" y="2152"/>
                </a:lnTo>
                <a:lnTo>
                  <a:pt x="354" y="2152"/>
                </a:lnTo>
                <a:lnTo>
                  <a:pt x="1402" y="1478"/>
                </a:lnTo>
                <a:lnTo>
                  <a:pt x="1402" y="0"/>
                </a:lnTo>
                <a:close/>
              </a:path>
            </a:pathLst>
          </a:custGeom>
          <a:solidFill>
            <a:srgbClr val="EAAB21"/>
          </a:solidFill>
          <a:ln>
            <a:noFill/>
          </a:ln>
        </p:spPr>
        <p:txBody>
          <a:bodyPr vert="horz" wrap="square" lIns="182880" tIns="91440" rIns="182880" bIns="91440" numCol="1" anchor="t" anchorCtr="0" compatLnSpc="1">
            <a:prstTxWarp prst="textNoShape">
              <a:avLst/>
            </a:prstTxWarp>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PT Sans"/>
            </a:endParaRPr>
          </a:p>
        </p:txBody>
      </p:sp>
      <p:sp>
        <p:nvSpPr>
          <p:cNvPr id="12" name="Freeform 18">
            <a:extLst>
              <a:ext uri="{FF2B5EF4-FFF2-40B4-BE49-F238E27FC236}">
                <a16:creationId xmlns:a16="http://schemas.microsoft.com/office/drawing/2014/main" id="{9D20928D-1F27-41CB-B142-3FEB9007F008}"/>
              </a:ext>
            </a:extLst>
          </p:cNvPr>
          <p:cNvSpPr>
            <a:spLocks/>
          </p:cNvSpPr>
          <p:nvPr/>
        </p:nvSpPr>
        <p:spPr bwMode="auto">
          <a:xfrm>
            <a:off x="2775399" y="7814198"/>
            <a:ext cx="3116842" cy="4784200"/>
          </a:xfrm>
          <a:custGeom>
            <a:avLst/>
            <a:gdLst>
              <a:gd name="T0" fmla="*/ 1402 w 1402"/>
              <a:gd name="T1" fmla="*/ 0 h 2152"/>
              <a:gd name="T2" fmla="*/ 0 w 1402"/>
              <a:gd name="T3" fmla="*/ 901 h 2152"/>
              <a:gd name="T4" fmla="*/ 0 w 1402"/>
              <a:gd name="T5" fmla="*/ 2152 h 2152"/>
              <a:gd name="T6" fmla="*/ 354 w 1402"/>
              <a:gd name="T7" fmla="*/ 2152 h 2152"/>
              <a:gd name="T8" fmla="*/ 1402 w 1402"/>
              <a:gd name="T9" fmla="*/ 1478 h 2152"/>
              <a:gd name="T10" fmla="*/ 1402 w 1402"/>
              <a:gd name="T11" fmla="*/ 0 h 2152"/>
            </a:gdLst>
            <a:ahLst/>
            <a:cxnLst>
              <a:cxn ang="0">
                <a:pos x="T0" y="T1"/>
              </a:cxn>
              <a:cxn ang="0">
                <a:pos x="T2" y="T3"/>
              </a:cxn>
              <a:cxn ang="0">
                <a:pos x="T4" y="T5"/>
              </a:cxn>
              <a:cxn ang="0">
                <a:pos x="T6" y="T7"/>
              </a:cxn>
              <a:cxn ang="0">
                <a:pos x="T8" y="T9"/>
              </a:cxn>
              <a:cxn ang="0">
                <a:pos x="T10" y="T11"/>
              </a:cxn>
            </a:cxnLst>
            <a:rect l="0" t="0" r="r" b="b"/>
            <a:pathLst>
              <a:path w="1402" h="2152">
                <a:moveTo>
                  <a:pt x="1402" y="0"/>
                </a:moveTo>
                <a:lnTo>
                  <a:pt x="0" y="901"/>
                </a:lnTo>
                <a:lnTo>
                  <a:pt x="0" y="2152"/>
                </a:lnTo>
                <a:lnTo>
                  <a:pt x="354" y="2152"/>
                </a:lnTo>
                <a:lnTo>
                  <a:pt x="1402" y="1478"/>
                </a:lnTo>
                <a:lnTo>
                  <a:pt x="1402" y="0"/>
                </a:lnTo>
                <a:close/>
              </a:path>
            </a:pathLst>
          </a:custGeom>
          <a:solidFill>
            <a:srgbClr val="D36E28"/>
          </a:solidFill>
          <a:ln>
            <a:noFill/>
          </a:ln>
        </p:spPr>
        <p:txBody>
          <a:bodyPr vert="horz" wrap="square" lIns="182880" tIns="91440" rIns="182880" bIns="91440" numCol="1" anchor="t" anchorCtr="0" compatLnSpc="1">
            <a:prstTxWarp prst="textNoShape">
              <a:avLst/>
            </a:prstTxWarp>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PT Sans"/>
            </a:endParaRPr>
          </a:p>
        </p:txBody>
      </p:sp>
      <p:pic>
        <p:nvPicPr>
          <p:cNvPr id="4" name="Picture 3">
            <a:extLst>
              <a:ext uri="{FF2B5EF4-FFF2-40B4-BE49-F238E27FC236}">
                <a16:creationId xmlns:a16="http://schemas.microsoft.com/office/drawing/2014/main" id="{61469018-DB49-4BDD-BD39-CA1E7DFFEB01}"/>
              </a:ext>
            </a:extLst>
          </p:cNvPr>
          <p:cNvPicPr>
            <a:picLocks noChangeAspect="1"/>
          </p:cNvPicPr>
          <p:nvPr/>
        </p:nvPicPr>
        <p:blipFill rotWithShape="1">
          <a:blip r:embed="rId2"/>
          <a:srcRect r="707"/>
          <a:stretch/>
        </p:blipFill>
        <p:spPr>
          <a:xfrm>
            <a:off x="0" y="-32693"/>
            <a:ext cx="24384000" cy="13781386"/>
          </a:xfrm>
          <a:prstGeom prst="rect">
            <a:avLst/>
          </a:prstGeom>
        </p:spPr>
      </p:pic>
    </p:spTree>
    <p:extLst>
      <p:ext uri="{BB962C8B-B14F-4D97-AF65-F5344CB8AC3E}">
        <p14:creationId xmlns:p14="http://schemas.microsoft.com/office/powerpoint/2010/main" val="3046442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20000" decel="4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accel="20000" decel="4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accel="20000" decel="4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77CD386B-BF99-46BD-A61E-454C4913086F}"/>
              </a:ext>
            </a:extLst>
          </p:cNvPr>
          <p:cNvSpPr txBox="1"/>
          <p:nvPr/>
        </p:nvSpPr>
        <p:spPr>
          <a:xfrm>
            <a:off x="-1" y="572674"/>
            <a:ext cx="17526002" cy="1384995"/>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rPr>
              <a:t>Project Started and Supported </a:t>
            </a:r>
            <a:r>
              <a:rPr lang="en-US" sz="4400" b="1" kern="1200" dirty="0">
                <a:solidFill>
                  <a:prstClr val="black"/>
                </a:solidFill>
                <a:latin typeface="Arial" panose="020B0604020202020204" pitchFamily="34" charset="0"/>
                <a:ea typeface="+mn-ea"/>
                <a:cs typeface="Arial" panose="020B0604020202020204" pitchFamily="34" charset="0"/>
              </a:rPr>
              <a:t>B</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rPr>
              <a:t>y</a:t>
            </a:r>
            <a:r>
              <a:rPr kumimoji="0" lang="en-US" sz="84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a:t>
            </a:r>
          </a:p>
        </p:txBody>
      </p:sp>
      <p:pic>
        <p:nvPicPr>
          <p:cNvPr id="66" name="Picture 2" descr="Council for Scientific and Industrial Research - Wikipedia">
            <a:extLst>
              <a:ext uri="{FF2B5EF4-FFF2-40B4-BE49-F238E27FC236}">
                <a16:creationId xmlns:a16="http://schemas.microsoft.com/office/drawing/2014/main" id="{34D03758-48B6-4115-8497-4B581A5E51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10513" y="52470"/>
            <a:ext cx="2983830" cy="2058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5523CAD-9615-4B2A-8690-7464A48E573A}"/>
              </a:ext>
            </a:extLst>
          </p:cNvPr>
          <p:cNvSpPr txBox="1"/>
          <p:nvPr/>
        </p:nvSpPr>
        <p:spPr>
          <a:xfrm>
            <a:off x="0" y="12768324"/>
            <a:ext cx="24384000" cy="2862322"/>
          </a:xfrm>
          <a:prstGeom prst="rect">
            <a:avLst/>
          </a:prstGeom>
          <a:solidFill>
            <a:srgbClr val="411312"/>
          </a:solid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PT Sans"/>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PT Sans"/>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PT Sans"/>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PT Sans"/>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PT Sans"/>
            </a:endParaRPr>
          </a:p>
        </p:txBody>
      </p:sp>
      <p:sp>
        <p:nvSpPr>
          <p:cNvPr id="14" name="TextBox 13">
            <a:extLst>
              <a:ext uri="{FF2B5EF4-FFF2-40B4-BE49-F238E27FC236}">
                <a16:creationId xmlns:a16="http://schemas.microsoft.com/office/drawing/2014/main" id="{40A816E6-51AD-4B99-A3F8-F291502867E0}"/>
              </a:ext>
            </a:extLst>
          </p:cNvPr>
          <p:cNvSpPr txBox="1"/>
          <p:nvPr/>
        </p:nvSpPr>
        <p:spPr>
          <a:xfrm>
            <a:off x="156806" y="12838335"/>
            <a:ext cx="24688800" cy="800219"/>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Roboto"/>
                <a:ea typeface="+mn-ea"/>
                <a:cs typeface="Arial" panose="020B0604020202020204" pitchFamily="34" charset="0"/>
                <a:sym typeface="PT Sans"/>
              </a:rPr>
              <a:t>Cyber Security Incident Response </a:t>
            </a:r>
            <a:r>
              <a:rPr kumimoji="0" lang="en-US" sz="4600" b="1" i="0" u="none" strike="noStrike" kern="1200" cap="none" spc="0" normalizeH="0" baseline="0" noProof="0" dirty="0">
                <a:ln>
                  <a:noFill/>
                </a:ln>
                <a:solidFill>
                  <a:srgbClr val="EAAB21"/>
                </a:solidFill>
                <a:effectLst/>
                <a:uLnTx/>
                <a:uFillTx/>
                <a:latin typeface="Roboto"/>
                <a:ea typeface="+mn-ea"/>
                <a:cs typeface="Arial" panose="020B0604020202020204" pitchFamily="34" charset="0"/>
                <a:sym typeface="PT Sans"/>
              </a:rPr>
              <a:t>(CSIRT) </a:t>
            </a:r>
            <a:r>
              <a:rPr kumimoji="0" lang="en-US" sz="4600" b="0" i="0" u="none" strike="noStrike" kern="1200" cap="none" spc="0" normalizeH="0" baseline="0" noProof="0" dirty="0">
                <a:ln>
                  <a:noFill/>
                </a:ln>
                <a:solidFill>
                  <a:prstClr val="white"/>
                </a:solidFill>
                <a:effectLst/>
                <a:uLnTx/>
                <a:uFillTx/>
                <a:latin typeface="Roboto"/>
                <a:ea typeface="+mn-ea"/>
                <a:cs typeface="Arial" panose="020B0604020202020204" pitchFamily="34" charset="0"/>
                <a:sym typeface="PT Sans"/>
              </a:rPr>
              <a:t>&amp; </a:t>
            </a:r>
            <a:r>
              <a:rPr kumimoji="0" lang="en-US" sz="4600" b="1" i="0" u="none" strike="noStrike" kern="1200" cap="none" spc="0" normalizeH="0" baseline="0" noProof="0" dirty="0">
                <a:ln>
                  <a:noFill/>
                </a:ln>
                <a:solidFill>
                  <a:prstClr val="white"/>
                </a:solidFill>
                <a:effectLst/>
                <a:uLnTx/>
                <a:uFillTx/>
                <a:latin typeface="Roboto"/>
                <a:ea typeface="+mn-ea"/>
                <a:cs typeface="Arial" panose="020B0604020202020204" pitchFamily="34" charset="0"/>
                <a:sym typeface="PT Sans"/>
              </a:rPr>
              <a:t>Cyber Security Operation Centre </a:t>
            </a:r>
            <a:r>
              <a:rPr kumimoji="0" lang="en-US" sz="4600" b="1" i="0" u="none" strike="noStrike" kern="1200" cap="none" spc="0" normalizeH="0" baseline="0" noProof="0" dirty="0">
                <a:ln>
                  <a:noFill/>
                </a:ln>
                <a:solidFill>
                  <a:srgbClr val="EAAB21"/>
                </a:solidFill>
                <a:effectLst/>
                <a:uLnTx/>
                <a:uFillTx/>
                <a:latin typeface="Roboto"/>
                <a:ea typeface="+mn-ea"/>
                <a:cs typeface="Arial" panose="020B0604020202020204" pitchFamily="34" charset="0"/>
                <a:sym typeface="PT Sans"/>
              </a:rPr>
              <a:t>(SOC)</a:t>
            </a:r>
          </a:p>
        </p:txBody>
      </p:sp>
      <p:pic>
        <p:nvPicPr>
          <p:cNvPr id="4" name="Graphic 3">
            <a:extLst>
              <a:ext uri="{FF2B5EF4-FFF2-40B4-BE49-F238E27FC236}">
                <a16:creationId xmlns:a16="http://schemas.microsoft.com/office/drawing/2014/main" id="{27C4C86F-8528-4836-ABE6-4F5FD9391E1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16644" y="4843169"/>
            <a:ext cx="21312940" cy="2573442"/>
          </a:xfrm>
          <a:prstGeom prst="rect">
            <a:avLst/>
          </a:prstGeom>
        </p:spPr>
      </p:pic>
      <p:sp>
        <p:nvSpPr>
          <p:cNvPr id="26" name="TextBox 25">
            <a:extLst>
              <a:ext uri="{FF2B5EF4-FFF2-40B4-BE49-F238E27FC236}">
                <a16:creationId xmlns:a16="http://schemas.microsoft.com/office/drawing/2014/main" id="{4E698C25-CEB9-4DE7-9E50-78A6AB7935B6}"/>
              </a:ext>
            </a:extLst>
          </p:cNvPr>
          <p:cNvSpPr txBox="1"/>
          <p:nvPr/>
        </p:nvSpPr>
        <p:spPr>
          <a:xfrm>
            <a:off x="0" y="2364383"/>
            <a:ext cx="24384000" cy="1697657"/>
          </a:xfrm>
          <a:prstGeom prst="rect">
            <a:avLst/>
          </a:prstGeom>
          <a:solidFill>
            <a:srgbClr val="EAAB21"/>
          </a:solid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PT Sans"/>
            </a:endParaRPr>
          </a:p>
        </p:txBody>
      </p:sp>
      <p:sp>
        <p:nvSpPr>
          <p:cNvPr id="29" name="Oval 28">
            <a:extLst>
              <a:ext uri="{FF2B5EF4-FFF2-40B4-BE49-F238E27FC236}">
                <a16:creationId xmlns:a16="http://schemas.microsoft.com/office/drawing/2014/main" id="{1A41B346-1DF4-4840-AB78-DDEF6E305323}"/>
              </a:ext>
            </a:extLst>
          </p:cNvPr>
          <p:cNvSpPr/>
          <p:nvPr/>
        </p:nvSpPr>
        <p:spPr>
          <a:xfrm>
            <a:off x="453480" y="2721870"/>
            <a:ext cx="340604" cy="340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PT Sans"/>
            </a:endParaRPr>
          </a:p>
        </p:txBody>
      </p:sp>
      <p:sp>
        <p:nvSpPr>
          <p:cNvPr id="30" name="TextBox 29">
            <a:extLst>
              <a:ext uri="{FF2B5EF4-FFF2-40B4-BE49-F238E27FC236}">
                <a16:creationId xmlns:a16="http://schemas.microsoft.com/office/drawing/2014/main" id="{42B43BB2-F271-4B4E-BE52-10BC2E75089F}"/>
              </a:ext>
            </a:extLst>
          </p:cNvPr>
          <p:cNvSpPr txBox="1"/>
          <p:nvPr/>
        </p:nvSpPr>
        <p:spPr>
          <a:xfrm>
            <a:off x="903462" y="2377413"/>
            <a:ext cx="23589915" cy="1446550"/>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National Integrated Cyber Infrastructure System </a:t>
            </a:r>
            <a:r>
              <a:rPr kumimoji="0" lang="en-US" sz="4000" b="1" i="0" u="none" strike="noStrike" kern="1200" cap="all" spc="0" normalizeH="0" baseline="0" noProof="0" dirty="0">
                <a:ln>
                  <a:noFill/>
                </a:ln>
                <a:solidFill>
                  <a:prstClr val="white"/>
                </a:solidFill>
                <a:effectLst/>
                <a:uLnTx/>
                <a:uFillTx/>
                <a:latin typeface="Roboto"/>
                <a:ea typeface="+mn-ea"/>
                <a:cs typeface="Arial" panose="020B0604020202020204" pitchFamily="34" charset="0"/>
                <a:sym typeface="PT Sans"/>
              </a:rPr>
              <a:t>(NICIS</a:t>
            </a:r>
            <a:r>
              <a:rPr kumimoji="0" lang="en-US" sz="4000" b="1" i="0" u="none" strike="noStrike" kern="1200" cap="none" spc="0" normalizeH="0" baseline="0" noProof="0" dirty="0">
                <a:ln>
                  <a:noFill/>
                </a:ln>
                <a:solidFill>
                  <a:prstClr val="white"/>
                </a:solidFill>
                <a:effectLst/>
                <a:uLnTx/>
                <a:uFillTx/>
                <a:latin typeface="Roboto"/>
                <a:ea typeface="+mn-ea"/>
                <a:cs typeface="Arial" panose="020B0604020202020204" pitchFamily="34" charset="0"/>
                <a:sym typeface="PT Sans"/>
              </a:rPr>
              <a:t>) </a:t>
            </a:r>
            <a:r>
              <a:rPr kumimoji="0" lang="en-US" sz="4000" b="0"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supports NSFAS in cyber security maturity</a:t>
            </a:r>
            <a:r>
              <a:rPr kumimoji="0" lang="en-US" sz="4800" b="0"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a:t>
            </a:r>
            <a:r>
              <a:rPr kumimoji="0" lang="en-US" sz="4800" b="1" i="0" u="none" strike="noStrike" kern="1200" cap="none" spc="0" normalizeH="0" baseline="0" noProof="0" dirty="0">
                <a:ln>
                  <a:noFill/>
                </a:ln>
                <a:solidFill>
                  <a:prstClr val="white"/>
                </a:solidFill>
                <a:effectLst/>
                <a:uLnTx/>
                <a:uFillTx/>
                <a:latin typeface="Roboto"/>
                <a:ea typeface="+mn-ea"/>
                <a:cs typeface="Arial" panose="020B0604020202020204" pitchFamily="34" charset="0"/>
                <a:sym typeface="PT Sans"/>
              </a:rPr>
              <a:t> </a:t>
            </a:r>
            <a:endParaRPr kumimoji="0" lang="en-US" sz="4800" b="1" i="0" u="none" strike="noStrike" kern="1200" cap="all" spc="0" normalizeH="0" baseline="0" noProof="0" dirty="0">
              <a:ln>
                <a:noFill/>
              </a:ln>
              <a:solidFill>
                <a:prstClr val="white"/>
              </a:solidFill>
              <a:effectLst/>
              <a:uLnTx/>
              <a:uFillTx/>
              <a:latin typeface="Roboto"/>
              <a:ea typeface="+mn-ea"/>
              <a:cs typeface="Arial" panose="020B0604020202020204" pitchFamily="34" charset="0"/>
              <a:sym typeface="PT Sans"/>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endParaRPr>
          </a:p>
        </p:txBody>
      </p:sp>
      <p:sp>
        <p:nvSpPr>
          <p:cNvPr id="31" name="Oval 30">
            <a:extLst>
              <a:ext uri="{FF2B5EF4-FFF2-40B4-BE49-F238E27FC236}">
                <a16:creationId xmlns:a16="http://schemas.microsoft.com/office/drawing/2014/main" id="{40A781B8-AD66-44F3-A1B5-77E943F35302}"/>
              </a:ext>
            </a:extLst>
          </p:cNvPr>
          <p:cNvSpPr/>
          <p:nvPr/>
        </p:nvSpPr>
        <p:spPr>
          <a:xfrm>
            <a:off x="501606" y="3542698"/>
            <a:ext cx="340604" cy="340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PT Sans"/>
            </a:endParaRPr>
          </a:p>
        </p:txBody>
      </p:sp>
      <p:sp>
        <p:nvSpPr>
          <p:cNvPr id="32" name="TextBox 31">
            <a:extLst>
              <a:ext uri="{FF2B5EF4-FFF2-40B4-BE49-F238E27FC236}">
                <a16:creationId xmlns:a16="http://schemas.microsoft.com/office/drawing/2014/main" id="{6B0D4C2D-C903-4EBB-B71E-0BABA528C61F}"/>
              </a:ext>
            </a:extLst>
          </p:cNvPr>
          <p:cNvSpPr txBox="1"/>
          <p:nvPr/>
        </p:nvSpPr>
        <p:spPr>
          <a:xfrm>
            <a:off x="842211" y="3151726"/>
            <a:ext cx="25001622" cy="830997"/>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The defense, peace, safety and security domain </a:t>
            </a:r>
            <a:r>
              <a:rPr kumimoji="0" lang="en-US" sz="4800" b="0" i="0" u="none" strike="noStrike" kern="1200" cap="none" spc="0" normalizeH="0" baseline="0" noProof="0" dirty="0">
                <a:ln>
                  <a:noFill/>
                </a:ln>
                <a:solidFill>
                  <a:prstClr val="white"/>
                </a:solidFill>
                <a:effectLst/>
                <a:uLnTx/>
                <a:uFillTx/>
                <a:latin typeface="Roboto"/>
                <a:ea typeface="+mn-ea"/>
                <a:cs typeface="Arial" panose="020B0604020202020204" pitchFamily="34" charset="0"/>
                <a:sym typeface="PT Sans"/>
              </a:rPr>
              <a:t>(CSIR) </a:t>
            </a:r>
            <a:r>
              <a:rPr kumimoji="0" lang="en-US" sz="4000" b="0"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supports NSFAS in cyber security maturity.</a:t>
            </a:r>
          </a:p>
        </p:txBody>
      </p:sp>
      <p:pic>
        <p:nvPicPr>
          <p:cNvPr id="43" name="Graphic 42">
            <a:extLst>
              <a:ext uri="{FF2B5EF4-FFF2-40B4-BE49-F238E27FC236}">
                <a16:creationId xmlns:a16="http://schemas.microsoft.com/office/drawing/2014/main" id="{2A65BDA2-4DA4-42E1-972E-9548EC74159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10800000">
            <a:off x="6740307" y="9408513"/>
            <a:ext cx="15889278" cy="2505294"/>
          </a:xfrm>
          <a:prstGeom prst="rect">
            <a:avLst/>
          </a:prstGeom>
        </p:spPr>
      </p:pic>
      <p:pic>
        <p:nvPicPr>
          <p:cNvPr id="44" name="Graphic 43">
            <a:extLst>
              <a:ext uri="{FF2B5EF4-FFF2-40B4-BE49-F238E27FC236}">
                <a16:creationId xmlns:a16="http://schemas.microsoft.com/office/drawing/2014/main" id="{248C7C95-BF15-4214-88D4-FEE3563B4C59}"/>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775660" y="5489365"/>
            <a:ext cx="1167120" cy="1133686"/>
          </a:xfrm>
          <a:prstGeom prst="rect">
            <a:avLst/>
          </a:prstGeom>
        </p:spPr>
      </p:pic>
      <p:pic>
        <p:nvPicPr>
          <p:cNvPr id="45" name="Graphic 44">
            <a:extLst>
              <a:ext uri="{FF2B5EF4-FFF2-40B4-BE49-F238E27FC236}">
                <a16:creationId xmlns:a16="http://schemas.microsoft.com/office/drawing/2014/main" id="{75F404A1-A978-4088-8249-C99F66D8ABE4}"/>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345142" y="5260394"/>
            <a:ext cx="1427260" cy="1476476"/>
          </a:xfrm>
          <a:prstGeom prst="rect">
            <a:avLst/>
          </a:prstGeom>
        </p:spPr>
      </p:pic>
      <p:pic>
        <p:nvPicPr>
          <p:cNvPr id="46" name="Graphic 45">
            <a:extLst>
              <a:ext uri="{FF2B5EF4-FFF2-40B4-BE49-F238E27FC236}">
                <a16:creationId xmlns:a16="http://schemas.microsoft.com/office/drawing/2014/main" id="{E73FC008-BBBC-4479-9F27-6F58861F3EDB}"/>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1286941" y="5487640"/>
            <a:ext cx="1042814" cy="1287812"/>
          </a:xfrm>
          <a:prstGeom prst="rect">
            <a:avLst/>
          </a:prstGeom>
        </p:spPr>
      </p:pic>
      <p:pic>
        <p:nvPicPr>
          <p:cNvPr id="47" name="Graphic 46">
            <a:extLst>
              <a:ext uri="{FF2B5EF4-FFF2-40B4-BE49-F238E27FC236}">
                <a16:creationId xmlns:a16="http://schemas.microsoft.com/office/drawing/2014/main" id="{C423622D-96A1-4CE4-A04E-DA9E877F4AD9}"/>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5933651" y="5414144"/>
            <a:ext cx="1042814" cy="1251376"/>
          </a:xfrm>
          <a:prstGeom prst="rect">
            <a:avLst/>
          </a:prstGeom>
        </p:spPr>
      </p:pic>
      <p:sp>
        <p:nvSpPr>
          <p:cNvPr id="28" name="TextBox 27">
            <a:extLst>
              <a:ext uri="{FF2B5EF4-FFF2-40B4-BE49-F238E27FC236}">
                <a16:creationId xmlns:a16="http://schemas.microsoft.com/office/drawing/2014/main" id="{1CC4504E-0637-40DB-AF38-5D1D809F9369}"/>
              </a:ext>
            </a:extLst>
          </p:cNvPr>
          <p:cNvSpPr txBox="1"/>
          <p:nvPr/>
        </p:nvSpPr>
        <p:spPr>
          <a:xfrm>
            <a:off x="1649196" y="4062040"/>
            <a:ext cx="2255520" cy="1077218"/>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solidFill>
                <a:effectLst/>
                <a:uLnTx/>
                <a:uFillTx/>
                <a:latin typeface="Roboto"/>
                <a:ea typeface="+mn-ea"/>
                <a:cs typeface="Arial" panose="020B0604020202020204" pitchFamily="34" charset="0"/>
                <a:sym typeface="PT Sans"/>
              </a:rPr>
              <a:t>Ongoing</a:t>
            </a:r>
            <a:endParaRPr kumimoji="0" lang="en-US" sz="3200" b="0" i="0" u="none" strike="noStrike" kern="1200" cap="none" spc="0" normalizeH="0" baseline="0" noProof="0" dirty="0">
              <a:ln>
                <a:noFill/>
              </a:ln>
              <a:solidFill>
                <a:srgbClr val="ED7D31"/>
              </a:solidFill>
              <a:effectLst/>
              <a:uLnTx/>
              <a:uFillTx/>
              <a:latin typeface="Roboto"/>
              <a:ea typeface="+mn-ea"/>
              <a:cs typeface="Arial" panose="020B0604020202020204" pitchFamily="34" charset="0"/>
              <a:sym typeface="PT Sans"/>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PT Sans"/>
            </a:endParaRPr>
          </a:p>
        </p:txBody>
      </p:sp>
      <p:sp>
        <p:nvSpPr>
          <p:cNvPr id="49" name="Rectangle 48">
            <a:extLst>
              <a:ext uri="{FF2B5EF4-FFF2-40B4-BE49-F238E27FC236}">
                <a16:creationId xmlns:a16="http://schemas.microsoft.com/office/drawing/2014/main" id="{B3D6A714-E699-45F0-AECA-E2E05E966D34}"/>
              </a:ext>
            </a:extLst>
          </p:cNvPr>
          <p:cNvSpPr/>
          <p:nvPr/>
        </p:nvSpPr>
        <p:spPr>
          <a:xfrm flipH="1">
            <a:off x="21234401" y="7331815"/>
            <a:ext cx="186690" cy="2082610"/>
          </a:xfrm>
          <a:prstGeom prst="rect">
            <a:avLst/>
          </a:prstGeom>
          <a:solidFill>
            <a:srgbClr val="7A7A7A"/>
          </a:solidFill>
          <a:ln>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PT Sans"/>
            </a:endParaRPr>
          </a:p>
        </p:txBody>
      </p:sp>
      <p:sp>
        <p:nvSpPr>
          <p:cNvPr id="52" name="TextBox 51">
            <a:extLst>
              <a:ext uri="{FF2B5EF4-FFF2-40B4-BE49-F238E27FC236}">
                <a16:creationId xmlns:a16="http://schemas.microsoft.com/office/drawing/2014/main" id="{44DB66A9-3C34-490A-B09F-8905C10EF4A8}"/>
              </a:ext>
            </a:extLst>
          </p:cNvPr>
          <p:cNvSpPr txBox="1"/>
          <p:nvPr/>
        </p:nvSpPr>
        <p:spPr>
          <a:xfrm>
            <a:off x="6116648" y="4090846"/>
            <a:ext cx="2255520" cy="1077218"/>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solidFill>
                <a:effectLst/>
                <a:uLnTx/>
                <a:uFillTx/>
                <a:latin typeface="Roboto"/>
                <a:ea typeface="+mn-ea"/>
                <a:cs typeface="Arial" panose="020B0604020202020204" pitchFamily="34" charset="0"/>
                <a:sym typeface="PT Sans"/>
              </a:rPr>
              <a:t>Ongoing</a:t>
            </a:r>
            <a:endParaRPr kumimoji="0" lang="en-US" sz="3200" b="0" i="0" u="none" strike="noStrike" kern="1200" cap="none" spc="0" normalizeH="0" baseline="0" noProof="0" dirty="0">
              <a:ln>
                <a:noFill/>
              </a:ln>
              <a:solidFill>
                <a:srgbClr val="ED7D31"/>
              </a:solidFill>
              <a:effectLst/>
              <a:uLnTx/>
              <a:uFillTx/>
              <a:latin typeface="Roboto"/>
              <a:ea typeface="+mn-ea"/>
              <a:cs typeface="Arial" panose="020B0604020202020204" pitchFamily="34" charset="0"/>
              <a:sym typeface="PT Sans"/>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PT Sans"/>
            </a:endParaRPr>
          </a:p>
        </p:txBody>
      </p:sp>
      <p:sp>
        <p:nvSpPr>
          <p:cNvPr id="53" name="TextBox 52">
            <a:extLst>
              <a:ext uri="{FF2B5EF4-FFF2-40B4-BE49-F238E27FC236}">
                <a16:creationId xmlns:a16="http://schemas.microsoft.com/office/drawing/2014/main" id="{61136E15-F8CC-4943-A940-011736D7660E}"/>
              </a:ext>
            </a:extLst>
          </p:cNvPr>
          <p:cNvSpPr txBox="1"/>
          <p:nvPr/>
        </p:nvSpPr>
        <p:spPr>
          <a:xfrm>
            <a:off x="9587679" y="4119558"/>
            <a:ext cx="6136106" cy="1077218"/>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ED7D31"/>
                </a:solidFill>
                <a:effectLst/>
                <a:uLnTx/>
                <a:uFillTx/>
                <a:latin typeface="Roboto"/>
                <a:ea typeface="+mn-ea"/>
                <a:cs typeface="Arial" panose="020B0604020202020204" pitchFamily="34" charset="0"/>
                <a:sym typeface="PT Sans"/>
              </a:rPr>
              <a:t>Due: 31 August 2020</a:t>
            </a:r>
            <a:endParaRPr kumimoji="0" lang="en-US" sz="3200" b="1" i="0" u="none" strike="noStrike" kern="1200" cap="none" spc="0" normalizeH="0" baseline="0" noProof="0" dirty="0">
              <a:ln>
                <a:noFill/>
              </a:ln>
              <a:solidFill>
                <a:srgbClr val="ED7D31"/>
              </a:solidFill>
              <a:effectLst/>
              <a:uLnTx/>
              <a:uFillTx/>
              <a:latin typeface="Roboto"/>
              <a:ea typeface="+mn-ea"/>
              <a:cs typeface="Arial" panose="020B0604020202020204" pitchFamily="34" charset="0"/>
              <a:sym typeface="PT Sans"/>
            </a:endParaRP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PT Sans"/>
            </a:endParaRPr>
          </a:p>
        </p:txBody>
      </p:sp>
      <p:sp>
        <p:nvSpPr>
          <p:cNvPr id="54" name="TextBox 53">
            <a:extLst>
              <a:ext uri="{FF2B5EF4-FFF2-40B4-BE49-F238E27FC236}">
                <a16:creationId xmlns:a16="http://schemas.microsoft.com/office/drawing/2014/main" id="{DD4D4658-DE0C-4097-908A-E71108CAE5BD}"/>
              </a:ext>
            </a:extLst>
          </p:cNvPr>
          <p:cNvSpPr txBox="1"/>
          <p:nvPr/>
        </p:nvSpPr>
        <p:spPr>
          <a:xfrm>
            <a:off x="14201167" y="4138504"/>
            <a:ext cx="6136106" cy="584775"/>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ED7D31"/>
                </a:solidFill>
                <a:effectLst/>
                <a:uLnTx/>
                <a:uFillTx/>
                <a:latin typeface="Roboto"/>
                <a:ea typeface="+mn-ea"/>
                <a:cs typeface="Arial" panose="020B0604020202020204" pitchFamily="34" charset="0"/>
                <a:sym typeface="PT Sans"/>
              </a:rPr>
              <a:t>Due: 30 November 2020</a:t>
            </a:r>
            <a:endParaRPr kumimoji="0" lang="en-US" sz="3200" b="1" i="0" u="none" strike="noStrike" kern="1200" cap="none" spc="0" normalizeH="0" baseline="0" noProof="0" dirty="0">
              <a:ln>
                <a:noFill/>
              </a:ln>
              <a:solidFill>
                <a:srgbClr val="ED7D31"/>
              </a:solidFill>
              <a:effectLst/>
              <a:uLnTx/>
              <a:uFillTx/>
              <a:latin typeface="Roboto"/>
              <a:ea typeface="+mn-ea"/>
              <a:cs typeface="Arial" panose="020B0604020202020204" pitchFamily="34" charset="0"/>
              <a:sym typeface="PT Sans"/>
            </a:endParaRPr>
          </a:p>
        </p:txBody>
      </p:sp>
      <p:sp>
        <p:nvSpPr>
          <p:cNvPr id="55" name="TextBox 54">
            <a:extLst>
              <a:ext uri="{FF2B5EF4-FFF2-40B4-BE49-F238E27FC236}">
                <a16:creationId xmlns:a16="http://schemas.microsoft.com/office/drawing/2014/main" id="{49295DE9-25DB-45AB-AB83-0A80B3841719}"/>
              </a:ext>
            </a:extLst>
          </p:cNvPr>
          <p:cNvSpPr txBox="1"/>
          <p:nvPr/>
        </p:nvSpPr>
        <p:spPr>
          <a:xfrm>
            <a:off x="19239503" y="4122250"/>
            <a:ext cx="6136106" cy="584775"/>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ED7D31"/>
                </a:solidFill>
                <a:effectLst/>
                <a:uLnTx/>
                <a:uFillTx/>
                <a:latin typeface="Roboto"/>
                <a:ea typeface="+mn-ea"/>
                <a:cs typeface="Arial" panose="020B0604020202020204" pitchFamily="34" charset="0"/>
                <a:sym typeface="PT Sans"/>
              </a:rPr>
              <a:t>Due: 30 November 2020</a:t>
            </a:r>
            <a:endParaRPr kumimoji="0" lang="en-US" sz="3200" b="1" i="0" u="none" strike="noStrike" kern="1200" cap="none" spc="0" normalizeH="0" baseline="0" noProof="0" dirty="0">
              <a:ln>
                <a:noFill/>
              </a:ln>
              <a:solidFill>
                <a:srgbClr val="ED7D31"/>
              </a:solidFill>
              <a:effectLst/>
              <a:uLnTx/>
              <a:uFillTx/>
              <a:latin typeface="Roboto"/>
              <a:ea typeface="+mn-ea"/>
              <a:cs typeface="Arial" panose="020B0604020202020204" pitchFamily="34" charset="0"/>
              <a:sym typeface="PT Sans"/>
            </a:endParaRPr>
          </a:p>
        </p:txBody>
      </p:sp>
      <p:sp>
        <p:nvSpPr>
          <p:cNvPr id="56" name="TextBox 55">
            <a:extLst>
              <a:ext uri="{FF2B5EF4-FFF2-40B4-BE49-F238E27FC236}">
                <a16:creationId xmlns:a16="http://schemas.microsoft.com/office/drawing/2014/main" id="{09227006-6560-4B9E-A412-216CBB51B9E1}"/>
              </a:ext>
            </a:extLst>
          </p:cNvPr>
          <p:cNvSpPr txBox="1"/>
          <p:nvPr/>
        </p:nvSpPr>
        <p:spPr>
          <a:xfrm>
            <a:off x="19599509" y="8686313"/>
            <a:ext cx="4627686" cy="523220"/>
          </a:xfrm>
          <a:prstGeom prst="rect">
            <a:avLst/>
          </a:prstGeom>
          <a:solidFill>
            <a:srgbClr val="FFFFFF"/>
          </a:solidFill>
          <a:ln>
            <a:solidFill>
              <a:srgbClr val="7A7A7A"/>
            </a:solidFill>
          </a:ln>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ED7D31"/>
                </a:solidFill>
                <a:effectLst/>
                <a:uLnTx/>
                <a:uFillTx/>
                <a:latin typeface="Roboto"/>
                <a:ea typeface="+mn-ea"/>
                <a:cs typeface="Arial" panose="020B0604020202020204" pitchFamily="34" charset="0"/>
                <a:sym typeface="PT Sans"/>
              </a:rPr>
              <a:t>Due: 30 November 2020</a:t>
            </a:r>
            <a:endParaRPr kumimoji="0" lang="en-US" sz="2800" b="1" i="0" u="none" strike="noStrike" kern="1200" cap="none" spc="0" normalizeH="0" baseline="0" noProof="0" dirty="0">
              <a:ln>
                <a:noFill/>
              </a:ln>
              <a:solidFill>
                <a:srgbClr val="ED7D31"/>
              </a:solidFill>
              <a:effectLst/>
              <a:uLnTx/>
              <a:uFillTx/>
              <a:latin typeface="Roboto"/>
              <a:ea typeface="+mn-ea"/>
              <a:cs typeface="Arial" panose="020B0604020202020204" pitchFamily="34" charset="0"/>
              <a:sym typeface="PT Sans"/>
            </a:endParaRPr>
          </a:p>
        </p:txBody>
      </p:sp>
      <p:pic>
        <p:nvPicPr>
          <p:cNvPr id="57" name="Graphic 56">
            <a:extLst>
              <a:ext uri="{FF2B5EF4-FFF2-40B4-BE49-F238E27FC236}">
                <a16:creationId xmlns:a16="http://schemas.microsoft.com/office/drawing/2014/main" id="{47BA08E4-A6FE-425A-9055-F286243EFF69}"/>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6353456" y="9953576"/>
            <a:ext cx="1395876" cy="1395876"/>
          </a:xfrm>
          <a:prstGeom prst="rect">
            <a:avLst/>
          </a:prstGeom>
        </p:spPr>
      </p:pic>
      <p:sp>
        <p:nvSpPr>
          <p:cNvPr id="58" name="TextBox 57">
            <a:extLst>
              <a:ext uri="{FF2B5EF4-FFF2-40B4-BE49-F238E27FC236}">
                <a16:creationId xmlns:a16="http://schemas.microsoft.com/office/drawing/2014/main" id="{D8C5393B-4BC4-4716-95A0-62B3A944648C}"/>
              </a:ext>
            </a:extLst>
          </p:cNvPr>
          <p:cNvSpPr txBox="1"/>
          <p:nvPr/>
        </p:nvSpPr>
        <p:spPr>
          <a:xfrm>
            <a:off x="13073750" y="8898211"/>
            <a:ext cx="7645856" cy="523220"/>
          </a:xfrm>
          <a:prstGeom prst="rect">
            <a:avLst/>
          </a:prstGeom>
          <a:noFill/>
          <a:ln>
            <a:noFill/>
          </a:ln>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ED7D31"/>
                </a:solidFill>
                <a:effectLst/>
                <a:uLnTx/>
                <a:uFillTx/>
                <a:latin typeface="Roboto"/>
                <a:ea typeface="+mn-ea"/>
                <a:cs typeface="Arial" panose="020B0604020202020204" pitchFamily="34" charset="0"/>
                <a:sym typeface="PT Sans"/>
              </a:rPr>
              <a:t>Due: 30 November 2020</a:t>
            </a:r>
            <a:endParaRPr kumimoji="0" lang="en-US" sz="2800" b="1" i="0" u="none" strike="noStrike" kern="1200" cap="none" spc="0" normalizeH="0" baseline="0" noProof="0" dirty="0">
              <a:ln>
                <a:noFill/>
              </a:ln>
              <a:solidFill>
                <a:srgbClr val="ED7D31"/>
              </a:solidFill>
              <a:effectLst/>
              <a:uLnTx/>
              <a:uFillTx/>
              <a:latin typeface="Roboto"/>
              <a:ea typeface="+mn-ea"/>
              <a:cs typeface="Arial" panose="020B0604020202020204" pitchFamily="34" charset="0"/>
              <a:sym typeface="PT Sans"/>
            </a:endParaRPr>
          </a:p>
        </p:txBody>
      </p:sp>
      <p:sp>
        <p:nvSpPr>
          <p:cNvPr id="59" name="TextBox 58">
            <a:extLst>
              <a:ext uri="{FF2B5EF4-FFF2-40B4-BE49-F238E27FC236}">
                <a16:creationId xmlns:a16="http://schemas.microsoft.com/office/drawing/2014/main" id="{23710FD5-36E9-42CD-A498-F5C31D62F76E}"/>
              </a:ext>
            </a:extLst>
          </p:cNvPr>
          <p:cNvSpPr txBox="1"/>
          <p:nvPr/>
        </p:nvSpPr>
        <p:spPr>
          <a:xfrm>
            <a:off x="8287794" y="8918367"/>
            <a:ext cx="7645856" cy="523220"/>
          </a:xfrm>
          <a:prstGeom prst="rect">
            <a:avLst/>
          </a:prstGeom>
          <a:noFill/>
          <a:ln>
            <a:noFill/>
          </a:ln>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ED7D31"/>
                </a:solidFill>
                <a:effectLst/>
                <a:uLnTx/>
                <a:uFillTx/>
                <a:latin typeface="Roboto"/>
                <a:ea typeface="+mn-ea"/>
                <a:cs typeface="Arial" panose="020B0604020202020204" pitchFamily="34" charset="0"/>
                <a:sym typeface="PT Sans"/>
              </a:rPr>
              <a:t>Due: 30 November 2020</a:t>
            </a:r>
            <a:endParaRPr kumimoji="0" lang="en-US" sz="2800" b="1" i="0" u="none" strike="noStrike" kern="1200" cap="none" spc="0" normalizeH="0" baseline="0" noProof="0" dirty="0">
              <a:ln>
                <a:noFill/>
              </a:ln>
              <a:solidFill>
                <a:srgbClr val="ED7D31"/>
              </a:solidFill>
              <a:effectLst/>
              <a:uLnTx/>
              <a:uFillTx/>
              <a:latin typeface="Roboto"/>
              <a:ea typeface="+mn-ea"/>
              <a:cs typeface="Arial" panose="020B0604020202020204" pitchFamily="34" charset="0"/>
              <a:sym typeface="PT Sans"/>
            </a:endParaRPr>
          </a:p>
        </p:txBody>
      </p:sp>
      <p:sp>
        <p:nvSpPr>
          <p:cNvPr id="60" name="TextBox 59">
            <a:extLst>
              <a:ext uri="{FF2B5EF4-FFF2-40B4-BE49-F238E27FC236}">
                <a16:creationId xmlns:a16="http://schemas.microsoft.com/office/drawing/2014/main" id="{B1E884E8-E3E2-458C-AE22-FD4C0A9CB1F3}"/>
              </a:ext>
            </a:extLst>
          </p:cNvPr>
          <p:cNvSpPr txBox="1"/>
          <p:nvPr/>
        </p:nvSpPr>
        <p:spPr>
          <a:xfrm>
            <a:off x="5689293" y="8834255"/>
            <a:ext cx="3406822" cy="523220"/>
          </a:xfrm>
          <a:prstGeom prst="rect">
            <a:avLst/>
          </a:prstGeom>
          <a:solidFill>
            <a:srgbClr val="FFFFFF"/>
          </a:solidFill>
          <a:ln>
            <a:solidFill>
              <a:schemeClr val="bg1"/>
            </a:solidFill>
          </a:ln>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ED7D31"/>
                </a:solidFill>
                <a:effectLst/>
                <a:uLnTx/>
                <a:uFillTx/>
                <a:latin typeface="Roboto"/>
                <a:ea typeface="+mn-ea"/>
                <a:cs typeface="Arial" panose="020B0604020202020204" pitchFamily="34" charset="0"/>
                <a:sym typeface="PT Sans"/>
              </a:rPr>
              <a:t>Due: 30 May 2021</a:t>
            </a:r>
            <a:endParaRPr kumimoji="0" lang="en-US" sz="2800" b="1" i="0" u="none" strike="noStrike" kern="1200" cap="none" spc="0" normalizeH="0" baseline="0" noProof="0" dirty="0">
              <a:ln>
                <a:noFill/>
              </a:ln>
              <a:solidFill>
                <a:srgbClr val="ED7D31"/>
              </a:solidFill>
              <a:effectLst/>
              <a:uLnTx/>
              <a:uFillTx/>
              <a:latin typeface="Roboto"/>
              <a:ea typeface="+mn-ea"/>
              <a:cs typeface="Arial" panose="020B0604020202020204" pitchFamily="34" charset="0"/>
              <a:sym typeface="PT Sans"/>
            </a:endParaRPr>
          </a:p>
        </p:txBody>
      </p:sp>
      <p:sp>
        <p:nvSpPr>
          <p:cNvPr id="50" name="Rectangle 49">
            <a:extLst>
              <a:ext uri="{FF2B5EF4-FFF2-40B4-BE49-F238E27FC236}">
                <a16:creationId xmlns:a16="http://schemas.microsoft.com/office/drawing/2014/main" id="{915F8459-1583-4F4D-B722-2902377BEB00}"/>
              </a:ext>
            </a:extLst>
          </p:cNvPr>
          <p:cNvSpPr/>
          <p:nvPr/>
        </p:nvSpPr>
        <p:spPr>
          <a:xfrm>
            <a:off x="369227" y="7316288"/>
            <a:ext cx="3856394" cy="3539430"/>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NSFAS Wallet (fraud-prevention),</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Disbursement (fraud-prevention),</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Awareness, Communication, Training, Reporting, and weekly articles</a:t>
            </a:r>
          </a:p>
        </p:txBody>
      </p:sp>
      <p:sp>
        <p:nvSpPr>
          <p:cNvPr id="62" name="Rectangle 61">
            <a:extLst>
              <a:ext uri="{FF2B5EF4-FFF2-40B4-BE49-F238E27FC236}">
                <a16:creationId xmlns:a16="http://schemas.microsoft.com/office/drawing/2014/main" id="{4D2D0E6C-7DFF-4E1D-AC65-DBA6C7A8791E}"/>
              </a:ext>
            </a:extLst>
          </p:cNvPr>
          <p:cNvSpPr/>
          <p:nvPr/>
        </p:nvSpPr>
        <p:spPr>
          <a:xfrm>
            <a:off x="3492324" y="7207210"/>
            <a:ext cx="6432484" cy="1815882"/>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Enterprise Architecture (EA)</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Gap Analysis &amp; Tools to deploy</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Vulnerability Assessments</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Technical Security Controls</a:t>
            </a:r>
          </a:p>
        </p:txBody>
      </p:sp>
      <p:sp>
        <p:nvSpPr>
          <p:cNvPr id="63" name="Rectangle 62">
            <a:extLst>
              <a:ext uri="{FF2B5EF4-FFF2-40B4-BE49-F238E27FC236}">
                <a16:creationId xmlns:a16="http://schemas.microsoft.com/office/drawing/2014/main" id="{29CFD0D3-8A59-4EB7-9F96-873C209AAA48}"/>
              </a:ext>
            </a:extLst>
          </p:cNvPr>
          <p:cNvSpPr/>
          <p:nvPr/>
        </p:nvSpPr>
        <p:spPr>
          <a:xfrm>
            <a:off x="9694247" y="7240700"/>
            <a:ext cx="4164510" cy="1815882"/>
          </a:xfrm>
          <a:prstGeom prst="rect">
            <a:avLst/>
          </a:prstGeom>
        </p:spPr>
        <p:txBody>
          <a:bodyPr wrap="square">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Access governance</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Asset discovery</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Change Management</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Risk Assessment </a:t>
            </a:r>
          </a:p>
        </p:txBody>
      </p:sp>
      <p:sp>
        <p:nvSpPr>
          <p:cNvPr id="64" name="Rectangle 63">
            <a:extLst>
              <a:ext uri="{FF2B5EF4-FFF2-40B4-BE49-F238E27FC236}">
                <a16:creationId xmlns:a16="http://schemas.microsoft.com/office/drawing/2014/main" id="{9C3EA0D4-9DB4-4C79-AC57-AED8397F339F}"/>
              </a:ext>
            </a:extLst>
          </p:cNvPr>
          <p:cNvSpPr/>
          <p:nvPr/>
        </p:nvSpPr>
        <p:spPr>
          <a:xfrm>
            <a:off x="13497209" y="7220545"/>
            <a:ext cx="6899474" cy="1815882"/>
          </a:xfrm>
          <a:prstGeom prst="rect">
            <a:avLst/>
          </a:prstGeom>
        </p:spPr>
        <p:txBody>
          <a:bodyPr wrap="square">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Security policies &amp; procedures review</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Physical &amp; environmental security</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Incident management &amp; response</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Third party management </a:t>
            </a:r>
          </a:p>
        </p:txBody>
      </p:sp>
      <p:pic>
        <p:nvPicPr>
          <p:cNvPr id="67" name="Graphic 66">
            <a:extLst>
              <a:ext uri="{FF2B5EF4-FFF2-40B4-BE49-F238E27FC236}">
                <a16:creationId xmlns:a16="http://schemas.microsoft.com/office/drawing/2014/main" id="{8893CC58-0249-41B8-A854-9C78244CE24A}"/>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20629200" y="5423866"/>
            <a:ext cx="1371104" cy="1371104"/>
          </a:xfrm>
          <a:prstGeom prst="rect">
            <a:avLst/>
          </a:prstGeom>
        </p:spPr>
      </p:pic>
      <p:sp>
        <p:nvSpPr>
          <p:cNvPr id="68" name="Rectangle 67">
            <a:extLst>
              <a:ext uri="{FF2B5EF4-FFF2-40B4-BE49-F238E27FC236}">
                <a16:creationId xmlns:a16="http://schemas.microsoft.com/office/drawing/2014/main" id="{2936DF66-06AC-4BF6-B0AC-269D933DA331}"/>
              </a:ext>
            </a:extLst>
          </p:cNvPr>
          <p:cNvSpPr/>
          <p:nvPr/>
        </p:nvSpPr>
        <p:spPr>
          <a:xfrm>
            <a:off x="20337273" y="7464594"/>
            <a:ext cx="3503254" cy="1015663"/>
          </a:xfrm>
          <a:prstGeom prst="rect">
            <a:avLst/>
          </a:prstGeom>
          <a:solidFill>
            <a:srgbClr val="FFFFFF"/>
          </a:solidFill>
          <a:ln>
            <a:solidFill>
              <a:srgbClr val="7A7A7A"/>
            </a:solidFill>
          </a:ln>
        </p:spPr>
        <p:txBody>
          <a:bodyPr wrap="square">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Cyber Security &amp; Cloud Strategy</a:t>
            </a:r>
          </a:p>
        </p:txBody>
      </p:sp>
      <p:sp>
        <p:nvSpPr>
          <p:cNvPr id="69" name="Rectangle 68">
            <a:extLst>
              <a:ext uri="{FF2B5EF4-FFF2-40B4-BE49-F238E27FC236}">
                <a16:creationId xmlns:a16="http://schemas.microsoft.com/office/drawing/2014/main" id="{CB11B299-7F62-4113-97C7-8383884342FA}"/>
              </a:ext>
            </a:extLst>
          </p:cNvPr>
          <p:cNvSpPr/>
          <p:nvPr/>
        </p:nvSpPr>
        <p:spPr>
          <a:xfrm>
            <a:off x="19828109" y="11769591"/>
            <a:ext cx="4366234" cy="954107"/>
          </a:xfrm>
          <a:prstGeom prst="rect">
            <a:avLst/>
          </a:prstGeom>
        </p:spPr>
        <p:txBody>
          <a:bodyPr wrap="square">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Regulatory and Legislative Compliance</a:t>
            </a:r>
          </a:p>
        </p:txBody>
      </p:sp>
      <p:pic>
        <p:nvPicPr>
          <p:cNvPr id="70" name="Graphic 69">
            <a:extLst>
              <a:ext uri="{FF2B5EF4-FFF2-40B4-BE49-F238E27FC236}">
                <a16:creationId xmlns:a16="http://schemas.microsoft.com/office/drawing/2014/main" id="{EFBEA5D0-5DFA-4F28-8118-F66195E996C8}"/>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20719607" y="9951027"/>
            <a:ext cx="1395878" cy="1395878"/>
          </a:xfrm>
          <a:prstGeom prst="rect">
            <a:avLst/>
          </a:prstGeom>
        </p:spPr>
      </p:pic>
      <p:sp>
        <p:nvSpPr>
          <p:cNvPr id="71" name="Rectangle 70">
            <a:extLst>
              <a:ext uri="{FF2B5EF4-FFF2-40B4-BE49-F238E27FC236}">
                <a16:creationId xmlns:a16="http://schemas.microsoft.com/office/drawing/2014/main" id="{20A63B77-6FF2-43E2-8763-48E6D9A7F197}"/>
              </a:ext>
            </a:extLst>
          </p:cNvPr>
          <p:cNvSpPr/>
          <p:nvPr/>
        </p:nvSpPr>
        <p:spPr>
          <a:xfrm>
            <a:off x="14873269" y="11769590"/>
            <a:ext cx="4366234" cy="954107"/>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Incident resilience planning &amp; strategy</a:t>
            </a:r>
          </a:p>
        </p:txBody>
      </p:sp>
      <p:pic>
        <p:nvPicPr>
          <p:cNvPr id="72" name="Graphic 71">
            <a:extLst>
              <a:ext uri="{FF2B5EF4-FFF2-40B4-BE49-F238E27FC236}">
                <a16:creationId xmlns:a16="http://schemas.microsoft.com/office/drawing/2014/main" id="{DF72B588-A61B-4A78-A76D-C820F003C4F7}"/>
              </a:ext>
            </a:extLst>
          </p:cNvPr>
          <p:cNvPicPr>
            <a:picLocks noChangeAspect="1"/>
          </p:cNvPicPr>
          <p:nvPr/>
        </p:nvPicPr>
        <p:blipFill>
          <a:blip r:embed="rId21">
            <a:extLst>
              <a:ext uri="{96DAC541-7B7A-43D3-8B79-37D633B846F1}">
                <asvg:svgBlip xmlns:asvg="http://schemas.microsoft.com/office/drawing/2016/SVG/main" xmlns="" r:embed="rId22"/>
              </a:ext>
            </a:extLst>
          </a:blip>
          <a:stretch>
            <a:fillRect/>
          </a:stretch>
        </p:blipFill>
        <p:spPr>
          <a:xfrm flipH="1">
            <a:off x="11574805" y="9921904"/>
            <a:ext cx="1554586" cy="1550660"/>
          </a:xfrm>
          <a:prstGeom prst="rect">
            <a:avLst/>
          </a:prstGeom>
        </p:spPr>
      </p:pic>
      <p:pic>
        <p:nvPicPr>
          <p:cNvPr id="73" name="Graphic 72">
            <a:extLst>
              <a:ext uri="{FF2B5EF4-FFF2-40B4-BE49-F238E27FC236}">
                <a16:creationId xmlns:a16="http://schemas.microsoft.com/office/drawing/2014/main" id="{FA88DEF3-792C-4747-BC20-A9FFE6AE84E9}"/>
              </a:ext>
            </a:extLst>
          </p:cNvPr>
          <p:cNvPicPr>
            <a:picLocks noChangeAspect="1"/>
          </p:cNvPicPr>
          <p:nvPr/>
        </p:nvPicPr>
        <p:blipFill>
          <a:blip r:embed="rId23">
            <a:extLst>
              <a:ext uri="{96DAC541-7B7A-43D3-8B79-37D633B846F1}">
                <asvg:svgBlip xmlns:asvg="http://schemas.microsoft.com/office/drawing/2016/SVG/main" xmlns="" r:embed="rId24"/>
              </a:ext>
            </a:extLst>
          </a:blip>
          <a:stretch>
            <a:fillRect/>
          </a:stretch>
        </p:blipFill>
        <p:spPr>
          <a:xfrm>
            <a:off x="7139956" y="9822756"/>
            <a:ext cx="1612232" cy="1621188"/>
          </a:xfrm>
          <a:prstGeom prst="rect">
            <a:avLst/>
          </a:prstGeom>
        </p:spPr>
      </p:pic>
      <p:sp>
        <p:nvSpPr>
          <p:cNvPr id="74" name="Rectangle 73">
            <a:extLst>
              <a:ext uri="{FF2B5EF4-FFF2-40B4-BE49-F238E27FC236}">
                <a16:creationId xmlns:a16="http://schemas.microsoft.com/office/drawing/2014/main" id="{B442E2B7-A6FC-4611-B787-F92E7313A242}"/>
              </a:ext>
            </a:extLst>
          </p:cNvPr>
          <p:cNvSpPr/>
          <p:nvPr/>
        </p:nvSpPr>
        <p:spPr>
          <a:xfrm>
            <a:off x="9673057" y="11775068"/>
            <a:ext cx="6050726" cy="954107"/>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Governance (Roles, Reporting Structure &amp; General Manager)</a:t>
            </a:r>
          </a:p>
        </p:txBody>
      </p:sp>
      <p:sp>
        <p:nvSpPr>
          <p:cNvPr id="75" name="Rectangle 74">
            <a:extLst>
              <a:ext uri="{FF2B5EF4-FFF2-40B4-BE49-F238E27FC236}">
                <a16:creationId xmlns:a16="http://schemas.microsoft.com/office/drawing/2014/main" id="{83345545-9F8D-48ED-B561-4761204EF0FC}"/>
              </a:ext>
            </a:extLst>
          </p:cNvPr>
          <p:cNvSpPr/>
          <p:nvPr/>
        </p:nvSpPr>
        <p:spPr>
          <a:xfrm>
            <a:off x="2604331" y="11768438"/>
            <a:ext cx="7481622" cy="954107"/>
          </a:xfrm>
          <a:prstGeom prst="rect">
            <a:avLst/>
          </a:prstGeom>
        </p:spPr>
        <p:txBody>
          <a:bodyPr wrap="square">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Operations: Cyber Security / Tools</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Information Security Management System</a:t>
            </a:r>
          </a:p>
        </p:txBody>
      </p:sp>
      <p:pic>
        <p:nvPicPr>
          <p:cNvPr id="7" name="Picture 6" descr="A close up of a sign&#10;&#10;Description automatically generated">
            <a:extLst>
              <a:ext uri="{FF2B5EF4-FFF2-40B4-BE49-F238E27FC236}">
                <a16:creationId xmlns:a16="http://schemas.microsoft.com/office/drawing/2014/main" id="{02C24F8D-1A48-4CF3-B976-E781A0A823CE}"/>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262738" y="207951"/>
            <a:ext cx="3576880" cy="2119302"/>
          </a:xfrm>
          <a:prstGeom prst="rect">
            <a:avLst/>
          </a:prstGeom>
        </p:spPr>
      </p:pic>
      <p:sp>
        <p:nvSpPr>
          <p:cNvPr id="51" name="Rectangle 50">
            <a:extLst>
              <a:ext uri="{FF2B5EF4-FFF2-40B4-BE49-F238E27FC236}">
                <a16:creationId xmlns:a16="http://schemas.microsoft.com/office/drawing/2014/main" id="{7A4525C7-3182-48D9-BE1E-2A5AEC2DDD53}"/>
              </a:ext>
            </a:extLst>
          </p:cNvPr>
          <p:cNvSpPr/>
          <p:nvPr/>
        </p:nvSpPr>
        <p:spPr>
          <a:xfrm>
            <a:off x="-2" y="11775068"/>
            <a:ext cx="4012876" cy="584775"/>
          </a:xfrm>
          <a:prstGeom prst="rect">
            <a:avLst/>
          </a:prstGeom>
        </p:spPr>
        <p:txBody>
          <a:bodyPr wrap="square">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Roboto"/>
                <a:ea typeface="+mn-ea"/>
                <a:cs typeface="Arial" panose="020B0604020202020204" pitchFamily="34" charset="0"/>
                <a:sym typeface="PT Sans"/>
              </a:rPr>
              <a:t>Source: NSFAS Cybersecurity Assessment (PwC); 2017</a:t>
            </a:r>
          </a:p>
        </p:txBody>
      </p:sp>
    </p:spTree>
    <p:extLst>
      <p:ext uri="{BB962C8B-B14F-4D97-AF65-F5344CB8AC3E}">
        <p14:creationId xmlns:p14="http://schemas.microsoft.com/office/powerpoint/2010/main" val="4709229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DAC8FA9-E816-4AD9-9F32-49C79002013B}"/>
              </a:ext>
            </a:extLst>
          </p:cNvPr>
          <p:cNvSpPr txBox="1"/>
          <p:nvPr/>
        </p:nvSpPr>
        <p:spPr>
          <a:xfrm>
            <a:off x="1" y="400050"/>
            <a:ext cx="25688924" cy="1446550"/>
          </a:xfrm>
          <a:prstGeom prst="rect">
            <a:avLst/>
          </a:prstGeom>
          <a:noFill/>
        </p:spPr>
        <p:txBody>
          <a:bodyPr wrap="square" rtlCol="0">
            <a:spAutoFit/>
          </a:bodyPr>
          <a:lstStyle/>
          <a:p>
            <a:pPr lvl="0" algn="l" defTabSz="1828800" hangingPunct="1">
              <a:defRPr/>
            </a:pPr>
            <a:r>
              <a:rPr kumimoji="0" lang="en-ZA"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rPr>
              <a:t>Modernising ICT Infrastructure Moving to a G</a:t>
            </a:r>
            <a:r>
              <a:rPr lang="en-ZA" sz="4400" b="1" kern="1200" dirty="0">
                <a:solidFill>
                  <a:prstClr val="black"/>
                </a:solidFill>
                <a:latin typeface="Arial" panose="020B0604020202020204" pitchFamily="34" charset="0"/>
                <a:ea typeface="+mn-ea"/>
                <a:cs typeface="Arial" panose="020B0604020202020204" pitchFamily="34" charset="0"/>
              </a:rPr>
              <a:t>overnment-owned Cloud Computing Platform</a:t>
            </a:r>
            <a:endParaRPr kumimoji="0" lang="en-ZA"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ZA"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rPr>
              <a:t> </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PT Sans"/>
            </a:endParaRPr>
          </a:p>
        </p:txBody>
      </p:sp>
      <p:pic>
        <p:nvPicPr>
          <p:cNvPr id="13" name="Picture 12">
            <a:extLst>
              <a:ext uri="{FF2B5EF4-FFF2-40B4-BE49-F238E27FC236}">
                <a16:creationId xmlns:a16="http://schemas.microsoft.com/office/drawing/2014/main" id="{33638397-7792-485E-8662-7DC2BAF4237F}"/>
              </a:ext>
            </a:extLst>
          </p:cNvPr>
          <p:cNvPicPr>
            <a:picLocks noChangeAspect="1"/>
          </p:cNvPicPr>
          <p:nvPr/>
        </p:nvPicPr>
        <p:blipFill rotWithShape="1">
          <a:blip r:embed="rId2">
            <a:extLst>
              <a:ext uri="{28A0092B-C50C-407E-A947-70E740481C1C}">
                <a14:useLocalDpi xmlns:a14="http://schemas.microsoft.com/office/drawing/2010/main" val="0"/>
              </a:ext>
            </a:extLst>
          </a:blip>
          <a:srcRect l="2033" t="3191" r="5894" b="3530"/>
          <a:stretch/>
        </p:blipFill>
        <p:spPr>
          <a:xfrm>
            <a:off x="1" y="2200275"/>
            <a:ext cx="20135850" cy="11515726"/>
          </a:xfrm>
          <a:prstGeom prst="rect">
            <a:avLst/>
          </a:prstGeom>
        </p:spPr>
      </p:pic>
      <p:pic>
        <p:nvPicPr>
          <p:cNvPr id="4" name="Picture 3" descr="A picture containing drawing, plate&#10;&#10;Description automatically generated">
            <a:extLst>
              <a:ext uri="{FF2B5EF4-FFF2-40B4-BE49-F238E27FC236}">
                <a16:creationId xmlns:a16="http://schemas.microsoft.com/office/drawing/2014/main" id="{38263D9E-476D-4CDC-8BCB-239014E60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5850" y="5168428"/>
            <a:ext cx="3416428" cy="239442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665A5301-72D0-4629-9276-5641832AB907}"/>
              </a:ext>
            </a:extLst>
          </p:cNvPr>
          <p:cNvPicPr>
            <a:picLocks noChangeAspect="1"/>
          </p:cNvPicPr>
          <p:nvPr/>
        </p:nvPicPr>
        <p:blipFill rotWithShape="1">
          <a:blip r:embed="rId4">
            <a:extLst>
              <a:ext uri="{28A0092B-C50C-407E-A947-70E740481C1C}">
                <a14:useLocalDpi xmlns:a14="http://schemas.microsoft.com/office/drawing/2010/main" val="0"/>
              </a:ext>
            </a:extLst>
          </a:blip>
          <a:srcRect l="30182" r="30000" b="7334"/>
          <a:stretch/>
        </p:blipFill>
        <p:spPr>
          <a:xfrm>
            <a:off x="19526251" y="7562848"/>
            <a:ext cx="4698978" cy="5964912"/>
          </a:xfrm>
          <a:prstGeom prst="rect">
            <a:avLst/>
          </a:prstGeom>
        </p:spPr>
      </p:pic>
    </p:spTree>
    <p:extLst>
      <p:ext uri="{BB962C8B-B14F-4D97-AF65-F5344CB8AC3E}">
        <p14:creationId xmlns:p14="http://schemas.microsoft.com/office/powerpoint/2010/main" val="131759098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5BD02F5-FA85-47FB-B435-485DC0FF0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3797" y="1784131"/>
            <a:ext cx="18779534" cy="10563488"/>
          </a:xfrm>
          <a:prstGeom prst="rect">
            <a:avLst/>
          </a:prstGeom>
        </p:spPr>
      </p:pic>
      <p:sp>
        <p:nvSpPr>
          <p:cNvPr id="14" name="Rectangle 13">
            <a:extLst>
              <a:ext uri="{FF2B5EF4-FFF2-40B4-BE49-F238E27FC236}">
                <a16:creationId xmlns:a16="http://schemas.microsoft.com/office/drawing/2014/main" id="{D57A0DE7-0956-4301-B210-5B3E9678696F}"/>
              </a:ext>
            </a:extLst>
          </p:cNvPr>
          <p:cNvSpPr/>
          <p:nvPr/>
        </p:nvSpPr>
        <p:spPr>
          <a:xfrm>
            <a:off x="0" y="44053"/>
            <a:ext cx="5550194" cy="11981550"/>
          </a:xfrm>
          <a:prstGeom prst="rect">
            <a:avLst/>
          </a:prstGeom>
        </p:spPr>
        <p:txBody>
          <a:bodyPr wrap="square">
            <a:spAutoFit/>
          </a:bodyPr>
          <a:lstStyle/>
          <a:p>
            <a:pPr marL="0" marR="0" lvl="0" indent="0" algn="ctr" defTabSz="825500" rtl="0" eaLnBrk="1" fontAlgn="auto" latinLnBrk="0" hangingPunct="0">
              <a:lnSpc>
                <a:spcPct val="150000"/>
              </a:lnSpc>
              <a:spcBef>
                <a:spcPts val="0"/>
              </a:spcBef>
              <a:spcAft>
                <a:spcPts val="0"/>
              </a:spcAft>
              <a:buClrTx/>
              <a:buSzTx/>
              <a:buFontTx/>
              <a:buNone/>
              <a:tabLst/>
              <a:defRPr/>
            </a:pPr>
            <a:r>
              <a:rPr kumimoji="0" lang="en-ZA" sz="4000" b="1" i="0" u="none" strike="noStrike" kern="0" cap="none" spc="0" normalizeH="0" baseline="0" noProof="0" dirty="0">
                <a:ln>
                  <a:noFill/>
                </a:ln>
                <a:solidFill>
                  <a:srgbClr val="EB7E21"/>
                </a:solidFill>
                <a:effectLst/>
                <a:uLnTx/>
                <a:uFillTx/>
                <a:latin typeface="Arial" panose="020B0604020202020204" pitchFamily="34" charset="0"/>
                <a:ea typeface="Century Gothic" charset="0"/>
                <a:cs typeface="Arial" panose="020B0604020202020204" pitchFamily="34" charset="0"/>
                <a:sym typeface="PT Sans"/>
              </a:rPr>
              <a:t>Geo-coding and Geo-mapping initiative with CSIR: </a:t>
            </a:r>
          </a:p>
          <a:p>
            <a:pPr marL="0" marR="0" lvl="0" indent="0" algn="ctr" defTabSz="825500" rtl="0" eaLnBrk="1" fontAlgn="auto" latinLnBrk="0" hangingPunct="0">
              <a:lnSpc>
                <a:spcPct val="150000"/>
              </a:lnSpc>
              <a:spcBef>
                <a:spcPts val="0"/>
              </a:spcBef>
              <a:spcAft>
                <a:spcPts val="0"/>
              </a:spcAft>
              <a:buClrTx/>
              <a:buSzTx/>
              <a:buFontTx/>
              <a:buNone/>
              <a:tabLst/>
              <a:defRPr/>
            </a:pPr>
            <a:r>
              <a:rPr kumimoji="0" lang="en-ZA" sz="4000" b="1" i="0" u="none" strike="noStrike" kern="0" cap="none" spc="0" normalizeH="0" baseline="0" noProof="0" dirty="0">
                <a:ln>
                  <a:noFill/>
                </a:ln>
                <a:solidFill>
                  <a:srgbClr val="EB7E21"/>
                </a:solidFill>
                <a:effectLst/>
                <a:uLnTx/>
                <a:uFillTx/>
                <a:latin typeface="Arial" panose="020B0604020202020204" pitchFamily="34" charset="0"/>
                <a:ea typeface="Century Gothic" charset="0"/>
                <a:cs typeface="Arial" panose="020B0604020202020204" pitchFamily="34" charset="0"/>
                <a:sym typeface="PT Sans"/>
              </a:rPr>
              <a:t>Marginalised</a:t>
            </a:r>
          </a:p>
          <a:p>
            <a:pPr marL="0" marR="0" lvl="0" indent="0" algn="ctr" defTabSz="825500" rtl="0" eaLnBrk="1" fontAlgn="auto" latinLnBrk="0" hangingPunct="0">
              <a:lnSpc>
                <a:spcPct val="150000"/>
              </a:lnSpc>
              <a:spcBef>
                <a:spcPts val="0"/>
              </a:spcBef>
              <a:spcAft>
                <a:spcPts val="0"/>
              </a:spcAft>
              <a:buClrTx/>
              <a:buSzTx/>
              <a:buFontTx/>
              <a:buNone/>
              <a:tabLst/>
              <a:defRPr/>
            </a:pPr>
            <a:r>
              <a:rPr kumimoji="0" lang="en-ZA" sz="4000" b="1" i="0" u="none" strike="noStrike" kern="0" cap="none" spc="0" normalizeH="0" baseline="0" noProof="0" dirty="0">
                <a:ln>
                  <a:noFill/>
                </a:ln>
                <a:solidFill>
                  <a:srgbClr val="EB7E21"/>
                </a:solidFill>
                <a:effectLst/>
                <a:uLnTx/>
                <a:uFillTx/>
                <a:latin typeface="Arial" panose="020B0604020202020204" pitchFamily="34" charset="0"/>
                <a:ea typeface="Century Gothic" charset="0"/>
                <a:cs typeface="Arial" panose="020B0604020202020204" pitchFamily="34" charset="0"/>
                <a:sym typeface="PT Sans"/>
              </a:rPr>
              <a:t>Students’ connectivity </a:t>
            </a:r>
          </a:p>
          <a:p>
            <a:pPr marL="0" marR="0" lvl="0" indent="0" algn="ctr" defTabSz="825500" rtl="0" eaLnBrk="1" fontAlgn="auto" latinLnBrk="0" hangingPunct="0">
              <a:lnSpc>
                <a:spcPct val="150000"/>
              </a:lnSpc>
              <a:spcBef>
                <a:spcPts val="0"/>
              </a:spcBef>
              <a:spcAft>
                <a:spcPts val="0"/>
              </a:spcAft>
              <a:buClrTx/>
              <a:buSzTx/>
              <a:buFontTx/>
              <a:buNone/>
              <a:tabLst/>
              <a:defRPr/>
            </a:pPr>
            <a:r>
              <a:rPr kumimoji="0" lang="en-ZA" sz="4000" b="1" i="0" u="none" strike="noStrike" kern="0" cap="none" spc="0" normalizeH="0" baseline="0" noProof="0" dirty="0">
                <a:ln>
                  <a:noFill/>
                </a:ln>
                <a:solidFill>
                  <a:srgbClr val="EB7E21"/>
                </a:solidFill>
                <a:effectLst/>
                <a:uLnTx/>
                <a:uFillTx/>
                <a:latin typeface="Arial" panose="020B0604020202020204" pitchFamily="34" charset="0"/>
                <a:ea typeface="Century Gothic" charset="0"/>
                <a:cs typeface="Arial" panose="020B0604020202020204" pitchFamily="34" charset="0"/>
                <a:sym typeface="PT Sans"/>
              </a:rPr>
              <a:t>(Geo-spatial Analytics)</a:t>
            </a:r>
          </a:p>
          <a:p>
            <a:pPr marL="0" marR="0" lvl="0" indent="0" algn="ctr" defTabSz="825500" rtl="0" eaLnBrk="1" fontAlgn="auto" latinLnBrk="0" hangingPunct="0">
              <a:lnSpc>
                <a:spcPct val="150000"/>
              </a:lnSpc>
              <a:spcBef>
                <a:spcPts val="0"/>
              </a:spcBef>
              <a:spcAft>
                <a:spcPts val="0"/>
              </a:spcAft>
              <a:buClrTx/>
              <a:buSzTx/>
              <a:buFontTx/>
              <a:buNone/>
              <a:tabLst/>
              <a:defRPr/>
            </a:pPr>
            <a:r>
              <a:rPr kumimoji="0" lang="en-ZA" sz="4000" b="1" i="0" u="none" strike="noStrike" kern="0" cap="none" spc="0" normalizeH="0" baseline="0" noProof="0" dirty="0">
                <a:ln>
                  <a:noFill/>
                </a:ln>
                <a:solidFill>
                  <a:srgbClr val="EB7E21"/>
                </a:solidFill>
                <a:effectLst/>
                <a:uLnTx/>
                <a:uFillTx/>
                <a:latin typeface="Arial" panose="020B0604020202020204" pitchFamily="34" charset="0"/>
                <a:ea typeface="Century Gothic" charset="0"/>
                <a:cs typeface="Arial" panose="020B0604020202020204" pitchFamily="34" charset="0"/>
                <a:sym typeface="PT Sans"/>
              </a:rPr>
              <a:t>assessment to map nearest addresses with connectivity.</a:t>
            </a:r>
          </a:p>
          <a:p>
            <a:pPr marL="0" marR="0" lvl="0" indent="0" algn="just" defTabSz="825500" rtl="0" eaLnBrk="1" fontAlgn="auto" latinLnBrk="0" hangingPunct="0">
              <a:lnSpc>
                <a:spcPct val="150000"/>
              </a:lnSpc>
              <a:spcBef>
                <a:spcPts val="0"/>
              </a:spcBef>
              <a:spcAft>
                <a:spcPts val="0"/>
              </a:spcAft>
              <a:buClrTx/>
              <a:buSzTx/>
              <a:buFontTx/>
              <a:buNone/>
              <a:tabLst/>
              <a:defRPr/>
            </a:pPr>
            <a:endParaRPr kumimoji="0" lang="en-ZA" sz="4000" b="1" i="0" u="none" strike="noStrike" kern="0" cap="none" spc="0" normalizeH="0" baseline="0" noProof="0" dirty="0">
              <a:ln>
                <a:noFill/>
              </a:ln>
              <a:solidFill>
                <a:srgbClr val="EB7E21"/>
              </a:solidFill>
              <a:effectLst/>
              <a:uLnTx/>
              <a:uFillTx/>
              <a:latin typeface="Arial" panose="020B0604020202020204" pitchFamily="34" charset="0"/>
              <a:ea typeface="Century Gothic" charset="0"/>
              <a:cs typeface="Arial" panose="020B0604020202020204" pitchFamily="34" charset="0"/>
              <a:sym typeface="PT Sans"/>
            </a:endParaRPr>
          </a:p>
          <a:p>
            <a:pPr marL="0" marR="0" lvl="0" indent="0" algn="just" defTabSz="825500" rtl="0" eaLnBrk="1" fontAlgn="auto" latinLnBrk="0" hangingPunct="0">
              <a:lnSpc>
                <a:spcPct val="150000"/>
              </a:lnSpc>
              <a:spcBef>
                <a:spcPts val="0"/>
              </a:spcBef>
              <a:spcAft>
                <a:spcPts val="0"/>
              </a:spcAft>
              <a:buClrTx/>
              <a:buSzTx/>
              <a:buFontTx/>
              <a:buNone/>
              <a:tabLst/>
              <a:defRPr/>
            </a:pPr>
            <a:endParaRPr kumimoji="0" lang="en-ZA" sz="4000" b="1" i="0" u="none" strike="noStrike" kern="0" cap="none" spc="0" normalizeH="0" baseline="0" noProof="0" dirty="0">
              <a:ln>
                <a:noFill/>
              </a:ln>
              <a:solidFill>
                <a:srgbClr val="EB7E21"/>
              </a:solidFill>
              <a:effectLst/>
              <a:uLnTx/>
              <a:uFillTx/>
              <a:latin typeface="Arial" panose="020B0604020202020204" pitchFamily="34" charset="0"/>
              <a:ea typeface="Century Gothic" charset="0"/>
              <a:cs typeface="Arial" panose="020B0604020202020204" pitchFamily="34" charset="0"/>
              <a:sym typeface="PT Sans"/>
            </a:endParaRPr>
          </a:p>
        </p:txBody>
      </p:sp>
    </p:spTree>
    <p:extLst>
      <p:ext uri="{BB962C8B-B14F-4D97-AF65-F5344CB8AC3E}">
        <p14:creationId xmlns:p14="http://schemas.microsoft.com/office/powerpoint/2010/main" val="32832475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B6F18E-87C1-4B43-8FFA-04611E64D3D3}"/>
              </a:ext>
            </a:extLst>
          </p:cNvPr>
          <p:cNvSpPr txBox="1"/>
          <p:nvPr/>
        </p:nvSpPr>
        <p:spPr>
          <a:xfrm>
            <a:off x="8919720" y="1609931"/>
            <a:ext cx="15041715" cy="823302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60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r>
              <a:rPr kumimoji="0" lang="en-ZA" sz="16600" b="1" i="0" u="none" strike="noStrike" kern="0" cap="none" spc="0" normalizeH="0" baseline="0" noProof="0" dirty="0">
                <a:ln>
                  <a:noFill/>
                </a:ln>
                <a:solidFill>
                  <a:srgbClr val="D36E28"/>
                </a:solidFill>
                <a:effectLst/>
                <a:uLnTx/>
                <a:uFillTx/>
                <a:latin typeface="Arial"/>
                <a:cs typeface="Arial" panose="020B0604020202020204" pitchFamily="34" charset="0"/>
                <a:sym typeface="PT Sans"/>
              </a:rPr>
              <a:t>PART: D  </a:t>
            </a: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r>
              <a:rPr kumimoji="0" lang="en-ZA" sz="6000" b="1" i="0" u="none" strike="noStrike" kern="0" cap="none" spc="0" normalizeH="0" baseline="0" noProof="0" dirty="0">
                <a:ln>
                  <a:noFill/>
                </a:ln>
                <a:solidFill>
                  <a:srgbClr val="3F3F3F">
                    <a:lumMod val="50000"/>
                  </a:srgbClr>
                </a:solidFill>
                <a:effectLst/>
                <a:uLnTx/>
                <a:uFillTx/>
                <a:latin typeface="Arial" panose="020B0604020202020204" pitchFamily="34" charset="0"/>
                <a:cs typeface="Arial" panose="020B0604020202020204" pitchFamily="34" charset="0"/>
                <a:sym typeface="PT Sans"/>
              </a:rPr>
              <a:t>TRANSITIONING FROM ADMINISTRATION</a:t>
            </a: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3F3F3F"/>
              </a:solidFill>
              <a:effectLst/>
              <a:uLnTx/>
              <a:uFillTx/>
              <a:latin typeface="Arial"/>
              <a:sym typeface="PT Sans"/>
            </a:endParaRPr>
          </a:p>
        </p:txBody>
      </p:sp>
      <p:pic>
        <p:nvPicPr>
          <p:cNvPr id="4" name="Graphic 3">
            <a:extLst>
              <a:ext uri="{FF2B5EF4-FFF2-40B4-BE49-F238E27FC236}">
                <a16:creationId xmlns:a16="http://schemas.microsoft.com/office/drawing/2014/main" id="{B7F5BA6D-804B-46BE-BACE-3F9BEBB89BF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16005" y="3228975"/>
            <a:ext cx="6018145" cy="6001193"/>
          </a:xfrm>
          <a:prstGeom prst="rect">
            <a:avLst/>
          </a:prstGeom>
        </p:spPr>
      </p:pic>
    </p:spTree>
    <p:extLst>
      <p:ext uri="{BB962C8B-B14F-4D97-AF65-F5344CB8AC3E}">
        <p14:creationId xmlns:p14="http://schemas.microsoft.com/office/powerpoint/2010/main" val="192276439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78665D-524A-4376-98B3-65F96C46AC49}"/>
              </a:ext>
            </a:extLst>
          </p:cNvPr>
          <p:cNvSpPr>
            <a:spLocks noGrp="1"/>
          </p:cNvSpPr>
          <p:nvPr>
            <p:ph idx="1"/>
          </p:nvPr>
        </p:nvSpPr>
        <p:spPr>
          <a:xfrm>
            <a:off x="369148" y="2239348"/>
            <a:ext cx="23138551" cy="1172547"/>
          </a:xfrm>
          <a:solidFill>
            <a:schemeClr val="accent1">
              <a:lumMod val="40000"/>
              <a:lumOff val="60000"/>
            </a:schemeClr>
          </a:solidFill>
        </p:spPr>
        <p:txBody>
          <a:bodyPr>
            <a:normAutofit/>
          </a:bodyPr>
          <a:lstStyle/>
          <a:p>
            <a:r>
              <a:rPr lang="en-GB" dirty="0"/>
              <a:t>Recognition that critical work still needed to be consolidated and to avoid possible resurgence of instability in the sector, it was recognised that </a:t>
            </a:r>
            <a:r>
              <a:rPr lang="en-GB" b="1" i="1" dirty="0"/>
              <a:t>a second phase of Administration would be required, </a:t>
            </a:r>
            <a:r>
              <a:rPr lang="en-GB" dirty="0"/>
              <a:t>effective from August 21, 2019 to August 20, 2020 (as per Government Gazette No. 42662). </a:t>
            </a:r>
            <a:r>
              <a:rPr lang="en-GB" dirty="0">
                <a:solidFill>
                  <a:schemeClr val="bg1"/>
                </a:solidFill>
              </a:rPr>
              <a:t>The second phase of Administration turned its focus to the important longer-term work </a:t>
            </a:r>
            <a:r>
              <a:rPr lang="en-GB" b="1" i="1" dirty="0">
                <a:solidFill>
                  <a:schemeClr val="bg1"/>
                </a:solidFill>
              </a:rPr>
              <a:t>to establish NSFAS as a sustainable organization</a:t>
            </a:r>
            <a:r>
              <a:rPr lang="en-GB" dirty="0">
                <a:solidFill>
                  <a:schemeClr val="bg1"/>
                </a:solidFill>
              </a:rPr>
              <a:t>. Significant achievements have been realised in relation to the Administrator’s </a:t>
            </a:r>
            <a:r>
              <a:rPr lang="en-GB" dirty="0" err="1">
                <a:solidFill>
                  <a:schemeClr val="bg1"/>
                </a:solidFill>
              </a:rPr>
              <a:t>ToRs</a:t>
            </a:r>
            <a:r>
              <a:rPr lang="en-GB" dirty="0">
                <a:solidFill>
                  <a:schemeClr val="bg1"/>
                </a:solidFill>
              </a:rPr>
              <a:t>:</a:t>
            </a:r>
          </a:p>
          <a:p>
            <a:endParaRPr lang="en-GB" dirty="0"/>
          </a:p>
          <a:p>
            <a:endParaRPr lang="en-GB" dirty="0"/>
          </a:p>
          <a:p>
            <a:endParaRPr lang="en-US" dirty="0"/>
          </a:p>
        </p:txBody>
      </p:sp>
      <p:sp>
        <p:nvSpPr>
          <p:cNvPr id="4" name="Slide Number Placeholder 3">
            <a:extLst>
              <a:ext uri="{FF2B5EF4-FFF2-40B4-BE49-F238E27FC236}">
                <a16:creationId xmlns:a16="http://schemas.microsoft.com/office/drawing/2014/main" id="{2EEF40B4-AAE2-4594-99B3-12B21F9DA1B1}"/>
              </a:ext>
            </a:extLst>
          </p:cNvPr>
          <p:cNvSpPr>
            <a:spLocks noGrp="1"/>
          </p:cNvSpPr>
          <p:nvPr>
            <p:ph type="sldNum" sz="quarter" idx="12"/>
          </p:nvPr>
        </p:nvSpPr>
        <p:spPr/>
        <p:txBody>
          <a:bodyPr/>
          <a:lstStyle/>
          <a:p>
            <a:pPr marL="0" marR="0" lvl="0" indent="0" algn="l" defTabSz="825500" rtl="0" eaLnBrk="1" fontAlgn="auto" latinLnBrk="0" hangingPunct="0">
              <a:lnSpc>
                <a:spcPct val="100000"/>
              </a:lnSpc>
              <a:spcBef>
                <a:spcPts val="0"/>
              </a:spcBef>
              <a:spcAft>
                <a:spcPts val="0"/>
              </a:spcAft>
              <a:buClrTx/>
              <a:buSzTx/>
              <a:buFontTx/>
              <a:buNone/>
              <a:tabLst/>
              <a:defRPr/>
            </a:pPr>
            <a:fld id="{0CFEC368-1D7A-4F81-ABF6-AE0E36BAF64C}" type="slidenum">
              <a:rPr kumimoji="0" lang="en-US" sz="2000" b="1" i="0" u="none" strike="noStrike" kern="0" cap="all" spc="400" normalizeH="0" baseline="0" noProof="0" smtClean="0">
                <a:ln>
                  <a:noFill/>
                </a:ln>
                <a:solidFill>
                  <a:srgbClr val="3F3F3F">
                    <a:lumMod val="60000"/>
                    <a:lumOff val="40000"/>
                  </a:srgbClr>
                </a:solidFill>
                <a:effectLst/>
                <a:uLnTx/>
                <a:uFillTx/>
                <a:latin typeface="Arial"/>
                <a:ea typeface="+mn-ea"/>
                <a:cs typeface="+mn-cs"/>
                <a:sym typeface="Montserrat-Regular"/>
              </a:rPr>
              <a:pPr marL="0" marR="0" lvl="0" indent="0" algn="l" defTabSz="825500" rtl="0" eaLnBrk="1" fontAlgn="auto" latinLnBrk="0" hangingPunct="0">
                <a:lnSpc>
                  <a:spcPct val="100000"/>
                </a:lnSpc>
                <a:spcBef>
                  <a:spcPts val="0"/>
                </a:spcBef>
                <a:spcAft>
                  <a:spcPts val="0"/>
                </a:spcAft>
                <a:buClrTx/>
                <a:buSzTx/>
                <a:buFontTx/>
                <a:buNone/>
                <a:tabLst/>
                <a:defRPr/>
              </a:pPr>
              <a:t>27</a:t>
            </a:fld>
            <a:endParaRPr kumimoji="0" lang="en-US" sz="2000" b="1" i="0" u="none" strike="noStrike" kern="0" cap="all" spc="400" normalizeH="0" baseline="0" noProof="0" dirty="0">
              <a:ln>
                <a:noFill/>
              </a:ln>
              <a:solidFill>
                <a:srgbClr val="3F3F3F">
                  <a:lumMod val="60000"/>
                  <a:lumOff val="40000"/>
                </a:srgbClr>
              </a:solidFill>
              <a:effectLst/>
              <a:uLnTx/>
              <a:uFillTx/>
              <a:latin typeface="Arial"/>
              <a:ea typeface="+mn-ea"/>
              <a:cs typeface="+mn-cs"/>
              <a:sym typeface="Montserrat-Regular"/>
            </a:endParaRPr>
          </a:p>
        </p:txBody>
      </p:sp>
      <p:sp>
        <p:nvSpPr>
          <p:cNvPr id="2" name="Title 1">
            <a:extLst>
              <a:ext uri="{FF2B5EF4-FFF2-40B4-BE49-F238E27FC236}">
                <a16:creationId xmlns:a16="http://schemas.microsoft.com/office/drawing/2014/main" id="{52FDD0A0-E784-4B6B-BB53-45471890BCF1}"/>
              </a:ext>
            </a:extLst>
          </p:cNvPr>
          <p:cNvSpPr>
            <a:spLocks noGrp="1"/>
          </p:cNvSpPr>
          <p:nvPr>
            <p:ph type="title"/>
          </p:nvPr>
        </p:nvSpPr>
        <p:spPr>
          <a:xfrm>
            <a:off x="1219200" y="1143696"/>
            <a:ext cx="21918016" cy="1095651"/>
          </a:xfrm>
        </p:spPr>
        <p:txBody>
          <a:bodyPr>
            <a:normAutofit/>
          </a:bodyPr>
          <a:lstStyle/>
          <a:p>
            <a:r>
              <a:rPr lang="en-ZA" sz="4400" dirty="0">
                <a:solidFill>
                  <a:schemeClr val="bg1"/>
                </a:solidFill>
              </a:rPr>
              <a:t>Interim Report on ToR’s of Administrator</a:t>
            </a:r>
            <a:endParaRPr lang="en-US" sz="4400" dirty="0">
              <a:solidFill>
                <a:schemeClr val="bg1"/>
              </a:solidFill>
            </a:endParaRPr>
          </a:p>
        </p:txBody>
      </p:sp>
      <p:sp>
        <p:nvSpPr>
          <p:cNvPr id="7" name="Content Placeholder 2">
            <a:extLst>
              <a:ext uri="{FF2B5EF4-FFF2-40B4-BE49-F238E27FC236}">
                <a16:creationId xmlns:a16="http://schemas.microsoft.com/office/drawing/2014/main" id="{DDE346AD-BA79-400E-A4F0-F414C005FA21}"/>
              </a:ext>
            </a:extLst>
          </p:cNvPr>
          <p:cNvSpPr txBox="1">
            <a:spLocks/>
          </p:cNvSpPr>
          <p:nvPr/>
        </p:nvSpPr>
        <p:spPr>
          <a:xfrm>
            <a:off x="12658531" y="2418171"/>
            <a:ext cx="9417697" cy="634110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marL="0" marR="0" indent="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a:lstStyle>
          <a:p>
            <a:pPr marL="0" marR="0" lvl="0" indent="0" algn="just" defTabSz="825500" rtl="0" eaLnBrk="1" fontAlgn="auto" latinLnBrk="0" hangingPunct="1">
              <a:lnSpc>
                <a:spcPct val="100000"/>
              </a:lnSpc>
              <a:spcBef>
                <a:spcPts val="0"/>
              </a:spcBef>
              <a:spcAft>
                <a:spcPts val="0"/>
              </a:spcAft>
              <a:buClrTx/>
              <a:buSzTx/>
              <a:buFontTx/>
              <a:buNone/>
              <a:tabLst/>
              <a:defRPr/>
            </a:pPr>
            <a:endParaRPr kumimoji="0" lang="en-US" sz="2300" b="0" i="0" u="none" strike="noStrike" kern="0" cap="none" spc="0" normalizeH="0" baseline="0" noProof="0" dirty="0">
              <a:ln>
                <a:noFill/>
              </a:ln>
              <a:solidFill>
                <a:srgbClr val="595959"/>
              </a:solidFill>
              <a:effectLst/>
              <a:uLnTx/>
              <a:uFillTx/>
              <a:latin typeface="Arial" panose="020B0604020202020204" pitchFamily="34" charset="0"/>
              <a:sym typeface="PT Sans"/>
            </a:endParaRPr>
          </a:p>
        </p:txBody>
      </p:sp>
      <p:sp>
        <p:nvSpPr>
          <p:cNvPr id="10" name="Rectangle 9">
            <a:extLst>
              <a:ext uri="{FF2B5EF4-FFF2-40B4-BE49-F238E27FC236}">
                <a16:creationId xmlns:a16="http://schemas.microsoft.com/office/drawing/2014/main" id="{57EC30FE-6B63-4E66-B06A-487008C58FD2}"/>
              </a:ext>
            </a:extLst>
          </p:cNvPr>
          <p:cNvSpPr/>
          <p:nvPr/>
        </p:nvSpPr>
        <p:spPr>
          <a:xfrm>
            <a:off x="369148" y="3934879"/>
            <a:ext cx="9671667" cy="9648795"/>
          </a:xfrm>
          <a:prstGeom prst="rect">
            <a:avLst/>
          </a:prstGeom>
        </p:spPr>
        <p:txBody>
          <a:bodyPr wrap="square">
            <a:spAutoFit/>
          </a:bodyPr>
          <a:lstStyle/>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GB" sz="2300" b="0" i="0" u="none" strike="noStrike" kern="0" cap="none" spc="0" normalizeH="0" baseline="0" noProof="0" dirty="0">
                <a:ln>
                  <a:noFill/>
                </a:ln>
                <a:solidFill>
                  <a:srgbClr val="3F3F3F"/>
                </a:solidFill>
                <a:effectLst/>
                <a:uLnTx/>
                <a:uFillTx/>
                <a:latin typeface="PT Sans"/>
                <a:sym typeface="PT Sans"/>
              </a:rPr>
              <a:t>Finalise the close out of the 2017 and 2018 student funding cycle, including the finalisation of all data exchange and final payments: </a:t>
            </a:r>
          </a:p>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GB" sz="2300" b="0" i="0" u="none" strike="noStrike" kern="0" cap="none" spc="0" normalizeH="0" baseline="0" noProof="0" dirty="0">
                <a:ln>
                  <a:noFill/>
                </a:ln>
                <a:solidFill>
                  <a:srgbClr val="3F3F3F"/>
                </a:solidFill>
                <a:effectLst/>
                <a:uLnTx/>
                <a:uFillTx/>
                <a:latin typeface="PT Sans"/>
                <a:sym typeface="PT Sans"/>
              </a:rPr>
              <a:t>Ensure the effective close out of the 2019 funding cycle and provision of accurate data to the Department: </a:t>
            </a:r>
          </a:p>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GB" sz="2300" b="0" i="0" u="none" strike="noStrike" kern="0" cap="none" spc="0" normalizeH="0" baseline="0" noProof="0" dirty="0">
                <a:ln>
                  <a:noFill/>
                </a:ln>
                <a:solidFill>
                  <a:srgbClr val="3F3F3F"/>
                </a:solidFill>
                <a:effectLst/>
                <a:uLnTx/>
                <a:uFillTx/>
                <a:latin typeface="PT Sans"/>
                <a:sym typeface="PT Sans"/>
              </a:rPr>
              <a:t>Ensure effective preparation for, and implementation of, the 2020 student funding cycle in consultation with the Department: </a:t>
            </a:r>
          </a:p>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GB" sz="2300" b="0" i="0" u="none" strike="noStrike" kern="0" cap="none" spc="0" normalizeH="0" baseline="0" noProof="0" dirty="0">
                <a:ln>
                  <a:noFill/>
                </a:ln>
                <a:solidFill>
                  <a:srgbClr val="3F3F3F"/>
                </a:solidFill>
                <a:effectLst/>
                <a:uLnTx/>
                <a:uFillTx/>
                <a:latin typeface="PT Sans"/>
                <a:sym typeface="PT Sans"/>
              </a:rPr>
              <a:t>Ensure that the entity pays adequate attention to both TVET colleges and universities in all aspects of its core business processes: </a:t>
            </a:r>
          </a:p>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GB" sz="2300" b="0" i="0" u="none" strike="noStrike" kern="0" cap="none" spc="0" normalizeH="0" baseline="0" noProof="0" dirty="0">
                <a:ln>
                  <a:noFill/>
                </a:ln>
                <a:solidFill>
                  <a:srgbClr val="3F3F3F"/>
                </a:solidFill>
                <a:effectLst/>
                <a:uLnTx/>
                <a:uFillTx/>
                <a:latin typeface="PT Sans"/>
                <a:sym typeface="PT Sans"/>
              </a:rPr>
              <a:t>Maintain a close and productive working relationship between NSFAS and the universities and TVET colleges: </a:t>
            </a:r>
          </a:p>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GB" sz="2300" b="0" i="0" u="none" strike="noStrike" kern="0" cap="none" spc="0" normalizeH="0" baseline="0" noProof="0" dirty="0">
                <a:ln>
                  <a:noFill/>
                </a:ln>
                <a:solidFill>
                  <a:srgbClr val="3F3F3F"/>
                </a:solidFill>
                <a:effectLst/>
                <a:uLnTx/>
                <a:uFillTx/>
                <a:latin typeface="PT Sans"/>
                <a:sym typeface="PT Sans"/>
              </a:rPr>
              <a:t>Put in place the necessary management and governance controls to ensure that all risks of the 2020 student funding cycle are appropriately managed, with the support of the Department and institutions as necessary: </a:t>
            </a:r>
          </a:p>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GB" sz="2300" b="0" i="0" u="none" strike="noStrike" kern="0" cap="none" spc="0" normalizeH="0" baseline="0" noProof="0" dirty="0">
                <a:ln>
                  <a:noFill/>
                </a:ln>
                <a:solidFill>
                  <a:srgbClr val="3F3F3F"/>
                </a:solidFill>
                <a:effectLst/>
                <a:uLnTx/>
                <a:uFillTx/>
                <a:latin typeface="PT Sans"/>
                <a:sym typeface="PT Sans"/>
              </a:rPr>
              <a:t>Manage the day -to -day work of the entity, and steer NSFAS to address its operational challenges fully:</a:t>
            </a:r>
            <a:r>
              <a:rPr kumimoji="0" lang="en-GB" sz="2300" b="0" i="1" u="none" strike="noStrike" kern="0" cap="none" spc="0" normalizeH="0" baseline="0" noProof="0" dirty="0">
                <a:ln>
                  <a:noFill/>
                </a:ln>
                <a:solidFill>
                  <a:srgbClr val="3F3F3F"/>
                </a:solidFill>
                <a:effectLst/>
                <a:uLnTx/>
                <a:uFillTx/>
                <a:latin typeface="PT Sans"/>
                <a:sym typeface="PT Sans"/>
              </a:rPr>
              <a:t> </a:t>
            </a:r>
          </a:p>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GB" sz="2300" b="0" i="0" u="none" strike="noStrike" kern="0" cap="none" spc="0" normalizeH="0" baseline="0" noProof="0" dirty="0">
                <a:ln>
                  <a:noFill/>
                </a:ln>
                <a:solidFill>
                  <a:srgbClr val="3F3F3F"/>
                </a:solidFill>
                <a:effectLst/>
                <a:uLnTx/>
                <a:uFillTx/>
                <a:latin typeface="PT Sans"/>
                <a:sym typeface="PT Sans"/>
              </a:rPr>
              <a:t>Oversee the process of appointing new Executive staff at NSFAS, in terms of the process agreed with the Department: </a:t>
            </a:r>
          </a:p>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GB" sz="2300" b="0" i="0" u="none" strike="noStrike" kern="0" cap="none" spc="0" normalizeH="0" baseline="0" noProof="0" dirty="0">
                <a:ln>
                  <a:noFill/>
                </a:ln>
                <a:solidFill>
                  <a:srgbClr val="3F3F3F"/>
                </a:solidFill>
                <a:effectLst/>
                <a:uLnTx/>
                <a:uFillTx/>
                <a:latin typeface="PT Sans"/>
                <a:sym typeface="PT Sans"/>
              </a:rPr>
              <a:t>Ensure a smooth transition between the administration team and the new Executive staff:</a:t>
            </a:r>
            <a:r>
              <a:rPr kumimoji="0" lang="en-ZA" sz="2300" b="0" i="0" u="none" strike="noStrike" kern="0" cap="none" spc="0" normalizeH="0" baseline="0" noProof="0" dirty="0">
                <a:ln>
                  <a:noFill/>
                </a:ln>
                <a:solidFill>
                  <a:srgbClr val="A6A7AC"/>
                </a:solidFill>
                <a:effectLst/>
                <a:uLnTx/>
                <a:uFillTx/>
                <a:latin typeface="PT Sans"/>
                <a:sym typeface="PT Sans"/>
              </a:rPr>
              <a:t> </a:t>
            </a:r>
          </a:p>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GB" sz="2300" b="0" i="0" u="none" strike="noStrike" kern="0" cap="none" spc="0" normalizeH="0" baseline="0" noProof="0" dirty="0">
                <a:ln>
                  <a:noFill/>
                </a:ln>
                <a:solidFill>
                  <a:srgbClr val="3F3F3F"/>
                </a:solidFill>
                <a:effectLst/>
                <a:uLnTx/>
                <a:uFillTx/>
                <a:latin typeface="PT Sans"/>
                <a:sym typeface="PT Sans"/>
              </a:rPr>
              <a:t>Oversee all forensic and other investigations necessary for the effective operation and management of the entity and any follow up required: </a:t>
            </a:r>
          </a:p>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GB" sz="2300" b="0" i="0" u="none" strike="noStrike" kern="0" cap="none" spc="0" normalizeH="0" baseline="0" noProof="0" dirty="0">
                <a:ln>
                  <a:noFill/>
                </a:ln>
                <a:solidFill>
                  <a:srgbClr val="3F3F3F"/>
                </a:solidFill>
                <a:effectLst/>
                <a:uLnTx/>
                <a:uFillTx/>
                <a:latin typeface="PT Sans"/>
                <a:sym typeface="PT Sans"/>
              </a:rPr>
              <a:t>Provide support to the Ministerial Task Team appointed by the Minister to review the business processes of the entity which will make long -term recommendations on the future models, structures, systems and business processes necessary for an effective NSFAS:</a:t>
            </a:r>
            <a:endParaRPr kumimoji="0" lang="en-GB" sz="2300" b="0" i="1" u="none" strike="noStrike" kern="0" cap="none" spc="0" normalizeH="0" baseline="0" noProof="0" dirty="0">
              <a:ln>
                <a:noFill/>
              </a:ln>
              <a:solidFill>
                <a:srgbClr val="3F3F3F"/>
              </a:solidFill>
              <a:effectLst/>
              <a:uLnTx/>
              <a:uFillTx/>
              <a:latin typeface="PT Sans"/>
              <a:sym typeface="PT Sans"/>
            </a:endParaRPr>
          </a:p>
        </p:txBody>
      </p:sp>
      <p:sp>
        <p:nvSpPr>
          <p:cNvPr id="11" name="Rectangle 10">
            <a:extLst>
              <a:ext uri="{FF2B5EF4-FFF2-40B4-BE49-F238E27FC236}">
                <a16:creationId xmlns:a16="http://schemas.microsoft.com/office/drawing/2014/main" id="{1F2926C7-023C-4506-B34F-F4B7C685303F}"/>
              </a:ext>
            </a:extLst>
          </p:cNvPr>
          <p:cNvSpPr/>
          <p:nvPr/>
        </p:nvSpPr>
        <p:spPr>
          <a:xfrm>
            <a:off x="10040815" y="4011823"/>
            <a:ext cx="13466884" cy="9648795"/>
          </a:xfrm>
          <a:prstGeom prst="rect">
            <a:avLst/>
          </a:prstGeom>
        </p:spPr>
        <p:txBody>
          <a:bodyPr wrap="square">
            <a:spAutoFit/>
          </a:bodyPr>
          <a:lstStyle/>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GB" sz="2300" b="0" i="1" u="none" strike="noStrike" kern="0" cap="none" spc="0" normalizeH="0" baseline="0" noProof="0" dirty="0">
                <a:ln>
                  <a:noFill/>
                </a:ln>
                <a:solidFill>
                  <a:schemeClr val="bg1"/>
                </a:solidFill>
                <a:effectLst/>
                <a:uLnTx/>
                <a:uFillTx/>
                <a:latin typeface="PT Sans"/>
                <a:sym typeface="PT Sans"/>
              </a:rPr>
              <a:t>Significant proportion of issues resolved and NSFAS has recommissioned 2017/18 Close Out  project to complete all the outstanding work relating to funding &amp; disbursement of allowances for 2017/2018 &amp; 2018/2019 academic years. </a:t>
            </a:r>
          </a:p>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GB" sz="2300" b="0" i="1" u="none" strike="noStrike" kern="0" cap="none" spc="0" normalizeH="0" baseline="0" noProof="0" dirty="0">
                <a:ln>
                  <a:noFill/>
                </a:ln>
                <a:solidFill>
                  <a:schemeClr val="bg1"/>
                </a:solidFill>
                <a:effectLst/>
                <a:uLnTx/>
                <a:uFillTx/>
                <a:latin typeface="PT Sans"/>
                <a:sym typeface="PT Sans"/>
              </a:rPr>
              <a:t>NSFAS has disbursed 98% of the signed bursary contracts value</a:t>
            </a:r>
          </a:p>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ZA" sz="2300" b="0" i="1" u="none" strike="noStrike" kern="0" cap="none" spc="0" normalizeH="0" baseline="0" noProof="0" dirty="0">
                <a:ln>
                  <a:noFill/>
                </a:ln>
                <a:solidFill>
                  <a:schemeClr val="bg1"/>
                </a:solidFill>
                <a:effectLst/>
                <a:uLnTx/>
                <a:uFillTx/>
                <a:latin typeface="PT Sans"/>
                <a:sym typeface="PT Sans"/>
              </a:rPr>
              <a:t>Successfully processed 2020 applications and announced funding decisions before the start of the registration period. Over 530 000 student assessed as being provisionally funded. </a:t>
            </a:r>
          </a:p>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GB" sz="2300" b="0" i="1" u="none" strike="noStrike" kern="0" cap="none" spc="0" normalizeH="0" baseline="0" noProof="0" dirty="0">
                <a:ln>
                  <a:noFill/>
                </a:ln>
                <a:solidFill>
                  <a:schemeClr val="bg1"/>
                </a:solidFill>
                <a:effectLst/>
                <a:uLnTx/>
                <a:uFillTx/>
                <a:latin typeface="PT Sans"/>
                <a:sym typeface="PT Sans"/>
              </a:rPr>
              <a:t>TVET Bursary Administration Unit established, bringing stability &amp; improvements in processing of applications, funding decisions &amp; data integration between Colleges &amp; NSFAS</a:t>
            </a:r>
            <a:r>
              <a:rPr kumimoji="0" lang="en-GB" sz="2300" b="0" i="0" u="none" strike="noStrike" kern="0" cap="none" spc="0" normalizeH="0" baseline="0" noProof="0" dirty="0">
                <a:ln>
                  <a:noFill/>
                </a:ln>
                <a:solidFill>
                  <a:schemeClr val="bg1"/>
                </a:solidFill>
                <a:effectLst/>
                <a:uLnTx/>
                <a:uFillTx/>
                <a:latin typeface="PT Sans"/>
                <a:sym typeface="PT Sans"/>
              </a:rPr>
              <a:t>.</a:t>
            </a:r>
          </a:p>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US" sz="2300" b="0" i="1" u="none" strike="noStrike" kern="0" cap="none" spc="0" normalizeH="0" baseline="0" noProof="0" dirty="0">
                <a:ln>
                  <a:noFill/>
                </a:ln>
                <a:solidFill>
                  <a:schemeClr val="bg1"/>
                </a:solidFill>
                <a:effectLst/>
                <a:uLnTx/>
                <a:uFillTx/>
                <a:latin typeface="PT Sans"/>
                <a:sym typeface="PT Sans"/>
              </a:rPr>
              <a:t>S</a:t>
            </a:r>
            <a:r>
              <a:rPr kumimoji="0" lang="en-GB" sz="2300" b="0" i="1" u="none" strike="noStrike" kern="0" cap="none" spc="0" normalizeH="0" baseline="0" noProof="0" dirty="0" err="1">
                <a:ln>
                  <a:noFill/>
                </a:ln>
                <a:solidFill>
                  <a:schemeClr val="bg1"/>
                </a:solidFill>
                <a:effectLst/>
                <a:uLnTx/>
                <a:uFillTx/>
                <a:latin typeface="PT Sans"/>
                <a:sym typeface="PT Sans"/>
              </a:rPr>
              <a:t>everal</a:t>
            </a:r>
            <a:r>
              <a:rPr kumimoji="0" lang="en-GB" sz="2300" b="0" i="1" u="none" strike="noStrike" kern="0" cap="none" spc="0" normalizeH="0" baseline="0" noProof="0" dirty="0">
                <a:ln>
                  <a:noFill/>
                </a:ln>
                <a:solidFill>
                  <a:schemeClr val="bg1"/>
                </a:solidFill>
                <a:effectLst/>
                <a:uLnTx/>
                <a:uFillTx/>
                <a:latin typeface="PT Sans"/>
                <a:sym typeface="PT Sans"/>
              </a:rPr>
              <a:t> systems enhancements, funding data exchange &amp; data quality control improvements effected at institutions, through closer working relationships between stakeholders. </a:t>
            </a:r>
          </a:p>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ZA" sz="2300" b="0" i="1" u="none" strike="noStrike" kern="0" cap="none" spc="0" normalizeH="0" baseline="0" noProof="0" dirty="0">
                <a:ln>
                  <a:noFill/>
                </a:ln>
                <a:solidFill>
                  <a:schemeClr val="bg1"/>
                </a:solidFill>
                <a:effectLst/>
                <a:uLnTx/>
                <a:uFillTx/>
                <a:latin typeface="PT Sans"/>
                <a:sym typeface="PT Sans"/>
              </a:rPr>
              <a:t>A range of controls and governance protocols have been implemented to address &amp; manage 2020 risks. For e.g. to address N+2 complaints, multiple registration issues &amp; strengthening of the appeals process to ensure that the eligibility of students are correctly assessed.</a:t>
            </a:r>
            <a:endParaRPr kumimoji="0" lang="en-GB" sz="2300" b="0" i="1" u="none" strike="noStrike" kern="0" cap="none" spc="0" normalizeH="0" baseline="0" noProof="0" dirty="0">
              <a:ln>
                <a:noFill/>
              </a:ln>
              <a:solidFill>
                <a:schemeClr val="bg1"/>
              </a:solidFill>
              <a:effectLst/>
              <a:uLnTx/>
              <a:uFillTx/>
              <a:latin typeface="PT Sans"/>
              <a:sym typeface="PT Sans"/>
            </a:endParaRPr>
          </a:p>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ZA" sz="2300" b="0" i="1" u="none" strike="noStrike" kern="0" cap="none" spc="0" normalizeH="0" baseline="0" noProof="0" dirty="0">
                <a:ln>
                  <a:noFill/>
                </a:ln>
                <a:solidFill>
                  <a:schemeClr val="bg1"/>
                </a:solidFill>
                <a:effectLst/>
                <a:uLnTx/>
                <a:uFillTx/>
                <a:latin typeface="PT Sans"/>
                <a:sym typeface="PT Sans"/>
              </a:rPr>
              <a:t>IT system capacity improvements have enabled stable high-volume processing to regularize payments to students and institutions. Disbursements shifted from daily to monthly run, improving oversight &amp; control &amp; enabling predictability in allowance &amp; other payments.</a:t>
            </a:r>
            <a:endParaRPr kumimoji="0" lang="en-US" sz="2300" b="0" i="1" u="none" strike="noStrike" kern="0" cap="none" spc="0" normalizeH="0" baseline="0" noProof="0" dirty="0">
              <a:ln>
                <a:noFill/>
              </a:ln>
              <a:solidFill>
                <a:schemeClr val="bg1"/>
              </a:solidFill>
              <a:effectLst/>
              <a:uLnTx/>
              <a:uFillTx/>
              <a:latin typeface="PT Sans"/>
              <a:sym typeface="PT Sans"/>
            </a:endParaRPr>
          </a:p>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US" sz="2300" b="0" i="1" u="none" strike="noStrike" kern="0" cap="none" spc="0" normalizeH="0" baseline="0" noProof="0" dirty="0">
                <a:ln>
                  <a:noFill/>
                </a:ln>
                <a:solidFill>
                  <a:schemeClr val="bg1"/>
                </a:solidFill>
                <a:effectLst/>
                <a:uLnTx/>
                <a:uFillTx/>
                <a:latin typeface="PT Sans"/>
                <a:sym typeface="PT Sans"/>
              </a:rPr>
              <a:t>An inclusive process was undertaken with the Department &amp; the Office of the Ministry to confirm structure of executive team. The process of recruitment for CEO, CFO, CIO, COO &amp; CCSO were initiated during Q1 of 2019 and the formal recruitment activities commencement in Q1 of 2020.</a:t>
            </a:r>
            <a:endParaRPr kumimoji="0" lang="en-ZA" sz="2300" b="0" i="1" u="none" strike="noStrike" kern="0" cap="none" spc="0" normalizeH="0" baseline="0" noProof="0" dirty="0">
              <a:ln>
                <a:noFill/>
              </a:ln>
              <a:solidFill>
                <a:schemeClr val="bg1"/>
              </a:solidFill>
              <a:effectLst/>
              <a:uLnTx/>
              <a:uFillTx/>
              <a:latin typeface="PT Sans"/>
              <a:sym typeface="PT Sans"/>
            </a:endParaRPr>
          </a:p>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ZA" sz="2300" b="0" i="1" u="none" strike="noStrike" kern="0" cap="none" spc="0" normalizeH="0" baseline="0" noProof="0" dirty="0">
                <a:ln>
                  <a:noFill/>
                </a:ln>
                <a:solidFill>
                  <a:schemeClr val="bg1"/>
                </a:solidFill>
                <a:effectLst/>
                <a:uLnTx/>
                <a:uFillTx/>
                <a:latin typeface="PT Sans"/>
                <a:sym typeface="PT Sans"/>
              </a:rPr>
              <a:t>Recruitment of key technical skills managed under the umbrella of critical skills vacancy list. Competent individuals appointed to act in CIO &amp; CFO roles to create required stability within  Operations &amp; ICT environments.</a:t>
            </a:r>
            <a:endParaRPr kumimoji="0" lang="en-GB" sz="2300" b="0" i="1" u="none" strike="noStrike" kern="0" cap="none" spc="0" normalizeH="0" baseline="0" noProof="0" dirty="0">
              <a:ln>
                <a:noFill/>
              </a:ln>
              <a:solidFill>
                <a:schemeClr val="bg1"/>
              </a:solidFill>
              <a:effectLst/>
              <a:uLnTx/>
              <a:uFillTx/>
              <a:latin typeface="PT Sans"/>
              <a:sym typeface="PT Sans"/>
            </a:endParaRPr>
          </a:p>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ZA" sz="2300" b="0" i="1" u="none" strike="noStrike" kern="0" cap="none" spc="0" normalizeH="0" baseline="0" noProof="0" dirty="0">
                <a:ln>
                  <a:noFill/>
                </a:ln>
                <a:solidFill>
                  <a:schemeClr val="bg1"/>
                </a:solidFill>
                <a:effectLst/>
                <a:uLnTx/>
                <a:uFillTx/>
                <a:latin typeface="PT Sans"/>
                <a:sym typeface="PT Sans"/>
              </a:rPr>
              <a:t>Investigations at various stages of completion and where NSFAS has received draft or final forensic reports, it has taken the necessary precautionary &amp; decisive action to respond to  recommendations. </a:t>
            </a:r>
            <a:endParaRPr kumimoji="0" lang="en-GB" sz="2300" b="0" i="1" u="none" strike="noStrike" kern="0" cap="none" spc="0" normalizeH="0" baseline="0" noProof="0" dirty="0">
              <a:ln>
                <a:noFill/>
              </a:ln>
              <a:solidFill>
                <a:schemeClr val="bg1"/>
              </a:solidFill>
              <a:effectLst/>
              <a:uLnTx/>
              <a:uFillTx/>
              <a:latin typeface="PT Sans"/>
              <a:sym typeface="PT Sans"/>
            </a:endParaRPr>
          </a:p>
          <a:p>
            <a:pPr marL="457200" marR="0" lvl="0" indent="-457200" algn="just" defTabSz="825500" rtl="0" eaLnBrk="1" fontAlgn="auto" latinLnBrk="0" hangingPunct="0">
              <a:lnSpc>
                <a:spcPct val="100000"/>
              </a:lnSpc>
              <a:spcBef>
                <a:spcPts val="0"/>
              </a:spcBef>
              <a:spcAft>
                <a:spcPts val="0"/>
              </a:spcAft>
              <a:buClrTx/>
              <a:buSzTx/>
              <a:buFontTx/>
              <a:buAutoNum type="arabicPlain"/>
              <a:tabLst/>
              <a:defRPr/>
            </a:pPr>
            <a:r>
              <a:rPr kumimoji="0" lang="en-ZA" sz="2300" b="0" i="1" u="none" strike="noStrike" kern="0" cap="none" spc="0" normalizeH="0" baseline="0" noProof="0" dirty="0">
                <a:ln>
                  <a:noFill/>
                </a:ln>
                <a:solidFill>
                  <a:schemeClr val="bg1"/>
                </a:solidFill>
                <a:effectLst/>
                <a:uLnTx/>
                <a:uFillTx/>
                <a:latin typeface="PT Sans"/>
                <a:sym typeface="PT Sans"/>
              </a:rPr>
              <a:t>Ministerial Task Team appointed, setting out specific ToR’s for its operation. Administration team &amp; executive committed to provide support in terms of guidance and documentation</a:t>
            </a:r>
            <a:endParaRPr kumimoji="0" lang="en-GB" sz="2300" b="0" i="1" u="none" strike="noStrike" kern="0" cap="none" spc="0" normalizeH="0" baseline="0" noProof="0" dirty="0">
              <a:ln>
                <a:noFill/>
              </a:ln>
              <a:solidFill>
                <a:schemeClr val="bg1"/>
              </a:solidFill>
              <a:effectLst/>
              <a:uLnTx/>
              <a:uFillTx/>
              <a:latin typeface="PT Sans"/>
              <a:sym typeface="PT Sans"/>
            </a:endParaRPr>
          </a:p>
        </p:txBody>
      </p:sp>
      <p:sp>
        <p:nvSpPr>
          <p:cNvPr id="14" name="TextBox 13">
            <a:extLst>
              <a:ext uri="{FF2B5EF4-FFF2-40B4-BE49-F238E27FC236}">
                <a16:creationId xmlns:a16="http://schemas.microsoft.com/office/drawing/2014/main" id="{36D73419-647E-476F-AA29-18C44F72127C}"/>
              </a:ext>
            </a:extLst>
          </p:cNvPr>
          <p:cNvSpPr txBox="1"/>
          <p:nvPr/>
        </p:nvSpPr>
        <p:spPr>
          <a:xfrm>
            <a:off x="369148" y="3503992"/>
            <a:ext cx="9671667" cy="430887"/>
          </a:xfrm>
          <a:prstGeom prst="rect">
            <a:avLst/>
          </a:prstGeom>
          <a:solidFill>
            <a:schemeClr val="accent3">
              <a:lumMod val="40000"/>
              <a:lumOff val="6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ZA" sz="2300" b="0" i="0" u="none" strike="noStrike" kern="0" cap="none" spc="0" normalizeH="0" baseline="0" noProof="0" dirty="0">
                <a:ln>
                  <a:noFill/>
                </a:ln>
                <a:solidFill>
                  <a:srgbClr val="3F3F3F"/>
                </a:solidFill>
                <a:effectLst/>
                <a:uLnTx/>
                <a:uFillTx/>
                <a:latin typeface="Arial" panose="020B0604020202020204" pitchFamily="34" charset="0"/>
                <a:sym typeface="PT Sans"/>
              </a:rPr>
              <a:t>Administrator’s </a:t>
            </a:r>
            <a:r>
              <a:rPr kumimoji="0" lang="en-ZA" sz="2300" b="0" i="0" u="none" strike="noStrike" kern="0" cap="none" spc="0" normalizeH="0" baseline="0" noProof="0" dirty="0" err="1">
                <a:ln>
                  <a:noFill/>
                </a:ln>
                <a:solidFill>
                  <a:srgbClr val="3F3F3F"/>
                </a:solidFill>
                <a:effectLst/>
                <a:uLnTx/>
                <a:uFillTx/>
                <a:latin typeface="Arial" panose="020B0604020202020204" pitchFamily="34" charset="0"/>
                <a:sym typeface="PT Sans"/>
              </a:rPr>
              <a:t>ToRs</a:t>
            </a:r>
            <a:endParaRPr kumimoji="0" lang="en-US" sz="2300" b="0" i="0" u="none" strike="noStrike" kern="0" cap="none" spc="0" normalizeH="0" baseline="0" noProof="0" dirty="0">
              <a:ln>
                <a:noFill/>
              </a:ln>
              <a:solidFill>
                <a:srgbClr val="3F3F3F"/>
              </a:solidFill>
              <a:effectLst/>
              <a:uLnTx/>
              <a:uFillTx/>
              <a:latin typeface="Arial" panose="020B0604020202020204" pitchFamily="34" charset="0"/>
              <a:sym typeface="PT Sans"/>
            </a:endParaRPr>
          </a:p>
        </p:txBody>
      </p:sp>
      <p:sp>
        <p:nvSpPr>
          <p:cNvPr id="15" name="TextBox 14">
            <a:extLst>
              <a:ext uri="{FF2B5EF4-FFF2-40B4-BE49-F238E27FC236}">
                <a16:creationId xmlns:a16="http://schemas.microsoft.com/office/drawing/2014/main" id="{41EB6442-C45E-4C8B-B7B8-ECE5D6BCE860}"/>
              </a:ext>
            </a:extLst>
          </p:cNvPr>
          <p:cNvSpPr txBox="1"/>
          <p:nvPr/>
        </p:nvSpPr>
        <p:spPr>
          <a:xfrm>
            <a:off x="10193215" y="3503992"/>
            <a:ext cx="13314484" cy="430887"/>
          </a:xfrm>
          <a:prstGeom prst="rect">
            <a:avLst/>
          </a:prstGeom>
          <a:solidFill>
            <a:schemeClr val="accent3">
              <a:lumMod val="40000"/>
              <a:lumOff val="6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ZA" sz="2300" b="0" i="0" u="none" strike="noStrike" kern="0" cap="none" spc="0" normalizeH="0" baseline="0" noProof="0" dirty="0">
                <a:ln>
                  <a:noFill/>
                </a:ln>
                <a:solidFill>
                  <a:srgbClr val="3F3F3F"/>
                </a:solidFill>
                <a:effectLst/>
                <a:uLnTx/>
                <a:uFillTx/>
                <a:latin typeface="Arial" panose="020B0604020202020204" pitchFamily="34" charset="0"/>
                <a:sym typeface="PT Sans"/>
              </a:rPr>
              <a:t>Interim progress</a:t>
            </a:r>
            <a:endParaRPr kumimoji="0" lang="en-US" sz="2300" b="0" i="0" u="none" strike="noStrike" kern="0" cap="none" spc="0" normalizeH="0" baseline="0" noProof="0" dirty="0">
              <a:ln>
                <a:noFill/>
              </a:ln>
              <a:solidFill>
                <a:srgbClr val="3F3F3F"/>
              </a:solidFill>
              <a:effectLst/>
              <a:uLnTx/>
              <a:uFillTx/>
              <a:latin typeface="Arial" panose="020B0604020202020204" pitchFamily="34" charset="0"/>
              <a:sym typeface="PT Sans"/>
            </a:endParaRPr>
          </a:p>
        </p:txBody>
      </p:sp>
    </p:spTree>
    <p:extLst>
      <p:ext uri="{BB962C8B-B14F-4D97-AF65-F5344CB8AC3E}">
        <p14:creationId xmlns:p14="http://schemas.microsoft.com/office/powerpoint/2010/main" val="148668521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A8C818-5383-49F4-8333-46EAD25B65F5}"/>
              </a:ext>
            </a:extLst>
          </p:cNvPr>
          <p:cNvSpPr txBox="1"/>
          <p:nvPr/>
        </p:nvSpPr>
        <p:spPr>
          <a:xfrm>
            <a:off x="8372475" y="460253"/>
            <a:ext cx="18228252" cy="1754326"/>
          </a:xfrm>
          <a:prstGeom prst="rect">
            <a:avLst/>
          </a:prstGeom>
          <a:noFill/>
        </p:spPr>
        <p:txBody>
          <a:bodyPr wrap="square" rtlCol="0">
            <a:spAutoFit/>
          </a:bodyPr>
          <a:lstStyle/>
          <a:p>
            <a:pPr algn="l" defTabSz="914411" hangingPunct="1"/>
            <a:r>
              <a:rPr lang="en-ZA" sz="4400" b="1" kern="1200" dirty="0">
                <a:solidFill>
                  <a:srgbClr val="262626"/>
                </a:solidFill>
                <a:latin typeface="Arial" panose="020B0604020202020204" pitchFamily="34" charset="0"/>
                <a:ea typeface="+mn-ea"/>
                <a:cs typeface="Arial" panose="020B0604020202020204" pitchFamily="34" charset="0"/>
              </a:rPr>
              <a:t>Audit Committee and Board Update</a:t>
            </a:r>
          </a:p>
          <a:p>
            <a:pPr algn="l" defTabSz="914411" hangingPunct="1"/>
            <a:endParaRPr lang="en-ZA" sz="6400" kern="1200" dirty="0">
              <a:solidFill>
                <a:srgbClr val="262626"/>
              </a:solidFill>
              <a:latin typeface="Arial Black" panose="020B0A04020102020204" pitchFamily="34" charset="0"/>
              <a:ea typeface="+mn-ea"/>
              <a:cs typeface="+mn-cs"/>
            </a:endParaRPr>
          </a:p>
        </p:txBody>
      </p:sp>
      <p:sp>
        <p:nvSpPr>
          <p:cNvPr id="8" name="Rectangle 7">
            <a:extLst>
              <a:ext uri="{FF2B5EF4-FFF2-40B4-BE49-F238E27FC236}">
                <a16:creationId xmlns:a16="http://schemas.microsoft.com/office/drawing/2014/main" id="{A3C0A915-0904-4CA1-9469-5E6BECAAD3DF}"/>
              </a:ext>
            </a:extLst>
          </p:cNvPr>
          <p:cNvSpPr/>
          <p:nvPr/>
        </p:nvSpPr>
        <p:spPr>
          <a:xfrm>
            <a:off x="9001127" y="460253"/>
            <a:ext cx="14401800" cy="12157174"/>
          </a:xfrm>
          <a:prstGeom prst="rect">
            <a:avLst/>
          </a:prstGeom>
        </p:spPr>
        <p:txBody>
          <a:bodyPr wrap="square">
            <a:spAutoFit/>
          </a:bodyPr>
          <a:lstStyle/>
          <a:p>
            <a:pPr algn="l" defTabSz="2438430" hangingPunct="1"/>
            <a:endParaRPr lang="en-ZA" sz="3600" b="1" kern="1200" dirty="0">
              <a:solidFill>
                <a:srgbClr val="3F3F3F"/>
              </a:solidFill>
              <a:latin typeface="Arial"/>
              <a:ea typeface="+mn-ea"/>
              <a:cs typeface="+mn-cs"/>
            </a:endParaRPr>
          </a:p>
          <a:p>
            <a:pPr algn="l" defTabSz="2438430" hangingPunct="1"/>
            <a:endParaRPr lang="en-ZA" sz="3600" b="1" kern="1200" dirty="0">
              <a:solidFill>
                <a:srgbClr val="3F3F3F"/>
              </a:solidFill>
              <a:latin typeface="Arial"/>
              <a:ea typeface="+mn-ea"/>
              <a:cs typeface="+mn-cs"/>
            </a:endParaRPr>
          </a:p>
          <a:p>
            <a:pPr algn="l" defTabSz="2438430" hangingPunct="1"/>
            <a:endParaRPr lang="en-ZA" sz="3600" b="1" kern="1200" dirty="0">
              <a:solidFill>
                <a:srgbClr val="3F3F3F"/>
              </a:solidFill>
              <a:latin typeface="Arial"/>
              <a:ea typeface="+mn-ea"/>
              <a:cs typeface="+mn-cs"/>
            </a:endParaRPr>
          </a:p>
          <a:p>
            <a:pPr algn="l" defTabSz="2438430" hangingPunct="1"/>
            <a:r>
              <a:rPr lang="en-ZA" sz="3600" b="1" kern="1200" dirty="0">
                <a:solidFill>
                  <a:schemeClr val="bg1"/>
                </a:solidFill>
                <a:latin typeface="Arial"/>
                <a:ea typeface="+mn-ea"/>
                <a:cs typeface="+mn-cs"/>
              </a:rPr>
              <a:t>Audit Committee in Terms of PFMA Established</a:t>
            </a:r>
          </a:p>
          <a:p>
            <a:pPr algn="l" defTabSz="2438430" hangingPunct="1"/>
            <a:endParaRPr lang="en-ZA" sz="3600" kern="1200" dirty="0">
              <a:solidFill>
                <a:schemeClr val="bg1"/>
              </a:solidFill>
              <a:latin typeface="Arial"/>
              <a:ea typeface="+mn-ea"/>
              <a:cs typeface="+mn-cs"/>
            </a:endParaRPr>
          </a:p>
          <a:p>
            <a:pPr algn="l" defTabSz="2438430" hangingPunct="1"/>
            <a:r>
              <a:rPr lang="en-US" sz="3600" kern="1200" dirty="0">
                <a:solidFill>
                  <a:schemeClr val="bg1"/>
                </a:solidFill>
                <a:latin typeface="Arial"/>
                <a:ea typeface="+mn-ea"/>
                <a:cs typeface="+mn-cs"/>
              </a:rPr>
              <a:t>Members comprise of:</a:t>
            </a:r>
          </a:p>
          <a:p>
            <a:pPr marL="457206" indent="-457206" algn="l" defTabSz="2438430" hangingPunct="1">
              <a:buFont typeface="Wingdings" panose="05000000000000000000" pitchFamily="2" charset="2"/>
              <a:buChar char="§"/>
            </a:pPr>
            <a:r>
              <a:rPr lang="en-US" sz="3600" kern="1200" dirty="0">
                <a:solidFill>
                  <a:schemeClr val="bg1"/>
                </a:solidFill>
                <a:latin typeface="Arial"/>
                <a:ea typeface="+mn-ea"/>
                <a:cs typeface="+mn-cs"/>
              </a:rPr>
              <a:t>Nominated representative from National Treasury</a:t>
            </a:r>
          </a:p>
          <a:p>
            <a:pPr marL="457206" indent="-457206" algn="l" defTabSz="2438430" hangingPunct="1">
              <a:buFont typeface="Wingdings" panose="05000000000000000000" pitchFamily="2" charset="2"/>
              <a:buChar char="§"/>
            </a:pPr>
            <a:r>
              <a:rPr lang="en-US" sz="3600" kern="1200" dirty="0">
                <a:solidFill>
                  <a:schemeClr val="bg1"/>
                </a:solidFill>
                <a:latin typeface="Arial"/>
                <a:ea typeface="+mn-ea"/>
                <a:cs typeface="+mn-cs"/>
              </a:rPr>
              <a:t>Nomination representative from DHET</a:t>
            </a:r>
          </a:p>
          <a:p>
            <a:pPr marL="457206" indent="-457206" algn="l" defTabSz="2438430" hangingPunct="1">
              <a:buFont typeface="Wingdings" panose="05000000000000000000" pitchFamily="2" charset="2"/>
              <a:buChar char="§"/>
            </a:pPr>
            <a:r>
              <a:rPr lang="en-US" sz="3600" kern="1200" dirty="0">
                <a:solidFill>
                  <a:schemeClr val="bg1"/>
                </a:solidFill>
                <a:latin typeface="Arial"/>
                <a:ea typeface="+mn-ea"/>
                <a:cs typeface="+mn-cs"/>
              </a:rPr>
              <a:t>Three independent members</a:t>
            </a:r>
          </a:p>
          <a:p>
            <a:pPr algn="l" defTabSz="2438430" hangingPunct="1"/>
            <a:endParaRPr lang="en-US" sz="3600" kern="1200" dirty="0">
              <a:solidFill>
                <a:schemeClr val="bg1"/>
              </a:solidFill>
              <a:latin typeface="Arial"/>
              <a:ea typeface="+mn-ea"/>
              <a:cs typeface="+mn-cs"/>
            </a:endParaRPr>
          </a:p>
          <a:p>
            <a:pPr marL="457200" indent="-457200" algn="l" defTabSz="2438430" hangingPunct="1">
              <a:buFont typeface="Wingdings" panose="05000000000000000000" pitchFamily="2" charset="2"/>
              <a:buChar char="§"/>
            </a:pPr>
            <a:r>
              <a:rPr lang="en-US" sz="3600" kern="1200" dirty="0">
                <a:solidFill>
                  <a:schemeClr val="bg1"/>
                </a:solidFill>
                <a:latin typeface="Arial"/>
                <a:ea typeface="+mn-ea"/>
                <a:cs typeface="+mn-cs"/>
              </a:rPr>
              <a:t>Established in terms of the PFMA</a:t>
            </a:r>
          </a:p>
          <a:p>
            <a:pPr marL="457200" indent="-457200" algn="l" defTabSz="2438430" hangingPunct="1">
              <a:buFont typeface="Wingdings" panose="05000000000000000000" pitchFamily="2" charset="2"/>
              <a:buChar char="§"/>
            </a:pPr>
            <a:r>
              <a:rPr lang="en-US" sz="3600" kern="1200" dirty="0">
                <a:solidFill>
                  <a:schemeClr val="bg1"/>
                </a:solidFill>
                <a:latin typeface="Arial"/>
                <a:ea typeface="+mn-ea"/>
                <a:cs typeface="+mn-cs"/>
              </a:rPr>
              <a:t>Orientation set for 16 July</a:t>
            </a:r>
          </a:p>
          <a:p>
            <a:pPr marL="457200" indent="-457200" algn="l" defTabSz="2438430" hangingPunct="1">
              <a:buFont typeface="Wingdings" panose="05000000000000000000" pitchFamily="2" charset="2"/>
              <a:buChar char="§"/>
            </a:pPr>
            <a:r>
              <a:rPr lang="en-US" sz="3600" kern="1200" dirty="0">
                <a:solidFill>
                  <a:schemeClr val="bg1"/>
                </a:solidFill>
                <a:latin typeface="Arial"/>
                <a:ea typeface="+mn-ea"/>
                <a:cs typeface="+mn-cs"/>
              </a:rPr>
              <a:t>First meeting set for 28 July</a:t>
            </a:r>
          </a:p>
          <a:p>
            <a:pPr marL="457206" indent="-457206" algn="l" defTabSz="2438430" hangingPunct="1">
              <a:buFont typeface="Wingdings" panose="05000000000000000000" pitchFamily="2" charset="2"/>
              <a:buChar char="q"/>
            </a:pPr>
            <a:endParaRPr lang="en-US" sz="3600" kern="1200" dirty="0">
              <a:solidFill>
                <a:schemeClr val="bg1"/>
              </a:solidFill>
              <a:latin typeface="Arial"/>
              <a:ea typeface="+mn-ea"/>
              <a:cs typeface="+mn-cs"/>
            </a:endParaRPr>
          </a:p>
          <a:p>
            <a:pPr marL="457206" indent="-457206" algn="l" defTabSz="2438430" hangingPunct="1">
              <a:buFont typeface="Wingdings" panose="05000000000000000000" pitchFamily="2" charset="2"/>
              <a:buChar char="q"/>
            </a:pPr>
            <a:endParaRPr lang="en-US" sz="3600" kern="1200" dirty="0">
              <a:solidFill>
                <a:schemeClr val="bg1"/>
              </a:solidFill>
              <a:latin typeface="Arial"/>
              <a:ea typeface="+mn-ea"/>
              <a:cs typeface="+mn-cs"/>
            </a:endParaRPr>
          </a:p>
          <a:p>
            <a:pPr algn="l" defTabSz="2438430" hangingPunct="1"/>
            <a:r>
              <a:rPr lang="en-US" sz="3600" b="1" kern="1200" dirty="0">
                <a:solidFill>
                  <a:schemeClr val="bg1"/>
                </a:solidFill>
                <a:latin typeface="Arial"/>
                <a:ea typeface="+mn-ea"/>
                <a:cs typeface="+mn-cs"/>
              </a:rPr>
              <a:t>Establishment of the NSFAS Board</a:t>
            </a:r>
          </a:p>
          <a:p>
            <a:pPr marL="457206" indent="-457206" algn="l" defTabSz="2438430" hangingPunct="1">
              <a:buFont typeface="Wingdings" panose="05000000000000000000" pitchFamily="2" charset="2"/>
              <a:buChar char="q"/>
            </a:pPr>
            <a:endParaRPr lang="en-US" sz="3600" kern="1200" dirty="0">
              <a:solidFill>
                <a:schemeClr val="bg1"/>
              </a:solidFill>
              <a:latin typeface="Arial"/>
              <a:ea typeface="+mn-ea"/>
              <a:cs typeface="+mn-cs"/>
            </a:endParaRPr>
          </a:p>
          <a:p>
            <a:pPr marL="457206" indent="-457206" algn="l" defTabSz="2438430" hangingPunct="1">
              <a:buFont typeface="Wingdings" panose="05000000000000000000" pitchFamily="2" charset="2"/>
              <a:buChar char="§"/>
            </a:pPr>
            <a:r>
              <a:rPr lang="en-US" sz="3600" kern="1200" dirty="0">
                <a:solidFill>
                  <a:schemeClr val="bg1"/>
                </a:solidFill>
                <a:latin typeface="Arial"/>
                <a:ea typeface="+mn-ea"/>
                <a:cs typeface="+mn-cs"/>
              </a:rPr>
              <a:t>Nomination process is being handled by DHET</a:t>
            </a:r>
          </a:p>
          <a:p>
            <a:pPr marL="457206" indent="-457206" algn="l" defTabSz="2438430" hangingPunct="1">
              <a:buFont typeface="Wingdings" panose="05000000000000000000" pitchFamily="2" charset="2"/>
              <a:buChar char="§"/>
            </a:pPr>
            <a:r>
              <a:rPr lang="en-US" sz="3600" kern="1200" dirty="0">
                <a:solidFill>
                  <a:schemeClr val="bg1"/>
                </a:solidFill>
                <a:latin typeface="Arial"/>
                <a:ea typeface="+mn-ea"/>
                <a:cs typeface="+mn-cs"/>
              </a:rPr>
              <a:t>Board to be established and hand over facilitated</a:t>
            </a:r>
          </a:p>
          <a:p>
            <a:pPr marL="457206" indent="-457206" algn="l" defTabSz="2438430" hangingPunct="1">
              <a:buFont typeface="Wingdings" panose="05000000000000000000" pitchFamily="2" charset="2"/>
              <a:buChar char="§"/>
            </a:pPr>
            <a:r>
              <a:rPr lang="en-US" sz="3600" kern="1200" dirty="0">
                <a:solidFill>
                  <a:schemeClr val="bg1"/>
                </a:solidFill>
                <a:latin typeface="Arial"/>
                <a:ea typeface="+mn-ea"/>
                <a:cs typeface="+mn-cs"/>
              </a:rPr>
              <a:t>Board to be effective at close of Administration</a:t>
            </a:r>
          </a:p>
          <a:p>
            <a:pPr algn="l" defTabSz="2438430" hangingPunct="1"/>
            <a:endParaRPr lang="en-US" sz="3200" kern="1200" dirty="0">
              <a:solidFill>
                <a:srgbClr val="3F3F3F"/>
              </a:solidFill>
              <a:latin typeface="Arial"/>
              <a:ea typeface="+mn-ea"/>
              <a:cs typeface="+mn-cs"/>
            </a:endParaRPr>
          </a:p>
          <a:p>
            <a:pPr algn="l" defTabSz="2438430" hangingPunct="1"/>
            <a:endParaRPr lang="en-US" sz="3200" kern="1200" dirty="0">
              <a:solidFill>
                <a:srgbClr val="3F3F3F"/>
              </a:solidFill>
              <a:latin typeface="Arial"/>
              <a:ea typeface="+mn-ea"/>
              <a:cs typeface="+mn-cs"/>
            </a:endParaRPr>
          </a:p>
        </p:txBody>
      </p:sp>
      <p:pic>
        <p:nvPicPr>
          <p:cNvPr id="6" name="Graphic 5">
            <a:extLst>
              <a:ext uri="{FF2B5EF4-FFF2-40B4-BE49-F238E27FC236}">
                <a16:creationId xmlns:a16="http://schemas.microsoft.com/office/drawing/2014/main" id="{BDA46F70-CACE-4C30-AB22-B125707CC11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457326" y="2214579"/>
            <a:ext cx="3486149" cy="3476330"/>
          </a:xfrm>
          <a:prstGeom prst="rect">
            <a:avLst/>
          </a:prstGeom>
        </p:spPr>
      </p:pic>
    </p:spTree>
    <p:extLst>
      <p:ext uri="{BB962C8B-B14F-4D97-AF65-F5344CB8AC3E}">
        <p14:creationId xmlns:p14="http://schemas.microsoft.com/office/powerpoint/2010/main" val="2747278667"/>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3131DA-87E4-41C0-9FC3-21F1BB2C6122}"/>
              </a:ext>
            </a:extLst>
          </p:cNvPr>
          <p:cNvSpPr>
            <a:spLocks noGrp="1"/>
          </p:cNvSpPr>
          <p:nvPr>
            <p:ph type="sldNum" sz="quarter" idx="10"/>
          </p:nvPr>
        </p:nvSpPr>
        <p:spPr/>
        <p:txBody>
          <a:bodyPr/>
          <a:lstStyle/>
          <a:p>
            <a:fld id="{86CB4B4D-7CA3-9044-876B-883B54F8677D}" type="slidenum">
              <a:rPr lang="en-GB" smtClean="0"/>
              <a:pPr/>
              <a:t>29</a:t>
            </a:fld>
            <a:endParaRPr lang="en-GB" dirty="0"/>
          </a:p>
        </p:txBody>
      </p:sp>
      <p:sp>
        <p:nvSpPr>
          <p:cNvPr id="3" name="Rectangle 2">
            <a:extLst>
              <a:ext uri="{FF2B5EF4-FFF2-40B4-BE49-F238E27FC236}">
                <a16:creationId xmlns:a16="http://schemas.microsoft.com/office/drawing/2014/main" id="{3AF862A9-514A-48A5-9FA7-6B5225EB3DD1}"/>
              </a:ext>
            </a:extLst>
          </p:cNvPr>
          <p:cNvSpPr/>
          <p:nvPr/>
        </p:nvSpPr>
        <p:spPr>
          <a:xfrm>
            <a:off x="8704514" y="353030"/>
            <a:ext cx="13321145" cy="769441"/>
          </a:xfrm>
          <a:prstGeom prst="rect">
            <a:avLst/>
          </a:prstGeom>
        </p:spPr>
        <p:txBody>
          <a:bodyPr wrap="square">
            <a:spAutoFit/>
          </a:bodyPr>
          <a:lstStyle/>
          <a:p>
            <a:pPr lvl="0" algn="l" defTabSz="1828800" hangingPunct="1"/>
            <a:r>
              <a:rPr lang="en-ZA" sz="4400" b="1" kern="1200" dirty="0">
                <a:solidFill>
                  <a:srgbClr val="262626"/>
                </a:solidFill>
                <a:latin typeface="Arial" panose="020B0604020202020204" pitchFamily="34" charset="0"/>
                <a:ea typeface="+mn-ea"/>
                <a:cs typeface="Arial" panose="020B0604020202020204" pitchFamily="34" charset="0"/>
              </a:rPr>
              <a:t>Executive Appointments</a:t>
            </a:r>
            <a:endParaRPr lang="en-US" sz="4400" b="1" kern="1200" dirty="0">
              <a:solidFill>
                <a:srgbClr val="262626"/>
              </a:solidFill>
              <a:latin typeface="Arial" panose="020B0604020202020204" pitchFamily="34" charset="0"/>
              <a:ea typeface="+mn-ea"/>
              <a:cs typeface="Arial" panose="020B0604020202020204" pitchFamily="34" charset="0"/>
            </a:endParaRPr>
          </a:p>
        </p:txBody>
      </p:sp>
      <p:pic>
        <p:nvPicPr>
          <p:cNvPr id="4" name="Graphic 3">
            <a:extLst>
              <a:ext uri="{FF2B5EF4-FFF2-40B4-BE49-F238E27FC236}">
                <a16:creationId xmlns:a16="http://schemas.microsoft.com/office/drawing/2014/main" id="{B6E68926-7589-448E-B46E-A81A9CEBF44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571751" y="2193232"/>
            <a:ext cx="3171824" cy="3162890"/>
          </a:xfrm>
          <a:prstGeom prst="rect">
            <a:avLst/>
          </a:prstGeom>
        </p:spPr>
      </p:pic>
      <p:sp>
        <p:nvSpPr>
          <p:cNvPr id="5" name="Rectangle 4">
            <a:extLst>
              <a:ext uri="{FF2B5EF4-FFF2-40B4-BE49-F238E27FC236}">
                <a16:creationId xmlns:a16="http://schemas.microsoft.com/office/drawing/2014/main" id="{2D1AD14C-8323-4E33-B0A8-0B23E64A6DA4}"/>
              </a:ext>
            </a:extLst>
          </p:cNvPr>
          <p:cNvSpPr/>
          <p:nvPr/>
        </p:nvSpPr>
        <p:spPr>
          <a:xfrm>
            <a:off x="8704513" y="1143695"/>
            <a:ext cx="15497903" cy="11487504"/>
          </a:xfrm>
          <a:prstGeom prst="rect">
            <a:avLst/>
          </a:prstGeom>
        </p:spPr>
        <p:txBody>
          <a:bodyPr wrap="square">
            <a:spAutoFit/>
          </a:bodyPr>
          <a:lstStyle/>
          <a:p>
            <a:pPr marL="914400">
              <a:lnSpc>
                <a:spcPct val="107000"/>
              </a:lnSpc>
            </a:pPr>
            <a:endParaRPr lang="en-GB" sz="3200" kern="1200" dirty="0">
              <a:solidFill>
                <a:schemeClr val="bg1"/>
              </a:solidFill>
              <a:latin typeface="Arial" panose="020B0604020202020204" pitchFamily="34" charset="0"/>
              <a:cs typeface="Arial" panose="020B0604020202020204" pitchFamily="34" charset="0"/>
            </a:endParaRPr>
          </a:p>
          <a:p>
            <a:r>
              <a:rPr lang="en-US" sz="3200" b="1" dirty="0">
                <a:solidFill>
                  <a:schemeClr val="bg1"/>
                </a:solidFill>
                <a:latin typeface="Arial" panose="020B0604020202020204" pitchFamily="34" charset="0"/>
                <a:cs typeface="Arial" panose="020B0604020202020204" pitchFamily="34" charset="0"/>
              </a:rPr>
              <a:t>Chief Executive Officer </a:t>
            </a:r>
            <a:r>
              <a:rPr lang="en-US" sz="3200" dirty="0">
                <a:solidFill>
                  <a:schemeClr val="bg1"/>
                </a:solidFill>
                <a:latin typeface="Arial" panose="020B0604020202020204" pitchFamily="34" charset="0"/>
                <a:cs typeface="Arial" panose="020B0604020202020204" pitchFamily="34" charset="0"/>
              </a:rPr>
              <a:t>– The process did not yield a candidate for appointment .</a:t>
            </a:r>
          </a:p>
          <a:p>
            <a:r>
              <a:rPr lang="en-US" sz="3200" dirty="0">
                <a:solidFill>
                  <a:schemeClr val="bg1"/>
                </a:solidFill>
                <a:latin typeface="Arial" panose="020B0604020202020204" pitchFamily="34" charset="0"/>
                <a:cs typeface="Arial" panose="020B0604020202020204" pitchFamily="34" charset="0"/>
              </a:rPr>
              <a:t>	</a:t>
            </a:r>
          </a:p>
          <a:p>
            <a:r>
              <a:rPr lang="en-US" sz="3200" b="1" dirty="0">
                <a:solidFill>
                  <a:schemeClr val="bg1"/>
                </a:solidFill>
                <a:latin typeface="Arial" panose="020B0604020202020204" pitchFamily="34" charset="0"/>
                <a:cs typeface="Arial" panose="020B0604020202020204" pitchFamily="34" charset="0"/>
              </a:rPr>
              <a:t>Chief Risk and Governance Officer (CF) </a:t>
            </a:r>
            <a:r>
              <a:rPr lang="en-US" sz="3200" dirty="0">
                <a:solidFill>
                  <a:schemeClr val="bg1"/>
                </a:solidFill>
                <a:latin typeface="Arial" panose="020B0604020202020204" pitchFamily="34" charset="0"/>
                <a:cs typeface="Arial" panose="020B0604020202020204" pitchFamily="34" charset="0"/>
              </a:rPr>
              <a:t>– The successful candidate assumed duties in April 2020.</a:t>
            </a:r>
          </a:p>
          <a:p>
            <a:endParaRPr lang="en-US" sz="3200" dirty="0">
              <a:solidFill>
                <a:schemeClr val="bg1"/>
              </a:solidFill>
              <a:latin typeface="Arial" panose="020B0604020202020204" pitchFamily="34" charset="0"/>
              <a:cs typeface="Arial" panose="020B0604020202020204" pitchFamily="34" charset="0"/>
            </a:endParaRPr>
          </a:p>
          <a:p>
            <a:r>
              <a:rPr lang="en-US" sz="3200" b="1" dirty="0">
                <a:solidFill>
                  <a:schemeClr val="bg1"/>
                </a:solidFill>
                <a:latin typeface="Arial" panose="020B0604020202020204" pitchFamily="34" charset="0"/>
                <a:cs typeface="Arial" panose="020B0604020202020204" pitchFamily="34" charset="0"/>
              </a:rPr>
              <a:t>Chief Operations Officer (BF) </a:t>
            </a:r>
            <a:r>
              <a:rPr lang="en-US" sz="3200" dirty="0">
                <a:solidFill>
                  <a:schemeClr val="bg1"/>
                </a:solidFill>
                <a:latin typeface="Arial" panose="020B0604020202020204" pitchFamily="34" charset="0"/>
                <a:cs typeface="Arial" panose="020B0604020202020204" pitchFamily="34" charset="0"/>
              </a:rPr>
              <a:t>– The successful candidate assumed duties in April 2020.</a:t>
            </a:r>
          </a:p>
          <a:p>
            <a:r>
              <a:rPr lang="en-US" sz="3200" dirty="0">
                <a:solidFill>
                  <a:schemeClr val="bg1"/>
                </a:solidFill>
                <a:latin typeface="Arial" panose="020B0604020202020204" pitchFamily="34" charset="0"/>
                <a:cs typeface="Arial" panose="020B0604020202020204" pitchFamily="34" charset="0"/>
              </a:rPr>
              <a:t> 	</a:t>
            </a:r>
            <a:endParaRPr lang="en-US" sz="3200" b="1" dirty="0">
              <a:solidFill>
                <a:schemeClr val="bg1"/>
              </a:solidFill>
              <a:latin typeface="Arial" panose="020B0604020202020204" pitchFamily="34" charset="0"/>
              <a:cs typeface="Arial" panose="020B0604020202020204" pitchFamily="34" charset="0"/>
            </a:endParaRPr>
          </a:p>
          <a:p>
            <a:r>
              <a:rPr lang="en-US" sz="3200" b="1" dirty="0">
                <a:solidFill>
                  <a:schemeClr val="bg1"/>
                </a:solidFill>
                <a:latin typeface="Arial" panose="020B0604020202020204" pitchFamily="34" charset="0"/>
                <a:cs typeface="Arial" panose="020B0604020202020204" pitchFamily="34" charset="0"/>
              </a:rPr>
              <a:t>Chief Information Officer (BF)  </a:t>
            </a:r>
            <a:r>
              <a:rPr lang="en-US" sz="3200" dirty="0">
                <a:solidFill>
                  <a:schemeClr val="bg1"/>
                </a:solidFill>
                <a:latin typeface="Arial" panose="020B0604020202020204" pitchFamily="34" charset="0"/>
                <a:cs typeface="Arial" panose="020B0604020202020204" pitchFamily="34" charset="0"/>
              </a:rPr>
              <a:t>- The process did not yield a candidate for appointment and the ICT advisor is acting as CIO</a:t>
            </a:r>
          </a:p>
          <a:p>
            <a:r>
              <a:rPr lang="en-US" sz="3200" dirty="0">
                <a:solidFill>
                  <a:schemeClr val="bg1"/>
                </a:solidFill>
                <a:latin typeface="Arial" panose="020B0604020202020204" pitchFamily="34" charset="0"/>
                <a:cs typeface="Arial" panose="020B0604020202020204" pitchFamily="34" charset="0"/>
              </a:rPr>
              <a:t>	</a:t>
            </a:r>
          </a:p>
          <a:p>
            <a:r>
              <a:rPr lang="en-US" sz="3200" b="1" dirty="0">
                <a:solidFill>
                  <a:schemeClr val="bg1"/>
                </a:solidFill>
                <a:latin typeface="Arial" panose="020B0604020202020204" pitchFamily="34" charset="0"/>
                <a:cs typeface="Arial" panose="020B0604020202020204" pitchFamily="34" charset="0"/>
              </a:rPr>
              <a:t>Chief Corporate Services Officer (BF) </a:t>
            </a:r>
            <a:r>
              <a:rPr lang="en-US" sz="3200" dirty="0">
                <a:solidFill>
                  <a:schemeClr val="bg1"/>
                </a:solidFill>
                <a:latin typeface="Arial" panose="020B0604020202020204" pitchFamily="34" charset="0"/>
                <a:cs typeface="Arial" panose="020B0604020202020204" pitchFamily="34" charset="0"/>
              </a:rPr>
              <a:t>- The successful candidate assumed duties in June 2020.</a:t>
            </a:r>
          </a:p>
          <a:p>
            <a:r>
              <a:rPr lang="en-US" sz="3200" dirty="0">
                <a:solidFill>
                  <a:schemeClr val="bg1"/>
                </a:solidFill>
                <a:latin typeface="Arial" panose="020B0604020202020204" pitchFamily="34" charset="0"/>
                <a:cs typeface="Arial" panose="020B0604020202020204" pitchFamily="34" charset="0"/>
              </a:rPr>
              <a:t> 	</a:t>
            </a:r>
          </a:p>
          <a:p>
            <a:r>
              <a:rPr lang="en-US" sz="3200" b="1" dirty="0">
                <a:solidFill>
                  <a:schemeClr val="bg1"/>
                </a:solidFill>
                <a:latin typeface="Arial" panose="020B0604020202020204" pitchFamily="34" charset="0"/>
                <a:cs typeface="Arial" panose="020B0604020202020204" pitchFamily="34" charset="0"/>
              </a:rPr>
              <a:t>Chief Financial Officer </a:t>
            </a:r>
            <a:r>
              <a:rPr lang="en-US" sz="3200" dirty="0">
                <a:solidFill>
                  <a:schemeClr val="bg1"/>
                </a:solidFill>
                <a:latin typeface="Arial" panose="020B0604020202020204" pitchFamily="34" charset="0"/>
                <a:cs typeface="Arial" panose="020B0604020202020204" pitchFamily="34" charset="0"/>
              </a:rPr>
              <a:t>– The process is currently underway and scheduled for closure by end July 2020.</a:t>
            </a:r>
          </a:p>
          <a:p>
            <a:pPr marL="914400">
              <a:lnSpc>
                <a:spcPct val="107000"/>
              </a:lnSpc>
            </a:pPr>
            <a:endParaRPr lang="en-GB" sz="3200" i="1" dirty="0">
              <a:solidFill>
                <a:schemeClr val="bg1"/>
              </a:solidFill>
              <a:latin typeface="Arial" panose="020B0604020202020204" pitchFamily="34" charset="0"/>
              <a:cs typeface="Arial" panose="020B0604020202020204" pitchFamily="34" charset="0"/>
            </a:endParaRPr>
          </a:p>
          <a:p>
            <a:pPr marL="457200" lvl="8" indent="-457200">
              <a:buFont typeface="Wingdings" panose="05000000000000000000" pitchFamily="2" charset="2"/>
              <a:buChar char="§"/>
              <a:tabLst>
                <a:tab pos="457200" algn="l"/>
              </a:tabLst>
            </a:pPr>
            <a:r>
              <a:rPr lang="en-US" sz="3200" kern="1200" dirty="0">
                <a:solidFill>
                  <a:schemeClr val="bg1"/>
                </a:solidFill>
                <a:latin typeface="Arial" panose="020B0604020202020204" pitchFamily="34" charset="0"/>
                <a:cs typeface="Times New Roman" panose="02020603050405020304" pitchFamily="18" charset="0"/>
              </a:rPr>
              <a:t>Recruitment  undertaken in compliance of NSFAS recruitment and selection policy.</a:t>
            </a:r>
          </a:p>
          <a:p>
            <a:pPr marL="457200" lvl="8" indent="-457200">
              <a:buFont typeface="Wingdings" panose="05000000000000000000" pitchFamily="2" charset="2"/>
              <a:buChar char="§"/>
              <a:tabLst>
                <a:tab pos="457200" algn="l"/>
              </a:tabLst>
            </a:pPr>
            <a:r>
              <a:rPr lang="en-US" sz="3200" kern="1200" dirty="0">
                <a:solidFill>
                  <a:schemeClr val="bg1"/>
                </a:solidFill>
                <a:latin typeface="Arial" panose="020B0604020202020204" pitchFamily="34" charset="0"/>
                <a:cs typeface="Times New Roman" panose="02020603050405020304" pitchFamily="18" charset="0"/>
              </a:rPr>
              <a:t>Advertised internally in national newspapers and via recruitment agencies.</a:t>
            </a:r>
          </a:p>
          <a:p>
            <a:pPr marL="457200" lvl="8" indent="-457200">
              <a:buFont typeface="Wingdings" panose="05000000000000000000" pitchFamily="2" charset="2"/>
              <a:buChar char="§"/>
              <a:tabLst>
                <a:tab pos="457200" algn="l"/>
              </a:tabLst>
            </a:pPr>
            <a:r>
              <a:rPr lang="en-US" sz="3200" kern="1200" dirty="0">
                <a:solidFill>
                  <a:schemeClr val="bg1"/>
                </a:solidFill>
                <a:latin typeface="Arial" panose="020B0604020202020204" pitchFamily="34" charset="0"/>
                <a:cs typeface="Times New Roman" panose="02020603050405020304" pitchFamily="18" charset="0"/>
              </a:rPr>
              <a:t>Selection panels for all positions included external sector professional and nominated DHET and Treasury representatives. </a:t>
            </a:r>
          </a:p>
          <a:p>
            <a:pPr marL="457200" lvl="8" indent="-457200">
              <a:buFont typeface="Wingdings" panose="05000000000000000000" pitchFamily="2" charset="2"/>
              <a:buChar char="§"/>
              <a:tabLst>
                <a:tab pos="457200" algn="l"/>
              </a:tabLst>
            </a:pPr>
            <a:r>
              <a:rPr lang="en-US" sz="3200" kern="1200" dirty="0">
                <a:solidFill>
                  <a:schemeClr val="bg1"/>
                </a:solidFill>
                <a:latin typeface="Arial" panose="020B0604020202020204" pitchFamily="34" charset="0"/>
                <a:cs typeface="Times New Roman" panose="02020603050405020304" pitchFamily="18" charset="0"/>
              </a:rPr>
              <a:t>Appointed candidates underwent a vigorous process which included</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210824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B6F18E-87C1-4B43-8FFA-04611E64D3D3}"/>
              </a:ext>
            </a:extLst>
          </p:cNvPr>
          <p:cNvSpPr txBox="1"/>
          <p:nvPr/>
        </p:nvSpPr>
        <p:spPr>
          <a:xfrm>
            <a:off x="8919721" y="2071596"/>
            <a:ext cx="14431346" cy="730969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60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r>
              <a:rPr kumimoji="0" lang="en-ZA" sz="16600" b="1" i="0" u="none" strike="noStrike" kern="0" cap="none" spc="0" normalizeH="0" baseline="0" noProof="0" dirty="0">
                <a:ln>
                  <a:noFill/>
                </a:ln>
                <a:solidFill>
                  <a:srgbClr val="D36E28"/>
                </a:solidFill>
                <a:effectLst/>
                <a:uLnTx/>
                <a:uFillTx/>
                <a:latin typeface="Arial"/>
                <a:cs typeface="Arial" panose="020B0604020202020204" pitchFamily="34" charset="0"/>
                <a:sym typeface="PT Sans"/>
              </a:rPr>
              <a:t>PART: A  </a:t>
            </a:r>
          </a:p>
          <a:p>
            <a:pPr marL="0" marR="0" lvl="0" indent="0" algn="just" defTabSz="825500" rtl="0" eaLnBrk="1" fontAlgn="auto" latinLnBrk="0" hangingPunct="0">
              <a:lnSpc>
                <a:spcPct val="100000"/>
              </a:lnSpc>
              <a:spcBef>
                <a:spcPts val="0"/>
              </a:spcBef>
              <a:spcAft>
                <a:spcPts val="0"/>
              </a:spcAft>
              <a:buClr>
                <a:srgbClr val="C00000"/>
              </a:buClr>
              <a:buSzTx/>
              <a:buFontTx/>
              <a:buNone/>
              <a:tabLst/>
              <a:defRPr/>
            </a:pPr>
            <a:r>
              <a:rPr lang="en-ZA" sz="6000" b="1" dirty="0">
                <a:solidFill>
                  <a:srgbClr val="3F3F3F">
                    <a:lumMod val="50000"/>
                  </a:srgbClr>
                </a:solidFill>
                <a:latin typeface="Arial" panose="020B0604020202020204" pitchFamily="34" charset="0"/>
                <a:cs typeface="Arial" panose="020B0604020202020204" pitchFamily="34" charset="0"/>
              </a:rPr>
              <a:t>2020 Academic Year in Context</a:t>
            </a:r>
            <a:endParaRPr kumimoji="0" lang="en-ZA" sz="6000" b="1" i="0" u="none" strike="noStrike" kern="0" cap="none" spc="0" normalizeH="0" baseline="0" noProof="0" dirty="0">
              <a:ln>
                <a:noFill/>
              </a:ln>
              <a:solidFill>
                <a:srgbClr val="3F3F3F">
                  <a:lumMod val="50000"/>
                </a:srgbClr>
              </a:solidFill>
              <a:effectLst/>
              <a:uLnTx/>
              <a:uFillTx/>
              <a:latin typeface="Arial" panose="020B0604020202020204" pitchFamily="34" charset="0"/>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3F3F3F"/>
              </a:solidFill>
              <a:effectLst/>
              <a:uLnTx/>
              <a:uFillTx/>
              <a:latin typeface="Arial"/>
              <a:sym typeface="PT Sans"/>
            </a:endParaRPr>
          </a:p>
        </p:txBody>
      </p:sp>
      <p:pic>
        <p:nvPicPr>
          <p:cNvPr id="7" name="Picture 6">
            <a:extLst>
              <a:ext uri="{FF2B5EF4-FFF2-40B4-BE49-F238E27FC236}">
                <a16:creationId xmlns:a16="http://schemas.microsoft.com/office/drawing/2014/main" id="{EFCBE583-FD98-48CF-8F33-73479102D9C6}"/>
              </a:ext>
            </a:extLst>
          </p:cNvPr>
          <p:cNvPicPr>
            <a:picLocks noChangeAspect="1"/>
          </p:cNvPicPr>
          <p:nvPr/>
        </p:nvPicPr>
        <p:blipFill>
          <a:blip r:embed="rId2"/>
          <a:stretch>
            <a:fillRect/>
          </a:stretch>
        </p:blipFill>
        <p:spPr>
          <a:xfrm>
            <a:off x="1695238" y="3990763"/>
            <a:ext cx="4877223" cy="4877223"/>
          </a:xfrm>
          <a:prstGeom prst="rect">
            <a:avLst/>
          </a:prstGeom>
        </p:spPr>
      </p:pic>
    </p:spTree>
    <p:extLst>
      <p:ext uri="{BB962C8B-B14F-4D97-AF65-F5344CB8AC3E}">
        <p14:creationId xmlns:p14="http://schemas.microsoft.com/office/powerpoint/2010/main" val="405845029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B6F18E-87C1-4B43-8FFA-04611E64D3D3}"/>
              </a:ext>
            </a:extLst>
          </p:cNvPr>
          <p:cNvSpPr txBox="1"/>
          <p:nvPr/>
        </p:nvSpPr>
        <p:spPr>
          <a:xfrm>
            <a:off x="8429626" y="1871571"/>
            <a:ext cx="15531810" cy="730969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60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r>
              <a:rPr kumimoji="0" lang="en-ZA" sz="16600" b="1" i="0" u="none" strike="noStrike" kern="0" cap="none" spc="0" normalizeH="0" baseline="0" noProof="0" dirty="0">
                <a:ln>
                  <a:noFill/>
                </a:ln>
                <a:solidFill>
                  <a:srgbClr val="D36E28"/>
                </a:solidFill>
                <a:effectLst/>
                <a:uLnTx/>
                <a:uFillTx/>
                <a:latin typeface="Arial"/>
                <a:cs typeface="Arial" panose="020B0604020202020204" pitchFamily="34" charset="0"/>
                <a:sym typeface="PT Sans"/>
              </a:rPr>
              <a:t>PART: E  </a:t>
            </a: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r>
              <a:rPr lang="en-ZA" sz="6000" b="1" dirty="0">
                <a:solidFill>
                  <a:srgbClr val="3F3F3F">
                    <a:lumMod val="50000"/>
                  </a:srgbClr>
                </a:solidFill>
                <a:latin typeface="Arial" panose="020B0604020202020204" pitchFamily="34" charset="0"/>
                <a:cs typeface="Arial" panose="020B0604020202020204" pitchFamily="34" charset="0"/>
              </a:rPr>
              <a:t>UPDATE ON FORENSIC INVESTIGATIONS</a:t>
            </a:r>
            <a:endParaRPr kumimoji="0" lang="en-ZA" sz="6000" b="1" i="0" u="none" strike="noStrike" kern="0" cap="none" spc="0" normalizeH="0" baseline="0" noProof="0" dirty="0">
              <a:ln>
                <a:noFill/>
              </a:ln>
              <a:solidFill>
                <a:srgbClr val="3F3F3F">
                  <a:lumMod val="50000"/>
                </a:srgbClr>
              </a:solidFill>
              <a:effectLst/>
              <a:uLnTx/>
              <a:uFillTx/>
              <a:latin typeface="Arial" panose="020B0604020202020204" pitchFamily="34" charset="0"/>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3F3F3F"/>
              </a:solidFill>
              <a:effectLst/>
              <a:uLnTx/>
              <a:uFillTx/>
              <a:latin typeface="Arial"/>
              <a:sym typeface="PT Sans"/>
            </a:endParaRPr>
          </a:p>
        </p:txBody>
      </p:sp>
      <p:pic>
        <p:nvPicPr>
          <p:cNvPr id="4" name="Graphic 3" descr="Research">
            <a:extLst>
              <a:ext uri="{FF2B5EF4-FFF2-40B4-BE49-F238E27FC236}">
                <a16:creationId xmlns:a16="http://schemas.microsoft.com/office/drawing/2014/main" id="{AD8B1E89-F582-474A-B902-544BFF847D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2975" y="2486025"/>
            <a:ext cx="6705600" cy="7000874"/>
          </a:xfrm>
          <a:prstGeom prst="rect">
            <a:avLst/>
          </a:prstGeom>
        </p:spPr>
      </p:pic>
    </p:spTree>
    <p:extLst>
      <p:ext uri="{BB962C8B-B14F-4D97-AF65-F5344CB8AC3E}">
        <p14:creationId xmlns:p14="http://schemas.microsoft.com/office/powerpoint/2010/main" val="398282149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DF71CC-6EC2-45CA-9756-7C39B50CE039}"/>
              </a:ext>
            </a:extLst>
          </p:cNvPr>
          <p:cNvSpPr>
            <a:spLocks noGrp="1"/>
          </p:cNvSpPr>
          <p:nvPr>
            <p:ph type="sldNum" sz="quarter" idx="10"/>
          </p:nvPr>
        </p:nvSpPr>
        <p:spPr>
          <a:xfrm>
            <a:off x="8686303" y="286012"/>
            <a:ext cx="227965" cy="384721"/>
          </a:xfrm>
        </p:spPr>
        <p:txBody>
          <a:bodyPr/>
          <a:lstStyle/>
          <a:p>
            <a:pPr defTabSz="825512"/>
            <a:fld id="{86CB4B4D-7CA3-9044-876B-883B54F8677D}" type="slidenum">
              <a:rPr lang="en-GB" kern="0">
                <a:solidFill>
                  <a:srgbClr val="3F3F3F">
                    <a:lumMod val="60000"/>
                    <a:lumOff val="40000"/>
                  </a:srgbClr>
                </a:solidFill>
                <a:latin typeface="Arial"/>
              </a:rPr>
              <a:pPr defTabSz="825512"/>
              <a:t>31</a:t>
            </a:fld>
            <a:endParaRPr lang="en-GB" kern="0" dirty="0">
              <a:solidFill>
                <a:srgbClr val="3F3F3F">
                  <a:lumMod val="60000"/>
                  <a:lumOff val="40000"/>
                </a:srgbClr>
              </a:solidFill>
              <a:latin typeface="Arial"/>
            </a:endParaRPr>
          </a:p>
        </p:txBody>
      </p:sp>
      <p:sp>
        <p:nvSpPr>
          <p:cNvPr id="3" name="TextBox 2">
            <a:extLst>
              <a:ext uri="{FF2B5EF4-FFF2-40B4-BE49-F238E27FC236}">
                <a16:creationId xmlns:a16="http://schemas.microsoft.com/office/drawing/2014/main" id="{15A8C818-5383-49F4-8333-46EAD25B65F5}"/>
              </a:ext>
            </a:extLst>
          </p:cNvPr>
          <p:cNvSpPr txBox="1"/>
          <p:nvPr/>
        </p:nvSpPr>
        <p:spPr>
          <a:xfrm>
            <a:off x="78809" y="147107"/>
            <a:ext cx="9460995" cy="3046988"/>
          </a:xfrm>
          <a:prstGeom prst="rect">
            <a:avLst/>
          </a:prstGeom>
          <a:noFill/>
        </p:spPr>
        <p:txBody>
          <a:bodyPr wrap="square" rtlCol="0">
            <a:spAutoFit/>
          </a:bodyPr>
          <a:lstStyle/>
          <a:p>
            <a:pPr defTabSz="914411"/>
            <a:r>
              <a:rPr lang="en-ZA" sz="6400" dirty="0">
                <a:solidFill>
                  <a:srgbClr val="262626"/>
                </a:solidFill>
                <a:latin typeface="Arial Black" panose="020B0A04020102020204" pitchFamily="34" charset="0"/>
              </a:rPr>
              <a:t>Irregular expenditure</a:t>
            </a:r>
          </a:p>
          <a:p>
            <a:pPr defTabSz="914411"/>
            <a:endParaRPr lang="en-ZA" sz="6400" dirty="0">
              <a:solidFill>
                <a:srgbClr val="262626"/>
              </a:solidFill>
              <a:latin typeface="Arial Black" panose="020B0A04020102020204" pitchFamily="34" charset="0"/>
            </a:endParaRPr>
          </a:p>
        </p:txBody>
      </p:sp>
      <p:graphicFrame>
        <p:nvGraphicFramePr>
          <p:cNvPr id="8" name="Table 7">
            <a:extLst>
              <a:ext uri="{FF2B5EF4-FFF2-40B4-BE49-F238E27FC236}">
                <a16:creationId xmlns:a16="http://schemas.microsoft.com/office/drawing/2014/main" id="{7A66B6AA-6739-473D-AB76-27AA1D2F3A9A}"/>
              </a:ext>
            </a:extLst>
          </p:cNvPr>
          <p:cNvGraphicFramePr>
            <a:graphicFrameLocks noGrp="1"/>
          </p:cNvGraphicFramePr>
          <p:nvPr>
            <p:extLst>
              <p:ext uri="{D42A27DB-BD31-4B8C-83A1-F6EECF244321}">
                <p14:modId xmlns:p14="http://schemas.microsoft.com/office/powerpoint/2010/main" val="1136742879"/>
              </p:ext>
            </p:extLst>
          </p:nvPr>
        </p:nvGraphicFramePr>
        <p:xfrm>
          <a:off x="5507182" y="1180221"/>
          <a:ext cx="18784282" cy="12452652"/>
        </p:xfrm>
        <a:graphic>
          <a:graphicData uri="http://schemas.openxmlformats.org/drawingml/2006/table">
            <a:tbl>
              <a:tblPr firstRow="1" firstCol="1" bandRow="1"/>
              <a:tblGrid>
                <a:gridCol w="5199382">
                  <a:extLst>
                    <a:ext uri="{9D8B030D-6E8A-4147-A177-3AD203B41FA5}">
                      <a16:colId xmlns:a16="http://schemas.microsoft.com/office/drawing/2014/main" val="3459172448"/>
                    </a:ext>
                  </a:extLst>
                </a:gridCol>
                <a:gridCol w="2656145">
                  <a:extLst>
                    <a:ext uri="{9D8B030D-6E8A-4147-A177-3AD203B41FA5}">
                      <a16:colId xmlns:a16="http://schemas.microsoft.com/office/drawing/2014/main" val="778785954"/>
                    </a:ext>
                  </a:extLst>
                </a:gridCol>
                <a:gridCol w="10928755">
                  <a:extLst>
                    <a:ext uri="{9D8B030D-6E8A-4147-A177-3AD203B41FA5}">
                      <a16:colId xmlns:a16="http://schemas.microsoft.com/office/drawing/2014/main" val="2973476599"/>
                    </a:ext>
                  </a:extLst>
                </a:gridCol>
              </a:tblGrid>
              <a:tr h="1398451">
                <a:tc>
                  <a:txBody>
                    <a:bodyPr/>
                    <a:lstStyle/>
                    <a:p>
                      <a:pPr marL="0" marR="0" algn="l" fontAlgn="t">
                        <a:lnSpc>
                          <a:spcPct val="150000"/>
                        </a:lnSpc>
                        <a:spcBef>
                          <a:spcPts val="0"/>
                        </a:spcBef>
                        <a:spcAft>
                          <a:spcPts val="600"/>
                        </a:spcAft>
                      </a:pPr>
                      <a:r>
                        <a:rPr lang="en-GB" sz="2900" b="1" i="0" u="none" strike="noStrike" cap="none" dirty="0">
                          <a:solidFill>
                            <a:schemeClr val="bg1"/>
                          </a:solidFill>
                          <a:effectLst/>
                          <a:latin typeface="Arial" panose="020B0604020202020204" pitchFamily="34" charset="0"/>
                          <a:cs typeface="Arial" panose="020B0604020202020204" pitchFamily="34" charset="0"/>
                        </a:rPr>
                        <a:t>Category</a:t>
                      </a:r>
                    </a:p>
                  </a:txBody>
                  <a:tcPr marL="221493" marR="221493" marT="30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fontAlgn="t">
                        <a:lnSpc>
                          <a:spcPct val="150000"/>
                        </a:lnSpc>
                        <a:spcBef>
                          <a:spcPts val="0"/>
                        </a:spcBef>
                        <a:spcAft>
                          <a:spcPts val="600"/>
                        </a:spcAft>
                      </a:pPr>
                      <a:r>
                        <a:rPr lang="en-GB" sz="2900" b="1" i="0" u="none" strike="noStrike" cap="non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Amount</a:t>
                      </a:r>
                      <a:endParaRPr lang="en-GB" sz="2900" b="1" i="0" u="none" strike="noStrike" cap="none" dirty="0">
                        <a:solidFill>
                          <a:schemeClr val="bg1"/>
                        </a:solidFill>
                        <a:effectLst/>
                        <a:latin typeface="Arial" panose="020B0604020202020204" pitchFamily="34" charset="0"/>
                        <a:cs typeface="Arial" panose="020B0604020202020204" pitchFamily="34" charset="0"/>
                      </a:endParaRPr>
                    </a:p>
                  </a:txBody>
                  <a:tcPr marL="221493" marR="221493" marT="30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fontAlgn="t">
                        <a:lnSpc>
                          <a:spcPct val="150000"/>
                        </a:lnSpc>
                        <a:spcBef>
                          <a:spcPts val="0"/>
                        </a:spcBef>
                        <a:spcAft>
                          <a:spcPts val="600"/>
                        </a:spcAft>
                      </a:pPr>
                      <a:r>
                        <a:rPr lang="en-GB" sz="2900" b="1" i="0" u="none" strike="noStrike" cap="none" dirty="0">
                          <a:solidFill>
                            <a:schemeClr val="bg1"/>
                          </a:solidFill>
                          <a:effectLst/>
                          <a:latin typeface="Arial" panose="020B0604020202020204" pitchFamily="34" charset="0"/>
                          <a:cs typeface="Arial" panose="020B0604020202020204" pitchFamily="34" charset="0"/>
                        </a:rPr>
                        <a:t>Remaining actions</a:t>
                      </a:r>
                    </a:p>
                  </a:txBody>
                  <a:tcPr marL="221493" marR="221493" marT="30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10409216"/>
                  </a:ext>
                </a:extLst>
              </a:tr>
              <a:tr h="1715285">
                <a:tc>
                  <a:txBody>
                    <a:bodyPr/>
                    <a:lstStyle/>
                    <a:p>
                      <a:pPr marL="0" marR="91440" lvl="0" indent="0" algn="l" defTabSz="914400" rtl="0" eaLnBrk="1" fontAlgn="t" latinLnBrk="0" hangingPunct="1">
                        <a:lnSpc>
                          <a:spcPct val="115000"/>
                        </a:lnSpc>
                        <a:spcBef>
                          <a:spcPts val="0"/>
                        </a:spcBef>
                        <a:spcAft>
                          <a:spcPts val="0"/>
                        </a:spcAft>
                        <a:buClrTx/>
                        <a:buSzPts val="1000"/>
                        <a:buFont typeface="+mj-lt"/>
                        <a:buNone/>
                        <a:tabLst/>
                        <a:defRPr/>
                      </a:pPr>
                      <a:r>
                        <a:rPr lang="en-ZA" sz="2900" b="0" i="0" u="none" strike="noStrike" cap="none" dirty="0">
                          <a:solidFill>
                            <a:schemeClr val="bg1"/>
                          </a:solidFill>
                          <a:effectLst/>
                          <a:latin typeface="Arial" panose="020B0604020202020204" pitchFamily="34" charset="0"/>
                          <a:ea typeface="Calibri" panose="020F0502020204030204" pitchFamily="34" charset="0"/>
                          <a:cs typeface="Arial" panose="020B0604020202020204" pitchFamily="34" charset="0"/>
                        </a:rPr>
                        <a:t>Shifting of earmarked funds (historic debt)</a:t>
                      </a:r>
                      <a:endParaRPr lang="en-ZA" sz="2900" b="0" i="0" u="none" strike="noStrike" cap="none" dirty="0">
                        <a:solidFill>
                          <a:schemeClr val="bg1"/>
                        </a:solidFill>
                        <a:effectLst/>
                        <a:latin typeface="Arial" panose="020B0604020202020204" pitchFamily="34" charset="0"/>
                        <a:cs typeface="Arial" panose="020B0604020202020204" pitchFamily="34" charset="0"/>
                      </a:endParaRPr>
                    </a:p>
                  </a:txBody>
                  <a:tcPr marL="221493" marR="221493" marT="30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lvl="0" indent="0" algn="ctr" defTabSz="914400" rtl="0" eaLnBrk="1" fontAlgn="t" latinLnBrk="0" hangingPunct="1">
                        <a:lnSpc>
                          <a:spcPct val="115000"/>
                        </a:lnSpc>
                        <a:spcBef>
                          <a:spcPts val="0"/>
                        </a:spcBef>
                        <a:spcAft>
                          <a:spcPts val="0"/>
                        </a:spcAft>
                        <a:buClrTx/>
                        <a:buSzTx/>
                        <a:buFontTx/>
                        <a:buNone/>
                        <a:tabLst/>
                        <a:defRPr/>
                      </a:pPr>
                      <a:r>
                        <a:rPr lang="en-ZA" sz="2900" b="0" i="0" u="none" strike="noStrike" cap="none" dirty="0">
                          <a:solidFill>
                            <a:schemeClr val="bg1"/>
                          </a:solidFill>
                          <a:effectLst/>
                          <a:latin typeface="Arial" panose="020B0604020202020204" pitchFamily="34" charset="0"/>
                          <a:ea typeface="Calibri" panose="020F0502020204030204" pitchFamily="34" charset="0"/>
                          <a:cs typeface="Arial" panose="020B0604020202020204" pitchFamily="34" charset="0"/>
                        </a:rPr>
                        <a:t>R1,963bn </a:t>
                      </a:r>
                      <a:endParaRPr lang="en-ZA" sz="2900" b="0" i="0" u="none" strike="noStrike" cap="none" dirty="0">
                        <a:solidFill>
                          <a:schemeClr val="bg1"/>
                        </a:solidFill>
                        <a:effectLst/>
                        <a:latin typeface="Arial" panose="020B0604020202020204" pitchFamily="34" charset="0"/>
                        <a:cs typeface="Arial" panose="020B0604020202020204" pitchFamily="34" charset="0"/>
                      </a:endParaRPr>
                    </a:p>
                  </a:txBody>
                  <a:tcPr marL="221493" marR="221493" marT="30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l" fontAlgn="t">
                        <a:lnSpc>
                          <a:spcPct val="115000"/>
                        </a:lnSpc>
                        <a:spcBef>
                          <a:spcPts val="0"/>
                        </a:spcBef>
                        <a:spcAft>
                          <a:spcPts val="0"/>
                        </a:spcAft>
                        <a:buClrTx/>
                        <a:buSzPts val="1000"/>
                        <a:buFont typeface="Arial" panose="020B0604020202020204" pitchFamily="34" charset="0"/>
                        <a:buChar char="•"/>
                      </a:pPr>
                      <a:r>
                        <a:rPr lang="en-ZA" sz="2900" b="0" i="0" u="none" strike="noStrike" cap="none" dirty="0">
                          <a:solidFill>
                            <a:schemeClr val="bg1"/>
                          </a:solidFill>
                          <a:effectLst/>
                          <a:latin typeface="Arial" panose="020B0604020202020204" pitchFamily="34" charset="0"/>
                          <a:ea typeface="Calibri" panose="020F0502020204030204" pitchFamily="34" charset="0"/>
                          <a:cs typeface="Arial" panose="020B0604020202020204" pitchFamily="34" charset="0"/>
                        </a:rPr>
                        <a:t>All processes completed, approved by the Administrator, the amount will be written off in terms of national treasury guidelines.</a:t>
                      </a:r>
                      <a:endParaRPr lang="en-ZA" sz="2900" b="0" i="0" u="none" strike="noStrike" cap="none" dirty="0">
                        <a:solidFill>
                          <a:schemeClr val="bg1"/>
                        </a:solidFill>
                        <a:effectLst/>
                        <a:latin typeface="Arial" panose="020B0604020202020204" pitchFamily="34" charset="0"/>
                        <a:cs typeface="Arial" panose="020B0604020202020204" pitchFamily="34" charset="0"/>
                      </a:endParaRPr>
                    </a:p>
                  </a:txBody>
                  <a:tcPr marL="221493" marR="221493" marT="30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1047296"/>
                  </a:ext>
                </a:extLst>
              </a:tr>
              <a:tr h="2211366">
                <a:tc>
                  <a:txBody>
                    <a:bodyPr/>
                    <a:lstStyle/>
                    <a:p>
                      <a:pPr marL="0" marR="91440" lvl="0" indent="0" algn="l" defTabSz="914400" rtl="0" eaLnBrk="1" fontAlgn="t" latinLnBrk="0" hangingPunct="1">
                        <a:lnSpc>
                          <a:spcPct val="115000"/>
                        </a:lnSpc>
                        <a:spcBef>
                          <a:spcPts val="0"/>
                        </a:spcBef>
                        <a:spcAft>
                          <a:spcPts val="0"/>
                        </a:spcAft>
                        <a:buClrTx/>
                        <a:buSzTx/>
                        <a:buFont typeface="+mj-lt"/>
                        <a:buNone/>
                        <a:tabLst/>
                        <a:defRPr/>
                      </a:pPr>
                      <a:r>
                        <a:rPr lang="en-ZA" sz="2900" b="0" i="0" u="none" strike="noStrike" cap="none" dirty="0">
                          <a:solidFill>
                            <a:schemeClr val="bg1"/>
                          </a:solidFill>
                          <a:effectLst/>
                          <a:latin typeface="Arial" panose="020B0604020202020204" pitchFamily="34" charset="0"/>
                          <a:ea typeface="Calibri" panose="020F0502020204030204" pitchFamily="34" charset="0"/>
                          <a:cs typeface="Arial" panose="020B0604020202020204" pitchFamily="34" charset="0"/>
                        </a:rPr>
                        <a:t>Disbursements with respect to NOCLAR</a:t>
                      </a:r>
                      <a:endParaRPr lang="en-ZA" sz="2900" b="0" i="0" u="none" strike="noStrike" cap="none" dirty="0">
                        <a:solidFill>
                          <a:schemeClr val="bg1"/>
                        </a:solidFill>
                        <a:effectLst/>
                        <a:latin typeface="Arial" panose="020B0604020202020204" pitchFamily="34" charset="0"/>
                        <a:cs typeface="Arial" panose="020B0604020202020204" pitchFamily="34" charset="0"/>
                      </a:endParaRPr>
                    </a:p>
                  </a:txBody>
                  <a:tcPr marL="221493" marR="221493" marT="30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marR="45720" lvl="0" indent="-347472" algn="ctr" defTabSz="309563" rtl="0" eaLnBrk="1" fontAlgn="t" latinLnBrk="0" hangingPunct="1">
                        <a:lnSpc>
                          <a:spcPct val="115000"/>
                        </a:lnSpc>
                        <a:spcBef>
                          <a:spcPts val="0"/>
                        </a:spcBef>
                        <a:spcAft>
                          <a:spcPts val="0"/>
                        </a:spcAft>
                        <a:buClrTx/>
                        <a:buSzTx/>
                        <a:buFontTx/>
                        <a:buNone/>
                        <a:tabLst/>
                        <a:defRPr/>
                      </a:pPr>
                      <a:r>
                        <a:rPr lang="en-ZA" sz="2900" b="0" i="0" u="none" strike="noStrike" kern="1200" cap="none" dirty="0">
                          <a:solidFill>
                            <a:schemeClr val="bg1"/>
                          </a:solidFill>
                          <a:effectLst/>
                          <a:latin typeface="Arial" panose="020B0604020202020204" pitchFamily="34" charset="0"/>
                          <a:ea typeface="Calibri" panose="020F0502020204030204" pitchFamily="34" charset="0"/>
                          <a:cs typeface="Arial" panose="020B0604020202020204" pitchFamily="34" charset="0"/>
                        </a:rPr>
                        <a:t>R4,359bn </a:t>
                      </a:r>
                      <a:endParaRPr lang="en-ZA" sz="2900" b="0" i="0" u="none" strike="noStrike" kern="1200" cap="none" dirty="0">
                        <a:solidFill>
                          <a:schemeClr val="bg1"/>
                        </a:solidFill>
                        <a:effectLst/>
                        <a:latin typeface="Arial" panose="020B0604020202020204" pitchFamily="34" charset="0"/>
                        <a:cs typeface="Arial" panose="020B0604020202020204" pitchFamily="34" charset="0"/>
                      </a:endParaRPr>
                    </a:p>
                    <a:p>
                      <a:pPr marL="347472" marR="45720" indent="-347472" algn="ctr" fontAlgn="t">
                        <a:lnSpc>
                          <a:spcPct val="115000"/>
                        </a:lnSpc>
                        <a:spcBef>
                          <a:spcPts val="0"/>
                        </a:spcBef>
                        <a:spcAft>
                          <a:spcPts val="0"/>
                        </a:spcAft>
                      </a:pPr>
                      <a:endParaRPr lang="en-ZA" sz="2900" b="0" i="0" u="none" strike="noStrike" cap="none" dirty="0">
                        <a:solidFill>
                          <a:schemeClr val="bg1"/>
                        </a:solidFill>
                        <a:effectLst/>
                        <a:latin typeface="Arial" panose="020B0604020202020204" pitchFamily="34" charset="0"/>
                        <a:cs typeface="Arial" panose="020B0604020202020204" pitchFamily="34" charset="0"/>
                      </a:endParaRPr>
                    </a:p>
                  </a:txBody>
                  <a:tcPr marL="221493" marR="221493" marT="30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l" fontAlgn="t">
                        <a:lnSpc>
                          <a:spcPct val="115000"/>
                        </a:lnSpc>
                        <a:spcBef>
                          <a:spcPts val="0"/>
                        </a:spcBef>
                        <a:spcAft>
                          <a:spcPts val="0"/>
                        </a:spcAft>
                        <a:buFont typeface="Arial" panose="020B0604020202020204" pitchFamily="34" charset="0"/>
                        <a:buChar char="•"/>
                      </a:pPr>
                      <a:r>
                        <a:rPr lang="en-ZA" sz="2900" b="0" i="0" u="none" strike="noStrike" cap="none" dirty="0">
                          <a:solidFill>
                            <a:schemeClr val="bg1"/>
                          </a:solidFill>
                          <a:effectLst/>
                          <a:latin typeface="Arial" panose="020B0604020202020204" pitchFamily="34" charset="0"/>
                          <a:ea typeface="Calibri" panose="020F0502020204030204" pitchFamily="34" charset="0"/>
                          <a:cs typeface="Arial" panose="020B0604020202020204" pitchFamily="34" charset="0"/>
                        </a:rPr>
                        <a:t>This is still being addressed and should be closed out during the 2020/ 2021 financial year, including recoveries, as part of the close out project.</a:t>
                      </a:r>
                      <a:endParaRPr lang="en-ZA" sz="2900" b="0" i="0" u="none" strike="noStrike" cap="none" dirty="0">
                        <a:solidFill>
                          <a:schemeClr val="bg1"/>
                        </a:solidFill>
                        <a:effectLst/>
                        <a:latin typeface="Arial" panose="020B0604020202020204" pitchFamily="34" charset="0"/>
                        <a:cs typeface="Arial" panose="020B0604020202020204" pitchFamily="34" charset="0"/>
                      </a:endParaRPr>
                    </a:p>
                  </a:txBody>
                  <a:tcPr marL="221493" marR="221493" marT="30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178876"/>
                  </a:ext>
                </a:extLst>
              </a:tr>
              <a:tr h="5182801">
                <a:tc>
                  <a:txBody>
                    <a:bodyPr/>
                    <a:lstStyle/>
                    <a:p>
                      <a:pPr marL="0" marR="91440" lvl="0" indent="0" algn="l" defTabSz="914400" rtl="0" eaLnBrk="1" fontAlgn="t" latinLnBrk="0" hangingPunct="1">
                        <a:lnSpc>
                          <a:spcPct val="115000"/>
                        </a:lnSpc>
                        <a:spcBef>
                          <a:spcPts val="0"/>
                        </a:spcBef>
                        <a:spcAft>
                          <a:spcPts val="0"/>
                        </a:spcAft>
                        <a:buClrTx/>
                        <a:buSzTx/>
                        <a:buFont typeface="+mj-lt"/>
                        <a:buNone/>
                        <a:tabLst/>
                        <a:defRPr/>
                      </a:pPr>
                      <a:r>
                        <a:rPr lang="en-ZA" sz="2900" b="0" i="0" u="none" strike="noStrike" cap="none" dirty="0">
                          <a:solidFill>
                            <a:schemeClr val="bg1"/>
                          </a:solidFill>
                          <a:effectLst/>
                          <a:latin typeface="Arial" panose="020B0604020202020204" pitchFamily="34" charset="0"/>
                          <a:ea typeface="Calibri" panose="020F0502020204030204" pitchFamily="34" charset="0"/>
                          <a:cs typeface="Arial" panose="020B0604020202020204" pitchFamily="34" charset="0"/>
                        </a:rPr>
                        <a:t>Disbursements in excess of contract amounts</a:t>
                      </a:r>
                      <a:endParaRPr lang="en-ZA" sz="2900" b="0" i="0" u="none" strike="noStrike" cap="none" dirty="0">
                        <a:solidFill>
                          <a:schemeClr val="bg1"/>
                        </a:solidFill>
                        <a:effectLst/>
                        <a:latin typeface="Arial" panose="020B0604020202020204" pitchFamily="34" charset="0"/>
                        <a:cs typeface="Arial" panose="020B0604020202020204" pitchFamily="34" charset="0"/>
                      </a:endParaRPr>
                    </a:p>
                  </a:txBody>
                  <a:tcPr marL="221493" marR="221493" marT="30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marR="45720" lvl="0" indent="-347472" algn="ctr" defTabSz="309563" rtl="0" eaLnBrk="1" fontAlgn="t" latinLnBrk="0" hangingPunct="1">
                        <a:lnSpc>
                          <a:spcPct val="115000"/>
                        </a:lnSpc>
                        <a:spcBef>
                          <a:spcPts val="0"/>
                        </a:spcBef>
                        <a:spcAft>
                          <a:spcPts val="0"/>
                        </a:spcAft>
                        <a:buClrTx/>
                        <a:buSzTx/>
                        <a:buFontTx/>
                        <a:buNone/>
                        <a:tabLst/>
                        <a:defRPr/>
                      </a:pPr>
                      <a:r>
                        <a:rPr lang="en-ZA" sz="2900" b="0" i="0" u="none" strike="noStrike" kern="1200" cap="none" dirty="0">
                          <a:solidFill>
                            <a:schemeClr val="bg1"/>
                          </a:solidFill>
                          <a:effectLst/>
                          <a:latin typeface="Arial" panose="020B0604020202020204" pitchFamily="34" charset="0"/>
                          <a:ea typeface="+mn-ea"/>
                          <a:cs typeface="Arial" panose="020B0604020202020204" pitchFamily="34" charset="0"/>
                        </a:rPr>
                        <a:t>R1,236bn</a:t>
                      </a:r>
                      <a:endParaRPr lang="en-ZA" sz="2900" b="0" i="0" u="none" strike="noStrike" kern="1200" cap="none" dirty="0">
                        <a:solidFill>
                          <a:schemeClr val="bg1"/>
                        </a:solidFill>
                        <a:effectLst/>
                        <a:latin typeface="Arial" panose="020B0604020202020204" pitchFamily="34" charset="0"/>
                        <a:cs typeface="Arial" panose="020B0604020202020204" pitchFamily="34" charset="0"/>
                      </a:endParaRPr>
                    </a:p>
                    <a:p>
                      <a:pPr marL="347472" marR="45720" indent="-347472" algn="ctr" fontAlgn="t">
                        <a:lnSpc>
                          <a:spcPct val="115000"/>
                        </a:lnSpc>
                        <a:spcBef>
                          <a:spcPts val="0"/>
                        </a:spcBef>
                        <a:spcAft>
                          <a:spcPts val="0"/>
                        </a:spcAft>
                      </a:pPr>
                      <a:endParaRPr lang="en-ZA" sz="2900" b="0" i="0" u="none" strike="noStrike" cap="none" dirty="0">
                        <a:solidFill>
                          <a:schemeClr val="bg1"/>
                        </a:solidFill>
                        <a:effectLst/>
                        <a:latin typeface="Arial" panose="020B0604020202020204" pitchFamily="34" charset="0"/>
                        <a:cs typeface="Arial" panose="020B0604020202020204" pitchFamily="34" charset="0"/>
                      </a:endParaRPr>
                    </a:p>
                  </a:txBody>
                  <a:tcPr marL="221493" marR="221493" marT="30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buFont typeface="Arial" panose="020B0604020202020204" pitchFamily="34" charset="0"/>
                        <a:buChar char="•"/>
                      </a:pPr>
                      <a:r>
                        <a:rPr lang="en-ZA" sz="2900" kern="1200" cap="none" dirty="0">
                          <a:solidFill>
                            <a:schemeClr val="bg1"/>
                          </a:solidFill>
                          <a:effectLst/>
                          <a:latin typeface="Arial" panose="020B0604020202020204" pitchFamily="34" charset="0"/>
                          <a:ea typeface="+mn-ea"/>
                          <a:cs typeface="Arial" panose="020B0604020202020204" pitchFamily="34" charset="0"/>
                        </a:rPr>
                        <a:t>The system generating loan agreements at an incorrect (lower value). The disbursements to these students were in terms of their NSFAS loan awards. The over-disbursements are thus a technical contract issue and requires that the contracts be rectified. The national credit act requires that these amended contracts are </a:t>
                      </a:r>
                      <a:r>
                        <a:rPr lang="en-ZA" sz="2900" b="1" kern="1200" cap="none" dirty="0">
                          <a:solidFill>
                            <a:schemeClr val="bg1"/>
                          </a:solidFill>
                          <a:effectLst/>
                          <a:latin typeface="Arial" panose="020B0604020202020204" pitchFamily="34" charset="0"/>
                          <a:ea typeface="+mn-ea"/>
                          <a:cs typeface="Arial" panose="020B0604020202020204" pitchFamily="34" charset="0"/>
                        </a:rPr>
                        <a:t>signed physically</a:t>
                      </a:r>
                      <a:r>
                        <a:rPr lang="en-ZA" sz="2900" kern="1200" cap="none" dirty="0">
                          <a:solidFill>
                            <a:schemeClr val="bg1"/>
                          </a:solidFill>
                          <a:effectLst/>
                          <a:latin typeface="Arial" panose="020B0604020202020204" pitchFamily="34" charset="0"/>
                          <a:ea typeface="+mn-ea"/>
                          <a:cs typeface="Arial" panose="020B0604020202020204" pitchFamily="34" charset="0"/>
                        </a:rPr>
                        <a:t>. However, the costs to do this exceed R50m, making this a non-viable option. NSFAS has applied to the credit regulator for a waiver to this legislative requirement. </a:t>
                      </a:r>
                      <a:endParaRPr lang="en-ZA" sz="2900" b="0" i="0" u="none" strike="noStrike" cap="none" dirty="0">
                        <a:solidFill>
                          <a:schemeClr val="bg1"/>
                        </a:solidFill>
                        <a:effectLst/>
                        <a:latin typeface="Arial" panose="020B0604020202020204" pitchFamily="34" charset="0"/>
                        <a:cs typeface="Arial" panose="020B0604020202020204" pitchFamily="34" charset="0"/>
                      </a:endParaRPr>
                    </a:p>
                  </a:txBody>
                  <a:tcPr marL="221493" marR="221493" marT="30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107061"/>
                  </a:ext>
                </a:extLst>
              </a:tr>
              <a:tr h="1793267">
                <a:tc>
                  <a:txBody>
                    <a:bodyPr/>
                    <a:lstStyle/>
                    <a:p>
                      <a:pPr marL="0" marR="91440" lvl="0" indent="0" algn="l" defTabSz="914400" rtl="0" eaLnBrk="1" fontAlgn="t" latinLnBrk="0" hangingPunct="1">
                        <a:lnSpc>
                          <a:spcPct val="115000"/>
                        </a:lnSpc>
                        <a:spcBef>
                          <a:spcPts val="0"/>
                        </a:spcBef>
                        <a:spcAft>
                          <a:spcPts val="0"/>
                        </a:spcAft>
                        <a:buClrTx/>
                        <a:buSzTx/>
                        <a:buFont typeface="+mj-lt"/>
                        <a:buNone/>
                        <a:tabLst/>
                        <a:defRPr/>
                      </a:pPr>
                      <a:r>
                        <a:rPr lang="en-ZA" sz="2900" b="0" i="0" u="none" strike="noStrike" cap="none" dirty="0">
                          <a:solidFill>
                            <a:schemeClr val="bg1"/>
                          </a:solidFill>
                          <a:effectLst/>
                          <a:latin typeface="Arial" panose="020B0604020202020204" pitchFamily="34" charset="0"/>
                          <a:ea typeface="Calibri" panose="020F0502020204030204" pitchFamily="34" charset="0"/>
                          <a:cs typeface="Arial" panose="020B0604020202020204" pitchFamily="34" charset="0"/>
                        </a:rPr>
                        <a:t>Other</a:t>
                      </a:r>
                      <a:endParaRPr lang="en-ZA" sz="2900" b="0" i="0" u="none" strike="noStrike" cap="none" dirty="0">
                        <a:solidFill>
                          <a:schemeClr val="bg1"/>
                        </a:solidFill>
                        <a:effectLst/>
                        <a:latin typeface="Arial" panose="020B0604020202020204" pitchFamily="34" charset="0"/>
                        <a:cs typeface="Arial" panose="020B0604020202020204" pitchFamily="34" charset="0"/>
                      </a:endParaRPr>
                    </a:p>
                  </a:txBody>
                  <a:tcPr marL="221493" marR="221493" marT="30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marR="45720" lvl="0" indent="-347472" algn="ctr" defTabSz="914400" rtl="0" eaLnBrk="1" fontAlgn="t" latinLnBrk="0" hangingPunct="1">
                        <a:lnSpc>
                          <a:spcPct val="115000"/>
                        </a:lnSpc>
                        <a:spcBef>
                          <a:spcPts val="0"/>
                        </a:spcBef>
                        <a:spcAft>
                          <a:spcPts val="0"/>
                        </a:spcAft>
                        <a:buClrTx/>
                        <a:buSzTx/>
                        <a:buFontTx/>
                        <a:buNone/>
                        <a:tabLst/>
                        <a:defRPr/>
                      </a:pPr>
                      <a:r>
                        <a:rPr lang="en-ZA" sz="2900" b="0" i="0" u="none" strike="noStrike" cap="none" dirty="0">
                          <a:solidFill>
                            <a:schemeClr val="bg1"/>
                          </a:solidFill>
                          <a:effectLst/>
                          <a:latin typeface="Arial" panose="020B0604020202020204" pitchFamily="34" charset="0"/>
                          <a:ea typeface="Calibri" panose="020F0502020204030204" pitchFamily="34" charset="0"/>
                          <a:cs typeface="Arial" panose="020B0604020202020204" pitchFamily="34" charset="0"/>
                        </a:rPr>
                        <a:t>R6m</a:t>
                      </a:r>
                      <a:endParaRPr lang="en-ZA" sz="2900" b="0" i="0" u="none" strike="noStrike" cap="none" dirty="0">
                        <a:solidFill>
                          <a:schemeClr val="bg1"/>
                        </a:solidFill>
                        <a:effectLst/>
                        <a:latin typeface="Arial" panose="020B0604020202020204" pitchFamily="34" charset="0"/>
                        <a:cs typeface="Arial" panose="020B0604020202020204" pitchFamily="34" charset="0"/>
                      </a:endParaRPr>
                    </a:p>
                  </a:txBody>
                  <a:tcPr marL="221493" marR="221493" marT="30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l" fontAlgn="t">
                        <a:lnSpc>
                          <a:spcPct val="115000"/>
                        </a:lnSpc>
                        <a:spcBef>
                          <a:spcPts val="0"/>
                        </a:spcBef>
                        <a:spcAft>
                          <a:spcPts val="0"/>
                        </a:spcAft>
                        <a:buClrTx/>
                        <a:buSzPts val="1000"/>
                        <a:buFont typeface="Arial" panose="020B0604020202020204" pitchFamily="34" charset="0"/>
                        <a:buChar char="•"/>
                      </a:pPr>
                      <a:r>
                        <a:rPr lang="en-ZA" sz="2900" b="0" i="0" u="none" strike="noStrike" cap="none" dirty="0">
                          <a:solidFill>
                            <a:schemeClr val="bg1"/>
                          </a:solidFill>
                          <a:effectLst/>
                          <a:latin typeface="Arial" panose="020B0604020202020204" pitchFamily="34" charset="0"/>
                          <a:ea typeface="Calibri" panose="020F0502020204030204" pitchFamily="34" charset="0"/>
                          <a:cs typeface="Arial" panose="020B0604020202020204" pitchFamily="34" charset="0"/>
                        </a:rPr>
                        <a:t>All investigation processes completed, an application for condonement has been sent to National Treasury</a:t>
                      </a:r>
                      <a:endParaRPr lang="en-ZA" sz="2900" b="0" i="0" u="none" strike="noStrike" cap="none" dirty="0">
                        <a:solidFill>
                          <a:schemeClr val="bg1"/>
                        </a:solidFill>
                        <a:effectLst/>
                        <a:latin typeface="Arial" panose="020B0604020202020204" pitchFamily="34" charset="0"/>
                        <a:cs typeface="Arial" panose="020B0604020202020204" pitchFamily="34" charset="0"/>
                      </a:endParaRPr>
                    </a:p>
                  </a:txBody>
                  <a:tcPr marL="221493" marR="221493" marT="30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995854"/>
                  </a:ext>
                </a:extLst>
              </a:tr>
            </a:tbl>
          </a:graphicData>
        </a:graphic>
      </p:graphicFrame>
    </p:spTree>
    <p:extLst>
      <p:ext uri="{BB962C8B-B14F-4D97-AF65-F5344CB8AC3E}">
        <p14:creationId xmlns:p14="http://schemas.microsoft.com/office/powerpoint/2010/main" val="140819438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A8C818-5383-49F4-8333-46EAD25B65F5}"/>
              </a:ext>
            </a:extLst>
          </p:cNvPr>
          <p:cNvSpPr txBox="1"/>
          <p:nvPr/>
        </p:nvSpPr>
        <p:spPr>
          <a:xfrm>
            <a:off x="198784" y="1351723"/>
            <a:ext cx="8152789" cy="2062103"/>
          </a:xfrm>
          <a:prstGeom prst="rect">
            <a:avLst/>
          </a:prstGeom>
          <a:noFill/>
        </p:spPr>
        <p:txBody>
          <a:bodyPr wrap="square" rtlCol="0">
            <a:spAutoFit/>
          </a:bodyPr>
          <a:lstStyle/>
          <a:p>
            <a:pPr algn="l" defTabSz="914411" hangingPunct="1"/>
            <a:r>
              <a:rPr lang="en-ZA" sz="6400" kern="1200" dirty="0">
                <a:solidFill>
                  <a:srgbClr val="262626"/>
                </a:solidFill>
                <a:latin typeface="Arial Black" panose="020B0A04020102020204" pitchFamily="34" charset="0"/>
                <a:ea typeface="+mn-ea"/>
                <a:cs typeface="+mn-cs"/>
              </a:rPr>
              <a:t>Forensic update</a:t>
            </a:r>
          </a:p>
          <a:p>
            <a:pPr algn="l" defTabSz="914411" hangingPunct="1"/>
            <a:endParaRPr lang="en-ZA" sz="6400" kern="1200" dirty="0">
              <a:solidFill>
                <a:srgbClr val="262626"/>
              </a:solidFill>
              <a:latin typeface="Arial Black" panose="020B0A04020102020204" pitchFamily="34" charset="0"/>
              <a:ea typeface="+mn-ea"/>
              <a:cs typeface="+mn-cs"/>
            </a:endParaRPr>
          </a:p>
        </p:txBody>
      </p:sp>
      <p:sp>
        <p:nvSpPr>
          <p:cNvPr id="5" name="Rectangle 4">
            <a:extLst>
              <a:ext uri="{FF2B5EF4-FFF2-40B4-BE49-F238E27FC236}">
                <a16:creationId xmlns:a16="http://schemas.microsoft.com/office/drawing/2014/main" id="{B385F370-B5AE-43AE-AB1B-C4CA0EBAA923}"/>
              </a:ext>
            </a:extLst>
          </p:cNvPr>
          <p:cNvSpPr/>
          <p:nvPr/>
        </p:nvSpPr>
        <p:spPr>
          <a:xfrm>
            <a:off x="9001127" y="460254"/>
            <a:ext cx="14401800" cy="1508105"/>
          </a:xfrm>
          <a:prstGeom prst="rect">
            <a:avLst/>
          </a:prstGeom>
        </p:spPr>
        <p:txBody>
          <a:bodyPr wrap="square">
            <a:spAutoFit/>
          </a:bodyPr>
          <a:lstStyle/>
          <a:p>
            <a:pPr algn="l" defTabSz="914411" hangingPunct="1"/>
            <a:r>
              <a:rPr lang="en-ZA" sz="4400" b="1" kern="1200" dirty="0">
                <a:solidFill>
                  <a:schemeClr val="bg1"/>
                </a:solidFill>
                <a:latin typeface="Arial" panose="020B0604020202020204" pitchFamily="34" charset="0"/>
                <a:ea typeface="+mn-ea"/>
                <a:cs typeface="Arial" panose="020B0604020202020204" pitchFamily="34" charset="0"/>
              </a:rPr>
              <a:t>Total Case Load In The Last 12 Months</a:t>
            </a:r>
          </a:p>
          <a:p>
            <a:pPr algn="l" defTabSz="914411" hangingPunct="1"/>
            <a:r>
              <a:rPr lang="en-ZA" sz="2800" b="1" kern="1200" dirty="0">
                <a:solidFill>
                  <a:schemeClr val="bg1"/>
                </a:solidFill>
                <a:latin typeface="Arial" panose="020B0604020202020204" pitchFamily="34" charset="0"/>
                <a:ea typeface="+mn-ea"/>
                <a:cs typeface="Arial" panose="020B0604020202020204" pitchFamily="34" charset="0"/>
              </a:rPr>
              <a:t>(Excludes Fraud Hotline Cases)</a:t>
            </a:r>
          </a:p>
          <a:p>
            <a:pPr algn="l" defTabSz="914411" hangingPunct="1"/>
            <a:endParaRPr lang="en-ZA" sz="2000" kern="1200" dirty="0">
              <a:solidFill>
                <a:srgbClr val="3F3F3F"/>
              </a:solidFill>
              <a:latin typeface="Arial" panose="020B0604020202020204" pitchFamily="34" charset="0"/>
              <a:ea typeface="+mn-ea"/>
              <a:cs typeface="Arial" panose="020B0604020202020204" pitchFamily="34" charset="0"/>
            </a:endParaRPr>
          </a:p>
        </p:txBody>
      </p:sp>
      <p:graphicFrame>
        <p:nvGraphicFramePr>
          <p:cNvPr id="7" name="Chart 6">
            <a:extLst>
              <a:ext uri="{FF2B5EF4-FFF2-40B4-BE49-F238E27FC236}">
                <a16:creationId xmlns:a16="http://schemas.microsoft.com/office/drawing/2014/main" id="{7D8D1987-E49D-4495-894C-BE0C9AC4E49A}"/>
              </a:ext>
            </a:extLst>
          </p:cNvPr>
          <p:cNvGraphicFramePr>
            <a:graphicFrameLocks/>
          </p:cNvGraphicFramePr>
          <p:nvPr/>
        </p:nvGraphicFramePr>
        <p:xfrm>
          <a:off x="9533763" y="4169703"/>
          <a:ext cx="13336523" cy="6686781"/>
        </p:xfrm>
        <a:graphic>
          <a:graphicData uri="http://schemas.openxmlformats.org/drawingml/2006/chart">
            <c:chart xmlns:c="http://schemas.openxmlformats.org/drawingml/2006/chart" xmlns:r="http://schemas.openxmlformats.org/officeDocument/2006/relationships" r:id="rId2"/>
          </a:graphicData>
        </a:graphic>
      </p:graphicFrame>
      <p:pic>
        <p:nvPicPr>
          <p:cNvPr id="6" name="Graphic 5" descr="Research">
            <a:extLst>
              <a:ext uri="{FF2B5EF4-FFF2-40B4-BE49-F238E27FC236}">
                <a16:creationId xmlns:a16="http://schemas.microsoft.com/office/drawing/2014/main" id="{2BC69204-02E2-4EFC-98E9-1B95EBFC91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019300" y="3014662"/>
            <a:ext cx="3438525" cy="3438525"/>
          </a:xfrm>
          <a:prstGeom prst="rect">
            <a:avLst/>
          </a:prstGeom>
        </p:spPr>
      </p:pic>
    </p:spTree>
    <p:extLst>
      <p:ext uri="{BB962C8B-B14F-4D97-AF65-F5344CB8AC3E}">
        <p14:creationId xmlns:p14="http://schemas.microsoft.com/office/powerpoint/2010/main" val="2249349203"/>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85F370-B5AE-43AE-AB1B-C4CA0EBAA923}"/>
              </a:ext>
            </a:extLst>
          </p:cNvPr>
          <p:cNvSpPr/>
          <p:nvPr/>
        </p:nvSpPr>
        <p:spPr>
          <a:xfrm>
            <a:off x="9001127" y="460254"/>
            <a:ext cx="14401800" cy="1487651"/>
          </a:xfrm>
          <a:prstGeom prst="rect">
            <a:avLst/>
          </a:prstGeom>
        </p:spPr>
        <p:txBody>
          <a:bodyPr wrap="square">
            <a:spAutoFit/>
          </a:bodyPr>
          <a:lstStyle/>
          <a:p>
            <a:pPr algn="l" defTabSz="914411" hangingPunct="1"/>
            <a:r>
              <a:rPr lang="en-ZA" sz="4267" b="1" kern="1200" dirty="0">
                <a:solidFill>
                  <a:srgbClr val="3F3F3F"/>
                </a:solidFill>
                <a:latin typeface="Arial" panose="020B0604020202020204" pitchFamily="34" charset="0"/>
                <a:ea typeface="+mn-ea"/>
                <a:cs typeface="Arial" panose="020B0604020202020204" pitchFamily="34" charset="0"/>
              </a:rPr>
              <a:t>Analysis of New Investigations</a:t>
            </a:r>
          </a:p>
          <a:p>
            <a:pPr algn="l" defTabSz="914411" hangingPunct="1"/>
            <a:r>
              <a:rPr lang="en-ZA" sz="2800" b="1" kern="1200" dirty="0">
                <a:solidFill>
                  <a:srgbClr val="3F3F3F"/>
                </a:solidFill>
                <a:latin typeface="Arial" panose="020B0604020202020204" pitchFamily="34" charset="0"/>
                <a:ea typeface="+mn-ea"/>
                <a:cs typeface="Arial" panose="020B0604020202020204" pitchFamily="34" charset="0"/>
              </a:rPr>
              <a:t>(Excludes Fraud Hotline Cases)</a:t>
            </a:r>
          </a:p>
          <a:p>
            <a:pPr algn="l" defTabSz="914411" hangingPunct="1"/>
            <a:endParaRPr lang="en-ZA" sz="2000" kern="1200" dirty="0">
              <a:solidFill>
                <a:srgbClr val="3F3F3F"/>
              </a:solidFill>
              <a:latin typeface="Arial" panose="020B0604020202020204" pitchFamily="34" charset="0"/>
              <a:ea typeface="+mn-ea"/>
              <a:cs typeface="Arial" panose="020B0604020202020204" pitchFamily="34" charset="0"/>
            </a:endParaRPr>
          </a:p>
        </p:txBody>
      </p:sp>
      <p:pic>
        <p:nvPicPr>
          <p:cNvPr id="1026" name="Picture 1">
            <a:extLst>
              <a:ext uri="{FF2B5EF4-FFF2-40B4-BE49-F238E27FC236}">
                <a16:creationId xmlns:a16="http://schemas.microsoft.com/office/drawing/2014/main" id="{F7AAD1C1-529A-4AB9-B9E5-9D98AFE25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7555" y="3647923"/>
            <a:ext cx="13765835" cy="748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Research">
            <a:extLst>
              <a:ext uri="{FF2B5EF4-FFF2-40B4-BE49-F238E27FC236}">
                <a16:creationId xmlns:a16="http://schemas.microsoft.com/office/drawing/2014/main" id="{813AA10E-7B45-4EDD-B39A-C3435EC72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28926" y="990449"/>
            <a:ext cx="3086099" cy="3397722"/>
          </a:xfrm>
          <a:prstGeom prst="rect">
            <a:avLst/>
          </a:prstGeom>
        </p:spPr>
      </p:pic>
    </p:spTree>
    <p:extLst>
      <p:ext uri="{BB962C8B-B14F-4D97-AF65-F5344CB8AC3E}">
        <p14:creationId xmlns:p14="http://schemas.microsoft.com/office/powerpoint/2010/main" val="1865501725"/>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85F370-B5AE-43AE-AB1B-C4CA0EBAA923}"/>
              </a:ext>
            </a:extLst>
          </p:cNvPr>
          <p:cNvSpPr/>
          <p:nvPr/>
        </p:nvSpPr>
        <p:spPr>
          <a:xfrm>
            <a:off x="9001127" y="460253"/>
            <a:ext cx="14401800" cy="13654957"/>
          </a:xfrm>
          <a:prstGeom prst="rect">
            <a:avLst/>
          </a:prstGeom>
        </p:spPr>
        <p:txBody>
          <a:bodyPr wrap="square">
            <a:spAutoFit/>
          </a:bodyPr>
          <a:lstStyle/>
          <a:p>
            <a:pPr algn="l" defTabSz="914411" hangingPunct="1"/>
            <a:r>
              <a:rPr lang="en-ZA" sz="4400" b="1" kern="1200" dirty="0">
                <a:solidFill>
                  <a:srgbClr val="3F3F3F"/>
                </a:solidFill>
                <a:latin typeface="Arial" panose="020B0604020202020204" pitchFamily="34" charset="0"/>
                <a:ea typeface="+mn-ea"/>
                <a:cs typeface="Arial" panose="020B0604020202020204" pitchFamily="34" charset="0"/>
              </a:rPr>
              <a:t>HR Forensic Investigations </a:t>
            </a:r>
          </a:p>
          <a:p>
            <a:pPr algn="l" defTabSz="914411" hangingPunct="1"/>
            <a:endParaRPr lang="en-ZA" sz="4400" b="1" kern="1200" dirty="0">
              <a:solidFill>
                <a:srgbClr val="3F3F3F"/>
              </a:solidFill>
              <a:latin typeface="Arial" panose="020B0604020202020204" pitchFamily="34" charset="0"/>
              <a:ea typeface="+mn-ea"/>
              <a:cs typeface="Arial" panose="020B0604020202020204" pitchFamily="34" charset="0"/>
            </a:endParaRPr>
          </a:p>
          <a:p>
            <a:pPr algn="l" defTabSz="914411" hangingPunct="1"/>
            <a:r>
              <a:rPr lang="en-ZA" sz="3733" kern="1200" dirty="0">
                <a:solidFill>
                  <a:srgbClr val="3F3F3F"/>
                </a:solidFill>
                <a:latin typeface="Arial" panose="020B0604020202020204" pitchFamily="34" charset="0"/>
                <a:ea typeface="+mn-ea"/>
                <a:cs typeface="Arial" panose="020B0604020202020204" pitchFamily="34" charset="0"/>
              </a:rPr>
              <a:t>Key findings</a:t>
            </a:r>
          </a:p>
          <a:p>
            <a:pPr algn="l" defTabSz="914411" hangingPunct="1"/>
            <a:endParaRPr lang="en-ZA" sz="2000" kern="1200" dirty="0">
              <a:solidFill>
                <a:srgbClr val="3F3F3F"/>
              </a:solidFill>
              <a:latin typeface="Arial" panose="020B0604020202020204" pitchFamily="34" charset="0"/>
              <a:ea typeface="+mn-ea"/>
              <a:cs typeface="Arial" panose="020B0604020202020204" pitchFamily="34" charset="0"/>
            </a:endParaRPr>
          </a:p>
          <a:p>
            <a:pPr algn="l" defTabSz="2438430" hangingPunct="1"/>
            <a:endParaRPr lang="en-ZA" sz="3200" b="1" kern="1200" dirty="0">
              <a:solidFill>
                <a:srgbClr val="3F3F3F"/>
              </a:solidFill>
              <a:latin typeface="Arial"/>
              <a:ea typeface="+mn-ea"/>
              <a:cs typeface="+mn-cs"/>
            </a:endParaRPr>
          </a:p>
          <a:p>
            <a:pPr algn="l" defTabSz="2438430" hangingPunct="1"/>
            <a:r>
              <a:rPr lang="en-ZA" sz="3200" b="1" kern="1200" dirty="0">
                <a:solidFill>
                  <a:srgbClr val="3F3F3F"/>
                </a:solidFill>
                <a:latin typeface="Arial"/>
                <a:ea typeface="+mn-ea"/>
                <a:cs typeface="+mn-cs"/>
              </a:rPr>
              <a:t>Investigation: Employee existence</a:t>
            </a:r>
          </a:p>
          <a:p>
            <a:pPr algn="l" defTabSz="2438430" hangingPunct="1"/>
            <a:endParaRPr lang="en-ZA" sz="3200" kern="1200" dirty="0">
              <a:solidFill>
                <a:srgbClr val="3F3F3F"/>
              </a:solidFill>
              <a:latin typeface="Arial"/>
              <a:ea typeface="+mn-ea"/>
              <a:cs typeface="+mn-cs"/>
            </a:endParaRPr>
          </a:p>
          <a:p>
            <a:pPr algn="l" defTabSz="2438430" hangingPunct="1"/>
            <a:r>
              <a:rPr lang="en-ZA" sz="3200" kern="1200" dirty="0">
                <a:solidFill>
                  <a:srgbClr val="3F3F3F"/>
                </a:solidFill>
                <a:latin typeface="Arial"/>
                <a:ea typeface="+mn-ea"/>
                <a:cs typeface="+mn-cs"/>
              </a:rPr>
              <a:t>Investigators confirmed no ghost employees.</a:t>
            </a:r>
          </a:p>
          <a:p>
            <a:pPr algn="l" defTabSz="2438430" hangingPunct="1"/>
            <a:endParaRPr lang="en-ZA" sz="3200" kern="1200" dirty="0">
              <a:solidFill>
                <a:srgbClr val="3F3F3F"/>
              </a:solidFill>
              <a:latin typeface="Arial"/>
              <a:ea typeface="+mn-ea"/>
              <a:cs typeface="+mn-cs"/>
            </a:endParaRPr>
          </a:p>
          <a:p>
            <a:pPr algn="l" defTabSz="2438430" hangingPunct="1"/>
            <a:r>
              <a:rPr lang="en-ZA" sz="3200" b="1" kern="1200" dirty="0">
                <a:solidFill>
                  <a:srgbClr val="3F3F3F"/>
                </a:solidFill>
                <a:latin typeface="Arial"/>
                <a:ea typeface="+mn-ea"/>
                <a:cs typeface="+mn-cs"/>
              </a:rPr>
              <a:t>Investigation: Job Grading:</a:t>
            </a:r>
          </a:p>
          <a:p>
            <a:pPr algn="l" defTabSz="2438430" hangingPunct="1"/>
            <a:endParaRPr lang="en-ZA" sz="3200" b="1" kern="1200" dirty="0">
              <a:solidFill>
                <a:srgbClr val="3F3F3F"/>
              </a:solidFill>
              <a:latin typeface="Arial"/>
              <a:ea typeface="+mn-ea"/>
              <a:cs typeface="+mn-cs"/>
            </a:endParaRPr>
          </a:p>
          <a:p>
            <a:pPr marL="457206" indent="-457206" algn="l" defTabSz="2438430" hangingPunct="1">
              <a:buFont typeface="Wingdings" panose="05000000000000000000" pitchFamily="2" charset="2"/>
              <a:buChar char="§"/>
            </a:pPr>
            <a:r>
              <a:rPr lang="en-ZA" sz="3200" kern="1200" dirty="0">
                <a:solidFill>
                  <a:srgbClr val="3F3F3F"/>
                </a:solidFill>
                <a:latin typeface="Arial"/>
                <a:ea typeface="+mn-ea"/>
                <a:cs typeface="+mn-cs"/>
              </a:rPr>
              <a:t>Policy governing job grading not followed</a:t>
            </a:r>
          </a:p>
          <a:p>
            <a:pPr marL="457206" indent="-457206" algn="l" defTabSz="2438430" hangingPunct="1">
              <a:buFont typeface="Wingdings" panose="05000000000000000000" pitchFamily="2" charset="2"/>
              <a:buChar char="§"/>
            </a:pPr>
            <a:r>
              <a:rPr lang="en-ZA" sz="3200" kern="1200" dirty="0">
                <a:solidFill>
                  <a:srgbClr val="3F3F3F"/>
                </a:solidFill>
                <a:latin typeface="Arial"/>
                <a:ea typeface="+mn-ea"/>
                <a:cs typeface="+mn-cs"/>
              </a:rPr>
              <a:t>2017: 5 staff members graded out of process with a combined annual salary increase of R650k</a:t>
            </a:r>
          </a:p>
          <a:p>
            <a:pPr marL="457206" indent="-457206" algn="l" defTabSz="2438430" hangingPunct="1">
              <a:buFont typeface="Wingdings" panose="05000000000000000000" pitchFamily="2" charset="2"/>
              <a:buChar char="§"/>
            </a:pPr>
            <a:r>
              <a:rPr lang="en-ZA" sz="3200" kern="1200" dirty="0">
                <a:solidFill>
                  <a:srgbClr val="3F3F3F"/>
                </a:solidFill>
                <a:latin typeface="Arial"/>
                <a:ea typeface="+mn-ea"/>
                <a:cs typeface="+mn-cs"/>
              </a:rPr>
              <a:t>2018:14 staff members graded out of process with a combined annual salary increase of R1,6m</a:t>
            </a:r>
          </a:p>
          <a:p>
            <a:pPr algn="l" defTabSz="2438430" hangingPunct="1"/>
            <a:endParaRPr lang="en-ZA" sz="3200" kern="1200" dirty="0">
              <a:solidFill>
                <a:srgbClr val="3F3F3F"/>
              </a:solidFill>
              <a:latin typeface="Arial"/>
              <a:ea typeface="+mn-ea"/>
              <a:cs typeface="+mn-cs"/>
            </a:endParaRPr>
          </a:p>
          <a:p>
            <a:pPr algn="l" defTabSz="2438430" hangingPunct="1"/>
            <a:r>
              <a:rPr lang="en-US" sz="3200" kern="1200" dirty="0">
                <a:solidFill>
                  <a:srgbClr val="3F3F3F"/>
                </a:solidFill>
                <a:latin typeface="Arial"/>
                <a:ea typeface="+mn-ea"/>
                <a:cs typeface="+mn-cs"/>
              </a:rPr>
              <a:t>All job grading has since been called to a halt pending review.</a:t>
            </a:r>
          </a:p>
          <a:p>
            <a:pPr algn="l" defTabSz="2438430" hangingPunct="1"/>
            <a:endParaRPr lang="en-US" sz="3200" kern="1200" dirty="0">
              <a:solidFill>
                <a:srgbClr val="3F3F3F"/>
              </a:solidFill>
              <a:latin typeface="Arial"/>
              <a:ea typeface="+mn-ea"/>
              <a:cs typeface="+mn-cs"/>
            </a:endParaRPr>
          </a:p>
          <a:p>
            <a:pPr algn="l" defTabSz="2438430" hangingPunct="1"/>
            <a:r>
              <a:rPr lang="en-US" sz="3200" b="1" kern="1200" dirty="0">
                <a:solidFill>
                  <a:srgbClr val="3F3F3F"/>
                </a:solidFill>
                <a:latin typeface="Arial"/>
                <a:ea typeface="+mn-ea"/>
                <a:cs typeface="+mn-cs"/>
              </a:rPr>
              <a:t>Contractual Studies</a:t>
            </a:r>
          </a:p>
          <a:p>
            <a:pPr algn="l" defTabSz="2438430" hangingPunct="1"/>
            <a:endParaRPr lang="en-US" sz="3200" kern="1200" dirty="0">
              <a:solidFill>
                <a:srgbClr val="3F3F3F"/>
              </a:solidFill>
              <a:latin typeface="Arial"/>
              <a:ea typeface="+mn-ea"/>
              <a:cs typeface="+mn-cs"/>
            </a:endParaRPr>
          </a:p>
          <a:p>
            <a:pPr marL="457206" indent="-457206" algn="l" defTabSz="2438430" hangingPunct="1">
              <a:buFont typeface="Wingdings" panose="05000000000000000000" pitchFamily="2" charset="2"/>
              <a:buChar char="§"/>
            </a:pPr>
            <a:r>
              <a:rPr lang="en-US" sz="3200" kern="1200" dirty="0">
                <a:solidFill>
                  <a:srgbClr val="3F3F3F"/>
                </a:solidFill>
                <a:latin typeface="Arial"/>
                <a:ea typeface="+mn-ea"/>
                <a:cs typeface="+mn-cs"/>
              </a:rPr>
              <a:t>Processes not adhered to in terms of policy</a:t>
            </a:r>
          </a:p>
          <a:p>
            <a:pPr marL="457206" indent="-457206" algn="l" defTabSz="2438430" hangingPunct="1">
              <a:buFont typeface="Wingdings" panose="05000000000000000000" pitchFamily="2" charset="2"/>
              <a:buChar char="§"/>
            </a:pPr>
            <a:r>
              <a:rPr lang="en-US" sz="3200" kern="1200" dirty="0">
                <a:solidFill>
                  <a:srgbClr val="3F3F3F"/>
                </a:solidFill>
                <a:latin typeface="Arial"/>
                <a:ea typeface="+mn-ea"/>
                <a:cs typeface="+mn-cs"/>
              </a:rPr>
              <a:t>Staff members who left or who failed and where contractual studies amounts owing was not recovered: </a:t>
            </a:r>
          </a:p>
          <a:p>
            <a:pPr marL="1676421" indent="-457206" algn="l" defTabSz="2438430" hangingPunct="1">
              <a:buFont typeface="Wingdings" panose="05000000000000000000" pitchFamily="2" charset="2"/>
              <a:buChar char="§"/>
            </a:pPr>
            <a:r>
              <a:rPr lang="en-US" sz="3200" kern="1200" dirty="0">
                <a:solidFill>
                  <a:srgbClr val="3F3F3F"/>
                </a:solidFill>
                <a:latin typeface="Arial"/>
                <a:ea typeface="+mn-ea"/>
                <a:cs typeface="+mn-cs"/>
              </a:rPr>
              <a:t>2017: 15 staff members amounting to R175k</a:t>
            </a:r>
          </a:p>
          <a:p>
            <a:pPr marL="1676421" indent="-457206" algn="l" defTabSz="2438430" hangingPunct="1">
              <a:buFont typeface="Wingdings" panose="05000000000000000000" pitchFamily="2" charset="2"/>
              <a:buChar char="§"/>
            </a:pPr>
            <a:r>
              <a:rPr lang="en-US" sz="3200" kern="1200" dirty="0">
                <a:solidFill>
                  <a:srgbClr val="3F3F3F"/>
                </a:solidFill>
                <a:latin typeface="Arial"/>
                <a:ea typeface="+mn-ea"/>
                <a:cs typeface="+mn-cs"/>
              </a:rPr>
              <a:t>2018: 16 staff members amounting to R383k</a:t>
            </a:r>
          </a:p>
          <a:p>
            <a:pPr algn="l" defTabSz="2438430" hangingPunct="1"/>
            <a:endParaRPr lang="en-US" sz="3200" kern="1200" dirty="0">
              <a:solidFill>
                <a:srgbClr val="3F3F3F"/>
              </a:solidFill>
              <a:latin typeface="Arial"/>
              <a:ea typeface="+mn-ea"/>
              <a:cs typeface="+mn-cs"/>
            </a:endParaRPr>
          </a:p>
        </p:txBody>
      </p:sp>
      <p:pic>
        <p:nvPicPr>
          <p:cNvPr id="6" name="Graphic 5" descr="Research">
            <a:extLst>
              <a:ext uri="{FF2B5EF4-FFF2-40B4-BE49-F238E27FC236}">
                <a16:creationId xmlns:a16="http://schemas.microsoft.com/office/drawing/2014/main" id="{3F204D9C-8235-4D95-B71F-BE1B2E4660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286001" y="1933535"/>
            <a:ext cx="3429000" cy="2946565"/>
          </a:xfrm>
          <a:prstGeom prst="rect">
            <a:avLst/>
          </a:prstGeom>
        </p:spPr>
      </p:pic>
    </p:spTree>
    <p:extLst>
      <p:ext uri="{BB962C8B-B14F-4D97-AF65-F5344CB8AC3E}">
        <p14:creationId xmlns:p14="http://schemas.microsoft.com/office/powerpoint/2010/main" val="117823319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85F370-B5AE-43AE-AB1B-C4CA0EBAA923}"/>
              </a:ext>
            </a:extLst>
          </p:cNvPr>
          <p:cNvSpPr/>
          <p:nvPr/>
        </p:nvSpPr>
        <p:spPr>
          <a:xfrm>
            <a:off x="9001127" y="460255"/>
            <a:ext cx="14401800" cy="14208954"/>
          </a:xfrm>
          <a:prstGeom prst="rect">
            <a:avLst/>
          </a:prstGeom>
        </p:spPr>
        <p:txBody>
          <a:bodyPr wrap="square">
            <a:spAutoFit/>
          </a:bodyPr>
          <a:lstStyle/>
          <a:p>
            <a:pPr algn="l" defTabSz="914411" hangingPunct="1"/>
            <a:r>
              <a:rPr lang="en-ZA" sz="4400" b="1" kern="1200" dirty="0">
                <a:solidFill>
                  <a:srgbClr val="3F3F3F"/>
                </a:solidFill>
                <a:latin typeface="Arial" panose="020B0604020202020204" pitchFamily="34" charset="0"/>
                <a:ea typeface="+mn-ea"/>
                <a:cs typeface="Arial" panose="020B0604020202020204" pitchFamily="34" charset="0"/>
              </a:rPr>
              <a:t>HR Forensic Investigations Complete</a:t>
            </a:r>
          </a:p>
          <a:p>
            <a:pPr algn="l" defTabSz="914411" hangingPunct="1"/>
            <a:r>
              <a:rPr lang="en-ZA" sz="3733" kern="1200" dirty="0">
                <a:solidFill>
                  <a:srgbClr val="3F3F3F"/>
                </a:solidFill>
                <a:latin typeface="Arial" panose="020B0604020202020204" pitchFamily="34" charset="0"/>
                <a:ea typeface="+mn-ea"/>
                <a:cs typeface="Arial" panose="020B0604020202020204" pitchFamily="34" charset="0"/>
              </a:rPr>
              <a:t>Key Findings:</a:t>
            </a:r>
          </a:p>
          <a:p>
            <a:pPr marL="285753" indent="-285753" algn="l" defTabSz="914411" hangingPunct="1">
              <a:lnSpc>
                <a:spcPct val="150000"/>
              </a:lnSpc>
              <a:buFont typeface="Wingdings" panose="05000000000000000000" pitchFamily="2" charset="2"/>
              <a:buChar char="q"/>
            </a:pPr>
            <a:endParaRPr lang="en-ZA" sz="3200" kern="1200" dirty="0">
              <a:solidFill>
                <a:srgbClr val="3F3F3F"/>
              </a:solidFill>
              <a:latin typeface="Arial" panose="020B0604020202020204" pitchFamily="34" charset="0"/>
              <a:ea typeface="+mn-ea"/>
              <a:cs typeface="Arial" panose="020B0604020202020204" pitchFamily="34" charset="0"/>
            </a:endParaRPr>
          </a:p>
          <a:p>
            <a:pPr algn="l" defTabSz="2438430" hangingPunct="1"/>
            <a:r>
              <a:rPr lang="en-US" sz="3200" b="1" kern="1200" dirty="0">
                <a:solidFill>
                  <a:srgbClr val="3F3F3F"/>
                </a:solidFill>
                <a:latin typeface="Arial"/>
                <a:ea typeface="+mn-ea"/>
                <a:cs typeface="+mn-cs"/>
              </a:rPr>
              <a:t>Leave encashment</a:t>
            </a:r>
          </a:p>
          <a:p>
            <a:pPr marL="457206" indent="-457206" algn="l" defTabSz="2438430" hangingPunct="1">
              <a:buFont typeface="Wingdings" panose="05000000000000000000" pitchFamily="2" charset="2"/>
              <a:buChar char="§"/>
            </a:pPr>
            <a:r>
              <a:rPr lang="en-US" sz="3200" kern="1200" dirty="0">
                <a:solidFill>
                  <a:srgbClr val="3F3F3F"/>
                </a:solidFill>
                <a:latin typeface="Arial"/>
                <a:ea typeface="+mn-ea"/>
                <a:cs typeface="+mn-cs"/>
              </a:rPr>
              <a:t>12 payouts in both 2017 and 2018 where no supporting documentation could be found: R378k</a:t>
            </a:r>
          </a:p>
          <a:p>
            <a:pPr marL="457206" indent="-457206" algn="l" defTabSz="2438430" hangingPunct="1">
              <a:buFont typeface="Wingdings" panose="05000000000000000000" pitchFamily="2" charset="2"/>
              <a:buChar char="§"/>
            </a:pPr>
            <a:r>
              <a:rPr lang="en-US" sz="3200" kern="1200" dirty="0">
                <a:solidFill>
                  <a:srgbClr val="3F3F3F"/>
                </a:solidFill>
                <a:latin typeface="Arial"/>
                <a:ea typeface="+mn-ea"/>
                <a:cs typeface="+mn-cs"/>
              </a:rPr>
              <a:t>Overpayments of leave encashments totaling R290k due to errors in the calculations</a:t>
            </a:r>
          </a:p>
          <a:p>
            <a:pPr marL="457206" indent="-457206" algn="l" defTabSz="2438430" hangingPunct="1">
              <a:buFont typeface="Wingdings" panose="05000000000000000000" pitchFamily="2" charset="2"/>
              <a:buChar char="§"/>
            </a:pPr>
            <a:r>
              <a:rPr lang="en-US" sz="3200" kern="1200" dirty="0">
                <a:solidFill>
                  <a:srgbClr val="3F3F3F"/>
                </a:solidFill>
                <a:latin typeface="Arial"/>
                <a:ea typeface="+mn-ea"/>
                <a:cs typeface="+mn-cs"/>
              </a:rPr>
              <a:t>Total leave encashment paid in 2017: R442k and 2018: R1,5m – all done outside of policy</a:t>
            </a:r>
          </a:p>
          <a:p>
            <a:pPr marL="457206" indent="-457206" algn="l" defTabSz="2438430" hangingPunct="1">
              <a:buFont typeface="Wingdings" panose="05000000000000000000" pitchFamily="2" charset="2"/>
              <a:buChar char="q"/>
            </a:pPr>
            <a:endParaRPr lang="en-US" sz="3200" kern="1200" dirty="0">
              <a:solidFill>
                <a:srgbClr val="3F3F3F"/>
              </a:solidFill>
              <a:latin typeface="Source Sans Pro"/>
              <a:ea typeface="+mn-ea"/>
              <a:cs typeface="+mn-cs"/>
            </a:endParaRPr>
          </a:p>
          <a:p>
            <a:pPr algn="l" defTabSz="2438430" hangingPunct="1"/>
            <a:r>
              <a:rPr lang="en-US" sz="3200" b="1" kern="1200" dirty="0">
                <a:solidFill>
                  <a:srgbClr val="3F3F3F"/>
                </a:solidFill>
                <a:latin typeface="Arial"/>
                <a:ea typeface="+mn-ea"/>
                <a:cs typeface="+mn-cs"/>
              </a:rPr>
              <a:t>Pension fund</a:t>
            </a:r>
          </a:p>
          <a:p>
            <a:pPr marL="457206" indent="-457206" algn="l" defTabSz="2438430" hangingPunct="1">
              <a:buFont typeface="Wingdings" panose="05000000000000000000" pitchFamily="2" charset="2"/>
              <a:buChar char="§"/>
            </a:pPr>
            <a:r>
              <a:rPr lang="en-US" sz="3200" kern="1200" dirty="0">
                <a:solidFill>
                  <a:srgbClr val="3F3F3F"/>
                </a:solidFill>
                <a:latin typeface="Arial"/>
                <a:ea typeface="+mn-ea"/>
                <a:cs typeface="+mn-cs"/>
              </a:rPr>
              <a:t>No signed contract could be found</a:t>
            </a:r>
          </a:p>
          <a:p>
            <a:pPr marL="457206" indent="-457206" algn="l" defTabSz="2438430" hangingPunct="1">
              <a:buFont typeface="Wingdings" panose="05000000000000000000" pitchFamily="2" charset="2"/>
              <a:buChar char="§"/>
            </a:pPr>
            <a:r>
              <a:rPr lang="en-US" sz="3200" kern="1200" dirty="0">
                <a:solidFill>
                  <a:srgbClr val="3F3F3F"/>
                </a:solidFill>
                <a:latin typeface="Arial"/>
                <a:ea typeface="+mn-ea"/>
                <a:cs typeface="+mn-cs"/>
              </a:rPr>
              <a:t>Procurement process followed could not be traced – service provider staff did not recall going through a tender process</a:t>
            </a:r>
          </a:p>
          <a:p>
            <a:pPr marL="457206" indent="-457206" algn="l" defTabSz="2438430" hangingPunct="1">
              <a:buFont typeface="Wingdings" panose="05000000000000000000" pitchFamily="2" charset="2"/>
              <a:buChar char="§"/>
            </a:pPr>
            <a:r>
              <a:rPr lang="en-US" sz="3200" kern="1200" dirty="0">
                <a:solidFill>
                  <a:srgbClr val="3F3F3F"/>
                </a:solidFill>
                <a:latin typeface="Arial"/>
                <a:ea typeface="+mn-ea"/>
                <a:cs typeface="+mn-cs"/>
              </a:rPr>
              <a:t>Administrative costs higher than market</a:t>
            </a:r>
          </a:p>
          <a:p>
            <a:pPr marL="457206" indent="-457206" algn="l" defTabSz="2438430" hangingPunct="1">
              <a:buFont typeface="Wingdings" panose="05000000000000000000" pitchFamily="2" charset="2"/>
              <a:buChar char="§"/>
            </a:pPr>
            <a:r>
              <a:rPr lang="en-US" sz="3200" kern="1200" dirty="0">
                <a:solidFill>
                  <a:srgbClr val="3F3F3F"/>
                </a:solidFill>
                <a:latin typeface="Arial"/>
                <a:ea typeface="+mn-ea"/>
                <a:cs typeface="+mn-cs"/>
              </a:rPr>
              <a:t>Poor record-keeping noted</a:t>
            </a:r>
          </a:p>
          <a:p>
            <a:pPr marL="457206" indent="-457206" algn="l" defTabSz="2438430" hangingPunct="1">
              <a:buFont typeface="Wingdings" panose="05000000000000000000" pitchFamily="2" charset="2"/>
              <a:buChar char="q"/>
            </a:pPr>
            <a:endParaRPr lang="en-US" sz="3200" kern="1200" dirty="0">
              <a:solidFill>
                <a:srgbClr val="3F3F3F"/>
              </a:solidFill>
              <a:latin typeface="Arial"/>
              <a:ea typeface="+mn-ea"/>
              <a:cs typeface="+mn-cs"/>
            </a:endParaRPr>
          </a:p>
          <a:p>
            <a:pPr algn="l" defTabSz="2438430" hangingPunct="1"/>
            <a:r>
              <a:rPr lang="en-US" sz="3200" kern="1200" dirty="0">
                <a:solidFill>
                  <a:srgbClr val="3F3F3F"/>
                </a:solidFill>
                <a:latin typeface="Arial"/>
                <a:ea typeface="+mn-ea"/>
                <a:cs typeface="+mn-cs"/>
              </a:rPr>
              <a:t>NSFAS is now a member of the GEPF and a transition process is underway</a:t>
            </a:r>
          </a:p>
          <a:p>
            <a:pPr algn="l" defTabSz="2438430" hangingPunct="1"/>
            <a:endParaRPr lang="en-US" sz="3200" kern="1200" dirty="0">
              <a:solidFill>
                <a:srgbClr val="3F3F3F"/>
              </a:solidFill>
              <a:latin typeface="Arial"/>
              <a:ea typeface="+mn-ea"/>
              <a:cs typeface="+mn-cs"/>
            </a:endParaRPr>
          </a:p>
          <a:p>
            <a:pPr algn="l" defTabSz="2438430" hangingPunct="1"/>
            <a:r>
              <a:rPr lang="en-US" sz="3200" b="1" kern="1200" dirty="0">
                <a:solidFill>
                  <a:srgbClr val="3F3F3F"/>
                </a:solidFill>
                <a:latin typeface="Arial"/>
                <a:ea typeface="+mn-ea"/>
                <a:cs typeface="+mn-cs"/>
              </a:rPr>
              <a:t>Disciplinaries:</a:t>
            </a:r>
          </a:p>
          <a:p>
            <a:pPr marL="457206" indent="-457206" algn="l" defTabSz="2438430" hangingPunct="1">
              <a:buFont typeface="Wingdings" panose="05000000000000000000" pitchFamily="2" charset="2"/>
              <a:buChar char="§"/>
            </a:pPr>
            <a:r>
              <a:rPr lang="en-US" sz="3200" kern="1200" dirty="0">
                <a:solidFill>
                  <a:srgbClr val="3F3F3F"/>
                </a:solidFill>
                <a:latin typeface="Arial"/>
                <a:ea typeface="+mn-ea"/>
                <a:cs typeface="+mn-cs"/>
              </a:rPr>
              <a:t>1 in progress, on hold due to lock down</a:t>
            </a:r>
          </a:p>
          <a:p>
            <a:pPr marL="457206" indent="-457206" algn="l" defTabSz="2438430" hangingPunct="1">
              <a:buFont typeface="Wingdings" panose="05000000000000000000" pitchFamily="2" charset="2"/>
              <a:buChar char="§"/>
            </a:pPr>
            <a:r>
              <a:rPr lang="en-US" sz="3200" kern="1200" dirty="0">
                <a:solidFill>
                  <a:srgbClr val="3F3F3F"/>
                </a:solidFill>
                <a:latin typeface="Arial"/>
                <a:ea typeface="+mn-ea"/>
                <a:cs typeface="+mn-cs"/>
              </a:rPr>
              <a:t>1 resignation pending charges</a:t>
            </a:r>
          </a:p>
          <a:p>
            <a:pPr marL="457206" indent="-457206" algn="l" defTabSz="2438430" hangingPunct="1">
              <a:buFont typeface="Wingdings" panose="05000000000000000000" pitchFamily="2" charset="2"/>
              <a:buChar char="§"/>
            </a:pPr>
            <a:r>
              <a:rPr lang="en-US" sz="3200" kern="1200" dirty="0">
                <a:solidFill>
                  <a:srgbClr val="3F3F3F"/>
                </a:solidFill>
                <a:latin typeface="Arial"/>
                <a:ea typeface="+mn-ea"/>
                <a:cs typeface="+mn-cs"/>
              </a:rPr>
              <a:t>Remaining staff identified to be charged within the next month, pending hearing calendar</a:t>
            </a:r>
          </a:p>
          <a:p>
            <a:pPr marL="457206" indent="-457206" algn="l" defTabSz="2438430" hangingPunct="1">
              <a:buFont typeface="Wingdings" panose="05000000000000000000" pitchFamily="2" charset="2"/>
              <a:buChar char="q"/>
            </a:pPr>
            <a:endParaRPr lang="en-US" sz="3200" kern="1200" dirty="0">
              <a:solidFill>
                <a:srgbClr val="3F3F3F"/>
              </a:solidFill>
              <a:latin typeface="Arial"/>
              <a:ea typeface="+mn-ea"/>
              <a:cs typeface="+mn-cs"/>
            </a:endParaRPr>
          </a:p>
          <a:p>
            <a:pPr marL="457206" indent="-457206" algn="l" defTabSz="2438430" hangingPunct="1">
              <a:buFont typeface="Wingdings" panose="05000000000000000000" pitchFamily="2" charset="2"/>
              <a:buChar char="q"/>
            </a:pPr>
            <a:endParaRPr lang="en-US" sz="3200" kern="1200" dirty="0">
              <a:solidFill>
                <a:srgbClr val="3F3F3F"/>
              </a:solidFill>
              <a:latin typeface="Source Sans Pro"/>
              <a:ea typeface="+mn-ea"/>
              <a:cs typeface="+mn-cs"/>
            </a:endParaRPr>
          </a:p>
          <a:p>
            <a:pPr marL="457206" indent="-457206" algn="l" defTabSz="2438430" hangingPunct="1">
              <a:buFont typeface="Wingdings" panose="05000000000000000000" pitchFamily="2" charset="2"/>
              <a:buChar char="q"/>
            </a:pPr>
            <a:endParaRPr lang="en-ZA" sz="2000" kern="1200" dirty="0">
              <a:solidFill>
                <a:srgbClr val="3F3F3F"/>
              </a:solidFill>
              <a:latin typeface="Source Sans Pro"/>
              <a:ea typeface="+mn-ea"/>
              <a:cs typeface="+mn-cs"/>
            </a:endParaRPr>
          </a:p>
        </p:txBody>
      </p:sp>
      <p:pic>
        <p:nvPicPr>
          <p:cNvPr id="6" name="Graphic 5" descr="Research">
            <a:extLst>
              <a:ext uri="{FF2B5EF4-FFF2-40B4-BE49-F238E27FC236}">
                <a16:creationId xmlns:a16="http://schemas.microsoft.com/office/drawing/2014/main" id="{941139B7-510C-471F-A061-5717216D04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085975" y="1464319"/>
            <a:ext cx="3228975" cy="3357863"/>
          </a:xfrm>
          <a:prstGeom prst="rect">
            <a:avLst/>
          </a:prstGeom>
        </p:spPr>
      </p:pic>
    </p:spTree>
    <p:extLst>
      <p:ext uri="{BB962C8B-B14F-4D97-AF65-F5344CB8AC3E}">
        <p14:creationId xmlns:p14="http://schemas.microsoft.com/office/powerpoint/2010/main" val="3829025227"/>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85F370-B5AE-43AE-AB1B-C4CA0EBAA923}"/>
              </a:ext>
            </a:extLst>
          </p:cNvPr>
          <p:cNvSpPr/>
          <p:nvPr/>
        </p:nvSpPr>
        <p:spPr>
          <a:xfrm>
            <a:off x="9001127" y="460253"/>
            <a:ext cx="14401800" cy="11438965"/>
          </a:xfrm>
          <a:prstGeom prst="rect">
            <a:avLst/>
          </a:prstGeom>
        </p:spPr>
        <p:txBody>
          <a:bodyPr wrap="square">
            <a:spAutoFit/>
          </a:bodyPr>
          <a:lstStyle/>
          <a:p>
            <a:pPr algn="l" defTabSz="914411" hangingPunct="1"/>
            <a:r>
              <a:rPr lang="en-ZA" sz="4400" b="1" kern="1200" dirty="0" err="1">
                <a:solidFill>
                  <a:srgbClr val="3F3F3F"/>
                </a:solidFill>
                <a:latin typeface="Arial" panose="020B0604020202020204" pitchFamily="34" charset="0"/>
                <a:ea typeface="+mn-ea"/>
                <a:cs typeface="Arial" panose="020B0604020202020204" pitchFamily="34" charset="0"/>
              </a:rPr>
              <a:t>Sbux</a:t>
            </a:r>
            <a:r>
              <a:rPr lang="en-ZA" sz="4400" b="1" kern="1200" dirty="0">
                <a:solidFill>
                  <a:srgbClr val="3F3F3F"/>
                </a:solidFill>
                <a:latin typeface="Arial" panose="020B0604020202020204" pitchFamily="34" charset="0"/>
                <a:ea typeface="+mn-ea"/>
                <a:cs typeface="Arial" panose="020B0604020202020204" pitchFamily="34" charset="0"/>
              </a:rPr>
              <a:t> Investigation</a:t>
            </a:r>
          </a:p>
          <a:p>
            <a:pPr algn="l" defTabSz="914411" hangingPunct="1"/>
            <a:endParaRPr lang="en-ZA" sz="4400" kern="1200" dirty="0">
              <a:solidFill>
                <a:srgbClr val="3F3F3F"/>
              </a:solidFill>
              <a:latin typeface="Arial" panose="020B0604020202020204" pitchFamily="34" charset="0"/>
              <a:ea typeface="+mn-ea"/>
              <a:cs typeface="Arial" panose="020B0604020202020204" pitchFamily="34" charset="0"/>
            </a:endParaRPr>
          </a:p>
          <a:p>
            <a:pPr algn="l" defTabSz="914411" hangingPunct="1"/>
            <a:r>
              <a:rPr lang="en-ZA" sz="3733" kern="1200" dirty="0">
                <a:solidFill>
                  <a:srgbClr val="3F3F3F"/>
                </a:solidFill>
                <a:latin typeface="Arial" panose="020B0604020202020204" pitchFamily="34" charset="0"/>
                <a:ea typeface="+mn-ea"/>
                <a:cs typeface="Arial" panose="020B0604020202020204" pitchFamily="34" charset="0"/>
              </a:rPr>
              <a:t>Key Findings:</a:t>
            </a:r>
          </a:p>
          <a:p>
            <a:pPr marL="285753" indent="-285753" algn="l" defTabSz="914411" hangingPunct="1">
              <a:lnSpc>
                <a:spcPct val="150000"/>
              </a:lnSpc>
              <a:buFont typeface="Wingdings" panose="05000000000000000000" pitchFamily="2" charset="2"/>
              <a:buChar char="q"/>
            </a:pPr>
            <a:endParaRPr lang="en-ZA" sz="3200" kern="1200" dirty="0">
              <a:solidFill>
                <a:srgbClr val="3F3F3F"/>
              </a:solidFill>
              <a:latin typeface="Arial" panose="020B0604020202020204" pitchFamily="34" charset="0"/>
              <a:ea typeface="+mn-ea"/>
              <a:cs typeface="Arial" panose="020B0604020202020204" pitchFamily="34" charset="0"/>
            </a:endParaRPr>
          </a:p>
          <a:p>
            <a:pPr algn="l" defTabSz="2438430" hangingPunct="1"/>
            <a:r>
              <a:rPr lang="en-US" sz="3200" b="1" kern="1200" dirty="0">
                <a:solidFill>
                  <a:srgbClr val="3F3F3F"/>
                </a:solidFill>
                <a:latin typeface="Arial"/>
                <a:ea typeface="+mn-ea"/>
                <a:cs typeface="+mn-cs"/>
              </a:rPr>
              <a:t>Back door access to systems</a:t>
            </a:r>
          </a:p>
          <a:p>
            <a:pPr marL="457206" indent="-457206" algn="l" defTabSz="2438430" hangingPunct="1">
              <a:buFont typeface="Wingdings" panose="05000000000000000000" pitchFamily="2" charset="2"/>
              <a:buChar char="§"/>
            </a:pPr>
            <a:r>
              <a:rPr lang="en-US" sz="3200" kern="1200" dirty="0">
                <a:solidFill>
                  <a:srgbClr val="3F3F3F"/>
                </a:solidFill>
                <a:latin typeface="Arial"/>
                <a:ea typeface="+mn-ea"/>
                <a:cs typeface="+mn-cs"/>
              </a:rPr>
              <a:t>Three access points existed to disburse vouchers, recall vouchers and create accounts requiring no user-name or password</a:t>
            </a:r>
          </a:p>
          <a:p>
            <a:pPr marL="457206" indent="-457206" algn="l" defTabSz="2438430" hangingPunct="1">
              <a:buFont typeface="Wingdings" panose="05000000000000000000" pitchFamily="2" charset="2"/>
              <a:buChar char="§"/>
            </a:pPr>
            <a:r>
              <a:rPr lang="en-US" sz="3200" kern="1200" dirty="0">
                <a:solidFill>
                  <a:srgbClr val="3F3F3F"/>
                </a:solidFill>
                <a:latin typeface="Arial"/>
                <a:ea typeface="+mn-ea"/>
                <a:cs typeface="+mn-cs"/>
              </a:rPr>
              <a:t>Use of these access points traced as far as possible and closed down</a:t>
            </a:r>
          </a:p>
          <a:p>
            <a:pPr marL="457206" indent="-457206" algn="l" defTabSz="2438430" hangingPunct="1">
              <a:buFont typeface="Wingdings" panose="05000000000000000000" pitchFamily="2" charset="2"/>
              <a:buChar char="q"/>
            </a:pPr>
            <a:endParaRPr lang="en-US" sz="3200" kern="1200" dirty="0">
              <a:solidFill>
                <a:srgbClr val="3F3F3F"/>
              </a:solidFill>
              <a:latin typeface="Source Sans Pro"/>
              <a:ea typeface="+mn-ea"/>
              <a:cs typeface="+mn-cs"/>
            </a:endParaRPr>
          </a:p>
          <a:p>
            <a:pPr marL="457206" indent="-457206" algn="l" defTabSz="2438430" hangingPunct="1">
              <a:buFont typeface="Wingdings" panose="05000000000000000000" pitchFamily="2" charset="2"/>
              <a:buChar char="q"/>
            </a:pPr>
            <a:endParaRPr lang="en-US" sz="3200" kern="1200" dirty="0">
              <a:solidFill>
                <a:srgbClr val="3F3F3F"/>
              </a:solidFill>
              <a:latin typeface="Source Sans Pro"/>
              <a:ea typeface="+mn-ea"/>
              <a:cs typeface="+mn-cs"/>
            </a:endParaRPr>
          </a:p>
          <a:p>
            <a:pPr algn="l" defTabSz="2438430" hangingPunct="1"/>
            <a:r>
              <a:rPr lang="en-US" sz="3200" b="1" kern="1200" dirty="0">
                <a:solidFill>
                  <a:srgbClr val="3F3F3F"/>
                </a:solidFill>
                <a:latin typeface="Arial"/>
                <a:ea typeface="+mn-ea"/>
                <a:cs typeface="+mn-cs"/>
              </a:rPr>
              <a:t>Gross maladministration</a:t>
            </a:r>
          </a:p>
          <a:p>
            <a:pPr marL="457206" indent="-457206" algn="l" defTabSz="2438430" hangingPunct="1">
              <a:buFont typeface="Wingdings" panose="05000000000000000000" pitchFamily="2" charset="2"/>
              <a:buChar char="§"/>
            </a:pPr>
            <a:r>
              <a:rPr lang="en-US" sz="3200" kern="1200" dirty="0">
                <a:solidFill>
                  <a:srgbClr val="3F3F3F"/>
                </a:solidFill>
                <a:latin typeface="Arial"/>
                <a:ea typeface="+mn-ea"/>
                <a:cs typeface="+mn-cs"/>
              </a:rPr>
              <a:t>Insufficient audit trails </a:t>
            </a:r>
          </a:p>
          <a:p>
            <a:pPr marL="457206" indent="-457206" algn="l" defTabSz="2438430" hangingPunct="1">
              <a:buFont typeface="Wingdings" panose="05000000000000000000" pitchFamily="2" charset="2"/>
              <a:buChar char="§"/>
            </a:pPr>
            <a:r>
              <a:rPr lang="en-US" sz="3200" kern="1200" dirty="0">
                <a:solidFill>
                  <a:srgbClr val="3F3F3F"/>
                </a:solidFill>
                <a:latin typeface="Arial"/>
                <a:ea typeface="+mn-ea"/>
                <a:cs typeface="+mn-cs"/>
              </a:rPr>
              <a:t>Poor process documentation</a:t>
            </a:r>
          </a:p>
          <a:p>
            <a:pPr marL="457206" indent="-457206" algn="l" defTabSz="2438430" hangingPunct="1">
              <a:buFont typeface="Wingdings" panose="05000000000000000000" pitchFamily="2" charset="2"/>
              <a:buChar char="§"/>
            </a:pPr>
            <a:r>
              <a:rPr lang="en-US" sz="3200" kern="1200" dirty="0">
                <a:solidFill>
                  <a:srgbClr val="3F3F3F"/>
                </a:solidFill>
                <a:latin typeface="Arial"/>
                <a:ea typeface="+mn-ea"/>
                <a:cs typeface="+mn-cs"/>
              </a:rPr>
              <a:t>Key person dependency</a:t>
            </a:r>
          </a:p>
          <a:p>
            <a:pPr marL="457206" indent="-457206" algn="l" defTabSz="2438430" hangingPunct="1">
              <a:buFont typeface="Wingdings" panose="05000000000000000000" pitchFamily="2" charset="2"/>
              <a:buChar char="§"/>
            </a:pPr>
            <a:r>
              <a:rPr lang="en-US" sz="3200" kern="1200" dirty="0">
                <a:solidFill>
                  <a:srgbClr val="3F3F3F"/>
                </a:solidFill>
                <a:latin typeface="Arial"/>
                <a:ea typeface="+mn-ea"/>
                <a:cs typeface="+mn-cs"/>
              </a:rPr>
              <a:t>Lack of controls and oversight</a:t>
            </a:r>
          </a:p>
          <a:p>
            <a:pPr marL="457206" indent="-457206" algn="l" defTabSz="2438430" hangingPunct="1">
              <a:buFont typeface="Wingdings" panose="05000000000000000000" pitchFamily="2" charset="2"/>
              <a:buChar char="§"/>
            </a:pPr>
            <a:r>
              <a:rPr lang="en-US" sz="3200" kern="1200" dirty="0">
                <a:solidFill>
                  <a:srgbClr val="3F3F3F"/>
                </a:solidFill>
                <a:latin typeface="Arial"/>
                <a:ea typeface="+mn-ea"/>
                <a:cs typeface="+mn-cs"/>
              </a:rPr>
              <a:t>No policies and procedures governing voucher disbursements</a:t>
            </a:r>
          </a:p>
          <a:p>
            <a:pPr marL="457206" indent="-457206" algn="l" defTabSz="2438430" hangingPunct="1">
              <a:buFont typeface="Wingdings" panose="05000000000000000000" pitchFamily="2" charset="2"/>
              <a:buChar char="q"/>
            </a:pPr>
            <a:endParaRPr lang="en-US" sz="3200" kern="1200" dirty="0">
              <a:solidFill>
                <a:srgbClr val="3F3F3F"/>
              </a:solidFill>
              <a:latin typeface="Arial"/>
              <a:ea typeface="+mn-ea"/>
              <a:cs typeface="+mn-cs"/>
            </a:endParaRPr>
          </a:p>
          <a:p>
            <a:pPr algn="l" defTabSz="2438430" hangingPunct="1"/>
            <a:r>
              <a:rPr lang="en-US" sz="3200" i="1" kern="1200" dirty="0">
                <a:solidFill>
                  <a:srgbClr val="3F3F3F"/>
                </a:solidFill>
                <a:latin typeface="Arial"/>
                <a:ea typeface="+mn-ea"/>
                <a:cs typeface="+mn-cs"/>
              </a:rPr>
              <a:t>Disciplinary process being concluded</a:t>
            </a:r>
          </a:p>
          <a:p>
            <a:pPr marL="457206" indent="-457206" algn="l" defTabSz="2438430" hangingPunct="1">
              <a:buFont typeface="Wingdings" panose="05000000000000000000" pitchFamily="2" charset="2"/>
              <a:buChar char="q"/>
            </a:pPr>
            <a:endParaRPr lang="en-US" sz="3200" kern="1200" dirty="0">
              <a:solidFill>
                <a:srgbClr val="3F3F3F"/>
              </a:solidFill>
              <a:latin typeface="Arial"/>
              <a:ea typeface="+mn-ea"/>
              <a:cs typeface="+mn-cs"/>
            </a:endParaRPr>
          </a:p>
          <a:p>
            <a:pPr marL="457206" indent="-457206" algn="l" defTabSz="2438430" hangingPunct="1">
              <a:buFont typeface="Wingdings" panose="05000000000000000000" pitchFamily="2" charset="2"/>
              <a:buChar char="q"/>
            </a:pPr>
            <a:endParaRPr lang="en-US" sz="3200" kern="1200" dirty="0">
              <a:solidFill>
                <a:srgbClr val="3F3F3F"/>
              </a:solidFill>
              <a:latin typeface="Arial"/>
              <a:ea typeface="+mn-ea"/>
              <a:cs typeface="+mn-cs"/>
            </a:endParaRPr>
          </a:p>
          <a:p>
            <a:pPr marL="457206" indent="-457206" algn="l" defTabSz="2438430" hangingPunct="1">
              <a:buFont typeface="Wingdings" panose="05000000000000000000" pitchFamily="2" charset="2"/>
              <a:buChar char="q"/>
            </a:pPr>
            <a:endParaRPr lang="en-US" sz="3200" kern="1200" dirty="0">
              <a:solidFill>
                <a:srgbClr val="3F3F3F"/>
              </a:solidFill>
              <a:latin typeface="Source Sans Pro"/>
              <a:ea typeface="+mn-ea"/>
              <a:cs typeface="+mn-cs"/>
            </a:endParaRPr>
          </a:p>
          <a:p>
            <a:pPr marL="457206" indent="-457206" algn="l" defTabSz="2438430" hangingPunct="1">
              <a:buFont typeface="Wingdings" panose="05000000000000000000" pitchFamily="2" charset="2"/>
              <a:buChar char="q"/>
            </a:pPr>
            <a:endParaRPr lang="en-ZA" sz="2000" kern="1200" dirty="0">
              <a:solidFill>
                <a:srgbClr val="3F3F3F"/>
              </a:solidFill>
              <a:latin typeface="Source Sans Pro"/>
              <a:ea typeface="+mn-ea"/>
              <a:cs typeface="+mn-cs"/>
            </a:endParaRPr>
          </a:p>
        </p:txBody>
      </p:sp>
      <p:pic>
        <p:nvPicPr>
          <p:cNvPr id="6" name="Graphic 5" descr="Research">
            <a:extLst>
              <a:ext uri="{FF2B5EF4-FFF2-40B4-BE49-F238E27FC236}">
                <a16:creationId xmlns:a16="http://schemas.microsoft.com/office/drawing/2014/main" id="{7E0D543F-2FCB-42AB-BD78-40FACE6BB7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880862" y="1600201"/>
            <a:ext cx="3034163" cy="2428874"/>
          </a:xfrm>
          <a:prstGeom prst="rect">
            <a:avLst/>
          </a:prstGeom>
        </p:spPr>
      </p:pic>
    </p:spTree>
    <p:extLst>
      <p:ext uri="{BB962C8B-B14F-4D97-AF65-F5344CB8AC3E}">
        <p14:creationId xmlns:p14="http://schemas.microsoft.com/office/powerpoint/2010/main" val="901907917"/>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85F370-B5AE-43AE-AB1B-C4CA0EBAA923}"/>
              </a:ext>
            </a:extLst>
          </p:cNvPr>
          <p:cNvSpPr/>
          <p:nvPr/>
        </p:nvSpPr>
        <p:spPr>
          <a:xfrm>
            <a:off x="9001127" y="460255"/>
            <a:ext cx="14401800" cy="13162514"/>
          </a:xfrm>
          <a:prstGeom prst="rect">
            <a:avLst/>
          </a:prstGeom>
        </p:spPr>
        <p:txBody>
          <a:bodyPr wrap="square">
            <a:spAutoFit/>
          </a:bodyPr>
          <a:lstStyle/>
          <a:p>
            <a:pPr algn="l" defTabSz="914411" hangingPunct="1"/>
            <a:r>
              <a:rPr lang="en-ZA" sz="4400" b="1" kern="1200" dirty="0" err="1">
                <a:solidFill>
                  <a:srgbClr val="3F3F3F"/>
                </a:solidFill>
                <a:latin typeface="Arial" panose="020B0604020202020204" pitchFamily="34" charset="0"/>
                <a:ea typeface="+mn-ea"/>
                <a:cs typeface="Arial" panose="020B0604020202020204" pitchFamily="34" charset="0"/>
              </a:rPr>
              <a:t>Sbux</a:t>
            </a:r>
            <a:r>
              <a:rPr lang="en-ZA" sz="4400" b="1" kern="1200" dirty="0">
                <a:solidFill>
                  <a:srgbClr val="3F3F3F"/>
                </a:solidFill>
                <a:latin typeface="Arial" panose="020B0604020202020204" pitchFamily="34" charset="0"/>
                <a:ea typeface="+mn-ea"/>
                <a:cs typeface="Arial" panose="020B0604020202020204" pitchFamily="34" charset="0"/>
              </a:rPr>
              <a:t> Investigation</a:t>
            </a:r>
          </a:p>
          <a:p>
            <a:pPr algn="l" defTabSz="914411" hangingPunct="1"/>
            <a:endParaRPr lang="en-ZA" sz="4400" b="1" kern="1200" dirty="0">
              <a:solidFill>
                <a:srgbClr val="3F3F3F"/>
              </a:solidFill>
              <a:latin typeface="Arial" panose="020B0604020202020204" pitchFamily="34" charset="0"/>
              <a:ea typeface="+mn-ea"/>
              <a:cs typeface="Arial" panose="020B0604020202020204" pitchFamily="34" charset="0"/>
            </a:endParaRPr>
          </a:p>
          <a:p>
            <a:pPr algn="l" defTabSz="914411" hangingPunct="1"/>
            <a:r>
              <a:rPr lang="en-ZA" sz="3733" kern="1200" dirty="0">
                <a:solidFill>
                  <a:srgbClr val="3F3F3F"/>
                </a:solidFill>
                <a:latin typeface="Arial" panose="020B0604020202020204" pitchFamily="34" charset="0"/>
                <a:ea typeface="+mn-ea"/>
                <a:cs typeface="Arial" panose="020B0604020202020204" pitchFamily="34" charset="0"/>
              </a:rPr>
              <a:t>Key Findings</a:t>
            </a:r>
          </a:p>
          <a:p>
            <a:pPr marL="285753" indent="-285753" algn="l" defTabSz="914411" hangingPunct="1">
              <a:lnSpc>
                <a:spcPct val="150000"/>
              </a:lnSpc>
              <a:buFont typeface="Wingdings" panose="05000000000000000000" pitchFamily="2" charset="2"/>
              <a:buChar char="q"/>
            </a:pPr>
            <a:endParaRPr lang="en-ZA" sz="3200" kern="1200" dirty="0">
              <a:solidFill>
                <a:srgbClr val="3F3F3F"/>
              </a:solidFill>
              <a:latin typeface="Arial" panose="020B0604020202020204" pitchFamily="34" charset="0"/>
              <a:ea typeface="+mn-ea"/>
              <a:cs typeface="Arial" panose="020B0604020202020204" pitchFamily="34" charset="0"/>
            </a:endParaRPr>
          </a:p>
          <a:p>
            <a:pPr marL="457200" indent="-457200" algn="l" defTabSz="914411" hangingPunct="1">
              <a:lnSpc>
                <a:spcPct val="150000"/>
              </a:lnSpc>
              <a:buFont typeface="Wingdings" panose="05000000000000000000" pitchFamily="2" charset="2"/>
              <a:buChar char="§"/>
            </a:pPr>
            <a:endParaRPr lang="en-ZA" sz="3200" kern="1200" dirty="0">
              <a:solidFill>
                <a:srgbClr val="3F3F3F"/>
              </a:solidFill>
              <a:latin typeface="Arial" panose="020B0604020202020204" pitchFamily="34" charset="0"/>
              <a:ea typeface="+mn-ea"/>
              <a:cs typeface="Arial" panose="020B0604020202020204" pitchFamily="34" charset="0"/>
            </a:endParaRPr>
          </a:p>
          <a:p>
            <a:pPr marL="457200" indent="-457200" algn="l" defTabSz="914411" hangingPunct="1">
              <a:lnSpc>
                <a:spcPct val="150000"/>
              </a:lnSpc>
              <a:buFont typeface="Wingdings" panose="05000000000000000000" pitchFamily="2" charset="2"/>
              <a:buChar char="§"/>
            </a:pPr>
            <a:r>
              <a:rPr lang="en-ZA" sz="3200" kern="1200" dirty="0">
                <a:solidFill>
                  <a:srgbClr val="3F3F3F"/>
                </a:solidFill>
                <a:latin typeface="Arial" panose="020B0604020202020204" pitchFamily="34" charset="0"/>
                <a:ea typeface="+mn-ea"/>
                <a:cs typeface="Arial" panose="020B0604020202020204" pitchFamily="34" charset="0"/>
              </a:rPr>
              <a:t>Previously Reported:</a:t>
            </a:r>
          </a:p>
          <a:p>
            <a:pPr marL="285753" indent="-285753" algn="l" defTabSz="914411" hangingPunct="1">
              <a:lnSpc>
                <a:spcPct val="150000"/>
              </a:lnSpc>
              <a:buFont typeface="Wingdings" panose="05000000000000000000" pitchFamily="2" charset="2"/>
              <a:buChar char="q"/>
            </a:pPr>
            <a:endParaRPr lang="en-ZA" sz="3200" kern="1200" dirty="0">
              <a:solidFill>
                <a:srgbClr val="3F3F3F"/>
              </a:solidFill>
              <a:latin typeface="Arial" panose="020B0604020202020204" pitchFamily="34" charset="0"/>
              <a:ea typeface="+mn-ea"/>
              <a:cs typeface="Arial" panose="020B0604020202020204" pitchFamily="34" charset="0"/>
            </a:endParaRPr>
          </a:p>
          <a:p>
            <a:pPr marL="285753" indent="-285753" algn="l" defTabSz="914411" hangingPunct="1">
              <a:lnSpc>
                <a:spcPct val="150000"/>
              </a:lnSpc>
              <a:buFont typeface="Wingdings" panose="05000000000000000000" pitchFamily="2" charset="2"/>
              <a:buChar char="q"/>
            </a:pPr>
            <a:endParaRPr lang="en-ZA" sz="3200" kern="1200" dirty="0">
              <a:solidFill>
                <a:srgbClr val="3F3F3F"/>
              </a:solidFill>
              <a:latin typeface="Arial" panose="020B0604020202020204" pitchFamily="34" charset="0"/>
              <a:ea typeface="+mn-ea"/>
              <a:cs typeface="Arial" panose="020B0604020202020204" pitchFamily="34" charset="0"/>
            </a:endParaRPr>
          </a:p>
          <a:p>
            <a:pPr marL="285753" indent="-285753" algn="l" defTabSz="914411" hangingPunct="1">
              <a:lnSpc>
                <a:spcPct val="150000"/>
              </a:lnSpc>
              <a:buFont typeface="Wingdings" panose="05000000000000000000" pitchFamily="2" charset="2"/>
              <a:buChar char="q"/>
            </a:pPr>
            <a:endParaRPr lang="en-ZA" sz="3200" kern="1200" dirty="0">
              <a:solidFill>
                <a:srgbClr val="3F3F3F"/>
              </a:solidFill>
              <a:latin typeface="Arial" panose="020B0604020202020204" pitchFamily="34" charset="0"/>
              <a:ea typeface="+mn-ea"/>
              <a:cs typeface="Arial" panose="020B0604020202020204" pitchFamily="34" charset="0"/>
            </a:endParaRPr>
          </a:p>
          <a:p>
            <a:pPr marL="285753" indent="-285753" algn="l" defTabSz="914411" hangingPunct="1">
              <a:lnSpc>
                <a:spcPct val="150000"/>
              </a:lnSpc>
              <a:buFont typeface="Wingdings" panose="05000000000000000000" pitchFamily="2" charset="2"/>
              <a:buChar char="q"/>
            </a:pPr>
            <a:endParaRPr lang="en-ZA" sz="3200" kern="1200" dirty="0">
              <a:solidFill>
                <a:srgbClr val="3F3F3F"/>
              </a:solidFill>
              <a:latin typeface="Arial" panose="020B0604020202020204" pitchFamily="34" charset="0"/>
              <a:ea typeface="+mn-ea"/>
              <a:cs typeface="Arial" panose="020B0604020202020204" pitchFamily="34" charset="0"/>
            </a:endParaRPr>
          </a:p>
          <a:p>
            <a:pPr marL="285753" indent="-285753" algn="l" defTabSz="914411" hangingPunct="1">
              <a:lnSpc>
                <a:spcPct val="150000"/>
              </a:lnSpc>
              <a:buFont typeface="Wingdings" panose="05000000000000000000" pitchFamily="2" charset="2"/>
              <a:buChar char="q"/>
            </a:pPr>
            <a:endParaRPr lang="en-ZA" sz="3200" kern="1200" dirty="0">
              <a:solidFill>
                <a:srgbClr val="3F3F3F"/>
              </a:solidFill>
              <a:latin typeface="Arial" panose="020B0604020202020204" pitchFamily="34" charset="0"/>
              <a:ea typeface="+mn-ea"/>
              <a:cs typeface="Arial" panose="020B0604020202020204" pitchFamily="34" charset="0"/>
            </a:endParaRPr>
          </a:p>
          <a:p>
            <a:pPr marL="285753" indent="-285753" algn="l" defTabSz="914411" hangingPunct="1">
              <a:lnSpc>
                <a:spcPct val="150000"/>
              </a:lnSpc>
              <a:buFont typeface="Wingdings" panose="05000000000000000000" pitchFamily="2" charset="2"/>
              <a:buChar char="q"/>
            </a:pPr>
            <a:endParaRPr lang="en-ZA" sz="3200" kern="1200" dirty="0">
              <a:solidFill>
                <a:srgbClr val="3F3F3F"/>
              </a:solidFill>
              <a:latin typeface="Arial" panose="020B0604020202020204" pitchFamily="34" charset="0"/>
              <a:ea typeface="+mn-ea"/>
              <a:cs typeface="Arial" panose="020B0604020202020204" pitchFamily="34" charset="0"/>
            </a:endParaRPr>
          </a:p>
          <a:p>
            <a:pPr marL="285753" indent="-285753" algn="l" defTabSz="914411" hangingPunct="1">
              <a:lnSpc>
                <a:spcPct val="150000"/>
              </a:lnSpc>
              <a:buFont typeface="Wingdings" panose="05000000000000000000" pitchFamily="2" charset="2"/>
              <a:buChar char="q"/>
            </a:pPr>
            <a:endParaRPr lang="en-ZA" sz="3200" kern="1200" dirty="0">
              <a:solidFill>
                <a:srgbClr val="3F3F3F"/>
              </a:solidFill>
              <a:latin typeface="Arial" panose="020B0604020202020204" pitchFamily="34" charset="0"/>
              <a:ea typeface="+mn-ea"/>
              <a:cs typeface="Arial" panose="020B0604020202020204" pitchFamily="34" charset="0"/>
            </a:endParaRPr>
          </a:p>
          <a:p>
            <a:pPr marL="457200" indent="-457200" algn="l" defTabSz="914411" hangingPunct="1">
              <a:lnSpc>
                <a:spcPct val="150000"/>
              </a:lnSpc>
              <a:buFont typeface="Wingdings" panose="05000000000000000000" pitchFamily="2" charset="2"/>
              <a:buChar char="§"/>
            </a:pPr>
            <a:r>
              <a:rPr lang="en-ZA" sz="3200" kern="1200" dirty="0">
                <a:solidFill>
                  <a:srgbClr val="3F3F3F"/>
                </a:solidFill>
                <a:latin typeface="Arial" panose="020B0604020202020204" pitchFamily="34" charset="0"/>
                <a:ea typeface="+mn-ea"/>
                <a:cs typeface="Arial" panose="020B0604020202020204" pitchFamily="34" charset="0"/>
              </a:rPr>
              <a:t>Three staff members arrested</a:t>
            </a:r>
          </a:p>
          <a:p>
            <a:pPr marL="457200" indent="-457200" algn="l" defTabSz="914411" hangingPunct="1">
              <a:lnSpc>
                <a:spcPct val="150000"/>
              </a:lnSpc>
              <a:buFont typeface="Wingdings" panose="05000000000000000000" pitchFamily="2" charset="2"/>
              <a:buChar char="§"/>
            </a:pPr>
            <a:r>
              <a:rPr lang="en-ZA" sz="3200" kern="1200" dirty="0">
                <a:solidFill>
                  <a:srgbClr val="3F3F3F"/>
                </a:solidFill>
                <a:latin typeface="Arial" panose="020B0604020202020204" pitchFamily="34" charset="0"/>
                <a:ea typeface="+mn-ea"/>
                <a:cs typeface="Arial" panose="020B0604020202020204" pitchFamily="34" charset="0"/>
              </a:rPr>
              <a:t>Security protocols upgraded resulting in no further cases being reported</a:t>
            </a:r>
          </a:p>
          <a:p>
            <a:pPr marL="457200" indent="-457200" algn="l" defTabSz="914411" hangingPunct="1">
              <a:lnSpc>
                <a:spcPct val="150000"/>
              </a:lnSpc>
              <a:buFont typeface="Wingdings" panose="05000000000000000000" pitchFamily="2" charset="2"/>
              <a:buChar char="§"/>
            </a:pPr>
            <a:r>
              <a:rPr lang="en-ZA" sz="3200" kern="1200" dirty="0">
                <a:solidFill>
                  <a:srgbClr val="3F3F3F"/>
                </a:solidFill>
                <a:latin typeface="Arial" panose="020B0604020202020204" pitchFamily="34" charset="0"/>
                <a:ea typeface="+mn-ea"/>
                <a:cs typeface="Arial" panose="020B0604020202020204" pitchFamily="34" charset="0"/>
              </a:rPr>
              <a:t>Social engineering of student PINS continues</a:t>
            </a:r>
          </a:p>
          <a:p>
            <a:pPr marL="457200" indent="-457200" algn="l" defTabSz="914411" hangingPunct="1">
              <a:lnSpc>
                <a:spcPct val="150000"/>
              </a:lnSpc>
              <a:buFont typeface="Wingdings" panose="05000000000000000000" pitchFamily="2" charset="2"/>
              <a:buChar char="§"/>
            </a:pPr>
            <a:r>
              <a:rPr lang="en-ZA" sz="3200" kern="1200" dirty="0">
                <a:solidFill>
                  <a:srgbClr val="3F3F3F"/>
                </a:solidFill>
                <a:latin typeface="Arial" panose="020B0604020202020204" pitchFamily="34" charset="0"/>
                <a:ea typeface="+mn-ea"/>
                <a:cs typeface="Arial" panose="020B0604020202020204" pitchFamily="34" charset="0"/>
              </a:rPr>
              <a:t>Whistle-blowers confirmed more syndicated activity still active </a:t>
            </a:r>
            <a:endParaRPr lang="en-US" sz="3200" kern="1200" dirty="0">
              <a:solidFill>
                <a:srgbClr val="3F3F3F"/>
              </a:solidFill>
              <a:latin typeface="Arial"/>
              <a:ea typeface="+mn-ea"/>
              <a:cs typeface="+mn-cs"/>
            </a:endParaRPr>
          </a:p>
          <a:p>
            <a:pPr marL="457206" indent="-457206" algn="l" defTabSz="2438430" hangingPunct="1">
              <a:buFont typeface="Wingdings" panose="05000000000000000000" pitchFamily="2" charset="2"/>
              <a:buChar char="q"/>
            </a:pPr>
            <a:endParaRPr lang="en-US" sz="3200" kern="1200" dirty="0">
              <a:solidFill>
                <a:srgbClr val="3F3F3F"/>
              </a:solidFill>
              <a:latin typeface="Source Sans Pro"/>
              <a:ea typeface="+mn-ea"/>
              <a:cs typeface="+mn-cs"/>
            </a:endParaRPr>
          </a:p>
          <a:p>
            <a:pPr marL="457206" indent="-457206" algn="l" defTabSz="2438430" hangingPunct="1">
              <a:buFont typeface="Wingdings" panose="05000000000000000000" pitchFamily="2" charset="2"/>
              <a:buChar char="q"/>
            </a:pPr>
            <a:endParaRPr lang="en-ZA" sz="2000" kern="1200" dirty="0">
              <a:solidFill>
                <a:srgbClr val="3F3F3F"/>
              </a:solidFill>
              <a:latin typeface="Source Sans Pro"/>
              <a:ea typeface="+mn-ea"/>
              <a:cs typeface="+mn-cs"/>
            </a:endParaRPr>
          </a:p>
        </p:txBody>
      </p:sp>
      <p:graphicFrame>
        <p:nvGraphicFramePr>
          <p:cNvPr id="7" name="Table 6">
            <a:extLst>
              <a:ext uri="{FF2B5EF4-FFF2-40B4-BE49-F238E27FC236}">
                <a16:creationId xmlns:a16="http://schemas.microsoft.com/office/drawing/2014/main" id="{3201FC3D-22F5-476B-8567-A65E9848589C}"/>
              </a:ext>
            </a:extLst>
          </p:cNvPr>
          <p:cNvGraphicFramePr>
            <a:graphicFrameLocks noGrp="1"/>
          </p:cNvGraphicFramePr>
          <p:nvPr>
            <p:extLst>
              <p:ext uri="{D42A27DB-BD31-4B8C-83A1-F6EECF244321}">
                <p14:modId xmlns:p14="http://schemas.microsoft.com/office/powerpoint/2010/main" val="4194228903"/>
              </p:ext>
            </p:extLst>
          </p:nvPr>
        </p:nvGraphicFramePr>
        <p:xfrm>
          <a:off x="13087350" y="4743451"/>
          <a:ext cx="9447715" cy="4025379"/>
        </p:xfrm>
        <a:graphic>
          <a:graphicData uri="http://schemas.openxmlformats.org/drawingml/2006/table">
            <a:tbl>
              <a:tblPr firstRow="1" firstCol="1" bandRow="1">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effectLst>
                  <a:outerShdw blurRad="57150" dist="19050" dir="5400000" algn="ctr" rotWithShape="0">
                    <a:srgbClr val="000000">
                      <a:alpha val="63000"/>
                    </a:srgbClr>
                  </a:outerShdw>
                </a:effectLst>
              </a:tblPr>
              <a:tblGrid>
                <a:gridCol w="5075809">
                  <a:extLst>
                    <a:ext uri="{9D8B030D-6E8A-4147-A177-3AD203B41FA5}">
                      <a16:colId xmlns:a16="http://schemas.microsoft.com/office/drawing/2014/main" val="3154083408"/>
                    </a:ext>
                  </a:extLst>
                </a:gridCol>
                <a:gridCol w="4371906">
                  <a:extLst>
                    <a:ext uri="{9D8B030D-6E8A-4147-A177-3AD203B41FA5}">
                      <a16:colId xmlns:a16="http://schemas.microsoft.com/office/drawing/2014/main" val="2033583043"/>
                    </a:ext>
                  </a:extLst>
                </a:gridCol>
              </a:tblGrid>
              <a:tr h="1361520">
                <a:tc>
                  <a:txBody>
                    <a:bodyPr/>
                    <a:lstStyle>
                      <a:lvl1pPr marL="0" marR="0" indent="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1pPr>
                      <a:lvl2pPr marL="0" marR="0" indent="85725"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2pPr>
                      <a:lvl3pPr marL="0" marR="0" indent="17145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3pPr>
                      <a:lvl4pPr marL="0" marR="0" indent="257175"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4pPr>
                      <a:lvl5pPr marL="0" marR="0" indent="34290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5pPr>
                      <a:lvl6pPr marL="0" marR="0" indent="428625"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6pPr>
                      <a:lvl7pPr marL="0" marR="0" indent="51435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7pPr>
                      <a:lvl8pPr marL="0" marR="0" indent="600075"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8pPr>
                      <a:lvl9pPr marL="0" marR="0" indent="68580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9pPr>
                    </a:lstStyle>
                    <a:p>
                      <a:pPr marL="0" marR="0" lvl="0" indent="0" algn="l" defTabSz="914378" rtl="0" eaLnBrk="1" fontAlgn="auto" latinLnBrk="0" hangingPunct="1">
                        <a:lnSpc>
                          <a:spcPct val="115000"/>
                        </a:lnSpc>
                        <a:spcBef>
                          <a:spcPts val="600"/>
                        </a:spcBef>
                        <a:spcAft>
                          <a:spcPts val="600"/>
                        </a:spcAft>
                        <a:buClrTx/>
                        <a:buSzTx/>
                        <a:buFontTx/>
                        <a:buNone/>
                        <a:tabLst/>
                        <a:defRPr/>
                      </a:pPr>
                      <a:r>
                        <a:rPr lang="en-US" sz="3700" u="none" strike="noStrike" dirty="0">
                          <a:effectLst/>
                        </a:rPr>
                        <a:t> Month</a:t>
                      </a:r>
                      <a:endParaRPr lang="en-US" sz="3700" b="1" i="0" u="none" strike="noStrike" dirty="0">
                        <a:solidFill>
                          <a:srgbClr val="000000"/>
                        </a:solidFill>
                        <a:effectLst/>
                        <a:latin typeface="Calibri" panose="020F0502020204030204" pitchFamily="34" charset="0"/>
                      </a:endParaRPr>
                    </a:p>
                  </a:txBody>
                  <a:tcPr marL="157293" marR="157293" marT="0" marB="0" anchor="ctr">
                    <a:lnL w="6350" cap="flat" cmpd="sng" algn="ctr">
                      <a:solidFill>
                        <a:srgbClr val="A5A5A5">
                          <a:tint val="50000"/>
                        </a:srgbClr>
                      </a:solidFill>
                      <a:prstDash val="solid"/>
                      <a:miter lim="800000"/>
                    </a:lnL>
                    <a:lnR w="12700" cap="flat" cmpd="sng" algn="ctr">
                      <a:solidFill>
                        <a:sysClr val="window" lastClr="FFFFFF"/>
                      </a:solidFill>
                      <a:prstDash val="solid"/>
                      <a:miter lim="800000"/>
                    </a:lnR>
                    <a:lnT w="6350" cap="flat" cmpd="sng" algn="ctr">
                      <a:solidFill>
                        <a:srgbClr val="A5A5A5">
                          <a:tint val="50000"/>
                        </a:srgbClr>
                      </a:solidFill>
                      <a:prstDash val="solid"/>
                      <a:miter lim="800000"/>
                    </a:lnT>
                    <a:lnB w="19050" cap="flat" cmpd="sng" algn="ctr">
                      <a:solidFill>
                        <a:sysClr val="window" lastClr="FFFFFF"/>
                      </a:solidFill>
                      <a:prstDash val="solid"/>
                      <a:miter lim="800000"/>
                    </a:lnB>
                    <a:lnTlToBr w="12700" cmpd="sng">
                      <a:noFill/>
                      <a:prstDash val="solid"/>
                    </a:lnTlToBr>
                    <a:lnBlToTr w="12700" cmpd="sng">
                      <a:noFill/>
                      <a:prstDash val="solid"/>
                    </a:lnBlToTr>
                    <a:noFill/>
                  </a:tcPr>
                </a:tc>
                <a:tc>
                  <a:txBody>
                    <a:bodyPr/>
                    <a:lstStyle>
                      <a:lvl1pPr marL="0" marR="0" indent="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1pPr>
                      <a:lvl2pPr marL="0" marR="0" indent="85725"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2pPr>
                      <a:lvl3pPr marL="0" marR="0" indent="17145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3pPr>
                      <a:lvl4pPr marL="0" marR="0" indent="257175"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4pPr>
                      <a:lvl5pPr marL="0" marR="0" indent="34290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5pPr>
                      <a:lvl6pPr marL="0" marR="0" indent="428625"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6pPr>
                      <a:lvl7pPr marL="0" marR="0" indent="51435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7pPr>
                      <a:lvl8pPr marL="0" marR="0" indent="600075"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8pPr>
                      <a:lvl9pPr marL="0" marR="0" indent="68580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9pPr>
                    </a:lstStyle>
                    <a:p>
                      <a:pPr marL="0" marR="0" algn="ctr">
                        <a:lnSpc>
                          <a:spcPct val="115000"/>
                        </a:lnSpc>
                        <a:spcBef>
                          <a:spcPts val="600"/>
                        </a:spcBef>
                        <a:spcAft>
                          <a:spcPts val="600"/>
                        </a:spcAft>
                      </a:pPr>
                      <a:r>
                        <a:rPr lang="en-US" sz="3700" u="none" strike="noStrike" dirty="0">
                          <a:effectLst/>
                        </a:rPr>
                        <a:t>Sum of Rand value </a:t>
                      </a:r>
                      <a:endParaRPr lang="en-US" sz="3700" kern="1200" dirty="0">
                        <a:solidFill>
                          <a:schemeClr val="dk1"/>
                        </a:solidFill>
                        <a:effectLst/>
                        <a:latin typeface="+mn-lt"/>
                        <a:ea typeface="+mn-ea"/>
                        <a:cs typeface="+mn-cs"/>
                      </a:endParaRPr>
                    </a:p>
                  </a:txBody>
                  <a:tcPr marL="157293" marR="157293" marT="0" marB="0" anchor="ctr">
                    <a:lnL w="12700" cap="flat" cmpd="sng" algn="ctr">
                      <a:solidFill>
                        <a:sysClr val="window" lastClr="FFFFFF"/>
                      </a:solidFill>
                      <a:prstDash val="solid"/>
                      <a:miter lim="800000"/>
                    </a:lnL>
                    <a:lnR w="6350" cap="flat" cmpd="sng" algn="ctr">
                      <a:solidFill>
                        <a:srgbClr val="A5A5A5">
                          <a:tint val="50000"/>
                        </a:srgbClr>
                      </a:solidFill>
                      <a:prstDash val="solid"/>
                      <a:miter lim="800000"/>
                    </a:lnR>
                    <a:lnT w="6350" cap="flat" cmpd="sng" algn="ctr">
                      <a:solidFill>
                        <a:srgbClr val="A5A5A5">
                          <a:tint val="50000"/>
                        </a:srgbClr>
                      </a:solidFill>
                      <a:prstDash val="solid"/>
                      <a:miter lim="800000"/>
                    </a:lnT>
                    <a:lnB w="19050" cap="flat" cmpd="sng" algn="ctr">
                      <a:solidFill>
                        <a:sysClr val="window" lastClr="FFFFFF"/>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627022152"/>
                  </a:ext>
                </a:extLst>
              </a:tr>
              <a:tr h="887953">
                <a:tc>
                  <a:txBody>
                    <a:bodyPr/>
                    <a:lstStyle>
                      <a:lvl1pPr marL="0" marR="0" indent="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1pPr>
                      <a:lvl2pPr marL="0" marR="0" indent="85725"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2pPr>
                      <a:lvl3pPr marL="0" marR="0" indent="17145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3pPr>
                      <a:lvl4pPr marL="0" marR="0" indent="257175"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4pPr>
                      <a:lvl5pPr marL="0" marR="0" indent="34290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5pPr>
                      <a:lvl6pPr marL="0" marR="0" indent="428625"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6pPr>
                      <a:lvl7pPr marL="0" marR="0" indent="51435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7pPr>
                      <a:lvl8pPr marL="0" marR="0" indent="600075"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8pPr>
                      <a:lvl9pPr marL="0" marR="0" indent="68580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9pPr>
                    </a:lstStyle>
                    <a:p>
                      <a:pPr algn="l" fontAlgn="b"/>
                      <a:r>
                        <a:rPr lang="en-US" sz="3700" u="none" strike="noStrike" dirty="0">
                          <a:effectLst/>
                        </a:rPr>
                        <a:t> September ’19</a:t>
                      </a:r>
                      <a:endParaRPr lang="en-US" sz="3700" b="0" i="0" u="none" strike="noStrike" dirty="0">
                        <a:solidFill>
                          <a:srgbClr val="000000"/>
                        </a:solidFill>
                        <a:effectLst/>
                        <a:latin typeface="Calibri" panose="020F0502020204030204" pitchFamily="34" charset="0"/>
                      </a:endParaRPr>
                    </a:p>
                  </a:txBody>
                  <a:tcPr marL="25400" marR="25400" marT="25400" marB="0" anchor="b">
                    <a:lnL w="6350" cap="flat" cmpd="sng" algn="ctr">
                      <a:solidFill>
                        <a:srgbClr val="A5A5A5">
                          <a:tint val="50000"/>
                        </a:srgbClr>
                      </a:solidFill>
                      <a:prstDash val="solid"/>
                      <a:miter lim="800000"/>
                    </a:lnL>
                    <a:lnR w="12700" cap="flat" cmpd="sng" algn="ctr">
                      <a:solidFill>
                        <a:sysClr val="window" lastClr="FFFFFF"/>
                      </a:solidFill>
                      <a:prstDash val="solid"/>
                      <a:miter lim="800000"/>
                    </a:lnR>
                    <a:lnT w="19050" cap="flat" cmpd="sng" algn="ctr">
                      <a:solidFill>
                        <a:sysClr val="window" lastClr="FFFFFF"/>
                      </a:solidFill>
                      <a:prstDash val="solid"/>
                      <a:miter lim="800000"/>
                    </a:lnT>
                    <a:lnB>
                      <a:noFill/>
                    </a:lnB>
                    <a:lnTlToBr w="12700" cmpd="sng">
                      <a:noFill/>
                      <a:prstDash val="solid"/>
                    </a:lnTlToBr>
                    <a:lnBlToTr w="12700" cmpd="sng">
                      <a:noFill/>
                      <a:prstDash val="solid"/>
                    </a:lnBlToTr>
                    <a:solidFill>
                      <a:sysClr val="window" lastClr="FFFFFF">
                        <a:alpha val="20000"/>
                      </a:sysClr>
                    </a:solidFill>
                  </a:tcPr>
                </a:tc>
                <a:tc>
                  <a:txBody>
                    <a:bodyPr/>
                    <a:lstStyle>
                      <a:lvl1pPr marL="0" marR="0" indent="0"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1pPr>
                      <a:lvl2pPr marL="0" marR="0" indent="85725"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2pPr>
                      <a:lvl3pPr marL="0" marR="0" indent="171450"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3pPr>
                      <a:lvl4pPr marL="0" marR="0" indent="257175"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4pPr>
                      <a:lvl5pPr marL="0" marR="0" indent="342900"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5pPr>
                      <a:lvl6pPr marL="0" marR="0" indent="428625"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6pPr>
                      <a:lvl7pPr marL="0" marR="0" indent="514350"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7pPr>
                      <a:lvl8pPr marL="0" marR="0" indent="600075"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8pPr>
                      <a:lvl9pPr marL="0" marR="0" indent="685800"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9pPr>
                    </a:lstStyle>
                    <a:p>
                      <a:pPr algn="ctr" fontAlgn="b"/>
                      <a:r>
                        <a:rPr lang="en-US" sz="3700" u="none" strike="noStrike" dirty="0">
                          <a:effectLst/>
                        </a:rPr>
                        <a:t>R 255,374 </a:t>
                      </a:r>
                      <a:endParaRPr lang="en-US" sz="3700" b="0" i="0" u="none" strike="noStrike" dirty="0">
                        <a:solidFill>
                          <a:srgbClr val="000000"/>
                        </a:solidFill>
                        <a:effectLst/>
                        <a:latin typeface="Calibri" panose="020F0502020204030204" pitchFamily="34" charset="0"/>
                      </a:endParaRPr>
                    </a:p>
                  </a:txBody>
                  <a:tcPr marL="25400" marR="25400" marT="25400" marB="0" anchor="b">
                    <a:lnL w="12700" cap="flat" cmpd="sng" algn="ctr">
                      <a:solidFill>
                        <a:sysClr val="window" lastClr="FFFFFF"/>
                      </a:solidFill>
                      <a:prstDash val="solid"/>
                      <a:miter lim="800000"/>
                    </a:lnL>
                    <a:lnR w="6350" cap="flat" cmpd="sng" algn="ctr">
                      <a:solidFill>
                        <a:srgbClr val="A5A5A5">
                          <a:tint val="50000"/>
                        </a:srgbClr>
                      </a:solidFill>
                      <a:prstDash val="solid"/>
                      <a:miter lim="800000"/>
                    </a:lnR>
                    <a:lnT w="19050" cap="flat" cmpd="sng" algn="ctr">
                      <a:solidFill>
                        <a:sysClr val="window" lastClr="FFFFFF"/>
                      </a:solidFill>
                      <a:prstDash val="solid"/>
                      <a:miter lim="800000"/>
                    </a:lnT>
                    <a:lnB>
                      <a:noFill/>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481526004"/>
                  </a:ext>
                </a:extLst>
              </a:tr>
              <a:tr h="887953">
                <a:tc>
                  <a:txBody>
                    <a:bodyPr/>
                    <a:lstStyle>
                      <a:lvl1pPr marL="0" marR="0" indent="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1pPr>
                      <a:lvl2pPr marL="0" marR="0" indent="85725"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2pPr>
                      <a:lvl3pPr marL="0" marR="0" indent="17145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3pPr>
                      <a:lvl4pPr marL="0" marR="0" indent="257175"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4pPr>
                      <a:lvl5pPr marL="0" marR="0" indent="34290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5pPr>
                      <a:lvl6pPr marL="0" marR="0" indent="428625"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6pPr>
                      <a:lvl7pPr marL="0" marR="0" indent="51435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7pPr>
                      <a:lvl8pPr marL="0" marR="0" indent="600075"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8pPr>
                      <a:lvl9pPr marL="0" marR="0" indent="68580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9pPr>
                    </a:lstStyle>
                    <a:p>
                      <a:pPr algn="l" fontAlgn="b"/>
                      <a:r>
                        <a:rPr lang="en-US" sz="3700" u="none" strike="noStrike" dirty="0">
                          <a:effectLst/>
                        </a:rPr>
                        <a:t> 1 to 9 October’19</a:t>
                      </a:r>
                      <a:endParaRPr lang="en-US" sz="3700" b="0" i="0" u="none" strike="noStrike" dirty="0">
                        <a:solidFill>
                          <a:srgbClr val="000000"/>
                        </a:solidFill>
                        <a:effectLst/>
                        <a:latin typeface="Calibri" panose="020F0502020204030204" pitchFamily="34" charset="0"/>
                      </a:endParaRPr>
                    </a:p>
                  </a:txBody>
                  <a:tcPr marL="25400" marR="25400" marT="25400" marB="0" anchor="b">
                    <a:lnL w="6350" cap="flat" cmpd="sng" algn="ctr">
                      <a:solidFill>
                        <a:srgbClr val="A5A5A5">
                          <a:tint val="50000"/>
                        </a:srgbClr>
                      </a:solidFill>
                      <a:prstDash val="solid"/>
                      <a:miter lim="800000"/>
                    </a:lnL>
                    <a:lnR w="12700" cap="flat" cmpd="sng" algn="ctr">
                      <a:solidFill>
                        <a:sysClr val="window" lastClr="FFFFFF"/>
                      </a:solidFill>
                      <a:prstDash val="solid"/>
                      <a:miter lim="800000"/>
                    </a:lnR>
                    <a:lnT>
                      <a:noFill/>
                    </a:lnT>
                    <a:lnB>
                      <a:noFill/>
                    </a:lnB>
                    <a:lnTlToBr w="12700" cmpd="sng">
                      <a:noFill/>
                      <a:prstDash val="solid"/>
                    </a:lnTlToBr>
                    <a:lnBlToTr w="12700" cmpd="sng">
                      <a:noFill/>
                      <a:prstDash val="solid"/>
                    </a:lnBlToTr>
                    <a:noFill/>
                  </a:tcPr>
                </a:tc>
                <a:tc>
                  <a:txBody>
                    <a:bodyPr/>
                    <a:lstStyle>
                      <a:lvl1pPr marL="0" marR="0" indent="0"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1pPr>
                      <a:lvl2pPr marL="0" marR="0" indent="85725"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2pPr>
                      <a:lvl3pPr marL="0" marR="0" indent="171450"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3pPr>
                      <a:lvl4pPr marL="0" marR="0" indent="257175"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4pPr>
                      <a:lvl5pPr marL="0" marR="0" indent="342900"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5pPr>
                      <a:lvl6pPr marL="0" marR="0" indent="428625"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6pPr>
                      <a:lvl7pPr marL="0" marR="0" indent="514350"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7pPr>
                      <a:lvl8pPr marL="0" marR="0" indent="600075"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8pPr>
                      <a:lvl9pPr marL="0" marR="0" indent="685800"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9pPr>
                    </a:lstStyle>
                    <a:p>
                      <a:pPr algn="ctr" fontAlgn="b"/>
                      <a:r>
                        <a:rPr lang="en-US" sz="3700" u="none" strike="noStrike" dirty="0">
                          <a:effectLst/>
                        </a:rPr>
                        <a:t>R 83,023 </a:t>
                      </a:r>
                      <a:endParaRPr lang="en-US" sz="3700" b="0" i="0" u="none" strike="noStrike" dirty="0">
                        <a:solidFill>
                          <a:srgbClr val="000000"/>
                        </a:solidFill>
                        <a:effectLst/>
                        <a:latin typeface="Calibri" panose="020F0502020204030204" pitchFamily="34" charset="0"/>
                      </a:endParaRPr>
                    </a:p>
                  </a:txBody>
                  <a:tcPr marL="25400" marR="25400" marT="25400" marB="0" anchor="b">
                    <a:lnL w="12700" cap="flat" cmpd="sng" algn="ctr">
                      <a:solidFill>
                        <a:sysClr val="window" lastClr="FFFFFF"/>
                      </a:solidFill>
                      <a:prstDash val="solid"/>
                      <a:miter lim="800000"/>
                    </a:lnL>
                    <a:lnR w="6350" cap="flat" cmpd="sng" algn="ctr">
                      <a:solidFill>
                        <a:srgbClr val="A5A5A5">
                          <a:tint val="50000"/>
                        </a:srgbClr>
                      </a:solidFill>
                      <a:prstDash val="solid"/>
                      <a:miter lim="800000"/>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75625154"/>
                  </a:ext>
                </a:extLst>
              </a:tr>
              <a:tr h="887953">
                <a:tc>
                  <a:txBody>
                    <a:bodyPr/>
                    <a:lstStyle>
                      <a:lvl1pPr marL="0" marR="0" indent="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1pPr>
                      <a:lvl2pPr marL="0" marR="0" indent="85725"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2pPr>
                      <a:lvl3pPr marL="0" marR="0" indent="17145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3pPr>
                      <a:lvl4pPr marL="0" marR="0" indent="257175"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4pPr>
                      <a:lvl5pPr marL="0" marR="0" indent="34290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5pPr>
                      <a:lvl6pPr marL="0" marR="0" indent="428625"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6pPr>
                      <a:lvl7pPr marL="0" marR="0" indent="51435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7pPr>
                      <a:lvl8pPr marL="0" marR="0" indent="600075"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8pPr>
                      <a:lvl9pPr marL="0" marR="0" indent="685800" algn="l" defTabSz="309563" latinLnBrk="0">
                        <a:lnSpc>
                          <a:spcPct val="100000"/>
                        </a:lnSpc>
                        <a:spcBef>
                          <a:spcPts val="0"/>
                        </a:spcBef>
                        <a:spcAft>
                          <a:spcPts val="0"/>
                        </a:spcAft>
                        <a:buClrTx/>
                        <a:buSzTx/>
                        <a:buFontTx/>
                        <a:buNone/>
                        <a:tabLst/>
                        <a:defRPr sz="750" b="1" i="0" u="none" strike="noStrike" cap="all" spc="150" baseline="0">
                          <a:ln>
                            <a:noFill/>
                          </a:ln>
                          <a:solidFill>
                            <a:schemeClr val="lt1"/>
                          </a:solidFill>
                          <a:uFillTx/>
                          <a:latin typeface="Calibri" panose="020F0502020204030204"/>
                          <a:sym typeface="Montserrat-Regular"/>
                        </a:defRPr>
                      </a:lvl9pPr>
                    </a:lstStyle>
                    <a:p>
                      <a:pPr algn="l" fontAlgn="b"/>
                      <a:r>
                        <a:rPr lang="en-US" sz="3700" u="none" strike="noStrike" dirty="0">
                          <a:effectLst/>
                        </a:rPr>
                        <a:t> Grand Total</a:t>
                      </a:r>
                      <a:endParaRPr lang="en-US" sz="3700" b="1" i="0" u="none" strike="noStrike" dirty="0">
                        <a:solidFill>
                          <a:srgbClr val="000000"/>
                        </a:solidFill>
                        <a:effectLst/>
                        <a:latin typeface="Calibri" panose="020F0502020204030204" pitchFamily="34" charset="0"/>
                      </a:endParaRPr>
                    </a:p>
                  </a:txBody>
                  <a:tcPr marL="25400" marR="25400" marT="25400" marB="0" anchor="b">
                    <a:lnL w="6350" cap="flat" cmpd="sng" algn="ctr">
                      <a:solidFill>
                        <a:srgbClr val="A5A5A5">
                          <a:tint val="50000"/>
                        </a:srgbClr>
                      </a:solidFill>
                      <a:prstDash val="solid"/>
                      <a:miter lim="800000"/>
                    </a:lnL>
                    <a:lnR w="12700" cap="flat" cmpd="sng" algn="ctr">
                      <a:solidFill>
                        <a:sysClr val="window" lastClr="FFFFFF"/>
                      </a:solidFill>
                      <a:prstDash val="solid"/>
                      <a:miter lim="800000"/>
                    </a:lnR>
                    <a:lnT>
                      <a:noFill/>
                    </a:lnT>
                    <a:lnB>
                      <a:noFill/>
                    </a:lnB>
                    <a:lnTlToBr w="12700" cmpd="sng">
                      <a:noFill/>
                      <a:prstDash val="solid"/>
                    </a:lnTlToBr>
                    <a:lnBlToTr w="12700" cmpd="sng">
                      <a:noFill/>
                      <a:prstDash val="solid"/>
                    </a:lnBlToTr>
                    <a:solidFill>
                      <a:sysClr val="window" lastClr="FFFFFF">
                        <a:alpha val="20000"/>
                      </a:sysClr>
                    </a:solidFill>
                  </a:tcPr>
                </a:tc>
                <a:tc>
                  <a:txBody>
                    <a:bodyPr/>
                    <a:lstStyle>
                      <a:lvl1pPr marL="0" marR="0" indent="0"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1pPr>
                      <a:lvl2pPr marL="0" marR="0" indent="85725"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2pPr>
                      <a:lvl3pPr marL="0" marR="0" indent="171450"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3pPr>
                      <a:lvl4pPr marL="0" marR="0" indent="257175"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4pPr>
                      <a:lvl5pPr marL="0" marR="0" indent="342900"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5pPr>
                      <a:lvl6pPr marL="0" marR="0" indent="428625"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6pPr>
                      <a:lvl7pPr marL="0" marR="0" indent="514350"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7pPr>
                      <a:lvl8pPr marL="0" marR="0" indent="600075"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8pPr>
                      <a:lvl9pPr marL="0" marR="0" indent="685800" algn="l" defTabSz="309563" latinLnBrk="0">
                        <a:lnSpc>
                          <a:spcPct val="100000"/>
                        </a:lnSpc>
                        <a:spcBef>
                          <a:spcPts val="0"/>
                        </a:spcBef>
                        <a:spcAft>
                          <a:spcPts val="0"/>
                        </a:spcAft>
                        <a:buClrTx/>
                        <a:buSzTx/>
                        <a:buFontTx/>
                        <a:buNone/>
                        <a:tabLst/>
                        <a:defRPr sz="750" b="0" i="0" u="none" strike="noStrike" cap="all" spc="150" baseline="0">
                          <a:ln>
                            <a:noFill/>
                          </a:ln>
                          <a:solidFill>
                            <a:schemeClr val="lt1"/>
                          </a:solidFill>
                          <a:uFillTx/>
                          <a:latin typeface="Calibri" panose="020F0502020204030204"/>
                          <a:sym typeface="Montserrat-Regular"/>
                        </a:defRPr>
                      </a:lvl9pPr>
                    </a:lstStyle>
                    <a:p>
                      <a:pPr algn="ctr" fontAlgn="b"/>
                      <a:r>
                        <a:rPr lang="en-US" sz="3700" u="none" strike="noStrike" dirty="0">
                          <a:effectLst/>
                        </a:rPr>
                        <a:t>R 338,397.48 </a:t>
                      </a:r>
                      <a:endParaRPr lang="en-US" sz="3700" b="1" i="0" u="none" strike="noStrike" dirty="0">
                        <a:solidFill>
                          <a:srgbClr val="000000"/>
                        </a:solidFill>
                        <a:effectLst/>
                        <a:latin typeface="Calibri" panose="020F0502020204030204" pitchFamily="34" charset="0"/>
                      </a:endParaRPr>
                    </a:p>
                  </a:txBody>
                  <a:tcPr marL="25400" marR="25400" marT="25400" marB="0" anchor="b">
                    <a:lnL w="12700" cap="flat" cmpd="sng" algn="ctr">
                      <a:solidFill>
                        <a:sysClr val="window" lastClr="FFFFFF"/>
                      </a:solidFill>
                      <a:prstDash val="solid"/>
                      <a:miter lim="800000"/>
                    </a:lnL>
                    <a:lnR w="6350" cap="flat" cmpd="sng" algn="ctr">
                      <a:solidFill>
                        <a:srgbClr val="A5A5A5">
                          <a:tint val="50000"/>
                        </a:srgbClr>
                      </a:solidFill>
                      <a:prstDash val="solid"/>
                      <a:miter lim="800000"/>
                    </a:lnR>
                    <a:lnT>
                      <a:noFill/>
                    </a:lnT>
                    <a:lnB>
                      <a:noFill/>
                    </a:lnB>
                    <a:lnTlToBr w="12700" cmpd="sng">
                      <a:noFill/>
                      <a:prstDash val="solid"/>
                    </a:lnTlToBr>
                    <a:lnBlToTr w="12700" cmpd="sng">
                      <a:noFill/>
                      <a:prstDash val="solid"/>
                    </a:lnBlToTr>
                    <a:solidFill>
                      <a:sysClr val="window" lastClr="FFFFFF">
                        <a:alpha val="20000"/>
                      </a:sysClr>
                    </a:solidFill>
                  </a:tcPr>
                </a:tc>
                <a:extLst>
                  <a:ext uri="{0D108BD9-81ED-4DB2-BD59-A6C34878D82A}">
                    <a16:rowId xmlns:a16="http://schemas.microsoft.com/office/drawing/2014/main" val="3719894827"/>
                  </a:ext>
                </a:extLst>
              </a:tr>
            </a:tbl>
          </a:graphicData>
        </a:graphic>
      </p:graphicFrame>
      <p:pic>
        <p:nvPicPr>
          <p:cNvPr id="6" name="Graphic 5" descr="Research">
            <a:extLst>
              <a:ext uri="{FF2B5EF4-FFF2-40B4-BE49-F238E27FC236}">
                <a16:creationId xmlns:a16="http://schemas.microsoft.com/office/drawing/2014/main" id="{9273E426-5FF1-4ABE-AB13-776AF4A42D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104524" y="1747839"/>
            <a:ext cx="2810501" cy="2738436"/>
          </a:xfrm>
          <a:prstGeom prst="rect">
            <a:avLst/>
          </a:prstGeom>
        </p:spPr>
      </p:pic>
    </p:spTree>
    <p:extLst>
      <p:ext uri="{BB962C8B-B14F-4D97-AF65-F5344CB8AC3E}">
        <p14:creationId xmlns:p14="http://schemas.microsoft.com/office/powerpoint/2010/main" val="211680724"/>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30204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826C34-9418-4673-91D0-BEF1CD020785}"/>
              </a:ext>
            </a:extLst>
          </p:cNvPr>
          <p:cNvSpPr>
            <a:spLocks noGrp="1"/>
          </p:cNvSpPr>
          <p:nvPr>
            <p:ph type="sldNum" sz="quarter" idx="10"/>
          </p:nvPr>
        </p:nvSpPr>
        <p:spPr/>
        <p:txBody>
          <a:bodyPr/>
          <a:lstStyle/>
          <a:p>
            <a:fld id="{86CB4B4D-7CA3-9044-876B-883B54F8677D}" type="slidenum">
              <a:rPr lang="en-GB" smtClean="0"/>
              <a:pPr/>
              <a:t>4</a:t>
            </a:fld>
            <a:endParaRPr lang="en-GB" dirty="0"/>
          </a:p>
        </p:txBody>
      </p:sp>
      <p:sp>
        <p:nvSpPr>
          <p:cNvPr id="5" name="Rectangle 4">
            <a:extLst>
              <a:ext uri="{FF2B5EF4-FFF2-40B4-BE49-F238E27FC236}">
                <a16:creationId xmlns:a16="http://schemas.microsoft.com/office/drawing/2014/main" id="{DDF636E9-DD3A-467E-9D96-2F8B4A7550FF}"/>
              </a:ext>
            </a:extLst>
          </p:cNvPr>
          <p:cNvSpPr/>
          <p:nvPr/>
        </p:nvSpPr>
        <p:spPr>
          <a:xfrm>
            <a:off x="8616462" y="7104063"/>
            <a:ext cx="14806245" cy="4401205"/>
          </a:xfrm>
          <a:prstGeom prst="rect">
            <a:avLst/>
          </a:prstGeom>
        </p:spPr>
        <p:txBody>
          <a:bodyPr wrap="square">
            <a:spAutoFit/>
          </a:bodyPr>
          <a:lstStyle/>
          <a:p>
            <a:pPr lvl="0"/>
            <a:r>
              <a:rPr lang="en-ZA" sz="2800" dirty="0">
                <a:solidFill>
                  <a:schemeClr val="bg1"/>
                </a:solidFill>
                <a:latin typeface="Arial" panose="020B0604020202020204" pitchFamily="34" charset="0"/>
              </a:rPr>
              <a:t>The number of funded students in the university sector  increased by 5% from 2018 to 2019, however a steeper increase of 20% is noted from 2019 to 2020 academic year.  The 2020 figures reflects records received to date and we still anticipate for second semester. </a:t>
            </a:r>
          </a:p>
          <a:p>
            <a:pPr lvl="0"/>
            <a:endParaRPr lang="en-ZA" sz="2800" dirty="0">
              <a:solidFill>
                <a:schemeClr val="bg1"/>
              </a:solidFill>
              <a:latin typeface="Arial" panose="020B0604020202020204" pitchFamily="34" charset="0"/>
            </a:endParaRPr>
          </a:p>
          <a:p>
            <a:pPr lvl="0"/>
            <a:r>
              <a:rPr lang="en-ZA" sz="2800" dirty="0">
                <a:solidFill>
                  <a:schemeClr val="bg1"/>
                </a:solidFill>
                <a:latin typeface="Arial" panose="020B0604020202020204" pitchFamily="34" charset="0"/>
              </a:rPr>
              <a:t>This rapid increase has been recorded in institutions that have enrolled significant numbers for NSFAS funded students.  With this increase it is projected that the allocation of R28bn will be fully utilised by the end of the academic year.</a:t>
            </a:r>
          </a:p>
          <a:p>
            <a:pPr lvl="0"/>
            <a:endParaRPr lang="en-ZA" sz="2800" dirty="0">
              <a:solidFill>
                <a:schemeClr val="bg1"/>
              </a:solidFill>
              <a:latin typeface="Arial" panose="020B0604020202020204" pitchFamily="34" charset="0"/>
            </a:endParaRPr>
          </a:p>
          <a:p>
            <a:pPr lvl="0"/>
            <a:r>
              <a:rPr lang="en-ZA" sz="2800" dirty="0">
                <a:solidFill>
                  <a:schemeClr val="bg1"/>
                </a:solidFill>
                <a:latin typeface="Arial" panose="020B0604020202020204" pitchFamily="34" charset="0"/>
              </a:rPr>
              <a:t>COVID 19 Pandemic puts further pressure on the allocation with the potential extension of the academic year.</a:t>
            </a:r>
          </a:p>
        </p:txBody>
      </p:sp>
      <p:sp>
        <p:nvSpPr>
          <p:cNvPr id="6" name="Rectangle 5">
            <a:extLst>
              <a:ext uri="{FF2B5EF4-FFF2-40B4-BE49-F238E27FC236}">
                <a16:creationId xmlns:a16="http://schemas.microsoft.com/office/drawing/2014/main" id="{417266B6-A649-4E36-B569-E2BD33E0C6C1}"/>
              </a:ext>
            </a:extLst>
          </p:cNvPr>
          <p:cNvSpPr/>
          <p:nvPr/>
        </p:nvSpPr>
        <p:spPr>
          <a:xfrm>
            <a:off x="8772525" y="314325"/>
            <a:ext cx="14998846" cy="2185214"/>
          </a:xfrm>
          <a:prstGeom prst="rect">
            <a:avLst/>
          </a:prstGeom>
        </p:spPr>
        <p:txBody>
          <a:bodyPr wrap="square">
            <a:spAutoFit/>
          </a:bodyPr>
          <a:lstStyle/>
          <a:p>
            <a:pPr hangingPunct="1"/>
            <a:r>
              <a:rPr lang="en-ZA" sz="4400" b="1" dirty="0">
                <a:solidFill>
                  <a:schemeClr val="bg1"/>
                </a:solidFill>
                <a:latin typeface="Arial" panose="020B0604020202020204" pitchFamily="34" charset="0"/>
                <a:sym typeface="Montserrat-SemiBold"/>
              </a:rPr>
              <a:t>                    Funding Statistics for Universities</a:t>
            </a:r>
          </a:p>
          <a:p>
            <a:pPr algn="ctr" hangingPunct="1"/>
            <a:endParaRPr lang="en-ZA" sz="2800" b="1" dirty="0">
              <a:solidFill>
                <a:schemeClr val="bg1"/>
              </a:solidFill>
              <a:latin typeface="Arial" panose="020B0604020202020204" pitchFamily="34" charset="0"/>
              <a:sym typeface="Montserrat-SemiBold"/>
            </a:endParaRPr>
          </a:p>
          <a:p>
            <a:pPr algn="ctr" hangingPunct="1"/>
            <a:r>
              <a:rPr lang="en-ZA" sz="2000" b="1" dirty="0">
                <a:solidFill>
                  <a:schemeClr val="bg1"/>
                </a:solidFill>
                <a:latin typeface="Arial" panose="020B0604020202020204" pitchFamily="34" charset="0"/>
                <a:sym typeface="Montserrat-SemiBold"/>
              </a:rPr>
              <a:t>                </a:t>
            </a:r>
            <a:r>
              <a:rPr lang="en-ZA" sz="3200" b="1" dirty="0">
                <a:solidFill>
                  <a:schemeClr val="bg1"/>
                </a:solidFill>
                <a:latin typeface="Arial" panose="020B0604020202020204" pitchFamily="34" charset="0"/>
                <a:sym typeface="Montserrat-SemiBold"/>
              </a:rPr>
              <a:t>The 20% surge in funding in 2020 of NSFAS beneficiaries at University due to increased  uptake of fee free bursaries </a:t>
            </a:r>
            <a:r>
              <a:rPr lang="en-ZA" sz="2000" b="1" dirty="0">
                <a:solidFill>
                  <a:schemeClr val="bg1"/>
                </a:solidFill>
                <a:latin typeface="Arial" panose="020B0604020202020204" pitchFamily="34" charset="0"/>
                <a:sym typeface="Montserrat-SemiBold"/>
              </a:rPr>
              <a:t>)</a:t>
            </a:r>
            <a:endParaRPr lang="en-US" sz="2000" dirty="0">
              <a:solidFill>
                <a:schemeClr val="bg1"/>
              </a:solidFill>
            </a:endParaRPr>
          </a:p>
        </p:txBody>
      </p:sp>
      <p:pic>
        <p:nvPicPr>
          <p:cNvPr id="8" name="Picture 7">
            <a:extLst>
              <a:ext uri="{FF2B5EF4-FFF2-40B4-BE49-F238E27FC236}">
                <a16:creationId xmlns:a16="http://schemas.microsoft.com/office/drawing/2014/main" id="{84641599-21A9-41B0-A7BD-B06081185E47}"/>
              </a:ext>
            </a:extLst>
          </p:cNvPr>
          <p:cNvPicPr>
            <a:picLocks noChangeAspect="1"/>
          </p:cNvPicPr>
          <p:nvPr/>
        </p:nvPicPr>
        <p:blipFill>
          <a:blip r:embed="rId4"/>
          <a:stretch>
            <a:fillRect/>
          </a:stretch>
        </p:blipFill>
        <p:spPr>
          <a:xfrm>
            <a:off x="3409738" y="2819188"/>
            <a:ext cx="3248237" cy="3248237"/>
          </a:xfrm>
          <a:prstGeom prst="rect">
            <a:avLst/>
          </a:prstGeom>
        </p:spPr>
      </p:pic>
      <p:sp>
        <p:nvSpPr>
          <p:cNvPr id="9" name="Rectangle 8">
            <a:extLst>
              <a:ext uri="{FF2B5EF4-FFF2-40B4-BE49-F238E27FC236}">
                <a16:creationId xmlns:a16="http://schemas.microsoft.com/office/drawing/2014/main" id="{67DD42AB-B867-4AE0-8E5C-78967427AF6D}"/>
              </a:ext>
            </a:extLst>
          </p:cNvPr>
          <p:cNvSpPr/>
          <p:nvPr/>
        </p:nvSpPr>
        <p:spPr>
          <a:xfrm>
            <a:off x="8772525" y="2343150"/>
            <a:ext cx="11172825" cy="1508105"/>
          </a:xfrm>
          <a:prstGeom prst="rect">
            <a:avLst/>
          </a:prstGeom>
        </p:spPr>
        <p:txBody>
          <a:bodyPr wrap="square">
            <a:spAutoFit/>
          </a:bodyPr>
          <a:lstStyle/>
          <a:p>
            <a:pPr lvl="0" hangingPunct="1"/>
            <a:r>
              <a:rPr lang="en-ZA" b="1" dirty="0">
                <a:solidFill>
                  <a:srgbClr val="595959"/>
                </a:solidFill>
                <a:latin typeface="Arial" panose="020B0604020202020204" pitchFamily="34" charset="0"/>
              </a:rPr>
              <a:t> </a:t>
            </a:r>
          </a:p>
          <a:p>
            <a:pPr lvl="0" hangingPunct="1"/>
            <a:endParaRPr lang="en-ZA" b="1" dirty="0">
              <a:solidFill>
                <a:srgbClr val="595959"/>
              </a:solidFill>
              <a:latin typeface="Arial" panose="020B0604020202020204" pitchFamily="34" charset="0"/>
            </a:endParaRPr>
          </a:p>
          <a:p>
            <a:pPr lvl="0" hangingPunct="1"/>
            <a:endParaRPr lang="en-ZA" b="1" dirty="0">
              <a:solidFill>
                <a:srgbClr val="595959"/>
              </a:solidFill>
              <a:latin typeface="Arial" panose="020B0604020202020204" pitchFamily="34" charset="0"/>
            </a:endParaRPr>
          </a:p>
          <a:p>
            <a:pPr lvl="0" hangingPunct="1"/>
            <a:r>
              <a:rPr lang="en-ZA" b="1" dirty="0">
                <a:solidFill>
                  <a:srgbClr val="595959"/>
                </a:solidFill>
                <a:latin typeface="Arial" panose="020B0604020202020204" pitchFamily="34" charset="0"/>
              </a:rPr>
              <a:t>TABLE 1 : COMPARISON OF THREE YEARS REG RECEIVED BY NSFAS</a:t>
            </a:r>
            <a:endParaRPr lang="en-US" dirty="0"/>
          </a:p>
        </p:txBody>
      </p:sp>
      <p:graphicFrame>
        <p:nvGraphicFramePr>
          <p:cNvPr id="11" name="Object 10">
            <a:extLst>
              <a:ext uri="{FF2B5EF4-FFF2-40B4-BE49-F238E27FC236}">
                <a16:creationId xmlns:a16="http://schemas.microsoft.com/office/drawing/2014/main" id="{581B0513-C223-4812-BF1B-5CE3F53043A6}"/>
              </a:ext>
            </a:extLst>
          </p:cNvPr>
          <p:cNvGraphicFramePr>
            <a:graphicFrameLocks noChangeAspect="1"/>
          </p:cNvGraphicFramePr>
          <p:nvPr>
            <p:extLst>
              <p:ext uri="{D42A27DB-BD31-4B8C-83A1-F6EECF244321}">
                <p14:modId xmlns:p14="http://schemas.microsoft.com/office/powerpoint/2010/main" val="347610556"/>
              </p:ext>
            </p:extLst>
          </p:nvPr>
        </p:nvGraphicFramePr>
        <p:xfrm>
          <a:off x="9113835" y="4334800"/>
          <a:ext cx="12603165" cy="2277137"/>
        </p:xfrm>
        <a:graphic>
          <a:graphicData uri="http://schemas.openxmlformats.org/presentationml/2006/ole">
            <mc:AlternateContent xmlns:mc="http://schemas.openxmlformats.org/markup-compatibility/2006">
              <mc:Choice xmlns:v="urn:schemas-microsoft-com:vml" Requires="v">
                <p:oleObj spid="_x0000_s2053" name="Worksheet" r:id="rId5" imgW="5324742" imgH="961990" progId="Excel.Sheet.12">
                  <p:embed/>
                </p:oleObj>
              </mc:Choice>
              <mc:Fallback>
                <p:oleObj name="Worksheet" r:id="rId5" imgW="5324742" imgH="961990" progId="Excel.Sheet.12">
                  <p:embed/>
                  <p:pic>
                    <p:nvPicPr>
                      <p:cNvPr id="0" name=""/>
                      <p:cNvPicPr/>
                      <p:nvPr/>
                    </p:nvPicPr>
                    <p:blipFill>
                      <a:blip r:embed="rId6"/>
                      <a:stretch>
                        <a:fillRect/>
                      </a:stretch>
                    </p:blipFill>
                    <p:spPr>
                      <a:xfrm>
                        <a:off x="9113835" y="4334800"/>
                        <a:ext cx="12603165" cy="2277137"/>
                      </a:xfrm>
                      <a:prstGeom prst="rect">
                        <a:avLst/>
                      </a:prstGeom>
                    </p:spPr>
                  </p:pic>
                </p:oleObj>
              </mc:Fallback>
            </mc:AlternateContent>
          </a:graphicData>
        </a:graphic>
      </p:graphicFrame>
    </p:spTree>
    <p:extLst>
      <p:ext uri="{BB962C8B-B14F-4D97-AF65-F5344CB8AC3E}">
        <p14:creationId xmlns:p14="http://schemas.microsoft.com/office/powerpoint/2010/main" val="103315850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AD54F-FC7E-4C19-8A12-C6690B837BDD}"/>
              </a:ext>
            </a:extLst>
          </p:cNvPr>
          <p:cNvSpPr>
            <a:spLocks noGrp="1"/>
          </p:cNvSpPr>
          <p:nvPr>
            <p:ph type="sldNum" sz="quarter" idx="10"/>
          </p:nvPr>
        </p:nvSpPr>
        <p:spPr/>
        <p:txBody>
          <a:bodyPr/>
          <a:lstStyle/>
          <a:p>
            <a:fld id="{86CB4B4D-7CA3-9044-876B-883B54F8677D}" type="slidenum">
              <a:rPr lang="en-GB" smtClean="0"/>
              <a:pPr/>
              <a:t>5</a:t>
            </a:fld>
            <a:endParaRPr lang="en-GB" dirty="0"/>
          </a:p>
        </p:txBody>
      </p:sp>
      <p:sp>
        <p:nvSpPr>
          <p:cNvPr id="3" name="Title 4">
            <a:extLst>
              <a:ext uri="{FF2B5EF4-FFF2-40B4-BE49-F238E27FC236}">
                <a16:creationId xmlns:a16="http://schemas.microsoft.com/office/drawing/2014/main" id="{9DE073F0-21B5-473E-B80E-B27DF7A2039D}"/>
              </a:ext>
            </a:extLst>
          </p:cNvPr>
          <p:cNvSpPr txBox="1">
            <a:spLocks/>
          </p:cNvSpPr>
          <p:nvPr/>
        </p:nvSpPr>
        <p:spPr>
          <a:xfrm>
            <a:off x="285750" y="200025"/>
            <a:ext cx="22877715" cy="3362431"/>
          </a:xfrm>
          <a:prstGeom prst="rect">
            <a:avLst/>
          </a:prstGeom>
        </p:spPr>
        <p:txBody>
          <a:bodyPr>
            <a:normAutofit fontScale="97500"/>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hangingPunct="1"/>
            <a:r>
              <a:rPr lang="en-ZA" sz="4500" dirty="0">
                <a:solidFill>
                  <a:schemeClr val="bg1"/>
                </a:solidFill>
              </a:rPr>
              <a:t>                                                    Outstanding Challenges in University Sector /1</a:t>
            </a:r>
            <a:r>
              <a:rPr lang="en-ZA" dirty="0">
                <a:solidFill>
                  <a:srgbClr val="FF0000"/>
                </a:solidFill>
              </a:rPr>
              <a:t/>
            </a:r>
            <a:br>
              <a:rPr lang="en-ZA" dirty="0">
                <a:solidFill>
                  <a:srgbClr val="FF0000"/>
                </a:solidFill>
              </a:rPr>
            </a:br>
            <a:endParaRPr lang="en-US" dirty="0">
              <a:solidFill>
                <a:srgbClr val="FF0000"/>
              </a:solidFill>
            </a:endParaRPr>
          </a:p>
        </p:txBody>
      </p:sp>
      <p:sp>
        <p:nvSpPr>
          <p:cNvPr id="4" name="Rectangle 3">
            <a:extLst>
              <a:ext uri="{FF2B5EF4-FFF2-40B4-BE49-F238E27FC236}">
                <a16:creationId xmlns:a16="http://schemas.microsoft.com/office/drawing/2014/main" id="{2B661B79-D44E-43D8-9102-1ACF8BDC371B}"/>
              </a:ext>
            </a:extLst>
          </p:cNvPr>
          <p:cNvSpPr/>
          <p:nvPr/>
        </p:nvSpPr>
        <p:spPr>
          <a:xfrm>
            <a:off x="8515350" y="1856631"/>
            <a:ext cx="15256021" cy="11910953"/>
          </a:xfrm>
          <a:prstGeom prst="rect">
            <a:avLst/>
          </a:prstGeom>
        </p:spPr>
        <p:txBody>
          <a:bodyPr wrap="square">
            <a:spAutoFit/>
          </a:bodyPr>
          <a:lstStyle/>
          <a:p>
            <a:pPr marL="342900" lvl="0" indent="-342900" hangingPunct="1">
              <a:buFont typeface="Arial" panose="020B0604020202020204" pitchFamily="34" charset="0"/>
              <a:buChar char="•"/>
            </a:pPr>
            <a:r>
              <a:rPr lang="en-US" sz="3200" b="1" dirty="0">
                <a:solidFill>
                  <a:schemeClr val="bg1"/>
                </a:solidFill>
                <a:latin typeface="Arial" panose="020B0604020202020204" pitchFamily="34" charset="0"/>
              </a:rPr>
              <a:t>Private Accommodation providers not receiving due payments where students pay directly to the landlord:  </a:t>
            </a:r>
          </a:p>
          <a:p>
            <a:pPr lvl="0" hangingPunct="1"/>
            <a:r>
              <a:rPr lang="en-US" sz="3200" dirty="0">
                <a:solidFill>
                  <a:schemeClr val="bg1"/>
                </a:solidFill>
                <a:latin typeface="Arial" panose="020B0604020202020204" pitchFamily="34" charset="0"/>
              </a:rPr>
              <a:t>Private Landlord Association escalated non-payment by students to NSFAS and the DHET for consideration.  The DHET consulted all stakeholders in developing a draft  framework</a:t>
            </a:r>
            <a:r>
              <a:rPr lang="en-ZA" sz="3200" dirty="0">
                <a:solidFill>
                  <a:schemeClr val="bg1"/>
                </a:solidFill>
                <a:latin typeface="Arial" panose="020B0604020202020204" pitchFamily="34" charset="0"/>
              </a:rPr>
              <a:t>; the proposals are:</a:t>
            </a:r>
          </a:p>
          <a:p>
            <a:pPr marL="457200" lvl="0" indent="-457200" hangingPunct="1">
              <a:buFont typeface="Courier New" panose="02070309020205020404" pitchFamily="49" charset="0"/>
              <a:buChar char="o"/>
            </a:pPr>
            <a:r>
              <a:rPr lang="en-ZA" sz="3200" dirty="0">
                <a:solidFill>
                  <a:schemeClr val="bg1"/>
                </a:solidFill>
                <a:latin typeface="Arial" panose="020B0604020202020204" pitchFamily="34" charset="0"/>
              </a:rPr>
              <a:t>The cost for university-leased accommodation remains at the same level for the 2020 Academic Year,</a:t>
            </a:r>
          </a:p>
          <a:p>
            <a:pPr marL="457200" lvl="0" indent="-457200" hangingPunct="1">
              <a:buFont typeface="Courier New" panose="02070309020205020404" pitchFamily="49" charset="0"/>
              <a:buChar char="o"/>
            </a:pPr>
            <a:r>
              <a:rPr lang="en-ZA" sz="3200" dirty="0">
                <a:solidFill>
                  <a:schemeClr val="bg1"/>
                </a:solidFill>
                <a:latin typeface="Arial" panose="020B0604020202020204" pitchFamily="34" charset="0"/>
              </a:rPr>
              <a:t>For periods of non-occupation, a payment of 50% of the monthly fee could be applicable, with the remainder of the full fee spread out over the extended academic year once the student takes up occupation again.</a:t>
            </a:r>
          </a:p>
          <a:p>
            <a:pPr marL="457200" lvl="0" indent="-457200" hangingPunct="1">
              <a:buFont typeface="Courier New" panose="02070309020205020404" pitchFamily="49" charset="0"/>
              <a:buChar char="o"/>
            </a:pPr>
            <a:r>
              <a:rPr lang="en-ZA" sz="3200" dirty="0">
                <a:solidFill>
                  <a:schemeClr val="bg1"/>
                </a:solidFill>
                <a:latin typeface="Arial" panose="020B0604020202020204" pitchFamily="34" charset="0"/>
              </a:rPr>
              <a:t>Institutions to assist students in negotiating arrangements with the landlords.</a:t>
            </a:r>
          </a:p>
          <a:p>
            <a:pPr lvl="0" hangingPunct="1"/>
            <a:endParaRPr lang="en-ZA" sz="3200" dirty="0">
              <a:solidFill>
                <a:schemeClr val="bg1"/>
              </a:solidFill>
              <a:latin typeface="Arial" panose="020B0604020202020204" pitchFamily="34" charset="0"/>
            </a:endParaRPr>
          </a:p>
          <a:p>
            <a:pPr marL="457200" lvl="0" indent="-457200" hangingPunct="1">
              <a:buFont typeface="Arial" panose="020B0604020202020204" pitchFamily="34" charset="0"/>
              <a:buChar char="•"/>
            </a:pPr>
            <a:r>
              <a:rPr lang="en-ZA" sz="3200" b="1" dirty="0">
                <a:solidFill>
                  <a:schemeClr val="bg1"/>
                </a:solidFill>
                <a:latin typeface="Arial" panose="020B0604020202020204" pitchFamily="34" charset="0"/>
              </a:rPr>
              <a:t>NSFAS not receiving registration, historic debt and appeal data against agreed datelines</a:t>
            </a:r>
          </a:p>
          <a:p>
            <a:pPr marL="457200" lvl="0" indent="-457200" hangingPunct="1">
              <a:buFont typeface="Arial" panose="020B0604020202020204" pitchFamily="34" charset="0"/>
              <a:buChar char="•"/>
            </a:pPr>
            <a:endParaRPr lang="en-ZA" sz="3200" b="1" dirty="0">
              <a:solidFill>
                <a:schemeClr val="bg1"/>
              </a:solidFill>
              <a:latin typeface="Arial" panose="020B0604020202020204" pitchFamily="34" charset="0"/>
            </a:endParaRPr>
          </a:p>
          <a:p>
            <a:pPr marL="457200" lvl="0" indent="-457200" hangingPunct="1">
              <a:buFont typeface="Arial" panose="020B0604020202020204" pitchFamily="34" charset="0"/>
              <a:buChar char="•"/>
            </a:pPr>
            <a:r>
              <a:rPr lang="en-ZA" sz="3200" b="1" dirty="0">
                <a:solidFill>
                  <a:schemeClr val="bg1"/>
                </a:solidFill>
                <a:latin typeface="Arial" panose="020B0604020202020204" pitchFamily="34" charset="0"/>
              </a:rPr>
              <a:t>Some institutions consistently don’t pay students prior to end of month increasing hardship of students</a:t>
            </a:r>
          </a:p>
          <a:p>
            <a:pPr marL="457200" lvl="0" indent="-457200" hangingPunct="1">
              <a:buFont typeface="Arial" panose="020B0604020202020204" pitchFamily="34" charset="0"/>
              <a:buChar char="•"/>
            </a:pPr>
            <a:endParaRPr lang="en-US" sz="3200" b="1" dirty="0">
              <a:solidFill>
                <a:schemeClr val="bg1"/>
              </a:solidFill>
            </a:endParaRPr>
          </a:p>
          <a:p>
            <a:pPr marL="342900" indent="-342900" hangingPunct="1">
              <a:buFont typeface="Arial" panose="020B0604020202020204" pitchFamily="34" charset="0"/>
              <a:buChar char="•"/>
            </a:pPr>
            <a:r>
              <a:rPr lang="en-US" sz="3200" b="1" dirty="0">
                <a:solidFill>
                  <a:schemeClr val="bg1"/>
                </a:solidFill>
              </a:rPr>
              <a:t>Multiple Registration Records </a:t>
            </a:r>
          </a:p>
          <a:p>
            <a:pPr hangingPunct="1"/>
            <a:r>
              <a:rPr lang="en-ZA" sz="3200" dirty="0">
                <a:solidFill>
                  <a:schemeClr val="bg1"/>
                </a:solidFill>
              </a:rPr>
              <a:t>	NSFAS is faced with a challenge of students who apply and register at several 	institutions. This creates a problem if institutions submit a registration claim 	for a single student. Solution is  to make available 	HEMIS system centralised 	at DHET. This cuts across both Universities and TVET Colleges.</a:t>
            </a:r>
          </a:p>
          <a:p>
            <a:pPr marL="457200" lvl="0" indent="-457200" hangingPunct="1">
              <a:buFont typeface="Arial" panose="020B0604020202020204" pitchFamily="34" charset="0"/>
              <a:buChar char="•"/>
            </a:pPr>
            <a:endParaRPr lang="en-ZA" sz="3200" b="1" dirty="0">
              <a:solidFill>
                <a:schemeClr val="bg1"/>
              </a:solidFill>
              <a:latin typeface="Arial" panose="020B0604020202020204" pitchFamily="34" charset="0"/>
            </a:endParaRPr>
          </a:p>
        </p:txBody>
      </p:sp>
      <p:pic>
        <p:nvPicPr>
          <p:cNvPr id="5" name="Picture 4">
            <a:extLst>
              <a:ext uri="{FF2B5EF4-FFF2-40B4-BE49-F238E27FC236}">
                <a16:creationId xmlns:a16="http://schemas.microsoft.com/office/drawing/2014/main" id="{67AEF8E4-BD69-499B-A0CD-9F8F7020EE98}"/>
              </a:ext>
            </a:extLst>
          </p:cNvPr>
          <p:cNvPicPr>
            <a:picLocks noChangeAspect="1"/>
          </p:cNvPicPr>
          <p:nvPr/>
        </p:nvPicPr>
        <p:blipFill>
          <a:blip r:embed="rId2"/>
          <a:stretch>
            <a:fillRect/>
          </a:stretch>
        </p:blipFill>
        <p:spPr>
          <a:xfrm>
            <a:off x="3571875" y="3019531"/>
            <a:ext cx="2962486" cy="2962486"/>
          </a:xfrm>
          <a:prstGeom prst="rect">
            <a:avLst/>
          </a:prstGeom>
        </p:spPr>
      </p:pic>
    </p:spTree>
    <p:extLst>
      <p:ext uri="{BB962C8B-B14F-4D97-AF65-F5344CB8AC3E}">
        <p14:creationId xmlns:p14="http://schemas.microsoft.com/office/powerpoint/2010/main" val="1560715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05976B-5A2C-4293-BB8F-1AECAE43B8F2}"/>
              </a:ext>
            </a:extLst>
          </p:cNvPr>
          <p:cNvSpPr>
            <a:spLocks noGrp="1"/>
          </p:cNvSpPr>
          <p:nvPr>
            <p:ph type="sldNum" sz="quarter" idx="10"/>
          </p:nvPr>
        </p:nvSpPr>
        <p:spPr/>
        <p:txBody>
          <a:bodyPr/>
          <a:lstStyle/>
          <a:p>
            <a:fld id="{86CB4B4D-7CA3-9044-876B-883B54F8677D}" type="slidenum">
              <a:rPr lang="en-GB" smtClean="0"/>
              <a:pPr/>
              <a:t>6</a:t>
            </a:fld>
            <a:endParaRPr lang="en-GB" dirty="0"/>
          </a:p>
        </p:txBody>
      </p:sp>
      <p:sp>
        <p:nvSpPr>
          <p:cNvPr id="3" name="Title 4">
            <a:extLst>
              <a:ext uri="{FF2B5EF4-FFF2-40B4-BE49-F238E27FC236}">
                <a16:creationId xmlns:a16="http://schemas.microsoft.com/office/drawing/2014/main" id="{A7C166ED-249A-4695-BBF1-1EDFD3D16E0F}"/>
              </a:ext>
            </a:extLst>
          </p:cNvPr>
          <p:cNvSpPr txBox="1">
            <a:spLocks/>
          </p:cNvSpPr>
          <p:nvPr/>
        </p:nvSpPr>
        <p:spPr>
          <a:xfrm>
            <a:off x="1219200" y="1066800"/>
            <a:ext cx="23164800" cy="1504950"/>
          </a:xfrm>
          <a:prstGeom prst="rect">
            <a:avLst/>
          </a:prstGeom>
        </p:spPr>
        <p:txBody>
          <a:bodyPr>
            <a:normAutofit fontScale="60000" lnSpcReduction="20000"/>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hangingPunct="1"/>
            <a:r>
              <a:rPr lang="en-ZA" dirty="0">
                <a:solidFill>
                  <a:schemeClr val="bg1"/>
                </a:solidFill>
              </a:rPr>
              <a:t>                       					 </a:t>
            </a:r>
            <a:r>
              <a:rPr lang="en-ZA" sz="7300" dirty="0">
                <a:solidFill>
                  <a:schemeClr val="bg1"/>
                </a:solidFill>
              </a:rPr>
              <a:t>Outstanding Challenges in University sector /2 </a:t>
            </a:r>
            <a:r>
              <a:rPr lang="en-ZA" dirty="0">
                <a:solidFill>
                  <a:srgbClr val="FF0000"/>
                </a:solidFill>
              </a:rPr>
              <a:t/>
            </a:r>
            <a:br>
              <a:rPr lang="en-ZA" dirty="0">
                <a:solidFill>
                  <a:srgbClr val="FF0000"/>
                </a:solidFill>
              </a:rPr>
            </a:br>
            <a:r>
              <a:rPr lang="en-ZA" dirty="0">
                <a:solidFill>
                  <a:srgbClr val="FF0000"/>
                </a:solidFill>
              </a:rPr>
              <a:t/>
            </a:r>
            <a:br>
              <a:rPr lang="en-ZA" dirty="0">
                <a:solidFill>
                  <a:srgbClr val="FF0000"/>
                </a:solidFill>
              </a:rPr>
            </a:br>
            <a:r>
              <a:rPr lang="en-ZA" dirty="0">
                <a:solidFill>
                  <a:srgbClr val="FF0000"/>
                </a:solidFill>
              </a:rPr>
              <a:t> </a:t>
            </a:r>
            <a:endParaRPr lang="en-US" dirty="0">
              <a:solidFill>
                <a:srgbClr val="FF0000"/>
              </a:solidFill>
            </a:endParaRPr>
          </a:p>
        </p:txBody>
      </p:sp>
      <p:sp>
        <p:nvSpPr>
          <p:cNvPr id="4" name="Content Placeholder 5">
            <a:extLst>
              <a:ext uri="{FF2B5EF4-FFF2-40B4-BE49-F238E27FC236}">
                <a16:creationId xmlns:a16="http://schemas.microsoft.com/office/drawing/2014/main" id="{4DA5B4E8-66E5-4BA3-8875-85A2DB45842A}"/>
              </a:ext>
            </a:extLst>
          </p:cNvPr>
          <p:cNvSpPr txBox="1">
            <a:spLocks/>
          </p:cNvSpPr>
          <p:nvPr/>
        </p:nvSpPr>
        <p:spPr>
          <a:xfrm>
            <a:off x="8972550" y="1600199"/>
            <a:ext cx="13630276" cy="10001251"/>
          </a:xfrm>
          <a:prstGeom prst="rect">
            <a:avLst/>
          </a:prstGeom>
        </p:spPr>
        <p:txBody>
          <a:bodyPr>
            <a:noAutofit/>
          </a:bodyPr>
          <a:lstStyle>
            <a:lvl1pPr marL="0" marR="0" indent="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a:lstStyle>
          <a:p>
            <a:pPr hangingPunct="1"/>
            <a:endParaRPr lang="en-US" sz="3600" b="1" i="1" dirty="0">
              <a:solidFill>
                <a:schemeClr val="bg1"/>
              </a:solidFill>
            </a:endParaRPr>
          </a:p>
          <a:p>
            <a:pPr hangingPunct="1"/>
            <a:r>
              <a:rPr lang="en-US" sz="3600" b="1" i="1" dirty="0">
                <a:solidFill>
                  <a:schemeClr val="bg1"/>
                </a:solidFill>
              </a:rPr>
              <a:t>Students exceeding the N+2 Qualifying Criteria</a:t>
            </a:r>
          </a:p>
          <a:p>
            <a:pPr hangingPunct="1"/>
            <a:endParaRPr lang="en-US" sz="3600" dirty="0">
              <a:solidFill>
                <a:schemeClr val="bg1"/>
              </a:solidFill>
            </a:endParaRPr>
          </a:p>
          <a:p>
            <a:pPr hangingPunct="1"/>
            <a:r>
              <a:rPr lang="en-ZA" sz="3600" dirty="0">
                <a:solidFill>
                  <a:schemeClr val="bg1"/>
                </a:solidFill>
              </a:rPr>
              <a:t>The N+2 Rule applied by NSFAS as a qualifying criteria for funding. N is  the minimum qualification completion time specified by the university for a programme of study. Students who registered prior to 2018 are allowed N+2 years to complete the qualification and receive NSFAS funding, while students registered in 2018 onwards are allowed N+1.</a:t>
            </a:r>
          </a:p>
          <a:p>
            <a:pPr hangingPunct="1"/>
            <a:endParaRPr lang="en-ZA" sz="3600" dirty="0">
              <a:solidFill>
                <a:schemeClr val="bg1"/>
              </a:solidFill>
            </a:endParaRPr>
          </a:p>
          <a:p>
            <a:pPr hangingPunct="1"/>
            <a:r>
              <a:rPr lang="en-ZA" sz="3600" dirty="0">
                <a:solidFill>
                  <a:schemeClr val="bg1"/>
                </a:solidFill>
              </a:rPr>
              <a:t>The Minister approved once off concession for  N+2 rule</a:t>
            </a:r>
          </a:p>
          <a:p>
            <a:pPr lvl="0" hangingPunct="1"/>
            <a:r>
              <a:rPr lang="en-ZA" sz="3600" dirty="0">
                <a:solidFill>
                  <a:srgbClr val="3F3F3F"/>
                </a:solidFill>
              </a:rPr>
              <a:t>Students who met the following conditions were re assed </a:t>
            </a:r>
          </a:p>
          <a:p>
            <a:pPr lvl="0" hangingPunct="1"/>
            <a:r>
              <a:rPr lang="en-ZA" sz="3600" dirty="0" err="1">
                <a:solidFill>
                  <a:srgbClr val="3F3F3F"/>
                </a:solidFill>
              </a:rPr>
              <a:t>i</a:t>
            </a:r>
            <a:r>
              <a:rPr lang="en-ZA" sz="3600" dirty="0">
                <a:solidFill>
                  <a:srgbClr val="3F3F3F"/>
                </a:solidFill>
              </a:rPr>
              <a:t>)	Where students cancel their enrolment in the first semester 	the particular year will not add to the N+ calculation.</a:t>
            </a:r>
          </a:p>
          <a:p>
            <a:pPr lvl="0" hangingPunct="1"/>
            <a:r>
              <a:rPr lang="en-ZA" sz="3600" dirty="0">
                <a:solidFill>
                  <a:srgbClr val="3F3F3F"/>
                </a:solidFill>
              </a:rPr>
              <a:t>ii)	Where students provide medical or psycho-social evidence 	that they had to cancel their studies, that year will count.</a:t>
            </a:r>
          </a:p>
          <a:p>
            <a:pPr marL="571500" lvl="0" indent="-571500" hangingPunct="1">
              <a:buAutoNum type="romanLcParenR" startAt="3"/>
            </a:pPr>
            <a:r>
              <a:rPr lang="en-ZA" sz="3600" dirty="0">
                <a:solidFill>
                  <a:srgbClr val="3F3F3F"/>
                </a:solidFill>
              </a:rPr>
              <a:t>Students in their final year that exceed the N+2 provisions will be funded to teach them out of the system this year</a:t>
            </a:r>
          </a:p>
          <a:p>
            <a:pPr marL="571500" lvl="0" indent="-571500" hangingPunct="1">
              <a:buAutoNum type="romanLcParenR" startAt="3"/>
            </a:pPr>
            <a:endParaRPr lang="en-ZA" sz="3600" dirty="0">
              <a:solidFill>
                <a:srgbClr val="3F3F3F"/>
              </a:solidFill>
            </a:endParaRPr>
          </a:p>
          <a:p>
            <a:pPr lvl="0" hangingPunct="1"/>
            <a:r>
              <a:rPr lang="en-ZA" sz="3600" dirty="0">
                <a:solidFill>
                  <a:srgbClr val="3F3F3F"/>
                </a:solidFill>
              </a:rPr>
              <a:t>NSFAS received 9068 N+2 appeal  resubmissions. Of these 7,569  have already been approved for funding</a:t>
            </a:r>
            <a:r>
              <a:rPr lang="en-US" sz="3600" dirty="0"/>
              <a:t>.</a:t>
            </a:r>
            <a:endParaRPr lang="en-ZA" sz="3200" dirty="0">
              <a:solidFill>
                <a:schemeClr val="bg1"/>
              </a:solidFill>
            </a:endParaRPr>
          </a:p>
          <a:p>
            <a:pPr hangingPunct="1"/>
            <a:endParaRPr lang="en-ZA" sz="3200" dirty="0">
              <a:solidFill>
                <a:schemeClr val="bg1"/>
              </a:solidFill>
            </a:endParaRPr>
          </a:p>
        </p:txBody>
      </p:sp>
      <p:pic>
        <p:nvPicPr>
          <p:cNvPr id="5" name="Picture 4">
            <a:extLst>
              <a:ext uri="{FF2B5EF4-FFF2-40B4-BE49-F238E27FC236}">
                <a16:creationId xmlns:a16="http://schemas.microsoft.com/office/drawing/2014/main" id="{8B4BF49E-2F02-4EC4-8DEF-7D9A470BF011}"/>
              </a:ext>
            </a:extLst>
          </p:cNvPr>
          <p:cNvPicPr>
            <a:picLocks noChangeAspect="1"/>
          </p:cNvPicPr>
          <p:nvPr/>
        </p:nvPicPr>
        <p:blipFill>
          <a:blip r:embed="rId2"/>
          <a:stretch>
            <a:fillRect/>
          </a:stretch>
        </p:blipFill>
        <p:spPr>
          <a:xfrm>
            <a:off x="4767158" y="2790614"/>
            <a:ext cx="2581486" cy="2581486"/>
          </a:xfrm>
          <a:prstGeom prst="rect">
            <a:avLst/>
          </a:prstGeom>
        </p:spPr>
      </p:pic>
    </p:spTree>
    <p:extLst>
      <p:ext uri="{BB962C8B-B14F-4D97-AF65-F5344CB8AC3E}">
        <p14:creationId xmlns:p14="http://schemas.microsoft.com/office/powerpoint/2010/main" val="294323705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3B9180-E612-4829-A2DF-A7B356A94E33}"/>
              </a:ext>
            </a:extLst>
          </p:cNvPr>
          <p:cNvSpPr>
            <a:spLocks noGrp="1"/>
          </p:cNvSpPr>
          <p:nvPr>
            <p:ph type="sldNum" sz="quarter" idx="10"/>
          </p:nvPr>
        </p:nvSpPr>
        <p:spPr/>
        <p:txBody>
          <a:bodyPr/>
          <a:lstStyle/>
          <a:p>
            <a:pPr marL="0" marR="0" lvl="0" indent="0" algn="l" defTabSz="825500" rtl="0" eaLnBrk="1" fontAlgn="auto" latinLnBrk="0" hangingPunct="0">
              <a:lnSpc>
                <a:spcPct val="100000"/>
              </a:lnSpc>
              <a:spcBef>
                <a:spcPts val="0"/>
              </a:spcBef>
              <a:spcAft>
                <a:spcPts val="0"/>
              </a:spcAft>
              <a:buClrTx/>
              <a:buSzTx/>
              <a:buFontTx/>
              <a:buNone/>
              <a:tabLst/>
              <a:defRPr/>
            </a:pPr>
            <a:fld id="{86CB4B4D-7CA3-9044-876B-883B54F8677D}" type="slidenum">
              <a:rPr kumimoji="0" lang="en-GB" sz="2000" b="1" i="0" u="none" strike="noStrike" kern="0" cap="all" spc="400" normalizeH="0" baseline="0" noProof="0" smtClean="0">
                <a:ln>
                  <a:noFill/>
                </a:ln>
                <a:solidFill>
                  <a:srgbClr val="3F3F3F">
                    <a:lumMod val="60000"/>
                    <a:lumOff val="40000"/>
                  </a:srgbClr>
                </a:solidFill>
                <a:effectLst/>
                <a:uLnTx/>
                <a:uFillTx/>
                <a:latin typeface="Arial"/>
                <a:ea typeface="+mn-ea"/>
                <a:cs typeface="+mn-cs"/>
                <a:sym typeface="Montserrat-Regular"/>
              </a:rPr>
              <a:pPr marL="0" marR="0" lvl="0" indent="0" algn="l" defTabSz="825500" rtl="0" eaLnBrk="1" fontAlgn="auto" latinLnBrk="0" hangingPunct="0">
                <a:lnSpc>
                  <a:spcPct val="100000"/>
                </a:lnSpc>
                <a:spcBef>
                  <a:spcPts val="0"/>
                </a:spcBef>
                <a:spcAft>
                  <a:spcPts val="0"/>
                </a:spcAft>
                <a:buClrTx/>
                <a:buSzTx/>
                <a:buFontTx/>
                <a:buNone/>
                <a:tabLst/>
                <a:defRPr/>
              </a:pPr>
              <a:t>7</a:t>
            </a:fld>
            <a:endParaRPr kumimoji="0" lang="en-GB" sz="2000" b="1" i="0" u="none" strike="noStrike" kern="0" cap="all" spc="400" normalizeH="0" baseline="0" noProof="0" dirty="0">
              <a:ln>
                <a:noFill/>
              </a:ln>
              <a:solidFill>
                <a:srgbClr val="3F3F3F">
                  <a:lumMod val="60000"/>
                  <a:lumOff val="40000"/>
                </a:srgbClr>
              </a:solidFill>
              <a:effectLst/>
              <a:uLnTx/>
              <a:uFillTx/>
              <a:latin typeface="Arial"/>
              <a:ea typeface="+mn-ea"/>
              <a:cs typeface="+mn-cs"/>
              <a:sym typeface="Montserrat-Regular"/>
            </a:endParaRPr>
          </a:p>
        </p:txBody>
      </p:sp>
      <p:sp>
        <p:nvSpPr>
          <p:cNvPr id="3" name="TextBox 2">
            <a:extLst>
              <a:ext uri="{FF2B5EF4-FFF2-40B4-BE49-F238E27FC236}">
                <a16:creationId xmlns:a16="http://schemas.microsoft.com/office/drawing/2014/main" id="{9873F8F4-17E6-4B94-9297-44D26872EF3D}"/>
              </a:ext>
            </a:extLst>
          </p:cNvPr>
          <p:cNvSpPr txBox="1"/>
          <p:nvPr/>
        </p:nvSpPr>
        <p:spPr>
          <a:xfrm>
            <a:off x="8603673" y="-237214"/>
            <a:ext cx="15363209" cy="1529649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ZA" sz="44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PT Sans"/>
              </a:rPr>
              <a:t>Other Funders </a:t>
            </a:r>
          </a:p>
          <a:p>
            <a:pPr marL="0" marR="0" lvl="0" indent="0" algn="just" defTabSz="825500" rtl="0" eaLnBrk="1" fontAlgn="auto" latinLnBrk="0" hangingPunct="0">
              <a:lnSpc>
                <a:spcPct val="100000"/>
              </a:lnSpc>
              <a:spcBef>
                <a:spcPts val="0"/>
              </a:spcBef>
              <a:spcAft>
                <a:spcPts val="0"/>
              </a:spcAft>
              <a:buClrTx/>
              <a:buSzTx/>
              <a:buFontTx/>
              <a:buNone/>
              <a:tabLst/>
              <a:defRPr/>
            </a:pPr>
            <a:endParaRPr kumimoji="0" lang="en-ZA" sz="3200" b="1" i="0" u="sng" strike="noStrike" kern="0" cap="none" spc="0" normalizeH="0" baseline="0" noProof="0" dirty="0">
              <a:ln>
                <a:noFill/>
              </a:ln>
              <a:solidFill>
                <a:srgbClr val="3F3F3F"/>
              </a:solidFill>
              <a:effectLst/>
              <a:uLnTx/>
              <a:uFillTx/>
              <a:latin typeface="Arial"/>
              <a:sym typeface="PT Sans"/>
            </a:endParaRPr>
          </a:p>
          <a:p>
            <a:pPr marL="0" marR="0" lvl="0" indent="0" algn="just" defTabSz="825500" rtl="0" eaLnBrk="1" fontAlgn="auto" latinLnBrk="0" hangingPunct="0">
              <a:lnSpc>
                <a:spcPct val="100000"/>
              </a:lnSpc>
              <a:spcBef>
                <a:spcPts val="0"/>
              </a:spcBef>
              <a:spcAft>
                <a:spcPts val="0"/>
              </a:spcAft>
              <a:buClrTx/>
              <a:buSzTx/>
              <a:buFontTx/>
              <a:buNone/>
              <a:tabLst/>
              <a:defRPr/>
            </a:pPr>
            <a:endParaRPr lang="en-ZA" sz="3200" b="1" u="sng" dirty="0">
              <a:solidFill>
                <a:srgbClr val="3F3F3F"/>
              </a:solidFill>
              <a:latin typeface="Arial"/>
            </a:endParaRPr>
          </a:p>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n-ZA" sz="3200" b="1" i="0" u="sng" strike="noStrike" kern="0" cap="none" spc="0" normalizeH="0" baseline="0" noProof="0" dirty="0">
                <a:ln>
                  <a:noFill/>
                </a:ln>
                <a:solidFill>
                  <a:srgbClr val="3F3F3F"/>
                </a:solidFill>
                <a:effectLst/>
                <a:uLnTx/>
                <a:uFillTx/>
                <a:latin typeface="Arial"/>
                <a:sym typeface="PT Sans"/>
              </a:rPr>
              <a:t>2020 - Payments status update</a:t>
            </a:r>
          </a:p>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3F3F3F">
                    <a:lumMod val="75000"/>
                  </a:srgbClr>
                </a:solidFill>
                <a:effectLst/>
                <a:uLnTx/>
                <a:uFillTx/>
                <a:latin typeface="Arial"/>
                <a:sym typeface="PT Sans"/>
              </a:rPr>
              <a:t>47% allocation already distributed to approved students</a:t>
            </a:r>
          </a:p>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3F3F3F">
                    <a:lumMod val="75000"/>
                  </a:srgbClr>
                </a:solidFill>
                <a:effectLst/>
                <a:uLnTx/>
                <a:uFillTx/>
                <a:latin typeface="Arial"/>
                <a:sym typeface="PT Sans"/>
              </a:rPr>
              <a:t>Private accommodation instances whereby funding did not reach landlords timeously:  resolved with direct communication to institution/landlord</a:t>
            </a:r>
          </a:p>
          <a:p>
            <a:pPr marL="0" marR="0" lvl="0" indent="0" algn="just" defTabSz="825500" rtl="0" eaLnBrk="1" fontAlgn="auto" latinLnBrk="0" hangingPunct="0">
              <a:lnSpc>
                <a:spcPct val="100000"/>
              </a:lnSpc>
              <a:spcBef>
                <a:spcPts val="0"/>
              </a:spcBef>
              <a:spcAft>
                <a:spcPts val="0"/>
              </a:spcAft>
              <a:buClrTx/>
              <a:buSzTx/>
              <a:buFontTx/>
              <a:buNone/>
              <a:tabLst/>
              <a:defRPr/>
            </a:pPr>
            <a:endParaRPr kumimoji="0" lang="en-ZA" sz="3200" b="0" i="0" u="none" strike="noStrike" kern="0" cap="none" spc="0" normalizeH="0" baseline="0" noProof="0" dirty="0">
              <a:ln>
                <a:noFill/>
              </a:ln>
              <a:solidFill>
                <a:srgbClr val="3F3F3F">
                  <a:lumMod val="75000"/>
                </a:srgbClr>
              </a:solidFill>
              <a:effectLst/>
              <a:uLnTx/>
              <a:uFillTx/>
              <a:latin typeface="Arial"/>
              <a:sym typeface="PT Sans"/>
            </a:endParaRPr>
          </a:p>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n-ZA" sz="3200" b="1" i="0" u="sng" strike="noStrike" kern="0" cap="none" spc="0" normalizeH="0" baseline="0" noProof="0" dirty="0">
                <a:ln>
                  <a:noFill/>
                </a:ln>
                <a:solidFill>
                  <a:srgbClr val="3F3F3F">
                    <a:lumMod val="75000"/>
                  </a:srgbClr>
                </a:solidFill>
                <a:effectLst/>
                <a:uLnTx/>
                <a:uFillTx/>
                <a:latin typeface="Arial"/>
                <a:sym typeface="PT Sans"/>
              </a:rPr>
              <a:t>Unfunded Students: Implementing referral process for missing middle and postgrad</a:t>
            </a:r>
          </a:p>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3F3F3F">
                    <a:lumMod val="75000"/>
                  </a:srgbClr>
                </a:solidFill>
                <a:effectLst/>
                <a:uLnTx/>
                <a:uFillTx/>
                <a:latin typeface="Arial"/>
                <a:sym typeface="PT Sans"/>
              </a:rPr>
              <a:t>370 students referred to HW SETA for the Medicine qualification at various institutions. Similar engagements with W&amp;R and Services SETA for the Sector specific qualifications </a:t>
            </a:r>
          </a:p>
          <a:p>
            <a:pPr marL="0" marR="0" lvl="0" indent="0" algn="just" defTabSz="825500" rtl="0" eaLnBrk="1" fontAlgn="auto" latinLnBrk="0" hangingPunct="0">
              <a:lnSpc>
                <a:spcPct val="100000"/>
              </a:lnSpc>
              <a:spcBef>
                <a:spcPts val="0"/>
              </a:spcBef>
              <a:spcAft>
                <a:spcPts val="0"/>
              </a:spcAft>
              <a:buClrTx/>
              <a:buSzTx/>
              <a:buFontTx/>
              <a:buNone/>
              <a:tabLst/>
              <a:defRPr/>
            </a:pPr>
            <a:endParaRPr kumimoji="0" lang="en-ZA" sz="3200" b="1" i="0" u="none" strike="noStrike" kern="0" cap="none" spc="0" normalizeH="0" baseline="0" noProof="0" dirty="0">
              <a:ln>
                <a:noFill/>
              </a:ln>
              <a:solidFill>
                <a:srgbClr val="3F3F3F">
                  <a:lumMod val="75000"/>
                </a:srgbClr>
              </a:solidFill>
              <a:effectLst/>
              <a:uLnTx/>
              <a:uFillTx/>
              <a:latin typeface="Arial"/>
              <a:sym typeface="PT Sans"/>
            </a:endParaRPr>
          </a:p>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n-ZA" sz="3200" b="1" i="0" u="sng" strike="noStrike" kern="0" cap="none" spc="0" normalizeH="0" baseline="0" noProof="0" dirty="0">
                <a:ln>
                  <a:noFill/>
                </a:ln>
                <a:solidFill>
                  <a:srgbClr val="3F3F3F">
                    <a:lumMod val="75000"/>
                  </a:srgbClr>
                </a:solidFill>
                <a:effectLst/>
                <a:uLnTx/>
                <a:uFillTx/>
                <a:latin typeface="Arial"/>
                <a:sym typeface="PT Sans"/>
              </a:rPr>
              <a:t>Claims Processing: Under Lockdown</a:t>
            </a:r>
          </a:p>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3F3F3F">
                    <a:lumMod val="75000"/>
                  </a:srgbClr>
                </a:solidFill>
                <a:effectLst/>
                <a:uLnTx/>
                <a:uFillTx/>
                <a:latin typeface="Arial"/>
                <a:sym typeface="PT Sans"/>
              </a:rPr>
              <a:t>Fast tracking to eliminate manual transactions</a:t>
            </a:r>
          </a:p>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3F3F3F">
                    <a:lumMod val="75000"/>
                  </a:srgbClr>
                </a:solidFill>
                <a:effectLst/>
                <a:uLnTx/>
                <a:uFillTx/>
                <a:latin typeface="Arial"/>
                <a:sym typeface="PT Sans"/>
              </a:rPr>
              <a:t>Move away from manual processing, refining the online processing</a:t>
            </a:r>
          </a:p>
          <a:p>
            <a:pPr marL="0" marR="0" lvl="0" indent="0" algn="just" defTabSz="825500" rtl="0" eaLnBrk="1" fontAlgn="auto" latinLnBrk="0" hangingPunct="0">
              <a:lnSpc>
                <a:spcPct val="100000"/>
              </a:lnSpc>
              <a:spcBef>
                <a:spcPts val="0"/>
              </a:spcBef>
              <a:spcAft>
                <a:spcPts val="0"/>
              </a:spcAft>
              <a:buClrTx/>
              <a:buSzTx/>
              <a:buFontTx/>
              <a:buNone/>
              <a:tabLst/>
              <a:defRPr/>
            </a:pPr>
            <a:endParaRPr kumimoji="0" lang="en-ZA" sz="3200" b="1" i="0" u="none" strike="noStrike" kern="0" cap="none" spc="0" normalizeH="0" baseline="0" noProof="0" dirty="0">
              <a:ln>
                <a:noFill/>
              </a:ln>
              <a:solidFill>
                <a:srgbClr val="3F3F3F">
                  <a:lumMod val="75000"/>
                </a:srgbClr>
              </a:solidFill>
              <a:effectLst/>
              <a:uLnTx/>
              <a:uFillTx/>
              <a:latin typeface="Arial"/>
              <a:sym typeface="PT Sans"/>
            </a:endParaRPr>
          </a:p>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n-ZA" sz="3200" b="1" i="0" u="sng" strike="noStrike" kern="0" cap="none" spc="0" normalizeH="0" baseline="0" noProof="0" dirty="0">
                <a:ln>
                  <a:noFill/>
                </a:ln>
                <a:solidFill>
                  <a:srgbClr val="3F3F3F">
                    <a:lumMod val="75000"/>
                  </a:srgbClr>
                </a:solidFill>
                <a:effectLst/>
                <a:uLnTx/>
                <a:uFillTx/>
                <a:latin typeface="Arial"/>
                <a:sym typeface="PT Sans"/>
              </a:rPr>
              <a:t>Study devices</a:t>
            </a:r>
          </a:p>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n-ZA" sz="3200" b="1" i="0" u="none" strike="noStrike" kern="0" cap="none" spc="0" normalizeH="0" baseline="0" noProof="0" dirty="0">
                <a:ln>
                  <a:noFill/>
                </a:ln>
                <a:solidFill>
                  <a:srgbClr val="3F3F3F">
                    <a:lumMod val="75000"/>
                  </a:srgbClr>
                </a:solidFill>
                <a:effectLst/>
                <a:uLnTx/>
                <a:uFillTx/>
                <a:latin typeface="Arial"/>
                <a:sym typeface="PT Sans"/>
              </a:rPr>
              <a:t>Budget impact: </a:t>
            </a:r>
            <a:r>
              <a:rPr kumimoji="0" lang="en-ZA" sz="3200" b="0" i="0" u="none" strike="noStrike" kern="0" cap="none" spc="0" normalizeH="0" baseline="0" noProof="0" dirty="0">
                <a:ln>
                  <a:noFill/>
                </a:ln>
                <a:solidFill>
                  <a:srgbClr val="3F3F3F">
                    <a:lumMod val="75000"/>
                  </a:srgbClr>
                </a:solidFill>
                <a:effectLst/>
                <a:uLnTx/>
                <a:uFillTx/>
                <a:latin typeface="Arial"/>
                <a:sym typeface="PT Sans"/>
              </a:rPr>
              <a:t>Utilising current year funding for the devices, no additional funding expected </a:t>
            </a:r>
          </a:p>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n-ZA" sz="3200" b="1" i="0" u="none" strike="noStrike" kern="0" cap="none" spc="0" normalizeH="0" baseline="0" noProof="0" dirty="0">
                <a:ln>
                  <a:noFill/>
                </a:ln>
                <a:solidFill>
                  <a:srgbClr val="3F3F3F">
                    <a:lumMod val="75000"/>
                  </a:srgbClr>
                </a:solidFill>
                <a:effectLst/>
                <a:uLnTx/>
                <a:uFillTx/>
                <a:latin typeface="Arial"/>
                <a:sym typeface="PT Sans"/>
              </a:rPr>
              <a:t>Advantage: </a:t>
            </a:r>
            <a:r>
              <a:rPr kumimoji="0" lang="en-ZA" sz="3200" b="0" i="0" u="none" strike="noStrike" kern="0" cap="none" spc="0" normalizeH="0" baseline="0" noProof="0" dirty="0">
                <a:ln>
                  <a:noFill/>
                </a:ln>
                <a:solidFill>
                  <a:srgbClr val="3F3F3F">
                    <a:lumMod val="75000"/>
                  </a:srgbClr>
                </a:solidFill>
                <a:effectLst/>
                <a:uLnTx/>
                <a:uFillTx/>
                <a:latin typeface="Arial"/>
                <a:sym typeface="PT Sans"/>
              </a:rPr>
              <a:t>Some Funders differentiate book allowance from study device, this has made it easy to support students.</a:t>
            </a:r>
          </a:p>
          <a:p>
            <a:pPr marL="0" marR="0" lvl="0" indent="0" algn="just" defTabSz="825500" rtl="0" eaLnBrk="1" fontAlgn="auto" latinLnBrk="0" hangingPunct="0">
              <a:lnSpc>
                <a:spcPct val="100000"/>
              </a:lnSpc>
              <a:spcBef>
                <a:spcPts val="0"/>
              </a:spcBef>
              <a:spcAft>
                <a:spcPts val="0"/>
              </a:spcAft>
              <a:buClrTx/>
              <a:buSzTx/>
              <a:buFontTx/>
              <a:buNone/>
              <a:tabLst/>
              <a:defRPr/>
            </a:pPr>
            <a:endParaRPr kumimoji="0" lang="en-ZA" sz="3200" b="0" i="0" u="none" strike="noStrike" kern="0" cap="none" spc="0" normalizeH="0" baseline="0" noProof="0" dirty="0">
              <a:ln>
                <a:noFill/>
              </a:ln>
              <a:solidFill>
                <a:srgbClr val="3F3F3F">
                  <a:lumMod val="75000"/>
                </a:srgbClr>
              </a:solidFill>
              <a:effectLst/>
              <a:uLnTx/>
              <a:uFillTx/>
              <a:latin typeface="Arial"/>
              <a:sym typeface="PT Sans"/>
            </a:endParaRPr>
          </a:p>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n-ZA" sz="3200" b="1" i="0" u="sng" strike="noStrike" kern="0" cap="none" spc="0" normalizeH="0" baseline="0" noProof="0" dirty="0">
                <a:ln>
                  <a:noFill/>
                </a:ln>
                <a:solidFill>
                  <a:srgbClr val="3F3F3F">
                    <a:lumMod val="75000"/>
                  </a:srgbClr>
                </a:solidFill>
                <a:effectLst/>
                <a:uLnTx/>
                <a:uFillTx/>
                <a:latin typeface="Arial"/>
                <a:sym typeface="PT Sans"/>
              </a:rPr>
              <a:t>DBE-FUNZA LUSHAKA: Laptop</a:t>
            </a:r>
          </a:p>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3F3F3F">
                    <a:lumMod val="75000"/>
                  </a:srgbClr>
                </a:solidFill>
                <a:effectLst/>
                <a:uLnTx/>
                <a:uFillTx/>
                <a:latin typeface="Arial"/>
                <a:sym typeface="PT Sans"/>
              </a:rPr>
              <a:t>Utilising current year funding for the devices, Offer to be sustained within the Bursary offering from 2021 onwards, guidelines to be updated </a:t>
            </a:r>
            <a:endParaRPr kumimoji="0" lang="en-ZA" sz="3200" b="1" i="0" u="none" strike="noStrike" kern="0" cap="none" spc="0" normalizeH="0" baseline="0" noProof="0" dirty="0">
              <a:ln>
                <a:noFill/>
              </a:ln>
              <a:solidFill>
                <a:srgbClr val="3F3F3F"/>
              </a:solidFill>
              <a:effectLst/>
              <a:uLnTx/>
              <a:uFillTx/>
              <a:latin typeface="Arial"/>
              <a:sym typeface="PT Sans"/>
            </a:endParaRPr>
          </a:p>
          <a:p>
            <a:pPr marL="0" marR="0" lvl="0" indent="0" algn="just" defTabSz="825500" rtl="0" eaLnBrk="1" fontAlgn="auto" latinLnBrk="0" hangingPunct="0">
              <a:lnSpc>
                <a:spcPct val="100000"/>
              </a:lnSpc>
              <a:spcBef>
                <a:spcPts val="0"/>
              </a:spcBef>
              <a:spcAft>
                <a:spcPts val="0"/>
              </a:spcAft>
              <a:buClrTx/>
              <a:buSzTx/>
              <a:buFontTx/>
              <a:buNone/>
              <a:tabLst/>
              <a:defRPr/>
            </a:pPr>
            <a:endParaRPr kumimoji="0" lang="en-ZA" sz="2200" b="1" i="0" u="none" strike="noStrike" kern="0" cap="none" spc="0" normalizeH="0" baseline="0" noProof="0" dirty="0">
              <a:ln>
                <a:noFill/>
              </a:ln>
              <a:solidFill>
                <a:srgbClr val="3F3F3F"/>
              </a:solidFill>
              <a:effectLst/>
              <a:uLnTx/>
              <a:uFillTx/>
              <a:latin typeface="Arial"/>
              <a:sym typeface="PT Sans"/>
            </a:endParaRPr>
          </a:p>
          <a:p>
            <a:pPr marL="0" marR="0" lvl="0" indent="0" algn="just" defTabSz="825500" rtl="0" eaLnBrk="1" fontAlgn="auto" latinLnBrk="0" hangingPunct="0">
              <a:lnSpc>
                <a:spcPct val="100000"/>
              </a:lnSpc>
              <a:spcBef>
                <a:spcPts val="0"/>
              </a:spcBef>
              <a:spcAft>
                <a:spcPts val="0"/>
              </a:spcAft>
              <a:buClrTx/>
              <a:buSzTx/>
              <a:buFontTx/>
              <a:buNone/>
              <a:tabLst/>
              <a:defRPr/>
            </a:pPr>
            <a:endParaRPr kumimoji="0" lang="en-ZA" sz="2200" b="0" i="0" u="none" strike="noStrike" kern="0" cap="none" spc="0" normalizeH="0" baseline="0" noProof="0" dirty="0">
              <a:ln>
                <a:noFill/>
              </a:ln>
              <a:solidFill>
                <a:srgbClr val="3F3F3F"/>
              </a:solidFill>
              <a:effectLst/>
              <a:uLnTx/>
              <a:uFillTx/>
              <a:latin typeface="PT Sans"/>
              <a:sym typeface="PT Sans"/>
            </a:endParaRPr>
          </a:p>
          <a:p>
            <a:pPr marL="0" marR="0" lvl="0" indent="0" algn="just" defTabSz="825500" rtl="0" eaLnBrk="1" fontAlgn="auto" latinLnBrk="0" hangingPunct="0">
              <a:lnSpc>
                <a:spcPct val="100000"/>
              </a:lnSpc>
              <a:spcBef>
                <a:spcPts val="0"/>
              </a:spcBef>
              <a:spcAft>
                <a:spcPts val="0"/>
              </a:spcAft>
              <a:buClrTx/>
              <a:buSzTx/>
              <a:buFontTx/>
              <a:buNone/>
              <a:tabLst/>
              <a:defRPr/>
            </a:pPr>
            <a:endParaRPr kumimoji="0" lang="en-ZA" sz="2400" b="0" i="0" u="none" strike="noStrike" kern="0" cap="none" spc="0" normalizeH="0" baseline="0" noProof="0" dirty="0">
              <a:ln>
                <a:noFill/>
              </a:ln>
              <a:solidFill>
                <a:srgbClr val="3F3F3F"/>
              </a:solidFill>
              <a:effectLst/>
              <a:uLnTx/>
              <a:uFillTx/>
              <a:latin typeface="PT Sans"/>
              <a:sym typeface="PT Sans"/>
            </a:endParaRP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2300" b="0" i="0" u="none" strike="noStrike" kern="0" cap="none" spc="0" normalizeH="0" baseline="0" noProof="0" dirty="0">
              <a:ln>
                <a:noFill/>
              </a:ln>
              <a:solidFill>
                <a:srgbClr val="3F3F3F"/>
              </a:solidFill>
              <a:effectLst/>
              <a:uLnTx/>
              <a:uFillTx/>
              <a:latin typeface="Arial" panose="020B0604020202020204" pitchFamily="34" charset="0"/>
              <a:sym typeface="PT Sans"/>
            </a:endParaRPr>
          </a:p>
        </p:txBody>
      </p:sp>
      <p:graphicFrame>
        <p:nvGraphicFramePr>
          <p:cNvPr id="6" name="Table 5">
            <a:extLst>
              <a:ext uri="{FF2B5EF4-FFF2-40B4-BE49-F238E27FC236}">
                <a16:creationId xmlns:a16="http://schemas.microsoft.com/office/drawing/2014/main" id="{31B16EF7-3697-424F-BA4F-73770EDD811B}"/>
              </a:ext>
            </a:extLst>
          </p:cNvPr>
          <p:cNvGraphicFramePr>
            <a:graphicFrameLocks noGrp="1"/>
          </p:cNvGraphicFramePr>
          <p:nvPr>
            <p:extLst>
              <p:ext uri="{D42A27DB-BD31-4B8C-83A1-F6EECF244321}">
                <p14:modId xmlns:p14="http://schemas.microsoft.com/office/powerpoint/2010/main" val="687936169"/>
              </p:ext>
            </p:extLst>
          </p:nvPr>
        </p:nvGraphicFramePr>
        <p:xfrm>
          <a:off x="9197791" y="834719"/>
          <a:ext cx="12010295" cy="617953"/>
        </p:xfrm>
        <a:graphic>
          <a:graphicData uri="http://schemas.openxmlformats.org/drawingml/2006/table">
            <a:tbl>
              <a:tblPr>
                <a:tableStyleId>{CF821DB8-F4EB-4A41-A1BA-3FCAFE7338EE}</a:tableStyleId>
              </a:tblPr>
              <a:tblGrid>
                <a:gridCol w="4922655">
                  <a:extLst>
                    <a:ext uri="{9D8B030D-6E8A-4147-A177-3AD203B41FA5}">
                      <a16:colId xmlns:a16="http://schemas.microsoft.com/office/drawing/2014/main" val="648552664"/>
                    </a:ext>
                  </a:extLst>
                </a:gridCol>
                <a:gridCol w="3094892">
                  <a:extLst>
                    <a:ext uri="{9D8B030D-6E8A-4147-A177-3AD203B41FA5}">
                      <a16:colId xmlns:a16="http://schemas.microsoft.com/office/drawing/2014/main" val="3070232151"/>
                    </a:ext>
                  </a:extLst>
                </a:gridCol>
                <a:gridCol w="3992748">
                  <a:extLst>
                    <a:ext uri="{9D8B030D-6E8A-4147-A177-3AD203B41FA5}">
                      <a16:colId xmlns:a16="http://schemas.microsoft.com/office/drawing/2014/main" val="1863464024"/>
                    </a:ext>
                  </a:extLst>
                </a:gridCol>
              </a:tblGrid>
              <a:tr h="263769">
                <a:tc>
                  <a:txBody>
                    <a:bodyPr/>
                    <a:lstStyle/>
                    <a:p>
                      <a:pPr algn="l" fontAlgn="b"/>
                      <a:r>
                        <a:rPr lang="en-US" sz="1800" b="1" u="none" strike="noStrike" dirty="0">
                          <a:solidFill>
                            <a:schemeClr val="bg1"/>
                          </a:solidFill>
                          <a:effectLst/>
                        </a:rPr>
                        <a:t>2020 PORTFOLIO Commitment</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b"/>
                      <a:r>
                        <a:rPr lang="en-US" sz="1800" b="1" u="none" strike="noStrike" dirty="0">
                          <a:solidFill>
                            <a:schemeClr val="bg1"/>
                          </a:solidFill>
                          <a:effectLst/>
                        </a:rPr>
                        <a:t>2020 Paid </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b"/>
                      <a:r>
                        <a:rPr lang="en-US" sz="1800" b="1" u="none" strike="noStrike" dirty="0">
                          <a:solidFill>
                            <a:schemeClr val="bg1"/>
                          </a:solidFill>
                          <a:effectLst/>
                        </a:rPr>
                        <a:t>Approved Students </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2589576648"/>
                  </a:ext>
                </a:extLst>
              </a:tr>
              <a:tr h="334108">
                <a:tc>
                  <a:txBody>
                    <a:bodyPr/>
                    <a:lstStyle/>
                    <a:p>
                      <a:pPr algn="ctr" fontAlgn="b"/>
                      <a:r>
                        <a:rPr lang="en-US" sz="1800" b="1" u="none" strike="noStrike" dirty="0">
                          <a:solidFill>
                            <a:schemeClr val="bg1"/>
                          </a:solidFill>
                          <a:effectLst/>
                        </a:rPr>
                        <a:t>1,841,776,885</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800" b="1" u="none" strike="noStrike" dirty="0">
                          <a:solidFill>
                            <a:schemeClr val="bg1"/>
                          </a:solidFill>
                          <a:effectLst/>
                        </a:rPr>
                        <a:t>854,016,085</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800" b="1" u="none" strike="noStrike" dirty="0">
                          <a:solidFill>
                            <a:schemeClr val="bg1"/>
                          </a:solidFill>
                          <a:effectLst/>
                        </a:rPr>
                        <a:t>19,120</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1566066794"/>
                  </a:ext>
                </a:extLst>
              </a:tr>
            </a:tbl>
          </a:graphicData>
        </a:graphic>
      </p:graphicFrame>
      <p:pic>
        <p:nvPicPr>
          <p:cNvPr id="5" name="Picture 4">
            <a:extLst>
              <a:ext uri="{FF2B5EF4-FFF2-40B4-BE49-F238E27FC236}">
                <a16:creationId xmlns:a16="http://schemas.microsoft.com/office/drawing/2014/main" id="{3514151B-6D0D-4C7F-9D09-F03DF9619055}"/>
              </a:ext>
            </a:extLst>
          </p:cNvPr>
          <p:cNvPicPr>
            <a:picLocks noChangeAspect="1"/>
          </p:cNvPicPr>
          <p:nvPr/>
        </p:nvPicPr>
        <p:blipFill>
          <a:blip r:embed="rId2"/>
          <a:stretch>
            <a:fillRect/>
          </a:stretch>
        </p:blipFill>
        <p:spPr>
          <a:xfrm>
            <a:off x="4680217" y="2794267"/>
            <a:ext cx="2920733" cy="2920733"/>
          </a:xfrm>
          <a:prstGeom prst="rect">
            <a:avLst/>
          </a:prstGeom>
        </p:spPr>
      </p:pic>
    </p:spTree>
    <p:extLst>
      <p:ext uri="{BB962C8B-B14F-4D97-AF65-F5344CB8AC3E}">
        <p14:creationId xmlns:p14="http://schemas.microsoft.com/office/powerpoint/2010/main" val="299257685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32023D-275A-4024-836D-4D231632E66D}"/>
              </a:ext>
            </a:extLst>
          </p:cNvPr>
          <p:cNvSpPr>
            <a:spLocks noGrp="1"/>
          </p:cNvSpPr>
          <p:nvPr>
            <p:ph type="sldNum" sz="quarter" idx="10"/>
          </p:nvPr>
        </p:nvSpPr>
        <p:spPr/>
        <p:txBody>
          <a:bodyPr/>
          <a:lstStyle/>
          <a:p>
            <a:fld id="{86CB4B4D-7CA3-9044-876B-883B54F8677D}" type="slidenum">
              <a:rPr lang="en-GB" smtClean="0"/>
              <a:pPr/>
              <a:t>8</a:t>
            </a:fld>
            <a:endParaRPr lang="en-GB" dirty="0"/>
          </a:p>
        </p:txBody>
      </p:sp>
      <p:pic>
        <p:nvPicPr>
          <p:cNvPr id="3" name="Picture 2">
            <a:extLst>
              <a:ext uri="{FF2B5EF4-FFF2-40B4-BE49-F238E27FC236}">
                <a16:creationId xmlns:a16="http://schemas.microsoft.com/office/drawing/2014/main" id="{E4A80A3C-CD7A-4D30-BDF7-7793C6F84BB2}"/>
              </a:ext>
            </a:extLst>
          </p:cNvPr>
          <p:cNvPicPr>
            <a:picLocks noChangeAspect="1"/>
          </p:cNvPicPr>
          <p:nvPr/>
        </p:nvPicPr>
        <p:blipFill>
          <a:blip r:embed="rId3"/>
          <a:stretch>
            <a:fillRect/>
          </a:stretch>
        </p:blipFill>
        <p:spPr>
          <a:xfrm>
            <a:off x="4451617" y="3480067"/>
            <a:ext cx="2920733" cy="2920733"/>
          </a:xfrm>
          <a:prstGeom prst="rect">
            <a:avLst/>
          </a:prstGeom>
        </p:spPr>
      </p:pic>
      <p:sp>
        <p:nvSpPr>
          <p:cNvPr id="4" name="Rectangle 3">
            <a:extLst>
              <a:ext uri="{FF2B5EF4-FFF2-40B4-BE49-F238E27FC236}">
                <a16:creationId xmlns:a16="http://schemas.microsoft.com/office/drawing/2014/main" id="{0FC7B504-A753-41A0-AAB2-95AD7DE762F2}"/>
              </a:ext>
            </a:extLst>
          </p:cNvPr>
          <p:cNvSpPr/>
          <p:nvPr/>
        </p:nvSpPr>
        <p:spPr>
          <a:xfrm>
            <a:off x="4343400" y="314325"/>
            <a:ext cx="19427971" cy="1508105"/>
          </a:xfrm>
          <a:prstGeom prst="rect">
            <a:avLst/>
          </a:prstGeom>
        </p:spPr>
        <p:txBody>
          <a:bodyPr wrap="square">
            <a:spAutoFit/>
          </a:bodyPr>
          <a:lstStyle/>
          <a:p>
            <a:pPr hangingPunct="1"/>
            <a:r>
              <a:rPr lang="en-ZA" sz="4400" b="1" dirty="0">
                <a:solidFill>
                  <a:schemeClr val="bg1"/>
                </a:solidFill>
                <a:latin typeface="Arial" panose="020B0604020202020204" pitchFamily="34" charset="0"/>
                <a:sym typeface="Montserrat-SemiBold"/>
              </a:rPr>
              <a:t>                                     Funding Statistics for TVET Sector</a:t>
            </a:r>
          </a:p>
          <a:p>
            <a:pPr hangingPunct="1"/>
            <a:endParaRPr lang="en-ZA" sz="2800" b="1" dirty="0">
              <a:solidFill>
                <a:schemeClr val="bg1"/>
              </a:solidFill>
              <a:latin typeface="Arial" panose="020B0604020202020204" pitchFamily="34" charset="0"/>
              <a:sym typeface="Montserrat-SemiBold"/>
            </a:endParaRPr>
          </a:p>
          <a:p>
            <a:pPr hangingPunct="1"/>
            <a:r>
              <a:rPr lang="en-ZA" sz="2000" b="1" dirty="0">
                <a:solidFill>
                  <a:schemeClr val="bg1"/>
                </a:solidFill>
                <a:latin typeface="Arial" panose="020B0604020202020204" pitchFamily="34" charset="0"/>
                <a:sym typeface="Montserrat-SemiBold"/>
              </a:rPr>
              <a:t>                                                             </a:t>
            </a:r>
            <a:endParaRPr lang="en-US" sz="2000" dirty="0">
              <a:solidFill>
                <a:schemeClr val="bg1"/>
              </a:solidFill>
            </a:endParaRPr>
          </a:p>
        </p:txBody>
      </p:sp>
      <p:sp>
        <p:nvSpPr>
          <p:cNvPr id="5" name="Content Placeholder 5">
            <a:extLst>
              <a:ext uri="{FF2B5EF4-FFF2-40B4-BE49-F238E27FC236}">
                <a16:creationId xmlns:a16="http://schemas.microsoft.com/office/drawing/2014/main" id="{9F6D77DD-6C0B-4C0E-88B7-3075F88B7CBA}"/>
              </a:ext>
            </a:extLst>
          </p:cNvPr>
          <p:cNvSpPr txBox="1">
            <a:spLocks/>
          </p:cNvSpPr>
          <p:nvPr/>
        </p:nvSpPr>
        <p:spPr>
          <a:xfrm>
            <a:off x="2687107" y="7850895"/>
            <a:ext cx="20476358" cy="8169905"/>
          </a:xfrm>
          <a:prstGeom prst="rect">
            <a:avLst/>
          </a:prstGeom>
        </p:spPr>
        <p:txBody>
          <a:bodyPr/>
          <a:lstStyle>
            <a:lvl1pPr marL="0" marR="0" indent="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a:lstStyle>
          <a:p>
            <a:pPr hangingPunct="1"/>
            <a:r>
              <a:rPr lang="en-ZA" b="1" dirty="0"/>
              <a:t> </a:t>
            </a:r>
            <a:endParaRPr lang="en-US" b="1" dirty="0"/>
          </a:p>
        </p:txBody>
      </p:sp>
      <p:sp>
        <p:nvSpPr>
          <p:cNvPr id="9" name="TextBox 8">
            <a:extLst>
              <a:ext uri="{FF2B5EF4-FFF2-40B4-BE49-F238E27FC236}">
                <a16:creationId xmlns:a16="http://schemas.microsoft.com/office/drawing/2014/main" id="{D8E9B095-7AC5-4A85-BF65-D5A4D7EDCE92}"/>
              </a:ext>
            </a:extLst>
          </p:cNvPr>
          <p:cNvSpPr txBox="1"/>
          <p:nvPr/>
        </p:nvSpPr>
        <p:spPr>
          <a:xfrm flipH="1">
            <a:off x="8772524" y="7988623"/>
            <a:ext cx="14790859" cy="450892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n-ZA" sz="3200" dirty="0">
                <a:solidFill>
                  <a:schemeClr val="bg1"/>
                </a:solidFill>
                <a:latin typeface="Arial" panose="020B0604020202020204" pitchFamily="34" charset="0"/>
              </a:rPr>
              <a:t>The 2020 figures reflect year to date, as we still anticipate outstanding registration records for Trimester 2.The increase in the paid amounts for 2019 was due to improvements in the standardisation of allowances that were introduced. </a:t>
            </a:r>
          </a:p>
          <a:p>
            <a:endParaRPr lang="en-ZA" sz="3200" dirty="0">
              <a:solidFill>
                <a:schemeClr val="bg1"/>
              </a:solidFill>
              <a:latin typeface="Arial" panose="020B0604020202020204" pitchFamily="34" charset="0"/>
            </a:endParaRPr>
          </a:p>
          <a:p>
            <a:r>
              <a:rPr lang="en-ZA" sz="3200" dirty="0">
                <a:solidFill>
                  <a:schemeClr val="bg1"/>
                </a:solidFill>
                <a:latin typeface="Arial" panose="020B0604020202020204" pitchFamily="34" charset="0"/>
              </a:rPr>
              <a:t>The funding for 2020 will be sufficient due to the S2 and T3 that will no longer be implemented as per the academic calendar. However, had we had a full year we would have experienced funding challenges in the TVET sector. This already signals the potential funding shortfall for TVETs in 2021, due to the allocation of the bursary which is R6,5 billion for 2020 and increases by CPI in the MTEF. </a:t>
            </a:r>
          </a:p>
        </p:txBody>
      </p:sp>
      <p:sp>
        <p:nvSpPr>
          <p:cNvPr id="10" name="Rectangle 9">
            <a:extLst>
              <a:ext uri="{FF2B5EF4-FFF2-40B4-BE49-F238E27FC236}">
                <a16:creationId xmlns:a16="http://schemas.microsoft.com/office/drawing/2014/main" id="{789A24CC-2030-44B5-80E0-2C488B086160}"/>
              </a:ext>
            </a:extLst>
          </p:cNvPr>
          <p:cNvSpPr/>
          <p:nvPr/>
        </p:nvSpPr>
        <p:spPr>
          <a:xfrm>
            <a:off x="8772525" y="2039656"/>
            <a:ext cx="11172825" cy="1862048"/>
          </a:xfrm>
          <a:prstGeom prst="rect">
            <a:avLst/>
          </a:prstGeom>
        </p:spPr>
        <p:txBody>
          <a:bodyPr wrap="square">
            <a:spAutoFit/>
          </a:bodyPr>
          <a:lstStyle/>
          <a:p>
            <a:pPr lvl="0" hangingPunct="1"/>
            <a:endParaRPr lang="en-ZA" b="1" dirty="0">
              <a:solidFill>
                <a:srgbClr val="595959"/>
              </a:solidFill>
              <a:latin typeface="Arial" panose="020B0604020202020204" pitchFamily="34" charset="0"/>
            </a:endParaRPr>
          </a:p>
          <a:p>
            <a:pPr lvl="0" hangingPunct="1"/>
            <a:endParaRPr lang="en-ZA" b="1" dirty="0">
              <a:solidFill>
                <a:srgbClr val="595959"/>
              </a:solidFill>
              <a:latin typeface="Arial" panose="020B0604020202020204" pitchFamily="34" charset="0"/>
            </a:endParaRPr>
          </a:p>
          <a:p>
            <a:pPr lvl="0" hangingPunct="1"/>
            <a:endParaRPr lang="en-ZA" b="1" dirty="0">
              <a:solidFill>
                <a:srgbClr val="595959"/>
              </a:solidFill>
              <a:latin typeface="Arial" panose="020B0604020202020204" pitchFamily="34" charset="0"/>
            </a:endParaRPr>
          </a:p>
          <a:p>
            <a:pPr lvl="0" hangingPunct="1"/>
            <a:endParaRPr lang="en-ZA" b="1" dirty="0">
              <a:solidFill>
                <a:srgbClr val="595959"/>
              </a:solidFill>
              <a:latin typeface="Arial" panose="020B0604020202020204" pitchFamily="34" charset="0"/>
            </a:endParaRPr>
          </a:p>
          <a:p>
            <a:pPr lvl="0" hangingPunct="1"/>
            <a:r>
              <a:rPr lang="en-ZA" b="1" dirty="0">
                <a:solidFill>
                  <a:srgbClr val="595959"/>
                </a:solidFill>
                <a:latin typeface="Arial" panose="020B0604020202020204" pitchFamily="34" charset="0"/>
              </a:rPr>
              <a:t>TABLE 2 : COMPARISON OF THREE YEARS REG RECEIVED BY NSFAS</a:t>
            </a:r>
            <a:endParaRPr lang="en-US" dirty="0"/>
          </a:p>
        </p:txBody>
      </p:sp>
      <p:sp>
        <p:nvSpPr>
          <p:cNvPr id="11" name="Rectangle 10">
            <a:extLst>
              <a:ext uri="{FF2B5EF4-FFF2-40B4-BE49-F238E27FC236}">
                <a16:creationId xmlns:a16="http://schemas.microsoft.com/office/drawing/2014/main" id="{113358A7-E548-4544-AEE1-3FEDB8E101B2}"/>
              </a:ext>
            </a:extLst>
          </p:cNvPr>
          <p:cNvSpPr/>
          <p:nvPr/>
        </p:nvSpPr>
        <p:spPr>
          <a:xfrm>
            <a:off x="8772525" y="1868966"/>
            <a:ext cx="11172825" cy="1508105"/>
          </a:xfrm>
          <a:prstGeom prst="rect">
            <a:avLst/>
          </a:prstGeom>
        </p:spPr>
        <p:txBody>
          <a:bodyPr wrap="square">
            <a:spAutoFit/>
          </a:bodyPr>
          <a:lstStyle/>
          <a:p>
            <a:pPr lvl="0" hangingPunct="1"/>
            <a:r>
              <a:rPr lang="en-ZA" b="1" dirty="0">
                <a:solidFill>
                  <a:srgbClr val="595959"/>
                </a:solidFill>
                <a:latin typeface="Arial" panose="020B0604020202020204" pitchFamily="34" charset="0"/>
              </a:rPr>
              <a:t> </a:t>
            </a:r>
          </a:p>
          <a:p>
            <a:pPr lvl="0" hangingPunct="1"/>
            <a:endParaRPr lang="en-ZA" b="1" dirty="0">
              <a:solidFill>
                <a:srgbClr val="595959"/>
              </a:solidFill>
              <a:latin typeface="Arial" panose="020B0604020202020204" pitchFamily="34" charset="0"/>
            </a:endParaRPr>
          </a:p>
          <a:p>
            <a:pPr lvl="0" hangingPunct="1"/>
            <a:endParaRPr lang="en-ZA" b="1" dirty="0">
              <a:solidFill>
                <a:srgbClr val="595959"/>
              </a:solidFill>
              <a:latin typeface="Arial" panose="020B0604020202020204" pitchFamily="34" charset="0"/>
            </a:endParaRPr>
          </a:p>
          <a:p>
            <a:pPr lvl="0" hangingPunct="1"/>
            <a:r>
              <a:rPr lang="en-ZA" b="1" dirty="0">
                <a:solidFill>
                  <a:srgbClr val="595959"/>
                </a:solidFill>
                <a:latin typeface="Arial" panose="020B0604020202020204" pitchFamily="34" charset="0"/>
              </a:rPr>
              <a:t>TABLE 1 : COMPARISON OF THREE YEARS REG RECEIVED BY NSFAS</a:t>
            </a:r>
            <a:endParaRPr lang="en-US" dirty="0"/>
          </a:p>
        </p:txBody>
      </p:sp>
      <p:graphicFrame>
        <p:nvGraphicFramePr>
          <p:cNvPr id="6" name="Object 5">
            <a:extLst>
              <a:ext uri="{FF2B5EF4-FFF2-40B4-BE49-F238E27FC236}">
                <a16:creationId xmlns:a16="http://schemas.microsoft.com/office/drawing/2014/main" id="{50B5A83A-F096-4ED8-908E-203E11697884}"/>
              </a:ext>
            </a:extLst>
          </p:cNvPr>
          <p:cNvGraphicFramePr>
            <a:graphicFrameLocks noChangeAspect="1"/>
          </p:cNvGraphicFramePr>
          <p:nvPr>
            <p:extLst>
              <p:ext uri="{D42A27DB-BD31-4B8C-83A1-F6EECF244321}">
                <p14:modId xmlns:p14="http://schemas.microsoft.com/office/powerpoint/2010/main" val="455209538"/>
              </p:ext>
            </p:extLst>
          </p:nvPr>
        </p:nvGraphicFramePr>
        <p:xfrm>
          <a:off x="8735000" y="4994031"/>
          <a:ext cx="13790895" cy="2491736"/>
        </p:xfrm>
        <a:graphic>
          <a:graphicData uri="http://schemas.openxmlformats.org/presentationml/2006/ole">
            <mc:AlternateContent xmlns:mc="http://schemas.openxmlformats.org/markup-compatibility/2006">
              <mc:Choice xmlns:v="urn:schemas-microsoft-com:vml" Requires="v">
                <p:oleObj spid="_x0000_s3078" name="Worksheet" r:id="rId4" imgW="5324742" imgH="961990" progId="Excel.Sheet.12">
                  <p:embed/>
                </p:oleObj>
              </mc:Choice>
              <mc:Fallback>
                <p:oleObj name="Worksheet" r:id="rId4" imgW="5324742" imgH="961990" progId="Excel.Sheet.12">
                  <p:embed/>
                  <p:pic>
                    <p:nvPicPr>
                      <p:cNvPr id="0" name=""/>
                      <p:cNvPicPr/>
                      <p:nvPr/>
                    </p:nvPicPr>
                    <p:blipFill>
                      <a:blip r:embed="rId5"/>
                      <a:stretch>
                        <a:fillRect/>
                      </a:stretch>
                    </p:blipFill>
                    <p:spPr>
                      <a:xfrm>
                        <a:off x="8735000" y="4994031"/>
                        <a:ext cx="13790895" cy="2491736"/>
                      </a:xfrm>
                      <a:prstGeom prst="rect">
                        <a:avLst/>
                      </a:prstGeom>
                    </p:spPr>
                  </p:pic>
                </p:oleObj>
              </mc:Fallback>
            </mc:AlternateContent>
          </a:graphicData>
        </a:graphic>
      </p:graphicFrame>
    </p:spTree>
    <p:extLst>
      <p:ext uri="{BB962C8B-B14F-4D97-AF65-F5344CB8AC3E}">
        <p14:creationId xmlns:p14="http://schemas.microsoft.com/office/powerpoint/2010/main" val="178380981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1AB71F-7921-47E4-A6BE-46228FE45123}"/>
              </a:ext>
            </a:extLst>
          </p:cNvPr>
          <p:cNvSpPr>
            <a:spLocks noGrp="1"/>
          </p:cNvSpPr>
          <p:nvPr>
            <p:ph type="sldNum" sz="quarter" idx="10"/>
          </p:nvPr>
        </p:nvSpPr>
        <p:spPr/>
        <p:txBody>
          <a:bodyPr/>
          <a:lstStyle/>
          <a:p>
            <a:fld id="{86CB4B4D-7CA3-9044-876B-883B54F8677D}" type="slidenum">
              <a:rPr lang="en-GB" smtClean="0"/>
              <a:pPr/>
              <a:t>9</a:t>
            </a:fld>
            <a:endParaRPr lang="en-GB" dirty="0"/>
          </a:p>
        </p:txBody>
      </p:sp>
      <p:sp>
        <p:nvSpPr>
          <p:cNvPr id="3" name="Title 4">
            <a:extLst>
              <a:ext uri="{FF2B5EF4-FFF2-40B4-BE49-F238E27FC236}">
                <a16:creationId xmlns:a16="http://schemas.microsoft.com/office/drawing/2014/main" id="{D006F366-6FC4-40B8-9835-496370821F02}"/>
              </a:ext>
            </a:extLst>
          </p:cNvPr>
          <p:cNvSpPr txBox="1">
            <a:spLocks/>
          </p:cNvSpPr>
          <p:nvPr/>
        </p:nvSpPr>
        <p:spPr>
          <a:xfrm>
            <a:off x="1219199" y="1066800"/>
            <a:ext cx="21944265" cy="2162175"/>
          </a:xfrm>
          <a:prstGeom prst="rect">
            <a:avLst/>
          </a:prstGeom>
        </p:spPr>
        <p:txBody>
          <a:bodyPr>
            <a:normAutofit fontScale="90000" lnSpcReduction="10000"/>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hangingPunct="1"/>
            <a:r>
              <a:rPr lang="en-ZA" sz="4900" dirty="0">
                <a:solidFill>
                  <a:schemeClr val="bg1"/>
                </a:solidFill>
              </a:rPr>
              <a:t>                                              Outstanding Challenges at TVET’s</a:t>
            </a:r>
            <a:r>
              <a:rPr lang="en-ZA" dirty="0">
                <a:solidFill>
                  <a:srgbClr val="FF0000"/>
                </a:solidFill>
              </a:rPr>
              <a:t/>
            </a:r>
            <a:br>
              <a:rPr lang="en-ZA" dirty="0">
                <a:solidFill>
                  <a:srgbClr val="FF0000"/>
                </a:solidFill>
              </a:rPr>
            </a:br>
            <a:r>
              <a:rPr lang="en-ZA" dirty="0">
                <a:solidFill>
                  <a:srgbClr val="FF0000"/>
                </a:solidFill>
              </a:rPr>
              <a:t/>
            </a:r>
            <a:br>
              <a:rPr lang="en-ZA" dirty="0">
                <a:solidFill>
                  <a:srgbClr val="FF0000"/>
                </a:solidFill>
              </a:rPr>
            </a:br>
            <a:r>
              <a:rPr lang="en-ZA" dirty="0">
                <a:solidFill>
                  <a:srgbClr val="FF0000"/>
                </a:solidFill>
              </a:rPr>
              <a:t>   </a:t>
            </a:r>
            <a:endParaRPr lang="en-US" dirty="0">
              <a:solidFill>
                <a:srgbClr val="FF0000"/>
              </a:solidFill>
            </a:endParaRPr>
          </a:p>
        </p:txBody>
      </p:sp>
      <p:sp>
        <p:nvSpPr>
          <p:cNvPr id="4" name="Content Placeholder 5">
            <a:extLst>
              <a:ext uri="{FF2B5EF4-FFF2-40B4-BE49-F238E27FC236}">
                <a16:creationId xmlns:a16="http://schemas.microsoft.com/office/drawing/2014/main" id="{972A3901-DBE4-40DD-9505-1A4C1865F10D}"/>
              </a:ext>
            </a:extLst>
          </p:cNvPr>
          <p:cNvSpPr txBox="1">
            <a:spLocks/>
          </p:cNvSpPr>
          <p:nvPr/>
        </p:nvSpPr>
        <p:spPr>
          <a:xfrm>
            <a:off x="8943975" y="1914526"/>
            <a:ext cx="14400118" cy="8726426"/>
          </a:xfrm>
          <a:prstGeom prst="rect">
            <a:avLst/>
          </a:prstGeom>
        </p:spPr>
        <p:txBody>
          <a:bodyPr/>
          <a:lstStyle>
            <a:lvl1pPr marL="0" marR="0" indent="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a:lstStyle>
          <a:p>
            <a:pPr marL="457200" indent="-457200" hangingPunct="1">
              <a:buFontTx/>
              <a:buAutoNum type="arabicPeriod"/>
            </a:pPr>
            <a:r>
              <a:rPr lang="en-ZA" sz="3600" b="1" dirty="0"/>
              <a:t>Discrepancies between results received from the department and institutions impacts negatively funding of returning students</a:t>
            </a:r>
            <a:r>
              <a:rPr lang="en-ZA" sz="3600" dirty="0"/>
              <a:t>. Proposed solution NSFAS to receive results for TVET students directly from the institutions  </a:t>
            </a:r>
          </a:p>
          <a:p>
            <a:pPr marL="457200" indent="-457200" hangingPunct="1">
              <a:buFontTx/>
              <a:buAutoNum type="arabicPeriod"/>
            </a:pPr>
            <a:endParaRPr lang="en-ZA" sz="3600" dirty="0"/>
          </a:p>
          <a:p>
            <a:pPr marL="457200" indent="-457200" hangingPunct="1">
              <a:buFontTx/>
              <a:buAutoNum type="arabicPeriod"/>
            </a:pPr>
            <a:r>
              <a:rPr lang="en-ZA" sz="3600" b="1" dirty="0"/>
              <a:t>Delayed payment from TVETS managing disbursements to students</a:t>
            </a:r>
          </a:p>
          <a:p>
            <a:pPr marL="457200" indent="-457200" hangingPunct="1">
              <a:buFontTx/>
              <a:buAutoNum type="arabicPeriod"/>
            </a:pPr>
            <a:endParaRPr lang="en-ZA" sz="3600" dirty="0"/>
          </a:p>
          <a:p>
            <a:pPr marL="457200" indent="-457200" hangingPunct="1">
              <a:buFontTx/>
              <a:buAutoNum type="arabicPeriod"/>
            </a:pPr>
            <a:r>
              <a:rPr lang="en-ZA" sz="3600" dirty="0"/>
              <a:t> </a:t>
            </a:r>
            <a:r>
              <a:rPr lang="en-ZA" sz="3600" b="1" dirty="0"/>
              <a:t>NSFAS wallet </a:t>
            </a:r>
            <a:r>
              <a:rPr lang="en-ZA" sz="3600" dirty="0"/>
              <a:t>– Students not receiving allowances because of blocked accounts or cell phone and ID mismatch. This could be due to suspected fraud. These reports of failures are sent to institutions after each disbursement run and there are internal processes to respond to each category of student that has queries. </a:t>
            </a:r>
          </a:p>
          <a:p>
            <a:pPr lvl="0" hangingPunct="1"/>
            <a:endParaRPr lang="en-ZA" sz="3600" dirty="0">
              <a:solidFill>
                <a:schemeClr val="bg1"/>
              </a:solidFill>
            </a:endParaRPr>
          </a:p>
          <a:p>
            <a:pPr lvl="0" hangingPunct="1"/>
            <a:r>
              <a:rPr lang="en-ZA" sz="3600" dirty="0">
                <a:solidFill>
                  <a:schemeClr val="bg1"/>
                </a:solidFill>
              </a:rPr>
              <a:t>4. </a:t>
            </a:r>
            <a:r>
              <a:rPr lang="en-ZA" sz="3600" b="1" dirty="0">
                <a:solidFill>
                  <a:schemeClr val="bg1"/>
                </a:solidFill>
              </a:rPr>
              <a:t>Sustainable funding for the laptop initiative. </a:t>
            </a:r>
            <a:r>
              <a:rPr lang="en-ZA" sz="3600" dirty="0">
                <a:solidFill>
                  <a:schemeClr val="bg1"/>
                </a:solidFill>
              </a:rPr>
              <a:t>NSFAS will provide once off 	grant for digital devices for TVET students and reallocation of book line 	items contemplated for future sustainability</a:t>
            </a:r>
          </a:p>
          <a:p>
            <a:pPr marL="457200" indent="-457200" hangingPunct="1">
              <a:buFontTx/>
              <a:buAutoNum type="arabicPeriod"/>
            </a:pPr>
            <a:endParaRPr lang="en-ZA" sz="3200" dirty="0"/>
          </a:p>
          <a:p>
            <a:pPr marL="457200" indent="-457200" hangingPunct="1">
              <a:buFontTx/>
              <a:buAutoNum type="arabicPeriod"/>
            </a:pPr>
            <a:endParaRPr lang="en-ZA" sz="3200" dirty="0"/>
          </a:p>
          <a:p>
            <a:pPr hangingPunct="1"/>
            <a:endParaRPr lang="en-US" dirty="0"/>
          </a:p>
        </p:txBody>
      </p:sp>
      <p:pic>
        <p:nvPicPr>
          <p:cNvPr id="5" name="Picture 4">
            <a:extLst>
              <a:ext uri="{FF2B5EF4-FFF2-40B4-BE49-F238E27FC236}">
                <a16:creationId xmlns:a16="http://schemas.microsoft.com/office/drawing/2014/main" id="{BD1C6BA1-FD63-4F80-AEC1-75E5F790344C}"/>
              </a:ext>
            </a:extLst>
          </p:cNvPr>
          <p:cNvPicPr>
            <a:picLocks noChangeAspect="1"/>
          </p:cNvPicPr>
          <p:nvPr/>
        </p:nvPicPr>
        <p:blipFill>
          <a:blip r:embed="rId2"/>
          <a:stretch>
            <a:fillRect/>
          </a:stretch>
        </p:blipFill>
        <p:spPr>
          <a:xfrm>
            <a:off x="4247939" y="3228975"/>
            <a:ext cx="3067261" cy="3067261"/>
          </a:xfrm>
          <a:prstGeom prst="rect">
            <a:avLst/>
          </a:prstGeom>
        </p:spPr>
      </p:pic>
    </p:spTree>
    <p:extLst>
      <p:ext uri="{BB962C8B-B14F-4D97-AF65-F5344CB8AC3E}">
        <p14:creationId xmlns:p14="http://schemas.microsoft.com/office/powerpoint/2010/main" val="1608759284"/>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NSFAS">
      <a:dk1>
        <a:srgbClr val="3F3F3F"/>
      </a:dk1>
      <a:lt1>
        <a:srgbClr val="FFFFFF"/>
      </a:lt1>
      <a:dk2>
        <a:srgbClr val="595959"/>
      </a:dk2>
      <a:lt2>
        <a:srgbClr val="EEECE1"/>
      </a:lt2>
      <a:accent1>
        <a:srgbClr val="EAAB21"/>
      </a:accent1>
      <a:accent2>
        <a:srgbClr val="D36E28"/>
      </a:accent2>
      <a:accent3>
        <a:srgbClr val="A71F23"/>
      </a:accent3>
      <a:accent4>
        <a:srgbClr val="A51312"/>
      </a:accent4>
      <a:accent5>
        <a:srgbClr val="838486"/>
      </a:accent5>
      <a:accent6>
        <a:srgbClr val="C8C7C7"/>
      </a:accent6>
      <a:hlink>
        <a:srgbClr val="000000"/>
      </a:hlink>
      <a:folHlink>
        <a:srgbClr val="7F7F7F"/>
      </a:folHlink>
    </a:clrScheme>
    <a:fontScheme name="NSFAS Fonts">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algn="ctr">
          <a:defRPr dirty="0">
            <a:solidFill>
              <a:schemeClr val="bg1"/>
            </a:solidFill>
            <a:latin typeface="Arial" panose="020B0604020202020204" pitchFamily="34" charset="0"/>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White">
  <a:themeElements>
    <a:clrScheme name="NSFAS">
      <a:dk1>
        <a:srgbClr val="3F3F3F"/>
      </a:dk1>
      <a:lt1>
        <a:srgbClr val="FFFFFF"/>
      </a:lt1>
      <a:dk2>
        <a:srgbClr val="595959"/>
      </a:dk2>
      <a:lt2>
        <a:srgbClr val="EEECE1"/>
      </a:lt2>
      <a:accent1>
        <a:srgbClr val="EAAB21"/>
      </a:accent1>
      <a:accent2>
        <a:srgbClr val="D36E28"/>
      </a:accent2>
      <a:accent3>
        <a:srgbClr val="A71F23"/>
      </a:accent3>
      <a:accent4>
        <a:srgbClr val="A51312"/>
      </a:accent4>
      <a:accent5>
        <a:srgbClr val="838486"/>
      </a:accent5>
      <a:accent6>
        <a:srgbClr val="C8C7C7"/>
      </a:accent6>
      <a:hlink>
        <a:srgbClr val="000000"/>
      </a:hlink>
      <a:folHlink>
        <a:srgbClr val="7F7F7F"/>
      </a:folHlink>
    </a:clrScheme>
    <a:fontScheme name="NSFAS Fonts">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algn="ctr">
          <a:defRPr dirty="0">
            <a:solidFill>
              <a:schemeClr val="bg1"/>
            </a:solidFill>
            <a:latin typeface="Arial" panose="020B0604020202020204" pitchFamily="34" charset="0"/>
          </a:defRPr>
        </a:def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3_White">
  <a:themeElements>
    <a:clrScheme name="NSFAS">
      <a:dk1>
        <a:srgbClr val="3F3F3F"/>
      </a:dk1>
      <a:lt1>
        <a:srgbClr val="FFFFFF"/>
      </a:lt1>
      <a:dk2>
        <a:srgbClr val="595959"/>
      </a:dk2>
      <a:lt2>
        <a:srgbClr val="EEECE1"/>
      </a:lt2>
      <a:accent1>
        <a:srgbClr val="EAAB21"/>
      </a:accent1>
      <a:accent2>
        <a:srgbClr val="D36E28"/>
      </a:accent2>
      <a:accent3>
        <a:srgbClr val="A71F23"/>
      </a:accent3>
      <a:accent4>
        <a:srgbClr val="A51312"/>
      </a:accent4>
      <a:accent5>
        <a:srgbClr val="838486"/>
      </a:accent5>
      <a:accent6>
        <a:srgbClr val="C8C7C7"/>
      </a:accent6>
      <a:hlink>
        <a:srgbClr val="000000"/>
      </a:hlink>
      <a:folHlink>
        <a:srgbClr val="7F7F7F"/>
      </a:folHlink>
    </a:clrScheme>
    <a:fontScheme name="NSFAS Fonts">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175">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val="1"/>
          </a:ext>
        </a:extLst>
      </a:spPr>
      <a:bodyPr lIns="38100" tIns="38100" rIns="38100" bIns="38100">
        <a:noAutofit/>
      </a:bodyPr>
      <a:lstStyle>
        <a:defPPr>
          <a:defRPr b="1" dirty="0" smtClean="0">
            <a:solidFill>
              <a:schemeClr val="bg1"/>
            </a:solidFill>
            <a:latin typeface="+mn-lt"/>
          </a:defRPr>
        </a:defPPr>
      </a:lstStyle>
    </a:spDef>
    <a:lnDef>
      <a:spPr>
        <a:noFill/>
        <a:ln w="12700" cap="flat">
          <a:solidFill>
            <a:schemeClr val="bg1">
              <a:lumMod val="60000"/>
              <a:lumOff val="40000"/>
            </a:schemeClr>
          </a:solidFill>
          <a:prstDash val="solid"/>
          <a:miter lim="400000"/>
        </a:ln>
        <a:effectLst/>
        <a:sp3d/>
      </a:spPr>
      <a:body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hangingPunct="1">
          <a:buSzPct val="85000"/>
          <a:defRPr dirty="0">
            <a:solidFill>
              <a:schemeClr val="bg1"/>
            </a:solidFill>
            <a:latin typeface="+mn-lt"/>
          </a:defRPr>
        </a:def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A09D0A550DFE41AA1C7F9083881256" ma:contentTypeVersion="8" ma:contentTypeDescription="Create a new document." ma:contentTypeScope="" ma:versionID="25a4f8bf1d3b7d20b253711611e7abd2">
  <xsd:schema xmlns:xsd="http://www.w3.org/2001/XMLSchema" xmlns:xs="http://www.w3.org/2001/XMLSchema" xmlns:p="http://schemas.microsoft.com/office/2006/metadata/properties" xmlns:ns3="69fbdc11-a828-488e-a487-7fa803a31d18" targetNamespace="http://schemas.microsoft.com/office/2006/metadata/properties" ma:root="true" ma:fieldsID="7ef1aa9db103da8580e27d59bec938ce" ns3:_="">
    <xsd:import namespace="69fbdc11-a828-488e-a487-7fa803a31d1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fbdc11-a828-488e-a487-7fa803a31d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CFA1D1-85F8-426F-8F6F-E0B4BA001A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fbdc11-a828-488e-a487-7fa803a31d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436D55-54EC-4311-8F6D-03066E245659}">
  <ds:schemaRefs>
    <ds:schemaRef ds:uri="http://purl.org/dc/dcmitype/"/>
    <ds:schemaRef ds:uri="http://purl.org/dc/terms/"/>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 ds:uri="69fbdc11-a828-488e-a487-7fa803a31d18"/>
  </ds:schemaRefs>
</ds:datastoreItem>
</file>

<file path=customXml/itemProps3.xml><?xml version="1.0" encoding="utf-8"?>
<ds:datastoreItem xmlns:ds="http://schemas.openxmlformats.org/officeDocument/2006/customXml" ds:itemID="{B7E238A2-847D-48DE-AECD-83F465D20E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2177</TotalTime>
  <Words>4085</Words>
  <Application>Microsoft Office PowerPoint</Application>
  <PresentationFormat>Custom</PresentationFormat>
  <Paragraphs>574</Paragraphs>
  <Slides>38</Slides>
  <Notes>4</Notes>
  <HiddenSlides>0</HiddenSlides>
  <MMClips>0</MMClips>
  <ScaleCrop>false</ScaleCrop>
  <HeadingPairs>
    <vt:vector size="8" baseType="variant">
      <vt:variant>
        <vt:lpstr>Fonts Used</vt:lpstr>
      </vt:variant>
      <vt:variant>
        <vt:i4>17</vt:i4>
      </vt:variant>
      <vt:variant>
        <vt:lpstr>Theme</vt:lpstr>
      </vt:variant>
      <vt:variant>
        <vt:i4>4</vt:i4>
      </vt:variant>
      <vt:variant>
        <vt:lpstr>Embedded OLE Servers</vt:lpstr>
      </vt:variant>
      <vt:variant>
        <vt:i4>2</vt:i4>
      </vt:variant>
      <vt:variant>
        <vt:lpstr>Slide Titles</vt:lpstr>
      </vt:variant>
      <vt:variant>
        <vt:i4>38</vt:i4>
      </vt:variant>
    </vt:vector>
  </HeadingPairs>
  <TitlesOfParts>
    <vt:vector size="61" baseType="lpstr">
      <vt:lpstr>Arial</vt:lpstr>
      <vt:lpstr>Arial Black</vt:lpstr>
      <vt:lpstr>Calibri</vt:lpstr>
      <vt:lpstr>Calibri Light</vt:lpstr>
      <vt:lpstr>Century Gothic</vt:lpstr>
      <vt:lpstr>Courier New</vt:lpstr>
      <vt:lpstr>Helvetica</vt:lpstr>
      <vt:lpstr>Helvetica Light</vt:lpstr>
      <vt:lpstr>Helvetica Neue</vt:lpstr>
      <vt:lpstr>Montserrat-Regular</vt:lpstr>
      <vt:lpstr>Montserrat-SemiBold</vt:lpstr>
      <vt:lpstr>PT Sans</vt:lpstr>
      <vt:lpstr>Roboto</vt:lpstr>
      <vt:lpstr>Roboto Regular</vt:lpstr>
      <vt:lpstr>Source Sans Pro</vt:lpstr>
      <vt:lpstr>Times New Roman</vt:lpstr>
      <vt:lpstr>Wingdings</vt:lpstr>
      <vt:lpstr>White</vt:lpstr>
      <vt:lpstr>Office Theme</vt:lpstr>
      <vt:lpstr>2_White</vt:lpstr>
      <vt:lpstr>3_White</vt:lpstr>
      <vt:lpstr>Worksheet</vt:lpstr>
      <vt:lpstr>Macro-Enabled Worksheet</vt:lpstr>
      <vt:lpstr>June 2020 Budget Adjustments Funding Implications </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2020/2021 Annual Performance Plan BUDGET - REVENUE</vt:lpstr>
      <vt:lpstr>2020/2021 Annual Performance Plan BUDGET - EXPENDITURE</vt:lpstr>
      <vt:lpstr>2020/2021 Annual Performance Plan BUDGET – EXPENDITURE PER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Interim Report on ToR’s of Administrator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kerryn</dc:creator>
  <cp:lastModifiedBy>Anele Kabingesi</cp:lastModifiedBy>
  <cp:revision>133</cp:revision>
  <dcterms:modified xsi:type="dcterms:W3CDTF">2020-07-12T07:36:41Z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0x0101001BA09D0A550DFE41AA1C7F9083881256</vt:lpwstr>
  </property>
</Properties>
</file>