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6362" r:id="rId1"/>
    <p:sldMasterId id="2147486375" r:id="rId2"/>
    <p:sldMasterId id="2147486388" r:id="rId3"/>
  </p:sldMasterIdLst>
  <p:notesMasterIdLst>
    <p:notesMasterId r:id="rId25"/>
  </p:notesMasterIdLst>
  <p:handoutMasterIdLst>
    <p:handoutMasterId r:id="rId26"/>
  </p:handoutMasterIdLst>
  <p:sldIdLst>
    <p:sldId id="547" r:id="rId4"/>
    <p:sldId id="536" r:id="rId5"/>
    <p:sldId id="549" r:id="rId6"/>
    <p:sldId id="548" r:id="rId7"/>
    <p:sldId id="557" r:id="rId8"/>
    <p:sldId id="538" r:id="rId9"/>
    <p:sldId id="537" r:id="rId10"/>
    <p:sldId id="539" r:id="rId11"/>
    <p:sldId id="550" r:id="rId12"/>
    <p:sldId id="551" r:id="rId13"/>
    <p:sldId id="552" r:id="rId14"/>
    <p:sldId id="553" r:id="rId15"/>
    <p:sldId id="554" r:id="rId16"/>
    <p:sldId id="555" r:id="rId17"/>
    <p:sldId id="464" r:id="rId18"/>
    <p:sldId id="524" r:id="rId19"/>
    <p:sldId id="525" r:id="rId20"/>
    <p:sldId id="533" r:id="rId21"/>
    <p:sldId id="534" r:id="rId22"/>
    <p:sldId id="535" r:id="rId23"/>
    <p:sldId id="556" r:id="rId24"/>
  </p:sldIdLst>
  <p:sldSz cx="12192000" cy="6858000"/>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3" d="100"/>
          <a:sy n="73" d="100"/>
        </p:scale>
        <p:origin x="618" y="72"/>
      </p:cViewPr>
      <p:guideLst>
        <p:guide orient="horz" pos="2160"/>
        <p:guide pos="3840"/>
      </p:guideLst>
    </p:cSldViewPr>
  </p:slideViewPr>
  <p:outlineViewPr>
    <p:cViewPr>
      <p:scale>
        <a:sx n="33" d="100"/>
        <a:sy n="33" d="100"/>
      </p:scale>
      <p:origin x="0" y="-23424"/>
    </p:cViewPr>
  </p:outlin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CDFB08-8D5D-4752-87D0-971E8562E311}" type="doc">
      <dgm:prSet loTypeId="urn:microsoft.com/office/officeart/2005/8/layout/chart3" loCatId="relationship" qsTypeId="urn:microsoft.com/office/officeart/2005/8/quickstyle/simple1" qsCatId="simple" csTypeId="urn:microsoft.com/office/officeart/2005/8/colors/accent4_1" csCatId="accent4" phldr="1"/>
      <dgm:spPr/>
      <dgm:t>
        <a:bodyPr/>
        <a:lstStyle/>
        <a:p>
          <a:endParaRPr lang="en-US"/>
        </a:p>
      </dgm:t>
    </dgm:pt>
    <dgm:pt modelId="{DE7AE590-7CA5-4670-9CF3-28F1BEDF98A4}">
      <dgm:prSet phldrT="[Text]" custT="1"/>
      <dgm:spPr/>
      <dgm:t>
        <a:bodyPr/>
        <a:lstStyle/>
        <a:p>
          <a:pPr>
            <a:buClrTx/>
            <a:buSzTx/>
            <a:buFontTx/>
            <a:buNone/>
          </a:pPr>
          <a:r>
            <a:rPr lang="en-US" sz="1600" b="1" dirty="0"/>
            <a:t>A capable, ethical and developmental state </a:t>
          </a:r>
        </a:p>
      </dgm:t>
    </dgm:pt>
    <dgm:pt modelId="{F59A9DE9-733D-44BB-89AF-7D7FABC33D10}" type="parTrans" cxnId="{801B503C-B8B0-48B0-A28E-884213A0258C}">
      <dgm:prSet/>
      <dgm:spPr/>
      <dgm:t>
        <a:bodyPr/>
        <a:lstStyle/>
        <a:p>
          <a:endParaRPr lang="en-US" sz="3200" b="1"/>
        </a:p>
      </dgm:t>
    </dgm:pt>
    <dgm:pt modelId="{5D092EF4-A5D2-4EAD-ADA1-E5BC121DB202}" type="sibTrans" cxnId="{801B503C-B8B0-48B0-A28E-884213A0258C}">
      <dgm:prSet/>
      <dgm:spPr/>
      <dgm:t>
        <a:bodyPr/>
        <a:lstStyle/>
        <a:p>
          <a:endParaRPr lang="en-US" sz="3200" b="1"/>
        </a:p>
      </dgm:t>
    </dgm:pt>
    <dgm:pt modelId="{F2BCD03A-9F60-40E4-B780-86D76C51C73C}">
      <dgm:prSet phldrT="[Text]" custT="1"/>
      <dgm:spPr/>
      <dgm:t>
        <a:bodyPr/>
        <a:lstStyle/>
        <a:p>
          <a:pPr>
            <a:buClrTx/>
            <a:buSzTx/>
            <a:buFontTx/>
            <a:buNone/>
          </a:pPr>
          <a:r>
            <a:rPr lang="en-US" altLang="en-US" sz="1600" b="1" dirty="0"/>
            <a:t>Consolidating the social wage </a:t>
          </a:r>
          <a:endParaRPr lang="en-US" sz="1600" b="1" dirty="0"/>
        </a:p>
      </dgm:t>
    </dgm:pt>
    <dgm:pt modelId="{48D5CFDB-EF1C-4DB6-B034-CC7FC29C4F6A}" type="parTrans" cxnId="{EA85F08C-AD1B-4871-B6BE-161482CEAD14}">
      <dgm:prSet/>
      <dgm:spPr/>
      <dgm:t>
        <a:bodyPr/>
        <a:lstStyle/>
        <a:p>
          <a:endParaRPr lang="en-US" sz="3200" b="1"/>
        </a:p>
      </dgm:t>
    </dgm:pt>
    <dgm:pt modelId="{E468C904-1AC4-4DA4-8441-B3E33E132E04}" type="sibTrans" cxnId="{EA85F08C-AD1B-4871-B6BE-161482CEAD14}">
      <dgm:prSet/>
      <dgm:spPr/>
      <dgm:t>
        <a:bodyPr/>
        <a:lstStyle/>
        <a:p>
          <a:endParaRPr lang="en-US" sz="3200" b="1"/>
        </a:p>
      </dgm:t>
    </dgm:pt>
    <dgm:pt modelId="{BE83D5C7-1DD3-442A-BAAC-A9CA247E66D0}">
      <dgm:prSet phldrT="[Text]" custT="1"/>
      <dgm:spPr/>
      <dgm:t>
        <a:bodyPr/>
        <a:lstStyle/>
        <a:p>
          <a:r>
            <a:rPr lang="en-US" altLang="en-US" sz="1600" b="1" dirty="0"/>
            <a:t>Economic transformation and job creation </a:t>
          </a:r>
          <a:endParaRPr lang="en-US" sz="1600" b="1" dirty="0"/>
        </a:p>
      </dgm:t>
    </dgm:pt>
    <dgm:pt modelId="{9E256B30-9655-4FA7-BF82-3229320EC2DD}" type="parTrans" cxnId="{7CC34812-A3A6-421C-A706-DB96F6E5776B}">
      <dgm:prSet/>
      <dgm:spPr/>
      <dgm:t>
        <a:bodyPr/>
        <a:lstStyle/>
        <a:p>
          <a:endParaRPr lang="en-US" sz="3200" b="1"/>
        </a:p>
      </dgm:t>
    </dgm:pt>
    <dgm:pt modelId="{F7BE53B4-3D7A-48B8-A44E-DE55E7D18A3E}" type="sibTrans" cxnId="{7CC34812-A3A6-421C-A706-DB96F6E5776B}">
      <dgm:prSet/>
      <dgm:spPr/>
      <dgm:t>
        <a:bodyPr/>
        <a:lstStyle/>
        <a:p>
          <a:endParaRPr lang="en-US" sz="3200" b="1"/>
        </a:p>
      </dgm:t>
    </dgm:pt>
    <dgm:pt modelId="{613DFE3F-F587-4622-AA31-51C2C6CFF606}">
      <dgm:prSet custT="1"/>
      <dgm:spPr/>
      <dgm:t>
        <a:bodyPr/>
        <a:lstStyle/>
        <a:p>
          <a:r>
            <a:rPr lang="en-US" altLang="en-US" sz="1600" b="1" dirty="0"/>
            <a:t>Spatial integration, human settlements and local government </a:t>
          </a:r>
        </a:p>
      </dgm:t>
    </dgm:pt>
    <dgm:pt modelId="{51FBC113-466B-4960-AAA2-2E321A3B3F68}" type="parTrans" cxnId="{EE4F947F-9D02-4681-AA4F-4C89EBABD40C}">
      <dgm:prSet/>
      <dgm:spPr/>
      <dgm:t>
        <a:bodyPr/>
        <a:lstStyle/>
        <a:p>
          <a:endParaRPr lang="en-US" sz="3200" b="1"/>
        </a:p>
      </dgm:t>
    </dgm:pt>
    <dgm:pt modelId="{18E4144A-E72A-4D17-81DE-A95F33B233A5}" type="sibTrans" cxnId="{EE4F947F-9D02-4681-AA4F-4C89EBABD40C}">
      <dgm:prSet/>
      <dgm:spPr/>
      <dgm:t>
        <a:bodyPr/>
        <a:lstStyle/>
        <a:p>
          <a:endParaRPr lang="en-US" sz="3200" b="1"/>
        </a:p>
      </dgm:t>
    </dgm:pt>
    <dgm:pt modelId="{450382F4-49B6-47B1-97BA-EEF06B971AEC}">
      <dgm:prSet custT="1"/>
      <dgm:spPr/>
      <dgm:t>
        <a:bodyPr/>
        <a:lstStyle/>
        <a:p>
          <a:r>
            <a:rPr lang="en-US" altLang="en-US" sz="1600" b="1" dirty="0"/>
            <a:t>Social cohesion and safe communities </a:t>
          </a:r>
        </a:p>
      </dgm:t>
    </dgm:pt>
    <dgm:pt modelId="{E73118AD-8224-40AE-B5D1-8E70E50B9180}" type="parTrans" cxnId="{2C102DD9-5CD8-4D8E-A82D-792C39E8C6CC}">
      <dgm:prSet/>
      <dgm:spPr/>
      <dgm:t>
        <a:bodyPr/>
        <a:lstStyle/>
        <a:p>
          <a:endParaRPr lang="en-US" sz="3200" b="1"/>
        </a:p>
      </dgm:t>
    </dgm:pt>
    <dgm:pt modelId="{362C575A-7A08-4C60-A7E7-A12DA5423009}" type="sibTrans" cxnId="{2C102DD9-5CD8-4D8E-A82D-792C39E8C6CC}">
      <dgm:prSet/>
      <dgm:spPr/>
      <dgm:t>
        <a:bodyPr/>
        <a:lstStyle/>
        <a:p>
          <a:endParaRPr lang="en-US" sz="3200" b="1"/>
        </a:p>
      </dgm:t>
    </dgm:pt>
    <dgm:pt modelId="{C99CD42B-5E41-4F7E-931F-E364ED111367}">
      <dgm:prSet custT="1"/>
      <dgm:spPr/>
      <dgm:t>
        <a:bodyPr/>
        <a:lstStyle/>
        <a:p>
          <a:r>
            <a:rPr lang="en-US" sz="1600" b="1" dirty="0"/>
            <a:t>Education, skills and health </a:t>
          </a:r>
          <a:endParaRPr lang="en-US" altLang="en-US" sz="1600" b="1" dirty="0"/>
        </a:p>
      </dgm:t>
    </dgm:pt>
    <dgm:pt modelId="{245A8AC8-88C1-4CF3-B235-6BD7AF00A950}" type="parTrans" cxnId="{E971FCF5-8367-403D-9C7B-26A2837D398B}">
      <dgm:prSet/>
      <dgm:spPr/>
      <dgm:t>
        <a:bodyPr/>
        <a:lstStyle/>
        <a:p>
          <a:endParaRPr lang="en-US" sz="3200" b="1"/>
        </a:p>
      </dgm:t>
    </dgm:pt>
    <dgm:pt modelId="{33B36F9A-E1FE-425E-B12A-731F486CC0B1}" type="sibTrans" cxnId="{E971FCF5-8367-403D-9C7B-26A2837D398B}">
      <dgm:prSet/>
      <dgm:spPr/>
      <dgm:t>
        <a:bodyPr/>
        <a:lstStyle/>
        <a:p>
          <a:endParaRPr lang="en-US" sz="3200" b="1"/>
        </a:p>
      </dgm:t>
    </dgm:pt>
    <dgm:pt modelId="{7150FA33-4535-4391-85A0-3759F9594A7B}">
      <dgm:prSet custT="1"/>
      <dgm:spPr/>
      <dgm:t>
        <a:bodyPr/>
        <a:lstStyle/>
        <a:p>
          <a:r>
            <a:rPr lang="en-US" altLang="en-US" sz="1600" b="1" dirty="0"/>
            <a:t>A better Africa and World </a:t>
          </a:r>
        </a:p>
      </dgm:t>
    </dgm:pt>
    <dgm:pt modelId="{2C07714B-141F-423E-B5C8-359013790D5D}" type="parTrans" cxnId="{E63665F3-0FFB-45DF-9647-907F13E3CD82}">
      <dgm:prSet/>
      <dgm:spPr/>
      <dgm:t>
        <a:bodyPr/>
        <a:lstStyle/>
        <a:p>
          <a:endParaRPr lang="en-US" sz="3200" b="1"/>
        </a:p>
      </dgm:t>
    </dgm:pt>
    <dgm:pt modelId="{EC5F3F57-6786-474B-9A54-276345DB9592}" type="sibTrans" cxnId="{E63665F3-0FFB-45DF-9647-907F13E3CD82}">
      <dgm:prSet/>
      <dgm:spPr/>
      <dgm:t>
        <a:bodyPr/>
        <a:lstStyle/>
        <a:p>
          <a:endParaRPr lang="en-US" sz="3200" b="1"/>
        </a:p>
      </dgm:t>
    </dgm:pt>
    <dgm:pt modelId="{6A2019A3-BBAD-4638-843A-D57C1A9CC97A}" type="pres">
      <dgm:prSet presAssocID="{C6CDFB08-8D5D-4752-87D0-971E8562E311}" presName="compositeShape" presStyleCnt="0">
        <dgm:presLayoutVars>
          <dgm:chMax val="7"/>
          <dgm:dir/>
          <dgm:resizeHandles val="exact"/>
        </dgm:presLayoutVars>
      </dgm:prSet>
      <dgm:spPr/>
      <dgm:t>
        <a:bodyPr/>
        <a:lstStyle/>
        <a:p>
          <a:endParaRPr lang="en-US"/>
        </a:p>
      </dgm:t>
    </dgm:pt>
    <dgm:pt modelId="{DA88630C-2724-4BAC-AA7D-75090B054A77}" type="pres">
      <dgm:prSet presAssocID="{C6CDFB08-8D5D-4752-87D0-971E8562E311}" presName="wedge1" presStyleLbl="node1" presStyleIdx="0" presStyleCnt="7"/>
      <dgm:spPr/>
      <dgm:t>
        <a:bodyPr/>
        <a:lstStyle/>
        <a:p>
          <a:endParaRPr lang="en-US"/>
        </a:p>
      </dgm:t>
    </dgm:pt>
    <dgm:pt modelId="{5706B498-E404-45CF-A591-BDB1912E28A0}" type="pres">
      <dgm:prSet presAssocID="{C6CDFB08-8D5D-4752-87D0-971E8562E311}" presName="wedge1Tx" presStyleLbl="node1" presStyleIdx="0" presStyleCnt="7">
        <dgm:presLayoutVars>
          <dgm:chMax val="0"/>
          <dgm:chPref val="0"/>
          <dgm:bulletEnabled val="1"/>
        </dgm:presLayoutVars>
      </dgm:prSet>
      <dgm:spPr/>
      <dgm:t>
        <a:bodyPr/>
        <a:lstStyle/>
        <a:p>
          <a:endParaRPr lang="en-US"/>
        </a:p>
      </dgm:t>
    </dgm:pt>
    <dgm:pt modelId="{7ADACC19-5535-4D3B-BD33-224D7AB0FB11}" type="pres">
      <dgm:prSet presAssocID="{C6CDFB08-8D5D-4752-87D0-971E8562E311}" presName="wedge2" presStyleLbl="node1" presStyleIdx="1" presStyleCnt="7"/>
      <dgm:spPr/>
      <dgm:t>
        <a:bodyPr/>
        <a:lstStyle/>
        <a:p>
          <a:endParaRPr lang="en-US"/>
        </a:p>
      </dgm:t>
    </dgm:pt>
    <dgm:pt modelId="{DFCF419D-3D7F-4AC0-B2F4-B02C4E48549F}" type="pres">
      <dgm:prSet presAssocID="{C6CDFB08-8D5D-4752-87D0-971E8562E311}" presName="wedge2Tx" presStyleLbl="node1" presStyleIdx="1" presStyleCnt="7">
        <dgm:presLayoutVars>
          <dgm:chMax val="0"/>
          <dgm:chPref val="0"/>
          <dgm:bulletEnabled val="1"/>
        </dgm:presLayoutVars>
      </dgm:prSet>
      <dgm:spPr/>
      <dgm:t>
        <a:bodyPr/>
        <a:lstStyle/>
        <a:p>
          <a:endParaRPr lang="en-US"/>
        </a:p>
      </dgm:t>
    </dgm:pt>
    <dgm:pt modelId="{BB471269-D42B-47E1-85D0-17637702BE1F}" type="pres">
      <dgm:prSet presAssocID="{C6CDFB08-8D5D-4752-87D0-971E8562E311}" presName="wedge3" presStyleLbl="node1" presStyleIdx="2" presStyleCnt="7"/>
      <dgm:spPr/>
      <dgm:t>
        <a:bodyPr/>
        <a:lstStyle/>
        <a:p>
          <a:endParaRPr lang="en-US"/>
        </a:p>
      </dgm:t>
    </dgm:pt>
    <dgm:pt modelId="{04E61DF1-F381-4934-A619-1853E8B4E9AA}" type="pres">
      <dgm:prSet presAssocID="{C6CDFB08-8D5D-4752-87D0-971E8562E311}" presName="wedge3Tx" presStyleLbl="node1" presStyleIdx="2" presStyleCnt="7">
        <dgm:presLayoutVars>
          <dgm:chMax val="0"/>
          <dgm:chPref val="0"/>
          <dgm:bulletEnabled val="1"/>
        </dgm:presLayoutVars>
      </dgm:prSet>
      <dgm:spPr/>
      <dgm:t>
        <a:bodyPr/>
        <a:lstStyle/>
        <a:p>
          <a:endParaRPr lang="en-US"/>
        </a:p>
      </dgm:t>
    </dgm:pt>
    <dgm:pt modelId="{65838D2A-376B-40FF-921D-7391D7D3E1E6}" type="pres">
      <dgm:prSet presAssocID="{C6CDFB08-8D5D-4752-87D0-971E8562E311}" presName="wedge4" presStyleLbl="node1" presStyleIdx="3" presStyleCnt="7"/>
      <dgm:spPr/>
      <dgm:t>
        <a:bodyPr/>
        <a:lstStyle/>
        <a:p>
          <a:endParaRPr lang="en-US"/>
        </a:p>
      </dgm:t>
    </dgm:pt>
    <dgm:pt modelId="{70DB1F79-19E7-486C-8C18-CBD68AC4CB4F}" type="pres">
      <dgm:prSet presAssocID="{C6CDFB08-8D5D-4752-87D0-971E8562E311}" presName="wedge4Tx" presStyleLbl="node1" presStyleIdx="3" presStyleCnt="7">
        <dgm:presLayoutVars>
          <dgm:chMax val="0"/>
          <dgm:chPref val="0"/>
          <dgm:bulletEnabled val="1"/>
        </dgm:presLayoutVars>
      </dgm:prSet>
      <dgm:spPr/>
      <dgm:t>
        <a:bodyPr/>
        <a:lstStyle/>
        <a:p>
          <a:endParaRPr lang="en-US"/>
        </a:p>
      </dgm:t>
    </dgm:pt>
    <dgm:pt modelId="{3D531A01-9989-4E2A-8D3E-D03AD5040B63}" type="pres">
      <dgm:prSet presAssocID="{C6CDFB08-8D5D-4752-87D0-971E8562E311}" presName="wedge5" presStyleLbl="node1" presStyleIdx="4" presStyleCnt="7"/>
      <dgm:spPr/>
      <dgm:t>
        <a:bodyPr/>
        <a:lstStyle/>
        <a:p>
          <a:endParaRPr lang="en-US"/>
        </a:p>
      </dgm:t>
    </dgm:pt>
    <dgm:pt modelId="{73CAAB9A-06D0-4DA5-9648-64F5F66CBD6D}" type="pres">
      <dgm:prSet presAssocID="{C6CDFB08-8D5D-4752-87D0-971E8562E311}" presName="wedge5Tx" presStyleLbl="node1" presStyleIdx="4" presStyleCnt="7">
        <dgm:presLayoutVars>
          <dgm:chMax val="0"/>
          <dgm:chPref val="0"/>
          <dgm:bulletEnabled val="1"/>
        </dgm:presLayoutVars>
      </dgm:prSet>
      <dgm:spPr/>
      <dgm:t>
        <a:bodyPr/>
        <a:lstStyle/>
        <a:p>
          <a:endParaRPr lang="en-US"/>
        </a:p>
      </dgm:t>
    </dgm:pt>
    <dgm:pt modelId="{B60D8B7C-DC21-448D-802B-8E1DA6475EA4}" type="pres">
      <dgm:prSet presAssocID="{C6CDFB08-8D5D-4752-87D0-971E8562E311}" presName="wedge6" presStyleLbl="node1" presStyleIdx="5" presStyleCnt="7"/>
      <dgm:spPr/>
      <dgm:t>
        <a:bodyPr/>
        <a:lstStyle/>
        <a:p>
          <a:endParaRPr lang="en-US"/>
        </a:p>
      </dgm:t>
    </dgm:pt>
    <dgm:pt modelId="{4E135459-AFDA-4BD6-AE3D-A2583D168101}" type="pres">
      <dgm:prSet presAssocID="{C6CDFB08-8D5D-4752-87D0-971E8562E311}" presName="wedge6Tx" presStyleLbl="node1" presStyleIdx="5" presStyleCnt="7">
        <dgm:presLayoutVars>
          <dgm:chMax val="0"/>
          <dgm:chPref val="0"/>
          <dgm:bulletEnabled val="1"/>
        </dgm:presLayoutVars>
      </dgm:prSet>
      <dgm:spPr/>
      <dgm:t>
        <a:bodyPr/>
        <a:lstStyle/>
        <a:p>
          <a:endParaRPr lang="en-US"/>
        </a:p>
      </dgm:t>
    </dgm:pt>
    <dgm:pt modelId="{526D27FF-A66A-400B-AE92-876E00977F4D}" type="pres">
      <dgm:prSet presAssocID="{C6CDFB08-8D5D-4752-87D0-971E8562E311}" presName="wedge7" presStyleLbl="node1" presStyleIdx="6" presStyleCnt="7" custScaleX="113567"/>
      <dgm:spPr/>
      <dgm:t>
        <a:bodyPr/>
        <a:lstStyle/>
        <a:p>
          <a:endParaRPr lang="en-US"/>
        </a:p>
      </dgm:t>
    </dgm:pt>
    <dgm:pt modelId="{EEAA1DE1-9022-42F5-8C01-9B58E9A5C4A2}" type="pres">
      <dgm:prSet presAssocID="{C6CDFB08-8D5D-4752-87D0-971E8562E311}" presName="wedge7Tx" presStyleLbl="node1" presStyleIdx="6" presStyleCnt="7">
        <dgm:presLayoutVars>
          <dgm:chMax val="0"/>
          <dgm:chPref val="0"/>
          <dgm:bulletEnabled val="1"/>
        </dgm:presLayoutVars>
      </dgm:prSet>
      <dgm:spPr/>
      <dgm:t>
        <a:bodyPr/>
        <a:lstStyle/>
        <a:p>
          <a:endParaRPr lang="en-US"/>
        </a:p>
      </dgm:t>
    </dgm:pt>
  </dgm:ptLst>
  <dgm:cxnLst>
    <dgm:cxn modelId="{65BDED61-04B0-42E3-9710-49F09B582A4D}" type="presOf" srcId="{C99CD42B-5E41-4F7E-931F-E364ED111367}" destId="{73CAAB9A-06D0-4DA5-9648-64F5F66CBD6D}" srcOrd="1" destOrd="0" presId="urn:microsoft.com/office/officeart/2005/8/layout/chart3"/>
    <dgm:cxn modelId="{486411FF-4D64-4730-8131-E7B1F6CBFA7A}" type="presOf" srcId="{C6CDFB08-8D5D-4752-87D0-971E8562E311}" destId="{6A2019A3-BBAD-4638-843A-D57C1A9CC97A}" srcOrd="0" destOrd="0" presId="urn:microsoft.com/office/officeart/2005/8/layout/chart3"/>
    <dgm:cxn modelId="{46CBF168-1BD5-4EA9-B3C4-CD716DE102A6}" type="presOf" srcId="{F2BCD03A-9F60-40E4-B780-86D76C51C73C}" destId="{7ADACC19-5535-4D3B-BD33-224D7AB0FB11}" srcOrd="0" destOrd="0" presId="urn:microsoft.com/office/officeart/2005/8/layout/chart3"/>
    <dgm:cxn modelId="{E3D6469F-580E-423C-93EE-C549ABDAB3B6}" type="presOf" srcId="{C99CD42B-5E41-4F7E-931F-E364ED111367}" destId="{3D531A01-9989-4E2A-8D3E-D03AD5040B63}" srcOrd="0" destOrd="0" presId="urn:microsoft.com/office/officeart/2005/8/layout/chart3"/>
    <dgm:cxn modelId="{EE4F947F-9D02-4681-AA4F-4C89EBABD40C}" srcId="{C6CDFB08-8D5D-4752-87D0-971E8562E311}" destId="{613DFE3F-F587-4622-AA31-51C2C6CFF606}" srcOrd="6" destOrd="0" parTransId="{51FBC113-466B-4960-AAA2-2E321A3B3F68}" sibTransId="{18E4144A-E72A-4D17-81DE-A95F33B233A5}"/>
    <dgm:cxn modelId="{7CC34812-A3A6-421C-A706-DB96F6E5776B}" srcId="{C6CDFB08-8D5D-4752-87D0-971E8562E311}" destId="{BE83D5C7-1DD3-442A-BAAC-A9CA247E66D0}" srcOrd="2" destOrd="0" parTransId="{9E256B30-9655-4FA7-BF82-3229320EC2DD}" sibTransId="{F7BE53B4-3D7A-48B8-A44E-DE55E7D18A3E}"/>
    <dgm:cxn modelId="{E971FCF5-8367-403D-9C7B-26A2837D398B}" srcId="{C6CDFB08-8D5D-4752-87D0-971E8562E311}" destId="{C99CD42B-5E41-4F7E-931F-E364ED111367}" srcOrd="4" destOrd="0" parTransId="{245A8AC8-88C1-4CF3-B235-6BD7AF00A950}" sibTransId="{33B36F9A-E1FE-425E-B12A-731F486CC0B1}"/>
    <dgm:cxn modelId="{E63665F3-0FFB-45DF-9647-907F13E3CD82}" srcId="{C6CDFB08-8D5D-4752-87D0-971E8562E311}" destId="{7150FA33-4535-4391-85A0-3759F9594A7B}" srcOrd="3" destOrd="0" parTransId="{2C07714B-141F-423E-B5C8-359013790D5D}" sibTransId="{EC5F3F57-6786-474B-9A54-276345DB9592}"/>
    <dgm:cxn modelId="{2C102DD9-5CD8-4D8E-A82D-792C39E8C6CC}" srcId="{C6CDFB08-8D5D-4752-87D0-971E8562E311}" destId="{450382F4-49B6-47B1-97BA-EEF06B971AEC}" srcOrd="5" destOrd="0" parTransId="{E73118AD-8224-40AE-B5D1-8E70E50B9180}" sibTransId="{362C575A-7A08-4C60-A7E7-A12DA5423009}"/>
    <dgm:cxn modelId="{8CF44902-A218-4EA7-A6CB-DEE09EBC9771}" type="presOf" srcId="{DE7AE590-7CA5-4670-9CF3-28F1BEDF98A4}" destId="{5706B498-E404-45CF-A591-BDB1912E28A0}" srcOrd="1" destOrd="0" presId="urn:microsoft.com/office/officeart/2005/8/layout/chart3"/>
    <dgm:cxn modelId="{EFA32D77-9BBE-4CE3-A4A3-6F78615F0CD2}" type="presOf" srcId="{450382F4-49B6-47B1-97BA-EEF06B971AEC}" destId="{B60D8B7C-DC21-448D-802B-8E1DA6475EA4}" srcOrd="0" destOrd="0" presId="urn:microsoft.com/office/officeart/2005/8/layout/chart3"/>
    <dgm:cxn modelId="{801B503C-B8B0-48B0-A28E-884213A0258C}" srcId="{C6CDFB08-8D5D-4752-87D0-971E8562E311}" destId="{DE7AE590-7CA5-4670-9CF3-28F1BEDF98A4}" srcOrd="0" destOrd="0" parTransId="{F59A9DE9-733D-44BB-89AF-7D7FABC33D10}" sibTransId="{5D092EF4-A5D2-4EAD-ADA1-E5BC121DB202}"/>
    <dgm:cxn modelId="{45051954-ACD0-46EE-B46C-418EE11D41C1}" type="presOf" srcId="{613DFE3F-F587-4622-AA31-51C2C6CFF606}" destId="{526D27FF-A66A-400B-AE92-876E00977F4D}" srcOrd="0" destOrd="0" presId="urn:microsoft.com/office/officeart/2005/8/layout/chart3"/>
    <dgm:cxn modelId="{D8D8F529-32CC-4858-8654-9EB4F42A4E95}" type="presOf" srcId="{DE7AE590-7CA5-4670-9CF3-28F1BEDF98A4}" destId="{DA88630C-2724-4BAC-AA7D-75090B054A77}" srcOrd="0" destOrd="0" presId="urn:microsoft.com/office/officeart/2005/8/layout/chart3"/>
    <dgm:cxn modelId="{C898E45C-5412-4780-B038-78DBB97DF8AA}" type="presOf" srcId="{450382F4-49B6-47B1-97BA-EEF06B971AEC}" destId="{4E135459-AFDA-4BD6-AE3D-A2583D168101}" srcOrd="1" destOrd="0" presId="urn:microsoft.com/office/officeart/2005/8/layout/chart3"/>
    <dgm:cxn modelId="{6F521CFC-A6D2-4935-86CD-0E5DE439448D}" type="presOf" srcId="{BE83D5C7-1DD3-442A-BAAC-A9CA247E66D0}" destId="{BB471269-D42B-47E1-85D0-17637702BE1F}" srcOrd="0" destOrd="0" presId="urn:microsoft.com/office/officeart/2005/8/layout/chart3"/>
    <dgm:cxn modelId="{41D39EE8-C9F9-47BF-B4A1-F3A141106CA0}" type="presOf" srcId="{7150FA33-4535-4391-85A0-3759F9594A7B}" destId="{70DB1F79-19E7-486C-8C18-CBD68AC4CB4F}" srcOrd="1" destOrd="0" presId="urn:microsoft.com/office/officeart/2005/8/layout/chart3"/>
    <dgm:cxn modelId="{F0953BB5-B605-4883-8ED6-AF8EBA112E3F}" type="presOf" srcId="{613DFE3F-F587-4622-AA31-51C2C6CFF606}" destId="{EEAA1DE1-9022-42F5-8C01-9B58E9A5C4A2}" srcOrd="1" destOrd="0" presId="urn:microsoft.com/office/officeart/2005/8/layout/chart3"/>
    <dgm:cxn modelId="{53D156F7-6594-4521-8590-AC671BD49207}" type="presOf" srcId="{BE83D5C7-1DD3-442A-BAAC-A9CA247E66D0}" destId="{04E61DF1-F381-4934-A619-1853E8B4E9AA}" srcOrd="1" destOrd="0" presId="urn:microsoft.com/office/officeart/2005/8/layout/chart3"/>
    <dgm:cxn modelId="{114A1257-2B3D-4AAA-A811-70B3E7FC0C74}" type="presOf" srcId="{F2BCD03A-9F60-40E4-B780-86D76C51C73C}" destId="{DFCF419D-3D7F-4AC0-B2F4-B02C4E48549F}" srcOrd="1" destOrd="0" presId="urn:microsoft.com/office/officeart/2005/8/layout/chart3"/>
    <dgm:cxn modelId="{ECFB2660-D8B5-4B27-B3A8-E522FACFFA04}" type="presOf" srcId="{7150FA33-4535-4391-85A0-3759F9594A7B}" destId="{65838D2A-376B-40FF-921D-7391D7D3E1E6}" srcOrd="0" destOrd="0" presId="urn:microsoft.com/office/officeart/2005/8/layout/chart3"/>
    <dgm:cxn modelId="{EA85F08C-AD1B-4871-B6BE-161482CEAD14}" srcId="{C6CDFB08-8D5D-4752-87D0-971E8562E311}" destId="{F2BCD03A-9F60-40E4-B780-86D76C51C73C}" srcOrd="1" destOrd="0" parTransId="{48D5CFDB-EF1C-4DB6-B034-CC7FC29C4F6A}" sibTransId="{E468C904-1AC4-4DA4-8441-B3E33E132E04}"/>
    <dgm:cxn modelId="{75D12467-D29F-4F06-9DB8-E923635AA006}" type="presParOf" srcId="{6A2019A3-BBAD-4638-843A-D57C1A9CC97A}" destId="{DA88630C-2724-4BAC-AA7D-75090B054A77}" srcOrd="0" destOrd="0" presId="urn:microsoft.com/office/officeart/2005/8/layout/chart3"/>
    <dgm:cxn modelId="{87C153E9-15A8-426D-8DBA-6D12399E1B32}" type="presParOf" srcId="{6A2019A3-BBAD-4638-843A-D57C1A9CC97A}" destId="{5706B498-E404-45CF-A591-BDB1912E28A0}" srcOrd="1" destOrd="0" presId="urn:microsoft.com/office/officeart/2005/8/layout/chart3"/>
    <dgm:cxn modelId="{60C42E93-8F2F-4831-A848-2C41EBAD9596}" type="presParOf" srcId="{6A2019A3-BBAD-4638-843A-D57C1A9CC97A}" destId="{7ADACC19-5535-4D3B-BD33-224D7AB0FB11}" srcOrd="2" destOrd="0" presId="urn:microsoft.com/office/officeart/2005/8/layout/chart3"/>
    <dgm:cxn modelId="{667A2ED2-D094-40AF-974D-2DF28BA6D8B0}" type="presParOf" srcId="{6A2019A3-BBAD-4638-843A-D57C1A9CC97A}" destId="{DFCF419D-3D7F-4AC0-B2F4-B02C4E48549F}" srcOrd="3" destOrd="0" presId="urn:microsoft.com/office/officeart/2005/8/layout/chart3"/>
    <dgm:cxn modelId="{92E1A126-B8C4-4AF4-9354-BC0132C96CC2}" type="presParOf" srcId="{6A2019A3-BBAD-4638-843A-D57C1A9CC97A}" destId="{BB471269-D42B-47E1-85D0-17637702BE1F}" srcOrd="4" destOrd="0" presId="urn:microsoft.com/office/officeart/2005/8/layout/chart3"/>
    <dgm:cxn modelId="{4C09699C-A7A9-44EE-8529-E55D8B7C187A}" type="presParOf" srcId="{6A2019A3-BBAD-4638-843A-D57C1A9CC97A}" destId="{04E61DF1-F381-4934-A619-1853E8B4E9AA}" srcOrd="5" destOrd="0" presId="urn:microsoft.com/office/officeart/2005/8/layout/chart3"/>
    <dgm:cxn modelId="{489C137F-082D-4279-86CA-737620880CBA}" type="presParOf" srcId="{6A2019A3-BBAD-4638-843A-D57C1A9CC97A}" destId="{65838D2A-376B-40FF-921D-7391D7D3E1E6}" srcOrd="6" destOrd="0" presId="urn:microsoft.com/office/officeart/2005/8/layout/chart3"/>
    <dgm:cxn modelId="{26B08C7D-19E1-4219-83A0-F8F9388CC7D2}" type="presParOf" srcId="{6A2019A3-BBAD-4638-843A-D57C1A9CC97A}" destId="{70DB1F79-19E7-486C-8C18-CBD68AC4CB4F}" srcOrd="7" destOrd="0" presId="urn:microsoft.com/office/officeart/2005/8/layout/chart3"/>
    <dgm:cxn modelId="{05607609-13DB-4BCA-A805-BFA7C97E17FE}" type="presParOf" srcId="{6A2019A3-BBAD-4638-843A-D57C1A9CC97A}" destId="{3D531A01-9989-4E2A-8D3E-D03AD5040B63}" srcOrd="8" destOrd="0" presId="urn:microsoft.com/office/officeart/2005/8/layout/chart3"/>
    <dgm:cxn modelId="{7D0F2411-A61F-44A6-9DCB-406BC3023EEA}" type="presParOf" srcId="{6A2019A3-BBAD-4638-843A-D57C1A9CC97A}" destId="{73CAAB9A-06D0-4DA5-9648-64F5F66CBD6D}" srcOrd="9" destOrd="0" presId="urn:microsoft.com/office/officeart/2005/8/layout/chart3"/>
    <dgm:cxn modelId="{45C65470-BDDE-4EA2-92EF-58519A253E42}" type="presParOf" srcId="{6A2019A3-BBAD-4638-843A-D57C1A9CC97A}" destId="{B60D8B7C-DC21-448D-802B-8E1DA6475EA4}" srcOrd="10" destOrd="0" presId="urn:microsoft.com/office/officeart/2005/8/layout/chart3"/>
    <dgm:cxn modelId="{CD93D9AB-25C3-4428-A263-A365F5086912}" type="presParOf" srcId="{6A2019A3-BBAD-4638-843A-D57C1A9CC97A}" destId="{4E135459-AFDA-4BD6-AE3D-A2583D168101}" srcOrd="11" destOrd="0" presId="urn:microsoft.com/office/officeart/2005/8/layout/chart3"/>
    <dgm:cxn modelId="{1F6B9CE3-A671-4A23-875C-1C2CFB6588E3}" type="presParOf" srcId="{6A2019A3-BBAD-4638-843A-D57C1A9CC97A}" destId="{526D27FF-A66A-400B-AE92-876E00977F4D}" srcOrd="12" destOrd="0" presId="urn:microsoft.com/office/officeart/2005/8/layout/chart3"/>
    <dgm:cxn modelId="{3D284547-CED2-43FA-AAFF-E5E977AF69B0}" type="presParOf" srcId="{6A2019A3-BBAD-4638-843A-D57C1A9CC97A}" destId="{EEAA1DE1-9022-42F5-8C01-9B58E9A5C4A2}" srcOrd="13"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2B3F8E-76ED-44DC-BC77-AF4DE6DDC7C0}" type="doc">
      <dgm:prSet loTypeId="urn:microsoft.com/office/officeart/2008/layout/VerticalCurvedList" loCatId="list" qsTypeId="urn:microsoft.com/office/officeart/2005/8/quickstyle/simple1" qsCatId="simple" csTypeId="urn:microsoft.com/office/officeart/2005/8/colors/accent4_1" csCatId="accent4" phldr="1"/>
      <dgm:spPr/>
      <dgm:t>
        <a:bodyPr/>
        <a:lstStyle/>
        <a:p>
          <a:endParaRPr lang="en-US"/>
        </a:p>
      </dgm:t>
    </dgm:pt>
    <dgm:pt modelId="{17D85776-562C-42DE-8FBA-DDC9CEEA6423}">
      <dgm:prSet phldrT="[Text]" custT="1"/>
      <dgm:spPr/>
      <dgm:t>
        <a:bodyPr/>
        <a:lstStyle/>
        <a:p>
          <a:pPr>
            <a:buClrTx/>
            <a:buSzPts val="1600"/>
            <a:buFont typeface="Arial" panose="020B0604020202020204" pitchFamily="34" charset="0"/>
            <a:buChar char="•"/>
          </a:pPr>
          <a:r>
            <a:rPr lang="en-ZA" sz="1600" b="1" dirty="0"/>
            <a:t>Outcome 1: Effective and efficient corporate governance systems to drive the implementation of DDM</a:t>
          </a:r>
          <a:endParaRPr lang="en-US" sz="1600" dirty="0"/>
        </a:p>
      </dgm:t>
    </dgm:pt>
    <dgm:pt modelId="{0B8F9751-E1E5-4D05-B2B9-11616009E7A5}" type="parTrans" cxnId="{33B73A88-3DD8-446A-9DF8-FDC784B26057}">
      <dgm:prSet/>
      <dgm:spPr/>
      <dgm:t>
        <a:bodyPr/>
        <a:lstStyle/>
        <a:p>
          <a:endParaRPr lang="en-US" sz="2400"/>
        </a:p>
      </dgm:t>
    </dgm:pt>
    <dgm:pt modelId="{947E294F-F9CC-41FD-A4BA-1351F34B983E}" type="sibTrans" cxnId="{33B73A88-3DD8-446A-9DF8-FDC784B26057}">
      <dgm:prSet/>
      <dgm:spPr/>
      <dgm:t>
        <a:bodyPr/>
        <a:lstStyle/>
        <a:p>
          <a:endParaRPr lang="en-US" sz="2400"/>
        </a:p>
      </dgm:t>
    </dgm:pt>
    <dgm:pt modelId="{5D07E05B-9A64-4FBA-A9FB-23C7FC8C0781}">
      <dgm:prSet phldrT="[Text]" custT="1"/>
      <dgm:spPr/>
      <dgm:t>
        <a:bodyPr/>
        <a:lstStyle/>
        <a:p>
          <a:r>
            <a:rPr lang="en-US" sz="1600" b="1" dirty="0"/>
            <a:t>Outcome 2: Effective Intergovernmental Relations through DDM</a:t>
          </a:r>
          <a:endParaRPr lang="en-US" sz="1600" dirty="0"/>
        </a:p>
      </dgm:t>
    </dgm:pt>
    <dgm:pt modelId="{5A8E46B4-9A7E-4C2F-A083-8A24E6AB0FF5}" type="parTrans" cxnId="{35E83A7C-7975-4686-B391-EBDF95DC0291}">
      <dgm:prSet/>
      <dgm:spPr/>
      <dgm:t>
        <a:bodyPr/>
        <a:lstStyle/>
        <a:p>
          <a:endParaRPr lang="en-US" sz="2400"/>
        </a:p>
      </dgm:t>
    </dgm:pt>
    <dgm:pt modelId="{3992B31C-3F8F-45F4-8324-980194771753}" type="sibTrans" cxnId="{35E83A7C-7975-4686-B391-EBDF95DC0291}">
      <dgm:prSet/>
      <dgm:spPr/>
      <dgm:t>
        <a:bodyPr/>
        <a:lstStyle/>
        <a:p>
          <a:endParaRPr lang="en-US" sz="2400"/>
        </a:p>
      </dgm:t>
    </dgm:pt>
    <dgm:pt modelId="{FB98F436-A2B3-4FBE-99DC-08B1BFD778BD}">
      <dgm:prSet phldrT="[Text]" custT="1"/>
      <dgm:spPr/>
      <dgm:t>
        <a:bodyPr/>
        <a:lstStyle/>
        <a:p>
          <a:r>
            <a:rPr lang="en-US" sz="1600" b="1" dirty="0"/>
            <a:t>Outcome 3: Integrated Planning and Service Delivery</a:t>
          </a:r>
          <a:endParaRPr lang="en-US" sz="1600" dirty="0"/>
        </a:p>
      </dgm:t>
    </dgm:pt>
    <dgm:pt modelId="{FF66EECF-8E02-4C86-80F4-F0EA217A391F}" type="parTrans" cxnId="{4A938409-5657-4913-90D4-C0616B110F8F}">
      <dgm:prSet/>
      <dgm:spPr/>
      <dgm:t>
        <a:bodyPr/>
        <a:lstStyle/>
        <a:p>
          <a:endParaRPr lang="en-US" sz="2400"/>
        </a:p>
      </dgm:t>
    </dgm:pt>
    <dgm:pt modelId="{70718B07-D9DF-461A-8369-A4F65B4C1A99}" type="sibTrans" cxnId="{4A938409-5657-4913-90D4-C0616B110F8F}">
      <dgm:prSet/>
      <dgm:spPr/>
      <dgm:t>
        <a:bodyPr/>
        <a:lstStyle/>
        <a:p>
          <a:endParaRPr lang="en-US" sz="2400"/>
        </a:p>
      </dgm:t>
    </dgm:pt>
    <dgm:pt modelId="{D0262B38-0505-4CD8-B305-BBBF81B14DF6}">
      <dgm:prSet custT="1"/>
      <dgm:spPr/>
      <dgm:t>
        <a:bodyPr/>
        <a:lstStyle/>
        <a:p>
          <a:r>
            <a:rPr lang="en-US" sz="1600" b="1" dirty="0"/>
            <a:t>Outcome 4: Improved Municipal Financial Viability</a:t>
          </a:r>
          <a:endParaRPr lang="en-US" sz="1600" dirty="0"/>
        </a:p>
      </dgm:t>
    </dgm:pt>
    <dgm:pt modelId="{A0DD9929-BE6A-4EA5-8C65-23A4FC5C8FF5}" type="parTrans" cxnId="{187ABCC4-0FE5-4AB5-AD32-89B6860F42C3}">
      <dgm:prSet/>
      <dgm:spPr/>
      <dgm:t>
        <a:bodyPr/>
        <a:lstStyle/>
        <a:p>
          <a:endParaRPr lang="en-US" sz="2400"/>
        </a:p>
      </dgm:t>
    </dgm:pt>
    <dgm:pt modelId="{0E858979-854B-4B0D-9013-943DE5C909D7}" type="sibTrans" cxnId="{187ABCC4-0FE5-4AB5-AD32-89B6860F42C3}">
      <dgm:prSet/>
      <dgm:spPr/>
      <dgm:t>
        <a:bodyPr/>
        <a:lstStyle/>
        <a:p>
          <a:endParaRPr lang="en-US" sz="2400"/>
        </a:p>
      </dgm:t>
    </dgm:pt>
    <dgm:pt modelId="{D3BADB8A-C30B-4487-B804-631EB75102E7}">
      <dgm:prSet custT="1"/>
      <dgm:spPr/>
      <dgm:t>
        <a:bodyPr/>
        <a:lstStyle/>
        <a:p>
          <a:r>
            <a:rPr lang="en-US" sz="1600" b="1"/>
            <a:t>Outcome 5: Sustained Good Municipal Governance</a:t>
          </a:r>
          <a:endParaRPr lang="en-US" sz="1600"/>
        </a:p>
      </dgm:t>
    </dgm:pt>
    <dgm:pt modelId="{1F589B77-5947-4CA1-BAF7-D36DDE60312A}" type="parTrans" cxnId="{8B82CC3A-D0FA-4585-800D-6428D30ADCB3}">
      <dgm:prSet/>
      <dgm:spPr/>
      <dgm:t>
        <a:bodyPr/>
        <a:lstStyle/>
        <a:p>
          <a:endParaRPr lang="en-US" sz="2400"/>
        </a:p>
      </dgm:t>
    </dgm:pt>
    <dgm:pt modelId="{84A504EF-4D0E-4DFA-B5F6-92B734BD8289}" type="sibTrans" cxnId="{8B82CC3A-D0FA-4585-800D-6428D30ADCB3}">
      <dgm:prSet/>
      <dgm:spPr/>
      <dgm:t>
        <a:bodyPr/>
        <a:lstStyle/>
        <a:p>
          <a:endParaRPr lang="en-US" sz="2400"/>
        </a:p>
      </dgm:t>
    </dgm:pt>
    <dgm:pt modelId="{8AB8357B-4F1E-4AB5-97E6-4ABE0ACC488E}">
      <dgm:prSet custT="1"/>
      <dgm:spPr/>
      <dgm:t>
        <a:bodyPr/>
        <a:lstStyle/>
        <a:p>
          <a:pPr>
            <a:buClrTx/>
            <a:buSzPts val="2400"/>
            <a:buFont typeface="Arial" panose="020B0604020202020204" pitchFamily="34" charset="0"/>
            <a:buChar char="•"/>
          </a:pPr>
          <a:r>
            <a:rPr lang="en-ZA" sz="1600" b="1" dirty="0"/>
            <a:t>Outcome 6: Improved Disaster Management System </a:t>
          </a:r>
          <a:endParaRPr lang="en-US" sz="1600" dirty="0"/>
        </a:p>
      </dgm:t>
    </dgm:pt>
    <dgm:pt modelId="{E8D93195-F79E-4F15-AFFA-5C69F635F59C}" type="parTrans" cxnId="{D1525A79-3DC8-4872-B6CB-6433775642A0}">
      <dgm:prSet/>
      <dgm:spPr/>
      <dgm:t>
        <a:bodyPr/>
        <a:lstStyle/>
        <a:p>
          <a:endParaRPr lang="en-US" sz="2400"/>
        </a:p>
      </dgm:t>
    </dgm:pt>
    <dgm:pt modelId="{821B2554-A6E8-4576-8169-FF0EFD3DC06E}" type="sibTrans" cxnId="{D1525A79-3DC8-4872-B6CB-6433775642A0}">
      <dgm:prSet/>
      <dgm:spPr/>
      <dgm:t>
        <a:bodyPr/>
        <a:lstStyle/>
        <a:p>
          <a:endParaRPr lang="en-US" sz="2400"/>
        </a:p>
      </dgm:t>
    </dgm:pt>
    <dgm:pt modelId="{D7085B7D-B684-40D7-AA74-12B25443609E}" type="pres">
      <dgm:prSet presAssocID="{542B3F8E-76ED-44DC-BC77-AF4DE6DDC7C0}" presName="Name0" presStyleCnt="0">
        <dgm:presLayoutVars>
          <dgm:chMax val="7"/>
          <dgm:chPref val="7"/>
          <dgm:dir/>
        </dgm:presLayoutVars>
      </dgm:prSet>
      <dgm:spPr/>
      <dgm:t>
        <a:bodyPr/>
        <a:lstStyle/>
        <a:p>
          <a:endParaRPr lang="en-US"/>
        </a:p>
      </dgm:t>
    </dgm:pt>
    <dgm:pt modelId="{D299F914-D49B-40E4-A0C2-676FCB849B7E}" type="pres">
      <dgm:prSet presAssocID="{542B3F8E-76ED-44DC-BC77-AF4DE6DDC7C0}" presName="Name1" presStyleCnt="0"/>
      <dgm:spPr/>
    </dgm:pt>
    <dgm:pt modelId="{53C6853A-859E-45B0-938F-82F23A2A4A85}" type="pres">
      <dgm:prSet presAssocID="{542B3F8E-76ED-44DC-BC77-AF4DE6DDC7C0}" presName="cycle" presStyleCnt="0"/>
      <dgm:spPr/>
    </dgm:pt>
    <dgm:pt modelId="{0B616A9E-D300-4CEB-948B-E45EA231F50C}" type="pres">
      <dgm:prSet presAssocID="{542B3F8E-76ED-44DC-BC77-AF4DE6DDC7C0}" presName="srcNode" presStyleLbl="node1" presStyleIdx="0" presStyleCnt="6"/>
      <dgm:spPr/>
    </dgm:pt>
    <dgm:pt modelId="{9DC7C61B-AAE6-48BA-8B7B-818FA32624A3}" type="pres">
      <dgm:prSet presAssocID="{542B3F8E-76ED-44DC-BC77-AF4DE6DDC7C0}" presName="conn" presStyleLbl="parChTrans1D2" presStyleIdx="0" presStyleCnt="1"/>
      <dgm:spPr/>
      <dgm:t>
        <a:bodyPr/>
        <a:lstStyle/>
        <a:p>
          <a:endParaRPr lang="en-US"/>
        </a:p>
      </dgm:t>
    </dgm:pt>
    <dgm:pt modelId="{64463537-7F10-41F8-BDCF-74736274C93A}" type="pres">
      <dgm:prSet presAssocID="{542B3F8E-76ED-44DC-BC77-AF4DE6DDC7C0}" presName="extraNode" presStyleLbl="node1" presStyleIdx="0" presStyleCnt="6"/>
      <dgm:spPr/>
    </dgm:pt>
    <dgm:pt modelId="{B6FA4206-B2BF-4CA4-B7D7-02333023388B}" type="pres">
      <dgm:prSet presAssocID="{542B3F8E-76ED-44DC-BC77-AF4DE6DDC7C0}" presName="dstNode" presStyleLbl="node1" presStyleIdx="0" presStyleCnt="6"/>
      <dgm:spPr/>
    </dgm:pt>
    <dgm:pt modelId="{E5F4C7CB-9EB6-4283-8FA3-CBF28E80CEDF}" type="pres">
      <dgm:prSet presAssocID="{17D85776-562C-42DE-8FBA-DDC9CEEA6423}" presName="text_1" presStyleLbl="node1" presStyleIdx="0" presStyleCnt="6">
        <dgm:presLayoutVars>
          <dgm:bulletEnabled val="1"/>
        </dgm:presLayoutVars>
      </dgm:prSet>
      <dgm:spPr/>
      <dgm:t>
        <a:bodyPr/>
        <a:lstStyle/>
        <a:p>
          <a:endParaRPr lang="en-US"/>
        </a:p>
      </dgm:t>
    </dgm:pt>
    <dgm:pt modelId="{2234A2AA-0994-4A29-9B18-98889C37AA5E}" type="pres">
      <dgm:prSet presAssocID="{17D85776-562C-42DE-8FBA-DDC9CEEA6423}" presName="accent_1" presStyleCnt="0"/>
      <dgm:spPr/>
    </dgm:pt>
    <dgm:pt modelId="{2E5955E1-51FD-40D5-A9A3-627D7BA87443}" type="pres">
      <dgm:prSet presAssocID="{17D85776-562C-42DE-8FBA-DDC9CEEA6423}" presName="accentRepeatNode" presStyleLbl="solidFgAcc1" presStyleIdx="0" presStyleCnt="6"/>
      <dgm:spPr/>
    </dgm:pt>
    <dgm:pt modelId="{D60CB9AD-E91F-4D63-B06B-5D71E687E859}" type="pres">
      <dgm:prSet presAssocID="{5D07E05B-9A64-4FBA-A9FB-23C7FC8C0781}" presName="text_2" presStyleLbl="node1" presStyleIdx="1" presStyleCnt="6">
        <dgm:presLayoutVars>
          <dgm:bulletEnabled val="1"/>
        </dgm:presLayoutVars>
      </dgm:prSet>
      <dgm:spPr/>
      <dgm:t>
        <a:bodyPr/>
        <a:lstStyle/>
        <a:p>
          <a:endParaRPr lang="en-US"/>
        </a:p>
      </dgm:t>
    </dgm:pt>
    <dgm:pt modelId="{5AB4DB89-423F-4C59-BB55-57CE5E4FAFC9}" type="pres">
      <dgm:prSet presAssocID="{5D07E05B-9A64-4FBA-A9FB-23C7FC8C0781}" presName="accent_2" presStyleCnt="0"/>
      <dgm:spPr/>
    </dgm:pt>
    <dgm:pt modelId="{A396B02C-3E5C-43B9-82DA-5D54D4A36E87}" type="pres">
      <dgm:prSet presAssocID="{5D07E05B-9A64-4FBA-A9FB-23C7FC8C0781}" presName="accentRepeatNode" presStyleLbl="solidFgAcc1" presStyleIdx="1" presStyleCnt="6"/>
      <dgm:spPr/>
    </dgm:pt>
    <dgm:pt modelId="{F5A6C6AE-1D72-4471-8657-E5B75F56CFF6}" type="pres">
      <dgm:prSet presAssocID="{FB98F436-A2B3-4FBE-99DC-08B1BFD778BD}" presName="text_3" presStyleLbl="node1" presStyleIdx="2" presStyleCnt="6">
        <dgm:presLayoutVars>
          <dgm:bulletEnabled val="1"/>
        </dgm:presLayoutVars>
      </dgm:prSet>
      <dgm:spPr/>
      <dgm:t>
        <a:bodyPr/>
        <a:lstStyle/>
        <a:p>
          <a:endParaRPr lang="en-US"/>
        </a:p>
      </dgm:t>
    </dgm:pt>
    <dgm:pt modelId="{54B12A3F-90C3-47E7-9F58-E5167F45EFEF}" type="pres">
      <dgm:prSet presAssocID="{FB98F436-A2B3-4FBE-99DC-08B1BFD778BD}" presName="accent_3" presStyleCnt="0"/>
      <dgm:spPr/>
    </dgm:pt>
    <dgm:pt modelId="{160DC376-7011-46AD-BE6D-0BD3333D7D9D}" type="pres">
      <dgm:prSet presAssocID="{FB98F436-A2B3-4FBE-99DC-08B1BFD778BD}" presName="accentRepeatNode" presStyleLbl="solidFgAcc1" presStyleIdx="2" presStyleCnt="6"/>
      <dgm:spPr/>
    </dgm:pt>
    <dgm:pt modelId="{55965E03-34E0-41AF-AB33-13A99D581306}" type="pres">
      <dgm:prSet presAssocID="{D0262B38-0505-4CD8-B305-BBBF81B14DF6}" presName="text_4" presStyleLbl="node1" presStyleIdx="3" presStyleCnt="6">
        <dgm:presLayoutVars>
          <dgm:bulletEnabled val="1"/>
        </dgm:presLayoutVars>
      </dgm:prSet>
      <dgm:spPr/>
      <dgm:t>
        <a:bodyPr/>
        <a:lstStyle/>
        <a:p>
          <a:endParaRPr lang="en-US"/>
        </a:p>
      </dgm:t>
    </dgm:pt>
    <dgm:pt modelId="{86993965-9B8D-437A-8D9A-F4D59013FA99}" type="pres">
      <dgm:prSet presAssocID="{D0262B38-0505-4CD8-B305-BBBF81B14DF6}" presName="accent_4" presStyleCnt="0"/>
      <dgm:spPr/>
    </dgm:pt>
    <dgm:pt modelId="{8C0938A7-2FF4-4C6F-A97C-66DE7CDF8642}" type="pres">
      <dgm:prSet presAssocID="{D0262B38-0505-4CD8-B305-BBBF81B14DF6}" presName="accentRepeatNode" presStyleLbl="solidFgAcc1" presStyleIdx="3" presStyleCnt="6"/>
      <dgm:spPr/>
    </dgm:pt>
    <dgm:pt modelId="{7FD27F61-9CD3-4FEA-AE75-7CE850D6165D}" type="pres">
      <dgm:prSet presAssocID="{D3BADB8A-C30B-4487-B804-631EB75102E7}" presName="text_5" presStyleLbl="node1" presStyleIdx="4" presStyleCnt="6">
        <dgm:presLayoutVars>
          <dgm:bulletEnabled val="1"/>
        </dgm:presLayoutVars>
      </dgm:prSet>
      <dgm:spPr/>
      <dgm:t>
        <a:bodyPr/>
        <a:lstStyle/>
        <a:p>
          <a:endParaRPr lang="en-US"/>
        </a:p>
      </dgm:t>
    </dgm:pt>
    <dgm:pt modelId="{6888B11B-5DC0-4BE5-89F3-22EF4A32FBD7}" type="pres">
      <dgm:prSet presAssocID="{D3BADB8A-C30B-4487-B804-631EB75102E7}" presName="accent_5" presStyleCnt="0"/>
      <dgm:spPr/>
    </dgm:pt>
    <dgm:pt modelId="{93D02827-5F8E-4F65-9E94-4B471BDA5D20}" type="pres">
      <dgm:prSet presAssocID="{D3BADB8A-C30B-4487-B804-631EB75102E7}" presName="accentRepeatNode" presStyleLbl="solidFgAcc1" presStyleIdx="4" presStyleCnt="6"/>
      <dgm:spPr/>
    </dgm:pt>
    <dgm:pt modelId="{963FA6D7-206A-4178-9928-E98EFC38F750}" type="pres">
      <dgm:prSet presAssocID="{8AB8357B-4F1E-4AB5-97E6-4ABE0ACC488E}" presName="text_6" presStyleLbl="node1" presStyleIdx="5" presStyleCnt="6">
        <dgm:presLayoutVars>
          <dgm:bulletEnabled val="1"/>
        </dgm:presLayoutVars>
      </dgm:prSet>
      <dgm:spPr/>
      <dgm:t>
        <a:bodyPr/>
        <a:lstStyle/>
        <a:p>
          <a:endParaRPr lang="en-US"/>
        </a:p>
      </dgm:t>
    </dgm:pt>
    <dgm:pt modelId="{6D458597-A940-41EF-86BB-F7ECE14F2FD0}" type="pres">
      <dgm:prSet presAssocID="{8AB8357B-4F1E-4AB5-97E6-4ABE0ACC488E}" presName="accent_6" presStyleCnt="0"/>
      <dgm:spPr/>
    </dgm:pt>
    <dgm:pt modelId="{F6E6AAF2-F1ED-44D6-8E14-74DC2966D8FE}" type="pres">
      <dgm:prSet presAssocID="{8AB8357B-4F1E-4AB5-97E6-4ABE0ACC488E}" presName="accentRepeatNode" presStyleLbl="solidFgAcc1" presStyleIdx="5" presStyleCnt="6"/>
      <dgm:spPr/>
    </dgm:pt>
  </dgm:ptLst>
  <dgm:cxnLst>
    <dgm:cxn modelId="{33B73A88-3DD8-446A-9DF8-FDC784B26057}" srcId="{542B3F8E-76ED-44DC-BC77-AF4DE6DDC7C0}" destId="{17D85776-562C-42DE-8FBA-DDC9CEEA6423}" srcOrd="0" destOrd="0" parTransId="{0B8F9751-E1E5-4D05-B2B9-11616009E7A5}" sibTransId="{947E294F-F9CC-41FD-A4BA-1351F34B983E}"/>
    <dgm:cxn modelId="{D03DEA53-581F-41ED-9B67-968FA65335D2}" type="presOf" srcId="{947E294F-F9CC-41FD-A4BA-1351F34B983E}" destId="{9DC7C61B-AAE6-48BA-8B7B-818FA32624A3}" srcOrd="0" destOrd="0" presId="urn:microsoft.com/office/officeart/2008/layout/VerticalCurvedList"/>
    <dgm:cxn modelId="{8B82CC3A-D0FA-4585-800D-6428D30ADCB3}" srcId="{542B3F8E-76ED-44DC-BC77-AF4DE6DDC7C0}" destId="{D3BADB8A-C30B-4487-B804-631EB75102E7}" srcOrd="4" destOrd="0" parTransId="{1F589B77-5947-4CA1-BAF7-D36DDE60312A}" sibTransId="{84A504EF-4D0E-4DFA-B5F6-92B734BD8289}"/>
    <dgm:cxn modelId="{2681C4B8-8511-4DE8-BFB7-6E251DBD0962}" type="presOf" srcId="{17D85776-562C-42DE-8FBA-DDC9CEEA6423}" destId="{E5F4C7CB-9EB6-4283-8FA3-CBF28E80CEDF}" srcOrd="0" destOrd="0" presId="urn:microsoft.com/office/officeart/2008/layout/VerticalCurvedList"/>
    <dgm:cxn modelId="{104A92AF-B39F-4CF1-B574-E87A16888D80}" type="presOf" srcId="{8AB8357B-4F1E-4AB5-97E6-4ABE0ACC488E}" destId="{963FA6D7-206A-4178-9928-E98EFC38F750}" srcOrd="0" destOrd="0" presId="urn:microsoft.com/office/officeart/2008/layout/VerticalCurvedList"/>
    <dgm:cxn modelId="{D1525A79-3DC8-4872-B6CB-6433775642A0}" srcId="{542B3F8E-76ED-44DC-BC77-AF4DE6DDC7C0}" destId="{8AB8357B-4F1E-4AB5-97E6-4ABE0ACC488E}" srcOrd="5" destOrd="0" parTransId="{E8D93195-F79E-4F15-AFFA-5C69F635F59C}" sibTransId="{821B2554-A6E8-4576-8169-FF0EFD3DC06E}"/>
    <dgm:cxn modelId="{BB20D65F-7BE3-49DA-9277-EA7D7D763816}" type="presOf" srcId="{D3BADB8A-C30B-4487-B804-631EB75102E7}" destId="{7FD27F61-9CD3-4FEA-AE75-7CE850D6165D}" srcOrd="0" destOrd="0" presId="urn:microsoft.com/office/officeart/2008/layout/VerticalCurvedList"/>
    <dgm:cxn modelId="{19099E49-6893-4CD8-8A6D-8981990939CF}" type="presOf" srcId="{542B3F8E-76ED-44DC-BC77-AF4DE6DDC7C0}" destId="{D7085B7D-B684-40D7-AA74-12B25443609E}" srcOrd="0" destOrd="0" presId="urn:microsoft.com/office/officeart/2008/layout/VerticalCurvedList"/>
    <dgm:cxn modelId="{187ABCC4-0FE5-4AB5-AD32-89B6860F42C3}" srcId="{542B3F8E-76ED-44DC-BC77-AF4DE6DDC7C0}" destId="{D0262B38-0505-4CD8-B305-BBBF81B14DF6}" srcOrd="3" destOrd="0" parTransId="{A0DD9929-BE6A-4EA5-8C65-23A4FC5C8FF5}" sibTransId="{0E858979-854B-4B0D-9013-943DE5C909D7}"/>
    <dgm:cxn modelId="{8E926B17-8A50-4F88-A9A6-082025845187}" type="presOf" srcId="{FB98F436-A2B3-4FBE-99DC-08B1BFD778BD}" destId="{F5A6C6AE-1D72-4471-8657-E5B75F56CFF6}" srcOrd="0" destOrd="0" presId="urn:microsoft.com/office/officeart/2008/layout/VerticalCurvedList"/>
    <dgm:cxn modelId="{35E83A7C-7975-4686-B391-EBDF95DC0291}" srcId="{542B3F8E-76ED-44DC-BC77-AF4DE6DDC7C0}" destId="{5D07E05B-9A64-4FBA-A9FB-23C7FC8C0781}" srcOrd="1" destOrd="0" parTransId="{5A8E46B4-9A7E-4C2F-A083-8A24E6AB0FF5}" sibTransId="{3992B31C-3F8F-45F4-8324-980194771753}"/>
    <dgm:cxn modelId="{4A938409-5657-4913-90D4-C0616B110F8F}" srcId="{542B3F8E-76ED-44DC-BC77-AF4DE6DDC7C0}" destId="{FB98F436-A2B3-4FBE-99DC-08B1BFD778BD}" srcOrd="2" destOrd="0" parTransId="{FF66EECF-8E02-4C86-80F4-F0EA217A391F}" sibTransId="{70718B07-D9DF-461A-8369-A4F65B4C1A99}"/>
    <dgm:cxn modelId="{E765A000-A3E4-4B8C-A628-111726455039}" type="presOf" srcId="{5D07E05B-9A64-4FBA-A9FB-23C7FC8C0781}" destId="{D60CB9AD-E91F-4D63-B06B-5D71E687E859}" srcOrd="0" destOrd="0" presId="urn:microsoft.com/office/officeart/2008/layout/VerticalCurvedList"/>
    <dgm:cxn modelId="{3BD1986F-29AF-4D5B-9AC1-F433602F2CDD}" type="presOf" srcId="{D0262B38-0505-4CD8-B305-BBBF81B14DF6}" destId="{55965E03-34E0-41AF-AB33-13A99D581306}" srcOrd="0" destOrd="0" presId="urn:microsoft.com/office/officeart/2008/layout/VerticalCurvedList"/>
    <dgm:cxn modelId="{7A7755F7-1140-47F8-8675-4AF8573CDB0E}" type="presParOf" srcId="{D7085B7D-B684-40D7-AA74-12B25443609E}" destId="{D299F914-D49B-40E4-A0C2-676FCB849B7E}" srcOrd="0" destOrd="0" presId="urn:microsoft.com/office/officeart/2008/layout/VerticalCurvedList"/>
    <dgm:cxn modelId="{889D453C-A6BB-4BE1-99F4-3246F2276C84}" type="presParOf" srcId="{D299F914-D49B-40E4-A0C2-676FCB849B7E}" destId="{53C6853A-859E-45B0-938F-82F23A2A4A85}" srcOrd="0" destOrd="0" presId="urn:microsoft.com/office/officeart/2008/layout/VerticalCurvedList"/>
    <dgm:cxn modelId="{E878446C-CAF2-4967-85E3-A6608CF3D2BB}" type="presParOf" srcId="{53C6853A-859E-45B0-938F-82F23A2A4A85}" destId="{0B616A9E-D300-4CEB-948B-E45EA231F50C}" srcOrd="0" destOrd="0" presId="urn:microsoft.com/office/officeart/2008/layout/VerticalCurvedList"/>
    <dgm:cxn modelId="{AA99C8B0-DD9A-433B-BBC2-765CEBA3803C}" type="presParOf" srcId="{53C6853A-859E-45B0-938F-82F23A2A4A85}" destId="{9DC7C61B-AAE6-48BA-8B7B-818FA32624A3}" srcOrd="1" destOrd="0" presId="urn:microsoft.com/office/officeart/2008/layout/VerticalCurvedList"/>
    <dgm:cxn modelId="{E5625CDE-9A15-4D35-9F7C-946F348825A5}" type="presParOf" srcId="{53C6853A-859E-45B0-938F-82F23A2A4A85}" destId="{64463537-7F10-41F8-BDCF-74736274C93A}" srcOrd="2" destOrd="0" presId="urn:microsoft.com/office/officeart/2008/layout/VerticalCurvedList"/>
    <dgm:cxn modelId="{C7D0B174-DFA9-42B0-B286-6ED938D5D811}" type="presParOf" srcId="{53C6853A-859E-45B0-938F-82F23A2A4A85}" destId="{B6FA4206-B2BF-4CA4-B7D7-02333023388B}" srcOrd="3" destOrd="0" presId="urn:microsoft.com/office/officeart/2008/layout/VerticalCurvedList"/>
    <dgm:cxn modelId="{C24F92FD-3686-489F-B555-706431CBD9DC}" type="presParOf" srcId="{D299F914-D49B-40E4-A0C2-676FCB849B7E}" destId="{E5F4C7CB-9EB6-4283-8FA3-CBF28E80CEDF}" srcOrd="1" destOrd="0" presId="urn:microsoft.com/office/officeart/2008/layout/VerticalCurvedList"/>
    <dgm:cxn modelId="{F2B78E35-CF14-412C-8BB4-A953535D8A39}" type="presParOf" srcId="{D299F914-D49B-40E4-A0C2-676FCB849B7E}" destId="{2234A2AA-0994-4A29-9B18-98889C37AA5E}" srcOrd="2" destOrd="0" presId="urn:microsoft.com/office/officeart/2008/layout/VerticalCurvedList"/>
    <dgm:cxn modelId="{AC004DB8-15AA-4C3D-BCD9-09199AD76A6C}" type="presParOf" srcId="{2234A2AA-0994-4A29-9B18-98889C37AA5E}" destId="{2E5955E1-51FD-40D5-A9A3-627D7BA87443}" srcOrd="0" destOrd="0" presId="urn:microsoft.com/office/officeart/2008/layout/VerticalCurvedList"/>
    <dgm:cxn modelId="{D2501C07-3A36-4B63-92AC-0F160D4D63F8}" type="presParOf" srcId="{D299F914-D49B-40E4-A0C2-676FCB849B7E}" destId="{D60CB9AD-E91F-4D63-B06B-5D71E687E859}" srcOrd="3" destOrd="0" presId="urn:microsoft.com/office/officeart/2008/layout/VerticalCurvedList"/>
    <dgm:cxn modelId="{C3A6CD92-65B7-4C65-8B7E-E0112F02BA53}" type="presParOf" srcId="{D299F914-D49B-40E4-A0C2-676FCB849B7E}" destId="{5AB4DB89-423F-4C59-BB55-57CE5E4FAFC9}" srcOrd="4" destOrd="0" presId="urn:microsoft.com/office/officeart/2008/layout/VerticalCurvedList"/>
    <dgm:cxn modelId="{A37C187F-67F7-4E18-A0D7-FD1421EB52D8}" type="presParOf" srcId="{5AB4DB89-423F-4C59-BB55-57CE5E4FAFC9}" destId="{A396B02C-3E5C-43B9-82DA-5D54D4A36E87}" srcOrd="0" destOrd="0" presId="urn:microsoft.com/office/officeart/2008/layout/VerticalCurvedList"/>
    <dgm:cxn modelId="{9CC413EC-251F-433B-AB11-D32644ED0F74}" type="presParOf" srcId="{D299F914-D49B-40E4-A0C2-676FCB849B7E}" destId="{F5A6C6AE-1D72-4471-8657-E5B75F56CFF6}" srcOrd="5" destOrd="0" presId="urn:microsoft.com/office/officeart/2008/layout/VerticalCurvedList"/>
    <dgm:cxn modelId="{34D998A1-766B-4949-945A-33B6E844496A}" type="presParOf" srcId="{D299F914-D49B-40E4-A0C2-676FCB849B7E}" destId="{54B12A3F-90C3-47E7-9F58-E5167F45EFEF}" srcOrd="6" destOrd="0" presId="urn:microsoft.com/office/officeart/2008/layout/VerticalCurvedList"/>
    <dgm:cxn modelId="{C2BFC2EE-1EBF-4160-BFEF-D1284F3DD79B}" type="presParOf" srcId="{54B12A3F-90C3-47E7-9F58-E5167F45EFEF}" destId="{160DC376-7011-46AD-BE6D-0BD3333D7D9D}" srcOrd="0" destOrd="0" presId="urn:microsoft.com/office/officeart/2008/layout/VerticalCurvedList"/>
    <dgm:cxn modelId="{730DA20D-3244-4024-B79A-82EACA4BA070}" type="presParOf" srcId="{D299F914-D49B-40E4-A0C2-676FCB849B7E}" destId="{55965E03-34E0-41AF-AB33-13A99D581306}" srcOrd="7" destOrd="0" presId="urn:microsoft.com/office/officeart/2008/layout/VerticalCurvedList"/>
    <dgm:cxn modelId="{7953F2ED-43E2-4E84-87C3-D3C959BABA62}" type="presParOf" srcId="{D299F914-D49B-40E4-A0C2-676FCB849B7E}" destId="{86993965-9B8D-437A-8D9A-F4D59013FA99}" srcOrd="8" destOrd="0" presId="urn:microsoft.com/office/officeart/2008/layout/VerticalCurvedList"/>
    <dgm:cxn modelId="{399D75D9-F46A-4E28-97D1-5A9A68D096AC}" type="presParOf" srcId="{86993965-9B8D-437A-8D9A-F4D59013FA99}" destId="{8C0938A7-2FF4-4C6F-A97C-66DE7CDF8642}" srcOrd="0" destOrd="0" presId="urn:microsoft.com/office/officeart/2008/layout/VerticalCurvedList"/>
    <dgm:cxn modelId="{D300C349-F1F0-4C31-8233-9A6018E1DF95}" type="presParOf" srcId="{D299F914-D49B-40E4-A0C2-676FCB849B7E}" destId="{7FD27F61-9CD3-4FEA-AE75-7CE850D6165D}" srcOrd="9" destOrd="0" presId="urn:microsoft.com/office/officeart/2008/layout/VerticalCurvedList"/>
    <dgm:cxn modelId="{3D75C51B-41B4-470E-B2AC-3F0CF5B09624}" type="presParOf" srcId="{D299F914-D49B-40E4-A0C2-676FCB849B7E}" destId="{6888B11B-5DC0-4BE5-89F3-22EF4A32FBD7}" srcOrd="10" destOrd="0" presId="urn:microsoft.com/office/officeart/2008/layout/VerticalCurvedList"/>
    <dgm:cxn modelId="{B1A3E036-94D4-4044-8B38-2FA47BC53F4D}" type="presParOf" srcId="{6888B11B-5DC0-4BE5-89F3-22EF4A32FBD7}" destId="{93D02827-5F8E-4F65-9E94-4B471BDA5D20}" srcOrd="0" destOrd="0" presId="urn:microsoft.com/office/officeart/2008/layout/VerticalCurvedList"/>
    <dgm:cxn modelId="{AF45606F-84E4-4770-B88A-6D8D197B534E}" type="presParOf" srcId="{D299F914-D49B-40E4-A0C2-676FCB849B7E}" destId="{963FA6D7-206A-4178-9928-E98EFC38F750}" srcOrd="11" destOrd="0" presId="urn:microsoft.com/office/officeart/2008/layout/VerticalCurvedList"/>
    <dgm:cxn modelId="{7E884063-4721-4EE5-90D3-A0C7E5949FCA}" type="presParOf" srcId="{D299F914-D49B-40E4-A0C2-676FCB849B7E}" destId="{6D458597-A940-41EF-86BB-F7ECE14F2FD0}" srcOrd="12" destOrd="0" presId="urn:microsoft.com/office/officeart/2008/layout/VerticalCurvedList"/>
    <dgm:cxn modelId="{F0B5EA7D-3582-4596-AA9F-7A7BCA8BD995}" type="presParOf" srcId="{6D458597-A940-41EF-86BB-F7ECE14F2FD0}" destId="{F6E6AAF2-F1ED-44D6-8E14-74DC2966D8FE}"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88630C-2724-4BAC-AA7D-75090B054A77}">
      <dsp:nvSpPr>
        <dsp:cNvPr id="0" name=""/>
        <dsp:cNvSpPr/>
      </dsp:nvSpPr>
      <dsp:spPr>
        <a:xfrm>
          <a:off x="738291" y="281551"/>
          <a:ext cx="4113096" cy="4113096"/>
        </a:xfrm>
        <a:prstGeom prst="pie">
          <a:avLst>
            <a:gd name="adj1" fmla="val 16200000"/>
            <a:gd name="adj2" fmla="val 19285716"/>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ClrTx/>
            <a:buSzTx/>
            <a:buFontTx/>
            <a:buNone/>
          </a:pPr>
          <a:r>
            <a:rPr lang="en-US" sz="1600" b="1" kern="1200" dirty="0"/>
            <a:t>A capable, ethical and developmental state </a:t>
          </a:r>
        </a:p>
      </dsp:txBody>
      <dsp:txXfrm>
        <a:off x="2835481" y="673274"/>
        <a:ext cx="1126205" cy="709998"/>
      </dsp:txXfrm>
    </dsp:sp>
    <dsp:sp modelId="{7ADACC19-5535-4D3B-BD33-224D7AB0FB11}">
      <dsp:nvSpPr>
        <dsp:cNvPr id="0" name=""/>
        <dsp:cNvSpPr/>
      </dsp:nvSpPr>
      <dsp:spPr>
        <a:xfrm>
          <a:off x="632036" y="501895"/>
          <a:ext cx="4113096" cy="4113096"/>
        </a:xfrm>
        <a:prstGeom prst="pie">
          <a:avLst>
            <a:gd name="adj1" fmla="val 19285716"/>
            <a:gd name="adj2" fmla="val 771428"/>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ClrTx/>
            <a:buSzTx/>
            <a:buFontTx/>
            <a:buNone/>
          </a:pPr>
          <a:r>
            <a:rPr lang="en-US" altLang="en-US" sz="1600" b="1" kern="1200" dirty="0"/>
            <a:t>Consolidating the social wage </a:t>
          </a:r>
          <a:endParaRPr lang="en-US" sz="1600" b="1" kern="1200" dirty="0"/>
        </a:p>
      </dsp:txBody>
      <dsp:txXfrm>
        <a:off x="3447549" y="1970858"/>
        <a:ext cx="1194756" cy="758964"/>
      </dsp:txXfrm>
    </dsp:sp>
    <dsp:sp modelId="{BB471269-D42B-47E1-85D0-17637702BE1F}">
      <dsp:nvSpPr>
        <dsp:cNvPr id="0" name=""/>
        <dsp:cNvSpPr/>
      </dsp:nvSpPr>
      <dsp:spPr>
        <a:xfrm>
          <a:off x="632036" y="501895"/>
          <a:ext cx="4113096" cy="4113096"/>
        </a:xfrm>
        <a:prstGeom prst="pie">
          <a:avLst>
            <a:gd name="adj1" fmla="val 771428"/>
            <a:gd name="adj2" fmla="val 3857143"/>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en-US" sz="1600" b="1" kern="1200" dirty="0"/>
            <a:t>Economic transformation and job creation </a:t>
          </a:r>
          <a:endParaRPr lang="en-US" sz="1600" b="1" kern="1200" dirty="0"/>
        </a:p>
      </dsp:txBody>
      <dsp:txXfrm>
        <a:off x="3276170" y="2950167"/>
        <a:ext cx="1077239" cy="783447"/>
      </dsp:txXfrm>
    </dsp:sp>
    <dsp:sp modelId="{65838D2A-376B-40FF-921D-7391D7D3E1E6}">
      <dsp:nvSpPr>
        <dsp:cNvPr id="0" name=""/>
        <dsp:cNvSpPr/>
      </dsp:nvSpPr>
      <dsp:spPr>
        <a:xfrm>
          <a:off x="632036" y="501895"/>
          <a:ext cx="4113096" cy="4113096"/>
        </a:xfrm>
        <a:prstGeom prst="pie">
          <a:avLst>
            <a:gd name="adj1" fmla="val 3857226"/>
            <a:gd name="adj2" fmla="val 6942858"/>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en-US" sz="1600" b="1" kern="1200" dirty="0"/>
            <a:t>A better Africa and World </a:t>
          </a:r>
        </a:p>
      </dsp:txBody>
      <dsp:txXfrm>
        <a:off x="2137723" y="3733614"/>
        <a:ext cx="1101722" cy="783447"/>
      </dsp:txXfrm>
    </dsp:sp>
    <dsp:sp modelId="{3D531A01-9989-4E2A-8D3E-D03AD5040B63}">
      <dsp:nvSpPr>
        <dsp:cNvPr id="0" name=""/>
        <dsp:cNvSpPr/>
      </dsp:nvSpPr>
      <dsp:spPr>
        <a:xfrm>
          <a:off x="632036" y="501895"/>
          <a:ext cx="4113096" cy="4113096"/>
        </a:xfrm>
        <a:prstGeom prst="pie">
          <a:avLst>
            <a:gd name="adj1" fmla="val 6942858"/>
            <a:gd name="adj2" fmla="val 10028574"/>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t>Education, skills and health </a:t>
          </a:r>
          <a:endParaRPr lang="en-US" altLang="en-US" sz="1600" b="1" kern="1200" dirty="0"/>
        </a:p>
      </dsp:txBody>
      <dsp:txXfrm>
        <a:off x="1023760" y="2950167"/>
        <a:ext cx="1077239" cy="783447"/>
      </dsp:txXfrm>
    </dsp:sp>
    <dsp:sp modelId="{B60D8B7C-DC21-448D-802B-8E1DA6475EA4}">
      <dsp:nvSpPr>
        <dsp:cNvPr id="0" name=""/>
        <dsp:cNvSpPr/>
      </dsp:nvSpPr>
      <dsp:spPr>
        <a:xfrm>
          <a:off x="632036" y="501895"/>
          <a:ext cx="4113096" cy="4113096"/>
        </a:xfrm>
        <a:prstGeom prst="pie">
          <a:avLst>
            <a:gd name="adj1" fmla="val 10028574"/>
            <a:gd name="adj2" fmla="val 13114284"/>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en-US" sz="1600" b="1" kern="1200" dirty="0"/>
            <a:t>Social cohesion and safe communities </a:t>
          </a:r>
        </a:p>
      </dsp:txBody>
      <dsp:txXfrm>
        <a:off x="734863" y="1970858"/>
        <a:ext cx="1194756" cy="758964"/>
      </dsp:txXfrm>
    </dsp:sp>
    <dsp:sp modelId="{526D27FF-A66A-400B-AE92-876E00977F4D}">
      <dsp:nvSpPr>
        <dsp:cNvPr id="0" name=""/>
        <dsp:cNvSpPr/>
      </dsp:nvSpPr>
      <dsp:spPr>
        <a:xfrm>
          <a:off x="353024" y="501895"/>
          <a:ext cx="4671120" cy="4113096"/>
        </a:xfrm>
        <a:prstGeom prst="pie">
          <a:avLst>
            <a:gd name="adj1" fmla="val 13114284"/>
            <a:gd name="adj2" fmla="val 1620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en-US" sz="1600" b="1" kern="1200" dirty="0"/>
            <a:t>Spatial integration, human settlements and local government </a:t>
          </a:r>
        </a:p>
      </dsp:txBody>
      <dsp:txXfrm>
        <a:off x="1365100" y="893619"/>
        <a:ext cx="1278997" cy="7099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C7C61B-AAE6-48BA-8B7B-818FA32624A3}">
      <dsp:nvSpPr>
        <dsp:cNvPr id="0" name=""/>
        <dsp:cNvSpPr/>
      </dsp:nvSpPr>
      <dsp:spPr>
        <a:xfrm>
          <a:off x="-6074041" y="-929362"/>
          <a:ext cx="7230600" cy="7230600"/>
        </a:xfrm>
        <a:prstGeom prst="blockArc">
          <a:avLst>
            <a:gd name="adj1" fmla="val 18900000"/>
            <a:gd name="adj2" fmla="val 2700000"/>
            <a:gd name="adj3" fmla="val 299"/>
          </a:avLst>
        </a:pr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F4C7CB-9EB6-4283-8FA3-CBF28E80CEDF}">
      <dsp:nvSpPr>
        <dsp:cNvPr id="0" name=""/>
        <dsp:cNvSpPr/>
      </dsp:nvSpPr>
      <dsp:spPr>
        <a:xfrm>
          <a:off x="430724" y="282882"/>
          <a:ext cx="6830003" cy="565551"/>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8906" tIns="40640" rIns="40640" bIns="40640" numCol="1" spcCol="1270" anchor="ctr" anchorCtr="0">
          <a:noAutofit/>
        </a:bodyPr>
        <a:lstStyle/>
        <a:p>
          <a:pPr lvl="0" algn="l" defTabSz="711200">
            <a:lnSpc>
              <a:spcPct val="90000"/>
            </a:lnSpc>
            <a:spcBef>
              <a:spcPct val="0"/>
            </a:spcBef>
            <a:spcAft>
              <a:spcPct val="35000"/>
            </a:spcAft>
            <a:buClrTx/>
            <a:buSzPts val="1600"/>
            <a:buFont typeface="Arial" panose="020B0604020202020204" pitchFamily="34" charset="0"/>
            <a:buChar char="•"/>
          </a:pPr>
          <a:r>
            <a:rPr lang="en-ZA" sz="1600" b="1" kern="1200" dirty="0"/>
            <a:t>Outcome 1: Effective and efficient corporate governance systems to drive the implementation of DDM</a:t>
          </a:r>
          <a:endParaRPr lang="en-US" sz="1600" kern="1200" dirty="0"/>
        </a:p>
      </dsp:txBody>
      <dsp:txXfrm>
        <a:off x="430724" y="282882"/>
        <a:ext cx="6830003" cy="565551"/>
      </dsp:txXfrm>
    </dsp:sp>
    <dsp:sp modelId="{2E5955E1-51FD-40D5-A9A3-627D7BA87443}">
      <dsp:nvSpPr>
        <dsp:cNvPr id="0" name=""/>
        <dsp:cNvSpPr/>
      </dsp:nvSpPr>
      <dsp:spPr>
        <a:xfrm>
          <a:off x="77255" y="212189"/>
          <a:ext cx="706938" cy="706938"/>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60CB9AD-E91F-4D63-B06B-5D71E687E859}">
      <dsp:nvSpPr>
        <dsp:cNvPr id="0" name=""/>
        <dsp:cNvSpPr/>
      </dsp:nvSpPr>
      <dsp:spPr>
        <a:xfrm>
          <a:off x="895929" y="1131102"/>
          <a:ext cx="6364798" cy="565551"/>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8906" tIns="40640" rIns="40640" bIns="40640" numCol="1" spcCol="1270" anchor="ctr" anchorCtr="0">
          <a:noAutofit/>
        </a:bodyPr>
        <a:lstStyle/>
        <a:p>
          <a:pPr lvl="0" algn="l" defTabSz="711200">
            <a:lnSpc>
              <a:spcPct val="90000"/>
            </a:lnSpc>
            <a:spcBef>
              <a:spcPct val="0"/>
            </a:spcBef>
            <a:spcAft>
              <a:spcPct val="35000"/>
            </a:spcAft>
          </a:pPr>
          <a:r>
            <a:rPr lang="en-US" sz="1600" b="1" kern="1200" dirty="0"/>
            <a:t>Outcome 2: Effective Intergovernmental Relations through DDM</a:t>
          </a:r>
          <a:endParaRPr lang="en-US" sz="1600" kern="1200" dirty="0"/>
        </a:p>
      </dsp:txBody>
      <dsp:txXfrm>
        <a:off x="895929" y="1131102"/>
        <a:ext cx="6364798" cy="565551"/>
      </dsp:txXfrm>
    </dsp:sp>
    <dsp:sp modelId="{A396B02C-3E5C-43B9-82DA-5D54D4A36E87}">
      <dsp:nvSpPr>
        <dsp:cNvPr id="0" name=""/>
        <dsp:cNvSpPr/>
      </dsp:nvSpPr>
      <dsp:spPr>
        <a:xfrm>
          <a:off x="542459" y="1060408"/>
          <a:ext cx="706938" cy="706938"/>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A6C6AE-1D72-4471-8657-E5B75F56CFF6}">
      <dsp:nvSpPr>
        <dsp:cNvPr id="0" name=""/>
        <dsp:cNvSpPr/>
      </dsp:nvSpPr>
      <dsp:spPr>
        <a:xfrm>
          <a:off x="1108655" y="1979321"/>
          <a:ext cx="6152072" cy="565551"/>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8906" tIns="40640" rIns="40640" bIns="40640" numCol="1" spcCol="1270" anchor="ctr" anchorCtr="0">
          <a:noAutofit/>
        </a:bodyPr>
        <a:lstStyle/>
        <a:p>
          <a:pPr lvl="0" algn="l" defTabSz="711200">
            <a:lnSpc>
              <a:spcPct val="90000"/>
            </a:lnSpc>
            <a:spcBef>
              <a:spcPct val="0"/>
            </a:spcBef>
            <a:spcAft>
              <a:spcPct val="35000"/>
            </a:spcAft>
          </a:pPr>
          <a:r>
            <a:rPr lang="en-US" sz="1600" b="1" kern="1200" dirty="0"/>
            <a:t>Outcome 3: Integrated Planning and Service Delivery</a:t>
          </a:r>
          <a:endParaRPr lang="en-US" sz="1600" kern="1200" dirty="0"/>
        </a:p>
      </dsp:txBody>
      <dsp:txXfrm>
        <a:off x="1108655" y="1979321"/>
        <a:ext cx="6152072" cy="565551"/>
      </dsp:txXfrm>
    </dsp:sp>
    <dsp:sp modelId="{160DC376-7011-46AD-BE6D-0BD3333D7D9D}">
      <dsp:nvSpPr>
        <dsp:cNvPr id="0" name=""/>
        <dsp:cNvSpPr/>
      </dsp:nvSpPr>
      <dsp:spPr>
        <a:xfrm>
          <a:off x="755185" y="1908627"/>
          <a:ext cx="706938" cy="706938"/>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5965E03-34E0-41AF-AB33-13A99D581306}">
      <dsp:nvSpPr>
        <dsp:cNvPr id="0" name=""/>
        <dsp:cNvSpPr/>
      </dsp:nvSpPr>
      <dsp:spPr>
        <a:xfrm>
          <a:off x="1108655" y="2827002"/>
          <a:ext cx="6152072" cy="565551"/>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8906" tIns="40640" rIns="40640" bIns="40640" numCol="1" spcCol="1270" anchor="ctr" anchorCtr="0">
          <a:noAutofit/>
        </a:bodyPr>
        <a:lstStyle/>
        <a:p>
          <a:pPr lvl="0" algn="l" defTabSz="711200">
            <a:lnSpc>
              <a:spcPct val="90000"/>
            </a:lnSpc>
            <a:spcBef>
              <a:spcPct val="0"/>
            </a:spcBef>
            <a:spcAft>
              <a:spcPct val="35000"/>
            </a:spcAft>
          </a:pPr>
          <a:r>
            <a:rPr lang="en-US" sz="1600" b="1" kern="1200" dirty="0"/>
            <a:t>Outcome 4: Improved Municipal Financial Viability</a:t>
          </a:r>
          <a:endParaRPr lang="en-US" sz="1600" kern="1200" dirty="0"/>
        </a:p>
      </dsp:txBody>
      <dsp:txXfrm>
        <a:off x="1108655" y="2827002"/>
        <a:ext cx="6152072" cy="565551"/>
      </dsp:txXfrm>
    </dsp:sp>
    <dsp:sp modelId="{8C0938A7-2FF4-4C6F-A97C-66DE7CDF8642}">
      <dsp:nvSpPr>
        <dsp:cNvPr id="0" name=""/>
        <dsp:cNvSpPr/>
      </dsp:nvSpPr>
      <dsp:spPr>
        <a:xfrm>
          <a:off x="755185" y="2756309"/>
          <a:ext cx="706938" cy="706938"/>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D27F61-9CD3-4FEA-AE75-7CE850D6165D}">
      <dsp:nvSpPr>
        <dsp:cNvPr id="0" name=""/>
        <dsp:cNvSpPr/>
      </dsp:nvSpPr>
      <dsp:spPr>
        <a:xfrm>
          <a:off x="895929" y="3675222"/>
          <a:ext cx="6364798" cy="565551"/>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8906" tIns="40640" rIns="40640" bIns="40640" numCol="1" spcCol="1270" anchor="ctr" anchorCtr="0">
          <a:noAutofit/>
        </a:bodyPr>
        <a:lstStyle/>
        <a:p>
          <a:pPr lvl="0" algn="l" defTabSz="711200">
            <a:lnSpc>
              <a:spcPct val="90000"/>
            </a:lnSpc>
            <a:spcBef>
              <a:spcPct val="0"/>
            </a:spcBef>
            <a:spcAft>
              <a:spcPct val="35000"/>
            </a:spcAft>
          </a:pPr>
          <a:r>
            <a:rPr lang="en-US" sz="1600" b="1" kern="1200"/>
            <a:t>Outcome 5: Sustained Good Municipal Governance</a:t>
          </a:r>
          <a:endParaRPr lang="en-US" sz="1600" kern="1200"/>
        </a:p>
      </dsp:txBody>
      <dsp:txXfrm>
        <a:off x="895929" y="3675222"/>
        <a:ext cx="6364798" cy="565551"/>
      </dsp:txXfrm>
    </dsp:sp>
    <dsp:sp modelId="{93D02827-5F8E-4F65-9E94-4B471BDA5D20}">
      <dsp:nvSpPr>
        <dsp:cNvPr id="0" name=""/>
        <dsp:cNvSpPr/>
      </dsp:nvSpPr>
      <dsp:spPr>
        <a:xfrm>
          <a:off x="542459" y="3604528"/>
          <a:ext cx="706938" cy="706938"/>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3FA6D7-206A-4178-9928-E98EFC38F750}">
      <dsp:nvSpPr>
        <dsp:cNvPr id="0" name=""/>
        <dsp:cNvSpPr/>
      </dsp:nvSpPr>
      <dsp:spPr>
        <a:xfrm>
          <a:off x="430724" y="4523441"/>
          <a:ext cx="6830003" cy="565551"/>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8906" tIns="40640" rIns="40640" bIns="40640" numCol="1" spcCol="1270" anchor="ctr" anchorCtr="0">
          <a:noAutofit/>
        </a:bodyPr>
        <a:lstStyle/>
        <a:p>
          <a:pPr lvl="0" algn="l" defTabSz="711200">
            <a:lnSpc>
              <a:spcPct val="90000"/>
            </a:lnSpc>
            <a:spcBef>
              <a:spcPct val="0"/>
            </a:spcBef>
            <a:spcAft>
              <a:spcPct val="35000"/>
            </a:spcAft>
            <a:buClrTx/>
            <a:buSzPts val="2400"/>
            <a:buFont typeface="Arial" panose="020B0604020202020204" pitchFamily="34" charset="0"/>
            <a:buChar char="•"/>
          </a:pPr>
          <a:r>
            <a:rPr lang="en-ZA" sz="1600" b="1" kern="1200" dirty="0"/>
            <a:t>Outcome 6: Improved Disaster Management System </a:t>
          </a:r>
          <a:endParaRPr lang="en-US" sz="1600" kern="1200" dirty="0"/>
        </a:p>
      </dsp:txBody>
      <dsp:txXfrm>
        <a:off x="430724" y="4523441"/>
        <a:ext cx="6830003" cy="565551"/>
      </dsp:txXfrm>
    </dsp:sp>
    <dsp:sp modelId="{F6E6AAF2-F1ED-44D6-8E14-74DC2966D8FE}">
      <dsp:nvSpPr>
        <dsp:cNvPr id="0" name=""/>
        <dsp:cNvSpPr/>
      </dsp:nvSpPr>
      <dsp:spPr>
        <a:xfrm>
          <a:off x="77255" y="4452747"/>
          <a:ext cx="706938" cy="706938"/>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1AC548-FA15-4F9B-A523-641B276967AE}"/>
              </a:ext>
            </a:extLst>
          </p:cNvPr>
          <p:cNvSpPr>
            <a:spLocks noGrp="1"/>
          </p:cNvSpPr>
          <p:nvPr>
            <p:ph type="hdr" sz="quarter"/>
          </p:nvPr>
        </p:nvSpPr>
        <p:spPr>
          <a:xfrm>
            <a:off x="0" y="0"/>
            <a:ext cx="2946400" cy="498475"/>
          </a:xfrm>
          <a:prstGeom prst="rect">
            <a:avLst/>
          </a:prstGeom>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9958F20C-7DAB-4500-9E2B-C8CBEFBD504E}"/>
              </a:ext>
            </a:extLst>
          </p:cNvPr>
          <p:cNvSpPr>
            <a:spLocks noGrp="1"/>
          </p:cNvSpPr>
          <p:nvPr>
            <p:ph type="dt" sz="quarter" idx="1"/>
          </p:nvPr>
        </p:nvSpPr>
        <p:spPr>
          <a:xfrm>
            <a:off x="3849688" y="0"/>
            <a:ext cx="2946400" cy="49847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0F8DA759-A282-49F3-B381-EC0A93E48D8D}" type="datetimeFigureOut">
              <a:rPr lang="en-US"/>
              <a:pPr>
                <a:defRPr/>
              </a:pPr>
              <a:t>7/8/2020</a:t>
            </a:fld>
            <a:endParaRPr lang="en-US"/>
          </a:p>
        </p:txBody>
      </p:sp>
      <p:sp>
        <p:nvSpPr>
          <p:cNvPr id="4" name="Footer Placeholder 3">
            <a:extLst>
              <a:ext uri="{FF2B5EF4-FFF2-40B4-BE49-F238E27FC236}">
                <a16:creationId xmlns:a16="http://schemas.microsoft.com/office/drawing/2014/main" id="{66564EA6-67AB-498A-A813-57C16BE0C6B4}"/>
              </a:ext>
            </a:extLst>
          </p:cNvPr>
          <p:cNvSpPr>
            <a:spLocks noGrp="1"/>
          </p:cNvSpPr>
          <p:nvPr>
            <p:ph type="ftr" sz="quarter" idx="2"/>
          </p:nvPr>
        </p:nvSpPr>
        <p:spPr>
          <a:xfrm>
            <a:off x="0" y="9428163"/>
            <a:ext cx="2946400" cy="498475"/>
          </a:xfrm>
          <a:prstGeom prst="rect">
            <a:avLst/>
          </a:prstGeom>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5" name="Slide Number Placeholder 4">
            <a:extLst>
              <a:ext uri="{FF2B5EF4-FFF2-40B4-BE49-F238E27FC236}">
                <a16:creationId xmlns:a16="http://schemas.microsoft.com/office/drawing/2014/main" id="{5368832C-DFEA-4E61-A406-88CF60B902C1}"/>
              </a:ext>
            </a:extLst>
          </p:cNvPr>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DBADDBE-1539-4DED-9870-ACA3CC2C884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5263A4-C698-4017-B48B-950BA3B2B902}"/>
              </a:ext>
            </a:extLst>
          </p:cNvPr>
          <p:cNvSpPr>
            <a:spLocks noGrp="1"/>
          </p:cNvSpPr>
          <p:nvPr>
            <p:ph type="hdr" sz="quarter"/>
          </p:nvPr>
        </p:nvSpPr>
        <p:spPr>
          <a:xfrm>
            <a:off x="0" y="0"/>
            <a:ext cx="2946400" cy="498475"/>
          </a:xfrm>
          <a:prstGeom prst="rect">
            <a:avLst/>
          </a:prstGeom>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1A6811A1-C2F1-4A99-9774-94BFE4436EDA}"/>
              </a:ext>
            </a:extLst>
          </p:cNvPr>
          <p:cNvSpPr>
            <a:spLocks noGrp="1"/>
          </p:cNvSpPr>
          <p:nvPr>
            <p:ph type="dt" idx="1"/>
          </p:nvPr>
        </p:nvSpPr>
        <p:spPr>
          <a:xfrm>
            <a:off x="3849688" y="0"/>
            <a:ext cx="2946400" cy="49847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909B631F-7E94-42C6-8506-9802F5EB9763}" type="datetimeFigureOut">
              <a:rPr lang="en-US"/>
              <a:pPr>
                <a:defRPr/>
              </a:pPr>
              <a:t>7/8/2020</a:t>
            </a:fld>
            <a:endParaRPr lang="en-US"/>
          </a:p>
        </p:txBody>
      </p:sp>
      <p:sp>
        <p:nvSpPr>
          <p:cNvPr id="4" name="Slide Image Placeholder 3">
            <a:extLst>
              <a:ext uri="{FF2B5EF4-FFF2-40B4-BE49-F238E27FC236}">
                <a16:creationId xmlns:a16="http://schemas.microsoft.com/office/drawing/2014/main" id="{B585AE23-975B-466A-8CE4-A7E71C193E8D}"/>
              </a:ext>
            </a:extLst>
          </p:cNvPr>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A8BAD0D-93A5-42E8-8256-CEA8712D36C2}"/>
              </a:ext>
            </a:extLst>
          </p:cNvPr>
          <p:cNvSpPr>
            <a:spLocks noGrp="1"/>
          </p:cNvSpPr>
          <p:nvPr>
            <p:ph type="body" sz="quarter" idx="3"/>
          </p:nvPr>
        </p:nvSpPr>
        <p:spPr>
          <a:xfrm>
            <a:off x="681038" y="4776788"/>
            <a:ext cx="5435600" cy="39084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3F328CE-3D37-4EFD-A32C-0E369F5797D6}"/>
              </a:ext>
            </a:extLst>
          </p:cNvPr>
          <p:cNvSpPr>
            <a:spLocks noGrp="1"/>
          </p:cNvSpPr>
          <p:nvPr>
            <p:ph type="ftr" sz="quarter" idx="4"/>
          </p:nvPr>
        </p:nvSpPr>
        <p:spPr>
          <a:xfrm>
            <a:off x="0" y="9428163"/>
            <a:ext cx="2946400" cy="498475"/>
          </a:xfrm>
          <a:prstGeom prst="rect">
            <a:avLst/>
          </a:prstGeom>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ea typeface="+mn-ea"/>
                <a:cs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35401E18-A7A6-4EBF-90F3-06227D02E55C}"/>
              </a:ext>
            </a:extLst>
          </p:cNvPr>
          <p:cNvSpPr>
            <a:spLocks noGrp="1"/>
          </p:cNvSpPr>
          <p:nvPr>
            <p:ph type="sldNum" sz="quarter" idx="5"/>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9C5B2E1-6D9F-44F2-B469-DA736E76CD2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02C7935F-72BA-4CA0-BE86-37EC1B7A8544}"/>
              </a:ext>
            </a:extLst>
          </p:cNvPr>
          <p:cNvSpPr>
            <a:spLocks noGrp="1" noRot="1" noChangeAspect="1" noTextEdit="1"/>
          </p:cNvSpPr>
          <p:nvPr>
            <p:ph type="sldImg"/>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246080A8-1DAE-4969-89B9-403B062C4D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9156" name="Slide Number Placeholder 3">
            <a:extLst>
              <a:ext uri="{FF2B5EF4-FFF2-40B4-BE49-F238E27FC236}">
                <a16:creationId xmlns:a16="http://schemas.microsoft.com/office/drawing/2014/main" id="{ACC26552-F028-4883-8A89-8D080D1BC5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640C301-1DCB-46EF-957D-DE4D79FE5140}" type="slidenum">
              <a:rPr lang="en-ZA" altLang="en-US"/>
              <a:pPr/>
              <a:t>1</a:t>
            </a:fld>
            <a:endParaRPr lang="en-Z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BA11A331-E504-48E6-BDE9-8ABF345F8780}"/>
              </a:ext>
            </a:extLst>
          </p:cNvPr>
          <p:cNvSpPr>
            <a:spLocks noGrp="1" noRot="1" noChangeAspect="1" noTextEdit="1"/>
          </p:cNvSpPr>
          <p:nvPr>
            <p:ph type="sldImg"/>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0D93B60B-CA5E-475A-84F7-66E429A076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a:p>
        </p:txBody>
      </p:sp>
      <p:sp>
        <p:nvSpPr>
          <p:cNvPr id="65540" name="Slide Number Placeholder 3">
            <a:extLst>
              <a:ext uri="{FF2B5EF4-FFF2-40B4-BE49-F238E27FC236}">
                <a16:creationId xmlns:a16="http://schemas.microsoft.com/office/drawing/2014/main" id="{37DE3DAD-B7E3-482B-B6BC-830229657A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2F93E37-713C-4B7D-A421-6ACA07468043}" type="slidenum">
              <a:rPr lang="en-ZA" altLang="en-US">
                <a:solidFill>
                  <a:srgbClr val="000000"/>
                </a:solidFill>
                <a:cs typeface="Arial" panose="020B0604020202020204" pitchFamily="34" charset="0"/>
              </a:rPr>
              <a:pPr/>
              <a:t>17</a:t>
            </a:fld>
            <a:endParaRPr lang="en-ZA" altLang="en-US">
              <a:solidFill>
                <a:srgbClr val="000000"/>
              </a:solidFill>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CCC97E7-3586-465A-917E-AEB064D6C6E8}"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1046883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7565716-94D5-4FAE-A58A-F009FC655D42}"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315357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2E24BA6-60AB-4587-93E9-A674FFBD6F63}"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3716346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4C81BED4-1464-430B-A132-5FF46AA50B1E}"/>
              </a:ext>
            </a:extLst>
          </p:cNvPr>
          <p:cNvSpPr txBox="1">
            <a:spLocks/>
          </p:cNvSpPr>
          <p:nvPr userDrawn="1"/>
        </p:nvSpPr>
        <p:spPr>
          <a:xfrm>
            <a:off x="99484" y="4746625"/>
            <a:ext cx="3462867" cy="444500"/>
          </a:xfrm>
          <a:prstGeom prst="rect">
            <a:avLst/>
          </a:prstGeom>
        </p:spPr>
        <p:txBody>
          <a:bodyPr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endParaRPr lang="en-ZA" sz="1050" dirty="0">
              <a:solidFill>
                <a:srgbClr val="005D28"/>
              </a:solidFill>
              <a:effectLst/>
            </a:endParaRPr>
          </a:p>
        </p:txBody>
      </p:sp>
      <p:sp>
        <p:nvSpPr>
          <p:cNvPr id="6" name="Text Placeholder 8">
            <a:extLst>
              <a:ext uri="{FF2B5EF4-FFF2-40B4-BE49-F238E27FC236}">
                <a16:creationId xmlns:a16="http://schemas.microsoft.com/office/drawing/2014/main" id="{9EBF4FC8-5DF9-4F2B-AFA2-3227D911DDA4}"/>
              </a:ext>
            </a:extLst>
          </p:cNvPr>
          <p:cNvSpPr txBox="1">
            <a:spLocks/>
          </p:cNvSpPr>
          <p:nvPr userDrawn="1"/>
        </p:nvSpPr>
        <p:spPr>
          <a:xfrm>
            <a:off x="-16934" y="4581525"/>
            <a:ext cx="3462867" cy="444500"/>
          </a:xfrm>
          <a:prstGeom prst="rect">
            <a:avLst/>
          </a:prstGeom>
        </p:spPr>
        <p:txBody>
          <a:bodyPr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endParaRPr lang="en-ZA" sz="1050" dirty="0">
              <a:solidFill>
                <a:sysClr val="window" lastClr="FFFFFF"/>
              </a:solidFill>
            </a:endParaRPr>
          </a:p>
        </p:txBody>
      </p:sp>
      <p:sp>
        <p:nvSpPr>
          <p:cNvPr id="2" name="Title 1"/>
          <p:cNvSpPr>
            <a:spLocks noGrp="1"/>
          </p:cNvSpPr>
          <p:nvPr>
            <p:ph type="ctrTitle"/>
          </p:nvPr>
        </p:nvSpPr>
        <p:spPr>
          <a:xfrm>
            <a:off x="5093" y="836712"/>
            <a:ext cx="5802875" cy="2088232"/>
          </a:xfrm>
        </p:spPr>
        <p:txBody>
          <a:bodyPr/>
          <a:lstStyle>
            <a:lvl1pPr algn="ctr">
              <a:defRPr sz="1800" b="1">
                <a:solidFill>
                  <a:srgbClr val="F9671C"/>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7099" y="3068960"/>
            <a:ext cx="5825067" cy="1368152"/>
          </a:xfrm>
        </p:spPr>
        <p:txBody>
          <a:bodyPr anchor="ctr"/>
          <a:lstStyle>
            <a:lvl1pPr marL="0" indent="0" algn="ctr">
              <a:buNone/>
              <a:defRPr sz="1500" b="1">
                <a:solidFill>
                  <a:srgbClr val="F9671C"/>
                </a:solidFill>
                <a:latin typeface="Arial" panose="020B0604020202020204" pitchFamily="34" charset="0"/>
                <a:cs typeface="Arial" panose="020B060402020202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10" name="Content Placeholder 9"/>
          <p:cNvSpPr>
            <a:spLocks noGrp="1"/>
          </p:cNvSpPr>
          <p:nvPr>
            <p:ph sz="quarter" idx="13"/>
          </p:nvPr>
        </p:nvSpPr>
        <p:spPr>
          <a:xfrm>
            <a:off x="9196" y="4717119"/>
            <a:ext cx="4550635" cy="448816"/>
          </a:xfrm>
        </p:spPr>
        <p:txBody>
          <a:bodyPr anchor="ctr"/>
          <a:lstStyle>
            <a:lvl1pPr marL="0" indent="0" algn="ctr">
              <a:buNone/>
              <a:defRPr sz="1050" b="1">
                <a:solidFill>
                  <a:srgbClr val="005D28"/>
                </a:solidFill>
                <a:latin typeface="Arial" panose="020B0604020202020204" pitchFamily="34" charset="0"/>
                <a:cs typeface="Arial" panose="020B0604020202020204" pitchFamily="34" charset="0"/>
              </a:defRPr>
            </a:lvl1pPr>
            <a:lvl2pPr marL="257175" indent="0">
              <a:buNone/>
              <a:defRPr/>
            </a:lvl2pPr>
            <a:lvl3pPr marL="514350" indent="0">
              <a:buNone/>
              <a:defRPr/>
            </a:lvl3pPr>
            <a:lvl4pPr marL="771525" indent="0">
              <a:buNone/>
              <a:defRPr/>
            </a:lvl4pPr>
            <a:lvl5pPr marL="1028700" indent="0">
              <a:buNone/>
              <a:defRPr/>
            </a:lvl5pPr>
          </a:lstStyle>
          <a:p>
            <a:pPr lvl="0"/>
            <a:r>
              <a:rPr lang="en-US"/>
              <a:t>Click to edit Master text styles</a:t>
            </a:r>
          </a:p>
        </p:txBody>
      </p:sp>
      <p:sp>
        <p:nvSpPr>
          <p:cNvPr id="7" name="Date Placeholder 3">
            <a:extLst>
              <a:ext uri="{FF2B5EF4-FFF2-40B4-BE49-F238E27FC236}">
                <a16:creationId xmlns:a16="http://schemas.microsoft.com/office/drawing/2014/main" id="{8454C502-F207-471C-9938-8BA32804131B}"/>
              </a:ext>
            </a:extLst>
          </p:cNvPr>
          <p:cNvSpPr>
            <a:spLocks noGrp="1"/>
          </p:cNvSpPr>
          <p:nvPr>
            <p:ph type="dt" sz="half" idx="14"/>
          </p:nvPr>
        </p:nvSpPr>
        <p:spPr>
          <a:xfrm>
            <a:off x="459317" y="6205539"/>
            <a:ext cx="2743200" cy="365125"/>
          </a:xfrm>
        </p:spPr>
        <p:txBody>
          <a:bodyPr/>
          <a:lstStyle>
            <a:lvl1pPr>
              <a:defRPr dirty="0"/>
            </a:lvl1pPr>
          </a:lstStyle>
          <a:p>
            <a:pPr>
              <a:defRPr/>
            </a:pPr>
            <a:endParaRPr lang="en-US" altLang="en-US"/>
          </a:p>
        </p:txBody>
      </p:sp>
      <p:sp>
        <p:nvSpPr>
          <p:cNvPr id="8" name="Footer Placeholder 4">
            <a:extLst>
              <a:ext uri="{FF2B5EF4-FFF2-40B4-BE49-F238E27FC236}">
                <a16:creationId xmlns:a16="http://schemas.microsoft.com/office/drawing/2014/main" id="{D891E041-7DDB-447D-ABB3-7FAB22B37D5B}"/>
              </a:ext>
            </a:extLst>
          </p:cNvPr>
          <p:cNvSpPr>
            <a:spLocks noGrp="1"/>
          </p:cNvSpPr>
          <p:nvPr>
            <p:ph type="ftr" sz="quarter" idx="15"/>
          </p:nvPr>
        </p:nvSpPr>
        <p:spPr/>
        <p:txBody>
          <a:bodyPr/>
          <a:lstStyle>
            <a:lvl1pPr>
              <a:defRPr dirty="0"/>
            </a:lvl1pPr>
          </a:lstStyle>
          <a:p>
            <a:pPr>
              <a:defRPr/>
            </a:pPr>
            <a:endParaRPr lang="en-US" altLang="en-US"/>
          </a:p>
        </p:txBody>
      </p:sp>
      <p:sp>
        <p:nvSpPr>
          <p:cNvPr id="9" name="Slide Number Placeholder 5">
            <a:extLst>
              <a:ext uri="{FF2B5EF4-FFF2-40B4-BE49-F238E27FC236}">
                <a16:creationId xmlns:a16="http://schemas.microsoft.com/office/drawing/2014/main" id="{255005D0-C940-49E2-8D53-B1C728D0500F}"/>
              </a:ext>
            </a:extLst>
          </p:cNvPr>
          <p:cNvSpPr>
            <a:spLocks noGrp="1"/>
          </p:cNvSpPr>
          <p:nvPr>
            <p:ph type="sldNum" sz="quarter" idx="16"/>
          </p:nvPr>
        </p:nvSpPr>
        <p:spPr/>
        <p:txBody>
          <a:bodyPr/>
          <a:lstStyle>
            <a:lvl1pPr>
              <a:defRPr/>
            </a:lvl1pPr>
          </a:lstStyle>
          <a:p>
            <a:fld id="{B6120D96-D2C5-4C5D-B759-67923C8D7B1C}" type="slidenum">
              <a:rPr lang="en-US" altLang="en-US"/>
              <a:pPr/>
              <a:t>‹#›</a:t>
            </a:fld>
            <a:endParaRPr lang="en-US" altLang="en-US"/>
          </a:p>
        </p:txBody>
      </p:sp>
    </p:spTree>
    <p:extLst>
      <p:ext uri="{BB962C8B-B14F-4D97-AF65-F5344CB8AC3E}">
        <p14:creationId xmlns:p14="http://schemas.microsoft.com/office/powerpoint/2010/main" val="4250129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0C9DF51-A0D4-46C8-BE39-2EF9BBB85B8B}"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4126326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B299C8D-D23D-4509-BCFB-FDFFD054D899}"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4149103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F8E20F2-9CC3-471C-B007-515E1B7133A0}"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3890071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BB15D749-0D2A-4CEE-804C-7FBEEC3AAE07}"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2825080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741B6A49-8B03-41D5-9B4D-841566D52E8A}"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3634050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41BB9004-EC02-4E38-B925-634D289B67EC}"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3375220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FACC418E-3032-4AC5-810D-CD9314615BF3}"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1308071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ED30569-F094-48B4-9F10-404FC6895D39}"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27581136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5BB6F6E-7E62-4596-9208-6508CAE10BC0}"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883463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B8AAF9E-828D-4BAF-A9F7-682FA0DBE415}"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4854176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25328B6-9AD5-4183-BB6B-7B23D0401E09}"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6706293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80296C0-C9E4-4168-9830-1734EA75387F}"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3503912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514350" indent="-514350">
              <a:buFont typeface="+mj-lt"/>
              <a:buAutoNum type="arabicPeriod"/>
              <a:defRPr sz="2000">
                <a:latin typeface="Arial" panose="020B0604020202020204" pitchFamily="34" charset="0"/>
                <a:cs typeface="Arial" panose="020B0604020202020204" pitchFamily="34" charset="0"/>
              </a:defRPr>
            </a:lvl1pPr>
            <a:lvl2pPr marL="914400" indent="-457200">
              <a:buFont typeface="+mj-lt"/>
              <a:buAutoNum type="arabicPeriod"/>
              <a:defRPr sz="2000">
                <a:latin typeface="Arial" panose="020B0604020202020204" pitchFamily="34" charset="0"/>
                <a:cs typeface="Arial" panose="020B0604020202020204" pitchFamily="34" charset="0"/>
              </a:defRPr>
            </a:lvl2pPr>
            <a:lvl3pPr marL="1371600" indent="-457200">
              <a:buFont typeface="+mj-lt"/>
              <a:buAutoNum type="arabicPeriod"/>
              <a:defRPr sz="2000">
                <a:latin typeface="Arial" panose="020B0604020202020204" pitchFamily="34" charset="0"/>
                <a:cs typeface="Arial" panose="020B0604020202020204" pitchFamily="34" charset="0"/>
              </a:defRPr>
            </a:lvl3pPr>
            <a:lvl4pPr marL="1714500" indent="-342900">
              <a:buFont typeface="+mj-lt"/>
              <a:buAutoNum type="arabicPeriod"/>
              <a:defRPr sz="2000">
                <a:latin typeface="Arial" panose="020B0604020202020204" pitchFamily="34" charset="0"/>
                <a:cs typeface="Arial" panose="020B0604020202020204" pitchFamily="34" charset="0"/>
              </a:defRPr>
            </a:lvl4pPr>
            <a:lvl5pPr marL="2171700" indent="-342900">
              <a:buFont typeface="+mj-lt"/>
              <a:buAutoNum type="arabicPeriod"/>
              <a:defRPr sz="20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838200" y="330200"/>
            <a:ext cx="10642600" cy="787400"/>
          </a:xfrm>
        </p:spPr>
        <p:txBody>
          <a:bodyPr anchor="ctr">
            <a:noAutofit/>
          </a:bodyPr>
          <a:lstStyle>
            <a:lvl1pPr marL="0" indent="0" algn="ctr">
              <a:buNone/>
              <a:defRPr sz="2400" b="1">
                <a:solidFill>
                  <a:srgbClr val="F9671C"/>
                </a:solidFill>
                <a:latin typeface="Arial" panose="020B0604020202020204" pitchFamily="34" charset="0"/>
                <a:cs typeface="Arial" panose="020B0604020202020204" pitchFamily="34" charset="0"/>
              </a:defRPr>
            </a:lvl1pPr>
            <a:lvl2pPr marL="457200" indent="0">
              <a:buNone/>
              <a:defRPr sz="2400" b="1">
                <a:solidFill>
                  <a:srgbClr val="EF4718"/>
                </a:solidFill>
                <a:latin typeface="Arial" panose="020B0604020202020204" pitchFamily="34" charset="0"/>
                <a:cs typeface="Arial" panose="020B0604020202020204" pitchFamily="34" charset="0"/>
              </a:defRPr>
            </a:lvl2pPr>
            <a:lvl3pPr marL="914400" indent="0">
              <a:buNone/>
              <a:defRPr sz="2400" b="1">
                <a:solidFill>
                  <a:srgbClr val="EF4718"/>
                </a:solidFill>
                <a:latin typeface="Arial" panose="020B0604020202020204" pitchFamily="34" charset="0"/>
                <a:cs typeface="Arial" panose="020B0604020202020204" pitchFamily="34" charset="0"/>
              </a:defRPr>
            </a:lvl3pPr>
            <a:lvl4pPr marL="1371600" indent="0">
              <a:buNone/>
              <a:defRPr sz="2400" b="1">
                <a:solidFill>
                  <a:srgbClr val="EF4718"/>
                </a:solidFill>
                <a:latin typeface="Arial" panose="020B0604020202020204" pitchFamily="34" charset="0"/>
                <a:cs typeface="Arial" panose="020B0604020202020204" pitchFamily="34" charset="0"/>
              </a:defRPr>
            </a:lvl4pPr>
            <a:lvl5pPr marL="1828800" indent="0">
              <a:buNone/>
              <a:defRPr sz="2400" b="1">
                <a:solidFill>
                  <a:srgbClr val="EF4718"/>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4" name="Slide Number Placeholder 5">
            <a:extLst>
              <a:ext uri="{FF2B5EF4-FFF2-40B4-BE49-F238E27FC236}">
                <a16:creationId xmlns:a16="http://schemas.microsoft.com/office/drawing/2014/main" id="{F3438AF0-C0A1-4AD3-9130-072E5230D347}"/>
              </a:ext>
            </a:extLst>
          </p:cNvPr>
          <p:cNvSpPr>
            <a:spLocks noGrp="1"/>
          </p:cNvSpPr>
          <p:nvPr>
            <p:ph type="sldNum" sz="quarter" idx="14"/>
          </p:nvPr>
        </p:nvSpPr>
        <p:spPr/>
        <p:txBody>
          <a:bodyPr/>
          <a:lstStyle>
            <a:lvl1pPr>
              <a:defRPr/>
            </a:lvl1pPr>
          </a:lstStyle>
          <a:p>
            <a:fld id="{7309A4CC-3243-47A2-870C-2C8A6B49F1B0}" type="slidenum">
              <a:rPr lang="en-ZA" altLang="en-US"/>
              <a:pPr/>
              <a:t>‹#›</a:t>
            </a:fld>
            <a:endParaRPr lang="en-ZA" altLang="en-US"/>
          </a:p>
        </p:txBody>
      </p:sp>
    </p:spTree>
    <p:extLst>
      <p:ext uri="{BB962C8B-B14F-4D97-AF65-F5344CB8AC3E}">
        <p14:creationId xmlns:p14="http://schemas.microsoft.com/office/powerpoint/2010/main" val="7438707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C0353419-E7AC-455A-BDC0-2B55B56D6C7E}"/>
              </a:ext>
            </a:extLst>
          </p:cNvPr>
          <p:cNvSpPr txBox="1">
            <a:spLocks/>
          </p:cNvSpPr>
          <p:nvPr userDrawn="1"/>
        </p:nvSpPr>
        <p:spPr>
          <a:xfrm>
            <a:off x="99484" y="4746625"/>
            <a:ext cx="3462867" cy="444500"/>
          </a:xfrm>
          <a:prstGeom prst="rect">
            <a:avLst/>
          </a:prstGeom>
        </p:spPr>
        <p:txBody>
          <a:bodyPr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endParaRPr lang="en-ZA" sz="1400" dirty="0">
              <a:solidFill>
                <a:srgbClr val="005D28"/>
              </a:solidFill>
              <a:effectLst/>
            </a:endParaRPr>
          </a:p>
        </p:txBody>
      </p:sp>
      <p:sp>
        <p:nvSpPr>
          <p:cNvPr id="6" name="Text Placeholder 8">
            <a:extLst>
              <a:ext uri="{FF2B5EF4-FFF2-40B4-BE49-F238E27FC236}">
                <a16:creationId xmlns:a16="http://schemas.microsoft.com/office/drawing/2014/main" id="{02500387-5ED2-4D58-A61C-B989E564F553}"/>
              </a:ext>
            </a:extLst>
          </p:cNvPr>
          <p:cNvSpPr txBox="1">
            <a:spLocks/>
          </p:cNvSpPr>
          <p:nvPr userDrawn="1"/>
        </p:nvSpPr>
        <p:spPr>
          <a:xfrm>
            <a:off x="-16934" y="4581525"/>
            <a:ext cx="3462867" cy="444500"/>
          </a:xfrm>
          <a:prstGeom prst="rect">
            <a:avLst/>
          </a:prstGeom>
        </p:spPr>
        <p:txBody>
          <a:bodyPr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endParaRPr lang="en-ZA" sz="1400" dirty="0">
              <a:solidFill>
                <a:sysClr val="window" lastClr="FFFFFF"/>
              </a:solidFill>
            </a:endParaRPr>
          </a:p>
        </p:txBody>
      </p:sp>
      <p:sp>
        <p:nvSpPr>
          <p:cNvPr id="2" name="Title 1"/>
          <p:cNvSpPr>
            <a:spLocks noGrp="1"/>
          </p:cNvSpPr>
          <p:nvPr>
            <p:ph type="ctrTitle"/>
          </p:nvPr>
        </p:nvSpPr>
        <p:spPr>
          <a:xfrm>
            <a:off x="5093" y="836712"/>
            <a:ext cx="5802875" cy="2088232"/>
          </a:xfrm>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7099" y="3068960"/>
            <a:ext cx="5825067" cy="1368152"/>
          </a:xfrm>
        </p:spPr>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Content Placeholder 9"/>
          <p:cNvSpPr>
            <a:spLocks noGrp="1"/>
          </p:cNvSpPr>
          <p:nvPr>
            <p:ph sz="quarter" idx="13"/>
          </p:nvPr>
        </p:nvSpPr>
        <p:spPr>
          <a:xfrm>
            <a:off x="9195" y="4717119"/>
            <a:ext cx="4550635"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7" name="Date Placeholder 3">
            <a:extLst>
              <a:ext uri="{FF2B5EF4-FFF2-40B4-BE49-F238E27FC236}">
                <a16:creationId xmlns:a16="http://schemas.microsoft.com/office/drawing/2014/main" id="{7A85DB20-00CE-48AF-9558-0CB765C36904}"/>
              </a:ext>
            </a:extLst>
          </p:cNvPr>
          <p:cNvSpPr>
            <a:spLocks noGrp="1"/>
          </p:cNvSpPr>
          <p:nvPr>
            <p:ph type="dt" sz="half" idx="14"/>
          </p:nvPr>
        </p:nvSpPr>
        <p:spPr>
          <a:xfrm>
            <a:off x="459317" y="6205539"/>
            <a:ext cx="2743200" cy="365125"/>
          </a:xfrm>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E2BA3FAA-1671-4B89-A1B3-0632666F6FB4}"/>
              </a:ext>
            </a:extLst>
          </p:cNvPr>
          <p:cNvSpPr>
            <a:spLocks noGrp="1"/>
          </p:cNvSpPr>
          <p:nvPr>
            <p:ph type="ftr" sz="quarter" idx="15"/>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482FCDD0-4A0E-4C58-BED5-9C2FB0228C64}"/>
              </a:ext>
            </a:extLst>
          </p:cNvPr>
          <p:cNvSpPr>
            <a:spLocks noGrp="1"/>
          </p:cNvSpPr>
          <p:nvPr>
            <p:ph type="sldNum" sz="quarter" idx="16"/>
          </p:nvPr>
        </p:nvSpPr>
        <p:spPr/>
        <p:txBody>
          <a:bodyPr/>
          <a:lstStyle>
            <a:lvl1pPr>
              <a:defRPr sz="1200"/>
            </a:lvl1pPr>
          </a:lstStyle>
          <a:p>
            <a:fld id="{BB1A7E4F-83A3-4F6F-A885-61A3F66A312B}" type="slidenum">
              <a:rPr lang="en-US" altLang="en-US"/>
              <a:pPr/>
              <a:t>‹#›</a:t>
            </a:fld>
            <a:endParaRPr lang="en-US" altLang="en-US"/>
          </a:p>
        </p:txBody>
      </p:sp>
    </p:spTree>
    <p:extLst>
      <p:ext uri="{BB962C8B-B14F-4D97-AF65-F5344CB8AC3E}">
        <p14:creationId xmlns:p14="http://schemas.microsoft.com/office/powerpoint/2010/main" val="854825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Blan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8833AA-E82B-4F1B-B73A-C4A1FE62C992}"/>
              </a:ext>
            </a:extLst>
          </p:cNvPr>
          <p:cNvSpPr txBox="1">
            <a:spLocks noChangeArrowheads="1"/>
          </p:cNvSpPr>
          <p:nvPr userDrawn="1"/>
        </p:nvSpPr>
        <p:spPr bwMode="auto">
          <a:xfrm>
            <a:off x="762000" y="344488"/>
            <a:ext cx="10642600" cy="831850"/>
          </a:xfrm>
          <a:prstGeom prst="rect">
            <a:avLst/>
          </a:prstGeom>
          <a:noFill/>
          <a:ln>
            <a:noFill/>
          </a:ln>
        </p:spPr>
        <p:txBody>
          <a:bodyPr anchor="ct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defRPr/>
            </a:pPr>
            <a:r>
              <a:rPr lang="en-ZA" sz="2400" b="1">
                <a:solidFill>
                  <a:srgbClr val="F9671C"/>
                </a:solidFill>
                <a:cs typeface="Arial" charset="0"/>
              </a:rPr>
              <a:t>Presentation Outline</a:t>
            </a:r>
          </a:p>
          <a:p>
            <a:pPr algn="ctr">
              <a:defRPr/>
            </a:pPr>
            <a:endParaRPr lang="en-ZA" sz="2400" b="1">
              <a:solidFill>
                <a:srgbClr val="F9671C"/>
              </a:solidFill>
              <a:cs typeface="Arial" charset="0"/>
            </a:endParaRPr>
          </a:p>
        </p:txBody>
      </p:sp>
      <p:sp>
        <p:nvSpPr>
          <p:cNvPr id="7" name="Text Placeholder 6"/>
          <p:cNvSpPr>
            <a:spLocks noGrp="1"/>
          </p:cNvSpPr>
          <p:nvPr>
            <p:ph type="body" sz="quarter" idx="13"/>
          </p:nvPr>
        </p:nvSpPr>
        <p:spPr>
          <a:xfrm>
            <a:off x="762000" y="1498600"/>
            <a:ext cx="10566400" cy="4622800"/>
          </a:xfrm>
        </p:spPr>
        <p:txBody>
          <a:bodyPr>
            <a:normAutofit/>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914400" indent="-457200">
              <a:buFont typeface="+mj-lt"/>
              <a:buAutoNum type="arabicPeriod"/>
              <a:defRPr sz="2000">
                <a:latin typeface="Arial" panose="020B0604020202020204" pitchFamily="34" charset="0"/>
                <a:cs typeface="Arial" panose="020B0604020202020204" pitchFamily="34" charset="0"/>
              </a:defRPr>
            </a:lvl2pPr>
            <a:lvl3pPr marL="1371600" indent="-457200">
              <a:buFont typeface="+mj-lt"/>
              <a:buAutoNum type="arabicPeriod"/>
              <a:defRPr sz="2000">
                <a:latin typeface="Arial" panose="020B0604020202020204" pitchFamily="34" charset="0"/>
                <a:cs typeface="Arial" panose="020B0604020202020204" pitchFamily="34" charset="0"/>
              </a:defRPr>
            </a:lvl3pPr>
            <a:lvl4pPr marL="1828800" indent="-457200">
              <a:buFont typeface="+mj-lt"/>
              <a:buAutoNum type="arabicPeriod"/>
              <a:defRPr sz="2000">
                <a:latin typeface="Arial" panose="020B0604020202020204" pitchFamily="34" charset="0"/>
                <a:cs typeface="Arial" panose="020B0604020202020204" pitchFamily="34" charset="0"/>
              </a:defRPr>
            </a:lvl4pPr>
            <a:lvl5pPr marL="2286000" indent="-457200">
              <a:buFont typeface="+mj-lt"/>
              <a:buAutoNum type="arabicPeriod"/>
              <a:defRPr sz="20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04384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514350" indent="-514350">
              <a:buFont typeface="+mj-lt"/>
              <a:buAutoNum type="arabicPeriod"/>
              <a:defRPr sz="2000">
                <a:latin typeface="Arial" panose="020B0604020202020204" pitchFamily="34" charset="0"/>
                <a:cs typeface="Arial" panose="020B0604020202020204" pitchFamily="34" charset="0"/>
              </a:defRPr>
            </a:lvl1pPr>
            <a:lvl2pPr marL="914400" indent="-457200">
              <a:buFont typeface="+mj-lt"/>
              <a:buAutoNum type="arabicPeriod"/>
              <a:defRPr sz="2000">
                <a:latin typeface="Arial" panose="020B0604020202020204" pitchFamily="34" charset="0"/>
                <a:cs typeface="Arial" panose="020B0604020202020204" pitchFamily="34" charset="0"/>
              </a:defRPr>
            </a:lvl2pPr>
            <a:lvl3pPr marL="1371600" indent="-457200">
              <a:buFont typeface="+mj-lt"/>
              <a:buAutoNum type="arabicPeriod"/>
              <a:defRPr sz="2000">
                <a:latin typeface="Arial" panose="020B0604020202020204" pitchFamily="34" charset="0"/>
                <a:cs typeface="Arial" panose="020B0604020202020204" pitchFamily="34" charset="0"/>
              </a:defRPr>
            </a:lvl3pPr>
            <a:lvl4pPr marL="1714500" indent="-342900">
              <a:buFont typeface="+mj-lt"/>
              <a:buAutoNum type="arabicPeriod"/>
              <a:defRPr sz="2000">
                <a:latin typeface="Arial" panose="020B0604020202020204" pitchFamily="34" charset="0"/>
                <a:cs typeface="Arial" panose="020B0604020202020204" pitchFamily="34" charset="0"/>
              </a:defRPr>
            </a:lvl4pPr>
            <a:lvl5pPr marL="2171700" indent="-342900">
              <a:buFont typeface="+mj-lt"/>
              <a:buAutoNum type="arabicPeriod"/>
              <a:defRPr sz="20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838200" y="330200"/>
            <a:ext cx="10642600" cy="787400"/>
          </a:xfrm>
        </p:spPr>
        <p:txBody>
          <a:bodyPr anchor="ctr">
            <a:noAutofit/>
          </a:bodyPr>
          <a:lstStyle>
            <a:lvl1pPr marL="0" indent="0" algn="ctr">
              <a:buNone/>
              <a:defRPr sz="2400" b="1">
                <a:solidFill>
                  <a:srgbClr val="F9671C"/>
                </a:solidFill>
                <a:latin typeface="Arial" panose="020B0604020202020204" pitchFamily="34" charset="0"/>
                <a:cs typeface="Arial" panose="020B0604020202020204" pitchFamily="34" charset="0"/>
              </a:defRPr>
            </a:lvl1pPr>
            <a:lvl2pPr marL="457200" indent="0">
              <a:buNone/>
              <a:defRPr sz="2400" b="1">
                <a:solidFill>
                  <a:srgbClr val="EF4718"/>
                </a:solidFill>
                <a:latin typeface="Arial" panose="020B0604020202020204" pitchFamily="34" charset="0"/>
                <a:cs typeface="Arial" panose="020B0604020202020204" pitchFamily="34" charset="0"/>
              </a:defRPr>
            </a:lvl2pPr>
            <a:lvl3pPr marL="914400" indent="0">
              <a:buNone/>
              <a:defRPr sz="2400" b="1">
                <a:solidFill>
                  <a:srgbClr val="EF4718"/>
                </a:solidFill>
                <a:latin typeface="Arial" panose="020B0604020202020204" pitchFamily="34" charset="0"/>
                <a:cs typeface="Arial" panose="020B0604020202020204" pitchFamily="34" charset="0"/>
              </a:defRPr>
            </a:lvl3pPr>
            <a:lvl4pPr marL="1371600" indent="0">
              <a:buNone/>
              <a:defRPr sz="2400" b="1">
                <a:solidFill>
                  <a:srgbClr val="EF4718"/>
                </a:solidFill>
                <a:latin typeface="Arial" panose="020B0604020202020204" pitchFamily="34" charset="0"/>
                <a:cs typeface="Arial" panose="020B0604020202020204" pitchFamily="34" charset="0"/>
              </a:defRPr>
            </a:lvl4pPr>
            <a:lvl5pPr marL="1828800" indent="0">
              <a:buNone/>
              <a:defRPr sz="2400" b="1">
                <a:solidFill>
                  <a:srgbClr val="EF4718"/>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4" name="Slide Number Placeholder 5">
            <a:extLst>
              <a:ext uri="{FF2B5EF4-FFF2-40B4-BE49-F238E27FC236}">
                <a16:creationId xmlns:a16="http://schemas.microsoft.com/office/drawing/2014/main" id="{CEC7FA5B-1086-4D6F-B5FA-CE3E8B3FDCD9}"/>
              </a:ext>
            </a:extLst>
          </p:cNvPr>
          <p:cNvSpPr>
            <a:spLocks noGrp="1"/>
          </p:cNvSpPr>
          <p:nvPr>
            <p:ph type="sldNum" sz="quarter" idx="14"/>
          </p:nvPr>
        </p:nvSpPr>
        <p:spPr/>
        <p:txBody>
          <a:bodyPr/>
          <a:lstStyle>
            <a:lvl1pPr>
              <a:defRPr/>
            </a:lvl1pPr>
          </a:lstStyle>
          <a:p>
            <a:fld id="{BE4BD0D4-B3D0-4668-9F3C-EC2CFF60C309}" type="slidenum">
              <a:rPr lang="en-ZA" altLang="en-US"/>
              <a:pPr/>
              <a:t>‹#›</a:t>
            </a:fld>
            <a:endParaRPr lang="en-ZA" altLang="en-US"/>
          </a:p>
        </p:txBody>
      </p:sp>
    </p:spTree>
    <p:extLst>
      <p:ext uri="{BB962C8B-B14F-4D97-AF65-F5344CB8AC3E}">
        <p14:creationId xmlns:p14="http://schemas.microsoft.com/office/powerpoint/2010/main" val="34860628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itle and Content 2">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a:t>Click to edit Master title style</a:t>
            </a:r>
            <a:endParaRPr lang="en-ZA" dirty="0"/>
          </a:p>
        </p:txBody>
      </p:sp>
      <p:sp>
        <p:nvSpPr>
          <p:cNvPr id="7" name="Content Placeholder 6"/>
          <p:cNvSpPr>
            <a:spLocks noGrp="1"/>
          </p:cNvSpPr>
          <p:nvPr>
            <p:ph sz="quarter" idx="13"/>
          </p:nvPr>
        </p:nvSpPr>
        <p:spPr>
          <a:xfrm>
            <a:off x="838200" y="2060848"/>
            <a:ext cx="10730408"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2">
            <a:extLst>
              <a:ext uri="{FF2B5EF4-FFF2-40B4-BE49-F238E27FC236}">
                <a16:creationId xmlns:a16="http://schemas.microsoft.com/office/drawing/2014/main" id="{B717DA47-D5DD-4E48-844D-4A71814EFBC0}"/>
              </a:ext>
            </a:extLst>
          </p:cNvPr>
          <p:cNvSpPr>
            <a:spLocks noGrp="1"/>
          </p:cNvSpPr>
          <p:nvPr>
            <p:ph type="dt" sz="half" idx="14"/>
          </p:nvPr>
        </p:nvSpPr>
        <p:spPr/>
        <p:txBody>
          <a:bodyPr/>
          <a:lstStyle>
            <a:lvl1pPr>
              <a:defRPr/>
            </a:lvl1pPr>
          </a:lstStyle>
          <a:p>
            <a:pPr>
              <a:defRPr/>
            </a:pPr>
            <a:endParaRPr lang="en-US" altLang="en-US"/>
          </a:p>
        </p:txBody>
      </p:sp>
      <p:sp>
        <p:nvSpPr>
          <p:cNvPr id="5" name="Footer Placeholder 3">
            <a:extLst>
              <a:ext uri="{FF2B5EF4-FFF2-40B4-BE49-F238E27FC236}">
                <a16:creationId xmlns:a16="http://schemas.microsoft.com/office/drawing/2014/main" id="{EAF6CF9F-A1DB-41DB-8878-DFAD68965CA6}"/>
              </a:ext>
            </a:extLst>
          </p:cNvPr>
          <p:cNvSpPr>
            <a:spLocks noGrp="1"/>
          </p:cNvSpPr>
          <p:nvPr>
            <p:ph type="ftr" sz="quarter" idx="15"/>
          </p:nvPr>
        </p:nvSpPr>
        <p:spPr/>
        <p:txBody>
          <a:bodyPr/>
          <a:lstStyle>
            <a:lvl1pPr>
              <a:defRPr/>
            </a:lvl1pPr>
          </a:lstStyle>
          <a:p>
            <a:pPr>
              <a:defRPr/>
            </a:pPr>
            <a:endParaRPr lang="en-US" altLang="en-US"/>
          </a:p>
        </p:txBody>
      </p:sp>
      <p:sp>
        <p:nvSpPr>
          <p:cNvPr id="6" name="Slide Number Placeholder 4">
            <a:extLst>
              <a:ext uri="{FF2B5EF4-FFF2-40B4-BE49-F238E27FC236}">
                <a16:creationId xmlns:a16="http://schemas.microsoft.com/office/drawing/2014/main" id="{599D9797-2D04-4A21-A746-9983E1F7D2ED}"/>
              </a:ext>
            </a:extLst>
          </p:cNvPr>
          <p:cNvSpPr>
            <a:spLocks noGrp="1"/>
          </p:cNvSpPr>
          <p:nvPr>
            <p:ph type="sldNum" sz="quarter" idx="16"/>
          </p:nvPr>
        </p:nvSpPr>
        <p:spPr>
          <a:xfrm>
            <a:off x="11148485" y="6356351"/>
            <a:ext cx="840316" cy="365125"/>
          </a:xfrm>
        </p:spPr>
        <p:txBody>
          <a:bodyPr/>
          <a:lstStyle>
            <a:lvl1pPr>
              <a:defRPr sz="1000" b="1">
                <a:solidFill>
                  <a:schemeClr val="tx1"/>
                </a:solidFill>
              </a:defRPr>
            </a:lvl1pPr>
          </a:lstStyle>
          <a:p>
            <a:fld id="{85A4032A-C312-4C64-954F-2662E3885534}" type="slidenum">
              <a:rPr lang="en-US" altLang="en-US"/>
              <a:pPr/>
              <a:t>‹#›</a:t>
            </a:fld>
            <a:endParaRPr lang="en-US" altLang="en-US"/>
          </a:p>
        </p:txBody>
      </p:sp>
    </p:spTree>
    <p:extLst>
      <p:ext uri="{BB962C8B-B14F-4D97-AF65-F5344CB8AC3E}">
        <p14:creationId xmlns:p14="http://schemas.microsoft.com/office/powerpoint/2010/main" val="3396202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1EBAB0C0-1CC3-4874-BE06-23726F1D9987}" type="slidenum">
              <a:rPr lang="en-US" altLang="en-US" smtClean="0"/>
              <a:pPr/>
              <a:t>‹#›</a:t>
            </a:fld>
            <a:endParaRPr lang="en-US" altLang="en-US"/>
          </a:p>
        </p:txBody>
      </p:sp>
    </p:spTree>
    <p:extLst>
      <p:ext uri="{BB962C8B-B14F-4D97-AF65-F5344CB8AC3E}">
        <p14:creationId xmlns:p14="http://schemas.microsoft.com/office/powerpoint/2010/main" val="184175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29B3DF5-CAB3-4FB8-A9D7-1D5F2A6B2B58}"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20431288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D4FEE2E7-9310-4337-961D-4E33616E1E92}" type="slidenum">
              <a:rPr lang="en-US" altLang="en-US" smtClean="0"/>
              <a:pPr/>
              <a:t>‹#›</a:t>
            </a:fld>
            <a:endParaRPr lang="en-US" altLang="en-US"/>
          </a:p>
        </p:txBody>
      </p:sp>
    </p:spTree>
    <p:extLst>
      <p:ext uri="{BB962C8B-B14F-4D97-AF65-F5344CB8AC3E}">
        <p14:creationId xmlns:p14="http://schemas.microsoft.com/office/powerpoint/2010/main" val="9763857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26E4F295-C607-4777-B64F-7CF24DDD5638}" type="slidenum">
              <a:rPr lang="en-US" altLang="en-US" smtClean="0"/>
              <a:pPr/>
              <a:t>‹#›</a:t>
            </a:fld>
            <a:endParaRPr lang="en-US" altLang="en-US"/>
          </a:p>
        </p:txBody>
      </p:sp>
    </p:spTree>
    <p:extLst>
      <p:ext uri="{BB962C8B-B14F-4D97-AF65-F5344CB8AC3E}">
        <p14:creationId xmlns:p14="http://schemas.microsoft.com/office/powerpoint/2010/main" val="18165167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048A7A6F-237D-44BB-AA3C-F756C485B313}" type="slidenum">
              <a:rPr lang="en-US" altLang="en-US" smtClean="0"/>
              <a:pPr/>
              <a:t>‹#›</a:t>
            </a:fld>
            <a:endParaRPr lang="en-US" altLang="en-US"/>
          </a:p>
        </p:txBody>
      </p:sp>
    </p:spTree>
    <p:extLst>
      <p:ext uri="{BB962C8B-B14F-4D97-AF65-F5344CB8AC3E}">
        <p14:creationId xmlns:p14="http://schemas.microsoft.com/office/powerpoint/2010/main" val="24906464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dirty="0"/>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C2BBD649-F008-4137-BDDE-06191B0EF2C3}" type="slidenum">
              <a:rPr lang="en-US" altLang="en-US" smtClean="0"/>
              <a:pPr/>
              <a:t>‹#›</a:t>
            </a:fld>
            <a:endParaRPr lang="en-US" altLang="en-US"/>
          </a:p>
        </p:txBody>
      </p:sp>
    </p:spTree>
    <p:extLst>
      <p:ext uri="{BB962C8B-B14F-4D97-AF65-F5344CB8AC3E}">
        <p14:creationId xmlns:p14="http://schemas.microsoft.com/office/powerpoint/2010/main" val="771095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9E801F95-FCC7-469F-84AB-7D882B7662EA}" type="slidenum">
              <a:rPr lang="en-US" altLang="en-US" smtClean="0"/>
              <a:pPr/>
              <a:t>‹#›</a:t>
            </a:fld>
            <a:endParaRPr lang="en-US" altLang="en-US"/>
          </a:p>
        </p:txBody>
      </p:sp>
    </p:spTree>
    <p:extLst>
      <p:ext uri="{BB962C8B-B14F-4D97-AF65-F5344CB8AC3E}">
        <p14:creationId xmlns:p14="http://schemas.microsoft.com/office/powerpoint/2010/main" val="42130248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dirty="0"/>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fld id="{156F207A-AE3A-4F35-BCED-7684657AA10F}" type="slidenum">
              <a:rPr lang="en-US" altLang="en-US" smtClean="0"/>
              <a:pPr/>
              <a:t>‹#›</a:t>
            </a:fld>
            <a:endParaRPr lang="en-US" altLang="en-US"/>
          </a:p>
        </p:txBody>
      </p:sp>
    </p:spTree>
    <p:extLst>
      <p:ext uri="{BB962C8B-B14F-4D97-AF65-F5344CB8AC3E}">
        <p14:creationId xmlns:p14="http://schemas.microsoft.com/office/powerpoint/2010/main" val="21800365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1538E8E-408D-4536-B852-475761271030}" type="slidenum">
              <a:rPr lang="en-US" altLang="en-US" smtClean="0"/>
              <a:pPr/>
              <a:t>‹#›</a:t>
            </a:fld>
            <a:endParaRPr lang="en-US" altLang="en-US"/>
          </a:p>
        </p:txBody>
      </p:sp>
    </p:spTree>
    <p:extLst>
      <p:ext uri="{BB962C8B-B14F-4D97-AF65-F5344CB8AC3E}">
        <p14:creationId xmlns:p14="http://schemas.microsoft.com/office/powerpoint/2010/main" val="306471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EF91CF4C-5281-4C10-94A9-7FE857D178D2}" type="slidenum">
              <a:rPr lang="en-US" altLang="en-US" smtClean="0"/>
              <a:pPr/>
              <a:t>‹#›</a:t>
            </a:fld>
            <a:endParaRPr lang="en-US" altLang="en-US"/>
          </a:p>
        </p:txBody>
      </p:sp>
    </p:spTree>
    <p:extLst>
      <p:ext uri="{BB962C8B-B14F-4D97-AF65-F5344CB8AC3E}">
        <p14:creationId xmlns:p14="http://schemas.microsoft.com/office/powerpoint/2010/main" val="25874006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F4FC36E2-BC58-4C27-855A-BA76D9383614}" type="slidenum">
              <a:rPr lang="en-US" altLang="en-US" smtClean="0"/>
              <a:pPr/>
              <a:t>‹#›</a:t>
            </a:fld>
            <a:endParaRPr lang="en-US" altLang="en-US"/>
          </a:p>
        </p:txBody>
      </p:sp>
    </p:spTree>
    <p:extLst>
      <p:ext uri="{BB962C8B-B14F-4D97-AF65-F5344CB8AC3E}">
        <p14:creationId xmlns:p14="http://schemas.microsoft.com/office/powerpoint/2010/main" val="35404734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561949BD-0F31-4BE5-A8E1-2FB248DD8ACB}" type="slidenum">
              <a:rPr lang="en-US" altLang="en-US" smtClean="0"/>
              <a:pPr/>
              <a:t>‹#›</a:t>
            </a:fld>
            <a:endParaRPr lang="en-US" altLang="en-US"/>
          </a:p>
        </p:txBody>
      </p:sp>
    </p:spTree>
    <p:extLst>
      <p:ext uri="{BB962C8B-B14F-4D97-AF65-F5344CB8AC3E}">
        <p14:creationId xmlns:p14="http://schemas.microsoft.com/office/powerpoint/2010/main" val="253808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58F0A25-CFA4-44AD-8D02-0930E42C5E96}"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32899907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514350" indent="-514350">
              <a:buFont typeface="+mj-lt"/>
              <a:buAutoNum type="arabicPeriod"/>
              <a:defRPr sz="2000">
                <a:latin typeface="Arial" panose="020B0604020202020204" pitchFamily="34" charset="0"/>
                <a:cs typeface="Arial" panose="020B0604020202020204" pitchFamily="34" charset="0"/>
              </a:defRPr>
            </a:lvl1pPr>
            <a:lvl2pPr marL="914400" indent="-457200">
              <a:buFont typeface="+mj-lt"/>
              <a:buAutoNum type="arabicPeriod"/>
              <a:defRPr sz="2000">
                <a:latin typeface="Arial" panose="020B0604020202020204" pitchFamily="34" charset="0"/>
                <a:cs typeface="Arial" panose="020B0604020202020204" pitchFamily="34" charset="0"/>
              </a:defRPr>
            </a:lvl2pPr>
            <a:lvl3pPr marL="1371600" indent="-457200">
              <a:buFont typeface="+mj-lt"/>
              <a:buAutoNum type="arabicPeriod"/>
              <a:defRPr sz="2000">
                <a:latin typeface="Arial" panose="020B0604020202020204" pitchFamily="34" charset="0"/>
                <a:cs typeface="Arial" panose="020B0604020202020204" pitchFamily="34" charset="0"/>
              </a:defRPr>
            </a:lvl3pPr>
            <a:lvl4pPr marL="1714500" indent="-342900">
              <a:buFont typeface="+mj-lt"/>
              <a:buAutoNum type="arabicPeriod"/>
              <a:defRPr sz="2000">
                <a:latin typeface="Arial" panose="020B0604020202020204" pitchFamily="34" charset="0"/>
                <a:cs typeface="Arial" panose="020B0604020202020204" pitchFamily="34" charset="0"/>
              </a:defRPr>
            </a:lvl4pPr>
            <a:lvl5pPr marL="2171700" indent="-342900">
              <a:buFont typeface="+mj-lt"/>
              <a:buAutoNum type="arabicPeriod"/>
              <a:defRPr sz="20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838200" y="330200"/>
            <a:ext cx="10642600" cy="787400"/>
          </a:xfrm>
        </p:spPr>
        <p:txBody>
          <a:bodyPr anchor="ctr">
            <a:noAutofit/>
          </a:bodyPr>
          <a:lstStyle>
            <a:lvl1pPr marL="0" indent="0" algn="ctr">
              <a:buNone/>
              <a:defRPr sz="2400" b="1">
                <a:solidFill>
                  <a:srgbClr val="F9671C"/>
                </a:solidFill>
                <a:latin typeface="Arial" panose="020B0604020202020204" pitchFamily="34" charset="0"/>
                <a:cs typeface="Arial" panose="020B0604020202020204" pitchFamily="34" charset="0"/>
              </a:defRPr>
            </a:lvl1pPr>
            <a:lvl2pPr marL="457200" indent="0">
              <a:buNone/>
              <a:defRPr sz="2400" b="1">
                <a:solidFill>
                  <a:srgbClr val="EF4718"/>
                </a:solidFill>
                <a:latin typeface="Arial" panose="020B0604020202020204" pitchFamily="34" charset="0"/>
                <a:cs typeface="Arial" panose="020B0604020202020204" pitchFamily="34" charset="0"/>
              </a:defRPr>
            </a:lvl2pPr>
            <a:lvl3pPr marL="914400" indent="0">
              <a:buNone/>
              <a:defRPr sz="2400" b="1">
                <a:solidFill>
                  <a:srgbClr val="EF4718"/>
                </a:solidFill>
                <a:latin typeface="Arial" panose="020B0604020202020204" pitchFamily="34" charset="0"/>
                <a:cs typeface="Arial" panose="020B0604020202020204" pitchFamily="34" charset="0"/>
              </a:defRPr>
            </a:lvl3pPr>
            <a:lvl4pPr marL="1371600" indent="0">
              <a:buNone/>
              <a:defRPr sz="2400" b="1">
                <a:solidFill>
                  <a:srgbClr val="EF4718"/>
                </a:solidFill>
                <a:latin typeface="Arial" panose="020B0604020202020204" pitchFamily="34" charset="0"/>
                <a:cs typeface="Arial" panose="020B0604020202020204" pitchFamily="34" charset="0"/>
              </a:defRPr>
            </a:lvl4pPr>
            <a:lvl5pPr marL="1828800" indent="0">
              <a:buNone/>
              <a:defRPr sz="2400" b="1">
                <a:solidFill>
                  <a:srgbClr val="EF4718"/>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4" name="Slide Number Placeholder 5">
            <a:extLst>
              <a:ext uri="{FF2B5EF4-FFF2-40B4-BE49-F238E27FC236}">
                <a16:creationId xmlns:a16="http://schemas.microsoft.com/office/drawing/2014/main" id="{ECCFA45C-C603-405B-A44E-CEA52966CBB2}"/>
              </a:ext>
            </a:extLst>
          </p:cNvPr>
          <p:cNvSpPr>
            <a:spLocks noGrp="1"/>
          </p:cNvSpPr>
          <p:nvPr>
            <p:ph type="sldNum" sz="quarter" idx="14"/>
          </p:nvPr>
        </p:nvSpPr>
        <p:spPr/>
        <p:txBody>
          <a:bodyPr/>
          <a:lstStyle>
            <a:lvl1pPr>
              <a:defRPr/>
            </a:lvl1pPr>
          </a:lstStyle>
          <a:p>
            <a:fld id="{8E3095C6-D385-4CF7-A296-E5831C4C73BF}" type="slidenum">
              <a:rPr lang="en-ZA" altLang="en-US"/>
              <a:pPr/>
              <a:t>‹#›</a:t>
            </a:fld>
            <a:endParaRPr lang="en-ZA" altLang="en-US"/>
          </a:p>
        </p:txBody>
      </p:sp>
    </p:spTree>
    <p:extLst>
      <p:ext uri="{BB962C8B-B14F-4D97-AF65-F5344CB8AC3E}">
        <p14:creationId xmlns:p14="http://schemas.microsoft.com/office/powerpoint/2010/main" val="21077322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A4C363AB-7B39-47AB-994E-C74DFDD34216}"/>
              </a:ext>
            </a:extLst>
          </p:cNvPr>
          <p:cNvSpPr txBox="1">
            <a:spLocks/>
          </p:cNvSpPr>
          <p:nvPr userDrawn="1"/>
        </p:nvSpPr>
        <p:spPr>
          <a:xfrm>
            <a:off x="99484" y="4746625"/>
            <a:ext cx="3462867" cy="444500"/>
          </a:xfrm>
          <a:prstGeom prst="rect">
            <a:avLst/>
          </a:prstGeom>
        </p:spPr>
        <p:txBody>
          <a:bodyPr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endParaRPr lang="en-ZA" sz="1400" dirty="0">
              <a:solidFill>
                <a:srgbClr val="005D28"/>
              </a:solidFill>
              <a:effectLst/>
            </a:endParaRPr>
          </a:p>
        </p:txBody>
      </p:sp>
      <p:sp>
        <p:nvSpPr>
          <p:cNvPr id="6" name="Text Placeholder 8">
            <a:extLst>
              <a:ext uri="{FF2B5EF4-FFF2-40B4-BE49-F238E27FC236}">
                <a16:creationId xmlns:a16="http://schemas.microsoft.com/office/drawing/2014/main" id="{79C53775-DDDF-4642-AA9E-2D20F473051C}"/>
              </a:ext>
            </a:extLst>
          </p:cNvPr>
          <p:cNvSpPr txBox="1">
            <a:spLocks/>
          </p:cNvSpPr>
          <p:nvPr userDrawn="1"/>
        </p:nvSpPr>
        <p:spPr>
          <a:xfrm>
            <a:off x="-16934" y="4581525"/>
            <a:ext cx="3462867" cy="444500"/>
          </a:xfrm>
          <a:prstGeom prst="rect">
            <a:avLst/>
          </a:prstGeom>
        </p:spPr>
        <p:txBody>
          <a:bodyPr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endParaRPr lang="en-ZA" sz="1400" dirty="0">
              <a:solidFill>
                <a:sysClr val="window" lastClr="FFFFFF"/>
              </a:solidFill>
            </a:endParaRPr>
          </a:p>
        </p:txBody>
      </p:sp>
      <p:sp>
        <p:nvSpPr>
          <p:cNvPr id="2" name="Title 1"/>
          <p:cNvSpPr>
            <a:spLocks noGrp="1"/>
          </p:cNvSpPr>
          <p:nvPr>
            <p:ph type="ctrTitle"/>
          </p:nvPr>
        </p:nvSpPr>
        <p:spPr>
          <a:xfrm>
            <a:off x="5093" y="836712"/>
            <a:ext cx="5802875" cy="2088232"/>
          </a:xfrm>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7099" y="3068960"/>
            <a:ext cx="5825067" cy="1368152"/>
          </a:xfrm>
        </p:spPr>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Content Placeholder 9"/>
          <p:cNvSpPr>
            <a:spLocks noGrp="1"/>
          </p:cNvSpPr>
          <p:nvPr>
            <p:ph sz="quarter" idx="13"/>
          </p:nvPr>
        </p:nvSpPr>
        <p:spPr>
          <a:xfrm>
            <a:off x="9195" y="4717119"/>
            <a:ext cx="4550635"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a:t>Edit Master text styles</a:t>
            </a:r>
          </a:p>
        </p:txBody>
      </p:sp>
      <p:sp>
        <p:nvSpPr>
          <p:cNvPr id="7" name="Date Placeholder 3">
            <a:extLst>
              <a:ext uri="{FF2B5EF4-FFF2-40B4-BE49-F238E27FC236}">
                <a16:creationId xmlns:a16="http://schemas.microsoft.com/office/drawing/2014/main" id="{5C108CD0-7F00-4AF2-8AF2-373CDB3E81C2}"/>
              </a:ext>
            </a:extLst>
          </p:cNvPr>
          <p:cNvSpPr>
            <a:spLocks noGrp="1"/>
          </p:cNvSpPr>
          <p:nvPr>
            <p:ph type="dt" sz="half" idx="14"/>
          </p:nvPr>
        </p:nvSpPr>
        <p:spPr>
          <a:xfrm>
            <a:off x="459317" y="6205539"/>
            <a:ext cx="2743200" cy="365125"/>
          </a:xfrm>
        </p:spPr>
        <p:txBody>
          <a:bodyPr/>
          <a:lstStyle>
            <a:lvl1pPr>
              <a:defRPr/>
            </a:lvl1pPr>
          </a:lstStyle>
          <a:p>
            <a:pPr>
              <a:defRPr/>
            </a:pPr>
            <a:endParaRPr lang="en-US" altLang="en-US" dirty="0"/>
          </a:p>
        </p:txBody>
      </p:sp>
      <p:sp>
        <p:nvSpPr>
          <p:cNvPr id="8" name="Footer Placeholder 4">
            <a:extLst>
              <a:ext uri="{FF2B5EF4-FFF2-40B4-BE49-F238E27FC236}">
                <a16:creationId xmlns:a16="http://schemas.microsoft.com/office/drawing/2014/main" id="{F58F3331-3F90-49C4-B468-46BDB839BDDC}"/>
              </a:ext>
            </a:extLst>
          </p:cNvPr>
          <p:cNvSpPr>
            <a:spLocks noGrp="1"/>
          </p:cNvSpPr>
          <p:nvPr>
            <p:ph type="ftr" sz="quarter" idx="15"/>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6CF2F9C1-E639-4377-9140-A3E42D8E31BB}"/>
              </a:ext>
            </a:extLst>
          </p:cNvPr>
          <p:cNvSpPr>
            <a:spLocks noGrp="1"/>
          </p:cNvSpPr>
          <p:nvPr>
            <p:ph type="sldNum" sz="quarter" idx="16"/>
          </p:nvPr>
        </p:nvSpPr>
        <p:spPr/>
        <p:txBody>
          <a:bodyPr/>
          <a:lstStyle>
            <a:lvl1pPr>
              <a:defRPr sz="1200"/>
            </a:lvl1pPr>
          </a:lstStyle>
          <a:p>
            <a:fld id="{AB6D9F80-909B-4097-A99A-F67758BABB88}" type="slidenum">
              <a:rPr lang="en-US" altLang="en-US"/>
              <a:pPr/>
              <a:t>‹#›</a:t>
            </a:fld>
            <a:endParaRPr lang="en-US" altLang="en-US"/>
          </a:p>
        </p:txBody>
      </p:sp>
    </p:spTree>
    <p:extLst>
      <p:ext uri="{BB962C8B-B14F-4D97-AF65-F5344CB8AC3E}">
        <p14:creationId xmlns:p14="http://schemas.microsoft.com/office/powerpoint/2010/main" val="26475594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D64700-8E7F-48EE-B864-1DE476EB80BA}"/>
              </a:ext>
            </a:extLst>
          </p:cNvPr>
          <p:cNvSpPr txBox="1">
            <a:spLocks noChangeArrowheads="1"/>
          </p:cNvSpPr>
          <p:nvPr userDrawn="1"/>
        </p:nvSpPr>
        <p:spPr bwMode="auto">
          <a:xfrm>
            <a:off x="838200" y="147639"/>
            <a:ext cx="105156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defRPr/>
            </a:pPr>
            <a:endParaRPr lang="en-ZA" altLang="en-US" sz="2400" b="1">
              <a:solidFill>
                <a:srgbClr val="F9671C"/>
              </a:solidFill>
            </a:endParaRPr>
          </a:p>
          <a:p>
            <a:pPr algn="ctr">
              <a:defRPr/>
            </a:pPr>
            <a:r>
              <a:rPr lang="en-ZA" altLang="en-US" sz="2400" b="1">
                <a:solidFill>
                  <a:srgbClr val="F9671C"/>
                </a:solidFill>
              </a:rPr>
              <a:t>Presentation Outline</a:t>
            </a:r>
          </a:p>
          <a:p>
            <a:pPr algn="ctr">
              <a:defRPr/>
            </a:pPr>
            <a:endParaRPr lang="en-ZA" altLang="en-US" sz="2400" b="1">
              <a:solidFill>
                <a:srgbClr val="F9671C"/>
              </a:solidFill>
            </a:endParaRPr>
          </a:p>
          <a:p>
            <a:pPr algn="ctr">
              <a:defRPr/>
            </a:pPr>
            <a:endParaRPr lang="en-ZA" altLang="en-US" sz="2400" b="1">
              <a:solidFill>
                <a:srgbClr val="F9671C"/>
              </a:solidFill>
            </a:endParaRPr>
          </a:p>
        </p:txBody>
      </p:sp>
      <p:sp>
        <p:nvSpPr>
          <p:cNvPr id="10" name="Text Placeholder 9"/>
          <p:cNvSpPr>
            <a:spLocks noGrp="1"/>
          </p:cNvSpPr>
          <p:nvPr>
            <p:ph type="body" sz="quarter" idx="13"/>
          </p:nvPr>
        </p:nvSpPr>
        <p:spPr>
          <a:xfrm>
            <a:off x="922818" y="1412777"/>
            <a:ext cx="10346365"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2">
            <a:extLst>
              <a:ext uri="{FF2B5EF4-FFF2-40B4-BE49-F238E27FC236}">
                <a16:creationId xmlns:a16="http://schemas.microsoft.com/office/drawing/2014/main" id="{B6B651B2-CC54-4C1E-8EED-DB4D532B20BD}"/>
              </a:ext>
            </a:extLst>
          </p:cNvPr>
          <p:cNvSpPr>
            <a:spLocks noGrp="1"/>
          </p:cNvSpPr>
          <p:nvPr>
            <p:ph type="dt" sz="half" idx="14"/>
          </p:nvPr>
        </p:nvSpPr>
        <p:spPr/>
        <p:txBody>
          <a:bodyPr/>
          <a:lstStyle>
            <a:lvl1pPr>
              <a:defRPr/>
            </a:lvl1pPr>
          </a:lstStyle>
          <a:p>
            <a:pPr>
              <a:defRPr/>
            </a:pPr>
            <a:endParaRPr lang="en-US" altLang="en-US" dirty="0"/>
          </a:p>
        </p:txBody>
      </p:sp>
      <p:sp>
        <p:nvSpPr>
          <p:cNvPr id="5" name="Footer Placeholder 3">
            <a:extLst>
              <a:ext uri="{FF2B5EF4-FFF2-40B4-BE49-F238E27FC236}">
                <a16:creationId xmlns:a16="http://schemas.microsoft.com/office/drawing/2014/main" id="{6D428871-6C4C-405E-894C-6BA6A0C79553}"/>
              </a:ext>
            </a:extLst>
          </p:cNvPr>
          <p:cNvSpPr>
            <a:spLocks noGrp="1"/>
          </p:cNvSpPr>
          <p:nvPr>
            <p:ph type="ftr" sz="quarter" idx="15"/>
          </p:nvPr>
        </p:nvSpPr>
        <p:spPr/>
        <p:txBody>
          <a:bodyPr/>
          <a:lstStyle>
            <a:lvl1pPr>
              <a:defRPr/>
            </a:lvl1pPr>
          </a:lstStyle>
          <a:p>
            <a:pPr>
              <a:defRPr/>
            </a:pPr>
            <a:endParaRPr lang="en-US" altLang="en-US"/>
          </a:p>
        </p:txBody>
      </p:sp>
      <p:sp>
        <p:nvSpPr>
          <p:cNvPr id="6" name="Slide Number Placeholder 4">
            <a:extLst>
              <a:ext uri="{FF2B5EF4-FFF2-40B4-BE49-F238E27FC236}">
                <a16:creationId xmlns:a16="http://schemas.microsoft.com/office/drawing/2014/main" id="{BF9B5433-871F-4322-B8C9-C56B03AAFA74}"/>
              </a:ext>
            </a:extLst>
          </p:cNvPr>
          <p:cNvSpPr>
            <a:spLocks noGrp="1"/>
          </p:cNvSpPr>
          <p:nvPr>
            <p:ph type="sldNum" sz="quarter" idx="16"/>
          </p:nvPr>
        </p:nvSpPr>
        <p:spPr>
          <a:xfrm>
            <a:off x="11353801" y="6375401"/>
            <a:ext cx="649817" cy="365125"/>
          </a:xfrm>
        </p:spPr>
        <p:txBody>
          <a:bodyPr/>
          <a:lstStyle>
            <a:lvl1pPr>
              <a:defRPr sz="1000" b="1">
                <a:solidFill>
                  <a:schemeClr val="tx1"/>
                </a:solidFill>
              </a:defRPr>
            </a:lvl1pPr>
          </a:lstStyle>
          <a:p>
            <a:fld id="{E25F767F-2FBC-4531-B5C1-9E4C5B70B872}" type="slidenum">
              <a:rPr lang="en-US" altLang="en-US"/>
              <a:pPr/>
              <a:t>‹#›</a:t>
            </a:fld>
            <a:endParaRPr lang="en-US" altLang="en-US"/>
          </a:p>
        </p:txBody>
      </p:sp>
    </p:spTree>
    <p:extLst>
      <p:ext uri="{BB962C8B-B14F-4D97-AF65-F5344CB8AC3E}">
        <p14:creationId xmlns:p14="http://schemas.microsoft.com/office/powerpoint/2010/main" val="39899420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a:t>Click to edit Master title style</a:t>
            </a:r>
            <a:endParaRPr lang="en-ZA" dirty="0"/>
          </a:p>
        </p:txBody>
      </p:sp>
      <p:sp>
        <p:nvSpPr>
          <p:cNvPr id="7" name="Content Placeholder 6"/>
          <p:cNvSpPr>
            <a:spLocks noGrp="1"/>
          </p:cNvSpPr>
          <p:nvPr>
            <p:ph sz="quarter" idx="13"/>
          </p:nvPr>
        </p:nvSpPr>
        <p:spPr>
          <a:xfrm>
            <a:off x="838200" y="2060848"/>
            <a:ext cx="10730408"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2">
            <a:extLst>
              <a:ext uri="{FF2B5EF4-FFF2-40B4-BE49-F238E27FC236}">
                <a16:creationId xmlns:a16="http://schemas.microsoft.com/office/drawing/2014/main" id="{8D010A35-28CB-4AD6-BBF1-F7BCE44922FE}"/>
              </a:ext>
            </a:extLst>
          </p:cNvPr>
          <p:cNvSpPr>
            <a:spLocks noGrp="1"/>
          </p:cNvSpPr>
          <p:nvPr>
            <p:ph type="dt" sz="half" idx="14"/>
          </p:nvPr>
        </p:nvSpPr>
        <p:spPr/>
        <p:txBody>
          <a:bodyPr/>
          <a:lstStyle>
            <a:lvl1pPr>
              <a:defRPr/>
            </a:lvl1pPr>
          </a:lstStyle>
          <a:p>
            <a:pPr>
              <a:defRPr/>
            </a:pPr>
            <a:endParaRPr lang="en-US" altLang="en-US" dirty="0"/>
          </a:p>
        </p:txBody>
      </p:sp>
      <p:sp>
        <p:nvSpPr>
          <p:cNvPr id="5" name="Footer Placeholder 3">
            <a:extLst>
              <a:ext uri="{FF2B5EF4-FFF2-40B4-BE49-F238E27FC236}">
                <a16:creationId xmlns:a16="http://schemas.microsoft.com/office/drawing/2014/main" id="{67A70BFD-935E-478C-AB80-A701505ACFF6}"/>
              </a:ext>
            </a:extLst>
          </p:cNvPr>
          <p:cNvSpPr>
            <a:spLocks noGrp="1"/>
          </p:cNvSpPr>
          <p:nvPr>
            <p:ph type="ftr" sz="quarter" idx="15"/>
          </p:nvPr>
        </p:nvSpPr>
        <p:spPr/>
        <p:txBody>
          <a:bodyPr/>
          <a:lstStyle>
            <a:lvl1pPr>
              <a:defRPr/>
            </a:lvl1pPr>
          </a:lstStyle>
          <a:p>
            <a:pPr>
              <a:defRPr/>
            </a:pPr>
            <a:endParaRPr lang="en-US" altLang="en-US"/>
          </a:p>
        </p:txBody>
      </p:sp>
      <p:sp>
        <p:nvSpPr>
          <p:cNvPr id="6" name="Slide Number Placeholder 4">
            <a:extLst>
              <a:ext uri="{FF2B5EF4-FFF2-40B4-BE49-F238E27FC236}">
                <a16:creationId xmlns:a16="http://schemas.microsoft.com/office/drawing/2014/main" id="{84AFDBEC-893D-402D-BED9-EA0CE81EEA7D}"/>
              </a:ext>
            </a:extLst>
          </p:cNvPr>
          <p:cNvSpPr>
            <a:spLocks noGrp="1"/>
          </p:cNvSpPr>
          <p:nvPr>
            <p:ph type="sldNum" sz="quarter" idx="16"/>
          </p:nvPr>
        </p:nvSpPr>
        <p:spPr>
          <a:xfrm>
            <a:off x="11148485" y="6356351"/>
            <a:ext cx="840316" cy="365125"/>
          </a:xfrm>
        </p:spPr>
        <p:txBody>
          <a:bodyPr/>
          <a:lstStyle>
            <a:lvl1pPr>
              <a:defRPr sz="1000" b="1">
                <a:solidFill>
                  <a:schemeClr val="tx1"/>
                </a:solidFill>
              </a:defRPr>
            </a:lvl1pPr>
          </a:lstStyle>
          <a:p>
            <a:fld id="{FFDC70E7-8ECC-42CD-870C-2B2791FD1BC8}" type="slidenum">
              <a:rPr lang="en-US" altLang="en-US"/>
              <a:pPr/>
              <a:t>‹#›</a:t>
            </a:fld>
            <a:endParaRPr lang="en-US" altLang="en-US"/>
          </a:p>
        </p:txBody>
      </p:sp>
    </p:spTree>
    <p:extLst>
      <p:ext uri="{BB962C8B-B14F-4D97-AF65-F5344CB8AC3E}">
        <p14:creationId xmlns:p14="http://schemas.microsoft.com/office/powerpoint/2010/main" val="33402145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1A8572-EF96-4E3D-AE50-AD8458EAF119}"/>
              </a:ext>
            </a:extLst>
          </p:cNvPr>
          <p:cNvSpPr txBox="1"/>
          <p:nvPr userDrawn="1"/>
        </p:nvSpPr>
        <p:spPr>
          <a:xfrm>
            <a:off x="626534" y="3151189"/>
            <a:ext cx="5086351" cy="522287"/>
          </a:xfrm>
          <a:prstGeom prst="rect">
            <a:avLst/>
          </a:prstGeom>
          <a:noFill/>
        </p:spPr>
        <p:txBody>
          <a:bodyPr anchor="ctr">
            <a:spAutoFit/>
          </a:bodyPr>
          <a:lstStyle/>
          <a:p>
            <a:pPr algn="ctr">
              <a:defRPr/>
            </a:pPr>
            <a:r>
              <a:rPr lang="en-ZA" sz="2800" b="1" dirty="0">
                <a:solidFill>
                  <a:srgbClr val="F9671C"/>
                </a:solidFill>
                <a:effectLst>
                  <a:outerShdw blurRad="38100" dist="38100" dir="2700000" algn="tl">
                    <a:srgbClr val="000000">
                      <a:alpha val="43137"/>
                    </a:srgbClr>
                  </a:outerShdw>
                </a:effectLst>
                <a:cs typeface="Arial" panose="020B0604020202020204" pitchFamily="34" charset="0"/>
              </a:rPr>
              <a:t>Thank You!</a:t>
            </a:r>
          </a:p>
        </p:txBody>
      </p:sp>
      <p:sp>
        <p:nvSpPr>
          <p:cNvPr id="3" name="Date Placeholder 2">
            <a:extLst>
              <a:ext uri="{FF2B5EF4-FFF2-40B4-BE49-F238E27FC236}">
                <a16:creationId xmlns:a16="http://schemas.microsoft.com/office/drawing/2014/main" id="{09BAEDB1-6B0C-4C08-BBB8-9EDB124AF02F}"/>
              </a:ext>
            </a:extLst>
          </p:cNvPr>
          <p:cNvSpPr>
            <a:spLocks noGrp="1"/>
          </p:cNvSpPr>
          <p:nvPr>
            <p:ph type="dt" sz="half" idx="10"/>
          </p:nvPr>
        </p:nvSpPr>
        <p:spPr/>
        <p:txBody>
          <a:bodyPr/>
          <a:lstStyle>
            <a:lvl1pPr>
              <a:defRPr/>
            </a:lvl1pPr>
          </a:lstStyle>
          <a:p>
            <a:pPr>
              <a:defRPr/>
            </a:pPr>
            <a:endParaRPr lang="en-US" altLang="en-US" dirty="0"/>
          </a:p>
        </p:txBody>
      </p:sp>
      <p:sp>
        <p:nvSpPr>
          <p:cNvPr id="4" name="Footer Placeholder 3">
            <a:extLst>
              <a:ext uri="{FF2B5EF4-FFF2-40B4-BE49-F238E27FC236}">
                <a16:creationId xmlns:a16="http://schemas.microsoft.com/office/drawing/2014/main" id="{67F9575D-9AC8-46DA-9582-98ADCADC0F0E}"/>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21356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40EA1BE0-9F98-431E-B6D7-BE4938CC47C3}"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209161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68E114B1-41D9-4D81-A88E-7EEC08B4F6EC}"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1312688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FEC96933-650B-4194-8426-769351116995}"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1181541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40095B0-0538-446C-9B93-F12E8539D641}"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302223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05DC313-F254-4C28-BDE0-99BDAC542D86}"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3699484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theme" Target="../theme/theme3.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6FB40-196D-4007-8B28-7EE921C157DE}"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1252545478"/>
      </p:ext>
    </p:extLst>
  </p:cSld>
  <p:clrMap bg1="lt1" tx1="dk1" bg2="lt2" tx2="dk2" accent1="accent1" accent2="accent2" accent3="accent3" accent4="accent4" accent5="accent5" accent6="accent6" hlink="hlink" folHlink="folHlink"/>
  <p:sldLayoutIdLst>
    <p:sldLayoutId id="2147486363" r:id="rId1"/>
    <p:sldLayoutId id="2147486364" r:id="rId2"/>
    <p:sldLayoutId id="2147486365" r:id="rId3"/>
    <p:sldLayoutId id="2147486366" r:id="rId4"/>
    <p:sldLayoutId id="2147486367" r:id="rId5"/>
    <p:sldLayoutId id="2147486368" r:id="rId6"/>
    <p:sldLayoutId id="2147486369" r:id="rId7"/>
    <p:sldLayoutId id="2147486370" r:id="rId8"/>
    <p:sldLayoutId id="2147486371" r:id="rId9"/>
    <p:sldLayoutId id="2147486372" r:id="rId10"/>
    <p:sldLayoutId id="2147486373" r:id="rId11"/>
    <p:sldLayoutId id="214748637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15534-DD37-4A1A-8365-9BF1B3F08E5E}" type="slidenum">
              <a:rPr lang="en-US" altLang="en-US" smtClean="0"/>
              <a:pPr/>
              <a:t>‹#›</a:t>
            </a:fld>
            <a:endParaRPr lang="en-US" altLang="en-US" sz="1800">
              <a:solidFill>
                <a:srgbClr val="000000"/>
              </a:solidFill>
            </a:endParaRPr>
          </a:p>
        </p:txBody>
      </p:sp>
    </p:spTree>
    <p:extLst>
      <p:ext uri="{BB962C8B-B14F-4D97-AF65-F5344CB8AC3E}">
        <p14:creationId xmlns:p14="http://schemas.microsoft.com/office/powerpoint/2010/main" val="1840191035"/>
      </p:ext>
    </p:extLst>
  </p:cSld>
  <p:clrMap bg1="lt1" tx1="dk1" bg2="lt2" tx2="dk2" accent1="accent1" accent2="accent2" accent3="accent3" accent4="accent4" accent5="accent5" accent6="accent6" hlink="hlink" folHlink="folHlink"/>
  <p:sldLayoutIdLst>
    <p:sldLayoutId id="2147486376" r:id="rId1"/>
    <p:sldLayoutId id="2147486377" r:id="rId2"/>
    <p:sldLayoutId id="2147486378" r:id="rId3"/>
    <p:sldLayoutId id="2147486379" r:id="rId4"/>
    <p:sldLayoutId id="2147486380" r:id="rId5"/>
    <p:sldLayoutId id="2147486381" r:id="rId6"/>
    <p:sldLayoutId id="2147486382" r:id="rId7"/>
    <p:sldLayoutId id="2147486383" r:id="rId8"/>
    <p:sldLayoutId id="2147486384" r:id="rId9"/>
    <p:sldLayoutId id="2147486385" r:id="rId10"/>
    <p:sldLayoutId id="2147486386" r:id="rId11"/>
    <p:sldLayoutId id="2147486387" r:id="rId12"/>
    <p:sldLayoutId id="2147486346" r:id="rId13"/>
    <p:sldLayoutId id="2147486347" r:id="rId14"/>
    <p:sldLayoutId id="2147486348" r:id="rId15"/>
    <p:sldLayoutId id="2147486349"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AB0C0-1CC3-4874-BE06-23726F1D9987}" type="slidenum">
              <a:rPr lang="en-US" altLang="en-US" smtClean="0"/>
              <a:pPr/>
              <a:t>‹#›</a:t>
            </a:fld>
            <a:endParaRPr lang="en-US" altLang="en-US"/>
          </a:p>
        </p:txBody>
      </p:sp>
    </p:spTree>
    <p:extLst>
      <p:ext uri="{BB962C8B-B14F-4D97-AF65-F5344CB8AC3E}">
        <p14:creationId xmlns:p14="http://schemas.microsoft.com/office/powerpoint/2010/main" val="3215494560"/>
      </p:ext>
    </p:extLst>
  </p:cSld>
  <p:clrMap bg1="lt1" tx1="dk1" bg2="lt2" tx2="dk2" accent1="accent1" accent2="accent2" accent3="accent3" accent4="accent4" accent5="accent5" accent6="accent6" hlink="hlink" folHlink="folHlink"/>
  <p:sldLayoutIdLst>
    <p:sldLayoutId id="2147486389" r:id="rId1"/>
    <p:sldLayoutId id="2147486390" r:id="rId2"/>
    <p:sldLayoutId id="2147486391" r:id="rId3"/>
    <p:sldLayoutId id="2147486392" r:id="rId4"/>
    <p:sldLayoutId id="2147486393" r:id="rId5"/>
    <p:sldLayoutId id="2147486394" r:id="rId6"/>
    <p:sldLayoutId id="2147486395" r:id="rId7"/>
    <p:sldLayoutId id="2147486396" r:id="rId8"/>
    <p:sldLayoutId id="2147486397" r:id="rId9"/>
    <p:sldLayoutId id="2147486398" r:id="rId10"/>
    <p:sldLayoutId id="2147486399" r:id="rId11"/>
    <p:sldLayoutId id="2147486400" r:id="rId12"/>
    <p:sldLayoutId id="2147486351" r:id="rId13"/>
    <p:sldLayoutId id="2147486353" r:id="rId14"/>
    <p:sldLayoutId id="2147486354" r:id="rId15"/>
    <p:sldLayoutId id="2147486360"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5.pn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4.png"/><Relationship Id="rId17" Type="http://schemas.openxmlformats.org/officeDocument/2006/relationships/image" Target="../media/image9.png"/><Relationship Id="rId2" Type="http://schemas.openxmlformats.org/officeDocument/2006/relationships/diagramData" Target="../diagrams/data1.xml"/><Relationship Id="rId16" Type="http://schemas.openxmlformats.org/officeDocument/2006/relationships/image" Target="../media/image8.png"/><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image" Target="../media/image7.png"/><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a:extLst>
              <a:ext uri="{FF2B5EF4-FFF2-40B4-BE49-F238E27FC236}">
                <a16:creationId xmlns:a16="http://schemas.microsoft.com/office/drawing/2014/main" id="{3C3804D1-69C7-49A4-BDAD-67D9AB792543}"/>
              </a:ext>
            </a:extLst>
          </p:cNvPr>
          <p:cNvSpPr>
            <a:spLocks noGrp="1" noChangeArrowheads="1"/>
          </p:cNvSpPr>
          <p:nvPr>
            <p:ph type="ctrTitle"/>
          </p:nvPr>
        </p:nvSpPr>
        <p:spPr>
          <a:xfrm>
            <a:off x="833736" y="2348880"/>
            <a:ext cx="7776864" cy="1889125"/>
          </a:xfrm>
        </p:spPr>
        <p:txBody>
          <a:bodyPr>
            <a:noAutofit/>
          </a:bodyPr>
          <a:lstStyle/>
          <a:p>
            <a:pPr marL="0" indent="0">
              <a:defRPr/>
            </a:pPr>
            <a:r>
              <a:rPr lang="en-ZA" altLang="en-US" sz="2400" dirty="0"/>
              <a:t> </a:t>
            </a:r>
            <a:br>
              <a:rPr lang="en-ZA" altLang="en-US" sz="2400" dirty="0"/>
            </a:br>
            <a:r>
              <a:rPr lang="en-ZA" altLang="en-US" sz="2400" dirty="0"/>
              <a:t> REVISED DCOG 2020/21 ANNUAL PERFORMANCE PLAN AND 2020 SPECIAL ADJUSTMENT BUDGET </a:t>
            </a:r>
            <a:br>
              <a:rPr lang="en-ZA" altLang="en-US" sz="2400" dirty="0"/>
            </a:br>
            <a:r>
              <a:rPr lang="en-ZA" altLang="en-US" sz="2400" dirty="0"/>
              <a:t/>
            </a:r>
            <a:br>
              <a:rPr lang="en-ZA" altLang="en-US" sz="2400" dirty="0"/>
            </a:br>
            <a:r>
              <a:rPr lang="en-ZA" altLang="en-US" sz="2400" dirty="0"/>
              <a:t>ENGAGEMENT WITH THE </a:t>
            </a:r>
            <a:r>
              <a:rPr lang="en-ZA" altLang="en-US" sz="2400" dirty="0" smtClean="0"/>
              <a:t>PORTFOLIO COMMITTEE </a:t>
            </a:r>
            <a:endParaRPr lang="en-ZA" altLang="en-US" sz="2400" dirty="0"/>
          </a:p>
        </p:txBody>
      </p:sp>
      <p:sp>
        <p:nvSpPr>
          <p:cNvPr id="48131" name="Content Placeholder 8">
            <a:extLst>
              <a:ext uri="{FF2B5EF4-FFF2-40B4-BE49-F238E27FC236}">
                <a16:creationId xmlns:a16="http://schemas.microsoft.com/office/drawing/2014/main" id="{9641D824-B6AE-4419-8F27-CF3F466D0BA7}"/>
              </a:ext>
            </a:extLst>
          </p:cNvPr>
          <p:cNvSpPr>
            <a:spLocks noGrp="1" noChangeArrowheads="1"/>
          </p:cNvSpPr>
          <p:nvPr>
            <p:ph sz="quarter" idx="13"/>
          </p:nvPr>
        </p:nvSpPr>
        <p:spPr>
          <a:xfrm>
            <a:off x="3719736" y="4763293"/>
            <a:ext cx="2560637" cy="338138"/>
          </a:xfrm>
        </p:spPr>
        <p:txBody>
          <a:bodyPr>
            <a:normAutofit lnSpcReduction="10000"/>
          </a:bodyPr>
          <a:lstStyle/>
          <a:p>
            <a:r>
              <a:rPr lang="en-ZA" altLang="en-US" sz="2000" dirty="0" smtClean="0"/>
              <a:t>09 </a:t>
            </a:r>
            <a:r>
              <a:rPr lang="en-ZA" altLang="en-US" sz="2000" dirty="0"/>
              <a:t>July 2020</a:t>
            </a:r>
          </a:p>
        </p:txBody>
      </p:sp>
      <p:sp>
        <p:nvSpPr>
          <p:cNvPr id="48132" name="Slide Number Placeholder 3">
            <a:extLst>
              <a:ext uri="{FF2B5EF4-FFF2-40B4-BE49-F238E27FC236}">
                <a16:creationId xmlns:a16="http://schemas.microsoft.com/office/drawing/2014/main" id="{7EBB054C-1EF8-4AEF-9D8D-538409B12E27}"/>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3429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557213" indent="-214313" defTabSz="34290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857250" indent="-171450" defTabSz="3429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200150" indent="-171450" defTabSz="3429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1543050" indent="-171450" defTabSz="3429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000250" indent="-171450" defTabSz="3429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457450" indent="-171450" defTabSz="3429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2914650" indent="-171450" defTabSz="3429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371850" indent="-171450" defTabSz="3429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a:lnSpc>
                <a:spcPct val="100000"/>
              </a:lnSpc>
              <a:spcBef>
                <a:spcPct val="0"/>
              </a:spcBef>
              <a:buFontTx/>
              <a:buNone/>
            </a:pPr>
            <a:fld id="{2F144B65-02B6-4CCE-A459-9BA679B228C0}" type="slidenum">
              <a:rPr lang="en-US" altLang="en-US" sz="900">
                <a:solidFill>
                  <a:srgbClr val="898989"/>
                </a:solidFill>
                <a:latin typeface="Arial" panose="020B0604020202020204" pitchFamily="34" charset="0"/>
                <a:ea typeface="MS PGothic" panose="020B0600070205080204" pitchFamily="34" charset="-128"/>
              </a:rPr>
              <a:pPr>
                <a:lnSpc>
                  <a:spcPct val="100000"/>
                </a:lnSpc>
                <a:spcBef>
                  <a:spcPct val="0"/>
                </a:spcBef>
                <a:buFontTx/>
                <a:buNone/>
              </a:pPr>
              <a:t>1</a:t>
            </a:fld>
            <a:endParaRPr lang="en-US" altLang="en-US" sz="900">
              <a:solidFill>
                <a:srgbClr val="898989"/>
              </a:solidFill>
              <a:latin typeface="Arial" panose="020B0604020202020204" pitchFamily="34" charset="0"/>
              <a:ea typeface="MS PGothic"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2455CE0-8B3F-49DA-8782-CFB691D481EB}"/>
              </a:ext>
            </a:extLst>
          </p:cNvPr>
          <p:cNvGraphicFramePr>
            <a:graphicFrameLocks noGrp="1"/>
          </p:cNvGraphicFramePr>
          <p:nvPr>
            <p:ph idx="1"/>
            <p:extLst>
              <p:ext uri="{D42A27DB-BD31-4B8C-83A1-F6EECF244321}">
                <p14:modId xmlns:p14="http://schemas.microsoft.com/office/powerpoint/2010/main" val="1541167016"/>
              </p:ext>
            </p:extLst>
          </p:nvPr>
        </p:nvGraphicFramePr>
        <p:xfrm>
          <a:off x="95672" y="710278"/>
          <a:ext cx="12000656" cy="6261345"/>
        </p:xfrm>
        <a:graphic>
          <a:graphicData uri="http://schemas.openxmlformats.org/drawingml/2006/table">
            <a:tbl>
              <a:tblPr firstRow="1" bandRow="1">
                <a:tableStyleId>{5940675A-B579-460E-94D1-54222C63F5DA}</a:tableStyleId>
              </a:tblPr>
              <a:tblGrid>
                <a:gridCol w="6192688">
                  <a:extLst>
                    <a:ext uri="{9D8B030D-6E8A-4147-A177-3AD203B41FA5}">
                      <a16:colId xmlns:a16="http://schemas.microsoft.com/office/drawing/2014/main" val="3651415147"/>
                    </a:ext>
                  </a:extLst>
                </a:gridCol>
                <a:gridCol w="5807968">
                  <a:extLst>
                    <a:ext uri="{9D8B030D-6E8A-4147-A177-3AD203B41FA5}">
                      <a16:colId xmlns:a16="http://schemas.microsoft.com/office/drawing/2014/main" val="765197460"/>
                    </a:ext>
                  </a:extLst>
                </a:gridCol>
              </a:tblGrid>
              <a:tr h="4329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New Indicators </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Rationale </a:t>
                      </a:r>
                      <a:endParaRPr lang="en-US" sz="2000" b="1" dirty="0">
                        <a:solidFill>
                          <a:srgbClr val="0070C0"/>
                        </a:solidFill>
                      </a:endParaRPr>
                    </a:p>
                  </a:txBody>
                  <a:tcPr>
                    <a:solidFill>
                      <a:schemeClr val="accent4">
                        <a:lumMod val="60000"/>
                        <a:lumOff val="40000"/>
                      </a:schemeClr>
                    </a:solidFill>
                  </a:tcPr>
                </a:tc>
                <a:extLst>
                  <a:ext uri="{0D108BD9-81ED-4DB2-BD59-A6C34878D82A}">
                    <a16:rowId xmlns:a16="http://schemas.microsoft.com/office/drawing/2014/main" val="4131813337"/>
                  </a:ext>
                </a:extLst>
              </a:tr>
              <a:tr h="9382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tx1"/>
                          </a:solidFill>
                          <a:effectLst/>
                          <a:latin typeface="+mn-lt"/>
                          <a:ea typeface="+mn-ea"/>
                          <a:cs typeface="+mn-cs"/>
                        </a:rPr>
                        <a:t>Indicator 2.5 Economic Recovery Plans implemented in 52 District sites</a:t>
                      </a:r>
                      <a:endParaRPr lang="en-US" sz="180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Despite it being part of the One Plan initiative, it is critical to elevate it to APP level to respond to the local economic crisis now and post COVID-19 </a:t>
                      </a:r>
                    </a:p>
                  </a:txBody>
                  <a:tcPr/>
                </a:tc>
                <a:extLst>
                  <a:ext uri="{0D108BD9-81ED-4DB2-BD59-A6C34878D82A}">
                    <a16:rowId xmlns:a16="http://schemas.microsoft.com/office/drawing/2014/main" val="3551778696"/>
                  </a:ext>
                </a:extLst>
              </a:tr>
              <a:tr h="4329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rPr>
                        <a:t>Continued  and revised Indicators</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Rationale </a:t>
                      </a:r>
                      <a:endParaRPr lang="en-US" sz="1400" dirty="0">
                        <a:solidFill>
                          <a:schemeClr val="tx1"/>
                        </a:solidFill>
                      </a:endParaRPr>
                    </a:p>
                  </a:txBody>
                  <a:tcPr>
                    <a:solidFill>
                      <a:schemeClr val="accent4">
                        <a:lumMod val="60000"/>
                        <a:lumOff val="40000"/>
                      </a:schemeClr>
                    </a:solidFill>
                  </a:tcPr>
                </a:tc>
                <a:extLst>
                  <a:ext uri="{0D108BD9-81ED-4DB2-BD59-A6C34878D82A}">
                    <a16:rowId xmlns:a16="http://schemas.microsoft.com/office/drawing/2014/main" val="4138942744"/>
                  </a:ext>
                </a:extLst>
              </a:tr>
              <a:tr h="244669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800" dirty="0">
                          <a:solidFill>
                            <a:schemeClr val="tx1"/>
                          </a:solidFill>
                          <a:effectLst/>
                        </a:rPr>
                        <a:t>Indicator 2.2 Revised IUDF implementation plan rolled-out in 44 Districts and eight metros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800" dirty="0">
                          <a:solidFill>
                            <a:schemeClr val="tx1"/>
                          </a:solidFill>
                          <a:effectLst/>
                        </a:rPr>
                        <a:t>Indicator 2.3 Capital Expenditure frameworks for four intermediate cities implemented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800" dirty="0">
                          <a:solidFill>
                            <a:schemeClr val="tx1"/>
                          </a:solidFill>
                          <a:effectLst/>
                        </a:rPr>
                        <a:t>Indicator 2.4 44 Draft district and eight metro One Plans developed covering priority areas of Government COVID-19 and GBVF Response Indicator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800" dirty="0">
                          <a:solidFill>
                            <a:schemeClr val="tx1"/>
                          </a:solidFill>
                          <a:effectLst/>
                        </a:rPr>
                        <a:t>Indicator 2.6 District Hubs established for six districts and 3 Metro </a:t>
                      </a:r>
                      <a:endParaRPr lang="en-US" sz="18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The revised IUDF Implementation plan is concluded and will be processed to cabinet- new targets included from Q2 onwards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To support responses to curb gender-based violence and femicide and ensure that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1732672894"/>
                  </a:ext>
                </a:extLst>
              </a:tr>
              <a:tr h="4329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Other Operational Plan targets </a:t>
                      </a:r>
                    </a:p>
                  </a:txBody>
                  <a:tcPr>
                    <a:solidFill>
                      <a:schemeClr val="accent4">
                        <a:lumMod val="60000"/>
                        <a:lumOff val="40000"/>
                      </a:schemeClr>
                    </a:solidFill>
                  </a:tcPr>
                </a:tc>
                <a:tc>
                  <a:txBody>
                    <a:bodyPr/>
                    <a:lstStyle/>
                    <a:p>
                      <a:r>
                        <a:rPr lang="en-US" sz="1800" b="1" dirty="0">
                          <a:solidFill>
                            <a:schemeClr val="tx1"/>
                          </a:solidFill>
                        </a:rPr>
                        <a:t>Rationale</a:t>
                      </a:r>
                    </a:p>
                  </a:txBody>
                  <a:tcPr>
                    <a:solidFill>
                      <a:schemeClr val="accent4">
                        <a:lumMod val="60000"/>
                        <a:lumOff val="40000"/>
                      </a:schemeClr>
                    </a:solidFill>
                  </a:tcPr>
                </a:tc>
                <a:extLst>
                  <a:ext uri="{0D108BD9-81ED-4DB2-BD59-A6C34878D82A}">
                    <a16:rowId xmlns:a16="http://schemas.microsoft.com/office/drawing/2014/main" val="1182576742"/>
                  </a:ext>
                </a:extLst>
              </a:tr>
              <a:tr h="14640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effectLst/>
                        </a:rPr>
                        <a:t>Indicator 2.1 257 municipal IDPs for 2021/22 FY are aligned to the One Plans of the Districts and Metros </a:t>
                      </a:r>
                      <a:endParaRPr lang="en-US" sz="1800" dirty="0">
                        <a:effectLst/>
                      </a:endParaRPr>
                    </a:p>
                    <a:p>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The target has been revised to allow for the process to develop the One Plans that cover GBVF to unfold and an operational plan target is introduced to develop guidelines on alignment of One Plans and IDPs</a:t>
                      </a:r>
                    </a:p>
                  </a:txBody>
                  <a:tcPr/>
                </a:tc>
                <a:extLst>
                  <a:ext uri="{0D108BD9-81ED-4DB2-BD59-A6C34878D82A}">
                    <a16:rowId xmlns:a16="http://schemas.microsoft.com/office/drawing/2014/main" val="235631206"/>
                  </a:ext>
                </a:extLst>
              </a:tr>
            </a:tbl>
          </a:graphicData>
        </a:graphic>
      </p:graphicFrame>
      <p:sp>
        <p:nvSpPr>
          <p:cNvPr id="2" name="Slide Number Placeholder 1">
            <a:extLst>
              <a:ext uri="{FF2B5EF4-FFF2-40B4-BE49-F238E27FC236}">
                <a16:creationId xmlns:a16="http://schemas.microsoft.com/office/drawing/2014/main" id="{1EF94433-8208-4D3D-8437-F36F555993DC}"/>
              </a:ext>
            </a:extLst>
          </p:cNvPr>
          <p:cNvSpPr>
            <a:spLocks noGrp="1"/>
          </p:cNvSpPr>
          <p:nvPr>
            <p:ph type="sldNum" sz="quarter" idx="12"/>
          </p:nvPr>
        </p:nvSpPr>
        <p:spPr>
          <a:xfrm>
            <a:off x="9285940" y="6492875"/>
            <a:ext cx="2743200" cy="365125"/>
          </a:xfrm>
        </p:spPr>
        <p:txBody>
          <a:bodyPr/>
          <a:lstStyle/>
          <a:p>
            <a:fld id="{DED30569-F094-48B4-9F10-404FC6895D39}" type="slidenum">
              <a:rPr lang="en-US" altLang="en-US" smtClean="0"/>
              <a:pPr/>
              <a:t>10</a:t>
            </a:fld>
            <a:endParaRPr lang="en-US" altLang="en-US" sz="1800">
              <a:solidFill>
                <a:srgbClr val="000000"/>
              </a:solidFill>
            </a:endParaRPr>
          </a:p>
        </p:txBody>
      </p:sp>
      <p:sp>
        <p:nvSpPr>
          <p:cNvPr id="5" name="Title 1">
            <a:extLst>
              <a:ext uri="{FF2B5EF4-FFF2-40B4-BE49-F238E27FC236}">
                <a16:creationId xmlns:a16="http://schemas.microsoft.com/office/drawing/2014/main" id="{9E16CB4F-0896-4E86-AA79-B40340984AB0}"/>
              </a:ext>
            </a:extLst>
          </p:cNvPr>
          <p:cNvSpPr>
            <a:spLocks noGrp="1"/>
          </p:cNvSpPr>
          <p:nvPr>
            <p:ph type="title"/>
          </p:nvPr>
        </p:nvSpPr>
        <p:spPr>
          <a:xfrm>
            <a:off x="2152650" y="0"/>
            <a:ext cx="7886700" cy="542925"/>
          </a:xfrm>
        </p:spPr>
        <p:txBody>
          <a:bodyPr/>
          <a:lstStyle/>
          <a:p>
            <a:pPr algn="ctr"/>
            <a:r>
              <a:rPr lang="en-US" altLang="en-US" sz="1600" b="1" dirty="0">
                <a:latin typeface="Arial" panose="020B0604020202020204" pitchFamily="34" charset="0"/>
                <a:cs typeface="Arial" panose="020B0604020202020204" pitchFamily="34" charset="0"/>
              </a:rPr>
              <a:t>Programme 2: Regional and Urban Development and Legislative Support </a:t>
            </a:r>
          </a:p>
        </p:txBody>
      </p:sp>
    </p:spTree>
    <p:extLst>
      <p:ext uri="{BB962C8B-B14F-4D97-AF65-F5344CB8AC3E}">
        <p14:creationId xmlns:p14="http://schemas.microsoft.com/office/powerpoint/2010/main" val="2485746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2455CE0-8B3F-49DA-8782-CFB691D481EB}"/>
              </a:ext>
            </a:extLst>
          </p:cNvPr>
          <p:cNvGraphicFramePr>
            <a:graphicFrameLocks noGrp="1"/>
          </p:cNvGraphicFramePr>
          <p:nvPr>
            <p:ph idx="1"/>
            <p:extLst>
              <p:ext uri="{D42A27DB-BD31-4B8C-83A1-F6EECF244321}">
                <p14:modId xmlns:p14="http://schemas.microsoft.com/office/powerpoint/2010/main" val="237876905"/>
              </p:ext>
            </p:extLst>
          </p:nvPr>
        </p:nvGraphicFramePr>
        <p:xfrm>
          <a:off x="95672" y="645899"/>
          <a:ext cx="12000656" cy="6035040"/>
        </p:xfrm>
        <a:graphic>
          <a:graphicData uri="http://schemas.openxmlformats.org/drawingml/2006/table">
            <a:tbl>
              <a:tblPr firstRow="1" bandRow="1">
                <a:tableStyleId>{5940675A-B579-460E-94D1-54222C63F5DA}</a:tableStyleId>
              </a:tblPr>
              <a:tblGrid>
                <a:gridCol w="6072336">
                  <a:extLst>
                    <a:ext uri="{9D8B030D-6E8A-4147-A177-3AD203B41FA5}">
                      <a16:colId xmlns:a16="http://schemas.microsoft.com/office/drawing/2014/main" val="3651415147"/>
                    </a:ext>
                  </a:extLst>
                </a:gridCol>
                <a:gridCol w="5928320">
                  <a:extLst>
                    <a:ext uri="{9D8B030D-6E8A-4147-A177-3AD203B41FA5}">
                      <a16:colId xmlns:a16="http://schemas.microsoft.com/office/drawing/2014/main" val="765197460"/>
                    </a:ext>
                  </a:extLst>
                </a:gridCol>
              </a:tblGrid>
              <a:tr h="308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New Indicators </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Rationale </a:t>
                      </a:r>
                      <a:endParaRPr lang="en-US" sz="1800" b="1" dirty="0">
                        <a:solidFill>
                          <a:srgbClr val="0070C0"/>
                        </a:solidFill>
                      </a:endParaRPr>
                    </a:p>
                  </a:txBody>
                  <a:tcPr>
                    <a:solidFill>
                      <a:schemeClr val="accent4">
                        <a:lumMod val="60000"/>
                        <a:lumOff val="40000"/>
                      </a:schemeClr>
                    </a:solidFill>
                  </a:tcPr>
                </a:tc>
                <a:extLst>
                  <a:ext uri="{0D108BD9-81ED-4DB2-BD59-A6C34878D82A}">
                    <a16:rowId xmlns:a16="http://schemas.microsoft.com/office/drawing/2014/main" val="4131813337"/>
                  </a:ext>
                </a:extLst>
              </a:tr>
              <a:tr h="532142">
                <a:tc>
                  <a:txBody>
                    <a:bodyPr/>
                    <a:lstStyle/>
                    <a:p>
                      <a:r>
                        <a:rPr lang="en-GB" sz="1600" b="1" kern="1200" dirty="0">
                          <a:solidFill>
                            <a:schemeClr val="tx1"/>
                          </a:solidFill>
                          <a:effectLst/>
                          <a:latin typeface="+mn-lt"/>
                          <a:ea typeface="+mn-ea"/>
                          <a:cs typeface="+mn-cs"/>
                        </a:rPr>
                        <a:t>Indicator 3.1</a:t>
                      </a:r>
                      <a:r>
                        <a:rPr lang="en-GB" sz="1600" kern="1200" dirty="0">
                          <a:solidFill>
                            <a:schemeClr val="tx1"/>
                          </a:solidFill>
                          <a:effectLst/>
                          <a:latin typeface="+mn-lt"/>
                          <a:ea typeface="+mn-ea"/>
                          <a:cs typeface="+mn-cs"/>
                        </a:rPr>
                        <a:t> Support provided to stakeholders  on preparations for the </a:t>
                      </a:r>
                      <a:r>
                        <a:rPr lang="en-GB" sz="1600" b="1" kern="1200" dirty="0">
                          <a:solidFill>
                            <a:schemeClr val="tx1"/>
                          </a:solidFill>
                          <a:effectLst/>
                          <a:latin typeface="+mn-lt"/>
                          <a:ea typeface="+mn-ea"/>
                          <a:cs typeface="+mn-cs"/>
                        </a:rPr>
                        <a:t>local government elections</a:t>
                      </a:r>
                      <a:endParaRPr lang="en-US" sz="1600" b="1" dirty="0"/>
                    </a:p>
                  </a:txBody>
                  <a:tcPr/>
                </a:tc>
                <a:tc>
                  <a:txBody>
                    <a:bodyPr/>
                    <a:lstStyle/>
                    <a:p>
                      <a:r>
                        <a:rPr lang="en-US" sz="1600" dirty="0"/>
                        <a:t>To ensure that government is well prepared within this new normal – COVID-19 Pandemic </a:t>
                      </a:r>
                    </a:p>
                  </a:txBody>
                  <a:tcPr/>
                </a:tc>
                <a:extLst>
                  <a:ext uri="{0D108BD9-81ED-4DB2-BD59-A6C34878D82A}">
                    <a16:rowId xmlns:a16="http://schemas.microsoft.com/office/drawing/2014/main" val="3576700044"/>
                  </a:ext>
                </a:extLst>
              </a:tr>
              <a:tr h="7562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Indicator 3.3</a:t>
                      </a:r>
                      <a:r>
                        <a:rPr lang="en-US" sz="1600" dirty="0">
                          <a:effectLst/>
                        </a:rPr>
                        <a:t> </a:t>
                      </a:r>
                      <a:r>
                        <a:rPr lang="en-US" sz="1600" b="1" dirty="0">
                          <a:effectLst/>
                        </a:rPr>
                        <a:t>Funding Model </a:t>
                      </a:r>
                      <a:r>
                        <a:rPr lang="en-US" sz="1600" dirty="0">
                          <a:effectLst/>
                        </a:rPr>
                        <a:t>for Local Government developed and approved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Under the Umbrella ‘Rethinking Municipal Finance’ we plan to work with NT to stabilize municipal finances from a revenue and expenditure perspective on how to minimize the impact of COVID-19</a:t>
                      </a:r>
                    </a:p>
                  </a:txBody>
                  <a:tcPr/>
                </a:tc>
                <a:extLst>
                  <a:ext uri="{0D108BD9-81ED-4DB2-BD59-A6C34878D82A}">
                    <a16:rowId xmlns:a16="http://schemas.microsoft.com/office/drawing/2014/main" val="2175661979"/>
                  </a:ext>
                </a:extLst>
              </a:tr>
              <a:tr h="532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effectLst/>
                        </a:rPr>
                        <a:t>Indictor 3.5 </a:t>
                      </a:r>
                      <a:r>
                        <a:rPr lang="en-GB" sz="1600" dirty="0">
                          <a:effectLst/>
                        </a:rPr>
                        <a:t>80% functionality of Municipal Public Accounts Committees (MPACs) and audit committees  </a:t>
                      </a:r>
                      <a:endParaRPr lang="en-US" sz="16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mn-lt"/>
                          <a:ea typeface="+mn-ea"/>
                          <a:cs typeface="+mn-cs"/>
                        </a:rPr>
                        <a:t>Build financially viable municipalities and contribute to improved audit outcomes </a:t>
                      </a:r>
                      <a:endParaRPr lang="en-US" sz="1600" kern="1200" dirty="0">
                        <a:solidFill>
                          <a:schemeClr val="tx1"/>
                        </a:solidFill>
                        <a:effectLst/>
                        <a:latin typeface="+mn-lt"/>
                        <a:ea typeface="+mn-ea"/>
                        <a:cs typeface="+mn-cs"/>
                      </a:endParaRPr>
                    </a:p>
                  </a:txBody>
                  <a:tcPr/>
                </a:tc>
                <a:extLst>
                  <a:ext uri="{0D108BD9-81ED-4DB2-BD59-A6C34878D82A}">
                    <a16:rowId xmlns:a16="http://schemas.microsoft.com/office/drawing/2014/main" val="1590908713"/>
                  </a:ext>
                </a:extLst>
              </a:tr>
              <a:tr h="4774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tx1"/>
                          </a:solidFill>
                          <a:effectLst/>
                          <a:latin typeface="+mn-lt"/>
                          <a:ea typeface="+mn-ea"/>
                          <a:cs typeface="+mn-cs"/>
                        </a:rPr>
                        <a:t>Indicator 3.6 </a:t>
                      </a:r>
                      <a:r>
                        <a:rPr lang="en-GB" sz="1600" kern="1200" dirty="0">
                          <a:solidFill>
                            <a:schemeClr val="tx1"/>
                          </a:solidFill>
                          <a:effectLst/>
                          <a:latin typeface="+mn-lt"/>
                          <a:ea typeface="+mn-ea"/>
                          <a:cs typeface="+mn-cs"/>
                        </a:rPr>
                        <a:t> Rollout the National Responsible Citizenry Campaign  across all 257 municipalities </a:t>
                      </a:r>
                      <a:endParaRPr lang="en-US" sz="16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mn-lt"/>
                          <a:ea typeface="+mn-ea"/>
                          <a:cs typeface="+mn-cs"/>
                        </a:rPr>
                        <a:t>To promote and encourage the </a:t>
                      </a:r>
                      <a:r>
                        <a:rPr lang="en-GB" sz="1600" b="1" kern="1200" dirty="0">
                          <a:solidFill>
                            <a:schemeClr val="tx1"/>
                          </a:solidFill>
                          <a:effectLst/>
                          <a:latin typeface="+mn-lt"/>
                          <a:ea typeface="+mn-ea"/>
                          <a:cs typeface="+mn-cs"/>
                        </a:rPr>
                        <a:t>culture of payment </a:t>
                      </a:r>
                      <a:r>
                        <a:rPr lang="en-GB" sz="1600" kern="1200" dirty="0">
                          <a:solidFill>
                            <a:schemeClr val="tx1"/>
                          </a:solidFill>
                          <a:effectLst/>
                          <a:latin typeface="+mn-lt"/>
                          <a:ea typeface="+mn-ea"/>
                          <a:cs typeface="+mn-cs"/>
                        </a:rPr>
                        <a:t>for services under the theme </a:t>
                      </a:r>
                      <a:r>
                        <a:rPr lang="en-GB" sz="1600" b="1" kern="1200" dirty="0">
                          <a:solidFill>
                            <a:schemeClr val="tx1"/>
                          </a:solidFill>
                          <a:effectLst/>
                          <a:latin typeface="+mn-lt"/>
                          <a:ea typeface="+mn-ea"/>
                          <a:cs typeface="+mn-cs"/>
                        </a:rPr>
                        <a:t>reigniting the culture of active and responsive citizenry</a:t>
                      </a:r>
                      <a:endParaRPr lang="en-US" sz="1600" b="1" kern="1200" dirty="0">
                        <a:solidFill>
                          <a:schemeClr val="tx1"/>
                        </a:solidFill>
                        <a:effectLst/>
                        <a:latin typeface="+mn-lt"/>
                        <a:ea typeface="+mn-ea"/>
                        <a:cs typeface="+mn-cs"/>
                      </a:endParaRPr>
                    </a:p>
                  </a:txBody>
                  <a:tcPr/>
                </a:tc>
                <a:extLst>
                  <a:ext uri="{0D108BD9-81ED-4DB2-BD59-A6C34878D82A}">
                    <a16:rowId xmlns:a16="http://schemas.microsoft.com/office/drawing/2014/main" val="3346306352"/>
                  </a:ext>
                </a:extLst>
              </a:tr>
              <a:tr h="308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Continued  Indicators</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Rationale </a:t>
                      </a:r>
                      <a:endParaRPr lang="en-US" sz="1200" dirty="0">
                        <a:solidFill>
                          <a:schemeClr val="tx1"/>
                        </a:solidFill>
                      </a:endParaRPr>
                    </a:p>
                  </a:txBody>
                  <a:tcPr>
                    <a:solidFill>
                      <a:schemeClr val="accent4">
                        <a:lumMod val="60000"/>
                        <a:lumOff val="40000"/>
                      </a:schemeClr>
                    </a:solidFill>
                  </a:tcPr>
                </a:tc>
                <a:extLst>
                  <a:ext uri="{0D108BD9-81ED-4DB2-BD59-A6C34878D82A}">
                    <a16:rowId xmlns:a16="http://schemas.microsoft.com/office/drawing/2014/main" val="4138942744"/>
                  </a:ext>
                </a:extLst>
              </a:tr>
              <a:tr h="42141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600" b="1" kern="1200" dirty="0">
                          <a:solidFill>
                            <a:schemeClr val="tx1"/>
                          </a:solidFill>
                          <a:effectLst/>
                          <a:latin typeface="+mn-lt"/>
                          <a:ea typeface="+mn-ea"/>
                          <a:cs typeface="+mn-cs"/>
                        </a:rPr>
                        <a:t>3.2</a:t>
                      </a:r>
                      <a:r>
                        <a:rPr lang="en-US" sz="1600" kern="1200" dirty="0">
                          <a:solidFill>
                            <a:schemeClr val="tx1"/>
                          </a:solidFill>
                          <a:effectLst/>
                          <a:latin typeface="+mn-lt"/>
                          <a:ea typeface="+mn-ea"/>
                          <a:cs typeface="+mn-cs"/>
                        </a:rPr>
                        <a:t> Draft Integrated local government capacity building strategy developed  and 3.7 Smart Cities Framework Developed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Still relevant and does not required physical contact </a:t>
                      </a:r>
                    </a:p>
                  </a:txBody>
                  <a:tcPr/>
                </a:tc>
                <a:extLst>
                  <a:ext uri="{0D108BD9-81ED-4DB2-BD59-A6C34878D82A}">
                    <a16:rowId xmlns:a16="http://schemas.microsoft.com/office/drawing/2014/main" val="1732672894"/>
                  </a:ext>
                </a:extLst>
              </a:tr>
              <a:tr h="308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Other Operational Plan targets </a:t>
                      </a:r>
                    </a:p>
                  </a:txBody>
                  <a:tcPr>
                    <a:solidFill>
                      <a:schemeClr val="accent4">
                        <a:lumMod val="60000"/>
                        <a:lumOff val="40000"/>
                      </a:schemeClr>
                    </a:solidFill>
                  </a:tcPr>
                </a:tc>
                <a:tc>
                  <a:txBody>
                    <a:bodyPr/>
                    <a:lstStyle/>
                    <a:p>
                      <a:r>
                        <a:rPr lang="en-US" sz="1600" b="1" dirty="0">
                          <a:solidFill>
                            <a:schemeClr val="tx1"/>
                          </a:solidFill>
                        </a:rPr>
                        <a:t>Rationale</a:t>
                      </a:r>
                    </a:p>
                  </a:txBody>
                  <a:tcPr>
                    <a:solidFill>
                      <a:schemeClr val="accent4">
                        <a:lumMod val="60000"/>
                        <a:lumOff val="40000"/>
                      </a:schemeClr>
                    </a:solidFill>
                  </a:tcPr>
                </a:tc>
                <a:extLst>
                  <a:ext uri="{0D108BD9-81ED-4DB2-BD59-A6C34878D82A}">
                    <a16:rowId xmlns:a16="http://schemas.microsoft.com/office/drawing/2014/main" val="1182576742"/>
                  </a:ext>
                </a:extLst>
              </a:tr>
              <a:tr h="756378">
                <a:tc>
                  <a:txBody>
                    <a:bodyPr/>
                    <a:lstStyle/>
                    <a:p>
                      <a:r>
                        <a:rPr lang="en-GB" sz="1600" b="1" kern="1200" dirty="0">
                          <a:solidFill>
                            <a:schemeClr val="tx1"/>
                          </a:solidFill>
                          <a:effectLst/>
                          <a:latin typeface="+mn-lt"/>
                          <a:ea typeface="+mn-ea"/>
                          <a:cs typeface="+mn-cs"/>
                        </a:rPr>
                        <a:t>3.4</a:t>
                      </a:r>
                      <a:r>
                        <a:rPr lang="en-GB" sz="1600" kern="1200" dirty="0">
                          <a:solidFill>
                            <a:schemeClr val="tx1"/>
                          </a:solidFill>
                          <a:effectLst/>
                          <a:latin typeface="+mn-lt"/>
                          <a:ea typeface="+mn-ea"/>
                          <a:cs typeface="+mn-cs"/>
                        </a:rPr>
                        <a:t> Report on the implementation of actions to address issues raised by the AGSA in line with section 134 of the MFMA</a:t>
                      </a:r>
                      <a:endParaRPr lang="en-US"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The reporting part will continue with the indicator cosigned to Operational plan with attention more on Funding Model and functional governance structures</a:t>
                      </a:r>
                    </a:p>
                  </a:txBody>
                  <a:tcPr/>
                </a:tc>
                <a:extLst>
                  <a:ext uri="{0D108BD9-81ED-4DB2-BD59-A6C34878D82A}">
                    <a16:rowId xmlns:a16="http://schemas.microsoft.com/office/drawing/2014/main" val="235631206"/>
                  </a:ext>
                </a:extLst>
              </a:tr>
              <a:tr h="980261">
                <a:tc>
                  <a:txBody>
                    <a:bodyPr/>
                    <a:lstStyle/>
                    <a:p>
                      <a:r>
                        <a:rPr lang="en-US" sz="1600" kern="1200" dirty="0">
                          <a:solidFill>
                            <a:schemeClr val="tx1"/>
                          </a:solidFill>
                          <a:effectLst/>
                          <a:latin typeface="+mn-lt"/>
                          <a:ea typeface="+mn-ea"/>
                          <a:cs typeface="+mn-cs"/>
                        </a:rPr>
                        <a:t>Indicators on Compliance to the Municipal Systems Act (compliance with the Disciplinary Regulations </a:t>
                      </a:r>
                      <a:r>
                        <a:rPr lang="en-GB" sz="1600" kern="1200" dirty="0">
                          <a:solidFill>
                            <a:schemeClr val="tx1"/>
                          </a:solidFill>
                          <a:effectLst/>
                          <a:latin typeface="+mn-lt"/>
                          <a:ea typeface="+mn-ea"/>
                          <a:cs typeface="+mn-cs"/>
                        </a:rPr>
                        <a:t>compliance with performance regulations training sessions held on the implementation of the Municipal Staff Regulations </a:t>
                      </a:r>
                      <a:r>
                        <a:rPr lang="en-US" sz="1600" kern="1200" dirty="0">
                          <a:solidFill>
                            <a:schemeClr val="tx1"/>
                          </a:solidFill>
                          <a:effectLst/>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txBody>
                  <a:tcPr/>
                </a:tc>
                <a:extLst>
                  <a:ext uri="{0D108BD9-81ED-4DB2-BD59-A6C34878D82A}">
                    <a16:rowId xmlns:a16="http://schemas.microsoft.com/office/drawing/2014/main" val="4088380388"/>
                  </a:ext>
                </a:extLst>
              </a:tr>
            </a:tbl>
          </a:graphicData>
        </a:graphic>
      </p:graphicFrame>
      <p:sp>
        <p:nvSpPr>
          <p:cNvPr id="2" name="Slide Number Placeholder 1">
            <a:extLst>
              <a:ext uri="{FF2B5EF4-FFF2-40B4-BE49-F238E27FC236}">
                <a16:creationId xmlns:a16="http://schemas.microsoft.com/office/drawing/2014/main" id="{1EF94433-8208-4D3D-8437-F36F555993DC}"/>
              </a:ext>
            </a:extLst>
          </p:cNvPr>
          <p:cNvSpPr>
            <a:spLocks noGrp="1"/>
          </p:cNvSpPr>
          <p:nvPr>
            <p:ph type="sldNum" sz="quarter" idx="12"/>
          </p:nvPr>
        </p:nvSpPr>
        <p:spPr>
          <a:xfrm>
            <a:off x="9285940" y="6492875"/>
            <a:ext cx="2743200" cy="365125"/>
          </a:xfrm>
        </p:spPr>
        <p:txBody>
          <a:bodyPr/>
          <a:lstStyle/>
          <a:p>
            <a:fld id="{DED30569-F094-48B4-9F10-404FC6895D39}" type="slidenum">
              <a:rPr lang="en-US" altLang="en-US" smtClean="0"/>
              <a:pPr/>
              <a:t>11</a:t>
            </a:fld>
            <a:endParaRPr lang="en-US" altLang="en-US" sz="1800">
              <a:solidFill>
                <a:srgbClr val="000000"/>
              </a:solidFill>
            </a:endParaRPr>
          </a:p>
        </p:txBody>
      </p:sp>
      <p:sp>
        <p:nvSpPr>
          <p:cNvPr id="5" name="Title 1">
            <a:extLst>
              <a:ext uri="{FF2B5EF4-FFF2-40B4-BE49-F238E27FC236}">
                <a16:creationId xmlns:a16="http://schemas.microsoft.com/office/drawing/2014/main" id="{9E16CB4F-0896-4E86-AA79-B40340984AB0}"/>
              </a:ext>
            </a:extLst>
          </p:cNvPr>
          <p:cNvSpPr>
            <a:spLocks noGrp="1"/>
          </p:cNvSpPr>
          <p:nvPr>
            <p:ph type="title"/>
          </p:nvPr>
        </p:nvSpPr>
        <p:spPr>
          <a:xfrm>
            <a:off x="2152650" y="0"/>
            <a:ext cx="7886700" cy="542925"/>
          </a:xfrm>
        </p:spPr>
        <p:txBody>
          <a:bodyPr/>
          <a:lstStyle/>
          <a:p>
            <a:pPr algn="ctr"/>
            <a:r>
              <a:rPr lang="en-US" altLang="en-US" sz="1600" b="1" dirty="0">
                <a:latin typeface="Arial" panose="020B0604020202020204" pitchFamily="34" charset="0"/>
                <a:cs typeface="Arial" panose="020B0604020202020204" pitchFamily="34" charset="0"/>
              </a:rPr>
              <a:t>Programme 3: Institutional Development </a:t>
            </a:r>
          </a:p>
        </p:txBody>
      </p:sp>
    </p:spTree>
    <p:extLst>
      <p:ext uri="{BB962C8B-B14F-4D97-AF65-F5344CB8AC3E}">
        <p14:creationId xmlns:p14="http://schemas.microsoft.com/office/powerpoint/2010/main" val="394547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2455CE0-8B3F-49DA-8782-CFB691D481EB}"/>
              </a:ext>
            </a:extLst>
          </p:cNvPr>
          <p:cNvGraphicFramePr>
            <a:graphicFrameLocks noGrp="1"/>
          </p:cNvGraphicFramePr>
          <p:nvPr>
            <p:ph idx="1"/>
            <p:extLst>
              <p:ext uri="{D42A27DB-BD31-4B8C-83A1-F6EECF244321}">
                <p14:modId xmlns:p14="http://schemas.microsoft.com/office/powerpoint/2010/main" val="2795062728"/>
              </p:ext>
            </p:extLst>
          </p:nvPr>
        </p:nvGraphicFramePr>
        <p:xfrm>
          <a:off x="95672" y="332656"/>
          <a:ext cx="12000656" cy="6472879"/>
        </p:xfrm>
        <a:graphic>
          <a:graphicData uri="http://schemas.openxmlformats.org/drawingml/2006/table">
            <a:tbl>
              <a:tblPr firstRow="1" bandRow="1">
                <a:tableStyleId>{5940675A-B579-460E-94D1-54222C63F5DA}</a:tableStyleId>
              </a:tblPr>
              <a:tblGrid>
                <a:gridCol w="6000328">
                  <a:extLst>
                    <a:ext uri="{9D8B030D-6E8A-4147-A177-3AD203B41FA5}">
                      <a16:colId xmlns:a16="http://schemas.microsoft.com/office/drawing/2014/main" val="3651415147"/>
                    </a:ext>
                  </a:extLst>
                </a:gridCol>
                <a:gridCol w="6000328">
                  <a:extLst>
                    <a:ext uri="{9D8B030D-6E8A-4147-A177-3AD203B41FA5}">
                      <a16:colId xmlns:a16="http://schemas.microsoft.com/office/drawing/2014/main" val="765197460"/>
                    </a:ext>
                  </a:extLst>
                </a:gridCol>
              </a:tblGrid>
              <a:tr h="365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New Indicators </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Rationale </a:t>
                      </a:r>
                      <a:endParaRPr lang="en-US" sz="1800" b="1" dirty="0">
                        <a:solidFill>
                          <a:srgbClr val="0070C0"/>
                        </a:solidFill>
                      </a:endParaRPr>
                    </a:p>
                  </a:txBody>
                  <a:tcPr>
                    <a:solidFill>
                      <a:schemeClr val="accent4">
                        <a:lumMod val="60000"/>
                        <a:lumOff val="40000"/>
                      </a:schemeClr>
                    </a:solidFill>
                  </a:tcPr>
                </a:tc>
                <a:extLst>
                  <a:ext uri="{0D108BD9-81ED-4DB2-BD59-A6C34878D82A}">
                    <a16:rowId xmlns:a16="http://schemas.microsoft.com/office/drawing/2014/main" val="4131813337"/>
                  </a:ext>
                </a:extLst>
              </a:tr>
              <a:tr h="5681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n-lt"/>
                          <a:ea typeface="+mn-ea"/>
                          <a:cs typeface="+mn-cs"/>
                        </a:rPr>
                        <a:t>4.3.</a:t>
                      </a:r>
                      <a:r>
                        <a:rPr lang="en-US" sz="1600" kern="1200" dirty="0">
                          <a:solidFill>
                            <a:schemeClr val="tx1"/>
                          </a:solidFill>
                          <a:effectLst/>
                          <a:latin typeface="+mn-lt"/>
                          <a:ea typeface="+mn-ea"/>
                          <a:cs typeface="+mn-cs"/>
                        </a:rPr>
                        <a:t> Disaster grant funding expenditure and performance monitored and reported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To ensure closer monitoring of the allocated </a:t>
                      </a:r>
                      <a:r>
                        <a:rPr lang="en-GB" sz="1600" kern="1200" dirty="0">
                          <a:solidFill>
                            <a:schemeClr val="tx1"/>
                          </a:solidFill>
                          <a:effectLst/>
                          <a:latin typeface="+mn-lt"/>
                          <a:ea typeface="+mn-ea"/>
                          <a:cs typeface="+mn-cs"/>
                        </a:rPr>
                        <a:t>Provincial Relief, Municipal Relief and Municipal Disaster Recovery Grants </a:t>
                      </a:r>
                      <a:endParaRPr lang="en-US" sz="1600" kern="1200" dirty="0">
                        <a:solidFill>
                          <a:schemeClr val="tx1"/>
                        </a:solidFill>
                        <a:effectLst/>
                        <a:latin typeface="+mn-lt"/>
                        <a:ea typeface="+mn-ea"/>
                        <a:cs typeface="+mn-cs"/>
                      </a:endParaRPr>
                    </a:p>
                  </a:txBody>
                  <a:tcPr/>
                </a:tc>
                <a:extLst>
                  <a:ext uri="{0D108BD9-81ED-4DB2-BD59-A6C34878D82A}">
                    <a16:rowId xmlns:a16="http://schemas.microsoft.com/office/drawing/2014/main" val="3551778696"/>
                  </a:ext>
                </a:extLst>
              </a:tr>
              <a:tr h="5681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n-lt"/>
                          <a:ea typeface="+mn-ea"/>
                          <a:cs typeface="+mn-cs"/>
                        </a:rPr>
                        <a:t>4.5</a:t>
                      </a:r>
                      <a:r>
                        <a:rPr lang="en-US" sz="1600" kern="1200" dirty="0">
                          <a:solidFill>
                            <a:schemeClr val="tx1"/>
                          </a:solidFill>
                          <a:effectLst/>
                          <a:latin typeface="+mn-lt"/>
                          <a:ea typeface="+mn-ea"/>
                          <a:cs typeface="+mn-cs"/>
                        </a:rPr>
                        <a:t> Number of  District Disaster Management Centres with </a:t>
                      </a:r>
                      <a:r>
                        <a:rPr lang="en-GB" sz="1600" kern="1200" dirty="0">
                          <a:solidFill>
                            <a:schemeClr val="tx1"/>
                          </a:solidFill>
                          <a:effectLst/>
                          <a:latin typeface="+mn-lt"/>
                          <a:ea typeface="+mn-ea"/>
                          <a:cs typeface="+mn-cs"/>
                        </a:rPr>
                        <a:t>COVID-19 responsive </a:t>
                      </a:r>
                      <a:r>
                        <a:rPr lang="en-US" sz="1600" kern="1200" dirty="0">
                          <a:solidFill>
                            <a:schemeClr val="tx1"/>
                          </a:solidFill>
                          <a:effectLst/>
                          <a:latin typeface="+mn-lt"/>
                          <a:ea typeface="+mn-ea"/>
                          <a:cs typeface="+mn-cs"/>
                        </a:rPr>
                        <a:t>risk reduction strategies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To have a joint up effort to reduce of risks related to COVID-19 in line with the DM regulations and as part of the Sendia Framework </a:t>
                      </a:r>
                    </a:p>
                  </a:txBody>
                  <a:tcPr/>
                </a:tc>
                <a:extLst>
                  <a:ext uri="{0D108BD9-81ED-4DB2-BD59-A6C34878D82A}">
                    <a16:rowId xmlns:a16="http://schemas.microsoft.com/office/drawing/2014/main" val="3107826450"/>
                  </a:ext>
                </a:extLst>
              </a:tr>
              <a:tr h="3407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Continued  and revised Indicators</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Rationale </a:t>
                      </a:r>
                      <a:endParaRPr lang="en-US" sz="1200" dirty="0">
                        <a:solidFill>
                          <a:schemeClr val="tx1"/>
                        </a:solidFill>
                      </a:endParaRPr>
                    </a:p>
                  </a:txBody>
                  <a:tcPr>
                    <a:solidFill>
                      <a:schemeClr val="accent4">
                        <a:lumMod val="60000"/>
                        <a:lumOff val="40000"/>
                      </a:schemeClr>
                    </a:solidFill>
                  </a:tcPr>
                </a:tc>
                <a:extLst>
                  <a:ext uri="{0D108BD9-81ED-4DB2-BD59-A6C34878D82A}">
                    <a16:rowId xmlns:a16="http://schemas.microsoft.com/office/drawing/2014/main" val="4138942744"/>
                  </a:ext>
                </a:extLst>
              </a:tr>
              <a:tr h="568102">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600" b="1" kern="1200" dirty="0">
                          <a:solidFill>
                            <a:schemeClr val="tx1"/>
                          </a:solidFill>
                          <a:effectLst/>
                          <a:latin typeface="+mn-lt"/>
                          <a:ea typeface="+mn-ea"/>
                          <a:cs typeface="+mn-cs"/>
                        </a:rPr>
                        <a:t>Indicator 4.1 </a:t>
                      </a:r>
                      <a:r>
                        <a:rPr lang="en-GB" sz="1600" kern="1200" dirty="0">
                          <a:solidFill>
                            <a:schemeClr val="tx1"/>
                          </a:solidFill>
                          <a:effectLst/>
                          <a:latin typeface="+mn-lt"/>
                          <a:ea typeface="+mn-ea"/>
                          <a:cs typeface="+mn-cs"/>
                        </a:rPr>
                        <a:t>Ten municipalities in priority disaster areas supported to prevent, prepare and mitigate disaster risks </a:t>
                      </a:r>
                      <a:endParaRPr lang="en-US" sz="160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mn-lt"/>
                          <a:ea typeface="+mn-ea"/>
                          <a:cs typeface="+mn-cs"/>
                        </a:rPr>
                        <a:t>The indicator is still relevant with emphasis is on COVID-19 </a:t>
                      </a:r>
                      <a:endParaRPr lang="en-US" sz="1600" kern="1200" dirty="0">
                        <a:solidFill>
                          <a:schemeClr val="tx1"/>
                        </a:solidFill>
                        <a:effectLst/>
                        <a:latin typeface="+mn-lt"/>
                        <a:ea typeface="+mn-ea"/>
                        <a:cs typeface="+mn-cs"/>
                      </a:endParaRPr>
                    </a:p>
                  </a:txBody>
                  <a:tcPr/>
                </a:tc>
                <a:extLst>
                  <a:ext uri="{0D108BD9-81ED-4DB2-BD59-A6C34878D82A}">
                    <a16:rowId xmlns:a16="http://schemas.microsoft.com/office/drawing/2014/main" val="1732672894"/>
                  </a:ext>
                </a:extLst>
              </a:tr>
              <a:tr h="568102">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600" b="1" kern="1200" dirty="0">
                          <a:solidFill>
                            <a:schemeClr val="tx1"/>
                          </a:solidFill>
                          <a:effectLst/>
                          <a:latin typeface="+mn-lt"/>
                          <a:ea typeface="+mn-ea"/>
                          <a:cs typeface="+mn-cs"/>
                        </a:rPr>
                        <a:t>  Indicator 4.2 </a:t>
                      </a:r>
                      <a:r>
                        <a:rPr lang="en-US" sz="1600" kern="1200" dirty="0">
                          <a:solidFill>
                            <a:schemeClr val="tx1"/>
                          </a:solidFill>
                          <a:effectLst/>
                          <a:latin typeface="+mn-lt"/>
                          <a:ea typeface="+mn-ea"/>
                          <a:cs typeface="+mn-cs"/>
                        </a:rPr>
                        <a:t>Disaster funding arrangements reviewed and implemented</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To ensure that disaster grants are more responsive and easily accessible for disaster relief</a:t>
                      </a:r>
                    </a:p>
                  </a:txBody>
                  <a:tcPr/>
                </a:tc>
                <a:extLst>
                  <a:ext uri="{0D108BD9-81ED-4DB2-BD59-A6C34878D82A}">
                    <a16:rowId xmlns:a16="http://schemas.microsoft.com/office/drawing/2014/main" val="2817608261"/>
                  </a:ext>
                </a:extLst>
              </a:tr>
              <a:tr h="568102">
                <a:tc>
                  <a:txBody>
                    <a:bodyPr/>
                    <a:lstStyle/>
                    <a:p>
                      <a:r>
                        <a:rPr lang="en-US" sz="1600" b="1" kern="1200" dirty="0">
                          <a:solidFill>
                            <a:schemeClr val="tx1"/>
                          </a:solidFill>
                          <a:effectLst/>
                          <a:latin typeface="+mn-lt"/>
                          <a:ea typeface="+mn-ea"/>
                          <a:cs typeface="+mn-cs"/>
                        </a:rPr>
                        <a:t>Indicator 4.4</a:t>
                      </a:r>
                      <a:r>
                        <a:rPr lang="en-US" sz="1600" kern="1200" dirty="0">
                          <a:solidFill>
                            <a:schemeClr val="tx1"/>
                          </a:solidFill>
                          <a:effectLst/>
                          <a:latin typeface="+mn-lt"/>
                          <a:ea typeface="+mn-ea"/>
                          <a:cs typeface="+mn-cs"/>
                        </a:rPr>
                        <a:t> Number of priority national sector departments assessed and supported to implement disaster management function</a:t>
                      </a:r>
                      <a:endParaRPr lang="en-US" sz="1600" dirty="0"/>
                    </a:p>
                  </a:txBody>
                  <a:tcPr marL="68580" marR="68580" marT="0" marB="0"/>
                </a:tc>
                <a:tc>
                  <a:txBody>
                    <a:bodyPr/>
                    <a:lstStyle/>
                    <a:p>
                      <a:r>
                        <a:rPr lang="en-US" sz="1600" dirty="0"/>
                        <a:t>To ensure that this intergovernmental function finds expression in the sector plans</a:t>
                      </a:r>
                    </a:p>
                  </a:txBody>
                  <a:tcPr/>
                </a:tc>
                <a:extLst>
                  <a:ext uri="{0D108BD9-81ED-4DB2-BD59-A6C34878D82A}">
                    <a16:rowId xmlns:a16="http://schemas.microsoft.com/office/drawing/2014/main" val="753362523"/>
                  </a:ext>
                </a:extLst>
              </a:tr>
              <a:tr h="3407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Operational Plan Indicators</a:t>
                      </a:r>
                    </a:p>
                  </a:txBody>
                  <a:tcPr>
                    <a:solidFill>
                      <a:schemeClr val="accent4">
                        <a:lumMod val="60000"/>
                        <a:lumOff val="40000"/>
                      </a:schemeClr>
                    </a:solidFill>
                  </a:tcPr>
                </a:tc>
                <a:tc>
                  <a:txBody>
                    <a:bodyPr/>
                    <a:lstStyle/>
                    <a:p>
                      <a:r>
                        <a:rPr lang="en-US" sz="1600" b="1" dirty="0">
                          <a:solidFill>
                            <a:schemeClr val="tx1"/>
                          </a:solidFill>
                        </a:rPr>
                        <a:t>Rationale</a:t>
                      </a:r>
                    </a:p>
                  </a:txBody>
                  <a:tcPr>
                    <a:solidFill>
                      <a:schemeClr val="accent4">
                        <a:lumMod val="60000"/>
                        <a:lumOff val="40000"/>
                      </a:schemeClr>
                    </a:solidFill>
                  </a:tcPr>
                </a:tc>
                <a:extLst>
                  <a:ext uri="{0D108BD9-81ED-4DB2-BD59-A6C34878D82A}">
                    <a16:rowId xmlns:a16="http://schemas.microsoft.com/office/drawing/2014/main" val="1182576742"/>
                  </a:ext>
                </a:extLst>
              </a:tr>
              <a:tr h="2376744">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GB" sz="1600" kern="1200" dirty="0">
                        <a:solidFill>
                          <a:schemeClr val="tx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600" kern="1200" dirty="0">
                          <a:solidFill>
                            <a:schemeClr val="tx1"/>
                          </a:solidFill>
                          <a:effectLst/>
                          <a:latin typeface="+mn-lt"/>
                          <a:ea typeface="+mn-ea"/>
                          <a:cs typeface="+mn-cs"/>
                        </a:rPr>
                        <a:t>COVID-19 reporting coordinated through the Disaster Operations Centre Dashboard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kern="1200" dirty="0">
                          <a:solidFill>
                            <a:schemeClr val="tx1"/>
                          </a:solidFill>
                          <a:effectLst/>
                          <a:latin typeface="+mn-lt"/>
                          <a:ea typeface="+mn-ea"/>
                          <a:cs typeface="+mn-cs"/>
                        </a:rPr>
                        <a:t>Disaster Management Regulations on COVID-19 Gazetted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600" kern="1200" dirty="0">
                        <a:solidFill>
                          <a:schemeClr val="tx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600" kern="1200" dirty="0">
                        <a:solidFill>
                          <a:schemeClr val="tx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600" kern="1200" dirty="0">
                          <a:solidFill>
                            <a:schemeClr val="tx1"/>
                          </a:solidFill>
                          <a:effectLst/>
                          <a:latin typeface="+mn-lt"/>
                          <a:ea typeface="+mn-ea"/>
                          <a:cs typeface="+mn-cs"/>
                        </a:rPr>
                        <a:t>The Draft White Paper on Fire Services finalised</a:t>
                      </a:r>
                      <a:endParaRPr lang="en-US" sz="1600" kern="1200" dirty="0">
                        <a:solidFill>
                          <a:schemeClr val="tx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600" kern="1200" dirty="0">
                          <a:solidFill>
                            <a:schemeClr val="tx1"/>
                          </a:solidFill>
                          <a:effectLst/>
                          <a:latin typeface="+mn-lt"/>
                          <a:ea typeface="+mn-ea"/>
                          <a:cs typeface="+mn-cs"/>
                        </a:rPr>
                        <a:t>Nine selected Districts and 2 Metros with increased access to impact based early warning services for identified hazards.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n-lt"/>
                          <a:ea typeface="+mn-ea"/>
                          <a:cs typeface="+mn-cs"/>
                        </a:rPr>
                        <a:t>New in Operational Plan</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600" kern="1200" dirty="0">
                          <a:solidFill>
                            <a:schemeClr val="tx1"/>
                          </a:solidFill>
                          <a:effectLst/>
                          <a:latin typeface="+mn-lt"/>
                          <a:ea typeface="+mn-ea"/>
                          <a:cs typeface="+mn-cs"/>
                        </a:rPr>
                        <a:t>To ensure monitoring and analysis of reports through the Dashboard - activity is done weekly basis and reports discussed with Deputy Ministers and sent to the Minister and DPME</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600" kern="1200" dirty="0">
                          <a:solidFill>
                            <a:schemeClr val="tx1"/>
                          </a:solidFill>
                          <a:effectLst/>
                          <a:latin typeface="+mn-lt"/>
                          <a:ea typeface="+mn-ea"/>
                          <a:cs typeface="+mn-cs"/>
                        </a:rPr>
                        <a:t>The review of the regulations will be as an when required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n-lt"/>
                          <a:ea typeface="+mn-ea"/>
                          <a:cs typeface="+mn-cs"/>
                        </a:rPr>
                        <a:t>Moved to  Operational Plan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3. The White paper has been finalised and approved by Cabinet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4. </a:t>
                      </a:r>
                      <a:r>
                        <a:rPr lang="en-GB" sz="1600" kern="1200" dirty="0">
                          <a:solidFill>
                            <a:schemeClr val="tx1"/>
                          </a:solidFill>
                          <a:effectLst/>
                          <a:latin typeface="+mn-lt"/>
                          <a:ea typeface="+mn-ea"/>
                          <a:cs typeface="+mn-cs"/>
                        </a:rPr>
                        <a:t>The actual project implantation requires district to district travel, district to district contact sessions and the availability of all stakeholders. </a:t>
                      </a:r>
                      <a:endParaRPr lang="en-US" sz="1600" kern="1200" dirty="0">
                        <a:solidFill>
                          <a:schemeClr val="tx1"/>
                        </a:solidFill>
                        <a:effectLst/>
                        <a:latin typeface="+mn-lt"/>
                        <a:ea typeface="+mn-ea"/>
                        <a:cs typeface="+mn-cs"/>
                      </a:endParaRPr>
                    </a:p>
                  </a:txBody>
                  <a:tcPr/>
                </a:tc>
                <a:extLst>
                  <a:ext uri="{0D108BD9-81ED-4DB2-BD59-A6C34878D82A}">
                    <a16:rowId xmlns:a16="http://schemas.microsoft.com/office/drawing/2014/main" val="235631206"/>
                  </a:ext>
                </a:extLst>
              </a:tr>
            </a:tbl>
          </a:graphicData>
        </a:graphic>
      </p:graphicFrame>
      <p:sp>
        <p:nvSpPr>
          <p:cNvPr id="2" name="Slide Number Placeholder 1">
            <a:extLst>
              <a:ext uri="{FF2B5EF4-FFF2-40B4-BE49-F238E27FC236}">
                <a16:creationId xmlns:a16="http://schemas.microsoft.com/office/drawing/2014/main" id="{1EF94433-8208-4D3D-8437-F36F555993DC}"/>
              </a:ext>
            </a:extLst>
          </p:cNvPr>
          <p:cNvSpPr>
            <a:spLocks noGrp="1"/>
          </p:cNvSpPr>
          <p:nvPr>
            <p:ph type="sldNum" sz="quarter" idx="12"/>
          </p:nvPr>
        </p:nvSpPr>
        <p:spPr>
          <a:xfrm>
            <a:off x="9285940" y="6492875"/>
            <a:ext cx="2743200" cy="365125"/>
          </a:xfrm>
        </p:spPr>
        <p:txBody>
          <a:bodyPr/>
          <a:lstStyle/>
          <a:p>
            <a:fld id="{DED30569-F094-48B4-9F10-404FC6895D39}" type="slidenum">
              <a:rPr lang="en-US" altLang="en-US" smtClean="0"/>
              <a:pPr/>
              <a:t>12</a:t>
            </a:fld>
            <a:endParaRPr lang="en-US" altLang="en-US" sz="1800">
              <a:solidFill>
                <a:srgbClr val="000000"/>
              </a:solidFill>
            </a:endParaRPr>
          </a:p>
        </p:txBody>
      </p:sp>
      <p:sp>
        <p:nvSpPr>
          <p:cNvPr id="5" name="Title 1">
            <a:extLst>
              <a:ext uri="{FF2B5EF4-FFF2-40B4-BE49-F238E27FC236}">
                <a16:creationId xmlns:a16="http://schemas.microsoft.com/office/drawing/2014/main" id="{9E16CB4F-0896-4E86-AA79-B40340984AB0}"/>
              </a:ext>
            </a:extLst>
          </p:cNvPr>
          <p:cNvSpPr>
            <a:spLocks noGrp="1"/>
          </p:cNvSpPr>
          <p:nvPr>
            <p:ph type="title"/>
          </p:nvPr>
        </p:nvSpPr>
        <p:spPr>
          <a:xfrm>
            <a:off x="2152650" y="1"/>
            <a:ext cx="7886700" cy="365126"/>
          </a:xfrm>
        </p:spPr>
        <p:txBody>
          <a:bodyPr>
            <a:normAutofit/>
          </a:bodyPr>
          <a:lstStyle/>
          <a:p>
            <a:pPr algn="ctr"/>
            <a:r>
              <a:rPr lang="en-US" altLang="en-US" sz="1400" b="1" dirty="0">
                <a:latin typeface="Arial" panose="020B0604020202020204" pitchFamily="34" charset="0"/>
                <a:cs typeface="Arial" panose="020B0604020202020204" pitchFamily="34" charset="0"/>
              </a:rPr>
              <a:t>Programme 4: National Disaster Management Centre</a:t>
            </a:r>
          </a:p>
        </p:txBody>
      </p:sp>
    </p:spTree>
    <p:extLst>
      <p:ext uri="{BB962C8B-B14F-4D97-AF65-F5344CB8AC3E}">
        <p14:creationId xmlns:p14="http://schemas.microsoft.com/office/powerpoint/2010/main" val="2445510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2455CE0-8B3F-49DA-8782-CFB691D481EB}"/>
              </a:ext>
            </a:extLst>
          </p:cNvPr>
          <p:cNvGraphicFramePr>
            <a:graphicFrameLocks noGrp="1"/>
          </p:cNvGraphicFramePr>
          <p:nvPr>
            <p:ph idx="1"/>
            <p:extLst>
              <p:ext uri="{D42A27DB-BD31-4B8C-83A1-F6EECF244321}">
                <p14:modId xmlns:p14="http://schemas.microsoft.com/office/powerpoint/2010/main" val="526252591"/>
              </p:ext>
            </p:extLst>
          </p:nvPr>
        </p:nvGraphicFramePr>
        <p:xfrm>
          <a:off x="28484" y="764704"/>
          <a:ext cx="12000656" cy="5532276"/>
        </p:xfrm>
        <a:graphic>
          <a:graphicData uri="http://schemas.openxmlformats.org/drawingml/2006/table">
            <a:tbl>
              <a:tblPr firstRow="1" bandRow="1">
                <a:tableStyleId>{5940675A-B579-460E-94D1-54222C63F5DA}</a:tableStyleId>
              </a:tblPr>
              <a:tblGrid>
                <a:gridCol w="6192688">
                  <a:extLst>
                    <a:ext uri="{9D8B030D-6E8A-4147-A177-3AD203B41FA5}">
                      <a16:colId xmlns:a16="http://schemas.microsoft.com/office/drawing/2014/main" val="3651415147"/>
                    </a:ext>
                  </a:extLst>
                </a:gridCol>
                <a:gridCol w="5807968">
                  <a:extLst>
                    <a:ext uri="{9D8B030D-6E8A-4147-A177-3AD203B41FA5}">
                      <a16:colId xmlns:a16="http://schemas.microsoft.com/office/drawing/2014/main" val="765197460"/>
                    </a:ext>
                  </a:extLst>
                </a:gridCol>
              </a:tblGrid>
              <a:tr h="276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New Indicators </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Rationale </a:t>
                      </a:r>
                      <a:endParaRPr lang="en-US" sz="1800" b="1" dirty="0">
                        <a:solidFill>
                          <a:srgbClr val="0070C0"/>
                        </a:solidFill>
                      </a:endParaRPr>
                    </a:p>
                  </a:txBody>
                  <a:tcPr>
                    <a:solidFill>
                      <a:schemeClr val="accent4">
                        <a:lumMod val="60000"/>
                        <a:lumOff val="40000"/>
                      </a:schemeClr>
                    </a:solidFill>
                  </a:tcPr>
                </a:tc>
                <a:extLst>
                  <a:ext uri="{0D108BD9-81ED-4DB2-BD59-A6C34878D82A}">
                    <a16:rowId xmlns:a16="http://schemas.microsoft.com/office/drawing/2014/main" val="4131813337"/>
                  </a:ext>
                </a:extLst>
              </a:tr>
              <a:tr h="7211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effectLst/>
                          <a:latin typeface="+mn-lt"/>
                          <a:ea typeface="+mn-ea"/>
                          <a:cs typeface="+mn-cs"/>
                        </a:rPr>
                        <a:t>5.1</a:t>
                      </a:r>
                      <a:r>
                        <a:rPr lang="en-GB" sz="1800" kern="1200" dirty="0">
                          <a:solidFill>
                            <a:schemeClr val="tx1"/>
                          </a:solidFill>
                          <a:effectLst/>
                          <a:latin typeface="+mn-lt"/>
                          <a:ea typeface="+mn-ea"/>
                          <a:cs typeface="+mn-cs"/>
                        </a:rPr>
                        <a:t> Percentage of MIG spend on sanitisation and urgent repairs and maintenance of water and sanitation infrastructure, as part of COVID-19 interventions</a:t>
                      </a:r>
                      <a:endParaRPr lang="en-US" sz="160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To monitor expenditure against MIG allocations for COVID-response  </a:t>
                      </a:r>
                    </a:p>
                  </a:txBody>
                  <a:tcPr/>
                </a:tc>
                <a:extLst>
                  <a:ext uri="{0D108BD9-81ED-4DB2-BD59-A6C34878D82A}">
                    <a16:rowId xmlns:a16="http://schemas.microsoft.com/office/drawing/2014/main" val="3551778696"/>
                  </a:ext>
                </a:extLst>
              </a:tr>
              <a:tr h="2682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Continued  and revised Indicators</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Rationale </a:t>
                      </a:r>
                      <a:endParaRPr lang="en-US" sz="1200" dirty="0">
                        <a:solidFill>
                          <a:schemeClr val="tx1"/>
                        </a:solidFill>
                      </a:endParaRPr>
                    </a:p>
                  </a:txBody>
                  <a:tcPr>
                    <a:solidFill>
                      <a:schemeClr val="accent4">
                        <a:lumMod val="60000"/>
                        <a:lumOff val="40000"/>
                      </a:schemeClr>
                    </a:solidFill>
                  </a:tcPr>
                </a:tc>
                <a:extLst>
                  <a:ext uri="{0D108BD9-81ED-4DB2-BD59-A6C34878D82A}">
                    <a16:rowId xmlns:a16="http://schemas.microsoft.com/office/drawing/2014/main" val="4138942744"/>
                  </a:ext>
                </a:extLst>
              </a:tr>
              <a:tr h="64901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800" b="1" kern="1200" dirty="0">
                          <a:solidFill>
                            <a:schemeClr val="tx1"/>
                          </a:solidFill>
                          <a:effectLst/>
                          <a:latin typeface="+mn-lt"/>
                          <a:ea typeface="+mn-ea"/>
                          <a:cs typeface="+mn-cs"/>
                        </a:rPr>
                        <a:t>5.2</a:t>
                      </a:r>
                      <a:r>
                        <a:rPr lang="en-GB" sz="1800" kern="1200" dirty="0">
                          <a:solidFill>
                            <a:schemeClr val="tx1"/>
                          </a:solidFill>
                          <a:effectLst/>
                          <a:latin typeface="+mn-lt"/>
                          <a:ea typeface="+mn-ea"/>
                          <a:cs typeface="+mn-cs"/>
                        </a:rPr>
                        <a:t> Percentage of MIG receiving municipalities spending 90% of MIG allocation</a:t>
                      </a:r>
                      <a:endParaRPr lang="en-US" sz="160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Still relevant to ensure monitoring of allocation and continuation of Infrastructure provisions during lockdown and Post COVID-19 Pandemic </a:t>
                      </a:r>
                    </a:p>
                  </a:txBody>
                  <a:tcPr/>
                </a:tc>
                <a:extLst>
                  <a:ext uri="{0D108BD9-81ED-4DB2-BD59-A6C34878D82A}">
                    <a16:rowId xmlns:a16="http://schemas.microsoft.com/office/drawing/2014/main" val="1732672894"/>
                  </a:ext>
                </a:extLst>
              </a:tr>
              <a:tr h="438879">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800" kern="1200" dirty="0">
                          <a:solidFill>
                            <a:schemeClr val="tx1"/>
                          </a:solidFill>
                          <a:effectLst/>
                          <a:latin typeface="+mn-lt"/>
                          <a:ea typeface="+mn-ea"/>
                          <a:cs typeface="+mn-cs"/>
                        </a:rPr>
                        <a:t>5.3 Number of reports on the implementation of improvement plans for Section 100 interventions developed</a:t>
                      </a:r>
                      <a:endParaRPr lang="en-US" sz="1600" kern="1200" dirty="0">
                        <a:solidFill>
                          <a:schemeClr val="tx1"/>
                        </a:solidFill>
                        <a:effectLst/>
                        <a:latin typeface="+mn-lt"/>
                        <a:ea typeface="+mn-ea"/>
                        <a:cs typeface="+mn-cs"/>
                      </a:endParaRPr>
                    </a:p>
                  </a:txBody>
                  <a:tcPr marL="68580" marR="68580" marT="0" marB="0"/>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To continue to monitor implementation of improvement plans and upraise the Minister. </a:t>
                      </a:r>
                    </a:p>
                  </a:txBody>
                  <a:tcPr/>
                </a:tc>
                <a:extLst>
                  <a:ext uri="{0D108BD9-81ED-4DB2-BD59-A6C34878D82A}">
                    <a16:rowId xmlns:a16="http://schemas.microsoft.com/office/drawing/2014/main" val="2817608261"/>
                  </a:ext>
                </a:extLst>
              </a:tr>
              <a:tr h="438879">
                <a:tc>
                  <a:txBody>
                    <a:bodyPr/>
                    <a:lstStyle/>
                    <a:p>
                      <a:r>
                        <a:rPr lang="en-GB" sz="1800" kern="1200" dirty="0">
                          <a:solidFill>
                            <a:schemeClr val="tx1"/>
                          </a:solidFill>
                          <a:effectLst/>
                          <a:latin typeface="+mn-lt"/>
                          <a:ea typeface="+mn-ea"/>
                          <a:cs typeface="+mn-cs"/>
                        </a:rPr>
                        <a:t>5.4 Number of reports on the implementation of improvement plans for 139 interventions</a:t>
                      </a:r>
                      <a:endParaRPr lang="en-US" sz="1600" dirty="0"/>
                    </a:p>
                  </a:txBody>
                  <a:tcPr marL="68580" marR="68580" marT="0" marB="0"/>
                </a:tc>
                <a:tc vMerge="1">
                  <a:txBody>
                    <a:bodyPr/>
                    <a:lstStyle/>
                    <a:p>
                      <a:endParaRPr lang="en-US" sz="1600" dirty="0"/>
                    </a:p>
                  </a:txBody>
                  <a:tcPr/>
                </a:tc>
                <a:extLst>
                  <a:ext uri="{0D108BD9-81ED-4DB2-BD59-A6C34878D82A}">
                    <a16:rowId xmlns:a16="http://schemas.microsoft.com/office/drawing/2014/main" val="753362523"/>
                  </a:ext>
                </a:extLst>
              </a:tr>
              <a:tr h="2682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Operational Plan Indicators</a:t>
                      </a:r>
                    </a:p>
                  </a:txBody>
                  <a:tcPr>
                    <a:solidFill>
                      <a:schemeClr val="accent4">
                        <a:lumMod val="60000"/>
                        <a:lumOff val="40000"/>
                      </a:schemeClr>
                    </a:solidFill>
                  </a:tcPr>
                </a:tc>
                <a:tc>
                  <a:txBody>
                    <a:bodyPr/>
                    <a:lstStyle/>
                    <a:p>
                      <a:r>
                        <a:rPr lang="en-US" sz="1600" b="1" dirty="0">
                          <a:solidFill>
                            <a:schemeClr val="tx1"/>
                          </a:solidFill>
                        </a:rPr>
                        <a:t>Rationale</a:t>
                      </a:r>
                    </a:p>
                  </a:txBody>
                  <a:tcPr>
                    <a:solidFill>
                      <a:schemeClr val="accent4">
                        <a:lumMod val="60000"/>
                        <a:lumOff val="40000"/>
                      </a:schemeClr>
                    </a:solidFill>
                  </a:tcPr>
                </a:tc>
                <a:extLst>
                  <a:ext uri="{0D108BD9-81ED-4DB2-BD59-A6C34878D82A}">
                    <a16:rowId xmlns:a16="http://schemas.microsoft.com/office/drawing/2014/main" val="1182576742"/>
                  </a:ext>
                </a:extLst>
              </a:tr>
              <a:tr h="1691796">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800" kern="1200" dirty="0">
                          <a:solidFill>
                            <a:schemeClr val="tx1"/>
                          </a:solidFill>
                          <a:effectLst/>
                          <a:latin typeface="+mn-lt"/>
                          <a:ea typeface="+mn-ea"/>
                          <a:cs typeface="+mn-cs"/>
                        </a:rPr>
                        <a:t>Number of reports on the implementation of Section 154 support plans for   distressed municipalities</a:t>
                      </a:r>
                      <a:endParaRPr lang="en-GB" sz="160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n-lt"/>
                          <a:ea typeface="+mn-ea"/>
                          <a:cs typeface="+mn-cs"/>
                        </a:rPr>
                        <a:t>Moved to  Operational Plan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The COGTA family is tasked to support municipalities in all areas that are included in the Programme plans and District Development Model .</a:t>
                      </a:r>
                    </a:p>
                  </a:txBody>
                  <a:tcPr/>
                </a:tc>
                <a:extLst>
                  <a:ext uri="{0D108BD9-81ED-4DB2-BD59-A6C34878D82A}">
                    <a16:rowId xmlns:a16="http://schemas.microsoft.com/office/drawing/2014/main" val="235631206"/>
                  </a:ext>
                </a:extLst>
              </a:tr>
            </a:tbl>
          </a:graphicData>
        </a:graphic>
      </p:graphicFrame>
      <p:sp>
        <p:nvSpPr>
          <p:cNvPr id="2" name="Slide Number Placeholder 1">
            <a:extLst>
              <a:ext uri="{FF2B5EF4-FFF2-40B4-BE49-F238E27FC236}">
                <a16:creationId xmlns:a16="http://schemas.microsoft.com/office/drawing/2014/main" id="{1EF94433-8208-4D3D-8437-F36F555993DC}"/>
              </a:ext>
            </a:extLst>
          </p:cNvPr>
          <p:cNvSpPr>
            <a:spLocks noGrp="1"/>
          </p:cNvSpPr>
          <p:nvPr>
            <p:ph type="sldNum" sz="quarter" idx="12"/>
          </p:nvPr>
        </p:nvSpPr>
        <p:spPr>
          <a:xfrm>
            <a:off x="9285940" y="6492875"/>
            <a:ext cx="2743200" cy="365125"/>
          </a:xfrm>
        </p:spPr>
        <p:txBody>
          <a:bodyPr/>
          <a:lstStyle/>
          <a:p>
            <a:fld id="{DED30569-F094-48B4-9F10-404FC6895D39}" type="slidenum">
              <a:rPr lang="en-US" altLang="en-US" smtClean="0"/>
              <a:pPr/>
              <a:t>13</a:t>
            </a:fld>
            <a:endParaRPr lang="en-US" altLang="en-US" sz="1800">
              <a:solidFill>
                <a:srgbClr val="000000"/>
              </a:solidFill>
            </a:endParaRPr>
          </a:p>
        </p:txBody>
      </p:sp>
      <p:sp>
        <p:nvSpPr>
          <p:cNvPr id="7" name="Title 1">
            <a:extLst>
              <a:ext uri="{FF2B5EF4-FFF2-40B4-BE49-F238E27FC236}">
                <a16:creationId xmlns:a16="http://schemas.microsoft.com/office/drawing/2014/main" id="{F13A9478-B8F2-45F9-8850-80A69AA4C07E}"/>
              </a:ext>
            </a:extLst>
          </p:cNvPr>
          <p:cNvSpPr>
            <a:spLocks noGrp="1"/>
          </p:cNvSpPr>
          <p:nvPr>
            <p:ph type="title"/>
          </p:nvPr>
        </p:nvSpPr>
        <p:spPr>
          <a:xfrm>
            <a:off x="2152650" y="1"/>
            <a:ext cx="7886700" cy="365126"/>
          </a:xfrm>
        </p:spPr>
        <p:txBody>
          <a:bodyPr>
            <a:normAutofit/>
          </a:bodyPr>
          <a:lstStyle/>
          <a:p>
            <a:pPr algn="ctr"/>
            <a:r>
              <a:rPr lang="en-US" altLang="en-US" sz="1400" b="1" dirty="0">
                <a:latin typeface="Arial" panose="020B0604020202020204" pitchFamily="34" charset="0"/>
                <a:cs typeface="Arial" panose="020B0604020202020204" pitchFamily="34" charset="0"/>
              </a:rPr>
              <a:t>Programme 5: Local Government Support and Interventions Management </a:t>
            </a:r>
          </a:p>
        </p:txBody>
      </p:sp>
    </p:spTree>
    <p:extLst>
      <p:ext uri="{BB962C8B-B14F-4D97-AF65-F5344CB8AC3E}">
        <p14:creationId xmlns:p14="http://schemas.microsoft.com/office/powerpoint/2010/main" val="847254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2455CE0-8B3F-49DA-8782-CFB691D481EB}"/>
              </a:ext>
            </a:extLst>
          </p:cNvPr>
          <p:cNvGraphicFramePr>
            <a:graphicFrameLocks noGrp="1"/>
          </p:cNvGraphicFramePr>
          <p:nvPr>
            <p:ph idx="1"/>
            <p:extLst>
              <p:ext uri="{D42A27DB-BD31-4B8C-83A1-F6EECF244321}">
                <p14:modId xmlns:p14="http://schemas.microsoft.com/office/powerpoint/2010/main" val="1978216729"/>
              </p:ext>
            </p:extLst>
          </p:nvPr>
        </p:nvGraphicFramePr>
        <p:xfrm>
          <a:off x="164526" y="919822"/>
          <a:ext cx="12000656" cy="5018356"/>
        </p:xfrm>
        <a:graphic>
          <a:graphicData uri="http://schemas.openxmlformats.org/drawingml/2006/table">
            <a:tbl>
              <a:tblPr firstRow="1" bandRow="1">
                <a:tableStyleId>{5940675A-B579-460E-94D1-54222C63F5DA}</a:tableStyleId>
              </a:tblPr>
              <a:tblGrid>
                <a:gridCol w="6192688">
                  <a:extLst>
                    <a:ext uri="{9D8B030D-6E8A-4147-A177-3AD203B41FA5}">
                      <a16:colId xmlns:a16="http://schemas.microsoft.com/office/drawing/2014/main" val="3651415147"/>
                    </a:ext>
                  </a:extLst>
                </a:gridCol>
                <a:gridCol w="5807968">
                  <a:extLst>
                    <a:ext uri="{9D8B030D-6E8A-4147-A177-3AD203B41FA5}">
                      <a16:colId xmlns:a16="http://schemas.microsoft.com/office/drawing/2014/main" val="765197460"/>
                    </a:ext>
                  </a:extLst>
                </a:gridCol>
              </a:tblGrid>
              <a:tr h="3500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latin typeface="+mn-lt"/>
                        </a:rPr>
                        <a:t>Continued  and revised Indicators</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mn-lt"/>
                        </a:rPr>
                        <a:t>Rationale </a:t>
                      </a:r>
                      <a:endParaRPr lang="en-US" sz="1800" b="1" dirty="0">
                        <a:solidFill>
                          <a:srgbClr val="0070C0"/>
                        </a:solidFill>
                        <a:latin typeface="+mn-lt"/>
                      </a:endParaRPr>
                    </a:p>
                  </a:txBody>
                  <a:tcPr>
                    <a:solidFill>
                      <a:schemeClr val="accent4">
                        <a:lumMod val="60000"/>
                        <a:lumOff val="40000"/>
                      </a:schemeClr>
                    </a:solidFill>
                  </a:tcPr>
                </a:tc>
                <a:extLst>
                  <a:ext uri="{0D108BD9-81ED-4DB2-BD59-A6C34878D82A}">
                    <a16:rowId xmlns:a16="http://schemas.microsoft.com/office/drawing/2014/main" val="4131813337"/>
                  </a:ext>
                </a:extLst>
              </a:tr>
              <a:tr h="226014">
                <a:tc>
                  <a:txBody>
                    <a:bodyPr/>
                    <a:lstStyle/>
                    <a:p>
                      <a:pPr marL="0" marR="0" fontAlgn="ctr">
                        <a:lnSpc>
                          <a:spcPct val="100000"/>
                        </a:lnSpc>
                        <a:spcBef>
                          <a:spcPts val="285"/>
                        </a:spcBef>
                        <a:spcAft>
                          <a:spcPts val="285"/>
                        </a:spcAft>
                      </a:pPr>
                      <a:r>
                        <a:rPr lang="en-GB" sz="1800" kern="1200" dirty="0">
                          <a:solidFill>
                            <a:schemeClr val="tx1"/>
                          </a:solidFill>
                          <a:effectLst/>
                          <a:latin typeface="+mn-lt"/>
                          <a:ea typeface="+mn-ea"/>
                          <a:cs typeface="+mn-cs"/>
                        </a:rPr>
                        <a:t>Redesigned CWP Model approved by the Minister and adopted by Cabinet </a:t>
                      </a:r>
                      <a:endParaRPr lang="en-US" sz="1200" dirty="0">
                        <a:effectLst/>
                        <a:latin typeface="+mn-lt"/>
                        <a:ea typeface="MS Mincho" panose="02020609040205080304" pitchFamily="49" charset="-128"/>
                        <a:cs typeface="Times New Roman" panose="02020603050405020304" pitchFamily="18" charset="0"/>
                      </a:endParaRPr>
                    </a:p>
                  </a:txBody>
                  <a:tcPr marL="68580" marR="68580" marT="0" marB="0"/>
                </a:tc>
                <a:tc rowSpan="5">
                  <a:txBody>
                    <a:bodyPr/>
                    <a:lstStyle/>
                    <a:p>
                      <a:pPr marL="0" marR="0" fontAlgn="ctr">
                        <a:lnSpc>
                          <a:spcPct val="100000"/>
                        </a:lnSpc>
                        <a:spcBef>
                          <a:spcPts val="285"/>
                        </a:spcBef>
                        <a:spcAft>
                          <a:spcPts val="285"/>
                        </a:spcAft>
                      </a:pPr>
                      <a:endParaRPr lang="en-US" sz="1200" dirty="0">
                        <a:effectLst/>
                        <a:latin typeface="+mn-lt"/>
                        <a:ea typeface="MS Mincho" panose="02020609040205080304" pitchFamily="49" charset="-128"/>
                        <a:cs typeface="Times New Roman" panose="02020603050405020304" pitchFamily="18" charset="0"/>
                      </a:endParaRPr>
                    </a:p>
                    <a:p>
                      <a:pPr marL="0" marR="0" fontAlgn="ctr">
                        <a:lnSpc>
                          <a:spcPct val="100000"/>
                        </a:lnSpc>
                        <a:spcBef>
                          <a:spcPts val="285"/>
                        </a:spcBef>
                        <a:spcAft>
                          <a:spcPts val="285"/>
                        </a:spcAft>
                      </a:pPr>
                      <a:r>
                        <a:rPr lang="en-US" sz="1800" kern="1200" dirty="0">
                          <a:solidFill>
                            <a:schemeClr val="tx1"/>
                          </a:solidFill>
                          <a:effectLst/>
                          <a:latin typeface="+mn-lt"/>
                          <a:ea typeface="+mn-ea"/>
                          <a:cs typeface="+mn-cs"/>
                        </a:rPr>
                        <a:t>the Indicators  are still relevant  and continue as planned with changes on the training component elaborated in the Operational Plan Indicators </a:t>
                      </a:r>
                    </a:p>
                  </a:txBody>
                  <a:tcPr marL="68580" marR="68580" marT="0" marB="0"/>
                </a:tc>
                <a:extLst>
                  <a:ext uri="{0D108BD9-81ED-4DB2-BD59-A6C34878D82A}">
                    <a16:rowId xmlns:a16="http://schemas.microsoft.com/office/drawing/2014/main" val="3551778696"/>
                  </a:ext>
                </a:extLst>
              </a:tr>
              <a:tr h="426406">
                <a:tc>
                  <a:txBody>
                    <a:bodyPr/>
                    <a:lstStyle/>
                    <a:p>
                      <a:pPr marL="0" marR="0" fontAlgn="ctr">
                        <a:lnSpc>
                          <a:spcPct val="100000"/>
                        </a:lnSpc>
                        <a:spcBef>
                          <a:spcPts val="285"/>
                        </a:spcBef>
                        <a:spcAft>
                          <a:spcPts val="285"/>
                        </a:spcAft>
                      </a:pPr>
                      <a:r>
                        <a:rPr lang="en-GB" sz="1800" kern="1200" dirty="0">
                          <a:solidFill>
                            <a:schemeClr val="tx1"/>
                          </a:solidFill>
                          <a:effectLst/>
                          <a:latin typeface="+mn-lt"/>
                          <a:ea typeface="+mn-ea"/>
                          <a:cs typeface="+mn-cs"/>
                        </a:rPr>
                        <a:t>250 000 people participating in the programme</a:t>
                      </a:r>
                      <a:endParaRPr lang="en-US" sz="1200" dirty="0">
                        <a:effectLst/>
                        <a:latin typeface="+mn-lt"/>
                        <a:ea typeface="MS Mincho" panose="02020609040205080304" pitchFamily="49" charset="-128"/>
                        <a:cs typeface="Times New Roman" panose="02020603050405020304" pitchFamily="18" charset="0"/>
                      </a:endParaRPr>
                    </a:p>
                  </a:txBody>
                  <a:tcPr marL="68580" marR="68580" marT="0" marB="0"/>
                </a:tc>
                <a:tc vMerge="1">
                  <a:txBody>
                    <a:bodyPr/>
                    <a:lstStyle/>
                    <a:p>
                      <a:pPr marL="0" marR="0" fontAlgn="ctr">
                        <a:lnSpc>
                          <a:spcPts val="1200"/>
                        </a:lnSpc>
                        <a:spcBef>
                          <a:spcPts val="285"/>
                        </a:spcBef>
                        <a:spcAft>
                          <a:spcPts val="285"/>
                        </a:spcAft>
                      </a:pP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2278399"/>
                  </a:ext>
                </a:extLst>
              </a:tr>
              <a:tr h="344408">
                <a:tc>
                  <a:txBody>
                    <a:bodyPr/>
                    <a:lstStyle/>
                    <a:p>
                      <a:pPr marL="0" marR="0" fontAlgn="ctr">
                        <a:lnSpc>
                          <a:spcPct val="100000"/>
                        </a:lnSpc>
                        <a:spcBef>
                          <a:spcPts val="285"/>
                        </a:spcBef>
                        <a:spcAft>
                          <a:spcPts val="285"/>
                        </a:spcAft>
                      </a:pPr>
                      <a:r>
                        <a:rPr lang="en-GB" sz="1800" kern="1200" dirty="0">
                          <a:solidFill>
                            <a:schemeClr val="tx1"/>
                          </a:solidFill>
                          <a:effectLst/>
                          <a:latin typeface="+mn-lt"/>
                          <a:ea typeface="+mn-ea"/>
                          <a:cs typeface="+mn-cs"/>
                        </a:rPr>
                        <a:t>250 000 people participating in the programme</a:t>
                      </a:r>
                      <a:endParaRPr lang="en-US" sz="1200" dirty="0">
                        <a:effectLst/>
                        <a:latin typeface="+mn-lt"/>
                        <a:ea typeface="MS Mincho" panose="02020609040205080304" pitchFamily="49" charset="-128"/>
                        <a:cs typeface="Times New Roman" panose="02020603050405020304" pitchFamily="18" charset="0"/>
                      </a:endParaRPr>
                    </a:p>
                  </a:txBody>
                  <a:tcPr marL="68580" marR="68580" marT="0" marB="0"/>
                </a:tc>
                <a:tc vMerge="1">
                  <a:txBody>
                    <a:bodyPr/>
                    <a:lstStyle/>
                    <a:p>
                      <a:pPr marL="0" marR="0" fontAlgn="ctr">
                        <a:lnSpc>
                          <a:spcPts val="1200"/>
                        </a:lnSpc>
                        <a:spcBef>
                          <a:spcPts val="285"/>
                        </a:spcBef>
                        <a:spcAft>
                          <a:spcPts val="285"/>
                        </a:spcAft>
                      </a:pP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23740848"/>
                  </a:ext>
                </a:extLst>
              </a:tr>
              <a:tr h="303664">
                <a:tc>
                  <a:txBody>
                    <a:bodyPr/>
                    <a:lstStyle/>
                    <a:p>
                      <a:pPr marL="0" marR="0" fontAlgn="ctr">
                        <a:lnSpc>
                          <a:spcPct val="100000"/>
                        </a:lnSpc>
                        <a:spcBef>
                          <a:spcPts val="285"/>
                        </a:spcBef>
                        <a:spcAft>
                          <a:spcPts val="285"/>
                        </a:spcAft>
                      </a:pPr>
                      <a:r>
                        <a:rPr lang="en-GB" sz="1800" kern="1200" dirty="0">
                          <a:solidFill>
                            <a:schemeClr val="tx1"/>
                          </a:solidFill>
                          <a:effectLst/>
                          <a:latin typeface="+mn-lt"/>
                          <a:ea typeface="+mn-ea"/>
                          <a:cs typeface="+mn-cs"/>
                        </a:rPr>
                        <a:t>5 partnerships established</a:t>
                      </a:r>
                      <a:endParaRPr lang="en-GB"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vMerge="1">
                  <a:txBody>
                    <a:bodyPr/>
                    <a:lstStyle/>
                    <a:p>
                      <a:pPr marL="0" marR="0" fontAlgn="ctr">
                        <a:lnSpc>
                          <a:spcPts val="1200"/>
                        </a:lnSpc>
                        <a:spcBef>
                          <a:spcPts val="285"/>
                        </a:spcBef>
                        <a:spcAft>
                          <a:spcPts val="285"/>
                        </a:spcAft>
                      </a:pP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732672894"/>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800" kern="1200" dirty="0">
                          <a:solidFill>
                            <a:schemeClr val="tx1"/>
                          </a:solidFill>
                          <a:effectLst/>
                          <a:latin typeface="+mn-lt"/>
                          <a:ea typeface="+mn-ea"/>
                          <a:cs typeface="+mn-cs"/>
                        </a:rPr>
                        <a:t>Two agrarian projects established per district through CWP</a:t>
                      </a:r>
                      <a:endParaRPr lang="en-US" sz="1600" kern="1200" dirty="0">
                        <a:solidFill>
                          <a:schemeClr val="tx1"/>
                        </a:solidFill>
                        <a:effectLst/>
                        <a:latin typeface="+mn-lt"/>
                        <a:ea typeface="+mn-ea"/>
                        <a:cs typeface="+mn-cs"/>
                      </a:endParaRPr>
                    </a:p>
                  </a:txBody>
                  <a:tcPr marL="68580" marR="68580" marT="0" marB="0"/>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txBody>
                  <a:tcPr/>
                </a:tc>
                <a:extLst>
                  <a:ext uri="{0D108BD9-81ED-4DB2-BD59-A6C34878D82A}">
                    <a16:rowId xmlns:a16="http://schemas.microsoft.com/office/drawing/2014/main" val="2817608261"/>
                  </a:ext>
                </a:extLst>
              </a:tr>
              <a:tr h="3400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mn-lt"/>
                        </a:rPr>
                        <a:t>Operational Plan Indicators</a:t>
                      </a:r>
                    </a:p>
                  </a:txBody>
                  <a:tcPr>
                    <a:solidFill>
                      <a:schemeClr val="accent4">
                        <a:lumMod val="60000"/>
                        <a:lumOff val="40000"/>
                      </a:schemeClr>
                    </a:solidFill>
                  </a:tcPr>
                </a:tc>
                <a:tc>
                  <a:txBody>
                    <a:bodyPr/>
                    <a:lstStyle/>
                    <a:p>
                      <a:r>
                        <a:rPr lang="en-US" sz="1600" b="1" dirty="0">
                          <a:solidFill>
                            <a:schemeClr val="tx1"/>
                          </a:solidFill>
                          <a:latin typeface="+mn-lt"/>
                        </a:rPr>
                        <a:t>Rationale</a:t>
                      </a:r>
                    </a:p>
                  </a:txBody>
                  <a:tcPr>
                    <a:solidFill>
                      <a:schemeClr val="accent4">
                        <a:lumMod val="60000"/>
                        <a:lumOff val="40000"/>
                      </a:schemeClr>
                    </a:solidFill>
                  </a:tcPr>
                </a:tc>
                <a:extLst>
                  <a:ext uri="{0D108BD9-81ED-4DB2-BD59-A6C34878D82A}">
                    <a16:rowId xmlns:a16="http://schemas.microsoft.com/office/drawing/2014/main" val="1182576742"/>
                  </a:ext>
                </a:extLst>
              </a:tr>
              <a:tr h="2145235">
                <a:tc>
                  <a:txBody>
                    <a:bodyPr/>
                    <a:lstStyle/>
                    <a:p>
                      <a:pPr marL="0" marR="0" lvl="0" indent="0" algn="l" defTabSz="914400" rtl="0" eaLnBrk="1" fontAlgn="ctr" latinLnBrk="0" hangingPunct="1">
                        <a:lnSpc>
                          <a:spcPts val="1200"/>
                        </a:lnSpc>
                        <a:spcBef>
                          <a:spcPts val="285"/>
                        </a:spcBef>
                        <a:spcAft>
                          <a:spcPts val="285"/>
                        </a:spcAft>
                        <a:buClrTx/>
                        <a:buSzTx/>
                        <a:buFontTx/>
                        <a:buNone/>
                        <a:tabLst/>
                        <a:defRPr/>
                      </a:pPr>
                      <a:endParaRPr lang="en-GB" sz="1600" b="1" dirty="0">
                        <a:solidFill>
                          <a:srgbClr val="000000"/>
                        </a:solidFill>
                        <a:effectLst/>
                        <a:latin typeface="+mn-lt"/>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ts val="1200"/>
                        </a:lnSpc>
                        <a:spcBef>
                          <a:spcPts val="285"/>
                        </a:spcBef>
                        <a:spcAft>
                          <a:spcPts val="285"/>
                        </a:spcAft>
                        <a:buClrTx/>
                        <a:buSzTx/>
                        <a:buFontTx/>
                        <a:buNone/>
                        <a:tabLst/>
                        <a:defRPr/>
                      </a:pPr>
                      <a:r>
                        <a:rPr lang="en-GB" sz="1600" b="1" dirty="0">
                          <a:solidFill>
                            <a:srgbClr val="000000"/>
                          </a:solidFill>
                          <a:effectLst/>
                          <a:latin typeface="+mn-lt"/>
                          <a:ea typeface="Calibri" panose="020F0502020204030204" pitchFamily="34" charset="0"/>
                          <a:cs typeface="Times New Roman" panose="02020603050405020304" pitchFamily="18" charset="0"/>
                        </a:rPr>
                        <a:t>New Indicators introduced </a:t>
                      </a:r>
                    </a:p>
                    <a:p>
                      <a:pPr marL="0" marR="0" lvl="0" indent="0" algn="l" defTabSz="914400" rtl="0" eaLnBrk="1" fontAlgn="ctr" latinLnBrk="0" hangingPunct="1">
                        <a:lnSpc>
                          <a:spcPts val="1200"/>
                        </a:lnSpc>
                        <a:spcBef>
                          <a:spcPts val="285"/>
                        </a:spcBef>
                        <a:spcAft>
                          <a:spcPts val="285"/>
                        </a:spcAft>
                        <a:buClrTx/>
                        <a:buSzTx/>
                        <a:buFontTx/>
                        <a:buNone/>
                        <a:tabLst/>
                        <a:defRPr/>
                      </a:pPr>
                      <a:endParaRPr lang="en-GB" sz="1600" dirty="0">
                        <a:solidFill>
                          <a:srgbClr val="000000"/>
                        </a:solidFill>
                        <a:effectLst/>
                        <a:latin typeface="+mn-lt"/>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285"/>
                        </a:spcBef>
                        <a:spcAft>
                          <a:spcPts val="285"/>
                        </a:spcAft>
                        <a:buClrTx/>
                        <a:buSzTx/>
                        <a:buFontTx/>
                        <a:buNone/>
                        <a:tabLst/>
                        <a:defRPr/>
                      </a:pPr>
                      <a:r>
                        <a:rPr lang="en-GB" sz="1600" dirty="0">
                          <a:solidFill>
                            <a:srgbClr val="000000"/>
                          </a:solidFill>
                          <a:effectLst/>
                          <a:latin typeface="+mn-lt"/>
                          <a:ea typeface="Calibri" panose="020F0502020204030204" pitchFamily="34" charset="0"/>
                          <a:cs typeface="Times New Roman" panose="02020603050405020304" pitchFamily="18" charset="0"/>
                        </a:rPr>
                        <a:t>5% of Cooperatives trained on Agrarian Revolution related skills by 31 March 2021</a:t>
                      </a:r>
                      <a:endParaRPr lang="en-US" sz="1800" dirty="0">
                        <a:effectLst/>
                        <a:latin typeface="+mn-lt"/>
                        <a:ea typeface="MS Mincho" panose="02020609040205080304" pitchFamily="49" charset="-128"/>
                        <a:cs typeface="Times New Roman" panose="02020603050405020304" pitchFamily="18" charset="0"/>
                      </a:endParaRPr>
                    </a:p>
                    <a:p>
                      <a:pPr marL="0" marR="0" fontAlgn="ctr">
                        <a:lnSpc>
                          <a:spcPct val="100000"/>
                        </a:lnSpc>
                        <a:spcBef>
                          <a:spcPts val="285"/>
                        </a:spcBef>
                        <a:spcAft>
                          <a:spcPts val="285"/>
                        </a:spcAft>
                      </a:pPr>
                      <a:endParaRPr lang="en-GB" sz="1600" dirty="0">
                        <a:solidFill>
                          <a:srgbClr val="000000"/>
                        </a:solidFill>
                        <a:effectLst/>
                        <a:latin typeface="+mn-lt"/>
                        <a:ea typeface="Calibri" panose="020F0502020204030204" pitchFamily="34" charset="0"/>
                        <a:cs typeface="Times New Roman" panose="02020603050405020304" pitchFamily="18" charset="0"/>
                      </a:endParaRPr>
                    </a:p>
                    <a:p>
                      <a:pPr marL="0" marR="0" fontAlgn="ctr">
                        <a:lnSpc>
                          <a:spcPct val="100000"/>
                        </a:lnSpc>
                        <a:spcBef>
                          <a:spcPts val="285"/>
                        </a:spcBef>
                        <a:spcAft>
                          <a:spcPts val="285"/>
                        </a:spcAft>
                      </a:pPr>
                      <a:r>
                        <a:rPr lang="en-GB" sz="1600" dirty="0">
                          <a:solidFill>
                            <a:srgbClr val="000000"/>
                          </a:solidFill>
                          <a:effectLst/>
                          <a:latin typeface="+mn-lt"/>
                          <a:ea typeface="Calibri" panose="020F0502020204030204" pitchFamily="34" charset="0"/>
                          <a:cs typeface="Times New Roman" panose="02020603050405020304" pitchFamily="18" charset="0"/>
                        </a:rPr>
                        <a:t>5% of CWP Participants trained on COVID-19 related Useful Work skills by 31 March 2021</a:t>
                      </a:r>
                      <a:endParaRPr lang="en-US" sz="1800" dirty="0">
                        <a:effectLst/>
                        <a:latin typeface="+mn-lt"/>
                        <a:ea typeface="MS Mincho" panose="020206090402050803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GB" sz="160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The CWP has developed COVID 19 Response plan, which is intended to refocus the Useful work projects and the related training at site level</a:t>
                      </a:r>
                      <a:endParaRPr lang="en-US" sz="1600" kern="1200" dirty="0">
                        <a:solidFill>
                          <a:schemeClr val="tx1"/>
                        </a:solidFill>
                        <a:effectLst/>
                        <a:latin typeface="+mn-lt"/>
                        <a:ea typeface="+mn-ea"/>
                        <a:cs typeface="+mn-cs"/>
                      </a:endParaRPr>
                    </a:p>
                  </a:txBody>
                  <a:tcPr/>
                </a:tc>
                <a:extLst>
                  <a:ext uri="{0D108BD9-81ED-4DB2-BD59-A6C34878D82A}">
                    <a16:rowId xmlns:a16="http://schemas.microsoft.com/office/drawing/2014/main" val="235631206"/>
                  </a:ext>
                </a:extLst>
              </a:tr>
            </a:tbl>
          </a:graphicData>
        </a:graphic>
      </p:graphicFrame>
      <p:sp>
        <p:nvSpPr>
          <p:cNvPr id="2" name="Slide Number Placeholder 1">
            <a:extLst>
              <a:ext uri="{FF2B5EF4-FFF2-40B4-BE49-F238E27FC236}">
                <a16:creationId xmlns:a16="http://schemas.microsoft.com/office/drawing/2014/main" id="{1EF94433-8208-4D3D-8437-F36F555993DC}"/>
              </a:ext>
            </a:extLst>
          </p:cNvPr>
          <p:cNvSpPr>
            <a:spLocks noGrp="1"/>
          </p:cNvSpPr>
          <p:nvPr>
            <p:ph type="sldNum" sz="quarter" idx="12"/>
          </p:nvPr>
        </p:nvSpPr>
        <p:spPr>
          <a:xfrm>
            <a:off x="9285940" y="6492875"/>
            <a:ext cx="2743200" cy="365125"/>
          </a:xfrm>
        </p:spPr>
        <p:txBody>
          <a:bodyPr/>
          <a:lstStyle/>
          <a:p>
            <a:fld id="{DED30569-F094-48B4-9F10-404FC6895D39}" type="slidenum">
              <a:rPr lang="en-US" altLang="en-US" smtClean="0"/>
              <a:pPr/>
              <a:t>14</a:t>
            </a:fld>
            <a:endParaRPr lang="en-US" altLang="en-US" sz="1800">
              <a:solidFill>
                <a:srgbClr val="000000"/>
              </a:solidFill>
            </a:endParaRPr>
          </a:p>
        </p:txBody>
      </p:sp>
      <p:sp>
        <p:nvSpPr>
          <p:cNvPr id="5" name="Title 1">
            <a:extLst>
              <a:ext uri="{FF2B5EF4-FFF2-40B4-BE49-F238E27FC236}">
                <a16:creationId xmlns:a16="http://schemas.microsoft.com/office/drawing/2014/main" id="{9E16CB4F-0896-4E86-AA79-B40340984AB0}"/>
              </a:ext>
            </a:extLst>
          </p:cNvPr>
          <p:cNvSpPr>
            <a:spLocks noGrp="1"/>
          </p:cNvSpPr>
          <p:nvPr>
            <p:ph type="title"/>
          </p:nvPr>
        </p:nvSpPr>
        <p:spPr>
          <a:xfrm>
            <a:off x="2152650" y="1"/>
            <a:ext cx="7886700" cy="365126"/>
          </a:xfrm>
        </p:spPr>
        <p:txBody>
          <a:bodyPr>
            <a:normAutofit/>
          </a:bodyPr>
          <a:lstStyle/>
          <a:p>
            <a:pPr algn="ctr"/>
            <a:r>
              <a:rPr lang="en-US" altLang="en-US" sz="1400" b="1" dirty="0">
                <a:latin typeface="Arial" panose="020B0604020202020204" pitchFamily="34" charset="0"/>
                <a:cs typeface="Arial" panose="020B0604020202020204" pitchFamily="34" charset="0"/>
              </a:rPr>
              <a:t>Programme 6: Community Work Programme  </a:t>
            </a:r>
          </a:p>
        </p:txBody>
      </p:sp>
    </p:spTree>
    <p:extLst>
      <p:ext uri="{BB962C8B-B14F-4D97-AF65-F5344CB8AC3E}">
        <p14:creationId xmlns:p14="http://schemas.microsoft.com/office/powerpoint/2010/main" val="1597813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3E0A4C1-B5C4-472E-A6B3-504C2163BF30}"/>
              </a:ext>
            </a:extLst>
          </p:cNvPr>
          <p:cNvSpPr>
            <a:spLocks noGrp="1"/>
          </p:cNvSpPr>
          <p:nvPr>
            <p:ph type="title"/>
          </p:nvPr>
        </p:nvSpPr>
        <p:spPr>
          <a:xfrm>
            <a:off x="1828800" y="228600"/>
            <a:ext cx="8839200" cy="1417638"/>
          </a:xfrm>
        </p:spPr>
        <p:txBody>
          <a:bodyPr>
            <a:normAutofit/>
          </a:bodyPr>
          <a:lstStyle/>
          <a:p>
            <a:pPr>
              <a:defRPr/>
            </a:pPr>
            <a:r>
              <a:rPr lang="en-US" sz="2900">
                <a:solidFill>
                  <a:srgbClr val="6594DA"/>
                </a:solidFill>
                <a:effectLst>
                  <a:outerShdw blurRad="38100" dist="38100" dir="2700000" algn="tl">
                    <a:srgbClr val="C0C0C0"/>
                  </a:outerShdw>
                </a:effectLst>
                <a:latin typeface="Arial" panose="020B0604020202020204" pitchFamily="34" charset="0"/>
                <a:ea typeface="MS PGothic" panose="020B0600070205080204" pitchFamily="34" charset="-128"/>
              </a:rPr>
              <a:t/>
            </a:r>
            <a:br>
              <a:rPr lang="en-US" sz="2900">
                <a:solidFill>
                  <a:srgbClr val="6594DA"/>
                </a:solidFill>
                <a:effectLst>
                  <a:outerShdw blurRad="38100" dist="38100" dir="2700000" algn="tl">
                    <a:srgbClr val="C0C0C0"/>
                  </a:outerShdw>
                </a:effectLst>
                <a:latin typeface="Arial" panose="020B0604020202020204" pitchFamily="34" charset="0"/>
                <a:ea typeface="MS PGothic" panose="020B0600070205080204" pitchFamily="34" charset="-128"/>
              </a:rPr>
            </a:br>
            <a:r>
              <a:rPr lang="en-US" sz="2900">
                <a:solidFill>
                  <a:srgbClr val="6594DA"/>
                </a:solidFill>
                <a:effectLst>
                  <a:outerShdw blurRad="38100" dist="38100" dir="2700000" algn="tl">
                    <a:srgbClr val="C0C0C0"/>
                  </a:outerShdw>
                </a:effectLst>
                <a:latin typeface="Arial" panose="020B0604020202020204" pitchFamily="34" charset="0"/>
                <a:ea typeface="MS PGothic" panose="020B0600070205080204" pitchFamily="34" charset="-128"/>
              </a:rPr>
              <a:t/>
            </a:r>
            <a:br>
              <a:rPr lang="en-US" sz="2900">
                <a:solidFill>
                  <a:srgbClr val="6594DA"/>
                </a:solidFill>
                <a:effectLst>
                  <a:outerShdw blurRad="38100" dist="38100" dir="2700000" algn="tl">
                    <a:srgbClr val="C0C0C0"/>
                  </a:outerShdw>
                </a:effectLst>
                <a:latin typeface="Arial" panose="020B0604020202020204" pitchFamily="34" charset="0"/>
                <a:ea typeface="MS PGothic" panose="020B0600070205080204" pitchFamily="34" charset="-128"/>
              </a:rPr>
            </a:br>
            <a:endParaRPr lang="en-ZA" sz="2900">
              <a:effectLst>
                <a:outerShdw blurRad="38100" dist="38100" dir="2700000" algn="tl">
                  <a:srgbClr val="C0C0C0"/>
                </a:outerShdw>
              </a:effectLst>
              <a:latin typeface="Arial" panose="020B0604020202020204" pitchFamily="34" charset="0"/>
              <a:ea typeface="MS PGothic" panose="020B0600070205080204" pitchFamily="34" charset="-128"/>
            </a:endParaRPr>
          </a:p>
        </p:txBody>
      </p:sp>
      <p:sp>
        <p:nvSpPr>
          <p:cNvPr id="62468" name="Slide Number Placeholder 1">
            <a:extLst>
              <a:ext uri="{FF2B5EF4-FFF2-40B4-BE49-F238E27FC236}">
                <a16:creationId xmlns:a16="http://schemas.microsoft.com/office/drawing/2014/main" id="{935367AB-FC68-47FE-919B-37282012721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98F9A76-DC1D-41A7-B9E4-264AB5F93D92}" type="slidenum">
              <a:rPr lang="en-US" altLang="en-US">
                <a:solidFill>
                  <a:srgbClr val="898989"/>
                </a:solidFill>
              </a:rPr>
              <a:pPr/>
              <a:t>15</a:t>
            </a:fld>
            <a:endParaRPr lang="en-US" altLang="en-US">
              <a:solidFill>
                <a:srgbClr val="898989"/>
              </a:solidFill>
            </a:endParaRPr>
          </a:p>
        </p:txBody>
      </p:sp>
      <p:sp>
        <p:nvSpPr>
          <p:cNvPr id="8" name="Title 1">
            <a:extLst>
              <a:ext uri="{FF2B5EF4-FFF2-40B4-BE49-F238E27FC236}">
                <a16:creationId xmlns:a16="http://schemas.microsoft.com/office/drawing/2014/main" id="{C4F18492-BDC3-43ED-A722-024DC3F286C6}"/>
              </a:ext>
            </a:extLst>
          </p:cNvPr>
          <p:cNvSpPr txBox="1">
            <a:spLocks/>
          </p:cNvSpPr>
          <p:nvPr/>
        </p:nvSpPr>
        <p:spPr bwMode="auto">
          <a:xfrm>
            <a:off x="1630363" y="1916113"/>
            <a:ext cx="8850312" cy="2233612"/>
          </a:xfrm>
          <a:prstGeom prst="rect">
            <a:avLst/>
          </a:prstGeom>
          <a:noFill/>
          <a:ln>
            <a:noFill/>
          </a:ln>
          <a:effectLst>
            <a:outerShdw blurRad="57150" dist="19050" dir="5400000" algn="ctr" rotWithShape="0">
              <a:srgbClr val="808080">
                <a:alpha val="6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lnSpc>
                <a:spcPct val="90000"/>
              </a:lnSpc>
              <a:defRPr/>
            </a:pPr>
            <a:r>
              <a:rPr lang="en-ZA" sz="3600" dirty="0">
                <a:solidFill>
                  <a:prstClr val="black"/>
                </a:solidFill>
                <a:latin typeface="+mn-lt"/>
                <a:ea typeface="+mn-ea"/>
              </a:rPr>
              <a:t>2020 SPECIAL ADJUSTMENT BUDGET</a:t>
            </a:r>
          </a:p>
          <a:p>
            <a:pPr algn="ctr" eaLnBrk="1" hangingPunct="1">
              <a:lnSpc>
                <a:spcPct val="90000"/>
              </a:lnSpc>
              <a:defRPr/>
            </a:pPr>
            <a:endParaRPr lang="en-ZA" sz="3600" b="1" dirty="0">
              <a:solidFill>
                <a:prstClr val="black"/>
              </a:solidFill>
              <a:latin typeface="+mn-lt"/>
              <a:ea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ext Placeholder 3">
            <a:extLst>
              <a:ext uri="{FF2B5EF4-FFF2-40B4-BE49-F238E27FC236}">
                <a16:creationId xmlns:a16="http://schemas.microsoft.com/office/drawing/2014/main" id="{B393A28D-4FC5-4E95-ADB5-9859BE0BD66A}"/>
              </a:ext>
            </a:extLst>
          </p:cNvPr>
          <p:cNvSpPr>
            <a:spLocks noGrp="1"/>
          </p:cNvSpPr>
          <p:nvPr>
            <p:ph type="body" sz="quarter" idx="13"/>
          </p:nvPr>
        </p:nvSpPr>
        <p:spPr>
          <a:xfrm>
            <a:off x="695400" y="188913"/>
            <a:ext cx="10658400" cy="359767"/>
          </a:xfrm>
        </p:spPr>
        <p:txBody>
          <a:bodyPr/>
          <a:lstStyle/>
          <a:p>
            <a:r>
              <a:rPr lang="en-ZA" altLang="en-US" dirty="0">
                <a:solidFill>
                  <a:srgbClr val="FF0000"/>
                </a:solidFill>
              </a:rPr>
              <a:t>2020/21 SPECIAL ADJUSTMENT ALLOCATIONS PER PROGRAMME </a:t>
            </a:r>
          </a:p>
        </p:txBody>
      </p:sp>
      <p:sp>
        <p:nvSpPr>
          <p:cNvPr id="63490" name="Slide Number Placeholder 2">
            <a:extLst>
              <a:ext uri="{FF2B5EF4-FFF2-40B4-BE49-F238E27FC236}">
                <a16:creationId xmlns:a16="http://schemas.microsoft.com/office/drawing/2014/main" id="{896FDBE7-F841-4509-B545-2B2892659F1E}"/>
              </a:ext>
            </a:extLst>
          </p:cNvPr>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BCCDB00-7594-4933-91BD-F6CD38090658}" type="slidenum">
              <a:rPr lang="en-ZA" altLang="en-US">
                <a:solidFill>
                  <a:srgbClr val="898989"/>
                </a:solidFill>
              </a:rPr>
              <a:pPr/>
              <a:t>16</a:t>
            </a:fld>
            <a:endParaRPr lang="en-ZA" altLang="en-US">
              <a:solidFill>
                <a:srgbClr val="898989"/>
              </a:solidFill>
            </a:endParaRPr>
          </a:p>
        </p:txBody>
      </p:sp>
      <p:pic>
        <p:nvPicPr>
          <p:cNvPr id="63492" name="Picture 2">
            <a:extLst>
              <a:ext uri="{FF2B5EF4-FFF2-40B4-BE49-F238E27FC236}">
                <a16:creationId xmlns:a16="http://schemas.microsoft.com/office/drawing/2014/main" id="{4E253517-502D-4DCB-B656-474CAFA7DCD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976" y="774159"/>
            <a:ext cx="11233248" cy="4980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3" name="TextBox 1">
            <a:extLst>
              <a:ext uri="{FF2B5EF4-FFF2-40B4-BE49-F238E27FC236}">
                <a16:creationId xmlns:a16="http://schemas.microsoft.com/office/drawing/2014/main" id="{DBA0F01F-90F8-4A9D-B9D1-5CBFC2C2DEF9}"/>
              </a:ext>
            </a:extLst>
          </p:cNvPr>
          <p:cNvSpPr txBox="1">
            <a:spLocks noChangeArrowheads="1"/>
          </p:cNvSpPr>
          <p:nvPr/>
        </p:nvSpPr>
        <p:spPr bwMode="auto">
          <a:xfrm>
            <a:off x="130559" y="6033184"/>
            <a:ext cx="1209734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ZA" altLang="en-US" dirty="0"/>
              <a:t>The 2020/21 special adjustment budget include amounts suspended and added to Vote 3: Cooperative Governance.  The Voted amount increased with a nett amount of R10.954 billion.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ACFDEAF9-07D6-43EF-9187-B1E25DAA6422}"/>
              </a:ext>
            </a:extLst>
          </p:cNvPr>
          <p:cNvSpPr>
            <a:spLocks noGrp="1"/>
          </p:cNvSpPr>
          <p:nvPr>
            <p:ph type="title"/>
          </p:nvPr>
        </p:nvSpPr>
        <p:spPr>
          <a:xfrm>
            <a:off x="1703388" y="188913"/>
            <a:ext cx="8856662" cy="576262"/>
          </a:xfrm>
        </p:spPr>
        <p:txBody>
          <a:bodyPr>
            <a:normAutofit fontScale="90000"/>
          </a:bodyPr>
          <a:lstStyle/>
          <a:p>
            <a:pPr marL="0" indent="0" algn="ctr" defTabSz="685800">
              <a:spcBef>
                <a:spcPts val="750"/>
              </a:spcBef>
            </a:pPr>
            <a:r>
              <a:rPr lang="en-ZA" altLang="en-US" sz="2400" b="1">
                <a:solidFill>
                  <a:srgbClr val="FF0000"/>
                </a:solidFill>
                <a:latin typeface="Arial" panose="020B0604020202020204" pitchFamily="34" charset="0"/>
                <a:cs typeface="Arial" panose="020B0604020202020204" pitchFamily="34" charset="0"/>
                <a:sym typeface="Calibri" panose="020F0502020204030204" pitchFamily="34" charset="0"/>
              </a:rPr>
              <a:t>2020/21 SPECIAL ADJUSTMENT ALLOCATIONS PER ECONOMIC CLASSIFICATION </a:t>
            </a:r>
          </a:p>
        </p:txBody>
      </p:sp>
      <p:sp>
        <p:nvSpPr>
          <p:cNvPr id="64515" name="Slide Number Placeholder 3">
            <a:extLst>
              <a:ext uri="{FF2B5EF4-FFF2-40B4-BE49-F238E27FC236}">
                <a16:creationId xmlns:a16="http://schemas.microsoft.com/office/drawing/2014/main" id="{7C605F9A-EEDF-447E-9A18-F199E1023DEC}"/>
              </a:ext>
            </a:extLst>
          </p:cNvPr>
          <p:cNvSpPr>
            <a:spLocks noGrp="1"/>
          </p:cNvSpPr>
          <p:nvPr>
            <p:ph type="sldNum" sz="quarter" idx="12"/>
          </p:nvPr>
        </p:nvSpPr>
        <p:spPr>
          <a:xfrm>
            <a:off x="4552950" y="6356351"/>
            <a:ext cx="30861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fld id="{3CACC783-E293-4B1F-80CF-941C933328AE}" type="slidenum">
              <a:rPr lang="en-ZA" altLang="en-US">
                <a:solidFill>
                  <a:srgbClr val="000000"/>
                </a:solidFill>
              </a:rPr>
              <a:pPr algn="ctr"/>
              <a:t>17</a:t>
            </a:fld>
            <a:endParaRPr lang="en-ZA" altLang="en-US">
              <a:solidFill>
                <a:srgbClr val="000000"/>
              </a:solidFill>
            </a:endParaRPr>
          </a:p>
        </p:txBody>
      </p:sp>
      <p:pic>
        <p:nvPicPr>
          <p:cNvPr id="64516" name="Picture 2">
            <a:extLst>
              <a:ext uri="{FF2B5EF4-FFF2-40B4-BE49-F238E27FC236}">
                <a16:creationId xmlns:a16="http://schemas.microsoft.com/office/drawing/2014/main" id="{B2FBB3B3-59CC-4E56-B8CE-1626AE7C1DA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5360" y="1125539"/>
            <a:ext cx="11712623" cy="523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ext Placeholder 3">
            <a:extLst>
              <a:ext uri="{FF2B5EF4-FFF2-40B4-BE49-F238E27FC236}">
                <a16:creationId xmlns:a16="http://schemas.microsoft.com/office/drawing/2014/main" id="{1E603D2A-D8EB-4E7E-8AFE-945E169E9879}"/>
              </a:ext>
            </a:extLst>
          </p:cNvPr>
          <p:cNvSpPr>
            <a:spLocks noGrp="1"/>
          </p:cNvSpPr>
          <p:nvPr>
            <p:ph type="body" sz="quarter" idx="13"/>
          </p:nvPr>
        </p:nvSpPr>
        <p:spPr>
          <a:xfrm>
            <a:off x="407368" y="28329"/>
            <a:ext cx="10946432" cy="647700"/>
          </a:xfrm>
        </p:spPr>
        <p:txBody>
          <a:bodyPr/>
          <a:lstStyle/>
          <a:p>
            <a:r>
              <a:rPr lang="en-ZA" altLang="en-US" dirty="0">
                <a:solidFill>
                  <a:srgbClr val="FF0000"/>
                </a:solidFill>
                <a:ea typeface="SimSun" panose="02010600030101010101" pitchFamily="2" charset="-122"/>
                <a:sym typeface="Calibri" panose="020F0502020204030204" pitchFamily="34" charset="0"/>
              </a:rPr>
              <a:t>2020/21 SPECIAL ADJUSTMENT ALLOCATIONS PER PROGRAMME </a:t>
            </a:r>
          </a:p>
        </p:txBody>
      </p:sp>
      <p:sp>
        <p:nvSpPr>
          <p:cNvPr id="66562" name="Slide Number Placeholder 2">
            <a:extLst>
              <a:ext uri="{FF2B5EF4-FFF2-40B4-BE49-F238E27FC236}">
                <a16:creationId xmlns:a16="http://schemas.microsoft.com/office/drawing/2014/main" id="{C79A9F17-4A04-40B1-AA7F-F4AA3474AD8F}"/>
              </a:ext>
            </a:extLst>
          </p:cNvPr>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F42D04B-633D-47D5-A144-E6E7EED23CE6}" type="slidenum">
              <a:rPr lang="en-ZA" altLang="en-US">
                <a:solidFill>
                  <a:srgbClr val="898989"/>
                </a:solidFill>
              </a:rPr>
              <a:pPr/>
              <a:t>18</a:t>
            </a:fld>
            <a:endParaRPr lang="en-ZA" altLang="en-US">
              <a:solidFill>
                <a:srgbClr val="898989"/>
              </a:solidFill>
            </a:endParaRPr>
          </a:p>
        </p:txBody>
      </p:sp>
      <p:pic>
        <p:nvPicPr>
          <p:cNvPr id="66564" name="Picture 4">
            <a:extLst>
              <a:ext uri="{FF2B5EF4-FFF2-40B4-BE49-F238E27FC236}">
                <a16:creationId xmlns:a16="http://schemas.microsoft.com/office/drawing/2014/main" id="{9F51AFCC-F58D-4F1C-A1F6-093CD49700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368" y="658999"/>
            <a:ext cx="11449271" cy="6170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Placeholder 3">
            <a:extLst>
              <a:ext uri="{FF2B5EF4-FFF2-40B4-BE49-F238E27FC236}">
                <a16:creationId xmlns:a16="http://schemas.microsoft.com/office/drawing/2014/main" id="{C0508497-358B-4A47-A163-F2A69CA15386}"/>
              </a:ext>
            </a:extLst>
          </p:cNvPr>
          <p:cNvSpPr>
            <a:spLocks noGrp="1"/>
          </p:cNvSpPr>
          <p:nvPr>
            <p:ph type="body" sz="quarter" idx="13"/>
          </p:nvPr>
        </p:nvSpPr>
        <p:spPr>
          <a:xfrm>
            <a:off x="299356" y="15077"/>
            <a:ext cx="11593288" cy="647700"/>
          </a:xfrm>
        </p:spPr>
        <p:txBody>
          <a:bodyPr/>
          <a:lstStyle/>
          <a:p>
            <a:r>
              <a:rPr lang="en-ZA" altLang="en-US" dirty="0">
                <a:solidFill>
                  <a:srgbClr val="FF0000"/>
                </a:solidFill>
                <a:ea typeface="SimSun" panose="02010600030101010101" pitchFamily="2" charset="-122"/>
                <a:sym typeface="Calibri" panose="020F0502020204030204" pitchFamily="34" charset="0"/>
              </a:rPr>
              <a:t>2020/21 SPECIAL ADJUSTMENT  ALLOCATIONS PER PROGRAMME (Cont.)</a:t>
            </a:r>
          </a:p>
        </p:txBody>
      </p:sp>
      <p:sp>
        <p:nvSpPr>
          <p:cNvPr id="67586" name="Slide Number Placeholder 2">
            <a:extLst>
              <a:ext uri="{FF2B5EF4-FFF2-40B4-BE49-F238E27FC236}">
                <a16:creationId xmlns:a16="http://schemas.microsoft.com/office/drawing/2014/main" id="{1EA34757-D88E-4B37-BDFB-A181C4FC1829}"/>
              </a:ext>
            </a:extLst>
          </p:cNvPr>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FC4E107-1E15-43E6-A666-6DE52AC63BB5}" type="slidenum">
              <a:rPr lang="en-ZA" altLang="en-US">
                <a:solidFill>
                  <a:srgbClr val="898989"/>
                </a:solidFill>
              </a:rPr>
              <a:pPr/>
              <a:t>19</a:t>
            </a:fld>
            <a:endParaRPr lang="en-ZA" altLang="en-US">
              <a:solidFill>
                <a:srgbClr val="898989"/>
              </a:solidFill>
            </a:endParaRPr>
          </a:p>
        </p:txBody>
      </p:sp>
      <p:pic>
        <p:nvPicPr>
          <p:cNvPr id="67588" name="Picture 1">
            <a:extLst>
              <a:ext uri="{FF2B5EF4-FFF2-40B4-BE49-F238E27FC236}">
                <a16:creationId xmlns:a16="http://schemas.microsoft.com/office/drawing/2014/main" id="{7BD0D19B-0CB8-484A-B3E9-C98A338555D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688" y="662777"/>
            <a:ext cx="11953328" cy="600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19E0312F-1E5E-470A-8973-F8E993AD097B}"/>
              </a:ext>
            </a:extLst>
          </p:cNvPr>
          <p:cNvSpPr>
            <a:spLocks noGrp="1"/>
          </p:cNvSpPr>
          <p:nvPr>
            <p:ph type="title"/>
          </p:nvPr>
        </p:nvSpPr>
        <p:spPr>
          <a:xfrm>
            <a:off x="2152650" y="365126"/>
            <a:ext cx="7886700" cy="615603"/>
          </a:xfrm>
        </p:spPr>
        <p:txBody>
          <a:bodyPr/>
          <a:lstStyle/>
          <a:p>
            <a:pPr algn="ctr"/>
            <a:r>
              <a:rPr lang="en-US" altLang="en-US" sz="3600" b="1" dirty="0">
                <a:solidFill>
                  <a:srgbClr val="C09200"/>
                </a:solidFill>
                <a:latin typeface="Arial" panose="020B0604020202020204" pitchFamily="34" charset="0"/>
                <a:cs typeface="Arial" panose="020B0604020202020204" pitchFamily="34" charset="0"/>
                <a:sym typeface="Calibri" panose="020F0502020204030204" pitchFamily="34" charset="0"/>
              </a:rPr>
              <a:t>Presentation Outline </a:t>
            </a:r>
          </a:p>
        </p:txBody>
      </p:sp>
      <p:sp>
        <p:nvSpPr>
          <p:cNvPr id="3" name="Content Placeholder 2">
            <a:extLst>
              <a:ext uri="{FF2B5EF4-FFF2-40B4-BE49-F238E27FC236}">
                <a16:creationId xmlns:a16="http://schemas.microsoft.com/office/drawing/2014/main" id="{24174B65-E9C6-4B30-B131-2FE885EE5680}"/>
              </a:ext>
            </a:extLst>
          </p:cNvPr>
          <p:cNvSpPr>
            <a:spLocks noGrp="1"/>
          </p:cNvSpPr>
          <p:nvPr>
            <p:ph idx="1"/>
          </p:nvPr>
        </p:nvSpPr>
        <p:spPr>
          <a:xfrm>
            <a:off x="1055440" y="980729"/>
            <a:ext cx="10874424" cy="4636234"/>
          </a:xfrm>
        </p:spPr>
        <p:txBody>
          <a:bodyPr>
            <a:normAutofit/>
          </a:bodyPr>
          <a:lstStyle/>
          <a:p>
            <a:pPr marL="0" indent="0">
              <a:buNone/>
              <a:defRPr/>
            </a:pPr>
            <a:endParaRPr lang="en-US" sz="3600" dirty="0"/>
          </a:p>
          <a:p>
            <a:pPr marL="457200" indent="-457200">
              <a:buFont typeface="Arial" panose="020B0604020202020204" pitchFamily="34" charset="0"/>
              <a:buAutoNum type="arabicPeriod"/>
              <a:defRPr/>
            </a:pPr>
            <a:r>
              <a:rPr lang="en-US" sz="3600" b="1" dirty="0"/>
              <a:t>Purpose of the presentation</a:t>
            </a:r>
          </a:p>
          <a:p>
            <a:pPr marL="457200" indent="-457200">
              <a:buFont typeface="Arial" panose="020B0604020202020204" pitchFamily="34" charset="0"/>
              <a:buAutoNum type="arabicPeriod"/>
              <a:defRPr/>
            </a:pPr>
            <a:r>
              <a:rPr lang="en-US" sz="3600" b="1" dirty="0"/>
              <a:t> Introduction </a:t>
            </a:r>
          </a:p>
          <a:p>
            <a:pPr marL="457200" indent="-457200">
              <a:buFont typeface="Arial" panose="020B0604020202020204" pitchFamily="34" charset="0"/>
              <a:buAutoNum type="arabicPeriod"/>
              <a:defRPr/>
            </a:pPr>
            <a:r>
              <a:rPr lang="en-US" sz="3600" b="1" dirty="0"/>
              <a:t>DCoG Strategic Focus </a:t>
            </a:r>
          </a:p>
          <a:p>
            <a:pPr marL="457200" indent="-457200">
              <a:buFont typeface="Arial" panose="020B0604020202020204" pitchFamily="34" charset="0"/>
              <a:buAutoNum type="arabicPeriod"/>
              <a:defRPr/>
            </a:pPr>
            <a:r>
              <a:rPr lang="en-US" sz="3600" b="1" dirty="0"/>
              <a:t>Key changes to the Strategic Plan </a:t>
            </a:r>
          </a:p>
          <a:p>
            <a:pPr marL="457200" indent="-457200">
              <a:buFont typeface="Arial" panose="020B0604020202020204" pitchFamily="34" charset="0"/>
              <a:buAutoNum type="arabicPeriod"/>
              <a:defRPr/>
            </a:pPr>
            <a:r>
              <a:rPr lang="en-US" sz="3600" b="1" dirty="0"/>
              <a:t>Revised DCoG Annual Performance Plan </a:t>
            </a:r>
          </a:p>
          <a:p>
            <a:pPr marL="457200" indent="-457200">
              <a:buFont typeface="Arial" panose="020B0604020202020204" pitchFamily="34" charset="0"/>
              <a:buAutoNum type="arabicPeriod"/>
              <a:defRPr/>
            </a:pPr>
            <a:r>
              <a:rPr lang="en-US" sz="3600" b="1" dirty="0"/>
              <a:t>2020 Special Adjustment Budget </a:t>
            </a:r>
          </a:p>
        </p:txBody>
      </p:sp>
      <p:sp>
        <p:nvSpPr>
          <p:cNvPr id="2" name="Slide Number Placeholder 1">
            <a:extLst>
              <a:ext uri="{FF2B5EF4-FFF2-40B4-BE49-F238E27FC236}">
                <a16:creationId xmlns:a16="http://schemas.microsoft.com/office/drawing/2014/main" id="{37186D59-90F2-4705-BCFC-68FBE54CF355}"/>
              </a:ext>
            </a:extLst>
          </p:cNvPr>
          <p:cNvSpPr>
            <a:spLocks noGrp="1"/>
          </p:cNvSpPr>
          <p:nvPr>
            <p:ph type="sldNum" sz="quarter" idx="12"/>
          </p:nvPr>
        </p:nvSpPr>
        <p:spPr/>
        <p:txBody>
          <a:bodyPr/>
          <a:lstStyle/>
          <a:p>
            <a:fld id="{DED30569-F094-48B4-9F10-404FC6895D39}" type="slidenum">
              <a:rPr lang="en-US" altLang="en-US" smtClean="0"/>
              <a:pPr/>
              <a:t>2</a:t>
            </a:fld>
            <a:endParaRPr lang="en-US" altLang="en-US" sz="180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 Placeholder 3">
            <a:extLst>
              <a:ext uri="{FF2B5EF4-FFF2-40B4-BE49-F238E27FC236}">
                <a16:creationId xmlns:a16="http://schemas.microsoft.com/office/drawing/2014/main" id="{60AADD2F-FC94-4AFC-883F-97CA510EE4A5}"/>
              </a:ext>
            </a:extLst>
          </p:cNvPr>
          <p:cNvSpPr>
            <a:spLocks noGrp="1"/>
          </p:cNvSpPr>
          <p:nvPr>
            <p:ph type="body" sz="quarter" idx="13"/>
          </p:nvPr>
        </p:nvSpPr>
        <p:spPr>
          <a:xfrm>
            <a:off x="335360" y="136525"/>
            <a:ext cx="11233247" cy="647700"/>
          </a:xfrm>
        </p:spPr>
        <p:txBody>
          <a:bodyPr/>
          <a:lstStyle/>
          <a:p>
            <a:r>
              <a:rPr lang="en-ZA" altLang="en-US" dirty="0">
                <a:solidFill>
                  <a:srgbClr val="FF0000"/>
                </a:solidFill>
                <a:ea typeface="SimSun" panose="02010600030101010101" pitchFamily="2" charset="-122"/>
                <a:sym typeface="Calibri" panose="020F0502020204030204" pitchFamily="34" charset="0"/>
              </a:rPr>
              <a:t>2020/21 SPECIAL ADJUSTMENT ALLOCATIONS – TRANSFER FUNDS</a:t>
            </a:r>
          </a:p>
        </p:txBody>
      </p:sp>
      <p:sp>
        <p:nvSpPr>
          <p:cNvPr id="68610" name="Slide Number Placeholder 2">
            <a:extLst>
              <a:ext uri="{FF2B5EF4-FFF2-40B4-BE49-F238E27FC236}">
                <a16:creationId xmlns:a16="http://schemas.microsoft.com/office/drawing/2014/main" id="{CE6954B8-CFEE-4F77-9660-3B908266F4EE}"/>
              </a:ext>
            </a:extLst>
          </p:cNvPr>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4776368-AFB3-44D7-8945-E4CDC52B150A}" type="slidenum">
              <a:rPr lang="en-ZA" altLang="en-US">
                <a:solidFill>
                  <a:srgbClr val="898989"/>
                </a:solidFill>
              </a:rPr>
              <a:pPr/>
              <a:t>20</a:t>
            </a:fld>
            <a:endParaRPr lang="en-ZA" altLang="en-US">
              <a:solidFill>
                <a:srgbClr val="898989"/>
              </a:solidFill>
            </a:endParaRPr>
          </a:p>
        </p:txBody>
      </p:sp>
      <p:pic>
        <p:nvPicPr>
          <p:cNvPr id="68612" name="Picture 2">
            <a:extLst>
              <a:ext uri="{FF2B5EF4-FFF2-40B4-BE49-F238E27FC236}">
                <a16:creationId xmlns:a16="http://schemas.microsoft.com/office/drawing/2014/main" id="{90AF3852-5740-41AA-B677-20EF39C5D4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1384" y="1052514"/>
            <a:ext cx="11233247" cy="5303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19E0312F-1E5E-470A-8973-F8E993AD097B}"/>
              </a:ext>
            </a:extLst>
          </p:cNvPr>
          <p:cNvSpPr>
            <a:spLocks noGrp="1"/>
          </p:cNvSpPr>
          <p:nvPr>
            <p:ph type="title"/>
          </p:nvPr>
        </p:nvSpPr>
        <p:spPr>
          <a:xfrm>
            <a:off x="2567608" y="2813397"/>
            <a:ext cx="7886700" cy="615603"/>
          </a:xfrm>
        </p:spPr>
        <p:txBody>
          <a:bodyPr/>
          <a:lstStyle/>
          <a:p>
            <a:pPr algn="ctr"/>
            <a:r>
              <a:rPr lang="en-US" altLang="en-US" sz="3600" b="1" dirty="0">
                <a:solidFill>
                  <a:srgbClr val="C09200"/>
                </a:solidFill>
                <a:latin typeface="Arial" panose="020B0604020202020204" pitchFamily="34" charset="0"/>
                <a:cs typeface="Arial" panose="020B0604020202020204" pitchFamily="34" charset="0"/>
                <a:sym typeface="Calibri" panose="020F0502020204030204" pitchFamily="34" charset="0"/>
              </a:rPr>
              <a:t>Thank You </a:t>
            </a:r>
          </a:p>
        </p:txBody>
      </p:sp>
      <p:sp>
        <p:nvSpPr>
          <p:cNvPr id="2" name="Slide Number Placeholder 1">
            <a:extLst>
              <a:ext uri="{FF2B5EF4-FFF2-40B4-BE49-F238E27FC236}">
                <a16:creationId xmlns:a16="http://schemas.microsoft.com/office/drawing/2014/main" id="{37186D59-90F2-4705-BCFC-68FBE54CF355}"/>
              </a:ext>
            </a:extLst>
          </p:cNvPr>
          <p:cNvSpPr>
            <a:spLocks noGrp="1"/>
          </p:cNvSpPr>
          <p:nvPr>
            <p:ph type="sldNum" sz="quarter" idx="12"/>
          </p:nvPr>
        </p:nvSpPr>
        <p:spPr/>
        <p:txBody>
          <a:bodyPr/>
          <a:lstStyle/>
          <a:p>
            <a:fld id="{DED30569-F094-48B4-9F10-404FC6895D39}" type="slidenum">
              <a:rPr lang="en-US" altLang="en-US" smtClean="0"/>
              <a:pPr/>
              <a:t>21</a:t>
            </a:fld>
            <a:endParaRPr lang="en-US" altLang="en-US" sz="1800">
              <a:solidFill>
                <a:srgbClr val="000000"/>
              </a:solidFill>
            </a:endParaRPr>
          </a:p>
        </p:txBody>
      </p:sp>
    </p:spTree>
    <p:extLst>
      <p:ext uri="{BB962C8B-B14F-4D97-AF65-F5344CB8AC3E}">
        <p14:creationId xmlns:p14="http://schemas.microsoft.com/office/powerpoint/2010/main" val="2570681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973FB298-D2C3-4D77-A477-673DB15841CA}"/>
              </a:ext>
            </a:extLst>
          </p:cNvPr>
          <p:cNvSpPr>
            <a:spLocks noGrp="1"/>
          </p:cNvSpPr>
          <p:nvPr>
            <p:ph type="title"/>
          </p:nvPr>
        </p:nvSpPr>
        <p:spPr>
          <a:xfrm>
            <a:off x="1254374" y="365126"/>
            <a:ext cx="8784976" cy="760413"/>
          </a:xfrm>
        </p:spPr>
        <p:txBody>
          <a:bodyPr/>
          <a:lstStyle/>
          <a:p>
            <a:pPr algn="ctr"/>
            <a:r>
              <a:rPr lang="en-US" altLang="en-US" sz="3200" b="1" dirty="0">
                <a:solidFill>
                  <a:srgbClr val="C09200"/>
                </a:solidFill>
                <a:latin typeface="Arial" panose="020B0604020202020204" pitchFamily="34" charset="0"/>
                <a:cs typeface="Arial" panose="020B0604020202020204" pitchFamily="34" charset="0"/>
              </a:rPr>
              <a:t>PURPOSE </a:t>
            </a:r>
          </a:p>
        </p:txBody>
      </p:sp>
      <p:sp>
        <p:nvSpPr>
          <p:cNvPr id="51203" name="Content Placeholder 2">
            <a:extLst>
              <a:ext uri="{FF2B5EF4-FFF2-40B4-BE49-F238E27FC236}">
                <a16:creationId xmlns:a16="http://schemas.microsoft.com/office/drawing/2014/main" id="{5F84D6AA-D565-48A6-B83E-B13564A91A77}"/>
              </a:ext>
            </a:extLst>
          </p:cNvPr>
          <p:cNvSpPr>
            <a:spLocks noGrp="1"/>
          </p:cNvSpPr>
          <p:nvPr>
            <p:ph idx="1"/>
          </p:nvPr>
        </p:nvSpPr>
        <p:spPr>
          <a:xfrm>
            <a:off x="1703512" y="1557339"/>
            <a:ext cx="8784976" cy="4607965"/>
          </a:xfrm>
        </p:spPr>
        <p:txBody>
          <a:bodyPr/>
          <a:lstStyle/>
          <a:p>
            <a:pPr marL="0" indent="0">
              <a:buNone/>
            </a:pPr>
            <a:endParaRPr lang="en-US" altLang="en-US" sz="3200" dirty="0"/>
          </a:p>
          <a:p>
            <a:pPr marL="0" indent="0">
              <a:buNone/>
            </a:pPr>
            <a:r>
              <a:rPr lang="en-US" altLang="en-US" sz="3200" b="1" dirty="0"/>
              <a:t>To present to the </a:t>
            </a:r>
            <a:r>
              <a:rPr lang="en-US" altLang="en-US" sz="3200" b="1" dirty="0" smtClean="0"/>
              <a:t>Portfolio Committee </a:t>
            </a:r>
            <a:r>
              <a:rPr lang="en-US" altLang="en-US" sz="3200" b="1" dirty="0"/>
              <a:t>the Addendum to the </a:t>
            </a:r>
          </a:p>
          <a:p>
            <a:pPr marL="0" indent="0">
              <a:buNone/>
            </a:pPr>
            <a:endParaRPr lang="en-US" altLang="en-US" sz="3200" b="1" dirty="0"/>
          </a:p>
          <a:p>
            <a:pPr marL="0" indent="0">
              <a:buNone/>
            </a:pPr>
            <a:r>
              <a:rPr lang="en-US" altLang="en-US" sz="3200" b="1" dirty="0"/>
              <a:t> 1.The Addendum to the revised DCoG 2020/21 Annual Performance Plan and  </a:t>
            </a:r>
          </a:p>
          <a:p>
            <a:pPr marL="0" indent="0">
              <a:buNone/>
            </a:pPr>
            <a:endParaRPr lang="en-US" altLang="en-US" sz="3200" b="1" dirty="0"/>
          </a:p>
          <a:p>
            <a:pPr marL="0" indent="0">
              <a:buNone/>
            </a:pPr>
            <a:r>
              <a:rPr lang="en-US" altLang="en-US" sz="3200" b="1" dirty="0"/>
              <a:t>2. The 2020 Special Adjustment Budget </a:t>
            </a:r>
            <a:endParaRPr lang="en-US" altLang="en-US" sz="3200" dirty="0"/>
          </a:p>
        </p:txBody>
      </p:sp>
      <p:sp>
        <p:nvSpPr>
          <p:cNvPr id="2" name="Slide Number Placeholder 1">
            <a:extLst>
              <a:ext uri="{FF2B5EF4-FFF2-40B4-BE49-F238E27FC236}">
                <a16:creationId xmlns:a16="http://schemas.microsoft.com/office/drawing/2014/main" id="{37DCB556-7269-4EE6-90AE-3407454DF61B}"/>
              </a:ext>
            </a:extLst>
          </p:cNvPr>
          <p:cNvSpPr>
            <a:spLocks noGrp="1"/>
          </p:cNvSpPr>
          <p:nvPr>
            <p:ph type="sldNum" sz="quarter" idx="12"/>
          </p:nvPr>
        </p:nvSpPr>
        <p:spPr/>
        <p:txBody>
          <a:bodyPr/>
          <a:lstStyle/>
          <a:p>
            <a:fld id="{DED30569-F094-48B4-9F10-404FC6895D39}" type="slidenum">
              <a:rPr lang="en-US" altLang="en-US" smtClean="0"/>
              <a:pPr/>
              <a:t>3</a:t>
            </a:fld>
            <a:endParaRPr lang="en-US" altLang="en-US" sz="18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E2DB2BEB-9A05-4D33-B794-B9821E8E651C}"/>
              </a:ext>
            </a:extLst>
          </p:cNvPr>
          <p:cNvSpPr>
            <a:spLocks noGrp="1"/>
          </p:cNvSpPr>
          <p:nvPr>
            <p:ph type="title"/>
          </p:nvPr>
        </p:nvSpPr>
        <p:spPr>
          <a:xfrm>
            <a:off x="2063552" y="19067"/>
            <a:ext cx="7886700" cy="687611"/>
          </a:xfrm>
        </p:spPr>
        <p:txBody>
          <a:bodyPr/>
          <a:lstStyle/>
          <a:p>
            <a:pPr algn="ctr"/>
            <a:r>
              <a:rPr lang="en-US" altLang="en-US" sz="2800" b="1" dirty="0">
                <a:solidFill>
                  <a:srgbClr val="C09200"/>
                </a:solidFill>
                <a:latin typeface="Arial" panose="020B0604020202020204" pitchFamily="34" charset="0"/>
                <a:cs typeface="Arial" panose="020B0604020202020204" pitchFamily="34" charset="0"/>
              </a:rPr>
              <a:t>INTRODUCTION </a:t>
            </a:r>
          </a:p>
        </p:txBody>
      </p:sp>
      <p:sp>
        <p:nvSpPr>
          <p:cNvPr id="3" name="Content Placeholder 2">
            <a:extLst>
              <a:ext uri="{FF2B5EF4-FFF2-40B4-BE49-F238E27FC236}">
                <a16:creationId xmlns:a16="http://schemas.microsoft.com/office/drawing/2014/main" id="{1211A76F-56D1-4EE2-B31C-E609A7B63474}"/>
              </a:ext>
            </a:extLst>
          </p:cNvPr>
          <p:cNvSpPr>
            <a:spLocks noGrp="1"/>
          </p:cNvSpPr>
          <p:nvPr>
            <p:ph idx="1"/>
          </p:nvPr>
        </p:nvSpPr>
        <p:spPr>
          <a:xfrm>
            <a:off x="191344" y="636563"/>
            <a:ext cx="11593288" cy="6100787"/>
          </a:xfrm>
        </p:spPr>
        <p:txBody>
          <a:bodyPr>
            <a:normAutofit/>
          </a:bodyPr>
          <a:lstStyle/>
          <a:p>
            <a:pPr marL="0" indent="0">
              <a:buNone/>
              <a:defRPr/>
            </a:pPr>
            <a:r>
              <a:rPr lang="en-US" dirty="0"/>
              <a:t>The Department has not revised its 2020-2025 Strategic Plan, which still has 6 key outcomes</a:t>
            </a:r>
          </a:p>
          <a:p>
            <a:pPr marL="0" indent="0">
              <a:buNone/>
              <a:defRPr/>
            </a:pPr>
            <a:r>
              <a:rPr lang="en-US" dirty="0"/>
              <a:t>The Department revised its 2020/21 APP to make provision to COVID-19 response, the Adjusted budget and cater for those targets that are likely not to be achieved in the 1</a:t>
            </a:r>
            <a:r>
              <a:rPr lang="en-US" baseline="30000" dirty="0"/>
              <a:t>st</a:t>
            </a:r>
            <a:r>
              <a:rPr lang="en-US" dirty="0"/>
              <a:t> quarter of the financial year with carry-over implications for subsequent quarters of this financial year.  </a:t>
            </a:r>
          </a:p>
          <a:p>
            <a:pPr marL="0" indent="0">
              <a:buNone/>
              <a:defRPr/>
            </a:pPr>
            <a:r>
              <a:rPr lang="en-US" dirty="0"/>
              <a:t>The Department has also responded to the Government’s Strategy on Gender Based Violence, and these initiatives will be cascaded down the support provided to municipalities through the District Development Model </a:t>
            </a:r>
          </a:p>
          <a:p>
            <a:pPr marL="0" indent="0">
              <a:buNone/>
              <a:defRPr/>
            </a:pPr>
            <a:endParaRPr lang="en-US" dirty="0"/>
          </a:p>
          <a:p>
            <a:pPr marL="0" indent="0">
              <a:buNone/>
              <a:defRPr/>
            </a:pPr>
            <a:r>
              <a:rPr lang="en-US" dirty="0"/>
              <a:t>Due to the number of new indicators that had to be added while we continue with some of the initial projects, some indicators have been cosigned to the Operational Plan.</a:t>
            </a:r>
          </a:p>
          <a:p>
            <a:pPr marL="0" indent="0">
              <a:buNone/>
              <a:defRPr/>
            </a:pPr>
            <a:endParaRPr lang="en-US" dirty="0"/>
          </a:p>
          <a:p>
            <a:pPr marL="0" indent="0">
              <a:buNone/>
              <a:defRPr/>
            </a:pPr>
            <a:endParaRPr lang="en-US" dirty="0"/>
          </a:p>
          <a:p>
            <a:pPr>
              <a:defRPr/>
            </a:pPr>
            <a:endParaRPr lang="en-US" dirty="0"/>
          </a:p>
          <a:p>
            <a:pPr>
              <a:defRPr/>
            </a:pPr>
            <a:endParaRPr lang="en-US" dirty="0"/>
          </a:p>
        </p:txBody>
      </p:sp>
      <p:sp>
        <p:nvSpPr>
          <p:cNvPr id="2" name="Slide Number Placeholder 1">
            <a:extLst>
              <a:ext uri="{FF2B5EF4-FFF2-40B4-BE49-F238E27FC236}">
                <a16:creationId xmlns:a16="http://schemas.microsoft.com/office/drawing/2014/main" id="{306FDD08-8FB1-4A60-A820-84D7491FD51E}"/>
              </a:ext>
            </a:extLst>
          </p:cNvPr>
          <p:cNvSpPr>
            <a:spLocks noGrp="1"/>
          </p:cNvSpPr>
          <p:nvPr>
            <p:ph type="sldNum" sz="quarter" idx="12"/>
          </p:nvPr>
        </p:nvSpPr>
        <p:spPr/>
        <p:txBody>
          <a:bodyPr/>
          <a:lstStyle/>
          <a:p>
            <a:fld id="{DED30569-F094-48B4-9F10-404FC6895D39}" type="slidenum">
              <a:rPr lang="en-US" altLang="en-US" smtClean="0"/>
              <a:pPr/>
              <a:t>4</a:t>
            </a:fld>
            <a:endParaRPr lang="en-US" altLang="en-US" sz="18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594D6AA1-A0E1-45F9-8E25-BAB8092293C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72CAEA-745C-40DA-BD15-EA0FEF836D6E}"/>
              </a:ext>
            </a:extLst>
          </p:cNvPr>
          <p:cNvSpPr>
            <a:spLocks noGrp="1"/>
          </p:cNvSpPr>
          <p:nvPr>
            <p:ph type="title"/>
          </p:nvPr>
        </p:nvSpPr>
        <p:spPr>
          <a:xfrm>
            <a:off x="983432" y="155641"/>
            <a:ext cx="10515599" cy="639563"/>
          </a:xfrm>
        </p:spPr>
        <p:txBody>
          <a:bodyPr vert="horz" lIns="91440" tIns="45720" rIns="91440" bIns="45720" rtlCol="0" anchor="b">
            <a:noAutofit/>
          </a:bodyPr>
          <a:lstStyle/>
          <a:p>
            <a:pPr algn="ctr"/>
            <a:r>
              <a:rPr lang="en-US" sz="3600" kern="1200" dirty="0">
                <a:solidFill>
                  <a:schemeClr val="tx1"/>
                </a:solidFill>
                <a:latin typeface="Arial" panose="020B0604020202020204" pitchFamily="34" charset="0"/>
                <a:cs typeface="Arial" panose="020B0604020202020204" pitchFamily="34" charset="0"/>
              </a:rPr>
              <a:t>Number of Indicators Per Programme </a:t>
            </a:r>
          </a:p>
        </p:txBody>
      </p:sp>
      <p:sp>
        <p:nvSpPr>
          <p:cNvPr id="4" name="Slide Number Placeholder 3">
            <a:extLst>
              <a:ext uri="{FF2B5EF4-FFF2-40B4-BE49-F238E27FC236}">
                <a16:creationId xmlns:a16="http://schemas.microsoft.com/office/drawing/2014/main" id="{14E9CC31-36CD-4E29-925A-9A5056AACC3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eaLnBrk="1" hangingPunct="1">
              <a:spcAft>
                <a:spcPts val="600"/>
              </a:spcAft>
            </a:pPr>
            <a:fld id="{DED30569-F094-48B4-9F10-404FC6895D39}" type="slidenum">
              <a:rPr lang="en-US" altLang="en-US" smtClean="0">
                <a:latin typeface="+mn-lt"/>
                <a:ea typeface="+mn-ea"/>
              </a:rPr>
              <a:pPr eaLnBrk="1" hangingPunct="1">
                <a:spcAft>
                  <a:spcPts val="600"/>
                </a:spcAft>
              </a:pPr>
              <a:t>5</a:t>
            </a:fld>
            <a:endParaRPr lang="en-US" altLang="en-US">
              <a:latin typeface="+mn-lt"/>
              <a:ea typeface="+mn-ea"/>
            </a:endParaRPr>
          </a:p>
        </p:txBody>
      </p:sp>
      <p:graphicFrame>
        <p:nvGraphicFramePr>
          <p:cNvPr id="5" name="Table 4">
            <a:extLst>
              <a:ext uri="{FF2B5EF4-FFF2-40B4-BE49-F238E27FC236}">
                <a16:creationId xmlns:a16="http://schemas.microsoft.com/office/drawing/2014/main" id="{7FEE361C-C660-405C-9078-82DEC41D6484}"/>
              </a:ext>
            </a:extLst>
          </p:cNvPr>
          <p:cNvGraphicFramePr>
            <a:graphicFrameLocks noGrp="1"/>
          </p:cNvGraphicFramePr>
          <p:nvPr>
            <p:extLst>
              <p:ext uri="{D42A27DB-BD31-4B8C-83A1-F6EECF244321}">
                <p14:modId xmlns:p14="http://schemas.microsoft.com/office/powerpoint/2010/main" val="1293794928"/>
              </p:ext>
            </p:extLst>
          </p:nvPr>
        </p:nvGraphicFramePr>
        <p:xfrm>
          <a:off x="513855" y="1372436"/>
          <a:ext cx="11161239" cy="4113127"/>
        </p:xfrm>
        <a:graphic>
          <a:graphicData uri="http://schemas.openxmlformats.org/drawingml/2006/table">
            <a:tbl>
              <a:tblPr firstRow="1" firstCol="1" bandRow="1"/>
              <a:tblGrid>
                <a:gridCol w="6984776">
                  <a:extLst>
                    <a:ext uri="{9D8B030D-6E8A-4147-A177-3AD203B41FA5}">
                      <a16:colId xmlns:a16="http://schemas.microsoft.com/office/drawing/2014/main" val="1194466161"/>
                    </a:ext>
                  </a:extLst>
                </a:gridCol>
                <a:gridCol w="2088232">
                  <a:extLst>
                    <a:ext uri="{9D8B030D-6E8A-4147-A177-3AD203B41FA5}">
                      <a16:colId xmlns:a16="http://schemas.microsoft.com/office/drawing/2014/main" val="3370359170"/>
                    </a:ext>
                  </a:extLst>
                </a:gridCol>
                <a:gridCol w="2088231">
                  <a:extLst>
                    <a:ext uri="{9D8B030D-6E8A-4147-A177-3AD203B41FA5}">
                      <a16:colId xmlns:a16="http://schemas.microsoft.com/office/drawing/2014/main" val="983384971"/>
                    </a:ext>
                  </a:extLst>
                </a:gridCol>
              </a:tblGrid>
              <a:tr h="420602">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Programme </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Number of Indicators </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a:solidFill>
                            <a:srgbClr val="000000"/>
                          </a:solidFill>
                          <a:effectLst/>
                          <a:latin typeface="Arial" panose="020B0604020202020204" pitchFamily="34" charset="0"/>
                          <a:ea typeface="Calibri" panose="020F0502020204030204" pitchFamily="34" charset="0"/>
                        </a:rPr>
                        <a:t>Percentage </a:t>
                      </a:r>
                      <a:endParaRPr lang="en-GB" sz="3200" b="0" i="0" u="none" strike="noStrike">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1209034"/>
                  </a:ext>
                </a:extLst>
              </a:tr>
              <a:tr h="420602">
                <a:tc>
                  <a:txBody>
                    <a:bodyPr/>
                    <a:lstStyle/>
                    <a:p>
                      <a:pPr marL="0" marR="0" indent="0" algn="just" fontAlgn="t">
                        <a:lnSpc>
                          <a:spcPct val="107000"/>
                        </a:lnSpc>
                        <a:spcBef>
                          <a:spcPts val="0"/>
                        </a:spcBef>
                        <a:spcAft>
                          <a:spcPts val="0"/>
                        </a:spcAft>
                        <a:buClrTx/>
                        <a:buSzPts val="1100"/>
                        <a:buFont typeface="+mj-lt"/>
                        <a:buNone/>
                      </a:pPr>
                      <a:r>
                        <a:rPr lang="en-US" altLang="en-US" sz="2000" b="1" dirty="0">
                          <a:latin typeface="Arial" panose="020B0604020202020204" pitchFamily="34" charset="0"/>
                          <a:cs typeface="Arial" panose="020B0604020202020204" pitchFamily="34" charset="0"/>
                        </a:rPr>
                        <a:t>Programme 1: Administration </a:t>
                      </a:r>
                      <a:endParaRPr lang="en-GB" sz="20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7</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21%</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2985118"/>
                  </a:ext>
                </a:extLst>
              </a:tr>
              <a:tr h="420602">
                <a:tc>
                  <a:txBody>
                    <a:bodyPr/>
                    <a:lstStyle/>
                    <a:p>
                      <a:pPr marL="0" marR="0" indent="0" algn="l" fontAlgn="t">
                        <a:lnSpc>
                          <a:spcPct val="107000"/>
                        </a:lnSpc>
                        <a:spcBef>
                          <a:spcPts val="0"/>
                        </a:spcBef>
                        <a:spcAft>
                          <a:spcPts val="0"/>
                        </a:spcAft>
                        <a:buClrTx/>
                        <a:buSzPts val="1100"/>
                        <a:buFont typeface="+mj-lt"/>
                        <a:buNone/>
                      </a:pPr>
                      <a:r>
                        <a:rPr lang="en-US" altLang="en-US" sz="2000" b="1" dirty="0">
                          <a:latin typeface="Arial" panose="020B0604020202020204" pitchFamily="34" charset="0"/>
                          <a:cs typeface="Arial" panose="020B0604020202020204" pitchFamily="34" charset="0"/>
                        </a:rPr>
                        <a:t>Programme 2: Regional and Urban Development and Legislative Support </a:t>
                      </a:r>
                      <a:endParaRPr lang="en-GB" sz="20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rPr>
                        <a:t>6</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18%</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1704402"/>
                  </a:ext>
                </a:extLst>
              </a:tr>
              <a:tr h="420602">
                <a:tc>
                  <a:txBody>
                    <a:bodyPr/>
                    <a:lstStyle/>
                    <a:p>
                      <a:pPr marL="0" marR="0" indent="0" algn="just" fontAlgn="t">
                        <a:lnSpc>
                          <a:spcPct val="107000"/>
                        </a:lnSpc>
                        <a:spcBef>
                          <a:spcPts val="0"/>
                        </a:spcBef>
                        <a:spcAft>
                          <a:spcPts val="0"/>
                        </a:spcAft>
                        <a:buClrTx/>
                        <a:buSzPts val="1100"/>
                        <a:buFont typeface="+mj-lt"/>
                        <a:buNone/>
                      </a:pPr>
                      <a:r>
                        <a:rPr lang="en-US" altLang="en-US" sz="2000" b="1" dirty="0">
                          <a:latin typeface="Arial" panose="020B0604020202020204" pitchFamily="34" charset="0"/>
                          <a:cs typeface="Arial" panose="020B0604020202020204" pitchFamily="34" charset="0"/>
                        </a:rPr>
                        <a:t>Programme 3: Institutional Development </a:t>
                      </a:r>
                      <a:endParaRPr lang="en-GB" sz="20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rPr>
                        <a:t>6</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18%</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015579"/>
                  </a:ext>
                </a:extLst>
              </a:tr>
              <a:tr h="420602">
                <a:tc>
                  <a:txBody>
                    <a:bodyPr/>
                    <a:lstStyle/>
                    <a:p>
                      <a:pPr marL="0" marR="0" indent="0" algn="just" fontAlgn="t">
                        <a:lnSpc>
                          <a:spcPct val="107000"/>
                        </a:lnSpc>
                        <a:spcBef>
                          <a:spcPts val="0"/>
                        </a:spcBef>
                        <a:spcAft>
                          <a:spcPts val="0"/>
                        </a:spcAft>
                        <a:buClrTx/>
                        <a:buSzPts val="1100"/>
                        <a:buFont typeface="+mj-lt"/>
                        <a:buNone/>
                      </a:pPr>
                      <a:r>
                        <a:rPr lang="en-US" altLang="en-US" sz="2000" b="1" dirty="0">
                          <a:latin typeface="Arial" panose="020B0604020202020204" pitchFamily="34" charset="0"/>
                          <a:cs typeface="Arial" panose="020B0604020202020204" pitchFamily="34" charset="0"/>
                        </a:rPr>
                        <a:t>Programme 4: National Disaster Management Centre</a:t>
                      </a:r>
                      <a:endParaRPr lang="en-GB" sz="20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rPr>
                        <a:t>5</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15%</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9802824"/>
                  </a:ext>
                </a:extLst>
              </a:tr>
              <a:tr h="420602">
                <a:tc>
                  <a:txBody>
                    <a:bodyPr/>
                    <a:lstStyle/>
                    <a:p>
                      <a:pPr marL="0" marR="0" indent="0" algn="l" fontAlgn="t">
                        <a:lnSpc>
                          <a:spcPct val="107000"/>
                        </a:lnSpc>
                        <a:spcBef>
                          <a:spcPts val="0"/>
                        </a:spcBef>
                        <a:spcAft>
                          <a:spcPts val="0"/>
                        </a:spcAft>
                        <a:buClrTx/>
                        <a:buSzPts val="1100"/>
                        <a:buFont typeface="+mj-lt"/>
                        <a:buNone/>
                      </a:pPr>
                      <a:r>
                        <a:rPr lang="en-US" altLang="en-US" sz="2000" b="1" dirty="0">
                          <a:latin typeface="Arial" panose="020B0604020202020204" pitchFamily="34" charset="0"/>
                          <a:cs typeface="Arial" panose="020B0604020202020204" pitchFamily="34" charset="0"/>
                        </a:rPr>
                        <a:t>Programme 5: Local Government Support and Interventions Management </a:t>
                      </a:r>
                      <a:endParaRPr lang="en-GB" sz="20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4</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12%</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119942"/>
                  </a:ext>
                </a:extLst>
              </a:tr>
              <a:tr h="420602">
                <a:tc>
                  <a:txBody>
                    <a:bodyPr/>
                    <a:lstStyle/>
                    <a:p>
                      <a:pPr marL="0" marR="0" indent="0" algn="just" fontAlgn="t">
                        <a:lnSpc>
                          <a:spcPct val="107000"/>
                        </a:lnSpc>
                        <a:spcBef>
                          <a:spcPts val="0"/>
                        </a:spcBef>
                        <a:spcAft>
                          <a:spcPts val="0"/>
                        </a:spcAft>
                        <a:buClrTx/>
                        <a:buSzPts val="1100"/>
                        <a:buFont typeface="+mj-lt"/>
                        <a:buNone/>
                      </a:pPr>
                      <a:r>
                        <a:rPr lang="en-US" altLang="en-US" sz="2000" b="1" dirty="0">
                          <a:latin typeface="Arial" panose="020B0604020202020204" pitchFamily="34" charset="0"/>
                          <a:cs typeface="Arial" panose="020B0604020202020204" pitchFamily="34" charset="0"/>
                        </a:rPr>
                        <a:t>Programme 6: Community Work Programme </a:t>
                      </a:r>
                      <a:endParaRPr lang="en-GB" sz="20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5</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15%</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555681"/>
                  </a:ext>
                </a:extLst>
              </a:tr>
              <a:tr h="420602">
                <a:tc>
                  <a:txBody>
                    <a:bodyPr/>
                    <a:lstStyle/>
                    <a:p>
                      <a:pPr marL="0" marR="0" algn="l"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Total </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33</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07000"/>
                        </a:lnSpc>
                        <a:spcBef>
                          <a:spcPts val="0"/>
                        </a:spcBef>
                        <a:spcAft>
                          <a:spcPts val="0"/>
                        </a:spcAft>
                      </a:pPr>
                      <a:r>
                        <a:rPr lang="en-GB" sz="2000" b="1" i="0" u="none" strike="noStrike" dirty="0">
                          <a:solidFill>
                            <a:srgbClr val="000000"/>
                          </a:solidFill>
                          <a:effectLst/>
                          <a:latin typeface="Arial" panose="020B0604020202020204" pitchFamily="34" charset="0"/>
                          <a:ea typeface="Calibri" panose="020F0502020204030204" pitchFamily="34" charset="0"/>
                        </a:rPr>
                        <a:t>100%</a:t>
                      </a:r>
                      <a:endParaRPr lang="en-GB" sz="3200" b="0" i="0" u="none" strike="noStrike" dirty="0">
                        <a:effectLst/>
                        <a:latin typeface="Arial" panose="020B0604020202020204" pitchFamily="34" charset="0"/>
                      </a:endParaRPr>
                    </a:p>
                  </a:txBody>
                  <a:tcPr marL="127921" marR="127921" marT="177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6049862"/>
                  </a:ext>
                </a:extLst>
              </a:tr>
            </a:tbl>
          </a:graphicData>
        </a:graphic>
      </p:graphicFrame>
    </p:spTree>
    <p:extLst>
      <p:ext uri="{BB962C8B-B14F-4D97-AF65-F5344CB8AC3E}">
        <p14:creationId xmlns:p14="http://schemas.microsoft.com/office/powerpoint/2010/main" val="2751657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4" name="Text Placeholder 3">
            <a:extLst>
              <a:ext uri="{FF2B5EF4-FFF2-40B4-BE49-F238E27FC236}">
                <a16:creationId xmlns:a16="http://schemas.microsoft.com/office/drawing/2014/main" id="{982E8B2F-C921-4AEF-83CD-3659C268E434}"/>
              </a:ext>
            </a:extLst>
          </p:cNvPr>
          <p:cNvSpPr txBox="1">
            <a:spLocks noChangeArrowheads="1"/>
          </p:cNvSpPr>
          <p:nvPr/>
        </p:nvSpPr>
        <p:spPr bwMode="auto">
          <a:xfrm>
            <a:off x="2684462" y="117304"/>
            <a:ext cx="68230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514350" indent="-1714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857250" indent="-17145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20015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154305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0002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4574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29146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3718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algn="ctr">
              <a:buFont typeface="Arial" panose="020B0604020202020204" pitchFamily="34" charset="0"/>
              <a:buNone/>
            </a:pPr>
            <a:r>
              <a:rPr lang="en-ZA" altLang="en-US" sz="2000" b="1" dirty="0">
                <a:solidFill>
                  <a:srgbClr val="C09200"/>
                </a:solidFill>
                <a:latin typeface="Arial" panose="020B0604020202020204" pitchFamily="34" charset="0"/>
                <a:cs typeface="Arial" panose="020B0604020202020204" pitchFamily="34" charset="0"/>
              </a:rPr>
              <a:t>RECAP ON DCOG STRATEGIC PLAN OUTCOMES</a:t>
            </a:r>
          </a:p>
        </p:txBody>
      </p:sp>
      <p:graphicFrame>
        <p:nvGraphicFramePr>
          <p:cNvPr id="10" name="Content Placeholder 4">
            <a:extLst>
              <a:ext uri="{FF2B5EF4-FFF2-40B4-BE49-F238E27FC236}">
                <a16:creationId xmlns:a16="http://schemas.microsoft.com/office/drawing/2014/main" id="{7693BC6B-D473-4E24-B04E-6F79D6471F24}"/>
              </a:ext>
            </a:extLst>
          </p:cNvPr>
          <p:cNvGraphicFramePr>
            <a:graphicFrameLocks noGrp="1"/>
          </p:cNvGraphicFramePr>
          <p:nvPr>
            <p:ph idx="1"/>
            <p:extLst>
              <p:ext uri="{D42A27DB-BD31-4B8C-83A1-F6EECF244321}">
                <p14:modId xmlns:p14="http://schemas.microsoft.com/office/powerpoint/2010/main" val="2385995188"/>
              </p:ext>
            </p:extLst>
          </p:nvPr>
        </p:nvGraphicFramePr>
        <p:xfrm>
          <a:off x="-314150" y="615539"/>
          <a:ext cx="537717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oup 1">
            <a:extLst>
              <a:ext uri="{FF2B5EF4-FFF2-40B4-BE49-F238E27FC236}">
                <a16:creationId xmlns:a16="http://schemas.microsoft.com/office/drawing/2014/main" id="{1FE4F230-7A4A-4020-85DB-D1EB1BDA1643}"/>
              </a:ext>
            </a:extLst>
          </p:cNvPr>
          <p:cNvGrpSpPr/>
          <p:nvPr/>
        </p:nvGrpSpPr>
        <p:grpSpPr>
          <a:xfrm>
            <a:off x="4344210" y="480841"/>
            <a:ext cx="7336571" cy="5371875"/>
            <a:chOff x="4943872" y="1072801"/>
            <a:chExt cx="6606734" cy="4338986"/>
          </a:xfrm>
        </p:grpSpPr>
        <p:graphicFrame>
          <p:nvGraphicFramePr>
            <p:cNvPr id="11" name="Diagram 10">
              <a:extLst>
                <a:ext uri="{FF2B5EF4-FFF2-40B4-BE49-F238E27FC236}">
                  <a16:creationId xmlns:a16="http://schemas.microsoft.com/office/drawing/2014/main" id="{DB46C58D-0353-4CBD-9B2B-3A2B74C8F1E4}"/>
                </a:ext>
              </a:extLst>
            </p:cNvPr>
            <p:cNvGraphicFramePr/>
            <p:nvPr>
              <p:extLst>
                <p:ext uri="{D42A27DB-BD31-4B8C-83A1-F6EECF244321}">
                  <p14:modId xmlns:p14="http://schemas.microsoft.com/office/powerpoint/2010/main" val="1506891430"/>
                </p:ext>
              </p:extLst>
            </p:nvPr>
          </p:nvGraphicFramePr>
          <p:xfrm>
            <a:off x="4943872" y="1072801"/>
            <a:ext cx="6606734" cy="433898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53257" name="Graphic 6" descr="Gears">
              <a:extLst>
                <a:ext uri="{FF2B5EF4-FFF2-40B4-BE49-F238E27FC236}">
                  <a16:creationId xmlns:a16="http://schemas.microsoft.com/office/drawing/2014/main" id="{8E3DD143-DDBF-49E6-9566-DABD8352097C}"/>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448300" y="2117725"/>
              <a:ext cx="4508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8" name="Graphic 12" descr="Excavator">
              <a:extLst>
                <a:ext uri="{FF2B5EF4-FFF2-40B4-BE49-F238E27FC236}">
                  <a16:creationId xmlns:a16="http://schemas.microsoft.com/office/drawing/2014/main" id="{DB4FB93A-661F-4A3E-A1F4-DBB815206C1A}"/>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5591175" y="2708275"/>
              <a:ext cx="4508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9" name="Graphic 14" descr="Upward trend">
              <a:extLst>
                <a:ext uri="{FF2B5EF4-FFF2-40B4-BE49-F238E27FC236}">
                  <a16:creationId xmlns:a16="http://schemas.microsoft.com/office/drawing/2014/main" id="{67AEA67C-6D82-4392-97D3-4A382BAF1D28}"/>
                </a:ext>
              </a:extLst>
            </p:cNvPr>
            <p:cNvPicPr>
              <a:picLocks noChangeAspect="1"/>
            </p:cNvPicPr>
            <p:nvPr/>
          </p:nvPicPr>
          <p:blipFill>
            <a:blip r:embed="rId14" cstate="hqprint">
              <a:extLst>
                <a:ext uri="{28A0092B-C50C-407E-A947-70E740481C1C}">
                  <a14:useLocalDpi xmlns:a14="http://schemas.microsoft.com/office/drawing/2010/main" val="0"/>
                </a:ext>
              </a:extLst>
            </a:blip>
            <a:srcRect/>
            <a:stretch>
              <a:fillRect/>
            </a:stretch>
          </p:blipFill>
          <p:spPr bwMode="auto">
            <a:xfrm>
              <a:off x="5591175" y="3389313"/>
              <a:ext cx="4508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60" name="Graphic 16" descr="Group brainstorm">
              <a:extLst>
                <a:ext uri="{FF2B5EF4-FFF2-40B4-BE49-F238E27FC236}">
                  <a16:creationId xmlns:a16="http://schemas.microsoft.com/office/drawing/2014/main" id="{1849DA0F-D9EE-42BB-BCF5-3654C1FE637B}"/>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5429250" y="4003675"/>
              <a:ext cx="4508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61" name="Graphic 18" descr="Head with gears">
              <a:extLst>
                <a:ext uri="{FF2B5EF4-FFF2-40B4-BE49-F238E27FC236}">
                  <a16:creationId xmlns:a16="http://schemas.microsoft.com/office/drawing/2014/main" id="{F12849FE-4FE2-489E-90C7-48829E133B17}"/>
                </a:ext>
              </a:extLst>
            </p:cNvPr>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5132388" y="1446213"/>
              <a:ext cx="4508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62" name="Graphic 20" descr="Hospital">
              <a:extLst>
                <a:ext uri="{FF2B5EF4-FFF2-40B4-BE49-F238E27FC236}">
                  <a16:creationId xmlns:a16="http://schemas.microsoft.com/office/drawing/2014/main" id="{37263825-F981-424D-B7E7-86A7989B1FA1}"/>
                </a:ext>
              </a:extLst>
            </p:cNvPr>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5070475" y="4645025"/>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 name="Slide Number Placeholder 1">
            <a:extLst>
              <a:ext uri="{FF2B5EF4-FFF2-40B4-BE49-F238E27FC236}">
                <a16:creationId xmlns:a16="http://schemas.microsoft.com/office/drawing/2014/main" id="{86910EAC-DAC8-4794-B173-5E0BC6EFA623}"/>
              </a:ext>
            </a:extLst>
          </p:cNvPr>
          <p:cNvSpPr txBox="1">
            <a:spLocks noChangeArrowheads="1"/>
          </p:cNvSpPr>
          <p:nvPr/>
        </p:nvSpPr>
        <p:spPr>
          <a:xfrm>
            <a:off x="11420431" y="6237312"/>
            <a:ext cx="260350" cy="220662"/>
          </a:xfrm>
          <a:prstGeom prst="rect">
            <a:avLst/>
          </a:prstGeom>
          <a:solidFill>
            <a:srgbClr val="C09200"/>
          </a:solidFill>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defTabSz="4572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defTabSz="45720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defTabSz="4572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defTabSz="4572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defTabSz="4572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algn="ctr" eaLnBrk="1" hangingPunct="1">
              <a:lnSpc>
                <a:spcPct val="100000"/>
              </a:lnSpc>
              <a:spcBef>
                <a:spcPct val="0"/>
              </a:spcBef>
              <a:buFontTx/>
              <a:buNone/>
            </a:pPr>
            <a:fld id="{7E44B4C5-2B3E-4D63-A623-9A9C6FC1E80C}" type="slidenum">
              <a:rPr lang="en-GB" altLang="en-US" sz="1100" b="1">
                <a:latin typeface="Arial" panose="020B0604020202020204" pitchFamily="34" charset="0"/>
                <a:ea typeface="MS PGothic" panose="020B0600070205080204" pitchFamily="34" charset="-128"/>
              </a:rPr>
              <a:pPr algn="ctr" eaLnBrk="1" hangingPunct="1">
                <a:lnSpc>
                  <a:spcPct val="100000"/>
                </a:lnSpc>
                <a:spcBef>
                  <a:spcPct val="0"/>
                </a:spcBef>
                <a:buFontTx/>
                <a:buNone/>
              </a:pPr>
              <a:t>6</a:t>
            </a:fld>
            <a:endParaRPr lang="en-GB" altLang="en-US" sz="1100" b="1" dirty="0">
              <a:latin typeface="Arial" panose="020B0604020202020204" pitchFamily="34" charset="0"/>
              <a:ea typeface="MS PGothic" panose="020B0600070205080204" pitchFamily="34" charset="-128"/>
            </a:endParaRPr>
          </a:p>
        </p:txBody>
      </p:sp>
      <p:sp>
        <p:nvSpPr>
          <p:cNvPr id="3" name="TextBox 2">
            <a:extLst>
              <a:ext uri="{FF2B5EF4-FFF2-40B4-BE49-F238E27FC236}">
                <a16:creationId xmlns:a16="http://schemas.microsoft.com/office/drawing/2014/main" id="{82331636-050C-4689-AE81-F7D372EB8F01}"/>
              </a:ext>
            </a:extLst>
          </p:cNvPr>
          <p:cNvSpPr txBox="1"/>
          <p:nvPr/>
        </p:nvSpPr>
        <p:spPr>
          <a:xfrm>
            <a:off x="119337" y="5852716"/>
            <a:ext cx="11089232" cy="923330"/>
          </a:xfrm>
          <a:prstGeom prst="rect">
            <a:avLst/>
          </a:prstGeom>
          <a:noFill/>
        </p:spPr>
        <p:txBody>
          <a:bodyPr wrap="square" rtlCol="0">
            <a:spAutoFit/>
          </a:bodyPr>
          <a:lstStyle/>
          <a:p>
            <a:r>
              <a:rPr lang="en-US" dirty="0"/>
              <a:t>The Management of the Department discussed the Strategic Plan of the Department and confirmed that the 6 Outcomes are still relevant to drive implementation over the 5-year Medium-Term Strategic Framework. Hence no revisions were made to the Strategic Plan 2020-2025 </a:t>
            </a:r>
          </a:p>
        </p:txBody>
      </p:sp>
      <p:sp>
        <p:nvSpPr>
          <p:cNvPr id="4" name="Slide Number Placeholder 3">
            <a:extLst>
              <a:ext uri="{FF2B5EF4-FFF2-40B4-BE49-F238E27FC236}">
                <a16:creationId xmlns:a16="http://schemas.microsoft.com/office/drawing/2014/main" id="{9F5DC4E9-5582-4599-9AE9-FA6396831A93}"/>
              </a:ext>
            </a:extLst>
          </p:cNvPr>
          <p:cNvSpPr>
            <a:spLocks noGrp="1"/>
          </p:cNvSpPr>
          <p:nvPr>
            <p:ph type="sldNum" sz="quarter" idx="12"/>
          </p:nvPr>
        </p:nvSpPr>
        <p:spPr/>
        <p:txBody>
          <a:bodyPr/>
          <a:lstStyle/>
          <a:p>
            <a:fld id="{DED30569-F094-48B4-9F10-404FC6895D39}" type="slidenum">
              <a:rPr lang="en-US" altLang="en-US" smtClean="0"/>
              <a:pPr/>
              <a:t>6</a:t>
            </a:fld>
            <a:endParaRPr lang="en-US" altLang="en-US" sz="18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C6D0C513-7889-4076-87C3-8231759F5137}"/>
              </a:ext>
            </a:extLst>
          </p:cNvPr>
          <p:cNvSpPr>
            <a:spLocks noGrp="1"/>
          </p:cNvSpPr>
          <p:nvPr>
            <p:ph type="title"/>
          </p:nvPr>
        </p:nvSpPr>
        <p:spPr>
          <a:xfrm>
            <a:off x="2135272" y="0"/>
            <a:ext cx="8785263" cy="831850"/>
          </a:xfrm>
        </p:spPr>
        <p:txBody>
          <a:bodyPr>
            <a:normAutofit/>
          </a:bodyPr>
          <a:lstStyle/>
          <a:p>
            <a:pPr algn="ctr"/>
            <a:r>
              <a:rPr lang="en-US" altLang="en-US" sz="2000" b="1" dirty="0">
                <a:solidFill>
                  <a:srgbClr val="C09200"/>
                </a:solidFill>
                <a:latin typeface="Arial" panose="020B0604020202020204" pitchFamily="34" charset="0"/>
                <a:cs typeface="Arial" panose="020B0604020202020204" pitchFamily="34" charset="0"/>
                <a:sym typeface="Calibri" panose="020F0502020204030204" pitchFamily="34" charset="0"/>
              </a:rPr>
              <a:t>MAIN AREAS OF FOCUS- CHANGES TO THE 2020/21 APP</a:t>
            </a:r>
          </a:p>
        </p:txBody>
      </p:sp>
      <p:sp>
        <p:nvSpPr>
          <p:cNvPr id="3" name="Content Placeholder 2">
            <a:extLst>
              <a:ext uri="{FF2B5EF4-FFF2-40B4-BE49-F238E27FC236}">
                <a16:creationId xmlns:a16="http://schemas.microsoft.com/office/drawing/2014/main" id="{43A954D9-6C25-4411-8045-F7C4403A5B25}"/>
              </a:ext>
            </a:extLst>
          </p:cNvPr>
          <p:cNvSpPr>
            <a:spLocks noGrp="1"/>
          </p:cNvSpPr>
          <p:nvPr>
            <p:ph idx="1"/>
          </p:nvPr>
        </p:nvSpPr>
        <p:spPr>
          <a:xfrm>
            <a:off x="119336" y="831850"/>
            <a:ext cx="11953328" cy="5692775"/>
          </a:xfrm>
        </p:spPr>
        <p:txBody>
          <a:bodyPr>
            <a:normAutofit fontScale="92500" lnSpcReduction="10000"/>
          </a:bodyPr>
          <a:lstStyle/>
          <a:p>
            <a:pPr marL="0" indent="0">
              <a:buNone/>
              <a:defRPr/>
            </a:pPr>
            <a:r>
              <a:rPr lang="en-US" dirty="0">
                <a:latin typeface="Arial" panose="020B0604020202020204" pitchFamily="34" charset="0"/>
                <a:cs typeface="Arial" panose="020B0604020202020204" pitchFamily="34" charset="0"/>
              </a:rPr>
              <a:t>The changes to the APP focus mainly on: </a:t>
            </a:r>
          </a:p>
          <a:p>
            <a:pPr>
              <a:defRPr/>
            </a:pPr>
            <a:r>
              <a:rPr lang="en-US" dirty="0">
                <a:latin typeface="Arial" panose="020B0604020202020204" pitchFamily="34" charset="0"/>
                <a:cs typeface="Arial" panose="020B0604020202020204" pitchFamily="34" charset="0"/>
              </a:rPr>
              <a:t>COVID-19 response support to municipalities (reprioritization of municipal grants) and disaster management response</a:t>
            </a:r>
          </a:p>
          <a:p>
            <a:pPr>
              <a:defRPr/>
            </a:pPr>
            <a:r>
              <a:rPr lang="en-US" dirty="0">
                <a:latin typeface="Arial" panose="020B0604020202020204" pitchFamily="34" charset="0"/>
                <a:cs typeface="Arial" panose="020B0604020202020204" pitchFamily="34" charset="0"/>
              </a:rPr>
              <a:t>Disaster Management grant funding review- to ensure that disaster grants are more responsive and easily accessible for disaster relief</a:t>
            </a:r>
          </a:p>
          <a:p>
            <a:pPr>
              <a:defRPr/>
            </a:pPr>
            <a:r>
              <a:rPr lang="en-US" dirty="0">
                <a:latin typeface="Arial" panose="020B0604020202020204" pitchFamily="34" charset="0"/>
                <a:cs typeface="Arial" panose="020B0604020202020204" pitchFamily="34" charset="0"/>
              </a:rPr>
              <a:t>COVID-19 and post COVID-19 economic recovery for local government- aligned to DDM and One Plans </a:t>
            </a:r>
          </a:p>
          <a:p>
            <a:pPr>
              <a:defRPr/>
            </a:pPr>
            <a:r>
              <a:rPr lang="en-US" dirty="0">
                <a:latin typeface="Arial" panose="020B0604020202020204" pitchFamily="34" charset="0"/>
                <a:cs typeface="Arial" panose="020B0604020202020204" pitchFamily="34" charset="0"/>
              </a:rPr>
              <a:t>Support to municipalities in preparation for 2021 Local Government Elections</a:t>
            </a:r>
          </a:p>
          <a:p>
            <a:pPr>
              <a:defRPr/>
            </a:pPr>
            <a:r>
              <a:rPr lang="en-US" dirty="0">
                <a:latin typeface="Arial" panose="020B0604020202020204" pitchFamily="34" charset="0"/>
                <a:cs typeface="Arial" panose="020B0604020202020204" pitchFamily="34" charset="0"/>
              </a:rPr>
              <a:t>Establishment of CWP cooperatives through the agrarian reform</a:t>
            </a:r>
          </a:p>
          <a:p>
            <a:pPr>
              <a:defRPr/>
            </a:pPr>
            <a:r>
              <a:rPr lang="en-US" dirty="0">
                <a:latin typeface="Arial" panose="020B0604020202020204" pitchFamily="34" charset="0"/>
                <a:cs typeface="Arial" panose="020B0604020202020204" pitchFamily="34" charset="0"/>
              </a:rPr>
              <a:t>Expenditure on internal COVID-19 response (DCoG Covid-19 Business Continuity Plan)</a:t>
            </a:r>
          </a:p>
          <a:p>
            <a:pPr>
              <a:defRPr/>
            </a:pPr>
            <a:r>
              <a:rPr lang="en-US" dirty="0">
                <a:latin typeface="Arial" panose="020B0604020202020204" pitchFamily="34" charset="0"/>
                <a:cs typeface="Arial" panose="020B0604020202020204" pitchFamily="34" charset="0"/>
              </a:rPr>
              <a:t>Development of a funding model for local government </a:t>
            </a:r>
          </a:p>
          <a:p>
            <a:pPr>
              <a:defRPr/>
            </a:pPr>
            <a:r>
              <a:rPr lang="en-US" dirty="0">
                <a:latin typeface="Arial" panose="020B0604020202020204" pitchFamily="34" charset="0"/>
                <a:cs typeface="Arial" panose="020B0604020202020204" pitchFamily="34" charset="0"/>
              </a:rPr>
              <a:t>The championing of a </a:t>
            </a:r>
            <a:r>
              <a:rPr lang="en-GB" dirty="0">
                <a:latin typeface="Arial" panose="020B0604020202020204" pitchFamily="34" charset="0"/>
                <a:cs typeface="Arial" panose="020B0604020202020204" pitchFamily="34" charset="0"/>
              </a:rPr>
              <a:t>National responsible citizenry campaign across of municipalities to improve the culture of payment for service</a:t>
            </a:r>
            <a:endParaRPr lang="en-US"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90FB61C4-29BE-4BD3-9EFD-654DD2FC04FA}"/>
              </a:ext>
            </a:extLst>
          </p:cNvPr>
          <p:cNvSpPr>
            <a:spLocks noGrp="1"/>
          </p:cNvSpPr>
          <p:nvPr>
            <p:ph type="sldNum" sz="quarter" idx="12"/>
          </p:nvPr>
        </p:nvSpPr>
        <p:spPr/>
        <p:txBody>
          <a:bodyPr/>
          <a:lstStyle/>
          <a:p>
            <a:fld id="{DED30569-F094-48B4-9F10-404FC6895D39}" type="slidenum">
              <a:rPr lang="en-US" altLang="en-US" smtClean="0"/>
              <a:pPr/>
              <a:t>7</a:t>
            </a:fld>
            <a:endParaRPr lang="en-US" altLang="en-US" sz="18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EBAE9DBC-E33E-4AAB-A7C0-2D44072EDDB4}"/>
              </a:ext>
            </a:extLst>
          </p:cNvPr>
          <p:cNvSpPr>
            <a:spLocks noGrp="1"/>
          </p:cNvSpPr>
          <p:nvPr>
            <p:ph type="title"/>
          </p:nvPr>
        </p:nvSpPr>
        <p:spPr>
          <a:xfrm>
            <a:off x="2063750" y="2565401"/>
            <a:ext cx="9360842" cy="1325563"/>
          </a:xfrm>
        </p:spPr>
        <p:txBody>
          <a:bodyPr>
            <a:normAutofit/>
          </a:bodyPr>
          <a:lstStyle/>
          <a:p>
            <a:pPr algn="ctr"/>
            <a:r>
              <a:rPr lang="en-US" altLang="en-US" sz="3600" b="1" dirty="0">
                <a:solidFill>
                  <a:srgbClr val="C09200"/>
                </a:solidFill>
                <a:latin typeface="Arial" panose="020B0604020202020204" pitchFamily="34" charset="0"/>
                <a:cs typeface="Arial" panose="020B0604020202020204" pitchFamily="34" charset="0"/>
              </a:rPr>
              <a:t>Revised DCoG Annual Performance Plan 2020/21 </a:t>
            </a:r>
          </a:p>
        </p:txBody>
      </p:sp>
      <p:sp>
        <p:nvSpPr>
          <p:cNvPr id="2" name="Slide Number Placeholder 1">
            <a:extLst>
              <a:ext uri="{FF2B5EF4-FFF2-40B4-BE49-F238E27FC236}">
                <a16:creationId xmlns:a16="http://schemas.microsoft.com/office/drawing/2014/main" id="{07BF64A0-E8C3-41E9-B662-0B03EDE74EDC}"/>
              </a:ext>
            </a:extLst>
          </p:cNvPr>
          <p:cNvSpPr>
            <a:spLocks noGrp="1"/>
          </p:cNvSpPr>
          <p:nvPr>
            <p:ph type="sldNum" sz="quarter" idx="12"/>
          </p:nvPr>
        </p:nvSpPr>
        <p:spPr/>
        <p:txBody>
          <a:bodyPr/>
          <a:lstStyle/>
          <a:p>
            <a:fld id="{DED30569-F094-48B4-9F10-404FC6895D39}" type="slidenum">
              <a:rPr lang="en-US" altLang="en-US" smtClean="0"/>
              <a:pPr/>
              <a:t>8</a:t>
            </a:fld>
            <a:endParaRPr lang="en-US" altLang="en-US" sz="18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2455CE0-8B3F-49DA-8782-CFB691D481EB}"/>
              </a:ext>
            </a:extLst>
          </p:cNvPr>
          <p:cNvGraphicFramePr>
            <a:graphicFrameLocks noGrp="1"/>
          </p:cNvGraphicFramePr>
          <p:nvPr>
            <p:ph idx="1"/>
            <p:extLst>
              <p:ext uri="{D42A27DB-BD31-4B8C-83A1-F6EECF244321}">
                <p14:modId xmlns:p14="http://schemas.microsoft.com/office/powerpoint/2010/main" val="71291394"/>
              </p:ext>
            </p:extLst>
          </p:nvPr>
        </p:nvGraphicFramePr>
        <p:xfrm>
          <a:off x="191344" y="545192"/>
          <a:ext cx="11809312" cy="6316256"/>
        </p:xfrm>
        <a:graphic>
          <a:graphicData uri="http://schemas.openxmlformats.org/drawingml/2006/table">
            <a:tbl>
              <a:tblPr firstRow="1" bandRow="1">
                <a:tableStyleId>{5940675A-B579-460E-94D1-54222C63F5DA}</a:tableStyleId>
              </a:tblPr>
              <a:tblGrid>
                <a:gridCol w="6306701">
                  <a:extLst>
                    <a:ext uri="{9D8B030D-6E8A-4147-A177-3AD203B41FA5}">
                      <a16:colId xmlns:a16="http://schemas.microsoft.com/office/drawing/2014/main" val="3651415147"/>
                    </a:ext>
                  </a:extLst>
                </a:gridCol>
                <a:gridCol w="5502611">
                  <a:extLst>
                    <a:ext uri="{9D8B030D-6E8A-4147-A177-3AD203B41FA5}">
                      <a16:colId xmlns:a16="http://schemas.microsoft.com/office/drawing/2014/main" val="765197460"/>
                    </a:ext>
                  </a:extLst>
                </a:gridCol>
              </a:tblGrid>
              <a:tr h="3726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New Indicators </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Rationale </a:t>
                      </a:r>
                      <a:endParaRPr lang="en-US" sz="2000" b="0" dirty="0">
                        <a:solidFill>
                          <a:srgbClr val="0070C0"/>
                        </a:solidFill>
                      </a:endParaRPr>
                    </a:p>
                  </a:txBody>
                  <a:tcPr>
                    <a:solidFill>
                      <a:schemeClr val="accent4">
                        <a:lumMod val="60000"/>
                        <a:lumOff val="40000"/>
                      </a:schemeClr>
                    </a:solidFill>
                  </a:tcPr>
                </a:tc>
                <a:extLst>
                  <a:ext uri="{0D108BD9-81ED-4DB2-BD59-A6C34878D82A}">
                    <a16:rowId xmlns:a16="http://schemas.microsoft.com/office/drawing/2014/main" val="413181333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rPr>
                        <a:t>Indicator 1.6 </a:t>
                      </a:r>
                      <a:r>
                        <a:rPr lang="en-US" sz="1800" b="0" dirty="0">
                          <a:effectLst/>
                        </a:rPr>
                        <a:t>Automation of four business processes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a:t>To provide continuation of operations through ICT during the Lockdown e.g. MS Teams and Microsoft 365</a:t>
                      </a:r>
                      <a:endParaRPr lang="en-US" sz="2000" b="0" dirty="0">
                        <a:effectLst/>
                      </a:endParaRPr>
                    </a:p>
                  </a:txBody>
                  <a:tcPr/>
                </a:tc>
                <a:extLst>
                  <a:ext uri="{0D108BD9-81ED-4DB2-BD59-A6C34878D82A}">
                    <a16:rowId xmlns:a16="http://schemas.microsoft.com/office/drawing/2014/main" val="3551778696"/>
                  </a:ext>
                </a:extLst>
              </a:tr>
              <a:tr h="3316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rPr>
                        <a:t>Indicator 1.7 </a:t>
                      </a:r>
                      <a:r>
                        <a:rPr lang="en-US" sz="1800" b="0" dirty="0">
                          <a:effectLst/>
                        </a:rPr>
                        <a:t>% spent on Covid-19 Business Continuity Plan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a:t>To ensure that appropriate resources are allocated to mitigate against COVID-19 infections </a:t>
                      </a:r>
                      <a:endParaRPr lang="en-US" sz="2000" b="0" dirty="0">
                        <a:effectLst/>
                      </a:endParaRPr>
                    </a:p>
                  </a:txBody>
                  <a:tcPr/>
                </a:tc>
                <a:extLst>
                  <a:ext uri="{0D108BD9-81ED-4DB2-BD59-A6C34878D82A}">
                    <a16:rowId xmlns:a16="http://schemas.microsoft.com/office/drawing/2014/main" val="861736093"/>
                  </a:ext>
                </a:extLst>
              </a:tr>
              <a:tr h="3316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effectLst/>
                        </a:rPr>
                        <a:t>Continued Indicators</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Rationale </a:t>
                      </a:r>
                      <a:endParaRPr lang="en-US" sz="1400" b="0" dirty="0">
                        <a:solidFill>
                          <a:schemeClr val="tx1"/>
                        </a:solidFill>
                      </a:endParaRPr>
                    </a:p>
                  </a:txBody>
                  <a:tcPr>
                    <a:solidFill>
                      <a:schemeClr val="accent4">
                        <a:lumMod val="60000"/>
                        <a:lumOff val="40000"/>
                      </a:schemeClr>
                    </a:solidFill>
                  </a:tcPr>
                </a:tc>
                <a:extLst>
                  <a:ext uri="{0D108BD9-81ED-4DB2-BD59-A6C34878D82A}">
                    <a16:rowId xmlns:a16="http://schemas.microsoft.com/office/drawing/2014/main" val="4138942744"/>
                  </a:ext>
                </a:extLst>
              </a:tr>
              <a:tr h="1698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rPr>
                        <a:t>Indicator 1.1 </a:t>
                      </a:r>
                      <a:r>
                        <a:rPr lang="en-US" sz="1800" b="0" dirty="0">
                          <a:effectLst/>
                        </a:rPr>
                        <a:t>Qualified audit outcome for 2019/20 FY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rPr>
                        <a:t>1.2 </a:t>
                      </a:r>
                      <a:r>
                        <a:rPr lang="en-US" sz="1800" b="0" dirty="0">
                          <a:effectLst/>
                        </a:rPr>
                        <a:t>100% of suppliers paid within 30 days for uncontested invoices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effectLst/>
                          <a:latin typeface="+mn-lt"/>
                          <a:ea typeface="+mn-ea"/>
                          <a:cs typeface="+mn-cs"/>
                        </a:rPr>
                        <a:t>1.3</a:t>
                      </a:r>
                      <a:r>
                        <a:rPr lang="en-GB" sz="1800" b="0" kern="1200" dirty="0">
                          <a:solidFill>
                            <a:schemeClr val="tx1"/>
                          </a:solidFill>
                          <a:effectLst/>
                          <a:latin typeface="+mn-lt"/>
                          <a:ea typeface="+mn-ea"/>
                          <a:cs typeface="+mn-cs"/>
                        </a:rPr>
                        <a:t> Percentage alignment of SMS performance agreements to annual targets</a:t>
                      </a:r>
                      <a:endParaRPr lang="en-US" sz="18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rPr>
                        <a:t>1.4</a:t>
                      </a:r>
                      <a:r>
                        <a:rPr lang="en-US" sz="1800" b="0" dirty="0">
                          <a:effectLst/>
                        </a:rPr>
                        <a:t> Improvement of organizational performance  from 83% to 85%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rPr>
                        <a:t>1.5</a:t>
                      </a:r>
                      <a:r>
                        <a:rPr lang="en-US" sz="1800" b="0" dirty="0">
                          <a:effectLst/>
                        </a:rPr>
                        <a:t> 100% Alignment of organization structure to Strategy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t>The projects are still relevant and will be implemented with the purpose of improving internal resources utilisation and improve the culture of individual and organisational performance and Audit outcomes </a:t>
                      </a:r>
                      <a:endParaRPr lang="en-US" sz="2400" b="0" dirty="0">
                        <a:effectLst/>
                      </a:endParaRPr>
                    </a:p>
                  </a:txBody>
                  <a:tcPr/>
                </a:tc>
                <a:extLst>
                  <a:ext uri="{0D108BD9-81ED-4DB2-BD59-A6C34878D82A}">
                    <a16:rowId xmlns:a16="http://schemas.microsoft.com/office/drawing/2014/main" val="173267289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Other Operational Plan targets </a:t>
                      </a:r>
                    </a:p>
                  </a:txBody>
                  <a:tcPr>
                    <a:solidFill>
                      <a:schemeClr val="accent4">
                        <a:lumMod val="60000"/>
                        <a:lumOff val="40000"/>
                      </a:schemeClr>
                    </a:solidFill>
                  </a:tcPr>
                </a:tc>
                <a:tc>
                  <a:txBody>
                    <a:bodyPr/>
                    <a:lstStyle/>
                    <a:p>
                      <a:r>
                        <a:rPr lang="en-US" b="0" dirty="0">
                          <a:solidFill>
                            <a:schemeClr val="tx1"/>
                          </a:solidFill>
                        </a:rPr>
                        <a:t>Rationale</a:t>
                      </a:r>
                    </a:p>
                  </a:txBody>
                  <a:tcPr>
                    <a:solidFill>
                      <a:schemeClr val="accent4">
                        <a:lumMod val="60000"/>
                        <a:lumOff val="40000"/>
                      </a:schemeClr>
                    </a:solidFill>
                  </a:tcPr>
                </a:tc>
                <a:extLst>
                  <a:ext uri="{0D108BD9-81ED-4DB2-BD59-A6C34878D82A}">
                    <a16:rowId xmlns:a16="http://schemas.microsoft.com/office/drawing/2014/main" val="1182576742"/>
                  </a:ext>
                </a:extLst>
              </a:tr>
              <a:tr h="331687">
                <a:tc>
                  <a:txBody>
                    <a:bodyPr/>
                    <a:lstStyle/>
                    <a:p>
                      <a:r>
                        <a:rPr lang="en-US" sz="1800" b="0" dirty="0"/>
                        <a:t>Establishment of a Project Management Office</a:t>
                      </a:r>
                    </a:p>
                  </a:txBody>
                  <a:tcPr/>
                </a:tc>
                <a:tc>
                  <a:txBody>
                    <a:bodyPr/>
                    <a:lstStyle/>
                    <a:p>
                      <a:r>
                        <a:rPr lang="en-US" sz="1800" b="0" dirty="0"/>
                        <a:t>To drive implementation of projects and operations, processes and systems </a:t>
                      </a:r>
                    </a:p>
                  </a:txBody>
                  <a:tcPr/>
                </a:tc>
                <a:extLst>
                  <a:ext uri="{0D108BD9-81ED-4DB2-BD59-A6C34878D82A}">
                    <a16:rowId xmlns:a16="http://schemas.microsoft.com/office/drawing/2014/main" val="235631206"/>
                  </a:ext>
                </a:extLst>
              </a:tr>
              <a:tr h="228023">
                <a:tc>
                  <a:txBody>
                    <a:bodyPr/>
                    <a:lstStyle/>
                    <a:p>
                      <a:r>
                        <a:rPr lang="en-US" sz="1800" b="0" dirty="0"/>
                        <a:t>100 % Screening of people entering the COGTA buildings</a:t>
                      </a:r>
                    </a:p>
                  </a:txBody>
                  <a:tcPr/>
                </a:tc>
                <a:tc rowSpan="2">
                  <a:txBody>
                    <a:bodyPr/>
                    <a:lstStyle/>
                    <a:p>
                      <a:r>
                        <a:rPr lang="en-US" sz="1800" b="0" dirty="0"/>
                        <a:t>To implement health and Safety provision on COVID-19</a:t>
                      </a:r>
                    </a:p>
                  </a:txBody>
                  <a:tcPr/>
                </a:tc>
                <a:extLst>
                  <a:ext uri="{0D108BD9-81ED-4DB2-BD59-A6C34878D82A}">
                    <a16:rowId xmlns:a16="http://schemas.microsoft.com/office/drawing/2014/main" val="3454323213"/>
                  </a:ext>
                </a:extLst>
              </a:tr>
              <a:tr h="331687">
                <a:tc>
                  <a:txBody>
                    <a:bodyPr/>
                    <a:lstStyle/>
                    <a:p>
                      <a:r>
                        <a:rPr lang="en-US" sz="1800" b="0" dirty="0"/>
                        <a:t>Provision of Personal Protective Equipment PPE and installation of sanitisation equipment </a:t>
                      </a:r>
                    </a:p>
                  </a:txBody>
                  <a:tcPr/>
                </a:tc>
                <a:tc vMerge="1">
                  <a:txBody>
                    <a:bodyPr/>
                    <a:lstStyle/>
                    <a:p>
                      <a:endParaRPr lang="en-US" sz="2000" b="1" dirty="0"/>
                    </a:p>
                  </a:txBody>
                  <a:tcPr/>
                </a:tc>
                <a:extLst>
                  <a:ext uri="{0D108BD9-81ED-4DB2-BD59-A6C34878D82A}">
                    <a16:rowId xmlns:a16="http://schemas.microsoft.com/office/drawing/2014/main" val="2698520869"/>
                  </a:ext>
                </a:extLst>
              </a:tr>
            </a:tbl>
          </a:graphicData>
        </a:graphic>
      </p:graphicFrame>
      <p:sp>
        <p:nvSpPr>
          <p:cNvPr id="8" name="Slide Number Placeholder 7">
            <a:extLst>
              <a:ext uri="{FF2B5EF4-FFF2-40B4-BE49-F238E27FC236}">
                <a16:creationId xmlns:a16="http://schemas.microsoft.com/office/drawing/2014/main" id="{5EA0E6EE-12E6-4C00-9B9E-BC80AC802698}"/>
              </a:ext>
            </a:extLst>
          </p:cNvPr>
          <p:cNvSpPr>
            <a:spLocks noGrp="1"/>
          </p:cNvSpPr>
          <p:nvPr>
            <p:ph type="sldNum" sz="quarter" idx="12"/>
          </p:nvPr>
        </p:nvSpPr>
        <p:spPr/>
        <p:txBody>
          <a:bodyPr/>
          <a:lstStyle/>
          <a:p>
            <a:fld id="{DED30569-F094-48B4-9F10-404FC6895D39}" type="slidenum">
              <a:rPr lang="en-US" altLang="en-US" smtClean="0"/>
              <a:pPr/>
              <a:t>9</a:t>
            </a:fld>
            <a:endParaRPr lang="en-US" altLang="en-US" sz="1800">
              <a:solidFill>
                <a:srgbClr val="000000"/>
              </a:solidFill>
            </a:endParaRPr>
          </a:p>
        </p:txBody>
      </p:sp>
      <p:sp>
        <p:nvSpPr>
          <p:cNvPr id="9" name="Title 1">
            <a:extLst>
              <a:ext uri="{FF2B5EF4-FFF2-40B4-BE49-F238E27FC236}">
                <a16:creationId xmlns:a16="http://schemas.microsoft.com/office/drawing/2014/main" id="{373F32AD-27FC-4336-BE8C-AE02A7EF34FA}"/>
              </a:ext>
            </a:extLst>
          </p:cNvPr>
          <p:cNvSpPr>
            <a:spLocks noGrp="1"/>
          </p:cNvSpPr>
          <p:nvPr>
            <p:ph type="title"/>
          </p:nvPr>
        </p:nvSpPr>
        <p:spPr>
          <a:xfrm>
            <a:off x="2152650" y="0"/>
            <a:ext cx="7886700" cy="542925"/>
          </a:xfrm>
        </p:spPr>
        <p:txBody>
          <a:bodyPr/>
          <a:lstStyle/>
          <a:p>
            <a:pPr algn="ctr"/>
            <a:r>
              <a:rPr lang="en-US" altLang="en-US" sz="1600" b="1" dirty="0">
                <a:latin typeface="Arial" panose="020B0604020202020204" pitchFamily="34" charset="0"/>
                <a:cs typeface="Arial" panose="020B0604020202020204" pitchFamily="34" charset="0"/>
              </a:rPr>
              <a:t>Programme 1: Administration </a:t>
            </a:r>
          </a:p>
        </p:txBody>
      </p:sp>
    </p:spTree>
    <p:extLst>
      <p:ext uri="{BB962C8B-B14F-4D97-AF65-F5344CB8AC3E}">
        <p14:creationId xmlns:p14="http://schemas.microsoft.com/office/powerpoint/2010/main" val="18125853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DCoG</Template>
  <TotalTime>5451</TotalTime>
  <Words>1857</Words>
  <Application>Microsoft Office PowerPoint</Application>
  <PresentationFormat>Widescreen</PresentationFormat>
  <Paragraphs>237</Paragraphs>
  <Slides>21</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21</vt:i4>
      </vt:variant>
    </vt:vector>
  </HeadingPairs>
  <TitlesOfParts>
    <vt:vector size="31" baseType="lpstr">
      <vt:lpstr>MS PGothic</vt:lpstr>
      <vt:lpstr>SimSun</vt:lpstr>
      <vt:lpstr>Arial</vt:lpstr>
      <vt:lpstr>Calibri</vt:lpstr>
      <vt:lpstr>Calibri Light</vt:lpstr>
      <vt:lpstr>MS Mincho</vt:lpstr>
      <vt:lpstr>Times New Roman</vt:lpstr>
      <vt:lpstr>Office Theme</vt:lpstr>
      <vt:lpstr>2_Office Theme</vt:lpstr>
      <vt:lpstr>3_Office Theme</vt:lpstr>
      <vt:lpstr>   REVISED DCOG 2020/21 ANNUAL PERFORMANCE PLAN AND 2020 SPECIAL ADJUSTMENT BUDGET   ENGAGEMENT WITH THE PORTFOLIO COMMITTEE </vt:lpstr>
      <vt:lpstr>Presentation Outline </vt:lpstr>
      <vt:lpstr>PURPOSE </vt:lpstr>
      <vt:lpstr>INTRODUCTION </vt:lpstr>
      <vt:lpstr>Number of Indicators Per Programme </vt:lpstr>
      <vt:lpstr>PowerPoint Presentation</vt:lpstr>
      <vt:lpstr>MAIN AREAS OF FOCUS- CHANGES TO THE 2020/21 APP</vt:lpstr>
      <vt:lpstr>Revised DCoG Annual Performance Plan 2020/21 </vt:lpstr>
      <vt:lpstr>Programme 1: Administration </vt:lpstr>
      <vt:lpstr>Programme 2: Regional and Urban Development and Legislative Support </vt:lpstr>
      <vt:lpstr>Programme 3: Institutional Development </vt:lpstr>
      <vt:lpstr>Programme 4: National Disaster Management Centre</vt:lpstr>
      <vt:lpstr>Programme 5: Local Government Support and Interventions Management </vt:lpstr>
      <vt:lpstr>Programme 6: Community Work Programme  </vt:lpstr>
      <vt:lpstr>  </vt:lpstr>
      <vt:lpstr>PowerPoint Presentation</vt:lpstr>
      <vt:lpstr>2020/21 SPECIAL ADJUSTMENT ALLOCATIONS PER ECONOMIC CLASSIFICATION </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Marnak</dc:creator>
  <cp:lastModifiedBy>Thobani Matheza</cp:lastModifiedBy>
  <cp:revision>492</cp:revision>
  <cp:lastPrinted>2020-07-03T16:03:43Z</cp:lastPrinted>
  <dcterms:created xsi:type="dcterms:W3CDTF">2013-07-25T08:21:36Z</dcterms:created>
  <dcterms:modified xsi:type="dcterms:W3CDTF">2020-07-08T14:40:17Z</dcterms:modified>
</cp:coreProperties>
</file>