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9" r:id="rId2"/>
    <p:sldId id="751" r:id="rId3"/>
    <p:sldId id="756" r:id="rId4"/>
    <p:sldId id="752" r:id="rId5"/>
    <p:sldId id="288" r:id="rId6"/>
    <p:sldId id="313" r:id="rId7"/>
    <p:sldId id="287" r:id="rId8"/>
    <p:sldId id="289" r:id="rId9"/>
    <p:sldId id="761" r:id="rId10"/>
    <p:sldId id="753" r:id="rId11"/>
    <p:sldId id="762" r:id="rId12"/>
    <p:sldId id="754" r:id="rId13"/>
    <p:sldId id="755" r:id="rId14"/>
    <p:sldId id="367" r:id="rId15"/>
    <p:sldId id="759" r:id="rId16"/>
    <p:sldId id="368" r:id="rId17"/>
    <p:sldId id="369" r:id="rId18"/>
    <p:sldId id="370" r:id="rId19"/>
    <p:sldId id="277" r:id="rId20"/>
    <p:sldId id="760" r:id="rId21"/>
    <p:sldId id="346" r:id="rId22"/>
    <p:sldId id="749" r:id="rId23"/>
    <p:sldId id="750" r:id="rId24"/>
  </p:sldIdLst>
  <p:sldSz cx="9144000" cy="6858000" type="screen4x3"/>
  <p:notesSz cx="6858000" cy="9144000"/>
  <p:defaultTextStyle>
    <a:defPPr>
      <a:defRPr lang="en-US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7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8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8EE"/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3" autoAdjust="0"/>
    <p:restoredTop sz="88038" autoAdjust="0"/>
  </p:normalViewPr>
  <p:slideViewPr>
    <p:cSldViewPr snapToGrid="0">
      <p:cViewPr varScale="1">
        <p:scale>
          <a:sx n="64" d="100"/>
          <a:sy n="64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aDK\Documents\2020\Strategic%20planning\Prioritisation_Jan%202020\Review%20of%20work%20programme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C0-457C-A251-4B41233EC5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C0-457C-A251-4B41233EC5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C0-457C-A251-4B41233EC5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C0-457C-A251-4B41233EC5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C0-457C-A251-4B41233EC5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Sheet1!$M$18:$M$22</c:f>
              <c:strCache>
                <c:ptCount val="5"/>
                <c:pt idx="0">
                  <c:v>IES</c:v>
                </c:pt>
                <c:pt idx="1">
                  <c:v>Census</c:v>
                </c:pt>
                <c:pt idx="2">
                  <c:v>Unitary Fee</c:v>
                </c:pt>
                <c:pt idx="3">
                  <c:v>CoE</c:v>
                </c:pt>
                <c:pt idx="4">
                  <c:v>Goods &amp; Services</c:v>
                </c:pt>
              </c:strCache>
            </c:strRef>
          </c:cat>
          <c:val>
            <c:numRef>
              <c:f>Sheet1!$N$18:$N$22</c:f>
              <c:numCache>
                <c:formatCode>General</c:formatCode>
                <c:ptCount val="5"/>
                <c:pt idx="0">
                  <c:v>150000</c:v>
                </c:pt>
                <c:pt idx="1">
                  <c:v>855000</c:v>
                </c:pt>
                <c:pt idx="2">
                  <c:v>264000</c:v>
                </c:pt>
                <c:pt idx="3">
                  <c:v>1589000</c:v>
                </c:pt>
                <c:pt idx="4">
                  <c:v>594000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C0-457C-A251-4B41233EC58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4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20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4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2020/07/07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288"/>
            <a:ext cx="91440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3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0"/>
            <a:ext cx="9144000" cy="68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41971" y="260486"/>
            <a:ext cx="87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Baseline split</a:t>
            </a:r>
          </a:p>
        </p:txBody>
      </p:sp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63669B5E-A83B-461D-84F6-7A2E5D63C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3686" y="260486"/>
            <a:ext cx="914400" cy="91440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329BF35-390C-4651-BBC5-4EC2254FF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674009"/>
              </p:ext>
            </p:extLst>
          </p:nvPr>
        </p:nvGraphicFramePr>
        <p:xfrm>
          <a:off x="2228850" y="1371600"/>
          <a:ext cx="72009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9907BE2-2C85-4E50-B9DF-E99D33FABD48}"/>
              </a:ext>
            </a:extLst>
          </p:cNvPr>
          <p:cNvSpPr/>
          <p:nvPr/>
        </p:nvSpPr>
        <p:spPr>
          <a:xfrm>
            <a:off x="716351" y="3897479"/>
            <a:ext cx="2534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ZA" sz="2400" b="1" dirty="0">
                <a:solidFill>
                  <a:schemeClr val="bg1"/>
                </a:solidFill>
              </a:rPr>
              <a:t>R3 452 173 million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FF2B4C-D8A3-4D89-B87C-1DD96187B42F}"/>
              </a:ext>
            </a:extLst>
          </p:cNvPr>
          <p:cNvSpPr/>
          <p:nvPr/>
        </p:nvSpPr>
        <p:spPr>
          <a:xfrm>
            <a:off x="-171450" y="24602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sz="2400" b="1" dirty="0">
                <a:solidFill>
                  <a:schemeClr val="bg1"/>
                </a:solidFill>
              </a:rPr>
              <a:t>Main appropriation</a:t>
            </a:r>
          </a:p>
          <a:p>
            <a:pPr algn="ctr"/>
            <a:r>
              <a:rPr lang="en-ZA" sz="2400" b="1" dirty="0">
                <a:solidFill>
                  <a:schemeClr val="bg1"/>
                </a:solidFill>
              </a:rPr>
              <a:t>(2020/21)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683B1-F063-40B9-8375-A711F52DE610}"/>
              </a:ext>
            </a:extLst>
          </p:cNvPr>
          <p:cNvSpPr txBox="1"/>
          <p:nvPr/>
        </p:nvSpPr>
        <p:spPr>
          <a:xfrm>
            <a:off x="7235190" y="1186934"/>
            <a:ext cx="173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accent2"/>
                </a:solidFill>
              </a:rPr>
              <a:t>Ring-fenced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84C994-ED62-48C9-8614-A9E9BB98B7C8}"/>
              </a:ext>
            </a:extLst>
          </p:cNvPr>
          <p:cNvCxnSpPr>
            <a:endCxn id="17" idx="1"/>
          </p:cNvCxnSpPr>
          <p:nvPr/>
        </p:nvCxnSpPr>
        <p:spPr>
          <a:xfrm flipV="1">
            <a:off x="6069330" y="1371600"/>
            <a:ext cx="1165860" cy="12725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AA0F09-99D5-4971-B824-2EEA29B0485B}"/>
              </a:ext>
            </a:extLst>
          </p:cNvPr>
          <p:cNvCxnSpPr>
            <a:cxnSpLocks/>
          </p:cNvCxnSpPr>
          <p:nvPr/>
        </p:nvCxnSpPr>
        <p:spPr>
          <a:xfrm flipH="1" flipV="1">
            <a:off x="7235190" y="1371600"/>
            <a:ext cx="228600" cy="108862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41971" y="260486"/>
            <a:ext cx="87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Budget cuts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A96C9-8D2B-4641-83CF-CB1DAC4D020F}"/>
              </a:ext>
            </a:extLst>
          </p:cNvPr>
          <p:cNvSpPr/>
          <p:nvPr/>
        </p:nvSpPr>
        <p:spPr>
          <a:xfrm>
            <a:off x="705542" y="1299211"/>
            <a:ext cx="780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1"/>
                </a:solidFill>
              </a:rPr>
              <a:t>How will the revised budget impact on the overall allocations to the department? </a:t>
            </a:r>
            <a:endParaRPr lang="en-ZA" i="1" dirty="0"/>
          </a:p>
        </p:txBody>
      </p:sp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63669B5E-A83B-461D-84F6-7A2E5D63C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3686" y="260486"/>
            <a:ext cx="914400" cy="9144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0D4E4EC-0FBA-46D0-B675-2CF64A83B1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1881"/>
              </p:ext>
            </p:extLst>
          </p:nvPr>
        </p:nvGraphicFramePr>
        <p:xfrm>
          <a:off x="365759" y="2247626"/>
          <a:ext cx="8412482" cy="2849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1790">
                  <a:extLst>
                    <a:ext uri="{9D8B030D-6E8A-4147-A177-3AD203B41FA5}">
                      <a16:colId xmlns:a16="http://schemas.microsoft.com/office/drawing/2014/main" val="50899542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268991672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78138564"/>
                    </a:ext>
                  </a:extLst>
                </a:gridCol>
                <a:gridCol w="1840232">
                  <a:extLst>
                    <a:ext uri="{9D8B030D-6E8A-4147-A177-3AD203B41FA5}">
                      <a16:colId xmlns:a16="http://schemas.microsoft.com/office/drawing/2014/main" val="887192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R Thousand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Main appropriation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(2020/21)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Budget reduction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Adjusted appropriation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(2020/21)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517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Baseline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ISIC4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Other (travel &amp; subsistence)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2 447 173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600" dirty="0">
                        <a:solidFill>
                          <a:srgbClr val="FFFF00"/>
                        </a:solidFill>
                      </a:endParaRPr>
                    </a:p>
                    <a:p>
                      <a:pPr algn="r"/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(17 000)</a:t>
                      </a:r>
                    </a:p>
                    <a:p>
                      <a:pPr algn="r"/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(33 000)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2 397 173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82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  IES (Ring-fenced)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150 000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rgbClr val="FFFF00"/>
                          </a:solidFill>
                        </a:rPr>
                        <a:t>(150 000)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02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  Census 2021 (Ring-fenced)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855 000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chemeClr val="bg1"/>
                          </a:solidFill>
                        </a:rPr>
                        <a:t>855 000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34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Total 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R3 452 173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(200 000)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R3 252 173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5788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31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41971" y="260486"/>
            <a:ext cx="87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Changes to the Work programme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37142-E46A-482F-A96D-12ED3125D4F7}"/>
              </a:ext>
            </a:extLst>
          </p:cNvPr>
          <p:cNvSpPr/>
          <p:nvPr/>
        </p:nvSpPr>
        <p:spPr>
          <a:xfrm>
            <a:off x="2505686" y="3541133"/>
            <a:ext cx="6202886" cy="9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Operations and </a:t>
            </a:r>
            <a:r>
              <a:rPr lang="en-ZA" sz="2000" dirty="0">
                <a:solidFill>
                  <a:srgbClr val="FFFF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service delivery targets have been impacted by COVID-19 and the revised budget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400CAD-E1D7-42BE-8007-94631BE3391C}"/>
              </a:ext>
            </a:extLst>
          </p:cNvPr>
          <p:cNvSpPr/>
          <p:nvPr/>
        </p:nvSpPr>
        <p:spPr>
          <a:xfrm>
            <a:off x="1352313" y="2254830"/>
            <a:ext cx="722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1"/>
                </a:solidFill>
              </a:rPr>
              <a:t>How will the revised budget impact on service delivery targets? </a:t>
            </a:r>
          </a:p>
          <a:p>
            <a:r>
              <a:rPr lang="en-ZA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3" name="Graphic 12" descr="Signal">
            <a:extLst>
              <a:ext uri="{FF2B5EF4-FFF2-40B4-BE49-F238E27FC236}">
                <a16:creationId xmlns:a16="http://schemas.microsoft.com/office/drawing/2014/main" id="{4BEDDAA7-DAC4-41C4-9A00-A4E3A258D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913" y="1903673"/>
            <a:ext cx="914400" cy="9144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EDABF349-2A7F-417D-A406-5420914AB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2313" y="3443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4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A0CDA2C-F043-49C0-84CD-E4E91561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1618"/>
            <a:ext cx="9144000" cy="46085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05900" y="173400"/>
            <a:ext cx="87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Service Delivery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4A4F84-481F-4C78-9214-29A312173A74}"/>
              </a:ext>
            </a:extLst>
          </p:cNvPr>
          <p:cNvSpPr/>
          <p:nvPr/>
        </p:nvSpPr>
        <p:spPr>
          <a:xfrm>
            <a:off x="2993571" y="2100941"/>
            <a:ext cx="707572" cy="1774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F24FB5-A3F1-4766-9439-9D4A902FC52A}"/>
              </a:ext>
            </a:extLst>
          </p:cNvPr>
          <p:cNvSpPr/>
          <p:nvPr/>
        </p:nvSpPr>
        <p:spPr>
          <a:xfrm>
            <a:off x="3652157" y="2100941"/>
            <a:ext cx="707572" cy="1774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FF98722-46B5-4F2E-B844-02A8EF39B682}"/>
              </a:ext>
            </a:extLst>
          </p:cNvPr>
          <p:cNvSpPr/>
          <p:nvPr/>
        </p:nvSpPr>
        <p:spPr>
          <a:xfrm>
            <a:off x="348344" y="2547256"/>
            <a:ext cx="2454728" cy="8490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Covid-19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23A4E94-109C-419F-9909-1C527B68434F}"/>
              </a:ext>
            </a:extLst>
          </p:cNvPr>
          <p:cNvSpPr/>
          <p:nvPr/>
        </p:nvSpPr>
        <p:spPr>
          <a:xfrm>
            <a:off x="5148943" y="2547256"/>
            <a:ext cx="1719943" cy="84908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Impact on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7515A5-3F8F-4152-BE59-59312D1B7796}"/>
              </a:ext>
            </a:extLst>
          </p:cNvPr>
          <p:cNvSpPr/>
          <p:nvPr/>
        </p:nvSpPr>
        <p:spPr>
          <a:xfrm>
            <a:off x="4327069" y="2100937"/>
            <a:ext cx="707572" cy="1774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21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  <p:bldP spid="1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2" descr="Image result for network icons noun&quot;">
            <a:extLst>
              <a:ext uri="{FF2B5EF4-FFF2-40B4-BE49-F238E27FC236}">
                <a16:creationId xmlns:a16="http://schemas.microsoft.com/office/drawing/2014/main" id="{B235BDDC-A476-438C-B0FD-33EB094F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51">
            <a:off x="2306937" y="531005"/>
            <a:ext cx="1051469" cy="10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36">
            <a:extLst>
              <a:ext uri="{FF2B5EF4-FFF2-40B4-BE49-F238E27FC236}">
                <a16:creationId xmlns:a16="http://schemas.microsoft.com/office/drawing/2014/main" id="{203F1FD1-5748-4FEB-9291-8819D69B7453}"/>
              </a:ext>
            </a:extLst>
          </p:cNvPr>
          <p:cNvSpPr txBox="1"/>
          <p:nvPr/>
        </p:nvSpPr>
        <p:spPr>
          <a:xfrm>
            <a:off x="544304" y="610543"/>
            <a:ext cx="2016224" cy="1140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9B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Insightful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B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CBB3E-54FF-4173-9E16-108B55E217A8}"/>
              </a:ext>
            </a:extLst>
          </p:cNvPr>
          <p:cNvSpPr/>
          <p:nvPr/>
        </p:nvSpPr>
        <p:spPr>
          <a:xfrm>
            <a:off x="1083546" y="3366461"/>
            <a:ext cx="34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Sustain the quality of national indicators</a:t>
            </a:r>
            <a:endParaRPr lang="en-Z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D8169-1959-41CD-9F31-541F4C21C1D0}"/>
              </a:ext>
            </a:extLst>
          </p:cNvPr>
          <p:cNvSpPr/>
          <p:nvPr/>
        </p:nvSpPr>
        <p:spPr>
          <a:xfrm>
            <a:off x="3906031" y="497364"/>
            <a:ext cx="4770425" cy="115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By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2025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we serve users’ basic demands on an online self-service platform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A8303E-61B4-4B04-982A-F7FE24F6BF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6" y="3100913"/>
            <a:ext cx="804873" cy="8430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929A5-3034-4BCF-8686-46A920D6B37E}"/>
              </a:ext>
            </a:extLst>
          </p:cNvPr>
          <p:cNvCxnSpPr>
            <a:cxnSpLocks/>
          </p:cNvCxnSpPr>
          <p:nvPr/>
        </p:nvCxnSpPr>
        <p:spPr>
          <a:xfrm>
            <a:off x="3938688" y="2325496"/>
            <a:ext cx="0" cy="4156871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85327CF-5A0F-4DC3-8CA1-1283E47C0190}"/>
              </a:ext>
            </a:extLst>
          </p:cNvPr>
          <p:cNvSpPr/>
          <p:nvPr/>
        </p:nvSpPr>
        <p:spPr>
          <a:xfrm>
            <a:off x="4238732" y="2893312"/>
            <a:ext cx="44377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Targets deferred 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Rebasing GDP to Q1 2021/2022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Annual  report on Agriculture, Forestry and Fisheries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ZA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Targets delayed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20 economic statistical series </a:t>
            </a:r>
            <a:b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(monthly, quarterly &amp; annual)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ZA" sz="2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ZA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Targets discontinued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 x reports - methodological adjustments (weighting)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ZA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5064947" y="2433814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2020/21 (Q2 – Q4)</a:t>
            </a:r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FDFF4-5B4A-4654-BD50-5BA3F29A1F9C}"/>
              </a:ext>
            </a:extLst>
          </p:cNvPr>
          <p:cNvSpPr/>
          <p:nvPr/>
        </p:nvSpPr>
        <p:spPr>
          <a:xfrm>
            <a:off x="344251" y="2310937"/>
            <a:ext cx="3305125" cy="6640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Economic Statistics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9627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2" descr="Image result for network icons noun&quot;">
            <a:extLst>
              <a:ext uri="{FF2B5EF4-FFF2-40B4-BE49-F238E27FC236}">
                <a16:creationId xmlns:a16="http://schemas.microsoft.com/office/drawing/2014/main" id="{B235BDDC-A476-438C-B0FD-33EB094F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51">
            <a:off x="2306937" y="531005"/>
            <a:ext cx="1051469" cy="10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36">
            <a:extLst>
              <a:ext uri="{FF2B5EF4-FFF2-40B4-BE49-F238E27FC236}">
                <a16:creationId xmlns:a16="http://schemas.microsoft.com/office/drawing/2014/main" id="{203F1FD1-5748-4FEB-9291-8819D69B7453}"/>
              </a:ext>
            </a:extLst>
          </p:cNvPr>
          <p:cNvSpPr txBox="1"/>
          <p:nvPr/>
        </p:nvSpPr>
        <p:spPr>
          <a:xfrm>
            <a:off x="544304" y="610543"/>
            <a:ext cx="2016224" cy="1140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9B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Insightful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B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CBB3E-54FF-4173-9E16-108B55E217A8}"/>
              </a:ext>
            </a:extLst>
          </p:cNvPr>
          <p:cNvSpPr/>
          <p:nvPr/>
        </p:nvSpPr>
        <p:spPr>
          <a:xfrm>
            <a:off x="1050888" y="3540630"/>
            <a:ext cx="34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Sustain the quality of national indicators</a:t>
            </a:r>
            <a:endParaRPr lang="en-Z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D8169-1959-41CD-9F31-541F4C21C1D0}"/>
              </a:ext>
            </a:extLst>
          </p:cNvPr>
          <p:cNvSpPr/>
          <p:nvPr/>
        </p:nvSpPr>
        <p:spPr>
          <a:xfrm>
            <a:off x="3906031" y="497364"/>
            <a:ext cx="4770425" cy="115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By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2025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we serve users’ basic demands on an online self-service platform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A8303E-61B4-4B04-982A-F7FE24F6BF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48" y="3275082"/>
            <a:ext cx="804873" cy="8430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929A5-3034-4BCF-8686-46A920D6B37E}"/>
              </a:ext>
            </a:extLst>
          </p:cNvPr>
          <p:cNvCxnSpPr>
            <a:cxnSpLocks/>
          </p:cNvCxnSpPr>
          <p:nvPr/>
        </p:nvCxnSpPr>
        <p:spPr>
          <a:xfrm>
            <a:off x="3938688" y="2325496"/>
            <a:ext cx="0" cy="4156871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85327CF-5A0F-4DC3-8CA1-1283E47C0190}"/>
              </a:ext>
            </a:extLst>
          </p:cNvPr>
          <p:cNvSpPr/>
          <p:nvPr/>
        </p:nvSpPr>
        <p:spPr>
          <a:xfrm>
            <a:off x="4238732" y="2530465"/>
            <a:ext cx="44377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Targets delayed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Transport statistics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Governance statistics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Victims of Crime statistics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Domestic Tourism statistics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ZA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Targets discontinued (budget cut)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Income and Expenditure Survey (no poverty statistics measuring impact of COVID-19; impact on CPI &amp; GDP) 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ZA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5078198" y="2126271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2020/21 (Q2 – Q4)</a:t>
            </a:r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C0E5FC-ACA7-4F2B-96A5-FFDBE5B1B3D5}"/>
              </a:ext>
            </a:extLst>
          </p:cNvPr>
          <p:cNvSpPr/>
          <p:nvPr/>
        </p:nvSpPr>
        <p:spPr>
          <a:xfrm>
            <a:off x="344251" y="2310937"/>
            <a:ext cx="3305125" cy="7899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Population &amp; Social Statistics</a:t>
            </a:r>
            <a:endParaRPr lang="en-ZA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8E0C1B-91A1-4311-9FDE-3AA5E14490C4}"/>
              </a:ext>
            </a:extLst>
          </p:cNvPr>
          <p:cNvSpPr/>
          <p:nvPr/>
        </p:nvSpPr>
        <p:spPr>
          <a:xfrm>
            <a:off x="4238732" y="5296995"/>
            <a:ext cx="4437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Population Census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Changing operating model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More testing before pilot</a:t>
            </a:r>
          </a:p>
          <a:p>
            <a:pPr marL="742789" lvl="1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Pilot scheduled for October depending on outcome of tests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C699AC1-A817-4511-A5BA-300DE0C878E9}"/>
              </a:ext>
            </a:extLst>
          </p:cNvPr>
          <p:cNvSpPr/>
          <p:nvPr/>
        </p:nvSpPr>
        <p:spPr>
          <a:xfrm>
            <a:off x="3649376" y="4367549"/>
            <a:ext cx="546097" cy="41726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E6BCC23-2022-41E2-AC88-AD9D21E58275}"/>
              </a:ext>
            </a:extLst>
          </p:cNvPr>
          <p:cNvSpPr/>
          <p:nvPr/>
        </p:nvSpPr>
        <p:spPr>
          <a:xfrm>
            <a:off x="4233027" y="4027714"/>
            <a:ext cx="4519088" cy="122353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89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929A5-3034-4BCF-8686-46A920D6B37E}"/>
              </a:ext>
            </a:extLst>
          </p:cNvPr>
          <p:cNvCxnSpPr>
            <a:cxnSpLocks/>
          </p:cNvCxnSpPr>
          <p:nvPr/>
        </p:nvCxnSpPr>
        <p:spPr>
          <a:xfrm>
            <a:off x="4495799" y="2317672"/>
            <a:ext cx="0" cy="4156871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139910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54D5EEE-C341-492D-A938-A20978967BA8}"/>
              </a:ext>
            </a:extLst>
          </p:cNvPr>
          <p:cNvSpPr/>
          <p:nvPr/>
        </p:nvSpPr>
        <p:spPr>
          <a:xfrm>
            <a:off x="253786" y="453804"/>
            <a:ext cx="18397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rgbClr val="FAAD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operating model</a:t>
            </a:r>
          </a:p>
        </p:txBody>
      </p:sp>
      <p:pic>
        <p:nvPicPr>
          <p:cNvPr id="35" name="Picture 2" descr="Image result for network icons noun&quot;">
            <a:extLst>
              <a:ext uri="{FF2B5EF4-FFF2-40B4-BE49-F238E27FC236}">
                <a16:creationId xmlns:a16="http://schemas.microsoft.com/office/drawing/2014/main" id="{63EB95DD-E752-4B23-A45F-FC1C658D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66">
            <a:off x="2000550" y="524776"/>
            <a:ext cx="1167613" cy="11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A646F56-AA90-40B0-B3F8-8EC42E672F9A}"/>
              </a:ext>
            </a:extLst>
          </p:cNvPr>
          <p:cNvSpPr/>
          <p:nvPr/>
        </p:nvSpPr>
        <p:spPr>
          <a:xfrm>
            <a:off x="815421" y="2387455"/>
            <a:ext cx="3486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Modernise and innovate business processes to improve efficiencies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D77CDF-B199-4E52-AAE0-3FDF671BAFE0}"/>
              </a:ext>
            </a:extLst>
          </p:cNvPr>
          <p:cNvSpPr/>
          <p:nvPr/>
        </p:nvSpPr>
        <p:spPr>
          <a:xfrm>
            <a:off x="803974" y="3414834"/>
            <a:ext cx="348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Adopt/adapt international frameworks and standards to improve statistical practices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807508-D21F-4A71-A7DA-4F7E20527702}"/>
              </a:ext>
            </a:extLst>
          </p:cNvPr>
          <p:cNvSpPr/>
          <p:nvPr/>
        </p:nvSpPr>
        <p:spPr>
          <a:xfrm>
            <a:off x="833318" y="4504742"/>
            <a:ext cx="3486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Leverage statistical infrastructure within the data ecosystem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DD6D7C-425B-41C4-B067-0DF586E089E1}"/>
              </a:ext>
            </a:extLst>
          </p:cNvPr>
          <p:cNvSpPr/>
          <p:nvPr/>
        </p:nvSpPr>
        <p:spPr>
          <a:xfrm>
            <a:off x="845075" y="5456601"/>
            <a:ext cx="348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Reposition and strengthen methodology function within the statistical system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FE24CC-3B43-4010-8304-5B58922D3B0C}"/>
              </a:ext>
            </a:extLst>
          </p:cNvPr>
          <p:cNvSpPr/>
          <p:nvPr/>
        </p:nvSpPr>
        <p:spPr>
          <a:xfrm>
            <a:off x="3621265" y="139273"/>
            <a:ext cx="5383346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2025</a:t>
            </a:r>
            <a:r>
              <a:rPr lang="en-US" sz="2000" b="1" dirty="0">
                <a:solidFill>
                  <a:schemeClr val="bg1"/>
                </a:solidFill>
              </a:rPr>
              <a:t> efficiencies in the business operating model are underpinned by innovative methodologies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DD5A3E-F56C-4285-8632-4646B1EF169B}"/>
              </a:ext>
            </a:extLst>
          </p:cNvPr>
          <p:cNvSpPr/>
          <p:nvPr/>
        </p:nvSpPr>
        <p:spPr>
          <a:xfrm>
            <a:off x="4610100" y="23499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Accelerate efforts: Optimise business processes through automation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Forced to move to CATI/CAWI (risk)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0B430-4F7C-434E-A06D-B169B200D1B8}"/>
              </a:ext>
            </a:extLst>
          </p:cNvPr>
          <p:cNvSpPr/>
          <p:nvPr/>
        </p:nvSpPr>
        <p:spPr>
          <a:xfrm>
            <a:off x="4648207" y="3423636"/>
            <a:ext cx="4495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Target deferred (budget cut)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ISIC4: reclassification of the Business Register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EE064-F443-4978-A69E-09AE49384B06}"/>
              </a:ext>
            </a:extLst>
          </p:cNvPr>
          <p:cNvSpPr/>
          <p:nvPr/>
        </p:nvSpPr>
        <p:spPr>
          <a:xfrm>
            <a:off x="4627491" y="4431865"/>
            <a:ext cx="43771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Operational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Reconceptualise geographic information frame to accommodate CATI/CAWI</a:t>
            </a:r>
            <a:endParaRPr lang="en-ZA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A30251-2BFA-4A08-9CC3-1AB4DC507977}"/>
              </a:ext>
            </a:extLst>
          </p:cNvPr>
          <p:cNvSpPr/>
          <p:nvPr/>
        </p:nvSpPr>
        <p:spPr>
          <a:xfrm>
            <a:off x="1709894" y="1905396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Objectives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67034-B159-4DCA-8893-38ADD370676A}"/>
              </a:ext>
            </a:extLst>
          </p:cNvPr>
          <p:cNvSpPr/>
          <p:nvPr/>
        </p:nvSpPr>
        <p:spPr>
          <a:xfrm>
            <a:off x="4638246" y="5561274"/>
            <a:ext cx="369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Accelerate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Establish Innovation and Research Hub</a:t>
            </a:r>
          </a:p>
        </p:txBody>
      </p:sp>
      <p:pic>
        <p:nvPicPr>
          <p:cNvPr id="13" name="Graphic 12" descr="Workflow">
            <a:extLst>
              <a:ext uri="{FF2B5EF4-FFF2-40B4-BE49-F238E27FC236}">
                <a16:creationId xmlns:a16="http://schemas.microsoft.com/office/drawing/2014/main" id="{ADB9CC0D-E153-40BB-B09B-184F334E5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15064">
            <a:off x="187228" y="2355484"/>
            <a:ext cx="584776" cy="584776"/>
          </a:xfrm>
          <a:prstGeom prst="rect">
            <a:avLst/>
          </a:prstGeom>
        </p:spPr>
      </p:pic>
      <p:pic>
        <p:nvPicPr>
          <p:cNvPr id="51" name="Graphic 50" descr="Workflow">
            <a:extLst>
              <a:ext uri="{FF2B5EF4-FFF2-40B4-BE49-F238E27FC236}">
                <a16:creationId xmlns:a16="http://schemas.microsoft.com/office/drawing/2014/main" id="{DA8267CA-E653-4587-9D66-6B844F0A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15064">
            <a:off x="225921" y="3484932"/>
            <a:ext cx="584776" cy="584776"/>
          </a:xfrm>
          <a:prstGeom prst="rect">
            <a:avLst/>
          </a:prstGeom>
        </p:spPr>
      </p:pic>
      <p:pic>
        <p:nvPicPr>
          <p:cNvPr id="52" name="Graphic 51" descr="Workflow">
            <a:extLst>
              <a:ext uri="{FF2B5EF4-FFF2-40B4-BE49-F238E27FC236}">
                <a16:creationId xmlns:a16="http://schemas.microsoft.com/office/drawing/2014/main" id="{8827E972-FA49-4C16-97BD-C7092E732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15064">
            <a:off x="231865" y="4491770"/>
            <a:ext cx="584776" cy="584776"/>
          </a:xfrm>
          <a:prstGeom prst="rect">
            <a:avLst/>
          </a:prstGeom>
        </p:spPr>
      </p:pic>
      <p:pic>
        <p:nvPicPr>
          <p:cNvPr id="53" name="Graphic 52" descr="Workflow">
            <a:extLst>
              <a:ext uri="{FF2B5EF4-FFF2-40B4-BE49-F238E27FC236}">
                <a16:creationId xmlns:a16="http://schemas.microsoft.com/office/drawing/2014/main" id="{4998B668-790C-4B63-85B1-C1575E317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15064">
            <a:off x="187228" y="5479473"/>
            <a:ext cx="584776" cy="5847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591020B-F610-49D8-AB5A-CE29CE2CF495}"/>
              </a:ext>
            </a:extLst>
          </p:cNvPr>
          <p:cNvSpPr/>
          <p:nvPr/>
        </p:nvSpPr>
        <p:spPr>
          <a:xfrm>
            <a:off x="4198296" y="3501424"/>
            <a:ext cx="493453" cy="36003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A54971-915A-4DE9-A1AC-55E7F1A06913}"/>
              </a:ext>
            </a:extLst>
          </p:cNvPr>
          <p:cNvSpPr/>
          <p:nvPr/>
        </p:nvSpPr>
        <p:spPr>
          <a:xfrm>
            <a:off x="4648207" y="3378383"/>
            <a:ext cx="4343384" cy="725139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68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74113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139910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EA30251-2BFA-4A08-9CC3-1AB4DC507977}"/>
              </a:ext>
            </a:extLst>
          </p:cNvPr>
          <p:cNvSpPr/>
          <p:nvPr/>
        </p:nvSpPr>
        <p:spPr>
          <a:xfrm>
            <a:off x="1564074" y="1908467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3" name="Picture 2" descr="Image result for network icons noun&quot;">
            <a:extLst>
              <a:ext uri="{FF2B5EF4-FFF2-40B4-BE49-F238E27FC236}">
                <a16:creationId xmlns:a16="http://schemas.microsoft.com/office/drawing/2014/main" id="{6F034ECC-270A-43D9-BBED-5A01D72E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77" y="845042"/>
            <a:ext cx="1093057" cy="10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6CB63F4-A63B-428D-A87B-77C168A30609}"/>
              </a:ext>
            </a:extLst>
          </p:cNvPr>
          <p:cNvSpPr/>
          <p:nvPr/>
        </p:nvSpPr>
        <p:spPr>
          <a:xfrm>
            <a:off x="417729" y="391876"/>
            <a:ext cx="2392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rgbClr val="FFF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Inter-connected statistical systems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00223B-73A3-46FE-A6A3-EBB2E8D9B27F}"/>
              </a:ext>
            </a:extLst>
          </p:cNvPr>
          <p:cNvSpPr/>
          <p:nvPr/>
        </p:nvSpPr>
        <p:spPr>
          <a:xfrm>
            <a:off x="4057996" y="244727"/>
            <a:ext cx="4770425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2025 </a:t>
            </a:r>
            <a:r>
              <a:rPr lang="en-US" sz="2000" b="1" dirty="0">
                <a:solidFill>
                  <a:schemeClr val="bg1"/>
                </a:solidFill>
              </a:rPr>
              <a:t>statistical systems are connected through statistical principles, standards and frameworks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32C833-0638-4F98-95AE-DF3441E8A209}"/>
              </a:ext>
            </a:extLst>
          </p:cNvPr>
          <p:cNvSpPr/>
          <p:nvPr/>
        </p:nvSpPr>
        <p:spPr>
          <a:xfrm>
            <a:off x="857851" y="2490525"/>
            <a:ext cx="345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Implement and enforce the amended Statistics Act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D2FE01-433F-478A-8A20-32E78AABC72B}"/>
              </a:ext>
            </a:extLst>
          </p:cNvPr>
          <p:cNvSpPr/>
          <p:nvPr/>
        </p:nvSpPr>
        <p:spPr>
          <a:xfrm>
            <a:off x="843357" y="3334855"/>
            <a:ext cx="345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Standardise methodological frameworks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2B48F9-C2A7-43CB-89F7-AF0AB8253FD5}"/>
              </a:ext>
            </a:extLst>
          </p:cNvPr>
          <p:cNvSpPr/>
          <p:nvPr/>
        </p:nvSpPr>
        <p:spPr>
          <a:xfrm>
            <a:off x="875748" y="4478621"/>
            <a:ext cx="345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Expand and strengthen strategic partnerships nationally and globally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8203E5-817A-4F0D-BE89-E7C1EDEBF2E5}"/>
              </a:ext>
            </a:extLst>
          </p:cNvPr>
          <p:cNvSpPr/>
          <p:nvPr/>
        </p:nvSpPr>
        <p:spPr>
          <a:xfrm>
            <a:off x="887505" y="6087977"/>
            <a:ext cx="345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Envision and enable statistics in the data ecosystem</a:t>
            </a:r>
          </a:p>
        </p:txBody>
      </p:sp>
      <p:pic>
        <p:nvPicPr>
          <p:cNvPr id="55" name="Graphic 54" descr="Connections">
            <a:extLst>
              <a:ext uri="{FF2B5EF4-FFF2-40B4-BE49-F238E27FC236}">
                <a16:creationId xmlns:a16="http://schemas.microsoft.com/office/drawing/2014/main" id="{FED21BF3-3471-452D-AEFB-5B5693C41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323" y="2386361"/>
            <a:ext cx="652641" cy="652641"/>
          </a:xfrm>
          <a:prstGeom prst="rect">
            <a:avLst/>
          </a:prstGeom>
        </p:spPr>
      </p:pic>
      <p:pic>
        <p:nvPicPr>
          <p:cNvPr id="56" name="Graphic 55" descr="Connections">
            <a:extLst>
              <a:ext uri="{FF2B5EF4-FFF2-40B4-BE49-F238E27FC236}">
                <a16:creationId xmlns:a16="http://schemas.microsoft.com/office/drawing/2014/main" id="{7533284B-49A5-4BFF-8578-71868BCC4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42" y="3284206"/>
            <a:ext cx="652641" cy="652641"/>
          </a:xfrm>
          <a:prstGeom prst="rect">
            <a:avLst/>
          </a:prstGeom>
        </p:spPr>
      </p:pic>
      <p:pic>
        <p:nvPicPr>
          <p:cNvPr id="57" name="Graphic 56" descr="Connections">
            <a:extLst>
              <a:ext uri="{FF2B5EF4-FFF2-40B4-BE49-F238E27FC236}">
                <a16:creationId xmlns:a16="http://schemas.microsoft.com/office/drawing/2014/main" id="{A4800F59-63F5-408D-AD18-4A9157505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16" y="4478621"/>
            <a:ext cx="652641" cy="652641"/>
          </a:xfrm>
          <a:prstGeom prst="rect">
            <a:avLst/>
          </a:prstGeom>
        </p:spPr>
      </p:pic>
      <p:pic>
        <p:nvPicPr>
          <p:cNvPr id="58" name="Graphic 57" descr="Connections">
            <a:extLst>
              <a:ext uri="{FF2B5EF4-FFF2-40B4-BE49-F238E27FC236}">
                <a16:creationId xmlns:a16="http://schemas.microsoft.com/office/drawing/2014/main" id="{3E57F0E7-3668-4BA8-A9E6-EFEC54E4E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941" y="6087977"/>
            <a:ext cx="652641" cy="652641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4C7925-7C64-4949-A3E6-301B00D3C182}"/>
              </a:ext>
            </a:extLst>
          </p:cNvPr>
          <p:cNvCxnSpPr>
            <a:cxnSpLocks/>
          </p:cNvCxnSpPr>
          <p:nvPr/>
        </p:nvCxnSpPr>
        <p:spPr>
          <a:xfrm>
            <a:off x="4495799" y="2374822"/>
            <a:ext cx="0" cy="4156871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FD637CC-BB5D-44BB-9F13-059714786E82}"/>
              </a:ext>
            </a:extLst>
          </p:cNvPr>
          <p:cNvSpPr/>
          <p:nvPr/>
        </p:nvSpPr>
        <p:spPr>
          <a:xfrm>
            <a:off x="4680856" y="2461065"/>
            <a:ext cx="301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FFFF00"/>
                </a:solidFill>
              </a:rPr>
              <a:t>Draft Bill tabled in Parliament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01044-4ECD-43AF-9B68-C90FBD139C8F}"/>
              </a:ext>
            </a:extLst>
          </p:cNvPr>
          <p:cNvSpPr/>
          <p:nvPr/>
        </p:nvSpPr>
        <p:spPr>
          <a:xfrm>
            <a:off x="4664839" y="3256874"/>
            <a:ext cx="4326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FFFF00"/>
                </a:solidFill>
              </a:rPr>
              <a:t>Continue efforts: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SASQAF Online Self-Assessment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Integrated Indicator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E989A-374B-4BA3-ABE5-E5C638955F77}"/>
              </a:ext>
            </a:extLst>
          </p:cNvPr>
          <p:cNvSpPr/>
          <p:nvPr/>
        </p:nvSpPr>
        <p:spPr>
          <a:xfrm>
            <a:off x="4680295" y="4477817"/>
            <a:ext cx="40296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FFFF00"/>
                </a:solidFill>
              </a:rPr>
              <a:t>Opportunities for new partnerships and </a:t>
            </a:r>
          </a:p>
          <a:p>
            <a:r>
              <a:rPr lang="en-ZA" b="1" dirty="0">
                <a:solidFill>
                  <a:srgbClr val="FFFF00"/>
                </a:solidFill>
              </a:rPr>
              <a:t>use of alternative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National statistical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African statistical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Global statistical system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214F9-68B5-4C9D-8AFB-6E21BEA40539}"/>
              </a:ext>
            </a:extLst>
          </p:cNvPr>
          <p:cNvSpPr/>
          <p:nvPr/>
        </p:nvSpPr>
        <p:spPr>
          <a:xfrm>
            <a:off x="4640273" y="6071407"/>
            <a:ext cx="395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FFFF00"/>
                </a:solidFill>
              </a:rPr>
              <a:t>Accelerate investment in driving digital </a:t>
            </a:r>
          </a:p>
          <a:p>
            <a:r>
              <a:rPr lang="en-ZA" b="1" dirty="0">
                <a:solidFill>
                  <a:srgbClr val="FFFF00"/>
                </a:solidFill>
              </a:rPr>
              <a:t>business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1206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2F47A93-6C7B-4DE0-B4A1-530BD40C96F1}"/>
              </a:ext>
            </a:extLst>
          </p:cNvPr>
          <p:cNvSpPr/>
          <p:nvPr/>
        </p:nvSpPr>
        <p:spPr>
          <a:xfrm>
            <a:off x="0" y="-208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06827" y="308308"/>
            <a:ext cx="8828306" cy="1548426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074594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474932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599949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782049" y="741569"/>
            <a:ext cx="546386" cy="702695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595594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2872511" y="244727"/>
            <a:ext cx="2776662" cy="27147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31379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EA30251-2BFA-4A08-9CC3-1AB4DC507977}"/>
              </a:ext>
            </a:extLst>
          </p:cNvPr>
          <p:cNvSpPr/>
          <p:nvPr/>
        </p:nvSpPr>
        <p:spPr>
          <a:xfrm>
            <a:off x="1498758" y="1908467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Objectives</a:t>
            </a:r>
            <a:endParaRPr lang="en-ZA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4C7925-7C64-4949-A3E6-301B00D3C182}"/>
              </a:ext>
            </a:extLst>
          </p:cNvPr>
          <p:cNvCxnSpPr>
            <a:cxnSpLocks/>
          </p:cNvCxnSpPr>
          <p:nvPr/>
        </p:nvCxnSpPr>
        <p:spPr>
          <a:xfrm>
            <a:off x="4495799" y="2317672"/>
            <a:ext cx="0" cy="4156871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Image result for network icons noun&quot;">
            <a:extLst>
              <a:ext uri="{FF2B5EF4-FFF2-40B4-BE49-F238E27FC236}">
                <a16:creationId xmlns:a16="http://schemas.microsoft.com/office/drawing/2014/main" id="{1BE3BA34-3466-428A-801E-8E7EEA77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250">
            <a:off x="2283273" y="491937"/>
            <a:ext cx="1119869" cy="11198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E932EFF-AFDF-4CC7-AAB5-5F10F6263360}"/>
              </a:ext>
            </a:extLst>
          </p:cNvPr>
          <p:cNvSpPr/>
          <p:nvPr/>
        </p:nvSpPr>
        <p:spPr>
          <a:xfrm>
            <a:off x="307171" y="605595"/>
            <a:ext cx="2467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rgbClr val="BFF9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Transformed capabilities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235086" y="197493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C55FBC-B67B-4E24-9CE0-239262857F65}"/>
              </a:ext>
            </a:extLst>
          </p:cNvPr>
          <p:cNvSpPr/>
          <p:nvPr/>
        </p:nvSpPr>
        <p:spPr>
          <a:xfrm>
            <a:off x="3509936" y="174736"/>
            <a:ext cx="5525199" cy="152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2025</a:t>
            </a:r>
            <a:r>
              <a:rPr lang="en-US" b="1" dirty="0">
                <a:solidFill>
                  <a:schemeClr val="bg1"/>
                </a:solidFill>
              </a:rPr>
              <a:t> we have adopted agile technologies and built a diverse, skilled and versatile workforce that embrace change and are able to deliver innovative solutions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DA7ACC-F03A-4B6B-8635-5E6F8E4FD847}"/>
              </a:ext>
            </a:extLst>
          </p:cNvPr>
          <p:cNvSpPr/>
          <p:nvPr/>
        </p:nvSpPr>
        <p:spPr>
          <a:xfrm>
            <a:off x="1068561" y="2630404"/>
            <a:ext cx="3173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Invest in innovative technologies and ICT infrastructure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8A68A9-39D3-4BF6-980B-42184894E134}"/>
              </a:ext>
            </a:extLst>
          </p:cNvPr>
          <p:cNvSpPr/>
          <p:nvPr/>
        </p:nvSpPr>
        <p:spPr>
          <a:xfrm>
            <a:off x="1068561" y="3741597"/>
            <a:ext cx="306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Build a versatile and multi-skilled workforce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96B64A-DD98-4BAA-B127-619DF0731B35}"/>
              </a:ext>
            </a:extLst>
          </p:cNvPr>
          <p:cNvSpPr/>
          <p:nvPr/>
        </p:nvSpPr>
        <p:spPr>
          <a:xfrm>
            <a:off x="1095277" y="4860855"/>
            <a:ext cx="306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Invest in capacity building in the data ecosystem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74F570-CA96-40D1-A3E4-7E1F1954F56B}"/>
              </a:ext>
            </a:extLst>
          </p:cNvPr>
          <p:cNvSpPr/>
          <p:nvPr/>
        </p:nvSpPr>
        <p:spPr>
          <a:xfrm>
            <a:off x="1107034" y="5748702"/>
            <a:ext cx="3062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Build a united and diverse organisation that drives transformation and change</a:t>
            </a:r>
            <a:endParaRPr lang="en-ZA" sz="1600" b="1" dirty="0">
              <a:solidFill>
                <a:schemeClr val="bg1"/>
              </a:solidFill>
            </a:endParaRPr>
          </a:p>
        </p:txBody>
      </p:sp>
      <p:pic>
        <p:nvPicPr>
          <p:cNvPr id="47" name="Graphic 46" descr="Cloud Computing">
            <a:extLst>
              <a:ext uri="{FF2B5EF4-FFF2-40B4-BE49-F238E27FC236}">
                <a16:creationId xmlns:a16="http://schemas.microsoft.com/office/drawing/2014/main" id="{C0C3C1E3-515F-4660-A0FC-7D856D725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002" y="2574845"/>
            <a:ext cx="617968" cy="617968"/>
          </a:xfrm>
          <a:prstGeom prst="rect">
            <a:avLst/>
          </a:prstGeom>
        </p:spPr>
      </p:pic>
      <p:pic>
        <p:nvPicPr>
          <p:cNvPr id="48" name="Graphic 47" descr="Sign Language">
            <a:extLst>
              <a:ext uri="{FF2B5EF4-FFF2-40B4-BE49-F238E27FC236}">
                <a16:creationId xmlns:a16="http://schemas.microsoft.com/office/drawing/2014/main" id="{2FE3BFEF-4EEB-4D04-9EAF-8C10B166D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002" y="5748702"/>
            <a:ext cx="780452" cy="780452"/>
          </a:xfrm>
          <a:prstGeom prst="rect">
            <a:avLst/>
          </a:prstGeom>
        </p:spPr>
      </p:pic>
      <p:pic>
        <p:nvPicPr>
          <p:cNvPr id="49" name="Graphic 48" descr="Group">
            <a:extLst>
              <a:ext uri="{FF2B5EF4-FFF2-40B4-BE49-F238E27FC236}">
                <a16:creationId xmlns:a16="http://schemas.microsoft.com/office/drawing/2014/main" id="{5B61C9EA-6DF5-4727-AF18-8713478B3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203" y="3598054"/>
            <a:ext cx="728318" cy="728318"/>
          </a:xfrm>
          <a:prstGeom prst="rect">
            <a:avLst/>
          </a:prstGeom>
        </p:spPr>
      </p:pic>
      <p:pic>
        <p:nvPicPr>
          <p:cNvPr id="60" name="Graphic 59" descr="Connections">
            <a:extLst>
              <a:ext uri="{FF2B5EF4-FFF2-40B4-BE49-F238E27FC236}">
                <a16:creationId xmlns:a16="http://schemas.microsoft.com/office/drawing/2014/main" id="{54994D58-234D-4C75-B587-4BC3E5B092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1996" y="4716660"/>
            <a:ext cx="652641" cy="652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5CC69D-1F2B-4C15-8CBF-17B49D99BC23}"/>
              </a:ext>
            </a:extLst>
          </p:cNvPr>
          <p:cNvSpPr/>
          <p:nvPr/>
        </p:nvSpPr>
        <p:spPr>
          <a:xfrm>
            <a:off x="4618564" y="25459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92D050"/>
                </a:solidFill>
              </a:rPr>
              <a:t>Deferred: </a:t>
            </a:r>
            <a:r>
              <a:rPr lang="en-ZA" sz="1600" dirty="0">
                <a:solidFill>
                  <a:srgbClr val="92D050"/>
                </a:solidFill>
              </a:rPr>
              <a:t>Roll out Enterprise-wide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92D050"/>
                </a:solidFill>
              </a:rPr>
              <a:t>Refocus: </a:t>
            </a:r>
            <a:r>
              <a:rPr lang="en-ZA" sz="1600" dirty="0">
                <a:solidFill>
                  <a:srgbClr val="92D050"/>
                </a:solidFill>
              </a:rPr>
              <a:t>Systems development applications (CATI/CAWI)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C36D-7A11-4E3B-A5D2-7B76E5BA30D8}"/>
              </a:ext>
            </a:extLst>
          </p:cNvPr>
          <p:cNvSpPr/>
          <p:nvPr/>
        </p:nvSpPr>
        <p:spPr>
          <a:xfrm>
            <a:off x="4669616" y="366241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92D050"/>
                </a:solidFill>
              </a:rPr>
              <a:t>Explicit: </a:t>
            </a:r>
            <a:r>
              <a:rPr lang="en-ZA" sz="1600" dirty="0">
                <a:solidFill>
                  <a:srgbClr val="92D050"/>
                </a:solidFill>
              </a:rPr>
              <a:t>EE targets and GBV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92D050"/>
                </a:solidFill>
              </a:rPr>
              <a:t>Focus: </a:t>
            </a:r>
            <a:r>
              <a:rPr lang="en-ZA" sz="1600" dirty="0">
                <a:solidFill>
                  <a:srgbClr val="92D050"/>
                </a:solidFill>
              </a:rPr>
              <a:t>Develop Skills development strategy for the future</a:t>
            </a:r>
          </a:p>
          <a:p>
            <a:endParaRPr lang="en-ZA" sz="1600" dirty="0">
              <a:solidFill>
                <a:srgbClr val="92D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80227-A611-4AFA-9443-54573E9F2B07}"/>
              </a:ext>
            </a:extLst>
          </p:cNvPr>
          <p:cNvSpPr/>
          <p:nvPr/>
        </p:nvSpPr>
        <p:spPr>
          <a:xfrm>
            <a:off x="4658908" y="5718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92D050"/>
                </a:solidFill>
              </a:rPr>
              <a:t>Continue:</a:t>
            </a:r>
            <a:r>
              <a:rPr lang="en-ZA" sz="1600" dirty="0">
                <a:solidFill>
                  <a:srgbClr val="92D050"/>
                </a:solidFill>
              </a:rPr>
              <a:t> Implementation of restructuring &amp; redeployment of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Re-align Transformation and Change Agenda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2194AF-41B7-4C3F-A159-CF2F8C363044}"/>
              </a:ext>
            </a:extLst>
          </p:cNvPr>
          <p:cNvSpPr/>
          <p:nvPr/>
        </p:nvSpPr>
        <p:spPr>
          <a:xfrm>
            <a:off x="4653554" y="488853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92D050"/>
                </a:solidFill>
              </a:rPr>
              <a:t>Deferred:</a:t>
            </a:r>
            <a:r>
              <a:rPr lang="en-ZA" sz="1600" dirty="0">
                <a:solidFill>
                  <a:srgbClr val="92D050"/>
                </a:solidFill>
              </a:rPr>
              <a:t> Invest in capacity building in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23982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661AA09-AAD9-4BE2-9727-0836EC60CE57}"/>
              </a:ext>
            </a:extLst>
          </p:cNvPr>
          <p:cNvSpPr/>
          <p:nvPr/>
        </p:nvSpPr>
        <p:spPr>
          <a:xfrm>
            <a:off x="0" y="-208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2729039" y="106993"/>
            <a:ext cx="6219018" cy="738601"/>
          </a:xfrm>
          <a:prstGeom prst="rect">
            <a:avLst/>
          </a:prstGeom>
          <a:noFill/>
        </p:spPr>
        <p:txBody>
          <a:bodyPr wrap="square" lIns="91409" tIns="45705" rIns="91409" bIns="45705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Response to emerging data needs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1DE24D-DD8B-497E-8AD1-AA14B660F834}"/>
              </a:ext>
            </a:extLst>
          </p:cNvPr>
          <p:cNvSpPr/>
          <p:nvPr/>
        </p:nvSpPr>
        <p:spPr>
          <a:xfrm>
            <a:off x="3552832" y="1238704"/>
            <a:ext cx="52863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Leading Data and statistics workstream at FOSAD</a:t>
            </a:r>
          </a:p>
          <a:p>
            <a:endParaRPr lang="en-ZA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Launched online: </a:t>
            </a:r>
            <a:r>
              <a:rPr lang="en-US" b="1" dirty="0">
                <a:solidFill>
                  <a:schemeClr val="bg1"/>
                </a:solidFill>
              </a:rPr>
              <a:t>Business impact survey of COVID-19 pandemic in South Africa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Businesses were asked how the current crisis affected their operations during 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The Survey was done 3 x during 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Launched </a:t>
            </a:r>
            <a:r>
              <a:rPr lang="en-US" b="1" dirty="0">
                <a:solidFill>
                  <a:schemeClr val="bg1"/>
                </a:solidFill>
              </a:rPr>
              <a:t>Essential Products Consumer Price Index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(weekly in April 2021)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Launched online survey: Impact of COVID-19 on society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wave: Health behaviour and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wave: Employment and Income (incl. hunger)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wave: Education and time spent </a:t>
            </a:r>
            <a:endParaRPr lang="en-ZA" dirty="0">
              <a:solidFill>
                <a:schemeClr val="bg1"/>
              </a:solidFill>
            </a:endParaRP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164D3-5800-4D78-9BEF-9EA4A143FFA3}"/>
              </a:ext>
            </a:extLst>
          </p:cNvPr>
          <p:cNvSpPr txBox="1"/>
          <p:nvPr/>
        </p:nvSpPr>
        <p:spPr>
          <a:xfrm>
            <a:off x="3100640" y="954676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C44AE2-ECEF-47C7-BE20-A53A0EC52DC8}"/>
              </a:ext>
            </a:extLst>
          </p:cNvPr>
          <p:cNvSpPr txBox="1"/>
          <p:nvPr/>
        </p:nvSpPr>
        <p:spPr>
          <a:xfrm>
            <a:off x="3100640" y="1682594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6CC84-352F-448A-AB16-B946F91933BC}"/>
              </a:ext>
            </a:extLst>
          </p:cNvPr>
          <p:cNvSpPr txBox="1"/>
          <p:nvPr/>
        </p:nvSpPr>
        <p:spPr>
          <a:xfrm>
            <a:off x="3064010" y="3540953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3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1D251FC-07D4-4419-9A9C-8F94A067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4660" y="2204660"/>
            <a:ext cx="6941830" cy="25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20521-B49D-49A2-AF4D-5A112365C22E}"/>
              </a:ext>
            </a:extLst>
          </p:cNvPr>
          <p:cNvSpPr txBox="1"/>
          <p:nvPr/>
        </p:nvSpPr>
        <p:spPr>
          <a:xfrm>
            <a:off x="3021333" y="4452408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52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419E19-8F78-4E19-BF71-B942B5935AEB}"/>
              </a:ext>
            </a:extLst>
          </p:cNvPr>
          <p:cNvSpPr/>
          <p:nvPr/>
        </p:nvSpPr>
        <p:spPr>
          <a:xfrm>
            <a:off x="1208314" y="3815597"/>
            <a:ext cx="7222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How will the revised budget impact on service delivery targets? </a:t>
            </a:r>
          </a:p>
          <a:p>
            <a:r>
              <a:rPr lang="en-Z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1764417" y="260486"/>
            <a:ext cx="5330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Directive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628D2-44D0-4ED9-A394-CC5DF74A1D49}"/>
              </a:ext>
            </a:extLst>
          </p:cNvPr>
          <p:cNvSpPr/>
          <p:nvPr/>
        </p:nvSpPr>
        <p:spPr>
          <a:xfrm>
            <a:off x="1208314" y="1811499"/>
            <a:ext cx="78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The implications of the Covid-19 pandemic on the mandate of the department?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246DE-1E41-43F2-B365-C9DD4507E151}"/>
              </a:ext>
            </a:extLst>
          </p:cNvPr>
          <p:cNvSpPr/>
          <p:nvPr/>
        </p:nvSpPr>
        <p:spPr>
          <a:xfrm>
            <a:off x="1208314" y="2813548"/>
            <a:ext cx="780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How will the revised budget impact on the overall allocations to the department? 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F833C2-1AB0-409E-8781-66AA1FA64598}"/>
              </a:ext>
            </a:extLst>
          </p:cNvPr>
          <p:cNvSpPr/>
          <p:nvPr/>
        </p:nvSpPr>
        <p:spPr>
          <a:xfrm>
            <a:off x="1156370" y="4693544"/>
            <a:ext cx="762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How will the revised budget impact on the recommendations made during the Budget Votes?</a:t>
            </a:r>
            <a:endParaRPr lang="en-ZA" dirty="0"/>
          </a:p>
        </p:txBody>
      </p:sp>
      <p:pic>
        <p:nvPicPr>
          <p:cNvPr id="10" name="Graphic 9" descr="Bank">
            <a:extLst>
              <a:ext uri="{FF2B5EF4-FFF2-40B4-BE49-F238E27FC236}">
                <a16:creationId xmlns:a16="http://schemas.microsoft.com/office/drawing/2014/main" id="{BD88919D-34C1-4ADA-B955-F28226837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70" y="1538965"/>
            <a:ext cx="803059" cy="803059"/>
          </a:xfrm>
          <a:prstGeom prst="rect">
            <a:avLst/>
          </a:prstGeom>
        </p:spPr>
      </p:pic>
      <p:pic>
        <p:nvPicPr>
          <p:cNvPr id="12" name="Graphic 11" descr="Coins">
            <a:extLst>
              <a:ext uri="{FF2B5EF4-FFF2-40B4-BE49-F238E27FC236}">
                <a16:creationId xmlns:a16="http://schemas.microsoft.com/office/drawing/2014/main" id="{BC0D7D5E-6B85-45DA-AA87-F54CB28CC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3914" y="2596675"/>
            <a:ext cx="803059" cy="803059"/>
          </a:xfrm>
          <a:prstGeom prst="rect">
            <a:avLst/>
          </a:prstGeom>
        </p:spPr>
      </p:pic>
      <p:pic>
        <p:nvPicPr>
          <p:cNvPr id="16" name="Graphic 15" descr="Signal">
            <a:extLst>
              <a:ext uri="{FF2B5EF4-FFF2-40B4-BE49-F238E27FC236}">
                <a16:creationId xmlns:a16="http://schemas.microsoft.com/office/drawing/2014/main" id="{37D6F7B3-EA2A-470E-ACF7-4869248A0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970" y="3511075"/>
            <a:ext cx="803059" cy="803059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74DF3492-AEF9-433B-B4A5-CF7D5A61CD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970" y="4568785"/>
            <a:ext cx="803059" cy="8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41971" y="199761"/>
            <a:ext cx="873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Recommendations during budget vote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EC482-6866-49E0-9E05-E2DEA5225351}"/>
              </a:ext>
            </a:extLst>
          </p:cNvPr>
          <p:cNvSpPr/>
          <p:nvPr/>
        </p:nvSpPr>
        <p:spPr>
          <a:xfrm>
            <a:off x="2809027" y="213595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Recommendations: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F52E57-8B77-4FF5-80C8-CFB169BC299C}"/>
              </a:ext>
            </a:extLst>
          </p:cNvPr>
          <p:cNvSpPr/>
          <p:nvPr/>
        </p:nvSpPr>
        <p:spPr>
          <a:xfrm>
            <a:off x="314586" y="2516474"/>
            <a:ext cx="8659585" cy="263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Finalise and table amendment of the Statistics Act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Capacitate municipalities with statistical knowledge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Reskilling of employees on aspects such as digitisation in preparation for census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Prioritise filling of key critical positions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Stats SA together with the NT should ensure Census 2021 funding remain ring-fenced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Continue to provide statistical advice on the methodology for the administrative records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bg1"/>
                </a:solidFill>
              </a:rPr>
              <a:t>Devise a long-term connectivity strategy to link up with deep rural areas through technology 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1D6395-E814-42FC-90BB-AB2196A0555F}"/>
              </a:ext>
            </a:extLst>
          </p:cNvPr>
          <p:cNvSpPr/>
          <p:nvPr/>
        </p:nvSpPr>
        <p:spPr>
          <a:xfrm>
            <a:off x="241971" y="2045129"/>
            <a:ext cx="8732200" cy="343038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7C7447-D121-4E75-A558-F0C3941ACC4E}"/>
              </a:ext>
            </a:extLst>
          </p:cNvPr>
          <p:cNvSpPr/>
          <p:nvPr/>
        </p:nvSpPr>
        <p:spPr>
          <a:xfrm>
            <a:off x="989358" y="1006645"/>
            <a:ext cx="762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How will the revised budget impact on the recommendations made during the Budget Votes?</a:t>
            </a:r>
            <a:endParaRPr lang="en-ZA" dirty="0"/>
          </a:p>
        </p:txBody>
      </p:sp>
      <p:pic>
        <p:nvPicPr>
          <p:cNvPr id="13" name="Graphic 12" descr="Document">
            <a:extLst>
              <a:ext uri="{FF2B5EF4-FFF2-40B4-BE49-F238E27FC236}">
                <a16:creationId xmlns:a16="http://schemas.microsoft.com/office/drawing/2014/main" id="{C1EB7928-2BA5-417E-9830-082D6F82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99" y="928282"/>
            <a:ext cx="803059" cy="8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0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are 108"/>
          <p:cNvGrpSpPr/>
          <p:nvPr/>
        </p:nvGrpSpPr>
        <p:grpSpPr>
          <a:xfrm>
            <a:off x="4830707" y="2354564"/>
            <a:ext cx="1626019" cy="2573655"/>
            <a:chOff x="4870579" y="1933533"/>
            <a:chExt cx="1626019" cy="2573655"/>
          </a:xfrm>
        </p:grpSpPr>
        <p:sp>
          <p:nvSpPr>
            <p:cNvPr id="3" name="Oval 2"/>
            <p:cNvSpPr/>
            <p:nvPr/>
          </p:nvSpPr>
          <p:spPr>
            <a:xfrm rot="18900000">
              <a:off x="5277398" y="2144179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 rot="2700000">
              <a:off x="5202776" y="449561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 rot="2700000">
              <a:off x="5187991" y="449429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 rot="2700000">
              <a:off x="5192401" y="4491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8" name="Grupare 107"/>
            <p:cNvGrpSpPr/>
            <p:nvPr/>
          </p:nvGrpSpPr>
          <p:grpSpPr>
            <a:xfrm>
              <a:off x="4870579" y="1933533"/>
              <a:ext cx="1626019" cy="1646166"/>
              <a:chOff x="4870579" y="1933533"/>
              <a:chExt cx="1626019" cy="1646166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 rot="18900000">
                <a:off x="6295460" y="1933533"/>
                <a:ext cx="9525" cy="6350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 rot="18900000">
                <a:off x="6294145" y="1954668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 rot="18900000">
                <a:off x="6289575" y="1935971"/>
                <a:ext cx="19050" cy="12700"/>
              </a:xfrm>
              <a:custGeom>
                <a:avLst/>
                <a:gdLst>
                  <a:gd name="T0" fmla="*/ 3 w 6"/>
                  <a:gd name="T1" fmla="*/ 1 h 4"/>
                  <a:gd name="T2" fmla="*/ 6 w 6"/>
                  <a:gd name="T3" fmla="*/ 0 h 4"/>
                  <a:gd name="T4" fmla="*/ 3 w 6"/>
                  <a:gd name="T5" fmla="*/ 2 h 4"/>
                  <a:gd name="T6" fmla="*/ 1 w 6"/>
                  <a:gd name="T7" fmla="*/ 3 h 4"/>
                  <a:gd name="T8" fmla="*/ 0 w 6"/>
                  <a:gd name="T9" fmla="*/ 4 h 4"/>
                  <a:gd name="T10" fmla="*/ 0 w 6"/>
                  <a:gd name="T11" fmla="*/ 4 h 4"/>
                  <a:gd name="T12" fmla="*/ 0 w 6"/>
                  <a:gd name="T13" fmla="*/ 3 h 4"/>
                  <a:gd name="T14" fmla="*/ 1 w 6"/>
                  <a:gd name="T15" fmla="*/ 3 h 4"/>
                  <a:gd name="T16" fmla="*/ 3 w 6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Arc plin 1"/>
              <p:cNvSpPr/>
              <p:nvPr/>
            </p:nvSpPr>
            <p:spPr>
              <a:xfrm rot="18000000">
                <a:off x="5124998" y="1991779"/>
                <a:ext cx="1371600" cy="1371600"/>
              </a:xfrm>
              <a:prstGeom prst="blockArc">
                <a:avLst>
                  <a:gd name="adj1" fmla="val 2007923"/>
                  <a:gd name="adj2" fmla="val 198112"/>
                  <a:gd name="adj3" fmla="val 1382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Săgeată dreapta vărgată 3"/>
              <p:cNvSpPr/>
              <p:nvPr/>
            </p:nvSpPr>
            <p:spPr>
              <a:xfrm rot="8100000">
                <a:off x="4870579" y="3122499"/>
                <a:ext cx="533400" cy="457200"/>
              </a:xfrm>
              <a:prstGeom prst="stripedRightArrow">
                <a:avLst>
                  <a:gd name="adj1" fmla="val 50000"/>
                  <a:gd name="adj2" fmla="val 6041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395889" y="2262670"/>
                <a:ext cx="829818" cy="829818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23078" y="2389859"/>
                <a:ext cx="575439" cy="57543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0" name="Grupare 109"/>
          <p:cNvGrpSpPr/>
          <p:nvPr/>
        </p:nvGrpSpPr>
        <p:grpSpPr>
          <a:xfrm>
            <a:off x="3525037" y="3489317"/>
            <a:ext cx="1587919" cy="1626020"/>
            <a:chOff x="3564548" y="3069142"/>
            <a:chExt cx="1587919" cy="1626020"/>
          </a:xfrm>
          <a:solidFill>
            <a:srgbClr val="D8DB97"/>
          </a:solidFill>
        </p:grpSpPr>
        <p:sp>
          <p:nvSpPr>
            <p:cNvPr id="52" name="Arc plin 51"/>
            <p:cNvSpPr/>
            <p:nvPr/>
          </p:nvSpPr>
          <p:spPr>
            <a:xfrm rot="1800000">
              <a:off x="3780867" y="3323562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2700000">
              <a:off x="3933267" y="3475962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Săgeată dreapta vărgată 53"/>
            <p:cNvSpPr/>
            <p:nvPr/>
          </p:nvSpPr>
          <p:spPr>
            <a:xfrm rot="13500000">
              <a:off x="3526448" y="3107242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51758" y="3594453"/>
              <a:ext cx="829818" cy="82981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186406" y="3721642"/>
              <a:ext cx="575439" cy="5754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1" name="Grupare 110"/>
          <p:cNvGrpSpPr/>
          <p:nvPr/>
        </p:nvGrpSpPr>
        <p:grpSpPr>
          <a:xfrm>
            <a:off x="2384874" y="2190315"/>
            <a:ext cx="1626019" cy="1646166"/>
            <a:chOff x="2424746" y="1769285"/>
            <a:chExt cx="1626019" cy="1646166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 rot="8100000">
              <a:off x="2616359" y="34091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 rot="8100000">
              <a:off x="2624024" y="339431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 rot="8100000">
              <a:off x="2612719" y="3400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rc plin 58"/>
            <p:cNvSpPr/>
            <p:nvPr/>
          </p:nvSpPr>
          <p:spPr>
            <a:xfrm rot="7200000">
              <a:off x="2424746" y="1985605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8100000">
              <a:off x="2577146" y="2138005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Săgeată dreapta vărgată 60"/>
            <p:cNvSpPr/>
            <p:nvPr/>
          </p:nvSpPr>
          <p:spPr>
            <a:xfrm rot="18900000">
              <a:off x="3517365" y="1769285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695637" y="2256496"/>
              <a:ext cx="829818" cy="82981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22826" y="2390460"/>
              <a:ext cx="575439" cy="5754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7" name="Grupare 106"/>
          <p:cNvGrpSpPr/>
          <p:nvPr/>
        </p:nvGrpSpPr>
        <p:grpSpPr>
          <a:xfrm>
            <a:off x="3679842" y="1065770"/>
            <a:ext cx="1646165" cy="1626020"/>
            <a:chOff x="3719714" y="644740"/>
            <a:chExt cx="1646165" cy="1626020"/>
          </a:xfrm>
          <a:solidFill>
            <a:schemeClr val="bg1">
              <a:lumMod val="65000"/>
            </a:schemeClr>
          </a:solidFill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 rot="13500000">
              <a:off x="3718126" y="83794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 rot="13500000">
              <a:off x="3739261" y="84560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 rot="13500000">
              <a:off x="3718976" y="835889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rc plin 65"/>
            <p:cNvSpPr/>
            <p:nvPr/>
          </p:nvSpPr>
          <p:spPr>
            <a:xfrm rot="12600000">
              <a:off x="3777960" y="644740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3500000">
              <a:off x="3930360" y="797140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Săgeată dreapta vărgată 67"/>
            <p:cNvSpPr/>
            <p:nvPr/>
          </p:nvSpPr>
          <p:spPr>
            <a:xfrm rot="2700000">
              <a:off x="4870579" y="1775460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048851" y="915631"/>
              <a:ext cx="829818" cy="8298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76040" y="1042820"/>
              <a:ext cx="575439" cy="575439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3" name="Grupare 92"/>
          <p:cNvGrpSpPr/>
          <p:nvPr/>
        </p:nvGrpSpPr>
        <p:grpSpPr>
          <a:xfrm>
            <a:off x="954579" y="1592026"/>
            <a:ext cx="2138819" cy="1957192"/>
            <a:chOff x="994451" y="763488"/>
            <a:chExt cx="2138819" cy="1957192"/>
          </a:xfrm>
        </p:grpSpPr>
        <p:grpSp>
          <p:nvGrpSpPr>
            <p:cNvPr id="84" name="Grupare 83"/>
            <p:cNvGrpSpPr/>
            <p:nvPr/>
          </p:nvGrpSpPr>
          <p:grpSpPr>
            <a:xfrm>
              <a:off x="994451" y="763488"/>
              <a:ext cx="2138819" cy="1957192"/>
              <a:chOff x="692032" y="764277"/>
              <a:chExt cx="2138819" cy="1957192"/>
            </a:xfrm>
          </p:grpSpPr>
          <p:sp>
            <p:nvSpPr>
              <p:cNvPr id="85" name="CasetăText 84"/>
              <p:cNvSpPr txBox="1"/>
              <p:nvPr/>
            </p:nvSpPr>
            <p:spPr>
              <a:xfrm>
                <a:off x="692032" y="1121031"/>
                <a:ext cx="201551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Demand for statistical information growing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National/local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Continental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Global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Other</a:t>
                </a:r>
              </a:p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86" name="CasetăText 8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DEMAND</a:t>
                </a: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are 91"/>
          <p:cNvGrpSpPr/>
          <p:nvPr/>
        </p:nvGrpSpPr>
        <p:grpSpPr>
          <a:xfrm>
            <a:off x="863823" y="3689845"/>
            <a:ext cx="2743028" cy="1957192"/>
            <a:chOff x="994450" y="3593640"/>
            <a:chExt cx="2743028" cy="1957192"/>
          </a:xfrm>
        </p:grpSpPr>
        <p:grpSp>
          <p:nvGrpSpPr>
            <p:cNvPr id="88" name="Grupare 87"/>
            <p:cNvGrpSpPr/>
            <p:nvPr/>
          </p:nvGrpSpPr>
          <p:grpSpPr>
            <a:xfrm>
              <a:off x="994450" y="3593640"/>
              <a:ext cx="2743028" cy="1957192"/>
              <a:chOff x="692031" y="764277"/>
              <a:chExt cx="2743028" cy="1957192"/>
            </a:xfrm>
          </p:grpSpPr>
          <p:sp>
            <p:nvSpPr>
              <p:cNvPr id="89" name="CasetăText 88"/>
              <p:cNvSpPr txBox="1"/>
              <p:nvPr/>
            </p:nvSpPr>
            <p:spPr>
              <a:xfrm>
                <a:off x="692031" y="1121031"/>
                <a:ext cx="2743028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Statistical releases delayed/ deferred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COVID-19 disruptions: new technologies and methodologies – not tested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New entrants to the market (quality unchecked)</a:t>
                </a:r>
              </a:p>
            </p:txBody>
          </p:sp>
          <p:sp>
            <p:nvSpPr>
              <p:cNvPr id="90" name="CasetăText 89"/>
              <p:cNvSpPr txBox="1"/>
              <p:nvPr/>
            </p:nvSpPr>
            <p:spPr>
              <a:xfrm>
                <a:off x="1172539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SUPPLY</a:t>
                </a:r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94" name="Freeform 6"/>
          <p:cNvSpPr>
            <a:spLocks/>
          </p:cNvSpPr>
          <p:nvPr/>
        </p:nvSpPr>
        <p:spPr bwMode="auto">
          <a:xfrm rot="8100000">
            <a:off x="8329655" y="3668413"/>
            <a:ext cx="9525" cy="6350"/>
          </a:xfrm>
          <a:custGeom>
            <a:avLst/>
            <a:gdLst>
              <a:gd name="T0" fmla="*/ 0 w 3"/>
              <a:gd name="T1" fmla="*/ 1 h 2"/>
              <a:gd name="T2" fmla="*/ 3 w 3"/>
              <a:gd name="T3" fmla="*/ 0 h 2"/>
              <a:gd name="T4" fmla="*/ 0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2" y="0"/>
                  <a:pt x="3" y="0"/>
                </a:cubicBezTo>
                <a:cubicBezTo>
                  <a:pt x="2" y="0"/>
                  <a:pt x="1" y="1"/>
                  <a:pt x="0" y="2"/>
                </a:cubicBezTo>
                <a:lnTo>
                  <a:pt x="0" y="1"/>
                </a:ln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"/>
          <p:cNvSpPr>
            <a:spLocks/>
          </p:cNvSpPr>
          <p:nvPr/>
        </p:nvSpPr>
        <p:spPr bwMode="auto">
          <a:xfrm rot="8100000">
            <a:off x="8337320" y="3653627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4"/>
          <p:cNvSpPr>
            <a:spLocks/>
          </p:cNvSpPr>
          <p:nvPr/>
        </p:nvSpPr>
        <p:spPr bwMode="auto">
          <a:xfrm rot="8100000">
            <a:off x="8326014" y="3659625"/>
            <a:ext cx="19050" cy="12700"/>
          </a:xfrm>
          <a:custGeom>
            <a:avLst/>
            <a:gdLst>
              <a:gd name="T0" fmla="*/ 3 w 6"/>
              <a:gd name="T1" fmla="*/ 1 h 4"/>
              <a:gd name="T2" fmla="*/ 6 w 6"/>
              <a:gd name="T3" fmla="*/ 0 h 4"/>
              <a:gd name="T4" fmla="*/ 3 w 6"/>
              <a:gd name="T5" fmla="*/ 2 h 4"/>
              <a:gd name="T6" fmla="*/ 1 w 6"/>
              <a:gd name="T7" fmla="*/ 3 h 4"/>
              <a:gd name="T8" fmla="*/ 0 w 6"/>
              <a:gd name="T9" fmla="*/ 4 h 4"/>
              <a:gd name="T10" fmla="*/ 0 w 6"/>
              <a:gd name="T11" fmla="*/ 4 h 4"/>
              <a:gd name="T12" fmla="*/ 0 w 6"/>
              <a:gd name="T13" fmla="*/ 3 h 4"/>
              <a:gd name="T14" fmla="*/ 1 w 6"/>
              <a:gd name="T15" fmla="*/ 3 h 4"/>
              <a:gd name="T16" fmla="*/ 3 w 6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4">
                <a:moveTo>
                  <a:pt x="3" y="1"/>
                </a:moveTo>
                <a:cubicBezTo>
                  <a:pt x="4" y="1"/>
                  <a:pt x="5" y="0"/>
                  <a:pt x="6" y="0"/>
                </a:cubicBezTo>
                <a:cubicBezTo>
                  <a:pt x="5" y="0"/>
                  <a:pt x="4" y="1"/>
                  <a:pt x="3" y="2"/>
                </a:cubicBezTo>
                <a:cubicBezTo>
                  <a:pt x="2" y="2"/>
                  <a:pt x="2" y="2"/>
                  <a:pt x="1" y="3"/>
                </a:cubicBezTo>
                <a:cubicBezTo>
                  <a:pt x="1" y="3"/>
                  <a:pt x="1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3" y="1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upare 96"/>
          <p:cNvGrpSpPr/>
          <p:nvPr/>
        </p:nvGrpSpPr>
        <p:grpSpPr>
          <a:xfrm>
            <a:off x="6707747" y="1582087"/>
            <a:ext cx="2396380" cy="1741749"/>
            <a:chOff x="994451" y="763488"/>
            <a:chExt cx="2138819" cy="1741749"/>
          </a:xfrm>
        </p:grpSpPr>
        <p:grpSp>
          <p:nvGrpSpPr>
            <p:cNvPr id="98" name="Grupare 97"/>
            <p:cNvGrpSpPr/>
            <p:nvPr/>
          </p:nvGrpSpPr>
          <p:grpSpPr>
            <a:xfrm>
              <a:off x="994451" y="763488"/>
              <a:ext cx="2138819" cy="1741749"/>
              <a:chOff x="692032" y="764277"/>
              <a:chExt cx="2138819" cy="1741749"/>
            </a:xfrm>
          </p:grpSpPr>
          <p:sp>
            <p:nvSpPr>
              <p:cNvPr id="100" name="CasetăText 99"/>
              <p:cNvSpPr txBox="1"/>
              <p:nvPr/>
            </p:nvSpPr>
            <p:spPr>
              <a:xfrm>
                <a:off x="692032" y="1121031"/>
                <a:ext cx="213881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Received additional allocation for </a:t>
                </a:r>
                <a:r>
                  <a:rPr lang="en-US" sz="1400" dirty="0" err="1">
                    <a:solidFill>
                      <a:schemeClr val="accent2"/>
                    </a:solidFill>
                  </a:rPr>
                  <a:t>CoE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 (R45)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Budget cut: R200 m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Financial investment in business transformation</a:t>
                </a:r>
              </a:p>
              <a:p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1" name="CasetăText 100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BUDGET</a:t>
                </a: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" name="Grupare 101"/>
          <p:cNvGrpSpPr/>
          <p:nvPr/>
        </p:nvGrpSpPr>
        <p:grpSpPr>
          <a:xfrm>
            <a:off x="6707747" y="4014671"/>
            <a:ext cx="2396380" cy="1741749"/>
            <a:chOff x="994451" y="3593640"/>
            <a:chExt cx="2138819" cy="1741749"/>
          </a:xfrm>
        </p:grpSpPr>
        <p:grpSp>
          <p:nvGrpSpPr>
            <p:cNvPr id="103" name="Grupare 102"/>
            <p:cNvGrpSpPr/>
            <p:nvPr/>
          </p:nvGrpSpPr>
          <p:grpSpPr>
            <a:xfrm>
              <a:off x="994451" y="3593640"/>
              <a:ext cx="2138819" cy="1741749"/>
              <a:chOff x="692032" y="764277"/>
              <a:chExt cx="2138819" cy="1741749"/>
            </a:xfrm>
          </p:grpSpPr>
          <p:sp>
            <p:nvSpPr>
              <p:cNvPr id="105" name="CasetăText 104"/>
              <p:cNvSpPr txBox="1"/>
              <p:nvPr/>
            </p:nvSpPr>
            <p:spPr>
              <a:xfrm>
                <a:off x="692032" y="1121031"/>
                <a:ext cx="213881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Skills requirement for the future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Impact of digital transformation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Work from home transition</a:t>
                </a:r>
              </a:p>
              <a:p>
                <a:endPara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6" name="CasetăText 10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</a:t>
                </a: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795001" y="1101580"/>
            <a:ext cx="1123701" cy="850713"/>
            <a:chOff x="7853363" y="968375"/>
            <a:chExt cx="1306513" cy="993775"/>
          </a:xfrm>
          <a:solidFill>
            <a:schemeClr val="accent2">
              <a:lumMod val="75000"/>
            </a:schemeClr>
          </a:solidFill>
        </p:grpSpPr>
        <p:sp>
          <p:nvSpPr>
            <p:cNvPr id="113" name="Freeform 52"/>
            <p:cNvSpPr>
              <a:spLocks noEditPoints="1"/>
            </p:cNvSpPr>
            <p:nvPr/>
          </p:nvSpPr>
          <p:spPr bwMode="auto">
            <a:xfrm>
              <a:off x="8491538" y="1581150"/>
              <a:ext cx="50800" cy="82550"/>
            </a:xfrm>
            <a:custGeom>
              <a:avLst/>
              <a:gdLst>
                <a:gd name="T0" fmla="*/ 65 w 76"/>
                <a:gd name="T1" fmla="*/ 30 h 122"/>
                <a:gd name="T2" fmla="*/ 46 w 76"/>
                <a:gd name="T3" fmla="*/ 17 h 122"/>
                <a:gd name="T4" fmla="*/ 0 w 76"/>
                <a:gd name="T5" fmla="*/ 0 h 122"/>
                <a:gd name="T6" fmla="*/ 0 w 76"/>
                <a:gd name="T7" fmla="*/ 122 h 122"/>
                <a:gd name="T8" fmla="*/ 69 w 76"/>
                <a:gd name="T9" fmla="*/ 86 h 122"/>
                <a:gd name="T10" fmla="*/ 74 w 76"/>
                <a:gd name="T11" fmla="*/ 48 h 122"/>
                <a:gd name="T12" fmla="*/ 65 w 76"/>
                <a:gd name="T13" fmla="*/ 30 h 122"/>
                <a:gd name="T14" fmla="*/ 65 w 76"/>
                <a:gd name="T15" fmla="*/ 30 h 122"/>
                <a:gd name="T16" fmla="*/ 65 w 76"/>
                <a:gd name="T17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53"/>
            <p:cNvSpPr>
              <a:spLocks noEditPoints="1"/>
            </p:cNvSpPr>
            <p:nvPr/>
          </p:nvSpPr>
          <p:spPr bwMode="auto">
            <a:xfrm>
              <a:off x="8535988" y="1639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54"/>
            <p:cNvSpPr>
              <a:spLocks noEditPoints="1"/>
            </p:cNvSpPr>
            <p:nvPr/>
          </p:nvSpPr>
          <p:spPr bwMode="auto">
            <a:xfrm>
              <a:off x="8405813" y="1450975"/>
              <a:ext cx="41275" cy="73025"/>
            </a:xfrm>
            <a:custGeom>
              <a:avLst/>
              <a:gdLst>
                <a:gd name="T0" fmla="*/ 9 w 61"/>
                <a:gd name="T1" fmla="*/ 30 h 110"/>
                <a:gd name="T2" fmla="*/ 1 w 61"/>
                <a:gd name="T3" fmla="*/ 52 h 110"/>
                <a:gd name="T4" fmla="*/ 4 w 61"/>
                <a:gd name="T5" fmla="*/ 75 h 110"/>
                <a:gd name="T6" fmla="*/ 18 w 61"/>
                <a:gd name="T7" fmla="*/ 92 h 110"/>
                <a:gd name="T8" fmla="*/ 40 w 61"/>
                <a:gd name="T9" fmla="*/ 103 h 110"/>
                <a:gd name="T10" fmla="*/ 61 w 61"/>
                <a:gd name="T11" fmla="*/ 110 h 110"/>
                <a:gd name="T12" fmla="*/ 61 w 61"/>
                <a:gd name="T13" fmla="*/ 0 h 110"/>
                <a:gd name="T14" fmla="*/ 9 w 61"/>
                <a:gd name="T15" fmla="*/ 30 h 110"/>
                <a:gd name="T16" fmla="*/ 9 w 61"/>
                <a:gd name="T17" fmla="*/ 30 h 110"/>
                <a:gd name="T18" fmla="*/ 9 w 61"/>
                <a:gd name="T19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55"/>
            <p:cNvSpPr>
              <a:spLocks noEditPoints="1"/>
            </p:cNvSpPr>
            <p:nvPr/>
          </p:nvSpPr>
          <p:spPr bwMode="auto">
            <a:xfrm>
              <a:off x="8537575" y="1639888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56"/>
            <p:cNvSpPr>
              <a:spLocks noEditPoints="1"/>
            </p:cNvSpPr>
            <p:nvPr/>
          </p:nvSpPr>
          <p:spPr bwMode="auto">
            <a:xfrm>
              <a:off x="7853363" y="968375"/>
              <a:ext cx="1306513" cy="993775"/>
            </a:xfrm>
            <a:custGeom>
              <a:avLst/>
              <a:gdLst>
                <a:gd name="T0" fmla="*/ 1000 w 1960"/>
                <a:gd name="T1" fmla="*/ 335 h 1477"/>
                <a:gd name="T2" fmla="*/ 1130 w 1960"/>
                <a:gd name="T3" fmla="*/ 44 h 1477"/>
                <a:gd name="T4" fmla="*/ 892 w 1960"/>
                <a:gd name="T5" fmla="*/ 91 h 1477"/>
                <a:gd name="T6" fmla="*/ 664 w 1960"/>
                <a:gd name="T7" fmla="*/ 57 h 1477"/>
                <a:gd name="T8" fmla="*/ 807 w 1960"/>
                <a:gd name="T9" fmla="*/ 343 h 1477"/>
                <a:gd name="T10" fmla="*/ 822 w 1960"/>
                <a:gd name="T11" fmla="*/ 1394 h 1477"/>
                <a:gd name="T12" fmla="*/ 1000 w 1960"/>
                <a:gd name="T13" fmla="*/ 335 h 1477"/>
                <a:gd name="T14" fmla="*/ 1098 w 1960"/>
                <a:gd name="T15" fmla="*/ 988 h 1477"/>
                <a:gd name="T16" fmla="*/ 1052 w 1960"/>
                <a:gd name="T17" fmla="*/ 1069 h 1477"/>
                <a:gd name="T18" fmla="*/ 957 w 1960"/>
                <a:gd name="T19" fmla="*/ 1102 h 1477"/>
                <a:gd name="T20" fmla="*/ 957 w 1960"/>
                <a:gd name="T21" fmla="*/ 1138 h 1477"/>
                <a:gd name="T22" fmla="*/ 946 w 1960"/>
                <a:gd name="T23" fmla="*/ 1163 h 1477"/>
                <a:gd name="T24" fmla="*/ 910 w 1960"/>
                <a:gd name="T25" fmla="*/ 1168 h 1477"/>
                <a:gd name="T26" fmla="*/ 890 w 1960"/>
                <a:gd name="T27" fmla="*/ 1138 h 1477"/>
                <a:gd name="T28" fmla="*/ 890 w 1960"/>
                <a:gd name="T29" fmla="*/ 1099 h 1477"/>
                <a:gd name="T30" fmla="*/ 873 w 1960"/>
                <a:gd name="T31" fmla="*/ 1095 h 1477"/>
                <a:gd name="T32" fmla="*/ 792 w 1960"/>
                <a:gd name="T33" fmla="*/ 1045 h 1477"/>
                <a:gd name="T34" fmla="*/ 766 w 1960"/>
                <a:gd name="T35" fmla="*/ 1003 h 1477"/>
                <a:gd name="T36" fmla="*/ 762 w 1960"/>
                <a:gd name="T37" fmla="*/ 991 h 1477"/>
                <a:gd name="T38" fmla="*/ 759 w 1960"/>
                <a:gd name="T39" fmla="*/ 979 h 1477"/>
                <a:gd name="T40" fmla="*/ 763 w 1960"/>
                <a:gd name="T41" fmla="*/ 961 h 1477"/>
                <a:gd name="T42" fmla="*/ 796 w 1960"/>
                <a:gd name="T43" fmla="*/ 943 h 1477"/>
                <a:gd name="T44" fmla="*/ 825 w 1960"/>
                <a:gd name="T45" fmla="*/ 966 h 1477"/>
                <a:gd name="T46" fmla="*/ 828 w 1960"/>
                <a:gd name="T47" fmla="*/ 977 h 1477"/>
                <a:gd name="T48" fmla="*/ 833 w 1960"/>
                <a:gd name="T49" fmla="*/ 988 h 1477"/>
                <a:gd name="T50" fmla="*/ 848 w 1960"/>
                <a:gd name="T51" fmla="*/ 1007 h 1477"/>
                <a:gd name="T52" fmla="*/ 890 w 1960"/>
                <a:gd name="T53" fmla="*/ 1030 h 1477"/>
                <a:gd name="T54" fmla="*/ 890 w 1960"/>
                <a:gd name="T55" fmla="*/ 898 h 1477"/>
                <a:gd name="T56" fmla="*/ 803 w 1960"/>
                <a:gd name="T57" fmla="*/ 860 h 1477"/>
                <a:gd name="T58" fmla="*/ 773 w 1960"/>
                <a:gd name="T59" fmla="*/ 824 h 1477"/>
                <a:gd name="T60" fmla="*/ 763 w 1960"/>
                <a:gd name="T61" fmla="*/ 776 h 1477"/>
                <a:gd name="T62" fmla="*/ 773 w 1960"/>
                <a:gd name="T63" fmla="*/ 728 h 1477"/>
                <a:gd name="T64" fmla="*/ 800 w 1960"/>
                <a:gd name="T65" fmla="*/ 690 h 1477"/>
                <a:gd name="T66" fmla="*/ 890 w 1960"/>
                <a:gd name="T67" fmla="*/ 650 h 1477"/>
                <a:gd name="T68" fmla="*/ 890 w 1960"/>
                <a:gd name="T69" fmla="*/ 613 h 1477"/>
                <a:gd name="T70" fmla="*/ 902 w 1960"/>
                <a:gd name="T71" fmla="*/ 588 h 1477"/>
                <a:gd name="T72" fmla="*/ 938 w 1960"/>
                <a:gd name="T73" fmla="*/ 583 h 1477"/>
                <a:gd name="T74" fmla="*/ 957 w 1960"/>
                <a:gd name="T75" fmla="*/ 613 h 1477"/>
                <a:gd name="T76" fmla="*/ 957 w 1960"/>
                <a:gd name="T77" fmla="*/ 650 h 1477"/>
                <a:gd name="T78" fmla="*/ 970 w 1960"/>
                <a:gd name="T79" fmla="*/ 652 h 1477"/>
                <a:gd name="T80" fmla="*/ 1058 w 1960"/>
                <a:gd name="T81" fmla="*/ 694 h 1477"/>
                <a:gd name="T82" fmla="*/ 1085 w 1960"/>
                <a:gd name="T83" fmla="*/ 733 h 1477"/>
                <a:gd name="T84" fmla="*/ 1089 w 1960"/>
                <a:gd name="T85" fmla="*/ 745 h 1477"/>
                <a:gd name="T86" fmla="*/ 1092 w 1960"/>
                <a:gd name="T87" fmla="*/ 757 h 1477"/>
                <a:gd name="T88" fmla="*/ 1090 w 1960"/>
                <a:gd name="T89" fmla="*/ 776 h 1477"/>
                <a:gd name="T90" fmla="*/ 1058 w 1960"/>
                <a:gd name="T91" fmla="*/ 795 h 1477"/>
                <a:gd name="T92" fmla="*/ 1028 w 1960"/>
                <a:gd name="T93" fmla="*/ 774 h 1477"/>
                <a:gd name="T94" fmla="*/ 1025 w 1960"/>
                <a:gd name="T95" fmla="*/ 763 h 1477"/>
                <a:gd name="T96" fmla="*/ 1019 w 1960"/>
                <a:gd name="T97" fmla="*/ 752 h 1477"/>
                <a:gd name="T98" fmla="*/ 1003 w 1960"/>
                <a:gd name="T99" fmla="*/ 736 h 1477"/>
                <a:gd name="T100" fmla="*/ 957 w 1960"/>
                <a:gd name="T101" fmla="*/ 718 h 1477"/>
                <a:gd name="T102" fmla="*/ 957 w 1960"/>
                <a:gd name="T103" fmla="*/ 844 h 1477"/>
                <a:gd name="T104" fmla="*/ 1015 w 1960"/>
                <a:gd name="T105" fmla="*/ 861 h 1477"/>
                <a:gd name="T106" fmla="*/ 1084 w 1960"/>
                <a:gd name="T107" fmla="*/ 916 h 1477"/>
                <a:gd name="T108" fmla="*/ 1084 w 1960"/>
                <a:gd name="T109" fmla="*/ 916 h 1477"/>
                <a:gd name="T110" fmla="*/ 1084 w 1960"/>
                <a:gd name="T111" fmla="*/ 916 h 1477"/>
                <a:gd name="T112" fmla="*/ 1098 w 1960"/>
                <a:gd name="T113" fmla="*/ 988 h 1477"/>
                <a:gd name="T114" fmla="*/ 1098 w 1960"/>
                <a:gd name="T115" fmla="*/ 988 h 1477"/>
                <a:gd name="T116" fmla="*/ 1098 w 1960"/>
                <a:gd name="T117" fmla="*/ 988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57"/>
            <p:cNvSpPr>
              <a:spLocks noEditPoints="1"/>
            </p:cNvSpPr>
            <p:nvPr/>
          </p:nvSpPr>
          <p:spPr bwMode="auto">
            <a:xfrm>
              <a:off x="8535988" y="16398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26895" y="1267102"/>
            <a:ext cx="752975" cy="309640"/>
            <a:chOff x="2351088" y="3462338"/>
            <a:chExt cx="665163" cy="274638"/>
          </a:xfrm>
          <a:solidFill>
            <a:schemeClr val="bg1">
              <a:lumMod val="85000"/>
            </a:schemeClr>
          </a:solidFill>
        </p:grpSpPr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2351088" y="3486150"/>
              <a:ext cx="393700" cy="139700"/>
            </a:xfrm>
            <a:custGeom>
              <a:avLst/>
              <a:gdLst>
                <a:gd name="T0" fmla="*/ 581 w 917"/>
                <a:gd name="T1" fmla="*/ 116 h 323"/>
                <a:gd name="T2" fmla="*/ 833 w 917"/>
                <a:gd name="T3" fmla="*/ 192 h 323"/>
                <a:gd name="T4" fmla="*/ 831 w 917"/>
                <a:gd name="T5" fmla="*/ 198 h 323"/>
                <a:gd name="T6" fmla="*/ 788 w 917"/>
                <a:gd name="T7" fmla="*/ 230 h 323"/>
                <a:gd name="T8" fmla="*/ 567 w 917"/>
                <a:gd name="T9" fmla="*/ 234 h 323"/>
                <a:gd name="T10" fmla="*/ 527 w 917"/>
                <a:gd name="T11" fmla="*/ 270 h 323"/>
                <a:gd name="T12" fmla="*/ 562 w 917"/>
                <a:gd name="T13" fmla="*/ 311 h 323"/>
                <a:gd name="T14" fmla="*/ 800 w 917"/>
                <a:gd name="T15" fmla="*/ 305 h 323"/>
                <a:gd name="T16" fmla="*/ 912 w 917"/>
                <a:gd name="T17" fmla="*/ 161 h 323"/>
                <a:gd name="T18" fmla="*/ 885 w 917"/>
                <a:gd name="T19" fmla="*/ 127 h 323"/>
                <a:gd name="T20" fmla="*/ 603 w 917"/>
                <a:gd name="T21" fmla="*/ 42 h 323"/>
                <a:gd name="T22" fmla="*/ 306 w 917"/>
                <a:gd name="T23" fmla="*/ 81 h 323"/>
                <a:gd name="T24" fmla="*/ 304 w 917"/>
                <a:gd name="T25" fmla="*/ 82 h 323"/>
                <a:gd name="T26" fmla="*/ 24 w 917"/>
                <a:gd name="T27" fmla="*/ 252 h 323"/>
                <a:gd name="T28" fmla="*/ 10 w 917"/>
                <a:gd name="T29" fmla="*/ 304 h 323"/>
                <a:gd name="T30" fmla="*/ 43 w 917"/>
                <a:gd name="T31" fmla="*/ 323 h 323"/>
                <a:gd name="T32" fmla="*/ 63 w 917"/>
                <a:gd name="T33" fmla="*/ 318 h 323"/>
                <a:gd name="T34" fmla="*/ 342 w 917"/>
                <a:gd name="T35" fmla="*/ 150 h 323"/>
                <a:gd name="T36" fmla="*/ 581 w 917"/>
                <a:gd name="T37" fmla="*/ 116 h 323"/>
                <a:gd name="T38" fmla="*/ 581 w 917"/>
                <a:gd name="T39" fmla="*/ 116 h 323"/>
                <a:gd name="T40" fmla="*/ 581 w 917"/>
                <a:gd name="T41" fmla="*/ 11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7" h="323">
                  <a:moveTo>
                    <a:pt x="581" y="116"/>
                  </a:moveTo>
                  <a:cubicBezTo>
                    <a:pt x="833" y="192"/>
                    <a:pt x="833" y="192"/>
                    <a:pt x="833" y="192"/>
                  </a:cubicBezTo>
                  <a:cubicBezTo>
                    <a:pt x="832" y="194"/>
                    <a:pt x="832" y="196"/>
                    <a:pt x="831" y="198"/>
                  </a:cubicBezTo>
                  <a:cubicBezTo>
                    <a:pt x="824" y="216"/>
                    <a:pt x="810" y="226"/>
                    <a:pt x="788" y="230"/>
                  </a:cubicBezTo>
                  <a:cubicBezTo>
                    <a:pt x="706" y="243"/>
                    <a:pt x="569" y="234"/>
                    <a:pt x="567" y="234"/>
                  </a:cubicBezTo>
                  <a:cubicBezTo>
                    <a:pt x="546" y="233"/>
                    <a:pt x="528" y="249"/>
                    <a:pt x="527" y="270"/>
                  </a:cubicBezTo>
                  <a:cubicBezTo>
                    <a:pt x="525" y="291"/>
                    <a:pt x="541" y="310"/>
                    <a:pt x="562" y="311"/>
                  </a:cubicBezTo>
                  <a:cubicBezTo>
                    <a:pt x="569" y="311"/>
                    <a:pt x="709" y="320"/>
                    <a:pt x="800" y="305"/>
                  </a:cubicBezTo>
                  <a:cubicBezTo>
                    <a:pt x="891" y="291"/>
                    <a:pt x="917" y="211"/>
                    <a:pt x="912" y="161"/>
                  </a:cubicBezTo>
                  <a:cubicBezTo>
                    <a:pt x="910" y="145"/>
                    <a:pt x="900" y="132"/>
                    <a:pt x="885" y="127"/>
                  </a:cubicBezTo>
                  <a:cubicBezTo>
                    <a:pt x="603" y="42"/>
                    <a:pt x="603" y="42"/>
                    <a:pt x="603" y="42"/>
                  </a:cubicBezTo>
                  <a:cubicBezTo>
                    <a:pt x="465" y="0"/>
                    <a:pt x="312" y="78"/>
                    <a:pt x="306" y="81"/>
                  </a:cubicBezTo>
                  <a:cubicBezTo>
                    <a:pt x="305" y="81"/>
                    <a:pt x="304" y="82"/>
                    <a:pt x="304" y="82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5" y="263"/>
                    <a:pt x="0" y="286"/>
                    <a:pt x="10" y="304"/>
                  </a:cubicBezTo>
                  <a:cubicBezTo>
                    <a:pt x="18" y="316"/>
                    <a:pt x="30" y="323"/>
                    <a:pt x="43" y="323"/>
                  </a:cubicBezTo>
                  <a:cubicBezTo>
                    <a:pt x="50" y="323"/>
                    <a:pt x="57" y="321"/>
                    <a:pt x="63" y="318"/>
                  </a:cubicBezTo>
                  <a:cubicBezTo>
                    <a:pt x="342" y="150"/>
                    <a:pt x="342" y="150"/>
                    <a:pt x="342" y="150"/>
                  </a:cubicBezTo>
                  <a:cubicBezTo>
                    <a:pt x="354" y="143"/>
                    <a:pt x="477" y="85"/>
                    <a:pt x="581" y="116"/>
                  </a:cubicBezTo>
                  <a:close/>
                  <a:moveTo>
                    <a:pt x="581" y="116"/>
                  </a:moveTo>
                  <a:cubicBezTo>
                    <a:pt x="581" y="116"/>
                    <a:pt x="581" y="116"/>
                    <a:pt x="581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2422526" y="3462338"/>
              <a:ext cx="593725" cy="274638"/>
            </a:xfrm>
            <a:custGeom>
              <a:avLst/>
              <a:gdLst>
                <a:gd name="T0" fmla="*/ 1375 w 1384"/>
                <a:gd name="T1" fmla="*/ 105 h 631"/>
                <a:gd name="T2" fmla="*/ 1180 w 1384"/>
                <a:gd name="T3" fmla="*/ 46 h 631"/>
                <a:gd name="T4" fmla="*/ 871 w 1384"/>
                <a:gd name="T5" fmla="*/ 191 h 631"/>
                <a:gd name="T6" fmla="*/ 853 w 1384"/>
                <a:gd name="T7" fmla="*/ 243 h 631"/>
                <a:gd name="T8" fmla="*/ 904 w 1384"/>
                <a:gd name="T9" fmla="*/ 260 h 631"/>
                <a:gd name="T10" fmla="*/ 1211 w 1384"/>
                <a:gd name="T11" fmla="*/ 116 h 631"/>
                <a:gd name="T12" fmla="*/ 1282 w 1384"/>
                <a:gd name="T13" fmla="*/ 116 h 631"/>
                <a:gd name="T14" fmla="*/ 1284 w 1384"/>
                <a:gd name="T15" fmla="*/ 117 h 631"/>
                <a:gd name="T16" fmla="*/ 762 w 1384"/>
                <a:gd name="T17" fmla="*/ 500 h 631"/>
                <a:gd name="T18" fmla="*/ 633 w 1384"/>
                <a:gd name="T19" fmla="*/ 531 h 631"/>
                <a:gd name="T20" fmla="*/ 167 w 1384"/>
                <a:gd name="T21" fmla="*/ 457 h 631"/>
                <a:gd name="T22" fmla="*/ 136 w 1384"/>
                <a:gd name="T23" fmla="*/ 465 h 631"/>
                <a:gd name="T24" fmla="*/ 19 w 1384"/>
                <a:gd name="T25" fmla="*/ 564 h 631"/>
                <a:gd name="T26" fmla="*/ 14 w 1384"/>
                <a:gd name="T27" fmla="*/ 618 h 631"/>
                <a:gd name="T28" fmla="*/ 43 w 1384"/>
                <a:gd name="T29" fmla="*/ 631 h 631"/>
                <a:gd name="T30" fmla="*/ 68 w 1384"/>
                <a:gd name="T31" fmla="*/ 622 h 631"/>
                <a:gd name="T32" fmla="*/ 172 w 1384"/>
                <a:gd name="T33" fmla="*/ 535 h 631"/>
                <a:gd name="T34" fmla="*/ 621 w 1384"/>
                <a:gd name="T35" fmla="*/ 607 h 631"/>
                <a:gd name="T36" fmla="*/ 808 w 1384"/>
                <a:gd name="T37" fmla="*/ 562 h 631"/>
                <a:gd name="T38" fmla="*/ 1365 w 1384"/>
                <a:gd name="T39" fmla="*/ 154 h 631"/>
                <a:gd name="T40" fmla="*/ 1375 w 1384"/>
                <a:gd name="T41" fmla="*/ 105 h 631"/>
                <a:gd name="T42" fmla="*/ 1375 w 1384"/>
                <a:gd name="T43" fmla="*/ 105 h 631"/>
                <a:gd name="T44" fmla="*/ 1375 w 1384"/>
                <a:gd name="T45" fmla="*/ 10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4" h="631">
                  <a:moveTo>
                    <a:pt x="1375" y="105"/>
                  </a:moveTo>
                  <a:cubicBezTo>
                    <a:pt x="1353" y="65"/>
                    <a:pt x="1284" y="0"/>
                    <a:pt x="1180" y="46"/>
                  </a:cubicBezTo>
                  <a:cubicBezTo>
                    <a:pt x="1081" y="90"/>
                    <a:pt x="873" y="190"/>
                    <a:pt x="871" y="191"/>
                  </a:cubicBezTo>
                  <a:cubicBezTo>
                    <a:pt x="852" y="201"/>
                    <a:pt x="844" y="223"/>
                    <a:pt x="853" y="243"/>
                  </a:cubicBezTo>
                  <a:cubicBezTo>
                    <a:pt x="862" y="262"/>
                    <a:pt x="885" y="270"/>
                    <a:pt x="904" y="260"/>
                  </a:cubicBezTo>
                  <a:cubicBezTo>
                    <a:pt x="906" y="260"/>
                    <a:pt x="1113" y="160"/>
                    <a:pt x="1211" y="116"/>
                  </a:cubicBezTo>
                  <a:cubicBezTo>
                    <a:pt x="1239" y="104"/>
                    <a:pt x="1262" y="104"/>
                    <a:pt x="1282" y="116"/>
                  </a:cubicBezTo>
                  <a:cubicBezTo>
                    <a:pt x="1283" y="117"/>
                    <a:pt x="1283" y="117"/>
                    <a:pt x="1284" y="117"/>
                  </a:cubicBezTo>
                  <a:cubicBezTo>
                    <a:pt x="762" y="500"/>
                    <a:pt x="762" y="500"/>
                    <a:pt x="762" y="500"/>
                  </a:cubicBezTo>
                  <a:cubicBezTo>
                    <a:pt x="725" y="527"/>
                    <a:pt x="678" y="538"/>
                    <a:pt x="633" y="531"/>
                  </a:cubicBezTo>
                  <a:cubicBezTo>
                    <a:pt x="167" y="457"/>
                    <a:pt x="167" y="457"/>
                    <a:pt x="167" y="457"/>
                  </a:cubicBezTo>
                  <a:cubicBezTo>
                    <a:pt x="156" y="455"/>
                    <a:pt x="145" y="458"/>
                    <a:pt x="136" y="465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2" y="577"/>
                    <a:pt x="0" y="601"/>
                    <a:pt x="14" y="618"/>
                  </a:cubicBezTo>
                  <a:cubicBezTo>
                    <a:pt x="21" y="627"/>
                    <a:pt x="32" y="631"/>
                    <a:pt x="43" y="631"/>
                  </a:cubicBezTo>
                  <a:cubicBezTo>
                    <a:pt x="52" y="631"/>
                    <a:pt x="61" y="628"/>
                    <a:pt x="68" y="622"/>
                  </a:cubicBezTo>
                  <a:cubicBezTo>
                    <a:pt x="172" y="535"/>
                    <a:pt x="172" y="535"/>
                    <a:pt x="172" y="535"/>
                  </a:cubicBezTo>
                  <a:cubicBezTo>
                    <a:pt x="621" y="607"/>
                    <a:pt x="621" y="607"/>
                    <a:pt x="621" y="607"/>
                  </a:cubicBezTo>
                  <a:cubicBezTo>
                    <a:pt x="686" y="618"/>
                    <a:pt x="754" y="601"/>
                    <a:pt x="808" y="562"/>
                  </a:cubicBezTo>
                  <a:cubicBezTo>
                    <a:pt x="1365" y="154"/>
                    <a:pt x="1365" y="154"/>
                    <a:pt x="1365" y="154"/>
                  </a:cubicBezTo>
                  <a:cubicBezTo>
                    <a:pt x="1380" y="143"/>
                    <a:pt x="1384" y="122"/>
                    <a:pt x="1375" y="105"/>
                  </a:cubicBezTo>
                  <a:close/>
                  <a:moveTo>
                    <a:pt x="1375" y="105"/>
                  </a:moveTo>
                  <a:cubicBezTo>
                    <a:pt x="1375" y="105"/>
                    <a:pt x="1375" y="105"/>
                    <a:pt x="1375" y="1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32828" y="3596278"/>
            <a:ext cx="511953" cy="511953"/>
            <a:chOff x="6724650" y="360363"/>
            <a:chExt cx="649288" cy="649288"/>
          </a:xfrm>
          <a:solidFill>
            <a:schemeClr val="accent6"/>
          </a:solidFill>
        </p:grpSpPr>
        <p:sp>
          <p:nvSpPr>
            <p:cNvPr id="127" name="Freeform 80"/>
            <p:cNvSpPr>
              <a:spLocks/>
            </p:cNvSpPr>
            <p:nvPr/>
          </p:nvSpPr>
          <p:spPr bwMode="auto">
            <a:xfrm>
              <a:off x="6724650" y="731838"/>
              <a:ext cx="196850" cy="277813"/>
            </a:xfrm>
            <a:custGeom>
              <a:avLst/>
              <a:gdLst>
                <a:gd name="T0" fmla="*/ 107 w 124"/>
                <a:gd name="T1" fmla="*/ 175 h 175"/>
                <a:gd name="T2" fmla="*/ 18 w 124"/>
                <a:gd name="T3" fmla="*/ 175 h 175"/>
                <a:gd name="T4" fmla="*/ 18 w 124"/>
                <a:gd name="T5" fmla="*/ 175 h 175"/>
                <a:gd name="T6" fmla="*/ 12 w 124"/>
                <a:gd name="T7" fmla="*/ 173 h 175"/>
                <a:gd name="T8" fmla="*/ 6 w 124"/>
                <a:gd name="T9" fmla="*/ 169 h 175"/>
                <a:gd name="T10" fmla="*/ 2 w 124"/>
                <a:gd name="T11" fmla="*/ 164 h 175"/>
                <a:gd name="T12" fmla="*/ 0 w 124"/>
                <a:gd name="T13" fmla="*/ 157 h 175"/>
                <a:gd name="T14" fmla="*/ 0 w 124"/>
                <a:gd name="T15" fmla="*/ 17 h 175"/>
                <a:gd name="T16" fmla="*/ 0 w 124"/>
                <a:gd name="T17" fmla="*/ 17 h 175"/>
                <a:gd name="T18" fmla="*/ 2 w 124"/>
                <a:gd name="T19" fmla="*/ 10 h 175"/>
                <a:gd name="T20" fmla="*/ 6 w 124"/>
                <a:gd name="T21" fmla="*/ 5 h 175"/>
                <a:gd name="T22" fmla="*/ 12 w 124"/>
                <a:gd name="T23" fmla="*/ 1 h 175"/>
                <a:gd name="T24" fmla="*/ 18 w 124"/>
                <a:gd name="T25" fmla="*/ 0 h 175"/>
                <a:gd name="T26" fmla="*/ 107 w 124"/>
                <a:gd name="T27" fmla="*/ 0 h 175"/>
                <a:gd name="T28" fmla="*/ 107 w 124"/>
                <a:gd name="T29" fmla="*/ 0 h 175"/>
                <a:gd name="T30" fmla="*/ 114 w 124"/>
                <a:gd name="T31" fmla="*/ 1 h 175"/>
                <a:gd name="T32" fmla="*/ 119 w 124"/>
                <a:gd name="T33" fmla="*/ 5 h 175"/>
                <a:gd name="T34" fmla="*/ 123 w 124"/>
                <a:gd name="T35" fmla="*/ 10 h 175"/>
                <a:gd name="T36" fmla="*/ 124 w 124"/>
                <a:gd name="T37" fmla="*/ 17 h 175"/>
                <a:gd name="T38" fmla="*/ 124 w 124"/>
                <a:gd name="T39" fmla="*/ 157 h 175"/>
                <a:gd name="T40" fmla="*/ 124 w 124"/>
                <a:gd name="T41" fmla="*/ 157 h 175"/>
                <a:gd name="T42" fmla="*/ 123 w 124"/>
                <a:gd name="T43" fmla="*/ 164 h 175"/>
                <a:gd name="T44" fmla="*/ 119 w 124"/>
                <a:gd name="T45" fmla="*/ 169 h 175"/>
                <a:gd name="T46" fmla="*/ 114 w 124"/>
                <a:gd name="T47" fmla="*/ 173 h 175"/>
                <a:gd name="T48" fmla="*/ 107 w 124"/>
                <a:gd name="T49" fmla="*/ 175 h 175"/>
                <a:gd name="T50" fmla="*/ 107 w 124"/>
                <a:gd name="T5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75">
                  <a:moveTo>
                    <a:pt x="107" y="175"/>
                  </a:moveTo>
                  <a:lnTo>
                    <a:pt x="18" y="175"/>
                  </a:lnTo>
                  <a:lnTo>
                    <a:pt x="18" y="175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2" y="164"/>
                  </a:lnTo>
                  <a:lnTo>
                    <a:pt x="0" y="15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4" y="1"/>
                  </a:lnTo>
                  <a:lnTo>
                    <a:pt x="119" y="5"/>
                  </a:lnTo>
                  <a:lnTo>
                    <a:pt x="123" y="10"/>
                  </a:lnTo>
                  <a:lnTo>
                    <a:pt x="124" y="17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3" y="164"/>
                  </a:lnTo>
                  <a:lnTo>
                    <a:pt x="119" y="169"/>
                  </a:lnTo>
                  <a:lnTo>
                    <a:pt x="114" y="173"/>
                  </a:lnTo>
                  <a:lnTo>
                    <a:pt x="107" y="175"/>
                  </a:lnTo>
                  <a:lnTo>
                    <a:pt x="107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6948488" y="546101"/>
              <a:ext cx="196850" cy="463550"/>
            </a:xfrm>
            <a:custGeom>
              <a:avLst/>
              <a:gdLst>
                <a:gd name="T0" fmla="*/ 106 w 124"/>
                <a:gd name="T1" fmla="*/ 292 h 292"/>
                <a:gd name="T2" fmla="*/ 17 w 124"/>
                <a:gd name="T3" fmla="*/ 292 h 292"/>
                <a:gd name="T4" fmla="*/ 17 w 124"/>
                <a:gd name="T5" fmla="*/ 292 h 292"/>
                <a:gd name="T6" fmla="*/ 11 w 124"/>
                <a:gd name="T7" fmla="*/ 290 h 292"/>
                <a:gd name="T8" fmla="*/ 5 w 124"/>
                <a:gd name="T9" fmla="*/ 286 h 292"/>
                <a:gd name="T10" fmla="*/ 1 w 124"/>
                <a:gd name="T11" fmla="*/ 281 h 292"/>
                <a:gd name="T12" fmla="*/ 0 w 124"/>
                <a:gd name="T13" fmla="*/ 274 h 292"/>
                <a:gd name="T14" fmla="*/ 0 w 124"/>
                <a:gd name="T15" fmla="*/ 17 h 292"/>
                <a:gd name="T16" fmla="*/ 0 w 124"/>
                <a:gd name="T17" fmla="*/ 17 h 292"/>
                <a:gd name="T18" fmla="*/ 1 w 124"/>
                <a:gd name="T19" fmla="*/ 10 h 292"/>
                <a:gd name="T20" fmla="*/ 5 w 124"/>
                <a:gd name="T21" fmla="*/ 6 h 292"/>
                <a:gd name="T22" fmla="*/ 11 w 124"/>
                <a:gd name="T23" fmla="*/ 1 h 292"/>
                <a:gd name="T24" fmla="*/ 17 w 124"/>
                <a:gd name="T25" fmla="*/ 0 h 292"/>
                <a:gd name="T26" fmla="*/ 106 w 124"/>
                <a:gd name="T27" fmla="*/ 0 h 292"/>
                <a:gd name="T28" fmla="*/ 106 w 124"/>
                <a:gd name="T29" fmla="*/ 0 h 292"/>
                <a:gd name="T30" fmla="*/ 113 w 124"/>
                <a:gd name="T31" fmla="*/ 1 h 292"/>
                <a:gd name="T32" fmla="*/ 118 w 124"/>
                <a:gd name="T33" fmla="*/ 6 h 292"/>
                <a:gd name="T34" fmla="*/ 122 w 124"/>
                <a:gd name="T35" fmla="*/ 10 h 292"/>
                <a:gd name="T36" fmla="*/ 124 w 124"/>
                <a:gd name="T37" fmla="*/ 17 h 292"/>
                <a:gd name="T38" fmla="*/ 124 w 124"/>
                <a:gd name="T39" fmla="*/ 274 h 292"/>
                <a:gd name="T40" fmla="*/ 124 w 124"/>
                <a:gd name="T41" fmla="*/ 274 h 292"/>
                <a:gd name="T42" fmla="*/ 122 w 124"/>
                <a:gd name="T43" fmla="*/ 281 h 292"/>
                <a:gd name="T44" fmla="*/ 118 w 124"/>
                <a:gd name="T45" fmla="*/ 286 h 292"/>
                <a:gd name="T46" fmla="*/ 113 w 124"/>
                <a:gd name="T47" fmla="*/ 290 h 292"/>
                <a:gd name="T48" fmla="*/ 106 w 124"/>
                <a:gd name="T49" fmla="*/ 292 h 292"/>
                <a:gd name="T50" fmla="*/ 106 w 124"/>
                <a:gd name="T5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292">
                  <a:moveTo>
                    <a:pt x="106" y="292"/>
                  </a:moveTo>
                  <a:lnTo>
                    <a:pt x="17" y="292"/>
                  </a:lnTo>
                  <a:lnTo>
                    <a:pt x="17" y="292"/>
                  </a:lnTo>
                  <a:lnTo>
                    <a:pt x="11" y="290"/>
                  </a:lnTo>
                  <a:lnTo>
                    <a:pt x="5" y="286"/>
                  </a:lnTo>
                  <a:lnTo>
                    <a:pt x="1" y="281"/>
                  </a:lnTo>
                  <a:lnTo>
                    <a:pt x="0" y="27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18" y="6"/>
                  </a:lnTo>
                  <a:lnTo>
                    <a:pt x="122" y="10"/>
                  </a:lnTo>
                  <a:lnTo>
                    <a:pt x="124" y="17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22" y="281"/>
                  </a:lnTo>
                  <a:lnTo>
                    <a:pt x="118" y="286"/>
                  </a:lnTo>
                  <a:lnTo>
                    <a:pt x="113" y="290"/>
                  </a:lnTo>
                  <a:lnTo>
                    <a:pt x="106" y="292"/>
                  </a:lnTo>
                  <a:lnTo>
                    <a:pt x="106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82"/>
            <p:cNvSpPr>
              <a:spLocks/>
            </p:cNvSpPr>
            <p:nvPr/>
          </p:nvSpPr>
          <p:spPr bwMode="auto">
            <a:xfrm>
              <a:off x="7180263" y="360363"/>
              <a:ext cx="193675" cy="649288"/>
            </a:xfrm>
            <a:custGeom>
              <a:avLst/>
              <a:gdLst>
                <a:gd name="T0" fmla="*/ 105 w 122"/>
                <a:gd name="T1" fmla="*/ 409 h 409"/>
                <a:gd name="T2" fmla="*/ 17 w 122"/>
                <a:gd name="T3" fmla="*/ 409 h 409"/>
                <a:gd name="T4" fmla="*/ 17 w 122"/>
                <a:gd name="T5" fmla="*/ 409 h 409"/>
                <a:gd name="T6" fmla="*/ 10 w 122"/>
                <a:gd name="T7" fmla="*/ 407 h 409"/>
                <a:gd name="T8" fmla="*/ 4 w 122"/>
                <a:gd name="T9" fmla="*/ 403 h 409"/>
                <a:gd name="T10" fmla="*/ 1 w 122"/>
                <a:gd name="T11" fmla="*/ 398 h 409"/>
                <a:gd name="T12" fmla="*/ 0 w 122"/>
                <a:gd name="T13" fmla="*/ 391 h 409"/>
                <a:gd name="T14" fmla="*/ 0 w 122"/>
                <a:gd name="T15" fmla="*/ 18 h 409"/>
                <a:gd name="T16" fmla="*/ 0 w 122"/>
                <a:gd name="T17" fmla="*/ 18 h 409"/>
                <a:gd name="T18" fmla="*/ 1 w 122"/>
                <a:gd name="T19" fmla="*/ 10 h 409"/>
                <a:gd name="T20" fmla="*/ 4 w 122"/>
                <a:gd name="T21" fmla="*/ 6 h 409"/>
                <a:gd name="T22" fmla="*/ 10 w 122"/>
                <a:gd name="T23" fmla="*/ 1 h 409"/>
                <a:gd name="T24" fmla="*/ 17 w 122"/>
                <a:gd name="T25" fmla="*/ 0 h 409"/>
                <a:gd name="T26" fmla="*/ 105 w 122"/>
                <a:gd name="T27" fmla="*/ 0 h 409"/>
                <a:gd name="T28" fmla="*/ 105 w 122"/>
                <a:gd name="T29" fmla="*/ 0 h 409"/>
                <a:gd name="T30" fmla="*/ 112 w 122"/>
                <a:gd name="T31" fmla="*/ 1 h 409"/>
                <a:gd name="T32" fmla="*/ 118 w 122"/>
                <a:gd name="T33" fmla="*/ 6 h 409"/>
                <a:gd name="T34" fmla="*/ 121 w 122"/>
                <a:gd name="T35" fmla="*/ 10 h 409"/>
                <a:gd name="T36" fmla="*/ 122 w 122"/>
                <a:gd name="T37" fmla="*/ 18 h 409"/>
                <a:gd name="T38" fmla="*/ 122 w 122"/>
                <a:gd name="T39" fmla="*/ 391 h 409"/>
                <a:gd name="T40" fmla="*/ 122 w 122"/>
                <a:gd name="T41" fmla="*/ 391 h 409"/>
                <a:gd name="T42" fmla="*/ 121 w 122"/>
                <a:gd name="T43" fmla="*/ 398 h 409"/>
                <a:gd name="T44" fmla="*/ 118 w 122"/>
                <a:gd name="T45" fmla="*/ 403 h 409"/>
                <a:gd name="T46" fmla="*/ 112 w 122"/>
                <a:gd name="T47" fmla="*/ 407 h 409"/>
                <a:gd name="T48" fmla="*/ 105 w 122"/>
                <a:gd name="T49" fmla="*/ 409 h 409"/>
                <a:gd name="T50" fmla="*/ 105 w 122"/>
                <a:gd name="T51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409">
                  <a:moveTo>
                    <a:pt x="105" y="409"/>
                  </a:moveTo>
                  <a:lnTo>
                    <a:pt x="17" y="409"/>
                  </a:lnTo>
                  <a:lnTo>
                    <a:pt x="17" y="409"/>
                  </a:lnTo>
                  <a:lnTo>
                    <a:pt x="10" y="407"/>
                  </a:lnTo>
                  <a:lnTo>
                    <a:pt x="4" y="403"/>
                  </a:lnTo>
                  <a:lnTo>
                    <a:pt x="1" y="398"/>
                  </a:lnTo>
                  <a:lnTo>
                    <a:pt x="0" y="39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8" y="6"/>
                  </a:lnTo>
                  <a:lnTo>
                    <a:pt x="121" y="10"/>
                  </a:lnTo>
                  <a:lnTo>
                    <a:pt x="122" y="18"/>
                  </a:lnTo>
                  <a:lnTo>
                    <a:pt x="122" y="391"/>
                  </a:lnTo>
                  <a:lnTo>
                    <a:pt x="122" y="391"/>
                  </a:lnTo>
                  <a:lnTo>
                    <a:pt x="121" y="398"/>
                  </a:lnTo>
                  <a:lnTo>
                    <a:pt x="118" y="403"/>
                  </a:lnTo>
                  <a:lnTo>
                    <a:pt x="112" y="407"/>
                  </a:lnTo>
                  <a:lnTo>
                    <a:pt x="105" y="409"/>
                  </a:lnTo>
                  <a:lnTo>
                    <a:pt x="105" y="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82" name="Picture 20" descr="E:\Andrei\work\UpWork\infographics vs\vectors\businessman27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96" y="4068640"/>
            <a:ext cx="797656" cy="7976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AFC978F3-4A87-4AD6-B0AF-4BB35044433D}"/>
              </a:ext>
            </a:extLst>
          </p:cNvPr>
          <p:cNvSpPr txBox="1">
            <a:spLocks/>
          </p:cNvSpPr>
          <p:nvPr/>
        </p:nvSpPr>
        <p:spPr>
          <a:xfrm>
            <a:off x="128070" y="109033"/>
            <a:ext cx="6743600" cy="72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000" b="1" dirty="0">
                <a:solidFill>
                  <a:schemeClr val="bg1">
                    <a:lumMod val="95000"/>
                  </a:schemeClr>
                </a:solidFill>
              </a:rPr>
              <a:t>Strategic risks</a:t>
            </a:r>
          </a:p>
        </p:txBody>
      </p:sp>
    </p:spTree>
    <p:extLst>
      <p:ext uri="{BB962C8B-B14F-4D97-AF65-F5344CB8AC3E}">
        <p14:creationId xmlns:p14="http://schemas.microsoft.com/office/powerpoint/2010/main" val="35126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38">
            <a:extLst>
              <a:ext uri="{FF2B5EF4-FFF2-40B4-BE49-F238E27FC236}">
                <a16:creationId xmlns:a16="http://schemas.microsoft.com/office/drawing/2014/main" id="{E7DEA886-FBA1-4721-BA57-827D88DB7F48}"/>
              </a:ext>
            </a:extLst>
          </p:cNvPr>
          <p:cNvSpPr txBox="1"/>
          <p:nvPr/>
        </p:nvSpPr>
        <p:spPr>
          <a:xfrm>
            <a:off x="1500353" y="1372361"/>
            <a:ext cx="533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Sustain and protect the quality of </a:t>
            </a:r>
            <a:r>
              <a:rPr lang="en-GB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national indicators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7436075" y="4201245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3860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79744" y="4163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13A0D7A-6BF4-4837-84B5-5CD7EE338D32}"/>
              </a:ext>
            </a:extLst>
          </p:cNvPr>
          <p:cNvSpPr/>
          <p:nvPr/>
        </p:nvSpPr>
        <p:spPr>
          <a:xfrm>
            <a:off x="7589101" y="434760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  <a:endCxn id="170" idx="3"/>
          </p:cNvCxnSpPr>
          <p:nvPr/>
        </p:nvCxnSpPr>
        <p:spPr>
          <a:xfrm flipV="1">
            <a:off x="8419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7"/>
          </p:cNvCxnSpPr>
          <p:nvPr/>
        </p:nvCxnSpPr>
        <p:spPr>
          <a:xfrm flipH="1">
            <a:off x="3403910" y="2161380"/>
            <a:ext cx="815060" cy="21261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4" y="680399"/>
            <a:ext cx="1501370" cy="1133922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endCxn id="165" idx="1"/>
          </p:cNvCxnSpPr>
          <p:nvPr/>
        </p:nvCxnSpPr>
        <p:spPr>
          <a:xfrm>
            <a:off x="1965681" y="3190618"/>
            <a:ext cx="838313" cy="109690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8244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7883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6611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3FD0FE8-CDB2-40AD-8CA1-91BE71041018}"/>
              </a:ext>
            </a:extLst>
          </p:cNvPr>
          <p:cNvCxnSpPr>
            <a:cxnSpLocks/>
          </p:cNvCxnSpPr>
          <p:nvPr/>
        </p:nvCxnSpPr>
        <p:spPr>
          <a:xfrm flipH="1">
            <a:off x="1406952" y="3258364"/>
            <a:ext cx="1226129" cy="2745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528157" y="4056785"/>
            <a:ext cx="1325270" cy="530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6122711" y="2196968"/>
            <a:ext cx="524731" cy="4156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71C4BA-D893-4B66-B4B5-9DE7D5FA4D3C}"/>
              </a:ext>
            </a:extLst>
          </p:cNvPr>
          <p:cNvCxnSpPr>
            <a:cxnSpLocks/>
          </p:cNvCxnSpPr>
          <p:nvPr/>
        </p:nvCxnSpPr>
        <p:spPr>
          <a:xfrm>
            <a:off x="4591469" y="2161380"/>
            <a:ext cx="682829" cy="7714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5870666" y="3164111"/>
            <a:ext cx="1842683" cy="1307744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stCxn id="164" idx="11"/>
            <a:endCxn id="166" idx="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66" idx="1"/>
          </p:cNvCxnSpPr>
          <p:nvPr/>
        </p:nvCxnSpPr>
        <p:spPr>
          <a:xfrm flipH="1">
            <a:off x="7713348" y="2662732"/>
            <a:ext cx="839598" cy="180912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</p:cNvCxnSpPr>
          <p:nvPr/>
        </p:nvCxnSpPr>
        <p:spPr>
          <a:xfrm flipH="1">
            <a:off x="6122713" y="1093120"/>
            <a:ext cx="703645" cy="114540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cxnSpLocks/>
          </p:cNvCxnSpPr>
          <p:nvPr/>
        </p:nvCxnSpPr>
        <p:spPr>
          <a:xfrm flipH="1">
            <a:off x="1107756" y="921147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</p:cNvCxnSpPr>
          <p:nvPr/>
        </p:nvCxnSpPr>
        <p:spPr>
          <a:xfrm flipH="1">
            <a:off x="5698505" y="1289921"/>
            <a:ext cx="155303" cy="52440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696E3322-C545-4425-9C00-5CE1F5BE3FE9}"/>
              </a:ext>
            </a:extLst>
          </p:cNvPr>
          <p:cNvSpPr txBox="1">
            <a:spLocks/>
          </p:cNvSpPr>
          <p:nvPr/>
        </p:nvSpPr>
        <p:spPr>
          <a:xfrm>
            <a:off x="128070" y="109033"/>
            <a:ext cx="6743600" cy="72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000" b="1" dirty="0">
                <a:solidFill>
                  <a:schemeClr val="bg1">
                    <a:lumMod val="95000"/>
                  </a:schemeClr>
                </a:solidFill>
              </a:rPr>
              <a:t>Strategic Priorities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872CAA89-E24C-4E92-B3AA-4E314C569B95}"/>
              </a:ext>
            </a:extLst>
          </p:cNvPr>
          <p:cNvSpPr txBox="1"/>
          <p:nvPr/>
        </p:nvSpPr>
        <p:spPr>
          <a:xfrm>
            <a:off x="1538884" y="2700311"/>
            <a:ext cx="533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Drive business </a:t>
            </a:r>
            <a:r>
              <a:rPr lang="en-GB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transformation and change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B849BF04-8643-49EF-8587-7734FF1BDD9A}"/>
              </a:ext>
            </a:extLst>
          </p:cNvPr>
          <p:cNvSpPr txBox="1"/>
          <p:nvPr/>
        </p:nvSpPr>
        <p:spPr>
          <a:xfrm>
            <a:off x="1495533" y="4094046"/>
            <a:ext cx="533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Drive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Legislative reform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the statistical system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013B1C-827E-4F12-A0D3-47EFB97D9888}"/>
              </a:ext>
            </a:extLst>
          </p:cNvPr>
          <p:cNvSpPr txBox="1"/>
          <p:nvPr/>
        </p:nvSpPr>
        <p:spPr>
          <a:xfrm>
            <a:off x="860221" y="1291525"/>
            <a:ext cx="69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06A3CF-E41B-4B24-A7E3-9B13DA78827D}"/>
              </a:ext>
            </a:extLst>
          </p:cNvPr>
          <p:cNvSpPr txBox="1"/>
          <p:nvPr/>
        </p:nvSpPr>
        <p:spPr>
          <a:xfrm>
            <a:off x="815515" y="2605709"/>
            <a:ext cx="69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rgbClr val="FFFF00"/>
                </a:solidFill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1AEAFA-B1F2-49DF-8817-F5DA81B3DC74}"/>
              </a:ext>
            </a:extLst>
          </p:cNvPr>
          <p:cNvSpPr txBox="1"/>
          <p:nvPr/>
        </p:nvSpPr>
        <p:spPr>
          <a:xfrm>
            <a:off x="782772" y="3998102"/>
            <a:ext cx="69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Forte" panose="03060902040502070203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4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7436075" y="4201245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3860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79744" y="4163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13A0D7A-6BF4-4837-84B5-5CD7EE338D32}"/>
              </a:ext>
            </a:extLst>
          </p:cNvPr>
          <p:cNvSpPr/>
          <p:nvPr/>
        </p:nvSpPr>
        <p:spPr>
          <a:xfrm>
            <a:off x="7589101" y="434760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  <a:endCxn id="170" idx="3"/>
          </p:cNvCxnSpPr>
          <p:nvPr/>
        </p:nvCxnSpPr>
        <p:spPr>
          <a:xfrm flipV="1">
            <a:off x="8419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7"/>
          </p:cNvCxnSpPr>
          <p:nvPr/>
        </p:nvCxnSpPr>
        <p:spPr>
          <a:xfrm flipH="1">
            <a:off x="3403910" y="2161380"/>
            <a:ext cx="815060" cy="21261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  <a:endCxn id="62" idx="11"/>
          </p:cNvCxnSpPr>
          <p:nvPr/>
        </p:nvCxnSpPr>
        <p:spPr>
          <a:xfrm>
            <a:off x="4197135" y="680399"/>
            <a:ext cx="825483" cy="141036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endCxn id="165" idx="1"/>
          </p:cNvCxnSpPr>
          <p:nvPr/>
        </p:nvCxnSpPr>
        <p:spPr>
          <a:xfrm>
            <a:off x="1965681" y="3190618"/>
            <a:ext cx="838313" cy="109690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8244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7883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6611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528157" y="4056785"/>
            <a:ext cx="1325270" cy="530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4689289" y="2196966"/>
            <a:ext cx="1958151" cy="308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5870666" y="3164111"/>
            <a:ext cx="1842683" cy="1307744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stCxn id="164" idx="11"/>
            <a:endCxn id="166" idx="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66" idx="1"/>
          </p:cNvCxnSpPr>
          <p:nvPr/>
        </p:nvCxnSpPr>
        <p:spPr>
          <a:xfrm flipH="1">
            <a:off x="7713348" y="2662732"/>
            <a:ext cx="839598" cy="180912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  <a:endCxn id="62" idx="11"/>
          </p:cNvCxnSpPr>
          <p:nvPr/>
        </p:nvCxnSpPr>
        <p:spPr>
          <a:xfrm flipH="1">
            <a:off x="5022618" y="1093119"/>
            <a:ext cx="1803739" cy="9976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cxnSpLocks/>
          </p:cNvCxnSpPr>
          <p:nvPr/>
        </p:nvCxnSpPr>
        <p:spPr>
          <a:xfrm flipH="1">
            <a:off x="1107756" y="921147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  <a:endCxn id="164" idx="23"/>
          </p:cNvCxnSpPr>
          <p:nvPr/>
        </p:nvCxnSpPr>
        <p:spPr>
          <a:xfrm flipH="1">
            <a:off x="5103460" y="1289918"/>
            <a:ext cx="750348" cy="2632172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C0CCC6-8559-4686-A031-A705A8CECF37}"/>
              </a:ext>
            </a:extLst>
          </p:cNvPr>
          <p:cNvGrpSpPr/>
          <p:nvPr/>
        </p:nvGrpSpPr>
        <p:grpSpPr>
          <a:xfrm>
            <a:off x="841083" y="62253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B951D04-A91F-4B8D-A776-AE4D53B79985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329D7F6-7D19-41B6-8D5E-5623AE8AD7F7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1DE9FD4-C339-4E17-821D-691CD8202B1B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79289FF6-084A-415A-8109-C9548BF35224}"/>
              </a:ext>
            </a:extLst>
          </p:cNvPr>
          <p:cNvSpPr/>
          <p:nvPr/>
        </p:nvSpPr>
        <p:spPr>
          <a:xfrm>
            <a:off x="994109" y="208614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2" name="Freeform 126">
            <a:extLst>
              <a:ext uri="{FF2B5EF4-FFF2-40B4-BE49-F238E27FC236}">
                <a16:creationId xmlns:a16="http://schemas.microsoft.com/office/drawing/2014/main" id="{EDA66A3A-12B1-46F9-AB71-59DD46D48E4B}"/>
              </a:ext>
            </a:extLst>
          </p:cNvPr>
          <p:cNvSpPr>
            <a:spLocks noEditPoints="1"/>
          </p:cNvSpPr>
          <p:nvPr/>
        </p:nvSpPr>
        <p:spPr bwMode="auto">
          <a:xfrm>
            <a:off x="4175380" y="1678086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3EFE8C-51FE-4A97-8D27-ABFB7C25BA78}"/>
              </a:ext>
            </a:extLst>
          </p:cNvPr>
          <p:cNvSpPr/>
          <p:nvPr/>
        </p:nvSpPr>
        <p:spPr>
          <a:xfrm>
            <a:off x="786348" y="2373477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7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Ndzi</a:t>
            </a:r>
            <a:r>
              <a:rPr lang="en-ZA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Hela </a:t>
            </a:r>
            <a:r>
              <a:rPr lang="en-ZA" sz="7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Kwala</a:t>
            </a:r>
            <a:r>
              <a:rPr lang="en-ZA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53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661AA09-AAD9-4BE2-9727-0836EC60CE57}"/>
              </a:ext>
            </a:extLst>
          </p:cNvPr>
          <p:cNvSpPr/>
          <p:nvPr/>
        </p:nvSpPr>
        <p:spPr>
          <a:xfrm>
            <a:off x="0" y="-208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2729039" y="106993"/>
            <a:ext cx="6219018" cy="738601"/>
          </a:xfrm>
          <a:prstGeom prst="rect">
            <a:avLst/>
          </a:prstGeom>
          <a:noFill/>
        </p:spPr>
        <p:txBody>
          <a:bodyPr wrap="square" lIns="91409" tIns="45705" rIns="91409" bIns="45705" rtlCol="0"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Impact of COVID-19 on Stats SA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1DE24D-DD8B-497E-8AD1-AA14B660F834}"/>
              </a:ext>
            </a:extLst>
          </p:cNvPr>
          <p:cNvSpPr/>
          <p:nvPr/>
        </p:nvSpPr>
        <p:spPr>
          <a:xfrm>
            <a:off x="2986774" y="1075416"/>
            <a:ext cx="579799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/>
                </a:solidFill>
              </a:rPr>
              <a:t>Impact on the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Disruption has been identified during strategy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COVID-19 offers opportunities to fast track strategic intent</a:t>
            </a:r>
            <a:r>
              <a:rPr lang="en-ZA" sz="1600" b="1" dirty="0">
                <a:solidFill>
                  <a:schemeClr val="bg1"/>
                </a:solidFill>
              </a:rPr>
              <a:t> </a:t>
            </a:r>
            <a:r>
              <a:rPr lang="en-ZA" sz="1600" dirty="0">
                <a:solidFill>
                  <a:schemeClr val="bg1"/>
                </a:solidFill>
              </a:rPr>
              <a:t>e.g. alternative methodologies and technologies</a:t>
            </a:r>
            <a:endParaRPr lang="en-ZA" sz="1600" b="1" dirty="0">
              <a:solidFill>
                <a:schemeClr val="accent4"/>
              </a:solidFill>
            </a:endParaRPr>
          </a:p>
          <a:p>
            <a:endParaRPr lang="en-ZA" b="1" dirty="0">
              <a:solidFill>
                <a:schemeClr val="accent4"/>
              </a:solidFill>
            </a:endParaRPr>
          </a:p>
          <a:p>
            <a:r>
              <a:rPr lang="en-ZA" b="1" dirty="0">
                <a:solidFill>
                  <a:schemeClr val="accent4"/>
                </a:solidFill>
              </a:rPr>
              <a:t>Impact on the work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Targets in the work programme have been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Reprioritise activities, resources and funding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accent4"/>
                </a:solidFill>
              </a:rPr>
              <a:t>Impact on processes and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Data collection in the field (will not resume soon) – alternative approaches have been deployed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Data collection from businesses &amp; local govt institutions have been impacted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accent4"/>
                </a:solidFill>
              </a:rPr>
              <a:t>Impact on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SMS staff are working from home and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Professional and technical staff  - where possible - are working from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Data collectors – where possible - work from home (challenges due to tools and accessibility)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1D251FC-07D4-4419-9A9C-8F94A067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4660" y="2204660"/>
            <a:ext cx="6941830" cy="25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EE8FB5-1C8B-4457-A38D-700A6FF43628}"/>
              </a:ext>
            </a:extLst>
          </p:cNvPr>
          <p:cNvSpPr txBox="1"/>
          <p:nvPr/>
        </p:nvSpPr>
        <p:spPr>
          <a:xfrm>
            <a:off x="2611818" y="947725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6E50C-26F3-4522-90DB-09FC76A36CDC}"/>
              </a:ext>
            </a:extLst>
          </p:cNvPr>
          <p:cNvSpPr txBox="1"/>
          <p:nvPr/>
        </p:nvSpPr>
        <p:spPr>
          <a:xfrm>
            <a:off x="2611817" y="2215942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E0727-73C8-4062-9057-E353ABE100C4}"/>
              </a:ext>
            </a:extLst>
          </p:cNvPr>
          <p:cNvSpPr txBox="1"/>
          <p:nvPr/>
        </p:nvSpPr>
        <p:spPr>
          <a:xfrm>
            <a:off x="2532511" y="3252664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52D45-36C0-463C-8D43-AC18D9133CFA}"/>
              </a:ext>
            </a:extLst>
          </p:cNvPr>
          <p:cNvSpPr txBox="1"/>
          <p:nvPr/>
        </p:nvSpPr>
        <p:spPr>
          <a:xfrm>
            <a:off x="2540121" y="4585109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18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41971" y="260486"/>
            <a:ext cx="87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Changes to the Strategic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628D2-44D0-4ED9-A394-CC5DF74A1D49}"/>
              </a:ext>
            </a:extLst>
          </p:cNvPr>
          <p:cNvSpPr/>
          <p:nvPr/>
        </p:nvSpPr>
        <p:spPr>
          <a:xfrm>
            <a:off x="1208314" y="1626438"/>
            <a:ext cx="78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1"/>
                </a:solidFill>
              </a:rPr>
              <a:t>The implications of the Covid-19 pandemic on the mandate of the department?</a:t>
            </a:r>
            <a:endParaRPr lang="en-ZA" i="1" dirty="0"/>
          </a:p>
        </p:txBody>
      </p:sp>
      <p:pic>
        <p:nvPicPr>
          <p:cNvPr id="10" name="Graphic 9" descr="Bank">
            <a:extLst>
              <a:ext uri="{FF2B5EF4-FFF2-40B4-BE49-F238E27FC236}">
                <a16:creationId xmlns:a16="http://schemas.microsoft.com/office/drawing/2014/main" id="{BD88919D-34C1-4ADA-B955-F28226837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70" y="1353904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37142-E46A-482F-A96D-12ED3125D4F7}"/>
              </a:ext>
            </a:extLst>
          </p:cNvPr>
          <p:cNvSpPr/>
          <p:nvPr/>
        </p:nvSpPr>
        <p:spPr>
          <a:xfrm>
            <a:off x="2938628" y="4876477"/>
            <a:ext cx="3419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FFFF00"/>
                </a:solidFill>
                <a:latin typeface="Forte" panose="03060902040502070203" pitchFamily="66" charset="0"/>
              </a:rPr>
              <a:t>No changes to the Strategic Plan</a:t>
            </a:r>
          </a:p>
        </p:txBody>
      </p:sp>
      <p:pic>
        <p:nvPicPr>
          <p:cNvPr id="9" name="Graphic 8" descr="No sign">
            <a:extLst>
              <a:ext uri="{FF2B5EF4-FFF2-40B4-BE49-F238E27FC236}">
                <a16:creationId xmlns:a16="http://schemas.microsoft.com/office/drawing/2014/main" id="{3494B569-F20A-48FF-A400-28818881F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8734" y="4750900"/>
            <a:ext cx="620485" cy="6204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3EC482-6866-49E0-9E05-E2DEA5225351}"/>
              </a:ext>
            </a:extLst>
          </p:cNvPr>
          <p:cNvSpPr/>
          <p:nvPr/>
        </p:nvSpPr>
        <p:spPr>
          <a:xfrm>
            <a:off x="2809027" y="238809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Statistics Act: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F52E57-8B77-4FF5-80C8-CFB169BC299C}"/>
              </a:ext>
            </a:extLst>
          </p:cNvPr>
          <p:cNvSpPr/>
          <p:nvPr/>
        </p:nvSpPr>
        <p:spPr>
          <a:xfrm>
            <a:off x="2809027" y="2839664"/>
            <a:ext cx="4572000" cy="1287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production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coordination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for independence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41D6395-E814-42FC-90BB-AB2196A0555F}"/>
              </a:ext>
            </a:extLst>
          </p:cNvPr>
          <p:cNvSpPr/>
          <p:nvPr/>
        </p:nvSpPr>
        <p:spPr>
          <a:xfrm>
            <a:off x="2547257" y="2268304"/>
            <a:ext cx="3712029" cy="211863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956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ye">
            <a:extLst>
              <a:ext uri="{FF2B5EF4-FFF2-40B4-BE49-F238E27FC236}">
                <a16:creationId xmlns:a16="http://schemas.microsoft.com/office/drawing/2014/main" id="{31272A51-39A0-49AC-A166-17091C30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135" y="1102941"/>
            <a:ext cx="3289754" cy="3289754"/>
          </a:xfrm>
          <a:prstGeom prst="rect">
            <a:avLst/>
          </a:prstGeom>
        </p:spPr>
      </p:pic>
      <p:sp>
        <p:nvSpPr>
          <p:cNvPr id="84" name="TextBox 38">
            <a:extLst>
              <a:ext uri="{FF2B5EF4-FFF2-40B4-BE49-F238E27FC236}">
                <a16:creationId xmlns:a16="http://schemas.microsoft.com/office/drawing/2014/main" id="{E7DEA886-FBA1-4721-BA57-827D88DB7F48}"/>
              </a:ext>
            </a:extLst>
          </p:cNvPr>
          <p:cNvSpPr txBox="1"/>
          <p:nvPr/>
        </p:nvSpPr>
        <p:spPr>
          <a:xfrm>
            <a:off x="3440817" y="1621200"/>
            <a:ext cx="5330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Improving lives through </a:t>
            </a:r>
            <a:r>
              <a:rPr lang="en-GB" sz="4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data ecosystems</a:t>
            </a: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7436075" y="4201245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C17A78-29A9-4FBA-88CE-4403BA879212}"/>
              </a:ext>
            </a:extLst>
          </p:cNvPr>
          <p:cNvGrpSpPr/>
          <p:nvPr/>
        </p:nvGrpSpPr>
        <p:grpSpPr>
          <a:xfrm>
            <a:off x="1070600" y="121653"/>
            <a:ext cx="780330" cy="809931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1B8DD72-8455-4392-8A1D-B6DF741F5A92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C3D3336-CA03-4938-8A28-0C3E8485D027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482E0FE-34DB-445F-B484-6AD1A7BC57AC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3860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79744" y="4163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13A0D7A-6BF4-4837-84B5-5CD7EE338D32}"/>
              </a:ext>
            </a:extLst>
          </p:cNvPr>
          <p:cNvSpPr/>
          <p:nvPr/>
        </p:nvSpPr>
        <p:spPr>
          <a:xfrm>
            <a:off x="7589101" y="434760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  <a:endCxn id="170" idx="3"/>
          </p:cNvCxnSpPr>
          <p:nvPr/>
        </p:nvCxnSpPr>
        <p:spPr>
          <a:xfrm flipV="1">
            <a:off x="8419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7"/>
          </p:cNvCxnSpPr>
          <p:nvPr/>
        </p:nvCxnSpPr>
        <p:spPr>
          <a:xfrm flipH="1">
            <a:off x="3403910" y="2161380"/>
            <a:ext cx="815060" cy="21261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4" y="680399"/>
            <a:ext cx="1501370" cy="1133922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endCxn id="165" idx="1"/>
          </p:cNvCxnSpPr>
          <p:nvPr/>
        </p:nvCxnSpPr>
        <p:spPr>
          <a:xfrm>
            <a:off x="1965681" y="3190618"/>
            <a:ext cx="838313" cy="109690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8244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7883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6611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3FD0FE8-CDB2-40AD-8CA1-91BE71041018}"/>
              </a:ext>
            </a:extLst>
          </p:cNvPr>
          <p:cNvCxnSpPr>
            <a:cxnSpLocks/>
          </p:cNvCxnSpPr>
          <p:nvPr/>
        </p:nvCxnSpPr>
        <p:spPr>
          <a:xfrm flipH="1">
            <a:off x="1406952" y="3258364"/>
            <a:ext cx="1226129" cy="2745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528157" y="4056785"/>
            <a:ext cx="1325270" cy="530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6122711" y="2196968"/>
            <a:ext cx="524731" cy="4156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71C4BA-D893-4B66-B4B5-9DE7D5FA4D3C}"/>
              </a:ext>
            </a:extLst>
          </p:cNvPr>
          <p:cNvCxnSpPr>
            <a:cxnSpLocks/>
          </p:cNvCxnSpPr>
          <p:nvPr/>
        </p:nvCxnSpPr>
        <p:spPr>
          <a:xfrm>
            <a:off x="4591469" y="2161380"/>
            <a:ext cx="682829" cy="7714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5870666" y="3164111"/>
            <a:ext cx="1842683" cy="1307744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stCxn id="164" idx="11"/>
            <a:endCxn id="166" idx="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66" idx="1"/>
          </p:cNvCxnSpPr>
          <p:nvPr/>
        </p:nvCxnSpPr>
        <p:spPr>
          <a:xfrm flipH="1">
            <a:off x="7713348" y="2662732"/>
            <a:ext cx="839598" cy="180912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</p:cNvCxnSpPr>
          <p:nvPr/>
        </p:nvCxnSpPr>
        <p:spPr>
          <a:xfrm flipH="1">
            <a:off x="6122713" y="1093120"/>
            <a:ext cx="703645" cy="114540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stCxn id="170" idx="3"/>
            <a:endCxn id="162" idx="0"/>
          </p:cNvCxnSpPr>
          <p:nvPr/>
        </p:nvCxnSpPr>
        <p:spPr>
          <a:xfrm flipH="1">
            <a:off x="1074443" y="905762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</p:cNvCxnSpPr>
          <p:nvPr/>
        </p:nvCxnSpPr>
        <p:spPr>
          <a:xfrm flipH="1">
            <a:off x="5698505" y="1289921"/>
            <a:ext cx="155303" cy="52440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2A536A4-88CC-486B-9EE8-0D628EDFB2AC}"/>
              </a:ext>
            </a:extLst>
          </p:cNvPr>
          <p:cNvSpPr/>
          <p:nvPr/>
        </p:nvSpPr>
        <p:spPr>
          <a:xfrm>
            <a:off x="1312608" y="3572670"/>
            <a:ext cx="155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232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38">
            <a:extLst>
              <a:ext uri="{FF2B5EF4-FFF2-40B4-BE49-F238E27FC236}">
                <a16:creationId xmlns:a16="http://schemas.microsoft.com/office/drawing/2014/main" id="{E7DEA886-FBA1-4721-BA57-827D88DB7F48}"/>
              </a:ext>
            </a:extLst>
          </p:cNvPr>
          <p:cNvSpPr txBox="1"/>
          <p:nvPr/>
        </p:nvSpPr>
        <p:spPr>
          <a:xfrm>
            <a:off x="3641478" y="1342265"/>
            <a:ext cx="5330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Transform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production, coordination and use of statistics</a:t>
            </a:r>
          </a:p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through</a:t>
            </a:r>
          </a:p>
          <a:p>
            <a:pPr lvl="0"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optimisation, partnerships and innovation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8329570" y="5030523"/>
            <a:ext cx="532268" cy="519470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C17A78-29A9-4FBA-88CE-4403BA879212}"/>
              </a:ext>
            </a:extLst>
          </p:cNvPr>
          <p:cNvGrpSpPr/>
          <p:nvPr/>
        </p:nvGrpSpPr>
        <p:grpSpPr>
          <a:xfrm>
            <a:off x="1070600" y="121653"/>
            <a:ext cx="780330" cy="809931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1B8DD72-8455-4392-8A1D-B6DF741F5A92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C3D3336-CA03-4938-8A28-0C3E8485D027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482E0FE-34DB-445F-B484-6AD1A7BC57AC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812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35744" y="4906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1764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</p:cNvCxnSpPr>
          <p:nvPr/>
        </p:nvCxnSpPr>
        <p:spPr>
          <a:xfrm flipV="1">
            <a:off x="5371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</p:cNvCxnSpPr>
          <p:nvPr/>
        </p:nvCxnSpPr>
        <p:spPr>
          <a:xfrm>
            <a:off x="38923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0"/>
          </p:cNvCxnSpPr>
          <p:nvPr/>
        </p:nvCxnSpPr>
        <p:spPr>
          <a:xfrm flipH="1">
            <a:off x="3059951" y="2904380"/>
            <a:ext cx="810220" cy="200189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4" y="680399"/>
            <a:ext cx="1501370" cy="1133922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cxnSpLocks/>
          </p:cNvCxnSpPr>
          <p:nvPr/>
        </p:nvCxnSpPr>
        <p:spPr>
          <a:xfrm>
            <a:off x="1616881" y="3933618"/>
            <a:ext cx="1018863" cy="114198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5196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4835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3563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3FD0FE8-CDB2-40AD-8CA1-91BE71041018}"/>
              </a:ext>
            </a:extLst>
          </p:cNvPr>
          <p:cNvCxnSpPr>
            <a:cxnSpLocks/>
          </p:cNvCxnSpPr>
          <p:nvPr/>
        </p:nvCxnSpPr>
        <p:spPr>
          <a:xfrm flipH="1">
            <a:off x="1102152" y="3258364"/>
            <a:ext cx="1226129" cy="2745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484157" y="4056785"/>
            <a:ext cx="1369270" cy="1273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6122711" y="2196968"/>
            <a:ext cx="524731" cy="4156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71C4BA-D893-4B66-B4B5-9DE7D5FA4D3C}"/>
              </a:ext>
            </a:extLst>
          </p:cNvPr>
          <p:cNvCxnSpPr>
            <a:cxnSpLocks/>
          </p:cNvCxnSpPr>
          <p:nvPr/>
        </p:nvCxnSpPr>
        <p:spPr>
          <a:xfrm>
            <a:off x="4591469" y="2161380"/>
            <a:ext cx="682829" cy="7714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52" idx="2"/>
          </p:cNvCxnSpPr>
          <p:nvPr/>
        </p:nvCxnSpPr>
        <p:spPr>
          <a:xfrm>
            <a:off x="5870666" y="3164111"/>
            <a:ext cx="2483098" cy="21261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cxnSpLocks/>
            <a:stCxn id="164" idx="1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51" idx="0"/>
          </p:cNvCxnSpPr>
          <p:nvPr/>
        </p:nvCxnSpPr>
        <p:spPr>
          <a:xfrm>
            <a:off x="8552946" y="2662732"/>
            <a:ext cx="42758" cy="236779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</p:cNvCxnSpPr>
          <p:nvPr/>
        </p:nvCxnSpPr>
        <p:spPr>
          <a:xfrm flipH="1">
            <a:off x="6122713" y="1093120"/>
            <a:ext cx="703645" cy="114540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cxnSpLocks/>
            <a:endCxn id="162" idx="0"/>
          </p:cNvCxnSpPr>
          <p:nvPr/>
        </p:nvCxnSpPr>
        <p:spPr>
          <a:xfrm flipH="1">
            <a:off x="769643" y="905762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</p:cNvCxnSpPr>
          <p:nvPr/>
        </p:nvCxnSpPr>
        <p:spPr>
          <a:xfrm flipH="1">
            <a:off x="5698505" y="1289921"/>
            <a:ext cx="155303" cy="52440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Recycle sign">
            <a:extLst>
              <a:ext uri="{FF2B5EF4-FFF2-40B4-BE49-F238E27FC236}">
                <a16:creationId xmlns:a16="http://schemas.microsoft.com/office/drawing/2014/main" id="{E7F4DD97-CADF-4119-8025-7274F4818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684" y="1317473"/>
            <a:ext cx="3258820" cy="3258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B1CD58-348A-4F8B-9434-9BD045FFBEE8}"/>
              </a:ext>
            </a:extLst>
          </p:cNvPr>
          <p:cNvSpPr/>
          <p:nvPr/>
        </p:nvSpPr>
        <p:spPr>
          <a:xfrm>
            <a:off x="1301450" y="3127452"/>
            <a:ext cx="155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MISSION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0857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5511F-F018-4C5F-AC6E-99BBF1A5E891}"/>
              </a:ext>
            </a:extLst>
          </p:cNvPr>
          <p:cNvCxnSpPr>
            <a:cxnSpLocks/>
          </p:cNvCxnSpPr>
          <p:nvPr/>
        </p:nvCxnSpPr>
        <p:spPr>
          <a:xfrm flipV="1">
            <a:off x="1230086" y="881743"/>
            <a:ext cx="6270171" cy="204651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88F2D7-10A5-455E-BF3E-EFEA179F7DD5}"/>
              </a:ext>
            </a:extLst>
          </p:cNvPr>
          <p:cNvCxnSpPr>
            <a:cxnSpLocks/>
          </p:cNvCxnSpPr>
          <p:nvPr/>
        </p:nvCxnSpPr>
        <p:spPr>
          <a:xfrm>
            <a:off x="1191985" y="2928258"/>
            <a:ext cx="6323010" cy="202474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CA9A89CE-E119-47C2-97B5-90B53B551AB6}"/>
              </a:ext>
            </a:extLst>
          </p:cNvPr>
          <p:cNvSpPr txBox="1">
            <a:spLocks/>
          </p:cNvSpPr>
          <p:nvPr/>
        </p:nvSpPr>
        <p:spPr>
          <a:xfrm>
            <a:off x="128070" y="109033"/>
            <a:ext cx="6743600" cy="72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200" b="1" dirty="0">
                <a:solidFill>
                  <a:srgbClr val="FFFF00"/>
                </a:solidFill>
              </a:rPr>
              <a:t>Strategic thrust</a:t>
            </a: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9A703BD3-FA38-46F6-9A4B-42F9DE044ACD}"/>
              </a:ext>
            </a:extLst>
          </p:cNvPr>
          <p:cNvSpPr/>
          <p:nvPr/>
        </p:nvSpPr>
        <p:spPr>
          <a:xfrm rot="5400000">
            <a:off x="2116864" y="2633038"/>
            <a:ext cx="882474" cy="536750"/>
          </a:xfrm>
          <a:prstGeom prst="blockArc">
            <a:avLst>
              <a:gd name="adj1" fmla="val 10800000"/>
              <a:gd name="adj2" fmla="val 21525071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B06BBE7C-DFF0-4DDC-9431-63BC0E82365A}"/>
              </a:ext>
            </a:extLst>
          </p:cNvPr>
          <p:cNvSpPr/>
          <p:nvPr/>
        </p:nvSpPr>
        <p:spPr>
          <a:xfrm rot="5400000">
            <a:off x="3037114" y="2631623"/>
            <a:ext cx="1709058" cy="631371"/>
          </a:xfrm>
          <a:prstGeom prst="blockArc">
            <a:avLst>
              <a:gd name="adj1" fmla="val 10800000"/>
              <a:gd name="adj2" fmla="val 21525071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E213CBFD-AB07-4B07-AEDC-9FE9608229B8}"/>
              </a:ext>
            </a:extLst>
          </p:cNvPr>
          <p:cNvSpPr/>
          <p:nvPr/>
        </p:nvSpPr>
        <p:spPr>
          <a:xfrm rot="5400000">
            <a:off x="4088024" y="2606404"/>
            <a:ext cx="2705711" cy="659429"/>
          </a:xfrm>
          <a:prstGeom prst="blockArc">
            <a:avLst>
              <a:gd name="adj1" fmla="val 10800000"/>
              <a:gd name="adj2" fmla="val 21525071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EB0B49-0D75-41C6-A723-13281BB9AE60}"/>
              </a:ext>
            </a:extLst>
          </p:cNvPr>
          <p:cNvSpPr txBox="1"/>
          <p:nvPr/>
        </p:nvSpPr>
        <p:spPr>
          <a:xfrm>
            <a:off x="1888822" y="2718708"/>
            <a:ext cx="9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Tactics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ACD8ED-1068-4277-B339-35EA300E28E0}"/>
              </a:ext>
            </a:extLst>
          </p:cNvPr>
          <p:cNvSpPr txBox="1"/>
          <p:nvPr/>
        </p:nvSpPr>
        <p:spPr>
          <a:xfrm>
            <a:off x="3151888" y="2730377"/>
            <a:ext cx="9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B6A4EE-1321-4C8B-BE17-951689254FD0}"/>
              </a:ext>
            </a:extLst>
          </p:cNvPr>
          <p:cNvSpPr txBox="1"/>
          <p:nvPr/>
        </p:nvSpPr>
        <p:spPr>
          <a:xfrm>
            <a:off x="4598901" y="2730377"/>
            <a:ext cx="9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C5E1E8-FA02-4A12-A032-19F83EAB8881}"/>
              </a:ext>
            </a:extLst>
          </p:cNvPr>
          <p:cNvSpPr txBox="1"/>
          <p:nvPr/>
        </p:nvSpPr>
        <p:spPr>
          <a:xfrm>
            <a:off x="5896761" y="2637036"/>
            <a:ext cx="146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Systems-level evolution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7DA13-C699-45E9-8924-72518AA7716F}"/>
              </a:ext>
            </a:extLst>
          </p:cNvPr>
          <p:cNvSpPr/>
          <p:nvPr/>
        </p:nvSpPr>
        <p:spPr>
          <a:xfrm>
            <a:off x="270941" y="5019806"/>
            <a:ext cx="1149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Thrust: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7CDF7831-06F5-4999-90BB-133CF2B98AEF}"/>
              </a:ext>
            </a:extLst>
          </p:cNvPr>
          <p:cNvSpPr/>
          <p:nvPr/>
        </p:nvSpPr>
        <p:spPr>
          <a:xfrm>
            <a:off x="1684526" y="4997905"/>
            <a:ext cx="1152128" cy="497192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Optimise</a:t>
            </a: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002ED588-823E-4814-BE69-99D9A9CDAF4D}"/>
              </a:ext>
            </a:extLst>
          </p:cNvPr>
          <p:cNvSpPr/>
          <p:nvPr/>
        </p:nvSpPr>
        <p:spPr>
          <a:xfrm>
            <a:off x="3050178" y="4997904"/>
            <a:ext cx="1152128" cy="497192"/>
          </a:xfrm>
          <a:prstGeom prst="roundRect">
            <a:avLst/>
          </a:prstGeom>
          <a:noFill/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Innovate</a:t>
            </a: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2EFFEF3E-BD6F-4CDD-B70C-3046EFAC82E8}"/>
              </a:ext>
            </a:extLst>
          </p:cNvPr>
          <p:cNvSpPr/>
          <p:nvPr/>
        </p:nvSpPr>
        <p:spPr>
          <a:xfrm>
            <a:off x="4397270" y="4991637"/>
            <a:ext cx="1152128" cy="497192"/>
          </a:xfrm>
          <a:prstGeom prst="roundRect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Partner</a:t>
            </a: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252DF42D-8150-4B74-BFC8-E347BE67FA0F}"/>
              </a:ext>
            </a:extLst>
          </p:cNvPr>
          <p:cNvSpPr/>
          <p:nvPr/>
        </p:nvSpPr>
        <p:spPr>
          <a:xfrm>
            <a:off x="5770594" y="4991637"/>
            <a:ext cx="1152128" cy="497192"/>
          </a:xfrm>
          <a:prstGeom prst="roundRect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Diversify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247319-64C5-4D3D-A942-91C288BCD0A8}"/>
              </a:ext>
            </a:extLst>
          </p:cNvPr>
          <p:cNvCxnSpPr>
            <a:stCxn id="38" idx="0"/>
          </p:cNvCxnSpPr>
          <p:nvPr/>
        </p:nvCxnSpPr>
        <p:spPr>
          <a:xfrm flipV="1">
            <a:off x="2260590" y="3342647"/>
            <a:ext cx="0" cy="1655258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333653-F641-499C-8BCA-4D62B180E91D}"/>
              </a:ext>
            </a:extLst>
          </p:cNvPr>
          <p:cNvCxnSpPr>
            <a:cxnSpLocks/>
          </p:cNvCxnSpPr>
          <p:nvPr/>
        </p:nvCxnSpPr>
        <p:spPr>
          <a:xfrm flipV="1">
            <a:off x="3680446" y="3396055"/>
            <a:ext cx="0" cy="1601852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3C2527-6313-43C8-994D-AC8D81388E17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4973334" y="3533710"/>
            <a:ext cx="24121" cy="145792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A45D33-0953-4271-913D-BC17C0F610F9}"/>
              </a:ext>
            </a:extLst>
          </p:cNvPr>
          <p:cNvCxnSpPr/>
          <p:nvPr/>
        </p:nvCxnSpPr>
        <p:spPr>
          <a:xfrm flipH="1" flipV="1">
            <a:off x="6350428" y="3429000"/>
            <a:ext cx="18002" cy="151216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48F4D3-945E-4629-9655-EA90747EE165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3610024" y="3423418"/>
            <a:ext cx="1363310" cy="1568219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AACFD4-C9CB-4C19-81DB-7B31F8150BF0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4973334" y="3521124"/>
            <a:ext cx="1310995" cy="1470513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9F3669-7FE9-4E1D-A9A8-146D0D374B8C}"/>
              </a:ext>
            </a:extLst>
          </p:cNvPr>
          <p:cNvSpPr txBox="1"/>
          <p:nvPr/>
        </p:nvSpPr>
        <p:spPr>
          <a:xfrm rot="20515584">
            <a:off x="1373491" y="2261788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1-2 years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05F7E9-B64B-43A4-A1FD-892779FB851A}"/>
              </a:ext>
            </a:extLst>
          </p:cNvPr>
          <p:cNvSpPr txBox="1"/>
          <p:nvPr/>
        </p:nvSpPr>
        <p:spPr>
          <a:xfrm rot="20515584">
            <a:off x="2749231" y="1801405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2-5 years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32F747-2740-49E4-82F3-BD2224BB60DD}"/>
              </a:ext>
            </a:extLst>
          </p:cNvPr>
          <p:cNvSpPr txBox="1"/>
          <p:nvPr/>
        </p:nvSpPr>
        <p:spPr>
          <a:xfrm rot="20515584">
            <a:off x="3871225" y="1431764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5-10 years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C56990-BEAD-4042-B5BD-2F4C2C92D175}"/>
              </a:ext>
            </a:extLst>
          </p:cNvPr>
          <p:cNvSpPr txBox="1"/>
          <p:nvPr/>
        </p:nvSpPr>
        <p:spPr>
          <a:xfrm rot="20515584">
            <a:off x="5065905" y="1039242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10 years +</a:t>
            </a:r>
          </a:p>
        </p:txBody>
      </p:sp>
      <p:sp>
        <p:nvSpPr>
          <p:cNvPr id="61" name="Freeform 126">
            <a:extLst>
              <a:ext uri="{FF2B5EF4-FFF2-40B4-BE49-F238E27FC236}">
                <a16:creationId xmlns:a16="http://schemas.microsoft.com/office/drawing/2014/main" id="{CF3CF546-82CE-4118-8768-243167DF7603}"/>
              </a:ext>
            </a:extLst>
          </p:cNvPr>
          <p:cNvSpPr>
            <a:spLocks noEditPoints="1"/>
          </p:cNvSpPr>
          <p:nvPr/>
        </p:nvSpPr>
        <p:spPr bwMode="auto">
          <a:xfrm>
            <a:off x="291148" y="4084130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5D018D0-2B7B-4937-891C-0878E4E54410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AAAF55D-4CD1-41CF-B677-A44803A069B6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164779-605F-4726-9116-39C83406B9EE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F4E166-DC0C-4CE5-88AA-4EE60662872B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788390" y="905762"/>
            <a:ext cx="2864669" cy="70525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199570-C59F-49C0-95D7-8B6701CADF26}"/>
              </a:ext>
            </a:extLst>
          </p:cNvPr>
          <p:cNvCxnSpPr>
            <a:stCxn id="62" idx="3"/>
            <a:endCxn id="61" idx="0"/>
          </p:cNvCxnSpPr>
          <p:nvPr/>
        </p:nvCxnSpPr>
        <p:spPr>
          <a:xfrm flipH="1">
            <a:off x="979529" y="905762"/>
            <a:ext cx="2673530" cy="339801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163">
            <a:extLst>
              <a:ext uri="{FF2B5EF4-FFF2-40B4-BE49-F238E27FC236}">
                <a16:creationId xmlns:a16="http://schemas.microsoft.com/office/drawing/2014/main" id="{20933820-22DB-4BA9-9C54-D2147BF0B30D}"/>
              </a:ext>
            </a:extLst>
          </p:cNvPr>
          <p:cNvSpPr>
            <a:spLocks noEditPoints="1"/>
          </p:cNvSpPr>
          <p:nvPr/>
        </p:nvSpPr>
        <p:spPr bwMode="auto">
          <a:xfrm>
            <a:off x="5796926" y="2223970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4D5B3FF-4F0A-45B0-BD69-7F6803665F6E}"/>
              </a:ext>
            </a:extLst>
          </p:cNvPr>
          <p:cNvCxnSpPr>
            <a:stCxn id="62" idx="6"/>
            <a:endCxn id="67" idx="4"/>
          </p:cNvCxnSpPr>
          <p:nvPr/>
        </p:nvCxnSpPr>
        <p:spPr>
          <a:xfrm>
            <a:off x="4197135" y="680399"/>
            <a:ext cx="1653370" cy="171418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CB4B9-56D9-45C7-A335-8A621E72E03B}"/>
              </a:ext>
            </a:extLst>
          </p:cNvPr>
          <p:cNvSpPr/>
          <p:nvPr/>
        </p:nvSpPr>
        <p:spPr>
          <a:xfrm>
            <a:off x="0" y="5725884"/>
            <a:ext cx="9144000" cy="11408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2" descr="Image result for network icons noun&quot;">
            <a:extLst>
              <a:ext uri="{FF2B5EF4-FFF2-40B4-BE49-F238E27FC236}">
                <a16:creationId xmlns:a16="http://schemas.microsoft.com/office/drawing/2014/main" id="{B235BDDC-A476-438C-B0FD-33EB094F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51">
            <a:off x="1000448" y="2785821"/>
            <a:ext cx="1482047" cy="14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network icons noun&quot;">
            <a:extLst>
              <a:ext uri="{FF2B5EF4-FFF2-40B4-BE49-F238E27FC236}">
                <a16:creationId xmlns:a16="http://schemas.microsoft.com/office/drawing/2014/main" id="{D5E20C95-9FA5-47ED-8034-2F9D9F6B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66">
            <a:off x="2978225" y="2758866"/>
            <a:ext cx="1482047" cy="14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D52DA40-6418-4FB4-902C-72A034141637}"/>
              </a:ext>
            </a:extLst>
          </p:cNvPr>
          <p:cNvSpPr/>
          <p:nvPr/>
        </p:nvSpPr>
        <p:spPr>
          <a:xfrm>
            <a:off x="2779425" y="1450367"/>
            <a:ext cx="18397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FAAD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operating model</a:t>
            </a:r>
          </a:p>
        </p:txBody>
      </p:sp>
      <p:pic>
        <p:nvPicPr>
          <p:cNvPr id="28" name="Picture 2" descr="Image result for network icons noun&quot;">
            <a:extLst>
              <a:ext uri="{FF2B5EF4-FFF2-40B4-BE49-F238E27FC236}">
                <a16:creationId xmlns:a16="http://schemas.microsoft.com/office/drawing/2014/main" id="{E4A90FBA-88D4-43A5-9BDB-6B57C764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3" y="2681407"/>
            <a:ext cx="1690875" cy="16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E9511F1-05DB-4530-A262-81EC47CE84E5}"/>
              </a:ext>
            </a:extLst>
          </p:cNvPr>
          <p:cNvSpPr/>
          <p:nvPr/>
        </p:nvSpPr>
        <p:spPr>
          <a:xfrm>
            <a:off x="4480866" y="4294615"/>
            <a:ext cx="2691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FFF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Inter-connected statistical systems</a:t>
            </a:r>
          </a:p>
        </p:txBody>
      </p:sp>
      <p:pic>
        <p:nvPicPr>
          <p:cNvPr id="30" name="Picture 2" descr="Image result for network icons noun&quot;">
            <a:extLst>
              <a:ext uri="{FF2B5EF4-FFF2-40B4-BE49-F238E27FC236}">
                <a16:creationId xmlns:a16="http://schemas.microsoft.com/office/drawing/2014/main" id="{D6EE0158-1147-4FF6-B7D6-ECAFA2D5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250">
            <a:off x="7089160" y="2646199"/>
            <a:ext cx="1565602" cy="15656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7A73A1-73AE-4CD4-899B-E506F8FF0646}"/>
              </a:ext>
            </a:extLst>
          </p:cNvPr>
          <p:cNvSpPr/>
          <p:nvPr/>
        </p:nvSpPr>
        <p:spPr>
          <a:xfrm>
            <a:off x="7044717" y="1727300"/>
            <a:ext cx="2467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BFF9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Transformed capabilities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42BE5FA3-AB44-41B3-9C22-0425D0CC8AB4}"/>
              </a:ext>
            </a:extLst>
          </p:cNvPr>
          <p:cNvSpPr txBox="1"/>
          <p:nvPr/>
        </p:nvSpPr>
        <p:spPr>
          <a:xfrm>
            <a:off x="151453" y="278104"/>
            <a:ext cx="8774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ecosystem that is powered by</a:t>
            </a:r>
          </a:p>
        </p:txBody>
      </p:sp>
      <p:sp>
        <p:nvSpPr>
          <p:cNvPr id="33" name="Text 36">
            <a:extLst>
              <a:ext uri="{FF2B5EF4-FFF2-40B4-BE49-F238E27FC236}">
                <a16:creationId xmlns:a16="http://schemas.microsoft.com/office/drawing/2014/main" id="{203F1FD1-5748-4FEB-9291-8819D69B7453}"/>
              </a:ext>
            </a:extLst>
          </p:cNvPr>
          <p:cNvSpPr txBox="1"/>
          <p:nvPr/>
        </p:nvSpPr>
        <p:spPr>
          <a:xfrm>
            <a:off x="65332" y="2288162"/>
            <a:ext cx="2016224" cy="1140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9B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Insightful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9B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A42745-4551-4214-8437-0FF421411ADA}"/>
              </a:ext>
            </a:extLst>
          </p:cNvPr>
          <p:cNvSpPr txBox="1"/>
          <p:nvPr/>
        </p:nvSpPr>
        <p:spPr>
          <a:xfrm>
            <a:off x="351228" y="5904131"/>
            <a:ext cx="133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Value add services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E524A-98D6-4431-AE20-A88DDB0315AD}"/>
              </a:ext>
            </a:extLst>
          </p:cNvPr>
          <p:cNvSpPr txBox="1"/>
          <p:nvPr/>
        </p:nvSpPr>
        <p:spPr>
          <a:xfrm>
            <a:off x="2511468" y="5904131"/>
            <a:ext cx="133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Business operating 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0E4045-A992-418A-86AD-5C52A5DB033B}"/>
              </a:ext>
            </a:extLst>
          </p:cNvPr>
          <p:cNvSpPr txBox="1"/>
          <p:nvPr/>
        </p:nvSpPr>
        <p:spPr>
          <a:xfrm>
            <a:off x="4599701" y="5904131"/>
            <a:ext cx="168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Data eco-system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B31A31-6BDF-4171-ADDF-46C3DA52E3BB}"/>
              </a:ext>
            </a:extLst>
          </p:cNvPr>
          <p:cNvSpPr txBox="1"/>
          <p:nvPr/>
        </p:nvSpPr>
        <p:spPr>
          <a:xfrm>
            <a:off x="7038860" y="5904452"/>
            <a:ext cx="186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New business model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FD1CD1-6678-4FE1-AF41-8BCBF028B5C4}"/>
              </a:ext>
            </a:extLst>
          </p:cNvPr>
          <p:cNvCxnSpPr/>
          <p:nvPr/>
        </p:nvCxnSpPr>
        <p:spPr>
          <a:xfrm>
            <a:off x="1714845" y="6271152"/>
            <a:ext cx="79662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64B6CE-D820-41AB-98C7-A0C7FD50B874}"/>
              </a:ext>
            </a:extLst>
          </p:cNvPr>
          <p:cNvCxnSpPr/>
          <p:nvPr/>
        </p:nvCxnSpPr>
        <p:spPr>
          <a:xfrm>
            <a:off x="3938411" y="6271152"/>
            <a:ext cx="79662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02A9A4-EAF8-4689-8E6A-8FDC9A90719B}"/>
              </a:ext>
            </a:extLst>
          </p:cNvPr>
          <p:cNvCxnSpPr/>
          <p:nvPr/>
        </p:nvCxnSpPr>
        <p:spPr>
          <a:xfrm>
            <a:off x="6242237" y="6271152"/>
            <a:ext cx="79662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26">
            <a:extLst>
              <a:ext uri="{FF2B5EF4-FFF2-40B4-BE49-F238E27FC236}">
                <a16:creationId xmlns:a16="http://schemas.microsoft.com/office/drawing/2014/main" id="{39EFEA47-4169-4110-B25E-DCEDAB558DD2}"/>
              </a:ext>
            </a:extLst>
          </p:cNvPr>
          <p:cNvSpPr>
            <a:spLocks noEditPoints="1"/>
          </p:cNvSpPr>
          <p:nvPr/>
        </p:nvSpPr>
        <p:spPr bwMode="auto">
          <a:xfrm>
            <a:off x="291148" y="4084130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BBB3CF-8F70-4758-9A6B-803164A80886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BD1F64B-6205-4333-90B8-DD7F8E4C860B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9D9838D-AB0D-488F-BFB4-4CF2D06D9220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27D399-3781-4653-9E06-C0213FF2EC52}"/>
              </a:ext>
            </a:extLst>
          </p:cNvPr>
          <p:cNvCxnSpPr>
            <a:cxnSpLocks/>
            <a:stCxn id="46" idx="7"/>
            <a:endCxn id="45" idx="3"/>
          </p:cNvCxnSpPr>
          <p:nvPr/>
        </p:nvCxnSpPr>
        <p:spPr>
          <a:xfrm flipV="1">
            <a:off x="788390" y="905762"/>
            <a:ext cx="2864669" cy="70525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2DFB77-9CFB-4AE5-9306-9A5A6600CB6A}"/>
              </a:ext>
            </a:extLst>
          </p:cNvPr>
          <p:cNvCxnSpPr>
            <a:stCxn id="46" idx="4"/>
            <a:endCxn id="44" idx="1"/>
          </p:cNvCxnSpPr>
          <p:nvPr/>
        </p:nvCxnSpPr>
        <p:spPr>
          <a:xfrm>
            <a:off x="661178" y="1918132"/>
            <a:ext cx="80065" cy="21659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E13D37-315F-497F-83C7-2DDE1FB0AC64}"/>
              </a:ext>
            </a:extLst>
          </p:cNvPr>
          <p:cNvCxnSpPr>
            <a:stCxn id="45" idx="3"/>
            <a:endCxn id="44" idx="0"/>
          </p:cNvCxnSpPr>
          <p:nvPr/>
        </p:nvCxnSpPr>
        <p:spPr>
          <a:xfrm flipH="1">
            <a:off x="979529" y="905762"/>
            <a:ext cx="2673530" cy="339801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63">
            <a:extLst>
              <a:ext uri="{FF2B5EF4-FFF2-40B4-BE49-F238E27FC236}">
                <a16:creationId xmlns:a16="http://schemas.microsoft.com/office/drawing/2014/main" id="{A8887BA0-D7B1-4F25-8ABC-2A12AA13F54B}"/>
              </a:ext>
            </a:extLst>
          </p:cNvPr>
          <p:cNvSpPr>
            <a:spLocks noEditPoints="1"/>
          </p:cNvSpPr>
          <p:nvPr/>
        </p:nvSpPr>
        <p:spPr bwMode="auto">
          <a:xfrm>
            <a:off x="5350936" y="155832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065112-AA8A-46C0-A242-EE7DF0014E62}"/>
              </a:ext>
            </a:extLst>
          </p:cNvPr>
          <p:cNvCxnSpPr>
            <a:stCxn id="45" idx="6"/>
            <a:endCxn id="51" idx="4"/>
          </p:cNvCxnSpPr>
          <p:nvPr/>
        </p:nvCxnSpPr>
        <p:spPr>
          <a:xfrm>
            <a:off x="4197135" y="680399"/>
            <a:ext cx="1207380" cy="104853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D16883-8479-4FDF-A6D7-A93FF4842030}"/>
              </a:ext>
            </a:extLst>
          </p:cNvPr>
          <p:cNvCxnSpPr>
            <a:stCxn id="51" idx="11"/>
            <a:endCxn id="47" idx="2"/>
          </p:cNvCxnSpPr>
          <p:nvPr/>
        </p:nvCxnSpPr>
        <p:spPr>
          <a:xfrm flipV="1">
            <a:off x="5922440" y="965907"/>
            <a:ext cx="851224" cy="87078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>
            <a:extLst>
              <a:ext uri="{FF2B5EF4-FFF2-40B4-BE49-F238E27FC236}">
                <a16:creationId xmlns:a16="http://schemas.microsoft.com/office/drawing/2014/main" id="{F28A96B7-5940-465B-B3D3-1145393830C5}"/>
              </a:ext>
            </a:extLst>
          </p:cNvPr>
          <p:cNvSpPr txBox="1"/>
          <p:nvPr/>
        </p:nvSpPr>
        <p:spPr>
          <a:xfrm>
            <a:off x="241971" y="260486"/>
            <a:ext cx="873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Budget cuts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A96C9-8D2B-4641-83CF-CB1DAC4D020F}"/>
              </a:ext>
            </a:extLst>
          </p:cNvPr>
          <p:cNvSpPr/>
          <p:nvPr/>
        </p:nvSpPr>
        <p:spPr>
          <a:xfrm>
            <a:off x="705542" y="1426982"/>
            <a:ext cx="780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i="1" dirty="0">
                <a:solidFill>
                  <a:schemeClr val="bg1"/>
                </a:solidFill>
              </a:rPr>
              <a:t>How will the revised budget impact on the overall allocations to the department? </a:t>
            </a:r>
            <a:endParaRPr lang="en-ZA" i="1" dirty="0"/>
          </a:p>
        </p:txBody>
      </p:sp>
      <p:pic>
        <p:nvPicPr>
          <p:cNvPr id="15" name="Graphic 14" descr="Coins">
            <a:extLst>
              <a:ext uri="{FF2B5EF4-FFF2-40B4-BE49-F238E27FC236}">
                <a16:creationId xmlns:a16="http://schemas.microsoft.com/office/drawing/2014/main" id="{63669B5E-A83B-461D-84F6-7A2E5D63C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3686" y="260486"/>
            <a:ext cx="914400" cy="9144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B8ACA23-D0F5-481B-A1CD-912F29091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491563"/>
              </p:ext>
            </p:extLst>
          </p:nvPr>
        </p:nvGraphicFramePr>
        <p:xfrm>
          <a:off x="566057" y="2316480"/>
          <a:ext cx="7944545" cy="195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909">
                  <a:extLst>
                    <a:ext uri="{9D8B030D-6E8A-4147-A177-3AD203B41FA5}">
                      <a16:colId xmlns:a16="http://schemas.microsoft.com/office/drawing/2014/main" val="1607103374"/>
                    </a:ext>
                  </a:extLst>
                </a:gridCol>
                <a:gridCol w="1588909">
                  <a:extLst>
                    <a:ext uri="{9D8B030D-6E8A-4147-A177-3AD203B41FA5}">
                      <a16:colId xmlns:a16="http://schemas.microsoft.com/office/drawing/2014/main" val="1477822355"/>
                    </a:ext>
                  </a:extLst>
                </a:gridCol>
                <a:gridCol w="1588909">
                  <a:extLst>
                    <a:ext uri="{9D8B030D-6E8A-4147-A177-3AD203B41FA5}">
                      <a16:colId xmlns:a16="http://schemas.microsoft.com/office/drawing/2014/main" val="1296416533"/>
                    </a:ext>
                  </a:extLst>
                </a:gridCol>
                <a:gridCol w="1588909">
                  <a:extLst>
                    <a:ext uri="{9D8B030D-6E8A-4147-A177-3AD203B41FA5}">
                      <a16:colId xmlns:a16="http://schemas.microsoft.com/office/drawing/2014/main" val="2171877951"/>
                    </a:ext>
                  </a:extLst>
                </a:gridCol>
                <a:gridCol w="1588909">
                  <a:extLst>
                    <a:ext uri="{9D8B030D-6E8A-4147-A177-3AD203B41FA5}">
                      <a16:colId xmlns:a16="http://schemas.microsoft.com/office/drawing/2014/main" val="96961052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Special Adjustment Budget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6570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R Thousand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Main appropriation</a:t>
                      </a:r>
                    </a:p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(2020/21)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Budget reduction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Budget increases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Adjusted appropriation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solidFill>
                            <a:schemeClr val="bg1"/>
                          </a:solidFill>
                        </a:rPr>
                        <a:t>(2020/21)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8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Z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bg1"/>
                          </a:solidFill>
                        </a:rPr>
                        <a:t>3 452 173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bg1"/>
                          </a:solidFill>
                        </a:rPr>
                        <a:t>(200 000)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00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>
                          <a:solidFill>
                            <a:schemeClr val="bg1"/>
                          </a:solidFill>
                        </a:rPr>
                        <a:t>3 252 173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71259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D613749-D516-47B8-A37F-2A10649F58D9}"/>
              </a:ext>
            </a:extLst>
          </p:cNvPr>
          <p:cNvSpPr/>
          <p:nvPr/>
        </p:nvSpPr>
        <p:spPr>
          <a:xfrm>
            <a:off x="299839" y="4635655"/>
            <a:ext cx="861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R200 million contribution towards Covid-19</a:t>
            </a:r>
            <a:endParaRPr lang="en-ZA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370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1151</Words>
  <Application>Microsoft Office PowerPoint</Application>
  <PresentationFormat>On-screen Show (4:3)</PresentationFormat>
  <Paragraphs>269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Century Gothic</vt:lpstr>
      <vt:lpstr>Forte</vt:lpstr>
      <vt:lpstr>Mongolian Baiti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De Klerk</dc:creator>
  <cp:lastModifiedBy>Masixole Zibeko</cp:lastModifiedBy>
  <cp:revision>93</cp:revision>
  <dcterms:created xsi:type="dcterms:W3CDTF">2020-04-24T07:33:49Z</dcterms:created>
  <dcterms:modified xsi:type="dcterms:W3CDTF">2020-07-07T17:11:05Z</dcterms:modified>
</cp:coreProperties>
</file>