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65" r:id="rId3"/>
    <p:sldId id="366" r:id="rId4"/>
    <p:sldId id="367" r:id="rId5"/>
    <p:sldId id="369" r:id="rId6"/>
    <p:sldId id="368" r:id="rId7"/>
    <p:sldId id="370" r:id="rId8"/>
    <p:sldId id="346" r:id="rId9"/>
    <p:sldId id="355" r:id="rId10"/>
    <p:sldId id="347" r:id="rId11"/>
    <p:sldId id="348" r:id="rId12"/>
    <p:sldId id="349" r:id="rId13"/>
    <p:sldId id="364" r:id="rId14"/>
    <p:sldId id="323" r:id="rId15"/>
    <p:sldId id="345" r:id="rId16"/>
    <p:sldId id="344" r:id="rId17"/>
    <p:sldId id="353" r:id="rId18"/>
    <p:sldId id="350" r:id="rId19"/>
    <p:sldId id="351" r:id="rId20"/>
    <p:sldId id="352" r:id="rId21"/>
    <p:sldId id="357" r:id="rId22"/>
    <p:sldId id="356" r:id="rId23"/>
    <p:sldId id="358" r:id="rId24"/>
    <p:sldId id="359" r:id="rId25"/>
    <p:sldId id="360" r:id="rId26"/>
    <p:sldId id="361" r:id="rId27"/>
    <p:sldId id="362" r:id="rId28"/>
    <p:sldId id="363" r:id="rId29"/>
    <p:sldId id="354" r:id="rId30"/>
    <p:sldId id="32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FCEB828-B71E-4E51-B79C-EB8F5264E5AF}">
          <p14:sldIdLst>
            <p14:sldId id="256"/>
            <p14:sldId id="365"/>
            <p14:sldId id="366"/>
            <p14:sldId id="367"/>
            <p14:sldId id="369"/>
            <p14:sldId id="368"/>
            <p14:sldId id="370"/>
            <p14:sldId id="346"/>
            <p14:sldId id="355"/>
            <p14:sldId id="347"/>
            <p14:sldId id="348"/>
            <p14:sldId id="349"/>
            <p14:sldId id="364"/>
            <p14:sldId id="323"/>
            <p14:sldId id="345"/>
            <p14:sldId id="344"/>
            <p14:sldId id="353"/>
            <p14:sldId id="350"/>
            <p14:sldId id="351"/>
            <p14:sldId id="352"/>
            <p14:sldId id="357"/>
            <p14:sldId id="356"/>
            <p14:sldId id="358"/>
            <p14:sldId id="359"/>
            <p14:sldId id="360"/>
            <p14:sldId id="361"/>
            <p14:sldId id="362"/>
            <p14:sldId id="363"/>
            <p14:sldId id="354"/>
            <p14:sldId id="328"/>
          </p14:sldIdLst>
        </p14:section>
      </p14:sectionLst>
    </p:ext>
    <p:ext uri="{EFAFB233-063F-42B5-8137-9DF3F51BA10A}">
      <p15:sldGuideLst xmlns:p15="http://schemas.microsoft.com/office/powerpoint/2012/main">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990" autoAdjust="0"/>
  </p:normalViewPr>
  <p:slideViewPr>
    <p:cSldViewPr>
      <p:cViewPr>
        <p:scale>
          <a:sx n="90" d="100"/>
          <a:sy n="90" d="100"/>
        </p:scale>
        <p:origin x="-576" y="688"/>
      </p:cViewPr>
      <p:guideLst>
        <p:guide orient="horz" pos="2016"/>
        <p:guide pos="2880"/>
      </p:guideLst>
    </p:cSldViewPr>
  </p:slideViewPr>
  <p:outlineViewPr>
    <p:cViewPr>
      <p:scale>
        <a:sx n="33" d="100"/>
        <a:sy n="33" d="100"/>
      </p:scale>
      <p:origin x="0" y="228"/>
    </p:cViewPr>
  </p:outlineViewPr>
  <p:notesTextViewPr>
    <p:cViewPr>
      <p:scale>
        <a:sx n="1" d="1"/>
        <a:sy n="1" d="1"/>
      </p:scale>
      <p:origin x="0" y="0"/>
    </p:cViewPr>
  </p:notesTextViewPr>
  <p:sorterViewPr>
    <p:cViewPr>
      <p:scale>
        <a:sx n="100" d="100"/>
        <a:sy n="100" d="100"/>
      </p:scale>
      <p:origin x="0" y="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heme" Target="theme/theme1.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47CD7-7658-442E-B8F3-5F80B724B278}" type="datetimeFigureOut">
              <a:rPr lang="en-US" smtClean="0"/>
              <a:t>7/6/2020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CA3D86-50ED-4AB7-808B-242B90ADA83E}" type="slidenum">
              <a:rPr lang="en-US" smtClean="0"/>
              <a:t>‹#›</a:t>
            </a:fld>
            <a:endParaRPr lang="en-US" dirty="0"/>
          </a:p>
        </p:txBody>
      </p:sp>
    </p:spTree>
    <p:extLst>
      <p:ext uri="{BB962C8B-B14F-4D97-AF65-F5344CB8AC3E}">
        <p14:creationId xmlns:p14="http://schemas.microsoft.com/office/powerpoint/2010/main" val="134332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CA3D86-50ED-4AB7-808B-242B90ADA83E}" type="slidenum">
              <a:rPr lang="en-US" smtClean="0"/>
              <a:t>13</a:t>
            </a:fld>
            <a:endParaRPr lang="en-US" dirty="0"/>
          </a:p>
        </p:txBody>
      </p:sp>
    </p:spTree>
    <p:extLst>
      <p:ext uri="{BB962C8B-B14F-4D97-AF65-F5344CB8AC3E}">
        <p14:creationId xmlns:p14="http://schemas.microsoft.com/office/powerpoint/2010/main" val="235670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Reprioritisation from Programme 1 and 2 are done within the programme and reprioritisation in programme 3 and 4 were reprioritised to Programme 1</a:t>
            </a:r>
          </a:p>
        </p:txBody>
      </p:sp>
      <p:sp>
        <p:nvSpPr>
          <p:cNvPr id="4" name="Slide Number Placeholder 3"/>
          <p:cNvSpPr>
            <a:spLocks noGrp="1"/>
          </p:cNvSpPr>
          <p:nvPr>
            <p:ph type="sldNum" sz="quarter" idx="5"/>
          </p:nvPr>
        </p:nvSpPr>
        <p:spPr/>
        <p:txBody>
          <a:bodyPr/>
          <a:lstStyle/>
          <a:p>
            <a:fld id="{27CA3D86-50ED-4AB7-808B-242B90ADA83E}" type="slidenum">
              <a:rPr lang="en-US" smtClean="0"/>
              <a:t>20</a:t>
            </a:fld>
            <a:endParaRPr lang="en-US" dirty="0"/>
          </a:p>
        </p:txBody>
      </p:sp>
    </p:spTree>
    <p:extLst>
      <p:ext uri="{BB962C8B-B14F-4D97-AF65-F5344CB8AC3E}">
        <p14:creationId xmlns:p14="http://schemas.microsoft.com/office/powerpoint/2010/main" val="385965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eg" /><Relationship Id="rId1" Type="http://schemas.openxmlformats.org/officeDocument/2006/relationships/slideMaster" Target="../slideMasters/slideMaster1.xml" /><Relationship Id="rId5" Type="http://schemas.openxmlformats.org/officeDocument/2006/relationships/image" Target="../media/image4.jpg" /><Relationship Id="rId4" Type="http://schemas.openxmlformats.org/officeDocument/2006/relationships/image" Target="../media/image3.jpg"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 /><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eg" /><Relationship Id="rId1" Type="http://schemas.openxmlformats.org/officeDocument/2006/relationships/slideMaster" Target="../slideMasters/slideMaster1.xml" /><Relationship Id="rId5" Type="http://schemas.openxmlformats.org/officeDocument/2006/relationships/image" Target="../media/image4.jpg" /><Relationship Id="rId4" Type="http://schemas.openxmlformats.org/officeDocument/2006/relationships/image" Target="../media/image3.jp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dirty="0"/>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7/6/2020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dirty="0"/>
          </a:p>
        </p:txBody>
      </p:sp>
      <p:pic>
        <p:nvPicPr>
          <p:cNvPr id="2" name="Picture 1" descr="DOJ&amp;CD revised foot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val="415448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2" name="Picture 4" descr="Justice logo on whit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5715000"/>
            <a:ext cx="2974975"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DOJ&amp;CD revised footer.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334000"/>
            <a:ext cx="914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6" descr="DOJ&amp;CD revised header.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DOJ&amp;CD handles.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172200" y="5791200"/>
            <a:ext cx="25304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DF46608-754C-493D-A094-656D72AE5205}" type="datetime1">
              <a:rPr lang="en-US"/>
              <a:pPr>
                <a:defRPr/>
              </a:pPr>
              <a:t>7/6/2020</a:t>
            </a:fld>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1718ADF2-6865-4EB0-B85E-79C6BAC5CA49}" type="slidenum">
              <a:rPr lang="en-US"/>
              <a:pPr>
                <a:defRPr/>
              </a:pPr>
              <a:t>‹#›</a:t>
            </a:fld>
            <a:endParaRPr lang="en-US" dirty="0"/>
          </a:p>
        </p:txBody>
      </p:sp>
    </p:spTree>
    <p:extLst>
      <p:ext uri="{BB962C8B-B14F-4D97-AF65-F5344CB8AC3E}">
        <p14:creationId xmlns:p14="http://schemas.microsoft.com/office/powerpoint/2010/main" val="3338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F39281F-45FD-4E3C-87A0-91FA049AEEE7}" type="datetimeFigureOut">
              <a:rPr lang="en-ZA" smtClean="0"/>
              <a:t>2020/07/06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83AF93C1-8CEF-4B9E-A28E-8AE88A8A858D}" type="slidenum">
              <a:rPr lang="en-ZA" smtClean="0"/>
              <a:t>‹#›</a:t>
            </a:fld>
            <a:endParaRPr lang="en-ZA" dirty="0"/>
          </a:p>
        </p:txBody>
      </p:sp>
    </p:spTree>
    <p:extLst>
      <p:ext uri="{BB962C8B-B14F-4D97-AF65-F5344CB8AC3E}">
        <p14:creationId xmlns:p14="http://schemas.microsoft.com/office/powerpoint/2010/main" val="915436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23F61119-EAC4-4C45-ABF7-30450AE58F7B}" type="slidenum">
              <a:rPr lang="en-GB" altLang="en-US"/>
              <a:pPr>
                <a:defRPr/>
              </a:pPr>
              <a:t>‹#›</a:t>
            </a:fld>
            <a:endParaRPr lang="en-GB" altLang="en-US" dirty="0"/>
          </a:p>
        </p:txBody>
      </p:sp>
    </p:spTree>
    <p:extLst>
      <p:ext uri="{BB962C8B-B14F-4D97-AF65-F5344CB8AC3E}">
        <p14:creationId xmlns:p14="http://schemas.microsoft.com/office/powerpoint/2010/main" val="28628196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t>7/6/2020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t>‹#›</a:t>
            </a:fld>
            <a:endParaRPr lang="en-US" dirty="0"/>
          </a:p>
        </p:txBody>
      </p:sp>
    </p:spTree>
    <p:extLst>
      <p:ext uri="{BB962C8B-B14F-4D97-AF65-F5344CB8AC3E}">
        <p14:creationId xmlns:p14="http://schemas.microsoft.com/office/powerpoint/2010/main"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 /><Relationship Id="rId2" Type="http://schemas.openxmlformats.org/officeDocument/2006/relationships/slideLayout" Target="../slideLayouts/slideLayout3.xml" /><Relationship Id="rId1" Type="http://schemas.openxmlformats.org/officeDocument/2006/relationships/vmlDrawing" Target="../drawings/vmlDrawing1.vml" /><Relationship Id="rId5" Type="http://schemas.openxmlformats.org/officeDocument/2006/relationships/image" Target="../media/image5.emf" /><Relationship Id="rId4" Type="http://schemas.openxmlformats.org/officeDocument/2006/relationships/package" Target="../embeddings/Microsoft_Excel_Worksheet1.xlsx"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752600"/>
            <a:ext cx="9067800" cy="1981200"/>
          </a:xfrm>
        </p:spPr>
        <p:txBody>
          <a:bodyPr>
            <a:noAutofit/>
          </a:bodyPr>
          <a:lstStyle/>
          <a:p>
            <a:r>
              <a:rPr lang="en-ZA" sz="3600" b="1" dirty="0">
                <a:solidFill>
                  <a:schemeClr val="accent6"/>
                </a:solidFill>
              </a:rPr>
              <a:t>PORTFOLIO COMMITTEE BRIEFING ON SPECIAL ADJUSTMENT BUDGET</a:t>
            </a:r>
            <a:br>
              <a:rPr lang="en-ZA" sz="3600" b="1" dirty="0">
                <a:solidFill>
                  <a:schemeClr val="accent6"/>
                </a:solidFill>
              </a:rPr>
            </a:br>
            <a:br>
              <a:rPr lang="en-ZA" sz="3600" b="1" dirty="0">
                <a:solidFill>
                  <a:schemeClr val="accent4"/>
                </a:solidFill>
              </a:rPr>
            </a:br>
            <a:r>
              <a:rPr lang="en-ZA" sz="3600" b="1" dirty="0">
                <a:solidFill>
                  <a:schemeClr val="accent6"/>
                </a:solidFill>
              </a:rPr>
              <a:t>DEPARTMENT OF JUSTICE AND CONSTITUIONAL DEVELOPMENT </a:t>
            </a:r>
            <a:endParaRPr lang="en-US" sz="3600" b="1" dirty="0">
              <a:solidFill>
                <a:schemeClr val="accent6"/>
              </a:solidFill>
            </a:endParaRPr>
          </a:p>
        </p:txBody>
      </p:sp>
      <p:sp>
        <p:nvSpPr>
          <p:cNvPr id="3" name="Subtitle 2"/>
          <p:cNvSpPr>
            <a:spLocks noGrp="1"/>
          </p:cNvSpPr>
          <p:nvPr>
            <p:ph type="subTitle" idx="4294967295"/>
          </p:nvPr>
        </p:nvSpPr>
        <p:spPr>
          <a:xfrm>
            <a:off x="0" y="3429374"/>
            <a:ext cx="9144000" cy="1752600"/>
          </a:xfrm>
        </p:spPr>
        <p:txBody>
          <a:bodyPr/>
          <a:lstStyle/>
          <a:p>
            <a:pPr marL="0" indent="0" algn="ctr">
              <a:buNone/>
            </a:pPr>
            <a:endParaRPr lang="en-US" dirty="0"/>
          </a:p>
          <a:p>
            <a:pPr marL="0" indent="0" algn="ctr">
              <a:buNone/>
            </a:pPr>
            <a:r>
              <a:rPr lang="en-US" b="1" dirty="0"/>
              <a:t>8 JULY 2020</a:t>
            </a:r>
          </a:p>
        </p:txBody>
      </p:sp>
    </p:spTree>
    <p:extLst>
      <p:ext uri="{BB962C8B-B14F-4D97-AF65-F5344CB8AC3E}">
        <p14:creationId xmlns:p14="http://schemas.microsoft.com/office/powerpoint/2010/main" val="119553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EXPENDITURE PERFORMANCE  - 31 MAY 2020 </a:t>
            </a:r>
            <a:endParaRPr lang="en-US" sz="3100" b="1" dirty="0"/>
          </a:p>
        </p:txBody>
      </p:sp>
      <p:graphicFrame>
        <p:nvGraphicFramePr>
          <p:cNvPr id="2" name="Table 1"/>
          <p:cNvGraphicFramePr>
            <a:graphicFrameLocks noGrp="1"/>
          </p:cNvGraphicFramePr>
          <p:nvPr>
            <p:extLst>
              <p:ext uri="{D42A27DB-BD31-4B8C-83A1-F6EECF244321}">
                <p14:modId xmlns:p14="http://schemas.microsoft.com/office/powerpoint/2010/main" val="118003071"/>
              </p:ext>
            </p:extLst>
          </p:nvPr>
        </p:nvGraphicFramePr>
        <p:xfrm>
          <a:off x="184944" y="1665514"/>
          <a:ext cx="8763000" cy="4295140"/>
        </p:xfrm>
        <a:graphic>
          <a:graphicData uri="http://schemas.openxmlformats.org/drawingml/2006/table">
            <a:tbl>
              <a:tblPr firstRow="1" bandRow="1">
                <a:effectLst/>
                <a:tableStyleId>{5C22544A-7EE6-4342-B048-85BDC9FD1C3A}</a:tableStyleId>
              </a:tblPr>
              <a:tblGrid>
                <a:gridCol w="1981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066800">
                  <a:extLst>
                    <a:ext uri="{9D8B030D-6E8A-4147-A177-3AD203B41FA5}">
                      <a16:colId xmlns:a16="http://schemas.microsoft.com/office/drawing/2014/main" val="20006"/>
                    </a:ext>
                  </a:extLst>
                </a:gridCol>
              </a:tblGrid>
              <a:tr h="0">
                <a:tc>
                  <a:txBody>
                    <a:bodyPr/>
                    <a:lstStyle/>
                    <a:p>
                      <a:pPr algn="l" fontAlgn="b"/>
                      <a:r>
                        <a:rPr lang="en-US" sz="1400" b="1" i="0" u="none" strike="noStrike" dirty="0">
                          <a:solidFill>
                            <a:srgbClr val="000000"/>
                          </a:solidFill>
                          <a:effectLst/>
                          <a:latin typeface="Calibri"/>
                        </a:rPr>
                        <a:t>Programme</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Expenditure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available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 </a:t>
                      </a:r>
                    </a:p>
                    <a:p>
                      <a:pPr algn="ctr" fontAlgn="b"/>
                      <a:r>
                        <a:rPr lang="en-US" sz="1400" b="1" i="0" u="none" strike="noStrike" dirty="0">
                          <a:solidFill>
                            <a:srgbClr val="000000"/>
                          </a:solidFill>
                          <a:effectLst/>
                          <a:latin typeface="Calibri"/>
                        </a:rPr>
                        <a:t>Spent</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Projection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Projected exp. for the rest of the year R’000</a:t>
                      </a:r>
                    </a:p>
                  </a:txBody>
                  <a:tcPr marL="7620" marR="7620" marT="7620" marB="0" anchor="b">
                    <a:noFill/>
                  </a:tcPr>
                </a:tc>
                <a:extLst>
                  <a:ext uri="{0D108BD9-81ED-4DB2-BD59-A6C34878D82A}">
                    <a16:rowId xmlns:a16="http://schemas.microsoft.com/office/drawing/2014/main" val="10000"/>
                  </a:ext>
                </a:extLst>
              </a:tr>
              <a:tr h="370840">
                <a:tc>
                  <a:txBody>
                    <a:bodyPr/>
                    <a:lstStyle/>
                    <a:p>
                      <a:pPr algn="l" fontAlgn="b"/>
                      <a:r>
                        <a:rPr lang="en-US" sz="1400" b="0" i="0" u="none" strike="noStrike" dirty="0">
                          <a:solidFill>
                            <a:srgbClr val="000000"/>
                          </a:solidFill>
                          <a:effectLst/>
                          <a:latin typeface="Calibri"/>
                        </a:rPr>
                        <a:t>ADMINISTRATION</a:t>
                      </a:r>
                    </a:p>
                  </a:txBody>
                  <a:tcPr marL="7620" marR="7620" marT="7620" marB="0" anchor="b">
                    <a:noFill/>
                  </a:tcPr>
                </a:tc>
                <a:tc>
                  <a:txBody>
                    <a:bodyPr/>
                    <a:lstStyle/>
                    <a:p>
                      <a:pPr algn="r" fontAlgn="b"/>
                      <a:r>
                        <a:rPr lang="en-US" sz="1400" b="0" i="0" u="none" strike="noStrike" dirty="0">
                          <a:solidFill>
                            <a:srgbClr val="000000"/>
                          </a:solidFill>
                          <a:effectLst/>
                          <a:latin typeface="Calibri"/>
                        </a:rPr>
                        <a:t>2,356,456</a:t>
                      </a:r>
                    </a:p>
                  </a:txBody>
                  <a:tcPr marL="7620" marR="7620" marT="7620" marB="0" anchor="b">
                    <a:noFill/>
                  </a:tcPr>
                </a:tc>
                <a:tc>
                  <a:txBody>
                    <a:bodyPr/>
                    <a:lstStyle/>
                    <a:p>
                      <a:pPr algn="r" fontAlgn="b"/>
                      <a:r>
                        <a:rPr lang="en-US" sz="1400" b="0" i="0" u="none" strike="noStrike" dirty="0">
                          <a:solidFill>
                            <a:srgbClr val="000000"/>
                          </a:solidFill>
                          <a:effectLst/>
                          <a:latin typeface="Calibri"/>
                        </a:rPr>
                        <a:t>113,491</a:t>
                      </a:r>
                    </a:p>
                  </a:txBody>
                  <a:tcPr marL="7620" marR="7620" marT="7620" marB="0" anchor="b">
                    <a:noFill/>
                  </a:tcPr>
                </a:tc>
                <a:tc>
                  <a:txBody>
                    <a:bodyPr/>
                    <a:lstStyle/>
                    <a:p>
                      <a:pPr algn="r" fontAlgn="b"/>
                      <a:r>
                        <a:rPr lang="en-US" sz="1400" b="0" i="0" u="none" strike="noStrike" dirty="0">
                          <a:solidFill>
                            <a:srgbClr val="000000"/>
                          </a:solidFill>
                          <a:effectLst/>
                          <a:latin typeface="Calibri"/>
                        </a:rPr>
                        <a:t>2,242,965</a:t>
                      </a:r>
                    </a:p>
                  </a:txBody>
                  <a:tcPr marL="7620" marR="7620" marT="7620" marB="0" anchor="b">
                    <a:noFill/>
                  </a:tcPr>
                </a:tc>
                <a:tc>
                  <a:txBody>
                    <a:bodyPr/>
                    <a:lstStyle/>
                    <a:p>
                      <a:pPr algn="r" fontAlgn="b"/>
                      <a:r>
                        <a:rPr lang="en-US" sz="1400" b="0" i="0" u="none" strike="noStrike" dirty="0">
                          <a:solidFill>
                            <a:srgbClr val="000000"/>
                          </a:solidFill>
                          <a:effectLst/>
                          <a:latin typeface="Calibri"/>
                        </a:rPr>
                        <a:t>4.82%</a:t>
                      </a:r>
                    </a:p>
                  </a:txBody>
                  <a:tcPr marL="7620" marR="7620" marT="7620" marB="0" anchor="b">
                    <a:noFill/>
                  </a:tcPr>
                </a:tc>
                <a:tc>
                  <a:txBody>
                    <a:bodyPr/>
                    <a:lstStyle/>
                    <a:p>
                      <a:pPr algn="r" fontAlgn="b"/>
                      <a:r>
                        <a:rPr lang="en-US" sz="1400" b="0" i="0" u="none" strike="noStrike" dirty="0">
                          <a:solidFill>
                            <a:srgbClr val="000000"/>
                          </a:solidFill>
                          <a:effectLst/>
                          <a:latin typeface="Calibri"/>
                        </a:rPr>
                        <a:t>2,242,965</a:t>
                      </a:r>
                    </a:p>
                  </a:txBody>
                  <a:tcPr marL="7620" marR="7620" marT="7620" marB="0" anchor="b">
                    <a:noFill/>
                  </a:tcPr>
                </a:tc>
                <a:tc>
                  <a:txBody>
                    <a:bodyPr/>
                    <a:lstStyle/>
                    <a:p>
                      <a:pPr algn="r" fontAlgn="b"/>
                      <a:r>
                        <a:rPr lang="en-US" sz="1400" b="0" i="0" u="none" strike="noStrike" dirty="0">
                          <a:solidFill>
                            <a:srgbClr val="000000"/>
                          </a:solidFill>
                          <a:effectLst/>
                          <a:latin typeface="Calibri"/>
                        </a:rPr>
                        <a:t>2,356,456</a:t>
                      </a:r>
                    </a:p>
                  </a:txBody>
                  <a:tcPr marL="7620" marR="7620" marT="7620" marB="0" anchor="b">
                    <a:noFill/>
                  </a:tcPr>
                </a:tc>
                <a:extLst>
                  <a:ext uri="{0D108BD9-81ED-4DB2-BD59-A6C34878D82A}">
                    <a16:rowId xmlns:a16="http://schemas.microsoft.com/office/drawing/2014/main" val="10001"/>
                  </a:ext>
                </a:extLst>
              </a:tr>
              <a:tr h="370840">
                <a:tc>
                  <a:txBody>
                    <a:bodyPr/>
                    <a:lstStyle/>
                    <a:p>
                      <a:pPr algn="l" fontAlgn="b"/>
                      <a:r>
                        <a:rPr lang="en-US" sz="1400" b="0" i="0" u="none" strike="noStrike" dirty="0">
                          <a:solidFill>
                            <a:srgbClr val="000000"/>
                          </a:solidFill>
                          <a:effectLst/>
                          <a:latin typeface="Calibri"/>
                        </a:rPr>
                        <a:t>COURT SERVICES</a:t>
                      </a:r>
                    </a:p>
                  </a:txBody>
                  <a:tcPr marL="7620" marR="7620" marT="7620" marB="0" anchor="b">
                    <a:noFill/>
                  </a:tcPr>
                </a:tc>
                <a:tc>
                  <a:txBody>
                    <a:bodyPr/>
                    <a:lstStyle/>
                    <a:p>
                      <a:pPr algn="r" fontAlgn="b"/>
                      <a:r>
                        <a:rPr lang="en-US" sz="1400" b="0" i="0" u="none" strike="noStrike" dirty="0">
                          <a:solidFill>
                            <a:srgbClr val="000000"/>
                          </a:solidFill>
                          <a:effectLst/>
                          <a:latin typeface="Calibri"/>
                        </a:rPr>
                        <a:t>7,180,283</a:t>
                      </a:r>
                    </a:p>
                  </a:txBody>
                  <a:tcPr marL="7620" marR="7620" marT="7620" marB="0" anchor="b">
                    <a:noFill/>
                  </a:tcPr>
                </a:tc>
                <a:tc>
                  <a:txBody>
                    <a:bodyPr/>
                    <a:lstStyle/>
                    <a:p>
                      <a:pPr algn="r" fontAlgn="b"/>
                      <a:r>
                        <a:rPr lang="en-US" sz="1400" b="0" i="0" u="none" strike="noStrike" dirty="0">
                          <a:solidFill>
                            <a:srgbClr val="000000"/>
                          </a:solidFill>
                          <a:effectLst/>
                          <a:latin typeface="Calibri"/>
                        </a:rPr>
                        <a:t>941,512</a:t>
                      </a:r>
                    </a:p>
                  </a:txBody>
                  <a:tcPr marL="7620" marR="7620" marT="7620" marB="0" anchor="b">
                    <a:noFill/>
                  </a:tcPr>
                </a:tc>
                <a:tc>
                  <a:txBody>
                    <a:bodyPr/>
                    <a:lstStyle/>
                    <a:p>
                      <a:pPr algn="r" fontAlgn="b"/>
                      <a:r>
                        <a:rPr lang="en-US" sz="1400" b="0" i="0" u="none" strike="noStrike" dirty="0">
                          <a:solidFill>
                            <a:srgbClr val="000000"/>
                          </a:solidFill>
                          <a:effectLst/>
                          <a:latin typeface="Calibri"/>
                        </a:rPr>
                        <a:t>6,238,771</a:t>
                      </a:r>
                    </a:p>
                  </a:txBody>
                  <a:tcPr marL="7620" marR="7620" marT="7620" marB="0" anchor="b">
                    <a:noFill/>
                  </a:tcPr>
                </a:tc>
                <a:tc>
                  <a:txBody>
                    <a:bodyPr/>
                    <a:lstStyle/>
                    <a:p>
                      <a:pPr algn="r" fontAlgn="b"/>
                      <a:r>
                        <a:rPr lang="en-US" sz="1400" b="0" i="0" u="none" strike="noStrike" dirty="0">
                          <a:solidFill>
                            <a:srgbClr val="000000"/>
                          </a:solidFill>
                          <a:effectLst/>
                          <a:latin typeface="Calibri"/>
                        </a:rPr>
                        <a:t>13.11%</a:t>
                      </a:r>
                    </a:p>
                  </a:txBody>
                  <a:tcPr marL="7620" marR="7620" marT="7620" marB="0" anchor="b">
                    <a:noFill/>
                  </a:tcPr>
                </a:tc>
                <a:tc>
                  <a:txBody>
                    <a:bodyPr/>
                    <a:lstStyle/>
                    <a:p>
                      <a:pPr algn="r" fontAlgn="b"/>
                      <a:r>
                        <a:rPr lang="en-US" sz="1400" b="0" i="0" u="none" strike="noStrike" dirty="0">
                          <a:solidFill>
                            <a:srgbClr val="000000"/>
                          </a:solidFill>
                          <a:effectLst/>
                          <a:latin typeface="Calibri"/>
                        </a:rPr>
                        <a:t>6,238,771</a:t>
                      </a:r>
                    </a:p>
                  </a:txBody>
                  <a:tcPr marL="7620" marR="7620" marT="7620" marB="0" anchor="b">
                    <a:noFill/>
                  </a:tcPr>
                </a:tc>
                <a:tc>
                  <a:txBody>
                    <a:bodyPr/>
                    <a:lstStyle/>
                    <a:p>
                      <a:pPr algn="r" fontAlgn="b"/>
                      <a:r>
                        <a:rPr lang="en-US" sz="1400" b="0" i="0" u="none" strike="noStrike" dirty="0">
                          <a:solidFill>
                            <a:srgbClr val="000000"/>
                          </a:solidFill>
                          <a:effectLst/>
                          <a:latin typeface="Calibri"/>
                        </a:rPr>
                        <a:t>7,180,283</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400" b="0" i="0" u="none" strike="noStrike" dirty="0">
                          <a:solidFill>
                            <a:srgbClr val="000000"/>
                          </a:solidFill>
                          <a:effectLst/>
                          <a:latin typeface="Calibri"/>
                        </a:rPr>
                        <a:t>STATE LEGAL SERVICES</a:t>
                      </a:r>
                    </a:p>
                  </a:txBody>
                  <a:tcPr marL="7620" marR="7620" marT="7620" marB="0" anchor="b">
                    <a:noFill/>
                  </a:tcPr>
                </a:tc>
                <a:tc>
                  <a:txBody>
                    <a:bodyPr/>
                    <a:lstStyle/>
                    <a:p>
                      <a:pPr algn="r" fontAlgn="b"/>
                      <a:r>
                        <a:rPr lang="en-US" sz="1400" b="0" i="0" u="none" strike="noStrike" dirty="0">
                          <a:solidFill>
                            <a:srgbClr val="000000"/>
                          </a:solidFill>
                          <a:effectLst/>
                          <a:latin typeface="Calibri"/>
                        </a:rPr>
                        <a:t>1,431,927</a:t>
                      </a:r>
                    </a:p>
                  </a:txBody>
                  <a:tcPr marL="7620" marR="7620" marT="7620" marB="0" anchor="b">
                    <a:noFill/>
                  </a:tcPr>
                </a:tc>
                <a:tc>
                  <a:txBody>
                    <a:bodyPr/>
                    <a:lstStyle/>
                    <a:p>
                      <a:pPr algn="r" fontAlgn="b"/>
                      <a:r>
                        <a:rPr lang="en-US" sz="1400" b="0" i="0" u="none" strike="noStrike" dirty="0">
                          <a:solidFill>
                            <a:srgbClr val="000000"/>
                          </a:solidFill>
                          <a:effectLst/>
                          <a:latin typeface="Calibri"/>
                        </a:rPr>
                        <a:t>184,705</a:t>
                      </a:r>
                    </a:p>
                  </a:txBody>
                  <a:tcPr marL="7620" marR="7620" marT="7620" marB="0" anchor="b">
                    <a:noFill/>
                  </a:tcPr>
                </a:tc>
                <a:tc>
                  <a:txBody>
                    <a:bodyPr/>
                    <a:lstStyle/>
                    <a:p>
                      <a:pPr algn="r" fontAlgn="b"/>
                      <a:r>
                        <a:rPr lang="en-US" sz="1400" b="0" i="0" u="none" strike="noStrike" dirty="0">
                          <a:solidFill>
                            <a:srgbClr val="000000"/>
                          </a:solidFill>
                          <a:effectLst/>
                          <a:latin typeface="Calibri"/>
                        </a:rPr>
                        <a:t>1,247,222</a:t>
                      </a:r>
                    </a:p>
                  </a:txBody>
                  <a:tcPr marL="7620" marR="7620" marT="7620" marB="0" anchor="b">
                    <a:noFill/>
                  </a:tcPr>
                </a:tc>
                <a:tc>
                  <a:txBody>
                    <a:bodyPr/>
                    <a:lstStyle/>
                    <a:p>
                      <a:pPr algn="r" fontAlgn="b"/>
                      <a:r>
                        <a:rPr lang="en-US" sz="1400" b="0" i="0" u="none" strike="noStrike" dirty="0">
                          <a:solidFill>
                            <a:srgbClr val="000000"/>
                          </a:solidFill>
                          <a:effectLst/>
                          <a:latin typeface="Calibri"/>
                        </a:rPr>
                        <a:t>12.90%</a:t>
                      </a:r>
                    </a:p>
                  </a:txBody>
                  <a:tcPr marL="7620" marR="7620" marT="7620" marB="0" anchor="b">
                    <a:noFill/>
                  </a:tcPr>
                </a:tc>
                <a:tc>
                  <a:txBody>
                    <a:bodyPr/>
                    <a:lstStyle/>
                    <a:p>
                      <a:pPr algn="r" fontAlgn="b"/>
                      <a:r>
                        <a:rPr lang="en-US" sz="1400" b="0" i="0" u="none" strike="noStrike" dirty="0">
                          <a:solidFill>
                            <a:srgbClr val="000000"/>
                          </a:solidFill>
                          <a:effectLst/>
                          <a:latin typeface="Calibri"/>
                        </a:rPr>
                        <a:t>1,247,222</a:t>
                      </a:r>
                    </a:p>
                  </a:txBody>
                  <a:tcPr marL="7620" marR="7620" marT="7620" marB="0" anchor="b">
                    <a:noFill/>
                  </a:tcPr>
                </a:tc>
                <a:tc>
                  <a:txBody>
                    <a:bodyPr/>
                    <a:lstStyle/>
                    <a:p>
                      <a:pPr algn="r" fontAlgn="b"/>
                      <a:r>
                        <a:rPr lang="en-US" sz="1400" b="0" i="0" u="none" strike="noStrike" dirty="0">
                          <a:solidFill>
                            <a:srgbClr val="000000"/>
                          </a:solidFill>
                          <a:effectLst/>
                          <a:latin typeface="Calibri"/>
                        </a:rPr>
                        <a:t>1,431,927</a:t>
                      </a: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1400" b="0" i="0" u="none" strike="noStrike" dirty="0">
                          <a:solidFill>
                            <a:srgbClr val="000000"/>
                          </a:solidFill>
                          <a:effectLst/>
                          <a:latin typeface="Calibri"/>
                        </a:rPr>
                        <a:t>NAT PROSECUTING AUTHORITY</a:t>
                      </a:r>
                    </a:p>
                  </a:txBody>
                  <a:tcPr marL="7620" marR="7620" marT="7620" marB="0" anchor="b">
                    <a:noFill/>
                  </a:tcPr>
                </a:tc>
                <a:tc>
                  <a:txBody>
                    <a:bodyPr/>
                    <a:lstStyle/>
                    <a:p>
                      <a:pPr algn="r" fontAlgn="b"/>
                      <a:r>
                        <a:rPr lang="en-US" sz="1400" b="0" i="0" u="none" strike="noStrike" dirty="0">
                          <a:solidFill>
                            <a:srgbClr val="000000"/>
                          </a:solidFill>
                          <a:effectLst/>
                          <a:latin typeface="Calibri"/>
                        </a:rPr>
                        <a:t>4,583,926</a:t>
                      </a:r>
                    </a:p>
                  </a:txBody>
                  <a:tcPr marL="7620" marR="7620" marT="7620" marB="0" anchor="b">
                    <a:noFill/>
                  </a:tcPr>
                </a:tc>
                <a:tc>
                  <a:txBody>
                    <a:bodyPr/>
                    <a:lstStyle/>
                    <a:p>
                      <a:pPr algn="r" fontAlgn="b"/>
                      <a:r>
                        <a:rPr lang="en-US" sz="1400" b="0" i="0" u="none" strike="noStrike" dirty="0">
                          <a:solidFill>
                            <a:srgbClr val="000000"/>
                          </a:solidFill>
                          <a:effectLst/>
                          <a:latin typeface="Calibri"/>
                        </a:rPr>
                        <a:t>720,064</a:t>
                      </a:r>
                    </a:p>
                  </a:txBody>
                  <a:tcPr marL="7620" marR="7620" marT="7620" marB="0" anchor="b">
                    <a:noFill/>
                  </a:tcPr>
                </a:tc>
                <a:tc>
                  <a:txBody>
                    <a:bodyPr/>
                    <a:lstStyle/>
                    <a:p>
                      <a:pPr algn="r" fontAlgn="b"/>
                      <a:r>
                        <a:rPr lang="en-US" sz="1400" b="0" i="0" u="none" strike="noStrike" dirty="0">
                          <a:solidFill>
                            <a:srgbClr val="000000"/>
                          </a:solidFill>
                          <a:effectLst/>
                          <a:latin typeface="Calibri"/>
                        </a:rPr>
                        <a:t>3,863,862</a:t>
                      </a:r>
                    </a:p>
                  </a:txBody>
                  <a:tcPr marL="7620" marR="7620" marT="7620" marB="0" anchor="b">
                    <a:noFill/>
                  </a:tcPr>
                </a:tc>
                <a:tc>
                  <a:txBody>
                    <a:bodyPr/>
                    <a:lstStyle/>
                    <a:p>
                      <a:pPr algn="r" fontAlgn="b"/>
                      <a:r>
                        <a:rPr lang="en-US" sz="1400" b="0" i="0" u="none" strike="noStrike" dirty="0">
                          <a:solidFill>
                            <a:srgbClr val="000000"/>
                          </a:solidFill>
                          <a:effectLst/>
                          <a:latin typeface="Calibri"/>
                        </a:rPr>
                        <a:t>15.71%</a:t>
                      </a:r>
                    </a:p>
                  </a:txBody>
                  <a:tcPr marL="7620" marR="7620" marT="7620" marB="0" anchor="b">
                    <a:noFill/>
                  </a:tcPr>
                </a:tc>
                <a:tc>
                  <a:txBody>
                    <a:bodyPr/>
                    <a:lstStyle/>
                    <a:p>
                      <a:pPr algn="r" fontAlgn="b"/>
                      <a:r>
                        <a:rPr lang="en-US" sz="1400" b="0" i="0" u="none" strike="noStrike" dirty="0">
                          <a:solidFill>
                            <a:srgbClr val="000000"/>
                          </a:solidFill>
                          <a:effectLst/>
                          <a:latin typeface="Calibri"/>
                        </a:rPr>
                        <a:t>3,863,862</a:t>
                      </a:r>
                    </a:p>
                  </a:txBody>
                  <a:tcPr marL="7620" marR="7620" marT="7620" marB="0" anchor="b">
                    <a:noFill/>
                  </a:tcPr>
                </a:tc>
                <a:tc>
                  <a:txBody>
                    <a:bodyPr/>
                    <a:lstStyle/>
                    <a:p>
                      <a:pPr algn="r" fontAlgn="b"/>
                      <a:r>
                        <a:rPr lang="en-US" sz="1400" b="0" i="0" u="none" strike="noStrike" dirty="0">
                          <a:solidFill>
                            <a:srgbClr val="000000"/>
                          </a:solidFill>
                          <a:effectLst/>
                          <a:latin typeface="Calibri"/>
                        </a:rPr>
                        <a:t>4,583,926</a:t>
                      </a: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1400" b="0" i="0" u="none" strike="noStrike" dirty="0">
                          <a:solidFill>
                            <a:srgbClr val="000000"/>
                          </a:solidFill>
                          <a:effectLst/>
                          <a:latin typeface="Calibri"/>
                        </a:rPr>
                        <a:t>AUXILIARY&amp;ASSOCIATED SERV</a:t>
                      </a:r>
                    </a:p>
                  </a:txBody>
                  <a:tcPr marL="7620" marR="7620" marT="7620" marB="0" anchor="b">
                    <a:noFill/>
                  </a:tcPr>
                </a:tc>
                <a:tc>
                  <a:txBody>
                    <a:bodyPr/>
                    <a:lstStyle/>
                    <a:p>
                      <a:pPr algn="r" fontAlgn="b"/>
                      <a:r>
                        <a:rPr lang="en-US" sz="1400" b="0" i="0" u="none" strike="noStrike" dirty="0">
                          <a:solidFill>
                            <a:srgbClr val="000000"/>
                          </a:solidFill>
                          <a:effectLst/>
                          <a:latin typeface="Calibri"/>
                        </a:rPr>
                        <a:t>4,308,031</a:t>
                      </a:r>
                    </a:p>
                  </a:txBody>
                  <a:tcPr marL="7620" marR="7620" marT="7620" marB="0" anchor="b">
                    <a:noFill/>
                  </a:tcPr>
                </a:tc>
                <a:tc>
                  <a:txBody>
                    <a:bodyPr/>
                    <a:lstStyle/>
                    <a:p>
                      <a:pPr algn="r" fontAlgn="b"/>
                      <a:r>
                        <a:rPr lang="en-US" sz="1400" b="0" i="0" u="none" strike="noStrike" dirty="0">
                          <a:solidFill>
                            <a:srgbClr val="000000"/>
                          </a:solidFill>
                          <a:effectLst/>
                          <a:latin typeface="Calibri"/>
                        </a:rPr>
                        <a:t>521,420</a:t>
                      </a:r>
                    </a:p>
                  </a:txBody>
                  <a:tcPr marL="7620" marR="7620" marT="7620" marB="0" anchor="b">
                    <a:noFill/>
                  </a:tcPr>
                </a:tc>
                <a:tc>
                  <a:txBody>
                    <a:bodyPr/>
                    <a:lstStyle/>
                    <a:p>
                      <a:pPr algn="r" fontAlgn="b"/>
                      <a:r>
                        <a:rPr lang="en-US" sz="1400" b="0" i="0" u="none" strike="noStrike" dirty="0">
                          <a:solidFill>
                            <a:srgbClr val="000000"/>
                          </a:solidFill>
                          <a:effectLst/>
                          <a:latin typeface="Calibri"/>
                        </a:rPr>
                        <a:t>3,786,611</a:t>
                      </a:r>
                    </a:p>
                  </a:txBody>
                  <a:tcPr marL="7620" marR="7620" marT="7620" marB="0" anchor="b">
                    <a:noFill/>
                  </a:tcPr>
                </a:tc>
                <a:tc>
                  <a:txBody>
                    <a:bodyPr/>
                    <a:lstStyle/>
                    <a:p>
                      <a:pPr algn="r" fontAlgn="b"/>
                      <a:r>
                        <a:rPr lang="en-US" sz="1400" b="0" i="0" u="none" strike="noStrike" dirty="0">
                          <a:solidFill>
                            <a:srgbClr val="000000"/>
                          </a:solidFill>
                          <a:effectLst/>
                          <a:latin typeface="Calibri"/>
                        </a:rPr>
                        <a:t>12.10%</a:t>
                      </a:r>
                    </a:p>
                  </a:txBody>
                  <a:tcPr marL="7620" marR="7620" marT="7620" marB="0" anchor="b">
                    <a:noFill/>
                  </a:tcPr>
                </a:tc>
                <a:tc>
                  <a:txBody>
                    <a:bodyPr/>
                    <a:lstStyle/>
                    <a:p>
                      <a:pPr algn="r" fontAlgn="b"/>
                      <a:r>
                        <a:rPr lang="en-US" sz="1400" b="0" i="0" u="none" strike="noStrike" dirty="0">
                          <a:solidFill>
                            <a:srgbClr val="000000"/>
                          </a:solidFill>
                          <a:effectLst/>
                          <a:latin typeface="Calibri"/>
                        </a:rPr>
                        <a:t>3,786,611</a:t>
                      </a:r>
                    </a:p>
                  </a:txBody>
                  <a:tcPr marL="7620" marR="7620" marT="7620" marB="0" anchor="b">
                    <a:noFill/>
                  </a:tcPr>
                </a:tc>
                <a:tc>
                  <a:txBody>
                    <a:bodyPr/>
                    <a:lstStyle/>
                    <a:p>
                      <a:pPr algn="r" fontAlgn="b"/>
                      <a:r>
                        <a:rPr lang="en-US" sz="1400" b="0" i="0" u="none" strike="noStrike" dirty="0">
                          <a:solidFill>
                            <a:srgbClr val="000000"/>
                          </a:solidFill>
                          <a:effectLst/>
                          <a:latin typeface="Calibri"/>
                        </a:rPr>
                        <a:t>4,308,031</a:t>
                      </a:r>
                    </a:p>
                  </a:txBody>
                  <a:tcPr marL="7620" marR="7620" marT="7620" marB="0" anchor="b">
                    <a:noFill/>
                  </a:tcPr>
                </a:tc>
                <a:extLst>
                  <a:ext uri="{0D108BD9-81ED-4DB2-BD59-A6C34878D82A}">
                    <a16:rowId xmlns:a16="http://schemas.microsoft.com/office/drawing/2014/main" val="10005"/>
                  </a:ext>
                </a:extLst>
              </a:tr>
              <a:tr h="370840">
                <a:tc>
                  <a:txBody>
                    <a:bodyPr/>
                    <a:lstStyle/>
                    <a:p>
                      <a:pPr algn="l" fontAlgn="b"/>
                      <a:r>
                        <a:rPr lang="en-US" sz="1400" b="1" i="0" u="none" strike="noStrike" dirty="0">
                          <a:solidFill>
                            <a:srgbClr val="000000"/>
                          </a:solidFill>
                          <a:effectLst/>
                          <a:latin typeface="Calibri"/>
                        </a:rPr>
                        <a:t>DEPARTMENTAL APPROPRIATION</a:t>
                      </a:r>
                    </a:p>
                  </a:txBody>
                  <a:tcPr marL="7620" marR="7620" marT="7620" marB="0" anchor="b">
                    <a:noFill/>
                  </a:tcPr>
                </a:tc>
                <a:tc>
                  <a:txBody>
                    <a:bodyPr/>
                    <a:lstStyle/>
                    <a:p>
                      <a:pPr algn="r" fontAlgn="b"/>
                      <a:r>
                        <a:rPr lang="en-US" sz="1400" b="1" i="0" u="none" strike="noStrike" dirty="0">
                          <a:solidFill>
                            <a:srgbClr val="000000"/>
                          </a:solidFill>
                          <a:effectLst/>
                          <a:latin typeface="Calibri"/>
                        </a:rPr>
                        <a:t>19,860,623</a:t>
                      </a:r>
                    </a:p>
                  </a:txBody>
                  <a:tcPr marL="7620" marR="7620" marT="7620" marB="0" anchor="b">
                    <a:noFill/>
                  </a:tcPr>
                </a:tc>
                <a:tc>
                  <a:txBody>
                    <a:bodyPr/>
                    <a:lstStyle/>
                    <a:p>
                      <a:pPr algn="r" fontAlgn="b"/>
                      <a:r>
                        <a:rPr lang="en-US" sz="1400" b="1" i="0" u="none" strike="noStrike" dirty="0">
                          <a:solidFill>
                            <a:srgbClr val="000000"/>
                          </a:solidFill>
                          <a:effectLst/>
                          <a:latin typeface="Calibri"/>
                        </a:rPr>
                        <a:t>2,481,192</a:t>
                      </a:r>
                    </a:p>
                  </a:txBody>
                  <a:tcPr marL="7620" marR="7620" marT="7620" marB="0" anchor="b">
                    <a:noFill/>
                  </a:tcPr>
                </a:tc>
                <a:tc>
                  <a:txBody>
                    <a:bodyPr/>
                    <a:lstStyle/>
                    <a:p>
                      <a:pPr algn="r" fontAlgn="b"/>
                      <a:r>
                        <a:rPr lang="en-US" sz="1400" b="1" i="0" u="none" strike="noStrike" dirty="0">
                          <a:solidFill>
                            <a:srgbClr val="000000"/>
                          </a:solidFill>
                          <a:effectLst/>
                          <a:latin typeface="Calibri"/>
                        </a:rPr>
                        <a:t>17,379,431</a:t>
                      </a:r>
                    </a:p>
                  </a:txBody>
                  <a:tcPr marL="7620" marR="7620" marT="7620" marB="0" anchor="b">
                    <a:noFill/>
                  </a:tcPr>
                </a:tc>
                <a:tc>
                  <a:txBody>
                    <a:bodyPr/>
                    <a:lstStyle/>
                    <a:p>
                      <a:pPr algn="r" fontAlgn="b"/>
                      <a:r>
                        <a:rPr lang="en-US" sz="1400" b="1" i="0" u="none" strike="noStrike" dirty="0">
                          <a:solidFill>
                            <a:srgbClr val="000000"/>
                          </a:solidFill>
                          <a:effectLst/>
                          <a:latin typeface="Calibri"/>
                        </a:rPr>
                        <a:t>12.49%</a:t>
                      </a:r>
                    </a:p>
                  </a:txBody>
                  <a:tcPr marL="7620" marR="7620" marT="7620" marB="0" anchor="b">
                    <a:noFill/>
                  </a:tcPr>
                </a:tc>
                <a:tc>
                  <a:txBody>
                    <a:bodyPr/>
                    <a:lstStyle/>
                    <a:p>
                      <a:pPr algn="r" fontAlgn="b"/>
                      <a:r>
                        <a:rPr lang="en-US" sz="1400" b="1" i="0" u="none" strike="noStrike" dirty="0">
                          <a:solidFill>
                            <a:srgbClr val="000000"/>
                          </a:solidFill>
                          <a:effectLst/>
                          <a:latin typeface="Calibri"/>
                        </a:rPr>
                        <a:t>17,379,431</a:t>
                      </a:r>
                    </a:p>
                  </a:txBody>
                  <a:tcPr marL="7620" marR="7620" marT="7620" marB="0" anchor="b">
                    <a:noFill/>
                  </a:tcPr>
                </a:tc>
                <a:tc>
                  <a:txBody>
                    <a:bodyPr/>
                    <a:lstStyle/>
                    <a:p>
                      <a:pPr algn="r" fontAlgn="b"/>
                      <a:r>
                        <a:rPr lang="en-US" sz="1400" b="1" i="0" u="none" strike="noStrike" dirty="0">
                          <a:solidFill>
                            <a:srgbClr val="000000"/>
                          </a:solidFill>
                          <a:effectLst/>
                          <a:latin typeface="Calibri"/>
                        </a:rPr>
                        <a:t>19,860,623</a:t>
                      </a:r>
                    </a:p>
                  </a:txBody>
                  <a:tcPr marL="7620" marR="7620" marT="7620" marB="0" anchor="b">
                    <a:noFill/>
                  </a:tcPr>
                </a:tc>
                <a:extLst>
                  <a:ext uri="{0D108BD9-81ED-4DB2-BD59-A6C34878D82A}">
                    <a16:rowId xmlns:a16="http://schemas.microsoft.com/office/drawing/2014/main" val="10006"/>
                  </a:ext>
                </a:extLst>
              </a:tr>
              <a:tr h="370840">
                <a:tc>
                  <a:txBody>
                    <a:bodyPr/>
                    <a:lstStyle/>
                    <a:p>
                      <a:pPr algn="l" fontAlgn="b"/>
                      <a:r>
                        <a:rPr lang="en-US" sz="1400" b="0" i="0" u="none" strike="noStrike" dirty="0">
                          <a:solidFill>
                            <a:srgbClr val="000000"/>
                          </a:solidFill>
                          <a:effectLst/>
                          <a:latin typeface="Calibri"/>
                        </a:rPr>
                        <a:t>DIRECT CHARGES</a:t>
                      </a:r>
                    </a:p>
                  </a:txBody>
                  <a:tcPr marL="7620" marR="7620" marT="7620" marB="0" anchor="b">
                    <a:noFill/>
                  </a:tcPr>
                </a:tc>
                <a:tc>
                  <a:txBody>
                    <a:bodyPr/>
                    <a:lstStyle/>
                    <a:p>
                      <a:pPr algn="r" fontAlgn="b"/>
                      <a:r>
                        <a:rPr lang="en-US" sz="1400" b="0" i="0" u="none" strike="noStrike" dirty="0">
                          <a:solidFill>
                            <a:srgbClr val="000000"/>
                          </a:solidFill>
                          <a:effectLst/>
                          <a:latin typeface="Calibri"/>
                        </a:rPr>
                        <a:t>2,550,227</a:t>
                      </a:r>
                    </a:p>
                  </a:txBody>
                  <a:tcPr marL="7620" marR="7620" marT="7620" marB="0" anchor="b">
                    <a:noFill/>
                  </a:tcPr>
                </a:tc>
                <a:tc>
                  <a:txBody>
                    <a:bodyPr/>
                    <a:lstStyle/>
                    <a:p>
                      <a:pPr algn="r" fontAlgn="b"/>
                      <a:r>
                        <a:rPr lang="en-US" sz="1400" b="0" i="0" u="none" strike="noStrike" dirty="0">
                          <a:solidFill>
                            <a:srgbClr val="000000"/>
                          </a:solidFill>
                          <a:effectLst/>
                          <a:latin typeface="Calibri"/>
                        </a:rPr>
                        <a:t>365,506</a:t>
                      </a:r>
                    </a:p>
                  </a:txBody>
                  <a:tcPr marL="7620" marR="7620" marT="7620" marB="0" anchor="b">
                    <a:noFill/>
                  </a:tcPr>
                </a:tc>
                <a:tc>
                  <a:txBody>
                    <a:bodyPr/>
                    <a:lstStyle/>
                    <a:p>
                      <a:pPr algn="r" fontAlgn="b"/>
                      <a:r>
                        <a:rPr lang="en-US" sz="1400" b="0" i="0" u="none" strike="noStrike" dirty="0">
                          <a:solidFill>
                            <a:srgbClr val="000000"/>
                          </a:solidFill>
                          <a:effectLst/>
                          <a:latin typeface="Calibri"/>
                        </a:rPr>
                        <a:t>2,184,721</a:t>
                      </a:r>
                    </a:p>
                  </a:txBody>
                  <a:tcPr marL="7620" marR="7620" marT="7620" marB="0" anchor="b">
                    <a:noFill/>
                  </a:tcPr>
                </a:tc>
                <a:tc>
                  <a:txBody>
                    <a:bodyPr/>
                    <a:lstStyle/>
                    <a:p>
                      <a:pPr algn="r" fontAlgn="b"/>
                      <a:r>
                        <a:rPr lang="en-US" sz="1400" b="0" i="0" u="none" strike="noStrike" dirty="0">
                          <a:solidFill>
                            <a:srgbClr val="000000"/>
                          </a:solidFill>
                          <a:effectLst/>
                          <a:latin typeface="Calibri"/>
                        </a:rPr>
                        <a:t>14.33%</a:t>
                      </a:r>
                    </a:p>
                  </a:txBody>
                  <a:tcPr marL="7620" marR="7620" marT="7620" marB="0" anchor="b">
                    <a:noFill/>
                  </a:tcPr>
                </a:tc>
                <a:tc>
                  <a:txBody>
                    <a:bodyPr/>
                    <a:lstStyle/>
                    <a:p>
                      <a:pPr algn="r" fontAlgn="b"/>
                      <a:r>
                        <a:rPr lang="en-US" sz="1400" b="0" i="0" u="none" strike="noStrike" dirty="0">
                          <a:solidFill>
                            <a:srgbClr val="000000"/>
                          </a:solidFill>
                          <a:effectLst/>
                          <a:latin typeface="Calibri"/>
                        </a:rPr>
                        <a:t>2,184,721</a:t>
                      </a:r>
                    </a:p>
                  </a:txBody>
                  <a:tcPr marL="7620" marR="7620" marT="7620" marB="0" anchor="b">
                    <a:noFill/>
                  </a:tcPr>
                </a:tc>
                <a:tc>
                  <a:txBody>
                    <a:bodyPr/>
                    <a:lstStyle/>
                    <a:p>
                      <a:pPr algn="r" fontAlgn="b"/>
                      <a:r>
                        <a:rPr lang="en-US" sz="1400" b="0" i="0" u="none" strike="noStrike" dirty="0">
                          <a:solidFill>
                            <a:srgbClr val="000000"/>
                          </a:solidFill>
                          <a:effectLst/>
                          <a:latin typeface="Calibri"/>
                        </a:rPr>
                        <a:t>2,550,227</a:t>
                      </a:r>
                    </a:p>
                  </a:txBody>
                  <a:tcPr marL="7620" marR="7620" marT="7620" marB="0" anchor="b">
                    <a:noFill/>
                  </a:tcPr>
                </a:tc>
                <a:extLst>
                  <a:ext uri="{0D108BD9-81ED-4DB2-BD59-A6C34878D82A}">
                    <a16:rowId xmlns:a16="http://schemas.microsoft.com/office/drawing/2014/main" val="10007"/>
                  </a:ext>
                </a:extLst>
              </a:tr>
              <a:tr h="370840">
                <a:tc>
                  <a:txBody>
                    <a:bodyPr/>
                    <a:lstStyle/>
                    <a:p>
                      <a:pPr algn="l" fontAlgn="b"/>
                      <a:r>
                        <a:rPr lang="en-US" sz="1400" b="1" i="0" u="none" strike="noStrike" dirty="0">
                          <a:solidFill>
                            <a:srgbClr val="000000"/>
                          </a:solidFill>
                          <a:effectLst/>
                          <a:latin typeface="Calibri"/>
                        </a:rPr>
                        <a:t>JUSTICE AND CONSTITUTIONAL DEVELOPMENT</a:t>
                      </a:r>
                    </a:p>
                  </a:txBody>
                  <a:tcPr marL="7620" marR="7620" marT="7620" marB="0" anchor="b">
                    <a:noFill/>
                  </a:tcPr>
                </a:tc>
                <a:tc>
                  <a:txBody>
                    <a:bodyPr/>
                    <a:lstStyle/>
                    <a:p>
                      <a:pPr algn="r" fontAlgn="b"/>
                      <a:r>
                        <a:rPr lang="en-US" sz="1400" b="1" i="0" u="none" strike="noStrike" dirty="0">
                          <a:solidFill>
                            <a:srgbClr val="000000"/>
                          </a:solidFill>
                          <a:effectLst/>
                          <a:latin typeface="Calibri"/>
                        </a:rPr>
                        <a:t>22,410,850</a:t>
                      </a:r>
                    </a:p>
                  </a:txBody>
                  <a:tcPr marL="7620" marR="7620" marT="7620" marB="0" anchor="b">
                    <a:noFill/>
                  </a:tcPr>
                </a:tc>
                <a:tc>
                  <a:txBody>
                    <a:bodyPr/>
                    <a:lstStyle/>
                    <a:p>
                      <a:pPr algn="r" fontAlgn="b"/>
                      <a:r>
                        <a:rPr lang="en-US" sz="1400" b="1" i="0" u="none" strike="noStrike" dirty="0">
                          <a:solidFill>
                            <a:srgbClr val="000000"/>
                          </a:solidFill>
                          <a:effectLst/>
                          <a:latin typeface="Calibri"/>
                        </a:rPr>
                        <a:t>2,846,698</a:t>
                      </a:r>
                    </a:p>
                  </a:txBody>
                  <a:tcPr marL="7620" marR="7620" marT="7620" marB="0" anchor="b">
                    <a:noFill/>
                  </a:tcPr>
                </a:tc>
                <a:tc>
                  <a:txBody>
                    <a:bodyPr/>
                    <a:lstStyle/>
                    <a:p>
                      <a:pPr algn="r" fontAlgn="b"/>
                      <a:r>
                        <a:rPr lang="en-US" sz="1400" b="1" i="0" u="none" strike="noStrike" dirty="0">
                          <a:solidFill>
                            <a:srgbClr val="000000"/>
                          </a:solidFill>
                          <a:effectLst/>
                          <a:latin typeface="Calibri"/>
                        </a:rPr>
                        <a:t>19,564,152</a:t>
                      </a:r>
                    </a:p>
                  </a:txBody>
                  <a:tcPr marL="7620" marR="7620" marT="7620" marB="0" anchor="b">
                    <a:noFill/>
                  </a:tcPr>
                </a:tc>
                <a:tc>
                  <a:txBody>
                    <a:bodyPr/>
                    <a:lstStyle/>
                    <a:p>
                      <a:pPr algn="r" fontAlgn="b"/>
                      <a:r>
                        <a:rPr lang="en-US" sz="1400" b="1" i="0" u="none" strike="noStrike" dirty="0">
                          <a:solidFill>
                            <a:srgbClr val="000000"/>
                          </a:solidFill>
                          <a:effectLst/>
                          <a:latin typeface="Calibri"/>
                        </a:rPr>
                        <a:t>12.70%</a:t>
                      </a:r>
                    </a:p>
                  </a:txBody>
                  <a:tcPr marL="7620" marR="7620" marT="7620" marB="0" anchor="b">
                    <a:noFill/>
                  </a:tcPr>
                </a:tc>
                <a:tc>
                  <a:txBody>
                    <a:bodyPr/>
                    <a:lstStyle/>
                    <a:p>
                      <a:pPr algn="r" fontAlgn="b"/>
                      <a:r>
                        <a:rPr lang="en-US" sz="1400" b="1" i="0" u="none" strike="noStrike" dirty="0">
                          <a:solidFill>
                            <a:srgbClr val="000000"/>
                          </a:solidFill>
                          <a:effectLst/>
                          <a:latin typeface="Calibri"/>
                        </a:rPr>
                        <a:t>19,564,152</a:t>
                      </a:r>
                    </a:p>
                  </a:txBody>
                  <a:tcPr marL="7620" marR="7620" marT="7620" marB="0" anchor="b">
                    <a:noFill/>
                  </a:tcPr>
                </a:tc>
                <a:tc>
                  <a:txBody>
                    <a:bodyPr/>
                    <a:lstStyle/>
                    <a:p>
                      <a:pPr algn="r" fontAlgn="b"/>
                      <a:r>
                        <a:rPr lang="en-US" sz="1400" b="1" i="0" u="none" strike="noStrike" dirty="0">
                          <a:solidFill>
                            <a:srgbClr val="000000"/>
                          </a:solidFill>
                          <a:effectLst/>
                          <a:latin typeface="Calibri"/>
                        </a:rPr>
                        <a:t>22,410,850</a:t>
                      </a:r>
                    </a:p>
                  </a:txBody>
                  <a:tcPr marL="7620" marR="7620" marT="7620" marB="0" anchor="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81539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EXPENDITURE PERFORMANCE  - 31 MAY 2020 </a:t>
            </a:r>
            <a:endParaRPr lang="en-US" sz="3100" b="1" dirty="0"/>
          </a:p>
        </p:txBody>
      </p:sp>
      <p:graphicFrame>
        <p:nvGraphicFramePr>
          <p:cNvPr id="2" name="Table 1"/>
          <p:cNvGraphicFramePr>
            <a:graphicFrameLocks noGrp="1"/>
          </p:cNvGraphicFramePr>
          <p:nvPr>
            <p:extLst>
              <p:ext uri="{D42A27DB-BD31-4B8C-83A1-F6EECF244321}">
                <p14:modId xmlns:p14="http://schemas.microsoft.com/office/powerpoint/2010/main" val="1875228917"/>
              </p:ext>
            </p:extLst>
          </p:nvPr>
        </p:nvGraphicFramePr>
        <p:xfrm>
          <a:off x="146844" y="1650749"/>
          <a:ext cx="8839199" cy="4218940"/>
        </p:xfrm>
        <a:graphic>
          <a:graphicData uri="http://schemas.openxmlformats.org/drawingml/2006/table">
            <a:tbl>
              <a:tblPr firstRow="1" bandRow="1">
                <a:tableStyleId>{5C22544A-7EE6-4342-B048-85BDC9FD1C3A}</a:tableStyleId>
              </a:tblPr>
              <a:tblGrid>
                <a:gridCol w="19049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990600">
                <a:tc>
                  <a:txBody>
                    <a:bodyPr/>
                    <a:lstStyle/>
                    <a:p>
                      <a:pPr algn="l" fontAlgn="b"/>
                      <a:r>
                        <a:rPr lang="en-US" sz="1400" b="1" i="0" u="none" strike="noStrike" dirty="0">
                          <a:solidFill>
                            <a:srgbClr val="000000"/>
                          </a:solidFill>
                          <a:effectLst/>
                          <a:latin typeface="Calibri"/>
                        </a:rPr>
                        <a:t>Programme</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Expenditure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available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 Spent</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Projection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Projected exp. for the rest of the year R’000</a:t>
                      </a:r>
                    </a:p>
                  </a:txBody>
                  <a:tcPr marL="7620" marR="7620" marT="7620" marB="0" anchor="b">
                    <a:noFill/>
                  </a:tcPr>
                </a:tc>
                <a:extLst>
                  <a:ext uri="{0D108BD9-81ED-4DB2-BD59-A6C34878D82A}">
                    <a16:rowId xmlns:a16="http://schemas.microsoft.com/office/drawing/2014/main" val="10000"/>
                  </a:ext>
                </a:extLst>
              </a:tr>
              <a:tr h="312420">
                <a:tc>
                  <a:txBody>
                    <a:bodyPr/>
                    <a:lstStyle/>
                    <a:p>
                      <a:pPr algn="l" fontAlgn="b"/>
                      <a:r>
                        <a:rPr lang="en-US" sz="1400" b="0" i="0" u="none" strike="noStrike" dirty="0">
                          <a:solidFill>
                            <a:srgbClr val="000000"/>
                          </a:solidFill>
                          <a:effectLst/>
                          <a:latin typeface="Calibri"/>
                        </a:rPr>
                        <a:t>COMPENSATION OF EMPLOYEES-</a:t>
                      </a:r>
                    </a:p>
                  </a:txBody>
                  <a:tcPr marL="7620" marR="7620" marT="7620" marB="0" anchor="b">
                    <a:noFill/>
                  </a:tcPr>
                </a:tc>
                <a:tc>
                  <a:txBody>
                    <a:bodyPr/>
                    <a:lstStyle/>
                    <a:p>
                      <a:pPr algn="r" fontAlgn="b"/>
                      <a:r>
                        <a:rPr lang="en-US" sz="1400" b="0" i="0" u="none" strike="noStrike" dirty="0">
                          <a:solidFill>
                            <a:srgbClr val="000000"/>
                          </a:solidFill>
                          <a:effectLst/>
                          <a:latin typeface="Calibri"/>
                        </a:rPr>
                        <a:t>10,465,209</a:t>
                      </a:r>
                    </a:p>
                  </a:txBody>
                  <a:tcPr marL="7620" marR="7620" marT="7620" marB="0" anchor="b">
                    <a:noFill/>
                  </a:tcPr>
                </a:tc>
                <a:tc>
                  <a:txBody>
                    <a:bodyPr/>
                    <a:lstStyle/>
                    <a:p>
                      <a:pPr algn="r" fontAlgn="b"/>
                      <a:r>
                        <a:rPr lang="en-US" sz="1400" b="0" i="0" u="none" strike="noStrike" dirty="0">
                          <a:solidFill>
                            <a:srgbClr val="000000"/>
                          </a:solidFill>
                          <a:effectLst/>
                          <a:latin typeface="Calibri"/>
                        </a:rPr>
                        <a:t>1,523,127</a:t>
                      </a:r>
                    </a:p>
                  </a:txBody>
                  <a:tcPr marL="7620" marR="7620" marT="7620" marB="0" anchor="b">
                    <a:noFill/>
                  </a:tcPr>
                </a:tc>
                <a:tc>
                  <a:txBody>
                    <a:bodyPr/>
                    <a:lstStyle/>
                    <a:p>
                      <a:pPr algn="r" fontAlgn="b"/>
                      <a:r>
                        <a:rPr lang="en-US" sz="1400" b="0" i="0" u="none" strike="noStrike" dirty="0">
                          <a:solidFill>
                            <a:srgbClr val="000000"/>
                          </a:solidFill>
                          <a:effectLst/>
                          <a:latin typeface="Calibri"/>
                        </a:rPr>
                        <a:t>8,942,082</a:t>
                      </a:r>
                    </a:p>
                  </a:txBody>
                  <a:tcPr marL="7620" marR="7620" marT="7620" marB="0" anchor="b">
                    <a:noFill/>
                  </a:tcPr>
                </a:tc>
                <a:tc>
                  <a:txBody>
                    <a:bodyPr/>
                    <a:lstStyle/>
                    <a:p>
                      <a:pPr algn="r" fontAlgn="b"/>
                      <a:r>
                        <a:rPr lang="en-US" sz="1400" b="0" i="0" u="none" strike="noStrike" dirty="0">
                          <a:solidFill>
                            <a:srgbClr val="000000"/>
                          </a:solidFill>
                          <a:effectLst/>
                          <a:latin typeface="Calibri"/>
                        </a:rPr>
                        <a:t>14.55%</a:t>
                      </a:r>
                    </a:p>
                  </a:txBody>
                  <a:tcPr marL="7620" marR="7620" marT="7620" marB="0" anchor="b">
                    <a:noFill/>
                  </a:tcPr>
                </a:tc>
                <a:tc>
                  <a:txBody>
                    <a:bodyPr/>
                    <a:lstStyle/>
                    <a:p>
                      <a:pPr algn="r" fontAlgn="b"/>
                      <a:r>
                        <a:rPr lang="en-US" sz="1400" b="0" i="0" u="none" strike="noStrike" dirty="0">
                          <a:solidFill>
                            <a:srgbClr val="000000"/>
                          </a:solidFill>
                          <a:effectLst/>
                          <a:latin typeface="Calibri"/>
                        </a:rPr>
                        <a:t>8,942,082</a:t>
                      </a:r>
                    </a:p>
                  </a:txBody>
                  <a:tcPr marL="7620" marR="7620" marT="7620" marB="0" anchor="b">
                    <a:noFill/>
                  </a:tcPr>
                </a:tc>
                <a:tc>
                  <a:txBody>
                    <a:bodyPr/>
                    <a:lstStyle/>
                    <a:p>
                      <a:pPr algn="r" fontAlgn="b"/>
                      <a:r>
                        <a:rPr lang="en-US" sz="1400" b="0" i="0" u="none" strike="noStrike" dirty="0">
                          <a:solidFill>
                            <a:srgbClr val="000000"/>
                          </a:solidFill>
                          <a:effectLst/>
                          <a:latin typeface="Calibri"/>
                        </a:rPr>
                        <a:t>10,465,209</a:t>
                      </a:r>
                    </a:p>
                  </a:txBody>
                  <a:tcPr marL="7620" marR="7620" marT="7620" marB="0" anchor="b">
                    <a:noFill/>
                  </a:tcPr>
                </a:tc>
                <a:extLst>
                  <a:ext uri="{0D108BD9-81ED-4DB2-BD59-A6C34878D82A}">
                    <a16:rowId xmlns:a16="http://schemas.microsoft.com/office/drawing/2014/main" val="10001"/>
                  </a:ext>
                </a:extLst>
              </a:tr>
              <a:tr h="259080">
                <a:tc>
                  <a:txBody>
                    <a:bodyPr/>
                    <a:lstStyle/>
                    <a:p>
                      <a:pPr algn="l" fontAlgn="b"/>
                      <a:r>
                        <a:rPr lang="en-US" sz="1400" b="0" i="0" u="none" strike="noStrike" dirty="0">
                          <a:solidFill>
                            <a:srgbClr val="000000"/>
                          </a:solidFill>
                          <a:effectLst/>
                          <a:latin typeface="Calibri"/>
                        </a:rPr>
                        <a:t>GOODS AND SERVICES---</a:t>
                      </a:r>
                    </a:p>
                  </a:txBody>
                  <a:tcPr marL="7620" marR="7620" marT="7620" marB="0" anchor="b">
                    <a:noFill/>
                  </a:tcPr>
                </a:tc>
                <a:tc>
                  <a:txBody>
                    <a:bodyPr/>
                    <a:lstStyle/>
                    <a:p>
                      <a:pPr algn="r" fontAlgn="b"/>
                      <a:r>
                        <a:rPr lang="en-US" sz="1400" b="0" i="0" u="none" strike="noStrike" dirty="0">
                          <a:solidFill>
                            <a:srgbClr val="000000"/>
                          </a:solidFill>
                          <a:effectLst/>
                          <a:latin typeface="Calibri"/>
                        </a:rPr>
                        <a:t>5,159,183</a:t>
                      </a:r>
                    </a:p>
                  </a:txBody>
                  <a:tcPr marL="7620" marR="7620" marT="7620" marB="0" anchor="b">
                    <a:noFill/>
                  </a:tcPr>
                </a:tc>
                <a:tc>
                  <a:txBody>
                    <a:bodyPr/>
                    <a:lstStyle/>
                    <a:p>
                      <a:pPr algn="r" fontAlgn="b"/>
                      <a:r>
                        <a:rPr lang="en-US" sz="1400" b="0" i="0" u="none" strike="noStrike" dirty="0">
                          <a:solidFill>
                            <a:srgbClr val="000000"/>
                          </a:solidFill>
                          <a:effectLst/>
                          <a:latin typeface="Calibri"/>
                        </a:rPr>
                        <a:t>278,839</a:t>
                      </a:r>
                    </a:p>
                  </a:txBody>
                  <a:tcPr marL="7620" marR="7620" marT="7620" marB="0" anchor="b">
                    <a:noFill/>
                  </a:tcPr>
                </a:tc>
                <a:tc>
                  <a:txBody>
                    <a:bodyPr/>
                    <a:lstStyle/>
                    <a:p>
                      <a:pPr algn="r" fontAlgn="b"/>
                      <a:r>
                        <a:rPr lang="en-US" sz="1400" b="0" i="0" u="none" strike="noStrike" dirty="0">
                          <a:solidFill>
                            <a:srgbClr val="000000"/>
                          </a:solidFill>
                          <a:effectLst/>
                          <a:latin typeface="Calibri"/>
                        </a:rPr>
                        <a:t>4,880,344</a:t>
                      </a:r>
                    </a:p>
                  </a:txBody>
                  <a:tcPr marL="7620" marR="7620" marT="7620" marB="0" anchor="b">
                    <a:noFill/>
                  </a:tcPr>
                </a:tc>
                <a:tc>
                  <a:txBody>
                    <a:bodyPr/>
                    <a:lstStyle/>
                    <a:p>
                      <a:pPr algn="r" fontAlgn="b"/>
                      <a:r>
                        <a:rPr lang="en-US" sz="1400" b="0" i="0" u="none" strike="noStrike" dirty="0">
                          <a:solidFill>
                            <a:srgbClr val="000000"/>
                          </a:solidFill>
                          <a:effectLst/>
                          <a:latin typeface="Calibri"/>
                        </a:rPr>
                        <a:t>5.40%</a:t>
                      </a:r>
                    </a:p>
                  </a:txBody>
                  <a:tcPr marL="7620" marR="7620" marT="7620" marB="0" anchor="b">
                    <a:noFill/>
                  </a:tcPr>
                </a:tc>
                <a:tc>
                  <a:txBody>
                    <a:bodyPr/>
                    <a:lstStyle/>
                    <a:p>
                      <a:pPr algn="r" fontAlgn="b"/>
                      <a:r>
                        <a:rPr lang="en-US" sz="1400" b="0" i="0" u="none" strike="noStrike" dirty="0">
                          <a:solidFill>
                            <a:srgbClr val="000000"/>
                          </a:solidFill>
                          <a:effectLst/>
                          <a:latin typeface="Calibri"/>
                        </a:rPr>
                        <a:t>4,880,344</a:t>
                      </a:r>
                    </a:p>
                  </a:txBody>
                  <a:tcPr marL="7620" marR="7620" marT="7620" marB="0" anchor="b">
                    <a:noFill/>
                  </a:tcPr>
                </a:tc>
                <a:tc>
                  <a:txBody>
                    <a:bodyPr/>
                    <a:lstStyle/>
                    <a:p>
                      <a:pPr algn="r" fontAlgn="b"/>
                      <a:r>
                        <a:rPr lang="en-US" sz="1400" b="0" i="0" u="none" strike="noStrike" dirty="0">
                          <a:solidFill>
                            <a:srgbClr val="000000"/>
                          </a:solidFill>
                          <a:effectLst/>
                          <a:latin typeface="Calibri"/>
                        </a:rPr>
                        <a:t>5,159,183</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400" b="1" i="0" u="none" strike="noStrike" dirty="0">
                          <a:solidFill>
                            <a:srgbClr val="000000"/>
                          </a:solidFill>
                          <a:effectLst/>
                          <a:latin typeface="Calibri"/>
                        </a:rPr>
                        <a:t>TRANSFERS AND SUBSIDIES</a:t>
                      </a:r>
                    </a:p>
                  </a:txBody>
                  <a:tcPr marL="7620" marR="7620" marT="7620" marB="0" anchor="b">
                    <a:noFill/>
                  </a:tcPr>
                </a:tc>
                <a:tc>
                  <a:txBody>
                    <a:bodyPr/>
                    <a:lstStyle/>
                    <a:p>
                      <a:pPr algn="r" fontAlgn="b"/>
                      <a:r>
                        <a:rPr lang="en-US" sz="1400" b="1" i="0" u="none" strike="noStrike" dirty="0">
                          <a:solidFill>
                            <a:srgbClr val="000000"/>
                          </a:solidFill>
                          <a:effectLst/>
                          <a:latin typeface="Calibri"/>
                        </a:rPr>
                        <a:t>3,172,073</a:t>
                      </a:r>
                    </a:p>
                  </a:txBody>
                  <a:tcPr marL="7620" marR="7620" marT="7620" marB="0" anchor="b">
                    <a:noFill/>
                  </a:tcPr>
                </a:tc>
                <a:tc>
                  <a:txBody>
                    <a:bodyPr/>
                    <a:lstStyle/>
                    <a:p>
                      <a:pPr algn="r" fontAlgn="b"/>
                      <a:r>
                        <a:rPr lang="en-US" sz="1400" b="1" i="0" u="none" strike="noStrike" dirty="0">
                          <a:solidFill>
                            <a:srgbClr val="000000"/>
                          </a:solidFill>
                          <a:effectLst/>
                          <a:latin typeface="Calibri"/>
                        </a:rPr>
                        <a:t>513,629</a:t>
                      </a:r>
                    </a:p>
                  </a:txBody>
                  <a:tcPr marL="7620" marR="7620" marT="7620" marB="0" anchor="b">
                    <a:noFill/>
                  </a:tcPr>
                </a:tc>
                <a:tc>
                  <a:txBody>
                    <a:bodyPr/>
                    <a:lstStyle/>
                    <a:p>
                      <a:pPr algn="r" fontAlgn="b"/>
                      <a:r>
                        <a:rPr lang="en-US" sz="1400" b="1" i="0" u="none" strike="noStrike" dirty="0">
                          <a:solidFill>
                            <a:srgbClr val="000000"/>
                          </a:solidFill>
                          <a:effectLst/>
                          <a:latin typeface="Calibri"/>
                        </a:rPr>
                        <a:t>2,658,444</a:t>
                      </a:r>
                    </a:p>
                  </a:txBody>
                  <a:tcPr marL="7620" marR="7620" marT="7620" marB="0" anchor="b">
                    <a:noFill/>
                  </a:tcPr>
                </a:tc>
                <a:tc>
                  <a:txBody>
                    <a:bodyPr/>
                    <a:lstStyle/>
                    <a:p>
                      <a:pPr algn="r" fontAlgn="b"/>
                      <a:r>
                        <a:rPr lang="en-US" sz="1400" b="1" i="0" u="none" strike="noStrike" dirty="0">
                          <a:solidFill>
                            <a:srgbClr val="000000"/>
                          </a:solidFill>
                          <a:effectLst/>
                          <a:latin typeface="Calibri"/>
                        </a:rPr>
                        <a:t>16.19%</a:t>
                      </a:r>
                    </a:p>
                  </a:txBody>
                  <a:tcPr marL="7620" marR="7620" marT="7620" marB="0" anchor="b">
                    <a:noFill/>
                  </a:tcPr>
                </a:tc>
                <a:tc>
                  <a:txBody>
                    <a:bodyPr/>
                    <a:lstStyle/>
                    <a:p>
                      <a:pPr algn="r" fontAlgn="b"/>
                      <a:r>
                        <a:rPr lang="en-US" sz="1400" b="1" i="0" u="none" strike="noStrike" dirty="0">
                          <a:solidFill>
                            <a:srgbClr val="000000"/>
                          </a:solidFill>
                          <a:effectLst/>
                          <a:latin typeface="Calibri"/>
                        </a:rPr>
                        <a:t>2,658,444</a:t>
                      </a:r>
                    </a:p>
                  </a:txBody>
                  <a:tcPr marL="7620" marR="7620" marT="7620" marB="0" anchor="b">
                    <a:noFill/>
                  </a:tcPr>
                </a:tc>
                <a:tc>
                  <a:txBody>
                    <a:bodyPr/>
                    <a:lstStyle/>
                    <a:p>
                      <a:pPr algn="r" fontAlgn="b"/>
                      <a:r>
                        <a:rPr lang="en-US" sz="1400" b="1" i="0" u="none" strike="noStrike" dirty="0">
                          <a:solidFill>
                            <a:srgbClr val="000000"/>
                          </a:solidFill>
                          <a:effectLst/>
                          <a:latin typeface="Calibri"/>
                        </a:rPr>
                        <a:t>3,172,073</a:t>
                      </a:r>
                    </a:p>
                  </a:txBody>
                  <a:tcPr marL="7620" marR="7620" marT="7620" marB="0" anchor="b">
                    <a:noFill/>
                  </a:tcPr>
                </a:tc>
                <a:extLst>
                  <a:ext uri="{0D108BD9-81ED-4DB2-BD59-A6C34878D82A}">
                    <a16:rowId xmlns:a16="http://schemas.microsoft.com/office/drawing/2014/main" val="10003"/>
                  </a:ext>
                </a:extLst>
              </a:tr>
              <a:tr h="276860">
                <a:tc>
                  <a:txBody>
                    <a:bodyPr/>
                    <a:lstStyle/>
                    <a:p>
                      <a:pPr algn="l" fontAlgn="b"/>
                      <a:r>
                        <a:rPr lang="en-US" sz="1400" b="0" i="0" u="none" strike="noStrike" dirty="0">
                          <a:solidFill>
                            <a:srgbClr val="000000"/>
                          </a:solidFill>
                          <a:effectLst/>
                          <a:latin typeface="Calibri"/>
                        </a:rPr>
                        <a:t>PROVINCIAL AND LOCAL GOVERNMENTS -</a:t>
                      </a:r>
                    </a:p>
                  </a:txBody>
                  <a:tcPr marL="7620" marR="7620" marT="7620" marB="0" anchor="b">
                    <a:noFill/>
                  </a:tcPr>
                </a:tc>
                <a:tc>
                  <a:txBody>
                    <a:bodyPr/>
                    <a:lstStyle/>
                    <a:p>
                      <a:pPr algn="r" fontAlgn="b"/>
                      <a:r>
                        <a:rPr lang="en-US" sz="1400" b="0" i="0" u="none" strike="noStrike" dirty="0">
                          <a:solidFill>
                            <a:srgbClr val="000000"/>
                          </a:solidFill>
                          <a:effectLst/>
                          <a:latin typeface="Calibri"/>
                        </a:rPr>
                        <a:t>825</a:t>
                      </a:r>
                    </a:p>
                  </a:txBody>
                  <a:tcPr marL="7620" marR="7620" marT="7620" marB="0" anchor="b">
                    <a:noFill/>
                  </a:tcPr>
                </a:tc>
                <a:tc>
                  <a:txBody>
                    <a:bodyPr/>
                    <a:lstStyle/>
                    <a:p>
                      <a:pPr algn="r" fontAlgn="b"/>
                      <a:r>
                        <a:rPr lang="en-US" sz="1400" b="0" i="0" u="none" strike="noStrike" dirty="0">
                          <a:solidFill>
                            <a:srgbClr val="000000"/>
                          </a:solidFill>
                          <a:effectLst/>
                          <a:latin typeface="Calibri"/>
                        </a:rPr>
                        <a:t>5</a:t>
                      </a:r>
                    </a:p>
                  </a:txBody>
                  <a:tcPr marL="7620" marR="7620" marT="7620" marB="0" anchor="b">
                    <a:noFill/>
                  </a:tcPr>
                </a:tc>
                <a:tc>
                  <a:txBody>
                    <a:bodyPr/>
                    <a:lstStyle/>
                    <a:p>
                      <a:pPr algn="r" fontAlgn="b"/>
                      <a:r>
                        <a:rPr lang="en-US" sz="1400" b="0" i="0" u="none" strike="noStrike" dirty="0">
                          <a:solidFill>
                            <a:srgbClr val="000000"/>
                          </a:solidFill>
                          <a:effectLst/>
                          <a:latin typeface="Calibri"/>
                        </a:rPr>
                        <a:t>820</a:t>
                      </a:r>
                    </a:p>
                  </a:txBody>
                  <a:tcPr marL="7620" marR="7620" marT="7620" marB="0" anchor="b">
                    <a:noFill/>
                  </a:tcPr>
                </a:tc>
                <a:tc>
                  <a:txBody>
                    <a:bodyPr/>
                    <a:lstStyle/>
                    <a:p>
                      <a:pPr algn="r" fontAlgn="b"/>
                      <a:r>
                        <a:rPr lang="en-US" sz="1400" b="0" i="0" u="none" strike="noStrike" dirty="0">
                          <a:solidFill>
                            <a:srgbClr val="000000"/>
                          </a:solidFill>
                          <a:effectLst/>
                          <a:latin typeface="Calibri"/>
                        </a:rPr>
                        <a:t>0.61%</a:t>
                      </a:r>
                    </a:p>
                  </a:txBody>
                  <a:tcPr marL="7620" marR="7620" marT="7620" marB="0" anchor="b">
                    <a:noFill/>
                  </a:tcPr>
                </a:tc>
                <a:tc>
                  <a:txBody>
                    <a:bodyPr/>
                    <a:lstStyle/>
                    <a:p>
                      <a:pPr algn="r" fontAlgn="b"/>
                      <a:r>
                        <a:rPr lang="en-US" sz="1400" b="0" i="0" u="none" strike="noStrike" dirty="0">
                          <a:solidFill>
                            <a:srgbClr val="000000"/>
                          </a:solidFill>
                          <a:effectLst/>
                          <a:latin typeface="Calibri"/>
                        </a:rPr>
                        <a:t>820</a:t>
                      </a:r>
                    </a:p>
                  </a:txBody>
                  <a:tcPr marL="7620" marR="7620" marT="7620" marB="0" anchor="b">
                    <a:noFill/>
                  </a:tcPr>
                </a:tc>
                <a:tc>
                  <a:txBody>
                    <a:bodyPr/>
                    <a:lstStyle/>
                    <a:p>
                      <a:pPr algn="r" fontAlgn="b"/>
                      <a:r>
                        <a:rPr lang="en-US" sz="1400" b="0" i="0" u="none" strike="noStrike" dirty="0">
                          <a:solidFill>
                            <a:srgbClr val="000000"/>
                          </a:solidFill>
                          <a:effectLst/>
                          <a:latin typeface="Calibri"/>
                        </a:rPr>
                        <a:t>825</a:t>
                      </a: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1400" b="0" i="0" u="none" strike="noStrike" dirty="0">
                          <a:solidFill>
                            <a:srgbClr val="000000"/>
                          </a:solidFill>
                          <a:effectLst/>
                          <a:latin typeface="Calibri"/>
                        </a:rPr>
                        <a:t>DEPARTMENTAL AGENCIES &amp; ACCOUNTS -----</a:t>
                      </a:r>
                    </a:p>
                  </a:txBody>
                  <a:tcPr marL="7620" marR="7620" marT="7620" marB="0" anchor="b">
                    <a:noFill/>
                  </a:tcPr>
                </a:tc>
                <a:tc>
                  <a:txBody>
                    <a:bodyPr/>
                    <a:lstStyle/>
                    <a:p>
                      <a:pPr algn="r" fontAlgn="b"/>
                      <a:r>
                        <a:rPr lang="en-US" sz="1400" b="0" i="0" u="none" strike="noStrike" dirty="0">
                          <a:solidFill>
                            <a:srgbClr val="000000"/>
                          </a:solidFill>
                          <a:effectLst/>
                          <a:latin typeface="Calibri"/>
                        </a:rPr>
                        <a:t>3,107,177</a:t>
                      </a:r>
                    </a:p>
                  </a:txBody>
                  <a:tcPr marL="7620" marR="7620" marT="7620" marB="0" anchor="b">
                    <a:noFill/>
                  </a:tcPr>
                </a:tc>
                <a:tc>
                  <a:txBody>
                    <a:bodyPr/>
                    <a:lstStyle/>
                    <a:p>
                      <a:pPr algn="r" fontAlgn="b"/>
                      <a:r>
                        <a:rPr lang="en-US" sz="1400" b="0" i="0" u="none" strike="noStrike" dirty="0">
                          <a:solidFill>
                            <a:srgbClr val="000000"/>
                          </a:solidFill>
                          <a:effectLst/>
                          <a:latin typeface="Calibri"/>
                        </a:rPr>
                        <a:t>507,469</a:t>
                      </a:r>
                    </a:p>
                  </a:txBody>
                  <a:tcPr marL="7620" marR="7620" marT="7620" marB="0" anchor="b">
                    <a:noFill/>
                  </a:tcPr>
                </a:tc>
                <a:tc>
                  <a:txBody>
                    <a:bodyPr/>
                    <a:lstStyle/>
                    <a:p>
                      <a:pPr algn="r" fontAlgn="b"/>
                      <a:r>
                        <a:rPr lang="en-US" sz="1400" b="0" i="0" u="none" strike="noStrike" dirty="0">
                          <a:solidFill>
                            <a:srgbClr val="000000"/>
                          </a:solidFill>
                          <a:effectLst/>
                          <a:latin typeface="Calibri"/>
                        </a:rPr>
                        <a:t>2,599,708</a:t>
                      </a:r>
                    </a:p>
                  </a:txBody>
                  <a:tcPr marL="7620" marR="7620" marT="7620" marB="0" anchor="b">
                    <a:noFill/>
                  </a:tcPr>
                </a:tc>
                <a:tc>
                  <a:txBody>
                    <a:bodyPr/>
                    <a:lstStyle/>
                    <a:p>
                      <a:pPr algn="r" fontAlgn="b"/>
                      <a:r>
                        <a:rPr lang="en-US" sz="1400" b="0" i="0" u="none" strike="noStrike" dirty="0">
                          <a:solidFill>
                            <a:srgbClr val="000000"/>
                          </a:solidFill>
                          <a:effectLst/>
                          <a:latin typeface="Calibri"/>
                        </a:rPr>
                        <a:t>16.33%</a:t>
                      </a:r>
                    </a:p>
                  </a:txBody>
                  <a:tcPr marL="7620" marR="7620" marT="7620" marB="0" anchor="b">
                    <a:noFill/>
                  </a:tcPr>
                </a:tc>
                <a:tc>
                  <a:txBody>
                    <a:bodyPr/>
                    <a:lstStyle/>
                    <a:p>
                      <a:pPr algn="r" fontAlgn="b"/>
                      <a:r>
                        <a:rPr lang="en-US" sz="1400" b="0" i="0" u="none" strike="noStrike" dirty="0">
                          <a:solidFill>
                            <a:srgbClr val="000000"/>
                          </a:solidFill>
                          <a:effectLst/>
                          <a:latin typeface="Calibri"/>
                        </a:rPr>
                        <a:t>2,599,708</a:t>
                      </a:r>
                    </a:p>
                  </a:txBody>
                  <a:tcPr marL="7620" marR="7620" marT="7620" marB="0" anchor="b">
                    <a:noFill/>
                  </a:tcPr>
                </a:tc>
                <a:tc>
                  <a:txBody>
                    <a:bodyPr/>
                    <a:lstStyle/>
                    <a:p>
                      <a:pPr algn="r" fontAlgn="b"/>
                      <a:r>
                        <a:rPr lang="en-US" sz="1400" b="0" i="0" u="none" strike="noStrike" dirty="0">
                          <a:solidFill>
                            <a:srgbClr val="000000"/>
                          </a:solidFill>
                          <a:effectLst/>
                          <a:latin typeface="Calibri"/>
                        </a:rPr>
                        <a:t>3,107,177</a:t>
                      </a:r>
                    </a:p>
                  </a:txBody>
                  <a:tcPr marL="7620" marR="7620" marT="7620" marB="0" anchor="b">
                    <a:noFill/>
                  </a:tcPr>
                </a:tc>
                <a:extLst>
                  <a:ext uri="{0D108BD9-81ED-4DB2-BD59-A6C34878D82A}">
                    <a16:rowId xmlns:a16="http://schemas.microsoft.com/office/drawing/2014/main" val="10005"/>
                  </a:ext>
                </a:extLst>
              </a:tr>
              <a:tr h="370840">
                <a:tc>
                  <a:txBody>
                    <a:bodyPr/>
                    <a:lstStyle/>
                    <a:p>
                      <a:pPr algn="l" fontAlgn="b"/>
                      <a:r>
                        <a:rPr lang="en-US" sz="1400" b="0" i="0" u="none" strike="noStrike" dirty="0">
                          <a:solidFill>
                            <a:srgbClr val="000000"/>
                          </a:solidFill>
                          <a:effectLst/>
                          <a:latin typeface="Calibri"/>
                        </a:rPr>
                        <a:t>FOREIGN GOV&amp;INTERNATIONAL ORGAN  </a:t>
                      </a:r>
                    </a:p>
                  </a:txBody>
                  <a:tcPr marL="7620" marR="7620" marT="7620" marB="0" anchor="b">
                    <a:noFill/>
                  </a:tcPr>
                </a:tc>
                <a:tc>
                  <a:txBody>
                    <a:bodyPr/>
                    <a:lstStyle/>
                    <a:p>
                      <a:pPr algn="r" fontAlgn="b"/>
                      <a:r>
                        <a:rPr lang="en-US" sz="1400" b="0" i="0" u="none" strike="noStrike" dirty="0">
                          <a:solidFill>
                            <a:srgbClr val="000000"/>
                          </a:solidFill>
                          <a:effectLst/>
                          <a:latin typeface="Calibri"/>
                        </a:rPr>
                        <a:t>18,859</a:t>
                      </a:r>
                    </a:p>
                  </a:txBody>
                  <a:tcPr marL="7620" marR="7620" marT="7620" marB="0" anchor="b">
                    <a:noFill/>
                  </a:tcPr>
                </a:tc>
                <a:tc>
                  <a:txBody>
                    <a:bodyPr/>
                    <a:lstStyle/>
                    <a:p>
                      <a:pPr algn="r" fontAlgn="b"/>
                      <a:r>
                        <a:rPr lang="en-US" sz="1400" b="0" i="0" u="none" strike="noStrike" dirty="0">
                          <a:solidFill>
                            <a:srgbClr val="000000"/>
                          </a:solidFill>
                          <a:effectLst/>
                          <a:latin typeface="Calibri"/>
                        </a:rPr>
                        <a:t>0</a:t>
                      </a:r>
                    </a:p>
                  </a:txBody>
                  <a:tcPr marL="7620" marR="7620" marT="7620" marB="0" anchor="b">
                    <a:noFill/>
                  </a:tcPr>
                </a:tc>
                <a:tc>
                  <a:txBody>
                    <a:bodyPr/>
                    <a:lstStyle/>
                    <a:p>
                      <a:pPr algn="r" fontAlgn="b"/>
                      <a:r>
                        <a:rPr lang="en-US" sz="1400" b="0" i="0" u="none" strike="noStrike" dirty="0">
                          <a:solidFill>
                            <a:srgbClr val="000000"/>
                          </a:solidFill>
                          <a:effectLst/>
                          <a:latin typeface="Calibri"/>
                        </a:rPr>
                        <a:t>18,859</a:t>
                      </a:r>
                    </a:p>
                  </a:txBody>
                  <a:tcPr marL="7620" marR="7620" marT="7620" marB="0" anchor="b">
                    <a:noFill/>
                  </a:tcPr>
                </a:tc>
                <a:tc>
                  <a:txBody>
                    <a:bodyPr/>
                    <a:lstStyle/>
                    <a:p>
                      <a:pPr algn="r" fontAlgn="b"/>
                      <a:r>
                        <a:rPr lang="en-US" sz="1400" b="0" i="0" u="none" strike="noStrike" dirty="0">
                          <a:solidFill>
                            <a:srgbClr val="000000"/>
                          </a:solidFill>
                          <a:effectLst/>
                          <a:latin typeface="Calibri"/>
                        </a:rPr>
                        <a:t>0.00%</a:t>
                      </a:r>
                    </a:p>
                  </a:txBody>
                  <a:tcPr marL="7620" marR="7620" marT="7620" marB="0" anchor="b">
                    <a:noFill/>
                  </a:tcPr>
                </a:tc>
                <a:tc>
                  <a:txBody>
                    <a:bodyPr/>
                    <a:lstStyle/>
                    <a:p>
                      <a:pPr algn="r" fontAlgn="b"/>
                      <a:r>
                        <a:rPr lang="en-US" sz="1400" b="0" i="0" u="none" strike="noStrike" dirty="0">
                          <a:solidFill>
                            <a:srgbClr val="000000"/>
                          </a:solidFill>
                          <a:effectLst/>
                          <a:latin typeface="Calibri"/>
                        </a:rPr>
                        <a:t>18,859</a:t>
                      </a:r>
                    </a:p>
                  </a:txBody>
                  <a:tcPr marL="7620" marR="7620" marT="7620" marB="0" anchor="b">
                    <a:noFill/>
                  </a:tcPr>
                </a:tc>
                <a:tc>
                  <a:txBody>
                    <a:bodyPr/>
                    <a:lstStyle/>
                    <a:p>
                      <a:pPr algn="r" fontAlgn="b"/>
                      <a:r>
                        <a:rPr lang="en-US" sz="1400" b="0" i="0" u="none" strike="noStrike" dirty="0">
                          <a:solidFill>
                            <a:srgbClr val="000000"/>
                          </a:solidFill>
                          <a:effectLst/>
                          <a:latin typeface="Calibri"/>
                        </a:rPr>
                        <a:t>18,859</a:t>
                      </a:r>
                    </a:p>
                  </a:txBody>
                  <a:tcPr marL="7620" marR="7620" marT="7620" marB="0" anchor="b">
                    <a:noFill/>
                  </a:tcPr>
                </a:tc>
                <a:extLst>
                  <a:ext uri="{0D108BD9-81ED-4DB2-BD59-A6C34878D82A}">
                    <a16:rowId xmlns:a16="http://schemas.microsoft.com/office/drawing/2014/main" val="10006"/>
                  </a:ext>
                </a:extLst>
              </a:tr>
              <a:tr h="370840">
                <a:tc>
                  <a:txBody>
                    <a:bodyPr/>
                    <a:lstStyle/>
                    <a:p>
                      <a:pPr algn="l" fontAlgn="b"/>
                      <a:r>
                        <a:rPr lang="en-US" sz="1400" b="0" i="0" u="none" strike="noStrike" dirty="0">
                          <a:solidFill>
                            <a:srgbClr val="000000"/>
                          </a:solidFill>
                          <a:effectLst/>
                          <a:latin typeface="Calibri"/>
                        </a:rPr>
                        <a:t>HOUSEHOLDS (HH)--</a:t>
                      </a:r>
                    </a:p>
                  </a:txBody>
                  <a:tcPr marL="7620" marR="7620" marT="7620" marB="0" anchor="b">
                    <a:noFill/>
                  </a:tcPr>
                </a:tc>
                <a:tc>
                  <a:txBody>
                    <a:bodyPr/>
                    <a:lstStyle/>
                    <a:p>
                      <a:pPr algn="r" fontAlgn="b"/>
                      <a:r>
                        <a:rPr lang="en-US" sz="1400" b="0" i="0" u="none" strike="noStrike" dirty="0">
                          <a:solidFill>
                            <a:srgbClr val="000000"/>
                          </a:solidFill>
                          <a:effectLst/>
                          <a:latin typeface="Calibri"/>
                        </a:rPr>
                        <a:t>45,212</a:t>
                      </a:r>
                    </a:p>
                  </a:txBody>
                  <a:tcPr marL="7620" marR="7620" marT="7620" marB="0" anchor="b">
                    <a:noFill/>
                  </a:tcPr>
                </a:tc>
                <a:tc>
                  <a:txBody>
                    <a:bodyPr/>
                    <a:lstStyle/>
                    <a:p>
                      <a:pPr algn="r" fontAlgn="b"/>
                      <a:r>
                        <a:rPr lang="en-US" sz="1400" b="0" i="0" u="none" strike="noStrike" dirty="0">
                          <a:solidFill>
                            <a:srgbClr val="000000"/>
                          </a:solidFill>
                          <a:effectLst/>
                          <a:latin typeface="Calibri"/>
                        </a:rPr>
                        <a:t>6,155</a:t>
                      </a:r>
                    </a:p>
                  </a:txBody>
                  <a:tcPr marL="7620" marR="7620" marT="7620" marB="0" anchor="b">
                    <a:noFill/>
                  </a:tcPr>
                </a:tc>
                <a:tc>
                  <a:txBody>
                    <a:bodyPr/>
                    <a:lstStyle/>
                    <a:p>
                      <a:pPr algn="r" fontAlgn="b"/>
                      <a:r>
                        <a:rPr lang="en-US" sz="1400" b="0" i="0" u="none" strike="noStrike" dirty="0">
                          <a:solidFill>
                            <a:srgbClr val="000000"/>
                          </a:solidFill>
                          <a:effectLst/>
                          <a:latin typeface="Calibri"/>
                        </a:rPr>
                        <a:t>39,057</a:t>
                      </a:r>
                    </a:p>
                  </a:txBody>
                  <a:tcPr marL="7620" marR="7620" marT="7620" marB="0" anchor="b">
                    <a:noFill/>
                  </a:tcPr>
                </a:tc>
                <a:tc>
                  <a:txBody>
                    <a:bodyPr/>
                    <a:lstStyle/>
                    <a:p>
                      <a:pPr algn="r" fontAlgn="b"/>
                      <a:r>
                        <a:rPr lang="en-US" sz="1400" b="0" i="0" u="none" strike="noStrike" dirty="0">
                          <a:solidFill>
                            <a:srgbClr val="000000"/>
                          </a:solidFill>
                          <a:effectLst/>
                          <a:latin typeface="Calibri"/>
                        </a:rPr>
                        <a:t>13.61%</a:t>
                      </a:r>
                    </a:p>
                  </a:txBody>
                  <a:tcPr marL="7620" marR="7620" marT="7620" marB="0" anchor="b">
                    <a:noFill/>
                  </a:tcPr>
                </a:tc>
                <a:tc>
                  <a:txBody>
                    <a:bodyPr/>
                    <a:lstStyle/>
                    <a:p>
                      <a:pPr algn="r" fontAlgn="b"/>
                      <a:r>
                        <a:rPr lang="en-US" sz="1400" b="0" i="0" u="none" strike="noStrike" dirty="0">
                          <a:solidFill>
                            <a:srgbClr val="000000"/>
                          </a:solidFill>
                          <a:effectLst/>
                          <a:latin typeface="Calibri"/>
                        </a:rPr>
                        <a:t>39,057</a:t>
                      </a:r>
                    </a:p>
                  </a:txBody>
                  <a:tcPr marL="7620" marR="7620" marT="7620" marB="0" anchor="b">
                    <a:noFill/>
                  </a:tcPr>
                </a:tc>
                <a:tc>
                  <a:txBody>
                    <a:bodyPr/>
                    <a:lstStyle/>
                    <a:p>
                      <a:pPr algn="r" fontAlgn="b"/>
                      <a:r>
                        <a:rPr lang="en-US" sz="1400" b="0" i="0" u="none" strike="noStrike" dirty="0">
                          <a:solidFill>
                            <a:srgbClr val="000000"/>
                          </a:solidFill>
                          <a:effectLst/>
                          <a:latin typeface="Calibri"/>
                        </a:rPr>
                        <a:t>45,212</a:t>
                      </a:r>
                    </a:p>
                  </a:txBody>
                  <a:tcPr marL="7620" marR="7620" marT="7620" marB="0" anchor="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05676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EXPENDITURE PERFORMANCE  - 31 MAY 2020 </a:t>
            </a:r>
            <a:endParaRPr lang="en-US" sz="3100" b="1" dirty="0"/>
          </a:p>
        </p:txBody>
      </p:sp>
      <p:graphicFrame>
        <p:nvGraphicFramePr>
          <p:cNvPr id="2" name="Table 1"/>
          <p:cNvGraphicFramePr>
            <a:graphicFrameLocks noGrp="1"/>
          </p:cNvGraphicFramePr>
          <p:nvPr>
            <p:extLst>
              <p:ext uri="{D42A27DB-BD31-4B8C-83A1-F6EECF244321}">
                <p14:modId xmlns:p14="http://schemas.microsoft.com/office/powerpoint/2010/main" val="1390084055"/>
              </p:ext>
            </p:extLst>
          </p:nvPr>
        </p:nvGraphicFramePr>
        <p:xfrm>
          <a:off x="152401" y="1752600"/>
          <a:ext cx="8839199" cy="3101340"/>
        </p:xfrm>
        <a:graphic>
          <a:graphicData uri="http://schemas.openxmlformats.org/drawingml/2006/table">
            <a:tbl>
              <a:tblPr firstRow="1" bandRow="1">
                <a:tableStyleId>{5C22544A-7EE6-4342-B048-85BDC9FD1C3A}</a:tableStyleId>
              </a:tblPr>
              <a:tblGrid>
                <a:gridCol w="21335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gridCol w="1143000">
                  <a:extLst>
                    <a:ext uri="{9D8B030D-6E8A-4147-A177-3AD203B41FA5}">
                      <a16:colId xmlns:a16="http://schemas.microsoft.com/office/drawing/2014/main" val="20006"/>
                    </a:ext>
                  </a:extLst>
                </a:gridCol>
              </a:tblGrid>
              <a:tr h="990600">
                <a:tc>
                  <a:txBody>
                    <a:bodyPr/>
                    <a:lstStyle/>
                    <a:p>
                      <a:pPr algn="l" fontAlgn="b"/>
                      <a:r>
                        <a:rPr lang="en-US" sz="1400" b="1" i="0" u="none" strike="noStrike" dirty="0">
                          <a:solidFill>
                            <a:srgbClr val="000000"/>
                          </a:solidFill>
                          <a:effectLst/>
                          <a:latin typeface="Calibri"/>
                        </a:rPr>
                        <a:t>Programme</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Expenditure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Budget available                  R’ 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 Spent</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Projection R'000</a:t>
                      </a:r>
                    </a:p>
                  </a:txBody>
                  <a:tcPr marL="7620" marR="7620" marT="7620" marB="0" anchor="b">
                    <a:noFill/>
                  </a:tcPr>
                </a:tc>
                <a:tc>
                  <a:txBody>
                    <a:bodyPr/>
                    <a:lstStyle/>
                    <a:p>
                      <a:pPr algn="ctr" fontAlgn="b"/>
                      <a:r>
                        <a:rPr lang="en-US" sz="1400" b="1" i="0" u="none" strike="noStrike" dirty="0">
                          <a:solidFill>
                            <a:srgbClr val="000000"/>
                          </a:solidFill>
                          <a:effectLst/>
                          <a:latin typeface="Calibri"/>
                        </a:rPr>
                        <a:t>Projected exp. for the rest of the year R’000</a:t>
                      </a:r>
                    </a:p>
                  </a:txBody>
                  <a:tcPr marL="7620" marR="7620" marT="7620" marB="0" anchor="b">
                    <a:noFill/>
                  </a:tcPr>
                </a:tc>
                <a:extLst>
                  <a:ext uri="{0D108BD9-81ED-4DB2-BD59-A6C34878D82A}">
                    <a16:rowId xmlns:a16="http://schemas.microsoft.com/office/drawing/2014/main" val="10000"/>
                  </a:ext>
                </a:extLst>
              </a:tr>
              <a:tr h="370840">
                <a:tc>
                  <a:txBody>
                    <a:bodyPr/>
                    <a:lstStyle/>
                    <a:p>
                      <a:pPr algn="l" fontAlgn="b"/>
                      <a:r>
                        <a:rPr lang="en-US" sz="1400" b="1" i="0" u="none" strike="noStrike" dirty="0">
                          <a:solidFill>
                            <a:srgbClr val="000000"/>
                          </a:solidFill>
                          <a:effectLst/>
                          <a:latin typeface="Calibri"/>
                        </a:rPr>
                        <a:t>PAYMENTS FOR CAPITAL ASSET-</a:t>
                      </a:r>
                    </a:p>
                  </a:txBody>
                  <a:tcPr marL="7620" marR="7620" marT="7620" marB="0" anchor="b">
                    <a:noFill/>
                  </a:tcPr>
                </a:tc>
                <a:tc>
                  <a:txBody>
                    <a:bodyPr/>
                    <a:lstStyle/>
                    <a:p>
                      <a:pPr algn="r" fontAlgn="b"/>
                      <a:r>
                        <a:rPr lang="en-US" sz="1400" b="1" i="0" u="none" strike="noStrike" dirty="0">
                          <a:solidFill>
                            <a:srgbClr val="000000"/>
                          </a:solidFill>
                          <a:effectLst/>
                          <a:latin typeface="Calibri"/>
                        </a:rPr>
                        <a:t>1,064,158</a:t>
                      </a:r>
                    </a:p>
                  </a:txBody>
                  <a:tcPr marL="7620" marR="7620" marT="7620" marB="0" anchor="b">
                    <a:noFill/>
                  </a:tcPr>
                </a:tc>
                <a:tc>
                  <a:txBody>
                    <a:bodyPr/>
                    <a:lstStyle/>
                    <a:p>
                      <a:pPr algn="r" fontAlgn="b"/>
                      <a:r>
                        <a:rPr lang="en-US" sz="1400" b="1" i="0" u="none" strike="noStrike" dirty="0">
                          <a:solidFill>
                            <a:srgbClr val="000000"/>
                          </a:solidFill>
                          <a:effectLst/>
                          <a:latin typeface="Calibri"/>
                        </a:rPr>
                        <a:t>165,597</a:t>
                      </a:r>
                    </a:p>
                  </a:txBody>
                  <a:tcPr marL="7620" marR="7620" marT="7620" marB="0" anchor="b">
                    <a:noFill/>
                  </a:tcPr>
                </a:tc>
                <a:tc>
                  <a:txBody>
                    <a:bodyPr/>
                    <a:lstStyle/>
                    <a:p>
                      <a:pPr algn="r" fontAlgn="b"/>
                      <a:r>
                        <a:rPr lang="en-US" sz="1400" b="1" i="0" u="none" strike="noStrike" dirty="0">
                          <a:solidFill>
                            <a:srgbClr val="000000"/>
                          </a:solidFill>
                          <a:effectLst/>
                          <a:latin typeface="Calibri"/>
                        </a:rPr>
                        <a:t>898,561</a:t>
                      </a:r>
                    </a:p>
                  </a:txBody>
                  <a:tcPr marL="7620" marR="7620" marT="7620" marB="0" anchor="b">
                    <a:noFill/>
                  </a:tcPr>
                </a:tc>
                <a:tc>
                  <a:txBody>
                    <a:bodyPr/>
                    <a:lstStyle/>
                    <a:p>
                      <a:pPr algn="r" fontAlgn="b"/>
                      <a:r>
                        <a:rPr lang="en-US" sz="1400" b="1" i="0" u="none" strike="noStrike" dirty="0">
                          <a:solidFill>
                            <a:srgbClr val="000000"/>
                          </a:solidFill>
                          <a:effectLst/>
                          <a:latin typeface="Calibri"/>
                        </a:rPr>
                        <a:t>15.56%</a:t>
                      </a:r>
                    </a:p>
                  </a:txBody>
                  <a:tcPr marL="7620" marR="7620" marT="7620" marB="0" anchor="b">
                    <a:noFill/>
                  </a:tcPr>
                </a:tc>
                <a:tc>
                  <a:txBody>
                    <a:bodyPr/>
                    <a:lstStyle/>
                    <a:p>
                      <a:pPr algn="r" fontAlgn="b"/>
                      <a:r>
                        <a:rPr lang="en-US" sz="1400" b="1" i="0" u="none" strike="noStrike" dirty="0">
                          <a:solidFill>
                            <a:srgbClr val="000000"/>
                          </a:solidFill>
                          <a:effectLst/>
                          <a:latin typeface="Calibri"/>
                        </a:rPr>
                        <a:t>898,855</a:t>
                      </a:r>
                    </a:p>
                  </a:txBody>
                  <a:tcPr marL="7620" marR="7620" marT="7620" marB="0" anchor="b">
                    <a:noFill/>
                  </a:tcPr>
                </a:tc>
                <a:tc>
                  <a:txBody>
                    <a:bodyPr/>
                    <a:lstStyle/>
                    <a:p>
                      <a:pPr algn="r" fontAlgn="b"/>
                      <a:r>
                        <a:rPr lang="en-US" sz="1400" b="1" i="0" u="none" strike="noStrike" dirty="0">
                          <a:solidFill>
                            <a:srgbClr val="000000"/>
                          </a:solidFill>
                          <a:effectLst/>
                          <a:latin typeface="Calibri"/>
                        </a:rPr>
                        <a:t>1,064,452</a:t>
                      </a:r>
                    </a:p>
                  </a:txBody>
                  <a:tcPr marL="7620" marR="7620" marT="7620" marB="0" anchor="b">
                    <a:noFill/>
                  </a:tcPr>
                </a:tc>
                <a:extLst>
                  <a:ext uri="{0D108BD9-81ED-4DB2-BD59-A6C34878D82A}">
                    <a16:rowId xmlns:a16="http://schemas.microsoft.com/office/drawing/2014/main" val="10001"/>
                  </a:ext>
                </a:extLst>
              </a:tr>
              <a:tr h="370840">
                <a:tc>
                  <a:txBody>
                    <a:bodyPr/>
                    <a:lstStyle/>
                    <a:p>
                      <a:pPr algn="l" fontAlgn="b"/>
                      <a:r>
                        <a:rPr lang="en-US" sz="1400" b="0" i="0" u="none" strike="noStrike" dirty="0">
                          <a:solidFill>
                            <a:srgbClr val="000000"/>
                          </a:solidFill>
                          <a:effectLst/>
                          <a:latin typeface="Calibri"/>
                        </a:rPr>
                        <a:t>BUILDINGS &amp; OTHER FIX STRUCT</a:t>
                      </a:r>
                    </a:p>
                  </a:txBody>
                  <a:tcPr marL="7620" marR="7620" marT="7620" marB="0" anchor="b">
                    <a:noFill/>
                  </a:tcPr>
                </a:tc>
                <a:tc>
                  <a:txBody>
                    <a:bodyPr/>
                    <a:lstStyle/>
                    <a:p>
                      <a:pPr algn="r" fontAlgn="b"/>
                      <a:r>
                        <a:rPr lang="en-US" sz="1400" b="0" i="0" u="none" strike="noStrike" dirty="0">
                          <a:solidFill>
                            <a:srgbClr val="000000"/>
                          </a:solidFill>
                          <a:effectLst/>
                          <a:latin typeface="Calibri"/>
                        </a:rPr>
                        <a:t>874,435</a:t>
                      </a:r>
                    </a:p>
                  </a:txBody>
                  <a:tcPr marL="7620" marR="7620" marT="7620" marB="0" anchor="b">
                    <a:noFill/>
                  </a:tcPr>
                </a:tc>
                <a:tc>
                  <a:txBody>
                    <a:bodyPr/>
                    <a:lstStyle/>
                    <a:p>
                      <a:pPr algn="r" fontAlgn="b"/>
                      <a:r>
                        <a:rPr lang="en-US" sz="1400" b="0" i="0" u="none" strike="noStrike" dirty="0">
                          <a:solidFill>
                            <a:srgbClr val="000000"/>
                          </a:solidFill>
                          <a:effectLst/>
                          <a:latin typeface="Calibri"/>
                        </a:rPr>
                        <a:t>45,341</a:t>
                      </a:r>
                    </a:p>
                  </a:txBody>
                  <a:tcPr marL="7620" marR="7620" marT="7620" marB="0" anchor="b">
                    <a:noFill/>
                  </a:tcPr>
                </a:tc>
                <a:tc>
                  <a:txBody>
                    <a:bodyPr/>
                    <a:lstStyle/>
                    <a:p>
                      <a:pPr algn="r" fontAlgn="b"/>
                      <a:r>
                        <a:rPr lang="en-US" sz="1400" b="0" i="0" u="none" strike="noStrike" dirty="0">
                          <a:solidFill>
                            <a:srgbClr val="000000"/>
                          </a:solidFill>
                          <a:effectLst/>
                          <a:latin typeface="Calibri"/>
                        </a:rPr>
                        <a:t>829,094</a:t>
                      </a:r>
                    </a:p>
                  </a:txBody>
                  <a:tcPr marL="7620" marR="7620" marT="7620" marB="0" anchor="b">
                    <a:noFill/>
                  </a:tcPr>
                </a:tc>
                <a:tc>
                  <a:txBody>
                    <a:bodyPr/>
                    <a:lstStyle/>
                    <a:p>
                      <a:pPr algn="r" fontAlgn="b"/>
                      <a:r>
                        <a:rPr lang="en-US" sz="1400" b="0" i="0" u="none" strike="noStrike" dirty="0">
                          <a:solidFill>
                            <a:srgbClr val="000000"/>
                          </a:solidFill>
                          <a:effectLst/>
                          <a:latin typeface="Calibri"/>
                        </a:rPr>
                        <a:t>5.19%</a:t>
                      </a:r>
                    </a:p>
                  </a:txBody>
                  <a:tcPr marL="7620" marR="7620" marT="7620" marB="0" anchor="b">
                    <a:noFill/>
                  </a:tcPr>
                </a:tc>
                <a:tc>
                  <a:txBody>
                    <a:bodyPr/>
                    <a:lstStyle/>
                    <a:p>
                      <a:pPr algn="r" fontAlgn="b"/>
                      <a:r>
                        <a:rPr lang="en-US" sz="1400" b="0" i="0" u="none" strike="noStrike" dirty="0">
                          <a:solidFill>
                            <a:srgbClr val="000000"/>
                          </a:solidFill>
                          <a:effectLst/>
                          <a:latin typeface="Calibri"/>
                        </a:rPr>
                        <a:t>829,094</a:t>
                      </a:r>
                    </a:p>
                  </a:txBody>
                  <a:tcPr marL="7620" marR="7620" marT="7620" marB="0" anchor="b">
                    <a:noFill/>
                  </a:tcPr>
                </a:tc>
                <a:tc>
                  <a:txBody>
                    <a:bodyPr/>
                    <a:lstStyle/>
                    <a:p>
                      <a:pPr algn="r" fontAlgn="b"/>
                      <a:r>
                        <a:rPr lang="en-US" sz="1400" b="0" i="0" u="none" strike="noStrike" dirty="0">
                          <a:solidFill>
                            <a:srgbClr val="000000"/>
                          </a:solidFill>
                          <a:effectLst/>
                          <a:latin typeface="Calibri"/>
                        </a:rPr>
                        <a:t>874,435</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400" b="0" i="0" u="none" strike="noStrike" dirty="0">
                          <a:solidFill>
                            <a:srgbClr val="000000"/>
                          </a:solidFill>
                          <a:effectLst/>
                          <a:latin typeface="Calibri"/>
                        </a:rPr>
                        <a:t>MACHINERY AND EQUIPMENT</a:t>
                      </a:r>
                    </a:p>
                  </a:txBody>
                  <a:tcPr marL="7620" marR="7620" marT="7620" marB="0" anchor="b">
                    <a:noFill/>
                  </a:tcPr>
                </a:tc>
                <a:tc>
                  <a:txBody>
                    <a:bodyPr/>
                    <a:lstStyle/>
                    <a:p>
                      <a:pPr algn="r" fontAlgn="b"/>
                      <a:r>
                        <a:rPr lang="en-US" sz="1400" b="0" i="0" u="none" strike="noStrike" dirty="0">
                          <a:solidFill>
                            <a:srgbClr val="000000"/>
                          </a:solidFill>
                          <a:effectLst/>
                          <a:latin typeface="Calibri"/>
                        </a:rPr>
                        <a:t>189,723</a:t>
                      </a:r>
                    </a:p>
                  </a:txBody>
                  <a:tcPr marL="7620" marR="7620" marT="7620" marB="0" anchor="b">
                    <a:noFill/>
                  </a:tcPr>
                </a:tc>
                <a:tc>
                  <a:txBody>
                    <a:bodyPr/>
                    <a:lstStyle/>
                    <a:p>
                      <a:pPr algn="r" fontAlgn="b"/>
                      <a:r>
                        <a:rPr lang="en-US" sz="1400" b="0" i="0" u="none" strike="noStrike" dirty="0">
                          <a:solidFill>
                            <a:srgbClr val="000000"/>
                          </a:solidFill>
                          <a:effectLst/>
                          <a:latin typeface="Calibri"/>
                        </a:rPr>
                        <a:t>119,962</a:t>
                      </a:r>
                    </a:p>
                  </a:txBody>
                  <a:tcPr marL="7620" marR="7620" marT="7620" marB="0" anchor="b">
                    <a:noFill/>
                  </a:tcPr>
                </a:tc>
                <a:tc>
                  <a:txBody>
                    <a:bodyPr/>
                    <a:lstStyle/>
                    <a:p>
                      <a:pPr algn="r" fontAlgn="b"/>
                      <a:r>
                        <a:rPr lang="en-US" sz="1400" b="0" i="0" u="none" strike="noStrike" dirty="0">
                          <a:solidFill>
                            <a:srgbClr val="000000"/>
                          </a:solidFill>
                          <a:effectLst/>
                          <a:latin typeface="Calibri"/>
                        </a:rPr>
                        <a:t>69,761</a:t>
                      </a:r>
                    </a:p>
                  </a:txBody>
                  <a:tcPr marL="7620" marR="7620" marT="7620" marB="0" anchor="b">
                    <a:noFill/>
                  </a:tcPr>
                </a:tc>
                <a:tc>
                  <a:txBody>
                    <a:bodyPr/>
                    <a:lstStyle/>
                    <a:p>
                      <a:pPr algn="r" fontAlgn="b"/>
                      <a:r>
                        <a:rPr lang="en-US" sz="1400" b="0" i="0" u="none" strike="noStrike" dirty="0">
                          <a:solidFill>
                            <a:srgbClr val="000000"/>
                          </a:solidFill>
                          <a:effectLst/>
                          <a:latin typeface="Calibri"/>
                        </a:rPr>
                        <a:t>63.23%</a:t>
                      </a:r>
                    </a:p>
                  </a:txBody>
                  <a:tcPr marL="7620" marR="7620" marT="7620" marB="0" anchor="b">
                    <a:noFill/>
                  </a:tcPr>
                </a:tc>
                <a:tc>
                  <a:txBody>
                    <a:bodyPr/>
                    <a:lstStyle/>
                    <a:p>
                      <a:pPr algn="r" fontAlgn="b"/>
                      <a:r>
                        <a:rPr lang="en-US" sz="1400" b="0" i="0" u="none" strike="noStrike" dirty="0">
                          <a:solidFill>
                            <a:srgbClr val="000000"/>
                          </a:solidFill>
                          <a:effectLst/>
                          <a:latin typeface="Calibri"/>
                        </a:rPr>
                        <a:t>69,761</a:t>
                      </a:r>
                    </a:p>
                  </a:txBody>
                  <a:tcPr marL="7620" marR="7620" marT="7620" marB="0" anchor="b">
                    <a:noFill/>
                  </a:tcPr>
                </a:tc>
                <a:tc>
                  <a:txBody>
                    <a:bodyPr/>
                    <a:lstStyle/>
                    <a:p>
                      <a:pPr algn="r" fontAlgn="b"/>
                      <a:r>
                        <a:rPr lang="en-US" sz="1400" b="0" i="0" u="none" strike="noStrike" dirty="0">
                          <a:solidFill>
                            <a:srgbClr val="000000"/>
                          </a:solidFill>
                          <a:effectLst/>
                          <a:latin typeface="Calibri"/>
                        </a:rPr>
                        <a:t>189,723</a:t>
                      </a: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1400" b="0" i="0" u="none" strike="noStrike" dirty="0">
                          <a:solidFill>
                            <a:srgbClr val="000000"/>
                          </a:solidFill>
                          <a:effectLst/>
                          <a:latin typeface="Calibri"/>
                        </a:rPr>
                        <a:t>PAYMENTS FOR FINANCIAL ASSET</a:t>
                      </a:r>
                    </a:p>
                  </a:txBody>
                  <a:tcPr marL="7620" marR="7620" marT="7620" marB="0" anchor="b">
                    <a:noFill/>
                  </a:tcPr>
                </a:tc>
                <a:tc>
                  <a:txBody>
                    <a:bodyPr/>
                    <a:lstStyle/>
                    <a:p>
                      <a:pPr algn="r" fontAlgn="b"/>
                      <a:r>
                        <a:rPr lang="en-US" sz="1400" b="0" i="0" u="none" strike="noStrike" dirty="0">
                          <a:solidFill>
                            <a:srgbClr val="000000"/>
                          </a:solidFill>
                          <a:effectLst/>
                          <a:latin typeface="Calibri"/>
                        </a:rPr>
                        <a:t>0</a:t>
                      </a:r>
                    </a:p>
                  </a:txBody>
                  <a:tcPr marL="7620" marR="7620" marT="7620" marB="0" anchor="b">
                    <a:noFill/>
                  </a:tcPr>
                </a:tc>
                <a:tc>
                  <a:txBody>
                    <a:bodyPr/>
                    <a:lstStyle/>
                    <a:p>
                      <a:pPr algn="r" fontAlgn="b"/>
                      <a:r>
                        <a:rPr lang="en-US" sz="1400" b="0" i="0" u="none" strike="noStrike" dirty="0">
                          <a:solidFill>
                            <a:srgbClr val="000000"/>
                          </a:solidFill>
                          <a:effectLst/>
                          <a:latin typeface="Calibri"/>
                        </a:rPr>
                        <a:t>294</a:t>
                      </a:r>
                    </a:p>
                  </a:txBody>
                  <a:tcPr marL="7620" marR="7620" marT="7620" marB="0" anchor="b">
                    <a:noFill/>
                  </a:tcPr>
                </a:tc>
                <a:tc>
                  <a:txBody>
                    <a:bodyPr/>
                    <a:lstStyle/>
                    <a:p>
                      <a:pPr algn="r" fontAlgn="b"/>
                      <a:r>
                        <a:rPr lang="en-US" sz="1400" b="0" i="0" u="none" strike="noStrike" dirty="0">
                          <a:solidFill>
                            <a:srgbClr val="000000"/>
                          </a:solidFill>
                          <a:effectLst/>
                          <a:latin typeface="Calibri"/>
                        </a:rPr>
                        <a:t>-294</a:t>
                      </a:r>
                    </a:p>
                  </a:txBody>
                  <a:tcPr marL="7620" marR="7620" marT="7620" marB="0" anchor="b">
                    <a:noFill/>
                  </a:tcPr>
                </a:tc>
                <a:tc>
                  <a:txBody>
                    <a:bodyPr/>
                    <a:lstStyle/>
                    <a:p>
                      <a:pPr algn="r" fontAlgn="b"/>
                      <a:r>
                        <a:rPr lang="en-US" sz="1400" b="0" i="0" u="none" strike="noStrike" dirty="0">
                          <a:solidFill>
                            <a:srgbClr val="000000"/>
                          </a:solidFill>
                          <a:effectLst/>
                          <a:latin typeface="Calibri"/>
                        </a:rPr>
                        <a:t>0.00%</a:t>
                      </a:r>
                    </a:p>
                  </a:txBody>
                  <a:tcPr marL="7620" marR="7620" marT="7620" marB="0" anchor="b">
                    <a:noFill/>
                  </a:tcPr>
                </a:tc>
                <a:tc>
                  <a:txBody>
                    <a:bodyPr/>
                    <a:lstStyle/>
                    <a:p>
                      <a:pPr algn="r" fontAlgn="b"/>
                      <a:r>
                        <a:rPr lang="en-US" sz="1400" b="0" i="0" u="none" strike="noStrike" dirty="0">
                          <a:solidFill>
                            <a:srgbClr val="000000"/>
                          </a:solidFill>
                          <a:effectLst/>
                          <a:latin typeface="Calibri"/>
                        </a:rPr>
                        <a:t>0</a:t>
                      </a:r>
                    </a:p>
                  </a:txBody>
                  <a:tcPr marL="7620" marR="7620" marT="7620" marB="0" anchor="b">
                    <a:noFill/>
                  </a:tcPr>
                </a:tc>
                <a:tc>
                  <a:txBody>
                    <a:bodyPr/>
                    <a:lstStyle/>
                    <a:p>
                      <a:pPr algn="r" fontAlgn="b"/>
                      <a:r>
                        <a:rPr lang="en-US" sz="1400" b="0" i="0" u="none" strike="noStrike" dirty="0">
                          <a:solidFill>
                            <a:srgbClr val="000000"/>
                          </a:solidFill>
                          <a:effectLst/>
                          <a:latin typeface="Calibri"/>
                        </a:rPr>
                        <a:t>294</a:t>
                      </a: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1200" b="1" i="0" u="none" strike="noStrike" dirty="0">
                          <a:solidFill>
                            <a:srgbClr val="000000"/>
                          </a:solidFill>
                          <a:effectLst/>
                          <a:latin typeface="Calibri"/>
                        </a:rPr>
                        <a:t>DEPARTMENTAL APPROPRIATION--</a:t>
                      </a:r>
                    </a:p>
                  </a:txBody>
                  <a:tcPr marL="7620" marR="7620" marT="7620" marB="0" anchor="b">
                    <a:noFill/>
                  </a:tcPr>
                </a:tc>
                <a:tc>
                  <a:txBody>
                    <a:bodyPr/>
                    <a:lstStyle/>
                    <a:p>
                      <a:pPr algn="r" fontAlgn="b"/>
                      <a:r>
                        <a:rPr lang="en-US" sz="1200" b="1" i="0" u="none" strike="noStrike" dirty="0">
                          <a:solidFill>
                            <a:srgbClr val="000000"/>
                          </a:solidFill>
                          <a:effectLst/>
                          <a:latin typeface="Calibri"/>
                        </a:rPr>
                        <a:t>19,860,623</a:t>
                      </a:r>
                    </a:p>
                  </a:txBody>
                  <a:tcPr marL="7620" marR="7620" marT="7620" marB="0" anchor="b">
                    <a:noFill/>
                  </a:tcPr>
                </a:tc>
                <a:tc>
                  <a:txBody>
                    <a:bodyPr/>
                    <a:lstStyle/>
                    <a:p>
                      <a:pPr algn="r" fontAlgn="b"/>
                      <a:r>
                        <a:rPr lang="en-US" sz="1200" b="1" i="0" u="none" strike="noStrike" dirty="0">
                          <a:solidFill>
                            <a:srgbClr val="000000"/>
                          </a:solidFill>
                          <a:effectLst/>
                          <a:latin typeface="Calibri"/>
                        </a:rPr>
                        <a:t>2,481,192</a:t>
                      </a:r>
                    </a:p>
                  </a:txBody>
                  <a:tcPr marL="7620" marR="7620" marT="7620" marB="0" anchor="b">
                    <a:noFill/>
                  </a:tcPr>
                </a:tc>
                <a:tc>
                  <a:txBody>
                    <a:bodyPr/>
                    <a:lstStyle/>
                    <a:p>
                      <a:pPr algn="r" fontAlgn="b"/>
                      <a:r>
                        <a:rPr lang="en-US" sz="1200" b="1" i="0" u="none" strike="noStrike" dirty="0">
                          <a:solidFill>
                            <a:srgbClr val="000000"/>
                          </a:solidFill>
                          <a:effectLst/>
                          <a:latin typeface="Calibri"/>
                        </a:rPr>
                        <a:t>17,379,431</a:t>
                      </a:r>
                    </a:p>
                  </a:txBody>
                  <a:tcPr marL="7620" marR="7620" marT="7620" marB="0" anchor="b">
                    <a:noFill/>
                  </a:tcPr>
                </a:tc>
                <a:tc>
                  <a:txBody>
                    <a:bodyPr/>
                    <a:lstStyle/>
                    <a:p>
                      <a:pPr algn="r" fontAlgn="b"/>
                      <a:r>
                        <a:rPr lang="en-US" sz="1200" b="1" i="0" u="none" strike="noStrike" dirty="0">
                          <a:solidFill>
                            <a:srgbClr val="000000"/>
                          </a:solidFill>
                          <a:effectLst/>
                          <a:latin typeface="Calibri"/>
                        </a:rPr>
                        <a:t>12.49%</a:t>
                      </a:r>
                    </a:p>
                  </a:txBody>
                  <a:tcPr marL="7620" marR="7620" marT="7620" marB="0" anchor="b">
                    <a:noFill/>
                  </a:tcPr>
                </a:tc>
                <a:tc>
                  <a:txBody>
                    <a:bodyPr/>
                    <a:lstStyle/>
                    <a:p>
                      <a:pPr algn="r" fontAlgn="b"/>
                      <a:r>
                        <a:rPr lang="en-US" sz="1200" b="1" i="0" u="none" strike="noStrike" dirty="0">
                          <a:solidFill>
                            <a:srgbClr val="000000"/>
                          </a:solidFill>
                          <a:effectLst/>
                          <a:latin typeface="Calibri"/>
                        </a:rPr>
                        <a:t>17,379,725</a:t>
                      </a:r>
                    </a:p>
                  </a:txBody>
                  <a:tcPr marL="7620" marR="7620" marT="7620" marB="0" anchor="b">
                    <a:noFill/>
                  </a:tcPr>
                </a:tc>
                <a:tc>
                  <a:txBody>
                    <a:bodyPr/>
                    <a:lstStyle/>
                    <a:p>
                      <a:pPr algn="r" fontAlgn="b"/>
                      <a:r>
                        <a:rPr lang="en-US" sz="1200" b="1" i="0" u="none" strike="noStrike" dirty="0">
                          <a:solidFill>
                            <a:srgbClr val="000000"/>
                          </a:solidFill>
                          <a:effectLst/>
                          <a:latin typeface="Calibri"/>
                        </a:rPr>
                        <a:t>19,860,917</a:t>
                      </a:r>
                    </a:p>
                  </a:txBody>
                  <a:tcPr marL="7620" marR="7620" marT="7620" marB="0" anchor="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48743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COVID SPENDING TO-DATE </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316987844"/>
              </p:ext>
            </p:extLst>
          </p:nvPr>
        </p:nvGraphicFramePr>
        <p:xfrm>
          <a:off x="152401" y="1752600"/>
          <a:ext cx="8839201" cy="3337560"/>
        </p:xfrm>
        <a:graphic>
          <a:graphicData uri="http://schemas.openxmlformats.org/drawingml/2006/table">
            <a:tbl>
              <a:tblPr firstRow="1" bandRow="1">
                <a:tableStyleId>{5C22544A-7EE6-4342-B048-85BDC9FD1C3A}</a:tableStyleId>
              </a:tblPr>
              <a:tblGrid>
                <a:gridCol w="6172201">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7620" marR="7620" marT="762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EXPENSES</a:t>
                      </a:r>
                    </a:p>
                  </a:txBody>
                  <a:tcPr marL="7620" marR="7620" marT="762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 SUPP:MEDICAL SUPPLIES</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13,863.46 </a:t>
                      </a:r>
                    </a:p>
                  </a:txBody>
                  <a:tcPr marL="7620" marR="7620" marT="762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 SUPP:UNI/PROT CLTH&amp;CLOTHES</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3,260,816.19 </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 HOUS SUP:DIS PAPER/PLAST</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317,235.54 </a:t>
                      </a: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 HOUS SUP:TOILETRIES</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1,673,018.78 </a:t>
                      </a: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 HOUS SUP:WASH/CLEAN DETE</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4,146,794.59 </a:t>
                      </a:r>
                    </a:p>
                  </a:txBody>
                  <a:tcPr marL="7620" marR="7620" marT="7620" marB="0" anchor="b">
                    <a:noFill/>
                  </a:tcPr>
                </a:tc>
                <a:extLst>
                  <a:ext uri="{0D108BD9-81ED-4DB2-BD59-A6C34878D82A}">
                    <a16:rowId xmlns:a16="http://schemas.microsoft.com/office/drawing/2014/main" val="10005"/>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CONS:MEDICAL KIT</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255,166.54 </a:t>
                      </a:r>
                    </a:p>
                  </a:txBody>
                  <a:tcPr marL="7620" marR="7620" marT="7620" marB="0" anchor="b">
                    <a:noFill/>
                  </a:tcPr>
                </a:tc>
                <a:extLst>
                  <a:ext uri="{0D108BD9-81ED-4DB2-BD59-A6C34878D82A}">
                    <a16:rowId xmlns:a16="http://schemas.microsoft.com/office/drawing/2014/main" val="10006"/>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P/P:PEST CNTRL/FUMIGATION SER</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107,571.50 </a:t>
                      </a:r>
                    </a:p>
                  </a:txBody>
                  <a:tcPr marL="7620" marR="7620" marT="7620" marB="0" anchor="b">
                    <a:noFill/>
                  </a:tcPr>
                </a:tc>
                <a:extLst>
                  <a:ext uri="{0D108BD9-81ED-4DB2-BD59-A6C34878D82A}">
                    <a16:rowId xmlns:a16="http://schemas.microsoft.com/office/drawing/2014/main" val="10007"/>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7620" marR="7620" marT="762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9,774,466.60 </a:t>
                      </a:r>
                    </a:p>
                  </a:txBody>
                  <a:tcPr marL="7620" marR="7620" marT="7620" marB="0" anchor="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64523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3"/>
          <p:cNvSpPr>
            <a:spLocks noGrp="1"/>
          </p:cNvSpPr>
          <p:nvPr>
            <p:ph type="sldNum" sz="quarter" idx="12"/>
          </p:nvPr>
        </p:nvSpPr>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fld id="{E64F8BC4-73DC-4F7C-B594-31F0D9F7AA6E}" type="slidenum">
              <a:rPr lang="en-US" smtClean="0"/>
              <a:pPr/>
              <a:t>14</a:t>
            </a:fld>
            <a:endParaRPr lang="en-US" dirty="0"/>
          </a:p>
        </p:txBody>
      </p:sp>
      <p:sp>
        <p:nvSpPr>
          <p:cNvPr id="31746" name="Title 1"/>
          <p:cNvSpPr>
            <a:spLocks noGrp="1"/>
          </p:cNvSpPr>
          <p:nvPr>
            <p:ph type="ctrTitle" idx="4294967295"/>
          </p:nvPr>
        </p:nvSpPr>
        <p:spPr>
          <a:xfrm>
            <a:off x="11112" y="1066800"/>
            <a:ext cx="9132888" cy="1066800"/>
          </a:xfrm>
        </p:spPr>
        <p:txBody>
          <a:bodyPr>
            <a:normAutofit/>
          </a:bodyPr>
          <a:lstStyle/>
          <a:p>
            <a:br>
              <a:rPr lang="en-US" sz="3100" b="1" dirty="0"/>
            </a:br>
            <a:endParaRPr lang="en-US" sz="3100" b="1" dirty="0"/>
          </a:p>
        </p:txBody>
      </p:sp>
      <p:sp>
        <p:nvSpPr>
          <p:cNvPr id="5" name="Content Placeholder 2">
            <a:extLst>
              <a:ext uri="{FF2B5EF4-FFF2-40B4-BE49-F238E27FC236}">
                <a16:creationId xmlns:a16="http://schemas.microsoft.com/office/drawing/2014/main" id="{1FB615CB-BFCF-44B1-ACA0-9175273BA88A}"/>
              </a:ext>
            </a:extLst>
          </p:cNvPr>
          <p:cNvSpPr txBox="1">
            <a:spLocks/>
          </p:cNvSpPr>
          <p:nvPr/>
        </p:nvSpPr>
        <p:spPr>
          <a:xfrm>
            <a:off x="224642" y="1828800"/>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70000"/>
              </a:lnSpc>
              <a:buNone/>
            </a:pPr>
            <a:endParaRPr lang="en-ZA" b="1" dirty="0"/>
          </a:p>
          <a:p>
            <a:pPr marL="0" indent="0" algn="ctr">
              <a:lnSpc>
                <a:spcPct val="170000"/>
              </a:lnSpc>
              <a:buNone/>
            </a:pPr>
            <a:r>
              <a:rPr lang="en-ZA" b="1" dirty="0"/>
              <a:t>BUDGET ADJUSTMENTS </a:t>
            </a:r>
          </a:p>
          <a:p>
            <a:pPr marL="0" indent="0" algn="just">
              <a:lnSpc>
                <a:spcPct val="170000"/>
              </a:lnSpc>
              <a:buNone/>
            </a:pPr>
            <a:r>
              <a:rPr lang="en-ZA" sz="1800" dirty="0"/>
              <a:t> </a:t>
            </a:r>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r>
              <a:rPr lang="en-ZA" sz="1800" dirty="0"/>
              <a:t>  </a:t>
            </a:r>
          </a:p>
          <a:p>
            <a:pPr>
              <a:lnSpc>
                <a:spcPct val="170000"/>
              </a:lnSpc>
            </a:pPr>
            <a:endParaRPr lang="en-ZA" sz="1800" dirty="0"/>
          </a:p>
        </p:txBody>
      </p:sp>
    </p:spTree>
    <p:extLst>
      <p:ext uri="{BB962C8B-B14F-4D97-AF65-F5344CB8AC3E}">
        <p14:creationId xmlns:p14="http://schemas.microsoft.com/office/powerpoint/2010/main" val="408749326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14C128-28F8-4D7F-94E9-5896BA66EF6C}" type="slidenum">
              <a:rPr lang="en-US" altLang="en-US" smtClean="0">
                <a:solidFill>
                  <a:srgbClr val="000000"/>
                </a:solidFill>
                <a:latin typeface="Arial Black" pitchFamily="34" charset="0"/>
              </a:rPr>
              <a:pPr/>
              <a:t>15</a:t>
            </a:fld>
            <a:endParaRPr lang="en-US" altLang="en-US" dirty="0">
              <a:solidFill>
                <a:srgbClr val="000000"/>
              </a:solidFill>
              <a:latin typeface="Arial Black" pitchFamily="34" charset="0"/>
            </a:endParaRPr>
          </a:p>
        </p:txBody>
      </p:sp>
      <p:sp>
        <p:nvSpPr>
          <p:cNvPr id="4" name="Title 1"/>
          <p:cNvSpPr>
            <a:spLocks noGrp="1" noChangeArrowheads="1"/>
          </p:cNvSpPr>
          <p:nvPr>
            <p:ph type="title" idx="4294967295"/>
          </p:nvPr>
        </p:nvSpPr>
        <p:spPr>
          <a:xfrm>
            <a:off x="152400" y="990600"/>
            <a:ext cx="8686800" cy="609600"/>
          </a:xfrm>
          <a:noFill/>
        </p:spPr>
        <p:txBody>
          <a:bodyPr/>
          <a:lstStyle/>
          <a:p>
            <a:pPr>
              <a:defRPr/>
            </a:pPr>
            <a:r>
              <a:rPr lang="en-ZA" sz="3200" b="1" dirty="0">
                <a:solidFill>
                  <a:srgbClr val="000000"/>
                </a:solidFill>
                <a:latin typeface="Calibri" panose="020F0502020204030204" pitchFamily="34" charset="0"/>
              </a:rPr>
              <a:t>Department’s response to Economic Package</a:t>
            </a:r>
            <a:endParaRPr lang="en-US" altLang="en-US" sz="3200" b="1" dirty="0"/>
          </a:p>
        </p:txBody>
      </p:sp>
      <p:graphicFrame>
        <p:nvGraphicFramePr>
          <p:cNvPr id="5" name="Table 4">
            <a:extLst>
              <a:ext uri="{FF2B5EF4-FFF2-40B4-BE49-F238E27FC236}">
                <a16:creationId xmlns:a16="http://schemas.microsoft.com/office/drawing/2014/main" id="{F7743ACC-5F7B-417E-AF29-75C02F847471}"/>
              </a:ext>
            </a:extLst>
          </p:cNvPr>
          <p:cNvGraphicFramePr>
            <a:graphicFrameLocks noGrp="1"/>
          </p:cNvGraphicFramePr>
          <p:nvPr>
            <p:extLst>
              <p:ext uri="{D42A27DB-BD31-4B8C-83A1-F6EECF244321}">
                <p14:modId xmlns:p14="http://schemas.microsoft.com/office/powerpoint/2010/main" val="2114823439"/>
              </p:ext>
            </p:extLst>
          </p:nvPr>
        </p:nvGraphicFramePr>
        <p:xfrm>
          <a:off x="457200" y="1600200"/>
          <a:ext cx="8229601" cy="4270302"/>
        </p:xfrm>
        <a:graphic>
          <a:graphicData uri="http://schemas.openxmlformats.org/drawingml/2006/table">
            <a:tbl>
              <a:tblPr/>
              <a:tblGrid>
                <a:gridCol w="5216301">
                  <a:extLst>
                    <a:ext uri="{9D8B030D-6E8A-4147-A177-3AD203B41FA5}">
                      <a16:colId xmlns:a16="http://schemas.microsoft.com/office/drawing/2014/main" val="3771309410"/>
                    </a:ext>
                  </a:extLst>
                </a:gridCol>
                <a:gridCol w="1493989">
                  <a:extLst>
                    <a:ext uri="{9D8B030D-6E8A-4147-A177-3AD203B41FA5}">
                      <a16:colId xmlns:a16="http://schemas.microsoft.com/office/drawing/2014/main" val="916560798"/>
                    </a:ext>
                  </a:extLst>
                </a:gridCol>
                <a:gridCol w="1519311">
                  <a:extLst>
                    <a:ext uri="{9D8B030D-6E8A-4147-A177-3AD203B41FA5}">
                      <a16:colId xmlns:a16="http://schemas.microsoft.com/office/drawing/2014/main" val="2231635325"/>
                    </a:ext>
                  </a:extLst>
                </a:gridCol>
              </a:tblGrid>
              <a:tr h="567070">
                <a:tc>
                  <a:txBody>
                    <a:bodyPr/>
                    <a:lstStyle/>
                    <a:p>
                      <a:pPr algn="l" fontAlgn="b"/>
                      <a:r>
                        <a:rPr lang="en-ZA" sz="1800" b="1"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1" i="0" u="none" strike="noStrike" dirty="0">
                          <a:solidFill>
                            <a:srgbClr val="000000"/>
                          </a:solidFill>
                          <a:effectLst/>
                          <a:latin typeface="Calibri" panose="020F0502020204030204" pitchFamily="34" charset="0"/>
                        </a:rPr>
                        <a:t>Proposed Cut by 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1" i="0" u="none" strike="noStrike" dirty="0">
                          <a:solidFill>
                            <a:srgbClr val="000000"/>
                          </a:solidFill>
                          <a:effectLst/>
                          <a:latin typeface="Calibri" panose="020F0502020204030204" pitchFamily="34" charset="0"/>
                        </a:rPr>
                        <a:t>Actual</a:t>
                      </a:r>
                      <a:r>
                        <a:rPr lang="en-ZA" sz="1800" b="1" i="0" u="none" strike="noStrike" baseline="0" dirty="0">
                          <a:solidFill>
                            <a:srgbClr val="000000"/>
                          </a:solidFill>
                          <a:effectLst/>
                          <a:latin typeface="Calibri" panose="020F0502020204030204" pitchFamily="34" charset="0"/>
                        </a:rPr>
                        <a:t> Cuts </a:t>
                      </a:r>
                      <a:endParaRPr lang="en-ZA" sz="18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0437260"/>
                  </a:ext>
                </a:extLst>
              </a:tr>
              <a:tr h="283534">
                <a:tc>
                  <a:txBody>
                    <a:bodyPr/>
                    <a:lstStyle/>
                    <a:p>
                      <a:pPr algn="l" fontAlgn="b"/>
                      <a:r>
                        <a:rPr lang="en-ZA" sz="1800" b="1" i="0" u="none" strike="noStrike" dirty="0">
                          <a:solidFill>
                            <a:srgbClr val="000000"/>
                          </a:solidFill>
                          <a:effectLst/>
                          <a:latin typeface="Calibri" panose="020F0502020204030204" pitchFamily="34" charset="0"/>
                        </a:rPr>
                        <a:t>Description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800" b="1" i="0" u="none" strike="noStrike" dirty="0">
                          <a:solidFill>
                            <a:srgbClr val="000000"/>
                          </a:solidFill>
                          <a:effectLst/>
                          <a:latin typeface="Calibri" panose="020F0502020204030204" pitchFamily="34" charset="0"/>
                        </a:rPr>
                        <a:t>R'000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0832106"/>
                  </a:ext>
                </a:extLst>
              </a:tr>
              <a:tr h="567070">
                <a:tc>
                  <a:txBody>
                    <a:bodyPr/>
                    <a:lstStyle/>
                    <a:p>
                      <a:pPr algn="l" fontAlgn="b"/>
                      <a:r>
                        <a:rPr lang="en-US" sz="1800" b="1" i="0" u="none" strike="noStrike" dirty="0">
                          <a:solidFill>
                            <a:srgbClr val="000000"/>
                          </a:solidFill>
                          <a:effectLst/>
                          <a:latin typeface="Calibri" panose="020F0502020204030204" pitchFamily="34" charset="0"/>
                        </a:rPr>
                        <a:t>Departmental Proposed Cut by NT: 25%,40% and 50% respectively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1" i="0" u="none" strike="noStrike" dirty="0">
                          <a:solidFill>
                            <a:srgbClr val="000000"/>
                          </a:solidFill>
                          <a:effectLst/>
                          <a:latin typeface="Calibri" panose="020F0502020204030204" pitchFamily="34" charset="0"/>
                        </a:rPr>
                        <a:t>     1 734 431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1" i="0" u="none" strike="noStrike" dirty="0">
                          <a:solidFill>
                            <a:srgbClr val="000000"/>
                          </a:solidFill>
                          <a:effectLst/>
                          <a:latin typeface="Calibri" panose="020F0502020204030204" pitchFamily="34" charset="0"/>
                        </a:rPr>
                        <a:t>         383 000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202092"/>
                  </a:ext>
                </a:extLst>
              </a:tr>
              <a:tr h="283534">
                <a:tc>
                  <a:txBody>
                    <a:bodyPr/>
                    <a:lstStyle/>
                    <a:p>
                      <a:pPr algn="l" fontAlgn="b"/>
                      <a:r>
                        <a:rPr lang="en-ZA" sz="1800" b="0" i="0" u="none" strike="noStrike" dirty="0">
                          <a:solidFill>
                            <a:srgbClr val="000000"/>
                          </a:solidFill>
                          <a:effectLst/>
                          <a:latin typeface="Calibri" panose="020F0502020204030204" pitchFamily="34" charset="0"/>
                        </a:rPr>
                        <a:t>Compensation of Employees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261 000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2423531"/>
                  </a:ext>
                </a:extLst>
              </a:tr>
              <a:tr h="283534">
                <a:tc>
                  <a:txBody>
                    <a:bodyPr/>
                    <a:lstStyle/>
                    <a:p>
                      <a:pPr algn="l" fontAlgn="b"/>
                      <a:r>
                        <a:rPr lang="en-ZA" sz="1800" b="0" i="0" u="none" strike="noStrike" dirty="0">
                          <a:solidFill>
                            <a:srgbClr val="000000"/>
                          </a:solidFill>
                          <a:effectLst/>
                          <a:latin typeface="Calibri" panose="020F0502020204030204" pitchFamily="34" charset="0"/>
                        </a:rPr>
                        <a:t>Goods &amp; Services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1 289 795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8226039"/>
                  </a:ext>
                </a:extLst>
              </a:tr>
              <a:tr h="283534">
                <a:tc>
                  <a:txBody>
                    <a:bodyPr/>
                    <a:lstStyle/>
                    <a:p>
                      <a:pPr algn="l" fontAlgn="b"/>
                      <a:r>
                        <a:rPr lang="en-US" sz="1800" b="0" i="0" u="none" strike="noStrike" dirty="0">
                          <a:solidFill>
                            <a:srgbClr val="000000"/>
                          </a:solidFill>
                          <a:effectLst/>
                          <a:latin typeface="Calibri" panose="020F0502020204030204" pitchFamily="34" charset="0"/>
                        </a:rPr>
                        <a:t>Buildings and Other Fixed Structures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349 774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122 000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47512"/>
                  </a:ext>
                </a:extLst>
              </a:tr>
              <a:tr h="283534">
                <a:tc>
                  <a:txBody>
                    <a:bodyPr/>
                    <a:lstStyle/>
                    <a:p>
                      <a:pPr algn="l" fontAlgn="b"/>
                      <a:r>
                        <a:rPr lang="en-ZA" sz="1800" b="0" i="0" u="none" strike="noStrike" dirty="0">
                          <a:solidFill>
                            <a:srgbClr val="000000"/>
                          </a:solidFill>
                          <a:effectLst/>
                          <a:latin typeface="Calibri" panose="020F0502020204030204" pitchFamily="34" charset="0"/>
                        </a:rPr>
                        <a:t>Machinery and Equipment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Calibri" panose="020F0502020204030204" pitchFamily="34" charset="0"/>
                        </a:rPr>
                        <a:t>          94 862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622307"/>
                  </a:ext>
                </a:extLst>
              </a:tr>
              <a:tr h="283534">
                <a:tc>
                  <a:txBody>
                    <a:bodyPr/>
                    <a:lstStyle/>
                    <a:p>
                      <a:pPr algn="l" fontAlgn="b"/>
                      <a:r>
                        <a:rPr lang="en-US" sz="1800" b="1" i="0" u="none" strike="noStrike" dirty="0">
                          <a:solidFill>
                            <a:srgbClr val="000000"/>
                          </a:solidFill>
                          <a:effectLst/>
                          <a:latin typeface="Calibri" panose="020F0502020204030204" pitchFamily="34" charset="0"/>
                        </a:rPr>
                        <a:t>Entities Proposed cut by NT: 17%</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1" i="0" u="none" strike="noStrike">
                          <a:solidFill>
                            <a:srgbClr val="000000"/>
                          </a:solidFill>
                          <a:effectLst/>
                          <a:latin typeface="Calibri" panose="020F0502020204030204" pitchFamily="34" charset="0"/>
                        </a:rPr>
                        <a:t>        523 293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1" i="0" u="none" strike="noStrike" dirty="0">
                          <a:solidFill>
                            <a:srgbClr val="000000"/>
                          </a:solidFill>
                          <a:effectLst/>
                          <a:latin typeface="Calibri" panose="020F0502020204030204" pitchFamily="34" charset="0"/>
                        </a:rPr>
                        <a:t>           33 000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9008542"/>
                  </a:ext>
                </a:extLst>
              </a:tr>
              <a:tr h="283534">
                <a:tc>
                  <a:txBody>
                    <a:bodyPr/>
                    <a:lstStyle/>
                    <a:p>
                      <a:pPr algn="l" fontAlgn="b"/>
                      <a:r>
                        <a:rPr lang="en-ZA" sz="1800" b="0" i="0" u="none" strike="noStrike" dirty="0">
                          <a:solidFill>
                            <a:srgbClr val="000000"/>
                          </a:solidFill>
                          <a:effectLst/>
                          <a:latin typeface="Calibri" panose="020F0502020204030204" pitchFamily="34" charset="0"/>
                        </a:rPr>
                        <a:t>Legal Aid South Africa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Calibri" panose="020F0502020204030204" pitchFamily="34" charset="0"/>
                        </a:rPr>
                        <a:t>        354 636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23 000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7377071"/>
                  </a:ext>
                </a:extLst>
              </a:tr>
              <a:tr h="283534">
                <a:tc>
                  <a:txBody>
                    <a:bodyPr/>
                    <a:lstStyle/>
                    <a:p>
                      <a:pPr algn="l" fontAlgn="b"/>
                      <a:r>
                        <a:rPr lang="en-ZA" sz="1800" b="0" i="0" u="none" strike="noStrike" dirty="0">
                          <a:solidFill>
                            <a:srgbClr val="000000"/>
                          </a:solidFill>
                          <a:effectLst/>
                          <a:latin typeface="Calibri" panose="020F0502020204030204" pitchFamily="34" charset="0"/>
                        </a:rPr>
                        <a:t>Special Investigating Unit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Calibri" panose="020F0502020204030204" pitchFamily="34" charset="0"/>
                        </a:rPr>
                        <a:t>          76 987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10 000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5730321"/>
                  </a:ext>
                </a:extLst>
              </a:tr>
              <a:tr h="283534">
                <a:tc>
                  <a:txBody>
                    <a:bodyPr/>
                    <a:lstStyle/>
                    <a:p>
                      <a:pPr algn="l" fontAlgn="b"/>
                      <a:r>
                        <a:rPr lang="en-US" sz="1800" b="0" i="0" u="none" strike="noStrike" dirty="0">
                          <a:solidFill>
                            <a:srgbClr val="000000"/>
                          </a:solidFill>
                          <a:effectLst/>
                          <a:latin typeface="Calibri" panose="020F0502020204030204" pitchFamily="34" charset="0"/>
                        </a:rPr>
                        <a:t>Public Protector of South Africa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Calibri" panose="020F0502020204030204" pitchFamily="34" charset="0"/>
                        </a:rPr>
                        <a:t>          57 648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825974"/>
                  </a:ext>
                </a:extLst>
              </a:tr>
              <a:tr h="283534">
                <a:tc>
                  <a:txBody>
                    <a:bodyPr/>
                    <a:lstStyle/>
                    <a:p>
                      <a:pPr algn="l" fontAlgn="b"/>
                      <a:r>
                        <a:rPr lang="en-US" sz="1800" b="0" i="0" u="none" strike="noStrike" dirty="0">
                          <a:solidFill>
                            <a:srgbClr val="000000"/>
                          </a:solidFill>
                          <a:effectLst/>
                          <a:latin typeface="Calibri" panose="020F0502020204030204" pitchFamily="34" charset="0"/>
                        </a:rPr>
                        <a:t>South African Human Rights Commission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a:solidFill>
                            <a:srgbClr val="000000"/>
                          </a:solidFill>
                          <a:effectLst/>
                          <a:latin typeface="Calibri" panose="020F0502020204030204" pitchFamily="34" charset="0"/>
                        </a:rPr>
                        <a:t>          34 022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8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1009171"/>
                  </a:ext>
                </a:extLst>
              </a:tr>
              <a:tr h="297712">
                <a:tc>
                  <a:txBody>
                    <a:bodyPr/>
                    <a:lstStyle/>
                    <a:p>
                      <a:pPr algn="l" fontAlgn="b"/>
                      <a:r>
                        <a:rPr lang="en-ZA" sz="1800" b="1" i="0" u="none" strike="noStrike" dirty="0">
                          <a:solidFill>
                            <a:srgbClr val="000000"/>
                          </a:solidFill>
                          <a:effectLst/>
                          <a:latin typeface="Calibri" panose="020F0502020204030204" pitchFamily="34" charset="0"/>
                        </a:rPr>
                        <a:t>Total budget cut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800" b="1" i="0" u="none" strike="noStrike" dirty="0">
                          <a:solidFill>
                            <a:srgbClr val="000000"/>
                          </a:solidFill>
                          <a:effectLst/>
                          <a:latin typeface="Calibri" panose="020F0502020204030204" pitchFamily="34" charset="0"/>
                        </a:rPr>
                        <a:t>     2 257 724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800" b="1" i="0" u="none" strike="noStrike" dirty="0">
                          <a:solidFill>
                            <a:srgbClr val="000000"/>
                          </a:solidFill>
                          <a:effectLst/>
                          <a:latin typeface="Calibri" panose="020F0502020204030204" pitchFamily="34" charset="0"/>
                        </a:rPr>
                        <a:t>         416 000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8291317"/>
                  </a:ext>
                </a:extLst>
              </a:tr>
            </a:tbl>
          </a:graphicData>
        </a:graphic>
      </p:graphicFrame>
    </p:spTree>
    <p:extLst>
      <p:ext uri="{BB962C8B-B14F-4D97-AF65-F5344CB8AC3E}">
        <p14:creationId xmlns:p14="http://schemas.microsoft.com/office/powerpoint/2010/main" val="277781500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3"/>
          <p:cNvSpPr>
            <a:spLocks noGrp="1"/>
          </p:cNvSpPr>
          <p:nvPr>
            <p:ph type="sldNum" sz="quarter" idx="12"/>
          </p:nvPr>
        </p:nvSpPr>
        <p:spPr>
          <a:noFill/>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F8BC4-73DC-4F7C-B594-31F0D9F7AA6E}" type="slidenum">
              <a:rPr lang="en-US" sz="1200" smtClean="0">
                <a:latin typeface="Arial Black" panose="020B0A04020102020204" pitchFamily="34" charset="0"/>
              </a:rPr>
              <a:pPr>
                <a:spcBef>
                  <a:spcPct val="0"/>
                </a:spcBef>
                <a:buClrTx/>
                <a:buFontTx/>
                <a:buNone/>
              </a:pPr>
              <a:t>16</a:t>
            </a:fld>
            <a:endParaRPr lang="en-US" sz="1200" dirty="0">
              <a:latin typeface="Arial Black" panose="020B0A040201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86523259"/>
              </p:ext>
            </p:extLst>
          </p:nvPr>
        </p:nvGraphicFramePr>
        <p:xfrm>
          <a:off x="381000" y="1905000"/>
          <a:ext cx="8338625" cy="3406807"/>
        </p:xfrm>
        <a:graphic>
          <a:graphicData uri="http://schemas.openxmlformats.org/drawingml/2006/table">
            <a:tbl>
              <a:tblPr firstRow="1" firstCol="1" bandRow="1">
                <a:tableStyleId>{5C22544A-7EE6-4342-B048-85BDC9FD1C3A}</a:tableStyleId>
              </a:tblPr>
              <a:tblGrid>
                <a:gridCol w="6310310">
                  <a:extLst>
                    <a:ext uri="{9D8B030D-6E8A-4147-A177-3AD203B41FA5}">
                      <a16:colId xmlns:a16="http://schemas.microsoft.com/office/drawing/2014/main" val="20000"/>
                    </a:ext>
                  </a:extLst>
                </a:gridCol>
                <a:gridCol w="2028315">
                  <a:extLst>
                    <a:ext uri="{9D8B030D-6E8A-4147-A177-3AD203B41FA5}">
                      <a16:colId xmlns:a16="http://schemas.microsoft.com/office/drawing/2014/main" val="20001"/>
                    </a:ext>
                  </a:extLst>
                </a:gridCol>
              </a:tblGrid>
              <a:tr h="585836">
                <a:tc>
                  <a:txBody>
                    <a:bodyPr/>
                    <a:lstStyle/>
                    <a:p>
                      <a:pPr marL="0" marR="0" algn="l">
                        <a:lnSpc>
                          <a:spcPct val="115000"/>
                        </a:lnSpc>
                        <a:spcBef>
                          <a:spcPts val="0"/>
                        </a:spcBef>
                        <a:spcAft>
                          <a:spcPts val="0"/>
                        </a:spcAft>
                      </a:pPr>
                      <a:r>
                        <a:rPr lang="en-US" sz="1800" b="0" dirty="0">
                          <a:solidFill>
                            <a:schemeClr val="tx1"/>
                          </a:solidFill>
                          <a:effectLst/>
                        </a:rPr>
                        <a:t>  Details</a:t>
                      </a:r>
                      <a:r>
                        <a:rPr lang="en-US" sz="1800" b="0" baseline="0" dirty="0">
                          <a:solidFill>
                            <a:schemeClr val="tx1"/>
                          </a:solidFill>
                          <a:effectLst/>
                        </a:rPr>
                        <a:t> </a:t>
                      </a:r>
                      <a:r>
                        <a:rPr lang="en-US" sz="1800" b="0" dirty="0">
                          <a:solidFill>
                            <a:schemeClr val="tx1"/>
                          </a:solidFill>
                          <a:effectLst/>
                        </a:rPr>
                        <a:t> </a:t>
                      </a:r>
                      <a:endParaRPr lang="en-US" sz="1800" b="0" dirty="0">
                        <a:solidFill>
                          <a:schemeClr val="tx1"/>
                        </a:solidFill>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1800" dirty="0">
                          <a:solidFill>
                            <a:schemeClr val="tx1"/>
                          </a:solidFill>
                          <a:effectLst/>
                        </a:rPr>
                        <a:t> Amounts</a:t>
                      </a:r>
                    </a:p>
                    <a:p>
                      <a:pPr marL="0" marR="0" algn="ctr">
                        <a:lnSpc>
                          <a:spcPct val="115000"/>
                        </a:lnSpc>
                        <a:spcBef>
                          <a:spcPts val="0"/>
                        </a:spcBef>
                        <a:spcAft>
                          <a:spcPts val="0"/>
                        </a:spcAft>
                      </a:pPr>
                      <a:r>
                        <a:rPr lang="en-US" sz="1800" dirty="0">
                          <a:solidFill>
                            <a:schemeClr val="tx1"/>
                          </a:solidFill>
                          <a:effectLst/>
                        </a:rPr>
                        <a:t>  R’000</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0"/>
                  </a:ext>
                </a:extLst>
              </a:tr>
              <a:tr h="478201">
                <a:tc>
                  <a:txBody>
                    <a:bodyPr/>
                    <a:lstStyle/>
                    <a:p>
                      <a:pPr marL="0" marR="0" algn="l">
                        <a:lnSpc>
                          <a:spcPct val="150000"/>
                        </a:lnSpc>
                        <a:spcBef>
                          <a:spcPts val="0"/>
                        </a:spcBef>
                        <a:spcAft>
                          <a:spcPts val="0"/>
                        </a:spcAft>
                      </a:pPr>
                      <a:r>
                        <a:rPr lang="en-US" sz="1800" dirty="0">
                          <a:solidFill>
                            <a:schemeClr val="tx1"/>
                          </a:solidFill>
                          <a:effectLst/>
                        </a:rPr>
                        <a:t>  DoJ and CD Compensation of Employees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50000"/>
                        </a:lnSpc>
                        <a:spcBef>
                          <a:spcPts val="0"/>
                        </a:spcBef>
                        <a:spcAft>
                          <a:spcPts val="0"/>
                        </a:spcAft>
                      </a:pPr>
                      <a:r>
                        <a:rPr lang="en-US" sz="1800" dirty="0">
                          <a:solidFill>
                            <a:schemeClr val="tx1"/>
                          </a:solidFill>
                          <a:effectLst/>
                        </a:rPr>
                        <a:t>111,000 </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1"/>
                  </a:ext>
                </a:extLst>
              </a:tr>
              <a:tr h="478201">
                <a:tc>
                  <a:txBody>
                    <a:bodyPr/>
                    <a:lstStyle/>
                    <a:p>
                      <a:pPr marL="0" marR="0" algn="l">
                        <a:lnSpc>
                          <a:spcPct val="150000"/>
                        </a:lnSpc>
                        <a:spcBef>
                          <a:spcPts val="0"/>
                        </a:spcBef>
                        <a:spcAft>
                          <a:spcPts val="0"/>
                        </a:spcAft>
                      </a:pPr>
                      <a:r>
                        <a:rPr lang="en-US" sz="1800" dirty="0">
                          <a:solidFill>
                            <a:schemeClr val="tx1"/>
                          </a:solidFill>
                          <a:effectLst/>
                        </a:rPr>
                        <a:t>  DoJ and CD Court Infrastructure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50000"/>
                        </a:lnSpc>
                        <a:spcBef>
                          <a:spcPts val="0"/>
                        </a:spcBef>
                        <a:spcAft>
                          <a:spcPts val="0"/>
                        </a:spcAft>
                      </a:pPr>
                      <a:r>
                        <a:rPr lang="en-US" sz="1800" dirty="0">
                          <a:solidFill>
                            <a:schemeClr val="tx1"/>
                          </a:solidFill>
                          <a:effectLst/>
                        </a:rPr>
                        <a:t>122,000 </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2"/>
                  </a:ext>
                </a:extLst>
              </a:tr>
              <a:tr h="478201">
                <a:tc>
                  <a:txBody>
                    <a:bodyPr/>
                    <a:lstStyle/>
                    <a:p>
                      <a:pPr marL="0" marR="0" algn="l">
                        <a:lnSpc>
                          <a:spcPct val="150000"/>
                        </a:lnSpc>
                        <a:spcBef>
                          <a:spcPts val="0"/>
                        </a:spcBef>
                        <a:spcAft>
                          <a:spcPts val="0"/>
                        </a:spcAft>
                      </a:pPr>
                      <a:r>
                        <a:rPr lang="en-US" sz="1800" dirty="0">
                          <a:solidFill>
                            <a:schemeClr val="tx1"/>
                          </a:solidFill>
                          <a:effectLst/>
                        </a:rPr>
                        <a:t>  NPA Compensation of Employees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50000"/>
                        </a:lnSpc>
                        <a:spcBef>
                          <a:spcPts val="0"/>
                        </a:spcBef>
                        <a:spcAft>
                          <a:spcPts val="0"/>
                        </a:spcAft>
                      </a:pPr>
                      <a:r>
                        <a:rPr lang="en-US" sz="1800" dirty="0">
                          <a:solidFill>
                            <a:schemeClr val="tx1"/>
                          </a:solidFill>
                          <a:effectLst/>
                        </a:rPr>
                        <a:t>150,000 </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3"/>
                  </a:ext>
                </a:extLst>
              </a:tr>
              <a:tr h="478201">
                <a:tc>
                  <a:txBody>
                    <a:bodyPr/>
                    <a:lstStyle/>
                    <a:p>
                      <a:pPr marL="0" marR="0" algn="l">
                        <a:lnSpc>
                          <a:spcPct val="150000"/>
                        </a:lnSpc>
                        <a:spcBef>
                          <a:spcPts val="0"/>
                        </a:spcBef>
                        <a:spcAft>
                          <a:spcPts val="0"/>
                        </a:spcAft>
                      </a:pPr>
                      <a:r>
                        <a:rPr lang="en-US" sz="1800" dirty="0">
                          <a:solidFill>
                            <a:schemeClr val="tx1"/>
                          </a:solidFill>
                          <a:effectLst/>
                        </a:rPr>
                        <a:t>  Special Investigations Unit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50000"/>
                        </a:lnSpc>
                        <a:spcBef>
                          <a:spcPts val="0"/>
                        </a:spcBef>
                        <a:spcAft>
                          <a:spcPts val="0"/>
                        </a:spcAft>
                      </a:pPr>
                      <a:r>
                        <a:rPr lang="en-US" sz="1800" dirty="0">
                          <a:solidFill>
                            <a:schemeClr val="tx1"/>
                          </a:solidFill>
                          <a:effectLst/>
                        </a:rPr>
                        <a:t>10,000 </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4"/>
                  </a:ext>
                </a:extLst>
              </a:tr>
              <a:tr h="478201">
                <a:tc>
                  <a:txBody>
                    <a:bodyPr/>
                    <a:lstStyle/>
                    <a:p>
                      <a:pPr marL="0" marR="0" algn="l">
                        <a:lnSpc>
                          <a:spcPct val="150000"/>
                        </a:lnSpc>
                        <a:spcBef>
                          <a:spcPts val="0"/>
                        </a:spcBef>
                        <a:spcAft>
                          <a:spcPts val="0"/>
                        </a:spcAft>
                      </a:pPr>
                      <a:r>
                        <a:rPr lang="en-US" sz="1800" dirty="0">
                          <a:solidFill>
                            <a:schemeClr val="tx1"/>
                          </a:solidFill>
                          <a:effectLst/>
                        </a:rPr>
                        <a:t>  Legal Aid South Africa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50000"/>
                        </a:lnSpc>
                        <a:spcBef>
                          <a:spcPts val="0"/>
                        </a:spcBef>
                        <a:spcAft>
                          <a:spcPts val="0"/>
                        </a:spcAft>
                      </a:pPr>
                      <a:r>
                        <a:rPr lang="en-US" sz="1800" dirty="0">
                          <a:solidFill>
                            <a:schemeClr val="tx1"/>
                          </a:solidFill>
                          <a:effectLst/>
                        </a:rPr>
                        <a:t>23,000 </a:t>
                      </a:r>
                      <a:endParaRPr lang="en-US" sz="1800"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5"/>
                  </a:ext>
                </a:extLst>
              </a:tr>
              <a:tr h="384866">
                <a:tc>
                  <a:txBody>
                    <a:bodyPr/>
                    <a:lstStyle/>
                    <a:p>
                      <a:pPr marL="0" marR="0" algn="l">
                        <a:lnSpc>
                          <a:spcPct val="115000"/>
                        </a:lnSpc>
                        <a:spcBef>
                          <a:spcPts val="0"/>
                        </a:spcBef>
                        <a:spcAft>
                          <a:spcPts val="0"/>
                        </a:spcAft>
                      </a:pPr>
                      <a:r>
                        <a:rPr lang="en-US" sz="1800" dirty="0">
                          <a:solidFill>
                            <a:schemeClr val="tx1"/>
                          </a:solidFill>
                          <a:effectLst/>
                        </a:rPr>
                        <a:t>Total Net Cuts </a:t>
                      </a:r>
                      <a:endParaRPr lang="en-US" sz="1800" dirty="0">
                        <a:solidFill>
                          <a:schemeClr val="tx1"/>
                        </a:solidFill>
                        <a:effectLst/>
                        <a:latin typeface="Calibri"/>
                        <a:ea typeface="Calibri"/>
                        <a:cs typeface="Times New Roman"/>
                      </a:endParaRPr>
                    </a:p>
                  </a:txBody>
                  <a:tcPr marL="68580" marR="68580" marT="0" marB="0" anchor="ctr">
                    <a:noFill/>
                  </a:tcPr>
                </a:tc>
                <a:tc>
                  <a:txBody>
                    <a:bodyPr/>
                    <a:lstStyle/>
                    <a:p>
                      <a:pPr marL="0" marR="0" algn="r">
                        <a:lnSpc>
                          <a:spcPct val="115000"/>
                        </a:lnSpc>
                        <a:spcBef>
                          <a:spcPts val="0"/>
                        </a:spcBef>
                        <a:spcAft>
                          <a:spcPts val="0"/>
                        </a:spcAft>
                      </a:pPr>
                      <a:r>
                        <a:rPr lang="en-US" sz="1800" b="1" dirty="0">
                          <a:solidFill>
                            <a:schemeClr val="tx1"/>
                          </a:solidFill>
                          <a:effectLst/>
                        </a:rPr>
                        <a:t>416,000 </a:t>
                      </a:r>
                      <a:endParaRPr lang="en-US" sz="1800" b="1" dirty="0">
                        <a:solidFill>
                          <a:schemeClr val="tx1"/>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6"/>
                  </a:ext>
                </a:extLst>
              </a:tr>
            </a:tbl>
          </a:graphicData>
        </a:graphic>
      </p:graphicFrame>
      <p:sp>
        <p:nvSpPr>
          <p:cNvPr id="5" name="Title 1"/>
          <p:cNvSpPr txBox="1">
            <a:spLocks/>
          </p:cNvSpPr>
          <p:nvPr/>
        </p:nvSpPr>
        <p:spPr>
          <a:xfrm>
            <a:off x="152400" y="1295400"/>
            <a:ext cx="9132888" cy="762000"/>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200" b="1" dirty="0">
                <a:solidFill>
                  <a:srgbClr val="000000"/>
                </a:solidFill>
                <a:latin typeface="Calibri" panose="020F0502020204030204" pitchFamily="34" charset="0"/>
              </a:rPr>
              <a:t>Department’s response to Economic Package / Surrender to the National Treasury </a:t>
            </a:r>
            <a:r>
              <a:rPr lang="en-ZA" sz="3200" b="1" dirty="0"/>
              <a:t> </a:t>
            </a:r>
            <a:endParaRPr lang="en-US" sz="3100" b="1" dirty="0"/>
          </a:p>
        </p:txBody>
      </p:sp>
    </p:spTree>
    <p:extLst>
      <p:ext uri="{BB962C8B-B14F-4D97-AF65-F5344CB8AC3E}">
        <p14:creationId xmlns:p14="http://schemas.microsoft.com/office/powerpoint/2010/main" val="71365519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1143000"/>
            <a:ext cx="9132888" cy="762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200" b="1" dirty="0">
                <a:solidFill>
                  <a:srgbClr val="000000"/>
                </a:solidFill>
                <a:latin typeface="Calibri" panose="020F0502020204030204" pitchFamily="34" charset="0"/>
              </a:rPr>
              <a:t>DETERMINATION OF UNALLOCATED SAVINGS </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1032155627"/>
              </p:ext>
            </p:extLst>
          </p:nvPr>
        </p:nvGraphicFramePr>
        <p:xfrm>
          <a:off x="228600" y="1899920"/>
          <a:ext cx="8763000" cy="327914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0">
                <a:tc>
                  <a:txBody>
                    <a:bodyPr/>
                    <a:lstStyle/>
                    <a:p>
                      <a:pPr algn="ctr" fontAlgn="b"/>
                      <a:r>
                        <a:rPr lang="en-US" sz="2000" b="1" i="0" u="none" strike="noStrike" dirty="0">
                          <a:solidFill>
                            <a:srgbClr val="000000"/>
                          </a:solidFill>
                          <a:effectLst/>
                          <a:latin typeface="Calibri"/>
                        </a:rPr>
                        <a:t>Original budget </a:t>
                      </a:r>
                    </a:p>
                  </a:txBody>
                  <a:tcPr marL="7620" marR="7620" marT="7620" marB="0" anchor="b">
                    <a:noFill/>
                  </a:tcPr>
                </a:tc>
                <a:tc>
                  <a:txBody>
                    <a:bodyPr/>
                    <a:lstStyle/>
                    <a:p>
                      <a:pPr algn="ctr" fontAlgn="b"/>
                      <a:r>
                        <a:rPr lang="en-US" sz="2000" b="1" i="0" u="none" strike="noStrike">
                          <a:solidFill>
                            <a:srgbClr val="000000"/>
                          </a:solidFill>
                          <a:effectLst/>
                          <a:latin typeface="Calibri"/>
                        </a:rPr>
                        <a:t>SAB Cuts </a:t>
                      </a:r>
                    </a:p>
                  </a:txBody>
                  <a:tcPr marL="7620" marR="7620" marT="7620" marB="0" anchor="b">
                    <a:noFill/>
                  </a:tcPr>
                </a:tc>
                <a:tc>
                  <a:txBody>
                    <a:bodyPr/>
                    <a:lstStyle/>
                    <a:p>
                      <a:pPr algn="ctr" fontAlgn="b"/>
                      <a:r>
                        <a:rPr lang="en-US" sz="2000" b="1" i="0" u="none" strike="noStrike">
                          <a:solidFill>
                            <a:srgbClr val="000000"/>
                          </a:solidFill>
                          <a:effectLst/>
                          <a:latin typeface="Calibri"/>
                        </a:rPr>
                        <a:t>Adjusted appropristions </a:t>
                      </a:r>
                    </a:p>
                  </a:txBody>
                  <a:tcPr marL="7620" marR="7620" marT="7620" marB="0" anchor="b">
                    <a:noFill/>
                  </a:tcPr>
                </a:tc>
                <a:extLst>
                  <a:ext uri="{0D108BD9-81ED-4DB2-BD59-A6C34878D82A}">
                    <a16:rowId xmlns:a16="http://schemas.microsoft.com/office/drawing/2014/main" val="10000"/>
                  </a:ext>
                </a:extLst>
              </a:tr>
              <a:tr h="370840">
                <a:tc>
                  <a:txBody>
                    <a:bodyPr/>
                    <a:lstStyle/>
                    <a:p>
                      <a:pPr algn="ctr" fontAlgn="b"/>
                      <a:r>
                        <a:rPr lang="en-US" sz="2000" b="1" i="0" u="none" strike="noStrike" dirty="0">
                          <a:solidFill>
                            <a:srgbClr val="000000"/>
                          </a:solidFill>
                          <a:effectLst/>
                          <a:latin typeface="Calibri"/>
                        </a:rPr>
                        <a:t>R"000 </a:t>
                      </a:r>
                    </a:p>
                  </a:txBody>
                  <a:tcPr marL="7620" marR="7620" marT="7620" marB="0" anchor="b">
                    <a:noFill/>
                  </a:tcPr>
                </a:tc>
                <a:tc>
                  <a:txBody>
                    <a:bodyPr/>
                    <a:lstStyle/>
                    <a:p>
                      <a:pPr algn="ctr" fontAlgn="b"/>
                      <a:r>
                        <a:rPr lang="en-US" sz="2000" b="1" i="0" u="none" strike="noStrike" dirty="0">
                          <a:solidFill>
                            <a:srgbClr val="000000"/>
                          </a:solidFill>
                          <a:effectLst/>
                          <a:latin typeface="Calibri"/>
                        </a:rPr>
                        <a:t>R"000 </a:t>
                      </a:r>
                    </a:p>
                  </a:txBody>
                  <a:tcPr marL="7620" marR="7620" marT="7620" marB="0" anchor="b">
                    <a:noFill/>
                  </a:tcPr>
                </a:tc>
                <a:tc>
                  <a:txBody>
                    <a:bodyPr/>
                    <a:lstStyle/>
                    <a:p>
                      <a:pPr algn="ctr" fontAlgn="b"/>
                      <a:r>
                        <a:rPr lang="en-US" sz="2000" b="1" i="0" u="none" strike="noStrike" dirty="0">
                          <a:solidFill>
                            <a:srgbClr val="000000"/>
                          </a:solidFill>
                          <a:effectLst/>
                          <a:latin typeface="Calibri"/>
                        </a:rPr>
                        <a:t>R"000 </a:t>
                      </a:r>
                    </a:p>
                  </a:txBody>
                  <a:tcPr marL="7620" marR="7620" marT="7620" marB="0" anchor="b">
                    <a:noFill/>
                  </a:tcPr>
                </a:tc>
                <a:extLst>
                  <a:ext uri="{0D108BD9-81ED-4DB2-BD59-A6C34878D82A}">
                    <a16:rowId xmlns:a16="http://schemas.microsoft.com/office/drawing/2014/main" val="10001"/>
                  </a:ext>
                </a:extLst>
              </a:tr>
              <a:tr h="370840">
                <a:tc>
                  <a:txBody>
                    <a:bodyPr/>
                    <a:lstStyle/>
                    <a:p>
                      <a:pPr algn="r" fontAlgn="b"/>
                      <a:r>
                        <a:rPr lang="en-US" sz="2000" b="0" i="0" u="none" strike="noStrike" dirty="0">
                          <a:solidFill>
                            <a:srgbClr val="000000"/>
                          </a:solidFill>
                          <a:effectLst/>
                          <a:latin typeface="Calibri"/>
                        </a:rPr>
                        <a:t>22,410,850 </a:t>
                      </a:r>
                    </a:p>
                  </a:txBody>
                  <a:tcPr marL="7620" marR="7620" marT="7620" marB="0" anchor="b">
                    <a:noFill/>
                  </a:tcPr>
                </a:tc>
                <a:tc>
                  <a:txBody>
                    <a:bodyPr/>
                    <a:lstStyle/>
                    <a:p>
                      <a:pPr algn="r" fontAlgn="b"/>
                      <a:r>
                        <a:rPr lang="en-US" sz="2000" b="0" i="0" u="none" strike="noStrike" dirty="0">
                          <a:solidFill>
                            <a:srgbClr val="FF0000"/>
                          </a:solidFill>
                          <a:effectLst/>
                          <a:latin typeface="Calibri"/>
                        </a:rPr>
                        <a:t>(416,000)</a:t>
                      </a:r>
                    </a:p>
                  </a:txBody>
                  <a:tcPr marL="7620" marR="7620" marT="7620" marB="0" anchor="b">
                    <a:noFill/>
                  </a:tcPr>
                </a:tc>
                <a:tc>
                  <a:txBody>
                    <a:bodyPr/>
                    <a:lstStyle/>
                    <a:p>
                      <a:pPr algn="r" fontAlgn="b"/>
                      <a:r>
                        <a:rPr lang="en-US" sz="2000" b="0" i="0" u="none" strike="noStrike" dirty="0">
                          <a:solidFill>
                            <a:srgbClr val="000000"/>
                          </a:solidFill>
                          <a:effectLst/>
                          <a:latin typeface="Calibri"/>
                        </a:rPr>
                        <a:t>21,994,850 </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endParaRPr lang="en-US" sz="2000" b="0" i="0" u="none" strike="noStrike" dirty="0">
                        <a:solidFill>
                          <a:srgbClr val="000000"/>
                        </a:solidFill>
                        <a:effectLst/>
                        <a:latin typeface="Calibri"/>
                      </a:endParaRPr>
                    </a:p>
                  </a:txBody>
                  <a:tcPr marL="7620" marR="7620" marT="7620" marB="0" anchor="b">
                    <a:noFill/>
                  </a:tcPr>
                </a:tc>
                <a:tc>
                  <a:txBody>
                    <a:bodyPr/>
                    <a:lstStyle/>
                    <a:p>
                      <a:pPr algn="l" fontAlgn="b"/>
                      <a:endParaRPr lang="en-US" sz="2000" b="0" i="0" u="none" strike="noStrike" dirty="0">
                        <a:solidFill>
                          <a:srgbClr val="000000"/>
                        </a:solidFill>
                        <a:effectLst/>
                        <a:latin typeface="Calibri"/>
                      </a:endParaRPr>
                    </a:p>
                  </a:txBody>
                  <a:tcPr marL="7620" marR="7620" marT="7620" marB="0" anchor="b">
                    <a:noFill/>
                  </a:tcPr>
                </a:tc>
                <a:tc>
                  <a:txBody>
                    <a:bodyPr/>
                    <a:lstStyle/>
                    <a:p>
                      <a:pPr algn="l" fontAlgn="b"/>
                      <a:endParaRPr lang="en-US" sz="2000" b="0" i="0" u="none" strike="noStrike" dirty="0">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2000" b="0" i="0" u="none" strike="noStrike" dirty="0">
                          <a:solidFill>
                            <a:srgbClr val="000000"/>
                          </a:solidFill>
                          <a:effectLst/>
                          <a:latin typeface="Calibri"/>
                        </a:rPr>
                        <a:t>Proposed cut (</a:t>
                      </a:r>
                      <a:r>
                        <a:rPr lang="en-US" sz="2000" b="0" i="0" u="none" strike="noStrike" dirty="0" err="1">
                          <a:solidFill>
                            <a:srgbClr val="000000"/>
                          </a:solidFill>
                          <a:effectLst/>
                          <a:latin typeface="Calibri"/>
                        </a:rPr>
                        <a:t>excl</a:t>
                      </a:r>
                      <a:r>
                        <a:rPr lang="en-US" sz="2000" b="0" i="0" u="none" strike="noStrike" dirty="0">
                          <a:solidFill>
                            <a:srgbClr val="000000"/>
                          </a:solidFill>
                          <a:effectLst/>
                          <a:latin typeface="Calibri"/>
                        </a:rPr>
                        <a:t> entities </a:t>
                      </a:r>
                    </a:p>
                  </a:txBody>
                  <a:tcPr marL="7620" marR="7620" marT="7620" marB="0" anchor="b">
                    <a:noFill/>
                  </a:tcPr>
                </a:tc>
                <a:tc>
                  <a:txBody>
                    <a:bodyPr/>
                    <a:lstStyle/>
                    <a:p>
                      <a:pPr algn="r" fontAlgn="b"/>
                      <a:r>
                        <a:rPr lang="en-US" sz="2000" b="0" i="0" u="none" strike="noStrike">
                          <a:solidFill>
                            <a:srgbClr val="000000"/>
                          </a:solidFill>
                          <a:effectLst/>
                          <a:latin typeface="Calibri"/>
                        </a:rPr>
                        <a:t>1,734,431 </a:t>
                      </a:r>
                    </a:p>
                  </a:txBody>
                  <a:tcPr marL="7620" marR="7620" marT="7620" marB="0" anchor="b">
                    <a:noFill/>
                  </a:tcPr>
                </a:tc>
                <a:tc>
                  <a:txBody>
                    <a:bodyPr/>
                    <a:lstStyle/>
                    <a:p>
                      <a:pPr algn="l" fontAlgn="b"/>
                      <a:endParaRPr lang="en-US" sz="2000" b="0" i="0" u="none" strike="noStrike">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2000" b="0" i="0" u="none" strike="noStrike" dirty="0">
                          <a:solidFill>
                            <a:srgbClr val="000000"/>
                          </a:solidFill>
                          <a:effectLst/>
                          <a:latin typeface="Calibri"/>
                        </a:rPr>
                        <a:t>Actual Cut </a:t>
                      </a:r>
                    </a:p>
                  </a:txBody>
                  <a:tcPr marL="7620" marR="7620" marT="7620" marB="0" anchor="b">
                    <a:noFill/>
                  </a:tcPr>
                </a:tc>
                <a:tc>
                  <a:txBody>
                    <a:bodyPr/>
                    <a:lstStyle/>
                    <a:p>
                      <a:pPr algn="r" fontAlgn="b"/>
                      <a:r>
                        <a:rPr lang="en-US" sz="2000" b="0" i="0" u="none" strike="noStrike" dirty="0">
                          <a:solidFill>
                            <a:srgbClr val="FF0000"/>
                          </a:solidFill>
                          <a:effectLst/>
                          <a:latin typeface="Calibri"/>
                        </a:rPr>
                        <a:t>(416,000</a:t>
                      </a:r>
                      <a:r>
                        <a:rPr lang="en-US" sz="2000" b="0" i="0" u="none" strike="noStrike" dirty="0">
                          <a:solidFill>
                            <a:srgbClr val="000000"/>
                          </a:solidFill>
                          <a:effectLst/>
                          <a:latin typeface="Calibri"/>
                        </a:rPr>
                        <a:t>)</a:t>
                      </a:r>
                    </a:p>
                  </a:txBody>
                  <a:tcPr marL="7620" marR="7620" marT="7620" marB="0" anchor="b">
                    <a:noFill/>
                  </a:tcPr>
                </a:tc>
                <a:tc>
                  <a:txBody>
                    <a:bodyPr/>
                    <a:lstStyle/>
                    <a:p>
                      <a:pPr algn="l" fontAlgn="b"/>
                      <a:endParaRPr lang="en-US" sz="2000" b="0" i="0" u="none" strike="noStrike">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5"/>
                  </a:ext>
                </a:extLst>
              </a:tr>
              <a:tr h="370840">
                <a:tc>
                  <a:txBody>
                    <a:bodyPr/>
                    <a:lstStyle/>
                    <a:p>
                      <a:pPr algn="l" fontAlgn="b"/>
                      <a:r>
                        <a:rPr lang="en-US" sz="2000" b="1" i="0" u="none" strike="noStrike" dirty="0">
                          <a:solidFill>
                            <a:srgbClr val="000000"/>
                          </a:solidFill>
                          <a:effectLst/>
                          <a:latin typeface="Calibri"/>
                        </a:rPr>
                        <a:t>Savings </a:t>
                      </a:r>
                    </a:p>
                  </a:txBody>
                  <a:tcPr marL="7620" marR="7620" marT="7620" marB="0" anchor="b">
                    <a:noFill/>
                  </a:tcPr>
                </a:tc>
                <a:tc>
                  <a:txBody>
                    <a:bodyPr/>
                    <a:lstStyle/>
                    <a:p>
                      <a:pPr algn="r" fontAlgn="b"/>
                      <a:r>
                        <a:rPr lang="en-US" sz="2000" b="1" i="0" u="none" strike="noStrike" dirty="0">
                          <a:solidFill>
                            <a:srgbClr val="000000"/>
                          </a:solidFill>
                          <a:effectLst/>
                          <a:latin typeface="Calibri"/>
                        </a:rPr>
                        <a:t>1,318,431 </a:t>
                      </a:r>
                    </a:p>
                  </a:txBody>
                  <a:tcPr marL="7620" marR="7620" marT="7620" marB="0" anchor="b">
                    <a:noFill/>
                  </a:tcPr>
                </a:tc>
                <a:tc>
                  <a:txBody>
                    <a:bodyPr/>
                    <a:lstStyle/>
                    <a:p>
                      <a:pPr algn="l" fontAlgn="b"/>
                      <a:endParaRPr lang="en-US" sz="2000" b="1" i="0" u="none" strike="noStrike" dirty="0">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6"/>
                  </a:ext>
                </a:extLst>
              </a:tr>
              <a:tr h="370840">
                <a:tc>
                  <a:txBody>
                    <a:bodyPr/>
                    <a:lstStyle/>
                    <a:p>
                      <a:pPr algn="l" fontAlgn="b"/>
                      <a:r>
                        <a:rPr lang="en-US" sz="2000" b="0" i="0" u="none" strike="noStrike">
                          <a:solidFill>
                            <a:srgbClr val="000000"/>
                          </a:solidFill>
                          <a:effectLst/>
                          <a:latin typeface="Calibri"/>
                        </a:rPr>
                        <a:t>Fundinf for COVID019 pressures </a:t>
                      </a:r>
                    </a:p>
                  </a:txBody>
                  <a:tcPr marL="7620" marR="7620" marT="7620" marB="0" anchor="b">
                    <a:noFill/>
                  </a:tcPr>
                </a:tc>
                <a:tc>
                  <a:txBody>
                    <a:bodyPr/>
                    <a:lstStyle/>
                    <a:p>
                      <a:pPr algn="r" fontAlgn="b"/>
                      <a:r>
                        <a:rPr lang="en-US" sz="2000" b="0" i="0" u="none" strike="noStrike" dirty="0">
                          <a:solidFill>
                            <a:srgbClr val="FF0000"/>
                          </a:solidFill>
                          <a:effectLst/>
                          <a:latin typeface="Calibri"/>
                        </a:rPr>
                        <a:t>(334,005</a:t>
                      </a:r>
                      <a:r>
                        <a:rPr lang="en-US" sz="2000" b="0" i="0" u="none" strike="noStrike" dirty="0">
                          <a:solidFill>
                            <a:srgbClr val="000000"/>
                          </a:solidFill>
                          <a:effectLst/>
                          <a:latin typeface="Calibri"/>
                        </a:rPr>
                        <a:t>)</a:t>
                      </a:r>
                    </a:p>
                  </a:txBody>
                  <a:tcPr marL="7620" marR="7620" marT="7620" marB="0" anchor="b">
                    <a:noFill/>
                  </a:tcPr>
                </a:tc>
                <a:tc>
                  <a:txBody>
                    <a:bodyPr/>
                    <a:lstStyle/>
                    <a:p>
                      <a:pPr algn="l" fontAlgn="b"/>
                      <a:endParaRPr lang="en-US" sz="2000" b="0" i="0" u="none" strike="noStrike">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7"/>
                  </a:ext>
                </a:extLst>
              </a:tr>
              <a:tr h="370840">
                <a:tc>
                  <a:txBody>
                    <a:bodyPr/>
                    <a:lstStyle/>
                    <a:p>
                      <a:pPr algn="l" fontAlgn="b"/>
                      <a:r>
                        <a:rPr lang="en-US" sz="2000" b="1" i="0" u="none" strike="noStrike">
                          <a:solidFill>
                            <a:srgbClr val="000000"/>
                          </a:solidFill>
                          <a:effectLst/>
                          <a:latin typeface="Calibri"/>
                        </a:rPr>
                        <a:t>Unallocated savings </a:t>
                      </a:r>
                    </a:p>
                  </a:txBody>
                  <a:tcPr marL="7620" marR="7620" marT="7620" marB="0" anchor="b">
                    <a:noFill/>
                  </a:tcPr>
                </a:tc>
                <a:tc>
                  <a:txBody>
                    <a:bodyPr/>
                    <a:lstStyle/>
                    <a:p>
                      <a:pPr algn="r" fontAlgn="b"/>
                      <a:r>
                        <a:rPr lang="en-US" sz="2000" b="1" i="0" u="none" strike="noStrike" dirty="0">
                          <a:solidFill>
                            <a:srgbClr val="000000"/>
                          </a:solidFill>
                          <a:effectLst/>
                          <a:latin typeface="Calibri"/>
                        </a:rPr>
                        <a:t>984,426 </a:t>
                      </a:r>
                    </a:p>
                  </a:txBody>
                  <a:tcPr marL="7620" marR="7620" marT="7620" marB="0" anchor="b">
                    <a:noFill/>
                  </a:tcPr>
                </a:tc>
                <a:tc>
                  <a:txBody>
                    <a:bodyPr/>
                    <a:lstStyle/>
                    <a:p>
                      <a:pPr algn="l" fontAlgn="b"/>
                      <a:endParaRPr lang="en-US" sz="2000" b="1" i="0" u="none" strike="noStrike" dirty="0">
                        <a:solidFill>
                          <a:srgbClr val="000000"/>
                        </a:solidFill>
                        <a:effectLst/>
                        <a:latin typeface="Calibri"/>
                      </a:endParaRPr>
                    </a:p>
                  </a:txBody>
                  <a:tcPr marL="7620" marR="7620" marT="7620" marB="0" anchor="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04372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14C128-28F8-4D7F-94E9-5896BA66EF6C}" type="slidenum">
              <a:rPr lang="en-US" altLang="en-US" smtClean="0">
                <a:solidFill>
                  <a:srgbClr val="000000"/>
                </a:solidFill>
                <a:latin typeface="Arial Black" pitchFamily="34" charset="0"/>
              </a:rPr>
              <a:pPr/>
              <a:t>18</a:t>
            </a:fld>
            <a:endParaRPr lang="en-US" altLang="en-US" dirty="0">
              <a:solidFill>
                <a:srgbClr val="000000"/>
              </a:solidFill>
              <a:latin typeface="Arial Black" pitchFamily="34" charset="0"/>
            </a:endParaRPr>
          </a:p>
        </p:txBody>
      </p:sp>
      <p:sp>
        <p:nvSpPr>
          <p:cNvPr id="4" name="Title 1"/>
          <p:cNvSpPr>
            <a:spLocks noGrp="1" noChangeArrowheads="1"/>
          </p:cNvSpPr>
          <p:nvPr>
            <p:ph type="title" idx="4294967295"/>
          </p:nvPr>
        </p:nvSpPr>
        <p:spPr>
          <a:xfrm>
            <a:off x="609600" y="990600"/>
            <a:ext cx="8229600" cy="762000"/>
          </a:xfrm>
        </p:spPr>
        <p:txBody>
          <a:bodyPr/>
          <a:lstStyle/>
          <a:p>
            <a:pPr algn="ctr" eaLnBrk="1" hangingPunct="1">
              <a:defRPr/>
            </a:pPr>
            <a:r>
              <a:rPr lang="en-US" altLang="en-US" sz="3200" b="1" dirty="0"/>
              <a:t>COVID-19 BUDGET PRESSURES </a:t>
            </a:r>
          </a:p>
        </p:txBody>
      </p:sp>
      <p:graphicFrame>
        <p:nvGraphicFramePr>
          <p:cNvPr id="3" name="Table 2"/>
          <p:cNvGraphicFramePr>
            <a:graphicFrameLocks noGrp="1"/>
          </p:cNvGraphicFramePr>
          <p:nvPr>
            <p:extLst>
              <p:ext uri="{D42A27DB-BD31-4B8C-83A1-F6EECF244321}">
                <p14:modId xmlns:p14="http://schemas.microsoft.com/office/powerpoint/2010/main" val="497647483"/>
              </p:ext>
            </p:extLst>
          </p:nvPr>
        </p:nvGraphicFramePr>
        <p:xfrm>
          <a:off x="228600" y="1676400"/>
          <a:ext cx="8610600" cy="4508438"/>
        </p:xfrm>
        <a:graphic>
          <a:graphicData uri="http://schemas.openxmlformats.org/drawingml/2006/table">
            <a:tbl>
              <a:tblPr>
                <a:tableStyleId>{5940675A-B579-460E-94D1-54222C63F5DA}</a:tableStyleId>
              </a:tblPr>
              <a:tblGrid>
                <a:gridCol w="69342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tblGrid>
              <a:tr h="747993">
                <a:tc>
                  <a:txBody>
                    <a:bodyPr/>
                    <a:lstStyle/>
                    <a:p>
                      <a:pPr algn="ctr" fontAlgn="b"/>
                      <a:r>
                        <a:rPr lang="en-US" sz="1800" b="1" u="none" strike="noStrike" dirty="0">
                          <a:effectLst/>
                          <a:latin typeface="+mn-lt"/>
                        </a:rPr>
                        <a:t>Details</a:t>
                      </a:r>
                      <a:endParaRPr lang="en-US" sz="1800" b="1"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b="1" u="none" strike="noStrike" dirty="0">
                          <a:effectLst/>
                          <a:latin typeface="+mn-lt"/>
                        </a:rPr>
                        <a:t>Total Budget Estimate </a:t>
                      </a:r>
                    </a:p>
                    <a:p>
                      <a:pPr algn="r" fontAlgn="b"/>
                      <a:r>
                        <a:rPr lang="en-US" sz="1800" b="1" i="0" u="none" strike="noStrike" dirty="0">
                          <a:solidFill>
                            <a:srgbClr val="000000"/>
                          </a:solidFill>
                          <a:effectLst/>
                          <a:latin typeface="+mn-lt"/>
                          <a:cs typeface="Arial" pitchFamily="34" charset="0"/>
                        </a:rPr>
                        <a:t>R’000</a:t>
                      </a:r>
                    </a:p>
                  </a:txBody>
                  <a:tcPr marL="4767" marR="4767" marT="4767" marB="0" anchor="ctr"/>
                </a:tc>
                <a:extLst>
                  <a:ext uri="{0D108BD9-81ED-4DB2-BD59-A6C34878D82A}">
                    <a16:rowId xmlns:a16="http://schemas.microsoft.com/office/drawing/2014/main" val="10000"/>
                  </a:ext>
                </a:extLst>
              </a:tr>
              <a:tr h="517794">
                <a:tc>
                  <a:txBody>
                    <a:bodyPr/>
                    <a:lstStyle/>
                    <a:p>
                      <a:pPr marL="355600" indent="-355600" algn="l" fontAlgn="b"/>
                      <a:r>
                        <a:rPr lang="en-US" sz="1800" u="none" strike="noStrike" dirty="0">
                          <a:effectLst/>
                        </a:rPr>
                        <a:t>1.   Maintenance and Support of new and additional AVR Systems and converged solution (Additional</a:t>
                      </a:r>
                      <a:r>
                        <a:rPr lang="en-US" sz="1800" u="none" strike="noStrike" baseline="0" dirty="0">
                          <a:effectLst/>
                        </a:rPr>
                        <a:t> Costs)</a:t>
                      </a:r>
                      <a:endParaRPr lang="en-US" sz="1800" b="0" i="0" u="none" strike="noStrike" dirty="0">
                        <a:solidFill>
                          <a:srgbClr val="000000"/>
                        </a:solidFill>
                        <a:effectLst/>
                        <a:latin typeface="+mn-lt"/>
                        <a:cs typeface="Arial" pitchFamily="34" charset="0"/>
                      </a:endParaRPr>
                    </a:p>
                  </a:txBody>
                  <a:tcPr marL="4767" marR="4767" marT="4767" marB="0" anchor="ctr"/>
                </a:tc>
                <a:tc>
                  <a:txBody>
                    <a:bodyPr/>
                    <a:lstStyle/>
                    <a:p>
                      <a:pPr marL="982663" indent="-982663" algn="r" fontAlgn="b"/>
                      <a:r>
                        <a:rPr lang="en-US" sz="1800" u="none" strike="noStrike" dirty="0">
                          <a:effectLst/>
                        </a:rPr>
                        <a:t>30,000 </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1"/>
                  </a:ext>
                </a:extLst>
              </a:tr>
              <a:tr h="517794">
                <a:tc>
                  <a:txBody>
                    <a:bodyPr/>
                    <a:lstStyle/>
                    <a:p>
                      <a:pPr algn="l" fontAlgn="b"/>
                      <a:r>
                        <a:rPr lang="en-US" sz="1800" u="none" strike="noStrike" dirty="0">
                          <a:effectLst/>
                        </a:rPr>
                        <a:t>2.  Communication </a:t>
                      </a:r>
                      <a:endParaRPr lang="en-US" sz="1800" b="1"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u="none" strike="noStrike" dirty="0">
                          <a:effectLst/>
                        </a:rPr>
                        <a:t>5,000 </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2"/>
                  </a:ext>
                </a:extLst>
              </a:tr>
              <a:tr h="517794">
                <a:tc>
                  <a:txBody>
                    <a:bodyPr/>
                    <a:lstStyle/>
                    <a:p>
                      <a:pPr marL="273050" indent="-273050" algn="l" fontAlgn="b"/>
                      <a:r>
                        <a:rPr lang="en-US" sz="1800" u="none" strike="noStrike" dirty="0">
                          <a:effectLst/>
                        </a:rPr>
                        <a:t>3.  Temperature Scanning Devices for the department's offices and service points</a:t>
                      </a:r>
                      <a:endParaRPr lang="en-US" sz="1800" b="0"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u="none" strike="noStrike" dirty="0">
                          <a:effectLst/>
                        </a:rPr>
                        <a:t>2,511 </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3"/>
                  </a:ext>
                </a:extLst>
              </a:tr>
              <a:tr h="517794">
                <a:tc>
                  <a:txBody>
                    <a:bodyPr/>
                    <a:lstStyle/>
                    <a:p>
                      <a:pPr algn="l" fontAlgn="b"/>
                      <a:r>
                        <a:rPr lang="en-US" sz="1800" u="none" strike="noStrike" dirty="0">
                          <a:effectLst/>
                        </a:rPr>
                        <a:t>4.   DOJ AND CD COVD 19 Call Centre</a:t>
                      </a:r>
                      <a:endParaRPr lang="en-US" sz="1800" b="1"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u="none" strike="noStrike" dirty="0">
                          <a:effectLst/>
                        </a:rPr>
                        <a:t>500 </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4"/>
                  </a:ext>
                </a:extLst>
              </a:tr>
              <a:tr h="517794">
                <a:tc>
                  <a:txBody>
                    <a:bodyPr/>
                    <a:lstStyle/>
                    <a:p>
                      <a:pPr marL="355600" indent="-355600" algn="l" fontAlgn="b">
                        <a:buAutoNum type="arabicPeriod" startAt="5"/>
                      </a:pPr>
                      <a:r>
                        <a:rPr lang="en-US" sz="1800" u="none" strike="noStrike" dirty="0">
                          <a:effectLst/>
                        </a:rPr>
                        <a:t>PPE per plan (Gloves, Glasses, Soap, Sanitizer, Masks, Thermometers,</a:t>
                      </a:r>
                      <a:r>
                        <a:rPr lang="en-US" sz="1800" u="none" strike="noStrike" baseline="0" dirty="0">
                          <a:effectLst/>
                        </a:rPr>
                        <a:t> Visors</a:t>
                      </a:r>
                      <a:r>
                        <a:rPr lang="en-US" sz="1800" u="none" strike="noStrike" dirty="0">
                          <a:effectLst/>
                        </a:rPr>
                        <a:t>)</a:t>
                      </a:r>
                      <a:endParaRPr lang="en-US" sz="1800" b="0"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u="none" strike="noStrike" dirty="0">
                          <a:effectLst/>
                        </a:rPr>
                        <a:t>195,614</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5"/>
                  </a:ext>
                </a:extLst>
              </a:tr>
              <a:tr h="517794">
                <a:tc>
                  <a:txBody>
                    <a:bodyPr/>
                    <a:lstStyle/>
                    <a:p>
                      <a:pPr marL="273050" indent="-273050" algn="l" fontAlgn="b"/>
                      <a:r>
                        <a:rPr lang="en-US" sz="1800" u="none" strike="noStrike" dirty="0">
                          <a:effectLst/>
                        </a:rPr>
                        <a:t>6 .  Deep cleaning services *837</a:t>
                      </a:r>
                      <a:r>
                        <a:rPr lang="en-US" sz="1800" u="none" strike="noStrike" baseline="0" dirty="0">
                          <a:effectLst/>
                        </a:rPr>
                        <a:t> services  points x 10     months at average cost of   R 12 000 per service point</a:t>
                      </a:r>
                      <a:endParaRPr lang="en-US" sz="1800" b="0" i="0" u="none" strike="noStrike" dirty="0">
                        <a:solidFill>
                          <a:srgbClr val="000000"/>
                        </a:solidFill>
                        <a:effectLst/>
                        <a:latin typeface="+mn-lt"/>
                        <a:cs typeface="Arial" pitchFamily="34" charset="0"/>
                      </a:endParaRPr>
                    </a:p>
                  </a:txBody>
                  <a:tcPr marL="4767" marR="4767" marT="4767" marB="0" anchor="ctr"/>
                </a:tc>
                <a:tc>
                  <a:txBody>
                    <a:bodyPr/>
                    <a:lstStyle/>
                    <a:p>
                      <a:pPr algn="r" fontAlgn="b"/>
                      <a:r>
                        <a:rPr lang="en-US" sz="1800" u="none" strike="noStrike" dirty="0">
                          <a:effectLst/>
                        </a:rPr>
                        <a:t>100,440 </a:t>
                      </a:r>
                      <a:endParaRPr lang="en-US" sz="1800" b="0" i="0" u="none" strike="noStrike" dirty="0">
                        <a:solidFill>
                          <a:srgbClr val="000000"/>
                        </a:solidFill>
                        <a:effectLst/>
                        <a:latin typeface="+mn-lt"/>
                        <a:cs typeface="Arial" pitchFamily="34" charset="0"/>
                      </a:endParaRPr>
                    </a:p>
                  </a:txBody>
                  <a:tcPr marL="46800" marR="180000" marT="46805" marB="46805" anchor="ctr"/>
                </a:tc>
                <a:extLst>
                  <a:ext uri="{0D108BD9-81ED-4DB2-BD59-A6C34878D82A}">
                    <a16:rowId xmlns:a16="http://schemas.microsoft.com/office/drawing/2014/main" val="10006"/>
                  </a:ext>
                </a:extLst>
              </a:tr>
              <a:tr h="431495">
                <a:tc>
                  <a:txBody>
                    <a:bodyPr/>
                    <a:lstStyle/>
                    <a:p>
                      <a:pPr algn="l" fontAlgn="b"/>
                      <a:r>
                        <a:rPr lang="en-US" sz="1800" b="1" u="none" strike="noStrike" dirty="0">
                          <a:effectLst/>
                        </a:rPr>
                        <a:t>      TOTAL</a:t>
                      </a:r>
                      <a:endParaRPr lang="en-US" sz="1800" b="1" i="0" u="none" strike="noStrike" dirty="0">
                        <a:solidFill>
                          <a:srgbClr val="000000"/>
                        </a:solidFill>
                        <a:effectLst/>
                        <a:latin typeface="Arial" pitchFamily="34" charset="0"/>
                        <a:cs typeface="Arial" pitchFamily="34" charset="0"/>
                      </a:endParaRPr>
                    </a:p>
                  </a:txBody>
                  <a:tcPr marL="4767" marR="4767" marT="4767" marB="0" anchor="ctr"/>
                </a:tc>
                <a:tc>
                  <a:txBody>
                    <a:bodyPr/>
                    <a:lstStyle/>
                    <a:p>
                      <a:pPr algn="r" fontAlgn="b"/>
                      <a:r>
                        <a:rPr lang="en-US" sz="1800" b="1" u="none" strike="noStrike" dirty="0">
                          <a:effectLst/>
                        </a:rPr>
                        <a:t>334,065 </a:t>
                      </a:r>
                      <a:endParaRPr lang="en-US" sz="1800" b="1" i="0" u="none" strike="noStrike" dirty="0">
                        <a:solidFill>
                          <a:srgbClr val="000000"/>
                        </a:solidFill>
                        <a:effectLst/>
                        <a:latin typeface="Arial" pitchFamily="34" charset="0"/>
                        <a:cs typeface="Arial" pitchFamily="34" charset="0"/>
                      </a:endParaRPr>
                    </a:p>
                  </a:txBody>
                  <a:tcPr marL="46800" marR="180000" marT="46805" marB="46805"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15085411"/>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1066800"/>
            <a:ext cx="9132888" cy="1066800"/>
          </a:xfrm>
        </p:spPr>
        <p:txBody>
          <a:bodyPr>
            <a:normAutofit/>
          </a:bodyPr>
          <a:lstStyle/>
          <a:p>
            <a:r>
              <a:rPr lang="en-ZA" sz="2800" b="1" dirty="0"/>
              <a:t>Baseline reprioritization to fund COVID – 19 requirements </a:t>
            </a:r>
            <a:endParaRPr lang="en-US" sz="2800" b="1" dirty="0"/>
          </a:p>
        </p:txBody>
      </p:sp>
      <p:sp>
        <p:nvSpPr>
          <p:cNvPr id="31748" name="Slide Number Placeholder 3"/>
          <p:cNvSpPr>
            <a:spLocks noGrp="1"/>
          </p:cNvSpPr>
          <p:nvPr>
            <p:ph type="sldNum" sz="quarter" idx="12"/>
          </p:nvPr>
        </p:nvSpPr>
        <p:spPr>
          <a:noFill/>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F8BC4-73DC-4F7C-B594-31F0D9F7AA6E}" type="slidenum">
              <a:rPr lang="en-US" sz="1200" smtClean="0">
                <a:latin typeface="Arial Black" panose="020B0A04020102020204" pitchFamily="34" charset="0"/>
              </a:rPr>
              <a:pPr>
                <a:spcBef>
                  <a:spcPct val="0"/>
                </a:spcBef>
                <a:buClrTx/>
                <a:buFontTx/>
                <a:buNone/>
              </a:pPr>
              <a:t>19</a:t>
            </a:fld>
            <a:endParaRPr lang="en-US" sz="1200" dirty="0">
              <a:latin typeface="Arial Black" panose="020B0A04020102020204" pitchFamily="34" charset="0"/>
            </a:endParaRPr>
          </a:p>
        </p:txBody>
      </p:sp>
      <p:sp>
        <p:nvSpPr>
          <p:cNvPr id="31750" name="Rectangle 1"/>
          <p:cNvSpPr>
            <a:spLocks noChangeArrowheads="1"/>
          </p:cNvSpPr>
          <p:nvPr/>
        </p:nvSpPr>
        <p:spPr bwMode="auto">
          <a:xfrm>
            <a:off x="4389438" y="3244850"/>
            <a:ext cx="55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sz="1800" dirty="0">
                <a:solidFill>
                  <a:srgbClr val="000000"/>
                </a:solidFill>
                <a:latin typeface="Calibri" panose="020F0502020204030204" pitchFamily="34" charset="0"/>
              </a:rPr>
              <a:t>1</a:t>
            </a:r>
            <a:r>
              <a:rPr lang="en-US" sz="1800" dirty="0"/>
              <a:t> 1 </a:t>
            </a:r>
          </a:p>
        </p:txBody>
      </p:sp>
      <p:graphicFrame>
        <p:nvGraphicFramePr>
          <p:cNvPr id="2" name="Table 1"/>
          <p:cNvGraphicFramePr>
            <a:graphicFrameLocks noGrp="1"/>
          </p:cNvGraphicFramePr>
          <p:nvPr>
            <p:extLst>
              <p:ext uri="{D42A27DB-BD31-4B8C-83A1-F6EECF244321}">
                <p14:modId xmlns:p14="http://schemas.microsoft.com/office/powerpoint/2010/main" val="3995222267"/>
              </p:ext>
            </p:extLst>
          </p:nvPr>
        </p:nvGraphicFramePr>
        <p:xfrm>
          <a:off x="457200" y="2097722"/>
          <a:ext cx="8153400" cy="3117526"/>
        </p:xfrm>
        <a:graphic>
          <a:graphicData uri="http://schemas.openxmlformats.org/drawingml/2006/table">
            <a:tbl>
              <a:tblPr firstRow="1" firstCol="1" bandRow="1">
                <a:tableStyleId>{5C22544A-7EE6-4342-B048-85BDC9FD1C3A}</a:tableStyleId>
              </a:tblPr>
              <a:tblGrid>
                <a:gridCol w="5644143">
                  <a:extLst>
                    <a:ext uri="{9D8B030D-6E8A-4147-A177-3AD203B41FA5}">
                      <a16:colId xmlns:a16="http://schemas.microsoft.com/office/drawing/2014/main" val="20000"/>
                    </a:ext>
                  </a:extLst>
                </a:gridCol>
                <a:gridCol w="2509257">
                  <a:extLst>
                    <a:ext uri="{9D8B030D-6E8A-4147-A177-3AD203B41FA5}">
                      <a16:colId xmlns:a16="http://schemas.microsoft.com/office/drawing/2014/main" val="20001"/>
                    </a:ext>
                  </a:extLst>
                </a:gridCol>
              </a:tblGrid>
              <a:tr h="523109">
                <a:tc>
                  <a:txBody>
                    <a:bodyPr/>
                    <a:lstStyle/>
                    <a:p>
                      <a:pPr marL="0" marR="0" algn="just">
                        <a:spcBef>
                          <a:spcPts val="1200"/>
                        </a:spcBef>
                        <a:spcAft>
                          <a:spcPts val="1200"/>
                        </a:spcAft>
                      </a:pPr>
                      <a:r>
                        <a:rPr lang="en-US" sz="1600" dirty="0">
                          <a:solidFill>
                            <a:schemeClr val="tx1"/>
                          </a:solidFill>
                          <a:effectLst/>
                        </a:rPr>
                        <a:t>Item </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R’000</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0"/>
                  </a:ext>
                </a:extLst>
              </a:tr>
              <a:tr h="418487">
                <a:tc>
                  <a:txBody>
                    <a:bodyPr/>
                    <a:lstStyle/>
                    <a:p>
                      <a:pPr marL="0" marR="0">
                        <a:spcBef>
                          <a:spcPts val="1200"/>
                        </a:spcBef>
                        <a:spcAft>
                          <a:spcPts val="1200"/>
                        </a:spcAft>
                      </a:pPr>
                      <a:r>
                        <a:rPr lang="en-US" sz="1600" dirty="0">
                          <a:solidFill>
                            <a:schemeClr val="tx1"/>
                          </a:solidFill>
                          <a:effectLst/>
                        </a:rPr>
                        <a:t>Travel and Subsistence</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153 625</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1"/>
                  </a:ext>
                </a:extLst>
              </a:tr>
              <a:tr h="435924">
                <a:tc>
                  <a:txBody>
                    <a:bodyPr/>
                    <a:lstStyle/>
                    <a:p>
                      <a:pPr marL="0" marR="0">
                        <a:spcBef>
                          <a:spcPts val="1200"/>
                        </a:spcBef>
                        <a:spcAft>
                          <a:spcPts val="1200"/>
                        </a:spcAft>
                      </a:pPr>
                      <a:r>
                        <a:rPr lang="en-US" sz="1600" dirty="0">
                          <a:solidFill>
                            <a:schemeClr val="tx1"/>
                          </a:solidFill>
                          <a:effectLst/>
                        </a:rPr>
                        <a:t>Fleet Services</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20 000</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2"/>
                  </a:ext>
                </a:extLst>
              </a:tr>
              <a:tr h="435924">
                <a:tc>
                  <a:txBody>
                    <a:bodyPr/>
                    <a:lstStyle/>
                    <a:p>
                      <a:pPr marL="0" marR="0">
                        <a:spcBef>
                          <a:spcPts val="1200"/>
                        </a:spcBef>
                        <a:spcAft>
                          <a:spcPts val="1200"/>
                        </a:spcAft>
                      </a:pPr>
                      <a:r>
                        <a:rPr lang="en-US" sz="1600" dirty="0">
                          <a:solidFill>
                            <a:schemeClr val="tx1"/>
                          </a:solidFill>
                          <a:effectLst/>
                        </a:rPr>
                        <a:t>Agency Services</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30 000</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3"/>
                  </a:ext>
                </a:extLst>
              </a:tr>
              <a:tr h="432234">
                <a:tc>
                  <a:txBody>
                    <a:bodyPr/>
                    <a:lstStyle/>
                    <a:p>
                      <a:pPr marL="0" marR="0">
                        <a:spcBef>
                          <a:spcPts val="1200"/>
                        </a:spcBef>
                        <a:spcAft>
                          <a:spcPts val="1200"/>
                        </a:spcAft>
                      </a:pPr>
                      <a:r>
                        <a:rPr lang="en-US" sz="1600" dirty="0">
                          <a:solidFill>
                            <a:schemeClr val="tx1"/>
                          </a:solidFill>
                          <a:effectLst/>
                        </a:rPr>
                        <a:t>Office Accommodation (Water&amp; Electricity)</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30 000</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4"/>
                  </a:ext>
                </a:extLst>
              </a:tr>
              <a:tr h="348739">
                <a:tc>
                  <a:txBody>
                    <a:bodyPr/>
                    <a:lstStyle/>
                    <a:p>
                      <a:pPr marL="0" marR="0">
                        <a:spcBef>
                          <a:spcPts val="1200"/>
                        </a:spcBef>
                        <a:spcAft>
                          <a:spcPts val="1200"/>
                        </a:spcAft>
                      </a:pPr>
                      <a:r>
                        <a:rPr lang="en-US" sz="1600" dirty="0">
                          <a:solidFill>
                            <a:schemeClr val="tx1"/>
                          </a:solidFill>
                          <a:effectLst/>
                        </a:rPr>
                        <a:t>Buildings and other fixed structures</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dirty="0">
                          <a:solidFill>
                            <a:schemeClr val="tx1"/>
                          </a:solidFill>
                          <a:effectLst/>
                        </a:rPr>
                        <a:t>100 440</a:t>
                      </a: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5"/>
                  </a:ext>
                </a:extLst>
              </a:tr>
              <a:tr h="523109">
                <a:tc>
                  <a:txBody>
                    <a:bodyPr/>
                    <a:lstStyle/>
                    <a:p>
                      <a:pPr marL="0" marR="0">
                        <a:spcBef>
                          <a:spcPts val="1200"/>
                        </a:spcBef>
                        <a:spcAft>
                          <a:spcPts val="1200"/>
                        </a:spcAft>
                      </a:pPr>
                      <a:r>
                        <a:rPr lang="en-US" sz="1600" dirty="0">
                          <a:solidFill>
                            <a:schemeClr val="tx1"/>
                          </a:solidFill>
                          <a:effectLst/>
                        </a:rPr>
                        <a:t>TOTAL</a:t>
                      </a: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r>
                        <a:rPr lang="en-US" sz="1600" b="1" dirty="0">
                          <a:solidFill>
                            <a:schemeClr val="tx1"/>
                          </a:solidFill>
                          <a:effectLst/>
                        </a:rPr>
                        <a:t>334 065</a:t>
                      </a:r>
                      <a:endParaRPr lang="en-US" sz="1600" b="1"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72677298"/>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261144" y="1371600"/>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70000"/>
              </a:lnSpc>
              <a:buNone/>
            </a:pPr>
            <a:r>
              <a:rPr lang="en-ZA" sz="1800" dirty="0"/>
              <a:t>The following preliminary observations are necessary for the comprehension of the Department’s budget situation:</a:t>
            </a:r>
          </a:p>
          <a:p>
            <a:pPr>
              <a:lnSpc>
                <a:spcPct val="170000"/>
              </a:lnSpc>
              <a:buAutoNum type="arabicPeriod"/>
            </a:pPr>
            <a:r>
              <a:rPr lang="en-ZA" sz="1800" dirty="0"/>
              <a:t>The context and impact on the Department’s turn-around plan – from a budget and human resources perspective</a:t>
            </a:r>
          </a:p>
          <a:p>
            <a:pPr>
              <a:lnSpc>
                <a:spcPct val="170000"/>
              </a:lnSpc>
              <a:buAutoNum type="arabicPeriod"/>
            </a:pPr>
            <a:r>
              <a:rPr lang="en-ZA" sz="1800" dirty="0"/>
              <a:t>The COVID 19 aftermath and ensuring Business Continuity</a:t>
            </a:r>
          </a:p>
          <a:p>
            <a:pPr>
              <a:lnSpc>
                <a:spcPct val="170000"/>
              </a:lnSpc>
              <a:buAutoNum type="arabicPeriod"/>
            </a:pPr>
            <a:r>
              <a:rPr lang="en-US" sz="1800" dirty="0"/>
              <a:t>The impact on the Implementation of the Department’s Risk-Adjusted Plan</a:t>
            </a:r>
            <a:endParaRPr lang="en-ZA" sz="1800" dirty="0"/>
          </a:p>
          <a:p>
            <a:pPr>
              <a:lnSpc>
                <a:spcPct val="170000"/>
              </a:lnSpc>
              <a:buAutoNum type="arabicPeriod"/>
            </a:pPr>
            <a:r>
              <a:rPr lang="en-ZA" sz="1800" dirty="0"/>
              <a:t> Emphasis on the on ICT and IJS projects: Opportunities and realities of the COVID 19 Pandemic</a:t>
            </a:r>
          </a:p>
        </p:txBody>
      </p:sp>
      <p:sp>
        <p:nvSpPr>
          <p:cNvPr id="3" name="Title 1"/>
          <p:cNvSpPr txBox="1">
            <a:spLocks/>
          </p:cNvSpPr>
          <p:nvPr/>
        </p:nvSpPr>
        <p:spPr>
          <a:xfrm>
            <a:off x="-189368" y="92119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Preliminary Observations  </a:t>
            </a:r>
          </a:p>
        </p:txBody>
      </p:sp>
    </p:spTree>
    <p:extLst>
      <p:ext uri="{BB962C8B-B14F-4D97-AF65-F5344CB8AC3E}">
        <p14:creationId xmlns:p14="http://schemas.microsoft.com/office/powerpoint/2010/main" val="263558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1066800"/>
            <a:ext cx="9132888" cy="1066800"/>
          </a:xfrm>
        </p:spPr>
        <p:txBody>
          <a:bodyPr>
            <a:normAutofit/>
          </a:bodyPr>
          <a:lstStyle/>
          <a:p>
            <a:r>
              <a:rPr lang="en-ZA" sz="2800" b="1" dirty="0"/>
              <a:t>Baseline reprioritization to fund COVID – 19 requirements per Programme </a:t>
            </a:r>
            <a:endParaRPr lang="en-US" sz="2800" b="1" dirty="0"/>
          </a:p>
        </p:txBody>
      </p:sp>
      <p:sp>
        <p:nvSpPr>
          <p:cNvPr id="31748" name="Slide Number Placeholder 3"/>
          <p:cNvSpPr>
            <a:spLocks noGrp="1"/>
          </p:cNvSpPr>
          <p:nvPr>
            <p:ph type="sldNum" sz="quarter" idx="12"/>
          </p:nvPr>
        </p:nvSpPr>
        <p:spPr>
          <a:noFill/>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F8BC4-73DC-4F7C-B594-31F0D9F7AA6E}" type="slidenum">
              <a:rPr lang="en-US" sz="1200" smtClean="0">
                <a:latin typeface="Arial Black" panose="020B0A04020102020204" pitchFamily="34" charset="0"/>
              </a:rPr>
              <a:pPr>
                <a:spcBef>
                  <a:spcPct val="0"/>
                </a:spcBef>
                <a:buClrTx/>
                <a:buFontTx/>
                <a:buNone/>
              </a:pPr>
              <a:t>20</a:t>
            </a:fld>
            <a:endParaRPr lang="en-US" sz="1200" dirty="0">
              <a:latin typeface="Arial Black" panose="020B0A04020102020204" pitchFamily="34" charset="0"/>
            </a:endParaRPr>
          </a:p>
        </p:txBody>
      </p:sp>
      <p:sp>
        <p:nvSpPr>
          <p:cNvPr id="31750" name="Rectangle 1"/>
          <p:cNvSpPr>
            <a:spLocks noChangeArrowheads="1"/>
          </p:cNvSpPr>
          <p:nvPr/>
        </p:nvSpPr>
        <p:spPr bwMode="auto">
          <a:xfrm>
            <a:off x="4389438" y="3244850"/>
            <a:ext cx="558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r>
              <a:rPr lang="en-US" sz="1800" dirty="0">
                <a:solidFill>
                  <a:srgbClr val="000000"/>
                </a:solidFill>
                <a:latin typeface="Calibri" panose="020F0502020204030204" pitchFamily="34" charset="0"/>
              </a:rPr>
              <a:t>1</a:t>
            </a:r>
            <a:r>
              <a:rPr lang="en-US" sz="1800" dirty="0"/>
              <a:t> 1 </a:t>
            </a:r>
          </a:p>
        </p:txBody>
      </p:sp>
      <p:graphicFrame>
        <p:nvGraphicFramePr>
          <p:cNvPr id="2" name="Table 1"/>
          <p:cNvGraphicFramePr>
            <a:graphicFrameLocks noGrp="1"/>
          </p:cNvGraphicFramePr>
          <p:nvPr>
            <p:extLst>
              <p:ext uri="{D42A27DB-BD31-4B8C-83A1-F6EECF244321}">
                <p14:modId xmlns:p14="http://schemas.microsoft.com/office/powerpoint/2010/main" val="3091753505"/>
              </p:ext>
            </p:extLst>
          </p:nvPr>
        </p:nvGraphicFramePr>
        <p:xfrm>
          <a:off x="457200" y="2097722"/>
          <a:ext cx="8153400" cy="3117526"/>
        </p:xfrm>
        <a:graphic>
          <a:graphicData uri="http://schemas.openxmlformats.org/drawingml/2006/table">
            <a:tbl>
              <a:tblPr firstRow="1" firstCol="1" bandRow="1">
                <a:tableStyleId>{5C22544A-7EE6-4342-B048-85BDC9FD1C3A}</a:tableStyleId>
              </a:tblPr>
              <a:tblGrid>
                <a:gridCol w="5644143">
                  <a:extLst>
                    <a:ext uri="{9D8B030D-6E8A-4147-A177-3AD203B41FA5}">
                      <a16:colId xmlns:a16="http://schemas.microsoft.com/office/drawing/2014/main" val="20000"/>
                    </a:ext>
                  </a:extLst>
                </a:gridCol>
                <a:gridCol w="2509257">
                  <a:extLst>
                    <a:ext uri="{9D8B030D-6E8A-4147-A177-3AD203B41FA5}">
                      <a16:colId xmlns:a16="http://schemas.microsoft.com/office/drawing/2014/main" val="20001"/>
                    </a:ext>
                  </a:extLst>
                </a:gridCol>
              </a:tblGrid>
              <a:tr h="523109">
                <a:tc>
                  <a:txBody>
                    <a:bodyPr/>
                    <a:lstStyle/>
                    <a:p>
                      <a:pPr marL="0" marR="0" algn="just">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0"/>
                  </a:ext>
                </a:extLst>
              </a:tr>
              <a:tr h="418487">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1"/>
                  </a:ext>
                </a:extLst>
              </a:tr>
              <a:tr h="435924">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2"/>
                  </a:ext>
                </a:extLst>
              </a:tr>
              <a:tr h="435924">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3"/>
                  </a:ext>
                </a:extLst>
              </a:tr>
              <a:tr h="432234">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4"/>
                  </a:ext>
                </a:extLst>
              </a:tr>
              <a:tr h="348739">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5"/>
                  </a:ext>
                </a:extLst>
              </a:tr>
              <a:tr h="523109">
                <a:tc>
                  <a:txBody>
                    <a:bodyPr/>
                    <a:lstStyle/>
                    <a:p>
                      <a:pPr marL="0" marR="0">
                        <a:spcBef>
                          <a:spcPts val="1200"/>
                        </a:spcBef>
                        <a:spcAft>
                          <a:spcPts val="1200"/>
                        </a:spcAft>
                      </a:pPr>
                      <a:endParaRPr lang="en-US" sz="1600" dirty="0">
                        <a:solidFill>
                          <a:schemeClr val="tx1"/>
                        </a:solidFill>
                        <a:effectLst/>
                        <a:latin typeface="Times New Roman"/>
                        <a:ea typeface="Times New Roman"/>
                      </a:endParaRPr>
                    </a:p>
                  </a:txBody>
                  <a:tcPr marL="68580" marR="68580" marT="0" marB="0">
                    <a:solidFill>
                      <a:schemeClr val="bg1"/>
                    </a:solidFill>
                  </a:tcPr>
                </a:tc>
                <a:tc>
                  <a:txBody>
                    <a:bodyPr/>
                    <a:lstStyle/>
                    <a:p>
                      <a:pPr marL="0" marR="0" algn="r">
                        <a:spcBef>
                          <a:spcPts val="1200"/>
                        </a:spcBef>
                        <a:spcAft>
                          <a:spcPts val="1200"/>
                        </a:spcAft>
                      </a:pPr>
                      <a:endParaRPr lang="en-US" sz="1600" b="1" dirty="0">
                        <a:solidFill>
                          <a:schemeClr val="tx1"/>
                        </a:solidFill>
                        <a:effectLst/>
                        <a:latin typeface="Times New Roman"/>
                        <a:ea typeface="Times New Roman"/>
                      </a:endParaRPr>
                    </a:p>
                  </a:txBody>
                  <a:tcPr marL="68580" marR="68580" marT="0" marB="0">
                    <a:solidFill>
                      <a:schemeClr val="bg1"/>
                    </a:solidFill>
                  </a:tcPr>
                </a:tc>
                <a:extLst>
                  <a:ext uri="{0D108BD9-81ED-4DB2-BD59-A6C34878D82A}">
                    <a16:rowId xmlns:a16="http://schemas.microsoft.com/office/drawing/2014/main" val="10006"/>
                  </a:ext>
                </a:extLst>
              </a:tr>
            </a:tbl>
          </a:graphicData>
        </a:graphic>
      </p:graphicFrame>
      <p:graphicFrame>
        <p:nvGraphicFramePr>
          <p:cNvPr id="3" name="Object 2">
            <a:extLst>
              <a:ext uri="{FF2B5EF4-FFF2-40B4-BE49-F238E27FC236}">
                <a16:creationId xmlns:a16="http://schemas.microsoft.com/office/drawing/2014/main" id="{161304BF-0399-4F72-A160-53D32014FEFB}"/>
              </a:ext>
            </a:extLst>
          </p:cNvPr>
          <p:cNvGraphicFramePr>
            <a:graphicFrameLocks noChangeAspect="1"/>
          </p:cNvGraphicFramePr>
          <p:nvPr>
            <p:extLst>
              <p:ext uri="{D42A27DB-BD31-4B8C-83A1-F6EECF244321}">
                <p14:modId xmlns:p14="http://schemas.microsoft.com/office/powerpoint/2010/main" val="844863515"/>
              </p:ext>
            </p:extLst>
          </p:nvPr>
        </p:nvGraphicFramePr>
        <p:xfrm>
          <a:off x="457200" y="2097722"/>
          <a:ext cx="8153400" cy="3007678"/>
        </p:xfrm>
        <a:graphic>
          <a:graphicData uri="http://schemas.openxmlformats.org/presentationml/2006/ole">
            <mc:AlternateContent xmlns:mc="http://schemas.openxmlformats.org/markup-compatibility/2006">
              <mc:Choice xmlns:v="urn:schemas-microsoft-com:vml" Requires="v">
                <p:oleObj spid="_x0000_s1025" name="Worksheet" r:id="rId4" imgW="5381732" imgH="1914637" progId="Excel.Sheet.12">
                  <p:embed/>
                </p:oleObj>
              </mc:Choice>
              <mc:Fallback>
                <p:oleObj name="Worksheet" r:id="rId4" imgW="5381732" imgH="1914637" progId="Excel.Sheet.12">
                  <p:embed/>
                  <p:pic>
                    <p:nvPicPr>
                      <p:cNvPr id="3" name="Object 2">
                        <a:extLst>
                          <a:ext uri="{FF2B5EF4-FFF2-40B4-BE49-F238E27FC236}">
                            <a16:creationId xmlns:a16="http://schemas.microsoft.com/office/drawing/2014/main" id="{161304BF-0399-4F72-A160-53D32014FEFB}"/>
                          </a:ext>
                        </a:extLst>
                      </p:cNvPr>
                      <p:cNvPicPr/>
                      <p:nvPr/>
                    </p:nvPicPr>
                    <p:blipFill>
                      <a:blip r:embed="rId5"/>
                      <a:stretch>
                        <a:fillRect/>
                      </a:stretch>
                    </p:blipFill>
                    <p:spPr>
                      <a:xfrm>
                        <a:off x="457200" y="2097722"/>
                        <a:ext cx="8153400" cy="3007678"/>
                      </a:xfrm>
                      <a:prstGeom prst="rect">
                        <a:avLst/>
                      </a:prstGeom>
                    </p:spPr>
                  </p:pic>
                </p:oleObj>
              </mc:Fallback>
            </mc:AlternateContent>
          </a:graphicData>
        </a:graphic>
      </p:graphicFrame>
    </p:spTree>
    <p:extLst>
      <p:ext uri="{BB962C8B-B14F-4D97-AF65-F5344CB8AC3E}">
        <p14:creationId xmlns:p14="http://schemas.microsoft.com/office/powerpoint/2010/main" val="106672056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3"/>
          <p:cNvSpPr>
            <a:spLocks noGrp="1"/>
          </p:cNvSpPr>
          <p:nvPr>
            <p:ph type="sldNum" sz="quarter" idx="12"/>
          </p:nvPr>
        </p:nvSpPr>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fld id="{E64F8BC4-73DC-4F7C-B594-31F0D9F7AA6E}" type="slidenum">
              <a:rPr lang="en-US" smtClean="0"/>
              <a:pPr/>
              <a:t>21</a:t>
            </a:fld>
            <a:endParaRPr lang="en-US" dirty="0"/>
          </a:p>
        </p:txBody>
      </p:sp>
      <p:sp>
        <p:nvSpPr>
          <p:cNvPr id="31746" name="Title 1"/>
          <p:cNvSpPr>
            <a:spLocks noGrp="1"/>
          </p:cNvSpPr>
          <p:nvPr>
            <p:ph type="ctrTitle" idx="4294967295"/>
          </p:nvPr>
        </p:nvSpPr>
        <p:spPr>
          <a:xfrm>
            <a:off x="11112" y="1066800"/>
            <a:ext cx="9132888" cy="1066800"/>
          </a:xfrm>
        </p:spPr>
        <p:txBody>
          <a:bodyPr>
            <a:normAutofit/>
          </a:bodyPr>
          <a:lstStyle/>
          <a:p>
            <a:endParaRPr lang="en-US" sz="3100" b="1" dirty="0"/>
          </a:p>
        </p:txBody>
      </p:sp>
      <p:sp>
        <p:nvSpPr>
          <p:cNvPr id="5" name="Content Placeholder 2">
            <a:extLst>
              <a:ext uri="{FF2B5EF4-FFF2-40B4-BE49-F238E27FC236}">
                <a16:creationId xmlns:a16="http://schemas.microsoft.com/office/drawing/2014/main" id="{1FB615CB-BFCF-44B1-ACA0-9175273BA88A}"/>
              </a:ext>
            </a:extLst>
          </p:cNvPr>
          <p:cNvSpPr txBox="1">
            <a:spLocks/>
          </p:cNvSpPr>
          <p:nvPr/>
        </p:nvSpPr>
        <p:spPr>
          <a:xfrm>
            <a:off x="224642" y="1828800"/>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70000"/>
              </a:lnSpc>
              <a:buNone/>
            </a:pPr>
            <a:endParaRPr lang="en-ZA" b="1" dirty="0"/>
          </a:p>
          <a:p>
            <a:pPr marL="0" indent="0" algn="ctr">
              <a:lnSpc>
                <a:spcPct val="170000"/>
              </a:lnSpc>
              <a:buNone/>
            </a:pPr>
            <a:r>
              <a:rPr lang="en-ZA" b="1"/>
              <a:t>BUDGET ADJUSTMENTS IMPACT ON DEPARTMENTAL PROGRAMMES  </a:t>
            </a:r>
            <a:endParaRPr lang="en-ZA" b="1" dirty="0"/>
          </a:p>
          <a:p>
            <a:pPr marL="0" indent="0" algn="just">
              <a:lnSpc>
                <a:spcPct val="170000"/>
              </a:lnSpc>
              <a:buNone/>
            </a:pPr>
            <a:r>
              <a:rPr lang="en-ZA" sz="1800" dirty="0"/>
              <a:t> </a:t>
            </a:r>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r>
              <a:rPr lang="en-ZA" sz="1800" dirty="0"/>
              <a:t>  </a:t>
            </a:r>
          </a:p>
          <a:p>
            <a:pPr>
              <a:lnSpc>
                <a:spcPct val="170000"/>
              </a:lnSpc>
            </a:pPr>
            <a:endParaRPr lang="en-ZA" sz="1800" dirty="0"/>
          </a:p>
        </p:txBody>
      </p:sp>
    </p:spTree>
    <p:extLst>
      <p:ext uri="{BB962C8B-B14F-4D97-AF65-F5344CB8AC3E}">
        <p14:creationId xmlns:p14="http://schemas.microsoft.com/office/powerpoint/2010/main" val="730213774"/>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SUMMARY </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4060255329"/>
              </p:ext>
            </p:extLst>
          </p:nvPr>
        </p:nvGraphicFramePr>
        <p:xfrm>
          <a:off x="108744" y="1676400"/>
          <a:ext cx="8915400" cy="365760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65532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Administration</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2,356,456 </a:t>
                      </a:r>
                    </a:p>
                  </a:txBody>
                  <a:tcPr marL="0" marR="0" marT="0" marB="0" anchor="b">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45,978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150,000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2,552,434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Court Services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7,180,283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(198,000)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a:solidFill>
                            <a:srgbClr val="FF0000"/>
                          </a:solidFill>
                          <a:effectLst/>
                          <a:latin typeface="Arial" panose="020B0604020202020204" pitchFamily="34" charset="0"/>
                          <a:cs typeface="Arial" panose="020B0604020202020204" pitchFamily="34" charset="0"/>
                        </a:rPr>
                        <a:t>(150,000</a:t>
                      </a:r>
                      <a:r>
                        <a:rPr lang="en-US" sz="1600" b="0" i="0" u="none" strike="noStrike" dirty="0">
                          <a:solidFill>
                            <a:srgbClr val="000000"/>
                          </a:solidFill>
                          <a:effectLst/>
                          <a:latin typeface="Arial" panose="020B0604020202020204" pitchFamily="34" charset="0"/>
                          <a:cs typeface="Arial" panose="020B0604020202020204" pitchFamily="34" charset="0"/>
                        </a:rPr>
                        <a:t>)</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6,832,283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State Legal Services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1,431,927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(35,000)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(15,528)</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1,381,399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National Prosecuting Authority</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4,583,924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(150,000)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(30,450)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4,403,474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Auxiliary Services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4,308,031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(33,000)</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4,275,031 </a:t>
                      </a:r>
                    </a:p>
                  </a:txBody>
                  <a:tcPr marL="0" marR="0" marT="0" marB="0" anchor="b">
                    <a:noFill/>
                  </a:tcPr>
                </a:tc>
                <a:extLst>
                  <a:ext uri="{0D108BD9-81ED-4DB2-BD59-A6C34878D82A}">
                    <a16:rowId xmlns:a16="http://schemas.microsoft.com/office/drawing/2014/main" val="10005"/>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19,860,621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(416,000)</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19,444,621 </a:t>
                      </a:r>
                    </a:p>
                  </a:txBody>
                  <a:tcPr marL="0" marR="0" marT="0" marB="0">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378079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SUMMARY </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4148502749"/>
              </p:ext>
            </p:extLst>
          </p:nvPr>
        </p:nvGraphicFramePr>
        <p:xfrm>
          <a:off x="76200" y="1828800"/>
          <a:ext cx="8915400" cy="3540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37084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10,465,209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(261,000)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10,204,209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5,159,181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30,440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132,000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5,321,621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3,172,073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(33,000)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1,000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3,140,073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1,064,158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(122,000)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(30,440)</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a:solidFill>
                            <a:srgbClr val="FF0000"/>
                          </a:solidFill>
                          <a:effectLst/>
                          <a:latin typeface="Arial" panose="020B0604020202020204" pitchFamily="34" charset="0"/>
                          <a:cs typeface="Arial" panose="020B0604020202020204" pitchFamily="34" charset="0"/>
                        </a:rPr>
                        <a:t>(133,000)</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778,718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19,860,621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(416,000)</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19,444,621 </a:t>
                      </a: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38107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12" y="1143000"/>
            <a:ext cx="9132888" cy="685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PROGRAMME SUMMARY </a:t>
            </a:r>
          </a:p>
          <a:p>
            <a:r>
              <a:rPr lang="en-ZA" sz="2800" b="1" dirty="0">
                <a:solidFill>
                  <a:srgbClr val="000000"/>
                </a:solidFill>
                <a:latin typeface="Calibri" panose="020F0502020204030204" pitchFamily="34" charset="0"/>
              </a:rPr>
              <a:t>PROGRAMME 1</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2036472868"/>
              </p:ext>
            </p:extLst>
          </p:nvPr>
        </p:nvGraphicFramePr>
        <p:xfrm>
          <a:off x="108744" y="1905000"/>
          <a:ext cx="8915400" cy="3540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37084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630,057 </a:t>
                      </a:r>
                    </a:p>
                  </a:txBody>
                  <a:tcPr marL="0" marR="0" marT="0" marB="0" anchor="b">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17,000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647,057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1,695,520 </a:t>
                      </a:r>
                    </a:p>
                  </a:txBody>
                  <a:tcPr marL="0" marR="0" marT="0" marB="0" anchor="b">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45,978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1,741,498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18,637 </a:t>
                      </a:r>
                    </a:p>
                  </a:txBody>
                  <a:tcPr marL="0" marR="0" marT="0" marB="0" anchor="b">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18,637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12,242 </a:t>
                      </a:r>
                    </a:p>
                  </a:txBody>
                  <a:tcPr marL="0" marR="0" marT="0" marB="0" anchor="b">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133,000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145,242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2,356,456 </a:t>
                      </a:r>
                    </a:p>
                  </a:txBody>
                  <a:tcPr marL="0" marR="0" marT="0" marB="0" anchor="b">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45,978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150,000 </a:t>
                      </a:r>
                    </a:p>
                  </a:txBody>
                  <a:tcPr marL="0" marR="0" marT="0" marB="0">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2,552,434 </a:t>
                      </a: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40520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3769" y="1143000"/>
            <a:ext cx="9132888" cy="685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PROGRAMME SUMMARY </a:t>
            </a:r>
          </a:p>
          <a:p>
            <a:r>
              <a:rPr lang="en-ZA" sz="2800" b="1" dirty="0">
                <a:solidFill>
                  <a:srgbClr val="000000"/>
                </a:solidFill>
                <a:latin typeface="Calibri" panose="020F0502020204030204" pitchFamily="34" charset="0"/>
              </a:rPr>
              <a:t>PROGRAMME 2</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1912685645"/>
              </p:ext>
            </p:extLst>
          </p:nvPr>
        </p:nvGraphicFramePr>
        <p:xfrm>
          <a:off x="108744" y="1981200"/>
          <a:ext cx="8915400" cy="3540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370840">
                <a:tc>
                  <a:txBody>
                    <a:bodyPr/>
                    <a:lstStyle/>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 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4,622,215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(76,000)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a:solidFill>
                            <a:srgbClr val="FF0000"/>
                          </a:solidFill>
                          <a:effectLst/>
                          <a:latin typeface="Arial" panose="020B0604020202020204" pitchFamily="34" charset="0"/>
                          <a:cs typeface="Arial" panose="020B0604020202020204" pitchFamily="34" charset="0"/>
                        </a:rPr>
                        <a:t>(17,000)</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4,529,215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1,564,550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60,440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1,624,990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31,016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31,016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962,502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(122,000)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(60,440)</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(133,000)</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647,062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7,180,283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(198,000)</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(150,000)</a:t>
                      </a:r>
                    </a:p>
                  </a:txBody>
                  <a:tcPr marL="0" marR="0" marT="0" marB="0">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6,832,283 </a:t>
                      </a: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9620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281" y="1143000"/>
            <a:ext cx="9132888" cy="685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PROGRAMME SUMMARY </a:t>
            </a:r>
          </a:p>
          <a:p>
            <a:r>
              <a:rPr lang="en-ZA" sz="2800" b="1" dirty="0">
                <a:solidFill>
                  <a:srgbClr val="000000"/>
                </a:solidFill>
                <a:latin typeface="Calibri" panose="020F0502020204030204" pitchFamily="34" charset="0"/>
              </a:rPr>
              <a:t>PROGRAMME 3</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582466953"/>
              </p:ext>
            </p:extLst>
          </p:nvPr>
        </p:nvGraphicFramePr>
        <p:xfrm>
          <a:off x="76200" y="1905000"/>
          <a:ext cx="8915400" cy="3540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65532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1,238,726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(35,000)</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1,203,726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149,549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(15,528)</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134,021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24,255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24,255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19,397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19,397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1,431,927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(35,000)</a:t>
                      </a:r>
                    </a:p>
                  </a:txBody>
                  <a:tcPr marL="0" marR="0" marT="0" marB="0">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(15,528)</a:t>
                      </a:r>
                    </a:p>
                  </a:txBody>
                  <a:tcPr marL="0" marR="0" marT="0" marB="0">
                    <a:noFill/>
                  </a:tcPr>
                </a:tc>
                <a:tc>
                  <a:txBody>
                    <a:bodyPr/>
                    <a:lstStyle/>
                    <a:p>
                      <a:pPr algn="r" fontAlgn="t"/>
                      <a:r>
                        <a:rPr lang="en-US" sz="1600" b="1"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1,381,399 </a:t>
                      </a: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2267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1998" y="1143000"/>
            <a:ext cx="9132888" cy="685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PROGRAMME SUMMARY </a:t>
            </a:r>
          </a:p>
          <a:p>
            <a:r>
              <a:rPr lang="en-ZA" sz="2800" b="1" dirty="0">
                <a:solidFill>
                  <a:srgbClr val="000000"/>
                </a:solidFill>
                <a:latin typeface="Calibri" panose="020F0502020204030204" pitchFamily="34" charset="0"/>
              </a:rPr>
              <a:t>PROGRAMME 4</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325717050"/>
              </p:ext>
            </p:extLst>
          </p:nvPr>
        </p:nvGraphicFramePr>
        <p:xfrm>
          <a:off x="108744" y="1981200"/>
          <a:ext cx="8915400" cy="354076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37084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3,974,211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(150,000)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3,824,211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553,758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(30,450)</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523,308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19,963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19,963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35,992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35,992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4,583,924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(150,000)</a:t>
                      </a:r>
                    </a:p>
                  </a:txBody>
                  <a:tcPr marL="0" marR="0" marT="0" marB="0">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(30,450)</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           4,403,474 </a:t>
                      </a: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57592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1112" y="1143000"/>
            <a:ext cx="9132888" cy="685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DEPARTMENTAL PROGRAMME SUMMARY </a:t>
            </a:r>
          </a:p>
          <a:p>
            <a:r>
              <a:rPr lang="en-ZA" sz="2800" b="1" dirty="0">
                <a:solidFill>
                  <a:srgbClr val="000000"/>
                </a:solidFill>
                <a:latin typeface="Calibri" panose="020F0502020204030204" pitchFamily="34" charset="0"/>
              </a:rPr>
              <a:t>PROGRAMME 5</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380572974"/>
              </p:ext>
            </p:extLst>
          </p:nvPr>
        </p:nvGraphicFramePr>
        <p:xfrm>
          <a:off x="76200" y="1828800"/>
          <a:ext cx="8915400" cy="342392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447800">
                  <a:extLst>
                    <a:ext uri="{9D8B030D-6E8A-4147-A177-3AD203B41FA5}">
                      <a16:colId xmlns:a16="http://schemas.microsoft.com/office/drawing/2014/main" val="20005"/>
                    </a:ext>
                  </a:extLst>
                </a:gridCol>
              </a:tblGrid>
              <a:tr h="370840">
                <a:tc>
                  <a:txBody>
                    <a:bodyPr/>
                    <a:lstStyle/>
                    <a:p>
                      <a:pPr algn="l" fontAlgn="ctr"/>
                      <a:endParaRPr lang="en-US" sz="1600" b="1" i="0" u="none" strike="noStrike" dirty="0">
                        <a:solidFill>
                          <a:srgbClr val="000000"/>
                        </a:solidFill>
                        <a:effectLst/>
                        <a:latin typeface="Arial" panose="020B0604020202020204" pitchFamily="34" charset="0"/>
                        <a:cs typeface="Arial" panose="020B0604020202020204" pitchFamily="34" charset="0"/>
                      </a:endParaRPr>
                    </a:p>
                    <a:p>
                      <a:pPr algn="l" fontAlgn="ctr"/>
                      <a:r>
                        <a:rPr lang="en-US" sz="1600" b="1" i="0" u="none" strike="noStrike" dirty="0">
                          <a:solidFill>
                            <a:srgbClr val="000000"/>
                          </a:solidFill>
                          <a:effectLst/>
                          <a:latin typeface="Arial" panose="020B0604020202020204" pitchFamily="34" charset="0"/>
                          <a:cs typeface="Arial" panose="020B0604020202020204" pitchFamily="34" charset="0"/>
                        </a:rPr>
                        <a:t>Description</a:t>
                      </a:r>
                    </a:p>
                  </a:txBody>
                  <a:tcPr marL="0" marR="0" marT="0" marB="0" anchor="ctr">
                    <a:noFill/>
                  </a:tcPr>
                </a:tc>
                <a:tc>
                  <a:txBody>
                    <a:bodyPr/>
                    <a:lstStyle/>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Budget </a:t>
                      </a:r>
                    </a:p>
                    <a:p>
                      <a:pPr algn="ctr" fontAlgn="ctr"/>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ctr">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NT Cut </a:t>
                      </a:r>
                    </a:p>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R'000</a:t>
                      </a:r>
                    </a:p>
                  </a:txBody>
                  <a:tcPr marL="0" marR="0" marT="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COVID-19 Funding R'000</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State Capture Funding</a:t>
                      </a:r>
                    </a:p>
                  </a:txBody>
                  <a:tcPr marL="0" marR="0" marT="0" marB="0" anchor="b">
                    <a:noFill/>
                  </a:tcPr>
                </a:tc>
                <a:tc>
                  <a:txBody>
                    <a:bodyPr/>
                    <a:lstStyle/>
                    <a:p>
                      <a:pPr algn="ctr" fontAlgn="b"/>
                      <a:r>
                        <a:rPr lang="en-US" sz="1600" b="1" i="0" u="none" strike="noStrike">
                          <a:solidFill>
                            <a:srgbClr val="000000"/>
                          </a:solidFill>
                          <a:effectLst/>
                          <a:latin typeface="Arial" panose="020B0604020202020204" pitchFamily="34" charset="0"/>
                          <a:cs typeface="Arial" panose="020B0604020202020204" pitchFamily="34" charset="0"/>
                        </a:rPr>
                        <a:t>Amounts   R'000</a:t>
                      </a:r>
                    </a:p>
                  </a:txBody>
                  <a:tcPr marL="0" marR="0" marT="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Compensation of employees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1,195,804 </a:t>
                      </a:r>
                    </a:p>
                  </a:txBody>
                  <a:tcPr marL="0" marR="0" marT="0" marB="0" anchor="b">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r>
                        <a:rPr lang="en-US" sz="1600" b="0" i="0" u="none" strike="noStrike" dirty="0">
                          <a:solidFill>
                            <a:srgbClr val="FF0000"/>
                          </a:solidFill>
                          <a:effectLst/>
                          <a:latin typeface="Arial" panose="020B0604020202020204" pitchFamily="34" charset="0"/>
                          <a:cs typeface="Arial" panose="020B0604020202020204" pitchFamily="34" charset="0"/>
                        </a:rPr>
                        <a:t>(30,000)</a:t>
                      </a:r>
                    </a:p>
                  </a:txBody>
                  <a:tcPr marL="0" marR="0" marT="0" marB="0">
                    <a:noFill/>
                  </a:tcPr>
                </a:tc>
                <a:tc>
                  <a:txBody>
                    <a:bodyPr/>
                    <a:lstStyle/>
                    <a:p>
                      <a:pPr algn="r" fontAlgn="t"/>
                      <a:r>
                        <a:rPr lang="en-US" sz="1600" b="0" i="0" u="none" strike="noStrike" dirty="0">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1,165,804 </a:t>
                      </a:r>
                    </a:p>
                  </a:txBody>
                  <a:tcPr marL="0" marR="0" marT="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Goods and services</a:t>
                      </a:r>
                    </a:p>
                  </a:txBody>
                  <a:tcPr marL="0" marR="0" marT="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3,078,202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(33,000)</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3,045,202 </a:t>
                      </a:r>
                    </a:p>
                  </a:txBody>
                  <a:tcPr marL="0" marR="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Transfers and subsidies</a:t>
                      </a:r>
                    </a:p>
                  </a:txBody>
                  <a:tcPr marL="0" marR="0" marT="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                34,025 </a:t>
                      </a:r>
                    </a:p>
                  </a:txBody>
                  <a:tcPr marL="0" marR="0" marT="0" marB="0" anchor="b">
                    <a:noFill/>
                  </a:tcPr>
                </a:tc>
                <a:tc>
                  <a:txBody>
                    <a:bodyPr/>
                    <a:lstStyle/>
                    <a:p>
                      <a:pPr algn="r" fontAlgn="t"/>
                      <a:r>
                        <a:rPr lang="en-US" sz="1600" b="0" i="0" u="none" strike="noStrike" dirty="0">
                          <a:solidFill>
                            <a:srgbClr val="FF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30,000 </a:t>
                      </a:r>
                    </a:p>
                  </a:txBody>
                  <a:tcPr marL="0" marR="0" marT="0" marB="0">
                    <a:noFill/>
                  </a:tcPr>
                </a:tc>
                <a:tc>
                  <a:txBody>
                    <a:bodyPr/>
                    <a:lstStyle/>
                    <a:p>
                      <a:pPr algn="r" fontAlgn="t"/>
                      <a:r>
                        <a:rPr lang="en-US" sz="1600" b="0" i="0" u="none" strike="noStrike">
                          <a:solidFill>
                            <a:srgbClr val="000000"/>
                          </a:solidFill>
                          <a:effectLst/>
                          <a:latin typeface="Arial" panose="020B0604020202020204" pitchFamily="34" charset="0"/>
                          <a:cs typeface="Arial" panose="020B0604020202020204" pitchFamily="34" charset="0"/>
                        </a:rPr>
                        <a:t> </a:t>
                      </a:r>
                    </a:p>
                  </a:txBody>
                  <a:tcPr marL="0" marR="0" marT="0" marB="0">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                 64,025 </a:t>
                      </a:r>
                    </a:p>
                  </a:txBody>
                  <a:tcPr marL="0" marR="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Payments for capital assets</a:t>
                      </a:r>
                    </a:p>
                  </a:txBody>
                  <a:tcPr marL="0" marR="0" marT="0" marB="0" anchor="b">
                    <a:noFill/>
                  </a:tcPr>
                </a:tc>
                <a:tc>
                  <a:txBody>
                    <a:bodyPr/>
                    <a:lstStyle/>
                    <a:p>
                      <a:pPr algn="r" fontAlgn="b"/>
                      <a:r>
                        <a:rPr lang="en-US" sz="1600" b="1" i="0" u="none" strike="noStrike">
                          <a:solidFill>
                            <a:srgbClr val="000000"/>
                          </a:solidFill>
                          <a:effectLst/>
                          <a:latin typeface="Arial" panose="020B0604020202020204" pitchFamily="34" charset="0"/>
                          <a:cs typeface="Arial" panose="020B0604020202020204" pitchFamily="34" charset="0"/>
                        </a:rPr>
                        <a:t>          4,308,031 </a:t>
                      </a:r>
                    </a:p>
                  </a:txBody>
                  <a:tcPr marL="0" marR="0" marT="0" marB="0" anchor="b">
                    <a:noFill/>
                  </a:tcPr>
                </a:tc>
                <a:tc>
                  <a:txBody>
                    <a:bodyPr/>
                    <a:lstStyle/>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a:t>
                      </a:r>
                    </a:p>
                    <a:p>
                      <a:pPr algn="r" fontAlgn="t"/>
                      <a:r>
                        <a:rPr lang="en-US" sz="1600" b="1" i="0" u="none" strike="noStrike" dirty="0">
                          <a:solidFill>
                            <a:srgbClr val="FF0000"/>
                          </a:solidFill>
                          <a:effectLst/>
                          <a:latin typeface="Arial" panose="020B0604020202020204" pitchFamily="34" charset="0"/>
                          <a:cs typeface="Arial" panose="020B0604020202020204" pitchFamily="34" charset="0"/>
                        </a:rPr>
                        <a:t>  (33,000)</a:t>
                      </a:r>
                    </a:p>
                  </a:txBody>
                  <a:tcPr marL="0" marR="0" marT="0" marB="0">
                    <a:noFill/>
                  </a:tcPr>
                </a:tc>
                <a:tc>
                  <a:txBody>
                    <a:bodyPr/>
                    <a:lstStyle/>
                    <a:p>
                      <a:pPr algn="r" fontAlgn="t"/>
                      <a:r>
                        <a:rPr lang="en-US" sz="1600" b="1" i="0" u="none" strike="noStrike">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t"/>
                      <a:r>
                        <a:rPr lang="en-US" sz="1600" b="1" i="0" u="none" strike="noStrike" dirty="0">
                          <a:solidFill>
                            <a:srgbClr val="000000"/>
                          </a:solidFill>
                          <a:effectLst/>
                          <a:latin typeface="Arial" panose="020B0604020202020204" pitchFamily="34" charset="0"/>
                          <a:cs typeface="Arial" panose="020B0604020202020204" pitchFamily="34" charset="0"/>
                        </a:rPr>
                        <a:t>                        -   </a:t>
                      </a:r>
                    </a:p>
                  </a:txBody>
                  <a:tcPr marL="0" marR="0" marT="0" marB="0">
                    <a:noFill/>
                  </a:tcPr>
                </a:tc>
                <a:tc>
                  <a:txBody>
                    <a:bodyPr/>
                    <a:lstStyle/>
                    <a:p>
                      <a:pPr algn="r" fontAlgn="b"/>
                      <a:r>
                        <a:rPr lang="en-US" sz="1600" b="1" i="0" u="none" strike="noStrike">
                          <a:solidFill>
                            <a:srgbClr val="000000"/>
                          </a:solidFill>
                          <a:effectLst/>
                          <a:latin typeface="Arial" panose="020B0604020202020204" pitchFamily="34" charset="0"/>
                          <a:cs typeface="Arial" panose="020B0604020202020204" pitchFamily="34" charset="0"/>
                        </a:rPr>
                        <a:t>           4,275,031 </a:t>
                      </a:r>
                    </a:p>
                  </a:txBody>
                  <a:tcPr marL="0" marR="0" marT="0" marB="0" anchor="b">
                    <a:noFill/>
                  </a:tcPr>
                </a:tc>
                <a:extLst>
                  <a:ext uri="{0D108BD9-81ED-4DB2-BD59-A6C34878D82A}">
                    <a16:rowId xmlns:a16="http://schemas.microsoft.com/office/drawing/2014/main" val="10004"/>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a:t>
                      </a: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oFill/>
                  </a:tcPr>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noFill/>
                  </a:tcPr>
                </a:tc>
                <a:extLst>
                  <a:ext uri="{0D108BD9-81ED-4DB2-BD59-A6C34878D82A}">
                    <a16:rowId xmlns:a16="http://schemas.microsoft.com/office/drawing/2014/main" val="10005"/>
                  </a:ext>
                </a:extLst>
              </a:tr>
              <a:tr h="370840">
                <a:tc>
                  <a:txBody>
                    <a:bodyPr/>
                    <a:lstStyle/>
                    <a:p>
                      <a:pPr algn="l"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tc>
                  <a:txBody>
                    <a:bodyPr/>
                    <a:lstStyle/>
                    <a:p>
                      <a:pPr algn="r" fontAlgn="t"/>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40311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0" y="1373358"/>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pPr>
            <a:r>
              <a:rPr lang="en-ZA" sz="1800" dirty="0"/>
              <a:t>1. Portfolio Committee to Note and guide on the budget presentation</a:t>
            </a:r>
          </a:p>
          <a:p>
            <a:pPr algn="just">
              <a:lnSpc>
                <a:spcPct val="150000"/>
              </a:lnSpc>
              <a:buAutoNum type="arabicPeriod" startAt="2"/>
            </a:pPr>
            <a:r>
              <a:rPr lang="en-ZA" sz="1800" dirty="0"/>
              <a:t>In particular to note-</a:t>
            </a:r>
          </a:p>
          <a:p>
            <a:pPr algn="just">
              <a:lnSpc>
                <a:spcPct val="150000"/>
              </a:lnSpc>
              <a:buFont typeface="+mj-lt"/>
              <a:buAutoNum type="alphaLcParenR"/>
            </a:pPr>
            <a:r>
              <a:rPr lang="en-ZA" sz="1800" dirty="0"/>
              <a:t>The budget cuts of R416 million and how the Department will absorb same in light of the reviewed Strategic  Plan and APP</a:t>
            </a:r>
          </a:p>
          <a:p>
            <a:pPr algn="just">
              <a:lnSpc>
                <a:spcPct val="150000"/>
              </a:lnSpc>
              <a:buFont typeface="+mj-lt"/>
              <a:buAutoNum type="alphaLcParenR"/>
            </a:pPr>
            <a:r>
              <a:rPr lang="en-ZA" sz="1800" dirty="0"/>
              <a:t>Outcome to further change programmes allocations including additional allocations to State Capture Commission from realised savings</a:t>
            </a:r>
          </a:p>
          <a:p>
            <a:pPr algn="just">
              <a:lnSpc>
                <a:spcPct val="150000"/>
              </a:lnSpc>
              <a:buFont typeface="+mj-lt"/>
              <a:buAutoNum type="alphaLcParenR"/>
            </a:pPr>
            <a:r>
              <a:rPr lang="en-ZA" sz="1800" dirty="0"/>
              <a:t>Alternative measures currently investigated to contain COVID – 19  expenditure at reasonable levels </a:t>
            </a:r>
          </a:p>
          <a:p>
            <a:pPr algn="just">
              <a:lnSpc>
                <a:spcPct val="150000"/>
              </a:lnSpc>
              <a:buFont typeface="+mj-lt"/>
              <a:buAutoNum type="alphaLcParenR"/>
            </a:pPr>
            <a:r>
              <a:rPr lang="en-US" sz="1800" dirty="0"/>
              <a:t>The unchanged earmarked allocation of R688m for the IJS and R40m for the ICJS</a:t>
            </a:r>
            <a:endParaRPr lang="en-ZA" sz="1800" dirty="0"/>
          </a:p>
          <a:p>
            <a:pPr marL="0" indent="0" algn="just">
              <a:lnSpc>
                <a:spcPct val="170000"/>
              </a:lnSpc>
              <a:buNone/>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endParaRPr lang="en-ZA" sz="1800" dirty="0"/>
          </a:p>
          <a:p>
            <a:pPr>
              <a:lnSpc>
                <a:spcPct val="170000"/>
              </a:lnSpc>
            </a:pPr>
            <a:r>
              <a:rPr lang="en-ZA" sz="1800" dirty="0"/>
              <a:t>  </a:t>
            </a:r>
          </a:p>
          <a:p>
            <a:pPr>
              <a:lnSpc>
                <a:spcPct val="170000"/>
              </a:lnSpc>
            </a:pPr>
            <a:endParaRPr lang="en-ZA" sz="1800" dirty="0"/>
          </a:p>
        </p:txBody>
      </p:sp>
      <p:sp>
        <p:nvSpPr>
          <p:cNvPr id="3" name="Title 1"/>
          <p:cNvSpPr txBox="1">
            <a:spLocks/>
          </p:cNvSpPr>
          <p:nvPr/>
        </p:nvSpPr>
        <p:spPr>
          <a:xfrm>
            <a:off x="-108744" y="1025769"/>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000000"/>
                </a:solidFill>
                <a:latin typeface="Calibri" panose="020F0502020204030204" pitchFamily="34" charset="0"/>
              </a:rPr>
              <a:t>Recommendation</a:t>
            </a:r>
            <a:endParaRPr lang="en-ZA" sz="28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68160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136556" y="1499857"/>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buAutoNum type="arabicPeriod"/>
            </a:pPr>
            <a:r>
              <a:rPr lang="en-ZA" sz="1800" dirty="0"/>
              <a:t>The impact of the budget cuts have been less than anticipated – thus giving confidence to steam ahead with the remedial plans and interventions</a:t>
            </a:r>
          </a:p>
          <a:p>
            <a:pPr>
              <a:lnSpc>
                <a:spcPct val="170000"/>
              </a:lnSpc>
              <a:buAutoNum type="arabicPeriod"/>
            </a:pPr>
            <a:r>
              <a:rPr lang="en-ZA" sz="1800" dirty="0"/>
              <a:t> The department’s human resource capability remain central to the achievement of the turn-around plan and therefore:</a:t>
            </a:r>
          </a:p>
          <a:p>
            <a:pPr>
              <a:lnSpc>
                <a:spcPct val="170000"/>
              </a:lnSpc>
              <a:buAutoNum type="alphaLcParenBoth"/>
            </a:pPr>
            <a:r>
              <a:rPr lang="en-ZA" sz="1800" dirty="0"/>
              <a:t>the filling of the 49</a:t>
            </a:r>
            <a:r>
              <a:rPr lang="en-ZA" sz="1800" dirty="0">
                <a:solidFill>
                  <a:srgbClr val="FF0000"/>
                </a:solidFill>
              </a:rPr>
              <a:t> </a:t>
            </a:r>
            <a:r>
              <a:rPr lang="en-ZA" sz="1800" dirty="0"/>
              <a:t>critical Senior Management worth R59 million</a:t>
            </a:r>
            <a:r>
              <a:rPr lang="en-ZA" sz="1800" dirty="0">
                <a:solidFill>
                  <a:srgbClr val="FF0000"/>
                </a:solidFill>
              </a:rPr>
              <a:t> </a:t>
            </a:r>
            <a:r>
              <a:rPr lang="en-ZA" sz="1800" dirty="0"/>
              <a:t>and the review of the Departmental structure continue as planned;</a:t>
            </a:r>
          </a:p>
          <a:p>
            <a:pPr>
              <a:lnSpc>
                <a:spcPct val="170000"/>
              </a:lnSpc>
              <a:buAutoNum type="alphaLcParenBoth"/>
            </a:pPr>
            <a:r>
              <a:rPr lang="en-US" sz="1800" dirty="0"/>
              <a:t>The demand for business continuity in the aftermath of the COVID-19 outbreak remain critical</a:t>
            </a:r>
            <a:endParaRPr lang="en-ZA" sz="1800" dirty="0"/>
          </a:p>
        </p:txBody>
      </p:sp>
      <p:sp>
        <p:nvSpPr>
          <p:cNvPr id="3"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The context of the Department’s Turn-Around Plan  </a:t>
            </a:r>
          </a:p>
        </p:txBody>
      </p:sp>
    </p:spTree>
    <p:extLst>
      <p:ext uri="{BB962C8B-B14F-4D97-AF65-F5344CB8AC3E}">
        <p14:creationId xmlns:p14="http://schemas.microsoft.com/office/powerpoint/2010/main" val="1736449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ubtitle 2"/>
          <p:cNvSpPr>
            <a:spLocks noGrp="1"/>
          </p:cNvSpPr>
          <p:nvPr>
            <p:ph type="subTitle" idx="4294967295"/>
          </p:nvPr>
        </p:nvSpPr>
        <p:spPr>
          <a:xfrm>
            <a:off x="65088" y="1295400"/>
            <a:ext cx="9078912" cy="4038599"/>
          </a:xfrm>
        </p:spPr>
        <p:txBody>
          <a:bodyPr/>
          <a:lstStyle/>
          <a:p>
            <a:pPr marL="0" indent="0" algn="ctr">
              <a:buFont typeface="Wingdings" panose="05000000000000000000" pitchFamily="2" charset="2"/>
              <a:buNone/>
            </a:pPr>
            <a:endParaRPr lang="en-US" b="1" dirty="0"/>
          </a:p>
          <a:p>
            <a:pPr marL="0" indent="0" algn="ctr">
              <a:buFont typeface="Wingdings" panose="05000000000000000000" pitchFamily="2" charset="2"/>
              <a:buNone/>
            </a:pPr>
            <a:endParaRPr lang="en-US" b="1" dirty="0"/>
          </a:p>
          <a:p>
            <a:pPr marL="0" indent="0" algn="ctr">
              <a:buFont typeface="Wingdings" panose="05000000000000000000" pitchFamily="2" charset="2"/>
              <a:buNone/>
            </a:pPr>
            <a:r>
              <a:rPr lang="en-US" b="1" dirty="0"/>
              <a:t>THANK YOU</a:t>
            </a:r>
          </a:p>
        </p:txBody>
      </p:sp>
      <p:sp>
        <p:nvSpPr>
          <p:cNvPr id="31748" name="Slide Number Placeholder 3"/>
          <p:cNvSpPr>
            <a:spLocks noGrp="1"/>
          </p:cNvSpPr>
          <p:nvPr>
            <p:ph type="sldNum" sz="quarter" idx="12"/>
          </p:nvPr>
        </p:nvSpPr>
        <p:spPr>
          <a:noFill/>
        </p:spPr>
        <p:txBody>
          <a:bodyPr/>
          <a:lstStyle>
            <a:lvl1pPr>
              <a:spcBef>
                <a:spcPct val="20000"/>
              </a:spcBef>
              <a:buClr>
                <a:srgbClr val="A50021"/>
              </a:buClr>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rgbClr val="A5002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rgbClr val="A50021"/>
              </a:buClr>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rgbClr val="A5002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A5002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pPr>
            <a:fld id="{E64F8BC4-73DC-4F7C-B594-31F0D9F7AA6E}" type="slidenum">
              <a:rPr lang="en-US" sz="1200" smtClean="0">
                <a:latin typeface="Arial Black" panose="020B0A04020102020204" pitchFamily="34" charset="0"/>
              </a:rPr>
              <a:pPr>
                <a:spcBef>
                  <a:spcPct val="0"/>
                </a:spcBef>
                <a:buClrTx/>
                <a:buFontTx/>
                <a:buNone/>
              </a:pPr>
              <a:t>30</a:t>
            </a:fld>
            <a:endParaRPr lang="en-US" sz="1200" dirty="0">
              <a:latin typeface="Arial Black" panose="020B0A04020102020204" pitchFamily="34" charset="0"/>
            </a:endParaRPr>
          </a:p>
        </p:txBody>
      </p:sp>
    </p:spTree>
    <p:extLst>
      <p:ext uri="{BB962C8B-B14F-4D97-AF65-F5344CB8AC3E}">
        <p14:creationId xmlns:p14="http://schemas.microsoft.com/office/powerpoint/2010/main" val="94672896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136556" y="1499857"/>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buAutoNum type="arabicPeriod"/>
            </a:pPr>
            <a:r>
              <a:rPr lang="en-ZA" sz="1800" dirty="0"/>
              <a:t>The aftermath of the COVID-19 outbreak has refocused the Department’s priorities (and of government and world) on the need to invest on ICT</a:t>
            </a:r>
          </a:p>
          <a:p>
            <a:pPr>
              <a:lnSpc>
                <a:spcPct val="170000"/>
              </a:lnSpc>
              <a:buAutoNum type="arabicPeriod"/>
            </a:pPr>
            <a:r>
              <a:rPr lang="en-ZA" sz="1800" dirty="0"/>
              <a:t>The emphasis on ICT and IJS has been the Minister’s priority even before COVID-19 was contemplated. Therefore COVID-19 places emphasis and is an impetus to the Department’s modernisation and digitisation plan</a:t>
            </a:r>
          </a:p>
          <a:p>
            <a:pPr>
              <a:lnSpc>
                <a:spcPct val="170000"/>
              </a:lnSpc>
              <a:buAutoNum type="arabicPeriod"/>
            </a:pPr>
            <a:r>
              <a:rPr lang="en-ZA" sz="1800" dirty="0"/>
              <a:t>ICJS and IJS budgets have avoided cuts during the supplementary budget and therefore this enables Department to proceed with its ambitious modernisation of the justice system and the criminal justice system</a:t>
            </a:r>
          </a:p>
        </p:txBody>
      </p:sp>
      <p:sp>
        <p:nvSpPr>
          <p:cNvPr id="3"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Emphasis on the ICT and IJS projects</a:t>
            </a:r>
          </a:p>
        </p:txBody>
      </p:sp>
    </p:spTree>
    <p:extLst>
      <p:ext uri="{BB962C8B-B14F-4D97-AF65-F5344CB8AC3E}">
        <p14:creationId xmlns:p14="http://schemas.microsoft.com/office/powerpoint/2010/main" val="219108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9906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Emphasis on the ICT and IJS projects … </a:t>
            </a:r>
            <a:r>
              <a:rPr lang="en-ZA" sz="2800" b="1" dirty="0" err="1">
                <a:solidFill>
                  <a:srgbClr val="000000"/>
                </a:solidFill>
                <a:latin typeface="Calibri" panose="020F0502020204030204" pitchFamily="34" charset="0"/>
              </a:rPr>
              <a:t>cont</a:t>
            </a:r>
            <a:r>
              <a:rPr lang="en-ZA" sz="2800" b="1" dirty="0">
                <a:solidFill>
                  <a:srgbClr val="000000"/>
                </a:solidFill>
                <a:latin typeface="Calibri" panose="020F0502020204030204" pitchFamily="34" charset="0"/>
              </a:rPr>
              <a:t> </a:t>
            </a:r>
          </a:p>
        </p:txBody>
      </p:sp>
      <p:graphicFrame>
        <p:nvGraphicFramePr>
          <p:cNvPr id="4" name="Table 3"/>
          <p:cNvGraphicFramePr>
            <a:graphicFrameLocks noGrp="1"/>
          </p:cNvGraphicFramePr>
          <p:nvPr>
            <p:extLst>
              <p:ext uri="{D42A27DB-BD31-4B8C-83A1-F6EECF244321}">
                <p14:modId xmlns:p14="http://schemas.microsoft.com/office/powerpoint/2010/main" val="737007520"/>
              </p:ext>
            </p:extLst>
          </p:nvPr>
        </p:nvGraphicFramePr>
        <p:xfrm>
          <a:off x="223044" y="1524000"/>
          <a:ext cx="4343400" cy="39522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495300">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ICT/ MODERNIZATION </a:t>
                      </a:r>
                    </a:p>
                  </a:txBody>
                  <a:tcPr marL="7620" marR="7620" marT="7620" marB="0" anchor="b">
                    <a:noFill/>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Budget R'000</a:t>
                      </a:r>
                    </a:p>
                  </a:txBody>
                  <a:tcPr marL="7620" marR="7620" marT="762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Baseline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529,000 </a:t>
                      </a:r>
                    </a:p>
                  </a:txBody>
                  <a:tcPr marL="7620" marR="7620" marT="7620" marB="0" anchor="b">
                    <a:noFill/>
                  </a:tcPr>
                </a:tc>
                <a:extLst>
                  <a:ext uri="{0D108BD9-81ED-4DB2-BD59-A6C34878D82A}">
                    <a16:rowId xmlns:a16="http://schemas.microsoft.com/office/drawing/2014/main" val="10001"/>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Additional budget  requirements  </a:t>
                      </a:r>
                    </a:p>
                  </a:txBody>
                  <a:tcPr marL="7620" marR="7620" marT="762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134,130 </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  infrastructure upgrades and ICT operations stability </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50,000 </a:t>
                      </a: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Bus Continuity: Online systems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7,130 </a:t>
                      </a:r>
                    </a:p>
                  </a:txBody>
                  <a:tcPr marL="7620" marR="7620" marT="7620" marB="0" anchor="b">
                    <a:noFill/>
                  </a:tcPr>
                </a:tc>
                <a:extLst>
                  <a:ext uri="{0D108BD9-81ED-4DB2-BD59-A6C34878D82A}">
                    <a16:rowId xmlns:a16="http://schemas.microsoft.com/office/drawing/2014/main" val="10004"/>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Bus Continuity: AVR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6,000 </a:t>
                      </a:r>
                    </a:p>
                  </a:txBody>
                  <a:tcPr marL="7620" marR="7620" marT="7620" marB="0" anchor="b">
                    <a:noFill/>
                  </a:tcPr>
                </a:tc>
                <a:extLst>
                  <a:ext uri="{0D108BD9-81ED-4DB2-BD59-A6C34878D82A}">
                    <a16:rowId xmlns:a16="http://schemas.microsoft.com/office/drawing/2014/main" val="10005"/>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Bus Continuity: IT Hardware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29,000 </a:t>
                      </a:r>
                    </a:p>
                  </a:txBody>
                  <a:tcPr marL="7620" marR="7620" marT="7620" marB="0" anchor="b">
                    <a:noFill/>
                  </a:tcPr>
                </a:tc>
                <a:extLst>
                  <a:ext uri="{0D108BD9-81ED-4DB2-BD59-A6C34878D82A}">
                    <a16:rowId xmlns:a16="http://schemas.microsoft.com/office/drawing/2014/main" val="10006"/>
                  </a:ext>
                </a:extLst>
              </a:tr>
              <a:tr h="6121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Bus Continuity: Telephone Connectivity upgrades </a:t>
                      </a:r>
                    </a:p>
                  </a:txBody>
                  <a:tcPr marL="7620" marR="7620" marT="7620" marB="0" anchor="b">
                    <a:noFill/>
                  </a:tcPr>
                </a:tc>
                <a:tc>
                  <a:txBody>
                    <a:bodyPr/>
                    <a:lstStyle/>
                    <a:p>
                      <a:pPr algn="r" fontAlgn="b"/>
                      <a:r>
                        <a:rPr lang="en-US" sz="1600" b="0" i="0" u="none" strike="noStrike" dirty="0">
                          <a:solidFill>
                            <a:srgbClr val="000000"/>
                          </a:solidFill>
                          <a:effectLst/>
                          <a:latin typeface="Arial" panose="020B0604020202020204" pitchFamily="34" charset="0"/>
                          <a:cs typeface="Arial" panose="020B0604020202020204" pitchFamily="34" charset="0"/>
                        </a:rPr>
                        <a:t>42,000 </a:t>
                      </a:r>
                    </a:p>
                  </a:txBody>
                  <a:tcPr marL="7620" marR="7620" marT="7620" marB="0" anchor="b">
                    <a:noFill/>
                  </a:tcPr>
                </a:tc>
                <a:extLst>
                  <a:ext uri="{0D108BD9-81ED-4DB2-BD59-A6C34878D82A}">
                    <a16:rowId xmlns:a16="http://schemas.microsoft.com/office/drawing/2014/main" val="10007"/>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Total Modernization Allocation </a:t>
                      </a:r>
                    </a:p>
                  </a:txBody>
                  <a:tcPr marL="7620" marR="7620" marT="7620" marB="0" anchor="b">
                    <a:noFill/>
                  </a:tcPr>
                </a:tc>
                <a:tc>
                  <a:txBody>
                    <a:bodyPr/>
                    <a:lstStyle/>
                    <a:p>
                      <a:pPr algn="r" fontAlgn="b"/>
                      <a:r>
                        <a:rPr lang="en-US" sz="1600" b="1" i="0" u="none" strike="noStrike" dirty="0">
                          <a:solidFill>
                            <a:srgbClr val="000000"/>
                          </a:solidFill>
                          <a:effectLst/>
                          <a:latin typeface="Arial" panose="020B0604020202020204" pitchFamily="34" charset="0"/>
                          <a:cs typeface="Arial" panose="020B0604020202020204" pitchFamily="34" charset="0"/>
                        </a:rPr>
                        <a:t>663,130 </a:t>
                      </a:r>
                    </a:p>
                  </a:txBody>
                  <a:tcPr marL="7620" marR="7620" marT="7620" marB="0" anchor="b">
                    <a:noFill/>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53294267"/>
              </p:ext>
            </p:extLst>
          </p:nvPr>
        </p:nvGraphicFramePr>
        <p:xfrm>
          <a:off x="4876800" y="1698171"/>
          <a:ext cx="4114800" cy="19837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Integrated Justice System </a:t>
                      </a:r>
                    </a:p>
                  </a:txBody>
                  <a:tcPr marL="7620" marR="7620" marT="7620" marB="0" anchor="b">
                    <a:noFill/>
                  </a:tcPr>
                </a:tc>
                <a:tc>
                  <a:txBody>
                    <a:bodyPr/>
                    <a:lstStyle/>
                    <a:p>
                      <a:pPr algn="l" fontAlgn="b"/>
                      <a:r>
                        <a:rPr lang="en-US" sz="1600" b="1" i="0" u="none" strike="noStrike">
                          <a:solidFill>
                            <a:srgbClr val="000000"/>
                          </a:solidFill>
                          <a:effectLst/>
                          <a:latin typeface="Arial" panose="020B0604020202020204" pitchFamily="34" charset="0"/>
                          <a:cs typeface="Arial" panose="020B0604020202020204" pitchFamily="34" charset="0"/>
                        </a:rPr>
                        <a:t>Budget R'000</a:t>
                      </a:r>
                    </a:p>
                  </a:txBody>
                  <a:tcPr marL="7620" marR="7620" marT="7620" marB="0" anchor="b">
                    <a:noFill/>
                  </a:tcPr>
                </a:tc>
                <a:extLst>
                  <a:ext uri="{0D108BD9-81ED-4DB2-BD59-A6C34878D82A}">
                    <a16:rowId xmlns:a16="http://schemas.microsoft.com/office/drawing/2014/main" val="10000"/>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Baseline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688,025 </a:t>
                      </a:r>
                    </a:p>
                  </a:txBody>
                  <a:tcPr marL="7620" marR="7620" marT="7620" marB="0" anchor="b">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less State Capture Commission </a:t>
                      </a:r>
                    </a:p>
                  </a:txBody>
                  <a:tcPr marL="7620" marR="7620" marT="7620" marB="0" anchor="b">
                    <a:noFill/>
                  </a:tcPr>
                </a:tc>
                <a:tc>
                  <a:txBody>
                    <a:bodyPr/>
                    <a:lstStyle/>
                    <a:p>
                      <a:pPr algn="r" fontAlgn="b"/>
                      <a:r>
                        <a:rPr lang="en-US" sz="1600" b="0" i="0" u="none" strike="noStrike">
                          <a:solidFill>
                            <a:srgbClr val="000000"/>
                          </a:solidFill>
                          <a:effectLst/>
                          <a:latin typeface="Arial" panose="020B0604020202020204" pitchFamily="34" charset="0"/>
                          <a:cs typeface="Arial" panose="020B0604020202020204" pitchFamily="34" charset="0"/>
                        </a:rPr>
                        <a:t>(10,000)</a:t>
                      </a:r>
                    </a:p>
                  </a:txBody>
                  <a:tcPr marL="7620" marR="7620" marT="7620" marB="0" anchor="b">
                    <a:noFill/>
                  </a:tcPr>
                </a:tc>
                <a:extLst>
                  <a:ext uri="{0D108BD9-81ED-4DB2-BD59-A6C34878D82A}">
                    <a16:rowId xmlns:a16="http://schemas.microsoft.com/office/drawing/2014/main" val="10002"/>
                  </a:ext>
                </a:extLst>
              </a:tr>
              <a:tr h="370840">
                <a:tc>
                  <a:txBody>
                    <a:bodyPr/>
                    <a:lstStyle/>
                    <a:p>
                      <a:pPr algn="l" fontAlgn="b"/>
                      <a:r>
                        <a:rPr lang="en-US" sz="1600" b="1" i="0" u="none" strike="noStrike" dirty="0">
                          <a:solidFill>
                            <a:srgbClr val="000000"/>
                          </a:solidFill>
                          <a:effectLst/>
                          <a:latin typeface="Arial" panose="020B0604020202020204" pitchFamily="34" charset="0"/>
                          <a:cs typeface="Arial" panose="020B0604020202020204" pitchFamily="34" charset="0"/>
                        </a:rPr>
                        <a:t>Adjusted budget </a:t>
                      </a:r>
                    </a:p>
                  </a:txBody>
                  <a:tcPr marL="7620" marR="7620" marT="7620" marB="0" anchor="b">
                    <a:noFill/>
                  </a:tcPr>
                </a:tc>
                <a:tc>
                  <a:txBody>
                    <a:bodyPr/>
                    <a:lstStyle/>
                    <a:p>
                      <a:pPr algn="r" fontAlgn="b"/>
                      <a:r>
                        <a:rPr lang="en-US" sz="1600" b="1" i="0" u="none" strike="noStrike">
                          <a:solidFill>
                            <a:srgbClr val="000000"/>
                          </a:solidFill>
                          <a:effectLst/>
                          <a:latin typeface="Arial" panose="020B0604020202020204" pitchFamily="34" charset="0"/>
                          <a:cs typeface="Arial" panose="020B0604020202020204" pitchFamily="34" charset="0"/>
                        </a:rPr>
                        <a:t>678,025 </a:t>
                      </a:r>
                    </a:p>
                  </a:txBody>
                  <a:tcPr marL="7620" marR="7620" marT="762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rgbClr val="000000"/>
                          </a:solidFill>
                          <a:effectLst/>
                          <a:latin typeface="Arial" panose="020B0604020202020204" pitchFamily="34" charset="0"/>
                          <a:cs typeface="Arial" panose="020B0604020202020204" pitchFamily="34" charset="0"/>
                        </a:rPr>
                        <a:t>Still to change as projects reprioritization is underway </a:t>
                      </a:r>
                    </a:p>
                  </a:txBody>
                  <a:tcPr marL="7620" marR="7620" marT="7620" marB="0" anchor="b">
                    <a:noFill/>
                  </a:tcPr>
                </a:tc>
                <a:tc>
                  <a:txBody>
                    <a:bodyPr/>
                    <a:lstStyle/>
                    <a:p>
                      <a:pPr algn="l"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86465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16598" y="1310865"/>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buAutoNum type="arabicPeriod"/>
            </a:pPr>
            <a:r>
              <a:rPr lang="en-ZA" sz="1700" dirty="0"/>
              <a:t>Access to justice imperatives becomes paramount as the country battle to contain the spread of the COVID-19 – Courts, services of the Master, offices of the State Attorney must remain open in the midst of intermittent interruptions. So must the investigations of corruption continue,  so with the State Capture Commission (R40m) and  Special Tribunal (R5m)</a:t>
            </a:r>
          </a:p>
          <a:p>
            <a:pPr>
              <a:lnSpc>
                <a:spcPct val="170000"/>
              </a:lnSpc>
              <a:buAutoNum type="arabicPeriod"/>
            </a:pPr>
            <a:r>
              <a:rPr lang="en-ZA" sz="1700" dirty="0"/>
              <a:t>The implementation of the Risk-Adjusted Plan ensures that adequate measures are put in place to ensure business continuity and that where disruptions are unavoidable, they are resolved within the shortest time possible, with minimum impact of service delivery and within reasonable and permitted costs</a:t>
            </a:r>
          </a:p>
          <a:p>
            <a:pPr marL="0" indent="0">
              <a:lnSpc>
                <a:spcPct val="170000"/>
              </a:lnSpc>
              <a:buNone/>
            </a:pPr>
            <a:endParaRPr lang="en-ZA" sz="1700" dirty="0"/>
          </a:p>
        </p:txBody>
      </p:sp>
      <p:sp>
        <p:nvSpPr>
          <p:cNvPr id="3" name="Title 1"/>
          <p:cNvSpPr txBox="1">
            <a:spLocks/>
          </p:cNvSpPr>
          <p:nvPr/>
        </p:nvSpPr>
        <p:spPr>
          <a:xfrm>
            <a:off x="17729" y="967965"/>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Business Continuity and the COVID 19 Risk Adjusted Plan</a:t>
            </a:r>
          </a:p>
        </p:txBody>
      </p:sp>
    </p:spTree>
    <p:extLst>
      <p:ext uri="{BB962C8B-B14F-4D97-AF65-F5344CB8AC3E}">
        <p14:creationId xmlns:p14="http://schemas.microsoft.com/office/powerpoint/2010/main" val="1084953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1FB615CB-BFCF-44B1-ACA0-9175273BA88A}"/>
              </a:ext>
            </a:extLst>
          </p:cNvPr>
          <p:cNvSpPr txBox="1">
            <a:spLocks/>
          </p:cNvSpPr>
          <p:nvPr/>
        </p:nvSpPr>
        <p:spPr>
          <a:xfrm>
            <a:off x="-16598" y="1310865"/>
            <a:ext cx="8610600" cy="3505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70000"/>
              </a:lnSpc>
              <a:buAutoNum type="arabicPeriod"/>
            </a:pPr>
            <a:endParaRPr lang="en-ZA" sz="1700" dirty="0"/>
          </a:p>
          <a:p>
            <a:pPr>
              <a:lnSpc>
                <a:spcPct val="170000"/>
              </a:lnSpc>
              <a:buAutoNum type="arabicPeriod"/>
            </a:pPr>
            <a:r>
              <a:rPr lang="en-ZA" sz="1700" dirty="0"/>
              <a:t>To ensure access to the Department during lockdown, a Justice Call Centre was established at a cost of R500 000, with a view of growing it a full fledge call centre later in year  </a:t>
            </a:r>
          </a:p>
          <a:p>
            <a:pPr>
              <a:lnSpc>
                <a:spcPct val="170000"/>
              </a:lnSpc>
              <a:buAutoNum type="arabicPeriod"/>
            </a:pPr>
            <a:r>
              <a:rPr lang="en-ZA" sz="1700" dirty="0"/>
              <a:t>An average of 60 offices were decontaminated per month since  May 2020 at over R4 million. A further budget of R12 million is provided for an anticipated surge in infections. </a:t>
            </a:r>
          </a:p>
          <a:p>
            <a:pPr>
              <a:lnSpc>
                <a:spcPct val="170000"/>
              </a:lnSpc>
              <a:buAutoNum type="arabicPeriod"/>
            </a:pPr>
            <a:r>
              <a:rPr lang="en-ZA" sz="1700" dirty="0"/>
              <a:t>A budget of R8 million provided for 800 sanitizer dispensers  </a:t>
            </a:r>
          </a:p>
          <a:p>
            <a:pPr>
              <a:lnSpc>
                <a:spcPct val="170000"/>
              </a:lnSpc>
              <a:buAutoNum type="arabicPeriod"/>
            </a:pPr>
            <a:r>
              <a:rPr lang="en-US" sz="1700" dirty="0"/>
              <a:t>It is in this context that budget is allocated for the Risk-Adjustment Plan interventions</a:t>
            </a:r>
            <a:endParaRPr lang="en-ZA" sz="1700" dirty="0"/>
          </a:p>
        </p:txBody>
      </p:sp>
      <p:sp>
        <p:nvSpPr>
          <p:cNvPr id="3" name="Title 1"/>
          <p:cNvSpPr txBox="1">
            <a:spLocks/>
          </p:cNvSpPr>
          <p:nvPr/>
        </p:nvSpPr>
        <p:spPr>
          <a:xfrm>
            <a:off x="17729" y="967965"/>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Business Continuity and the COVID 19 Risk Adjusted Plan</a:t>
            </a:r>
          </a:p>
        </p:txBody>
      </p:sp>
    </p:spTree>
    <p:extLst>
      <p:ext uri="{BB962C8B-B14F-4D97-AF65-F5344CB8AC3E}">
        <p14:creationId xmlns:p14="http://schemas.microsoft.com/office/powerpoint/2010/main" val="399167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11430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EXPENDITURE PERFORMANCE  - 31 MARCH 2020 </a:t>
            </a:r>
            <a:endParaRPr lang="en-US" sz="3100" b="1" dirty="0"/>
          </a:p>
        </p:txBody>
      </p:sp>
      <p:graphicFrame>
        <p:nvGraphicFramePr>
          <p:cNvPr id="6" name="Table 5"/>
          <p:cNvGraphicFramePr>
            <a:graphicFrameLocks noGrp="1"/>
          </p:cNvGraphicFramePr>
          <p:nvPr>
            <p:extLst>
              <p:ext uri="{D42A27DB-BD31-4B8C-83A1-F6EECF244321}">
                <p14:modId xmlns:p14="http://schemas.microsoft.com/office/powerpoint/2010/main" val="3615237870"/>
              </p:ext>
            </p:extLst>
          </p:nvPr>
        </p:nvGraphicFramePr>
        <p:xfrm>
          <a:off x="152400" y="1828800"/>
          <a:ext cx="8610601" cy="4074160"/>
        </p:xfrm>
        <a:graphic>
          <a:graphicData uri="http://schemas.openxmlformats.org/drawingml/2006/table">
            <a:tbl>
              <a:tblPr firstRow="1" bandRow="1">
                <a:tableStyleId>{5C22544A-7EE6-4342-B048-85BDC9FD1C3A}</a:tableStyleId>
              </a:tblPr>
              <a:tblGrid>
                <a:gridCol w="2789349">
                  <a:extLst>
                    <a:ext uri="{9D8B030D-6E8A-4147-A177-3AD203B41FA5}">
                      <a16:colId xmlns:a16="http://schemas.microsoft.com/office/drawing/2014/main" val="20000"/>
                    </a:ext>
                  </a:extLst>
                </a:gridCol>
                <a:gridCol w="1477851">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tblGrid>
              <a:tr h="370840">
                <a:tc>
                  <a:txBody>
                    <a:bodyPr/>
                    <a:lstStyle/>
                    <a:p>
                      <a:endParaRPr lang="en-US" sz="1600" dirty="0">
                        <a:solidFill>
                          <a:schemeClr val="tx1"/>
                        </a:solidFill>
                        <a:latin typeface="+mj-lt"/>
                      </a:endParaRPr>
                    </a:p>
                  </a:txBody>
                  <a:tcPr>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 Final Appropriation </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 Actual Expenditure </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 Variance </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0"/>
                  </a:ext>
                </a:extLst>
              </a:tr>
              <a:tr h="370840">
                <a:tc>
                  <a:txBody>
                    <a:bodyPr/>
                    <a:lstStyle/>
                    <a:p>
                      <a:r>
                        <a:rPr lang="en-US" sz="1600" dirty="0">
                          <a:solidFill>
                            <a:schemeClr val="tx1"/>
                          </a:solidFill>
                          <a:latin typeface="+mj-lt"/>
                        </a:rPr>
                        <a:t>Programme </a:t>
                      </a:r>
                    </a:p>
                  </a:txBody>
                  <a:tcPr>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R'000</a:t>
                      </a:r>
                      <a:endParaRPr lang="en-US" sz="16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R'000</a:t>
                      </a:r>
                      <a:endParaRPr lang="en-US" sz="16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R'000</a:t>
                      </a:r>
                      <a:endParaRPr lang="en-US" sz="16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600" b="1" dirty="0">
                          <a:solidFill>
                            <a:schemeClr val="tx1"/>
                          </a:solidFill>
                          <a:effectLst/>
                          <a:latin typeface="+mj-lt"/>
                          <a:ea typeface="Times New Roman"/>
                          <a:cs typeface="Arial"/>
                        </a:rPr>
                        <a:t>% SPWNT </a:t>
                      </a:r>
                      <a:endParaRPr lang="en-US" sz="1600" dirty="0">
                        <a:solidFill>
                          <a:schemeClr val="tx1"/>
                        </a:solidFill>
                        <a:effectLst/>
                        <a:latin typeface="+mj-lt"/>
                        <a:ea typeface="Times New Roman"/>
                        <a:cs typeface="Times New Roman"/>
                      </a:endParaRPr>
                    </a:p>
                  </a:txBody>
                  <a:tcPr marL="68580" marR="68580" marT="0" marB="0">
                    <a:noFill/>
                  </a:tcPr>
                </a:tc>
                <a:extLst>
                  <a:ext uri="{0D108BD9-81ED-4DB2-BD59-A6C34878D82A}">
                    <a16:rowId xmlns:a16="http://schemas.microsoft.com/office/drawing/2014/main" val="10001"/>
                  </a:ext>
                </a:extLst>
              </a:tr>
              <a:tr h="370840">
                <a:tc>
                  <a:txBody>
                    <a:bodyPr/>
                    <a:lstStyle/>
                    <a:p>
                      <a:pPr algn="l" fontAlgn="b"/>
                      <a:r>
                        <a:rPr lang="en-US" sz="1600" b="0" i="0" u="none" strike="noStrike" dirty="0">
                          <a:solidFill>
                            <a:schemeClr val="tx1"/>
                          </a:solidFill>
                          <a:effectLst/>
                          <a:latin typeface="+mj-lt"/>
                        </a:rPr>
                        <a:t>ADMINISTRATION</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2 589 469</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2 535 463</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54 006</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98%</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2"/>
                  </a:ext>
                </a:extLst>
              </a:tr>
              <a:tr h="370840">
                <a:tc>
                  <a:txBody>
                    <a:bodyPr/>
                    <a:lstStyle/>
                    <a:p>
                      <a:pPr algn="l" fontAlgn="b"/>
                      <a:r>
                        <a:rPr lang="en-US" sz="1600" b="0" i="0" u="none" strike="noStrike" dirty="0">
                          <a:solidFill>
                            <a:schemeClr val="tx1"/>
                          </a:solidFill>
                          <a:effectLst/>
                          <a:latin typeface="+mj-lt"/>
                        </a:rPr>
                        <a:t>COURT SERVICES</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6 765 701</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6 428 654</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337 047</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95%</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3"/>
                  </a:ext>
                </a:extLst>
              </a:tr>
              <a:tr h="370840">
                <a:tc>
                  <a:txBody>
                    <a:bodyPr/>
                    <a:lstStyle/>
                    <a:p>
                      <a:pPr algn="l" fontAlgn="b"/>
                      <a:r>
                        <a:rPr lang="en-US" sz="1600" b="0" i="0" u="none" strike="noStrike" dirty="0">
                          <a:solidFill>
                            <a:schemeClr val="tx1"/>
                          </a:solidFill>
                          <a:effectLst/>
                          <a:latin typeface="+mj-lt"/>
                        </a:rPr>
                        <a:t>STATE LEGAL SERVICES</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1 374 462</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1 295 058</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79 404</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94%</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4"/>
                  </a:ext>
                </a:extLst>
              </a:tr>
              <a:tr h="370840">
                <a:tc>
                  <a:txBody>
                    <a:bodyPr/>
                    <a:lstStyle/>
                    <a:p>
                      <a:pPr algn="l" fontAlgn="b"/>
                      <a:r>
                        <a:rPr lang="en-US" sz="1600" b="0" i="0" u="none" strike="noStrike" dirty="0">
                          <a:solidFill>
                            <a:schemeClr val="tx1"/>
                          </a:solidFill>
                          <a:effectLst/>
                          <a:latin typeface="+mj-lt"/>
                        </a:rPr>
                        <a:t>NAT PROSECUTING AUTHORITY</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4 134 650</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4 009 197</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125 453</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97%</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5"/>
                  </a:ext>
                </a:extLst>
              </a:tr>
              <a:tr h="370840">
                <a:tc>
                  <a:txBody>
                    <a:bodyPr/>
                    <a:lstStyle/>
                    <a:p>
                      <a:pPr algn="l" fontAlgn="b"/>
                      <a:r>
                        <a:rPr lang="en-US" sz="1600" b="0" i="0" u="none" strike="noStrike" dirty="0">
                          <a:solidFill>
                            <a:schemeClr val="tx1"/>
                          </a:solidFill>
                          <a:effectLst/>
                          <a:latin typeface="+mj-lt"/>
                        </a:rPr>
                        <a:t>AUXILIARY&amp;ASSOCIATED SERV</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3 917 224</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3 917 223</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100%</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6"/>
                  </a:ext>
                </a:extLst>
              </a:tr>
              <a:tr h="370840">
                <a:tc>
                  <a:txBody>
                    <a:bodyPr/>
                    <a:lstStyle/>
                    <a:p>
                      <a:pPr algn="l" fontAlgn="b"/>
                      <a:r>
                        <a:rPr lang="en-US" sz="1600" b="1" i="0" u="none" strike="noStrike" dirty="0">
                          <a:solidFill>
                            <a:schemeClr val="tx1"/>
                          </a:solidFill>
                          <a:effectLst/>
                          <a:latin typeface="+mj-lt"/>
                        </a:rPr>
                        <a:t>DEPARTMENTAL APPROPRIATION</a:t>
                      </a:r>
                    </a:p>
                  </a:txBody>
                  <a:tcPr marL="7620" marR="7620" marT="762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18 781 506</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18 185 595</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595 911</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97%</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7"/>
                  </a:ext>
                </a:extLst>
              </a:tr>
              <a:tr h="370840">
                <a:tc>
                  <a:txBody>
                    <a:bodyPr/>
                    <a:lstStyle/>
                    <a:p>
                      <a:pPr algn="l" fontAlgn="b"/>
                      <a:r>
                        <a:rPr lang="en-US" sz="1600" b="0" i="0" u="none" strike="noStrike" dirty="0">
                          <a:solidFill>
                            <a:schemeClr val="tx1"/>
                          </a:solidFill>
                          <a:effectLst/>
                          <a:latin typeface="+mj-lt"/>
                        </a:rPr>
                        <a:t>DIRECT CHARGES</a:t>
                      </a:r>
                    </a:p>
                  </a:txBody>
                  <a:tcPr marL="7620" marR="7620" marT="762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2 263 695</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2 100 166</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163 529</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dirty="0">
                          <a:solidFill>
                            <a:schemeClr val="tx1"/>
                          </a:solidFill>
                          <a:effectLst/>
                          <a:latin typeface="+mj-lt"/>
                          <a:ea typeface="Times New Roman"/>
                          <a:cs typeface="Arial"/>
                        </a:rPr>
                        <a:t>93%</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8"/>
                  </a:ext>
                </a:extLst>
              </a:tr>
              <a:tr h="370840">
                <a:tc>
                  <a:txBody>
                    <a:bodyPr/>
                    <a:lstStyle/>
                    <a:p>
                      <a:pPr algn="l" fontAlgn="b"/>
                      <a:r>
                        <a:rPr lang="en-US" sz="1600" b="1" i="0" u="none" strike="noStrike" dirty="0">
                          <a:solidFill>
                            <a:schemeClr val="tx1"/>
                          </a:solidFill>
                          <a:effectLst/>
                          <a:latin typeface="+mj-lt"/>
                        </a:rPr>
                        <a:t>JUSTICE AND CONSTITUTIONAL DEVELOPMENT</a:t>
                      </a:r>
                    </a:p>
                  </a:txBody>
                  <a:tcPr marL="7620" marR="7620" marT="762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21 045 201</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20 285 761</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759 440</a:t>
                      </a:r>
                      <a:endParaRPr lang="en-US" sz="1600" dirty="0">
                        <a:solidFill>
                          <a:schemeClr val="tx1"/>
                        </a:solidFill>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600" b="1" dirty="0">
                          <a:solidFill>
                            <a:schemeClr val="tx1"/>
                          </a:solidFill>
                          <a:effectLst/>
                          <a:latin typeface="+mj-lt"/>
                          <a:ea typeface="Times New Roman"/>
                          <a:cs typeface="Arial"/>
                        </a:rPr>
                        <a:t>96%</a:t>
                      </a:r>
                      <a:endParaRPr lang="en-US" sz="16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0601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1143000"/>
            <a:ext cx="9132888"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srgbClr val="000000"/>
                </a:solidFill>
                <a:latin typeface="Calibri" panose="020F0502020204030204" pitchFamily="34" charset="0"/>
              </a:rPr>
              <a:t>EXPENDITURE PERFORMANCE  - 31 MARCH 2020 </a:t>
            </a:r>
            <a:endParaRPr lang="en-US" sz="3100" b="1" dirty="0"/>
          </a:p>
        </p:txBody>
      </p:sp>
      <p:graphicFrame>
        <p:nvGraphicFramePr>
          <p:cNvPr id="3" name="Table 2"/>
          <p:cNvGraphicFramePr>
            <a:graphicFrameLocks noGrp="1"/>
          </p:cNvGraphicFramePr>
          <p:nvPr>
            <p:extLst>
              <p:ext uri="{D42A27DB-BD31-4B8C-83A1-F6EECF244321}">
                <p14:modId xmlns:p14="http://schemas.microsoft.com/office/powerpoint/2010/main" val="2663564399"/>
              </p:ext>
            </p:extLst>
          </p:nvPr>
        </p:nvGraphicFramePr>
        <p:xfrm>
          <a:off x="299244" y="1752599"/>
          <a:ext cx="8839200" cy="359664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tblGrid>
              <a:tr h="396240">
                <a:tc>
                  <a:txBody>
                    <a:bodyPr/>
                    <a:lstStyle/>
                    <a:p>
                      <a:endParaRPr lang="en-US" sz="1800" dirty="0">
                        <a:latin typeface="+mj-lt"/>
                      </a:endParaRPr>
                    </a:p>
                  </a:txBody>
                  <a:tcPr>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 Final Appropriation </a:t>
                      </a:r>
                      <a:endParaRPr lang="en-US" sz="18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 Actual Expenditure </a:t>
                      </a:r>
                      <a:endParaRPr lang="en-US" sz="18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 Variance </a:t>
                      </a:r>
                      <a:endParaRPr lang="en-US" sz="1800" dirty="0">
                        <a:solidFill>
                          <a:schemeClr val="tx1"/>
                        </a:solidFill>
                        <a:effectLst/>
                        <a:latin typeface="+mj-lt"/>
                        <a:ea typeface="Times New Roman"/>
                        <a:cs typeface="Times New Roman"/>
                      </a:endParaRPr>
                    </a:p>
                  </a:txBody>
                  <a:tcPr marL="68580" marR="68580" marT="0" marB="0" anchor="b">
                    <a:noFill/>
                  </a:tcPr>
                </a:tc>
                <a:tc>
                  <a:txBody>
                    <a:bodyPr/>
                    <a:lstStyle/>
                    <a:p>
                      <a:pPr marL="0" marR="0" algn="ctr">
                        <a:spcBef>
                          <a:spcPts val="0"/>
                        </a:spcBef>
                        <a:spcAft>
                          <a:spcPts val="0"/>
                        </a:spcAft>
                      </a:pPr>
                      <a:endParaRPr lang="en-US" sz="1800" dirty="0">
                        <a:solidFill>
                          <a:schemeClr val="tx1"/>
                        </a:solidFill>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0"/>
                  </a:ext>
                </a:extLst>
              </a:tr>
              <a:tr h="370840">
                <a:tc>
                  <a:txBody>
                    <a:bodyPr/>
                    <a:lstStyle/>
                    <a:p>
                      <a:r>
                        <a:rPr lang="en-US" sz="1800" dirty="0">
                          <a:latin typeface="+mj-lt"/>
                        </a:rPr>
                        <a:t>ITEMS</a:t>
                      </a:r>
                      <a:r>
                        <a:rPr lang="en-US" sz="1800" baseline="0" dirty="0">
                          <a:latin typeface="+mj-lt"/>
                        </a:rPr>
                        <a:t> </a:t>
                      </a:r>
                      <a:endParaRPr lang="en-US" sz="1800" dirty="0">
                        <a:latin typeface="+mj-lt"/>
                      </a:endParaRPr>
                    </a:p>
                  </a:txBody>
                  <a:tcPr>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R'000</a:t>
                      </a:r>
                      <a:endParaRPr lang="en-US" sz="18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R'000</a:t>
                      </a:r>
                      <a:endParaRPr lang="en-US" sz="18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R'000</a:t>
                      </a:r>
                      <a:endParaRPr lang="en-US" sz="1800" dirty="0">
                        <a:solidFill>
                          <a:schemeClr val="tx1"/>
                        </a:solidFill>
                        <a:effectLst/>
                        <a:latin typeface="+mj-lt"/>
                        <a:ea typeface="Times New Roman"/>
                        <a:cs typeface="Times New Roman"/>
                      </a:endParaRPr>
                    </a:p>
                  </a:txBody>
                  <a:tcPr marL="68580" marR="68580" marT="0" marB="0">
                    <a:noFill/>
                  </a:tcPr>
                </a:tc>
                <a:tc>
                  <a:txBody>
                    <a:bodyPr/>
                    <a:lstStyle/>
                    <a:p>
                      <a:pPr marL="0" marR="0" algn="ctr">
                        <a:spcBef>
                          <a:spcPts val="0"/>
                        </a:spcBef>
                        <a:spcAft>
                          <a:spcPts val="0"/>
                        </a:spcAft>
                      </a:pPr>
                      <a:r>
                        <a:rPr lang="en-ZA" sz="1800" b="1" dirty="0">
                          <a:solidFill>
                            <a:schemeClr val="tx1"/>
                          </a:solidFill>
                          <a:effectLst/>
                          <a:latin typeface="+mj-lt"/>
                          <a:ea typeface="Times New Roman"/>
                          <a:cs typeface="Arial"/>
                        </a:rPr>
                        <a:t>% SPENT </a:t>
                      </a:r>
                      <a:endParaRPr lang="en-US" sz="1800" dirty="0">
                        <a:solidFill>
                          <a:schemeClr val="tx1"/>
                        </a:solidFill>
                        <a:effectLst/>
                        <a:latin typeface="+mj-lt"/>
                        <a:ea typeface="Times New Roman"/>
                        <a:cs typeface="Times New Roman"/>
                      </a:endParaRPr>
                    </a:p>
                  </a:txBody>
                  <a:tcPr marL="68580" marR="68580" marT="0" marB="0">
                    <a:noFill/>
                  </a:tcPr>
                </a:tc>
                <a:extLst>
                  <a:ext uri="{0D108BD9-81ED-4DB2-BD59-A6C34878D82A}">
                    <a16:rowId xmlns:a16="http://schemas.microsoft.com/office/drawing/2014/main" val="10001"/>
                  </a:ext>
                </a:extLst>
              </a:tr>
              <a:tr h="370840">
                <a:tc>
                  <a:txBody>
                    <a:bodyPr/>
                    <a:lstStyle/>
                    <a:p>
                      <a:pPr marL="0" marR="0">
                        <a:spcBef>
                          <a:spcPts val="0"/>
                        </a:spcBef>
                        <a:spcAft>
                          <a:spcPts val="0"/>
                        </a:spcAft>
                      </a:pPr>
                      <a:r>
                        <a:rPr lang="en-ZA" sz="1800" b="0" dirty="0">
                          <a:solidFill>
                            <a:srgbClr val="000000"/>
                          </a:solidFill>
                          <a:effectLst/>
                          <a:latin typeface="+mj-lt"/>
                          <a:ea typeface="Times New Roman"/>
                          <a:cs typeface="Arial"/>
                        </a:rPr>
                        <a:t>Compensation of employees</a:t>
                      </a:r>
                      <a:endParaRPr lang="en-US" sz="1800" b="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11 813 988</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11 377 251</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436 737</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96%</a:t>
                      </a:r>
                      <a:endParaRPr lang="en-US" sz="1800" dirty="0">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2"/>
                  </a:ext>
                </a:extLst>
              </a:tr>
              <a:tr h="370840">
                <a:tc>
                  <a:txBody>
                    <a:bodyPr/>
                    <a:lstStyle/>
                    <a:p>
                      <a:pPr marL="0" marR="0">
                        <a:spcBef>
                          <a:spcPts val="0"/>
                        </a:spcBef>
                        <a:spcAft>
                          <a:spcPts val="0"/>
                        </a:spcAft>
                      </a:pPr>
                      <a:r>
                        <a:rPr lang="en-ZA" sz="1800" b="0" dirty="0">
                          <a:solidFill>
                            <a:srgbClr val="000000"/>
                          </a:solidFill>
                          <a:effectLst/>
                          <a:latin typeface="+mj-lt"/>
                          <a:ea typeface="Times New Roman"/>
                          <a:cs typeface="Arial"/>
                        </a:rPr>
                        <a:t>Goods and services</a:t>
                      </a:r>
                      <a:endParaRPr lang="en-US" sz="1800" b="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5 340 536</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5 296 331</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44 205</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99%</a:t>
                      </a:r>
                      <a:endParaRPr lang="en-US" sz="1800" dirty="0">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3"/>
                  </a:ext>
                </a:extLst>
              </a:tr>
              <a:tr h="370840">
                <a:tc>
                  <a:txBody>
                    <a:bodyPr/>
                    <a:lstStyle/>
                    <a:p>
                      <a:pPr marL="0" marR="0">
                        <a:spcBef>
                          <a:spcPts val="0"/>
                        </a:spcBef>
                        <a:spcAft>
                          <a:spcPts val="0"/>
                        </a:spcAft>
                      </a:pPr>
                      <a:r>
                        <a:rPr lang="en-ZA" sz="1800" b="0" dirty="0">
                          <a:solidFill>
                            <a:srgbClr val="000000"/>
                          </a:solidFill>
                          <a:effectLst/>
                          <a:latin typeface="+mj-lt"/>
                          <a:ea typeface="Times New Roman"/>
                          <a:cs typeface="Arial"/>
                        </a:rPr>
                        <a:t>Transfers and subsidies</a:t>
                      </a:r>
                      <a:endParaRPr lang="en-US" sz="1800" b="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3 013 870</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2 992 808</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21 062</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99%</a:t>
                      </a:r>
                      <a:endParaRPr lang="en-US" sz="1800" dirty="0">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4"/>
                  </a:ext>
                </a:extLst>
              </a:tr>
              <a:tr h="370840">
                <a:tc>
                  <a:txBody>
                    <a:bodyPr/>
                    <a:lstStyle/>
                    <a:p>
                      <a:pPr marL="0" marR="0">
                        <a:spcBef>
                          <a:spcPts val="0"/>
                        </a:spcBef>
                        <a:spcAft>
                          <a:spcPts val="0"/>
                        </a:spcAft>
                      </a:pPr>
                      <a:r>
                        <a:rPr lang="en-ZA" sz="1800" b="0" dirty="0">
                          <a:solidFill>
                            <a:srgbClr val="000000"/>
                          </a:solidFill>
                          <a:effectLst/>
                          <a:latin typeface="+mj-lt"/>
                          <a:ea typeface="Times New Roman"/>
                          <a:cs typeface="Arial"/>
                        </a:rPr>
                        <a:t>Payments for capital assets</a:t>
                      </a:r>
                      <a:endParaRPr lang="en-US" sz="1800" b="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866 038</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608 602</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257 436</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70%</a:t>
                      </a:r>
                      <a:endParaRPr lang="en-US" sz="1800" dirty="0">
                        <a:effectLst/>
                        <a:latin typeface="+mj-lt"/>
                        <a:ea typeface="Times New Roman"/>
                        <a:cs typeface="Times New Roman"/>
                      </a:endParaRPr>
                    </a:p>
                  </a:txBody>
                  <a:tcPr marL="68580" marR="68580" marT="0" marB="0" anchor="ctr">
                    <a:noFill/>
                  </a:tcPr>
                </a:tc>
                <a:extLst>
                  <a:ext uri="{0D108BD9-81ED-4DB2-BD59-A6C34878D82A}">
                    <a16:rowId xmlns:a16="http://schemas.microsoft.com/office/drawing/2014/main" val="10005"/>
                  </a:ext>
                </a:extLst>
              </a:tr>
              <a:tr h="370840">
                <a:tc>
                  <a:txBody>
                    <a:bodyPr/>
                    <a:lstStyle/>
                    <a:p>
                      <a:pPr marL="0" marR="0">
                        <a:spcBef>
                          <a:spcPts val="0"/>
                        </a:spcBef>
                        <a:spcAft>
                          <a:spcPts val="0"/>
                        </a:spcAft>
                      </a:pPr>
                      <a:r>
                        <a:rPr lang="en-ZA" sz="1800" b="0" dirty="0">
                          <a:solidFill>
                            <a:srgbClr val="000000"/>
                          </a:solidFill>
                          <a:effectLst/>
                          <a:latin typeface="+mj-lt"/>
                          <a:ea typeface="Times New Roman"/>
                          <a:cs typeface="Arial"/>
                        </a:rPr>
                        <a:t>Payment for financial assets</a:t>
                      </a:r>
                      <a:endParaRPr lang="en-US" sz="1800" b="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dirty="0">
                          <a:effectLst/>
                          <a:latin typeface="+mj-lt"/>
                          <a:ea typeface="Times New Roman"/>
                          <a:cs typeface="Arial"/>
                        </a:rPr>
                        <a:t>10 769</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10 769</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a:t>
                      </a:r>
                      <a:endParaRPr lang="en-US" sz="1800" dirty="0">
                        <a:effectLst/>
                        <a:latin typeface="+mj-lt"/>
                        <a:ea typeface="Times New Roman"/>
                        <a:cs typeface="Times New Roman"/>
                      </a:endParaRPr>
                    </a:p>
                  </a:txBody>
                  <a:tcPr marL="68580" marR="68580" marT="0" marB="0" anchor="ctr">
                    <a:noFill/>
                  </a:tcPr>
                </a:tc>
                <a:tc>
                  <a:txBody>
                    <a:bodyPr/>
                    <a:lstStyle/>
                    <a:p>
                      <a:pPr marL="0" marR="0" algn="r">
                        <a:spcBef>
                          <a:spcPts val="0"/>
                        </a:spcBef>
                        <a:spcAft>
                          <a:spcPts val="0"/>
                        </a:spcAft>
                      </a:pPr>
                      <a:r>
                        <a:rPr lang="en-ZA" sz="1800" dirty="0">
                          <a:effectLst/>
                          <a:latin typeface="+mj-lt"/>
                          <a:ea typeface="Times New Roman"/>
                          <a:cs typeface="Arial"/>
                        </a:rPr>
                        <a:t>100%</a:t>
                      </a:r>
                      <a:endParaRPr lang="en-US" sz="1800" dirty="0">
                        <a:effectLst/>
                        <a:latin typeface="+mj-lt"/>
                        <a:ea typeface="Times New Roman"/>
                        <a:cs typeface="Times New Roman"/>
                      </a:endParaRPr>
                    </a:p>
                  </a:txBody>
                  <a:tcPr marL="68580" marR="68580" marT="0" marB="0" anchor="ctr">
                    <a:noFill/>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i="0" u="none" strike="noStrike" kern="1200" dirty="0">
                        <a:solidFill>
                          <a:schemeClr val="tx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dirty="0">
                          <a:solidFill>
                            <a:schemeClr val="tx1"/>
                          </a:solidFill>
                          <a:effectLst/>
                          <a:latin typeface="+mj-lt"/>
                          <a:ea typeface="+mn-ea"/>
                          <a:cs typeface="+mn-cs"/>
                        </a:rPr>
                        <a:t>JUSTICE AND CONSTITUTIONAL DEVELOPMENT</a:t>
                      </a:r>
                    </a:p>
                  </a:txBody>
                  <a:tcPr marL="68580" marR="68580" marT="0" marB="0" anchor="b">
                    <a:noFill/>
                  </a:tcPr>
                </a:tc>
                <a:tc>
                  <a:txBody>
                    <a:bodyPr/>
                    <a:lstStyle/>
                    <a:p>
                      <a:pPr marL="0" marR="0" algn="r">
                        <a:spcBef>
                          <a:spcPts val="0"/>
                        </a:spcBef>
                        <a:spcAft>
                          <a:spcPts val="0"/>
                        </a:spcAft>
                      </a:pPr>
                      <a:r>
                        <a:rPr lang="en-ZA" sz="1800" b="1" dirty="0">
                          <a:effectLst/>
                          <a:latin typeface="+mj-lt"/>
                          <a:ea typeface="Times New Roman"/>
                          <a:cs typeface="Arial"/>
                        </a:rPr>
                        <a:t>21 045 201</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b="1" dirty="0">
                          <a:effectLst/>
                          <a:latin typeface="+mj-lt"/>
                          <a:ea typeface="Times New Roman"/>
                          <a:cs typeface="Arial"/>
                        </a:rPr>
                        <a:t>20 285 761</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b="1" dirty="0">
                          <a:effectLst/>
                          <a:latin typeface="+mj-lt"/>
                          <a:ea typeface="Times New Roman"/>
                          <a:cs typeface="Arial"/>
                        </a:rPr>
                        <a:t>759 440</a:t>
                      </a:r>
                      <a:endParaRPr lang="en-US" sz="1800" dirty="0">
                        <a:effectLst/>
                        <a:latin typeface="+mj-lt"/>
                        <a:ea typeface="Times New Roman"/>
                        <a:cs typeface="Times New Roman"/>
                      </a:endParaRPr>
                    </a:p>
                  </a:txBody>
                  <a:tcPr marL="68580" marR="68580" marT="0" marB="0" anchor="b">
                    <a:noFill/>
                  </a:tcPr>
                </a:tc>
                <a:tc>
                  <a:txBody>
                    <a:bodyPr/>
                    <a:lstStyle/>
                    <a:p>
                      <a:pPr marL="0" marR="0" algn="r">
                        <a:spcBef>
                          <a:spcPts val="0"/>
                        </a:spcBef>
                        <a:spcAft>
                          <a:spcPts val="0"/>
                        </a:spcAft>
                      </a:pPr>
                      <a:r>
                        <a:rPr lang="en-ZA" sz="1800" b="1" dirty="0">
                          <a:effectLst/>
                          <a:latin typeface="+mj-lt"/>
                          <a:ea typeface="Times New Roman"/>
                          <a:cs typeface="Arial"/>
                        </a:rPr>
                        <a:t>96%</a:t>
                      </a:r>
                      <a:endParaRPr lang="en-US" sz="1800" dirty="0">
                        <a:effectLst/>
                        <a:latin typeface="+mj-lt"/>
                        <a:ea typeface="Times New Roman"/>
                        <a:cs typeface="Times New Roman"/>
                      </a:endParaRPr>
                    </a:p>
                  </a:txBody>
                  <a:tcPr marL="68580" marR="68580" marT="0" marB="0" anchor="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68204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2786</TotalTime>
  <Words>2184</Words>
  <Application>Microsoft Office PowerPoint</Application>
  <PresentationFormat>On-screen Show (4:3)</PresentationFormat>
  <Paragraphs>796</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PORTFOLIO COMMITTEE BRIEFING ON SPECIAL ADJUSTMENT BUDGET  DEPARTMENT OF JUSTICE AND CONSTITUIONAL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Department’s response to Economic Package</vt:lpstr>
      <vt:lpstr>PowerPoint Presentation</vt:lpstr>
      <vt:lpstr>PowerPoint Presentation</vt:lpstr>
      <vt:lpstr>COVID-19 BUDGET PRESSURES </vt:lpstr>
      <vt:lpstr>Baseline reprioritization to fund COVID – 19 requirements </vt:lpstr>
      <vt:lpstr>Baseline reprioritization to fund COVID – 19 requirements per Programme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Unknown User</cp:lastModifiedBy>
  <cp:revision>322</cp:revision>
  <dcterms:created xsi:type="dcterms:W3CDTF">2015-10-15T09:51:46Z</dcterms:created>
  <dcterms:modified xsi:type="dcterms:W3CDTF">2020-07-06T12:48:55Z</dcterms:modified>
</cp:coreProperties>
</file>